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265" r:id="rId3"/>
    <p:sldId id="261" r:id="rId4"/>
    <p:sldId id="262" r:id="rId5"/>
    <p:sldId id="263" r:id="rId6"/>
    <p:sldId id="264" r:id="rId7"/>
    <p:sldId id="266" r:id="rId8"/>
    <p:sldId id="268" r:id="rId9"/>
    <p:sldId id="267" r:id="rId10"/>
    <p:sldId id="269" r:id="rId11"/>
    <p:sldId id="286" r:id="rId12"/>
    <p:sldId id="270" r:id="rId13"/>
    <p:sldId id="271" r:id="rId14"/>
    <p:sldId id="287"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8" r:id="rId29"/>
    <p:sldId id="289"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298" r:id="rId44"/>
    <p:sldId id="299" r:id="rId45"/>
    <p:sldId id="300" r:id="rId46"/>
    <p:sldId id="301" r:id="rId47"/>
    <p:sldId id="305" r:id="rId48"/>
    <p:sldId id="306" r:id="rId49"/>
    <p:sldId id="333" r:id="rId50"/>
    <p:sldId id="334" r:id="rId51"/>
    <p:sldId id="307" r:id="rId52"/>
    <p:sldId id="335" r:id="rId53"/>
    <p:sldId id="308" r:id="rId54"/>
    <p:sldId id="309" r:id="rId55"/>
    <p:sldId id="310" r:id="rId56"/>
    <p:sldId id="336" r:id="rId57"/>
    <p:sldId id="311" r:id="rId58"/>
    <p:sldId id="312" r:id="rId59"/>
    <p:sldId id="313" r:id="rId60"/>
    <p:sldId id="314" r:id="rId61"/>
    <p:sldId id="315" r:id="rId62"/>
    <p:sldId id="337" r:id="rId63"/>
    <p:sldId id="338" r:id="rId64"/>
    <p:sldId id="339" r:id="rId65"/>
    <p:sldId id="331" r:id="rId66"/>
    <p:sldId id="316" r:id="rId67"/>
    <p:sldId id="340" r:id="rId68"/>
    <p:sldId id="349" r:id="rId69"/>
    <p:sldId id="350" r:id="rId70"/>
    <p:sldId id="351" r:id="rId71"/>
    <p:sldId id="352" r:id="rId72"/>
    <p:sldId id="353" r:id="rId73"/>
    <p:sldId id="354" r:id="rId74"/>
    <p:sldId id="355" r:id="rId75"/>
    <p:sldId id="371" r:id="rId76"/>
    <p:sldId id="358" r:id="rId77"/>
    <p:sldId id="359" r:id="rId78"/>
    <p:sldId id="360" r:id="rId79"/>
    <p:sldId id="361" r:id="rId80"/>
    <p:sldId id="362" r:id="rId81"/>
    <p:sldId id="363" r:id="rId82"/>
    <p:sldId id="364" r:id="rId83"/>
    <p:sldId id="372" r:id="rId84"/>
    <p:sldId id="373" r:id="rId85"/>
    <p:sldId id="374" r:id="rId86"/>
    <p:sldId id="375" r:id="rId87"/>
    <p:sldId id="376" r:id="rId88"/>
    <p:sldId id="377" r:id="rId89"/>
    <p:sldId id="378" r:id="rId90"/>
    <p:sldId id="379" r:id="rId91"/>
    <p:sldId id="380" r:id="rId92"/>
    <p:sldId id="381" r:id="rId93"/>
    <p:sldId id="341" r:id="rId94"/>
    <p:sldId id="382" r:id="rId95"/>
    <p:sldId id="357" r:id="rId96"/>
    <p:sldId id="356" r:id="rId97"/>
    <p:sldId id="342" r:id="rId98"/>
    <p:sldId id="383" r:id="rId99"/>
    <p:sldId id="384" r:id="rId100"/>
    <p:sldId id="385" r:id="rId101"/>
    <p:sldId id="386" r:id="rId102"/>
    <p:sldId id="346" r:id="rId103"/>
    <p:sldId id="347" r:id="rId104"/>
    <p:sldId id="387" r:id="rId105"/>
    <p:sldId id="388" r:id="rId106"/>
    <p:sldId id="389" r:id="rId107"/>
    <p:sldId id="390" r:id="rId108"/>
    <p:sldId id="391" r:id="rId109"/>
    <p:sldId id="365" r:id="rId110"/>
    <p:sldId id="366" r:id="rId111"/>
    <p:sldId id="367" r:id="rId112"/>
    <p:sldId id="392" r:id="rId113"/>
    <p:sldId id="440" r:id="rId114"/>
    <p:sldId id="368" r:id="rId115"/>
    <p:sldId id="369" r:id="rId116"/>
    <p:sldId id="370" r:id="rId117"/>
    <p:sldId id="441" r:id="rId118"/>
    <p:sldId id="442" r:id="rId119"/>
    <p:sldId id="443" r:id="rId120"/>
    <p:sldId id="444" r:id="rId121"/>
    <p:sldId id="445" r:id="rId122"/>
    <p:sldId id="434" r:id="rId123"/>
    <p:sldId id="446" r:id="rId124"/>
    <p:sldId id="447" r:id="rId125"/>
    <p:sldId id="448" r:id="rId126"/>
    <p:sldId id="435" r:id="rId127"/>
    <p:sldId id="436" r:id="rId128"/>
    <p:sldId id="437" r:id="rId129"/>
    <p:sldId id="438" r:id="rId130"/>
    <p:sldId id="439" r:id="rId131"/>
    <p:sldId id="449" r:id="rId132"/>
    <p:sldId id="450" r:id="rId133"/>
    <p:sldId id="451" r:id="rId134"/>
    <p:sldId id="452" r:id="rId135"/>
    <p:sldId id="453" r:id="rId136"/>
    <p:sldId id="454" r:id="rId137"/>
    <p:sldId id="455" r:id="rId138"/>
    <p:sldId id="456" r:id="rId139"/>
    <p:sldId id="462" r:id="rId140"/>
    <p:sldId id="458" r:id="rId141"/>
    <p:sldId id="459" r:id="rId142"/>
    <p:sldId id="460" r:id="rId143"/>
    <p:sldId id="461" r:id="rId144"/>
    <p:sldId id="393" r:id="rId145"/>
    <p:sldId id="394" r:id="rId146"/>
    <p:sldId id="395" r:id="rId147"/>
    <p:sldId id="396" r:id="rId148"/>
    <p:sldId id="397" r:id="rId149"/>
    <p:sldId id="398" r:id="rId150"/>
    <p:sldId id="399" r:id="rId151"/>
    <p:sldId id="400" r:id="rId152"/>
    <p:sldId id="401" r:id="rId153"/>
    <p:sldId id="402" r:id="rId154"/>
    <p:sldId id="403" r:id="rId155"/>
    <p:sldId id="463" r:id="rId156"/>
    <p:sldId id="404" r:id="rId157"/>
    <p:sldId id="464" r:id="rId158"/>
    <p:sldId id="465" r:id="rId159"/>
    <p:sldId id="405" r:id="rId160"/>
    <p:sldId id="406" r:id="rId161"/>
    <p:sldId id="407" r:id="rId162"/>
    <p:sldId id="704" r:id="rId163"/>
    <p:sldId id="432" r:id="rId164"/>
    <p:sldId id="471" r:id="rId165"/>
    <p:sldId id="472" r:id="rId166"/>
    <p:sldId id="473" r:id="rId167"/>
    <p:sldId id="474" r:id="rId168"/>
    <p:sldId id="475" r:id="rId169"/>
    <p:sldId id="476" r:id="rId170"/>
    <p:sldId id="477" r:id="rId171"/>
    <p:sldId id="478" r:id="rId172"/>
    <p:sldId id="481" r:id="rId173"/>
    <p:sldId id="482" r:id="rId174"/>
    <p:sldId id="483" r:id="rId175"/>
    <p:sldId id="484" r:id="rId176"/>
    <p:sldId id="485" r:id="rId177"/>
    <p:sldId id="486" r:id="rId178"/>
    <p:sldId id="695" r:id="rId179"/>
    <p:sldId id="696" r:id="rId180"/>
    <p:sldId id="697" r:id="rId181"/>
    <p:sldId id="419" r:id="rId182"/>
    <p:sldId id="698" r:id="rId183"/>
    <p:sldId id="699" r:id="rId184"/>
    <p:sldId id="700" r:id="rId185"/>
    <p:sldId id="701" r:id="rId186"/>
    <p:sldId id="702" r:id="rId187"/>
    <p:sldId id="705" r:id="rId188"/>
    <p:sldId id="706" r:id="rId189"/>
    <p:sldId id="692" r:id="rId190"/>
    <p:sldId id="707" r:id="rId191"/>
    <p:sldId id="708" r:id="rId192"/>
    <p:sldId id="709" r:id="rId193"/>
    <p:sldId id="430" r:id="rId194"/>
    <p:sldId id="431" r:id="rId195"/>
    <p:sldId id="724" r:id="rId196"/>
    <p:sldId id="723" r:id="rId197"/>
    <p:sldId id="722" r:id="rId198"/>
    <p:sldId id="693" r:id="rId199"/>
    <p:sldId id="694" r:id="rId200"/>
    <p:sldId id="712" r:id="rId201"/>
    <p:sldId id="714" r:id="rId202"/>
    <p:sldId id="716" r:id="rId203"/>
    <p:sldId id="717" r:id="rId204"/>
    <p:sldId id="718" r:id="rId205"/>
    <p:sldId id="719" r:id="rId206"/>
    <p:sldId id="715" r:id="rId207"/>
    <p:sldId id="720" r:id="rId208"/>
    <p:sldId id="725" r:id="rId209"/>
    <p:sldId id="730" r:id="rId210"/>
    <p:sldId id="721" r:id="rId211"/>
    <p:sldId id="727" r:id="rId212"/>
    <p:sldId id="726" r:id="rId213"/>
    <p:sldId id="731" r:id="rId214"/>
    <p:sldId id="732" r:id="rId215"/>
    <p:sldId id="733" r:id="rId216"/>
    <p:sldId id="728" r:id="rId217"/>
    <p:sldId id="729" r:id="rId218"/>
    <p:sldId id="734" r:id="rId219"/>
    <p:sldId id="735" r:id="rId220"/>
    <p:sldId id="749" r:id="rId221"/>
    <p:sldId id="750" r:id="rId222"/>
    <p:sldId id="751" r:id="rId223"/>
    <p:sldId id="752" r:id="rId224"/>
    <p:sldId id="753" r:id="rId225"/>
    <p:sldId id="754" r:id="rId226"/>
    <p:sldId id="755" r:id="rId227"/>
    <p:sldId id="756" r:id="rId228"/>
    <p:sldId id="757" r:id="rId229"/>
    <p:sldId id="758" r:id="rId230"/>
    <p:sldId id="759" r:id="rId231"/>
    <p:sldId id="760" r:id="rId232"/>
    <p:sldId id="748" r:id="rId233"/>
    <p:sldId id="761" r:id="rId234"/>
    <p:sldId id="762" r:id="rId235"/>
    <p:sldId id="747" r:id="rId236"/>
    <p:sldId id="763" r:id="rId237"/>
    <p:sldId id="703" r:id="rId238"/>
    <p:sldId id="764" r:id="rId239"/>
    <p:sldId id="765" r:id="rId240"/>
    <p:sldId id="766" r:id="rId241"/>
    <p:sldId id="767" r:id="rId242"/>
    <p:sldId id="768" r:id="rId243"/>
    <p:sldId id="779" r:id="rId244"/>
    <p:sldId id="780" r:id="rId245"/>
    <p:sldId id="781" r:id="rId246"/>
    <p:sldId id="782" r:id="rId247"/>
    <p:sldId id="783" r:id="rId248"/>
    <p:sldId id="784" r:id="rId249"/>
    <p:sldId id="785" r:id="rId250"/>
    <p:sldId id="786" r:id="rId251"/>
    <p:sldId id="787" r:id="rId252"/>
    <p:sldId id="788" r:id="rId253"/>
    <p:sldId id="789" r:id="rId254"/>
    <p:sldId id="790" r:id="rId255"/>
    <p:sldId id="791" r:id="rId256"/>
    <p:sldId id="711" r:id="rId257"/>
    <p:sldId id="792" r:id="rId258"/>
    <p:sldId id="793" r:id="rId259"/>
    <p:sldId id="794" r:id="rId260"/>
    <p:sldId id="795" r:id="rId261"/>
    <p:sldId id="796" r:id="rId262"/>
    <p:sldId id="797" r:id="rId263"/>
    <p:sldId id="798" r:id="rId264"/>
    <p:sldId id="799" r:id="rId265"/>
    <p:sldId id="800" r:id="rId266"/>
    <p:sldId id="801" r:id="rId267"/>
    <p:sldId id="802" r:id="rId268"/>
    <p:sldId id="803" r:id="rId269"/>
    <p:sldId id="804" r:id="rId270"/>
    <p:sldId id="737" r:id="rId271"/>
    <p:sldId id="736" r:id="rId272"/>
    <p:sldId id="738" r:id="rId273"/>
    <p:sldId id="739" r:id="rId274"/>
    <p:sldId id="805" r:id="rId275"/>
    <p:sldId id="740" r:id="rId276"/>
    <p:sldId id="741" r:id="rId277"/>
    <p:sldId id="742" r:id="rId278"/>
    <p:sldId id="743" r:id="rId279"/>
    <p:sldId id="744" r:id="rId280"/>
    <p:sldId id="746" r:id="rId281"/>
    <p:sldId id="806" r:id="rId282"/>
    <p:sldId id="745" r:id="rId283"/>
    <p:sldId id="807" r:id="rId284"/>
    <p:sldId id="808" r:id="rId285"/>
    <p:sldId id="809" r:id="rId286"/>
    <p:sldId id="810" r:id="rId287"/>
    <p:sldId id="811" r:id="rId288"/>
    <p:sldId id="812" r:id="rId289"/>
    <p:sldId id="813" r:id="rId290"/>
    <p:sldId id="814" r:id="rId291"/>
    <p:sldId id="815" r:id="rId292"/>
    <p:sldId id="816" r:id="rId293"/>
    <p:sldId id="817" r:id="rId294"/>
    <p:sldId id="818" r:id="rId295"/>
    <p:sldId id="819" r:id="rId296"/>
    <p:sldId id="820" r:id="rId297"/>
    <p:sldId id="821" r:id="rId298"/>
    <p:sldId id="822" r:id="rId299"/>
    <p:sldId id="823" r:id="rId300"/>
    <p:sldId id="828" r:id="rId301"/>
    <p:sldId id="769" r:id="rId302"/>
    <p:sldId id="770" r:id="rId303"/>
    <p:sldId id="771" r:id="rId304"/>
    <p:sldId id="772" r:id="rId305"/>
    <p:sldId id="773" r:id="rId306"/>
    <p:sldId id="774" r:id="rId307"/>
    <p:sldId id="775" r:id="rId308"/>
    <p:sldId id="776" r:id="rId309"/>
    <p:sldId id="777" r:id="rId310"/>
    <p:sldId id="778" r:id="rId311"/>
    <p:sldId id="829" r:id="rId312"/>
    <p:sldId id="830" r:id="rId313"/>
    <p:sldId id="832" r:id="rId314"/>
    <p:sldId id="833" r:id="rId315"/>
    <p:sldId id="831" r:id="rId316"/>
    <p:sldId id="834" r:id="rId317"/>
    <p:sldId id="835" r:id="rId318"/>
    <p:sldId id="836" r:id="rId319"/>
    <p:sldId id="837" r:id="rId320"/>
    <p:sldId id="838" r:id="rId321"/>
    <p:sldId id="839" r:id="rId322"/>
    <p:sldId id="840" r:id="rId323"/>
    <p:sldId id="841" r:id="rId324"/>
    <p:sldId id="842" r:id="rId325"/>
    <p:sldId id="843" r:id="rId326"/>
    <p:sldId id="844" r:id="rId327"/>
    <p:sldId id="845" r:id="rId328"/>
    <p:sldId id="846" r:id="rId329"/>
    <p:sldId id="847" r:id="rId330"/>
    <p:sldId id="848" r:id="rId331"/>
    <p:sldId id="849" r:id="rId332"/>
    <p:sldId id="850" r:id="rId333"/>
    <p:sldId id="851" r:id="rId334"/>
    <p:sldId id="852" r:id="rId335"/>
    <p:sldId id="853" r:id="rId336"/>
    <p:sldId id="854" r:id="rId337"/>
    <p:sldId id="855" r:id="rId338"/>
    <p:sldId id="856" r:id="rId339"/>
    <p:sldId id="857" r:id="rId340"/>
    <p:sldId id="858" r:id="rId341"/>
    <p:sldId id="859" r:id="rId342"/>
    <p:sldId id="860" r:id="rId343"/>
    <p:sldId id="861" r:id="rId344"/>
    <p:sldId id="862" r:id="rId345"/>
    <p:sldId id="863" r:id="rId346"/>
    <p:sldId id="864" r:id="rId347"/>
    <p:sldId id="865" r:id="rId348"/>
    <p:sldId id="866" r:id="rId349"/>
    <p:sldId id="867" r:id="rId350"/>
    <p:sldId id="868" r:id="rId351"/>
    <p:sldId id="869" r:id="rId352"/>
    <p:sldId id="870" r:id="rId353"/>
    <p:sldId id="871" r:id="rId354"/>
    <p:sldId id="872" r:id="rId355"/>
    <p:sldId id="873" r:id="rId356"/>
    <p:sldId id="874" r:id="rId357"/>
    <p:sldId id="875" r:id="rId358"/>
    <p:sldId id="876" r:id="rId359"/>
    <p:sldId id="877" r:id="rId360"/>
    <p:sldId id="878" r:id="rId361"/>
    <p:sldId id="879" r:id="rId362"/>
  </p:sldIdLst>
  <p:sldSz cx="9144000" cy="5143500" type="screen16x9"/>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D555A"/>
    <a:srgbClr val="C3B2A7"/>
    <a:srgbClr val="F8F6FC"/>
    <a:srgbClr val="ADF2E7"/>
    <a:srgbClr val="F9CB9A"/>
    <a:srgbClr val="EBE8C8"/>
    <a:srgbClr val="402F5A"/>
    <a:srgbClr val="E59C7C"/>
    <a:srgbClr val="5A3721"/>
    <a:srgbClr val="7E5E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2" autoAdjust="0"/>
    <p:restoredTop sz="94601"/>
  </p:normalViewPr>
  <p:slideViewPr>
    <p:cSldViewPr snapToGrid="0" snapToObjects="1">
      <p:cViewPr varScale="1">
        <p:scale>
          <a:sx n="141" d="100"/>
          <a:sy n="141" d="100"/>
        </p:scale>
        <p:origin x="186" y="180"/>
      </p:cViewPr>
      <p:guideLst>
        <p:guide orient="horz" pos="1620"/>
        <p:guide pos="2880"/>
      </p:guideLst>
    </p:cSldViewPr>
  </p:slideViewPr>
  <p:notesTextViewPr>
    <p:cViewPr>
      <p:scale>
        <a:sx n="3" d="2"/>
        <a:sy n="3" d="2"/>
      </p:scale>
      <p:origin x="0" y="0"/>
    </p:cViewPr>
  </p:notesTextViewPr>
  <p:sorterViewPr>
    <p:cViewPr varScale="1">
      <p:scale>
        <a:sx n="1" d="1"/>
        <a:sy n="1" d="1"/>
      </p:scale>
      <p:origin x="0" y="-6466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tableStyles" Target="tableStyles.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presProps" Target="pres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699890" y="2980268"/>
            <a:ext cx="7685498" cy="347986"/>
          </a:xfrm>
        </p:spPr>
        <p:txBody>
          <a:bodyPr anchor="ctr">
            <a:noAutofit/>
          </a:bodyPr>
          <a:lstStyle>
            <a:lvl1pPr marL="0" indent="0" algn="ctr">
              <a:buFontTx/>
              <a:buNone/>
              <a:defRPr sz="2400">
                <a:solidFill>
                  <a:srgbClr val="002060"/>
                </a:solidFill>
                <a:latin typeface="Trajan Pro 3" panose="02020502050503020301" pitchFamily="18" charset="0"/>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713437" y="2993814"/>
            <a:ext cx="7658404" cy="320894"/>
          </a:xfrm>
        </p:spPr>
        <p:txBody>
          <a:bodyPr anchor="ctr">
            <a:noAutofit/>
          </a:bodyPr>
          <a:lstStyle>
            <a:lvl1pPr marL="0" indent="0" algn="ctr">
              <a:buNone/>
              <a:defRPr sz="2400" b="1">
                <a:solidFill>
                  <a:srgbClr val="002060"/>
                </a:solidFill>
                <a:latin typeface="Trajan Pro 3" panose="02020502050503020301" pitchFamily="18" charset="0"/>
              </a:defRPr>
            </a:lvl1pPr>
          </a:lstStyle>
          <a:p>
            <a:pPr lvl="0"/>
            <a:r>
              <a:rPr lang="en-US" dirty="0"/>
              <a:t>Add Your Subtitle</a:t>
            </a:r>
          </a:p>
        </p:txBody>
      </p:sp>
      <p:sp>
        <p:nvSpPr>
          <p:cNvPr id="5" name="Title 1"/>
          <p:cNvSpPr>
            <a:spLocks noGrp="1"/>
          </p:cNvSpPr>
          <p:nvPr>
            <p:ph type="title" hasCustomPrompt="1"/>
          </p:nvPr>
        </p:nvSpPr>
        <p:spPr>
          <a:xfrm>
            <a:off x="705047" y="0"/>
            <a:ext cx="7666794" cy="2673167"/>
          </a:xfrm>
        </p:spPr>
        <p:txBody>
          <a:bodyPr anchor="b">
            <a:noAutofit/>
          </a:bodyPr>
          <a:lstStyle>
            <a:lvl1pPr>
              <a:defRPr sz="60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296E-FAAB-42BE-A5D7-60DBFC589373}"/>
              </a:ext>
            </a:extLst>
          </p:cNvPr>
          <p:cNvSpPr>
            <a:spLocks noGrp="1"/>
          </p:cNvSpPr>
          <p:nvPr>
            <p:ph type="title"/>
          </p:nvPr>
        </p:nvSpPr>
        <p:spPr/>
        <p:txBody>
          <a:bodyPr>
            <a:noAutofit/>
          </a:bodyPr>
          <a:lstStyle>
            <a:lvl1pPr>
              <a:defRPr sz="3200">
                <a:latin typeface="Trajan Pro 3" panose="02020502050503020301" pitchFamily="18" charset="0"/>
              </a:defRPr>
            </a:lvl1pPr>
          </a:lstStyle>
          <a:p>
            <a:r>
              <a:rPr lang="en-US" dirty="0"/>
              <a:t>Click to edit Master title style</a:t>
            </a:r>
          </a:p>
        </p:txBody>
      </p:sp>
      <p:sp>
        <p:nvSpPr>
          <p:cNvPr id="4" name="Content Placeholder 3">
            <a:extLst>
              <a:ext uri="{FF2B5EF4-FFF2-40B4-BE49-F238E27FC236}">
                <a16:creationId xmlns:a16="http://schemas.microsoft.com/office/drawing/2014/main" id="{59E8BEDA-9C8F-4E52-8332-53FC148839C6}"/>
              </a:ext>
            </a:extLst>
          </p:cNvPr>
          <p:cNvSpPr>
            <a:spLocks noGrp="1"/>
          </p:cNvSpPr>
          <p:nvPr>
            <p:ph sz="quarter" idx="10"/>
          </p:nvPr>
        </p:nvSpPr>
        <p:spPr>
          <a:xfrm>
            <a:off x="117475" y="938213"/>
            <a:ext cx="8909050" cy="4124325"/>
          </a:xfrm>
        </p:spPr>
        <p:txBody>
          <a:bodyPr>
            <a:noAutofit/>
          </a:bodyPr>
          <a:lstStyle>
            <a:lvl1pPr>
              <a:spcBef>
                <a:spcPts val="200"/>
              </a:spcBef>
              <a:defRPr sz="2400">
                <a:solidFill>
                  <a:schemeClr val="bg1">
                    <a:lumMod val="75000"/>
                    <a:lumOff val="25000"/>
                  </a:schemeClr>
                </a:solidFill>
                <a:latin typeface="Californian FB" panose="0207040306080B030204" pitchFamily="18" charset="0"/>
                <a:cs typeface="Traditional Arabic" panose="02020603050405020304" pitchFamily="18" charset="-78"/>
              </a:defRPr>
            </a:lvl1pPr>
            <a:lvl2pPr marL="460375" indent="-230188">
              <a:spcBef>
                <a:spcPts val="200"/>
              </a:spcBef>
              <a:defRPr sz="2400">
                <a:solidFill>
                  <a:schemeClr val="bg1">
                    <a:lumMod val="75000"/>
                    <a:lumOff val="25000"/>
                  </a:schemeClr>
                </a:solidFill>
                <a:latin typeface="Californian FB" panose="0207040306080B030204" pitchFamily="18" charset="0"/>
                <a:cs typeface="Traditional Arabic" panose="02020603050405020304" pitchFamily="18" charset="-78"/>
              </a:defRPr>
            </a:lvl2pPr>
            <a:lvl3pPr marL="739775" indent="-230188">
              <a:spcBef>
                <a:spcPts val="200"/>
              </a:spcBef>
              <a:defRPr sz="2400">
                <a:solidFill>
                  <a:schemeClr val="bg1">
                    <a:lumMod val="75000"/>
                    <a:lumOff val="25000"/>
                  </a:schemeClr>
                </a:solidFill>
                <a:latin typeface="Californian FB" panose="0207040306080B030204" pitchFamily="18" charset="0"/>
                <a:cs typeface="Traditional Arabic" panose="02020603050405020304" pitchFamily="18" charset="-78"/>
              </a:defRPr>
            </a:lvl3pPr>
            <a:lvl4pPr marL="914400" indent="-230188">
              <a:spcBef>
                <a:spcPts val="200"/>
              </a:spcBef>
              <a:defRPr sz="2400">
                <a:solidFill>
                  <a:schemeClr val="bg1">
                    <a:lumMod val="75000"/>
                    <a:lumOff val="25000"/>
                  </a:schemeClr>
                </a:solidFill>
                <a:latin typeface="Californian FB" panose="0207040306080B030204" pitchFamily="18" charset="0"/>
                <a:cs typeface="Traditional Arabic" panose="02020603050405020304" pitchFamily="18" charset="-78"/>
              </a:defRPr>
            </a:lvl4pPr>
            <a:lvl5pPr marL="1144588" indent="-230188">
              <a:spcBef>
                <a:spcPts val="200"/>
              </a:spcBef>
              <a:defRPr sz="2400">
                <a:solidFill>
                  <a:schemeClr val="bg1">
                    <a:lumMod val="75000"/>
                    <a:lumOff val="25000"/>
                  </a:schemeClr>
                </a:solidFill>
                <a:latin typeface="Californian FB" panose="0207040306080B030204" pitchFamily="18" charset="0"/>
                <a:cs typeface="Traditional Arabic" panose="02020603050405020304" pitchFamily="18" charset="-78"/>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790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53006" y="453006"/>
            <a:ext cx="8229600" cy="3657600"/>
          </a:xfrm>
        </p:spPr>
        <p:txBody>
          <a:bodyPr anchor="ctr"/>
          <a:lstStyle>
            <a:lvl1pPr marL="0" indent="0" algn="ctr">
              <a:buNone/>
              <a:defRPr baseline="0">
                <a:latin typeface="Trajan Pro 3" panose="02020502050503020301" pitchFamily="18" charset="0"/>
                <a:cs typeface="Traditional Arabic" panose="02020603050405020304" pitchFamily="18" charset="-78"/>
              </a:defRPr>
            </a:lvl1pPr>
            <a:lvl2pPr algn="l">
              <a:defRPr/>
            </a:lvl2pPr>
            <a:lvl3pPr algn="l">
              <a:defRPr/>
            </a:lvl3pPr>
            <a:lvl4pPr algn="l">
              <a:defRPr/>
            </a:lvl4pPr>
            <a:lvl5pPr algn="l">
              <a:defRPr/>
            </a:lvl5pPr>
          </a:lstStyle>
          <a:p>
            <a:pPr lvl="0"/>
            <a:r>
              <a:rPr lang="en-US" dirty="0"/>
              <a:t>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53006" y="453006"/>
            <a:ext cx="8229600" cy="3657600"/>
          </a:xfrm>
        </p:spPr>
        <p:txBody>
          <a:bodyPr anchor="ctr"/>
          <a:lstStyle>
            <a:lvl1pPr marL="0" indent="0" algn="ctr">
              <a:buNone/>
              <a:defRPr baseline="0">
                <a:latin typeface="Trajan Pro 3" panose="02020502050503020301" pitchFamily="18" charset="0"/>
              </a:defRPr>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964735" y="4320330"/>
            <a:ext cx="2424418" cy="318782"/>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188" y="81579"/>
            <a:ext cx="890762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8188" y="951269"/>
            <a:ext cx="8907624" cy="4123091"/>
          </a:xfrm>
          <a:prstGeom prst="rect">
            <a:avLst/>
          </a:prstGeom>
        </p:spPr>
        <p:txBody>
          <a:bodyPr vert="horz" lIns="91440" tIns="45720" rIns="91440" bIns="45720" rtlCol="0" anchor="t">
            <a:normAutofit/>
          </a:bodyPr>
          <a:lstStyle/>
          <a:p>
            <a:pPr lvl="0"/>
            <a:r>
              <a:rPr lang="en-US" dirty="0"/>
              <a:t>Click to edit Master text styles</a:t>
            </a:r>
          </a:p>
          <a:p>
            <a:pPr lvl="5"/>
            <a:r>
              <a:rPr lang="en-US" dirty="0"/>
              <a:t>Second level</a:t>
            </a:r>
          </a:p>
          <a:p>
            <a:pPr lvl="6"/>
            <a:r>
              <a:rPr lang="en-US" dirty="0"/>
              <a:t>Third level</a:t>
            </a:r>
          </a:p>
          <a:p>
            <a:pPr lvl="7"/>
            <a:r>
              <a:rPr lang="en-US" dirty="0"/>
              <a:t>Fourth level</a:t>
            </a:r>
          </a:p>
          <a:p>
            <a:pPr lvl="8"/>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6" r:id="rId4"/>
    <p:sldLayoutId id="2147483652" r:id="rId5"/>
    <p:sldLayoutId id="2147483655" r:id="rId6"/>
  </p:sldLayoutIdLst>
  <p:txStyles>
    <p:titleStyle>
      <a:lvl1pPr algn="ctr" defTabSz="914400" rtl="0" eaLnBrk="1" latinLnBrk="0" hangingPunct="1">
        <a:spcBef>
          <a:spcPct val="0"/>
        </a:spcBef>
        <a:buNone/>
        <a:defRPr sz="3200" kern="1200">
          <a:solidFill>
            <a:schemeClr val="bg1">
              <a:lumMod val="65000"/>
              <a:lumOff val="35000"/>
            </a:schemeClr>
          </a:solidFill>
          <a:latin typeface="Trajan Pro 3" panose="02020502050503020301" pitchFamily="18" charset="0"/>
          <a:ea typeface="+mj-ea"/>
          <a:cs typeface="Traditional Arabic" panose="02020603050405020304" pitchFamily="18" charset="-78"/>
        </a:defRPr>
      </a:lvl1pPr>
    </p:titleStyle>
    <p:bodyStyle>
      <a:lvl1pPr marL="230188" indent="-230188" algn="l" defTabSz="914400" rtl="0" eaLnBrk="1" latinLnBrk="0" hangingPunct="1">
        <a:spcBef>
          <a:spcPts val="200"/>
        </a:spcBef>
        <a:buFont typeface="Arial" panose="020B0604020202020204" pitchFamily="34" charset="0"/>
        <a:buChar char="•"/>
        <a:defRPr sz="3000" kern="1200" baseline="0">
          <a:solidFill>
            <a:schemeClr val="bg1">
              <a:lumMod val="75000"/>
              <a:lumOff val="25000"/>
            </a:schemeClr>
          </a:solidFill>
          <a:latin typeface="Californian FB" panose="0207040306080B030204" pitchFamily="18" charset="0"/>
          <a:ea typeface="+mn-ea"/>
          <a:cs typeface="Traditional Arabic" panose="02020603050405020304" pitchFamily="18" charset="-78"/>
        </a:defRPr>
      </a:lvl1pPr>
      <a:lvl2pPr marL="230188" indent="-230188" algn="l" defTabSz="914400" rtl="0" eaLnBrk="1" latinLnBrk="0" hangingPunct="1">
        <a:spcBef>
          <a:spcPct val="20000"/>
        </a:spcBef>
        <a:buFont typeface="Arial"/>
        <a:buChar char="•"/>
        <a:defRPr sz="3000" kern="1200">
          <a:solidFill>
            <a:srgbClr val="C3B2A7"/>
          </a:solidFill>
          <a:latin typeface="+mn-lt"/>
          <a:ea typeface="+mn-ea"/>
          <a:cs typeface="Apple Chancery"/>
        </a:defRPr>
      </a:lvl2pPr>
      <a:lvl3pPr marL="230188" indent="-230188" algn="l" defTabSz="914400" rtl="0" eaLnBrk="1" latinLnBrk="0" hangingPunct="1">
        <a:spcBef>
          <a:spcPct val="20000"/>
        </a:spcBef>
        <a:buFont typeface="Arial" panose="020B0604020202020204" pitchFamily="34" charset="0"/>
        <a:buChar char="•"/>
        <a:defRPr sz="3000" kern="1200">
          <a:solidFill>
            <a:srgbClr val="C3B2A7"/>
          </a:solidFill>
          <a:latin typeface="+mn-lt"/>
          <a:ea typeface="+mn-ea"/>
          <a:cs typeface="Apple Chancery"/>
        </a:defRPr>
      </a:lvl3pPr>
      <a:lvl4pPr marL="230188" indent="-230188" algn="l" defTabSz="914400" rtl="0" eaLnBrk="1" latinLnBrk="0" hangingPunct="1">
        <a:spcBef>
          <a:spcPct val="20000"/>
        </a:spcBef>
        <a:buFont typeface="Arial" panose="020B0604020202020204" pitchFamily="34" charset="0"/>
        <a:buChar char="•"/>
        <a:defRPr sz="3000" kern="1200">
          <a:solidFill>
            <a:srgbClr val="C3B2A7"/>
          </a:solidFill>
          <a:latin typeface="+mn-lt"/>
          <a:ea typeface="+mn-ea"/>
          <a:cs typeface="Apple Chancery"/>
        </a:defRPr>
      </a:lvl4pPr>
      <a:lvl5pPr marL="230188" indent="-230188" algn="l" defTabSz="914400" rtl="0" eaLnBrk="1" latinLnBrk="0" hangingPunct="1">
        <a:spcBef>
          <a:spcPct val="20000"/>
        </a:spcBef>
        <a:buFont typeface="Arial" panose="020B0604020202020204" pitchFamily="34" charset="0"/>
        <a:buChar char="•"/>
        <a:defRPr sz="3000" kern="1200">
          <a:solidFill>
            <a:srgbClr val="C3B2A7"/>
          </a:solidFill>
          <a:latin typeface="+mn-lt"/>
          <a:ea typeface="+mn-ea"/>
          <a:cs typeface="Apple Chancery"/>
        </a:defRPr>
      </a:lvl5pPr>
      <a:lvl6pPr marL="460375" indent="-230188" algn="l" defTabSz="914400" rtl="0" eaLnBrk="1" latinLnBrk="0" hangingPunct="1">
        <a:spcBef>
          <a:spcPts val="200"/>
        </a:spcBef>
        <a:buFont typeface="Arial" pitchFamily="34" charset="0"/>
        <a:buChar char="•"/>
        <a:defRPr sz="2000" kern="1200" baseline="0">
          <a:solidFill>
            <a:schemeClr val="bg1">
              <a:lumMod val="75000"/>
              <a:lumOff val="25000"/>
            </a:schemeClr>
          </a:solidFill>
          <a:latin typeface="Californian FB" panose="0207040306080B030204" pitchFamily="18" charset="0"/>
          <a:ea typeface="+mn-ea"/>
          <a:cs typeface="Traditional Arabic" panose="02020603050405020304" pitchFamily="18" charset="-78"/>
        </a:defRPr>
      </a:lvl6pPr>
      <a:lvl7pPr marL="684213" indent="-228600" algn="l" defTabSz="914400" rtl="0" eaLnBrk="1" latinLnBrk="0" hangingPunct="1">
        <a:spcBef>
          <a:spcPts val="200"/>
        </a:spcBef>
        <a:buFont typeface="Arial" pitchFamily="34" charset="0"/>
        <a:buChar char="•"/>
        <a:defRPr sz="2000" kern="1200" baseline="0">
          <a:solidFill>
            <a:schemeClr val="bg1">
              <a:lumMod val="75000"/>
              <a:lumOff val="25000"/>
            </a:schemeClr>
          </a:solidFill>
          <a:latin typeface="Californian FB" panose="0207040306080B030204" pitchFamily="18" charset="0"/>
          <a:ea typeface="+mn-ea"/>
          <a:cs typeface="Traditional Arabic" panose="02020603050405020304" pitchFamily="18" charset="-78"/>
        </a:defRPr>
      </a:lvl7pPr>
      <a:lvl8pPr marL="914400" indent="-228600" algn="l" defTabSz="914400" rtl="0" eaLnBrk="1" latinLnBrk="0" hangingPunct="1">
        <a:spcBef>
          <a:spcPts val="200"/>
        </a:spcBef>
        <a:buFont typeface="Arial" pitchFamily="34" charset="0"/>
        <a:buChar char="•"/>
        <a:defRPr sz="2000" kern="1200" baseline="0">
          <a:solidFill>
            <a:schemeClr val="bg1">
              <a:lumMod val="75000"/>
              <a:lumOff val="25000"/>
            </a:schemeClr>
          </a:solidFill>
          <a:latin typeface="Californian FB" panose="0207040306080B030204" pitchFamily="18" charset="0"/>
          <a:ea typeface="+mn-ea"/>
          <a:cs typeface="Traditional Arabic" panose="02020603050405020304" pitchFamily="18" charset="-78"/>
        </a:defRPr>
      </a:lvl8pPr>
      <a:lvl9pPr marL="1144588" indent="-228600" algn="l" defTabSz="914400" rtl="0" eaLnBrk="1" latinLnBrk="0" hangingPunct="1">
        <a:spcBef>
          <a:spcPts val="200"/>
        </a:spcBef>
        <a:buFont typeface="Arial" pitchFamily="34" charset="0"/>
        <a:buChar char="•"/>
        <a:defRPr sz="2000" kern="1200" baseline="0">
          <a:solidFill>
            <a:schemeClr val="bg1">
              <a:lumMod val="75000"/>
              <a:lumOff val="25000"/>
            </a:schemeClr>
          </a:solidFill>
          <a:latin typeface="Californian FB" panose="0207040306080B030204" pitchFamily="18" charset="0"/>
          <a:ea typeface="+mn-ea"/>
          <a:cs typeface="Traditional Arabic" panose="02020603050405020304" pitchFamily="18" charset="-7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76254" y="3075138"/>
            <a:ext cx="7532770" cy="184557"/>
          </a:xfrm>
        </p:spPr>
        <p:txBody>
          <a:bodyPr>
            <a:noAutofit/>
          </a:bodyPr>
          <a:lstStyle/>
          <a:p>
            <a:pPr marL="0" indent="0" algn="ctr">
              <a:buNone/>
            </a:pPr>
            <a:r>
              <a:rPr lang="en-US" sz="2200" dirty="0">
                <a:solidFill>
                  <a:srgbClr val="002060"/>
                </a:solidFill>
                <a:latin typeface="Trajan Pro 3" panose="02020502050503020301" pitchFamily="18" charset="0"/>
              </a:rPr>
              <a:t>Unifying Salvation By Grace Through Faith</a:t>
            </a:r>
          </a:p>
        </p:txBody>
      </p:sp>
    </p:spTree>
    <p:extLst>
      <p:ext uri="{BB962C8B-B14F-4D97-AF65-F5344CB8AC3E}">
        <p14:creationId xmlns:p14="http://schemas.microsoft.com/office/powerpoint/2010/main" val="278356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Subject of Prayers and Notice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What did Paul include in his prayers about the Romans (</a:t>
            </a:r>
            <a:r>
              <a:rPr lang="en-US" b="1" dirty="0">
                <a:solidFill>
                  <a:srgbClr val="002060"/>
                </a:solidFill>
              </a:rPr>
              <a:t>1:8-10</a:t>
            </a:r>
            <a:r>
              <a:rPr lang="en-US" dirty="0"/>
              <a:t>)?  How would this knowledge help them?</a:t>
            </a:r>
          </a:p>
          <a:p>
            <a:pPr marL="0" indent="0">
              <a:buNone/>
            </a:pPr>
            <a:r>
              <a:rPr lang="en-US" dirty="0">
                <a:solidFill>
                  <a:srgbClr val="002060"/>
                </a:solidFill>
              </a:rPr>
              <a:t>First, </a:t>
            </a:r>
            <a:r>
              <a:rPr lang="en-US" b="1" i="1" dirty="0">
                <a:solidFill>
                  <a:srgbClr val="002060"/>
                </a:solidFill>
              </a:rPr>
              <a:t>I </a:t>
            </a:r>
            <a:r>
              <a:rPr lang="en-US" b="1" i="1" u="sng" dirty="0">
                <a:solidFill>
                  <a:srgbClr val="002060"/>
                </a:solidFill>
              </a:rPr>
              <a:t>thank</a:t>
            </a:r>
            <a:r>
              <a:rPr lang="en-US" b="1" i="1" dirty="0">
                <a:solidFill>
                  <a:srgbClr val="002060"/>
                </a:solidFill>
              </a:rPr>
              <a:t> </a:t>
            </a:r>
            <a:r>
              <a:rPr lang="en-US" dirty="0">
                <a:solidFill>
                  <a:srgbClr val="002060"/>
                </a:solidFill>
              </a:rPr>
              <a:t>my God through Jesus Christ </a:t>
            </a:r>
            <a:r>
              <a:rPr lang="en-US" b="1" i="1" dirty="0">
                <a:solidFill>
                  <a:srgbClr val="002060"/>
                </a:solidFill>
              </a:rPr>
              <a:t>for you all</a:t>
            </a:r>
            <a:r>
              <a:rPr lang="en-US" dirty="0">
                <a:solidFill>
                  <a:srgbClr val="002060"/>
                </a:solidFill>
              </a:rPr>
              <a:t>, that your faith is </a:t>
            </a:r>
            <a:r>
              <a:rPr lang="en-US" b="1" i="1" dirty="0">
                <a:solidFill>
                  <a:srgbClr val="002060"/>
                </a:solidFill>
              </a:rPr>
              <a:t>spoken of throughout the </a:t>
            </a:r>
            <a:r>
              <a:rPr lang="en-US" b="1" i="1" u="sng" dirty="0">
                <a:solidFill>
                  <a:srgbClr val="002060"/>
                </a:solidFill>
              </a:rPr>
              <a:t>whole world</a:t>
            </a:r>
            <a:r>
              <a:rPr lang="en-US" dirty="0">
                <a:solidFill>
                  <a:srgbClr val="002060"/>
                </a:solidFill>
              </a:rPr>
              <a:t>. For God is my witness, whom I serve with my spirit in the gospel of His Son, that </a:t>
            </a:r>
            <a:r>
              <a:rPr lang="en-US" b="1" i="1" u="sng" dirty="0">
                <a:solidFill>
                  <a:srgbClr val="002060"/>
                </a:solidFill>
              </a:rPr>
              <a:t>without ceasing</a:t>
            </a:r>
            <a:r>
              <a:rPr lang="en-US" b="1" i="1" dirty="0">
                <a:solidFill>
                  <a:srgbClr val="002060"/>
                </a:solidFill>
              </a:rPr>
              <a:t> I make mention of you </a:t>
            </a:r>
            <a:r>
              <a:rPr lang="en-US" b="1" i="1" u="sng" dirty="0">
                <a:solidFill>
                  <a:srgbClr val="002060"/>
                </a:solidFill>
              </a:rPr>
              <a:t>always in my prayers</a:t>
            </a:r>
            <a:r>
              <a:rPr lang="en-US" dirty="0">
                <a:solidFill>
                  <a:srgbClr val="002060"/>
                </a:solidFill>
              </a:rPr>
              <a:t>, making request if, </a:t>
            </a:r>
            <a:r>
              <a:rPr lang="en-US" b="1" i="1" dirty="0">
                <a:solidFill>
                  <a:srgbClr val="002060"/>
                </a:solidFill>
              </a:rPr>
              <a:t>by </a:t>
            </a:r>
            <a:r>
              <a:rPr lang="en-US" b="1" i="1" u="sng" dirty="0">
                <a:solidFill>
                  <a:srgbClr val="002060"/>
                </a:solidFill>
              </a:rPr>
              <a:t>some means, now at last</a:t>
            </a:r>
            <a:r>
              <a:rPr lang="en-US" b="1" i="1" dirty="0">
                <a:solidFill>
                  <a:srgbClr val="002060"/>
                </a:solidFill>
              </a:rPr>
              <a:t> I may find a way in the will of God </a:t>
            </a:r>
            <a:r>
              <a:rPr lang="en-US" b="1" i="1" u="sng" dirty="0">
                <a:solidFill>
                  <a:srgbClr val="002060"/>
                </a:solidFill>
              </a:rPr>
              <a:t>to come to you</a:t>
            </a:r>
            <a:r>
              <a:rPr lang="en-US" dirty="0">
                <a:solidFill>
                  <a:srgbClr val="002060"/>
                </a:solidFill>
              </a:rPr>
              <a:t>. </a:t>
            </a:r>
            <a:r>
              <a:rPr lang="en-US" dirty="0"/>
              <a:t>(</a:t>
            </a:r>
            <a:r>
              <a:rPr lang="en-US" b="1" dirty="0">
                <a:solidFill>
                  <a:srgbClr val="002060"/>
                </a:solidFill>
              </a:rPr>
              <a:t>1:8-10</a:t>
            </a:r>
            <a:r>
              <a:rPr lang="en-US" dirty="0"/>
              <a:t>)</a:t>
            </a:r>
          </a:p>
        </p:txBody>
      </p:sp>
    </p:spTree>
    <p:extLst>
      <p:ext uri="{BB962C8B-B14F-4D97-AF65-F5344CB8AC3E}">
        <p14:creationId xmlns:p14="http://schemas.microsoft.com/office/powerpoint/2010/main" val="4875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733758" y="2987041"/>
            <a:ext cx="7617762" cy="334440"/>
          </a:xfrm>
        </p:spPr>
        <p:txBody>
          <a:bodyPr>
            <a:noAutofit/>
          </a:bodyPr>
          <a:lstStyle/>
          <a:p>
            <a:r>
              <a:rPr lang="en-US" dirty="0"/>
              <a:t>Power of Grace’s Reign</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a:t>
            </a:r>
            <a:r>
              <a:rPr lang="en-US" dirty="0"/>
              <a:t>5</a:t>
            </a:r>
            <a:endParaRPr lang="en-US" sz="6000" dirty="0"/>
          </a:p>
        </p:txBody>
      </p:sp>
    </p:spTree>
    <p:extLst>
      <p:ext uri="{BB962C8B-B14F-4D97-AF65-F5344CB8AC3E}">
        <p14:creationId xmlns:p14="http://schemas.microsoft.com/office/powerpoint/2010/main" val="9178483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a:t>Outline</a:t>
            </a:r>
            <a:endParaRPr lang="en-US" dirty="0"/>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buFont typeface="+mj-lt"/>
              <a:buAutoNum type="alphaUcPeriod"/>
            </a:pPr>
            <a:r>
              <a:rPr lang="en-US" dirty="0">
                <a:solidFill>
                  <a:srgbClr val="002060"/>
                </a:solidFill>
              </a:rPr>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1374775" lvl="2" indent="-460375">
              <a:buFont typeface="+mj-lt"/>
              <a:buAutoNum type="arabicPeriod" startAt="4"/>
            </a:pPr>
            <a:r>
              <a:rPr lang="en-US" dirty="0"/>
              <a:t>Abraham, example of justification by faith</a:t>
            </a:r>
          </a:p>
          <a:p>
            <a:pPr marL="1374775" lvl="2" indent="-460375">
              <a:buFont typeface="+mj-lt"/>
              <a:buAutoNum type="arabicPeriod" startAt="4"/>
            </a:pPr>
            <a:r>
              <a:rPr lang="en-US" dirty="0"/>
              <a:t>Universal, gracious offering of salvation</a:t>
            </a:r>
            <a:endParaRPr lang="en-US" dirty="0">
              <a:solidFill>
                <a:schemeClr val="bg1">
                  <a:lumMod val="75000"/>
                  <a:lumOff val="25000"/>
                </a:schemeClr>
              </a:solidFill>
            </a:endParaRPr>
          </a:p>
          <a:p>
            <a:pPr marL="914400" lvl="1" indent="-454025">
              <a:buFont typeface="+mj-lt"/>
              <a:buAutoNum type="alphaUcPeriod"/>
            </a:pPr>
            <a:r>
              <a:rPr lang="en-US" dirty="0">
                <a:solidFill>
                  <a:schemeClr val="bg1">
                    <a:lumMod val="75000"/>
                    <a:lumOff val="25000"/>
                  </a:schemeClr>
                </a:solidFill>
              </a:rPr>
              <a:t>Overcoming Sin; Spirit over Flesh (</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buFont typeface="+mj-lt"/>
              <a:buAutoNum type="alphaUcPeriod"/>
            </a:pPr>
            <a:r>
              <a:rPr lang="en-US" dirty="0">
                <a:solidFill>
                  <a:schemeClr val="bg1">
                    <a:lumMod val="75000"/>
                    <a:lumOff val="25000"/>
                  </a:schemeClr>
                </a:solidFill>
              </a:rPr>
              <a:t>Salvation of Spiritual Israel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buFont typeface="+mj-lt"/>
              <a:buAutoNum type="alphaUcPeriod"/>
            </a:pPr>
            <a:r>
              <a:rPr lang="en-US" dirty="0">
                <a:solidFill>
                  <a:schemeClr val="bg1">
                    <a:lumMod val="75000"/>
                    <a:lumOff val="25000"/>
                  </a:schemeClr>
                </a:solidFill>
              </a:rPr>
              <a:t>Applications toward each other (</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41237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5:1-11</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Peaceful Confidence from God’s Love</a:t>
            </a:r>
            <a:endParaRPr lang="en-US" sz="4800" b="1" dirty="0"/>
          </a:p>
        </p:txBody>
      </p:sp>
    </p:spTree>
    <p:extLst>
      <p:ext uri="{BB962C8B-B14F-4D97-AF65-F5344CB8AC3E}">
        <p14:creationId xmlns:p14="http://schemas.microsoft.com/office/powerpoint/2010/main" val="3796643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Hope unto Hope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a:pPr>
            <a:r>
              <a:rPr lang="en-US" dirty="0"/>
              <a:t>What does Jesus’ death and resurrection provide for us according to </a:t>
            </a:r>
            <a:r>
              <a:rPr lang="en-US" b="1" dirty="0">
                <a:solidFill>
                  <a:srgbClr val="002060"/>
                </a:solidFill>
              </a:rPr>
              <a:t>Romans 4:25-5:2</a:t>
            </a:r>
            <a:r>
              <a:rPr lang="en-US" dirty="0"/>
              <a:t>?  How does this help us with </a:t>
            </a:r>
            <a:r>
              <a:rPr lang="en-US" dirty="0">
                <a:solidFill>
                  <a:srgbClr val="002060"/>
                </a:solidFill>
              </a:rPr>
              <a:t>“tribulations”</a:t>
            </a:r>
            <a:r>
              <a:rPr lang="en-US" dirty="0"/>
              <a:t>, and how do they in turn help us (</a:t>
            </a:r>
            <a:r>
              <a:rPr lang="en-US" b="1" dirty="0">
                <a:solidFill>
                  <a:srgbClr val="002060"/>
                </a:solidFill>
              </a:rPr>
              <a:t>5:3-4</a:t>
            </a:r>
            <a:r>
              <a:rPr lang="en-US" dirty="0"/>
              <a:t>)?</a:t>
            </a:r>
          </a:p>
          <a:p>
            <a:pPr marL="0" indent="0">
              <a:lnSpc>
                <a:spcPct val="95000"/>
              </a:lnSpc>
              <a:spcBef>
                <a:spcPts val="0"/>
              </a:spcBef>
              <a:buNone/>
            </a:pPr>
            <a:r>
              <a:rPr lang="en-US" dirty="0">
                <a:solidFill>
                  <a:srgbClr val="002060"/>
                </a:solidFill>
              </a:rPr>
              <a:t>Therefore, </a:t>
            </a:r>
            <a:r>
              <a:rPr lang="en-US" b="1" dirty="0">
                <a:solidFill>
                  <a:srgbClr val="002060"/>
                </a:solidFill>
              </a:rPr>
              <a:t>having been justified by faith, we have </a:t>
            </a:r>
            <a:r>
              <a:rPr lang="en-US" b="1" u="sng" dirty="0">
                <a:solidFill>
                  <a:srgbClr val="002060"/>
                </a:solidFill>
              </a:rPr>
              <a:t>peace with God</a:t>
            </a:r>
            <a:r>
              <a:rPr lang="en-US" b="1" dirty="0">
                <a:solidFill>
                  <a:srgbClr val="002060"/>
                </a:solidFill>
              </a:rPr>
              <a:t> through our Lord Jesus Christ</a:t>
            </a:r>
            <a:r>
              <a:rPr lang="en-US" dirty="0">
                <a:solidFill>
                  <a:srgbClr val="002060"/>
                </a:solidFill>
              </a:rPr>
              <a:t>, through whom also we have </a:t>
            </a:r>
            <a:r>
              <a:rPr lang="en-US" b="1" dirty="0">
                <a:solidFill>
                  <a:srgbClr val="002060"/>
                </a:solidFill>
              </a:rPr>
              <a:t>access by faith into this grace in which </a:t>
            </a:r>
            <a:r>
              <a:rPr lang="en-US" b="1" u="sng" dirty="0">
                <a:solidFill>
                  <a:srgbClr val="002060"/>
                </a:solidFill>
              </a:rPr>
              <a:t>we stand</a:t>
            </a:r>
            <a:r>
              <a:rPr lang="en-US" dirty="0">
                <a:solidFill>
                  <a:srgbClr val="002060"/>
                </a:solidFill>
              </a:rPr>
              <a:t>, and </a:t>
            </a:r>
            <a:r>
              <a:rPr lang="en-US" b="1" u="sng" dirty="0">
                <a:solidFill>
                  <a:srgbClr val="002060"/>
                </a:solidFill>
              </a:rPr>
              <a:t>rejoice in hope</a:t>
            </a:r>
            <a:r>
              <a:rPr lang="en-US" b="1" dirty="0">
                <a:solidFill>
                  <a:srgbClr val="002060"/>
                </a:solidFill>
              </a:rPr>
              <a:t> of the glory of God</a:t>
            </a:r>
            <a:r>
              <a:rPr lang="en-US" dirty="0">
                <a:solidFill>
                  <a:srgbClr val="002060"/>
                </a:solidFill>
              </a:rPr>
              <a:t>.  And not only that, but we also </a:t>
            </a:r>
            <a:r>
              <a:rPr lang="en-US" b="1" dirty="0">
                <a:solidFill>
                  <a:srgbClr val="002060"/>
                </a:solidFill>
              </a:rPr>
              <a:t>glory in tribulations</a:t>
            </a:r>
            <a:r>
              <a:rPr lang="en-US" dirty="0">
                <a:solidFill>
                  <a:srgbClr val="002060"/>
                </a:solidFill>
              </a:rPr>
              <a:t>, </a:t>
            </a:r>
            <a:r>
              <a:rPr lang="en-US" b="1" dirty="0">
                <a:solidFill>
                  <a:srgbClr val="002060"/>
                </a:solidFill>
              </a:rPr>
              <a:t>knowing that tribulation produces </a:t>
            </a:r>
            <a:r>
              <a:rPr lang="en-US" b="1" u="sng" dirty="0">
                <a:solidFill>
                  <a:srgbClr val="002060"/>
                </a:solidFill>
              </a:rPr>
              <a:t>perseverance</a:t>
            </a:r>
            <a:r>
              <a:rPr lang="en-US" b="1" dirty="0">
                <a:solidFill>
                  <a:srgbClr val="002060"/>
                </a:solidFill>
              </a:rPr>
              <a:t>; and perseverance, </a:t>
            </a:r>
            <a:r>
              <a:rPr lang="en-US" b="1" u="sng" dirty="0">
                <a:solidFill>
                  <a:srgbClr val="002060"/>
                </a:solidFill>
              </a:rPr>
              <a:t>character</a:t>
            </a:r>
            <a:r>
              <a:rPr lang="en-US" b="1" dirty="0">
                <a:solidFill>
                  <a:srgbClr val="002060"/>
                </a:solidFill>
              </a:rPr>
              <a:t>; and character, </a:t>
            </a:r>
            <a:r>
              <a:rPr lang="en-US" b="1" u="sng" dirty="0">
                <a:solidFill>
                  <a:srgbClr val="002060"/>
                </a:solidFill>
              </a:rPr>
              <a:t>hope</a:t>
            </a:r>
            <a:r>
              <a:rPr lang="en-US" dirty="0">
                <a:solidFill>
                  <a:srgbClr val="002060"/>
                </a:solidFill>
              </a:rPr>
              <a:t>. </a:t>
            </a:r>
            <a:r>
              <a:rPr lang="en-US" dirty="0"/>
              <a:t>(</a:t>
            </a:r>
            <a:r>
              <a:rPr lang="en-US" b="1" dirty="0">
                <a:solidFill>
                  <a:srgbClr val="002060"/>
                </a:solidFill>
              </a:rPr>
              <a:t>5:1-4</a:t>
            </a:r>
            <a:r>
              <a:rPr lang="en-US" dirty="0"/>
              <a:t>)</a:t>
            </a:r>
          </a:p>
          <a:p>
            <a:pPr>
              <a:lnSpc>
                <a:spcPct val="95000"/>
              </a:lnSpc>
              <a:spcBef>
                <a:spcPts val="0"/>
              </a:spcBef>
            </a:pPr>
            <a:r>
              <a:rPr lang="en-US" dirty="0"/>
              <a:t>Knowledge of justification creates peace, confidence, joy and hope.</a:t>
            </a:r>
          </a:p>
          <a:p>
            <a:pPr>
              <a:lnSpc>
                <a:spcPct val="95000"/>
              </a:lnSpc>
              <a:spcBef>
                <a:spcPts val="0"/>
              </a:spcBef>
            </a:pPr>
            <a:r>
              <a:rPr lang="en-US" dirty="0"/>
              <a:t>Enables us to stand in tribulations, creating endurance, proof of character, and even greater hope … self-amplifying cycle.</a:t>
            </a:r>
          </a:p>
        </p:txBody>
      </p:sp>
    </p:spTree>
    <p:extLst>
      <p:ext uri="{BB962C8B-B14F-4D97-AF65-F5344CB8AC3E}">
        <p14:creationId xmlns:p14="http://schemas.microsoft.com/office/powerpoint/2010/main" val="82142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Just Basis for Confidence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a:pPr>
            <a:r>
              <a:rPr lang="en-US" dirty="0"/>
              <a:t>What does Jesus’ death and resurrection provide for us according to </a:t>
            </a:r>
            <a:r>
              <a:rPr lang="en-US" b="1" dirty="0">
                <a:solidFill>
                  <a:srgbClr val="002060"/>
                </a:solidFill>
              </a:rPr>
              <a:t>Romans 4:25-5:2</a:t>
            </a:r>
            <a:r>
              <a:rPr lang="en-US" dirty="0"/>
              <a:t>?  How does this help us with </a:t>
            </a:r>
            <a:r>
              <a:rPr lang="en-US" dirty="0">
                <a:solidFill>
                  <a:srgbClr val="002060"/>
                </a:solidFill>
              </a:rPr>
              <a:t>“tribulations”</a:t>
            </a:r>
            <a:r>
              <a:rPr lang="en-US" dirty="0"/>
              <a:t>, and how do they in turn help us (</a:t>
            </a:r>
            <a:r>
              <a:rPr lang="en-US" b="1" dirty="0">
                <a:solidFill>
                  <a:srgbClr val="002060"/>
                </a:solidFill>
              </a:rPr>
              <a:t>5:3-4</a:t>
            </a:r>
            <a:r>
              <a:rPr lang="en-US" dirty="0"/>
              <a:t>)?</a:t>
            </a:r>
          </a:p>
          <a:p>
            <a:pPr marL="0" indent="0">
              <a:lnSpc>
                <a:spcPct val="95000"/>
              </a:lnSpc>
              <a:spcBef>
                <a:spcPts val="0"/>
              </a:spcBef>
              <a:buNone/>
            </a:pPr>
            <a:r>
              <a:rPr lang="en-US" dirty="0">
                <a:solidFill>
                  <a:srgbClr val="002060"/>
                </a:solidFill>
              </a:rPr>
              <a:t>Therefore, </a:t>
            </a:r>
            <a:r>
              <a:rPr lang="en-US" b="1" dirty="0">
                <a:solidFill>
                  <a:srgbClr val="002060"/>
                </a:solidFill>
              </a:rPr>
              <a:t>having been justified by faith, we have </a:t>
            </a:r>
            <a:r>
              <a:rPr lang="en-US" b="1" u="sng" dirty="0">
                <a:solidFill>
                  <a:srgbClr val="002060"/>
                </a:solidFill>
              </a:rPr>
              <a:t>peace with God</a:t>
            </a:r>
            <a:r>
              <a:rPr lang="en-US" b="1" dirty="0">
                <a:solidFill>
                  <a:srgbClr val="002060"/>
                </a:solidFill>
              </a:rPr>
              <a:t> through our Lord Jesus Christ</a:t>
            </a:r>
            <a:r>
              <a:rPr lang="en-US" dirty="0">
                <a:solidFill>
                  <a:srgbClr val="002060"/>
                </a:solidFill>
              </a:rPr>
              <a:t>, through whom also we have </a:t>
            </a:r>
            <a:r>
              <a:rPr lang="en-US" b="1" dirty="0">
                <a:solidFill>
                  <a:srgbClr val="002060"/>
                </a:solidFill>
              </a:rPr>
              <a:t>access by faith into this grace in which </a:t>
            </a:r>
            <a:r>
              <a:rPr lang="en-US" b="1" u="sng" dirty="0">
                <a:solidFill>
                  <a:srgbClr val="002060"/>
                </a:solidFill>
              </a:rPr>
              <a:t>we stand</a:t>
            </a:r>
            <a:r>
              <a:rPr lang="en-US" dirty="0">
                <a:solidFill>
                  <a:srgbClr val="002060"/>
                </a:solidFill>
              </a:rPr>
              <a:t>, and </a:t>
            </a:r>
            <a:r>
              <a:rPr lang="en-US" b="1" u="sng" dirty="0">
                <a:solidFill>
                  <a:srgbClr val="002060"/>
                </a:solidFill>
              </a:rPr>
              <a:t>rejoice in hope</a:t>
            </a:r>
            <a:r>
              <a:rPr lang="en-US" b="1" dirty="0">
                <a:solidFill>
                  <a:srgbClr val="002060"/>
                </a:solidFill>
              </a:rPr>
              <a:t> of the glory of God</a:t>
            </a:r>
            <a:r>
              <a:rPr lang="en-US" dirty="0">
                <a:solidFill>
                  <a:srgbClr val="002060"/>
                </a:solidFill>
              </a:rPr>
              <a:t>.  And not only that, but we also </a:t>
            </a:r>
            <a:r>
              <a:rPr lang="en-US" b="1" dirty="0">
                <a:solidFill>
                  <a:srgbClr val="002060"/>
                </a:solidFill>
              </a:rPr>
              <a:t>glory in tribulations</a:t>
            </a:r>
            <a:r>
              <a:rPr lang="en-US" dirty="0">
                <a:solidFill>
                  <a:srgbClr val="002060"/>
                </a:solidFill>
              </a:rPr>
              <a:t>, </a:t>
            </a:r>
            <a:r>
              <a:rPr lang="en-US" b="1" dirty="0">
                <a:solidFill>
                  <a:srgbClr val="002060"/>
                </a:solidFill>
              </a:rPr>
              <a:t>knowing that tribulation produces </a:t>
            </a:r>
            <a:r>
              <a:rPr lang="en-US" b="1" u="sng" dirty="0">
                <a:solidFill>
                  <a:srgbClr val="002060"/>
                </a:solidFill>
              </a:rPr>
              <a:t>perseverance</a:t>
            </a:r>
            <a:r>
              <a:rPr lang="en-US" b="1" dirty="0">
                <a:solidFill>
                  <a:srgbClr val="002060"/>
                </a:solidFill>
              </a:rPr>
              <a:t>; and perseverance, </a:t>
            </a:r>
            <a:r>
              <a:rPr lang="en-US" b="1" u="sng" dirty="0">
                <a:solidFill>
                  <a:srgbClr val="002060"/>
                </a:solidFill>
              </a:rPr>
              <a:t>character</a:t>
            </a:r>
            <a:r>
              <a:rPr lang="en-US" b="1" dirty="0">
                <a:solidFill>
                  <a:srgbClr val="002060"/>
                </a:solidFill>
              </a:rPr>
              <a:t>; and character, </a:t>
            </a:r>
            <a:r>
              <a:rPr lang="en-US" b="1" u="sng" dirty="0">
                <a:solidFill>
                  <a:srgbClr val="002060"/>
                </a:solidFill>
              </a:rPr>
              <a:t>hope</a:t>
            </a:r>
            <a:r>
              <a:rPr lang="en-US" dirty="0">
                <a:solidFill>
                  <a:srgbClr val="002060"/>
                </a:solidFill>
              </a:rPr>
              <a:t>. </a:t>
            </a:r>
            <a:r>
              <a:rPr lang="en-US" dirty="0"/>
              <a:t>(</a:t>
            </a:r>
            <a:r>
              <a:rPr lang="en-US" b="1" dirty="0">
                <a:solidFill>
                  <a:srgbClr val="002060"/>
                </a:solidFill>
              </a:rPr>
              <a:t>5:1-4</a:t>
            </a:r>
            <a:r>
              <a:rPr lang="en-US" dirty="0"/>
              <a:t>)</a:t>
            </a:r>
          </a:p>
          <a:p>
            <a:pPr>
              <a:lnSpc>
                <a:spcPct val="95000"/>
              </a:lnSpc>
              <a:spcBef>
                <a:spcPts val="0"/>
              </a:spcBef>
            </a:pPr>
            <a:r>
              <a:rPr lang="en-US" dirty="0"/>
              <a:t>Provides the correct basis for confidence and boasting, replacing the unjustified basis destroyed previously (</a:t>
            </a:r>
            <a:r>
              <a:rPr lang="en-US" b="1" dirty="0">
                <a:solidFill>
                  <a:srgbClr val="002060"/>
                </a:solidFill>
              </a:rPr>
              <a:t>Rom. 2-3; Mat. 12:43-45</a:t>
            </a:r>
            <a:r>
              <a:rPr lang="en-US" dirty="0"/>
              <a:t>).</a:t>
            </a:r>
          </a:p>
        </p:txBody>
      </p:sp>
    </p:spTree>
    <p:extLst>
      <p:ext uri="{BB962C8B-B14F-4D97-AF65-F5344CB8AC3E}">
        <p14:creationId xmlns:p14="http://schemas.microsoft.com/office/powerpoint/2010/main" val="2305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Disappointing Hope?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How could </a:t>
            </a:r>
            <a:r>
              <a:rPr lang="en-US" dirty="0">
                <a:solidFill>
                  <a:srgbClr val="002060"/>
                </a:solidFill>
              </a:rPr>
              <a:t>“hope”</a:t>
            </a:r>
            <a:r>
              <a:rPr lang="en-US" dirty="0"/>
              <a:t> possibly </a:t>
            </a:r>
            <a:r>
              <a:rPr lang="en-US" dirty="0">
                <a:solidFill>
                  <a:srgbClr val="002060"/>
                </a:solidFill>
              </a:rPr>
              <a:t>“disappoint”</a:t>
            </a:r>
            <a:r>
              <a:rPr lang="en-US" dirty="0"/>
              <a:t>, and how would this be prevented by the Holy Spirit pouring </a:t>
            </a:r>
            <a:r>
              <a:rPr lang="en-US" dirty="0">
                <a:solidFill>
                  <a:srgbClr val="002060"/>
                </a:solidFill>
              </a:rPr>
              <a:t>“the love of God in our hearts”</a:t>
            </a:r>
            <a:r>
              <a:rPr lang="en-US" dirty="0"/>
              <a:t> (</a:t>
            </a:r>
            <a:r>
              <a:rPr lang="en-US" b="1" dirty="0">
                <a:solidFill>
                  <a:srgbClr val="002060"/>
                </a:solidFill>
              </a:rPr>
              <a:t>5:5</a:t>
            </a:r>
            <a:r>
              <a:rPr lang="en-US" dirty="0"/>
              <a:t>)?</a:t>
            </a:r>
          </a:p>
          <a:p>
            <a:pPr marL="0" indent="0">
              <a:buNone/>
            </a:pPr>
            <a:r>
              <a:rPr lang="en-US" dirty="0">
                <a:solidFill>
                  <a:srgbClr val="002060"/>
                </a:solidFill>
              </a:rPr>
              <a:t>And not only that, but we also glory in tribulations, </a:t>
            </a:r>
            <a:r>
              <a:rPr lang="en-US" b="1" dirty="0">
                <a:solidFill>
                  <a:srgbClr val="002060"/>
                </a:solidFill>
              </a:rPr>
              <a:t>knowing that </a:t>
            </a:r>
            <a:r>
              <a:rPr lang="en-US" dirty="0">
                <a:solidFill>
                  <a:srgbClr val="002060"/>
                </a:solidFill>
              </a:rPr>
              <a:t>tribulation </a:t>
            </a:r>
            <a:r>
              <a:rPr lang="en-US" b="1" dirty="0">
                <a:solidFill>
                  <a:srgbClr val="002060"/>
                </a:solidFill>
              </a:rPr>
              <a:t>produces</a:t>
            </a:r>
            <a:r>
              <a:rPr lang="en-US" dirty="0">
                <a:solidFill>
                  <a:srgbClr val="002060"/>
                </a:solidFill>
              </a:rPr>
              <a:t> perseverance; and perseverance, character; and </a:t>
            </a:r>
            <a:r>
              <a:rPr lang="en-US" b="1" dirty="0">
                <a:solidFill>
                  <a:srgbClr val="002060"/>
                </a:solidFill>
              </a:rPr>
              <a:t>character, </a:t>
            </a:r>
            <a:r>
              <a:rPr lang="en-US" b="1" u="sng" dirty="0">
                <a:solidFill>
                  <a:srgbClr val="002060"/>
                </a:solidFill>
              </a:rPr>
              <a:t>hope</a:t>
            </a:r>
            <a:r>
              <a:rPr lang="en-US" dirty="0">
                <a:solidFill>
                  <a:srgbClr val="002060"/>
                </a:solidFill>
              </a:rPr>
              <a:t>.  Now </a:t>
            </a:r>
            <a:r>
              <a:rPr lang="en-US" b="1" dirty="0">
                <a:solidFill>
                  <a:srgbClr val="002060"/>
                </a:solidFill>
              </a:rPr>
              <a:t>hope does </a:t>
            </a:r>
            <a:r>
              <a:rPr lang="en-US" b="1" u="sng" dirty="0">
                <a:solidFill>
                  <a:srgbClr val="002060"/>
                </a:solidFill>
              </a:rPr>
              <a:t>not disappoint</a:t>
            </a:r>
            <a:r>
              <a:rPr lang="en-US" b="1" dirty="0">
                <a:solidFill>
                  <a:srgbClr val="002060"/>
                </a:solidFill>
              </a:rPr>
              <a:t>, </a:t>
            </a:r>
            <a:r>
              <a:rPr lang="en-US" b="1" u="sng" dirty="0">
                <a:solidFill>
                  <a:srgbClr val="002060"/>
                </a:solidFill>
              </a:rPr>
              <a:t>because</a:t>
            </a:r>
            <a:r>
              <a:rPr lang="en-US" b="1" dirty="0">
                <a:solidFill>
                  <a:srgbClr val="002060"/>
                </a:solidFill>
              </a:rPr>
              <a:t> the love of God has been poured out in our hearts </a:t>
            </a:r>
            <a:r>
              <a:rPr lang="en-US" dirty="0">
                <a:solidFill>
                  <a:srgbClr val="002060"/>
                </a:solidFill>
              </a:rPr>
              <a:t>by the Holy Spirit who was given to us. </a:t>
            </a:r>
            <a:r>
              <a:rPr lang="en-US" dirty="0"/>
              <a:t>(</a:t>
            </a:r>
            <a:r>
              <a:rPr lang="en-US" b="1" dirty="0">
                <a:solidFill>
                  <a:srgbClr val="002060"/>
                </a:solidFill>
              </a:rPr>
              <a:t>5:3-5</a:t>
            </a:r>
            <a:r>
              <a:rPr lang="en-US" dirty="0"/>
              <a:t>)</a:t>
            </a:r>
          </a:p>
          <a:p>
            <a:r>
              <a:rPr lang="en-US" dirty="0"/>
              <a:t>Failure of promise, expectation creates shame, disappointment.</a:t>
            </a:r>
          </a:p>
          <a:p>
            <a:r>
              <a:rPr lang="en-US" dirty="0"/>
              <a:t>Is God serious about His promise?  Why would He promise?</a:t>
            </a:r>
          </a:p>
          <a:p>
            <a:r>
              <a:rPr lang="en-US" dirty="0"/>
              <a:t>Answer:  Through inspiration, the Holy Spirit has revealed …</a:t>
            </a:r>
          </a:p>
          <a:p>
            <a:endParaRPr lang="en-US" dirty="0"/>
          </a:p>
          <a:p>
            <a:endParaRPr lang="en-US" dirty="0"/>
          </a:p>
        </p:txBody>
      </p:sp>
    </p:spTree>
    <p:extLst>
      <p:ext uri="{BB962C8B-B14F-4D97-AF65-F5344CB8AC3E}">
        <p14:creationId xmlns:p14="http://schemas.microsoft.com/office/powerpoint/2010/main" val="416465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Inconceivable Love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dirty="0"/>
              <a:t>What was unusual about Christ’s sacrifice for us that showed unprecedented, remarkable love towards us (</a:t>
            </a:r>
            <a:r>
              <a:rPr lang="en-US" b="1" dirty="0">
                <a:solidFill>
                  <a:srgbClr val="002060"/>
                </a:solidFill>
              </a:rPr>
              <a:t>5:6-8</a:t>
            </a:r>
            <a:r>
              <a:rPr lang="en-US" dirty="0"/>
              <a:t>)?</a:t>
            </a:r>
          </a:p>
          <a:p>
            <a:pPr marL="0" indent="0">
              <a:buNone/>
            </a:pPr>
            <a:r>
              <a:rPr lang="en-US" dirty="0">
                <a:solidFill>
                  <a:srgbClr val="002060"/>
                </a:solidFill>
              </a:rPr>
              <a:t>… the </a:t>
            </a:r>
            <a:r>
              <a:rPr lang="en-US" b="1" u="sng" dirty="0">
                <a:solidFill>
                  <a:srgbClr val="002060"/>
                </a:solidFill>
              </a:rPr>
              <a:t>love</a:t>
            </a:r>
            <a:r>
              <a:rPr lang="en-US" b="1" dirty="0">
                <a:solidFill>
                  <a:srgbClr val="002060"/>
                </a:solidFill>
              </a:rPr>
              <a:t> of God </a:t>
            </a:r>
            <a:r>
              <a:rPr lang="en-US" dirty="0">
                <a:solidFill>
                  <a:srgbClr val="002060"/>
                </a:solidFill>
              </a:rPr>
              <a:t>has been poured out in our hearts by the Holy Spirit who was given to us.  For </a:t>
            </a:r>
            <a:r>
              <a:rPr lang="en-US" b="1" dirty="0">
                <a:solidFill>
                  <a:srgbClr val="002060"/>
                </a:solidFill>
              </a:rPr>
              <a:t>when we were still </a:t>
            </a:r>
            <a:r>
              <a:rPr lang="en-US" b="1" u="sng" dirty="0">
                <a:solidFill>
                  <a:srgbClr val="002060"/>
                </a:solidFill>
              </a:rPr>
              <a:t>without strength</a:t>
            </a:r>
            <a:r>
              <a:rPr lang="en-US" dirty="0">
                <a:solidFill>
                  <a:srgbClr val="002060"/>
                </a:solidFill>
              </a:rPr>
              <a:t>, in due time </a:t>
            </a:r>
            <a:r>
              <a:rPr lang="en-US" b="1" dirty="0">
                <a:solidFill>
                  <a:srgbClr val="002060"/>
                </a:solidFill>
              </a:rPr>
              <a:t>Christ died for the </a:t>
            </a:r>
            <a:r>
              <a:rPr lang="en-US" b="1" u="sng" dirty="0">
                <a:solidFill>
                  <a:srgbClr val="002060"/>
                </a:solidFill>
              </a:rPr>
              <a:t>ungodly</a:t>
            </a:r>
            <a:r>
              <a:rPr lang="en-US" dirty="0">
                <a:solidFill>
                  <a:srgbClr val="002060"/>
                </a:solidFill>
              </a:rPr>
              <a:t>.  For </a:t>
            </a:r>
            <a:r>
              <a:rPr lang="en-US" b="1" u="sng" dirty="0">
                <a:solidFill>
                  <a:srgbClr val="002060"/>
                </a:solidFill>
              </a:rPr>
              <a:t>scarcely</a:t>
            </a:r>
            <a:r>
              <a:rPr lang="en-US" b="1" dirty="0">
                <a:solidFill>
                  <a:srgbClr val="002060"/>
                </a:solidFill>
              </a:rPr>
              <a:t> for a </a:t>
            </a:r>
            <a:r>
              <a:rPr lang="en-US" b="1" u="sng" dirty="0">
                <a:solidFill>
                  <a:srgbClr val="002060"/>
                </a:solidFill>
              </a:rPr>
              <a:t>righteous</a:t>
            </a:r>
            <a:r>
              <a:rPr lang="en-US" b="1" dirty="0">
                <a:solidFill>
                  <a:srgbClr val="002060"/>
                </a:solidFill>
              </a:rPr>
              <a:t> man will one die</a:t>
            </a:r>
            <a:r>
              <a:rPr lang="en-US" dirty="0">
                <a:solidFill>
                  <a:srgbClr val="002060"/>
                </a:solidFill>
              </a:rPr>
              <a:t>; yet </a:t>
            </a:r>
            <a:r>
              <a:rPr lang="en-US" b="1" u="sng" dirty="0">
                <a:solidFill>
                  <a:srgbClr val="002060"/>
                </a:solidFill>
              </a:rPr>
              <a:t>perhaps</a:t>
            </a:r>
            <a:r>
              <a:rPr lang="en-US" b="1" dirty="0">
                <a:solidFill>
                  <a:srgbClr val="002060"/>
                </a:solidFill>
              </a:rPr>
              <a:t> for a good man someone would even </a:t>
            </a:r>
            <a:r>
              <a:rPr lang="en-US" b="1" u="sng" dirty="0">
                <a:solidFill>
                  <a:srgbClr val="002060"/>
                </a:solidFill>
              </a:rPr>
              <a:t>dare</a:t>
            </a:r>
            <a:r>
              <a:rPr lang="en-US" b="1" dirty="0">
                <a:solidFill>
                  <a:srgbClr val="002060"/>
                </a:solidFill>
              </a:rPr>
              <a:t> to die</a:t>
            </a:r>
            <a:r>
              <a:rPr lang="en-US" dirty="0">
                <a:solidFill>
                  <a:srgbClr val="002060"/>
                </a:solidFill>
              </a:rPr>
              <a:t>.  </a:t>
            </a:r>
            <a:r>
              <a:rPr lang="en-US" b="1" dirty="0">
                <a:solidFill>
                  <a:srgbClr val="002060"/>
                </a:solidFill>
              </a:rPr>
              <a:t>But </a:t>
            </a:r>
            <a:r>
              <a:rPr lang="en-US" b="1" u="sng" dirty="0">
                <a:solidFill>
                  <a:srgbClr val="002060"/>
                </a:solidFill>
              </a:rPr>
              <a:t>God demonstrates His own love</a:t>
            </a:r>
            <a:r>
              <a:rPr lang="en-US" b="1" dirty="0">
                <a:solidFill>
                  <a:srgbClr val="002060"/>
                </a:solidFill>
              </a:rPr>
              <a:t> toward us, in that while </a:t>
            </a:r>
            <a:r>
              <a:rPr lang="en-US" b="1" u="sng" dirty="0">
                <a:solidFill>
                  <a:srgbClr val="002060"/>
                </a:solidFill>
              </a:rPr>
              <a:t>we were still sinners</a:t>
            </a:r>
            <a:r>
              <a:rPr lang="en-US" b="1" dirty="0">
                <a:solidFill>
                  <a:srgbClr val="002060"/>
                </a:solidFill>
              </a:rPr>
              <a:t>, Christ died for </a:t>
            </a:r>
            <a:r>
              <a:rPr lang="en-US" b="1" u="sng" dirty="0">
                <a:solidFill>
                  <a:srgbClr val="002060"/>
                </a:solidFill>
              </a:rPr>
              <a:t>us</a:t>
            </a:r>
            <a:r>
              <a:rPr lang="en-US" dirty="0">
                <a:solidFill>
                  <a:srgbClr val="002060"/>
                </a:solidFill>
              </a:rPr>
              <a:t>. </a:t>
            </a:r>
            <a:r>
              <a:rPr lang="en-US" dirty="0"/>
              <a:t>(</a:t>
            </a:r>
            <a:r>
              <a:rPr lang="en-US" b="1" dirty="0">
                <a:solidFill>
                  <a:srgbClr val="002060"/>
                </a:solidFill>
              </a:rPr>
              <a:t>5:5-8</a:t>
            </a:r>
            <a:r>
              <a:rPr lang="en-US" dirty="0"/>
              <a:t>)</a:t>
            </a:r>
          </a:p>
          <a:p>
            <a:r>
              <a:rPr lang="en-US" dirty="0"/>
              <a:t>Extremely rare for one to die for a good person, yet God gave Jesus for us while we were His enemies, sinners!</a:t>
            </a:r>
          </a:p>
          <a:p>
            <a:r>
              <a:rPr lang="en-US" dirty="0"/>
              <a:t>Should evoke amazement, thankfulness, gratitude, dedication in us.</a:t>
            </a:r>
          </a:p>
          <a:p>
            <a:endParaRPr lang="en-US" dirty="0"/>
          </a:p>
          <a:p>
            <a:endParaRPr lang="en-US" dirty="0"/>
          </a:p>
        </p:txBody>
      </p:sp>
    </p:spTree>
    <p:extLst>
      <p:ext uri="{BB962C8B-B14F-4D97-AF65-F5344CB8AC3E}">
        <p14:creationId xmlns:p14="http://schemas.microsoft.com/office/powerpoint/2010/main" val="46231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“Since He Ever Lives”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4"/>
            </a:pPr>
            <a:r>
              <a:rPr lang="en-US" dirty="0"/>
              <a:t>If Christ’s death reconciled us to God, how much more can we be assured of what, and what should that produce in us (</a:t>
            </a:r>
            <a:r>
              <a:rPr lang="en-US" b="1" dirty="0">
                <a:solidFill>
                  <a:srgbClr val="002060"/>
                </a:solidFill>
              </a:rPr>
              <a:t>5:9-11</a:t>
            </a:r>
            <a:r>
              <a:rPr lang="en-US" dirty="0"/>
              <a:t>)?</a:t>
            </a:r>
          </a:p>
          <a:p>
            <a:pPr marL="0" indent="0">
              <a:lnSpc>
                <a:spcPct val="95000"/>
              </a:lnSpc>
              <a:spcBef>
                <a:spcPts val="0"/>
              </a:spcBef>
              <a:buNone/>
            </a:pPr>
            <a:r>
              <a:rPr lang="en-US" b="1" dirty="0">
                <a:solidFill>
                  <a:srgbClr val="002060"/>
                </a:solidFill>
              </a:rPr>
              <a:t>Much </a:t>
            </a:r>
            <a:r>
              <a:rPr lang="en-US" b="1" u="sng" dirty="0">
                <a:solidFill>
                  <a:srgbClr val="002060"/>
                </a:solidFill>
              </a:rPr>
              <a:t>more</a:t>
            </a:r>
            <a:r>
              <a:rPr lang="en-US" b="1" dirty="0">
                <a:solidFill>
                  <a:srgbClr val="002060"/>
                </a:solidFill>
              </a:rPr>
              <a:t> then</a:t>
            </a:r>
            <a:r>
              <a:rPr lang="en-US" dirty="0">
                <a:solidFill>
                  <a:srgbClr val="002060"/>
                </a:solidFill>
              </a:rPr>
              <a:t>, having </a:t>
            </a:r>
            <a:r>
              <a:rPr lang="en-US" b="1" dirty="0">
                <a:solidFill>
                  <a:srgbClr val="002060"/>
                </a:solidFill>
              </a:rPr>
              <a:t>now </a:t>
            </a:r>
            <a:r>
              <a:rPr lang="en-US" b="1" u="sng" dirty="0">
                <a:solidFill>
                  <a:srgbClr val="002060"/>
                </a:solidFill>
              </a:rPr>
              <a:t>been justified</a:t>
            </a:r>
            <a:r>
              <a:rPr lang="en-US" b="1" dirty="0">
                <a:solidFill>
                  <a:srgbClr val="002060"/>
                </a:solidFill>
              </a:rPr>
              <a:t> by His blood</a:t>
            </a:r>
            <a:r>
              <a:rPr lang="en-US" dirty="0">
                <a:solidFill>
                  <a:srgbClr val="002060"/>
                </a:solidFill>
              </a:rPr>
              <a:t>, we shall </a:t>
            </a:r>
            <a:r>
              <a:rPr lang="en-US" b="1" dirty="0">
                <a:solidFill>
                  <a:srgbClr val="002060"/>
                </a:solidFill>
              </a:rPr>
              <a:t>be saved from wrath </a:t>
            </a:r>
            <a:r>
              <a:rPr lang="en-US" dirty="0">
                <a:solidFill>
                  <a:srgbClr val="002060"/>
                </a:solidFill>
              </a:rPr>
              <a:t>through Him.  For if </a:t>
            </a:r>
            <a:r>
              <a:rPr lang="en-US" b="1" u="sng" dirty="0">
                <a:solidFill>
                  <a:srgbClr val="002060"/>
                </a:solidFill>
              </a:rPr>
              <a:t>when we were enemies</a:t>
            </a:r>
            <a:r>
              <a:rPr lang="en-US" b="1" dirty="0">
                <a:solidFill>
                  <a:srgbClr val="002060"/>
                </a:solidFill>
              </a:rPr>
              <a:t> we were reconciled to God </a:t>
            </a:r>
            <a:r>
              <a:rPr lang="en-US" dirty="0">
                <a:solidFill>
                  <a:srgbClr val="002060"/>
                </a:solidFill>
              </a:rPr>
              <a:t>through the death of His Son, </a:t>
            </a:r>
            <a:r>
              <a:rPr lang="en-US" b="1" u="sng" dirty="0">
                <a:solidFill>
                  <a:srgbClr val="002060"/>
                </a:solidFill>
              </a:rPr>
              <a:t>much more</a:t>
            </a:r>
            <a:r>
              <a:rPr lang="en-US" b="1" dirty="0">
                <a:solidFill>
                  <a:srgbClr val="002060"/>
                </a:solidFill>
              </a:rPr>
              <a:t>, having </a:t>
            </a:r>
            <a:r>
              <a:rPr lang="en-US" b="1" u="sng" dirty="0">
                <a:solidFill>
                  <a:srgbClr val="002060"/>
                </a:solidFill>
              </a:rPr>
              <a:t>been reconciled</a:t>
            </a:r>
            <a:r>
              <a:rPr lang="en-US" b="1" dirty="0">
                <a:solidFill>
                  <a:srgbClr val="002060"/>
                </a:solidFill>
              </a:rPr>
              <a:t>, we shall </a:t>
            </a:r>
            <a:r>
              <a:rPr lang="en-US" b="1" u="sng" dirty="0">
                <a:solidFill>
                  <a:srgbClr val="002060"/>
                </a:solidFill>
              </a:rPr>
              <a:t>be saved</a:t>
            </a:r>
            <a:r>
              <a:rPr lang="en-US" b="1" dirty="0">
                <a:solidFill>
                  <a:srgbClr val="002060"/>
                </a:solidFill>
              </a:rPr>
              <a:t> by His life</a:t>
            </a:r>
            <a:r>
              <a:rPr lang="en-US" dirty="0">
                <a:solidFill>
                  <a:srgbClr val="002060"/>
                </a:solidFill>
              </a:rPr>
              <a:t>.  And not only that, but we also rejoice in God through our Lord Jesus Christ, through whom we have now received the reconciliation. </a:t>
            </a:r>
            <a:r>
              <a:rPr lang="en-US" dirty="0"/>
              <a:t>(</a:t>
            </a:r>
            <a:r>
              <a:rPr lang="en-US" b="1" dirty="0">
                <a:solidFill>
                  <a:srgbClr val="002060"/>
                </a:solidFill>
              </a:rPr>
              <a:t>5:9-11</a:t>
            </a:r>
            <a:r>
              <a:rPr lang="en-US" dirty="0"/>
              <a:t>)</a:t>
            </a:r>
          </a:p>
          <a:p>
            <a:pPr>
              <a:lnSpc>
                <a:spcPct val="95000"/>
              </a:lnSpc>
              <a:spcBef>
                <a:spcPts val="0"/>
              </a:spcBef>
            </a:pPr>
            <a:r>
              <a:rPr lang="en-US" dirty="0"/>
              <a:t>Eternal salvation!  God’s grace goes beyond initial justification.</a:t>
            </a:r>
          </a:p>
          <a:p>
            <a:pPr>
              <a:lnSpc>
                <a:spcPct val="95000"/>
              </a:lnSpc>
              <a:spcBef>
                <a:spcPts val="0"/>
              </a:spcBef>
            </a:pPr>
            <a:r>
              <a:rPr lang="en-US" dirty="0"/>
              <a:t>Greater to Lesser – compare to </a:t>
            </a:r>
            <a:r>
              <a:rPr lang="en-US" b="1" dirty="0">
                <a:solidFill>
                  <a:srgbClr val="002060"/>
                </a:solidFill>
              </a:rPr>
              <a:t>Romans 8:32</a:t>
            </a:r>
            <a:r>
              <a:rPr lang="en-US" dirty="0"/>
              <a:t>.</a:t>
            </a:r>
          </a:p>
          <a:p>
            <a:pPr>
              <a:lnSpc>
                <a:spcPct val="95000"/>
              </a:lnSpc>
              <a:spcBef>
                <a:spcPts val="0"/>
              </a:spcBef>
            </a:pPr>
            <a:r>
              <a:rPr lang="en-US" dirty="0"/>
              <a:t>“Save by His </a:t>
            </a:r>
            <a:r>
              <a:rPr lang="en-US" b="1" dirty="0"/>
              <a:t>life</a:t>
            </a:r>
            <a:r>
              <a:rPr lang="en-US" dirty="0"/>
              <a:t>” – represent mediation at throne (</a:t>
            </a:r>
            <a:r>
              <a:rPr lang="en-US" b="1" dirty="0">
                <a:solidFill>
                  <a:srgbClr val="002060"/>
                </a:solidFill>
              </a:rPr>
              <a:t>Heb. 7:24-25</a:t>
            </a:r>
            <a:r>
              <a:rPr lang="en-US" dirty="0"/>
              <a:t>).</a:t>
            </a:r>
          </a:p>
        </p:txBody>
      </p:sp>
    </p:spTree>
    <p:extLst>
      <p:ext uri="{BB962C8B-B14F-4D97-AF65-F5344CB8AC3E}">
        <p14:creationId xmlns:p14="http://schemas.microsoft.com/office/powerpoint/2010/main" val="237309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5:12-21</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Grace Surpassing Sin</a:t>
            </a:r>
            <a:endParaRPr lang="en-US" sz="4800" b="1" dirty="0"/>
          </a:p>
        </p:txBody>
      </p:sp>
    </p:spTree>
    <p:extLst>
      <p:ext uri="{BB962C8B-B14F-4D97-AF65-F5344CB8AC3E}">
        <p14:creationId xmlns:p14="http://schemas.microsoft.com/office/powerpoint/2010/main" val="4767596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Spread of Sin and Death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How did sin and death spread from Adam to all men, and what kind of death spread, physical or spiritual (</a:t>
            </a:r>
            <a:r>
              <a:rPr lang="en-US" b="1" dirty="0">
                <a:solidFill>
                  <a:srgbClr val="002060"/>
                </a:solidFill>
              </a:rPr>
              <a:t>5:12</a:t>
            </a:r>
            <a:r>
              <a:rPr lang="en-US" dirty="0"/>
              <a:t>)?</a:t>
            </a:r>
          </a:p>
          <a:p>
            <a:pPr marL="0" indent="0">
              <a:buNone/>
            </a:pPr>
            <a:r>
              <a:rPr lang="en-US" dirty="0">
                <a:solidFill>
                  <a:srgbClr val="002060"/>
                </a:solidFill>
              </a:rPr>
              <a:t>Therefore, just as </a:t>
            </a:r>
            <a:r>
              <a:rPr lang="en-US" b="1" dirty="0">
                <a:solidFill>
                  <a:srgbClr val="002060"/>
                </a:solidFill>
              </a:rPr>
              <a:t>through one man </a:t>
            </a:r>
            <a:r>
              <a:rPr lang="en-US" b="1" u="sng" dirty="0">
                <a:solidFill>
                  <a:srgbClr val="002060"/>
                </a:solidFill>
              </a:rPr>
              <a:t>sin entered</a:t>
            </a:r>
            <a:r>
              <a:rPr lang="en-US" b="1" dirty="0">
                <a:solidFill>
                  <a:srgbClr val="002060"/>
                </a:solidFill>
              </a:rPr>
              <a:t> the world</a:t>
            </a:r>
            <a:r>
              <a:rPr lang="en-US" dirty="0">
                <a:solidFill>
                  <a:srgbClr val="002060"/>
                </a:solidFill>
              </a:rPr>
              <a:t>, and </a:t>
            </a:r>
            <a:r>
              <a:rPr lang="en-US" b="1" dirty="0">
                <a:solidFill>
                  <a:srgbClr val="002060"/>
                </a:solidFill>
              </a:rPr>
              <a:t>death through sin</a:t>
            </a:r>
            <a:r>
              <a:rPr lang="en-US" dirty="0">
                <a:solidFill>
                  <a:srgbClr val="002060"/>
                </a:solidFill>
              </a:rPr>
              <a:t>, and thus </a:t>
            </a:r>
            <a:r>
              <a:rPr lang="en-US" b="1" dirty="0">
                <a:solidFill>
                  <a:srgbClr val="002060"/>
                </a:solidFill>
              </a:rPr>
              <a:t>death spread to all men, </a:t>
            </a:r>
            <a:r>
              <a:rPr lang="en-US" b="1" u="sng" dirty="0">
                <a:solidFill>
                  <a:srgbClr val="002060"/>
                </a:solidFill>
              </a:rPr>
              <a:t>because all sinned</a:t>
            </a:r>
            <a:r>
              <a:rPr lang="en-US" b="1" dirty="0">
                <a:solidFill>
                  <a:srgbClr val="002060"/>
                </a:solidFill>
              </a:rPr>
              <a:t> </a:t>
            </a:r>
            <a:r>
              <a:rPr lang="en-US" dirty="0"/>
              <a:t>(</a:t>
            </a:r>
            <a:r>
              <a:rPr lang="en-US" b="1" dirty="0">
                <a:solidFill>
                  <a:srgbClr val="002060"/>
                </a:solidFill>
              </a:rPr>
              <a:t>5:12</a:t>
            </a:r>
            <a:r>
              <a:rPr lang="en-US" dirty="0"/>
              <a:t>)</a:t>
            </a:r>
          </a:p>
          <a:p>
            <a:r>
              <a:rPr lang="en-US" dirty="0"/>
              <a:t>Adam was responsible for introducing sin and physical death into the world (</a:t>
            </a:r>
            <a:r>
              <a:rPr lang="en-US" b="1" dirty="0">
                <a:solidFill>
                  <a:srgbClr val="002060"/>
                </a:solidFill>
              </a:rPr>
              <a:t>Genesis 3:1-4, 19-24</a:t>
            </a:r>
            <a:r>
              <a:rPr lang="en-US" dirty="0"/>
              <a:t>).</a:t>
            </a:r>
          </a:p>
          <a:p>
            <a:r>
              <a:rPr lang="en-US" dirty="0"/>
              <a:t>However, “death” of this context comes from everyone sinning.</a:t>
            </a:r>
          </a:p>
          <a:p>
            <a:r>
              <a:rPr lang="en-US" dirty="0"/>
              <a:t>Spiritual death!</a:t>
            </a:r>
          </a:p>
          <a:p>
            <a:r>
              <a:rPr lang="en-US" dirty="0"/>
              <a:t>Adam introduced sin into the world, established precedent of sin.</a:t>
            </a:r>
          </a:p>
          <a:p>
            <a:endParaRPr lang="en-US" dirty="0"/>
          </a:p>
          <a:p>
            <a:endParaRPr lang="en-US" dirty="0"/>
          </a:p>
        </p:txBody>
      </p:sp>
    </p:spTree>
    <p:extLst>
      <p:ext uri="{BB962C8B-B14F-4D97-AF65-F5344CB8AC3E}">
        <p14:creationId xmlns:p14="http://schemas.microsoft.com/office/powerpoint/2010/main" val="41857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Subject of Prayers and Notice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What did Paul include in his prayers about the Romans (</a:t>
            </a:r>
            <a:r>
              <a:rPr lang="en-US" b="1" dirty="0">
                <a:solidFill>
                  <a:srgbClr val="002060"/>
                </a:solidFill>
              </a:rPr>
              <a:t>1:8-10</a:t>
            </a:r>
            <a:r>
              <a:rPr lang="en-US" dirty="0"/>
              <a:t>)?  How would this knowledge help them?</a:t>
            </a:r>
          </a:p>
          <a:p>
            <a:r>
              <a:rPr lang="en-US" dirty="0"/>
              <a:t>Paul was thankful for them.</a:t>
            </a:r>
          </a:p>
          <a:p>
            <a:r>
              <a:rPr lang="en-US" dirty="0"/>
              <a:t>Their faith was world renowned.</a:t>
            </a:r>
          </a:p>
          <a:p>
            <a:r>
              <a:rPr lang="en-US" dirty="0"/>
              <a:t>Paul intensely wanted to see them.</a:t>
            </a:r>
          </a:p>
          <a:p>
            <a:endParaRPr lang="en-US" dirty="0"/>
          </a:p>
        </p:txBody>
      </p:sp>
    </p:spTree>
    <p:extLst>
      <p:ext uri="{BB962C8B-B14F-4D97-AF65-F5344CB8AC3E}">
        <p14:creationId xmlns:p14="http://schemas.microsoft.com/office/powerpoint/2010/main" val="221454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Universal Reign of Sin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How were the people between Adam and Moses charged with sin, since the Law of Moses was not yet given, and since </a:t>
            </a:r>
            <a:r>
              <a:rPr lang="en-US" dirty="0">
                <a:solidFill>
                  <a:srgbClr val="002060"/>
                </a:solidFill>
              </a:rPr>
              <a:t>“sin is not imputed when there is no law”</a:t>
            </a:r>
            <a:r>
              <a:rPr lang="en-US" dirty="0"/>
              <a:t> (</a:t>
            </a:r>
            <a:r>
              <a:rPr lang="en-US" b="1" dirty="0">
                <a:solidFill>
                  <a:srgbClr val="002060"/>
                </a:solidFill>
              </a:rPr>
              <a:t>5:13-14</a:t>
            </a:r>
            <a:r>
              <a:rPr lang="en-US" dirty="0"/>
              <a:t>)?</a:t>
            </a:r>
          </a:p>
          <a:p>
            <a:pPr marL="0" indent="0">
              <a:buNone/>
            </a:pPr>
            <a:r>
              <a:rPr lang="en-US" dirty="0">
                <a:solidFill>
                  <a:srgbClr val="002060"/>
                </a:solidFill>
              </a:rPr>
              <a:t>(For </a:t>
            </a:r>
            <a:r>
              <a:rPr lang="en-US" b="1" dirty="0">
                <a:solidFill>
                  <a:srgbClr val="002060"/>
                </a:solidFill>
              </a:rPr>
              <a:t>until the law </a:t>
            </a:r>
            <a:r>
              <a:rPr lang="en-US" b="1" u="sng" dirty="0">
                <a:solidFill>
                  <a:srgbClr val="002060"/>
                </a:solidFill>
              </a:rPr>
              <a:t>sin was in the world</a:t>
            </a:r>
            <a:r>
              <a:rPr lang="en-US" dirty="0">
                <a:solidFill>
                  <a:srgbClr val="002060"/>
                </a:solidFill>
              </a:rPr>
              <a:t>, </a:t>
            </a:r>
            <a:r>
              <a:rPr lang="en-US" b="1" dirty="0">
                <a:solidFill>
                  <a:srgbClr val="002060"/>
                </a:solidFill>
              </a:rPr>
              <a:t>but sin is </a:t>
            </a:r>
            <a:r>
              <a:rPr lang="en-US" b="1" u="sng" dirty="0">
                <a:solidFill>
                  <a:srgbClr val="002060"/>
                </a:solidFill>
              </a:rPr>
              <a:t>not imputed</a:t>
            </a:r>
            <a:r>
              <a:rPr lang="en-US" b="1" dirty="0">
                <a:solidFill>
                  <a:srgbClr val="002060"/>
                </a:solidFill>
              </a:rPr>
              <a:t> when there is </a:t>
            </a:r>
            <a:r>
              <a:rPr lang="en-US" b="1" u="sng" dirty="0">
                <a:solidFill>
                  <a:srgbClr val="002060"/>
                </a:solidFill>
              </a:rPr>
              <a:t>no law</a:t>
            </a:r>
            <a:r>
              <a:rPr lang="en-US" dirty="0">
                <a:solidFill>
                  <a:srgbClr val="002060"/>
                </a:solidFill>
              </a:rPr>
              <a:t>.  Nevertheless </a:t>
            </a:r>
            <a:r>
              <a:rPr lang="en-US" b="1" dirty="0">
                <a:solidFill>
                  <a:srgbClr val="002060"/>
                </a:solidFill>
              </a:rPr>
              <a:t>death reigned from Adam to Moses</a:t>
            </a:r>
            <a:r>
              <a:rPr lang="en-US" dirty="0">
                <a:solidFill>
                  <a:srgbClr val="002060"/>
                </a:solidFill>
              </a:rPr>
              <a:t>, even over those who had </a:t>
            </a:r>
            <a:r>
              <a:rPr lang="en-US" b="1" dirty="0">
                <a:solidFill>
                  <a:srgbClr val="002060"/>
                </a:solidFill>
              </a:rPr>
              <a:t>not sinned according to the likeness of the transgression of </a:t>
            </a:r>
            <a:r>
              <a:rPr lang="en-US" b="1" u="sng" dirty="0">
                <a:solidFill>
                  <a:srgbClr val="002060"/>
                </a:solidFill>
              </a:rPr>
              <a:t>Adam</a:t>
            </a:r>
            <a:r>
              <a:rPr lang="en-US" dirty="0">
                <a:solidFill>
                  <a:srgbClr val="002060"/>
                </a:solidFill>
              </a:rPr>
              <a:t>, </a:t>
            </a:r>
            <a:r>
              <a:rPr lang="en-US" b="1" dirty="0">
                <a:solidFill>
                  <a:srgbClr val="002060"/>
                </a:solidFill>
              </a:rPr>
              <a:t>who is a </a:t>
            </a:r>
            <a:r>
              <a:rPr lang="en-US" b="1" u="sng" dirty="0">
                <a:solidFill>
                  <a:srgbClr val="002060"/>
                </a:solidFill>
              </a:rPr>
              <a:t>type of Him who was to come</a:t>
            </a:r>
            <a:r>
              <a:rPr lang="en-US" dirty="0">
                <a:solidFill>
                  <a:srgbClr val="002060"/>
                </a:solidFill>
              </a:rPr>
              <a:t>. </a:t>
            </a:r>
            <a:r>
              <a:rPr lang="en-US" dirty="0"/>
              <a:t>(</a:t>
            </a:r>
            <a:r>
              <a:rPr lang="en-US" b="1" dirty="0">
                <a:solidFill>
                  <a:srgbClr val="002060"/>
                </a:solidFill>
              </a:rPr>
              <a:t>5:13-14</a:t>
            </a:r>
            <a:r>
              <a:rPr lang="en-US" dirty="0"/>
              <a:t>)</a:t>
            </a:r>
          </a:p>
          <a:p>
            <a:r>
              <a:rPr lang="en-US" dirty="0"/>
              <a:t>If sin predated the Law of Moses, and sin is only charged where there is law, then some law must have governed before Moses.</a:t>
            </a:r>
          </a:p>
          <a:p>
            <a:r>
              <a:rPr lang="en-US" dirty="0"/>
              <a:t>Sin is a universal problem, going all the way back to Adam.</a:t>
            </a:r>
          </a:p>
          <a:p>
            <a:endParaRPr lang="en-US" dirty="0"/>
          </a:p>
          <a:p>
            <a:endParaRPr lang="en-US" dirty="0"/>
          </a:p>
        </p:txBody>
      </p:sp>
    </p:spTree>
    <p:extLst>
      <p:ext uri="{BB962C8B-B14F-4D97-AF65-F5344CB8AC3E}">
        <p14:creationId xmlns:p14="http://schemas.microsoft.com/office/powerpoint/2010/main" val="118427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Universal Trap &amp; Rescue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7"/>
            </a:pPr>
            <a:r>
              <a:rPr lang="en-US" dirty="0"/>
              <a:t>How is Adam and his offense both similar and different than Christ and His gift (</a:t>
            </a:r>
            <a:r>
              <a:rPr lang="en-US" b="1" dirty="0">
                <a:solidFill>
                  <a:srgbClr val="002060"/>
                </a:solidFill>
              </a:rPr>
              <a:t>5:15-19</a:t>
            </a:r>
            <a:r>
              <a:rPr lang="en-US" dirty="0"/>
              <a:t>)?  Please compare and contrast them.</a:t>
            </a:r>
          </a:p>
          <a:p>
            <a:pPr marL="0" indent="0">
              <a:lnSpc>
                <a:spcPct val="95000"/>
              </a:lnSpc>
              <a:spcBef>
                <a:spcPts val="0"/>
              </a:spcBef>
              <a:buNone/>
            </a:pPr>
            <a:r>
              <a:rPr lang="en-US" dirty="0">
                <a:solidFill>
                  <a:srgbClr val="002060"/>
                </a:solidFill>
              </a:rPr>
              <a:t>But the </a:t>
            </a:r>
            <a:r>
              <a:rPr lang="en-US" b="1" dirty="0">
                <a:solidFill>
                  <a:srgbClr val="002060"/>
                </a:solidFill>
              </a:rPr>
              <a:t>free gift is </a:t>
            </a:r>
            <a:r>
              <a:rPr lang="en-US" b="1" u="sng" dirty="0">
                <a:solidFill>
                  <a:srgbClr val="002060"/>
                </a:solidFill>
              </a:rPr>
              <a:t>not like</a:t>
            </a:r>
            <a:r>
              <a:rPr lang="en-US" b="1" dirty="0">
                <a:solidFill>
                  <a:srgbClr val="002060"/>
                </a:solidFill>
              </a:rPr>
              <a:t> the offense</a:t>
            </a:r>
            <a:r>
              <a:rPr lang="en-US" dirty="0">
                <a:solidFill>
                  <a:srgbClr val="002060"/>
                </a:solidFill>
              </a:rPr>
              <a:t>. For if </a:t>
            </a:r>
            <a:r>
              <a:rPr lang="en-US" b="1" dirty="0">
                <a:solidFill>
                  <a:srgbClr val="002060"/>
                </a:solidFill>
              </a:rPr>
              <a:t>by the one man’s offense </a:t>
            </a:r>
            <a:r>
              <a:rPr lang="en-US" b="1" u="sng" dirty="0">
                <a:solidFill>
                  <a:srgbClr val="002060"/>
                </a:solidFill>
              </a:rPr>
              <a:t>many died</a:t>
            </a:r>
            <a:r>
              <a:rPr lang="en-US" dirty="0">
                <a:solidFill>
                  <a:srgbClr val="002060"/>
                </a:solidFill>
              </a:rPr>
              <a:t>, </a:t>
            </a:r>
            <a:r>
              <a:rPr lang="en-US" b="1" u="sng" dirty="0">
                <a:solidFill>
                  <a:srgbClr val="002060"/>
                </a:solidFill>
              </a:rPr>
              <a:t>much more</a:t>
            </a:r>
            <a:r>
              <a:rPr lang="en-US" b="1" dirty="0">
                <a:solidFill>
                  <a:srgbClr val="002060"/>
                </a:solidFill>
              </a:rPr>
              <a:t> the grace of God and the gift by the grace of the one Man, Jesus Christ, </a:t>
            </a:r>
            <a:r>
              <a:rPr lang="en-US" b="1" u="sng" dirty="0">
                <a:solidFill>
                  <a:srgbClr val="002060"/>
                </a:solidFill>
              </a:rPr>
              <a:t>abounded to many</a:t>
            </a:r>
            <a:r>
              <a:rPr lang="en-US" dirty="0">
                <a:solidFill>
                  <a:srgbClr val="002060"/>
                </a:solidFill>
              </a:rPr>
              <a:t>.  And the </a:t>
            </a:r>
            <a:r>
              <a:rPr lang="en-US" b="1" dirty="0">
                <a:solidFill>
                  <a:srgbClr val="002060"/>
                </a:solidFill>
              </a:rPr>
              <a:t>gift is </a:t>
            </a:r>
            <a:r>
              <a:rPr lang="en-US" b="1" u="sng" dirty="0">
                <a:solidFill>
                  <a:srgbClr val="002060"/>
                </a:solidFill>
              </a:rPr>
              <a:t>not like</a:t>
            </a:r>
            <a:r>
              <a:rPr lang="en-US" b="1" dirty="0">
                <a:solidFill>
                  <a:srgbClr val="002060"/>
                </a:solidFill>
              </a:rPr>
              <a:t> that </a:t>
            </a:r>
            <a:r>
              <a:rPr lang="en-US" dirty="0">
                <a:solidFill>
                  <a:srgbClr val="002060"/>
                </a:solidFill>
              </a:rPr>
              <a:t>which came through the one </a:t>
            </a:r>
            <a:r>
              <a:rPr lang="en-US" b="1" dirty="0">
                <a:solidFill>
                  <a:srgbClr val="002060"/>
                </a:solidFill>
              </a:rPr>
              <a:t>who sinned</a:t>
            </a:r>
            <a:r>
              <a:rPr lang="en-US" dirty="0">
                <a:solidFill>
                  <a:srgbClr val="002060"/>
                </a:solidFill>
              </a:rPr>
              <a:t>. For the </a:t>
            </a:r>
            <a:r>
              <a:rPr lang="en-US" b="1" dirty="0">
                <a:solidFill>
                  <a:srgbClr val="002060"/>
                </a:solidFill>
              </a:rPr>
              <a:t>judgment which came from one </a:t>
            </a:r>
            <a:r>
              <a:rPr lang="en-US" b="1" u="sng" dirty="0">
                <a:solidFill>
                  <a:srgbClr val="002060"/>
                </a:solidFill>
              </a:rPr>
              <a:t>offense</a:t>
            </a:r>
            <a:r>
              <a:rPr lang="en-US" b="1" dirty="0">
                <a:solidFill>
                  <a:srgbClr val="002060"/>
                </a:solidFill>
              </a:rPr>
              <a:t> </a:t>
            </a:r>
            <a:r>
              <a:rPr lang="en-US" b="1" u="sng" dirty="0">
                <a:solidFill>
                  <a:srgbClr val="002060"/>
                </a:solidFill>
              </a:rPr>
              <a:t>resulted in condemnation</a:t>
            </a:r>
            <a:r>
              <a:rPr lang="en-US" dirty="0">
                <a:solidFill>
                  <a:srgbClr val="002060"/>
                </a:solidFill>
              </a:rPr>
              <a:t>, but </a:t>
            </a:r>
            <a:r>
              <a:rPr lang="en-US" b="1" dirty="0">
                <a:solidFill>
                  <a:srgbClr val="002060"/>
                </a:solidFill>
              </a:rPr>
              <a:t>the </a:t>
            </a:r>
            <a:r>
              <a:rPr lang="en-US" b="1" u="sng" dirty="0">
                <a:solidFill>
                  <a:srgbClr val="002060"/>
                </a:solidFill>
              </a:rPr>
              <a:t>free gift</a:t>
            </a:r>
            <a:r>
              <a:rPr lang="en-US" b="1" dirty="0">
                <a:solidFill>
                  <a:srgbClr val="002060"/>
                </a:solidFill>
              </a:rPr>
              <a:t> which came from many offenses </a:t>
            </a:r>
            <a:r>
              <a:rPr lang="en-US" b="1" u="sng" dirty="0">
                <a:solidFill>
                  <a:srgbClr val="002060"/>
                </a:solidFill>
              </a:rPr>
              <a:t>resulted in justification</a:t>
            </a:r>
            <a:r>
              <a:rPr lang="en-US" dirty="0">
                <a:solidFill>
                  <a:srgbClr val="002060"/>
                </a:solidFill>
              </a:rPr>
              <a:t>.  For if by the one man’s offense </a:t>
            </a:r>
            <a:r>
              <a:rPr lang="en-US" b="1" u="sng" dirty="0">
                <a:solidFill>
                  <a:srgbClr val="002060"/>
                </a:solidFill>
              </a:rPr>
              <a:t>death reigned</a:t>
            </a:r>
            <a:r>
              <a:rPr lang="en-US" b="1" dirty="0">
                <a:solidFill>
                  <a:srgbClr val="002060"/>
                </a:solidFill>
              </a:rPr>
              <a:t> through the one</a:t>
            </a:r>
            <a:r>
              <a:rPr lang="en-US" dirty="0">
                <a:solidFill>
                  <a:srgbClr val="002060"/>
                </a:solidFill>
              </a:rPr>
              <a:t>, </a:t>
            </a:r>
            <a:r>
              <a:rPr lang="en-US" b="1" u="sng" dirty="0">
                <a:solidFill>
                  <a:srgbClr val="002060"/>
                </a:solidFill>
              </a:rPr>
              <a:t>much more</a:t>
            </a:r>
            <a:r>
              <a:rPr lang="en-US" b="1" dirty="0">
                <a:solidFill>
                  <a:srgbClr val="002060"/>
                </a:solidFill>
              </a:rPr>
              <a:t> </a:t>
            </a:r>
            <a:r>
              <a:rPr lang="en-US" b="1" u="sng" dirty="0">
                <a:solidFill>
                  <a:srgbClr val="002060"/>
                </a:solidFill>
              </a:rPr>
              <a:t>those</a:t>
            </a:r>
            <a:r>
              <a:rPr lang="en-US" dirty="0">
                <a:solidFill>
                  <a:srgbClr val="002060"/>
                </a:solidFill>
              </a:rPr>
              <a:t> who receive </a:t>
            </a:r>
            <a:r>
              <a:rPr lang="en-US" b="1" dirty="0">
                <a:solidFill>
                  <a:srgbClr val="002060"/>
                </a:solidFill>
              </a:rPr>
              <a:t>abundance of grace </a:t>
            </a:r>
            <a:r>
              <a:rPr lang="en-US" dirty="0">
                <a:solidFill>
                  <a:srgbClr val="002060"/>
                </a:solidFill>
              </a:rPr>
              <a:t>and of the </a:t>
            </a:r>
            <a:r>
              <a:rPr lang="en-US" b="1" dirty="0">
                <a:solidFill>
                  <a:srgbClr val="002060"/>
                </a:solidFill>
              </a:rPr>
              <a:t>gift of righteousness will </a:t>
            </a:r>
            <a:r>
              <a:rPr lang="en-US" b="1" u="sng" dirty="0">
                <a:solidFill>
                  <a:srgbClr val="002060"/>
                </a:solidFill>
              </a:rPr>
              <a:t>reign in life</a:t>
            </a:r>
            <a:r>
              <a:rPr lang="en-US" b="1" dirty="0">
                <a:solidFill>
                  <a:srgbClr val="002060"/>
                </a:solidFill>
              </a:rPr>
              <a:t> through the One</a:t>
            </a:r>
            <a:r>
              <a:rPr lang="en-US" dirty="0">
                <a:solidFill>
                  <a:srgbClr val="002060"/>
                </a:solidFill>
              </a:rPr>
              <a:t>, Jesus Christ.) </a:t>
            </a:r>
            <a:r>
              <a:rPr lang="en-US" dirty="0"/>
              <a:t>(</a:t>
            </a:r>
            <a:r>
              <a:rPr lang="en-US" b="1" dirty="0">
                <a:solidFill>
                  <a:srgbClr val="002060"/>
                </a:solidFill>
              </a:rPr>
              <a:t>5:15-17</a:t>
            </a:r>
            <a:r>
              <a:rPr lang="en-US" dirty="0"/>
              <a:t>)</a:t>
            </a:r>
          </a:p>
        </p:txBody>
      </p:sp>
    </p:spTree>
    <p:extLst>
      <p:ext uri="{BB962C8B-B14F-4D97-AF65-F5344CB8AC3E}">
        <p14:creationId xmlns:p14="http://schemas.microsoft.com/office/powerpoint/2010/main" val="37495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Universal Trap &amp; Rescue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7"/>
            </a:pPr>
            <a:r>
              <a:rPr lang="en-US" dirty="0"/>
              <a:t>How is Adam and his offense both similar and different than Christ and His gift (</a:t>
            </a:r>
            <a:r>
              <a:rPr lang="en-US" b="1" dirty="0">
                <a:solidFill>
                  <a:srgbClr val="002060"/>
                </a:solidFill>
              </a:rPr>
              <a:t>5:15-19</a:t>
            </a:r>
            <a:r>
              <a:rPr lang="en-US" dirty="0"/>
              <a:t>)?  Please compare and contrast them.</a:t>
            </a:r>
          </a:p>
          <a:p>
            <a:pPr marL="0" indent="0">
              <a:lnSpc>
                <a:spcPct val="95000"/>
              </a:lnSpc>
              <a:spcBef>
                <a:spcPts val="0"/>
              </a:spcBef>
              <a:buNone/>
            </a:pPr>
            <a:r>
              <a:rPr lang="en-US" dirty="0">
                <a:solidFill>
                  <a:srgbClr val="002060"/>
                </a:solidFill>
              </a:rPr>
              <a:t>Therefore, as </a:t>
            </a:r>
            <a:r>
              <a:rPr lang="en-US" b="1" dirty="0">
                <a:solidFill>
                  <a:srgbClr val="002060"/>
                </a:solidFill>
              </a:rPr>
              <a:t>through one man’s offense </a:t>
            </a:r>
            <a:r>
              <a:rPr lang="en-US" b="1" u="sng" dirty="0">
                <a:solidFill>
                  <a:srgbClr val="002060"/>
                </a:solidFill>
              </a:rPr>
              <a:t>judgment came to all</a:t>
            </a:r>
            <a:r>
              <a:rPr lang="en-US" b="1" dirty="0">
                <a:solidFill>
                  <a:srgbClr val="002060"/>
                </a:solidFill>
              </a:rPr>
              <a:t> men</a:t>
            </a:r>
            <a:r>
              <a:rPr lang="en-US" dirty="0">
                <a:solidFill>
                  <a:srgbClr val="002060"/>
                </a:solidFill>
              </a:rPr>
              <a:t>, </a:t>
            </a:r>
            <a:r>
              <a:rPr lang="en-US" b="1" u="sng" dirty="0">
                <a:solidFill>
                  <a:srgbClr val="002060"/>
                </a:solidFill>
              </a:rPr>
              <a:t>resulting</a:t>
            </a:r>
            <a:r>
              <a:rPr lang="en-US" b="1" dirty="0">
                <a:solidFill>
                  <a:srgbClr val="002060"/>
                </a:solidFill>
              </a:rPr>
              <a:t> in condemnation</a:t>
            </a:r>
            <a:r>
              <a:rPr lang="en-US" dirty="0">
                <a:solidFill>
                  <a:srgbClr val="002060"/>
                </a:solidFill>
              </a:rPr>
              <a:t>, even </a:t>
            </a:r>
            <a:r>
              <a:rPr lang="en-US" b="1" dirty="0">
                <a:solidFill>
                  <a:srgbClr val="002060"/>
                </a:solidFill>
              </a:rPr>
              <a:t>so through one Man’s righteous act the </a:t>
            </a:r>
            <a:r>
              <a:rPr lang="en-US" b="1" u="sng" dirty="0">
                <a:solidFill>
                  <a:srgbClr val="002060"/>
                </a:solidFill>
              </a:rPr>
              <a:t>free gift came to all men</a:t>
            </a:r>
            <a:r>
              <a:rPr lang="en-US" dirty="0">
                <a:solidFill>
                  <a:srgbClr val="002060"/>
                </a:solidFill>
              </a:rPr>
              <a:t>, </a:t>
            </a:r>
            <a:r>
              <a:rPr lang="en-US" b="1" u="sng" dirty="0">
                <a:solidFill>
                  <a:srgbClr val="002060"/>
                </a:solidFill>
              </a:rPr>
              <a:t>resulting</a:t>
            </a:r>
            <a:r>
              <a:rPr lang="en-US" b="1" dirty="0">
                <a:solidFill>
                  <a:srgbClr val="002060"/>
                </a:solidFill>
              </a:rPr>
              <a:t> in justification of life</a:t>
            </a:r>
            <a:r>
              <a:rPr lang="en-US" dirty="0">
                <a:solidFill>
                  <a:srgbClr val="002060"/>
                </a:solidFill>
              </a:rPr>
              <a:t>.  For as by one man’s </a:t>
            </a:r>
            <a:r>
              <a:rPr lang="en-US" b="1" u="sng" dirty="0">
                <a:solidFill>
                  <a:srgbClr val="002060"/>
                </a:solidFill>
              </a:rPr>
              <a:t>disobedience</a:t>
            </a:r>
            <a:r>
              <a:rPr lang="en-US" b="1" dirty="0">
                <a:solidFill>
                  <a:srgbClr val="002060"/>
                </a:solidFill>
              </a:rPr>
              <a:t> many were </a:t>
            </a:r>
            <a:r>
              <a:rPr lang="en-US" b="1" u="sng" dirty="0">
                <a:solidFill>
                  <a:srgbClr val="002060"/>
                </a:solidFill>
              </a:rPr>
              <a:t>made sinners</a:t>
            </a:r>
            <a:r>
              <a:rPr lang="en-US" dirty="0">
                <a:solidFill>
                  <a:srgbClr val="002060"/>
                </a:solidFill>
              </a:rPr>
              <a:t>, so also by one Man’s </a:t>
            </a:r>
            <a:r>
              <a:rPr lang="en-US" b="1" u="sng" dirty="0">
                <a:solidFill>
                  <a:srgbClr val="002060"/>
                </a:solidFill>
              </a:rPr>
              <a:t>obedience</a:t>
            </a:r>
            <a:r>
              <a:rPr lang="en-US" b="1" dirty="0">
                <a:solidFill>
                  <a:srgbClr val="002060"/>
                </a:solidFill>
              </a:rPr>
              <a:t> many will be </a:t>
            </a:r>
            <a:r>
              <a:rPr lang="en-US" b="1" u="sng" dirty="0">
                <a:solidFill>
                  <a:srgbClr val="002060"/>
                </a:solidFill>
              </a:rPr>
              <a:t>made righteous</a:t>
            </a:r>
            <a:r>
              <a:rPr lang="en-US" dirty="0">
                <a:solidFill>
                  <a:srgbClr val="002060"/>
                </a:solidFill>
              </a:rPr>
              <a:t>. </a:t>
            </a:r>
            <a:r>
              <a:rPr lang="en-US" dirty="0"/>
              <a:t>(</a:t>
            </a:r>
            <a:r>
              <a:rPr lang="en-US" b="1" dirty="0">
                <a:solidFill>
                  <a:srgbClr val="002060"/>
                </a:solidFill>
              </a:rPr>
              <a:t>5:18-19</a:t>
            </a:r>
            <a:r>
              <a:rPr lang="en-US" dirty="0"/>
              <a:t>)</a:t>
            </a:r>
          </a:p>
          <a:p>
            <a:pPr>
              <a:lnSpc>
                <a:spcPct val="95000"/>
              </a:lnSpc>
              <a:spcBef>
                <a:spcPts val="0"/>
              </a:spcBef>
            </a:pPr>
            <a:r>
              <a:rPr lang="en-US" dirty="0"/>
              <a:t>Both acts share similar scope – universal, everyone – Jew &amp; Gentile.</a:t>
            </a:r>
          </a:p>
          <a:p>
            <a:pPr>
              <a:lnSpc>
                <a:spcPct val="95000"/>
              </a:lnSpc>
              <a:spcBef>
                <a:spcPts val="0"/>
              </a:spcBef>
            </a:pPr>
            <a:r>
              <a:rPr lang="en-US" dirty="0"/>
              <a:t>Causes were opposite:  disobedience versus obedience.</a:t>
            </a:r>
          </a:p>
          <a:p>
            <a:pPr>
              <a:lnSpc>
                <a:spcPct val="95000"/>
              </a:lnSpc>
              <a:spcBef>
                <a:spcPts val="0"/>
              </a:spcBef>
            </a:pPr>
            <a:r>
              <a:rPr lang="en-US" dirty="0"/>
              <a:t>Results were opposite:  death versus life, sin versus righteousness.</a:t>
            </a:r>
          </a:p>
          <a:p>
            <a:pPr>
              <a:lnSpc>
                <a:spcPct val="95000"/>
              </a:lnSpc>
              <a:spcBef>
                <a:spcPts val="0"/>
              </a:spcBef>
            </a:pPr>
            <a:r>
              <a:rPr lang="en-US" dirty="0"/>
              <a:t>Again establishes universal issue, common to Jew and Gentile.</a:t>
            </a:r>
          </a:p>
          <a:p>
            <a:pPr>
              <a:lnSpc>
                <a:spcPct val="95000"/>
              </a:lnSpc>
              <a:spcBef>
                <a:spcPts val="0"/>
              </a:spcBef>
            </a:pPr>
            <a:r>
              <a:rPr lang="en-US" dirty="0"/>
              <a:t>Helps us appreciate power of grace -&gt; greater than sin.</a:t>
            </a:r>
          </a:p>
          <a:p>
            <a:pPr>
              <a:lnSpc>
                <a:spcPct val="95000"/>
              </a:lnSpc>
              <a:spcBef>
                <a:spcPts val="0"/>
              </a:spcBef>
            </a:pPr>
            <a:endParaRPr lang="en-US" dirty="0"/>
          </a:p>
          <a:p>
            <a:pPr>
              <a:lnSpc>
                <a:spcPct val="95000"/>
              </a:lnSpc>
              <a:spcBef>
                <a:spcPts val="0"/>
              </a:spcBef>
            </a:pPr>
            <a:endParaRPr lang="en-US" dirty="0"/>
          </a:p>
        </p:txBody>
      </p:sp>
    </p:spTree>
    <p:extLst>
      <p:ext uri="{BB962C8B-B14F-4D97-AF65-F5344CB8AC3E}">
        <p14:creationId xmlns:p14="http://schemas.microsoft.com/office/powerpoint/2010/main" val="25219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Universal Trap &amp; Rescue</a:t>
            </a:r>
          </a:p>
        </p:txBody>
      </p:sp>
      <p:graphicFrame>
        <p:nvGraphicFramePr>
          <p:cNvPr id="4" name="Content Placeholder 3">
            <a:extLst>
              <a:ext uri="{FF2B5EF4-FFF2-40B4-BE49-F238E27FC236}">
                <a16:creationId xmlns:a16="http://schemas.microsoft.com/office/drawing/2014/main" id="{5CB23493-0EEE-481F-A03C-6DBB59567496}"/>
              </a:ext>
            </a:extLst>
          </p:cNvPr>
          <p:cNvGraphicFramePr>
            <a:graphicFrameLocks noGrp="1"/>
          </p:cNvGraphicFramePr>
          <p:nvPr>
            <p:ph sz="quarter" idx="10"/>
            <p:extLst/>
          </p:nvPr>
        </p:nvGraphicFramePr>
        <p:xfrm>
          <a:off x="117475" y="938213"/>
          <a:ext cx="8909046" cy="3997960"/>
        </p:xfrm>
        <a:graphic>
          <a:graphicData uri="http://schemas.openxmlformats.org/drawingml/2006/table">
            <a:tbl>
              <a:tblPr firstRow="1" bandRow="1">
                <a:tableStyleId>{284E427A-3D55-4303-BF80-6455036E1DE7}</a:tableStyleId>
              </a:tblPr>
              <a:tblGrid>
                <a:gridCol w="966258">
                  <a:extLst>
                    <a:ext uri="{9D8B030D-6E8A-4147-A177-3AD203B41FA5}">
                      <a16:colId xmlns:a16="http://schemas.microsoft.com/office/drawing/2014/main" val="2662019924"/>
                    </a:ext>
                  </a:extLst>
                </a:gridCol>
                <a:gridCol w="2647596">
                  <a:extLst>
                    <a:ext uri="{9D8B030D-6E8A-4147-A177-3AD203B41FA5}">
                      <a16:colId xmlns:a16="http://schemas.microsoft.com/office/drawing/2014/main" val="1257544807"/>
                    </a:ext>
                  </a:extLst>
                </a:gridCol>
                <a:gridCol w="2647596">
                  <a:extLst>
                    <a:ext uri="{9D8B030D-6E8A-4147-A177-3AD203B41FA5}">
                      <a16:colId xmlns:a16="http://schemas.microsoft.com/office/drawing/2014/main" val="2593301514"/>
                    </a:ext>
                  </a:extLst>
                </a:gridCol>
                <a:gridCol w="2647596">
                  <a:extLst>
                    <a:ext uri="{9D8B030D-6E8A-4147-A177-3AD203B41FA5}">
                      <a16:colId xmlns:a16="http://schemas.microsoft.com/office/drawing/2014/main" val="3520273311"/>
                    </a:ext>
                  </a:extLst>
                </a:gridCol>
              </a:tblGrid>
              <a:tr h="370840">
                <a:tc>
                  <a:txBody>
                    <a:bodyPr/>
                    <a:lstStyle/>
                    <a:p>
                      <a:pPr algn="ctr"/>
                      <a:r>
                        <a:rPr lang="en-US" dirty="0">
                          <a:latin typeface="Trajan Pro 3" panose="02020502050503020301" pitchFamily="18" charset="0"/>
                        </a:rPr>
                        <a:t>Verse</a:t>
                      </a:r>
                    </a:p>
                  </a:txBody>
                  <a:tcPr anchor="ctr"/>
                </a:tc>
                <a:tc>
                  <a:txBody>
                    <a:bodyPr/>
                    <a:lstStyle/>
                    <a:p>
                      <a:pPr algn="ctr"/>
                      <a:r>
                        <a:rPr lang="en-US" sz="1600" dirty="0">
                          <a:latin typeface="Trajan Pro 3" panose="02020502050503020301" pitchFamily="18" charset="0"/>
                        </a:rPr>
                        <a:t>Comparison</a:t>
                      </a:r>
                    </a:p>
                  </a:txBody>
                  <a:tcPr anchor="ctr"/>
                </a:tc>
                <a:tc>
                  <a:txBody>
                    <a:bodyPr/>
                    <a:lstStyle/>
                    <a:p>
                      <a:pPr algn="ctr"/>
                      <a:r>
                        <a:rPr lang="en-US" sz="1600" dirty="0">
                          <a:latin typeface="Trajan Pro 3" panose="02020502050503020301" pitchFamily="18" charset="0"/>
                        </a:rPr>
                        <a:t>Adam</a:t>
                      </a:r>
                    </a:p>
                  </a:txBody>
                  <a:tcPr anchor="ctr"/>
                </a:tc>
                <a:tc>
                  <a:txBody>
                    <a:bodyPr/>
                    <a:lstStyle/>
                    <a:p>
                      <a:pPr algn="ctr"/>
                      <a:r>
                        <a:rPr lang="en-US" sz="1600" dirty="0">
                          <a:latin typeface="Trajan Pro 3" panose="02020502050503020301" pitchFamily="18" charset="0"/>
                        </a:rPr>
                        <a:t>Jesus</a:t>
                      </a:r>
                    </a:p>
                  </a:txBody>
                  <a:tcPr anchor="ctr"/>
                </a:tc>
                <a:extLst>
                  <a:ext uri="{0D108BD9-81ED-4DB2-BD59-A6C34878D82A}">
                    <a16:rowId xmlns:a16="http://schemas.microsoft.com/office/drawing/2014/main" val="3857935157"/>
                  </a:ext>
                </a:extLst>
              </a:tr>
              <a:tr h="370840">
                <a:tc>
                  <a:txBody>
                    <a:bodyPr/>
                    <a:lstStyle/>
                    <a:p>
                      <a:pPr algn="ctr"/>
                      <a:r>
                        <a:rPr lang="en-US" dirty="0">
                          <a:latin typeface="Trajan Pro 3" panose="02020502050503020301" pitchFamily="18" charset="0"/>
                        </a:rPr>
                        <a:t>15</a:t>
                      </a:r>
                    </a:p>
                  </a:txBody>
                  <a:tcPr anchor="ctr"/>
                </a:tc>
                <a:tc>
                  <a:txBody>
                    <a:bodyPr/>
                    <a:lstStyle/>
                    <a:p>
                      <a:pPr algn="ctr"/>
                      <a:r>
                        <a:rPr lang="en-US" sz="1600" dirty="0">
                          <a:latin typeface="Trajan Pro 3" panose="02020502050503020301" pitchFamily="18" charset="0"/>
                        </a:rPr>
                        <a:t>Invitation</a:t>
                      </a:r>
                    </a:p>
                  </a:txBody>
                  <a:tcPr anchor="ctr"/>
                </a:tc>
                <a:tc>
                  <a:txBody>
                    <a:bodyPr/>
                    <a:lstStyle/>
                    <a:p>
                      <a:pPr algn="ctr"/>
                      <a:r>
                        <a:rPr lang="en-US" sz="1600" dirty="0">
                          <a:latin typeface="Trajan Pro 3" panose="02020502050503020301" pitchFamily="18" charset="0"/>
                        </a:rPr>
                        <a:t>Offense</a:t>
                      </a:r>
                    </a:p>
                  </a:txBody>
                  <a:tcPr anchor="ctr"/>
                </a:tc>
                <a:tc>
                  <a:txBody>
                    <a:bodyPr/>
                    <a:lstStyle/>
                    <a:p>
                      <a:pPr algn="ctr"/>
                      <a:r>
                        <a:rPr lang="en-US" sz="1600" dirty="0">
                          <a:latin typeface="Trajan Pro 3" panose="02020502050503020301" pitchFamily="18" charset="0"/>
                        </a:rPr>
                        <a:t>Gift</a:t>
                      </a:r>
                    </a:p>
                  </a:txBody>
                  <a:tcPr anchor="ctr"/>
                </a:tc>
                <a:extLst>
                  <a:ext uri="{0D108BD9-81ED-4DB2-BD59-A6C34878D82A}">
                    <a16:rowId xmlns:a16="http://schemas.microsoft.com/office/drawing/2014/main" val="104985926"/>
                  </a:ext>
                </a:extLst>
              </a:tr>
              <a:tr h="370840">
                <a:tc>
                  <a:txBody>
                    <a:bodyPr/>
                    <a:lstStyle/>
                    <a:p>
                      <a:pPr algn="ctr"/>
                      <a:r>
                        <a:rPr lang="en-US" dirty="0">
                          <a:latin typeface="Trajan Pro 3" panose="02020502050503020301" pitchFamily="18" charset="0"/>
                        </a:rPr>
                        <a:t>15</a:t>
                      </a:r>
                    </a:p>
                  </a:txBody>
                  <a:tcPr anchor="ctr"/>
                </a:tc>
                <a:tc>
                  <a:txBody>
                    <a:bodyPr/>
                    <a:lstStyle/>
                    <a:p>
                      <a:pPr algn="ctr"/>
                      <a:r>
                        <a:rPr lang="en-US" sz="1600" dirty="0">
                          <a:latin typeface="Trajan Pro 3" panose="02020502050503020301" pitchFamily="18" charset="0"/>
                        </a:rPr>
                        <a:t>Immediate Effect</a:t>
                      </a:r>
                    </a:p>
                  </a:txBody>
                  <a:tcPr anchor="ctr"/>
                </a:tc>
                <a:tc>
                  <a:txBody>
                    <a:bodyPr/>
                    <a:lstStyle/>
                    <a:p>
                      <a:pPr algn="ctr"/>
                      <a:r>
                        <a:rPr lang="en-US" sz="1600" dirty="0">
                          <a:latin typeface="Trajan Pro 3" panose="02020502050503020301" pitchFamily="18" charset="0"/>
                        </a:rPr>
                        <a:t>Many Died</a:t>
                      </a:r>
                    </a:p>
                  </a:txBody>
                  <a:tcPr anchor="ctr"/>
                </a:tc>
                <a:tc>
                  <a:txBody>
                    <a:bodyPr/>
                    <a:lstStyle/>
                    <a:p>
                      <a:pPr algn="ctr"/>
                      <a:r>
                        <a:rPr lang="en-US" sz="1600" dirty="0">
                          <a:latin typeface="Trajan Pro 3" panose="02020502050503020301" pitchFamily="18" charset="0"/>
                        </a:rPr>
                        <a:t>Grace Abounded</a:t>
                      </a:r>
                    </a:p>
                  </a:txBody>
                  <a:tcPr anchor="ctr"/>
                </a:tc>
                <a:extLst>
                  <a:ext uri="{0D108BD9-81ED-4DB2-BD59-A6C34878D82A}">
                    <a16:rowId xmlns:a16="http://schemas.microsoft.com/office/drawing/2014/main" val="3749578921"/>
                  </a:ext>
                </a:extLst>
              </a:tr>
              <a:tr h="370840">
                <a:tc>
                  <a:txBody>
                    <a:bodyPr/>
                    <a:lstStyle/>
                    <a:p>
                      <a:pPr algn="ctr"/>
                      <a:r>
                        <a:rPr lang="en-US" dirty="0">
                          <a:latin typeface="Trajan Pro 3" panose="02020502050503020301" pitchFamily="18" charset="0"/>
                        </a:rPr>
                        <a:t>16</a:t>
                      </a:r>
                    </a:p>
                  </a:txBody>
                  <a:tcPr anchor="ctr"/>
                </a:tc>
                <a:tc>
                  <a:txBody>
                    <a:bodyPr/>
                    <a:lstStyle/>
                    <a:p>
                      <a:pPr algn="ctr"/>
                      <a:r>
                        <a:rPr lang="en-US" sz="1600" dirty="0">
                          <a:latin typeface="Trajan Pro 3" panose="02020502050503020301" pitchFamily="18" charset="0"/>
                        </a:rPr>
                        <a:t>Judgment</a:t>
                      </a:r>
                    </a:p>
                  </a:txBody>
                  <a:tcPr anchor="ctr"/>
                </a:tc>
                <a:tc>
                  <a:txBody>
                    <a:bodyPr/>
                    <a:lstStyle/>
                    <a:p>
                      <a:pPr algn="ctr"/>
                      <a:r>
                        <a:rPr lang="en-US" sz="1600" dirty="0">
                          <a:latin typeface="Trajan Pro 3" panose="02020502050503020301" pitchFamily="18" charset="0"/>
                        </a:rPr>
                        <a:t>Condemnation</a:t>
                      </a:r>
                    </a:p>
                  </a:txBody>
                  <a:tcPr anchor="ctr"/>
                </a:tc>
                <a:tc>
                  <a:txBody>
                    <a:bodyPr/>
                    <a:lstStyle/>
                    <a:p>
                      <a:pPr algn="ctr"/>
                      <a:r>
                        <a:rPr lang="en-US" sz="1600" dirty="0">
                          <a:latin typeface="Trajan Pro 3" panose="02020502050503020301" pitchFamily="18" charset="0"/>
                        </a:rPr>
                        <a:t>Justification</a:t>
                      </a:r>
                    </a:p>
                  </a:txBody>
                  <a:tcPr anchor="ctr"/>
                </a:tc>
                <a:extLst>
                  <a:ext uri="{0D108BD9-81ED-4DB2-BD59-A6C34878D82A}">
                    <a16:rowId xmlns:a16="http://schemas.microsoft.com/office/drawing/2014/main" val="59838466"/>
                  </a:ext>
                </a:extLst>
              </a:tr>
              <a:tr h="370840">
                <a:tc>
                  <a:txBody>
                    <a:bodyPr/>
                    <a:lstStyle/>
                    <a:p>
                      <a:pPr algn="ctr"/>
                      <a:r>
                        <a:rPr lang="en-US" dirty="0">
                          <a:latin typeface="Trajan Pro 3" panose="02020502050503020301" pitchFamily="18" charset="0"/>
                        </a:rPr>
                        <a:t>17</a:t>
                      </a:r>
                    </a:p>
                  </a:txBody>
                  <a:tcPr anchor="ctr"/>
                </a:tc>
                <a:tc>
                  <a:txBody>
                    <a:bodyPr/>
                    <a:lstStyle/>
                    <a:p>
                      <a:pPr algn="ctr"/>
                      <a:r>
                        <a:rPr lang="en-US" sz="1600" dirty="0">
                          <a:latin typeface="Trajan Pro 3" panose="02020502050503020301" pitchFamily="18" charset="0"/>
                        </a:rPr>
                        <a:t>Consequence</a:t>
                      </a:r>
                    </a:p>
                  </a:txBody>
                  <a:tcPr anchor="ctr"/>
                </a:tc>
                <a:tc>
                  <a:txBody>
                    <a:bodyPr/>
                    <a:lstStyle/>
                    <a:p>
                      <a:pPr algn="ctr"/>
                      <a:r>
                        <a:rPr lang="en-US" sz="1600" dirty="0">
                          <a:latin typeface="Trajan Pro 3" panose="02020502050503020301" pitchFamily="18" charset="0"/>
                        </a:rPr>
                        <a:t>Death Reigns</a:t>
                      </a:r>
                    </a:p>
                  </a:txBody>
                  <a:tcPr anchor="ctr"/>
                </a:tc>
                <a:tc>
                  <a:txBody>
                    <a:bodyPr/>
                    <a:lstStyle/>
                    <a:p>
                      <a:pPr algn="ctr"/>
                      <a:r>
                        <a:rPr lang="en-US" sz="1600" dirty="0">
                          <a:latin typeface="Trajan Pro 3" panose="02020502050503020301" pitchFamily="18" charset="0"/>
                        </a:rPr>
                        <a:t>We Reign in Life</a:t>
                      </a:r>
                    </a:p>
                  </a:txBody>
                  <a:tcPr anchor="ctr"/>
                </a:tc>
                <a:extLst>
                  <a:ext uri="{0D108BD9-81ED-4DB2-BD59-A6C34878D82A}">
                    <a16:rowId xmlns:a16="http://schemas.microsoft.com/office/drawing/2014/main" val="880662640"/>
                  </a:ext>
                </a:extLst>
              </a:tr>
              <a:tr h="370840">
                <a:tc>
                  <a:txBody>
                    <a:bodyPr/>
                    <a:lstStyle/>
                    <a:p>
                      <a:pPr algn="ctr"/>
                      <a:r>
                        <a:rPr lang="en-US" dirty="0">
                          <a:latin typeface="Trajan Pro 3" panose="02020502050503020301" pitchFamily="18" charset="0"/>
                        </a:rPr>
                        <a:t>18</a:t>
                      </a:r>
                    </a:p>
                  </a:txBody>
                  <a:tcPr anchor="ctr"/>
                </a:tc>
                <a:tc>
                  <a:txBody>
                    <a:bodyPr/>
                    <a:lstStyle/>
                    <a:p>
                      <a:pPr algn="ctr"/>
                      <a:r>
                        <a:rPr lang="en-US" sz="1600" dirty="0">
                          <a:latin typeface="Trajan Pro 3" panose="02020502050503020301" pitchFamily="18" charset="0"/>
                        </a:rPr>
                        <a:t>Judgment</a:t>
                      </a:r>
                    </a:p>
                  </a:txBody>
                  <a:tcPr anchor="ctr"/>
                </a:tc>
                <a:tc>
                  <a:txBody>
                    <a:bodyPr/>
                    <a:lstStyle/>
                    <a:p>
                      <a:pPr algn="ctr"/>
                      <a:r>
                        <a:rPr lang="en-US" sz="1600" dirty="0">
                          <a:latin typeface="Trajan Pro 3" panose="02020502050503020301" pitchFamily="18" charset="0"/>
                        </a:rPr>
                        <a:t>Condemnation</a:t>
                      </a:r>
                    </a:p>
                  </a:txBody>
                  <a:tcPr anchor="ctr"/>
                </a:tc>
                <a:tc>
                  <a:txBody>
                    <a:bodyPr/>
                    <a:lstStyle/>
                    <a:p>
                      <a:pPr algn="ctr"/>
                      <a:r>
                        <a:rPr lang="en-US" sz="1600" dirty="0">
                          <a:latin typeface="Trajan Pro 3" panose="02020502050503020301" pitchFamily="18" charset="0"/>
                        </a:rPr>
                        <a:t>Justification of Life</a:t>
                      </a:r>
                    </a:p>
                  </a:txBody>
                  <a:tcPr anchor="ctr"/>
                </a:tc>
                <a:extLst>
                  <a:ext uri="{0D108BD9-81ED-4DB2-BD59-A6C34878D82A}">
                    <a16:rowId xmlns:a16="http://schemas.microsoft.com/office/drawing/2014/main" val="1656427137"/>
                  </a:ext>
                </a:extLst>
              </a:tr>
              <a:tr h="370840">
                <a:tc>
                  <a:txBody>
                    <a:bodyPr/>
                    <a:lstStyle/>
                    <a:p>
                      <a:pPr algn="ctr"/>
                      <a:r>
                        <a:rPr lang="en-US" dirty="0">
                          <a:latin typeface="Trajan Pro 3" panose="02020502050503020301" pitchFamily="18" charset="0"/>
                        </a:rPr>
                        <a:t>19</a:t>
                      </a:r>
                    </a:p>
                  </a:txBody>
                  <a:tcPr anchor="ctr"/>
                </a:tc>
                <a:tc>
                  <a:txBody>
                    <a:bodyPr/>
                    <a:lstStyle/>
                    <a:p>
                      <a:pPr algn="ctr"/>
                      <a:r>
                        <a:rPr lang="en-US" sz="1600" dirty="0">
                          <a:latin typeface="Trajan Pro 3" panose="02020502050503020301" pitchFamily="18" charset="0"/>
                        </a:rPr>
                        <a:t>Effective Legal Consequence</a:t>
                      </a:r>
                    </a:p>
                  </a:txBody>
                  <a:tcPr anchor="ctr"/>
                </a:tc>
                <a:tc>
                  <a:txBody>
                    <a:bodyPr/>
                    <a:lstStyle/>
                    <a:p>
                      <a:pPr algn="ctr"/>
                      <a:r>
                        <a:rPr lang="en-US" sz="1600" dirty="0">
                          <a:latin typeface="Trajan Pro 3" panose="02020502050503020301" pitchFamily="18" charset="0"/>
                        </a:rPr>
                        <a:t>Made Sinners</a:t>
                      </a:r>
                    </a:p>
                  </a:txBody>
                  <a:tcPr anchor="ctr"/>
                </a:tc>
                <a:tc>
                  <a:txBody>
                    <a:bodyPr/>
                    <a:lstStyle/>
                    <a:p>
                      <a:pPr algn="ctr"/>
                      <a:r>
                        <a:rPr lang="en-US" sz="1600" dirty="0">
                          <a:latin typeface="Trajan Pro 3" panose="02020502050503020301" pitchFamily="18" charset="0"/>
                        </a:rPr>
                        <a:t>Made Righteous</a:t>
                      </a:r>
                    </a:p>
                  </a:txBody>
                  <a:tcPr anchor="ctr"/>
                </a:tc>
                <a:extLst>
                  <a:ext uri="{0D108BD9-81ED-4DB2-BD59-A6C34878D82A}">
                    <a16:rowId xmlns:a16="http://schemas.microsoft.com/office/drawing/2014/main" val="3028784360"/>
                  </a:ext>
                </a:extLst>
              </a:tr>
              <a:tr h="370840">
                <a:tc>
                  <a:txBody>
                    <a:bodyPr/>
                    <a:lstStyle/>
                    <a:p>
                      <a:pPr algn="ctr"/>
                      <a:r>
                        <a:rPr lang="en-US" dirty="0">
                          <a:latin typeface="Trajan Pro 3" panose="02020502050503020301" pitchFamily="18" charset="0"/>
                        </a:rPr>
                        <a:t>20</a:t>
                      </a:r>
                    </a:p>
                  </a:txBody>
                  <a:tcPr anchor="ctr"/>
                </a:tc>
                <a:tc>
                  <a:txBody>
                    <a:bodyPr/>
                    <a:lstStyle/>
                    <a:p>
                      <a:pPr algn="ctr"/>
                      <a:r>
                        <a:rPr lang="en-US" sz="1600" dirty="0">
                          <a:latin typeface="Trajan Pro 3" panose="02020502050503020301" pitchFamily="18" charset="0"/>
                        </a:rPr>
                        <a:t>Proliferation</a:t>
                      </a:r>
                    </a:p>
                  </a:txBody>
                  <a:tcPr anchor="ctr"/>
                </a:tc>
                <a:tc>
                  <a:txBody>
                    <a:bodyPr/>
                    <a:lstStyle/>
                    <a:p>
                      <a:pPr algn="ctr"/>
                      <a:r>
                        <a:rPr lang="en-US" sz="1600" dirty="0">
                          <a:latin typeface="Trajan Pro 3" panose="02020502050503020301" pitchFamily="18" charset="0"/>
                        </a:rPr>
                        <a:t>Sin Abounded</a:t>
                      </a:r>
                    </a:p>
                  </a:txBody>
                  <a:tcPr anchor="ctr"/>
                </a:tc>
                <a:tc>
                  <a:txBody>
                    <a:bodyPr/>
                    <a:lstStyle/>
                    <a:p>
                      <a:pPr algn="ctr"/>
                      <a:r>
                        <a:rPr lang="en-US" sz="1600" dirty="0">
                          <a:latin typeface="Trajan Pro 3" panose="02020502050503020301" pitchFamily="18" charset="0"/>
                        </a:rPr>
                        <a:t>Grace Abounded</a:t>
                      </a:r>
                    </a:p>
                  </a:txBody>
                  <a:tcPr anchor="ctr"/>
                </a:tc>
                <a:extLst>
                  <a:ext uri="{0D108BD9-81ED-4DB2-BD59-A6C34878D82A}">
                    <a16:rowId xmlns:a16="http://schemas.microsoft.com/office/drawing/2014/main" val="4288000644"/>
                  </a:ext>
                </a:extLst>
              </a:tr>
              <a:tr h="370840">
                <a:tc>
                  <a:txBody>
                    <a:bodyPr/>
                    <a:lstStyle/>
                    <a:p>
                      <a:pPr algn="ctr"/>
                      <a:r>
                        <a:rPr lang="en-US" dirty="0">
                          <a:latin typeface="Trajan Pro 3" panose="02020502050503020301" pitchFamily="18" charset="0"/>
                        </a:rPr>
                        <a:t>21</a:t>
                      </a:r>
                    </a:p>
                  </a:txBody>
                  <a:tcPr anchor="ctr"/>
                </a:tc>
                <a:tc>
                  <a:txBody>
                    <a:bodyPr/>
                    <a:lstStyle/>
                    <a:p>
                      <a:pPr algn="ctr"/>
                      <a:r>
                        <a:rPr lang="en-US" sz="1600" dirty="0">
                          <a:latin typeface="Trajan Pro 3" panose="02020502050503020301" pitchFamily="18" charset="0"/>
                        </a:rPr>
                        <a:t>Power</a:t>
                      </a:r>
                    </a:p>
                  </a:txBody>
                  <a:tcPr anchor="ctr"/>
                </a:tc>
                <a:tc>
                  <a:txBody>
                    <a:bodyPr/>
                    <a:lstStyle/>
                    <a:p>
                      <a:pPr algn="ctr"/>
                      <a:r>
                        <a:rPr lang="en-US" sz="1600" dirty="0">
                          <a:latin typeface="Trajan Pro 3" panose="02020502050503020301" pitchFamily="18" charset="0"/>
                        </a:rPr>
                        <a:t>Sin Reigned in Death</a:t>
                      </a:r>
                    </a:p>
                  </a:txBody>
                  <a:tcPr anchor="ctr"/>
                </a:tc>
                <a:tc>
                  <a:txBody>
                    <a:bodyPr/>
                    <a:lstStyle/>
                    <a:p>
                      <a:pPr algn="ctr"/>
                      <a:r>
                        <a:rPr lang="en-US" sz="1600" dirty="0">
                          <a:latin typeface="Trajan Pro 3" panose="02020502050503020301" pitchFamily="18" charset="0"/>
                        </a:rPr>
                        <a:t>Grace Reigned in Righteousness to Eternal Life</a:t>
                      </a:r>
                    </a:p>
                  </a:txBody>
                  <a:tcPr anchor="ctr"/>
                </a:tc>
                <a:extLst>
                  <a:ext uri="{0D108BD9-81ED-4DB2-BD59-A6C34878D82A}">
                    <a16:rowId xmlns:a16="http://schemas.microsoft.com/office/drawing/2014/main" val="1365492278"/>
                  </a:ext>
                </a:extLst>
              </a:tr>
            </a:tbl>
          </a:graphicData>
        </a:graphic>
      </p:graphicFrame>
    </p:spTree>
    <p:extLst>
      <p:ext uri="{BB962C8B-B14F-4D97-AF65-F5344CB8AC3E}">
        <p14:creationId xmlns:p14="http://schemas.microsoft.com/office/powerpoint/2010/main" val="117574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“Made Sinners”?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8"/>
            </a:pPr>
            <a:r>
              <a:rPr lang="en-US" dirty="0"/>
              <a:t>Does this passage prove Calvin’s concept of total hereditary depravity, that all people are born with both the guilt of sin and the sinful inclinations of Adam and their forefathers?  Explain.</a:t>
            </a:r>
          </a:p>
          <a:p>
            <a:r>
              <a:rPr lang="en-US" dirty="0"/>
              <a:t>No.  Represents abbreviated, elliptical language (e.g., </a:t>
            </a:r>
            <a:r>
              <a:rPr lang="en-US" b="1" dirty="0">
                <a:solidFill>
                  <a:srgbClr val="002060"/>
                </a:solidFill>
              </a:rPr>
              <a:t>Gal. 2:24-26</a:t>
            </a:r>
            <a:r>
              <a:rPr lang="en-US" dirty="0"/>
              <a:t>).</a:t>
            </a:r>
          </a:p>
          <a:p>
            <a:r>
              <a:rPr lang="en-US" dirty="0"/>
              <a:t>Notice brevity of closing sentence versus length of previous sentences.</a:t>
            </a:r>
          </a:p>
          <a:p>
            <a:r>
              <a:rPr lang="en-US" dirty="0"/>
              <a:t>Sin was universally endorsed, introduced, and established as norm by Adam, but life was universally introduced by Jesus.</a:t>
            </a:r>
          </a:p>
          <a:p>
            <a:r>
              <a:rPr lang="en-US" dirty="0"/>
              <a:t>Each offer and invite, but we choose one or the other.</a:t>
            </a:r>
          </a:p>
          <a:p>
            <a:endParaRPr lang="en-US" dirty="0"/>
          </a:p>
          <a:p>
            <a:endParaRPr lang="en-US" dirty="0"/>
          </a:p>
        </p:txBody>
      </p:sp>
    </p:spTree>
    <p:extLst>
      <p:ext uri="{BB962C8B-B14F-4D97-AF65-F5344CB8AC3E}">
        <p14:creationId xmlns:p14="http://schemas.microsoft.com/office/powerpoint/2010/main" val="9600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Law Introduced to Increase Sin?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dirty="0"/>
              <a:t>How did the law affect both sin and grace (</a:t>
            </a:r>
            <a:r>
              <a:rPr lang="en-US" b="1" dirty="0">
                <a:solidFill>
                  <a:srgbClr val="002060"/>
                </a:solidFill>
              </a:rPr>
              <a:t>5:20</a:t>
            </a:r>
            <a:r>
              <a:rPr lang="en-US" dirty="0"/>
              <a:t>)?</a:t>
            </a:r>
          </a:p>
          <a:p>
            <a:pPr marL="0" indent="0">
              <a:buNone/>
            </a:pPr>
            <a:r>
              <a:rPr lang="en-US" dirty="0">
                <a:solidFill>
                  <a:srgbClr val="002060"/>
                </a:solidFill>
              </a:rPr>
              <a:t>Moreover </a:t>
            </a:r>
            <a:r>
              <a:rPr lang="en-US" b="1" dirty="0">
                <a:solidFill>
                  <a:srgbClr val="002060"/>
                </a:solidFill>
              </a:rPr>
              <a:t>the law entered that the </a:t>
            </a:r>
            <a:r>
              <a:rPr lang="en-US" b="1" u="sng" dirty="0">
                <a:solidFill>
                  <a:srgbClr val="002060"/>
                </a:solidFill>
              </a:rPr>
              <a:t>offense might abound</a:t>
            </a:r>
            <a:r>
              <a:rPr lang="en-US" dirty="0">
                <a:solidFill>
                  <a:srgbClr val="002060"/>
                </a:solidFill>
              </a:rPr>
              <a:t>. But where </a:t>
            </a:r>
            <a:r>
              <a:rPr lang="en-US" b="1" dirty="0">
                <a:solidFill>
                  <a:srgbClr val="002060"/>
                </a:solidFill>
              </a:rPr>
              <a:t>sin abounded, </a:t>
            </a:r>
            <a:r>
              <a:rPr lang="en-US" b="1" u="sng" dirty="0">
                <a:solidFill>
                  <a:srgbClr val="002060"/>
                </a:solidFill>
              </a:rPr>
              <a:t>grace abounded much more</a:t>
            </a:r>
            <a:r>
              <a:rPr lang="en-US" dirty="0">
                <a:solidFill>
                  <a:srgbClr val="002060"/>
                </a:solidFill>
              </a:rPr>
              <a:t>, </a:t>
            </a:r>
            <a:r>
              <a:rPr lang="en-US" dirty="0"/>
              <a:t>(</a:t>
            </a:r>
            <a:r>
              <a:rPr lang="en-US" b="1" dirty="0">
                <a:solidFill>
                  <a:srgbClr val="002060"/>
                </a:solidFill>
              </a:rPr>
              <a:t>5:20</a:t>
            </a:r>
            <a:r>
              <a:rPr lang="en-US" dirty="0"/>
              <a:t>)</a:t>
            </a:r>
          </a:p>
          <a:p>
            <a:r>
              <a:rPr lang="en-US" dirty="0"/>
              <a:t>Did the Law create more sin, sinners?  No (</a:t>
            </a:r>
            <a:r>
              <a:rPr lang="en-US" b="1" dirty="0">
                <a:solidFill>
                  <a:srgbClr val="002060"/>
                </a:solidFill>
              </a:rPr>
              <a:t>7:7-12; James 1:13-17</a:t>
            </a:r>
            <a:r>
              <a:rPr lang="en-US" dirty="0"/>
              <a:t>)!</a:t>
            </a:r>
          </a:p>
          <a:p>
            <a:r>
              <a:rPr lang="en-US" dirty="0"/>
              <a:t>Or, did it make sin more abundantly clear, expose it, highlight it?</a:t>
            </a:r>
          </a:p>
          <a:p>
            <a:r>
              <a:rPr lang="en-US" dirty="0"/>
              <a:t>Likewise, is the magnitude of grace increased by the presence of law, or is its value, importance, significance increased?</a:t>
            </a:r>
          </a:p>
          <a:p>
            <a:r>
              <a:rPr lang="en-US" dirty="0"/>
              <a:t>By making sin more obvious, the law simultaneously made the solution of grace more apparent and obviously valuable.</a:t>
            </a:r>
          </a:p>
          <a:p>
            <a:r>
              <a:rPr lang="en-US" dirty="0"/>
              <a:t>To misunderstand this is to setup error advocated in </a:t>
            </a:r>
            <a:r>
              <a:rPr lang="en-US" b="1" dirty="0">
                <a:solidFill>
                  <a:srgbClr val="002060"/>
                </a:solidFill>
              </a:rPr>
              <a:t>6:1</a:t>
            </a:r>
            <a:r>
              <a:rPr lang="en-US" dirty="0"/>
              <a:t>.</a:t>
            </a:r>
          </a:p>
          <a:p>
            <a:endParaRPr lang="en-US" dirty="0"/>
          </a:p>
        </p:txBody>
      </p:sp>
    </p:spTree>
    <p:extLst>
      <p:ext uri="{BB962C8B-B14F-4D97-AF65-F5344CB8AC3E}">
        <p14:creationId xmlns:p14="http://schemas.microsoft.com/office/powerpoint/2010/main" val="57920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What Reigns Over You?</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so that as </a:t>
            </a:r>
            <a:r>
              <a:rPr lang="en-US" b="1" dirty="0">
                <a:solidFill>
                  <a:srgbClr val="002060"/>
                </a:solidFill>
              </a:rPr>
              <a:t>sin </a:t>
            </a:r>
            <a:r>
              <a:rPr lang="en-US" b="1" u="sng" dirty="0">
                <a:solidFill>
                  <a:srgbClr val="002060"/>
                </a:solidFill>
              </a:rPr>
              <a:t>reigned in</a:t>
            </a:r>
            <a:r>
              <a:rPr lang="en-US" b="1" dirty="0">
                <a:solidFill>
                  <a:srgbClr val="002060"/>
                </a:solidFill>
              </a:rPr>
              <a:t> death</a:t>
            </a:r>
            <a:r>
              <a:rPr lang="en-US" dirty="0">
                <a:solidFill>
                  <a:srgbClr val="002060"/>
                </a:solidFill>
              </a:rPr>
              <a:t>, even so </a:t>
            </a:r>
            <a:r>
              <a:rPr lang="en-US" b="1" dirty="0">
                <a:solidFill>
                  <a:srgbClr val="002060"/>
                </a:solidFill>
              </a:rPr>
              <a:t>grace might </a:t>
            </a:r>
            <a:r>
              <a:rPr lang="en-US" b="1" u="sng" dirty="0">
                <a:solidFill>
                  <a:srgbClr val="002060"/>
                </a:solidFill>
              </a:rPr>
              <a:t>reign through</a:t>
            </a:r>
            <a:r>
              <a:rPr lang="en-US" b="1" dirty="0">
                <a:solidFill>
                  <a:srgbClr val="002060"/>
                </a:solidFill>
              </a:rPr>
              <a:t> righteousness</a:t>
            </a:r>
            <a:r>
              <a:rPr lang="en-US" dirty="0">
                <a:solidFill>
                  <a:srgbClr val="002060"/>
                </a:solidFill>
              </a:rPr>
              <a:t> to eternal life through Jesus Christ our Lord. </a:t>
            </a:r>
            <a:r>
              <a:rPr lang="en-US" dirty="0"/>
              <a:t>(</a:t>
            </a:r>
            <a:r>
              <a:rPr lang="en-US" b="1" dirty="0">
                <a:solidFill>
                  <a:srgbClr val="002060"/>
                </a:solidFill>
              </a:rPr>
              <a:t>5:21</a:t>
            </a:r>
            <a:r>
              <a:rPr lang="en-US" dirty="0"/>
              <a:t>)</a:t>
            </a:r>
          </a:p>
          <a:p>
            <a:pPr marL="457200" indent="-457200">
              <a:buFont typeface="+mj-lt"/>
              <a:buAutoNum type="arabicPeriod" startAt="10"/>
            </a:pPr>
            <a:r>
              <a:rPr lang="en-US" dirty="0"/>
              <a:t>How did </a:t>
            </a:r>
            <a:r>
              <a:rPr lang="en-US" dirty="0">
                <a:solidFill>
                  <a:srgbClr val="002060"/>
                </a:solidFill>
              </a:rPr>
              <a:t>“sin reign in death”</a:t>
            </a:r>
            <a:r>
              <a:rPr lang="en-US" dirty="0"/>
              <a:t>, and in the same manner, how would </a:t>
            </a:r>
            <a:r>
              <a:rPr lang="en-US" dirty="0">
                <a:solidFill>
                  <a:srgbClr val="002060"/>
                </a:solidFill>
              </a:rPr>
              <a:t>“grace reign through righteousness”</a:t>
            </a:r>
            <a:r>
              <a:rPr lang="en-US" dirty="0"/>
              <a:t> (</a:t>
            </a:r>
            <a:r>
              <a:rPr lang="en-US" b="1" dirty="0">
                <a:solidFill>
                  <a:srgbClr val="002060"/>
                </a:solidFill>
              </a:rPr>
              <a:t>5:21</a:t>
            </a:r>
            <a:r>
              <a:rPr lang="en-US" dirty="0"/>
              <a:t>)?</a:t>
            </a:r>
          </a:p>
          <a:p>
            <a:r>
              <a:rPr lang="en-US" dirty="0"/>
              <a:t>Death is the unavoidable consequence of sin, making it our master.</a:t>
            </a:r>
          </a:p>
          <a:p>
            <a:r>
              <a:rPr lang="en-US" dirty="0"/>
              <a:t>However, the reign of grace is enabled through Jesus righteousness, obedience to death on the cross (</a:t>
            </a:r>
            <a:r>
              <a:rPr lang="en-US" b="1" dirty="0">
                <a:solidFill>
                  <a:srgbClr val="002060"/>
                </a:solidFill>
              </a:rPr>
              <a:t>Philippians 2:8; Heb. 2:14-15</a:t>
            </a:r>
            <a:r>
              <a:rPr lang="en-US" dirty="0"/>
              <a:t>).</a:t>
            </a:r>
          </a:p>
          <a:p>
            <a:r>
              <a:rPr lang="en-US" dirty="0"/>
              <a:t>Introduces the topic of slavery, masters, submission, and wages to be discussed in chapter 6 …</a:t>
            </a:r>
          </a:p>
          <a:p>
            <a:r>
              <a:rPr lang="en-US" dirty="0"/>
              <a:t>What – or who – is your master?  Who reigns over you?  Sin or grace?  Death or righteousness?</a:t>
            </a:r>
          </a:p>
          <a:p>
            <a:endParaRPr lang="en-US" dirty="0"/>
          </a:p>
        </p:txBody>
      </p:sp>
    </p:spTree>
    <p:extLst>
      <p:ext uri="{BB962C8B-B14F-4D97-AF65-F5344CB8AC3E}">
        <p14:creationId xmlns:p14="http://schemas.microsoft.com/office/powerpoint/2010/main" val="18689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733758" y="2987041"/>
            <a:ext cx="7617762" cy="334440"/>
          </a:xfrm>
        </p:spPr>
        <p:txBody>
          <a:bodyPr>
            <a:noAutofit/>
          </a:bodyPr>
          <a:lstStyle/>
          <a:p>
            <a:r>
              <a:rPr lang="en-US" dirty="0"/>
              <a:t>Slaves to Sin or Righteousness</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6</a:t>
            </a:r>
          </a:p>
        </p:txBody>
      </p:sp>
    </p:spTree>
    <p:extLst>
      <p:ext uri="{BB962C8B-B14F-4D97-AF65-F5344CB8AC3E}">
        <p14:creationId xmlns:p14="http://schemas.microsoft.com/office/powerpoint/2010/main" val="3638219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a:t>Outline</a:t>
            </a:r>
            <a:endParaRPr lang="en-US" dirty="0"/>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spcBef>
                <a:spcPts val="0"/>
              </a:spcBef>
              <a:buFont typeface="+mj-lt"/>
              <a:buAutoNum type="alphaUcPeriod"/>
            </a:pPr>
            <a:r>
              <a:rPr lang="en-US" dirty="0">
                <a:solidFill>
                  <a:srgbClr val="002060"/>
                </a:solidFill>
              </a:rPr>
              <a:t>Overcoming Sin; Spirit over Flesh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1374775" lvl="2" indent="-460375">
              <a:spcBef>
                <a:spcPts val="0"/>
              </a:spcBef>
              <a:buFont typeface="+mj-lt"/>
              <a:buAutoNum type="arabicPeriod" startAt="6"/>
            </a:pPr>
            <a:r>
              <a:rPr lang="en-US" dirty="0">
                <a:solidFill>
                  <a:srgbClr val="002060"/>
                </a:solidFill>
              </a:rPr>
              <a:t>Slaves to Sin or Righteousness</a:t>
            </a:r>
          </a:p>
          <a:p>
            <a:pPr marL="1374775" lvl="2" indent="-460375">
              <a:spcBef>
                <a:spcPts val="0"/>
              </a:spcBef>
              <a:buFont typeface="+mj-lt"/>
              <a:buAutoNum type="arabicPeriod" startAt="6"/>
            </a:pPr>
            <a:r>
              <a:rPr lang="en-US" dirty="0"/>
              <a:t>Deliverance from Sin</a:t>
            </a:r>
          </a:p>
          <a:p>
            <a:pPr marL="1374775" lvl="2" indent="-460375">
              <a:spcBef>
                <a:spcPts val="0"/>
              </a:spcBef>
              <a:buFont typeface="+mj-lt"/>
              <a:buAutoNum type="arabicPeriod" startAt="6"/>
            </a:pPr>
            <a:r>
              <a:rPr lang="en-US" dirty="0"/>
              <a:t>Conquering in the Spirit through Christ</a:t>
            </a:r>
            <a:endParaRPr lang="en-US" dirty="0">
              <a:solidFill>
                <a:schemeClr val="bg1">
                  <a:lumMod val="75000"/>
                  <a:lumOff val="25000"/>
                </a:schemeClr>
              </a:solidFill>
            </a:endParaRPr>
          </a:p>
          <a:p>
            <a:pPr marL="914400" lvl="1" indent="-454025">
              <a:spcBef>
                <a:spcPts val="0"/>
              </a:spcBef>
              <a:buFont typeface="+mj-lt"/>
              <a:buAutoNum type="alphaUcPeriod"/>
            </a:pPr>
            <a:r>
              <a:rPr lang="en-US" dirty="0">
                <a:solidFill>
                  <a:schemeClr val="bg1">
                    <a:lumMod val="75000"/>
                    <a:lumOff val="25000"/>
                  </a:schemeClr>
                </a:solidFill>
              </a:rPr>
              <a:t>Salvation of Spiritual Israel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spcBef>
                <a:spcPts val="0"/>
              </a:spcBef>
              <a:buFont typeface="+mj-lt"/>
              <a:buAutoNum type="alphaUcPeriod"/>
            </a:pPr>
            <a:r>
              <a:rPr lang="en-US" dirty="0">
                <a:solidFill>
                  <a:schemeClr val="bg1">
                    <a:lumMod val="75000"/>
                    <a:lumOff val="25000"/>
                  </a:schemeClr>
                </a:solidFill>
              </a:rPr>
              <a:t>Applications toward each other (</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563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6:1-14</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Dead to Sin’s Reign</a:t>
            </a:r>
            <a:endParaRPr lang="en-US" sz="4800" b="1" dirty="0"/>
          </a:p>
        </p:txBody>
      </p:sp>
    </p:spTree>
    <p:extLst>
      <p:ext uri="{BB962C8B-B14F-4D97-AF65-F5344CB8AC3E}">
        <p14:creationId xmlns:p14="http://schemas.microsoft.com/office/powerpoint/2010/main" val="92410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Imparting Spiritual Gifts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dirty="0"/>
              <a:t>What benefit would come from Paul visiting the Roman Christians in Rome (</a:t>
            </a:r>
            <a:r>
              <a:rPr lang="en-US" b="1" dirty="0">
                <a:solidFill>
                  <a:srgbClr val="002060"/>
                </a:solidFill>
              </a:rPr>
              <a:t>1:11-12</a:t>
            </a:r>
            <a:r>
              <a:rPr lang="en-US" dirty="0"/>
              <a:t>)?  Do you look forward to gospel meetings with visiting preachers with the same expectation?  If not, how can that be improved?</a:t>
            </a:r>
          </a:p>
          <a:p>
            <a:pPr marL="0" indent="0">
              <a:buNone/>
            </a:pPr>
            <a:r>
              <a:rPr lang="en-US" dirty="0">
                <a:solidFill>
                  <a:srgbClr val="002060"/>
                </a:solidFill>
              </a:rPr>
              <a:t>For I long to see you, that I may </a:t>
            </a:r>
            <a:r>
              <a:rPr lang="en-US" b="1" u="sng" dirty="0">
                <a:solidFill>
                  <a:srgbClr val="002060"/>
                </a:solidFill>
              </a:rPr>
              <a:t>impart to you some spiritual gift</a:t>
            </a:r>
            <a:r>
              <a:rPr lang="en-US" dirty="0">
                <a:solidFill>
                  <a:srgbClr val="002060"/>
                </a:solidFill>
              </a:rPr>
              <a:t>, so that you </a:t>
            </a:r>
            <a:r>
              <a:rPr lang="en-US" b="1" u="sng" dirty="0">
                <a:solidFill>
                  <a:srgbClr val="002060"/>
                </a:solidFill>
              </a:rPr>
              <a:t>may be established</a:t>
            </a:r>
            <a:r>
              <a:rPr lang="en-US" dirty="0">
                <a:solidFill>
                  <a:srgbClr val="002060"/>
                </a:solidFill>
              </a:rPr>
              <a:t> – that is, that </a:t>
            </a:r>
            <a:r>
              <a:rPr lang="en-US" b="1" u="sng" dirty="0">
                <a:solidFill>
                  <a:srgbClr val="002060"/>
                </a:solidFill>
              </a:rPr>
              <a:t>I may be encouraged</a:t>
            </a:r>
            <a:r>
              <a:rPr lang="en-US" b="1" dirty="0">
                <a:solidFill>
                  <a:srgbClr val="002060"/>
                </a:solidFill>
              </a:rPr>
              <a:t> </a:t>
            </a:r>
            <a:r>
              <a:rPr lang="en-US" dirty="0">
                <a:solidFill>
                  <a:srgbClr val="002060"/>
                </a:solidFill>
              </a:rPr>
              <a:t>together with you by the </a:t>
            </a:r>
            <a:r>
              <a:rPr lang="en-US" b="1" u="sng" dirty="0">
                <a:solidFill>
                  <a:srgbClr val="002060"/>
                </a:solidFill>
              </a:rPr>
              <a:t>mutual faith both of you and me</a:t>
            </a:r>
            <a:r>
              <a:rPr lang="en-US" dirty="0">
                <a:solidFill>
                  <a:srgbClr val="002060"/>
                </a:solidFill>
              </a:rPr>
              <a:t>. </a:t>
            </a:r>
            <a:r>
              <a:rPr lang="en-US" dirty="0"/>
              <a:t>(</a:t>
            </a:r>
            <a:r>
              <a:rPr lang="en-US" b="1" dirty="0">
                <a:solidFill>
                  <a:srgbClr val="002060"/>
                </a:solidFill>
              </a:rPr>
              <a:t>1:11-12</a:t>
            </a:r>
            <a:r>
              <a:rPr lang="en-US" dirty="0"/>
              <a:t>)</a:t>
            </a:r>
          </a:p>
          <a:p>
            <a:r>
              <a:rPr lang="en-US" dirty="0"/>
              <a:t>Both could help the other </a:t>
            </a:r>
            <a:r>
              <a:rPr lang="en-US" b="1" i="1" dirty="0"/>
              <a:t>spiritually</a:t>
            </a:r>
            <a:r>
              <a:rPr lang="en-US" dirty="0"/>
              <a:t>:</a:t>
            </a:r>
          </a:p>
          <a:p>
            <a:pPr lvl="1"/>
            <a:r>
              <a:rPr lang="en-US" dirty="0"/>
              <a:t>Paul provide </a:t>
            </a:r>
            <a:r>
              <a:rPr lang="en-US" b="1" i="1" dirty="0"/>
              <a:t>teaching</a:t>
            </a:r>
            <a:r>
              <a:rPr lang="en-US" dirty="0"/>
              <a:t> and </a:t>
            </a:r>
            <a:r>
              <a:rPr lang="en-US" b="1" i="1" dirty="0"/>
              <a:t>miraculous</a:t>
            </a:r>
            <a:r>
              <a:rPr lang="en-US" dirty="0"/>
              <a:t> gifts.</a:t>
            </a:r>
          </a:p>
          <a:p>
            <a:pPr lvl="1"/>
            <a:r>
              <a:rPr lang="en-US" dirty="0"/>
              <a:t>Romans </a:t>
            </a:r>
            <a:r>
              <a:rPr lang="en-US" b="1" i="1" dirty="0"/>
              <a:t>encourage</a:t>
            </a:r>
            <a:r>
              <a:rPr lang="en-US" dirty="0"/>
              <a:t> Paul through obedient faith.</a:t>
            </a:r>
          </a:p>
        </p:txBody>
      </p:sp>
    </p:spTree>
    <p:extLst>
      <p:ext uri="{BB962C8B-B14F-4D97-AF65-F5344CB8AC3E}">
        <p14:creationId xmlns:p14="http://schemas.microsoft.com/office/powerpoint/2010/main" val="103182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Continue in Sin?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Why is it unreasonable to continue in sin, even if it increases the awareness and appreciation of God’s grace (</a:t>
            </a:r>
            <a:r>
              <a:rPr lang="en-US" b="1" dirty="0">
                <a:solidFill>
                  <a:srgbClr val="002060"/>
                </a:solidFill>
              </a:rPr>
              <a:t>6:1-4</a:t>
            </a:r>
            <a:r>
              <a:rPr lang="en-US" dirty="0"/>
              <a:t>)?</a:t>
            </a:r>
          </a:p>
          <a:p>
            <a:pPr marL="0" indent="0">
              <a:buNone/>
            </a:pPr>
            <a:r>
              <a:rPr lang="en-US" dirty="0">
                <a:solidFill>
                  <a:srgbClr val="002060"/>
                </a:solidFill>
              </a:rPr>
              <a:t>What shall we say then? Shall we </a:t>
            </a:r>
            <a:r>
              <a:rPr lang="en-US" b="1" dirty="0">
                <a:solidFill>
                  <a:srgbClr val="002060"/>
                </a:solidFill>
              </a:rPr>
              <a:t>continue in sin that </a:t>
            </a:r>
            <a:r>
              <a:rPr lang="en-US" b="1" u="sng" dirty="0">
                <a:solidFill>
                  <a:srgbClr val="002060"/>
                </a:solidFill>
              </a:rPr>
              <a:t>grace may abound</a:t>
            </a:r>
            <a:r>
              <a:rPr lang="en-US" dirty="0">
                <a:solidFill>
                  <a:srgbClr val="002060"/>
                </a:solidFill>
              </a:rPr>
              <a:t>?  </a:t>
            </a:r>
            <a:r>
              <a:rPr lang="en-US" b="1" u="sng" dirty="0">
                <a:solidFill>
                  <a:srgbClr val="002060"/>
                </a:solidFill>
              </a:rPr>
              <a:t>Certainly not!</a:t>
            </a:r>
            <a:r>
              <a:rPr lang="en-US" dirty="0">
                <a:solidFill>
                  <a:srgbClr val="002060"/>
                </a:solidFill>
              </a:rPr>
              <a:t> How shall we </a:t>
            </a:r>
            <a:r>
              <a:rPr lang="en-US" b="1" dirty="0">
                <a:solidFill>
                  <a:srgbClr val="002060"/>
                </a:solidFill>
              </a:rPr>
              <a:t>who </a:t>
            </a:r>
            <a:r>
              <a:rPr lang="en-US" b="1" u="sng" dirty="0">
                <a:solidFill>
                  <a:srgbClr val="002060"/>
                </a:solidFill>
              </a:rPr>
              <a:t>died</a:t>
            </a:r>
            <a:r>
              <a:rPr lang="en-US" b="1" dirty="0">
                <a:solidFill>
                  <a:srgbClr val="002060"/>
                </a:solidFill>
              </a:rPr>
              <a:t> to sin </a:t>
            </a:r>
            <a:r>
              <a:rPr lang="en-US" b="1" u="sng" dirty="0">
                <a:solidFill>
                  <a:srgbClr val="002060"/>
                </a:solidFill>
              </a:rPr>
              <a:t>live any longer in it</a:t>
            </a:r>
            <a:r>
              <a:rPr lang="en-US" dirty="0">
                <a:solidFill>
                  <a:srgbClr val="002060"/>
                </a:solidFill>
              </a:rPr>
              <a:t>?  Or do you not know that as many of us as were </a:t>
            </a:r>
            <a:r>
              <a:rPr lang="en-US" b="1" dirty="0">
                <a:solidFill>
                  <a:srgbClr val="002060"/>
                </a:solidFill>
              </a:rPr>
              <a:t>baptized into Christ Jesus</a:t>
            </a:r>
            <a:r>
              <a:rPr lang="en-US" dirty="0">
                <a:solidFill>
                  <a:srgbClr val="002060"/>
                </a:solidFill>
              </a:rPr>
              <a:t> were </a:t>
            </a:r>
            <a:r>
              <a:rPr lang="en-US" b="1" dirty="0">
                <a:solidFill>
                  <a:srgbClr val="002060"/>
                </a:solidFill>
              </a:rPr>
              <a:t>baptized into </a:t>
            </a:r>
            <a:r>
              <a:rPr lang="en-US" b="1" u="sng" dirty="0">
                <a:solidFill>
                  <a:srgbClr val="002060"/>
                </a:solidFill>
              </a:rPr>
              <a:t>His death</a:t>
            </a:r>
            <a:r>
              <a:rPr lang="en-US" dirty="0">
                <a:solidFill>
                  <a:srgbClr val="002060"/>
                </a:solidFill>
              </a:rPr>
              <a:t>?  Therefore we were buried with Him through </a:t>
            </a:r>
            <a:r>
              <a:rPr lang="en-US" b="1" dirty="0">
                <a:solidFill>
                  <a:srgbClr val="002060"/>
                </a:solidFill>
              </a:rPr>
              <a:t>baptism </a:t>
            </a:r>
            <a:r>
              <a:rPr lang="en-US" b="1" u="sng" dirty="0">
                <a:solidFill>
                  <a:srgbClr val="002060"/>
                </a:solidFill>
              </a:rPr>
              <a:t>into death</a:t>
            </a:r>
            <a:r>
              <a:rPr lang="en-US" dirty="0">
                <a:solidFill>
                  <a:srgbClr val="002060"/>
                </a:solidFill>
              </a:rPr>
              <a:t>, that just as Christ was </a:t>
            </a:r>
            <a:r>
              <a:rPr lang="en-US" b="1" dirty="0">
                <a:solidFill>
                  <a:srgbClr val="002060"/>
                </a:solidFill>
              </a:rPr>
              <a:t>raised from the dead </a:t>
            </a:r>
            <a:r>
              <a:rPr lang="en-US" dirty="0">
                <a:solidFill>
                  <a:srgbClr val="002060"/>
                </a:solidFill>
              </a:rPr>
              <a:t>by the glory of the Father, </a:t>
            </a:r>
            <a:r>
              <a:rPr lang="en-US" b="1" u="sng" dirty="0">
                <a:solidFill>
                  <a:srgbClr val="002060"/>
                </a:solidFill>
              </a:rPr>
              <a:t>even so we also</a:t>
            </a:r>
            <a:r>
              <a:rPr lang="en-US" b="1" dirty="0">
                <a:solidFill>
                  <a:srgbClr val="002060"/>
                </a:solidFill>
              </a:rPr>
              <a:t> should walk in </a:t>
            </a:r>
            <a:r>
              <a:rPr lang="en-US" b="1" u="sng" dirty="0">
                <a:solidFill>
                  <a:srgbClr val="002060"/>
                </a:solidFill>
              </a:rPr>
              <a:t>newness of life</a:t>
            </a:r>
            <a:r>
              <a:rPr lang="en-US" dirty="0">
                <a:solidFill>
                  <a:srgbClr val="002060"/>
                </a:solidFill>
              </a:rPr>
              <a:t>. </a:t>
            </a:r>
            <a:r>
              <a:rPr lang="en-US" dirty="0"/>
              <a:t>(</a:t>
            </a:r>
            <a:r>
              <a:rPr lang="en-US" b="1" dirty="0">
                <a:solidFill>
                  <a:srgbClr val="002060"/>
                </a:solidFill>
              </a:rPr>
              <a:t>6:1-4</a:t>
            </a:r>
            <a:r>
              <a:rPr lang="en-US" dirty="0"/>
              <a:t>)</a:t>
            </a:r>
          </a:p>
          <a:p>
            <a:r>
              <a:rPr lang="en-US" dirty="0"/>
              <a:t>Anticipated question likely from Gentiles, maybe scoffing Jews (</a:t>
            </a:r>
            <a:r>
              <a:rPr lang="en-US" b="1" dirty="0">
                <a:solidFill>
                  <a:srgbClr val="002060"/>
                </a:solidFill>
              </a:rPr>
              <a:t>3:8</a:t>
            </a:r>
            <a:r>
              <a:rPr lang="en-US" dirty="0"/>
              <a:t>).</a:t>
            </a:r>
          </a:p>
          <a:p>
            <a:r>
              <a:rPr lang="en-US" dirty="0"/>
              <a:t>Baptism represents transformed life.  Cannot continue in old life.</a:t>
            </a:r>
          </a:p>
          <a:p>
            <a:endParaRPr lang="en-US" dirty="0"/>
          </a:p>
          <a:p>
            <a:endParaRPr lang="en-US" dirty="0"/>
          </a:p>
          <a:p>
            <a:endParaRPr lang="en-US" dirty="0"/>
          </a:p>
        </p:txBody>
      </p:sp>
    </p:spTree>
    <p:extLst>
      <p:ext uri="{BB962C8B-B14F-4D97-AF65-F5344CB8AC3E}">
        <p14:creationId xmlns:p14="http://schemas.microsoft.com/office/powerpoint/2010/main" val="317592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Outward Sign of Inner Grace?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2"/>
            </a:pPr>
            <a:r>
              <a:rPr lang="en-US" sz="2200" dirty="0"/>
              <a:t>Is baptism a symbolic ceremony performed </a:t>
            </a:r>
            <a:r>
              <a:rPr lang="en-US" sz="2200" b="1" i="1" dirty="0"/>
              <a:t>after</a:t>
            </a:r>
            <a:r>
              <a:rPr lang="en-US" sz="2200" dirty="0"/>
              <a:t> one is saved, an outward sign of an already accomplished inner working of grace?  Consequently, is it something that can be accomplished through pouring or sprinkling of water (</a:t>
            </a:r>
            <a:r>
              <a:rPr lang="en-US" sz="2200" b="1" dirty="0">
                <a:solidFill>
                  <a:srgbClr val="002060"/>
                </a:solidFill>
              </a:rPr>
              <a:t>6:3-6</a:t>
            </a:r>
            <a:r>
              <a:rPr lang="en-US" sz="2200" dirty="0"/>
              <a:t>)?  Please substantiate your answers from the chapter.</a:t>
            </a:r>
          </a:p>
          <a:p>
            <a:pPr marL="0" indent="0">
              <a:lnSpc>
                <a:spcPct val="95000"/>
              </a:lnSpc>
              <a:spcBef>
                <a:spcPts val="0"/>
              </a:spcBef>
              <a:buNone/>
            </a:pPr>
            <a:r>
              <a:rPr lang="en-US" sz="2200" dirty="0">
                <a:solidFill>
                  <a:srgbClr val="002060"/>
                </a:solidFill>
              </a:rPr>
              <a:t>Or do you not know that as many of us as were </a:t>
            </a:r>
            <a:r>
              <a:rPr lang="en-US" sz="2200" b="1" dirty="0">
                <a:solidFill>
                  <a:srgbClr val="002060"/>
                </a:solidFill>
              </a:rPr>
              <a:t>baptized </a:t>
            </a:r>
            <a:r>
              <a:rPr lang="en-US" sz="2200" b="1" u="sng" dirty="0">
                <a:solidFill>
                  <a:srgbClr val="002060"/>
                </a:solidFill>
              </a:rPr>
              <a:t>into Christ Jesus</a:t>
            </a:r>
            <a:r>
              <a:rPr lang="en-US" sz="2200" b="1" dirty="0">
                <a:solidFill>
                  <a:srgbClr val="002060"/>
                </a:solidFill>
              </a:rPr>
              <a:t> were </a:t>
            </a:r>
            <a:r>
              <a:rPr lang="en-US" sz="2200" b="1" u="sng" dirty="0">
                <a:solidFill>
                  <a:srgbClr val="002060"/>
                </a:solidFill>
              </a:rPr>
              <a:t>baptized into His death</a:t>
            </a:r>
            <a:r>
              <a:rPr lang="en-US" sz="2200" dirty="0">
                <a:solidFill>
                  <a:srgbClr val="002060"/>
                </a:solidFill>
              </a:rPr>
              <a:t>?  Therefore we were </a:t>
            </a:r>
            <a:r>
              <a:rPr lang="en-US" sz="2200" b="1" dirty="0">
                <a:solidFill>
                  <a:srgbClr val="002060"/>
                </a:solidFill>
              </a:rPr>
              <a:t>buried </a:t>
            </a:r>
            <a:r>
              <a:rPr lang="en-US" sz="2200" b="1" u="sng" dirty="0">
                <a:solidFill>
                  <a:srgbClr val="002060"/>
                </a:solidFill>
              </a:rPr>
              <a:t>with Him through baptism</a:t>
            </a:r>
            <a:r>
              <a:rPr lang="en-US" sz="2200" b="1" dirty="0">
                <a:solidFill>
                  <a:srgbClr val="002060"/>
                </a:solidFill>
              </a:rPr>
              <a:t> into death</a:t>
            </a:r>
            <a:r>
              <a:rPr lang="en-US" sz="2200" dirty="0">
                <a:solidFill>
                  <a:srgbClr val="002060"/>
                </a:solidFill>
              </a:rPr>
              <a:t>, that just as Christ was raised from the dead by the glory of the Father, even so </a:t>
            </a:r>
            <a:r>
              <a:rPr lang="en-US" sz="2200" b="1" dirty="0">
                <a:solidFill>
                  <a:srgbClr val="002060"/>
                </a:solidFill>
              </a:rPr>
              <a:t>we also should </a:t>
            </a:r>
            <a:r>
              <a:rPr lang="en-US" sz="2200" b="1" u="sng" dirty="0">
                <a:solidFill>
                  <a:srgbClr val="002060"/>
                </a:solidFill>
              </a:rPr>
              <a:t>walk in newness of life</a:t>
            </a:r>
            <a:r>
              <a:rPr lang="en-US" sz="2200" dirty="0">
                <a:solidFill>
                  <a:srgbClr val="002060"/>
                </a:solidFill>
              </a:rPr>
              <a:t>.  For if we have been </a:t>
            </a:r>
            <a:r>
              <a:rPr lang="en-US" sz="2200" b="1" u="sng" dirty="0">
                <a:solidFill>
                  <a:srgbClr val="002060"/>
                </a:solidFill>
              </a:rPr>
              <a:t>united together in the likeness</a:t>
            </a:r>
            <a:r>
              <a:rPr lang="en-US" sz="2200" b="1" dirty="0">
                <a:solidFill>
                  <a:srgbClr val="002060"/>
                </a:solidFill>
              </a:rPr>
              <a:t> of His death</a:t>
            </a:r>
            <a:r>
              <a:rPr lang="en-US" sz="2200" dirty="0">
                <a:solidFill>
                  <a:srgbClr val="002060"/>
                </a:solidFill>
              </a:rPr>
              <a:t>, certainly we </a:t>
            </a:r>
            <a:r>
              <a:rPr lang="en-US" sz="2200" b="1" u="sng" dirty="0">
                <a:solidFill>
                  <a:srgbClr val="002060"/>
                </a:solidFill>
              </a:rPr>
              <a:t>also</a:t>
            </a:r>
            <a:r>
              <a:rPr lang="en-US" sz="2200" b="1" dirty="0">
                <a:solidFill>
                  <a:srgbClr val="002060"/>
                </a:solidFill>
              </a:rPr>
              <a:t> shall be in the </a:t>
            </a:r>
            <a:r>
              <a:rPr lang="en-US" sz="2200" b="1" u="sng" dirty="0">
                <a:solidFill>
                  <a:srgbClr val="002060"/>
                </a:solidFill>
              </a:rPr>
              <a:t>likeness of His resurrection</a:t>
            </a:r>
            <a:r>
              <a:rPr lang="en-US" sz="2200" dirty="0">
                <a:solidFill>
                  <a:srgbClr val="002060"/>
                </a:solidFill>
              </a:rPr>
              <a:t>, knowing this, that our </a:t>
            </a:r>
            <a:r>
              <a:rPr lang="en-US" sz="2200" b="1" u="sng" dirty="0">
                <a:solidFill>
                  <a:srgbClr val="002060"/>
                </a:solidFill>
              </a:rPr>
              <a:t>old</a:t>
            </a:r>
            <a:r>
              <a:rPr lang="en-US" sz="2200" b="1" dirty="0">
                <a:solidFill>
                  <a:srgbClr val="002060"/>
                </a:solidFill>
              </a:rPr>
              <a:t> man was </a:t>
            </a:r>
            <a:r>
              <a:rPr lang="en-US" sz="2200" b="1" u="sng" dirty="0">
                <a:solidFill>
                  <a:srgbClr val="002060"/>
                </a:solidFill>
              </a:rPr>
              <a:t>crucified</a:t>
            </a:r>
            <a:r>
              <a:rPr lang="en-US" sz="2200" b="1" dirty="0">
                <a:solidFill>
                  <a:srgbClr val="002060"/>
                </a:solidFill>
              </a:rPr>
              <a:t> with Him</a:t>
            </a:r>
            <a:r>
              <a:rPr lang="en-US" sz="2200" dirty="0">
                <a:solidFill>
                  <a:srgbClr val="002060"/>
                </a:solidFill>
              </a:rPr>
              <a:t>, that the </a:t>
            </a:r>
            <a:r>
              <a:rPr lang="en-US" sz="2200" b="1" u="sng" dirty="0">
                <a:solidFill>
                  <a:srgbClr val="002060"/>
                </a:solidFill>
              </a:rPr>
              <a:t>body of sin</a:t>
            </a:r>
            <a:r>
              <a:rPr lang="en-US" sz="2200" b="1" dirty="0">
                <a:solidFill>
                  <a:srgbClr val="002060"/>
                </a:solidFill>
              </a:rPr>
              <a:t> might be </a:t>
            </a:r>
            <a:r>
              <a:rPr lang="en-US" sz="2200" b="1" u="sng" dirty="0">
                <a:solidFill>
                  <a:srgbClr val="002060"/>
                </a:solidFill>
              </a:rPr>
              <a:t>done away</a:t>
            </a:r>
            <a:r>
              <a:rPr lang="en-US" sz="2200" b="1" dirty="0">
                <a:solidFill>
                  <a:srgbClr val="002060"/>
                </a:solidFill>
              </a:rPr>
              <a:t> with, that we should </a:t>
            </a:r>
            <a:r>
              <a:rPr lang="en-US" sz="2200" b="1" u="sng" dirty="0">
                <a:solidFill>
                  <a:srgbClr val="002060"/>
                </a:solidFill>
              </a:rPr>
              <a:t>no longer be slaves</a:t>
            </a:r>
            <a:r>
              <a:rPr lang="en-US" sz="2200" b="1" dirty="0">
                <a:solidFill>
                  <a:srgbClr val="002060"/>
                </a:solidFill>
              </a:rPr>
              <a:t> of sin</a:t>
            </a:r>
            <a:r>
              <a:rPr lang="en-US" sz="2200" dirty="0">
                <a:solidFill>
                  <a:srgbClr val="002060"/>
                </a:solidFill>
              </a:rPr>
              <a:t>. </a:t>
            </a:r>
            <a:r>
              <a:rPr lang="en-US" sz="2200" dirty="0"/>
              <a:t>(</a:t>
            </a:r>
            <a:r>
              <a:rPr lang="en-US" sz="2200" b="1" dirty="0">
                <a:solidFill>
                  <a:srgbClr val="002060"/>
                </a:solidFill>
              </a:rPr>
              <a:t>6:3-6</a:t>
            </a:r>
            <a:r>
              <a:rPr lang="en-US" sz="2200" dirty="0"/>
              <a:t>)</a:t>
            </a:r>
          </a:p>
        </p:txBody>
      </p:sp>
    </p:spTree>
    <p:extLst>
      <p:ext uri="{BB962C8B-B14F-4D97-AF65-F5344CB8AC3E}">
        <p14:creationId xmlns:p14="http://schemas.microsoft.com/office/powerpoint/2010/main" val="16040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Outward Sign of Inner Grace?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2"/>
            </a:pPr>
            <a:r>
              <a:rPr lang="en-US" sz="2200" dirty="0"/>
              <a:t>Is baptism a symbolic ceremony performed </a:t>
            </a:r>
            <a:r>
              <a:rPr lang="en-US" sz="2200" b="1" i="1" dirty="0"/>
              <a:t>after</a:t>
            </a:r>
            <a:r>
              <a:rPr lang="en-US" sz="2200" dirty="0"/>
              <a:t> one is saved, an outward sign of an already accomplished inner working of grace?  Consequently, is it something that can be accomplished through pouring or sprinkling of water (</a:t>
            </a:r>
            <a:r>
              <a:rPr lang="en-US" sz="2200" b="1" dirty="0">
                <a:solidFill>
                  <a:srgbClr val="002060"/>
                </a:solidFill>
              </a:rPr>
              <a:t>6:3-6</a:t>
            </a:r>
            <a:r>
              <a:rPr lang="en-US" sz="2200" dirty="0"/>
              <a:t>)?  Please substantiate your answers from the chapter.</a:t>
            </a:r>
          </a:p>
          <a:p>
            <a:pPr>
              <a:lnSpc>
                <a:spcPct val="95000"/>
              </a:lnSpc>
              <a:spcBef>
                <a:spcPts val="0"/>
              </a:spcBef>
            </a:pPr>
            <a:r>
              <a:rPr lang="en-US" sz="2200" dirty="0"/>
              <a:t>Above claim represents an unjustified assertion. Where say “after”?</a:t>
            </a:r>
          </a:p>
          <a:p>
            <a:pPr>
              <a:lnSpc>
                <a:spcPct val="95000"/>
              </a:lnSpc>
              <a:spcBef>
                <a:spcPts val="0"/>
              </a:spcBef>
            </a:pPr>
            <a:r>
              <a:rPr lang="en-US" sz="2200" dirty="0"/>
              <a:t>Holy Spirit says baptism is point that we …</a:t>
            </a:r>
          </a:p>
          <a:p>
            <a:pPr lvl="1">
              <a:lnSpc>
                <a:spcPct val="95000"/>
              </a:lnSpc>
              <a:spcBef>
                <a:spcPts val="0"/>
              </a:spcBef>
            </a:pPr>
            <a:r>
              <a:rPr lang="en-US" sz="2200" dirty="0"/>
              <a:t>Moved </a:t>
            </a:r>
            <a:r>
              <a:rPr lang="en-US" sz="2200" dirty="0">
                <a:solidFill>
                  <a:srgbClr val="002060"/>
                </a:solidFill>
              </a:rPr>
              <a:t>“</a:t>
            </a:r>
            <a:r>
              <a:rPr lang="en-US" sz="2200" b="1" u="sng" dirty="0">
                <a:solidFill>
                  <a:srgbClr val="002060"/>
                </a:solidFill>
              </a:rPr>
              <a:t>into</a:t>
            </a:r>
            <a:r>
              <a:rPr lang="en-US" sz="2200" dirty="0">
                <a:solidFill>
                  <a:srgbClr val="002060"/>
                </a:solidFill>
              </a:rPr>
              <a:t> Christ Jesus”</a:t>
            </a:r>
            <a:r>
              <a:rPr lang="en-US" sz="2200" dirty="0"/>
              <a:t> (</a:t>
            </a:r>
            <a:r>
              <a:rPr lang="en-US" sz="2200" b="1" dirty="0">
                <a:solidFill>
                  <a:srgbClr val="002060"/>
                </a:solidFill>
              </a:rPr>
              <a:t>Gal. 3:26-27</a:t>
            </a:r>
            <a:r>
              <a:rPr lang="en-US" sz="2200" dirty="0"/>
              <a:t>) – when relationship changes.</a:t>
            </a:r>
          </a:p>
          <a:p>
            <a:pPr lvl="1">
              <a:lnSpc>
                <a:spcPct val="95000"/>
              </a:lnSpc>
              <a:spcBef>
                <a:spcPts val="0"/>
              </a:spcBef>
            </a:pPr>
            <a:r>
              <a:rPr lang="en-US" sz="2200" dirty="0"/>
              <a:t>Old man of sin is put to death.  Sin still alive up to baptism.</a:t>
            </a:r>
          </a:p>
          <a:p>
            <a:pPr lvl="1">
              <a:lnSpc>
                <a:spcPct val="95000"/>
              </a:lnSpc>
              <a:spcBef>
                <a:spcPts val="0"/>
              </a:spcBef>
            </a:pPr>
            <a:r>
              <a:rPr lang="en-US" sz="2200" dirty="0"/>
              <a:t>Resurrected with new man, new purpose, new acts.</a:t>
            </a:r>
          </a:p>
          <a:p>
            <a:pPr>
              <a:lnSpc>
                <a:spcPct val="95000"/>
              </a:lnSpc>
              <a:spcBef>
                <a:spcPts val="0"/>
              </a:spcBef>
            </a:pPr>
            <a:r>
              <a:rPr lang="en-US" sz="2200" dirty="0"/>
              <a:t>Baptism is symbolic, but that symbol is the point God chose to save us (</a:t>
            </a:r>
            <a:r>
              <a:rPr lang="en-US" sz="2200" b="1" dirty="0">
                <a:solidFill>
                  <a:srgbClr val="002060"/>
                </a:solidFill>
              </a:rPr>
              <a:t>1 Peter 3:21</a:t>
            </a:r>
            <a:r>
              <a:rPr lang="en-US" sz="2200" dirty="0"/>
              <a:t>).  To change it is to reject God’s authority, distrust Him.</a:t>
            </a:r>
          </a:p>
          <a:p>
            <a:pPr>
              <a:lnSpc>
                <a:spcPct val="95000"/>
              </a:lnSpc>
              <a:spcBef>
                <a:spcPts val="0"/>
              </a:spcBef>
            </a:pPr>
            <a:endParaRPr lang="en-US" sz="2200" dirty="0"/>
          </a:p>
          <a:p>
            <a:pPr>
              <a:lnSpc>
                <a:spcPct val="95000"/>
              </a:lnSpc>
              <a:spcBef>
                <a:spcPts val="0"/>
              </a:spcBef>
            </a:pPr>
            <a:endParaRPr lang="en-US" sz="2200" dirty="0"/>
          </a:p>
          <a:p>
            <a:pPr>
              <a:lnSpc>
                <a:spcPct val="95000"/>
              </a:lnSpc>
              <a:spcBef>
                <a:spcPts val="0"/>
              </a:spcBef>
            </a:pPr>
            <a:endParaRPr lang="en-US" sz="2200" dirty="0"/>
          </a:p>
        </p:txBody>
      </p:sp>
    </p:spTree>
    <p:extLst>
      <p:ext uri="{BB962C8B-B14F-4D97-AF65-F5344CB8AC3E}">
        <p14:creationId xmlns:p14="http://schemas.microsoft.com/office/powerpoint/2010/main" val="15879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Freed through Death?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dirty="0"/>
              <a:t>What figure does Paul use to illustrate our relationship to sin before the cross, and what does Christ’s sacrifice do to that relationship (</a:t>
            </a:r>
            <a:r>
              <a:rPr lang="en-US" b="1" dirty="0">
                <a:solidFill>
                  <a:srgbClr val="002060"/>
                </a:solidFill>
              </a:rPr>
              <a:t>6:7-8</a:t>
            </a:r>
            <a:r>
              <a:rPr lang="en-US" dirty="0"/>
              <a:t>)?  Why?</a:t>
            </a:r>
          </a:p>
          <a:p>
            <a:pPr marL="0" indent="0">
              <a:buNone/>
            </a:pPr>
            <a:r>
              <a:rPr lang="en-US" dirty="0">
                <a:solidFill>
                  <a:srgbClr val="002060"/>
                </a:solidFill>
              </a:rPr>
              <a:t>For he who </a:t>
            </a:r>
            <a:r>
              <a:rPr lang="en-US" b="1" dirty="0">
                <a:solidFill>
                  <a:srgbClr val="002060"/>
                </a:solidFill>
              </a:rPr>
              <a:t>has died </a:t>
            </a:r>
            <a:r>
              <a:rPr lang="en-US" b="1" u="sng" dirty="0">
                <a:solidFill>
                  <a:srgbClr val="002060"/>
                </a:solidFill>
              </a:rPr>
              <a:t>has been freed from sin</a:t>
            </a:r>
            <a:r>
              <a:rPr lang="en-US" dirty="0">
                <a:solidFill>
                  <a:srgbClr val="002060"/>
                </a:solidFill>
              </a:rPr>
              <a:t>.  Now if we </a:t>
            </a:r>
            <a:r>
              <a:rPr lang="en-US" b="1" dirty="0">
                <a:solidFill>
                  <a:srgbClr val="002060"/>
                </a:solidFill>
              </a:rPr>
              <a:t>died with Christ</a:t>
            </a:r>
            <a:r>
              <a:rPr lang="en-US" dirty="0">
                <a:solidFill>
                  <a:srgbClr val="002060"/>
                </a:solidFill>
              </a:rPr>
              <a:t>, we believe that we shall </a:t>
            </a:r>
            <a:r>
              <a:rPr lang="en-US" b="1" dirty="0">
                <a:solidFill>
                  <a:srgbClr val="002060"/>
                </a:solidFill>
              </a:rPr>
              <a:t>also </a:t>
            </a:r>
            <a:r>
              <a:rPr lang="en-US" b="1" u="sng" dirty="0">
                <a:solidFill>
                  <a:srgbClr val="002060"/>
                </a:solidFill>
              </a:rPr>
              <a:t>live with Him</a:t>
            </a:r>
            <a:r>
              <a:rPr lang="en-US" dirty="0">
                <a:solidFill>
                  <a:srgbClr val="002060"/>
                </a:solidFill>
              </a:rPr>
              <a:t>, </a:t>
            </a:r>
            <a:r>
              <a:rPr lang="en-US" dirty="0"/>
              <a:t>(</a:t>
            </a:r>
            <a:r>
              <a:rPr lang="en-US" b="1" dirty="0">
                <a:solidFill>
                  <a:srgbClr val="002060"/>
                </a:solidFill>
              </a:rPr>
              <a:t>6:7-8</a:t>
            </a:r>
            <a:r>
              <a:rPr lang="en-US" dirty="0"/>
              <a:t>)</a:t>
            </a:r>
          </a:p>
          <a:p>
            <a:r>
              <a:rPr lang="en-US" dirty="0"/>
              <a:t>Beginning to introduce analogy of </a:t>
            </a:r>
            <a:r>
              <a:rPr lang="en-US" b="1" u="sng" dirty="0"/>
              <a:t>slavery</a:t>
            </a:r>
            <a:r>
              <a:rPr lang="en-US" b="1" dirty="0"/>
              <a:t> to sin</a:t>
            </a:r>
            <a:r>
              <a:rPr lang="en-US" dirty="0"/>
              <a:t>.</a:t>
            </a:r>
          </a:p>
          <a:p>
            <a:r>
              <a:rPr lang="en-US" dirty="0"/>
              <a:t>Death terminates slavery – no longer owned, governed by master.</a:t>
            </a:r>
          </a:p>
          <a:p>
            <a:r>
              <a:rPr lang="en-US" dirty="0"/>
              <a:t>In baptism, we die with Christ.</a:t>
            </a:r>
          </a:p>
          <a:p>
            <a:r>
              <a:rPr lang="en-US" dirty="0"/>
              <a:t>Therefore, sin’s mastery over us is terminated.</a:t>
            </a:r>
          </a:p>
          <a:p>
            <a:r>
              <a:rPr lang="en-US" dirty="0"/>
              <a:t>Resurrected, we have a new master, new life to follow.</a:t>
            </a:r>
          </a:p>
          <a:p>
            <a:endParaRPr lang="en-US" dirty="0"/>
          </a:p>
          <a:p>
            <a:endParaRPr lang="en-US" dirty="0"/>
          </a:p>
        </p:txBody>
      </p:sp>
    </p:spTree>
    <p:extLst>
      <p:ext uri="{BB962C8B-B14F-4D97-AF65-F5344CB8AC3E}">
        <p14:creationId xmlns:p14="http://schemas.microsoft.com/office/powerpoint/2010/main" val="161935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“Died to Sin Once For All”?</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What is the point of Jesus dying </a:t>
            </a:r>
            <a:r>
              <a:rPr lang="en-US" dirty="0">
                <a:solidFill>
                  <a:srgbClr val="002060"/>
                </a:solidFill>
              </a:rPr>
              <a:t>“to sin once for all”</a:t>
            </a:r>
            <a:r>
              <a:rPr lang="en-US" dirty="0"/>
              <a:t>, living indefinitely toward God (</a:t>
            </a:r>
            <a:r>
              <a:rPr lang="en-US" b="1" dirty="0">
                <a:solidFill>
                  <a:srgbClr val="002060"/>
                </a:solidFill>
              </a:rPr>
              <a:t>6:8-11</a:t>
            </a:r>
            <a:r>
              <a:rPr lang="en-US" dirty="0"/>
              <a:t>)?  How does that relate to our association with sin?</a:t>
            </a:r>
          </a:p>
          <a:p>
            <a:pPr marL="0" indent="0">
              <a:buNone/>
            </a:pPr>
            <a:r>
              <a:rPr lang="en-US" dirty="0">
                <a:solidFill>
                  <a:srgbClr val="002060"/>
                </a:solidFill>
              </a:rPr>
              <a:t>knowing that Christ, having been </a:t>
            </a:r>
            <a:r>
              <a:rPr lang="en-US" b="1" dirty="0">
                <a:solidFill>
                  <a:srgbClr val="002060"/>
                </a:solidFill>
              </a:rPr>
              <a:t>raised from the dead, </a:t>
            </a:r>
            <a:r>
              <a:rPr lang="en-US" b="1" u="sng" dirty="0">
                <a:solidFill>
                  <a:srgbClr val="002060"/>
                </a:solidFill>
              </a:rPr>
              <a:t>dies no more</a:t>
            </a:r>
            <a:r>
              <a:rPr lang="en-US" b="1" dirty="0">
                <a:solidFill>
                  <a:srgbClr val="002060"/>
                </a:solidFill>
              </a:rPr>
              <a:t>. Death </a:t>
            </a:r>
            <a:r>
              <a:rPr lang="en-US" b="1" u="sng" dirty="0">
                <a:solidFill>
                  <a:srgbClr val="002060"/>
                </a:solidFill>
              </a:rPr>
              <a:t>no longer has dominion over</a:t>
            </a:r>
            <a:r>
              <a:rPr lang="en-US" b="1" dirty="0">
                <a:solidFill>
                  <a:srgbClr val="002060"/>
                </a:solidFill>
              </a:rPr>
              <a:t> Him</a:t>
            </a:r>
            <a:r>
              <a:rPr lang="en-US" dirty="0">
                <a:solidFill>
                  <a:srgbClr val="002060"/>
                </a:solidFill>
              </a:rPr>
              <a:t>.  For the death that He died, </a:t>
            </a:r>
            <a:r>
              <a:rPr lang="en-US" b="1" dirty="0">
                <a:solidFill>
                  <a:srgbClr val="002060"/>
                </a:solidFill>
              </a:rPr>
              <a:t>He died to sin </a:t>
            </a:r>
            <a:r>
              <a:rPr lang="en-US" b="1" u="sng" dirty="0">
                <a:solidFill>
                  <a:srgbClr val="002060"/>
                </a:solidFill>
              </a:rPr>
              <a:t>once for all</a:t>
            </a:r>
            <a:r>
              <a:rPr lang="en-US" dirty="0">
                <a:solidFill>
                  <a:srgbClr val="002060"/>
                </a:solidFill>
              </a:rPr>
              <a:t>; but the </a:t>
            </a:r>
            <a:r>
              <a:rPr lang="en-US" b="1" dirty="0">
                <a:solidFill>
                  <a:srgbClr val="002060"/>
                </a:solidFill>
              </a:rPr>
              <a:t>life that He lives, He </a:t>
            </a:r>
            <a:r>
              <a:rPr lang="en-US" b="1" u="sng" dirty="0">
                <a:solidFill>
                  <a:srgbClr val="002060"/>
                </a:solidFill>
              </a:rPr>
              <a:t>lives to God</a:t>
            </a:r>
            <a:r>
              <a:rPr lang="en-US" dirty="0">
                <a:solidFill>
                  <a:srgbClr val="002060"/>
                </a:solidFill>
              </a:rPr>
              <a:t>.  Likewise you also, </a:t>
            </a:r>
            <a:r>
              <a:rPr lang="en-US" b="1" dirty="0">
                <a:solidFill>
                  <a:srgbClr val="002060"/>
                </a:solidFill>
              </a:rPr>
              <a:t>reckon yourselves to </a:t>
            </a:r>
            <a:r>
              <a:rPr lang="en-US" b="1" u="sng" dirty="0">
                <a:solidFill>
                  <a:srgbClr val="002060"/>
                </a:solidFill>
              </a:rPr>
              <a:t>be dead indeed to sin</a:t>
            </a:r>
            <a:r>
              <a:rPr lang="en-US" dirty="0">
                <a:solidFill>
                  <a:srgbClr val="002060"/>
                </a:solidFill>
              </a:rPr>
              <a:t>, but </a:t>
            </a:r>
            <a:r>
              <a:rPr lang="en-US" b="1" u="sng" dirty="0">
                <a:solidFill>
                  <a:srgbClr val="002060"/>
                </a:solidFill>
              </a:rPr>
              <a:t>alive to God</a:t>
            </a:r>
            <a:r>
              <a:rPr lang="en-US" b="1" dirty="0">
                <a:solidFill>
                  <a:srgbClr val="002060"/>
                </a:solidFill>
              </a:rPr>
              <a:t> in Christ Jesus </a:t>
            </a:r>
            <a:r>
              <a:rPr lang="en-US" b="1" u="sng" dirty="0">
                <a:solidFill>
                  <a:srgbClr val="002060"/>
                </a:solidFill>
              </a:rPr>
              <a:t>our Lord</a:t>
            </a:r>
            <a:r>
              <a:rPr lang="en-US" dirty="0">
                <a:solidFill>
                  <a:srgbClr val="002060"/>
                </a:solidFill>
              </a:rPr>
              <a:t>. </a:t>
            </a:r>
            <a:r>
              <a:rPr lang="en-US" dirty="0"/>
              <a:t>(</a:t>
            </a:r>
            <a:r>
              <a:rPr lang="en-US" b="1" dirty="0">
                <a:solidFill>
                  <a:srgbClr val="002060"/>
                </a:solidFill>
              </a:rPr>
              <a:t>6:9-11</a:t>
            </a:r>
            <a:r>
              <a:rPr lang="en-US" dirty="0"/>
              <a:t>)</a:t>
            </a:r>
          </a:p>
          <a:p>
            <a:r>
              <a:rPr lang="en-US" dirty="0"/>
              <a:t>Just as Jesus no longer is subject to death, old life, old ways …</a:t>
            </a:r>
          </a:p>
          <a:p>
            <a:r>
              <a:rPr lang="en-US" dirty="0"/>
              <a:t>We also should be dead permanently to old life, old ways!</a:t>
            </a:r>
          </a:p>
          <a:p>
            <a:r>
              <a:rPr lang="en-US" dirty="0"/>
              <a:t>Don’t resurrect the old man (</a:t>
            </a:r>
            <a:r>
              <a:rPr lang="en-US" b="1" dirty="0">
                <a:solidFill>
                  <a:srgbClr val="002060"/>
                </a:solidFill>
              </a:rPr>
              <a:t>Colossians 3:1-11</a:t>
            </a:r>
            <a:r>
              <a:rPr lang="en-US" dirty="0"/>
              <a:t>; </a:t>
            </a:r>
            <a:r>
              <a:rPr lang="en-US" b="1" dirty="0">
                <a:solidFill>
                  <a:srgbClr val="002060"/>
                </a:solidFill>
              </a:rPr>
              <a:t>Galatians 3:17-20</a:t>
            </a:r>
            <a:r>
              <a:rPr lang="en-US" dirty="0"/>
              <a:t>)!</a:t>
            </a:r>
          </a:p>
          <a:p>
            <a:endParaRPr lang="en-US" dirty="0"/>
          </a:p>
          <a:p>
            <a:endParaRPr lang="en-US" dirty="0"/>
          </a:p>
        </p:txBody>
      </p:sp>
    </p:spTree>
    <p:extLst>
      <p:ext uri="{BB962C8B-B14F-4D97-AF65-F5344CB8AC3E}">
        <p14:creationId xmlns:p14="http://schemas.microsoft.com/office/powerpoint/2010/main" val="14645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Dominion of Grace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Therefore </a:t>
            </a:r>
            <a:r>
              <a:rPr lang="en-US" b="1" dirty="0">
                <a:solidFill>
                  <a:srgbClr val="002060"/>
                </a:solidFill>
              </a:rPr>
              <a:t>do </a:t>
            </a:r>
            <a:r>
              <a:rPr lang="en-US" b="1" u="sng" dirty="0">
                <a:solidFill>
                  <a:srgbClr val="002060"/>
                </a:solidFill>
              </a:rPr>
              <a:t>not let sin reign</a:t>
            </a:r>
            <a:r>
              <a:rPr lang="en-US" b="1" dirty="0">
                <a:solidFill>
                  <a:srgbClr val="002060"/>
                </a:solidFill>
              </a:rPr>
              <a:t> in your </a:t>
            </a:r>
            <a:r>
              <a:rPr lang="en-US" b="1" u="sng" dirty="0">
                <a:solidFill>
                  <a:srgbClr val="002060"/>
                </a:solidFill>
              </a:rPr>
              <a:t>mortal body</a:t>
            </a:r>
            <a:r>
              <a:rPr lang="en-US" b="1" dirty="0">
                <a:solidFill>
                  <a:srgbClr val="002060"/>
                </a:solidFill>
              </a:rPr>
              <a:t>, that you should </a:t>
            </a:r>
            <a:r>
              <a:rPr lang="en-US" b="1" u="sng" dirty="0">
                <a:solidFill>
                  <a:srgbClr val="002060"/>
                </a:solidFill>
              </a:rPr>
              <a:t>obey it in its lusts</a:t>
            </a:r>
            <a:r>
              <a:rPr lang="en-US" dirty="0">
                <a:solidFill>
                  <a:srgbClr val="002060"/>
                </a:solidFill>
              </a:rPr>
              <a:t>. And do </a:t>
            </a:r>
            <a:r>
              <a:rPr lang="en-US" b="1" dirty="0">
                <a:solidFill>
                  <a:srgbClr val="002060"/>
                </a:solidFill>
              </a:rPr>
              <a:t>not present your members as </a:t>
            </a:r>
            <a:r>
              <a:rPr lang="en-US" b="1" u="sng" dirty="0">
                <a:solidFill>
                  <a:srgbClr val="002060"/>
                </a:solidFill>
              </a:rPr>
              <a:t>instruments of unrighteousness to sin</a:t>
            </a:r>
            <a:r>
              <a:rPr lang="en-US" dirty="0">
                <a:solidFill>
                  <a:srgbClr val="002060"/>
                </a:solidFill>
              </a:rPr>
              <a:t>, but present yourselves </a:t>
            </a:r>
            <a:r>
              <a:rPr lang="en-US" b="1" u="sng" dirty="0">
                <a:solidFill>
                  <a:srgbClr val="002060"/>
                </a:solidFill>
              </a:rPr>
              <a:t>to God</a:t>
            </a:r>
            <a:r>
              <a:rPr lang="en-US" b="1" dirty="0">
                <a:solidFill>
                  <a:srgbClr val="002060"/>
                </a:solidFill>
              </a:rPr>
              <a:t> as being alive from the dead</a:t>
            </a:r>
            <a:r>
              <a:rPr lang="en-US" dirty="0">
                <a:solidFill>
                  <a:srgbClr val="002060"/>
                </a:solidFill>
              </a:rPr>
              <a:t>, and </a:t>
            </a:r>
            <a:r>
              <a:rPr lang="en-US" b="1" dirty="0">
                <a:solidFill>
                  <a:srgbClr val="002060"/>
                </a:solidFill>
              </a:rPr>
              <a:t>your members as </a:t>
            </a:r>
            <a:r>
              <a:rPr lang="en-US" b="1" u="sng" dirty="0">
                <a:solidFill>
                  <a:srgbClr val="002060"/>
                </a:solidFill>
              </a:rPr>
              <a:t>instruments of righteousness to God</a:t>
            </a:r>
            <a:r>
              <a:rPr lang="en-US" dirty="0">
                <a:solidFill>
                  <a:srgbClr val="002060"/>
                </a:solidFill>
              </a:rPr>
              <a:t>.  </a:t>
            </a:r>
            <a:r>
              <a:rPr lang="en-US" b="1" dirty="0">
                <a:solidFill>
                  <a:srgbClr val="002060"/>
                </a:solidFill>
              </a:rPr>
              <a:t>For </a:t>
            </a:r>
            <a:r>
              <a:rPr lang="en-US" b="1" u="sng" dirty="0">
                <a:solidFill>
                  <a:srgbClr val="002060"/>
                </a:solidFill>
              </a:rPr>
              <a:t>sin shall not have dominion over you</a:t>
            </a:r>
            <a:r>
              <a:rPr lang="en-US" dirty="0">
                <a:solidFill>
                  <a:srgbClr val="002060"/>
                </a:solidFill>
              </a:rPr>
              <a:t>, for you are </a:t>
            </a:r>
            <a:r>
              <a:rPr lang="en-US" b="1" dirty="0">
                <a:solidFill>
                  <a:srgbClr val="002060"/>
                </a:solidFill>
              </a:rPr>
              <a:t>not under law </a:t>
            </a:r>
            <a:r>
              <a:rPr lang="en-US" b="1" u="sng" dirty="0">
                <a:solidFill>
                  <a:srgbClr val="002060"/>
                </a:solidFill>
              </a:rPr>
              <a:t>but under grace</a:t>
            </a:r>
            <a:r>
              <a:rPr lang="en-US" dirty="0">
                <a:solidFill>
                  <a:srgbClr val="002060"/>
                </a:solidFill>
              </a:rPr>
              <a:t>. … I speak in human terms because of the weakness of your flesh. For just as you presented your members </a:t>
            </a:r>
            <a:r>
              <a:rPr lang="en-US" b="1" dirty="0">
                <a:solidFill>
                  <a:srgbClr val="002060"/>
                </a:solidFill>
              </a:rPr>
              <a:t>as slaves of uncleanness, and of </a:t>
            </a:r>
            <a:r>
              <a:rPr lang="en-US" b="1" u="sng" dirty="0">
                <a:solidFill>
                  <a:srgbClr val="002060"/>
                </a:solidFill>
              </a:rPr>
              <a:t>lawlessness leading to more lawlessness</a:t>
            </a:r>
            <a:r>
              <a:rPr lang="en-US" dirty="0">
                <a:solidFill>
                  <a:srgbClr val="002060"/>
                </a:solidFill>
              </a:rPr>
              <a:t>, so </a:t>
            </a:r>
            <a:r>
              <a:rPr lang="en-US" b="1" dirty="0">
                <a:solidFill>
                  <a:srgbClr val="002060"/>
                </a:solidFill>
              </a:rPr>
              <a:t>now present your members </a:t>
            </a:r>
            <a:r>
              <a:rPr lang="en-US" b="1" u="sng" dirty="0">
                <a:solidFill>
                  <a:srgbClr val="002060"/>
                </a:solidFill>
              </a:rPr>
              <a:t>as slaves of righteousness for holiness</a:t>
            </a:r>
            <a:r>
              <a:rPr lang="en-US" dirty="0">
                <a:solidFill>
                  <a:srgbClr val="002060"/>
                </a:solidFill>
              </a:rPr>
              <a:t>.</a:t>
            </a:r>
            <a:r>
              <a:rPr lang="en-US" dirty="0"/>
              <a:t> (</a:t>
            </a:r>
            <a:r>
              <a:rPr lang="en-US" b="1" dirty="0">
                <a:solidFill>
                  <a:srgbClr val="002060"/>
                </a:solidFill>
              </a:rPr>
              <a:t>6:12-14, 19</a:t>
            </a:r>
            <a:r>
              <a:rPr lang="en-US" dirty="0"/>
              <a:t>)</a:t>
            </a:r>
          </a:p>
          <a:p>
            <a:r>
              <a:rPr lang="en-US" dirty="0"/>
              <a:t>Change in masters eliminated reasons, excuses to continue in sin …</a:t>
            </a:r>
          </a:p>
          <a:p>
            <a:endParaRPr lang="en-US" dirty="0"/>
          </a:p>
          <a:p>
            <a:endParaRPr lang="en-US" dirty="0"/>
          </a:p>
        </p:txBody>
      </p:sp>
    </p:spTree>
    <p:extLst>
      <p:ext uri="{BB962C8B-B14F-4D97-AF65-F5344CB8AC3E}">
        <p14:creationId xmlns:p14="http://schemas.microsoft.com/office/powerpoint/2010/main" val="38144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Dominion of Grace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What excuses to continue under sin’s dominion are enabled by sin itself, death, and even the law (</a:t>
            </a:r>
            <a:r>
              <a:rPr lang="en-US" b="1" dirty="0">
                <a:solidFill>
                  <a:srgbClr val="002060"/>
                </a:solidFill>
              </a:rPr>
              <a:t>6:12-14</a:t>
            </a:r>
            <a:r>
              <a:rPr lang="en-US" dirty="0"/>
              <a:t>; see also</a:t>
            </a:r>
            <a:r>
              <a:rPr lang="en-US" b="1" dirty="0"/>
              <a:t> </a:t>
            </a:r>
            <a:r>
              <a:rPr lang="en-US" b="1" dirty="0">
                <a:solidFill>
                  <a:srgbClr val="002060"/>
                </a:solidFill>
              </a:rPr>
              <a:t>6:19</a:t>
            </a:r>
            <a:r>
              <a:rPr lang="en-US" dirty="0"/>
              <a:t>)?  How does grace eliminate those excuses (</a:t>
            </a:r>
            <a:r>
              <a:rPr lang="en-US" b="1" dirty="0">
                <a:solidFill>
                  <a:srgbClr val="002060"/>
                </a:solidFill>
              </a:rPr>
              <a:t>6:14</a:t>
            </a:r>
            <a:r>
              <a:rPr lang="en-US" dirty="0"/>
              <a:t>)?</a:t>
            </a:r>
          </a:p>
          <a:p>
            <a:r>
              <a:rPr lang="en-US" dirty="0"/>
              <a:t>Why should sinners stop sinning?  Excuses to continue could be:</a:t>
            </a:r>
          </a:p>
          <a:p>
            <a:pPr lvl="1"/>
            <a:r>
              <a:rPr lang="en-US" dirty="0"/>
              <a:t>I am already condemned.  It’s </a:t>
            </a:r>
            <a:r>
              <a:rPr lang="en-US" b="1" u="sng" dirty="0"/>
              <a:t>hopeless</a:t>
            </a:r>
            <a:r>
              <a:rPr lang="en-US" dirty="0"/>
              <a:t>.  What’s the point?</a:t>
            </a:r>
          </a:p>
          <a:p>
            <a:pPr lvl="1"/>
            <a:r>
              <a:rPr lang="en-US" dirty="0"/>
              <a:t>What’s the harm of </a:t>
            </a:r>
            <a:r>
              <a:rPr lang="en-US" b="1" u="sng" dirty="0"/>
              <a:t>another</a:t>
            </a:r>
            <a:r>
              <a:rPr lang="en-US" dirty="0"/>
              <a:t> sin?</a:t>
            </a:r>
          </a:p>
          <a:p>
            <a:pPr lvl="1"/>
            <a:r>
              <a:rPr lang="en-US" dirty="0"/>
              <a:t>What’s wrong with breaking some old </a:t>
            </a:r>
            <a:r>
              <a:rPr lang="en-US" b="1" u="sng" dirty="0"/>
              <a:t>rules</a:t>
            </a:r>
            <a:r>
              <a:rPr lang="en-US" dirty="0"/>
              <a:t>?</a:t>
            </a:r>
          </a:p>
          <a:p>
            <a:pPr lvl="1"/>
            <a:r>
              <a:rPr lang="en-US" dirty="0"/>
              <a:t>It feels good to sin.  I like sinning!</a:t>
            </a:r>
          </a:p>
          <a:p>
            <a:endParaRPr lang="en-US" dirty="0"/>
          </a:p>
          <a:p>
            <a:endParaRPr lang="en-US" dirty="0"/>
          </a:p>
        </p:txBody>
      </p:sp>
    </p:spTree>
    <p:extLst>
      <p:ext uri="{BB962C8B-B14F-4D97-AF65-F5344CB8AC3E}">
        <p14:creationId xmlns:p14="http://schemas.microsoft.com/office/powerpoint/2010/main" val="15355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Dominion of Grace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What excuses to continue under sin’s dominion are enabled by sin itself, death, and even the law (</a:t>
            </a:r>
            <a:r>
              <a:rPr lang="en-US" b="1" dirty="0">
                <a:solidFill>
                  <a:srgbClr val="002060"/>
                </a:solidFill>
              </a:rPr>
              <a:t>6:12-14</a:t>
            </a:r>
            <a:r>
              <a:rPr lang="en-US" dirty="0"/>
              <a:t>; see also</a:t>
            </a:r>
            <a:r>
              <a:rPr lang="en-US" b="1" dirty="0"/>
              <a:t> </a:t>
            </a:r>
            <a:r>
              <a:rPr lang="en-US" b="1" dirty="0">
                <a:solidFill>
                  <a:srgbClr val="002060"/>
                </a:solidFill>
              </a:rPr>
              <a:t>6:19</a:t>
            </a:r>
            <a:r>
              <a:rPr lang="en-US" dirty="0"/>
              <a:t>)?  How does grace eliminate those excuses (</a:t>
            </a:r>
            <a:r>
              <a:rPr lang="en-US" b="1" dirty="0">
                <a:solidFill>
                  <a:srgbClr val="002060"/>
                </a:solidFill>
              </a:rPr>
              <a:t>6:14</a:t>
            </a:r>
            <a:r>
              <a:rPr lang="en-US" dirty="0"/>
              <a:t>)?</a:t>
            </a:r>
          </a:p>
          <a:p>
            <a:r>
              <a:rPr lang="en-US" dirty="0"/>
              <a:t>Why should sinners stop sinning?  Excuses to continue could be:</a:t>
            </a:r>
          </a:p>
          <a:p>
            <a:pPr lvl="1"/>
            <a:r>
              <a:rPr lang="en-US" dirty="0">
                <a:solidFill>
                  <a:srgbClr val="C00000"/>
                </a:solidFill>
              </a:rPr>
              <a:t>I am forgiven, and I have </a:t>
            </a:r>
            <a:r>
              <a:rPr lang="en-US" b="1" u="sng" dirty="0">
                <a:solidFill>
                  <a:srgbClr val="C00000"/>
                </a:solidFill>
              </a:rPr>
              <a:t>hope</a:t>
            </a:r>
            <a:r>
              <a:rPr lang="en-US" dirty="0">
                <a:solidFill>
                  <a:srgbClr val="C00000"/>
                </a:solidFill>
              </a:rPr>
              <a:t> of eternal life!</a:t>
            </a:r>
          </a:p>
          <a:p>
            <a:pPr lvl="1"/>
            <a:r>
              <a:rPr lang="en-US" dirty="0"/>
              <a:t>What’s the harm of </a:t>
            </a:r>
            <a:r>
              <a:rPr lang="en-US" b="1" u="sng" dirty="0"/>
              <a:t>another</a:t>
            </a:r>
            <a:r>
              <a:rPr lang="en-US" dirty="0"/>
              <a:t> sin?</a:t>
            </a:r>
          </a:p>
          <a:p>
            <a:pPr lvl="1"/>
            <a:r>
              <a:rPr lang="en-US" dirty="0"/>
              <a:t>What’s wrong with breaking some old </a:t>
            </a:r>
            <a:r>
              <a:rPr lang="en-US" b="1" u="sng" dirty="0"/>
              <a:t>rules</a:t>
            </a:r>
            <a:r>
              <a:rPr lang="en-US" dirty="0"/>
              <a:t>?</a:t>
            </a:r>
          </a:p>
          <a:p>
            <a:pPr lvl="1"/>
            <a:r>
              <a:rPr lang="en-US" dirty="0"/>
              <a:t>It feels good to sin.  I like sinning!</a:t>
            </a:r>
          </a:p>
          <a:p>
            <a:endParaRPr lang="en-US" dirty="0"/>
          </a:p>
          <a:p>
            <a:endParaRPr lang="en-US" dirty="0"/>
          </a:p>
        </p:txBody>
      </p:sp>
    </p:spTree>
    <p:extLst>
      <p:ext uri="{BB962C8B-B14F-4D97-AF65-F5344CB8AC3E}">
        <p14:creationId xmlns:p14="http://schemas.microsoft.com/office/powerpoint/2010/main" val="283627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Dominion of Grace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What excuses to continue under sin’s dominion are enabled by sin itself, death, and even the law (</a:t>
            </a:r>
            <a:r>
              <a:rPr lang="en-US" b="1" dirty="0">
                <a:solidFill>
                  <a:srgbClr val="002060"/>
                </a:solidFill>
              </a:rPr>
              <a:t>6:12-14</a:t>
            </a:r>
            <a:r>
              <a:rPr lang="en-US" dirty="0"/>
              <a:t>; see also</a:t>
            </a:r>
            <a:r>
              <a:rPr lang="en-US" b="1" dirty="0"/>
              <a:t> </a:t>
            </a:r>
            <a:r>
              <a:rPr lang="en-US" b="1" dirty="0">
                <a:solidFill>
                  <a:srgbClr val="002060"/>
                </a:solidFill>
              </a:rPr>
              <a:t>6:19</a:t>
            </a:r>
            <a:r>
              <a:rPr lang="en-US" dirty="0"/>
              <a:t>)?  How does grace eliminate those excuses (</a:t>
            </a:r>
            <a:r>
              <a:rPr lang="en-US" b="1" dirty="0">
                <a:solidFill>
                  <a:srgbClr val="002060"/>
                </a:solidFill>
              </a:rPr>
              <a:t>6:14</a:t>
            </a:r>
            <a:r>
              <a:rPr lang="en-US" dirty="0"/>
              <a:t>)?</a:t>
            </a:r>
          </a:p>
          <a:p>
            <a:r>
              <a:rPr lang="en-US" dirty="0"/>
              <a:t>Why should sinners stop sinning?  Excuses to continue could be:</a:t>
            </a:r>
          </a:p>
          <a:p>
            <a:pPr lvl="1"/>
            <a:r>
              <a:rPr lang="en-US" dirty="0">
                <a:solidFill>
                  <a:srgbClr val="C00000"/>
                </a:solidFill>
              </a:rPr>
              <a:t>I am forgiven, and I have </a:t>
            </a:r>
            <a:r>
              <a:rPr lang="en-US" b="1" u="sng" dirty="0">
                <a:solidFill>
                  <a:srgbClr val="C00000"/>
                </a:solidFill>
              </a:rPr>
              <a:t>hope</a:t>
            </a:r>
            <a:r>
              <a:rPr lang="en-US" dirty="0">
                <a:solidFill>
                  <a:srgbClr val="C00000"/>
                </a:solidFill>
              </a:rPr>
              <a:t> of eternal life!</a:t>
            </a:r>
          </a:p>
          <a:p>
            <a:pPr lvl="1"/>
            <a:r>
              <a:rPr lang="en-US" dirty="0">
                <a:solidFill>
                  <a:srgbClr val="C00000"/>
                </a:solidFill>
              </a:rPr>
              <a:t>My sins, like Adam’s, further </a:t>
            </a:r>
            <a:r>
              <a:rPr lang="en-US" b="1" u="sng" dirty="0">
                <a:solidFill>
                  <a:srgbClr val="C00000"/>
                </a:solidFill>
              </a:rPr>
              <a:t>spread</a:t>
            </a:r>
            <a:r>
              <a:rPr lang="en-US" dirty="0">
                <a:solidFill>
                  <a:srgbClr val="C00000"/>
                </a:solidFill>
              </a:rPr>
              <a:t> sin, </a:t>
            </a:r>
            <a:r>
              <a:rPr lang="en-US" b="1" u="sng" dirty="0">
                <a:solidFill>
                  <a:srgbClr val="C00000"/>
                </a:solidFill>
              </a:rPr>
              <a:t>hurt</a:t>
            </a:r>
            <a:r>
              <a:rPr lang="en-US" dirty="0">
                <a:solidFill>
                  <a:srgbClr val="C00000"/>
                </a:solidFill>
              </a:rPr>
              <a:t> other people, “hurt” God</a:t>
            </a:r>
            <a:r>
              <a:rPr lang="en-US" dirty="0"/>
              <a:t> (</a:t>
            </a:r>
            <a:r>
              <a:rPr lang="en-US" b="1" dirty="0">
                <a:solidFill>
                  <a:srgbClr val="002060"/>
                </a:solidFill>
              </a:rPr>
              <a:t>Ephesians 4:30; Hebrews 6:6; 10:29</a:t>
            </a:r>
            <a:r>
              <a:rPr lang="en-US" dirty="0"/>
              <a:t>).</a:t>
            </a:r>
          </a:p>
          <a:p>
            <a:pPr lvl="1"/>
            <a:r>
              <a:rPr lang="en-US" dirty="0"/>
              <a:t>What’s wrong with breaking some old </a:t>
            </a:r>
            <a:r>
              <a:rPr lang="en-US" b="1" u="sng" dirty="0"/>
              <a:t>rules</a:t>
            </a:r>
            <a:r>
              <a:rPr lang="en-US" dirty="0"/>
              <a:t>?</a:t>
            </a:r>
          </a:p>
          <a:p>
            <a:pPr lvl="1"/>
            <a:r>
              <a:rPr lang="en-US" dirty="0"/>
              <a:t>It feels good to sin.  I like sinning!</a:t>
            </a:r>
          </a:p>
          <a:p>
            <a:endParaRPr lang="en-US" dirty="0"/>
          </a:p>
          <a:p>
            <a:endParaRPr lang="en-US" dirty="0"/>
          </a:p>
        </p:txBody>
      </p:sp>
    </p:spTree>
    <p:extLst>
      <p:ext uri="{BB962C8B-B14F-4D97-AF65-F5344CB8AC3E}">
        <p14:creationId xmlns:p14="http://schemas.microsoft.com/office/powerpoint/2010/main" val="426822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Dominion of Grace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What excuses to continue under sin’s dominion are enabled by sin itself, death, and even the law (</a:t>
            </a:r>
            <a:r>
              <a:rPr lang="en-US" b="1" dirty="0">
                <a:solidFill>
                  <a:srgbClr val="002060"/>
                </a:solidFill>
              </a:rPr>
              <a:t>6:12-14</a:t>
            </a:r>
            <a:r>
              <a:rPr lang="en-US" dirty="0"/>
              <a:t>; see also</a:t>
            </a:r>
            <a:r>
              <a:rPr lang="en-US" b="1" dirty="0"/>
              <a:t> </a:t>
            </a:r>
            <a:r>
              <a:rPr lang="en-US" b="1" dirty="0">
                <a:solidFill>
                  <a:srgbClr val="002060"/>
                </a:solidFill>
              </a:rPr>
              <a:t>6:19</a:t>
            </a:r>
            <a:r>
              <a:rPr lang="en-US" dirty="0"/>
              <a:t>)?  How does grace eliminate those excuses (</a:t>
            </a:r>
            <a:r>
              <a:rPr lang="en-US" b="1" dirty="0">
                <a:solidFill>
                  <a:srgbClr val="002060"/>
                </a:solidFill>
              </a:rPr>
              <a:t>6:14</a:t>
            </a:r>
            <a:r>
              <a:rPr lang="en-US" dirty="0"/>
              <a:t>)?</a:t>
            </a:r>
          </a:p>
          <a:p>
            <a:r>
              <a:rPr lang="en-US" dirty="0"/>
              <a:t>Why should sinners stop sinning?  Excuses to continue could be:</a:t>
            </a:r>
          </a:p>
          <a:p>
            <a:pPr lvl="1"/>
            <a:r>
              <a:rPr lang="en-US" dirty="0">
                <a:solidFill>
                  <a:srgbClr val="C00000"/>
                </a:solidFill>
              </a:rPr>
              <a:t>I am forgiven, and I have </a:t>
            </a:r>
            <a:r>
              <a:rPr lang="en-US" b="1" u="sng" dirty="0">
                <a:solidFill>
                  <a:srgbClr val="C00000"/>
                </a:solidFill>
              </a:rPr>
              <a:t>hope</a:t>
            </a:r>
            <a:r>
              <a:rPr lang="en-US" dirty="0">
                <a:solidFill>
                  <a:srgbClr val="C00000"/>
                </a:solidFill>
              </a:rPr>
              <a:t> of eternal life!</a:t>
            </a:r>
          </a:p>
          <a:p>
            <a:pPr lvl="1"/>
            <a:r>
              <a:rPr lang="en-US" dirty="0">
                <a:solidFill>
                  <a:srgbClr val="C00000"/>
                </a:solidFill>
              </a:rPr>
              <a:t>My sins, like Adam’s, further </a:t>
            </a:r>
            <a:r>
              <a:rPr lang="en-US" b="1" u="sng" dirty="0">
                <a:solidFill>
                  <a:srgbClr val="C00000"/>
                </a:solidFill>
              </a:rPr>
              <a:t>spread</a:t>
            </a:r>
            <a:r>
              <a:rPr lang="en-US" dirty="0">
                <a:solidFill>
                  <a:srgbClr val="C00000"/>
                </a:solidFill>
              </a:rPr>
              <a:t> sin, </a:t>
            </a:r>
            <a:r>
              <a:rPr lang="en-US" b="1" u="sng" dirty="0">
                <a:solidFill>
                  <a:srgbClr val="C00000"/>
                </a:solidFill>
              </a:rPr>
              <a:t>hurt</a:t>
            </a:r>
            <a:r>
              <a:rPr lang="en-US" dirty="0">
                <a:solidFill>
                  <a:srgbClr val="C00000"/>
                </a:solidFill>
              </a:rPr>
              <a:t> other people, “hurt” God</a:t>
            </a:r>
            <a:r>
              <a:rPr lang="en-US" dirty="0"/>
              <a:t> (</a:t>
            </a:r>
            <a:r>
              <a:rPr lang="en-US" b="1" dirty="0">
                <a:solidFill>
                  <a:srgbClr val="002060"/>
                </a:solidFill>
              </a:rPr>
              <a:t>Ephesians 4:30; Hebrews 6:6; 10:29</a:t>
            </a:r>
            <a:r>
              <a:rPr lang="en-US" dirty="0"/>
              <a:t>).</a:t>
            </a:r>
          </a:p>
          <a:p>
            <a:pPr lvl="1"/>
            <a:r>
              <a:rPr lang="en-US" dirty="0">
                <a:solidFill>
                  <a:srgbClr val="C00000"/>
                </a:solidFill>
              </a:rPr>
              <a:t>Rules represent </a:t>
            </a:r>
            <a:r>
              <a:rPr lang="en-US" b="1" u="sng" dirty="0">
                <a:solidFill>
                  <a:srgbClr val="C00000"/>
                </a:solidFill>
              </a:rPr>
              <a:t>personal</a:t>
            </a:r>
            <a:r>
              <a:rPr lang="en-US" dirty="0">
                <a:solidFill>
                  <a:srgbClr val="C00000"/>
                </a:solidFill>
              </a:rPr>
              <a:t> will of our </a:t>
            </a:r>
            <a:r>
              <a:rPr lang="en-US" b="1" u="sng" dirty="0">
                <a:solidFill>
                  <a:srgbClr val="C00000"/>
                </a:solidFill>
              </a:rPr>
              <a:t>Redeemer</a:t>
            </a:r>
            <a:r>
              <a:rPr lang="en-US" dirty="0">
                <a:solidFill>
                  <a:srgbClr val="C00000"/>
                </a:solidFill>
              </a:rPr>
              <a:t>, Savior, Lord.</a:t>
            </a:r>
          </a:p>
          <a:p>
            <a:pPr lvl="1"/>
            <a:r>
              <a:rPr lang="en-US" dirty="0"/>
              <a:t>It feels good to sin.  I like sinning!</a:t>
            </a:r>
          </a:p>
          <a:p>
            <a:endParaRPr lang="en-US" dirty="0"/>
          </a:p>
          <a:p>
            <a:endParaRPr lang="en-US" dirty="0"/>
          </a:p>
        </p:txBody>
      </p:sp>
    </p:spTree>
    <p:extLst>
      <p:ext uri="{BB962C8B-B14F-4D97-AF65-F5344CB8AC3E}">
        <p14:creationId xmlns:p14="http://schemas.microsoft.com/office/powerpoint/2010/main" val="60359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3200" dirty="0">
                <a:latin typeface="Trajan Pro 3" panose="02020502050503020301" pitchFamily="18" charset="0"/>
              </a:rPr>
              <a:t>Ashamed to Preach the Gospel?</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5000"/>
              </a:lnSpc>
              <a:spcBef>
                <a:spcPts val="0"/>
              </a:spcBef>
              <a:buNone/>
            </a:pPr>
            <a:r>
              <a:rPr lang="en-US" dirty="0">
                <a:solidFill>
                  <a:srgbClr val="002060"/>
                </a:solidFill>
              </a:rPr>
              <a:t>Now I do </a:t>
            </a:r>
            <a:r>
              <a:rPr lang="en-US" b="1" i="1" dirty="0">
                <a:solidFill>
                  <a:srgbClr val="002060"/>
                </a:solidFill>
              </a:rPr>
              <a:t>not want you to be </a:t>
            </a:r>
            <a:r>
              <a:rPr lang="en-US" b="1" i="1" u="sng" dirty="0">
                <a:solidFill>
                  <a:srgbClr val="002060"/>
                </a:solidFill>
              </a:rPr>
              <a:t>unaware</a:t>
            </a:r>
            <a:r>
              <a:rPr lang="en-US" dirty="0">
                <a:solidFill>
                  <a:srgbClr val="002060"/>
                </a:solidFill>
              </a:rPr>
              <a:t>, brethren, that </a:t>
            </a:r>
            <a:r>
              <a:rPr lang="en-US" b="1" i="1" dirty="0">
                <a:solidFill>
                  <a:srgbClr val="002060"/>
                </a:solidFill>
              </a:rPr>
              <a:t>I </a:t>
            </a:r>
            <a:r>
              <a:rPr lang="en-US" b="1" i="1" u="sng" dirty="0">
                <a:solidFill>
                  <a:srgbClr val="002060"/>
                </a:solidFill>
              </a:rPr>
              <a:t>often planned </a:t>
            </a:r>
            <a:r>
              <a:rPr lang="en-US" b="1" i="1" dirty="0">
                <a:solidFill>
                  <a:srgbClr val="002060"/>
                </a:solidFill>
              </a:rPr>
              <a:t>to come to you </a:t>
            </a:r>
            <a:r>
              <a:rPr lang="en-US" dirty="0">
                <a:solidFill>
                  <a:srgbClr val="002060"/>
                </a:solidFill>
              </a:rPr>
              <a:t>(</a:t>
            </a:r>
            <a:r>
              <a:rPr lang="en-US" b="1" i="1" dirty="0">
                <a:solidFill>
                  <a:srgbClr val="002060"/>
                </a:solidFill>
              </a:rPr>
              <a:t>but was </a:t>
            </a:r>
            <a:r>
              <a:rPr lang="en-US" b="1" i="1" u="sng" dirty="0">
                <a:solidFill>
                  <a:srgbClr val="002060"/>
                </a:solidFill>
              </a:rPr>
              <a:t>hindered until now</a:t>
            </a:r>
            <a:r>
              <a:rPr lang="en-US" dirty="0">
                <a:solidFill>
                  <a:srgbClr val="002060"/>
                </a:solidFill>
              </a:rPr>
              <a:t>), that I might have some fruit among you also, just as among the other Gentiles.  </a:t>
            </a:r>
            <a:r>
              <a:rPr lang="en-US" b="1" i="1" dirty="0">
                <a:solidFill>
                  <a:srgbClr val="002060"/>
                </a:solidFill>
              </a:rPr>
              <a:t>I am a </a:t>
            </a:r>
            <a:r>
              <a:rPr lang="en-US" b="1" i="1" u="sng" dirty="0">
                <a:solidFill>
                  <a:srgbClr val="002060"/>
                </a:solidFill>
              </a:rPr>
              <a:t>debtor</a:t>
            </a:r>
            <a:r>
              <a:rPr lang="en-US" dirty="0">
                <a:solidFill>
                  <a:srgbClr val="002060"/>
                </a:solidFill>
              </a:rPr>
              <a:t> both to Greeks and to barbarians, both to wise and to unwise.  So, as much as is in me, I am </a:t>
            </a:r>
            <a:r>
              <a:rPr lang="en-US" b="1" i="1" u="sng" dirty="0">
                <a:solidFill>
                  <a:srgbClr val="002060"/>
                </a:solidFill>
              </a:rPr>
              <a:t>ready to preach </a:t>
            </a:r>
            <a:r>
              <a:rPr lang="en-US" b="1" i="1" dirty="0">
                <a:solidFill>
                  <a:srgbClr val="002060"/>
                </a:solidFill>
              </a:rPr>
              <a:t>the gospel to you who are in </a:t>
            </a:r>
            <a:r>
              <a:rPr lang="en-US" b="1" i="1" u="sng" dirty="0">
                <a:solidFill>
                  <a:srgbClr val="002060"/>
                </a:solidFill>
              </a:rPr>
              <a:t>Rome</a:t>
            </a:r>
            <a:r>
              <a:rPr lang="en-US" b="1" i="1" dirty="0">
                <a:solidFill>
                  <a:srgbClr val="002060"/>
                </a:solidFill>
              </a:rPr>
              <a:t> also</a:t>
            </a:r>
            <a:r>
              <a:rPr lang="en-US" dirty="0">
                <a:solidFill>
                  <a:srgbClr val="002060"/>
                </a:solidFill>
              </a:rPr>
              <a:t>. </a:t>
            </a:r>
            <a:r>
              <a:rPr lang="en-US" dirty="0"/>
              <a:t>(</a:t>
            </a:r>
            <a:r>
              <a:rPr lang="en-US" b="1" dirty="0">
                <a:solidFill>
                  <a:srgbClr val="002060"/>
                </a:solidFill>
              </a:rPr>
              <a:t>1:13-15</a:t>
            </a:r>
            <a:r>
              <a:rPr lang="en-US" dirty="0"/>
              <a:t>)</a:t>
            </a:r>
          </a:p>
          <a:p>
            <a:pPr marL="457200" indent="-457200">
              <a:lnSpc>
                <a:spcPct val="95000"/>
              </a:lnSpc>
              <a:spcBef>
                <a:spcPts val="0"/>
              </a:spcBef>
              <a:buFont typeface="+mj-lt"/>
              <a:buAutoNum type="arabicPeriod" startAt="4"/>
            </a:pPr>
            <a:r>
              <a:rPr lang="en-US" dirty="0"/>
              <a:t>What pressures might Paul have felt that would make him ashamed to preach (</a:t>
            </a:r>
            <a:r>
              <a:rPr lang="en-US" b="1" dirty="0">
                <a:solidFill>
                  <a:srgbClr val="002060"/>
                </a:solidFill>
              </a:rPr>
              <a:t>1:13-16</a:t>
            </a:r>
            <a:r>
              <a:rPr lang="en-US" dirty="0"/>
              <a:t>)?  Why was he not ashamed (</a:t>
            </a:r>
            <a:r>
              <a:rPr lang="en-US" b="1" dirty="0">
                <a:solidFill>
                  <a:srgbClr val="002060"/>
                </a:solidFill>
              </a:rPr>
              <a:t>1:16-17</a:t>
            </a:r>
            <a:r>
              <a:rPr lang="en-US" dirty="0"/>
              <a:t>)?</a:t>
            </a:r>
          </a:p>
          <a:p>
            <a:pPr>
              <a:lnSpc>
                <a:spcPct val="95000"/>
              </a:lnSpc>
              <a:spcBef>
                <a:spcPts val="0"/>
              </a:spcBef>
            </a:pPr>
            <a:r>
              <a:rPr lang="en-US" dirty="0"/>
              <a:t>Christianity was disdained by all (</a:t>
            </a:r>
            <a:r>
              <a:rPr lang="en-US" b="1" dirty="0">
                <a:solidFill>
                  <a:srgbClr val="002060"/>
                </a:solidFill>
              </a:rPr>
              <a:t>1 Corinthians 1:18-29</a:t>
            </a:r>
            <a:r>
              <a:rPr lang="en-US" dirty="0"/>
              <a:t>):</a:t>
            </a:r>
          </a:p>
          <a:p>
            <a:pPr lvl="1">
              <a:lnSpc>
                <a:spcPct val="95000"/>
              </a:lnSpc>
              <a:spcBef>
                <a:spcPts val="0"/>
              </a:spcBef>
            </a:pPr>
            <a:r>
              <a:rPr lang="en-US" dirty="0"/>
              <a:t>To the Jews, Christianity was blasphemous idolatry, treachery.</a:t>
            </a:r>
          </a:p>
          <a:p>
            <a:pPr lvl="1">
              <a:lnSpc>
                <a:spcPct val="95000"/>
              </a:lnSpc>
              <a:spcBef>
                <a:spcPts val="0"/>
              </a:spcBef>
            </a:pPr>
            <a:r>
              <a:rPr lang="en-US" dirty="0"/>
              <a:t>To the Gentiles, Christianity was arrogant foolishness.</a:t>
            </a:r>
          </a:p>
          <a:p>
            <a:pPr lvl="1">
              <a:lnSpc>
                <a:spcPct val="95000"/>
              </a:lnSpc>
              <a:spcBef>
                <a:spcPts val="0"/>
              </a:spcBef>
            </a:pPr>
            <a:r>
              <a:rPr lang="en-US" dirty="0"/>
              <a:t>Rome was capital of wickedness, power and affluence.</a:t>
            </a:r>
          </a:p>
        </p:txBody>
      </p:sp>
    </p:spTree>
    <p:extLst>
      <p:ext uri="{BB962C8B-B14F-4D97-AF65-F5344CB8AC3E}">
        <p14:creationId xmlns:p14="http://schemas.microsoft.com/office/powerpoint/2010/main" val="423399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Dominion of Grace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What excuses to continue under sin’s dominion are enabled by sin itself, death, and even the law (</a:t>
            </a:r>
            <a:r>
              <a:rPr lang="en-US" b="1" dirty="0">
                <a:solidFill>
                  <a:srgbClr val="002060"/>
                </a:solidFill>
              </a:rPr>
              <a:t>6:12-14</a:t>
            </a:r>
            <a:r>
              <a:rPr lang="en-US" dirty="0"/>
              <a:t>; see also</a:t>
            </a:r>
            <a:r>
              <a:rPr lang="en-US" b="1" dirty="0"/>
              <a:t> </a:t>
            </a:r>
            <a:r>
              <a:rPr lang="en-US" b="1" dirty="0">
                <a:solidFill>
                  <a:srgbClr val="002060"/>
                </a:solidFill>
              </a:rPr>
              <a:t>6:19</a:t>
            </a:r>
            <a:r>
              <a:rPr lang="en-US" dirty="0"/>
              <a:t>)?  How does grace eliminate those excuses (</a:t>
            </a:r>
            <a:r>
              <a:rPr lang="en-US" b="1" dirty="0">
                <a:solidFill>
                  <a:srgbClr val="002060"/>
                </a:solidFill>
              </a:rPr>
              <a:t>6:14</a:t>
            </a:r>
            <a:r>
              <a:rPr lang="en-US" dirty="0"/>
              <a:t>)?</a:t>
            </a:r>
          </a:p>
          <a:p>
            <a:r>
              <a:rPr lang="en-US" dirty="0"/>
              <a:t>Why should sinners stop sinning?  Excuses to continue could be:</a:t>
            </a:r>
          </a:p>
          <a:p>
            <a:pPr lvl="1"/>
            <a:r>
              <a:rPr lang="en-US" dirty="0">
                <a:solidFill>
                  <a:srgbClr val="C00000"/>
                </a:solidFill>
              </a:rPr>
              <a:t>I am forgiven, and I have </a:t>
            </a:r>
            <a:r>
              <a:rPr lang="en-US" b="1" u="sng" dirty="0">
                <a:solidFill>
                  <a:srgbClr val="C00000"/>
                </a:solidFill>
              </a:rPr>
              <a:t>hope</a:t>
            </a:r>
            <a:r>
              <a:rPr lang="en-US" dirty="0">
                <a:solidFill>
                  <a:srgbClr val="C00000"/>
                </a:solidFill>
              </a:rPr>
              <a:t> of eternal life!</a:t>
            </a:r>
          </a:p>
          <a:p>
            <a:pPr lvl="1"/>
            <a:r>
              <a:rPr lang="en-US" dirty="0">
                <a:solidFill>
                  <a:srgbClr val="C00000"/>
                </a:solidFill>
              </a:rPr>
              <a:t>My sins, like Adam’s, spread sin, hurt other people, “hurt” God</a:t>
            </a:r>
            <a:r>
              <a:rPr lang="en-US" dirty="0"/>
              <a:t> (</a:t>
            </a:r>
            <a:r>
              <a:rPr lang="en-US" b="1" dirty="0">
                <a:solidFill>
                  <a:srgbClr val="002060"/>
                </a:solidFill>
              </a:rPr>
              <a:t>Hebrews 6:6; 10;29</a:t>
            </a:r>
            <a:r>
              <a:rPr lang="en-US" dirty="0"/>
              <a:t>).</a:t>
            </a:r>
          </a:p>
          <a:p>
            <a:pPr lvl="1"/>
            <a:r>
              <a:rPr lang="en-US" dirty="0">
                <a:solidFill>
                  <a:srgbClr val="C00000"/>
                </a:solidFill>
              </a:rPr>
              <a:t>Rules represent </a:t>
            </a:r>
            <a:r>
              <a:rPr lang="en-US" b="1" u="sng" dirty="0">
                <a:solidFill>
                  <a:srgbClr val="C00000"/>
                </a:solidFill>
              </a:rPr>
              <a:t>personal</a:t>
            </a:r>
            <a:r>
              <a:rPr lang="en-US" dirty="0">
                <a:solidFill>
                  <a:srgbClr val="C00000"/>
                </a:solidFill>
              </a:rPr>
              <a:t> will of our </a:t>
            </a:r>
            <a:r>
              <a:rPr lang="en-US" b="1" u="sng" dirty="0">
                <a:solidFill>
                  <a:srgbClr val="C00000"/>
                </a:solidFill>
              </a:rPr>
              <a:t>Redeemer</a:t>
            </a:r>
            <a:r>
              <a:rPr lang="en-US" dirty="0">
                <a:solidFill>
                  <a:srgbClr val="C00000"/>
                </a:solidFill>
              </a:rPr>
              <a:t>, Savior, Lord.</a:t>
            </a:r>
          </a:p>
          <a:p>
            <a:pPr lvl="1"/>
            <a:r>
              <a:rPr lang="en-US" dirty="0">
                <a:solidFill>
                  <a:srgbClr val="C00000"/>
                </a:solidFill>
              </a:rPr>
              <a:t>Sin leaves you </a:t>
            </a:r>
            <a:r>
              <a:rPr lang="en-US" b="1" u="sng" dirty="0">
                <a:solidFill>
                  <a:srgbClr val="C00000"/>
                </a:solidFill>
              </a:rPr>
              <a:t>empty</a:t>
            </a:r>
            <a:r>
              <a:rPr lang="en-US" dirty="0">
                <a:solidFill>
                  <a:srgbClr val="C00000"/>
                </a:solidFill>
              </a:rPr>
              <a:t>, </a:t>
            </a:r>
            <a:r>
              <a:rPr lang="en-US" b="1" u="sng" dirty="0">
                <a:solidFill>
                  <a:srgbClr val="C00000"/>
                </a:solidFill>
              </a:rPr>
              <a:t>addicted</a:t>
            </a:r>
            <a:r>
              <a:rPr lang="en-US" dirty="0">
                <a:solidFill>
                  <a:srgbClr val="C00000"/>
                </a:solidFill>
              </a:rPr>
              <a:t>, </a:t>
            </a:r>
            <a:r>
              <a:rPr lang="en-US" b="1" u="sng" dirty="0">
                <a:solidFill>
                  <a:srgbClr val="C00000"/>
                </a:solidFill>
              </a:rPr>
              <a:t>ruined</a:t>
            </a:r>
            <a:r>
              <a:rPr lang="en-US" dirty="0">
                <a:solidFill>
                  <a:srgbClr val="C00000"/>
                </a:solidFill>
              </a:rPr>
              <a:t> – </a:t>
            </a:r>
            <a:r>
              <a:rPr lang="en-US" b="1" u="sng" dirty="0">
                <a:solidFill>
                  <a:srgbClr val="C00000"/>
                </a:solidFill>
              </a:rPr>
              <a:t>death</a:t>
            </a:r>
            <a:r>
              <a:rPr lang="en-US" dirty="0">
                <a:solidFill>
                  <a:srgbClr val="C00000"/>
                </a:solidFill>
              </a:rPr>
              <a:t>.  Righteousness satisfies, produces holiness, enables you to serve God – </a:t>
            </a:r>
            <a:r>
              <a:rPr lang="en-US" b="1" u="sng" dirty="0">
                <a:solidFill>
                  <a:srgbClr val="C00000"/>
                </a:solidFill>
              </a:rPr>
              <a:t>eternal life</a:t>
            </a:r>
            <a:r>
              <a:rPr lang="en-US" dirty="0">
                <a:solidFill>
                  <a:srgbClr val="C00000"/>
                </a:solidFill>
              </a:rPr>
              <a:t>.</a:t>
            </a:r>
          </a:p>
          <a:p>
            <a:endParaRPr lang="en-US" dirty="0"/>
          </a:p>
          <a:p>
            <a:endParaRPr lang="en-US" dirty="0"/>
          </a:p>
        </p:txBody>
      </p:sp>
    </p:spTree>
    <p:extLst>
      <p:ext uri="{BB962C8B-B14F-4D97-AF65-F5344CB8AC3E}">
        <p14:creationId xmlns:p14="http://schemas.microsoft.com/office/powerpoint/2010/main" val="397286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6:15-23</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Slaves of Righteousness</a:t>
            </a:r>
            <a:endParaRPr lang="en-US" sz="4800" b="1" dirty="0"/>
          </a:p>
        </p:txBody>
      </p:sp>
    </p:spTree>
    <p:extLst>
      <p:ext uri="{BB962C8B-B14F-4D97-AF65-F5344CB8AC3E}">
        <p14:creationId xmlns:p14="http://schemas.microsoft.com/office/powerpoint/2010/main" val="1915644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Only Serve One Master</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By observing a slave’s behavior, how can his master be identified (</a:t>
            </a:r>
            <a:r>
              <a:rPr lang="en-US" b="1" dirty="0">
                <a:solidFill>
                  <a:srgbClr val="002060"/>
                </a:solidFill>
              </a:rPr>
              <a:t>6:15-16</a:t>
            </a:r>
            <a:r>
              <a:rPr lang="en-US" dirty="0"/>
              <a:t>)?  What does this mandate about your future behavior?</a:t>
            </a:r>
          </a:p>
          <a:p>
            <a:pPr marL="0" indent="0">
              <a:buNone/>
            </a:pPr>
            <a:r>
              <a:rPr lang="en-US" dirty="0">
                <a:solidFill>
                  <a:srgbClr val="002060"/>
                </a:solidFill>
              </a:rPr>
              <a:t>What then? </a:t>
            </a:r>
            <a:r>
              <a:rPr lang="en-US" b="1" dirty="0">
                <a:solidFill>
                  <a:srgbClr val="002060"/>
                </a:solidFill>
              </a:rPr>
              <a:t>Shall we sin because </a:t>
            </a:r>
            <a:r>
              <a:rPr lang="en-US" dirty="0">
                <a:solidFill>
                  <a:srgbClr val="002060"/>
                </a:solidFill>
              </a:rPr>
              <a:t>we are not under law but </a:t>
            </a:r>
            <a:r>
              <a:rPr lang="en-US" b="1" dirty="0">
                <a:solidFill>
                  <a:srgbClr val="002060"/>
                </a:solidFill>
              </a:rPr>
              <a:t>under grace</a:t>
            </a:r>
            <a:r>
              <a:rPr lang="en-US" dirty="0">
                <a:solidFill>
                  <a:srgbClr val="002060"/>
                </a:solidFill>
              </a:rPr>
              <a:t>? </a:t>
            </a:r>
            <a:r>
              <a:rPr lang="en-US" b="1" u="sng" dirty="0">
                <a:solidFill>
                  <a:srgbClr val="002060"/>
                </a:solidFill>
              </a:rPr>
              <a:t>Certainly not!</a:t>
            </a:r>
            <a:r>
              <a:rPr lang="en-US" dirty="0">
                <a:solidFill>
                  <a:srgbClr val="002060"/>
                </a:solidFill>
              </a:rPr>
              <a:t>  Do you not know that </a:t>
            </a:r>
            <a:r>
              <a:rPr lang="en-US" b="1" dirty="0">
                <a:solidFill>
                  <a:srgbClr val="002060"/>
                </a:solidFill>
              </a:rPr>
              <a:t>to whom you present yourselves </a:t>
            </a:r>
            <a:r>
              <a:rPr lang="en-US" b="1" u="sng" dirty="0">
                <a:solidFill>
                  <a:srgbClr val="002060"/>
                </a:solidFill>
              </a:rPr>
              <a:t>slaves to obey</a:t>
            </a:r>
            <a:r>
              <a:rPr lang="en-US" b="1" dirty="0">
                <a:solidFill>
                  <a:srgbClr val="002060"/>
                </a:solidFill>
              </a:rPr>
              <a:t>, you </a:t>
            </a:r>
            <a:r>
              <a:rPr lang="en-US" b="1" u="sng" dirty="0">
                <a:solidFill>
                  <a:srgbClr val="002060"/>
                </a:solidFill>
              </a:rPr>
              <a:t>are that one’s slaves</a:t>
            </a:r>
            <a:r>
              <a:rPr lang="en-US" b="1" dirty="0">
                <a:solidFill>
                  <a:srgbClr val="002060"/>
                </a:solidFill>
              </a:rPr>
              <a:t> whom you obey</a:t>
            </a:r>
            <a:r>
              <a:rPr lang="en-US" dirty="0">
                <a:solidFill>
                  <a:srgbClr val="002060"/>
                </a:solidFill>
              </a:rPr>
              <a:t>, whether of </a:t>
            </a:r>
            <a:r>
              <a:rPr lang="en-US" b="1" dirty="0">
                <a:solidFill>
                  <a:srgbClr val="002060"/>
                </a:solidFill>
              </a:rPr>
              <a:t>sin </a:t>
            </a:r>
            <a:r>
              <a:rPr lang="en-US" b="1" u="sng" dirty="0">
                <a:solidFill>
                  <a:srgbClr val="002060"/>
                </a:solidFill>
              </a:rPr>
              <a:t>leading to death</a:t>
            </a:r>
            <a:r>
              <a:rPr lang="en-US" dirty="0">
                <a:solidFill>
                  <a:srgbClr val="002060"/>
                </a:solidFill>
              </a:rPr>
              <a:t>, or of </a:t>
            </a:r>
            <a:r>
              <a:rPr lang="en-US" b="1" dirty="0">
                <a:solidFill>
                  <a:srgbClr val="002060"/>
                </a:solidFill>
              </a:rPr>
              <a:t>obedience </a:t>
            </a:r>
            <a:r>
              <a:rPr lang="en-US" b="1" u="sng" dirty="0">
                <a:solidFill>
                  <a:srgbClr val="002060"/>
                </a:solidFill>
              </a:rPr>
              <a:t>leading to righteousness</a:t>
            </a:r>
            <a:r>
              <a:rPr lang="en-US" dirty="0">
                <a:solidFill>
                  <a:srgbClr val="002060"/>
                </a:solidFill>
              </a:rPr>
              <a:t>? </a:t>
            </a:r>
            <a:r>
              <a:rPr lang="en-US" dirty="0"/>
              <a:t>(</a:t>
            </a:r>
            <a:r>
              <a:rPr lang="en-US" b="1" dirty="0">
                <a:solidFill>
                  <a:srgbClr val="002060"/>
                </a:solidFill>
              </a:rPr>
              <a:t>6:15-16</a:t>
            </a:r>
            <a:r>
              <a:rPr lang="en-US" dirty="0"/>
              <a:t>)</a:t>
            </a:r>
          </a:p>
          <a:p>
            <a:r>
              <a:rPr lang="en-US" dirty="0"/>
              <a:t>Our master can be identified by observing whomever we obey.</a:t>
            </a:r>
          </a:p>
          <a:p>
            <a:r>
              <a:rPr lang="en-US" dirty="0"/>
              <a:t>Eliminates the possibility of serving both, since we cannot obey both (</a:t>
            </a:r>
            <a:r>
              <a:rPr lang="en-US" b="1" dirty="0">
                <a:solidFill>
                  <a:srgbClr val="002060"/>
                </a:solidFill>
              </a:rPr>
              <a:t>Matthew 6:19-24</a:t>
            </a:r>
            <a:r>
              <a:rPr lang="en-US" dirty="0"/>
              <a:t>).</a:t>
            </a:r>
          </a:p>
          <a:p>
            <a:r>
              <a:rPr lang="en-US" dirty="0"/>
              <a:t>Committing sin always enslaves us to it (</a:t>
            </a:r>
            <a:r>
              <a:rPr lang="en-US" b="1" dirty="0">
                <a:solidFill>
                  <a:srgbClr val="002060"/>
                </a:solidFill>
              </a:rPr>
              <a:t>John 8:34</a:t>
            </a:r>
            <a:r>
              <a:rPr lang="en-US" dirty="0"/>
              <a:t>).</a:t>
            </a:r>
          </a:p>
          <a:p>
            <a:endParaRPr lang="en-US" dirty="0"/>
          </a:p>
          <a:p>
            <a:endParaRPr lang="en-US" dirty="0"/>
          </a:p>
        </p:txBody>
      </p:sp>
    </p:spTree>
    <p:extLst>
      <p:ext uri="{BB962C8B-B14F-4D97-AF65-F5344CB8AC3E}">
        <p14:creationId xmlns:p14="http://schemas.microsoft.com/office/powerpoint/2010/main" val="345332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Slaves to Obey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7"/>
            </a:pPr>
            <a:r>
              <a:rPr lang="en-US" dirty="0"/>
              <a:t>Some allege that obedience is not required for salvation, rather they assert that we should obey God out of gratitude and love for </a:t>
            </a:r>
            <a:r>
              <a:rPr lang="en-US" b="1" i="1" dirty="0"/>
              <a:t>already</a:t>
            </a:r>
            <a:r>
              <a:rPr lang="en-US" dirty="0"/>
              <a:t> </a:t>
            </a:r>
            <a:r>
              <a:rPr lang="en-US" b="1" i="1" dirty="0"/>
              <a:t>being</a:t>
            </a:r>
            <a:r>
              <a:rPr lang="en-US" dirty="0"/>
              <a:t> saved – not </a:t>
            </a:r>
            <a:r>
              <a:rPr lang="en-US" b="1" i="1" dirty="0"/>
              <a:t>to be</a:t>
            </a:r>
            <a:r>
              <a:rPr lang="en-US" dirty="0"/>
              <a:t> saved.  How does </a:t>
            </a:r>
            <a:r>
              <a:rPr lang="en-US" b="1" dirty="0">
                <a:solidFill>
                  <a:srgbClr val="002060"/>
                </a:solidFill>
              </a:rPr>
              <a:t>Romans 6:16-18</a:t>
            </a:r>
            <a:r>
              <a:rPr lang="en-US" dirty="0">
                <a:solidFill>
                  <a:srgbClr val="002060"/>
                </a:solidFill>
              </a:rPr>
              <a:t> </a:t>
            </a:r>
            <a:r>
              <a:rPr lang="en-US" dirty="0"/>
              <a:t>resolve this proposition?</a:t>
            </a:r>
          </a:p>
          <a:p>
            <a:pPr marL="0" indent="0">
              <a:lnSpc>
                <a:spcPct val="95000"/>
              </a:lnSpc>
              <a:spcBef>
                <a:spcPts val="0"/>
              </a:spcBef>
              <a:buNone/>
            </a:pPr>
            <a:r>
              <a:rPr lang="en-US" dirty="0">
                <a:solidFill>
                  <a:srgbClr val="002060"/>
                </a:solidFill>
              </a:rPr>
              <a:t>Do you not know that to whom you present yourselves slaves </a:t>
            </a:r>
            <a:r>
              <a:rPr lang="en-US" b="1" dirty="0">
                <a:solidFill>
                  <a:srgbClr val="002060"/>
                </a:solidFill>
              </a:rPr>
              <a:t>to obey</a:t>
            </a:r>
            <a:r>
              <a:rPr lang="en-US" dirty="0">
                <a:solidFill>
                  <a:srgbClr val="002060"/>
                </a:solidFill>
              </a:rPr>
              <a:t>, </a:t>
            </a:r>
            <a:r>
              <a:rPr lang="en-US" b="1" dirty="0">
                <a:solidFill>
                  <a:srgbClr val="002060"/>
                </a:solidFill>
              </a:rPr>
              <a:t>you are that one’s slaves </a:t>
            </a:r>
            <a:r>
              <a:rPr lang="en-US" b="1" u="sng" dirty="0">
                <a:solidFill>
                  <a:srgbClr val="002060"/>
                </a:solidFill>
              </a:rPr>
              <a:t>whom you obey</a:t>
            </a:r>
            <a:r>
              <a:rPr lang="en-US" dirty="0">
                <a:solidFill>
                  <a:srgbClr val="002060"/>
                </a:solidFill>
              </a:rPr>
              <a:t>, whether of sin leading to death, or of </a:t>
            </a:r>
            <a:r>
              <a:rPr lang="en-US" b="1" dirty="0">
                <a:solidFill>
                  <a:srgbClr val="002060"/>
                </a:solidFill>
              </a:rPr>
              <a:t>obedience </a:t>
            </a:r>
            <a:r>
              <a:rPr lang="en-US" b="1" u="sng" dirty="0">
                <a:solidFill>
                  <a:srgbClr val="002060"/>
                </a:solidFill>
              </a:rPr>
              <a:t>leading to</a:t>
            </a:r>
            <a:r>
              <a:rPr lang="en-US" b="1" dirty="0">
                <a:solidFill>
                  <a:srgbClr val="002060"/>
                </a:solidFill>
              </a:rPr>
              <a:t> righteousness</a:t>
            </a:r>
            <a:r>
              <a:rPr lang="en-US" dirty="0">
                <a:solidFill>
                  <a:srgbClr val="002060"/>
                </a:solidFill>
              </a:rPr>
              <a:t>?  But God be thanked that though </a:t>
            </a:r>
            <a:r>
              <a:rPr lang="en-US" b="1" dirty="0">
                <a:solidFill>
                  <a:srgbClr val="002060"/>
                </a:solidFill>
              </a:rPr>
              <a:t>you </a:t>
            </a:r>
            <a:r>
              <a:rPr lang="en-US" b="1" u="sng" dirty="0">
                <a:solidFill>
                  <a:srgbClr val="002060"/>
                </a:solidFill>
              </a:rPr>
              <a:t>were slaves</a:t>
            </a:r>
            <a:r>
              <a:rPr lang="en-US" b="1" dirty="0">
                <a:solidFill>
                  <a:srgbClr val="002060"/>
                </a:solidFill>
              </a:rPr>
              <a:t> of sin, yet you </a:t>
            </a:r>
            <a:r>
              <a:rPr lang="en-US" b="1" u="sng" dirty="0">
                <a:solidFill>
                  <a:srgbClr val="002060"/>
                </a:solidFill>
              </a:rPr>
              <a:t>obeyed from the heart</a:t>
            </a:r>
            <a:r>
              <a:rPr lang="en-US" b="1" dirty="0">
                <a:solidFill>
                  <a:srgbClr val="002060"/>
                </a:solidFill>
              </a:rPr>
              <a:t> that form of doctrine </a:t>
            </a:r>
            <a:r>
              <a:rPr lang="en-US" dirty="0">
                <a:solidFill>
                  <a:srgbClr val="002060"/>
                </a:solidFill>
              </a:rPr>
              <a:t>to which you were delivered.  And having been </a:t>
            </a:r>
            <a:r>
              <a:rPr lang="en-US" b="1" u="sng" dirty="0">
                <a:solidFill>
                  <a:srgbClr val="002060"/>
                </a:solidFill>
              </a:rPr>
              <a:t>set free</a:t>
            </a:r>
            <a:r>
              <a:rPr lang="en-US" b="1" dirty="0">
                <a:solidFill>
                  <a:srgbClr val="002060"/>
                </a:solidFill>
              </a:rPr>
              <a:t> from sin, you </a:t>
            </a:r>
            <a:r>
              <a:rPr lang="en-US" b="1" u="sng" dirty="0">
                <a:solidFill>
                  <a:srgbClr val="002060"/>
                </a:solidFill>
              </a:rPr>
              <a:t>became slaves of righteousness</a:t>
            </a:r>
            <a:r>
              <a:rPr lang="en-US" dirty="0">
                <a:solidFill>
                  <a:srgbClr val="002060"/>
                </a:solidFill>
              </a:rPr>
              <a:t>. </a:t>
            </a:r>
            <a:r>
              <a:rPr lang="en-US" dirty="0"/>
              <a:t>(</a:t>
            </a:r>
            <a:r>
              <a:rPr lang="en-US" b="1" dirty="0">
                <a:solidFill>
                  <a:srgbClr val="002060"/>
                </a:solidFill>
              </a:rPr>
              <a:t>6:16-18</a:t>
            </a:r>
            <a:r>
              <a:rPr lang="en-US" dirty="0"/>
              <a:t>)</a:t>
            </a:r>
          </a:p>
          <a:p>
            <a:pPr>
              <a:lnSpc>
                <a:spcPct val="95000"/>
              </a:lnSpc>
              <a:spcBef>
                <a:spcPts val="0"/>
              </a:spcBef>
            </a:pPr>
            <a:r>
              <a:rPr lang="en-US" dirty="0"/>
              <a:t>Impossible to separate obedience from allegiance (</a:t>
            </a:r>
            <a:r>
              <a:rPr lang="en-US" b="1" dirty="0">
                <a:solidFill>
                  <a:srgbClr val="002060"/>
                </a:solidFill>
              </a:rPr>
              <a:t>1:5; 2:8; 10:16</a:t>
            </a:r>
            <a:r>
              <a:rPr lang="en-US" dirty="0"/>
              <a:t>).</a:t>
            </a:r>
          </a:p>
          <a:p>
            <a:pPr>
              <a:lnSpc>
                <a:spcPct val="95000"/>
              </a:lnSpc>
              <a:spcBef>
                <a:spcPts val="0"/>
              </a:spcBef>
            </a:pPr>
            <a:r>
              <a:rPr lang="en-US" dirty="0"/>
              <a:t>Comparable to Israel being freed from Egyptian slavery (</a:t>
            </a:r>
            <a:r>
              <a:rPr lang="en-US" b="1" dirty="0">
                <a:solidFill>
                  <a:srgbClr val="002060"/>
                </a:solidFill>
              </a:rPr>
              <a:t>Lev. </a:t>
            </a:r>
            <a:r>
              <a:rPr lang="en-US" b="1">
                <a:solidFill>
                  <a:srgbClr val="002060"/>
                </a:solidFill>
              </a:rPr>
              <a:t>26:13</a:t>
            </a:r>
            <a:r>
              <a:rPr lang="en-US"/>
              <a:t>).</a:t>
            </a:r>
            <a:endParaRPr lang="en-US" dirty="0"/>
          </a:p>
        </p:txBody>
      </p:sp>
    </p:spTree>
    <p:extLst>
      <p:ext uri="{BB962C8B-B14F-4D97-AF65-F5344CB8AC3E}">
        <p14:creationId xmlns:p14="http://schemas.microsoft.com/office/powerpoint/2010/main" val="20991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“Presenting Your Members”?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t>I speak in human terms because of the weakness of your flesh. For just as </a:t>
            </a:r>
            <a:r>
              <a:rPr lang="en-US" b="1" u="sng" dirty="0"/>
              <a:t>you presented your members</a:t>
            </a:r>
            <a:r>
              <a:rPr lang="en-US" b="1" dirty="0"/>
              <a:t> as slaves of uncleanness</a:t>
            </a:r>
            <a:r>
              <a:rPr lang="en-US" dirty="0"/>
              <a:t>, and of </a:t>
            </a:r>
            <a:r>
              <a:rPr lang="en-US" b="1" dirty="0"/>
              <a:t>lawlessness </a:t>
            </a:r>
            <a:r>
              <a:rPr lang="en-US" b="1" u="sng" dirty="0"/>
              <a:t>leading to more lawlessness</a:t>
            </a:r>
            <a:r>
              <a:rPr lang="en-US" dirty="0"/>
              <a:t>, so now </a:t>
            </a:r>
            <a:r>
              <a:rPr lang="en-US" b="1" u="sng" dirty="0"/>
              <a:t>present your members as slaves</a:t>
            </a:r>
            <a:r>
              <a:rPr lang="en-US" b="1" dirty="0"/>
              <a:t> of righteousness </a:t>
            </a:r>
            <a:r>
              <a:rPr lang="en-US" b="1" u="sng" dirty="0"/>
              <a:t>for holiness</a:t>
            </a:r>
            <a:r>
              <a:rPr lang="en-US" dirty="0"/>
              <a:t>. For when you were slaves of sin, </a:t>
            </a:r>
            <a:r>
              <a:rPr lang="en-US" b="1" dirty="0"/>
              <a:t>you were free in regard to righteousness</a:t>
            </a:r>
            <a:r>
              <a:rPr lang="en-US" dirty="0"/>
              <a:t>. (</a:t>
            </a:r>
            <a:r>
              <a:rPr lang="en-US" b="1" dirty="0">
                <a:solidFill>
                  <a:srgbClr val="002060"/>
                </a:solidFill>
              </a:rPr>
              <a:t>6:19-20</a:t>
            </a:r>
            <a:r>
              <a:rPr lang="en-US" dirty="0"/>
              <a:t>)</a:t>
            </a:r>
          </a:p>
          <a:p>
            <a:pPr marL="457200" indent="-457200">
              <a:buFont typeface="+mj-lt"/>
              <a:buAutoNum type="arabicPeriod" startAt="8"/>
            </a:pPr>
            <a:r>
              <a:rPr lang="en-US" dirty="0"/>
              <a:t>How would you </a:t>
            </a:r>
            <a:r>
              <a:rPr lang="en-US" dirty="0">
                <a:solidFill>
                  <a:srgbClr val="002060"/>
                </a:solidFill>
              </a:rPr>
              <a:t>“present your members as slaves of uncleanness and of lawlessness”</a:t>
            </a:r>
            <a:r>
              <a:rPr lang="en-US" dirty="0"/>
              <a:t> versus </a:t>
            </a:r>
            <a:r>
              <a:rPr lang="en-US" dirty="0">
                <a:solidFill>
                  <a:srgbClr val="002060"/>
                </a:solidFill>
              </a:rPr>
              <a:t>“slaves of righteousness”</a:t>
            </a:r>
            <a:r>
              <a:rPr lang="en-US" dirty="0"/>
              <a:t> (</a:t>
            </a:r>
            <a:r>
              <a:rPr lang="en-US" b="1" dirty="0">
                <a:solidFill>
                  <a:srgbClr val="002060"/>
                </a:solidFill>
              </a:rPr>
              <a:t>6:19-20</a:t>
            </a:r>
            <a:r>
              <a:rPr lang="en-US" dirty="0"/>
              <a:t>)?  How should understanding this affect our choices?</a:t>
            </a:r>
          </a:p>
          <a:p>
            <a:r>
              <a:rPr lang="en-US" dirty="0"/>
              <a:t>Means to provide or offer for use (</a:t>
            </a:r>
            <a:r>
              <a:rPr lang="en-US" b="1" dirty="0">
                <a:solidFill>
                  <a:srgbClr val="002060"/>
                </a:solidFill>
              </a:rPr>
              <a:t>12:1; Mat. 26:53; Luke 1:19; 2:22</a:t>
            </a:r>
            <a:r>
              <a:rPr lang="en-US" dirty="0"/>
              <a:t>).</a:t>
            </a:r>
          </a:p>
          <a:p>
            <a:r>
              <a:rPr lang="en-US" dirty="0"/>
              <a:t>Do we offer bodies to use either to lawlessness or holiness?</a:t>
            </a:r>
          </a:p>
          <a:p>
            <a:r>
              <a:rPr lang="en-US" dirty="0"/>
              <a:t>Do we extend the cause, the fight of lawlessness or holiness?</a:t>
            </a:r>
          </a:p>
          <a:p>
            <a:endParaRPr lang="en-US" dirty="0"/>
          </a:p>
          <a:p>
            <a:endParaRPr lang="en-US" dirty="0"/>
          </a:p>
        </p:txBody>
      </p:sp>
    </p:spTree>
    <p:extLst>
      <p:ext uri="{BB962C8B-B14F-4D97-AF65-F5344CB8AC3E}">
        <p14:creationId xmlns:p14="http://schemas.microsoft.com/office/powerpoint/2010/main" val="269549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9"/>
            </a:pPr>
            <a:r>
              <a:rPr lang="en-US" dirty="0"/>
              <a:t>What is the reward and wages of slavery and service submitted to the masters of sin versus righteousness (</a:t>
            </a:r>
            <a:r>
              <a:rPr lang="en-US" b="1" dirty="0">
                <a:solidFill>
                  <a:srgbClr val="002060"/>
                </a:solidFill>
              </a:rPr>
              <a:t>6:21-23</a:t>
            </a:r>
            <a:r>
              <a:rPr lang="en-US" dirty="0"/>
              <a:t>)?  What effect should this knowledge have on those struggling with sin?</a:t>
            </a:r>
          </a:p>
          <a:p>
            <a:pPr marL="0" indent="0">
              <a:lnSpc>
                <a:spcPct val="95000"/>
              </a:lnSpc>
              <a:spcBef>
                <a:spcPts val="0"/>
              </a:spcBef>
              <a:buNone/>
            </a:pPr>
            <a:r>
              <a:rPr lang="en-US" b="1" u="sng" dirty="0">
                <a:solidFill>
                  <a:srgbClr val="002060"/>
                </a:solidFill>
              </a:rPr>
              <a:t>What fruit</a:t>
            </a:r>
            <a:r>
              <a:rPr lang="en-US" b="1" dirty="0">
                <a:solidFill>
                  <a:srgbClr val="002060"/>
                </a:solidFill>
              </a:rPr>
              <a:t> did you have then </a:t>
            </a:r>
            <a:r>
              <a:rPr lang="en-US" dirty="0">
                <a:solidFill>
                  <a:srgbClr val="002060"/>
                </a:solidFill>
              </a:rPr>
              <a:t>in the things of which you are </a:t>
            </a:r>
            <a:r>
              <a:rPr lang="en-US" b="1" dirty="0">
                <a:solidFill>
                  <a:srgbClr val="002060"/>
                </a:solidFill>
              </a:rPr>
              <a:t>now ashamed</a:t>
            </a:r>
            <a:r>
              <a:rPr lang="en-US" dirty="0">
                <a:solidFill>
                  <a:srgbClr val="002060"/>
                </a:solidFill>
              </a:rPr>
              <a:t>? </a:t>
            </a:r>
            <a:r>
              <a:rPr lang="en-US" b="1" dirty="0">
                <a:solidFill>
                  <a:srgbClr val="002060"/>
                </a:solidFill>
              </a:rPr>
              <a:t>For the </a:t>
            </a:r>
            <a:r>
              <a:rPr lang="en-US" b="1" u="sng" dirty="0">
                <a:solidFill>
                  <a:srgbClr val="002060"/>
                </a:solidFill>
              </a:rPr>
              <a:t>end</a:t>
            </a:r>
            <a:r>
              <a:rPr lang="en-US" b="1" dirty="0">
                <a:solidFill>
                  <a:srgbClr val="002060"/>
                </a:solidFill>
              </a:rPr>
              <a:t> of those things is </a:t>
            </a:r>
            <a:r>
              <a:rPr lang="en-US" b="1" u="sng" dirty="0">
                <a:solidFill>
                  <a:srgbClr val="002060"/>
                </a:solidFill>
              </a:rPr>
              <a:t>death</a:t>
            </a:r>
            <a:r>
              <a:rPr lang="en-US" dirty="0">
                <a:solidFill>
                  <a:srgbClr val="002060"/>
                </a:solidFill>
              </a:rPr>
              <a:t>.  But now </a:t>
            </a:r>
            <a:r>
              <a:rPr lang="en-US" b="1" dirty="0">
                <a:solidFill>
                  <a:srgbClr val="002060"/>
                </a:solidFill>
              </a:rPr>
              <a:t>having been </a:t>
            </a:r>
            <a:r>
              <a:rPr lang="en-US" b="1" u="sng" dirty="0">
                <a:solidFill>
                  <a:srgbClr val="002060"/>
                </a:solidFill>
              </a:rPr>
              <a:t>set free from sin</a:t>
            </a:r>
            <a:r>
              <a:rPr lang="en-US" dirty="0">
                <a:solidFill>
                  <a:srgbClr val="002060"/>
                </a:solidFill>
              </a:rPr>
              <a:t>, and having </a:t>
            </a:r>
            <a:r>
              <a:rPr lang="en-US" b="1" dirty="0">
                <a:solidFill>
                  <a:srgbClr val="002060"/>
                </a:solidFill>
              </a:rPr>
              <a:t>become slaves of God</a:t>
            </a:r>
            <a:r>
              <a:rPr lang="en-US" dirty="0">
                <a:solidFill>
                  <a:srgbClr val="002060"/>
                </a:solidFill>
              </a:rPr>
              <a:t>, you have your </a:t>
            </a:r>
            <a:r>
              <a:rPr lang="en-US" b="1" u="sng" dirty="0">
                <a:solidFill>
                  <a:srgbClr val="002060"/>
                </a:solidFill>
              </a:rPr>
              <a:t>fruit</a:t>
            </a:r>
            <a:r>
              <a:rPr lang="en-US" b="1" dirty="0">
                <a:solidFill>
                  <a:srgbClr val="002060"/>
                </a:solidFill>
              </a:rPr>
              <a:t> to holiness, and the </a:t>
            </a:r>
            <a:r>
              <a:rPr lang="en-US" b="1" u="sng" dirty="0">
                <a:solidFill>
                  <a:srgbClr val="002060"/>
                </a:solidFill>
              </a:rPr>
              <a:t>end, everlasting life</a:t>
            </a:r>
            <a:r>
              <a:rPr lang="en-US" dirty="0">
                <a:solidFill>
                  <a:srgbClr val="002060"/>
                </a:solidFill>
              </a:rPr>
              <a:t>.  For the </a:t>
            </a:r>
            <a:r>
              <a:rPr lang="en-US" b="1" u="sng" dirty="0">
                <a:solidFill>
                  <a:srgbClr val="002060"/>
                </a:solidFill>
              </a:rPr>
              <a:t>wages</a:t>
            </a:r>
            <a:r>
              <a:rPr lang="en-US" b="1" dirty="0">
                <a:solidFill>
                  <a:srgbClr val="002060"/>
                </a:solidFill>
              </a:rPr>
              <a:t> of sin is </a:t>
            </a:r>
            <a:r>
              <a:rPr lang="en-US" b="1" u="sng" dirty="0">
                <a:solidFill>
                  <a:srgbClr val="002060"/>
                </a:solidFill>
              </a:rPr>
              <a:t>death</a:t>
            </a:r>
            <a:r>
              <a:rPr lang="en-US" dirty="0">
                <a:solidFill>
                  <a:srgbClr val="002060"/>
                </a:solidFill>
              </a:rPr>
              <a:t>, but the </a:t>
            </a:r>
            <a:r>
              <a:rPr lang="en-US" b="1" u="sng" dirty="0">
                <a:solidFill>
                  <a:srgbClr val="002060"/>
                </a:solidFill>
              </a:rPr>
              <a:t>gift</a:t>
            </a:r>
            <a:r>
              <a:rPr lang="en-US" b="1" dirty="0">
                <a:solidFill>
                  <a:srgbClr val="002060"/>
                </a:solidFill>
              </a:rPr>
              <a:t> of God is </a:t>
            </a:r>
            <a:r>
              <a:rPr lang="en-US" b="1" u="sng" dirty="0">
                <a:solidFill>
                  <a:srgbClr val="002060"/>
                </a:solidFill>
              </a:rPr>
              <a:t>eternal life</a:t>
            </a:r>
            <a:r>
              <a:rPr lang="en-US" b="1" dirty="0">
                <a:solidFill>
                  <a:srgbClr val="002060"/>
                </a:solidFill>
              </a:rPr>
              <a:t> in Christ Jesus </a:t>
            </a:r>
            <a:r>
              <a:rPr lang="en-US" dirty="0">
                <a:solidFill>
                  <a:srgbClr val="002060"/>
                </a:solidFill>
              </a:rPr>
              <a:t>our Lord. </a:t>
            </a:r>
            <a:r>
              <a:rPr lang="en-US" dirty="0"/>
              <a:t>(</a:t>
            </a:r>
            <a:r>
              <a:rPr lang="en-US" b="1" dirty="0">
                <a:solidFill>
                  <a:srgbClr val="002060"/>
                </a:solidFill>
              </a:rPr>
              <a:t>6:21-23</a:t>
            </a:r>
            <a:r>
              <a:rPr lang="en-US" dirty="0"/>
              <a:t>)</a:t>
            </a:r>
          </a:p>
          <a:p>
            <a:pPr>
              <a:lnSpc>
                <a:spcPct val="95000"/>
              </a:lnSpc>
              <a:spcBef>
                <a:spcPts val="0"/>
              </a:spcBef>
            </a:pPr>
            <a:r>
              <a:rPr lang="en-US" dirty="0"/>
              <a:t>No good comes from sin.  Its only results are shame, pain &amp; death.</a:t>
            </a:r>
          </a:p>
          <a:p>
            <a:pPr>
              <a:lnSpc>
                <a:spcPct val="95000"/>
              </a:lnSpc>
              <a:spcBef>
                <a:spcPts val="0"/>
              </a:spcBef>
            </a:pPr>
            <a:r>
              <a:rPr lang="en-US" dirty="0"/>
              <a:t>The results, </a:t>
            </a:r>
            <a:r>
              <a:rPr lang="en-US" b="1" dirty="0">
                <a:solidFill>
                  <a:srgbClr val="002060"/>
                </a:solidFill>
              </a:rPr>
              <a:t>“fruit”</a:t>
            </a:r>
            <a:r>
              <a:rPr lang="en-US" dirty="0"/>
              <a:t> could not be more opposite:  </a:t>
            </a:r>
            <a:r>
              <a:rPr lang="en-US" b="1" i="1" dirty="0"/>
              <a:t>Life</a:t>
            </a:r>
            <a:r>
              <a:rPr lang="en-US" dirty="0"/>
              <a:t> versus </a:t>
            </a:r>
            <a:r>
              <a:rPr lang="en-US" b="1" i="1" dirty="0"/>
              <a:t>Death</a:t>
            </a:r>
            <a:r>
              <a:rPr lang="en-US" dirty="0"/>
              <a:t>.</a:t>
            </a:r>
          </a:p>
          <a:p>
            <a:pPr>
              <a:lnSpc>
                <a:spcPct val="95000"/>
              </a:lnSpc>
              <a:spcBef>
                <a:spcPts val="0"/>
              </a:spcBef>
            </a:pPr>
            <a:r>
              <a:rPr lang="en-US" dirty="0"/>
              <a:t>Death is the natural result of full-grown sin (</a:t>
            </a:r>
            <a:r>
              <a:rPr lang="en-US" b="1" dirty="0"/>
              <a:t>James 1:15</a:t>
            </a:r>
            <a:r>
              <a:rPr lang="en-US" dirty="0"/>
              <a:t>).</a:t>
            </a:r>
          </a:p>
        </p:txBody>
      </p:sp>
    </p:spTree>
    <p:extLst>
      <p:ext uri="{BB962C8B-B14F-4D97-AF65-F5344CB8AC3E}">
        <p14:creationId xmlns:p14="http://schemas.microsoft.com/office/powerpoint/2010/main" val="15464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Wages of Sin versus Gift of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9"/>
            </a:pPr>
            <a:r>
              <a:rPr lang="en-US" dirty="0"/>
              <a:t>What is the reward and wages of slavery and service submitted to the masters of sin versus righteousness (</a:t>
            </a:r>
            <a:r>
              <a:rPr lang="en-US" b="1" dirty="0">
                <a:solidFill>
                  <a:srgbClr val="002060"/>
                </a:solidFill>
              </a:rPr>
              <a:t>6:21-23</a:t>
            </a:r>
            <a:r>
              <a:rPr lang="en-US" dirty="0"/>
              <a:t>)?  What effect should this knowledge have on those struggling with sin?</a:t>
            </a:r>
          </a:p>
          <a:p>
            <a:pPr marL="0" indent="0">
              <a:lnSpc>
                <a:spcPct val="95000"/>
              </a:lnSpc>
              <a:spcBef>
                <a:spcPts val="0"/>
              </a:spcBef>
              <a:buNone/>
            </a:pPr>
            <a:r>
              <a:rPr lang="en-US" b="1" u="sng" dirty="0">
                <a:solidFill>
                  <a:srgbClr val="002060"/>
                </a:solidFill>
              </a:rPr>
              <a:t>What fruit</a:t>
            </a:r>
            <a:r>
              <a:rPr lang="en-US" b="1" dirty="0">
                <a:solidFill>
                  <a:srgbClr val="002060"/>
                </a:solidFill>
              </a:rPr>
              <a:t> did you have then </a:t>
            </a:r>
            <a:r>
              <a:rPr lang="en-US" dirty="0">
                <a:solidFill>
                  <a:srgbClr val="002060"/>
                </a:solidFill>
              </a:rPr>
              <a:t>in the things of which you are </a:t>
            </a:r>
            <a:r>
              <a:rPr lang="en-US" b="1" dirty="0">
                <a:solidFill>
                  <a:srgbClr val="002060"/>
                </a:solidFill>
              </a:rPr>
              <a:t>now ashamed</a:t>
            </a:r>
            <a:r>
              <a:rPr lang="en-US" dirty="0">
                <a:solidFill>
                  <a:srgbClr val="002060"/>
                </a:solidFill>
              </a:rPr>
              <a:t>? </a:t>
            </a:r>
            <a:r>
              <a:rPr lang="en-US" b="1" dirty="0">
                <a:solidFill>
                  <a:srgbClr val="002060"/>
                </a:solidFill>
              </a:rPr>
              <a:t>For the </a:t>
            </a:r>
            <a:r>
              <a:rPr lang="en-US" b="1" u="sng" dirty="0">
                <a:solidFill>
                  <a:srgbClr val="002060"/>
                </a:solidFill>
              </a:rPr>
              <a:t>end</a:t>
            </a:r>
            <a:r>
              <a:rPr lang="en-US" b="1" dirty="0">
                <a:solidFill>
                  <a:srgbClr val="002060"/>
                </a:solidFill>
              </a:rPr>
              <a:t> of those things is </a:t>
            </a:r>
            <a:r>
              <a:rPr lang="en-US" b="1" u="sng" dirty="0">
                <a:solidFill>
                  <a:srgbClr val="002060"/>
                </a:solidFill>
              </a:rPr>
              <a:t>death</a:t>
            </a:r>
            <a:r>
              <a:rPr lang="en-US" dirty="0">
                <a:solidFill>
                  <a:srgbClr val="002060"/>
                </a:solidFill>
              </a:rPr>
              <a:t>.  But now </a:t>
            </a:r>
            <a:r>
              <a:rPr lang="en-US" b="1" dirty="0">
                <a:solidFill>
                  <a:srgbClr val="002060"/>
                </a:solidFill>
              </a:rPr>
              <a:t>having been </a:t>
            </a:r>
            <a:r>
              <a:rPr lang="en-US" b="1" u="sng" dirty="0">
                <a:solidFill>
                  <a:srgbClr val="002060"/>
                </a:solidFill>
              </a:rPr>
              <a:t>set free from sin</a:t>
            </a:r>
            <a:r>
              <a:rPr lang="en-US" dirty="0">
                <a:solidFill>
                  <a:srgbClr val="002060"/>
                </a:solidFill>
              </a:rPr>
              <a:t>, and having </a:t>
            </a:r>
            <a:r>
              <a:rPr lang="en-US" b="1" dirty="0">
                <a:solidFill>
                  <a:srgbClr val="002060"/>
                </a:solidFill>
              </a:rPr>
              <a:t>become slaves of God</a:t>
            </a:r>
            <a:r>
              <a:rPr lang="en-US" dirty="0">
                <a:solidFill>
                  <a:srgbClr val="002060"/>
                </a:solidFill>
              </a:rPr>
              <a:t>, you have your </a:t>
            </a:r>
            <a:r>
              <a:rPr lang="en-US" b="1" u="sng" dirty="0">
                <a:solidFill>
                  <a:srgbClr val="002060"/>
                </a:solidFill>
              </a:rPr>
              <a:t>fruit</a:t>
            </a:r>
            <a:r>
              <a:rPr lang="en-US" b="1" dirty="0">
                <a:solidFill>
                  <a:srgbClr val="002060"/>
                </a:solidFill>
              </a:rPr>
              <a:t> to holiness, and the </a:t>
            </a:r>
            <a:r>
              <a:rPr lang="en-US" b="1" u="sng" dirty="0">
                <a:solidFill>
                  <a:srgbClr val="002060"/>
                </a:solidFill>
              </a:rPr>
              <a:t>end, everlasting life</a:t>
            </a:r>
            <a:r>
              <a:rPr lang="en-US" dirty="0">
                <a:solidFill>
                  <a:srgbClr val="002060"/>
                </a:solidFill>
              </a:rPr>
              <a:t>.  For the </a:t>
            </a:r>
            <a:r>
              <a:rPr lang="en-US" b="1" u="sng" dirty="0">
                <a:solidFill>
                  <a:srgbClr val="002060"/>
                </a:solidFill>
              </a:rPr>
              <a:t>wages</a:t>
            </a:r>
            <a:r>
              <a:rPr lang="en-US" b="1" dirty="0">
                <a:solidFill>
                  <a:srgbClr val="002060"/>
                </a:solidFill>
              </a:rPr>
              <a:t> of sin is </a:t>
            </a:r>
            <a:r>
              <a:rPr lang="en-US" b="1" u="sng" dirty="0">
                <a:solidFill>
                  <a:srgbClr val="002060"/>
                </a:solidFill>
              </a:rPr>
              <a:t>death</a:t>
            </a:r>
            <a:r>
              <a:rPr lang="en-US" dirty="0">
                <a:solidFill>
                  <a:srgbClr val="002060"/>
                </a:solidFill>
              </a:rPr>
              <a:t>, but the </a:t>
            </a:r>
            <a:r>
              <a:rPr lang="en-US" b="1" u="sng" dirty="0">
                <a:solidFill>
                  <a:srgbClr val="002060"/>
                </a:solidFill>
              </a:rPr>
              <a:t>gift</a:t>
            </a:r>
            <a:r>
              <a:rPr lang="en-US" b="1" dirty="0">
                <a:solidFill>
                  <a:srgbClr val="002060"/>
                </a:solidFill>
              </a:rPr>
              <a:t> of God is </a:t>
            </a:r>
            <a:r>
              <a:rPr lang="en-US" b="1" u="sng" dirty="0">
                <a:solidFill>
                  <a:srgbClr val="002060"/>
                </a:solidFill>
              </a:rPr>
              <a:t>eternal life</a:t>
            </a:r>
            <a:r>
              <a:rPr lang="en-US" b="1" dirty="0">
                <a:solidFill>
                  <a:srgbClr val="002060"/>
                </a:solidFill>
              </a:rPr>
              <a:t> in Christ Jesus </a:t>
            </a:r>
            <a:r>
              <a:rPr lang="en-US" dirty="0">
                <a:solidFill>
                  <a:srgbClr val="002060"/>
                </a:solidFill>
              </a:rPr>
              <a:t>our Lord. </a:t>
            </a:r>
            <a:r>
              <a:rPr lang="en-US" dirty="0"/>
              <a:t>(</a:t>
            </a:r>
            <a:r>
              <a:rPr lang="en-US" b="1" dirty="0">
                <a:solidFill>
                  <a:srgbClr val="002060"/>
                </a:solidFill>
              </a:rPr>
              <a:t>6:21-23</a:t>
            </a:r>
            <a:r>
              <a:rPr lang="en-US" dirty="0"/>
              <a:t>)</a:t>
            </a:r>
          </a:p>
          <a:p>
            <a:pPr>
              <a:lnSpc>
                <a:spcPct val="95000"/>
              </a:lnSpc>
              <a:spcBef>
                <a:spcPts val="0"/>
              </a:spcBef>
            </a:pPr>
            <a:r>
              <a:rPr lang="en-US" dirty="0"/>
              <a:t>We are freed from worry, thought, and service to sin.</a:t>
            </a:r>
          </a:p>
          <a:p>
            <a:pPr>
              <a:lnSpc>
                <a:spcPct val="95000"/>
              </a:lnSpc>
              <a:spcBef>
                <a:spcPts val="0"/>
              </a:spcBef>
            </a:pPr>
            <a:r>
              <a:rPr lang="en-US" dirty="0"/>
              <a:t>Sin </a:t>
            </a:r>
            <a:r>
              <a:rPr lang="en-US" b="1" i="1" dirty="0"/>
              <a:t>earns</a:t>
            </a:r>
            <a:r>
              <a:rPr lang="en-US" dirty="0"/>
              <a:t> us death.  However, eternal life is </a:t>
            </a:r>
            <a:r>
              <a:rPr lang="en-US" b="1" i="1" dirty="0"/>
              <a:t>graciously</a:t>
            </a:r>
            <a:r>
              <a:rPr lang="en-US" dirty="0"/>
              <a:t> bestowed.</a:t>
            </a:r>
          </a:p>
        </p:txBody>
      </p:sp>
    </p:spTree>
    <p:extLst>
      <p:ext uri="{BB962C8B-B14F-4D97-AF65-F5344CB8AC3E}">
        <p14:creationId xmlns:p14="http://schemas.microsoft.com/office/powerpoint/2010/main" val="27250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No Obedience Required?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By combining a realization of the wages of slavery to sin and recognition of how one is identified as a slave to sin, what can we infer about grace-only doctrines that eliminate requirements for obedience and ceasing from sin?  Please explain.</a:t>
            </a:r>
          </a:p>
          <a:p>
            <a:r>
              <a:rPr lang="en-US" dirty="0">
                <a:sym typeface="Wingdings" panose="05000000000000000000" pitchFamily="2" charset="2"/>
              </a:rPr>
              <a:t>We cannot separate whom we obey from whom we serve.</a:t>
            </a:r>
          </a:p>
          <a:p>
            <a:r>
              <a:rPr lang="en-US" dirty="0">
                <a:sym typeface="Wingdings" panose="05000000000000000000" pitchFamily="2" charset="2"/>
              </a:rPr>
              <a:t>If we willfully continue in sin, we are its slaves, and we benefit it!</a:t>
            </a:r>
          </a:p>
          <a:p>
            <a:r>
              <a:rPr lang="en-US" dirty="0"/>
              <a:t>Only by </a:t>
            </a:r>
            <a:r>
              <a:rPr lang="en-US" b="1" i="1" dirty="0"/>
              <a:t>turning, repenting </a:t>
            </a:r>
            <a:r>
              <a:rPr lang="en-US" dirty="0"/>
              <a:t>from sin and </a:t>
            </a:r>
            <a:r>
              <a:rPr lang="en-US" b="1" u="sng" dirty="0"/>
              <a:t>obeying</a:t>
            </a:r>
            <a:r>
              <a:rPr lang="en-US" b="1" dirty="0"/>
              <a:t> righteousness </a:t>
            </a:r>
            <a:r>
              <a:rPr lang="en-US" dirty="0"/>
              <a:t>can we break its hold on us.</a:t>
            </a:r>
          </a:p>
          <a:p>
            <a:r>
              <a:rPr lang="en-US" dirty="0"/>
              <a:t>Continuing in one or the other will unavoidably yield its </a:t>
            </a:r>
            <a:r>
              <a:rPr lang="en-US" b="1" dirty="0">
                <a:solidFill>
                  <a:srgbClr val="002060"/>
                </a:solidFill>
              </a:rPr>
              <a:t>“fruit”</a:t>
            </a:r>
            <a:r>
              <a:rPr lang="en-US" dirty="0"/>
              <a:t>.</a:t>
            </a:r>
          </a:p>
          <a:p>
            <a:r>
              <a:rPr lang="en-US" dirty="0"/>
              <a:t>Any doctrine stating otherwise is false, contradicting </a:t>
            </a:r>
            <a:r>
              <a:rPr lang="en-US" b="1" dirty="0">
                <a:solidFill>
                  <a:srgbClr val="002060"/>
                </a:solidFill>
              </a:rPr>
              <a:t>Romans 6</a:t>
            </a:r>
            <a:r>
              <a:rPr lang="en-US" dirty="0"/>
              <a:t>.</a:t>
            </a:r>
          </a:p>
          <a:p>
            <a:endParaRPr lang="en-US" dirty="0"/>
          </a:p>
          <a:p>
            <a:endParaRPr lang="en-US" dirty="0"/>
          </a:p>
        </p:txBody>
      </p:sp>
    </p:spTree>
    <p:extLst>
      <p:ext uri="{BB962C8B-B14F-4D97-AF65-F5344CB8AC3E}">
        <p14:creationId xmlns:p14="http://schemas.microsoft.com/office/powerpoint/2010/main" val="139115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733758" y="2987041"/>
            <a:ext cx="7617762" cy="334440"/>
          </a:xfrm>
        </p:spPr>
        <p:txBody>
          <a:bodyPr>
            <a:noAutofit/>
          </a:bodyPr>
          <a:lstStyle/>
          <a:p>
            <a:r>
              <a:rPr lang="en-US" dirty="0"/>
              <a:t>Deliverance from the Law of Sin</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7</a:t>
            </a:r>
          </a:p>
        </p:txBody>
      </p:sp>
    </p:spTree>
    <p:extLst>
      <p:ext uri="{BB962C8B-B14F-4D97-AF65-F5344CB8AC3E}">
        <p14:creationId xmlns:p14="http://schemas.microsoft.com/office/powerpoint/2010/main" val="14901793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a:t>Outline</a:t>
            </a:r>
            <a:endParaRPr lang="en-US" dirty="0"/>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spcBef>
                <a:spcPts val="0"/>
              </a:spcBef>
              <a:buFont typeface="+mj-lt"/>
              <a:buAutoNum type="alphaUcPeriod"/>
            </a:pPr>
            <a:r>
              <a:rPr lang="en-US" dirty="0">
                <a:solidFill>
                  <a:srgbClr val="002060"/>
                </a:solidFill>
              </a:rPr>
              <a:t>Overcoming Sin – Spirit over Flesh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1374775" lvl="2" indent="-460375">
              <a:spcBef>
                <a:spcPts val="0"/>
              </a:spcBef>
              <a:buFont typeface="+mj-lt"/>
              <a:buAutoNum type="arabicPeriod" startAt="6"/>
            </a:pPr>
            <a:r>
              <a:rPr lang="en-US" dirty="0"/>
              <a:t>Old, Carnal Master #1:  Dead to Sin</a:t>
            </a:r>
          </a:p>
          <a:p>
            <a:pPr marL="1374775" lvl="2" indent="-460375">
              <a:spcBef>
                <a:spcPts val="0"/>
              </a:spcBef>
              <a:buFont typeface="+mj-lt"/>
              <a:buAutoNum type="arabicPeriod" startAt="6"/>
            </a:pPr>
            <a:r>
              <a:rPr lang="en-US" dirty="0">
                <a:solidFill>
                  <a:srgbClr val="002060"/>
                </a:solidFill>
              </a:rPr>
              <a:t>Old, Carnal Master #2: Dead to the Law</a:t>
            </a:r>
          </a:p>
          <a:p>
            <a:pPr marL="1374775" lvl="2" indent="-460375">
              <a:spcBef>
                <a:spcPts val="0"/>
              </a:spcBef>
              <a:buFont typeface="+mj-lt"/>
              <a:buAutoNum type="arabicPeriod" startAt="6"/>
            </a:pPr>
            <a:r>
              <a:rPr lang="en-US" dirty="0"/>
              <a:t>Conquering Sin through Christ in the Spirit</a:t>
            </a:r>
            <a:endParaRPr lang="en-US" dirty="0">
              <a:solidFill>
                <a:schemeClr val="bg1">
                  <a:lumMod val="75000"/>
                  <a:lumOff val="25000"/>
                </a:schemeClr>
              </a:solidFill>
            </a:endParaRPr>
          </a:p>
          <a:p>
            <a:pPr marL="914400" lvl="1" indent="-454025">
              <a:spcBef>
                <a:spcPts val="0"/>
              </a:spcBef>
              <a:buFont typeface="+mj-lt"/>
              <a:buAutoNum type="alphaUcPeriod"/>
            </a:pPr>
            <a:r>
              <a:rPr lang="en-US" dirty="0">
                <a:solidFill>
                  <a:schemeClr val="bg1">
                    <a:lumMod val="75000"/>
                    <a:lumOff val="25000"/>
                  </a:schemeClr>
                </a:solidFill>
              </a:rPr>
              <a:t>Salvation of Spiritual Israel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spcBef>
                <a:spcPts val="0"/>
              </a:spcBef>
              <a:buFont typeface="+mj-lt"/>
              <a:buAutoNum type="alphaUcPeriod"/>
            </a:pPr>
            <a:r>
              <a:rPr lang="en-US" dirty="0">
                <a:solidFill>
                  <a:schemeClr val="bg1">
                    <a:lumMod val="75000"/>
                    <a:lumOff val="25000"/>
                  </a:schemeClr>
                </a:solidFill>
              </a:rPr>
              <a:t>Applications toward each other (</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128610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
                                            <p:txEl>
                                              <p:pRg st="5" end="5"/>
                                            </p:txEl>
                                          </p:spTgt>
                                        </p:tgtEl>
                                      </p:cBhvr>
                                    </p:animEffect>
                                    <p:animScale>
                                      <p:cBhvr>
                                        <p:cTn id="31" dur="250" autoRev="1" fill="hold"/>
                                        <p:tgtEl>
                                          <p:spTgt spid="3">
                                            <p:txEl>
                                              <p:pRg st="5" end="5"/>
                                            </p:txEl>
                                          </p:spTgt>
                                        </p:tgtEl>
                                      </p:cBhvr>
                                      <p:by x="105000" y="105000"/>
                                    </p:animScale>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3200" dirty="0">
                <a:latin typeface="Trajan Pro 3" panose="02020502050503020301" pitchFamily="18" charset="0"/>
              </a:rPr>
              <a:t>Not Ashamed to Preach the Gospel</a:t>
            </a:r>
            <a:r>
              <a:rPr lang="en-US" dirty="0"/>
              <a:t>!</a:t>
            </a:r>
            <a:endParaRPr lang="en-US" sz="3200" dirty="0">
              <a:latin typeface="Trajan Pro 3" panose="02020502050503020301" pitchFamily="18" charset="0"/>
            </a:endParaRP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4"/>
            </a:pPr>
            <a:r>
              <a:rPr lang="en-US" dirty="0"/>
              <a:t>What pressures might Paul have felt that would make him ashamed to preach (</a:t>
            </a:r>
            <a:r>
              <a:rPr lang="en-US" b="1" dirty="0">
                <a:solidFill>
                  <a:srgbClr val="002060"/>
                </a:solidFill>
              </a:rPr>
              <a:t>1:13-16</a:t>
            </a:r>
            <a:r>
              <a:rPr lang="en-US" dirty="0"/>
              <a:t>)?  Why was he not ashamed (</a:t>
            </a:r>
            <a:r>
              <a:rPr lang="en-US" b="1" dirty="0">
                <a:solidFill>
                  <a:srgbClr val="002060"/>
                </a:solidFill>
              </a:rPr>
              <a:t>1:16-17</a:t>
            </a:r>
            <a:r>
              <a:rPr lang="en-US" dirty="0"/>
              <a:t>)?</a:t>
            </a:r>
          </a:p>
          <a:p>
            <a:pPr marL="0" indent="0">
              <a:lnSpc>
                <a:spcPct val="95000"/>
              </a:lnSpc>
              <a:spcBef>
                <a:spcPts val="0"/>
              </a:spcBef>
              <a:buNone/>
            </a:pPr>
            <a:r>
              <a:rPr lang="en-US" dirty="0">
                <a:solidFill>
                  <a:srgbClr val="002060"/>
                </a:solidFill>
              </a:rPr>
              <a:t>For </a:t>
            </a:r>
            <a:r>
              <a:rPr lang="en-US" b="1" i="1" dirty="0">
                <a:solidFill>
                  <a:srgbClr val="002060"/>
                </a:solidFill>
              </a:rPr>
              <a:t>I am </a:t>
            </a:r>
            <a:r>
              <a:rPr lang="en-US" b="1" i="1" u="sng" dirty="0">
                <a:solidFill>
                  <a:srgbClr val="002060"/>
                </a:solidFill>
              </a:rPr>
              <a:t>not ashamed</a:t>
            </a:r>
            <a:r>
              <a:rPr lang="en-US" b="1" i="1" dirty="0">
                <a:solidFill>
                  <a:srgbClr val="002060"/>
                </a:solidFill>
              </a:rPr>
              <a:t> of the gospel of Christ</a:t>
            </a:r>
            <a:r>
              <a:rPr lang="en-US" dirty="0">
                <a:solidFill>
                  <a:srgbClr val="002060"/>
                </a:solidFill>
              </a:rPr>
              <a:t>, </a:t>
            </a:r>
            <a:r>
              <a:rPr lang="en-US" b="1" i="1" dirty="0">
                <a:solidFill>
                  <a:srgbClr val="002060"/>
                </a:solidFill>
              </a:rPr>
              <a:t>for it is the </a:t>
            </a:r>
            <a:r>
              <a:rPr lang="en-US" b="1" i="1" u="sng" dirty="0">
                <a:solidFill>
                  <a:srgbClr val="002060"/>
                </a:solidFill>
              </a:rPr>
              <a:t>power of God </a:t>
            </a:r>
            <a:r>
              <a:rPr lang="en-US" b="1" i="1" dirty="0">
                <a:solidFill>
                  <a:srgbClr val="002060"/>
                </a:solidFill>
              </a:rPr>
              <a:t>to </a:t>
            </a:r>
            <a:r>
              <a:rPr lang="en-US" b="1" i="1" u="sng" dirty="0">
                <a:solidFill>
                  <a:srgbClr val="002060"/>
                </a:solidFill>
              </a:rPr>
              <a:t>salvation for everyone</a:t>
            </a:r>
            <a:r>
              <a:rPr lang="en-US" b="1" i="1" dirty="0">
                <a:solidFill>
                  <a:srgbClr val="002060"/>
                </a:solidFill>
              </a:rPr>
              <a:t> who believes</a:t>
            </a:r>
            <a:r>
              <a:rPr lang="en-US" dirty="0">
                <a:solidFill>
                  <a:srgbClr val="002060"/>
                </a:solidFill>
              </a:rPr>
              <a:t>, for the Jew first and also for the Greek. For in it the righteousness of God is revealed from faith to faith; as it is written, “The just shall live by faith.” </a:t>
            </a:r>
            <a:r>
              <a:rPr lang="en-US" dirty="0"/>
              <a:t>(</a:t>
            </a:r>
            <a:r>
              <a:rPr lang="en-US" b="1" dirty="0">
                <a:solidFill>
                  <a:srgbClr val="002060"/>
                </a:solidFill>
              </a:rPr>
              <a:t>1:16-17</a:t>
            </a:r>
            <a:r>
              <a:rPr lang="en-US" dirty="0"/>
              <a:t>)</a:t>
            </a:r>
          </a:p>
          <a:p>
            <a:pPr>
              <a:lnSpc>
                <a:spcPct val="95000"/>
              </a:lnSpc>
              <a:spcBef>
                <a:spcPts val="0"/>
              </a:spcBef>
            </a:pPr>
            <a:r>
              <a:rPr lang="en-US" dirty="0"/>
              <a:t>The power and source of the gospel (God) compel Christians to not be intimidated (</a:t>
            </a:r>
            <a:r>
              <a:rPr lang="en-US" b="1" dirty="0">
                <a:solidFill>
                  <a:srgbClr val="002060"/>
                </a:solidFill>
              </a:rPr>
              <a:t>Matthew 10:16-42</a:t>
            </a:r>
            <a:r>
              <a:rPr lang="en-US" dirty="0"/>
              <a:t>).</a:t>
            </a:r>
          </a:p>
          <a:p>
            <a:pPr>
              <a:lnSpc>
                <a:spcPct val="95000"/>
              </a:lnSpc>
              <a:spcBef>
                <a:spcPts val="0"/>
              </a:spcBef>
            </a:pPr>
            <a:r>
              <a:rPr lang="en-US" dirty="0"/>
              <a:t>Also </a:t>
            </a:r>
            <a:r>
              <a:rPr lang="en-US" b="1" i="1" dirty="0"/>
              <a:t>reveals</a:t>
            </a:r>
            <a:r>
              <a:rPr lang="en-US" dirty="0"/>
              <a:t>, “the righteousness of God from faith to faith”.</a:t>
            </a:r>
          </a:p>
        </p:txBody>
      </p:sp>
    </p:spTree>
    <p:extLst>
      <p:ext uri="{BB962C8B-B14F-4D97-AF65-F5344CB8AC3E}">
        <p14:creationId xmlns:p14="http://schemas.microsoft.com/office/powerpoint/2010/main" val="15881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7:1-6</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Dead to the Law’s Authority</a:t>
            </a:r>
            <a:endParaRPr lang="en-US" sz="4800" b="1" dirty="0"/>
          </a:p>
        </p:txBody>
      </p:sp>
    </p:spTree>
    <p:extLst>
      <p:ext uri="{BB962C8B-B14F-4D97-AF65-F5344CB8AC3E}">
        <p14:creationId xmlns:p14="http://schemas.microsoft.com/office/powerpoint/2010/main" val="30369866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“As Long As He Lives”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a:pPr>
            <a:r>
              <a:rPr lang="en-US" dirty="0"/>
              <a:t>What is the natural end of a husband’s authority over his wife (</a:t>
            </a:r>
            <a:r>
              <a:rPr lang="en-US" b="1" dirty="0">
                <a:solidFill>
                  <a:srgbClr val="002060"/>
                </a:solidFill>
              </a:rPr>
              <a:t>7:1-3</a:t>
            </a:r>
            <a:r>
              <a:rPr lang="en-US" dirty="0"/>
              <a:t>)?  How does this harmonize with Jesus’ prohibition to separate was God has joined (</a:t>
            </a:r>
            <a:r>
              <a:rPr lang="en-US" b="1" dirty="0">
                <a:solidFill>
                  <a:srgbClr val="002060"/>
                </a:solidFill>
              </a:rPr>
              <a:t>Matthew 19:3-6</a:t>
            </a:r>
            <a:r>
              <a:rPr lang="en-US" dirty="0"/>
              <a:t>)?</a:t>
            </a:r>
          </a:p>
          <a:p>
            <a:pPr marL="0" indent="0">
              <a:lnSpc>
                <a:spcPct val="95000"/>
              </a:lnSpc>
              <a:spcBef>
                <a:spcPts val="0"/>
              </a:spcBef>
              <a:buNone/>
            </a:pPr>
            <a:r>
              <a:rPr lang="en-US" dirty="0">
                <a:solidFill>
                  <a:srgbClr val="002060"/>
                </a:solidFill>
              </a:rPr>
              <a:t>Or do you not know, brethren (for </a:t>
            </a:r>
            <a:r>
              <a:rPr lang="en-US" b="1" dirty="0">
                <a:solidFill>
                  <a:srgbClr val="002060"/>
                </a:solidFill>
              </a:rPr>
              <a:t>I </a:t>
            </a:r>
            <a:r>
              <a:rPr lang="en-US" b="1" u="sng" dirty="0">
                <a:solidFill>
                  <a:srgbClr val="002060"/>
                </a:solidFill>
              </a:rPr>
              <a:t>speak to those who know</a:t>
            </a:r>
            <a:r>
              <a:rPr lang="en-US" b="1" dirty="0">
                <a:solidFill>
                  <a:srgbClr val="002060"/>
                </a:solidFill>
              </a:rPr>
              <a:t> the law</a:t>
            </a:r>
            <a:r>
              <a:rPr lang="en-US" dirty="0">
                <a:solidFill>
                  <a:srgbClr val="002060"/>
                </a:solidFill>
              </a:rPr>
              <a:t>), that </a:t>
            </a:r>
            <a:r>
              <a:rPr lang="en-US" b="1" dirty="0">
                <a:solidFill>
                  <a:srgbClr val="002060"/>
                </a:solidFill>
              </a:rPr>
              <a:t>the law has </a:t>
            </a:r>
            <a:r>
              <a:rPr lang="en-US" b="1" u="sng" dirty="0">
                <a:solidFill>
                  <a:srgbClr val="002060"/>
                </a:solidFill>
              </a:rPr>
              <a:t>dominion over a man as long as he lives</a:t>
            </a:r>
            <a:r>
              <a:rPr lang="en-US" dirty="0">
                <a:solidFill>
                  <a:srgbClr val="002060"/>
                </a:solidFill>
              </a:rPr>
              <a:t>?  For the woman who has a husband is </a:t>
            </a:r>
            <a:r>
              <a:rPr lang="en-US" b="1" dirty="0">
                <a:solidFill>
                  <a:srgbClr val="002060"/>
                </a:solidFill>
              </a:rPr>
              <a:t>bound by the law to her husband </a:t>
            </a:r>
            <a:r>
              <a:rPr lang="en-US" b="1" u="sng" dirty="0">
                <a:solidFill>
                  <a:srgbClr val="002060"/>
                </a:solidFill>
              </a:rPr>
              <a:t>as long as he lives</a:t>
            </a:r>
            <a:r>
              <a:rPr lang="en-US" dirty="0">
                <a:solidFill>
                  <a:srgbClr val="002060"/>
                </a:solidFill>
              </a:rPr>
              <a:t>. But if the </a:t>
            </a:r>
            <a:r>
              <a:rPr lang="en-US" b="1" u="sng" dirty="0">
                <a:solidFill>
                  <a:srgbClr val="002060"/>
                </a:solidFill>
              </a:rPr>
              <a:t>husband dies</a:t>
            </a:r>
            <a:r>
              <a:rPr lang="en-US" b="1" dirty="0">
                <a:solidFill>
                  <a:srgbClr val="002060"/>
                </a:solidFill>
              </a:rPr>
              <a:t>, she is </a:t>
            </a:r>
            <a:r>
              <a:rPr lang="en-US" b="1" u="sng" dirty="0">
                <a:solidFill>
                  <a:srgbClr val="002060"/>
                </a:solidFill>
              </a:rPr>
              <a:t>released</a:t>
            </a:r>
            <a:r>
              <a:rPr lang="en-US" b="1" dirty="0">
                <a:solidFill>
                  <a:srgbClr val="002060"/>
                </a:solidFill>
              </a:rPr>
              <a:t> from the law of her husband</a:t>
            </a:r>
            <a:r>
              <a:rPr lang="en-US" dirty="0">
                <a:solidFill>
                  <a:srgbClr val="002060"/>
                </a:solidFill>
              </a:rPr>
              <a:t>.  So then if, </a:t>
            </a:r>
            <a:r>
              <a:rPr lang="en-US" b="1" dirty="0">
                <a:solidFill>
                  <a:srgbClr val="002060"/>
                </a:solidFill>
              </a:rPr>
              <a:t>while her husband </a:t>
            </a:r>
            <a:r>
              <a:rPr lang="en-US" b="1" u="sng" dirty="0">
                <a:solidFill>
                  <a:srgbClr val="002060"/>
                </a:solidFill>
              </a:rPr>
              <a:t>lives</a:t>
            </a:r>
            <a:r>
              <a:rPr lang="en-US" dirty="0">
                <a:solidFill>
                  <a:srgbClr val="002060"/>
                </a:solidFill>
              </a:rPr>
              <a:t>, she </a:t>
            </a:r>
            <a:r>
              <a:rPr lang="en-US" b="1" dirty="0">
                <a:solidFill>
                  <a:srgbClr val="002060"/>
                </a:solidFill>
              </a:rPr>
              <a:t>marries another man</a:t>
            </a:r>
            <a:r>
              <a:rPr lang="en-US" dirty="0">
                <a:solidFill>
                  <a:srgbClr val="002060"/>
                </a:solidFill>
              </a:rPr>
              <a:t>, she will be called </a:t>
            </a:r>
            <a:r>
              <a:rPr lang="en-US" b="1" dirty="0">
                <a:solidFill>
                  <a:srgbClr val="002060"/>
                </a:solidFill>
              </a:rPr>
              <a:t>an adulteress</a:t>
            </a:r>
            <a:r>
              <a:rPr lang="en-US" dirty="0">
                <a:solidFill>
                  <a:srgbClr val="002060"/>
                </a:solidFill>
              </a:rPr>
              <a:t>; but if her husband dies, she is free from that law, so that she is </a:t>
            </a:r>
            <a:r>
              <a:rPr lang="en-US" b="1" dirty="0">
                <a:solidFill>
                  <a:srgbClr val="002060"/>
                </a:solidFill>
              </a:rPr>
              <a:t>no adulteress, though she has married another man</a:t>
            </a:r>
            <a:r>
              <a:rPr lang="en-US" dirty="0">
                <a:solidFill>
                  <a:srgbClr val="002060"/>
                </a:solidFill>
              </a:rPr>
              <a:t>. </a:t>
            </a:r>
            <a:r>
              <a:rPr lang="en-US" dirty="0"/>
              <a:t>(</a:t>
            </a:r>
            <a:r>
              <a:rPr lang="en-US" b="1" dirty="0">
                <a:solidFill>
                  <a:srgbClr val="002060"/>
                </a:solidFill>
              </a:rPr>
              <a:t>7:1-3</a:t>
            </a:r>
            <a:r>
              <a:rPr lang="en-US" dirty="0"/>
              <a:t>)</a:t>
            </a:r>
          </a:p>
          <a:p>
            <a:pPr>
              <a:lnSpc>
                <a:spcPct val="95000"/>
              </a:lnSpc>
              <a:spcBef>
                <a:spcPts val="0"/>
              </a:spcBef>
            </a:pPr>
            <a:r>
              <a:rPr lang="en-US" dirty="0"/>
              <a:t>Marriage is terminated in </a:t>
            </a:r>
            <a:r>
              <a:rPr lang="en-US" b="1" u="sng" dirty="0"/>
              <a:t>death</a:t>
            </a:r>
            <a:r>
              <a:rPr lang="en-US" dirty="0"/>
              <a:t> of </a:t>
            </a:r>
            <a:r>
              <a:rPr lang="en-US" b="1" dirty="0"/>
              <a:t>either</a:t>
            </a:r>
            <a:r>
              <a:rPr lang="en-US" dirty="0"/>
              <a:t> spouse.</a:t>
            </a:r>
          </a:p>
        </p:txBody>
      </p:sp>
    </p:spTree>
    <p:extLst>
      <p:ext uri="{BB962C8B-B14F-4D97-AF65-F5344CB8AC3E}">
        <p14:creationId xmlns:p14="http://schemas.microsoft.com/office/powerpoint/2010/main" val="337736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“As Long As He Lives”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a:pPr>
            <a:r>
              <a:rPr lang="en-US" dirty="0"/>
              <a:t>What is the natural end of a husband’s authority over his wife (</a:t>
            </a:r>
            <a:r>
              <a:rPr lang="en-US" b="1" dirty="0">
                <a:solidFill>
                  <a:srgbClr val="002060"/>
                </a:solidFill>
              </a:rPr>
              <a:t>7:1-3</a:t>
            </a:r>
            <a:r>
              <a:rPr lang="en-US" dirty="0"/>
              <a:t>)?  How does this harmonize with Jesus’ prohibition to separate was God has joined (</a:t>
            </a:r>
            <a:r>
              <a:rPr lang="en-US" b="1" dirty="0">
                <a:solidFill>
                  <a:srgbClr val="002060"/>
                </a:solidFill>
              </a:rPr>
              <a:t>Matthew 19:3-6</a:t>
            </a:r>
            <a:r>
              <a:rPr lang="en-US" dirty="0"/>
              <a:t>)?</a:t>
            </a:r>
          </a:p>
          <a:p>
            <a:pPr marL="0" indent="0">
              <a:lnSpc>
                <a:spcPct val="95000"/>
              </a:lnSpc>
              <a:spcBef>
                <a:spcPts val="0"/>
              </a:spcBef>
              <a:buNone/>
            </a:pPr>
            <a:r>
              <a:rPr lang="en-US" dirty="0">
                <a:solidFill>
                  <a:srgbClr val="002060"/>
                </a:solidFill>
              </a:rPr>
              <a:t>Or do you not know, brethren (for </a:t>
            </a:r>
            <a:r>
              <a:rPr lang="en-US" b="1" dirty="0">
                <a:solidFill>
                  <a:srgbClr val="002060"/>
                </a:solidFill>
              </a:rPr>
              <a:t>I </a:t>
            </a:r>
            <a:r>
              <a:rPr lang="en-US" b="1" u="sng" dirty="0">
                <a:solidFill>
                  <a:srgbClr val="002060"/>
                </a:solidFill>
              </a:rPr>
              <a:t>speak to those who know</a:t>
            </a:r>
            <a:r>
              <a:rPr lang="en-US" b="1" dirty="0">
                <a:solidFill>
                  <a:srgbClr val="002060"/>
                </a:solidFill>
              </a:rPr>
              <a:t> the law</a:t>
            </a:r>
            <a:r>
              <a:rPr lang="en-US" dirty="0">
                <a:solidFill>
                  <a:srgbClr val="002060"/>
                </a:solidFill>
              </a:rPr>
              <a:t>), that </a:t>
            </a:r>
            <a:r>
              <a:rPr lang="en-US" b="1" dirty="0">
                <a:solidFill>
                  <a:srgbClr val="002060"/>
                </a:solidFill>
              </a:rPr>
              <a:t>the law has </a:t>
            </a:r>
            <a:r>
              <a:rPr lang="en-US" b="1" u="sng" dirty="0">
                <a:solidFill>
                  <a:srgbClr val="002060"/>
                </a:solidFill>
              </a:rPr>
              <a:t>dominion over a man as long as he lives</a:t>
            </a:r>
            <a:r>
              <a:rPr lang="en-US" dirty="0">
                <a:solidFill>
                  <a:srgbClr val="002060"/>
                </a:solidFill>
              </a:rPr>
              <a:t>?  For the woman who has a husband is </a:t>
            </a:r>
            <a:r>
              <a:rPr lang="en-US" b="1" dirty="0">
                <a:solidFill>
                  <a:srgbClr val="002060"/>
                </a:solidFill>
              </a:rPr>
              <a:t>bound by the law to her husband </a:t>
            </a:r>
            <a:r>
              <a:rPr lang="en-US" b="1" u="sng" dirty="0">
                <a:solidFill>
                  <a:srgbClr val="002060"/>
                </a:solidFill>
              </a:rPr>
              <a:t>as long as he lives</a:t>
            </a:r>
            <a:r>
              <a:rPr lang="en-US" dirty="0">
                <a:solidFill>
                  <a:srgbClr val="002060"/>
                </a:solidFill>
              </a:rPr>
              <a:t>. But if the </a:t>
            </a:r>
            <a:r>
              <a:rPr lang="en-US" b="1" u="sng" dirty="0">
                <a:solidFill>
                  <a:srgbClr val="002060"/>
                </a:solidFill>
              </a:rPr>
              <a:t>husband dies</a:t>
            </a:r>
            <a:r>
              <a:rPr lang="en-US" b="1" dirty="0">
                <a:solidFill>
                  <a:srgbClr val="002060"/>
                </a:solidFill>
              </a:rPr>
              <a:t>, she is </a:t>
            </a:r>
            <a:r>
              <a:rPr lang="en-US" b="1" u="sng" dirty="0">
                <a:solidFill>
                  <a:srgbClr val="002060"/>
                </a:solidFill>
              </a:rPr>
              <a:t>released</a:t>
            </a:r>
            <a:r>
              <a:rPr lang="en-US" b="1" dirty="0">
                <a:solidFill>
                  <a:srgbClr val="002060"/>
                </a:solidFill>
              </a:rPr>
              <a:t> from the law of her husband</a:t>
            </a:r>
            <a:r>
              <a:rPr lang="en-US" dirty="0">
                <a:solidFill>
                  <a:srgbClr val="002060"/>
                </a:solidFill>
              </a:rPr>
              <a:t>.  So then if, </a:t>
            </a:r>
            <a:r>
              <a:rPr lang="en-US" b="1" dirty="0">
                <a:solidFill>
                  <a:srgbClr val="002060"/>
                </a:solidFill>
              </a:rPr>
              <a:t>while her husband </a:t>
            </a:r>
            <a:r>
              <a:rPr lang="en-US" b="1" u="sng" dirty="0">
                <a:solidFill>
                  <a:srgbClr val="002060"/>
                </a:solidFill>
              </a:rPr>
              <a:t>lives</a:t>
            </a:r>
            <a:r>
              <a:rPr lang="en-US" dirty="0">
                <a:solidFill>
                  <a:srgbClr val="002060"/>
                </a:solidFill>
              </a:rPr>
              <a:t>, she </a:t>
            </a:r>
            <a:r>
              <a:rPr lang="en-US" b="1" dirty="0">
                <a:solidFill>
                  <a:srgbClr val="002060"/>
                </a:solidFill>
              </a:rPr>
              <a:t>marries another man</a:t>
            </a:r>
            <a:r>
              <a:rPr lang="en-US" dirty="0">
                <a:solidFill>
                  <a:srgbClr val="002060"/>
                </a:solidFill>
              </a:rPr>
              <a:t>, she will be called </a:t>
            </a:r>
            <a:r>
              <a:rPr lang="en-US" b="1" dirty="0">
                <a:solidFill>
                  <a:srgbClr val="002060"/>
                </a:solidFill>
              </a:rPr>
              <a:t>an adulteress</a:t>
            </a:r>
            <a:r>
              <a:rPr lang="en-US" dirty="0">
                <a:solidFill>
                  <a:srgbClr val="002060"/>
                </a:solidFill>
              </a:rPr>
              <a:t>; but if her husband dies, she is free from that law, so that she is </a:t>
            </a:r>
            <a:r>
              <a:rPr lang="en-US" b="1" dirty="0">
                <a:solidFill>
                  <a:srgbClr val="002060"/>
                </a:solidFill>
              </a:rPr>
              <a:t>no adulteress, though she has married another man</a:t>
            </a:r>
            <a:r>
              <a:rPr lang="en-US" dirty="0">
                <a:solidFill>
                  <a:srgbClr val="002060"/>
                </a:solidFill>
              </a:rPr>
              <a:t>. </a:t>
            </a:r>
            <a:r>
              <a:rPr lang="en-US" dirty="0"/>
              <a:t>(</a:t>
            </a:r>
            <a:r>
              <a:rPr lang="en-US" b="1" dirty="0">
                <a:solidFill>
                  <a:srgbClr val="002060"/>
                </a:solidFill>
              </a:rPr>
              <a:t>7:1-3</a:t>
            </a:r>
            <a:r>
              <a:rPr lang="en-US" dirty="0"/>
              <a:t>)</a:t>
            </a:r>
          </a:p>
          <a:p>
            <a:pPr>
              <a:lnSpc>
                <a:spcPct val="95000"/>
              </a:lnSpc>
              <a:spcBef>
                <a:spcPts val="0"/>
              </a:spcBef>
            </a:pPr>
            <a:r>
              <a:rPr lang="en-US" dirty="0"/>
              <a:t>No marriage – no male or female – in heaven (</a:t>
            </a:r>
            <a:r>
              <a:rPr lang="en-US" b="1" dirty="0">
                <a:solidFill>
                  <a:srgbClr val="002060"/>
                </a:solidFill>
              </a:rPr>
              <a:t>Matthew 22:23-30</a:t>
            </a:r>
            <a:r>
              <a:rPr lang="en-US" dirty="0"/>
              <a:t>).</a:t>
            </a:r>
          </a:p>
        </p:txBody>
      </p:sp>
    </p:spTree>
    <p:extLst>
      <p:ext uri="{BB962C8B-B14F-4D97-AF65-F5344CB8AC3E}">
        <p14:creationId xmlns:p14="http://schemas.microsoft.com/office/powerpoint/2010/main" val="30465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“As Long As He Lives”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a:pPr>
            <a:r>
              <a:rPr lang="en-US" dirty="0"/>
              <a:t>What is the natural end of a husband’s authority over his wife (</a:t>
            </a:r>
            <a:r>
              <a:rPr lang="en-US" b="1" dirty="0">
                <a:solidFill>
                  <a:srgbClr val="002060"/>
                </a:solidFill>
              </a:rPr>
              <a:t>7:1-3</a:t>
            </a:r>
            <a:r>
              <a:rPr lang="en-US" dirty="0"/>
              <a:t>)?  How does this harmonize with Jesus’ prohibition to separate was God has joined (</a:t>
            </a:r>
            <a:r>
              <a:rPr lang="en-US" b="1" dirty="0">
                <a:solidFill>
                  <a:srgbClr val="002060"/>
                </a:solidFill>
              </a:rPr>
              <a:t>Matthew 19:3-6</a:t>
            </a:r>
            <a:r>
              <a:rPr lang="en-US" dirty="0"/>
              <a:t>)?</a:t>
            </a:r>
          </a:p>
          <a:p>
            <a:pPr marL="0" indent="0">
              <a:lnSpc>
                <a:spcPct val="95000"/>
              </a:lnSpc>
              <a:spcBef>
                <a:spcPts val="0"/>
              </a:spcBef>
              <a:buNone/>
            </a:pPr>
            <a:r>
              <a:rPr lang="en-US" dirty="0">
                <a:solidFill>
                  <a:srgbClr val="002060"/>
                </a:solidFill>
              </a:rPr>
              <a:t>Or do you not know, brethren (for </a:t>
            </a:r>
            <a:r>
              <a:rPr lang="en-US" b="1" dirty="0">
                <a:solidFill>
                  <a:srgbClr val="002060"/>
                </a:solidFill>
              </a:rPr>
              <a:t>I </a:t>
            </a:r>
            <a:r>
              <a:rPr lang="en-US" b="1" u="sng" dirty="0">
                <a:solidFill>
                  <a:srgbClr val="002060"/>
                </a:solidFill>
              </a:rPr>
              <a:t>speak to those who know</a:t>
            </a:r>
            <a:r>
              <a:rPr lang="en-US" b="1" dirty="0">
                <a:solidFill>
                  <a:srgbClr val="002060"/>
                </a:solidFill>
              </a:rPr>
              <a:t> the law</a:t>
            </a:r>
            <a:r>
              <a:rPr lang="en-US" dirty="0">
                <a:solidFill>
                  <a:srgbClr val="002060"/>
                </a:solidFill>
              </a:rPr>
              <a:t>), that </a:t>
            </a:r>
            <a:r>
              <a:rPr lang="en-US" b="1" dirty="0">
                <a:solidFill>
                  <a:srgbClr val="002060"/>
                </a:solidFill>
              </a:rPr>
              <a:t>the law has </a:t>
            </a:r>
            <a:r>
              <a:rPr lang="en-US" b="1" u="sng" dirty="0">
                <a:solidFill>
                  <a:srgbClr val="002060"/>
                </a:solidFill>
              </a:rPr>
              <a:t>dominion over a man as long as he lives</a:t>
            </a:r>
            <a:r>
              <a:rPr lang="en-US" dirty="0">
                <a:solidFill>
                  <a:srgbClr val="002060"/>
                </a:solidFill>
              </a:rPr>
              <a:t>?  For the woman who has a husband is </a:t>
            </a:r>
            <a:r>
              <a:rPr lang="en-US" b="1" dirty="0">
                <a:solidFill>
                  <a:srgbClr val="002060"/>
                </a:solidFill>
              </a:rPr>
              <a:t>bound by the law to her husband </a:t>
            </a:r>
            <a:r>
              <a:rPr lang="en-US" b="1" u="sng" dirty="0">
                <a:solidFill>
                  <a:srgbClr val="002060"/>
                </a:solidFill>
              </a:rPr>
              <a:t>as long as he lives</a:t>
            </a:r>
            <a:r>
              <a:rPr lang="en-US" dirty="0">
                <a:solidFill>
                  <a:srgbClr val="002060"/>
                </a:solidFill>
              </a:rPr>
              <a:t>. But if the </a:t>
            </a:r>
            <a:r>
              <a:rPr lang="en-US" b="1" u="sng" dirty="0">
                <a:solidFill>
                  <a:srgbClr val="002060"/>
                </a:solidFill>
              </a:rPr>
              <a:t>husband dies</a:t>
            </a:r>
            <a:r>
              <a:rPr lang="en-US" b="1" dirty="0">
                <a:solidFill>
                  <a:srgbClr val="002060"/>
                </a:solidFill>
              </a:rPr>
              <a:t>, she is </a:t>
            </a:r>
            <a:r>
              <a:rPr lang="en-US" b="1" u="sng" dirty="0">
                <a:solidFill>
                  <a:srgbClr val="002060"/>
                </a:solidFill>
              </a:rPr>
              <a:t>released</a:t>
            </a:r>
            <a:r>
              <a:rPr lang="en-US" b="1" dirty="0">
                <a:solidFill>
                  <a:srgbClr val="002060"/>
                </a:solidFill>
              </a:rPr>
              <a:t> from the law of her husband</a:t>
            </a:r>
            <a:r>
              <a:rPr lang="en-US" dirty="0">
                <a:solidFill>
                  <a:srgbClr val="002060"/>
                </a:solidFill>
              </a:rPr>
              <a:t>.  So then if, </a:t>
            </a:r>
            <a:r>
              <a:rPr lang="en-US" b="1" dirty="0">
                <a:solidFill>
                  <a:srgbClr val="002060"/>
                </a:solidFill>
              </a:rPr>
              <a:t>while her husband </a:t>
            </a:r>
            <a:r>
              <a:rPr lang="en-US" b="1" u="sng" dirty="0">
                <a:solidFill>
                  <a:srgbClr val="002060"/>
                </a:solidFill>
              </a:rPr>
              <a:t>lives</a:t>
            </a:r>
            <a:r>
              <a:rPr lang="en-US" dirty="0">
                <a:solidFill>
                  <a:srgbClr val="002060"/>
                </a:solidFill>
              </a:rPr>
              <a:t>, she </a:t>
            </a:r>
            <a:r>
              <a:rPr lang="en-US" b="1" dirty="0">
                <a:solidFill>
                  <a:srgbClr val="002060"/>
                </a:solidFill>
              </a:rPr>
              <a:t>marries another man</a:t>
            </a:r>
            <a:r>
              <a:rPr lang="en-US" dirty="0">
                <a:solidFill>
                  <a:srgbClr val="002060"/>
                </a:solidFill>
              </a:rPr>
              <a:t>, she will be called </a:t>
            </a:r>
            <a:r>
              <a:rPr lang="en-US" b="1" dirty="0">
                <a:solidFill>
                  <a:srgbClr val="002060"/>
                </a:solidFill>
              </a:rPr>
              <a:t>an adulteress</a:t>
            </a:r>
            <a:r>
              <a:rPr lang="en-US" dirty="0">
                <a:solidFill>
                  <a:srgbClr val="002060"/>
                </a:solidFill>
              </a:rPr>
              <a:t>; but if her husband dies, she is free from that law, so that she is </a:t>
            </a:r>
            <a:r>
              <a:rPr lang="en-US" b="1" dirty="0">
                <a:solidFill>
                  <a:srgbClr val="002060"/>
                </a:solidFill>
              </a:rPr>
              <a:t>no adulteress, though she has married another man</a:t>
            </a:r>
            <a:r>
              <a:rPr lang="en-US" dirty="0">
                <a:solidFill>
                  <a:srgbClr val="002060"/>
                </a:solidFill>
              </a:rPr>
              <a:t>. </a:t>
            </a:r>
            <a:r>
              <a:rPr lang="en-US" dirty="0"/>
              <a:t>(</a:t>
            </a:r>
            <a:r>
              <a:rPr lang="en-US" b="1" dirty="0">
                <a:solidFill>
                  <a:srgbClr val="002060"/>
                </a:solidFill>
              </a:rPr>
              <a:t>7:1-3</a:t>
            </a:r>
            <a:r>
              <a:rPr lang="en-US" dirty="0"/>
              <a:t>)</a:t>
            </a:r>
          </a:p>
          <a:p>
            <a:pPr>
              <a:lnSpc>
                <a:spcPct val="95000"/>
              </a:lnSpc>
              <a:spcBef>
                <a:spcPts val="0"/>
              </a:spcBef>
            </a:pPr>
            <a:r>
              <a:rPr lang="en-US" dirty="0"/>
              <a:t>In death, God separates– not man (</a:t>
            </a:r>
            <a:r>
              <a:rPr lang="en-US" b="1" dirty="0">
                <a:solidFill>
                  <a:srgbClr val="002060"/>
                </a:solidFill>
              </a:rPr>
              <a:t>8:20; Genesis 3:17-24</a:t>
            </a:r>
            <a:r>
              <a:rPr lang="en-US" dirty="0"/>
              <a:t>).</a:t>
            </a:r>
          </a:p>
        </p:txBody>
      </p:sp>
    </p:spTree>
    <p:extLst>
      <p:ext uri="{BB962C8B-B14F-4D97-AF65-F5344CB8AC3E}">
        <p14:creationId xmlns:p14="http://schemas.microsoft.com/office/powerpoint/2010/main" val="243592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“Dead through the Body of Christ”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Following Paul’s analogy, how does Jesus’ death on the cross also sever men from the authority of the Old Law (</a:t>
            </a:r>
            <a:r>
              <a:rPr lang="en-US" b="1" dirty="0">
                <a:solidFill>
                  <a:srgbClr val="002060"/>
                </a:solidFill>
              </a:rPr>
              <a:t>7:4</a:t>
            </a:r>
            <a:r>
              <a:rPr lang="en-US" dirty="0"/>
              <a:t>)?  And, whom may we now marry and serve?</a:t>
            </a:r>
          </a:p>
          <a:p>
            <a:pPr marL="0" indent="0">
              <a:buNone/>
            </a:pPr>
            <a:r>
              <a:rPr lang="en-US" dirty="0">
                <a:solidFill>
                  <a:srgbClr val="002060"/>
                </a:solidFill>
              </a:rPr>
              <a:t>Therefore, my brethren, you </a:t>
            </a:r>
            <a:r>
              <a:rPr lang="en-US" b="1" dirty="0">
                <a:solidFill>
                  <a:srgbClr val="002060"/>
                </a:solidFill>
              </a:rPr>
              <a:t>also have become </a:t>
            </a:r>
            <a:r>
              <a:rPr lang="en-US" b="1" u="sng" dirty="0">
                <a:solidFill>
                  <a:srgbClr val="002060"/>
                </a:solidFill>
              </a:rPr>
              <a:t>dead to the law</a:t>
            </a:r>
            <a:r>
              <a:rPr lang="en-US" b="1" dirty="0">
                <a:solidFill>
                  <a:srgbClr val="002060"/>
                </a:solidFill>
              </a:rPr>
              <a:t> </a:t>
            </a:r>
            <a:r>
              <a:rPr lang="en-US" b="1" u="sng" dirty="0">
                <a:solidFill>
                  <a:srgbClr val="002060"/>
                </a:solidFill>
              </a:rPr>
              <a:t>through</a:t>
            </a:r>
            <a:r>
              <a:rPr lang="en-US" b="1" dirty="0">
                <a:solidFill>
                  <a:srgbClr val="002060"/>
                </a:solidFill>
              </a:rPr>
              <a:t> the body of Christ</a:t>
            </a:r>
            <a:r>
              <a:rPr lang="en-US" dirty="0">
                <a:solidFill>
                  <a:srgbClr val="002060"/>
                </a:solidFill>
              </a:rPr>
              <a:t>, that you </a:t>
            </a:r>
            <a:r>
              <a:rPr lang="en-US" b="1" dirty="0">
                <a:solidFill>
                  <a:srgbClr val="002060"/>
                </a:solidFill>
              </a:rPr>
              <a:t>may be </a:t>
            </a:r>
            <a:r>
              <a:rPr lang="en-US" b="1" u="sng" dirty="0">
                <a:solidFill>
                  <a:srgbClr val="002060"/>
                </a:solidFill>
              </a:rPr>
              <a:t>married to another</a:t>
            </a:r>
            <a:r>
              <a:rPr lang="en-US" b="1" dirty="0">
                <a:solidFill>
                  <a:srgbClr val="002060"/>
                </a:solidFill>
              </a:rPr>
              <a:t> – to Him who was raised from the dead</a:t>
            </a:r>
            <a:r>
              <a:rPr lang="en-US" dirty="0">
                <a:solidFill>
                  <a:srgbClr val="002060"/>
                </a:solidFill>
              </a:rPr>
              <a:t>, that we should bear fruit to God. </a:t>
            </a:r>
            <a:r>
              <a:rPr lang="en-US" dirty="0"/>
              <a:t>(</a:t>
            </a:r>
            <a:r>
              <a:rPr lang="en-US" b="1" dirty="0">
                <a:solidFill>
                  <a:srgbClr val="002060"/>
                </a:solidFill>
              </a:rPr>
              <a:t>7:4</a:t>
            </a:r>
            <a:r>
              <a:rPr lang="en-US" dirty="0"/>
              <a:t>)</a:t>
            </a:r>
          </a:p>
          <a:p>
            <a:r>
              <a:rPr lang="en-US" dirty="0"/>
              <a:t>For the Jew bound to the Law, Jesus’ death terminated their subjection to the Law and requirement to obey it.</a:t>
            </a:r>
          </a:p>
          <a:p>
            <a:r>
              <a:rPr lang="en-US" dirty="0"/>
              <a:t>Represents legal termination of Old Law – no more authority.</a:t>
            </a:r>
          </a:p>
          <a:p>
            <a:r>
              <a:rPr lang="en-US" dirty="0"/>
              <a:t>The church is Christ’s bride now (</a:t>
            </a:r>
            <a:r>
              <a:rPr lang="en-US" b="1" dirty="0">
                <a:solidFill>
                  <a:srgbClr val="002060"/>
                </a:solidFill>
              </a:rPr>
              <a:t>Eph. 5:23-33; Rev. 19:1-8; 21:1-9</a:t>
            </a:r>
            <a:r>
              <a:rPr lang="en-US" dirty="0"/>
              <a:t>).</a:t>
            </a:r>
          </a:p>
          <a:p>
            <a:endParaRPr lang="en-US" dirty="0"/>
          </a:p>
          <a:p>
            <a:endParaRPr lang="en-US" dirty="0"/>
          </a:p>
        </p:txBody>
      </p:sp>
    </p:spTree>
    <p:extLst>
      <p:ext uri="{BB962C8B-B14F-4D97-AF65-F5344CB8AC3E}">
        <p14:creationId xmlns:p14="http://schemas.microsoft.com/office/powerpoint/2010/main" val="359591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“Stolen Water Is Sweet”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For when </a:t>
            </a:r>
            <a:r>
              <a:rPr lang="en-US" b="1" dirty="0">
                <a:solidFill>
                  <a:srgbClr val="002060"/>
                </a:solidFill>
              </a:rPr>
              <a:t>we </a:t>
            </a:r>
            <a:r>
              <a:rPr lang="en-US" b="1" u="sng" dirty="0">
                <a:solidFill>
                  <a:srgbClr val="002060"/>
                </a:solidFill>
              </a:rPr>
              <a:t>were</a:t>
            </a:r>
            <a:r>
              <a:rPr lang="en-US" b="1" dirty="0">
                <a:solidFill>
                  <a:srgbClr val="002060"/>
                </a:solidFill>
              </a:rPr>
              <a:t> in the </a:t>
            </a:r>
            <a:r>
              <a:rPr lang="en-US" b="1" u="sng" dirty="0">
                <a:solidFill>
                  <a:srgbClr val="002060"/>
                </a:solidFill>
              </a:rPr>
              <a:t>flesh</a:t>
            </a:r>
            <a:r>
              <a:rPr lang="en-US" dirty="0">
                <a:solidFill>
                  <a:srgbClr val="002060"/>
                </a:solidFill>
              </a:rPr>
              <a:t>, the </a:t>
            </a:r>
            <a:r>
              <a:rPr lang="en-US" b="1" dirty="0">
                <a:solidFill>
                  <a:srgbClr val="002060"/>
                </a:solidFill>
              </a:rPr>
              <a:t>sinful passions which were </a:t>
            </a:r>
            <a:r>
              <a:rPr lang="en-US" b="1" u="sng" dirty="0">
                <a:solidFill>
                  <a:srgbClr val="002060"/>
                </a:solidFill>
              </a:rPr>
              <a:t>aroused by the law</a:t>
            </a:r>
            <a:r>
              <a:rPr lang="en-US" b="1" dirty="0">
                <a:solidFill>
                  <a:srgbClr val="002060"/>
                </a:solidFill>
              </a:rPr>
              <a:t> were at work in our members </a:t>
            </a:r>
            <a:r>
              <a:rPr lang="en-US" dirty="0">
                <a:solidFill>
                  <a:srgbClr val="002060"/>
                </a:solidFill>
              </a:rPr>
              <a:t>to bear fruit to death. </a:t>
            </a:r>
            <a:r>
              <a:rPr lang="en-US" dirty="0"/>
              <a:t>(</a:t>
            </a:r>
            <a:r>
              <a:rPr lang="en-US" b="1" dirty="0">
                <a:solidFill>
                  <a:srgbClr val="002060"/>
                </a:solidFill>
              </a:rPr>
              <a:t>7:5</a:t>
            </a:r>
            <a:r>
              <a:rPr lang="en-US" dirty="0"/>
              <a:t>)</a:t>
            </a:r>
          </a:p>
          <a:p>
            <a:r>
              <a:rPr lang="en-US" b="1" dirty="0"/>
              <a:t>Past Tense </a:t>
            </a:r>
            <a:r>
              <a:rPr lang="en-US" dirty="0"/>
              <a:t>– </a:t>
            </a:r>
            <a:r>
              <a:rPr lang="en-US" dirty="0">
                <a:solidFill>
                  <a:srgbClr val="002060"/>
                </a:solidFill>
              </a:rPr>
              <a:t>“we </a:t>
            </a:r>
            <a:r>
              <a:rPr lang="en-US" b="1" u="sng" dirty="0">
                <a:solidFill>
                  <a:srgbClr val="002060"/>
                </a:solidFill>
              </a:rPr>
              <a:t>were</a:t>
            </a:r>
            <a:r>
              <a:rPr lang="en-US" dirty="0">
                <a:solidFill>
                  <a:srgbClr val="002060"/>
                </a:solidFill>
              </a:rPr>
              <a:t> in the flesh”</a:t>
            </a:r>
            <a:r>
              <a:rPr lang="en-US" dirty="0"/>
              <a:t>, represents </a:t>
            </a:r>
            <a:r>
              <a:rPr lang="en-US" b="1" i="1" dirty="0"/>
              <a:t>previous</a:t>
            </a:r>
            <a:r>
              <a:rPr lang="en-US" dirty="0"/>
              <a:t> allegiance, master, purpose and way of life, but not </a:t>
            </a:r>
            <a:r>
              <a:rPr lang="en-US" dirty="0">
                <a:solidFill>
                  <a:srgbClr val="002060"/>
                </a:solidFill>
              </a:rPr>
              <a:t>“put to death”</a:t>
            </a:r>
            <a:r>
              <a:rPr lang="en-US" dirty="0"/>
              <a:t> (</a:t>
            </a:r>
            <a:r>
              <a:rPr lang="en-US" b="1" dirty="0">
                <a:solidFill>
                  <a:srgbClr val="002060"/>
                </a:solidFill>
              </a:rPr>
              <a:t>6:1-6</a:t>
            </a:r>
            <a:r>
              <a:rPr lang="en-US" dirty="0"/>
              <a:t>).</a:t>
            </a:r>
          </a:p>
          <a:p>
            <a:pPr marL="457200" indent="-457200">
              <a:buFont typeface="+mj-lt"/>
              <a:buAutoNum type="arabicPeriod" startAt="3"/>
            </a:pPr>
            <a:r>
              <a:rPr lang="en-US" dirty="0"/>
              <a:t>How could the law</a:t>
            </a:r>
            <a:r>
              <a:rPr lang="en-US" dirty="0">
                <a:solidFill>
                  <a:srgbClr val="002060"/>
                </a:solidFill>
              </a:rPr>
              <a:t> “arouse sinful passions”</a:t>
            </a:r>
            <a:r>
              <a:rPr lang="en-US" i="1" dirty="0"/>
              <a:t> </a:t>
            </a:r>
            <a:r>
              <a:rPr lang="en-US" dirty="0"/>
              <a:t>(</a:t>
            </a:r>
            <a:r>
              <a:rPr lang="en-US" b="1" dirty="0">
                <a:solidFill>
                  <a:srgbClr val="002060"/>
                </a:solidFill>
              </a:rPr>
              <a:t>7:5</a:t>
            </a:r>
            <a:r>
              <a:rPr lang="en-US" dirty="0"/>
              <a:t>)?  Was it not intended to condemn and forbid them?</a:t>
            </a:r>
          </a:p>
          <a:p>
            <a:r>
              <a:rPr lang="en-US" dirty="0"/>
              <a:t>Our desires are good (</a:t>
            </a:r>
            <a:r>
              <a:rPr lang="en-US" b="1" dirty="0">
                <a:solidFill>
                  <a:srgbClr val="002060"/>
                </a:solidFill>
              </a:rPr>
              <a:t>Gen. 1:31</a:t>
            </a:r>
            <a:r>
              <a:rPr lang="en-US" dirty="0"/>
              <a:t>).  However, abuse of them is </a:t>
            </a:r>
            <a:r>
              <a:rPr lang="en-US" dirty="0">
                <a:solidFill>
                  <a:srgbClr val="002060"/>
                </a:solidFill>
              </a:rPr>
              <a:t>“sinful”</a:t>
            </a:r>
            <a:r>
              <a:rPr lang="en-US" dirty="0"/>
              <a:t>.</a:t>
            </a:r>
          </a:p>
          <a:p>
            <a:r>
              <a:rPr lang="en-US" dirty="0"/>
              <a:t>Such uncontrolled desire is </a:t>
            </a:r>
            <a:r>
              <a:rPr lang="en-US" b="1" i="1" dirty="0"/>
              <a:t>challenged</a:t>
            </a:r>
            <a:r>
              <a:rPr lang="en-US" dirty="0"/>
              <a:t>, provoked by anything requiring control (</a:t>
            </a:r>
            <a:r>
              <a:rPr lang="en-US" dirty="0">
                <a:solidFill>
                  <a:srgbClr val="002060"/>
                </a:solidFill>
              </a:rPr>
              <a:t>“Stolen water … bread in secret”</a:t>
            </a:r>
            <a:r>
              <a:rPr lang="en-US" dirty="0"/>
              <a:t>, </a:t>
            </a:r>
            <a:r>
              <a:rPr lang="en-US" b="1" dirty="0">
                <a:solidFill>
                  <a:srgbClr val="002060"/>
                </a:solidFill>
              </a:rPr>
              <a:t>Pro. 9:17-18</a:t>
            </a:r>
            <a:r>
              <a:rPr lang="en-US" dirty="0"/>
              <a:t>).</a:t>
            </a:r>
          </a:p>
          <a:p>
            <a:r>
              <a:rPr lang="en-US" dirty="0"/>
              <a:t>Not good tempting innocent, but good challenging evil.</a:t>
            </a:r>
          </a:p>
          <a:p>
            <a:endParaRPr lang="en-US" dirty="0"/>
          </a:p>
          <a:p>
            <a:endParaRPr lang="en-US" dirty="0"/>
          </a:p>
        </p:txBody>
      </p:sp>
    </p:spTree>
    <p:extLst>
      <p:ext uri="{BB962C8B-B14F-4D97-AF65-F5344CB8AC3E}">
        <p14:creationId xmlns:p14="http://schemas.microsoft.com/office/powerpoint/2010/main" val="60795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“Place Sought for a Second”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5000"/>
              </a:lnSpc>
              <a:spcBef>
                <a:spcPts val="0"/>
              </a:spcBef>
              <a:buNone/>
            </a:pPr>
            <a:r>
              <a:rPr lang="en-US" dirty="0">
                <a:solidFill>
                  <a:srgbClr val="002060"/>
                </a:solidFill>
              </a:rPr>
              <a:t>But now we have been </a:t>
            </a:r>
            <a:r>
              <a:rPr lang="en-US" b="1" dirty="0">
                <a:solidFill>
                  <a:srgbClr val="002060"/>
                </a:solidFill>
              </a:rPr>
              <a:t>delivered from the law</a:t>
            </a:r>
            <a:r>
              <a:rPr lang="en-US" dirty="0">
                <a:solidFill>
                  <a:srgbClr val="002060"/>
                </a:solidFill>
              </a:rPr>
              <a:t>, having </a:t>
            </a:r>
            <a:r>
              <a:rPr lang="en-US" b="1" dirty="0">
                <a:solidFill>
                  <a:srgbClr val="002060"/>
                </a:solidFill>
              </a:rPr>
              <a:t>died to what we were held by</a:t>
            </a:r>
            <a:r>
              <a:rPr lang="en-US" dirty="0">
                <a:solidFill>
                  <a:srgbClr val="002060"/>
                </a:solidFill>
              </a:rPr>
              <a:t>, so that we should </a:t>
            </a:r>
            <a:r>
              <a:rPr lang="en-US" b="1" dirty="0">
                <a:solidFill>
                  <a:srgbClr val="002060"/>
                </a:solidFill>
              </a:rPr>
              <a:t>serve in the </a:t>
            </a:r>
            <a:r>
              <a:rPr lang="en-US" b="1" u="sng" dirty="0">
                <a:solidFill>
                  <a:srgbClr val="002060"/>
                </a:solidFill>
              </a:rPr>
              <a:t>newness of the Spirit</a:t>
            </a:r>
            <a:r>
              <a:rPr lang="en-US" b="1" dirty="0">
                <a:solidFill>
                  <a:srgbClr val="002060"/>
                </a:solidFill>
              </a:rPr>
              <a:t> and </a:t>
            </a:r>
            <a:r>
              <a:rPr lang="en-US" b="1" u="sng" dirty="0">
                <a:solidFill>
                  <a:srgbClr val="002060"/>
                </a:solidFill>
              </a:rPr>
              <a:t>not in the oldness of the letter</a:t>
            </a:r>
            <a:r>
              <a:rPr lang="en-US" dirty="0">
                <a:solidFill>
                  <a:srgbClr val="002060"/>
                </a:solidFill>
              </a:rPr>
              <a:t>. </a:t>
            </a:r>
            <a:r>
              <a:rPr lang="en-US" dirty="0"/>
              <a:t>(</a:t>
            </a:r>
            <a:r>
              <a:rPr lang="en-US" b="1" dirty="0">
                <a:solidFill>
                  <a:srgbClr val="002060"/>
                </a:solidFill>
              </a:rPr>
              <a:t>7:6</a:t>
            </a:r>
            <a:r>
              <a:rPr lang="en-US" dirty="0"/>
              <a:t>)</a:t>
            </a:r>
          </a:p>
          <a:p>
            <a:pPr marL="457200" indent="-457200">
              <a:lnSpc>
                <a:spcPct val="95000"/>
              </a:lnSpc>
              <a:spcBef>
                <a:spcPts val="0"/>
              </a:spcBef>
              <a:buFont typeface="+mj-lt"/>
              <a:buAutoNum type="arabicPeriod" startAt="4"/>
            </a:pPr>
            <a:r>
              <a:rPr lang="en-US" dirty="0"/>
              <a:t>Are things new always better than those old (for example, see:  </a:t>
            </a:r>
            <a:r>
              <a:rPr lang="en-US" b="1" dirty="0">
                <a:solidFill>
                  <a:srgbClr val="002060"/>
                </a:solidFill>
              </a:rPr>
              <a:t>Jeremiah 6:16</a:t>
            </a:r>
            <a:r>
              <a:rPr lang="en-US" dirty="0"/>
              <a:t>)?  How is the </a:t>
            </a:r>
            <a:r>
              <a:rPr lang="en-US" dirty="0">
                <a:solidFill>
                  <a:srgbClr val="002060"/>
                </a:solidFill>
              </a:rPr>
              <a:t>“newness of the Spirit”</a:t>
            </a:r>
            <a:r>
              <a:rPr lang="en-US" dirty="0"/>
              <a:t> better than the </a:t>
            </a:r>
            <a:r>
              <a:rPr lang="en-US" dirty="0">
                <a:solidFill>
                  <a:srgbClr val="002060"/>
                </a:solidFill>
              </a:rPr>
              <a:t>“oldness of the letter”</a:t>
            </a:r>
            <a:r>
              <a:rPr lang="en-US" dirty="0"/>
              <a:t> (</a:t>
            </a:r>
            <a:r>
              <a:rPr lang="en-US" b="1" dirty="0">
                <a:solidFill>
                  <a:srgbClr val="002060"/>
                </a:solidFill>
              </a:rPr>
              <a:t>7:6</a:t>
            </a:r>
            <a:r>
              <a:rPr lang="en-US" dirty="0"/>
              <a:t>)?</a:t>
            </a:r>
          </a:p>
          <a:p>
            <a:pPr marL="0" indent="0">
              <a:lnSpc>
                <a:spcPct val="95000"/>
              </a:lnSpc>
              <a:spcBef>
                <a:spcPts val="0"/>
              </a:spcBef>
              <a:buNone/>
            </a:pPr>
            <a:r>
              <a:rPr lang="en-US" dirty="0">
                <a:solidFill>
                  <a:srgbClr val="002060"/>
                </a:solidFill>
              </a:rPr>
              <a:t>Thus says the LORD: “Stand in the ways and see, And </a:t>
            </a:r>
            <a:r>
              <a:rPr lang="en-US" b="1" dirty="0">
                <a:solidFill>
                  <a:srgbClr val="002060"/>
                </a:solidFill>
              </a:rPr>
              <a:t>ask for the </a:t>
            </a:r>
            <a:r>
              <a:rPr lang="en-US" b="1" u="sng" dirty="0">
                <a:solidFill>
                  <a:srgbClr val="002060"/>
                </a:solidFill>
              </a:rPr>
              <a:t>old paths</a:t>
            </a:r>
            <a:r>
              <a:rPr lang="en-US" b="1" dirty="0">
                <a:solidFill>
                  <a:srgbClr val="002060"/>
                </a:solidFill>
              </a:rPr>
              <a:t>, where the </a:t>
            </a:r>
            <a:r>
              <a:rPr lang="en-US" b="1" u="sng" dirty="0">
                <a:solidFill>
                  <a:srgbClr val="002060"/>
                </a:solidFill>
              </a:rPr>
              <a:t>good way</a:t>
            </a:r>
            <a:r>
              <a:rPr lang="en-US" b="1" dirty="0">
                <a:solidFill>
                  <a:srgbClr val="002060"/>
                </a:solidFill>
              </a:rPr>
              <a:t> is, And walk in it</a:t>
            </a:r>
            <a:r>
              <a:rPr lang="en-US" dirty="0">
                <a:solidFill>
                  <a:srgbClr val="002060"/>
                </a:solidFill>
              </a:rPr>
              <a:t>; Then you will find rest for your souls. </a:t>
            </a:r>
            <a:r>
              <a:rPr lang="en-US" b="1" dirty="0">
                <a:solidFill>
                  <a:srgbClr val="002060"/>
                </a:solidFill>
              </a:rPr>
              <a:t>But they said, ‘We will not walk in it.</a:t>
            </a:r>
            <a:r>
              <a:rPr lang="en-US" dirty="0">
                <a:solidFill>
                  <a:srgbClr val="002060"/>
                </a:solidFill>
              </a:rPr>
              <a:t>’” </a:t>
            </a:r>
            <a:r>
              <a:rPr lang="en-US" dirty="0"/>
              <a:t>(</a:t>
            </a:r>
            <a:r>
              <a:rPr lang="en-US" b="1" dirty="0">
                <a:solidFill>
                  <a:srgbClr val="002060"/>
                </a:solidFill>
              </a:rPr>
              <a:t>Jer. 6:16</a:t>
            </a:r>
            <a:r>
              <a:rPr lang="en-US" dirty="0"/>
              <a:t>)</a:t>
            </a:r>
          </a:p>
          <a:p>
            <a:pPr>
              <a:lnSpc>
                <a:spcPct val="95000"/>
              </a:lnSpc>
              <a:spcBef>
                <a:spcPts val="0"/>
              </a:spcBef>
            </a:pPr>
            <a:r>
              <a:rPr lang="en-US" dirty="0"/>
              <a:t>Not better when </a:t>
            </a:r>
            <a:r>
              <a:rPr lang="en-US" b="1" i="1" dirty="0"/>
              <a:t>man</a:t>
            </a:r>
            <a:r>
              <a:rPr lang="en-US" dirty="0"/>
              <a:t> replaces what God did previously.</a:t>
            </a:r>
          </a:p>
          <a:p>
            <a:pPr>
              <a:lnSpc>
                <a:spcPct val="95000"/>
              </a:lnSpc>
              <a:spcBef>
                <a:spcPts val="0"/>
              </a:spcBef>
            </a:pPr>
            <a:r>
              <a:rPr lang="en-US" dirty="0"/>
              <a:t>Only God can undo what God does (</a:t>
            </a:r>
            <a:r>
              <a:rPr lang="en-US" b="1" dirty="0">
                <a:solidFill>
                  <a:srgbClr val="002060"/>
                </a:solidFill>
              </a:rPr>
              <a:t>Mat. 19:6</a:t>
            </a:r>
            <a:r>
              <a:rPr lang="en-US" dirty="0"/>
              <a:t>). When He does …</a:t>
            </a:r>
          </a:p>
          <a:p>
            <a:pPr>
              <a:lnSpc>
                <a:spcPct val="95000"/>
              </a:lnSpc>
              <a:spcBef>
                <a:spcPts val="0"/>
              </a:spcBef>
            </a:pPr>
            <a:r>
              <a:rPr lang="en-US" dirty="0"/>
              <a:t>The New Covenant is superior to the first (</a:t>
            </a:r>
            <a:r>
              <a:rPr lang="en-US" b="1" dirty="0">
                <a:solidFill>
                  <a:srgbClr val="002060"/>
                </a:solidFill>
              </a:rPr>
              <a:t>Hebrews 8:7-13</a:t>
            </a:r>
            <a:r>
              <a:rPr lang="en-US" dirty="0"/>
              <a:t>).</a:t>
            </a:r>
          </a:p>
        </p:txBody>
      </p:sp>
    </p:spTree>
    <p:extLst>
      <p:ext uri="{BB962C8B-B14F-4D97-AF65-F5344CB8AC3E}">
        <p14:creationId xmlns:p14="http://schemas.microsoft.com/office/powerpoint/2010/main" val="33067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7:7-12</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800" dirty="0"/>
              <a:t>Sin’s Exploitation of the Law</a:t>
            </a:r>
            <a:endParaRPr lang="en-US" sz="5800" b="1" dirty="0"/>
          </a:p>
        </p:txBody>
      </p:sp>
    </p:spTree>
    <p:extLst>
      <p:ext uri="{BB962C8B-B14F-4D97-AF65-F5344CB8AC3E}">
        <p14:creationId xmlns:p14="http://schemas.microsoft.com/office/powerpoint/2010/main" val="19032307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Moral versus Ceremonial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sz="2200" dirty="0"/>
              <a:t>Some propose that the Law of Moses consisted of two independent laws:  one moral, the other ceremonial.  Often the moral law is most closely associated with the Ten Commandments.  These same people often dismiss Paul’s marriage analogy as only applying to the ceremonial law (i.e., circumcision, sacrifices, etc.).  Temporarily overlooking this is an unwarranted and unjustified assertion, does this context even permit such a distinction (</a:t>
            </a:r>
            <a:r>
              <a:rPr lang="en-US" sz="2200" b="1" dirty="0">
                <a:solidFill>
                  <a:srgbClr val="002060"/>
                </a:solidFill>
              </a:rPr>
              <a:t>7:7</a:t>
            </a:r>
            <a:r>
              <a:rPr lang="en-US" sz="2200" dirty="0"/>
              <a:t>)?  Please explain.</a:t>
            </a:r>
          </a:p>
          <a:p>
            <a:pPr marL="0" indent="0">
              <a:buNone/>
            </a:pPr>
            <a:r>
              <a:rPr lang="en-US" sz="2200" dirty="0">
                <a:solidFill>
                  <a:srgbClr val="002060"/>
                </a:solidFill>
              </a:rPr>
              <a:t>What shall we say then? </a:t>
            </a:r>
            <a:r>
              <a:rPr lang="en-US" sz="2200" b="1" dirty="0">
                <a:solidFill>
                  <a:srgbClr val="002060"/>
                </a:solidFill>
              </a:rPr>
              <a:t>Is the law sin? Certainly not!</a:t>
            </a:r>
            <a:r>
              <a:rPr lang="en-US" sz="2200" dirty="0">
                <a:solidFill>
                  <a:srgbClr val="002060"/>
                </a:solidFill>
              </a:rPr>
              <a:t> On the contrary, </a:t>
            </a:r>
            <a:r>
              <a:rPr lang="en-US" sz="2200" b="1" dirty="0">
                <a:solidFill>
                  <a:srgbClr val="002060"/>
                </a:solidFill>
              </a:rPr>
              <a:t>I would not have known sin except through the law</a:t>
            </a:r>
            <a:r>
              <a:rPr lang="en-US" sz="2200" dirty="0">
                <a:solidFill>
                  <a:srgbClr val="002060"/>
                </a:solidFill>
              </a:rPr>
              <a:t>. For I would </a:t>
            </a:r>
            <a:r>
              <a:rPr lang="en-US" sz="2200" b="1" dirty="0">
                <a:solidFill>
                  <a:srgbClr val="002060"/>
                </a:solidFill>
              </a:rPr>
              <a:t>not have known covetousness unless </a:t>
            </a:r>
            <a:r>
              <a:rPr lang="en-US" sz="2200" b="1" u="sng" dirty="0">
                <a:solidFill>
                  <a:srgbClr val="002060"/>
                </a:solidFill>
              </a:rPr>
              <a:t>the law had said, “You shall not covet.”</a:t>
            </a:r>
            <a:r>
              <a:rPr lang="en-US" sz="2200" dirty="0">
                <a:solidFill>
                  <a:srgbClr val="002060"/>
                </a:solidFill>
              </a:rPr>
              <a:t> </a:t>
            </a:r>
            <a:r>
              <a:rPr lang="en-US" sz="2200" dirty="0"/>
              <a:t>(</a:t>
            </a:r>
            <a:r>
              <a:rPr lang="en-US" sz="2200" b="1" dirty="0">
                <a:solidFill>
                  <a:srgbClr val="002060"/>
                </a:solidFill>
              </a:rPr>
              <a:t>7:7</a:t>
            </a:r>
            <a:r>
              <a:rPr lang="en-US" sz="2200" dirty="0"/>
              <a:t>)</a:t>
            </a:r>
          </a:p>
          <a:p>
            <a:r>
              <a:rPr lang="en-US" sz="2200" dirty="0"/>
              <a:t>No!  Law under examination includes 10 commandments – not covet!</a:t>
            </a:r>
          </a:p>
          <a:p>
            <a:r>
              <a:rPr lang="en-US" sz="2200" dirty="0"/>
              <a:t>Context:  Law is not evil.  It identifies, educates and teaches about sin.</a:t>
            </a:r>
          </a:p>
        </p:txBody>
      </p:sp>
    </p:spTree>
    <p:extLst>
      <p:ext uri="{BB962C8B-B14F-4D97-AF65-F5344CB8AC3E}">
        <p14:creationId xmlns:p14="http://schemas.microsoft.com/office/powerpoint/2010/main" val="1349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Ages of Innocence, Accountability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8000"/>
              </a:lnSpc>
              <a:spcBef>
                <a:spcPts val="0"/>
              </a:spcBef>
              <a:buNone/>
            </a:pPr>
            <a:r>
              <a:rPr lang="en-US" sz="2300" dirty="0">
                <a:solidFill>
                  <a:srgbClr val="002060"/>
                </a:solidFill>
              </a:rPr>
              <a:t>But </a:t>
            </a:r>
            <a:r>
              <a:rPr lang="en-US" sz="2300" b="1" u="sng" dirty="0">
                <a:solidFill>
                  <a:srgbClr val="002060"/>
                </a:solidFill>
              </a:rPr>
              <a:t>sin</a:t>
            </a:r>
            <a:r>
              <a:rPr lang="en-US" sz="2300" b="1" dirty="0">
                <a:solidFill>
                  <a:srgbClr val="002060"/>
                </a:solidFill>
              </a:rPr>
              <a:t>, taking </a:t>
            </a:r>
            <a:r>
              <a:rPr lang="en-US" sz="2300" b="1" u="sng" dirty="0">
                <a:solidFill>
                  <a:srgbClr val="002060"/>
                </a:solidFill>
              </a:rPr>
              <a:t>opportunity</a:t>
            </a:r>
            <a:r>
              <a:rPr lang="en-US" sz="2300" b="1" dirty="0">
                <a:solidFill>
                  <a:srgbClr val="002060"/>
                </a:solidFill>
              </a:rPr>
              <a:t> by the commandment</a:t>
            </a:r>
            <a:r>
              <a:rPr lang="en-US" sz="2300" dirty="0">
                <a:solidFill>
                  <a:srgbClr val="002060"/>
                </a:solidFill>
              </a:rPr>
              <a:t>, produced in me </a:t>
            </a:r>
            <a:r>
              <a:rPr lang="en-US" sz="2300" b="1" dirty="0">
                <a:solidFill>
                  <a:srgbClr val="002060"/>
                </a:solidFill>
              </a:rPr>
              <a:t>all manner of evil desire</a:t>
            </a:r>
            <a:r>
              <a:rPr lang="en-US" sz="2300" dirty="0">
                <a:solidFill>
                  <a:srgbClr val="002060"/>
                </a:solidFill>
              </a:rPr>
              <a:t>. For </a:t>
            </a:r>
            <a:r>
              <a:rPr lang="en-US" sz="2300" b="1" dirty="0">
                <a:solidFill>
                  <a:srgbClr val="002060"/>
                </a:solidFill>
              </a:rPr>
              <a:t>apart from the law sin was dead</a:t>
            </a:r>
            <a:r>
              <a:rPr lang="en-US" sz="2300" dirty="0">
                <a:solidFill>
                  <a:srgbClr val="002060"/>
                </a:solidFill>
              </a:rPr>
              <a:t>. </a:t>
            </a:r>
            <a:r>
              <a:rPr lang="en-US" sz="2300" b="1" dirty="0">
                <a:solidFill>
                  <a:srgbClr val="002060"/>
                </a:solidFill>
              </a:rPr>
              <a:t>I was </a:t>
            </a:r>
            <a:r>
              <a:rPr lang="en-US" sz="2300" b="1" u="sng" dirty="0">
                <a:solidFill>
                  <a:srgbClr val="002060"/>
                </a:solidFill>
              </a:rPr>
              <a:t>alive once without</a:t>
            </a:r>
            <a:r>
              <a:rPr lang="en-US" sz="2300" b="1" dirty="0">
                <a:solidFill>
                  <a:srgbClr val="002060"/>
                </a:solidFill>
              </a:rPr>
              <a:t> the law</a:t>
            </a:r>
            <a:r>
              <a:rPr lang="en-US" sz="2300" dirty="0">
                <a:solidFill>
                  <a:srgbClr val="002060"/>
                </a:solidFill>
              </a:rPr>
              <a:t>, but </a:t>
            </a:r>
            <a:r>
              <a:rPr lang="en-US" sz="2300" b="1" dirty="0">
                <a:solidFill>
                  <a:srgbClr val="002060"/>
                </a:solidFill>
              </a:rPr>
              <a:t>when the </a:t>
            </a:r>
            <a:r>
              <a:rPr lang="en-US" sz="2300" b="1" u="sng" dirty="0">
                <a:solidFill>
                  <a:srgbClr val="002060"/>
                </a:solidFill>
              </a:rPr>
              <a:t>commandment came</a:t>
            </a:r>
            <a:r>
              <a:rPr lang="en-US" sz="2300" b="1" dirty="0">
                <a:solidFill>
                  <a:srgbClr val="002060"/>
                </a:solidFill>
              </a:rPr>
              <a:t>, sin </a:t>
            </a:r>
            <a:r>
              <a:rPr lang="en-US" sz="2300" b="1" u="sng" dirty="0">
                <a:solidFill>
                  <a:srgbClr val="002060"/>
                </a:solidFill>
              </a:rPr>
              <a:t>revived</a:t>
            </a:r>
            <a:r>
              <a:rPr lang="en-US" sz="2300" b="1" dirty="0">
                <a:solidFill>
                  <a:srgbClr val="002060"/>
                </a:solidFill>
              </a:rPr>
              <a:t> and </a:t>
            </a:r>
            <a:r>
              <a:rPr lang="en-US" sz="2300" b="1" u="sng" dirty="0">
                <a:solidFill>
                  <a:srgbClr val="002060"/>
                </a:solidFill>
              </a:rPr>
              <a:t>I died</a:t>
            </a:r>
            <a:r>
              <a:rPr lang="en-US" sz="2300" dirty="0">
                <a:solidFill>
                  <a:srgbClr val="002060"/>
                </a:solidFill>
              </a:rPr>
              <a:t>.</a:t>
            </a:r>
            <a:r>
              <a:rPr lang="en-US" sz="2300" dirty="0"/>
              <a:t> (</a:t>
            </a:r>
            <a:r>
              <a:rPr lang="en-US" sz="2300" b="1" dirty="0">
                <a:solidFill>
                  <a:srgbClr val="002060"/>
                </a:solidFill>
              </a:rPr>
              <a:t>7:8-9</a:t>
            </a:r>
            <a:r>
              <a:rPr lang="en-US" sz="2300" dirty="0"/>
              <a:t>)</a:t>
            </a:r>
          </a:p>
          <a:p>
            <a:pPr marL="457200" indent="-457200">
              <a:lnSpc>
                <a:spcPct val="98000"/>
              </a:lnSpc>
              <a:spcBef>
                <a:spcPts val="0"/>
              </a:spcBef>
              <a:buFont typeface="+mj-lt"/>
              <a:buAutoNum type="arabicPeriod" startAt="6"/>
            </a:pPr>
            <a:r>
              <a:rPr lang="en-US" sz="2300" dirty="0"/>
              <a:t>At what time in Paul’s life was he first separated from the law, then it </a:t>
            </a:r>
            <a:r>
              <a:rPr lang="en-US" sz="2300" dirty="0">
                <a:solidFill>
                  <a:srgbClr val="002060"/>
                </a:solidFill>
              </a:rPr>
              <a:t>“came”</a:t>
            </a:r>
            <a:r>
              <a:rPr lang="en-US" sz="2300" dirty="0"/>
              <a:t>, and then he </a:t>
            </a:r>
            <a:r>
              <a:rPr lang="en-US" sz="2300" dirty="0">
                <a:solidFill>
                  <a:srgbClr val="002060"/>
                </a:solidFill>
              </a:rPr>
              <a:t>“died”</a:t>
            </a:r>
            <a:r>
              <a:rPr lang="en-US" sz="2300" dirty="0"/>
              <a:t> (</a:t>
            </a:r>
            <a:r>
              <a:rPr lang="en-US" sz="2300" b="1" dirty="0">
                <a:solidFill>
                  <a:srgbClr val="002060"/>
                </a:solidFill>
              </a:rPr>
              <a:t>7:7-8</a:t>
            </a:r>
            <a:r>
              <a:rPr lang="en-US" sz="2300" dirty="0"/>
              <a:t>)?  Please explain this abbreviated timeline.</a:t>
            </a:r>
          </a:p>
          <a:p>
            <a:pPr>
              <a:lnSpc>
                <a:spcPct val="98000"/>
              </a:lnSpc>
              <a:spcBef>
                <a:spcPts val="0"/>
              </a:spcBef>
            </a:pPr>
            <a:r>
              <a:rPr lang="en-US" sz="2300" dirty="0"/>
              <a:t>God does not require the impossible (</a:t>
            </a:r>
            <a:r>
              <a:rPr lang="en-US" sz="2300" b="1" dirty="0">
                <a:solidFill>
                  <a:srgbClr val="002060"/>
                </a:solidFill>
              </a:rPr>
              <a:t>2 Corinthians 8:12</a:t>
            </a:r>
            <a:r>
              <a:rPr lang="en-US" sz="2300" dirty="0"/>
              <a:t>).</a:t>
            </a:r>
          </a:p>
          <a:p>
            <a:pPr>
              <a:lnSpc>
                <a:spcPct val="98000"/>
              </a:lnSpc>
              <a:spcBef>
                <a:spcPts val="0"/>
              </a:spcBef>
            </a:pPr>
            <a:r>
              <a:rPr lang="en-US" sz="2300" dirty="0"/>
              <a:t>Born innocent, infants &amp; young children are not condemned (</a:t>
            </a:r>
            <a:r>
              <a:rPr lang="en-US" sz="2300" b="1" dirty="0">
                <a:solidFill>
                  <a:srgbClr val="002060"/>
                </a:solidFill>
              </a:rPr>
              <a:t>Matthew 18:1-10</a:t>
            </a:r>
            <a:r>
              <a:rPr lang="en-US" sz="2300" dirty="0"/>
              <a:t>; Compare:  </a:t>
            </a:r>
            <a:r>
              <a:rPr lang="en-US" sz="2300" b="1" dirty="0">
                <a:solidFill>
                  <a:srgbClr val="002060"/>
                </a:solidFill>
              </a:rPr>
              <a:t>Genesis 2:9, 17 </a:t>
            </a:r>
            <a:r>
              <a:rPr lang="en-US" sz="2300" dirty="0"/>
              <a:t>vs. </a:t>
            </a:r>
            <a:r>
              <a:rPr lang="en-US" sz="2300" b="1" dirty="0">
                <a:solidFill>
                  <a:srgbClr val="002060"/>
                </a:solidFill>
              </a:rPr>
              <a:t>Deut. 1:39</a:t>
            </a:r>
            <a:r>
              <a:rPr lang="en-US" sz="2300" dirty="0"/>
              <a:t>).</a:t>
            </a:r>
          </a:p>
          <a:p>
            <a:pPr>
              <a:lnSpc>
                <a:spcPct val="98000"/>
              </a:lnSpc>
              <a:spcBef>
                <a:spcPts val="0"/>
              </a:spcBef>
            </a:pPr>
            <a:r>
              <a:rPr lang="en-US" sz="2300" dirty="0"/>
              <a:t>Babe, Child (unaccountable) </a:t>
            </a:r>
            <a:r>
              <a:rPr lang="en-US" sz="2300" dirty="0">
                <a:latin typeface="Arial" panose="020B0604020202020204" pitchFamily="34" charset="0"/>
                <a:cs typeface="Arial" panose="020B0604020202020204" pitchFamily="34" charset="0"/>
              </a:rPr>
              <a:t>→</a:t>
            </a:r>
            <a:r>
              <a:rPr lang="en-US" sz="2300" dirty="0">
                <a:cs typeface="Arial" panose="020B0604020202020204" pitchFamily="34" charset="0"/>
              </a:rPr>
              <a:t> Maturity (accountable to law) </a:t>
            </a:r>
            <a:r>
              <a:rPr lang="en-US" sz="2300" dirty="0">
                <a:latin typeface="Arial" panose="020B0604020202020204" pitchFamily="34" charset="0"/>
                <a:cs typeface="Arial" panose="020B0604020202020204" pitchFamily="34" charset="0"/>
              </a:rPr>
              <a:t>→</a:t>
            </a:r>
            <a:r>
              <a:rPr lang="en-US" sz="2300" dirty="0">
                <a:cs typeface="Arial" panose="020B0604020202020204" pitchFamily="34" charset="0"/>
              </a:rPr>
              <a:t> Sin (death)</a:t>
            </a:r>
            <a:endParaRPr lang="en-US" sz="2300" dirty="0"/>
          </a:p>
        </p:txBody>
      </p:sp>
    </p:spTree>
    <p:extLst>
      <p:ext uri="{BB962C8B-B14F-4D97-AF65-F5344CB8AC3E}">
        <p14:creationId xmlns:p14="http://schemas.microsoft.com/office/powerpoint/2010/main" val="317018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To the Jew First?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To whom was the gospel directed (</a:t>
            </a:r>
            <a:r>
              <a:rPr lang="en-US" b="1" dirty="0">
                <a:solidFill>
                  <a:srgbClr val="002060"/>
                </a:solidFill>
              </a:rPr>
              <a:t>1:16-17</a:t>
            </a:r>
            <a:r>
              <a:rPr lang="en-US" dirty="0"/>
              <a:t>)?  What distinctions were made and not made in Christ’s gospel invitation?</a:t>
            </a:r>
          </a:p>
          <a:p>
            <a:pPr marL="0" indent="0">
              <a:buNone/>
            </a:pPr>
            <a:r>
              <a:rPr lang="en-US" dirty="0">
                <a:solidFill>
                  <a:srgbClr val="002060"/>
                </a:solidFill>
              </a:rPr>
              <a:t>For I am not ashamed of the gospel of Christ, for it is the power of God to </a:t>
            </a:r>
            <a:r>
              <a:rPr lang="en-US" b="1" i="1" u="sng" dirty="0">
                <a:solidFill>
                  <a:srgbClr val="002060"/>
                </a:solidFill>
              </a:rPr>
              <a:t>salvation for everyone</a:t>
            </a:r>
            <a:r>
              <a:rPr lang="en-US" b="1" i="1" dirty="0">
                <a:solidFill>
                  <a:srgbClr val="002060"/>
                </a:solidFill>
              </a:rPr>
              <a:t> who </a:t>
            </a:r>
            <a:r>
              <a:rPr lang="en-US" b="1" i="1" u="sng" dirty="0">
                <a:solidFill>
                  <a:srgbClr val="002060"/>
                </a:solidFill>
              </a:rPr>
              <a:t>believes</a:t>
            </a:r>
            <a:r>
              <a:rPr lang="en-US" i="1" dirty="0">
                <a:solidFill>
                  <a:srgbClr val="002060"/>
                </a:solidFill>
              </a:rPr>
              <a:t>, </a:t>
            </a:r>
            <a:r>
              <a:rPr lang="en-US" b="1" i="1" dirty="0">
                <a:solidFill>
                  <a:srgbClr val="002060"/>
                </a:solidFill>
              </a:rPr>
              <a:t>for the </a:t>
            </a:r>
            <a:r>
              <a:rPr lang="en-US" b="1" i="1" u="sng" dirty="0">
                <a:solidFill>
                  <a:srgbClr val="002060"/>
                </a:solidFill>
              </a:rPr>
              <a:t>Jew first </a:t>
            </a:r>
            <a:r>
              <a:rPr lang="en-US" b="1" i="1" dirty="0">
                <a:solidFill>
                  <a:srgbClr val="002060"/>
                </a:solidFill>
              </a:rPr>
              <a:t>and also for the </a:t>
            </a:r>
            <a:r>
              <a:rPr lang="en-US" b="1" i="1" u="sng" dirty="0">
                <a:solidFill>
                  <a:srgbClr val="002060"/>
                </a:solidFill>
              </a:rPr>
              <a:t>Greek</a:t>
            </a:r>
            <a:r>
              <a:rPr lang="en-US" dirty="0">
                <a:solidFill>
                  <a:srgbClr val="002060"/>
                </a:solidFill>
              </a:rPr>
              <a:t>. For in it the righteousness of God is revealed from faith to faith; as it is written, </a:t>
            </a:r>
            <a:r>
              <a:rPr lang="en-US" i="1" dirty="0">
                <a:solidFill>
                  <a:srgbClr val="002060"/>
                </a:solidFill>
              </a:rPr>
              <a:t>“</a:t>
            </a:r>
            <a:r>
              <a:rPr lang="en-US" b="1" i="1" dirty="0">
                <a:solidFill>
                  <a:srgbClr val="002060"/>
                </a:solidFill>
              </a:rPr>
              <a:t>The just shall </a:t>
            </a:r>
            <a:r>
              <a:rPr lang="en-US" b="1" i="1" u="sng" dirty="0">
                <a:solidFill>
                  <a:srgbClr val="002060"/>
                </a:solidFill>
              </a:rPr>
              <a:t>live by faith</a:t>
            </a:r>
            <a:r>
              <a:rPr lang="en-US" i="1" dirty="0">
                <a:solidFill>
                  <a:srgbClr val="002060"/>
                </a:solidFill>
              </a:rPr>
              <a:t>.</a:t>
            </a:r>
            <a:r>
              <a:rPr lang="en-US" dirty="0">
                <a:solidFill>
                  <a:srgbClr val="002060"/>
                </a:solidFill>
              </a:rPr>
              <a:t>” </a:t>
            </a:r>
            <a:r>
              <a:rPr lang="en-US" dirty="0"/>
              <a:t>(</a:t>
            </a:r>
            <a:r>
              <a:rPr lang="en-US" b="1" dirty="0">
                <a:solidFill>
                  <a:srgbClr val="002060"/>
                </a:solidFill>
              </a:rPr>
              <a:t>1:16-17</a:t>
            </a:r>
            <a:r>
              <a:rPr lang="en-US" dirty="0"/>
              <a:t>)</a:t>
            </a:r>
          </a:p>
          <a:p>
            <a:r>
              <a:rPr lang="en-US" dirty="0"/>
              <a:t>Introduction to themes stressed through the book:</a:t>
            </a:r>
          </a:p>
          <a:p>
            <a:pPr lvl="1"/>
            <a:r>
              <a:rPr lang="en-US" dirty="0"/>
              <a:t>Gospel is based on belief and faith – not nationality.</a:t>
            </a:r>
          </a:p>
          <a:p>
            <a:pPr lvl="1"/>
            <a:r>
              <a:rPr lang="en-US" dirty="0"/>
              <a:t>Jew and Gentile are on equal footing, although </a:t>
            </a:r>
            <a:r>
              <a:rPr lang="en-US" i="1" dirty="0">
                <a:solidFill>
                  <a:srgbClr val="002060"/>
                </a:solidFill>
              </a:rPr>
              <a:t>“Jew </a:t>
            </a:r>
            <a:r>
              <a:rPr lang="en-US" b="1" i="1" u="sng" dirty="0">
                <a:solidFill>
                  <a:srgbClr val="002060"/>
                </a:solidFill>
              </a:rPr>
              <a:t>first</a:t>
            </a:r>
            <a:r>
              <a:rPr lang="en-US" i="1" dirty="0">
                <a:solidFill>
                  <a:srgbClr val="002060"/>
                </a:solidFill>
              </a:rPr>
              <a:t>”</a:t>
            </a:r>
            <a:r>
              <a:rPr lang="en-US" dirty="0"/>
              <a:t>?</a:t>
            </a:r>
          </a:p>
          <a:p>
            <a:pPr lvl="1"/>
            <a:r>
              <a:rPr lang="en-US" dirty="0"/>
              <a:t>Received chronologically first opportunity (</a:t>
            </a:r>
            <a:r>
              <a:rPr lang="en-US" b="1" dirty="0">
                <a:solidFill>
                  <a:srgbClr val="002060"/>
                </a:solidFill>
              </a:rPr>
              <a:t>11:7-32; Acts 2; 10</a:t>
            </a:r>
            <a:r>
              <a:rPr lang="en-US" dirty="0"/>
              <a:t>).</a:t>
            </a:r>
          </a:p>
          <a:p>
            <a:endParaRPr lang="en-US" dirty="0"/>
          </a:p>
        </p:txBody>
      </p:sp>
    </p:spTree>
    <p:extLst>
      <p:ext uri="{BB962C8B-B14F-4D97-AF65-F5344CB8AC3E}">
        <p14:creationId xmlns:p14="http://schemas.microsoft.com/office/powerpoint/2010/main" val="157111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Sin “Revived”?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 For </a:t>
            </a:r>
            <a:r>
              <a:rPr lang="en-US" b="1" dirty="0">
                <a:solidFill>
                  <a:srgbClr val="002060"/>
                </a:solidFill>
              </a:rPr>
              <a:t>apart from the law sin was dead</a:t>
            </a:r>
            <a:r>
              <a:rPr lang="en-US" dirty="0">
                <a:solidFill>
                  <a:srgbClr val="002060"/>
                </a:solidFill>
              </a:rPr>
              <a:t>. </a:t>
            </a:r>
            <a:r>
              <a:rPr lang="en-US" b="1" dirty="0">
                <a:solidFill>
                  <a:srgbClr val="002060"/>
                </a:solidFill>
              </a:rPr>
              <a:t>I was </a:t>
            </a:r>
            <a:r>
              <a:rPr lang="en-US" b="1" u="sng" dirty="0">
                <a:solidFill>
                  <a:srgbClr val="002060"/>
                </a:solidFill>
              </a:rPr>
              <a:t>alive once without</a:t>
            </a:r>
            <a:r>
              <a:rPr lang="en-US" b="1" dirty="0">
                <a:solidFill>
                  <a:srgbClr val="002060"/>
                </a:solidFill>
              </a:rPr>
              <a:t> the law</a:t>
            </a:r>
            <a:r>
              <a:rPr lang="en-US" dirty="0">
                <a:solidFill>
                  <a:srgbClr val="002060"/>
                </a:solidFill>
              </a:rPr>
              <a:t>, but </a:t>
            </a:r>
            <a:r>
              <a:rPr lang="en-US" b="1" dirty="0">
                <a:solidFill>
                  <a:srgbClr val="002060"/>
                </a:solidFill>
              </a:rPr>
              <a:t>when the </a:t>
            </a:r>
            <a:r>
              <a:rPr lang="en-US" b="1" u="sng" dirty="0">
                <a:solidFill>
                  <a:srgbClr val="002060"/>
                </a:solidFill>
              </a:rPr>
              <a:t>commandment came</a:t>
            </a:r>
            <a:r>
              <a:rPr lang="en-US" b="1" dirty="0">
                <a:solidFill>
                  <a:srgbClr val="002060"/>
                </a:solidFill>
              </a:rPr>
              <a:t>, sin </a:t>
            </a:r>
            <a:r>
              <a:rPr lang="en-US" b="1" u="sng" dirty="0">
                <a:solidFill>
                  <a:srgbClr val="002060"/>
                </a:solidFill>
              </a:rPr>
              <a:t>revived</a:t>
            </a:r>
            <a:r>
              <a:rPr lang="en-US" b="1" dirty="0">
                <a:solidFill>
                  <a:srgbClr val="002060"/>
                </a:solidFill>
              </a:rPr>
              <a:t> and </a:t>
            </a:r>
            <a:r>
              <a:rPr lang="en-US" b="1" u="sng" dirty="0">
                <a:solidFill>
                  <a:srgbClr val="002060"/>
                </a:solidFill>
              </a:rPr>
              <a:t>I died</a:t>
            </a:r>
            <a:r>
              <a:rPr lang="en-US" dirty="0">
                <a:solidFill>
                  <a:srgbClr val="002060"/>
                </a:solidFill>
              </a:rPr>
              <a:t>.</a:t>
            </a:r>
            <a:r>
              <a:rPr lang="en-US" dirty="0"/>
              <a:t> (</a:t>
            </a:r>
            <a:r>
              <a:rPr lang="en-US" b="1" dirty="0">
                <a:solidFill>
                  <a:srgbClr val="002060"/>
                </a:solidFill>
              </a:rPr>
              <a:t>7:8-9</a:t>
            </a:r>
            <a:r>
              <a:rPr lang="en-US" dirty="0"/>
              <a:t>)</a:t>
            </a:r>
          </a:p>
          <a:p>
            <a:pPr marL="457200" indent="-457200">
              <a:buFont typeface="+mj-lt"/>
              <a:buAutoNum type="arabicPeriod" startAt="7"/>
            </a:pPr>
            <a:r>
              <a:rPr lang="en-US" dirty="0"/>
              <a:t>How could sin</a:t>
            </a:r>
            <a:r>
              <a:rPr lang="en-US" i="1" dirty="0"/>
              <a:t> </a:t>
            </a:r>
            <a:r>
              <a:rPr lang="en-US" dirty="0">
                <a:solidFill>
                  <a:srgbClr val="002060"/>
                </a:solidFill>
              </a:rPr>
              <a:t>“revive”</a:t>
            </a:r>
            <a:r>
              <a:rPr lang="en-US" dirty="0"/>
              <a:t> or come to life </a:t>
            </a:r>
            <a:r>
              <a:rPr lang="en-US" b="1" i="1" dirty="0"/>
              <a:t>again</a:t>
            </a:r>
            <a:r>
              <a:rPr lang="en-US" dirty="0"/>
              <a:t> (</a:t>
            </a:r>
            <a:r>
              <a:rPr lang="en-US" b="1" dirty="0">
                <a:solidFill>
                  <a:srgbClr val="002060"/>
                </a:solidFill>
              </a:rPr>
              <a:t>7:9</a:t>
            </a:r>
            <a:r>
              <a:rPr lang="en-US" dirty="0"/>
              <a:t>)?</a:t>
            </a:r>
          </a:p>
          <a:p>
            <a:r>
              <a:rPr lang="en-US" dirty="0"/>
              <a:t>Before Paul’s first sin, sin was </a:t>
            </a:r>
            <a:r>
              <a:rPr lang="en-US" b="1" dirty="0"/>
              <a:t>dead</a:t>
            </a:r>
            <a:r>
              <a:rPr lang="en-US" dirty="0"/>
              <a:t> – irrelevant, powerless – to him.</a:t>
            </a:r>
          </a:p>
          <a:p>
            <a:r>
              <a:rPr lang="en-US" dirty="0"/>
              <a:t>Once he became accountable and sinned, it came to </a:t>
            </a:r>
            <a:r>
              <a:rPr lang="en-US" b="1" dirty="0"/>
              <a:t>life</a:t>
            </a:r>
            <a:r>
              <a:rPr lang="en-US" dirty="0"/>
              <a:t> in him – relevant, powerful, condemning, deadly.</a:t>
            </a:r>
          </a:p>
          <a:p>
            <a:r>
              <a:rPr lang="en-US" dirty="0"/>
              <a:t>Sin had not previously been </a:t>
            </a:r>
            <a:r>
              <a:rPr lang="en-US" dirty="0">
                <a:solidFill>
                  <a:srgbClr val="002060"/>
                </a:solidFill>
              </a:rPr>
              <a:t>“alive”</a:t>
            </a:r>
            <a:r>
              <a:rPr lang="en-US" dirty="0"/>
              <a:t> in him personally, but it came to life and killed him just as it had killed those before him (</a:t>
            </a:r>
            <a:r>
              <a:rPr lang="en-US" b="1" dirty="0">
                <a:solidFill>
                  <a:srgbClr val="002060"/>
                </a:solidFill>
              </a:rPr>
              <a:t>5:12-14</a:t>
            </a:r>
            <a:r>
              <a:rPr lang="en-US" dirty="0"/>
              <a:t>).</a:t>
            </a:r>
          </a:p>
          <a:p>
            <a:r>
              <a:rPr lang="en-US" dirty="0"/>
              <a:t>Represents sin generally killing someone, another person </a:t>
            </a:r>
            <a:r>
              <a:rPr lang="en-US" b="1" i="1" dirty="0"/>
              <a:t>again</a:t>
            </a:r>
            <a:r>
              <a:rPr lang="en-US" dirty="0"/>
              <a:t>.</a:t>
            </a:r>
          </a:p>
          <a:p>
            <a:endParaRPr lang="en-US" dirty="0"/>
          </a:p>
          <a:p>
            <a:endParaRPr lang="en-US" dirty="0"/>
          </a:p>
        </p:txBody>
      </p:sp>
    </p:spTree>
    <p:extLst>
      <p:ext uri="{BB962C8B-B14F-4D97-AF65-F5344CB8AC3E}">
        <p14:creationId xmlns:p14="http://schemas.microsoft.com/office/powerpoint/2010/main" val="26332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Holy, Just and Good?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And </a:t>
            </a:r>
            <a:r>
              <a:rPr lang="en-US" b="1" dirty="0">
                <a:solidFill>
                  <a:srgbClr val="002060"/>
                </a:solidFill>
              </a:rPr>
              <a:t>the commandment</a:t>
            </a:r>
            <a:r>
              <a:rPr lang="en-US" dirty="0">
                <a:solidFill>
                  <a:srgbClr val="002060"/>
                </a:solidFill>
              </a:rPr>
              <a:t>, </a:t>
            </a:r>
            <a:r>
              <a:rPr lang="en-US" b="1" dirty="0">
                <a:solidFill>
                  <a:srgbClr val="002060"/>
                </a:solidFill>
              </a:rPr>
              <a:t>which </a:t>
            </a:r>
            <a:r>
              <a:rPr lang="en-US" b="1" u="sng" dirty="0">
                <a:solidFill>
                  <a:srgbClr val="002060"/>
                </a:solidFill>
              </a:rPr>
              <a:t>was to bring life</a:t>
            </a:r>
            <a:r>
              <a:rPr lang="en-US" b="1" dirty="0">
                <a:solidFill>
                  <a:srgbClr val="002060"/>
                </a:solidFill>
              </a:rPr>
              <a:t>, I found to bring death</a:t>
            </a:r>
            <a:r>
              <a:rPr lang="en-US" dirty="0">
                <a:solidFill>
                  <a:srgbClr val="002060"/>
                </a:solidFill>
              </a:rPr>
              <a:t>.  For </a:t>
            </a:r>
            <a:r>
              <a:rPr lang="en-US" b="1" u="sng" dirty="0">
                <a:solidFill>
                  <a:srgbClr val="002060"/>
                </a:solidFill>
              </a:rPr>
              <a:t>sin</a:t>
            </a:r>
            <a:r>
              <a:rPr lang="en-US" b="1" dirty="0">
                <a:solidFill>
                  <a:srgbClr val="002060"/>
                </a:solidFill>
              </a:rPr>
              <a:t>, taking </a:t>
            </a:r>
            <a:r>
              <a:rPr lang="en-US" b="1" u="sng" dirty="0">
                <a:solidFill>
                  <a:srgbClr val="002060"/>
                </a:solidFill>
              </a:rPr>
              <a:t>occasion by the commandment</a:t>
            </a:r>
            <a:r>
              <a:rPr lang="en-US" b="1" dirty="0">
                <a:solidFill>
                  <a:srgbClr val="002060"/>
                </a:solidFill>
              </a:rPr>
              <a:t>, deceived me, and </a:t>
            </a:r>
            <a:r>
              <a:rPr lang="en-US" b="1" u="sng" dirty="0">
                <a:solidFill>
                  <a:srgbClr val="002060"/>
                </a:solidFill>
              </a:rPr>
              <a:t>by it</a:t>
            </a:r>
            <a:r>
              <a:rPr lang="en-US" b="1" dirty="0">
                <a:solidFill>
                  <a:srgbClr val="002060"/>
                </a:solidFill>
              </a:rPr>
              <a:t> killed me</a:t>
            </a:r>
            <a:r>
              <a:rPr lang="en-US" dirty="0">
                <a:solidFill>
                  <a:srgbClr val="002060"/>
                </a:solidFill>
              </a:rPr>
              <a:t>.  </a:t>
            </a:r>
            <a:r>
              <a:rPr lang="en-US" b="1" u="sng" dirty="0">
                <a:solidFill>
                  <a:srgbClr val="002060"/>
                </a:solidFill>
              </a:rPr>
              <a:t>Therefore</a:t>
            </a:r>
            <a:r>
              <a:rPr lang="en-US" b="1" dirty="0">
                <a:solidFill>
                  <a:srgbClr val="002060"/>
                </a:solidFill>
              </a:rPr>
              <a:t> the law is holy</a:t>
            </a:r>
            <a:r>
              <a:rPr lang="en-US" dirty="0">
                <a:solidFill>
                  <a:srgbClr val="002060"/>
                </a:solidFill>
              </a:rPr>
              <a:t>, and </a:t>
            </a:r>
            <a:r>
              <a:rPr lang="en-US" b="1" dirty="0">
                <a:solidFill>
                  <a:srgbClr val="002060"/>
                </a:solidFill>
              </a:rPr>
              <a:t>the commandment holy and just and good</a:t>
            </a:r>
            <a:r>
              <a:rPr lang="en-US" dirty="0">
                <a:solidFill>
                  <a:srgbClr val="002060"/>
                </a:solidFill>
              </a:rPr>
              <a:t>. </a:t>
            </a:r>
            <a:r>
              <a:rPr lang="en-US" dirty="0"/>
              <a:t>(</a:t>
            </a:r>
            <a:r>
              <a:rPr lang="en-US" b="1" dirty="0">
                <a:solidFill>
                  <a:srgbClr val="002060"/>
                </a:solidFill>
              </a:rPr>
              <a:t>7:10-12</a:t>
            </a:r>
            <a:r>
              <a:rPr lang="en-US" dirty="0"/>
              <a:t>)</a:t>
            </a:r>
          </a:p>
          <a:p>
            <a:pPr marL="457200" indent="-457200">
              <a:buFont typeface="+mj-lt"/>
              <a:buAutoNum type="arabicPeriod" startAt="8"/>
            </a:pPr>
            <a:r>
              <a:rPr lang="en-US" dirty="0"/>
              <a:t>How can Paul conclude that the law is </a:t>
            </a:r>
            <a:r>
              <a:rPr lang="en-US" dirty="0">
                <a:solidFill>
                  <a:srgbClr val="002060"/>
                </a:solidFill>
              </a:rPr>
              <a:t>“holy and just and good”</a:t>
            </a:r>
            <a:r>
              <a:rPr lang="en-US" dirty="0"/>
              <a:t> despite it producing death in him (</a:t>
            </a:r>
            <a:r>
              <a:rPr lang="en-US" b="1" dirty="0">
                <a:solidFill>
                  <a:srgbClr val="002060"/>
                </a:solidFill>
              </a:rPr>
              <a:t>7:10-12</a:t>
            </a:r>
            <a:r>
              <a:rPr lang="en-US" dirty="0"/>
              <a:t>)?</a:t>
            </a:r>
          </a:p>
          <a:p>
            <a:r>
              <a:rPr lang="en-US" dirty="0"/>
              <a:t>The commandment, the law was intended to justify us (</a:t>
            </a:r>
            <a:r>
              <a:rPr lang="en-US" b="1" dirty="0">
                <a:solidFill>
                  <a:srgbClr val="002060"/>
                </a:solidFill>
              </a:rPr>
              <a:t>Lev. 18:5</a:t>
            </a:r>
            <a:r>
              <a:rPr lang="en-US" dirty="0"/>
              <a:t>).</a:t>
            </a:r>
          </a:p>
          <a:p>
            <a:r>
              <a:rPr lang="en-US" dirty="0">
                <a:solidFill>
                  <a:srgbClr val="002060"/>
                </a:solidFill>
              </a:rPr>
              <a:t>“Sin”</a:t>
            </a:r>
            <a:r>
              <a:rPr lang="en-US" dirty="0"/>
              <a:t> is the source of evil, which killed us by deceiving us and convincing us to disobey the law (</a:t>
            </a:r>
            <a:r>
              <a:rPr lang="en-US" b="1" dirty="0">
                <a:solidFill>
                  <a:srgbClr val="002060"/>
                </a:solidFill>
              </a:rPr>
              <a:t>Gen. 3:1-6, 22-24; John 8:44</a:t>
            </a:r>
            <a:r>
              <a:rPr lang="en-US" dirty="0"/>
              <a:t>).</a:t>
            </a:r>
          </a:p>
          <a:p>
            <a:r>
              <a:rPr lang="en-US" dirty="0"/>
              <a:t>Do not be distracted – We are responsible (</a:t>
            </a:r>
            <a:r>
              <a:rPr lang="en-US" b="1" dirty="0">
                <a:solidFill>
                  <a:srgbClr val="002060"/>
                </a:solidFill>
              </a:rPr>
              <a:t>3:23; 6:23; 5:12</a:t>
            </a:r>
            <a:r>
              <a:rPr lang="en-US" dirty="0"/>
              <a:t>).</a:t>
            </a:r>
          </a:p>
          <a:p>
            <a:r>
              <a:rPr lang="en-US" dirty="0"/>
              <a:t>But, God’s law – the Law of Moses – is not responsible for mess.</a:t>
            </a:r>
          </a:p>
          <a:p>
            <a:endParaRPr lang="en-US" dirty="0"/>
          </a:p>
          <a:p>
            <a:endParaRPr lang="en-US" dirty="0"/>
          </a:p>
          <a:p>
            <a:endParaRPr lang="en-US" dirty="0"/>
          </a:p>
        </p:txBody>
      </p:sp>
    </p:spTree>
    <p:extLst>
      <p:ext uri="{BB962C8B-B14F-4D97-AF65-F5344CB8AC3E}">
        <p14:creationId xmlns:p14="http://schemas.microsoft.com/office/powerpoint/2010/main" val="383975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7:13-25</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500" dirty="0"/>
              <a:t>The Law’s Exposure of Sin and the Flesh</a:t>
            </a:r>
            <a:endParaRPr lang="en-US" sz="5500" b="1" dirty="0"/>
          </a:p>
        </p:txBody>
      </p:sp>
    </p:spTree>
    <p:extLst>
      <p:ext uri="{BB962C8B-B14F-4D97-AF65-F5344CB8AC3E}">
        <p14:creationId xmlns:p14="http://schemas.microsoft.com/office/powerpoint/2010/main" val="374588963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Value of the Law of Moses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9"/>
            </a:pPr>
            <a:r>
              <a:rPr lang="en-US" sz="2200" dirty="0"/>
              <a:t>How did sin’s exploitation of the law to produce death surprisingly help Paul and others (</a:t>
            </a:r>
            <a:r>
              <a:rPr lang="en-US" sz="2200" b="1" dirty="0">
                <a:solidFill>
                  <a:srgbClr val="002060"/>
                </a:solidFill>
              </a:rPr>
              <a:t>7:13</a:t>
            </a:r>
            <a:r>
              <a:rPr lang="en-US" sz="2200" dirty="0"/>
              <a:t>)?</a:t>
            </a:r>
          </a:p>
          <a:p>
            <a:pPr marL="0" indent="0">
              <a:lnSpc>
                <a:spcPct val="95000"/>
              </a:lnSpc>
              <a:spcBef>
                <a:spcPts val="0"/>
              </a:spcBef>
              <a:buNone/>
            </a:pPr>
            <a:r>
              <a:rPr lang="en-US" sz="2200" dirty="0">
                <a:solidFill>
                  <a:srgbClr val="002060"/>
                </a:solidFill>
              </a:rPr>
              <a:t>Has then what is </a:t>
            </a:r>
            <a:r>
              <a:rPr lang="en-US" sz="2200" b="1" u="sng" dirty="0">
                <a:solidFill>
                  <a:srgbClr val="002060"/>
                </a:solidFill>
              </a:rPr>
              <a:t>good</a:t>
            </a:r>
            <a:r>
              <a:rPr lang="en-US" sz="2200" b="1" dirty="0">
                <a:solidFill>
                  <a:srgbClr val="002060"/>
                </a:solidFill>
              </a:rPr>
              <a:t> become </a:t>
            </a:r>
            <a:r>
              <a:rPr lang="en-US" sz="2200" b="1" u="sng" dirty="0">
                <a:solidFill>
                  <a:srgbClr val="002060"/>
                </a:solidFill>
              </a:rPr>
              <a:t>death to me</a:t>
            </a:r>
            <a:r>
              <a:rPr lang="en-US" sz="2200" dirty="0">
                <a:solidFill>
                  <a:srgbClr val="002060"/>
                </a:solidFill>
              </a:rPr>
              <a:t>? Certainly not! </a:t>
            </a:r>
            <a:r>
              <a:rPr lang="en-US" sz="2200" b="1" dirty="0">
                <a:solidFill>
                  <a:srgbClr val="002060"/>
                </a:solidFill>
              </a:rPr>
              <a:t>But sin, that it </a:t>
            </a:r>
            <a:r>
              <a:rPr lang="en-US" sz="2200" b="1" u="sng" dirty="0">
                <a:solidFill>
                  <a:srgbClr val="002060"/>
                </a:solidFill>
              </a:rPr>
              <a:t>might appear sin</a:t>
            </a:r>
            <a:r>
              <a:rPr lang="en-US" sz="2200" dirty="0">
                <a:solidFill>
                  <a:srgbClr val="002060"/>
                </a:solidFill>
              </a:rPr>
              <a:t>, was producing death in me </a:t>
            </a:r>
            <a:r>
              <a:rPr lang="en-US" sz="2200" b="1" dirty="0">
                <a:solidFill>
                  <a:srgbClr val="002060"/>
                </a:solidFill>
              </a:rPr>
              <a:t>through what is good</a:t>
            </a:r>
            <a:r>
              <a:rPr lang="en-US" sz="2200" dirty="0">
                <a:solidFill>
                  <a:srgbClr val="002060"/>
                </a:solidFill>
              </a:rPr>
              <a:t>, </a:t>
            </a:r>
            <a:r>
              <a:rPr lang="en-US" sz="2200" b="1" dirty="0">
                <a:solidFill>
                  <a:srgbClr val="002060"/>
                </a:solidFill>
              </a:rPr>
              <a:t>so that </a:t>
            </a:r>
            <a:r>
              <a:rPr lang="en-US" sz="2200" b="1" u="sng" dirty="0">
                <a:solidFill>
                  <a:srgbClr val="002060"/>
                </a:solidFill>
              </a:rPr>
              <a:t>sin</a:t>
            </a:r>
            <a:r>
              <a:rPr lang="en-US" sz="2200" b="1" dirty="0">
                <a:solidFill>
                  <a:srgbClr val="002060"/>
                </a:solidFill>
              </a:rPr>
              <a:t> </a:t>
            </a:r>
            <a:r>
              <a:rPr lang="en-US" sz="2200" b="1" u="sng" dirty="0">
                <a:solidFill>
                  <a:srgbClr val="002060"/>
                </a:solidFill>
              </a:rPr>
              <a:t>through the commandment</a:t>
            </a:r>
            <a:r>
              <a:rPr lang="en-US" sz="2200" b="1" dirty="0">
                <a:solidFill>
                  <a:srgbClr val="002060"/>
                </a:solidFill>
              </a:rPr>
              <a:t> might become </a:t>
            </a:r>
            <a:r>
              <a:rPr lang="en-US" sz="2200" b="1" u="sng" dirty="0">
                <a:solidFill>
                  <a:srgbClr val="002060"/>
                </a:solidFill>
              </a:rPr>
              <a:t>exceedingly sinful</a:t>
            </a:r>
            <a:r>
              <a:rPr lang="en-US" sz="2200" dirty="0">
                <a:solidFill>
                  <a:srgbClr val="002060"/>
                </a:solidFill>
              </a:rPr>
              <a:t>. </a:t>
            </a:r>
            <a:r>
              <a:rPr lang="en-US" sz="2200" dirty="0"/>
              <a:t>(</a:t>
            </a:r>
            <a:r>
              <a:rPr lang="en-US" sz="2200" b="1" dirty="0">
                <a:solidFill>
                  <a:srgbClr val="002060"/>
                </a:solidFill>
              </a:rPr>
              <a:t>7:13</a:t>
            </a:r>
            <a:r>
              <a:rPr lang="en-US" sz="2200" dirty="0"/>
              <a:t>)</a:t>
            </a:r>
          </a:p>
          <a:p>
            <a:pPr>
              <a:lnSpc>
                <a:spcPct val="95000"/>
              </a:lnSpc>
              <a:spcBef>
                <a:spcPts val="0"/>
              </a:spcBef>
            </a:pPr>
            <a:r>
              <a:rPr lang="en-US" sz="2200" dirty="0"/>
              <a:t>An unforeseen consequence of sin’s abuse of the law, it was </a:t>
            </a:r>
            <a:r>
              <a:rPr lang="en-US" sz="2200" b="1" i="1" dirty="0"/>
              <a:t>exposed!</a:t>
            </a:r>
          </a:p>
          <a:p>
            <a:pPr>
              <a:lnSpc>
                <a:spcPct val="95000"/>
              </a:lnSpc>
              <a:spcBef>
                <a:spcPts val="0"/>
              </a:spcBef>
            </a:pPr>
            <a:r>
              <a:rPr lang="en-US" sz="2200" dirty="0"/>
              <a:t>Unforeseen by sin – not unforeseen by God.</a:t>
            </a:r>
          </a:p>
          <a:p>
            <a:pPr>
              <a:lnSpc>
                <a:spcPct val="95000"/>
              </a:lnSpc>
              <a:spcBef>
                <a:spcPts val="0"/>
              </a:spcBef>
            </a:pPr>
            <a:r>
              <a:rPr lang="en-US" sz="2200" dirty="0"/>
              <a:t>Represents 1 of 2 unanticipated benefits derived from the law of Moses, discussed here.</a:t>
            </a:r>
          </a:p>
          <a:p>
            <a:pPr marL="457200" indent="-457200">
              <a:lnSpc>
                <a:spcPct val="95000"/>
              </a:lnSpc>
              <a:spcBef>
                <a:spcPts val="0"/>
              </a:spcBef>
              <a:buFont typeface="+mj-lt"/>
              <a:buAutoNum type="arabicParenR" startAt="3"/>
            </a:pPr>
            <a:r>
              <a:rPr lang="en-US" sz="2200" dirty="0"/>
              <a:t>Also, teaches about justice, mercy &amp; sacrifice (</a:t>
            </a:r>
            <a:r>
              <a:rPr lang="en-US" sz="2200" b="1" dirty="0">
                <a:solidFill>
                  <a:srgbClr val="002060"/>
                </a:solidFill>
              </a:rPr>
              <a:t>Gal. 3:24-25; Hebrews</a:t>
            </a:r>
            <a:r>
              <a:rPr lang="en-US" sz="2200" dirty="0"/>
              <a:t>).</a:t>
            </a:r>
          </a:p>
          <a:p>
            <a:pPr marL="457200" indent="-457200">
              <a:lnSpc>
                <a:spcPct val="95000"/>
              </a:lnSpc>
              <a:spcBef>
                <a:spcPts val="0"/>
              </a:spcBef>
              <a:buFont typeface="+mj-lt"/>
              <a:buAutoNum type="arabicParenR" startAt="3"/>
            </a:pPr>
            <a:r>
              <a:rPr lang="en-US" sz="2200" dirty="0"/>
              <a:t>Helps us to not make mistakes of others, be arrogant (</a:t>
            </a:r>
            <a:r>
              <a:rPr lang="en-US" sz="2200" b="1" dirty="0">
                <a:solidFill>
                  <a:srgbClr val="002060"/>
                </a:solidFill>
              </a:rPr>
              <a:t>1 Cor. 10:1-13</a:t>
            </a:r>
            <a:r>
              <a:rPr lang="en-US" sz="2200" dirty="0"/>
              <a:t>).</a:t>
            </a:r>
          </a:p>
          <a:p>
            <a:pPr marL="457200" indent="-457200">
              <a:lnSpc>
                <a:spcPct val="95000"/>
              </a:lnSpc>
              <a:spcBef>
                <a:spcPts val="0"/>
              </a:spcBef>
              <a:buFont typeface="+mj-lt"/>
              <a:buAutoNum type="arabicParenR" startAt="3"/>
            </a:pPr>
            <a:r>
              <a:rPr lang="en-US" sz="2200" dirty="0"/>
              <a:t>Reveals God’s patience &amp; mercy with others, which gives us hope (</a:t>
            </a:r>
            <a:r>
              <a:rPr lang="en-US" sz="2200" b="1" dirty="0">
                <a:solidFill>
                  <a:srgbClr val="002060"/>
                </a:solidFill>
              </a:rPr>
              <a:t>15:4</a:t>
            </a:r>
            <a:r>
              <a:rPr lang="en-US" sz="2200" dirty="0"/>
              <a:t>).</a:t>
            </a:r>
          </a:p>
        </p:txBody>
      </p:sp>
    </p:spTree>
    <p:extLst>
      <p:ext uri="{BB962C8B-B14F-4D97-AF65-F5344CB8AC3E}">
        <p14:creationId xmlns:p14="http://schemas.microsoft.com/office/powerpoint/2010/main" val="189336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2800" dirty="0"/>
              <a:t>I Do Not Understand Doing What I Hate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10"/>
            </a:pPr>
            <a:r>
              <a:rPr lang="en-US" sz="2200" dirty="0"/>
              <a:t>How did Paul’s behavior prove that the law was indeed </a:t>
            </a:r>
            <a:r>
              <a:rPr lang="en-US" sz="2200" dirty="0">
                <a:solidFill>
                  <a:srgbClr val="002060"/>
                </a:solidFill>
              </a:rPr>
              <a:t>“holy and just and good”</a:t>
            </a:r>
            <a:r>
              <a:rPr lang="en-US" sz="2200" dirty="0"/>
              <a:t> (</a:t>
            </a:r>
            <a:r>
              <a:rPr lang="en-US" sz="2200" b="1" dirty="0">
                <a:solidFill>
                  <a:srgbClr val="002060"/>
                </a:solidFill>
              </a:rPr>
              <a:t>7:14-16</a:t>
            </a:r>
            <a:r>
              <a:rPr lang="en-US" sz="2200" dirty="0"/>
              <a:t>)?</a:t>
            </a:r>
          </a:p>
          <a:p>
            <a:pPr marL="0" indent="0">
              <a:lnSpc>
                <a:spcPct val="95000"/>
              </a:lnSpc>
              <a:spcBef>
                <a:spcPts val="0"/>
              </a:spcBef>
              <a:buNone/>
            </a:pPr>
            <a:r>
              <a:rPr lang="en-US" sz="2200" b="1" u="sng" dirty="0">
                <a:solidFill>
                  <a:srgbClr val="002060"/>
                </a:solidFill>
              </a:rPr>
              <a:t>For we know</a:t>
            </a:r>
            <a:r>
              <a:rPr lang="en-US" sz="2200" dirty="0">
                <a:solidFill>
                  <a:srgbClr val="002060"/>
                </a:solidFill>
              </a:rPr>
              <a:t> that </a:t>
            </a:r>
            <a:r>
              <a:rPr lang="en-US" sz="2200" b="1" dirty="0">
                <a:solidFill>
                  <a:srgbClr val="002060"/>
                </a:solidFill>
              </a:rPr>
              <a:t>the law is spiritual</a:t>
            </a:r>
            <a:r>
              <a:rPr lang="en-US" sz="2200" dirty="0">
                <a:solidFill>
                  <a:srgbClr val="002060"/>
                </a:solidFill>
              </a:rPr>
              <a:t>, but </a:t>
            </a:r>
            <a:r>
              <a:rPr lang="en-US" sz="2200" b="1" dirty="0">
                <a:solidFill>
                  <a:srgbClr val="002060"/>
                </a:solidFill>
              </a:rPr>
              <a:t>I am </a:t>
            </a:r>
            <a:r>
              <a:rPr lang="en-US" sz="2200" b="1" u="sng" dirty="0">
                <a:solidFill>
                  <a:srgbClr val="002060"/>
                </a:solidFill>
              </a:rPr>
              <a:t>carnal, sold</a:t>
            </a:r>
            <a:r>
              <a:rPr lang="en-US" sz="2200" b="1" dirty="0">
                <a:solidFill>
                  <a:srgbClr val="002060"/>
                </a:solidFill>
              </a:rPr>
              <a:t> under sin</a:t>
            </a:r>
            <a:r>
              <a:rPr lang="en-US" sz="2200" dirty="0">
                <a:solidFill>
                  <a:srgbClr val="002060"/>
                </a:solidFill>
              </a:rPr>
              <a:t>. For </a:t>
            </a:r>
            <a:r>
              <a:rPr lang="en-US" sz="2200" b="1" dirty="0">
                <a:solidFill>
                  <a:srgbClr val="002060"/>
                </a:solidFill>
              </a:rPr>
              <a:t>what I am doing, I do </a:t>
            </a:r>
            <a:r>
              <a:rPr lang="en-US" sz="2200" b="1" u="sng" dirty="0">
                <a:solidFill>
                  <a:srgbClr val="002060"/>
                </a:solidFill>
              </a:rPr>
              <a:t>not understand</a:t>
            </a:r>
            <a:r>
              <a:rPr lang="en-US" sz="2200" dirty="0">
                <a:solidFill>
                  <a:srgbClr val="002060"/>
                </a:solidFill>
              </a:rPr>
              <a:t>. For </a:t>
            </a:r>
            <a:r>
              <a:rPr lang="en-US" sz="2200" b="1" dirty="0">
                <a:solidFill>
                  <a:srgbClr val="002060"/>
                </a:solidFill>
              </a:rPr>
              <a:t>what I </a:t>
            </a:r>
            <a:r>
              <a:rPr lang="en-US" sz="2200" b="1" u="sng" dirty="0">
                <a:solidFill>
                  <a:srgbClr val="002060"/>
                </a:solidFill>
              </a:rPr>
              <a:t>will</a:t>
            </a:r>
            <a:r>
              <a:rPr lang="en-US" sz="2200" b="1" dirty="0">
                <a:solidFill>
                  <a:srgbClr val="002060"/>
                </a:solidFill>
              </a:rPr>
              <a:t> to do, that I do </a:t>
            </a:r>
            <a:r>
              <a:rPr lang="en-US" sz="2200" b="1" u="sng" dirty="0">
                <a:solidFill>
                  <a:srgbClr val="002060"/>
                </a:solidFill>
              </a:rPr>
              <a:t>not practice</a:t>
            </a:r>
            <a:r>
              <a:rPr lang="en-US" sz="2200" dirty="0">
                <a:solidFill>
                  <a:srgbClr val="002060"/>
                </a:solidFill>
              </a:rPr>
              <a:t>; but </a:t>
            </a:r>
            <a:r>
              <a:rPr lang="en-US" sz="2200" b="1" dirty="0">
                <a:solidFill>
                  <a:srgbClr val="002060"/>
                </a:solidFill>
              </a:rPr>
              <a:t>what I </a:t>
            </a:r>
            <a:r>
              <a:rPr lang="en-US" sz="2200" b="1" u="sng" dirty="0">
                <a:solidFill>
                  <a:srgbClr val="002060"/>
                </a:solidFill>
              </a:rPr>
              <a:t>hate</a:t>
            </a:r>
            <a:r>
              <a:rPr lang="en-US" sz="2200" b="1" dirty="0">
                <a:solidFill>
                  <a:srgbClr val="002060"/>
                </a:solidFill>
              </a:rPr>
              <a:t>, that I do</a:t>
            </a:r>
            <a:r>
              <a:rPr lang="en-US" sz="2200" dirty="0">
                <a:solidFill>
                  <a:srgbClr val="002060"/>
                </a:solidFill>
              </a:rPr>
              <a:t>. If, then, </a:t>
            </a:r>
            <a:r>
              <a:rPr lang="en-US" sz="2200" b="1" dirty="0">
                <a:solidFill>
                  <a:srgbClr val="002060"/>
                </a:solidFill>
              </a:rPr>
              <a:t>I do what I </a:t>
            </a:r>
            <a:r>
              <a:rPr lang="en-US" sz="2200" b="1" u="sng" dirty="0">
                <a:solidFill>
                  <a:srgbClr val="002060"/>
                </a:solidFill>
              </a:rPr>
              <a:t>will not</a:t>
            </a:r>
            <a:r>
              <a:rPr lang="en-US" sz="2200" b="1" dirty="0">
                <a:solidFill>
                  <a:srgbClr val="002060"/>
                </a:solidFill>
              </a:rPr>
              <a:t> to do, I </a:t>
            </a:r>
            <a:r>
              <a:rPr lang="en-US" sz="2200" b="1" u="sng" dirty="0">
                <a:solidFill>
                  <a:srgbClr val="002060"/>
                </a:solidFill>
              </a:rPr>
              <a:t>agree</a:t>
            </a:r>
            <a:r>
              <a:rPr lang="en-US" sz="2200" b="1" dirty="0">
                <a:solidFill>
                  <a:srgbClr val="002060"/>
                </a:solidFill>
              </a:rPr>
              <a:t> with the law that </a:t>
            </a:r>
            <a:r>
              <a:rPr lang="en-US" sz="2200" b="1" u="sng" dirty="0">
                <a:solidFill>
                  <a:srgbClr val="002060"/>
                </a:solidFill>
              </a:rPr>
              <a:t>it is good</a:t>
            </a:r>
            <a:r>
              <a:rPr lang="en-US" sz="2200" dirty="0">
                <a:solidFill>
                  <a:srgbClr val="002060"/>
                </a:solidFill>
              </a:rPr>
              <a:t>. </a:t>
            </a:r>
            <a:r>
              <a:rPr lang="en-US" sz="2200" dirty="0"/>
              <a:t>(</a:t>
            </a:r>
            <a:r>
              <a:rPr lang="en-US" sz="2200" b="1" dirty="0">
                <a:solidFill>
                  <a:srgbClr val="002060"/>
                </a:solidFill>
              </a:rPr>
              <a:t>7:14-16</a:t>
            </a:r>
            <a:r>
              <a:rPr lang="en-US" sz="2200" dirty="0"/>
              <a:t>)</a:t>
            </a:r>
          </a:p>
          <a:p>
            <a:pPr>
              <a:lnSpc>
                <a:spcPct val="95000"/>
              </a:lnSpc>
              <a:spcBef>
                <a:spcPts val="0"/>
              </a:spcBef>
            </a:pPr>
            <a:r>
              <a:rPr lang="en-US" sz="2200" dirty="0"/>
              <a:t>Recognized and wanted to do good – hated sin – but did it anyway!?</a:t>
            </a:r>
          </a:p>
          <a:p>
            <a:pPr>
              <a:lnSpc>
                <a:spcPct val="95000"/>
              </a:lnSpc>
              <a:spcBef>
                <a:spcPts val="0"/>
              </a:spcBef>
            </a:pPr>
            <a:r>
              <a:rPr lang="en-US" sz="2200" dirty="0"/>
              <a:t>Represents the power of sin, of our flesh over our spirit due to sin (</a:t>
            </a:r>
            <a:r>
              <a:rPr lang="en-US" sz="2200" b="1" dirty="0">
                <a:solidFill>
                  <a:srgbClr val="002060"/>
                </a:solidFill>
              </a:rPr>
              <a:t>Matthew 26:41</a:t>
            </a:r>
            <a:r>
              <a:rPr lang="en-US" sz="2200" dirty="0"/>
              <a:t>).</a:t>
            </a:r>
          </a:p>
          <a:p>
            <a:pPr marL="0" indent="0">
              <a:lnSpc>
                <a:spcPct val="95000"/>
              </a:lnSpc>
              <a:spcBef>
                <a:spcPts val="0"/>
              </a:spcBef>
              <a:buNone/>
            </a:pPr>
            <a:r>
              <a:rPr lang="en-US" sz="2200" dirty="0">
                <a:solidFill>
                  <a:srgbClr val="002060"/>
                </a:solidFill>
              </a:rPr>
              <a:t>Then He came to the disciples and found them asleep, and said to Peter, “What? Could you not watch with Me one hour?  </a:t>
            </a:r>
            <a:r>
              <a:rPr lang="en-US" sz="2200" b="1" u="sng" dirty="0">
                <a:solidFill>
                  <a:srgbClr val="002060"/>
                </a:solidFill>
              </a:rPr>
              <a:t>Watch and pray, lest</a:t>
            </a:r>
            <a:r>
              <a:rPr lang="en-US" sz="2200" b="1" dirty="0">
                <a:solidFill>
                  <a:srgbClr val="002060"/>
                </a:solidFill>
              </a:rPr>
              <a:t> you enter into temptation</a:t>
            </a:r>
            <a:r>
              <a:rPr lang="en-US" sz="2200" dirty="0">
                <a:solidFill>
                  <a:srgbClr val="002060"/>
                </a:solidFill>
              </a:rPr>
              <a:t>. </a:t>
            </a:r>
            <a:r>
              <a:rPr lang="en-US" sz="2200" b="1" dirty="0">
                <a:solidFill>
                  <a:srgbClr val="002060"/>
                </a:solidFill>
              </a:rPr>
              <a:t>The </a:t>
            </a:r>
            <a:r>
              <a:rPr lang="en-US" sz="2200" b="1" u="sng" dirty="0">
                <a:solidFill>
                  <a:srgbClr val="002060"/>
                </a:solidFill>
              </a:rPr>
              <a:t>spirit</a:t>
            </a:r>
            <a:r>
              <a:rPr lang="en-US" sz="2200" b="1" dirty="0">
                <a:solidFill>
                  <a:srgbClr val="002060"/>
                </a:solidFill>
              </a:rPr>
              <a:t> indeed is </a:t>
            </a:r>
            <a:r>
              <a:rPr lang="en-US" sz="2200" b="1" u="sng" dirty="0">
                <a:solidFill>
                  <a:srgbClr val="002060"/>
                </a:solidFill>
              </a:rPr>
              <a:t>willing</a:t>
            </a:r>
            <a:r>
              <a:rPr lang="en-US" sz="2200" b="1" dirty="0">
                <a:solidFill>
                  <a:srgbClr val="002060"/>
                </a:solidFill>
              </a:rPr>
              <a:t>, but the </a:t>
            </a:r>
            <a:r>
              <a:rPr lang="en-US" sz="2200" b="1" u="sng" dirty="0">
                <a:solidFill>
                  <a:srgbClr val="002060"/>
                </a:solidFill>
              </a:rPr>
              <a:t>flesh is weak</a:t>
            </a:r>
            <a:r>
              <a:rPr lang="en-US" sz="2200" dirty="0">
                <a:solidFill>
                  <a:srgbClr val="002060"/>
                </a:solidFill>
              </a:rPr>
              <a:t>.”</a:t>
            </a:r>
            <a:r>
              <a:rPr lang="en-US" sz="2200" dirty="0"/>
              <a:t> (</a:t>
            </a:r>
            <a:r>
              <a:rPr lang="en-US" sz="2200" b="1" dirty="0">
                <a:solidFill>
                  <a:srgbClr val="002060"/>
                </a:solidFill>
              </a:rPr>
              <a:t>Matthew 26:40-41</a:t>
            </a:r>
            <a:r>
              <a:rPr lang="en-US" sz="2200" dirty="0"/>
              <a:t>)</a:t>
            </a:r>
          </a:p>
        </p:txBody>
      </p:sp>
    </p:spTree>
    <p:extLst>
      <p:ext uri="{BB962C8B-B14F-4D97-AF65-F5344CB8AC3E}">
        <p14:creationId xmlns:p14="http://schemas.microsoft.com/office/powerpoint/2010/main" val="33945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2800" dirty="0"/>
              <a:t>I Do Not Understand Doing What I Hate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10"/>
            </a:pPr>
            <a:r>
              <a:rPr lang="en-US" sz="2200" dirty="0"/>
              <a:t>How did Paul’s behavior prove that the law was indeed </a:t>
            </a:r>
            <a:r>
              <a:rPr lang="en-US" sz="2200" dirty="0">
                <a:solidFill>
                  <a:srgbClr val="002060"/>
                </a:solidFill>
              </a:rPr>
              <a:t>“holy and just and good”</a:t>
            </a:r>
            <a:r>
              <a:rPr lang="en-US" sz="2200" dirty="0"/>
              <a:t> (</a:t>
            </a:r>
            <a:r>
              <a:rPr lang="en-US" sz="2200" b="1" dirty="0">
                <a:solidFill>
                  <a:srgbClr val="002060"/>
                </a:solidFill>
              </a:rPr>
              <a:t>7:14-16</a:t>
            </a:r>
            <a:r>
              <a:rPr lang="en-US" sz="2200" dirty="0"/>
              <a:t>)?</a:t>
            </a:r>
          </a:p>
          <a:p>
            <a:pPr marL="0" indent="0">
              <a:lnSpc>
                <a:spcPct val="95000"/>
              </a:lnSpc>
              <a:spcBef>
                <a:spcPts val="0"/>
              </a:spcBef>
              <a:buNone/>
            </a:pPr>
            <a:r>
              <a:rPr lang="en-US" sz="2200" b="1" u="sng" dirty="0">
                <a:solidFill>
                  <a:srgbClr val="002060"/>
                </a:solidFill>
              </a:rPr>
              <a:t>For we know</a:t>
            </a:r>
            <a:r>
              <a:rPr lang="en-US" sz="2200" dirty="0">
                <a:solidFill>
                  <a:srgbClr val="002060"/>
                </a:solidFill>
              </a:rPr>
              <a:t> that </a:t>
            </a:r>
            <a:r>
              <a:rPr lang="en-US" sz="2200" b="1" dirty="0">
                <a:solidFill>
                  <a:srgbClr val="002060"/>
                </a:solidFill>
              </a:rPr>
              <a:t>the law is spiritual</a:t>
            </a:r>
            <a:r>
              <a:rPr lang="en-US" sz="2200" dirty="0">
                <a:solidFill>
                  <a:srgbClr val="002060"/>
                </a:solidFill>
              </a:rPr>
              <a:t>, but </a:t>
            </a:r>
            <a:r>
              <a:rPr lang="en-US" sz="2200" b="1" dirty="0">
                <a:solidFill>
                  <a:srgbClr val="002060"/>
                </a:solidFill>
              </a:rPr>
              <a:t>I am </a:t>
            </a:r>
            <a:r>
              <a:rPr lang="en-US" sz="2200" b="1" u="sng" dirty="0">
                <a:solidFill>
                  <a:srgbClr val="002060"/>
                </a:solidFill>
              </a:rPr>
              <a:t>carnal, sold</a:t>
            </a:r>
            <a:r>
              <a:rPr lang="en-US" sz="2200" b="1" dirty="0">
                <a:solidFill>
                  <a:srgbClr val="002060"/>
                </a:solidFill>
              </a:rPr>
              <a:t> under sin</a:t>
            </a:r>
            <a:r>
              <a:rPr lang="en-US" sz="2200" dirty="0">
                <a:solidFill>
                  <a:srgbClr val="002060"/>
                </a:solidFill>
              </a:rPr>
              <a:t>. For </a:t>
            </a:r>
            <a:r>
              <a:rPr lang="en-US" sz="2200" b="1" dirty="0">
                <a:solidFill>
                  <a:srgbClr val="002060"/>
                </a:solidFill>
              </a:rPr>
              <a:t>what I am doing, I do </a:t>
            </a:r>
            <a:r>
              <a:rPr lang="en-US" sz="2200" b="1" u="sng" dirty="0">
                <a:solidFill>
                  <a:srgbClr val="002060"/>
                </a:solidFill>
              </a:rPr>
              <a:t>not understand</a:t>
            </a:r>
            <a:r>
              <a:rPr lang="en-US" sz="2200" dirty="0">
                <a:solidFill>
                  <a:srgbClr val="002060"/>
                </a:solidFill>
              </a:rPr>
              <a:t>. For </a:t>
            </a:r>
            <a:r>
              <a:rPr lang="en-US" sz="2200" b="1" dirty="0">
                <a:solidFill>
                  <a:srgbClr val="002060"/>
                </a:solidFill>
              </a:rPr>
              <a:t>what I </a:t>
            </a:r>
            <a:r>
              <a:rPr lang="en-US" sz="2200" b="1" u="sng" dirty="0">
                <a:solidFill>
                  <a:srgbClr val="002060"/>
                </a:solidFill>
              </a:rPr>
              <a:t>will</a:t>
            </a:r>
            <a:r>
              <a:rPr lang="en-US" sz="2200" b="1" dirty="0">
                <a:solidFill>
                  <a:srgbClr val="002060"/>
                </a:solidFill>
              </a:rPr>
              <a:t> to do, that I do </a:t>
            </a:r>
            <a:r>
              <a:rPr lang="en-US" sz="2200" b="1" u="sng" dirty="0">
                <a:solidFill>
                  <a:srgbClr val="002060"/>
                </a:solidFill>
              </a:rPr>
              <a:t>not practice</a:t>
            </a:r>
            <a:r>
              <a:rPr lang="en-US" sz="2200" dirty="0">
                <a:solidFill>
                  <a:srgbClr val="002060"/>
                </a:solidFill>
              </a:rPr>
              <a:t>; but </a:t>
            </a:r>
            <a:r>
              <a:rPr lang="en-US" sz="2200" b="1" dirty="0">
                <a:solidFill>
                  <a:srgbClr val="002060"/>
                </a:solidFill>
              </a:rPr>
              <a:t>what I </a:t>
            </a:r>
            <a:r>
              <a:rPr lang="en-US" sz="2200" b="1" u="sng" dirty="0">
                <a:solidFill>
                  <a:srgbClr val="002060"/>
                </a:solidFill>
              </a:rPr>
              <a:t>hate</a:t>
            </a:r>
            <a:r>
              <a:rPr lang="en-US" sz="2200" b="1" dirty="0">
                <a:solidFill>
                  <a:srgbClr val="002060"/>
                </a:solidFill>
              </a:rPr>
              <a:t>, that I do</a:t>
            </a:r>
            <a:r>
              <a:rPr lang="en-US" sz="2200" dirty="0">
                <a:solidFill>
                  <a:srgbClr val="002060"/>
                </a:solidFill>
              </a:rPr>
              <a:t>. If, then, </a:t>
            </a:r>
            <a:r>
              <a:rPr lang="en-US" sz="2200" b="1" dirty="0">
                <a:solidFill>
                  <a:srgbClr val="002060"/>
                </a:solidFill>
              </a:rPr>
              <a:t>I do what I </a:t>
            </a:r>
            <a:r>
              <a:rPr lang="en-US" sz="2200" b="1" u="sng" dirty="0">
                <a:solidFill>
                  <a:srgbClr val="002060"/>
                </a:solidFill>
              </a:rPr>
              <a:t>will not</a:t>
            </a:r>
            <a:r>
              <a:rPr lang="en-US" sz="2200" b="1" dirty="0">
                <a:solidFill>
                  <a:srgbClr val="002060"/>
                </a:solidFill>
              </a:rPr>
              <a:t> to do, I </a:t>
            </a:r>
            <a:r>
              <a:rPr lang="en-US" sz="2200" b="1" u="sng" dirty="0">
                <a:solidFill>
                  <a:srgbClr val="002060"/>
                </a:solidFill>
              </a:rPr>
              <a:t>agree</a:t>
            </a:r>
            <a:r>
              <a:rPr lang="en-US" sz="2200" b="1" dirty="0">
                <a:solidFill>
                  <a:srgbClr val="002060"/>
                </a:solidFill>
              </a:rPr>
              <a:t> with the law that </a:t>
            </a:r>
            <a:r>
              <a:rPr lang="en-US" sz="2200" b="1" u="sng" dirty="0">
                <a:solidFill>
                  <a:srgbClr val="002060"/>
                </a:solidFill>
              </a:rPr>
              <a:t>it is good</a:t>
            </a:r>
            <a:r>
              <a:rPr lang="en-US" sz="2200" dirty="0">
                <a:solidFill>
                  <a:srgbClr val="002060"/>
                </a:solidFill>
              </a:rPr>
              <a:t>. </a:t>
            </a:r>
            <a:r>
              <a:rPr lang="en-US" sz="2200" dirty="0"/>
              <a:t>(</a:t>
            </a:r>
            <a:r>
              <a:rPr lang="en-US" sz="2200" b="1" dirty="0">
                <a:solidFill>
                  <a:srgbClr val="002060"/>
                </a:solidFill>
              </a:rPr>
              <a:t>7:14-16</a:t>
            </a:r>
            <a:r>
              <a:rPr lang="en-US" sz="2200" dirty="0"/>
              <a:t>)</a:t>
            </a:r>
          </a:p>
          <a:p>
            <a:pPr>
              <a:lnSpc>
                <a:spcPct val="95000"/>
              </a:lnSpc>
              <a:spcBef>
                <a:spcPts val="0"/>
              </a:spcBef>
            </a:pPr>
            <a:r>
              <a:rPr lang="en-US" sz="2200" dirty="0"/>
              <a:t>Recognized and wanted to do good – hated sin – but did it anyway!?</a:t>
            </a:r>
          </a:p>
          <a:p>
            <a:pPr>
              <a:lnSpc>
                <a:spcPct val="95000"/>
              </a:lnSpc>
              <a:spcBef>
                <a:spcPts val="0"/>
              </a:spcBef>
            </a:pPr>
            <a:r>
              <a:rPr lang="en-US" sz="2200" dirty="0"/>
              <a:t>Represents the power of sin, of our flesh over our spirit due to sin (</a:t>
            </a:r>
            <a:r>
              <a:rPr lang="en-US" sz="2200" b="1" dirty="0">
                <a:solidFill>
                  <a:srgbClr val="002060"/>
                </a:solidFill>
              </a:rPr>
              <a:t>Matthew 26:41</a:t>
            </a:r>
            <a:r>
              <a:rPr lang="en-US" sz="2200" dirty="0"/>
              <a:t>).</a:t>
            </a:r>
          </a:p>
          <a:p>
            <a:pPr>
              <a:lnSpc>
                <a:spcPct val="95000"/>
              </a:lnSpc>
              <a:spcBef>
                <a:spcPts val="0"/>
              </a:spcBef>
            </a:pPr>
            <a:r>
              <a:rPr lang="en-US" sz="2200" dirty="0"/>
              <a:t>Demonstrates the weakness of our personal spirit and need for help!</a:t>
            </a:r>
          </a:p>
          <a:p>
            <a:pPr>
              <a:lnSpc>
                <a:spcPct val="95000"/>
              </a:lnSpc>
              <a:spcBef>
                <a:spcPts val="0"/>
              </a:spcBef>
            </a:pPr>
            <a:r>
              <a:rPr lang="en-US" sz="2200" dirty="0"/>
              <a:t>As sinners – </a:t>
            </a:r>
            <a:r>
              <a:rPr lang="en-US" sz="2200" dirty="0">
                <a:solidFill>
                  <a:srgbClr val="002060"/>
                </a:solidFill>
              </a:rPr>
              <a:t>“carnal, sold under sin”</a:t>
            </a:r>
            <a:r>
              <a:rPr lang="en-US" sz="2200" dirty="0"/>
              <a:t>, we are outmatched.</a:t>
            </a:r>
          </a:p>
          <a:p>
            <a:pPr>
              <a:lnSpc>
                <a:spcPct val="95000"/>
              </a:lnSpc>
              <a:spcBef>
                <a:spcPts val="0"/>
              </a:spcBef>
            </a:pPr>
            <a:r>
              <a:rPr lang="en-US" sz="2200" dirty="0"/>
              <a:t>How we </a:t>
            </a:r>
            <a:r>
              <a:rPr lang="en-US" sz="2200" b="1" dirty="0"/>
              <a:t>became</a:t>
            </a:r>
            <a:r>
              <a:rPr lang="en-US" sz="2200" dirty="0"/>
              <a:t> this way was subject of </a:t>
            </a:r>
            <a:r>
              <a:rPr lang="en-US" sz="2200" b="1" dirty="0">
                <a:solidFill>
                  <a:srgbClr val="002060"/>
                </a:solidFill>
              </a:rPr>
              <a:t>7:9-11</a:t>
            </a:r>
            <a:r>
              <a:rPr lang="en-US" sz="2200" dirty="0"/>
              <a:t> – deceit, death.</a:t>
            </a:r>
          </a:p>
          <a:p>
            <a:pPr>
              <a:lnSpc>
                <a:spcPct val="95000"/>
              </a:lnSpc>
              <a:spcBef>
                <a:spcPts val="0"/>
              </a:spcBef>
            </a:pPr>
            <a:r>
              <a:rPr lang="en-US" sz="2200" dirty="0"/>
              <a:t>Note: </a:t>
            </a:r>
            <a:r>
              <a:rPr lang="en-US" sz="2200" b="1" i="1" dirty="0"/>
              <a:t>wills</a:t>
            </a:r>
            <a:r>
              <a:rPr lang="en-US" sz="2200" dirty="0"/>
              <a:t> to do good – not totally depraved as in Calvinism.</a:t>
            </a:r>
          </a:p>
        </p:txBody>
      </p:sp>
    </p:spTree>
    <p:extLst>
      <p:ext uri="{BB962C8B-B14F-4D97-AF65-F5344CB8AC3E}">
        <p14:creationId xmlns:p14="http://schemas.microsoft.com/office/powerpoint/2010/main" val="326242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Fighting a Losing Battle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1"/>
            </a:pPr>
            <a:r>
              <a:rPr lang="en-US" dirty="0"/>
              <a:t>How is the </a:t>
            </a:r>
            <a:r>
              <a:rPr lang="en-US" dirty="0">
                <a:solidFill>
                  <a:srgbClr val="002060"/>
                </a:solidFill>
              </a:rPr>
              <a:t>“dominion of sin” </a:t>
            </a:r>
            <a:r>
              <a:rPr lang="en-US" dirty="0"/>
              <a:t>and slavery of </a:t>
            </a:r>
            <a:r>
              <a:rPr lang="en-US" dirty="0">
                <a:solidFill>
                  <a:srgbClr val="002060"/>
                </a:solidFill>
              </a:rPr>
              <a:t>“lawlessness leading to more lawlessness” </a:t>
            </a:r>
            <a:r>
              <a:rPr lang="en-US" dirty="0"/>
              <a:t>demonstrated in this context (</a:t>
            </a:r>
            <a:r>
              <a:rPr lang="en-US" b="1" dirty="0">
                <a:solidFill>
                  <a:srgbClr val="002060"/>
                </a:solidFill>
              </a:rPr>
              <a:t>7:17-20</a:t>
            </a:r>
            <a:r>
              <a:rPr lang="en-US" dirty="0"/>
              <a:t>)?</a:t>
            </a:r>
          </a:p>
          <a:p>
            <a:pPr marL="0" indent="0">
              <a:buNone/>
            </a:pPr>
            <a:r>
              <a:rPr lang="en-US" dirty="0">
                <a:solidFill>
                  <a:srgbClr val="002060"/>
                </a:solidFill>
              </a:rPr>
              <a:t>But now, it is </a:t>
            </a:r>
            <a:r>
              <a:rPr lang="en-US" b="1" u="sng" dirty="0">
                <a:solidFill>
                  <a:srgbClr val="002060"/>
                </a:solidFill>
              </a:rPr>
              <a:t>no longer I</a:t>
            </a:r>
            <a:r>
              <a:rPr lang="en-US" b="1" dirty="0">
                <a:solidFill>
                  <a:srgbClr val="002060"/>
                </a:solidFill>
              </a:rPr>
              <a:t> who do it, but </a:t>
            </a:r>
            <a:r>
              <a:rPr lang="en-US" b="1" u="sng" dirty="0">
                <a:solidFill>
                  <a:srgbClr val="002060"/>
                </a:solidFill>
              </a:rPr>
              <a:t>sin that dwells</a:t>
            </a:r>
            <a:r>
              <a:rPr lang="en-US" b="1" dirty="0">
                <a:solidFill>
                  <a:srgbClr val="002060"/>
                </a:solidFill>
              </a:rPr>
              <a:t> in me</a:t>
            </a:r>
            <a:r>
              <a:rPr lang="en-US" dirty="0">
                <a:solidFill>
                  <a:srgbClr val="002060"/>
                </a:solidFill>
              </a:rPr>
              <a:t>. For I know that </a:t>
            </a:r>
            <a:r>
              <a:rPr lang="en-US" b="1" dirty="0">
                <a:solidFill>
                  <a:srgbClr val="002060"/>
                </a:solidFill>
              </a:rPr>
              <a:t>in me (that is, </a:t>
            </a:r>
            <a:r>
              <a:rPr lang="en-US" b="1" u="sng" dirty="0">
                <a:solidFill>
                  <a:srgbClr val="002060"/>
                </a:solidFill>
              </a:rPr>
              <a:t>in my flesh</a:t>
            </a:r>
            <a:r>
              <a:rPr lang="en-US" b="1" dirty="0">
                <a:solidFill>
                  <a:srgbClr val="002060"/>
                </a:solidFill>
              </a:rPr>
              <a:t>) </a:t>
            </a:r>
            <a:r>
              <a:rPr lang="en-US" b="1" u="sng" dirty="0">
                <a:solidFill>
                  <a:srgbClr val="002060"/>
                </a:solidFill>
              </a:rPr>
              <a:t>nothing good</a:t>
            </a:r>
            <a:r>
              <a:rPr lang="en-US" b="1" dirty="0">
                <a:solidFill>
                  <a:srgbClr val="002060"/>
                </a:solidFill>
              </a:rPr>
              <a:t> dwells</a:t>
            </a:r>
            <a:r>
              <a:rPr lang="en-US" dirty="0">
                <a:solidFill>
                  <a:srgbClr val="002060"/>
                </a:solidFill>
              </a:rPr>
              <a:t>; for </a:t>
            </a:r>
            <a:r>
              <a:rPr lang="en-US" b="1" dirty="0">
                <a:solidFill>
                  <a:srgbClr val="002060"/>
                </a:solidFill>
              </a:rPr>
              <a:t>to </a:t>
            </a:r>
            <a:r>
              <a:rPr lang="en-US" b="1" u="sng" dirty="0">
                <a:solidFill>
                  <a:srgbClr val="002060"/>
                </a:solidFill>
              </a:rPr>
              <a:t>will</a:t>
            </a:r>
            <a:r>
              <a:rPr lang="en-US" b="1" dirty="0">
                <a:solidFill>
                  <a:srgbClr val="002060"/>
                </a:solidFill>
              </a:rPr>
              <a:t> is present</a:t>
            </a:r>
            <a:r>
              <a:rPr lang="en-US" dirty="0">
                <a:solidFill>
                  <a:srgbClr val="002060"/>
                </a:solidFill>
              </a:rPr>
              <a:t> with me, but </a:t>
            </a:r>
            <a:r>
              <a:rPr lang="en-US" b="1" u="sng" dirty="0">
                <a:solidFill>
                  <a:srgbClr val="002060"/>
                </a:solidFill>
              </a:rPr>
              <a:t>how to perform</a:t>
            </a:r>
            <a:r>
              <a:rPr lang="en-US" b="1" dirty="0">
                <a:solidFill>
                  <a:srgbClr val="002060"/>
                </a:solidFill>
              </a:rPr>
              <a:t> what is good </a:t>
            </a:r>
            <a:r>
              <a:rPr lang="en-US" b="1" u="sng" dirty="0">
                <a:solidFill>
                  <a:srgbClr val="002060"/>
                </a:solidFill>
              </a:rPr>
              <a:t>I do not find</a:t>
            </a:r>
            <a:r>
              <a:rPr lang="en-US" dirty="0">
                <a:solidFill>
                  <a:srgbClr val="002060"/>
                </a:solidFill>
              </a:rPr>
              <a:t>. For the </a:t>
            </a:r>
            <a:r>
              <a:rPr lang="en-US" b="1" dirty="0">
                <a:solidFill>
                  <a:srgbClr val="002060"/>
                </a:solidFill>
              </a:rPr>
              <a:t>good that </a:t>
            </a:r>
            <a:r>
              <a:rPr lang="en-US" b="1" u="sng" dirty="0">
                <a:solidFill>
                  <a:srgbClr val="002060"/>
                </a:solidFill>
              </a:rPr>
              <a:t>I will</a:t>
            </a:r>
            <a:r>
              <a:rPr lang="en-US" b="1" dirty="0">
                <a:solidFill>
                  <a:srgbClr val="002060"/>
                </a:solidFill>
              </a:rPr>
              <a:t> to do, I do not do</a:t>
            </a:r>
            <a:r>
              <a:rPr lang="en-US" dirty="0">
                <a:solidFill>
                  <a:srgbClr val="002060"/>
                </a:solidFill>
              </a:rPr>
              <a:t>; but </a:t>
            </a:r>
            <a:r>
              <a:rPr lang="en-US" b="1" dirty="0">
                <a:solidFill>
                  <a:srgbClr val="002060"/>
                </a:solidFill>
              </a:rPr>
              <a:t>the evil </a:t>
            </a:r>
            <a:r>
              <a:rPr lang="en-US" b="1" u="sng" dirty="0">
                <a:solidFill>
                  <a:srgbClr val="002060"/>
                </a:solidFill>
              </a:rPr>
              <a:t>I will not</a:t>
            </a:r>
            <a:r>
              <a:rPr lang="en-US" b="1" dirty="0">
                <a:solidFill>
                  <a:srgbClr val="002060"/>
                </a:solidFill>
              </a:rPr>
              <a:t> to do, that I practice</a:t>
            </a:r>
            <a:r>
              <a:rPr lang="en-US" dirty="0">
                <a:solidFill>
                  <a:srgbClr val="002060"/>
                </a:solidFill>
              </a:rPr>
              <a:t>. Now </a:t>
            </a:r>
            <a:r>
              <a:rPr lang="en-US" b="1" dirty="0">
                <a:solidFill>
                  <a:srgbClr val="002060"/>
                </a:solidFill>
              </a:rPr>
              <a:t>if I do what I will not to do, it is </a:t>
            </a:r>
            <a:r>
              <a:rPr lang="en-US" b="1" u="sng" dirty="0">
                <a:solidFill>
                  <a:srgbClr val="002060"/>
                </a:solidFill>
              </a:rPr>
              <a:t>no longer I</a:t>
            </a:r>
            <a:r>
              <a:rPr lang="en-US" b="1" dirty="0">
                <a:solidFill>
                  <a:srgbClr val="002060"/>
                </a:solidFill>
              </a:rPr>
              <a:t> who do it, but </a:t>
            </a:r>
            <a:r>
              <a:rPr lang="en-US" b="1" u="sng" dirty="0">
                <a:solidFill>
                  <a:srgbClr val="002060"/>
                </a:solidFill>
              </a:rPr>
              <a:t>sin that dwells</a:t>
            </a:r>
            <a:r>
              <a:rPr lang="en-US" b="1" dirty="0">
                <a:solidFill>
                  <a:srgbClr val="002060"/>
                </a:solidFill>
              </a:rPr>
              <a:t> in me</a:t>
            </a:r>
            <a:r>
              <a:rPr lang="en-US" dirty="0">
                <a:solidFill>
                  <a:srgbClr val="002060"/>
                </a:solidFill>
              </a:rPr>
              <a:t>. </a:t>
            </a:r>
            <a:r>
              <a:rPr lang="en-US" dirty="0"/>
              <a:t>(</a:t>
            </a:r>
            <a:r>
              <a:rPr lang="en-US" b="1" dirty="0">
                <a:solidFill>
                  <a:srgbClr val="002060"/>
                </a:solidFill>
              </a:rPr>
              <a:t>7:17-20</a:t>
            </a:r>
            <a:r>
              <a:rPr lang="en-US" dirty="0"/>
              <a:t>)</a:t>
            </a:r>
          </a:p>
          <a:p>
            <a:r>
              <a:rPr lang="en-US" dirty="0"/>
              <a:t>Once sin takes up residence, our flesh cannot help us overcome sin.</a:t>
            </a:r>
          </a:p>
          <a:p>
            <a:r>
              <a:rPr lang="en-US" dirty="0"/>
              <a:t>Our bodies, desires are the very path of temptation (</a:t>
            </a:r>
            <a:r>
              <a:rPr lang="en-US" b="1" dirty="0">
                <a:solidFill>
                  <a:srgbClr val="002060"/>
                </a:solidFill>
              </a:rPr>
              <a:t>James 1:12-16</a:t>
            </a:r>
            <a:r>
              <a:rPr lang="en-US" dirty="0"/>
              <a:t>).</a:t>
            </a:r>
          </a:p>
        </p:txBody>
      </p:sp>
    </p:spTree>
    <p:extLst>
      <p:ext uri="{BB962C8B-B14F-4D97-AF65-F5344CB8AC3E}">
        <p14:creationId xmlns:p14="http://schemas.microsoft.com/office/powerpoint/2010/main" val="150698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Fighting a Losing Battle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Blessed is the man </a:t>
            </a:r>
            <a:r>
              <a:rPr lang="en-US" b="1" dirty="0">
                <a:solidFill>
                  <a:srgbClr val="002060"/>
                </a:solidFill>
              </a:rPr>
              <a:t>who endures temptation</a:t>
            </a:r>
            <a:r>
              <a:rPr lang="en-US" dirty="0">
                <a:solidFill>
                  <a:srgbClr val="002060"/>
                </a:solidFill>
              </a:rPr>
              <a:t>; for </a:t>
            </a:r>
            <a:r>
              <a:rPr lang="en-US" b="1" dirty="0">
                <a:solidFill>
                  <a:srgbClr val="002060"/>
                </a:solidFill>
              </a:rPr>
              <a:t>when he has been </a:t>
            </a:r>
            <a:r>
              <a:rPr lang="en-US" b="1" u="sng" dirty="0">
                <a:solidFill>
                  <a:srgbClr val="002060"/>
                </a:solidFill>
              </a:rPr>
              <a:t>approved</a:t>
            </a:r>
            <a:r>
              <a:rPr lang="en-US" dirty="0">
                <a:solidFill>
                  <a:srgbClr val="002060"/>
                </a:solidFill>
              </a:rPr>
              <a:t>, he will receive the crown of life which the Lord has promised to those who love Him. Let </a:t>
            </a:r>
            <a:r>
              <a:rPr lang="en-US" b="1" dirty="0">
                <a:solidFill>
                  <a:srgbClr val="002060"/>
                </a:solidFill>
              </a:rPr>
              <a:t>no one say when he is tempted, “I am tempted by God”</a:t>
            </a:r>
            <a:r>
              <a:rPr lang="en-US" dirty="0">
                <a:solidFill>
                  <a:srgbClr val="002060"/>
                </a:solidFill>
              </a:rPr>
              <a:t>; for </a:t>
            </a:r>
            <a:r>
              <a:rPr lang="en-US" b="1" dirty="0">
                <a:solidFill>
                  <a:srgbClr val="002060"/>
                </a:solidFill>
              </a:rPr>
              <a:t>God </a:t>
            </a:r>
            <a:r>
              <a:rPr lang="en-US" b="1" u="sng" dirty="0">
                <a:solidFill>
                  <a:srgbClr val="002060"/>
                </a:solidFill>
              </a:rPr>
              <a:t>cannot be tempted</a:t>
            </a:r>
            <a:r>
              <a:rPr lang="en-US" b="1" dirty="0">
                <a:solidFill>
                  <a:srgbClr val="002060"/>
                </a:solidFill>
              </a:rPr>
              <a:t> by evil</a:t>
            </a:r>
            <a:r>
              <a:rPr lang="en-US" dirty="0">
                <a:solidFill>
                  <a:srgbClr val="002060"/>
                </a:solidFill>
              </a:rPr>
              <a:t>, </a:t>
            </a:r>
            <a:r>
              <a:rPr lang="en-US" b="1" u="sng" dirty="0">
                <a:solidFill>
                  <a:srgbClr val="002060"/>
                </a:solidFill>
              </a:rPr>
              <a:t>nor</a:t>
            </a:r>
            <a:r>
              <a:rPr lang="en-US" b="1" dirty="0">
                <a:solidFill>
                  <a:srgbClr val="002060"/>
                </a:solidFill>
              </a:rPr>
              <a:t> does </a:t>
            </a:r>
            <a:r>
              <a:rPr lang="en-US" b="1" u="sng" dirty="0">
                <a:solidFill>
                  <a:srgbClr val="002060"/>
                </a:solidFill>
              </a:rPr>
              <a:t>He Himself tempt</a:t>
            </a:r>
            <a:r>
              <a:rPr lang="en-US" b="1" dirty="0">
                <a:solidFill>
                  <a:srgbClr val="002060"/>
                </a:solidFill>
              </a:rPr>
              <a:t> anyone</a:t>
            </a:r>
            <a:r>
              <a:rPr lang="en-US" dirty="0">
                <a:solidFill>
                  <a:srgbClr val="002060"/>
                </a:solidFill>
              </a:rPr>
              <a:t>. But each one is </a:t>
            </a:r>
            <a:r>
              <a:rPr lang="en-US" b="1" dirty="0">
                <a:solidFill>
                  <a:srgbClr val="002060"/>
                </a:solidFill>
              </a:rPr>
              <a:t>tempted when he is </a:t>
            </a:r>
            <a:r>
              <a:rPr lang="en-US" b="1" u="sng" dirty="0">
                <a:solidFill>
                  <a:srgbClr val="002060"/>
                </a:solidFill>
              </a:rPr>
              <a:t>drawn away by his own desires</a:t>
            </a:r>
            <a:r>
              <a:rPr lang="en-US" b="1" dirty="0">
                <a:solidFill>
                  <a:srgbClr val="002060"/>
                </a:solidFill>
              </a:rPr>
              <a:t> and </a:t>
            </a:r>
            <a:r>
              <a:rPr lang="en-US" b="1" u="sng" dirty="0">
                <a:solidFill>
                  <a:srgbClr val="002060"/>
                </a:solidFill>
              </a:rPr>
              <a:t>enticed</a:t>
            </a:r>
            <a:r>
              <a:rPr lang="en-US" dirty="0">
                <a:solidFill>
                  <a:srgbClr val="002060"/>
                </a:solidFill>
              </a:rPr>
              <a:t>. Then, </a:t>
            </a:r>
            <a:r>
              <a:rPr lang="en-US" b="1" dirty="0">
                <a:solidFill>
                  <a:srgbClr val="002060"/>
                </a:solidFill>
              </a:rPr>
              <a:t>when desire has conceived, it gives birth to sin</a:t>
            </a:r>
            <a:r>
              <a:rPr lang="en-US" dirty="0">
                <a:solidFill>
                  <a:srgbClr val="002060"/>
                </a:solidFill>
              </a:rPr>
              <a:t>; and </a:t>
            </a:r>
            <a:r>
              <a:rPr lang="en-US" b="1" dirty="0">
                <a:solidFill>
                  <a:srgbClr val="002060"/>
                </a:solidFill>
              </a:rPr>
              <a:t>sin, when it is full-grown, brings forth death</a:t>
            </a:r>
            <a:r>
              <a:rPr lang="en-US" dirty="0">
                <a:solidFill>
                  <a:srgbClr val="002060"/>
                </a:solidFill>
              </a:rPr>
              <a:t>. </a:t>
            </a:r>
            <a:r>
              <a:rPr lang="en-US" b="1" u="sng" dirty="0">
                <a:solidFill>
                  <a:srgbClr val="002060"/>
                </a:solidFill>
              </a:rPr>
              <a:t>Do not be deceived, my beloved brethren</a:t>
            </a:r>
            <a:r>
              <a:rPr lang="en-US" dirty="0">
                <a:solidFill>
                  <a:srgbClr val="002060"/>
                </a:solidFill>
              </a:rPr>
              <a:t>.</a:t>
            </a:r>
            <a:r>
              <a:rPr lang="en-US" dirty="0"/>
              <a:t> (</a:t>
            </a:r>
            <a:r>
              <a:rPr lang="en-US" b="1" dirty="0">
                <a:solidFill>
                  <a:srgbClr val="002060"/>
                </a:solidFill>
              </a:rPr>
              <a:t>James 1:12-16</a:t>
            </a:r>
            <a:r>
              <a:rPr lang="en-US" dirty="0"/>
              <a:t>)</a:t>
            </a:r>
          </a:p>
          <a:p>
            <a:r>
              <a:rPr lang="en-US" dirty="0"/>
              <a:t>Although created good (</a:t>
            </a:r>
            <a:r>
              <a:rPr lang="en-US" b="1" dirty="0">
                <a:solidFill>
                  <a:srgbClr val="002060"/>
                </a:solidFill>
              </a:rPr>
              <a:t>Gen. 2-3</a:t>
            </a:r>
            <a:r>
              <a:rPr lang="en-US" dirty="0"/>
              <a:t>), our bodies are the means of temptation unto sin (</a:t>
            </a:r>
            <a:r>
              <a:rPr lang="en-US" b="1" dirty="0">
                <a:solidFill>
                  <a:srgbClr val="002060"/>
                </a:solidFill>
              </a:rPr>
              <a:t>Gen. 3:1-6; 1 John 2:15-17</a:t>
            </a:r>
            <a:r>
              <a:rPr lang="en-US" dirty="0"/>
              <a:t>).</a:t>
            </a:r>
          </a:p>
        </p:txBody>
      </p:sp>
    </p:spTree>
    <p:extLst>
      <p:ext uri="{BB962C8B-B14F-4D97-AF65-F5344CB8AC3E}">
        <p14:creationId xmlns:p14="http://schemas.microsoft.com/office/powerpoint/2010/main" val="16877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Fighting a Losing Battle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1"/>
            </a:pPr>
            <a:r>
              <a:rPr lang="en-US" dirty="0"/>
              <a:t>How is the </a:t>
            </a:r>
            <a:r>
              <a:rPr lang="en-US" dirty="0">
                <a:solidFill>
                  <a:srgbClr val="002060"/>
                </a:solidFill>
              </a:rPr>
              <a:t>“dominion of sin” </a:t>
            </a:r>
            <a:r>
              <a:rPr lang="en-US" dirty="0"/>
              <a:t>and slavery of </a:t>
            </a:r>
            <a:r>
              <a:rPr lang="en-US" dirty="0">
                <a:solidFill>
                  <a:srgbClr val="002060"/>
                </a:solidFill>
              </a:rPr>
              <a:t>“lawlessness leading to more lawlessness” </a:t>
            </a:r>
            <a:r>
              <a:rPr lang="en-US" dirty="0"/>
              <a:t>demonstrated in this context (</a:t>
            </a:r>
            <a:r>
              <a:rPr lang="en-US" b="1" dirty="0">
                <a:solidFill>
                  <a:srgbClr val="002060"/>
                </a:solidFill>
              </a:rPr>
              <a:t>7:17-20</a:t>
            </a:r>
            <a:r>
              <a:rPr lang="en-US" dirty="0"/>
              <a:t>)?</a:t>
            </a:r>
          </a:p>
          <a:p>
            <a:pPr marL="0" indent="0">
              <a:buNone/>
            </a:pPr>
            <a:r>
              <a:rPr lang="en-US" dirty="0">
                <a:solidFill>
                  <a:srgbClr val="002060"/>
                </a:solidFill>
              </a:rPr>
              <a:t>But now, it is </a:t>
            </a:r>
            <a:r>
              <a:rPr lang="en-US" b="1" u="sng" dirty="0">
                <a:solidFill>
                  <a:srgbClr val="002060"/>
                </a:solidFill>
              </a:rPr>
              <a:t>no longer I</a:t>
            </a:r>
            <a:r>
              <a:rPr lang="en-US" b="1" dirty="0">
                <a:solidFill>
                  <a:srgbClr val="002060"/>
                </a:solidFill>
              </a:rPr>
              <a:t> who do it, but </a:t>
            </a:r>
            <a:r>
              <a:rPr lang="en-US" b="1" u="sng" dirty="0">
                <a:solidFill>
                  <a:srgbClr val="002060"/>
                </a:solidFill>
              </a:rPr>
              <a:t>sin that dwells</a:t>
            </a:r>
            <a:r>
              <a:rPr lang="en-US" b="1" dirty="0">
                <a:solidFill>
                  <a:srgbClr val="002060"/>
                </a:solidFill>
              </a:rPr>
              <a:t> in me</a:t>
            </a:r>
            <a:r>
              <a:rPr lang="en-US" dirty="0">
                <a:solidFill>
                  <a:srgbClr val="002060"/>
                </a:solidFill>
              </a:rPr>
              <a:t>. For I know that </a:t>
            </a:r>
            <a:r>
              <a:rPr lang="en-US" b="1" dirty="0">
                <a:solidFill>
                  <a:srgbClr val="002060"/>
                </a:solidFill>
              </a:rPr>
              <a:t>in me (that is, </a:t>
            </a:r>
            <a:r>
              <a:rPr lang="en-US" b="1" u="sng" dirty="0">
                <a:solidFill>
                  <a:srgbClr val="002060"/>
                </a:solidFill>
              </a:rPr>
              <a:t>in my flesh</a:t>
            </a:r>
            <a:r>
              <a:rPr lang="en-US" b="1" dirty="0">
                <a:solidFill>
                  <a:srgbClr val="002060"/>
                </a:solidFill>
              </a:rPr>
              <a:t>) </a:t>
            </a:r>
            <a:r>
              <a:rPr lang="en-US" b="1" u="sng" dirty="0">
                <a:solidFill>
                  <a:srgbClr val="002060"/>
                </a:solidFill>
              </a:rPr>
              <a:t>nothing good</a:t>
            </a:r>
            <a:r>
              <a:rPr lang="en-US" b="1" dirty="0">
                <a:solidFill>
                  <a:srgbClr val="002060"/>
                </a:solidFill>
              </a:rPr>
              <a:t> dwells</a:t>
            </a:r>
            <a:r>
              <a:rPr lang="en-US" dirty="0">
                <a:solidFill>
                  <a:srgbClr val="002060"/>
                </a:solidFill>
              </a:rPr>
              <a:t>; for </a:t>
            </a:r>
            <a:r>
              <a:rPr lang="en-US" b="1" dirty="0">
                <a:solidFill>
                  <a:srgbClr val="002060"/>
                </a:solidFill>
              </a:rPr>
              <a:t>to </a:t>
            </a:r>
            <a:r>
              <a:rPr lang="en-US" b="1" u="sng" dirty="0">
                <a:solidFill>
                  <a:srgbClr val="002060"/>
                </a:solidFill>
              </a:rPr>
              <a:t>will</a:t>
            </a:r>
            <a:r>
              <a:rPr lang="en-US" b="1" dirty="0">
                <a:solidFill>
                  <a:srgbClr val="002060"/>
                </a:solidFill>
              </a:rPr>
              <a:t> is present</a:t>
            </a:r>
            <a:r>
              <a:rPr lang="en-US" dirty="0">
                <a:solidFill>
                  <a:srgbClr val="002060"/>
                </a:solidFill>
              </a:rPr>
              <a:t> with me, but </a:t>
            </a:r>
            <a:r>
              <a:rPr lang="en-US" b="1" u="sng" dirty="0">
                <a:solidFill>
                  <a:srgbClr val="002060"/>
                </a:solidFill>
              </a:rPr>
              <a:t>how to perform</a:t>
            </a:r>
            <a:r>
              <a:rPr lang="en-US" b="1" dirty="0">
                <a:solidFill>
                  <a:srgbClr val="002060"/>
                </a:solidFill>
              </a:rPr>
              <a:t> what is good </a:t>
            </a:r>
            <a:r>
              <a:rPr lang="en-US" b="1" u="sng" dirty="0">
                <a:solidFill>
                  <a:srgbClr val="002060"/>
                </a:solidFill>
              </a:rPr>
              <a:t>I do not find</a:t>
            </a:r>
            <a:r>
              <a:rPr lang="en-US" dirty="0">
                <a:solidFill>
                  <a:srgbClr val="002060"/>
                </a:solidFill>
              </a:rPr>
              <a:t>. For the </a:t>
            </a:r>
            <a:r>
              <a:rPr lang="en-US" b="1" dirty="0">
                <a:solidFill>
                  <a:srgbClr val="002060"/>
                </a:solidFill>
              </a:rPr>
              <a:t>good that </a:t>
            </a:r>
            <a:r>
              <a:rPr lang="en-US" b="1" u="sng" dirty="0">
                <a:solidFill>
                  <a:srgbClr val="002060"/>
                </a:solidFill>
              </a:rPr>
              <a:t>I will</a:t>
            </a:r>
            <a:r>
              <a:rPr lang="en-US" b="1" dirty="0">
                <a:solidFill>
                  <a:srgbClr val="002060"/>
                </a:solidFill>
              </a:rPr>
              <a:t> to do, I do not do</a:t>
            </a:r>
            <a:r>
              <a:rPr lang="en-US" dirty="0">
                <a:solidFill>
                  <a:srgbClr val="002060"/>
                </a:solidFill>
              </a:rPr>
              <a:t>; but </a:t>
            </a:r>
            <a:r>
              <a:rPr lang="en-US" b="1" dirty="0">
                <a:solidFill>
                  <a:srgbClr val="002060"/>
                </a:solidFill>
              </a:rPr>
              <a:t>the evil </a:t>
            </a:r>
            <a:r>
              <a:rPr lang="en-US" b="1" u="sng" dirty="0">
                <a:solidFill>
                  <a:srgbClr val="002060"/>
                </a:solidFill>
              </a:rPr>
              <a:t>I will not</a:t>
            </a:r>
            <a:r>
              <a:rPr lang="en-US" b="1" dirty="0">
                <a:solidFill>
                  <a:srgbClr val="002060"/>
                </a:solidFill>
              </a:rPr>
              <a:t> to do, that I practice</a:t>
            </a:r>
            <a:r>
              <a:rPr lang="en-US" dirty="0">
                <a:solidFill>
                  <a:srgbClr val="002060"/>
                </a:solidFill>
              </a:rPr>
              <a:t>. Now </a:t>
            </a:r>
            <a:r>
              <a:rPr lang="en-US" b="1" dirty="0">
                <a:solidFill>
                  <a:srgbClr val="002060"/>
                </a:solidFill>
              </a:rPr>
              <a:t>if I do what I will not to do, it is </a:t>
            </a:r>
            <a:r>
              <a:rPr lang="en-US" b="1" u="sng" dirty="0">
                <a:solidFill>
                  <a:srgbClr val="002060"/>
                </a:solidFill>
              </a:rPr>
              <a:t>no longer I</a:t>
            </a:r>
            <a:r>
              <a:rPr lang="en-US" b="1" dirty="0">
                <a:solidFill>
                  <a:srgbClr val="002060"/>
                </a:solidFill>
              </a:rPr>
              <a:t> who do it, but </a:t>
            </a:r>
            <a:r>
              <a:rPr lang="en-US" b="1" u="sng" dirty="0">
                <a:solidFill>
                  <a:srgbClr val="002060"/>
                </a:solidFill>
              </a:rPr>
              <a:t>sin that dwells</a:t>
            </a:r>
            <a:r>
              <a:rPr lang="en-US" b="1" dirty="0">
                <a:solidFill>
                  <a:srgbClr val="002060"/>
                </a:solidFill>
              </a:rPr>
              <a:t> in me</a:t>
            </a:r>
            <a:r>
              <a:rPr lang="en-US" dirty="0">
                <a:solidFill>
                  <a:srgbClr val="002060"/>
                </a:solidFill>
              </a:rPr>
              <a:t>. </a:t>
            </a:r>
            <a:r>
              <a:rPr lang="en-US" dirty="0"/>
              <a:t>(</a:t>
            </a:r>
            <a:r>
              <a:rPr lang="en-US" b="1" dirty="0">
                <a:solidFill>
                  <a:srgbClr val="002060"/>
                </a:solidFill>
              </a:rPr>
              <a:t>7:17-20</a:t>
            </a:r>
            <a:r>
              <a:rPr lang="en-US" dirty="0"/>
              <a:t>)</a:t>
            </a:r>
          </a:p>
          <a:p>
            <a:r>
              <a:rPr lang="en-US" dirty="0"/>
              <a:t>Once sin takes up residence, our flesh cannot help us overcome sin.</a:t>
            </a:r>
          </a:p>
          <a:p>
            <a:r>
              <a:rPr lang="en-US" dirty="0"/>
              <a:t>Our bodies, desires are the very path of temptation (</a:t>
            </a:r>
            <a:r>
              <a:rPr lang="en-US" b="1" dirty="0">
                <a:solidFill>
                  <a:srgbClr val="002060"/>
                </a:solidFill>
              </a:rPr>
              <a:t>James 1:12-16</a:t>
            </a:r>
            <a:r>
              <a:rPr lang="en-US" dirty="0"/>
              <a:t>).</a:t>
            </a:r>
          </a:p>
          <a:p>
            <a:r>
              <a:rPr lang="en-US" dirty="0"/>
              <a:t>Sin having taken over will only produce more sin in our losing battle.</a:t>
            </a:r>
          </a:p>
          <a:p>
            <a:endParaRPr lang="en-US" dirty="0"/>
          </a:p>
        </p:txBody>
      </p:sp>
    </p:spTree>
    <p:extLst>
      <p:ext uri="{BB962C8B-B14F-4D97-AF65-F5344CB8AC3E}">
        <p14:creationId xmlns:p14="http://schemas.microsoft.com/office/powerpoint/2010/main" val="96728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Reign, Rule &amp; Law of Sin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12"/>
            </a:pPr>
            <a:r>
              <a:rPr lang="en-US" sz="2200" dirty="0"/>
              <a:t>What is the second law working in Paul’s body, which is exposed by the law of Moses (</a:t>
            </a:r>
            <a:r>
              <a:rPr lang="en-US" sz="2200" b="1" dirty="0">
                <a:solidFill>
                  <a:srgbClr val="002060"/>
                </a:solidFill>
              </a:rPr>
              <a:t>7:21-23</a:t>
            </a:r>
            <a:r>
              <a:rPr lang="en-US" sz="2200" dirty="0"/>
              <a:t>)?  What is the nature of its rules, requirements, or demands?</a:t>
            </a:r>
          </a:p>
          <a:p>
            <a:pPr marL="0" indent="0">
              <a:lnSpc>
                <a:spcPct val="95000"/>
              </a:lnSpc>
              <a:spcBef>
                <a:spcPts val="0"/>
              </a:spcBef>
              <a:buNone/>
            </a:pPr>
            <a:r>
              <a:rPr lang="en-US" sz="2200" b="1" dirty="0">
                <a:solidFill>
                  <a:srgbClr val="002060"/>
                </a:solidFill>
              </a:rPr>
              <a:t>I find then </a:t>
            </a:r>
            <a:r>
              <a:rPr lang="en-US" sz="2200" b="1" u="sng" dirty="0">
                <a:solidFill>
                  <a:srgbClr val="002060"/>
                </a:solidFill>
              </a:rPr>
              <a:t>a law</a:t>
            </a:r>
            <a:r>
              <a:rPr lang="en-US" sz="2200" dirty="0">
                <a:solidFill>
                  <a:srgbClr val="002060"/>
                </a:solidFill>
              </a:rPr>
              <a:t>, that </a:t>
            </a:r>
            <a:r>
              <a:rPr lang="en-US" sz="2200" b="1" u="sng" dirty="0">
                <a:solidFill>
                  <a:srgbClr val="002060"/>
                </a:solidFill>
              </a:rPr>
              <a:t>evil</a:t>
            </a:r>
            <a:r>
              <a:rPr lang="en-US" sz="2200" b="1" dirty="0">
                <a:solidFill>
                  <a:srgbClr val="002060"/>
                </a:solidFill>
              </a:rPr>
              <a:t> is present with me</a:t>
            </a:r>
            <a:r>
              <a:rPr lang="en-US" sz="2200" dirty="0">
                <a:solidFill>
                  <a:srgbClr val="002060"/>
                </a:solidFill>
              </a:rPr>
              <a:t>, the one who </a:t>
            </a:r>
            <a:r>
              <a:rPr lang="en-US" sz="2200" b="1" u="sng" dirty="0">
                <a:solidFill>
                  <a:srgbClr val="002060"/>
                </a:solidFill>
              </a:rPr>
              <a:t>wills</a:t>
            </a:r>
            <a:r>
              <a:rPr lang="en-US" sz="2200" b="1" dirty="0">
                <a:solidFill>
                  <a:srgbClr val="002060"/>
                </a:solidFill>
              </a:rPr>
              <a:t> to do good</a:t>
            </a:r>
            <a:r>
              <a:rPr lang="en-US" sz="2200" dirty="0">
                <a:solidFill>
                  <a:srgbClr val="002060"/>
                </a:solidFill>
              </a:rPr>
              <a:t>.  For I </a:t>
            </a:r>
            <a:r>
              <a:rPr lang="en-US" sz="2200" b="1" u="sng" dirty="0">
                <a:solidFill>
                  <a:srgbClr val="002060"/>
                </a:solidFill>
              </a:rPr>
              <a:t>delight</a:t>
            </a:r>
            <a:r>
              <a:rPr lang="en-US" sz="2200" b="1" dirty="0">
                <a:solidFill>
                  <a:srgbClr val="002060"/>
                </a:solidFill>
              </a:rPr>
              <a:t> in the </a:t>
            </a:r>
            <a:r>
              <a:rPr lang="en-US" sz="2200" b="1" u="sng" dirty="0">
                <a:solidFill>
                  <a:srgbClr val="002060"/>
                </a:solidFill>
              </a:rPr>
              <a:t>law of God</a:t>
            </a:r>
            <a:r>
              <a:rPr lang="en-US" sz="2200" b="1" dirty="0">
                <a:solidFill>
                  <a:srgbClr val="002060"/>
                </a:solidFill>
              </a:rPr>
              <a:t> according to the </a:t>
            </a:r>
            <a:r>
              <a:rPr lang="en-US" sz="2200" b="1" u="sng" dirty="0">
                <a:solidFill>
                  <a:srgbClr val="002060"/>
                </a:solidFill>
              </a:rPr>
              <a:t>inward</a:t>
            </a:r>
            <a:r>
              <a:rPr lang="en-US" sz="2200" b="1" dirty="0">
                <a:solidFill>
                  <a:srgbClr val="002060"/>
                </a:solidFill>
              </a:rPr>
              <a:t> man</a:t>
            </a:r>
            <a:r>
              <a:rPr lang="en-US" sz="2200" dirty="0">
                <a:solidFill>
                  <a:srgbClr val="002060"/>
                </a:solidFill>
              </a:rPr>
              <a:t>.  But </a:t>
            </a:r>
            <a:r>
              <a:rPr lang="en-US" sz="2200" b="1" dirty="0">
                <a:solidFill>
                  <a:srgbClr val="002060"/>
                </a:solidFill>
              </a:rPr>
              <a:t>I see </a:t>
            </a:r>
            <a:r>
              <a:rPr lang="en-US" sz="2200" b="1" u="sng" dirty="0">
                <a:solidFill>
                  <a:srgbClr val="002060"/>
                </a:solidFill>
              </a:rPr>
              <a:t>another law</a:t>
            </a:r>
            <a:r>
              <a:rPr lang="en-US" sz="2200" b="1" dirty="0">
                <a:solidFill>
                  <a:srgbClr val="002060"/>
                </a:solidFill>
              </a:rPr>
              <a:t> in my members, warring </a:t>
            </a:r>
            <a:r>
              <a:rPr lang="en-US" sz="2200" b="1" u="sng" dirty="0">
                <a:solidFill>
                  <a:srgbClr val="002060"/>
                </a:solidFill>
              </a:rPr>
              <a:t>against the law of my mind</a:t>
            </a:r>
            <a:r>
              <a:rPr lang="en-US" sz="2200" dirty="0">
                <a:solidFill>
                  <a:srgbClr val="002060"/>
                </a:solidFill>
              </a:rPr>
              <a:t>, and </a:t>
            </a:r>
            <a:r>
              <a:rPr lang="en-US" sz="2200" b="1" dirty="0">
                <a:solidFill>
                  <a:srgbClr val="002060"/>
                </a:solidFill>
              </a:rPr>
              <a:t>bringing me into captivity to </a:t>
            </a:r>
            <a:r>
              <a:rPr lang="en-US" sz="2200" b="1" u="sng" dirty="0">
                <a:solidFill>
                  <a:srgbClr val="002060"/>
                </a:solidFill>
              </a:rPr>
              <a:t>the law of sin which is in my members</a:t>
            </a:r>
            <a:r>
              <a:rPr lang="en-US" sz="2200" dirty="0">
                <a:solidFill>
                  <a:srgbClr val="002060"/>
                </a:solidFill>
              </a:rPr>
              <a:t> </a:t>
            </a:r>
            <a:r>
              <a:rPr lang="en-US" sz="2200" dirty="0"/>
              <a:t>(</a:t>
            </a:r>
            <a:r>
              <a:rPr lang="en-US" sz="2200" b="1" dirty="0">
                <a:solidFill>
                  <a:srgbClr val="002060"/>
                </a:solidFill>
              </a:rPr>
              <a:t>7:21-23</a:t>
            </a:r>
            <a:r>
              <a:rPr lang="en-US" sz="2200" dirty="0"/>
              <a:t>)</a:t>
            </a:r>
          </a:p>
          <a:p>
            <a:pPr>
              <a:lnSpc>
                <a:spcPct val="95000"/>
              </a:lnSpc>
              <a:spcBef>
                <a:spcPts val="0"/>
              </a:spcBef>
            </a:pPr>
            <a:r>
              <a:rPr lang="en-US" sz="2200" dirty="0"/>
              <a:t>Depicts spiritual war:</a:t>
            </a:r>
          </a:p>
          <a:p>
            <a:pPr marL="687387" lvl="1" indent="-457200">
              <a:lnSpc>
                <a:spcPct val="95000"/>
              </a:lnSpc>
              <a:spcBef>
                <a:spcPts val="0"/>
              </a:spcBef>
              <a:buFont typeface="+mj-lt"/>
              <a:buAutoNum type="alphaUcPeriod"/>
            </a:pPr>
            <a:r>
              <a:rPr lang="en-US" sz="2200" b="1" dirty="0"/>
              <a:t>God</a:t>
            </a:r>
            <a:r>
              <a:rPr lang="en-US" sz="2200" dirty="0"/>
              <a:t> – His Law, His Will, His Reign</a:t>
            </a:r>
          </a:p>
          <a:p>
            <a:pPr marL="687387" lvl="1" indent="-457200">
              <a:lnSpc>
                <a:spcPct val="95000"/>
              </a:lnSpc>
              <a:spcBef>
                <a:spcPts val="0"/>
              </a:spcBef>
              <a:buFont typeface="+mj-lt"/>
              <a:buAutoNum type="alphaUcPeriod"/>
            </a:pPr>
            <a:r>
              <a:rPr lang="en-US" sz="2200" b="1" dirty="0"/>
              <a:t>Our Bodies </a:t>
            </a:r>
            <a:r>
              <a:rPr lang="en-US" sz="2200" dirty="0"/>
              <a:t>– Do what feels good, whatever satisfies the body.</a:t>
            </a:r>
          </a:p>
          <a:p>
            <a:pPr>
              <a:lnSpc>
                <a:spcPct val="95000"/>
              </a:lnSpc>
              <a:spcBef>
                <a:spcPts val="0"/>
              </a:spcBef>
            </a:pPr>
            <a:r>
              <a:rPr lang="en-US" sz="2200" dirty="0"/>
              <a:t>What is fruit, inheritance of submitting to body?  Physical, spiritual death.</a:t>
            </a:r>
          </a:p>
          <a:p>
            <a:pPr>
              <a:lnSpc>
                <a:spcPct val="95000"/>
              </a:lnSpc>
              <a:spcBef>
                <a:spcPts val="0"/>
              </a:spcBef>
            </a:pPr>
            <a:r>
              <a:rPr lang="en-US" sz="2200" dirty="0"/>
              <a:t>Having been captured by sin, our flesh, how can we be saved? …</a:t>
            </a:r>
          </a:p>
        </p:txBody>
      </p:sp>
    </p:spTree>
    <p:extLst>
      <p:ext uri="{BB962C8B-B14F-4D97-AF65-F5344CB8AC3E}">
        <p14:creationId xmlns:p14="http://schemas.microsoft.com/office/powerpoint/2010/main" val="63138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b="1" dirty="0"/>
              <a:t>Romans 1:18-32</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Condemnation of the Gentiles</a:t>
            </a:r>
          </a:p>
        </p:txBody>
      </p:sp>
    </p:spTree>
    <p:extLst>
      <p:ext uri="{BB962C8B-B14F-4D97-AF65-F5344CB8AC3E}">
        <p14:creationId xmlns:p14="http://schemas.microsoft.com/office/powerpoint/2010/main" val="381534469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Then or Now?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5000"/>
              </a:lnSpc>
              <a:spcBef>
                <a:spcPts val="0"/>
              </a:spcBef>
              <a:buNone/>
            </a:pPr>
            <a:r>
              <a:rPr lang="en-US" sz="2000" b="1" dirty="0"/>
              <a:t>O </a:t>
            </a:r>
            <a:r>
              <a:rPr lang="en-US" sz="2000" b="1" u="sng" dirty="0"/>
              <a:t>wretched</a:t>
            </a:r>
            <a:r>
              <a:rPr lang="en-US" sz="2000" b="1" dirty="0"/>
              <a:t> man that I am!</a:t>
            </a:r>
            <a:r>
              <a:rPr lang="en-US" sz="2000" dirty="0"/>
              <a:t> Who will </a:t>
            </a:r>
            <a:r>
              <a:rPr lang="en-US" sz="2000" b="1" dirty="0"/>
              <a:t>deliver me from this body of death</a:t>
            </a:r>
            <a:r>
              <a:rPr lang="en-US" sz="2000" dirty="0"/>
              <a:t>? I thank God – </a:t>
            </a:r>
            <a:r>
              <a:rPr lang="en-US" sz="2000" b="1" dirty="0"/>
              <a:t>through Jesus Christ our Lord</a:t>
            </a:r>
            <a:r>
              <a:rPr lang="en-US" sz="2000" dirty="0"/>
              <a:t>! So then, </a:t>
            </a:r>
            <a:r>
              <a:rPr lang="en-US" sz="2000" b="1" dirty="0"/>
              <a:t>with the </a:t>
            </a:r>
            <a:r>
              <a:rPr lang="en-US" sz="2000" b="1" u="sng" dirty="0"/>
              <a:t>mind</a:t>
            </a:r>
            <a:r>
              <a:rPr lang="en-US" sz="2000" b="1" dirty="0"/>
              <a:t> I myself serve the </a:t>
            </a:r>
            <a:r>
              <a:rPr lang="en-US" sz="2000" b="1" u="sng" dirty="0"/>
              <a:t>law of God</a:t>
            </a:r>
            <a:r>
              <a:rPr lang="en-US" sz="2000" b="1" dirty="0"/>
              <a:t>, but with the </a:t>
            </a:r>
            <a:r>
              <a:rPr lang="en-US" sz="2000" b="1" u="sng" dirty="0"/>
              <a:t>flesh</a:t>
            </a:r>
            <a:r>
              <a:rPr lang="en-US" sz="2000" b="1" dirty="0"/>
              <a:t> the </a:t>
            </a:r>
            <a:r>
              <a:rPr lang="en-US" sz="2000" b="1" u="sng" dirty="0"/>
              <a:t>law of sin</a:t>
            </a:r>
            <a:r>
              <a:rPr lang="en-US" sz="2000" dirty="0"/>
              <a:t>. (</a:t>
            </a:r>
            <a:r>
              <a:rPr lang="en-US" sz="2000" b="1" dirty="0">
                <a:solidFill>
                  <a:srgbClr val="002060"/>
                </a:solidFill>
              </a:rPr>
              <a:t>7:24-25</a:t>
            </a:r>
            <a:r>
              <a:rPr lang="en-US" sz="2000" dirty="0"/>
              <a:t>)</a:t>
            </a:r>
          </a:p>
          <a:p>
            <a:pPr marL="457200" indent="-457200">
              <a:lnSpc>
                <a:spcPct val="95000"/>
              </a:lnSpc>
              <a:spcBef>
                <a:spcPts val="0"/>
              </a:spcBef>
              <a:buFont typeface="+mj-lt"/>
              <a:buAutoNum type="arabicPeriod" startAt="13"/>
            </a:pPr>
            <a:r>
              <a:rPr lang="en-US" sz="2000" dirty="0"/>
              <a:t>Is Paul’s self-loathing and despair a reflection of his then current view of himself as a Christian, or does it represent a typical depiction of the unsaved Jew under the law of Moses and without Christ (</a:t>
            </a:r>
            <a:r>
              <a:rPr lang="en-US" sz="2000" b="1" dirty="0">
                <a:solidFill>
                  <a:srgbClr val="002060"/>
                </a:solidFill>
              </a:rPr>
              <a:t>7:14-25</a:t>
            </a:r>
            <a:r>
              <a:rPr lang="en-US" sz="2000" dirty="0"/>
              <a:t>)?  Please support your answer from the context.</a:t>
            </a:r>
          </a:p>
          <a:p>
            <a:pPr>
              <a:lnSpc>
                <a:spcPct val="95000"/>
              </a:lnSpc>
              <a:spcBef>
                <a:spcPts val="0"/>
              </a:spcBef>
            </a:pPr>
            <a:r>
              <a:rPr lang="en-US" sz="2000" dirty="0"/>
              <a:t>Then!  Refers to unconverted state, especially as a Jew subject to Moses:</a:t>
            </a:r>
          </a:p>
          <a:p>
            <a:pPr lvl="1">
              <a:lnSpc>
                <a:spcPct val="95000"/>
              </a:lnSpc>
              <a:spcBef>
                <a:spcPts val="0"/>
              </a:spcBef>
            </a:pPr>
            <a:r>
              <a:rPr lang="en-US" sz="2000" b="1" dirty="0">
                <a:solidFill>
                  <a:srgbClr val="002060"/>
                </a:solidFill>
              </a:rPr>
              <a:t>7:14 - I am </a:t>
            </a:r>
            <a:r>
              <a:rPr lang="en-US" sz="2000" b="1" u="sng" dirty="0">
                <a:solidFill>
                  <a:srgbClr val="002060"/>
                </a:solidFill>
              </a:rPr>
              <a:t>carnal, sold</a:t>
            </a:r>
            <a:r>
              <a:rPr lang="en-US" sz="2000" b="1" dirty="0">
                <a:solidFill>
                  <a:srgbClr val="002060"/>
                </a:solidFill>
              </a:rPr>
              <a:t> under sin</a:t>
            </a:r>
          </a:p>
          <a:p>
            <a:pPr lvl="1">
              <a:lnSpc>
                <a:spcPct val="95000"/>
              </a:lnSpc>
              <a:spcBef>
                <a:spcPts val="0"/>
              </a:spcBef>
            </a:pPr>
            <a:r>
              <a:rPr lang="en-US" sz="2000" b="1" dirty="0">
                <a:solidFill>
                  <a:srgbClr val="002060"/>
                </a:solidFill>
              </a:rPr>
              <a:t>7:17, 20 - </a:t>
            </a:r>
            <a:r>
              <a:rPr lang="en-US" sz="2000" b="1" u="sng" dirty="0">
                <a:solidFill>
                  <a:srgbClr val="002060"/>
                </a:solidFill>
              </a:rPr>
              <a:t>sin that dwells</a:t>
            </a:r>
            <a:r>
              <a:rPr lang="en-US" sz="2000" b="1" dirty="0">
                <a:solidFill>
                  <a:srgbClr val="002060"/>
                </a:solidFill>
              </a:rPr>
              <a:t> in me</a:t>
            </a:r>
          </a:p>
          <a:p>
            <a:pPr lvl="1">
              <a:lnSpc>
                <a:spcPct val="95000"/>
              </a:lnSpc>
              <a:spcBef>
                <a:spcPts val="0"/>
              </a:spcBef>
            </a:pPr>
            <a:r>
              <a:rPr lang="en-US" sz="2000" b="1" dirty="0">
                <a:solidFill>
                  <a:srgbClr val="002060"/>
                </a:solidFill>
              </a:rPr>
              <a:t>7:23 - bringing me </a:t>
            </a:r>
            <a:r>
              <a:rPr lang="en-US" sz="2000" b="1" u="sng" dirty="0">
                <a:solidFill>
                  <a:srgbClr val="002060"/>
                </a:solidFill>
              </a:rPr>
              <a:t>into captivity</a:t>
            </a:r>
            <a:r>
              <a:rPr lang="en-US" sz="2000" b="1" dirty="0">
                <a:solidFill>
                  <a:srgbClr val="002060"/>
                </a:solidFill>
              </a:rPr>
              <a:t> to </a:t>
            </a:r>
            <a:r>
              <a:rPr lang="en-US" sz="2000" b="1" u="sng" dirty="0">
                <a:solidFill>
                  <a:srgbClr val="002060"/>
                </a:solidFill>
              </a:rPr>
              <a:t>the law of sin</a:t>
            </a:r>
            <a:endParaRPr lang="en-US" sz="2000" dirty="0"/>
          </a:p>
          <a:p>
            <a:pPr>
              <a:lnSpc>
                <a:spcPct val="95000"/>
              </a:lnSpc>
              <a:spcBef>
                <a:spcPts val="0"/>
              </a:spcBef>
            </a:pPr>
            <a:r>
              <a:rPr lang="en-US" sz="2000" dirty="0"/>
              <a:t>Now!?  Christians may become addicted, slaves to sin again - but shouldn’t (</a:t>
            </a:r>
            <a:r>
              <a:rPr lang="en-US" sz="2000" b="1" dirty="0">
                <a:solidFill>
                  <a:srgbClr val="002060"/>
                </a:solidFill>
              </a:rPr>
              <a:t>6:12</a:t>
            </a:r>
            <a:r>
              <a:rPr lang="en-US" sz="2000" dirty="0"/>
              <a:t>)!</a:t>
            </a:r>
          </a:p>
          <a:p>
            <a:pPr>
              <a:lnSpc>
                <a:spcPct val="95000"/>
              </a:lnSpc>
              <a:spcBef>
                <a:spcPts val="0"/>
              </a:spcBef>
            </a:pPr>
            <a:r>
              <a:rPr lang="en-US" sz="2000" b="1" dirty="0"/>
              <a:t>Expectation</a:t>
            </a:r>
            <a:r>
              <a:rPr lang="en-US" sz="2000" dirty="0"/>
              <a:t> was previously established.  Current </a:t>
            </a:r>
            <a:r>
              <a:rPr lang="en-US" sz="2000" b="1" dirty="0"/>
              <a:t>failure demonstrated</a:t>
            </a:r>
            <a:r>
              <a:rPr lang="en-US" sz="2000" dirty="0"/>
              <a:t>.   Method of </a:t>
            </a:r>
            <a:r>
              <a:rPr lang="en-US" sz="2000" b="1" dirty="0"/>
              <a:t>overcoming</a:t>
            </a:r>
            <a:r>
              <a:rPr lang="en-US" sz="2000" dirty="0"/>
              <a:t> is described in </a:t>
            </a:r>
            <a:r>
              <a:rPr lang="en-US" sz="2000" b="1" dirty="0"/>
              <a:t>next</a:t>
            </a:r>
            <a:r>
              <a:rPr lang="en-US" sz="2000" dirty="0"/>
              <a:t> chapter …</a:t>
            </a:r>
          </a:p>
        </p:txBody>
      </p:sp>
    </p:spTree>
    <p:extLst>
      <p:ext uri="{BB962C8B-B14F-4D97-AF65-F5344CB8AC3E}">
        <p14:creationId xmlns:p14="http://schemas.microsoft.com/office/powerpoint/2010/main" val="13102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361225" y="2987041"/>
            <a:ext cx="8362828" cy="334440"/>
          </a:xfrm>
        </p:spPr>
        <p:txBody>
          <a:bodyPr>
            <a:noAutofit/>
          </a:bodyPr>
          <a:lstStyle/>
          <a:p>
            <a:r>
              <a:rPr lang="en-US" dirty="0"/>
              <a:t>Conquering in the Spirit through Christ</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a:t>
            </a:r>
            <a:r>
              <a:rPr lang="en-US" dirty="0"/>
              <a:t>8</a:t>
            </a:r>
            <a:endParaRPr lang="en-US" sz="6000" dirty="0"/>
          </a:p>
        </p:txBody>
      </p:sp>
    </p:spTree>
    <p:extLst>
      <p:ext uri="{BB962C8B-B14F-4D97-AF65-F5344CB8AC3E}">
        <p14:creationId xmlns:p14="http://schemas.microsoft.com/office/powerpoint/2010/main" val="262089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a:t>Outline</a:t>
            </a:r>
            <a:endParaRPr lang="en-US" dirty="0"/>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spcBef>
                <a:spcPts val="0"/>
              </a:spcBef>
              <a:buFont typeface="+mj-lt"/>
              <a:buAutoNum type="alphaUcPeriod"/>
            </a:pPr>
            <a:r>
              <a:rPr lang="en-US" dirty="0">
                <a:solidFill>
                  <a:srgbClr val="002060"/>
                </a:solidFill>
              </a:rPr>
              <a:t>Overcoming Sin – Spirit over Flesh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1374775" lvl="2" indent="-460375">
              <a:spcBef>
                <a:spcPts val="0"/>
              </a:spcBef>
              <a:buFont typeface="+mj-lt"/>
              <a:buAutoNum type="arabicPeriod" startAt="6"/>
            </a:pPr>
            <a:r>
              <a:rPr lang="en-US" dirty="0"/>
              <a:t>Old, Carnal Master #1:  Dead to Sin</a:t>
            </a:r>
          </a:p>
          <a:p>
            <a:pPr marL="1374775" lvl="2" indent="-460375">
              <a:spcBef>
                <a:spcPts val="0"/>
              </a:spcBef>
              <a:buFont typeface="+mj-lt"/>
              <a:buAutoNum type="arabicPeriod" startAt="6"/>
            </a:pPr>
            <a:r>
              <a:rPr lang="en-US" dirty="0"/>
              <a:t>Old, Carnal Master #2: Dead to the Outdated Law</a:t>
            </a:r>
          </a:p>
          <a:p>
            <a:pPr marL="1374775" lvl="2" indent="-460375">
              <a:spcBef>
                <a:spcPts val="0"/>
              </a:spcBef>
              <a:buFont typeface="+mj-lt"/>
              <a:buAutoNum type="arabicPeriod" startAt="6"/>
            </a:pPr>
            <a:r>
              <a:rPr lang="en-US" dirty="0">
                <a:solidFill>
                  <a:srgbClr val="002060"/>
                </a:solidFill>
              </a:rPr>
              <a:t>Conquering Sin &amp; Suffering through Christ in the Spirit</a:t>
            </a:r>
          </a:p>
          <a:p>
            <a:pPr marL="914400" lvl="1" indent="-454025">
              <a:spcBef>
                <a:spcPts val="0"/>
              </a:spcBef>
              <a:buFont typeface="+mj-lt"/>
              <a:buAutoNum type="alphaUcPeriod"/>
            </a:pPr>
            <a:r>
              <a:rPr lang="en-US" dirty="0">
                <a:solidFill>
                  <a:schemeClr val="bg1">
                    <a:lumMod val="75000"/>
                    <a:lumOff val="25000"/>
                  </a:schemeClr>
                </a:solidFill>
              </a:rPr>
              <a:t>Salvation of Spiritual Israel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spcBef>
                <a:spcPts val="0"/>
              </a:spcBef>
              <a:buFont typeface="+mj-lt"/>
              <a:buAutoNum type="alphaUcPeriod"/>
            </a:pPr>
            <a:r>
              <a:rPr lang="en-US" dirty="0">
                <a:solidFill>
                  <a:schemeClr val="bg1">
                    <a:lumMod val="75000"/>
                    <a:lumOff val="25000"/>
                  </a:schemeClr>
                </a:solidFill>
              </a:rPr>
              <a:t>Applications toward each other (</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17968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
                                            <p:txEl>
                                              <p:pRg st="6" end="6"/>
                                            </p:txEl>
                                          </p:spTgt>
                                        </p:tgtEl>
                                      </p:cBhvr>
                                    </p:animEffect>
                                    <p:animScale>
                                      <p:cBhvr>
                                        <p:cTn id="35" dur="250" autoRev="1" fill="hold"/>
                                        <p:tgtEl>
                                          <p:spTgt spid="3">
                                            <p:txEl>
                                              <p:pRg st="6" end="6"/>
                                            </p:txEl>
                                          </p:spTgt>
                                        </p:tgtEl>
                                      </p:cBhvr>
                                      <p:by x="105000" y="105000"/>
                                    </p:animScale>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8:1-4</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800" dirty="0"/>
              <a:t>Vindicating God’s Rejection of Physical Israel</a:t>
            </a:r>
            <a:endParaRPr lang="en-US" sz="5800" b="1" dirty="0"/>
          </a:p>
        </p:txBody>
      </p:sp>
    </p:spTree>
    <p:extLst>
      <p:ext uri="{BB962C8B-B14F-4D97-AF65-F5344CB8AC3E}">
        <p14:creationId xmlns:p14="http://schemas.microsoft.com/office/powerpoint/2010/main" val="21938188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Obedience Is Optional?</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Paul said, </a:t>
            </a:r>
            <a:r>
              <a:rPr lang="en-US" dirty="0">
                <a:solidFill>
                  <a:srgbClr val="002060"/>
                </a:solidFill>
              </a:rPr>
              <a:t>“there is therefore now no condemnation in Christ”</a:t>
            </a:r>
            <a:r>
              <a:rPr lang="en-US" dirty="0"/>
              <a:t> (</a:t>
            </a:r>
            <a:r>
              <a:rPr lang="en-US" b="1" dirty="0">
                <a:solidFill>
                  <a:srgbClr val="002060"/>
                </a:solidFill>
              </a:rPr>
              <a:t>8:1</a:t>
            </a:r>
            <a:r>
              <a:rPr lang="en-US" dirty="0"/>
              <a:t>).  Does that mean that once you are in Christ, you cannot be condemned – once saved, always saved?  Substantiate your answer from the context.</a:t>
            </a:r>
          </a:p>
          <a:p>
            <a:r>
              <a:rPr lang="en-US" dirty="0"/>
              <a:t>No, </a:t>
            </a:r>
            <a:r>
              <a:rPr lang="en-US" b="1" i="1" dirty="0"/>
              <a:t>not</a:t>
            </a:r>
            <a:r>
              <a:rPr lang="en-US" dirty="0"/>
              <a:t> an </a:t>
            </a:r>
            <a:r>
              <a:rPr lang="en-US" b="1" i="1" dirty="0"/>
              <a:t>unconditional</a:t>
            </a:r>
            <a:r>
              <a:rPr lang="en-US" dirty="0"/>
              <a:t> statement, because it has a </a:t>
            </a:r>
            <a:r>
              <a:rPr lang="en-US" b="1" i="1" dirty="0"/>
              <a:t>condition</a:t>
            </a:r>
            <a:r>
              <a:rPr lang="en-US" dirty="0"/>
              <a:t>!</a:t>
            </a:r>
          </a:p>
          <a:p>
            <a:pPr marL="0" indent="0">
              <a:buNone/>
            </a:pPr>
            <a:r>
              <a:rPr lang="en-US" dirty="0">
                <a:solidFill>
                  <a:srgbClr val="002060"/>
                </a:solidFill>
              </a:rPr>
              <a:t>There is </a:t>
            </a:r>
            <a:r>
              <a:rPr lang="en-US" b="1" dirty="0">
                <a:solidFill>
                  <a:srgbClr val="002060"/>
                </a:solidFill>
              </a:rPr>
              <a:t>therefore now </a:t>
            </a:r>
            <a:r>
              <a:rPr lang="en-US" b="1" u="sng" dirty="0">
                <a:solidFill>
                  <a:srgbClr val="002060"/>
                </a:solidFill>
              </a:rPr>
              <a:t>no condemnation</a:t>
            </a:r>
            <a:r>
              <a:rPr lang="en-US" b="1" dirty="0">
                <a:solidFill>
                  <a:srgbClr val="002060"/>
                </a:solidFill>
              </a:rPr>
              <a:t> </a:t>
            </a:r>
            <a:r>
              <a:rPr lang="en-US" dirty="0">
                <a:solidFill>
                  <a:srgbClr val="002060"/>
                </a:solidFill>
              </a:rPr>
              <a:t>to those who are </a:t>
            </a:r>
            <a:r>
              <a:rPr lang="en-US" b="1" i="1" baseline="30000" dirty="0">
                <a:solidFill>
                  <a:srgbClr val="C00000"/>
                </a:solidFill>
              </a:rPr>
              <a:t>1</a:t>
            </a:r>
            <a:r>
              <a:rPr lang="en-US" b="1" dirty="0">
                <a:solidFill>
                  <a:srgbClr val="002060"/>
                </a:solidFill>
              </a:rPr>
              <a:t>in Christ Jesus, who do </a:t>
            </a:r>
            <a:r>
              <a:rPr lang="en-US" b="1" i="1" baseline="30000" dirty="0">
                <a:solidFill>
                  <a:srgbClr val="C00000"/>
                </a:solidFill>
              </a:rPr>
              <a:t>2</a:t>
            </a:r>
            <a:r>
              <a:rPr lang="en-US" b="1" u="sng" dirty="0">
                <a:solidFill>
                  <a:srgbClr val="002060"/>
                </a:solidFill>
              </a:rPr>
              <a:t>not walk according to the flesh</a:t>
            </a:r>
            <a:r>
              <a:rPr lang="en-US" dirty="0">
                <a:solidFill>
                  <a:srgbClr val="002060"/>
                </a:solidFill>
              </a:rPr>
              <a:t>, </a:t>
            </a:r>
            <a:r>
              <a:rPr lang="en-US" b="1" u="sng" dirty="0">
                <a:solidFill>
                  <a:srgbClr val="002060"/>
                </a:solidFill>
              </a:rPr>
              <a:t>but</a:t>
            </a:r>
            <a:r>
              <a:rPr lang="en-US" b="1" dirty="0">
                <a:solidFill>
                  <a:srgbClr val="002060"/>
                </a:solidFill>
              </a:rPr>
              <a:t> </a:t>
            </a:r>
            <a:r>
              <a:rPr lang="en-US" b="1" i="1" baseline="30000" dirty="0">
                <a:solidFill>
                  <a:srgbClr val="C00000"/>
                </a:solidFill>
              </a:rPr>
              <a:t>3</a:t>
            </a:r>
            <a:r>
              <a:rPr lang="en-US" b="1" u="sng" dirty="0">
                <a:solidFill>
                  <a:srgbClr val="002060"/>
                </a:solidFill>
              </a:rPr>
              <a:t>according to the Spirit</a:t>
            </a:r>
            <a:r>
              <a:rPr lang="en-US" dirty="0">
                <a:solidFill>
                  <a:srgbClr val="002060"/>
                </a:solidFill>
              </a:rPr>
              <a:t>. </a:t>
            </a:r>
            <a:r>
              <a:rPr lang="en-US" dirty="0"/>
              <a:t>(</a:t>
            </a:r>
            <a:r>
              <a:rPr lang="en-US" b="1" dirty="0">
                <a:solidFill>
                  <a:srgbClr val="002060"/>
                </a:solidFill>
              </a:rPr>
              <a:t>8:1</a:t>
            </a:r>
            <a:r>
              <a:rPr lang="en-US" dirty="0"/>
              <a:t>)</a:t>
            </a:r>
          </a:p>
          <a:p>
            <a:r>
              <a:rPr lang="en-US" dirty="0"/>
              <a:t>Beware, this last phrase is missing in most translations.</a:t>
            </a:r>
          </a:p>
          <a:p>
            <a:r>
              <a:rPr lang="en-US" dirty="0"/>
              <a:t>However, other verses in this context clearly indicate blessings conditioned upon obedience (</a:t>
            </a:r>
            <a:r>
              <a:rPr lang="en-US" b="1" dirty="0">
                <a:solidFill>
                  <a:srgbClr val="C00000"/>
                </a:solidFill>
              </a:rPr>
              <a:t>8:4-6, 8-9, 12-13, 17</a:t>
            </a:r>
            <a:r>
              <a:rPr lang="en-US" dirty="0"/>
              <a:t>).</a:t>
            </a:r>
          </a:p>
          <a:p>
            <a:endParaRPr lang="en-US" dirty="0"/>
          </a:p>
          <a:p>
            <a:endParaRPr lang="en-US" dirty="0"/>
          </a:p>
        </p:txBody>
      </p:sp>
    </p:spTree>
    <p:extLst>
      <p:ext uri="{BB962C8B-B14F-4D97-AF65-F5344CB8AC3E}">
        <p14:creationId xmlns:p14="http://schemas.microsoft.com/office/powerpoint/2010/main" val="171347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End of All Laws?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2"/>
            </a:pPr>
            <a:r>
              <a:rPr lang="en-US" dirty="0"/>
              <a:t>Some also advocate that Jesus’ death eliminated </a:t>
            </a:r>
            <a:r>
              <a:rPr lang="en-US" b="1" i="1" dirty="0"/>
              <a:t>all</a:t>
            </a:r>
            <a:r>
              <a:rPr lang="en-US" dirty="0"/>
              <a:t> systems of law from God – not just the Law of Moses, which they use to explain why there is no longer condemnation in Christ (</a:t>
            </a:r>
            <a:r>
              <a:rPr lang="en-US" b="1" dirty="0">
                <a:solidFill>
                  <a:srgbClr val="002060"/>
                </a:solidFill>
              </a:rPr>
              <a:t>8:1-2</a:t>
            </a:r>
            <a:r>
              <a:rPr lang="en-US" dirty="0"/>
              <a:t>).  Is that true?  Are Christians not responsible to any law from God?  Please show from the context.</a:t>
            </a:r>
          </a:p>
          <a:p>
            <a:pPr>
              <a:lnSpc>
                <a:spcPct val="95000"/>
              </a:lnSpc>
              <a:spcBef>
                <a:spcPts val="0"/>
              </a:spcBef>
            </a:pPr>
            <a:r>
              <a:rPr lang="en-US" dirty="0"/>
              <a:t>No, one law was replaced with </a:t>
            </a:r>
            <a:r>
              <a:rPr lang="en-US" b="1" i="1" dirty="0"/>
              <a:t>another</a:t>
            </a:r>
            <a:r>
              <a:rPr lang="en-US" dirty="0"/>
              <a:t> law:</a:t>
            </a:r>
          </a:p>
          <a:p>
            <a:pPr marL="0" indent="0">
              <a:lnSpc>
                <a:spcPct val="95000"/>
              </a:lnSpc>
              <a:spcBef>
                <a:spcPts val="0"/>
              </a:spcBef>
              <a:buNone/>
            </a:pPr>
            <a:r>
              <a:rPr lang="en-US" dirty="0">
                <a:solidFill>
                  <a:srgbClr val="002060"/>
                </a:solidFill>
              </a:rPr>
              <a:t>There is therefore now no condemnation to those who are in Christ Jesus, who do not walk according to the flesh, but according to the Spirit.  For </a:t>
            </a:r>
            <a:r>
              <a:rPr lang="en-US" b="1" u="sng" dirty="0">
                <a:solidFill>
                  <a:srgbClr val="002060"/>
                </a:solidFill>
              </a:rPr>
              <a:t>the law of the Spirit of life</a:t>
            </a:r>
            <a:r>
              <a:rPr lang="en-US" b="1" dirty="0">
                <a:solidFill>
                  <a:srgbClr val="002060"/>
                </a:solidFill>
              </a:rPr>
              <a:t> </a:t>
            </a:r>
            <a:r>
              <a:rPr lang="en-US" dirty="0">
                <a:solidFill>
                  <a:srgbClr val="002060"/>
                </a:solidFill>
              </a:rPr>
              <a:t>in Christ Jesus has made me </a:t>
            </a:r>
            <a:r>
              <a:rPr lang="en-US" b="1" u="sng" dirty="0">
                <a:solidFill>
                  <a:srgbClr val="002060"/>
                </a:solidFill>
              </a:rPr>
              <a:t>free from the law</a:t>
            </a:r>
            <a:r>
              <a:rPr lang="en-US" b="1" dirty="0">
                <a:solidFill>
                  <a:srgbClr val="002060"/>
                </a:solidFill>
              </a:rPr>
              <a:t> of sin and death</a:t>
            </a:r>
            <a:r>
              <a:rPr lang="en-US" dirty="0">
                <a:solidFill>
                  <a:srgbClr val="002060"/>
                </a:solidFill>
              </a:rPr>
              <a:t>. </a:t>
            </a:r>
            <a:r>
              <a:rPr lang="en-US" dirty="0"/>
              <a:t>(</a:t>
            </a:r>
            <a:r>
              <a:rPr lang="en-US" b="1" dirty="0">
                <a:solidFill>
                  <a:srgbClr val="002060"/>
                </a:solidFill>
              </a:rPr>
              <a:t>8:1-2</a:t>
            </a:r>
            <a:r>
              <a:rPr lang="en-US" dirty="0"/>
              <a:t>)</a:t>
            </a:r>
          </a:p>
          <a:p>
            <a:pPr>
              <a:lnSpc>
                <a:spcPct val="95000"/>
              </a:lnSpc>
              <a:spcBef>
                <a:spcPts val="0"/>
              </a:spcBef>
            </a:pPr>
            <a:r>
              <a:rPr lang="en-US" dirty="0"/>
              <a:t>References to New </a:t>
            </a:r>
            <a:r>
              <a:rPr lang="en-US" b="1" dirty="0"/>
              <a:t>Law</a:t>
            </a:r>
            <a:r>
              <a:rPr lang="en-US" dirty="0"/>
              <a:t>: </a:t>
            </a:r>
            <a:r>
              <a:rPr lang="en-US" b="1" dirty="0">
                <a:solidFill>
                  <a:srgbClr val="002060"/>
                </a:solidFill>
              </a:rPr>
              <a:t>Isa. 2:3; Mic. 4:2; 1 Cor. 9:21; Gal. 6:2; James 1:25; 2:8, 12; Rom. 3:27; 5:13; 9:30-32</a:t>
            </a:r>
            <a:endParaRPr lang="en-US" dirty="0"/>
          </a:p>
        </p:txBody>
      </p:sp>
    </p:spTree>
    <p:extLst>
      <p:ext uri="{BB962C8B-B14F-4D97-AF65-F5344CB8AC3E}">
        <p14:creationId xmlns:p14="http://schemas.microsoft.com/office/powerpoint/2010/main" val="150480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Failing of the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dirty="0"/>
              <a:t>What was the weakness of </a:t>
            </a:r>
            <a:r>
              <a:rPr lang="en-US" dirty="0">
                <a:solidFill>
                  <a:srgbClr val="002060"/>
                </a:solidFill>
              </a:rPr>
              <a:t>“the law”</a:t>
            </a:r>
            <a:r>
              <a:rPr lang="en-US" dirty="0"/>
              <a:t>, and how did Jesus eliminate it (</a:t>
            </a:r>
            <a:r>
              <a:rPr lang="en-US" b="1" dirty="0">
                <a:solidFill>
                  <a:srgbClr val="002060"/>
                </a:solidFill>
              </a:rPr>
              <a:t>8:3-4</a:t>
            </a:r>
            <a:r>
              <a:rPr lang="en-US" dirty="0"/>
              <a:t>)?</a:t>
            </a:r>
          </a:p>
          <a:p>
            <a:pPr marL="0" indent="0">
              <a:buNone/>
            </a:pPr>
            <a:r>
              <a:rPr lang="en-US" dirty="0">
                <a:solidFill>
                  <a:srgbClr val="002060"/>
                </a:solidFill>
              </a:rPr>
              <a:t>For what </a:t>
            </a:r>
            <a:r>
              <a:rPr lang="en-US" b="1" dirty="0">
                <a:solidFill>
                  <a:srgbClr val="002060"/>
                </a:solidFill>
              </a:rPr>
              <a:t>the law </a:t>
            </a:r>
            <a:r>
              <a:rPr lang="en-US" b="1" u="sng" dirty="0">
                <a:solidFill>
                  <a:srgbClr val="002060"/>
                </a:solidFill>
              </a:rPr>
              <a:t>could not</a:t>
            </a:r>
            <a:r>
              <a:rPr lang="en-US" b="1" dirty="0">
                <a:solidFill>
                  <a:srgbClr val="002060"/>
                </a:solidFill>
              </a:rPr>
              <a:t> do in that it was </a:t>
            </a:r>
            <a:r>
              <a:rPr lang="en-US" b="1" u="sng" dirty="0">
                <a:solidFill>
                  <a:srgbClr val="002060"/>
                </a:solidFill>
              </a:rPr>
              <a:t>weak through the flesh</a:t>
            </a:r>
            <a:r>
              <a:rPr lang="en-US" dirty="0">
                <a:solidFill>
                  <a:srgbClr val="002060"/>
                </a:solidFill>
              </a:rPr>
              <a:t>, </a:t>
            </a:r>
            <a:r>
              <a:rPr lang="en-US" b="1" dirty="0">
                <a:solidFill>
                  <a:srgbClr val="002060"/>
                </a:solidFill>
              </a:rPr>
              <a:t>God did by sending His own Son </a:t>
            </a:r>
            <a:r>
              <a:rPr lang="en-US" b="1" u="sng" dirty="0">
                <a:solidFill>
                  <a:srgbClr val="002060"/>
                </a:solidFill>
              </a:rPr>
              <a:t>in the likeness of sinful flesh</a:t>
            </a:r>
            <a:r>
              <a:rPr lang="en-US" dirty="0">
                <a:solidFill>
                  <a:srgbClr val="002060"/>
                </a:solidFill>
              </a:rPr>
              <a:t>, on account of sin: </a:t>
            </a:r>
            <a:r>
              <a:rPr lang="en-US" b="1" dirty="0">
                <a:solidFill>
                  <a:srgbClr val="002060"/>
                </a:solidFill>
              </a:rPr>
              <a:t>He condemned sin </a:t>
            </a:r>
            <a:r>
              <a:rPr lang="en-US" b="1" u="sng" dirty="0">
                <a:solidFill>
                  <a:srgbClr val="002060"/>
                </a:solidFill>
              </a:rPr>
              <a:t>in the flesh</a:t>
            </a:r>
            <a:r>
              <a:rPr lang="en-US" dirty="0">
                <a:solidFill>
                  <a:srgbClr val="002060"/>
                </a:solidFill>
              </a:rPr>
              <a:t>, that the </a:t>
            </a:r>
            <a:r>
              <a:rPr lang="en-US" b="1" dirty="0">
                <a:solidFill>
                  <a:srgbClr val="002060"/>
                </a:solidFill>
              </a:rPr>
              <a:t>righteous requirement of the law might be fulfilled </a:t>
            </a:r>
            <a:r>
              <a:rPr lang="en-US" dirty="0">
                <a:solidFill>
                  <a:srgbClr val="002060"/>
                </a:solidFill>
              </a:rPr>
              <a:t>in us who</a:t>
            </a:r>
            <a:r>
              <a:rPr lang="en-US" b="1" dirty="0">
                <a:solidFill>
                  <a:srgbClr val="002060"/>
                </a:solidFill>
              </a:rPr>
              <a:t> do not walk according to the flesh </a:t>
            </a:r>
            <a:r>
              <a:rPr lang="en-US" b="1" u="sng" dirty="0">
                <a:solidFill>
                  <a:srgbClr val="002060"/>
                </a:solidFill>
              </a:rPr>
              <a:t>but according to the Spirit</a:t>
            </a:r>
            <a:r>
              <a:rPr lang="en-US" dirty="0">
                <a:solidFill>
                  <a:srgbClr val="002060"/>
                </a:solidFill>
              </a:rPr>
              <a:t>. </a:t>
            </a:r>
            <a:r>
              <a:rPr lang="en-US" dirty="0"/>
              <a:t>(</a:t>
            </a:r>
            <a:r>
              <a:rPr lang="en-US" b="1" dirty="0">
                <a:solidFill>
                  <a:srgbClr val="002060"/>
                </a:solidFill>
              </a:rPr>
              <a:t>8:3-4</a:t>
            </a:r>
            <a:r>
              <a:rPr lang="en-US" dirty="0"/>
              <a:t>)</a:t>
            </a:r>
          </a:p>
          <a:p>
            <a:r>
              <a:rPr lang="en-US" dirty="0"/>
              <a:t>Us!  Our dependence upon ourselves, our fleshly bodies!</a:t>
            </a:r>
          </a:p>
          <a:p>
            <a:endParaRPr lang="en-US" dirty="0"/>
          </a:p>
          <a:p>
            <a:endParaRPr lang="en-US" dirty="0"/>
          </a:p>
        </p:txBody>
      </p:sp>
    </p:spTree>
    <p:extLst>
      <p:ext uri="{BB962C8B-B14F-4D97-AF65-F5344CB8AC3E}">
        <p14:creationId xmlns:p14="http://schemas.microsoft.com/office/powerpoint/2010/main" val="37349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Failing of the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5000"/>
              </a:lnSpc>
              <a:spcBef>
                <a:spcPts val="0"/>
              </a:spcBef>
              <a:buNone/>
            </a:pPr>
            <a:r>
              <a:rPr lang="en-US" sz="2000" dirty="0">
                <a:solidFill>
                  <a:srgbClr val="002060"/>
                </a:solidFill>
              </a:rPr>
              <a:t>For as many as are </a:t>
            </a:r>
            <a:r>
              <a:rPr lang="en-US" sz="2000" b="1" dirty="0">
                <a:solidFill>
                  <a:srgbClr val="002060"/>
                </a:solidFill>
              </a:rPr>
              <a:t>of the works of the law are </a:t>
            </a:r>
            <a:r>
              <a:rPr lang="en-US" sz="2000" b="1" u="sng" dirty="0">
                <a:solidFill>
                  <a:srgbClr val="002060"/>
                </a:solidFill>
              </a:rPr>
              <a:t>under the curse</a:t>
            </a:r>
            <a:r>
              <a:rPr lang="en-US" sz="2000" dirty="0">
                <a:solidFill>
                  <a:srgbClr val="002060"/>
                </a:solidFill>
              </a:rPr>
              <a:t>; for it is written, “</a:t>
            </a:r>
            <a:r>
              <a:rPr lang="en-US" sz="2000" b="1" dirty="0">
                <a:solidFill>
                  <a:srgbClr val="002060"/>
                </a:solidFill>
              </a:rPr>
              <a:t>Cursed is everyone who does not </a:t>
            </a:r>
            <a:r>
              <a:rPr lang="en-US" sz="2000" b="1" u="sng" dirty="0">
                <a:solidFill>
                  <a:srgbClr val="002060"/>
                </a:solidFill>
              </a:rPr>
              <a:t>continue in all things</a:t>
            </a:r>
            <a:r>
              <a:rPr lang="en-US" sz="2000" b="1" dirty="0">
                <a:solidFill>
                  <a:srgbClr val="002060"/>
                </a:solidFill>
              </a:rPr>
              <a:t> which are written in the book of the law, to do them</a:t>
            </a:r>
            <a:r>
              <a:rPr lang="en-US" sz="2000" dirty="0">
                <a:solidFill>
                  <a:srgbClr val="002060"/>
                </a:solidFill>
              </a:rPr>
              <a:t>.” But that </a:t>
            </a:r>
            <a:r>
              <a:rPr lang="en-US" sz="2000" b="1" u="sng" dirty="0">
                <a:solidFill>
                  <a:srgbClr val="002060"/>
                </a:solidFill>
              </a:rPr>
              <a:t>no one</a:t>
            </a:r>
            <a:r>
              <a:rPr lang="en-US" sz="2000" b="1" dirty="0">
                <a:solidFill>
                  <a:srgbClr val="002060"/>
                </a:solidFill>
              </a:rPr>
              <a:t> is justified by the law in the sight of God is </a:t>
            </a:r>
            <a:r>
              <a:rPr lang="en-US" sz="2000" b="1" u="sng" dirty="0">
                <a:solidFill>
                  <a:srgbClr val="002060"/>
                </a:solidFill>
              </a:rPr>
              <a:t>evident, for “the just shall live by faith.”</a:t>
            </a:r>
            <a:r>
              <a:rPr lang="en-US" sz="2000" dirty="0">
                <a:solidFill>
                  <a:srgbClr val="002060"/>
                </a:solidFill>
              </a:rPr>
              <a:t> Yet </a:t>
            </a:r>
            <a:r>
              <a:rPr lang="en-US" sz="2000" b="1" u="sng" dirty="0">
                <a:solidFill>
                  <a:srgbClr val="002060"/>
                </a:solidFill>
              </a:rPr>
              <a:t>the law is not of faith</a:t>
            </a:r>
            <a:r>
              <a:rPr lang="en-US" sz="2000" b="1" dirty="0">
                <a:solidFill>
                  <a:srgbClr val="002060"/>
                </a:solidFill>
              </a:rPr>
              <a:t>, but “the man who does them shall live by them.”</a:t>
            </a:r>
            <a:r>
              <a:rPr lang="en-US" sz="2000" dirty="0">
                <a:solidFill>
                  <a:srgbClr val="002060"/>
                </a:solidFill>
              </a:rPr>
              <a:t> … </a:t>
            </a:r>
            <a:r>
              <a:rPr lang="en-US" sz="2000" b="1" dirty="0">
                <a:solidFill>
                  <a:srgbClr val="002060"/>
                </a:solidFill>
              </a:rPr>
              <a:t>What </a:t>
            </a:r>
            <a:r>
              <a:rPr lang="en-US" sz="2000" b="1" u="sng" dirty="0">
                <a:solidFill>
                  <a:srgbClr val="002060"/>
                </a:solidFill>
              </a:rPr>
              <a:t>purpose</a:t>
            </a:r>
            <a:r>
              <a:rPr lang="en-US" sz="2000" b="1" dirty="0">
                <a:solidFill>
                  <a:srgbClr val="002060"/>
                </a:solidFill>
              </a:rPr>
              <a:t> then does the law serve?</a:t>
            </a:r>
            <a:r>
              <a:rPr lang="en-US" sz="2000" dirty="0">
                <a:solidFill>
                  <a:srgbClr val="002060"/>
                </a:solidFill>
              </a:rPr>
              <a:t> It was </a:t>
            </a:r>
            <a:r>
              <a:rPr lang="en-US" sz="2000" b="1" dirty="0">
                <a:solidFill>
                  <a:srgbClr val="002060"/>
                </a:solidFill>
              </a:rPr>
              <a:t>added </a:t>
            </a:r>
            <a:r>
              <a:rPr lang="en-US" sz="2000" b="1" u="sng" dirty="0">
                <a:solidFill>
                  <a:srgbClr val="002060"/>
                </a:solidFill>
              </a:rPr>
              <a:t>because of transgressions</a:t>
            </a:r>
            <a:r>
              <a:rPr lang="en-US" sz="2000" b="1" dirty="0">
                <a:solidFill>
                  <a:srgbClr val="002060"/>
                </a:solidFill>
              </a:rPr>
              <a:t>, till the Seed should come </a:t>
            </a:r>
            <a:r>
              <a:rPr lang="en-US" sz="2000" dirty="0">
                <a:solidFill>
                  <a:srgbClr val="002060"/>
                </a:solidFill>
              </a:rPr>
              <a:t>to whom the promise was made; and it was appointed through angels by the hand of a mediator. Now a mediator does not mediate for one only, but God is one. Is the law then against the promises of God? Certainly not! </a:t>
            </a:r>
            <a:r>
              <a:rPr lang="en-US" sz="2000" b="1" dirty="0">
                <a:solidFill>
                  <a:srgbClr val="002060"/>
                </a:solidFill>
              </a:rPr>
              <a:t>For if there had been a law given which </a:t>
            </a:r>
            <a:r>
              <a:rPr lang="en-US" sz="2000" b="1" u="sng" dirty="0">
                <a:solidFill>
                  <a:srgbClr val="002060"/>
                </a:solidFill>
              </a:rPr>
              <a:t>could have given life</a:t>
            </a:r>
            <a:r>
              <a:rPr lang="en-US" sz="2000" b="1" dirty="0">
                <a:solidFill>
                  <a:srgbClr val="002060"/>
                </a:solidFill>
              </a:rPr>
              <a:t>, truly righteousness </a:t>
            </a:r>
            <a:r>
              <a:rPr lang="en-US" sz="2000" b="1" u="sng" dirty="0">
                <a:solidFill>
                  <a:srgbClr val="002060"/>
                </a:solidFill>
              </a:rPr>
              <a:t>would have been by the law</a:t>
            </a:r>
            <a:r>
              <a:rPr lang="en-US" sz="2000" dirty="0">
                <a:solidFill>
                  <a:srgbClr val="002060"/>
                </a:solidFill>
              </a:rPr>
              <a:t>. But the Scripture has confined all under sin, that the promise by faith in Jesus Christ might be given to those who believe. </a:t>
            </a:r>
            <a:r>
              <a:rPr lang="en-US" sz="2000" dirty="0"/>
              <a:t>(</a:t>
            </a:r>
            <a:r>
              <a:rPr lang="en-US" sz="2000" b="1" dirty="0">
                <a:solidFill>
                  <a:srgbClr val="002060"/>
                </a:solidFill>
              </a:rPr>
              <a:t>Galatians 3:10-12, 9-22</a:t>
            </a:r>
            <a:r>
              <a:rPr lang="en-US" sz="2000" dirty="0"/>
              <a:t>)</a:t>
            </a:r>
          </a:p>
          <a:p>
            <a:pPr>
              <a:lnSpc>
                <a:spcPct val="95000"/>
              </a:lnSpc>
              <a:spcBef>
                <a:spcPts val="0"/>
              </a:spcBef>
            </a:pPr>
            <a:r>
              <a:rPr lang="en-US" sz="2000" dirty="0"/>
              <a:t>No law could ever give life because of us.  It required perfect obedience to justify!</a:t>
            </a:r>
          </a:p>
          <a:p>
            <a:pPr>
              <a:lnSpc>
                <a:spcPct val="95000"/>
              </a:lnSpc>
              <a:spcBef>
                <a:spcPts val="0"/>
              </a:spcBef>
            </a:pPr>
            <a:r>
              <a:rPr lang="en-US" sz="2000" dirty="0"/>
              <a:t>One failure results in death (</a:t>
            </a:r>
            <a:r>
              <a:rPr lang="en-US" sz="2000" b="1" dirty="0">
                <a:solidFill>
                  <a:srgbClr val="002060"/>
                </a:solidFill>
              </a:rPr>
              <a:t>James 2:9-11</a:t>
            </a:r>
            <a:r>
              <a:rPr lang="en-US" sz="2000" dirty="0"/>
              <a:t>).</a:t>
            </a:r>
          </a:p>
        </p:txBody>
      </p:sp>
    </p:spTree>
    <p:extLst>
      <p:ext uri="{BB962C8B-B14F-4D97-AF65-F5344CB8AC3E}">
        <p14:creationId xmlns:p14="http://schemas.microsoft.com/office/powerpoint/2010/main" val="9451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Failing of the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sz="2000" dirty="0"/>
              <a:t>What was the weakness of </a:t>
            </a:r>
            <a:r>
              <a:rPr lang="en-US" sz="2000" dirty="0">
                <a:solidFill>
                  <a:srgbClr val="002060"/>
                </a:solidFill>
              </a:rPr>
              <a:t>“the law”</a:t>
            </a:r>
            <a:r>
              <a:rPr lang="en-US" sz="2000" dirty="0"/>
              <a:t>, and how did Jesus eliminate it (</a:t>
            </a:r>
            <a:r>
              <a:rPr lang="en-US" sz="2000" b="1" dirty="0">
                <a:solidFill>
                  <a:srgbClr val="002060"/>
                </a:solidFill>
              </a:rPr>
              <a:t>8:3-4</a:t>
            </a:r>
            <a:r>
              <a:rPr lang="en-US" sz="2000" dirty="0"/>
              <a:t>)?</a:t>
            </a:r>
          </a:p>
          <a:p>
            <a:pPr marL="0" indent="0">
              <a:buNone/>
            </a:pPr>
            <a:r>
              <a:rPr lang="en-US" sz="2000" dirty="0">
                <a:solidFill>
                  <a:srgbClr val="002060"/>
                </a:solidFill>
              </a:rPr>
              <a:t>For what </a:t>
            </a:r>
            <a:r>
              <a:rPr lang="en-US" sz="2000" b="1" dirty="0">
                <a:solidFill>
                  <a:srgbClr val="002060"/>
                </a:solidFill>
              </a:rPr>
              <a:t>the law </a:t>
            </a:r>
            <a:r>
              <a:rPr lang="en-US" sz="2000" b="1" u="sng" dirty="0">
                <a:solidFill>
                  <a:srgbClr val="002060"/>
                </a:solidFill>
              </a:rPr>
              <a:t>could not</a:t>
            </a:r>
            <a:r>
              <a:rPr lang="en-US" sz="2000" b="1" dirty="0">
                <a:solidFill>
                  <a:srgbClr val="002060"/>
                </a:solidFill>
              </a:rPr>
              <a:t> do in that it was </a:t>
            </a:r>
            <a:r>
              <a:rPr lang="en-US" sz="2000" b="1" u="sng" dirty="0">
                <a:solidFill>
                  <a:srgbClr val="002060"/>
                </a:solidFill>
              </a:rPr>
              <a:t>weak through the flesh</a:t>
            </a:r>
            <a:r>
              <a:rPr lang="en-US" sz="2000" dirty="0">
                <a:solidFill>
                  <a:srgbClr val="002060"/>
                </a:solidFill>
              </a:rPr>
              <a:t>, </a:t>
            </a:r>
            <a:r>
              <a:rPr lang="en-US" sz="2000" b="1" dirty="0">
                <a:solidFill>
                  <a:srgbClr val="002060"/>
                </a:solidFill>
              </a:rPr>
              <a:t>God did by sending His own Son </a:t>
            </a:r>
            <a:r>
              <a:rPr lang="en-US" sz="2000" b="1" u="sng" dirty="0">
                <a:solidFill>
                  <a:srgbClr val="002060"/>
                </a:solidFill>
              </a:rPr>
              <a:t>in the likeness of sinful flesh</a:t>
            </a:r>
            <a:r>
              <a:rPr lang="en-US" sz="2000" dirty="0">
                <a:solidFill>
                  <a:srgbClr val="002060"/>
                </a:solidFill>
              </a:rPr>
              <a:t>, on account of sin: </a:t>
            </a:r>
            <a:r>
              <a:rPr lang="en-US" sz="2000" b="1" dirty="0">
                <a:solidFill>
                  <a:srgbClr val="002060"/>
                </a:solidFill>
              </a:rPr>
              <a:t>He condemned sin </a:t>
            </a:r>
            <a:r>
              <a:rPr lang="en-US" sz="2000" b="1" u="sng" dirty="0">
                <a:solidFill>
                  <a:srgbClr val="002060"/>
                </a:solidFill>
              </a:rPr>
              <a:t>in the flesh</a:t>
            </a:r>
            <a:r>
              <a:rPr lang="en-US" sz="2000" dirty="0">
                <a:solidFill>
                  <a:srgbClr val="002060"/>
                </a:solidFill>
              </a:rPr>
              <a:t>, that the </a:t>
            </a:r>
            <a:r>
              <a:rPr lang="en-US" sz="2000" b="1" dirty="0">
                <a:solidFill>
                  <a:srgbClr val="002060"/>
                </a:solidFill>
              </a:rPr>
              <a:t>righteous requirement of the law might be fulfilled </a:t>
            </a:r>
            <a:r>
              <a:rPr lang="en-US" sz="2000" dirty="0">
                <a:solidFill>
                  <a:srgbClr val="002060"/>
                </a:solidFill>
              </a:rPr>
              <a:t>in us who</a:t>
            </a:r>
            <a:r>
              <a:rPr lang="en-US" sz="2000" b="1" dirty="0">
                <a:solidFill>
                  <a:srgbClr val="002060"/>
                </a:solidFill>
              </a:rPr>
              <a:t> do not walk according to the flesh </a:t>
            </a:r>
            <a:r>
              <a:rPr lang="en-US" sz="2000" b="1" u="sng" dirty="0">
                <a:solidFill>
                  <a:srgbClr val="002060"/>
                </a:solidFill>
              </a:rPr>
              <a:t>but according to the Spirit</a:t>
            </a:r>
            <a:r>
              <a:rPr lang="en-US" sz="2000" dirty="0">
                <a:solidFill>
                  <a:srgbClr val="002060"/>
                </a:solidFill>
              </a:rPr>
              <a:t>. </a:t>
            </a:r>
            <a:r>
              <a:rPr lang="en-US" sz="2000" dirty="0"/>
              <a:t>(</a:t>
            </a:r>
            <a:r>
              <a:rPr lang="en-US" sz="2000" b="1" dirty="0">
                <a:solidFill>
                  <a:srgbClr val="002060"/>
                </a:solidFill>
              </a:rPr>
              <a:t>8:3-4</a:t>
            </a:r>
            <a:r>
              <a:rPr lang="en-US" sz="2000" dirty="0"/>
              <a:t>)</a:t>
            </a:r>
          </a:p>
          <a:p>
            <a:r>
              <a:rPr lang="en-US" sz="2000" dirty="0"/>
              <a:t>Us!  Our dependence upon ourselves, our fleshly bodies (</a:t>
            </a:r>
            <a:r>
              <a:rPr lang="en-US" sz="2000" b="1" dirty="0">
                <a:solidFill>
                  <a:srgbClr val="002060"/>
                </a:solidFill>
              </a:rPr>
              <a:t>Gal. 3:10-12, 19-22</a:t>
            </a:r>
            <a:r>
              <a:rPr lang="en-US" sz="2000" dirty="0"/>
              <a:t>)!</a:t>
            </a:r>
          </a:p>
          <a:p>
            <a:r>
              <a:rPr lang="en-US" sz="2000" dirty="0"/>
              <a:t>Unless kept unbroken, law can only condemn (</a:t>
            </a:r>
            <a:r>
              <a:rPr lang="en-US" sz="2000" b="1" dirty="0">
                <a:solidFill>
                  <a:srgbClr val="002060"/>
                </a:solidFill>
              </a:rPr>
              <a:t>3:20; 7:7</a:t>
            </a:r>
            <a:r>
              <a:rPr lang="en-US" sz="2000" dirty="0"/>
              <a:t>).</a:t>
            </a:r>
          </a:p>
          <a:p>
            <a:r>
              <a:rPr lang="en-US" sz="2000" dirty="0"/>
              <a:t>Although the Law provided mercy, it was contingent upon Christ (</a:t>
            </a:r>
            <a:r>
              <a:rPr lang="en-US" sz="2000" b="1" dirty="0">
                <a:solidFill>
                  <a:srgbClr val="002060"/>
                </a:solidFill>
              </a:rPr>
              <a:t>3:25; Heb. 9:15</a:t>
            </a:r>
            <a:r>
              <a:rPr lang="en-US" sz="2000" dirty="0"/>
              <a:t>).</a:t>
            </a:r>
          </a:p>
          <a:p>
            <a:r>
              <a:rPr lang="en-US" sz="2000" dirty="0"/>
              <a:t>Even it was ultimately rooted in justification by faith (</a:t>
            </a:r>
            <a:r>
              <a:rPr lang="en-US" sz="2000" b="1" dirty="0">
                <a:solidFill>
                  <a:srgbClr val="002060"/>
                </a:solidFill>
              </a:rPr>
              <a:t>Gal. 3:11-12</a:t>
            </a:r>
            <a:r>
              <a:rPr lang="en-US" sz="2000" dirty="0"/>
              <a:t>).</a:t>
            </a:r>
          </a:p>
        </p:txBody>
      </p:sp>
    </p:spTree>
    <p:extLst>
      <p:ext uri="{BB962C8B-B14F-4D97-AF65-F5344CB8AC3E}">
        <p14:creationId xmlns:p14="http://schemas.microsoft.com/office/powerpoint/2010/main" val="9467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Failing of the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sz="2000" dirty="0"/>
              <a:t>What was the weakness of </a:t>
            </a:r>
            <a:r>
              <a:rPr lang="en-US" sz="2000" dirty="0">
                <a:solidFill>
                  <a:srgbClr val="002060"/>
                </a:solidFill>
              </a:rPr>
              <a:t>“the law”</a:t>
            </a:r>
            <a:r>
              <a:rPr lang="en-US" sz="2000" dirty="0"/>
              <a:t>, and how did Jesus eliminate it (</a:t>
            </a:r>
            <a:r>
              <a:rPr lang="en-US" sz="2000" b="1" dirty="0">
                <a:solidFill>
                  <a:srgbClr val="002060"/>
                </a:solidFill>
              </a:rPr>
              <a:t>8:3-4</a:t>
            </a:r>
            <a:r>
              <a:rPr lang="en-US" sz="2000" dirty="0"/>
              <a:t>)?</a:t>
            </a:r>
          </a:p>
          <a:p>
            <a:pPr marL="0" indent="0">
              <a:buNone/>
            </a:pPr>
            <a:r>
              <a:rPr lang="en-US" sz="2000" dirty="0">
                <a:solidFill>
                  <a:srgbClr val="002060"/>
                </a:solidFill>
              </a:rPr>
              <a:t>For what </a:t>
            </a:r>
            <a:r>
              <a:rPr lang="en-US" sz="2000" b="1" dirty="0">
                <a:solidFill>
                  <a:srgbClr val="002060"/>
                </a:solidFill>
              </a:rPr>
              <a:t>the law </a:t>
            </a:r>
            <a:r>
              <a:rPr lang="en-US" sz="2000" b="1" u="sng" dirty="0">
                <a:solidFill>
                  <a:srgbClr val="002060"/>
                </a:solidFill>
              </a:rPr>
              <a:t>could not</a:t>
            </a:r>
            <a:r>
              <a:rPr lang="en-US" sz="2000" b="1" dirty="0">
                <a:solidFill>
                  <a:srgbClr val="002060"/>
                </a:solidFill>
              </a:rPr>
              <a:t> do in that it was </a:t>
            </a:r>
            <a:r>
              <a:rPr lang="en-US" sz="2000" b="1" u="sng" dirty="0">
                <a:solidFill>
                  <a:srgbClr val="002060"/>
                </a:solidFill>
              </a:rPr>
              <a:t>weak through the flesh</a:t>
            </a:r>
            <a:r>
              <a:rPr lang="en-US" sz="2000" dirty="0">
                <a:solidFill>
                  <a:srgbClr val="002060"/>
                </a:solidFill>
              </a:rPr>
              <a:t>, </a:t>
            </a:r>
            <a:r>
              <a:rPr lang="en-US" sz="2000" b="1" dirty="0">
                <a:solidFill>
                  <a:srgbClr val="002060"/>
                </a:solidFill>
              </a:rPr>
              <a:t>God did by sending His own Son </a:t>
            </a:r>
            <a:r>
              <a:rPr lang="en-US" sz="2000" b="1" u="sng" dirty="0">
                <a:solidFill>
                  <a:srgbClr val="002060"/>
                </a:solidFill>
              </a:rPr>
              <a:t>in the likeness of sinful flesh</a:t>
            </a:r>
            <a:r>
              <a:rPr lang="en-US" sz="2000" dirty="0">
                <a:solidFill>
                  <a:srgbClr val="002060"/>
                </a:solidFill>
              </a:rPr>
              <a:t>, on account of sin: </a:t>
            </a:r>
            <a:r>
              <a:rPr lang="en-US" sz="2000" b="1" dirty="0">
                <a:solidFill>
                  <a:srgbClr val="002060"/>
                </a:solidFill>
              </a:rPr>
              <a:t>He condemned sin </a:t>
            </a:r>
            <a:r>
              <a:rPr lang="en-US" sz="2000" b="1" u="sng" dirty="0">
                <a:solidFill>
                  <a:srgbClr val="002060"/>
                </a:solidFill>
              </a:rPr>
              <a:t>in the flesh</a:t>
            </a:r>
            <a:r>
              <a:rPr lang="en-US" sz="2000" dirty="0">
                <a:solidFill>
                  <a:srgbClr val="002060"/>
                </a:solidFill>
              </a:rPr>
              <a:t>, that the </a:t>
            </a:r>
            <a:r>
              <a:rPr lang="en-US" sz="2000" b="1" dirty="0">
                <a:solidFill>
                  <a:srgbClr val="002060"/>
                </a:solidFill>
              </a:rPr>
              <a:t>righteous requirement of the law might be fulfilled </a:t>
            </a:r>
            <a:r>
              <a:rPr lang="en-US" sz="2000" dirty="0">
                <a:solidFill>
                  <a:srgbClr val="002060"/>
                </a:solidFill>
              </a:rPr>
              <a:t>in us who</a:t>
            </a:r>
            <a:r>
              <a:rPr lang="en-US" sz="2000" b="1" dirty="0">
                <a:solidFill>
                  <a:srgbClr val="002060"/>
                </a:solidFill>
              </a:rPr>
              <a:t> do not walk according to the flesh </a:t>
            </a:r>
            <a:r>
              <a:rPr lang="en-US" sz="2000" b="1" u="sng" dirty="0">
                <a:solidFill>
                  <a:srgbClr val="002060"/>
                </a:solidFill>
              </a:rPr>
              <a:t>but according to the Spirit</a:t>
            </a:r>
            <a:r>
              <a:rPr lang="en-US" sz="2000" dirty="0">
                <a:solidFill>
                  <a:srgbClr val="002060"/>
                </a:solidFill>
              </a:rPr>
              <a:t>. </a:t>
            </a:r>
            <a:r>
              <a:rPr lang="en-US" sz="2000" dirty="0"/>
              <a:t>(</a:t>
            </a:r>
            <a:r>
              <a:rPr lang="en-US" sz="2000" b="1" dirty="0">
                <a:solidFill>
                  <a:srgbClr val="002060"/>
                </a:solidFill>
              </a:rPr>
              <a:t>8:3-4</a:t>
            </a:r>
            <a:r>
              <a:rPr lang="en-US" sz="2000" dirty="0"/>
              <a:t>)</a:t>
            </a:r>
          </a:p>
          <a:p>
            <a:r>
              <a:rPr lang="en-US" sz="2000" dirty="0"/>
              <a:t>By keeping the law perfectly, He fulfilled the commands and prophecies of the Law </a:t>
            </a:r>
            <a:r>
              <a:rPr lang="en-US" sz="2000" dirty="0">
                <a:solidFill>
                  <a:srgbClr val="002060"/>
                </a:solidFill>
              </a:rPr>
              <a:t>“nailing it to the cross”</a:t>
            </a:r>
            <a:r>
              <a:rPr lang="en-US" sz="2000" dirty="0"/>
              <a:t>, which differentiated between Jew and Gentile (</a:t>
            </a:r>
            <a:r>
              <a:rPr lang="en-US" sz="2000" b="1" dirty="0">
                <a:solidFill>
                  <a:srgbClr val="002060"/>
                </a:solidFill>
              </a:rPr>
              <a:t>Eph. 2:12-19; Col. 2:11-15</a:t>
            </a:r>
            <a:r>
              <a:rPr lang="en-US" sz="2000" dirty="0"/>
              <a:t>), and He did it in the same bodies as us (</a:t>
            </a:r>
            <a:r>
              <a:rPr lang="en-US" sz="2000" b="1" dirty="0">
                <a:solidFill>
                  <a:srgbClr val="002060"/>
                </a:solidFill>
              </a:rPr>
              <a:t>Heb. 2:14-17; 4:15</a:t>
            </a:r>
            <a:r>
              <a:rPr lang="en-US" sz="2000" dirty="0"/>
              <a:t>).</a:t>
            </a:r>
          </a:p>
          <a:p>
            <a:r>
              <a:rPr lang="en-US" sz="2000" dirty="0"/>
              <a:t>This not only fulfilled and terminated the law (</a:t>
            </a:r>
            <a:r>
              <a:rPr lang="en-US" sz="2000" b="1" dirty="0">
                <a:solidFill>
                  <a:srgbClr val="002060"/>
                </a:solidFill>
              </a:rPr>
              <a:t>7:1-5</a:t>
            </a:r>
            <a:r>
              <a:rPr lang="en-US" sz="2000" dirty="0"/>
              <a:t>), but it enabled justification by faith to all (</a:t>
            </a:r>
            <a:r>
              <a:rPr lang="en-US" sz="2000" b="1" dirty="0">
                <a:solidFill>
                  <a:srgbClr val="002060"/>
                </a:solidFill>
              </a:rPr>
              <a:t>3:26-30; 7:6</a:t>
            </a:r>
            <a:r>
              <a:rPr lang="en-US" sz="2000" dirty="0"/>
              <a:t>), and forgiveness of sins forever (</a:t>
            </a:r>
            <a:r>
              <a:rPr lang="en-US" sz="2000" b="1" dirty="0">
                <a:solidFill>
                  <a:srgbClr val="002060"/>
                </a:solidFill>
              </a:rPr>
              <a:t>Heb. 8:7-13</a:t>
            </a:r>
            <a:r>
              <a:rPr lang="en-US" sz="2000" dirty="0"/>
              <a:t>).</a:t>
            </a:r>
          </a:p>
          <a:p>
            <a:r>
              <a:rPr lang="en-US" sz="2000" dirty="0"/>
              <a:t>Incidentally, it also silenced any accusations of unfairness against God from all corners (</a:t>
            </a:r>
            <a:r>
              <a:rPr lang="en-US" sz="2000" b="1" dirty="0">
                <a:solidFill>
                  <a:srgbClr val="002060"/>
                </a:solidFill>
              </a:rPr>
              <a:t>3:4, 25-26; Eph. 3:10; 6:12; Job 1-2; Rev. 12:7-10; John 15:18-25</a:t>
            </a:r>
            <a:r>
              <a:rPr lang="en-US" sz="2000" dirty="0"/>
              <a:t>).</a:t>
            </a:r>
          </a:p>
        </p:txBody>
      </p:sp>
    </p:spTree>
    <p:extLst>
      <p:ext uri="{BB962C8B-B14F-4D97-AF65-F5344CB8AC3E}">
        <p14:creationId xmlns:p14="http://schemas.microsoft.com/office/powerpoint/2010/main" val="333089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Revelation of God’s Wrath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According to verses 18-19, generally speaking, why was God’s wrath directed against ungodly men (</a:t>
            </a:r>
            <a:r>
              <a:rPr lang="en-US" b="1" dirty="0">
                <a:solidFill>
                  <a:srgbClr val="002060"/>
                </a:solidFill>
              </a:rPr>
              <a:t>1:18-19</a:t>
            </a:r>
            <a:r>
              <a:rPr lang="en-US" dirty="0"/>
              <a:t>)?</a:t>
            </a:r>
          </a:p>
          <a:p>
            <a:pPr marL="0" indent="0">
              <a:buNone/>
            </a:pPr>
            <a:r>
              <a:rPr lang="en-US" dirty="0">
                <a:solidFill>
                  <a:srgbClr val="002060"/>
                </a:solidFill>
              </a:rPr>
              <a:t>For the </a:t>
            </a:r>
            <a:r>
              <a:rPr lang="en-US" b="1" i="1" dirty="0">
                <a:solidFill>
                  <a:srgbClr val="002060"/>
                </a:solidFill>
              </a:rPr>
              <a:t>wrath of God is </a:t>
            </a:r>
            <a:r>
              <a:rPr lang="en-US" b="1" i="1" u="sng" dirty="0">
                <a:solidFill>
                  <a:srgbClr val="002060"/>
                </a:solidFill>
              </a:rPr>
              <a:t>revealed</a:t>
            </a:r>
            <a:r>
              <a:rPr lang="en-US" b="1" i="1" dirty="0">
                <a:solidFill>
                  <a:srgbClr val="002060"/>
                </a:solidFill>
              </a:rPr>
              <a:t> from heaven </a:t>
            </a:r>
            <a:r>
              <a:rPr lang="en-US" b="1" i="1" u="sng" dirty="0">
                <a:solidFill>
                  <a:srgbClr val="002060"/>
                </a:solidFill>
              </a:rPr>
              <a:t>against</a:t>
            </a:r>
            <a:r>
              <a:rPr lang="en-US" b="1" i="1" dirty="0">
                <a:solidFill>
                  <a:srgbClr val="002060"/>
                </a:solidFill>
              </a:rPr>
              <a:t> all </a:t>
            </a:r>
            <a:r>
              <a:rPr lang="en-US" b="1" i="1" u="sng" dirty="0">
                <a:solidFill>
                  <a:srgbClr val="002060"/>
                </a:solidFill>
              </a:rPr>
              <a:t>ungodliness</a:t>
            </a:r>
            <a:r>
              <a:rPr lang="en-US" b="1" i="1" dirty="0">
                <a:solidFill>
                  <a:srgbClr val="002060"/>
                </a:solidFill>
              </a:rPr>
              <a:t> and </a:t>
            </a:r>
            <a:r>
              <a:rPr lang="en-US" b="1" i="1" u="sng" dirty="0">
                <a:solidFill>
                  <a:srgbClr val="002060"/>
                </a:solidFill>
              </a:rPr>
              <a:t>unrighteousness</a:t>
            </a:r>
            <a:r>
              <a:rPr lang="en-US" b="1" i="1" dirty="0">
                <a:solidFill>
                  <a:srgbClr val="002060"/>
                </a:solidFill>
              </a:rPr>
              <a:t> of men</a:t>
            </a:r>
            <a:r>
              <a:rPr lang="en-US" dirty="0">
                <a:solidFill>
                  <a:srgbClr val="002060"/>
                </a:solidFill>
              </a:rPr>
              <a:t>, who </a:t>
            </a:r>
            <a:r>
              <a:rPr lang="en-US" b="1" i="1" u="sng" dirty="0">
                <a:solidFill>
                  <a:srgbClr val="002060"/>
                </a:solidFill>
              </a:rPr>
              <a:t>suppress the truth in unrighteousness</a:t>
            </a:r>
            <a:r>
              <a:rPr lang="en-US" dirty="0">
                <a:solidFill>
                  <a:srgbClr val="002060"/>
                </a:solidFill>
              </a:rPr>
              <a:t>, because </a:t>
            </a:r>
            <a:r>
              <a:rPr lang="en-US" b="1" i="1" dirty="0">
                <a:solidFill>
                  <a:srgbClr val="002060"/>
                </a:solidFill>
              </a:rPr>
              <a:t>what may be known of God is manifest in them, </a:t>
            </a:r>
            <a:r>
              <a:rPr lang="en-US" b="1" i="1" u="sng" dirty="0">
                <a:solidFill>
                  <a:srgbClr val="002060"/>
                </a:solidFill>
              </a:rPr>
              <a:t>for God has shown it to them</a:t>
            </a:r>
            <a:r>
              <a:rPr lang="en-US" dirty="0">
                <a:solidFill>
                  <a:srgbClr val="002060"/>
                </a:solidFill>
              </a:rPr>
              <a:t>. </a:t>
            </a:r>
            <a:r>
              <a:rPr lang="en-US" dirty="0"/>
              <a:t>(</a:t>
            </a:r>
            <a:r>
              <a:rPr lang="en-US" b="1" dirty="0">
                <a:solidFill>
                  <a:srgbClr val="002060"/>
                </a:solidFill>
              </a:rPr>
              <a:t>1:18-19</a:t>
            </a:r>
            <a:r>
              <a:rPr lang="en-US" dirty="0"/>
              <a:t>)</a:t>
            </a:r>
          </a:p>
          <a:p>
            <a:r>
              <a:rPr lang="en-US" dirty="0"/>
              <a:t>Generally, men not only sinned grossly deserving wrath, but they also had occasion to know truth but ignored it, even </a:t>
            </a:r>
            <a:r>
              <a:rPr lang="en-US" b="1" i="1" u="sng" dirty="0"/>
              <a:t>suppressed</a:t>
            </a:r>
            <a:r>
              <a:rPr lang="en-US" dirty="0"/>
              <a:t> it.</a:t>
            </a:r>
          </a:p>
          <a:p>
            <a:r>
              <a:rPr lang="en-US" dirty="0"/>
              <a:t>This implies willful disobedience at some level, which naturally provokes anger in us all.  Are you angry at those who </a:t>
            </a:r>
            <a:r>
              <a:rPr lang="en-US" b="1" i="1" dirty="0"/>
              <a:t>can’t</a:t>
            </a:r>
            <a:r>
              <a:rPr lang="en-US" dirty="0"/>
              <a:t> or </a:t>
            </a:r>
            <a:r>
              <a:rPr lang="en-US" b="1" i="1" dirty="0"/>
              <a:t>won’t</a:t>
            </a:r>
            <a:r>
              <a:rPr lang="en-US" dirty="0"/>
              <a:t>?</a:t>
            </a:r>
          </a:p>
          <a:p>
            <a:r>
              <a:rPr lang="en-US" dirty="0"/>
              <a:t>What had God revealed of Himself to them?  How revealed?</a:t>
            </a:r>
          </a:p>
          <a:p>
            <a:endParaRPr lang="en-US" dirty="0"/>
          </a:p>
        </p:txBody>
      </p:sp>
    </p:spTree>
    <p:extLst>
      <p:ext uri="{BB962C8B-B14F-4D97-AF65-F5344CB8AC3E}">
        <p14:creationId xmlns:p14="http://schemas.microsoft.com/office/powerpoint/2010/main" val="7029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8:5-17</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800" dirty="0"/>
              <a:t>Living According to the Spirit</a:t>
            </a:r>
          </a:p>
        </p:txBody>
      </p:sp>
    </p:spTree>
    <p:extLst>
      <p:ext uri="{BB962C8B-B14F-4D97-AF65-F5344CB8AC3E}">
        <p14:creationId xmlns:p14="http://schemas.microsoft.com/office/powerpoint/2010/main" val="121930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Impossible to Please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4"/>
            </a:pPr>
            <a:r>
              <a:rPr lang="en-US" dirty="0"/>
              <a:t>Why can those </a:t>
            </a:r>
            <a:r>
              <a:rPr lang="en-US" dirty="0">
                <a:solidFill>
                  <a:srgbClr val="002060"/>
                </a:solidFill>
              </a:rPr>
              <a:t>“in the flesh … not please God”</a:t>
            </a:r>
            <a:r>
              <a:rPr lang="en-US" dirty="0"/>
              <a:t>, and what will be the end of the fleshly walk and its alternative (</a:t>
            </a:r>
            <a:r>
              <a:rPr lang="en-US" b="1" dirty="0">
                <a:solidFill>
                  <a:srgbClr val="002060"/>
                </a:solidFill>
              </a:rPr>
              <a:t>8:5-8</a:t>
            </a:r>
            <a:r>
              <a:rPr lang="en-US" dirty="0"/>
              <a:t>)?</a:t>
            </a:r>
          </a:p>
          <a:p>
            <a:pPr marL="0" indent="0">
              <a:lnSpc>
                <a:spcPct val="95000"/>
              </a:lnSpc>
              <a:spcBef>
                <a:spcPts val="0"/>
              </a:spcBef>
              <a:buNone/>
            </a:pPr>
            <a:r>
              <a:rPr lang="en-US" dirty="0">
                <a:solidFill>
                  <a:srgbClr val="002060"/>
                </a:solidFill>
              </a:rPr>
              <a:t>For those who </a:t>
            </a:r>
            <a:r>
              <a:rPr lang="en-US" b="1" u="sng" dirty="0">
                <a:solidFill>
                  <a:srgbClr val="002060"/>
                </a:solidFill>
              </a:rPr>
              <a:t>live</a:t>
            </a:r>
            <a:r>
              <a:rPr lang="en-US" b="1" dirty="0">
                <a:solidFill>
                  <a:srgbClr val="002060"/>
                </a:solidFill>
              </a:rPr>
              <a:t> according to the </a:t>
            </a:r>
            <a:r>
              <a:rPr lang="en-US" b="1" u="sng" dirty="0">
                <a:solidFill>
                  <a:srgbClr val="002060"/>
                </a:solidFill>
              </a:rPr>
              <a:t>flesh</a:t>
            </a:r>
            <a:r>
              <a:rPr lang="en-US" b="1" dirty="0">
                <a:solidFill>
                  <a:srgbClr val="002060"/>
                </a:solidFill>
              </a:rPr>
              <a:t> set their </a:t>
            </a:r>
            <a:r>
              <a:rPr lang="en-US" b="1" u="sng" dirty="0">
                <a:solidFill>
                  <a:srgbClr val="002060"/>
                </a:solidFill>
              </a:rPr>
              <a:t>minds</a:t>
            </a:r>
            <a:r>
              <a:rPr lang="en-US" b="1" dirty="0">
                <a:solidFill>
                  <a:srgbClr val="002060"/>
                </a:solidFill>
              </a:rPr>
              <a:t> on the things of the </a:t>
            </a:r>
            <a:r>
              <a:rPr lang="en-US" b="1" u="sng" dirty="0">
                <a:solidFill>
                  <a:srgbClr val="002060"/>
                </a:solidFill>
              </a:rPr>
              <a:t>flesh</a:t>
            </a:r>
            <a:r>
              <a:rPr lang="en-US" dirty="0">
                <a:solidFill>
                  <a:srgbClr val="002060"/>
                </a:solidFill>
              </a:rPr>
              <a:t>, but those who </a:t>
            </a:r>
            <a:r>
              <a:rPr lang="en-US" b="1" u="sng" dirty="0">
                <a:solidFill>
                  <a:srgbClr val="002060"/>
                </a:solidFill>
              </a:rPr>
              <a:t>live</a:t>
            </a:r>
            <a:r>
              <a:rPr lang="en-US" b="1" dirty="0">
                <a:solidFill>
                  <a:srgbClr val="002060"/>
                </a:solidFill>
              </a:rPr>
              <a:t> according to the </a:t>
            </a:r>
            <a:r>
              <a:rPr lang="en-US" b="1" u="sng" dirty="0">
                <a:solidFill>
                  <a:srgbClr val="002060"/>
                </a:solidFill>
              </a:rPr>
              <a:t>Spirit</a:t>
            </a:r>
            <a:r>
              <a:rPr lang="en-US" b="1" dirty="0">
                <a:solidFill>
                  <a:srgbClr val="002060"/>
                </a:solidFill>
              </a:rPr>
              <a:t>, the things of the </a:t>
            </a:r>
            <a:r>
              <a:rPr lang="en-US" b="1" u="sng" dirty="0">
                <a:solidFill>
                  <a:srgbClr val="002060"/>
                </a:solidFill>
              </a:rPr>
              <a:t>Spirit</a:t>
            </a:r>
            <a:r>
              <a:rPr lang="en-US" dirty="0">
                <a:solidFill>
                  <a:srgbClr val="002060"/>
                </a:solidFill>
              </a:rPr>
              <a:t>. For to be </a:t>
            </a:r>
            <a:r>
              <a:rPr lang="en-US" b="1" u="sng" dirty="0">
                <a:solidFill>
                  <a:srgbClr val="002060"/>
                </a:solidFill>
              </a:rPr>
              <a:t>carnally</a:t>
            </a:r>
            <a:r>
              <a:rPr lang="en-US" b="1" dirty="0">
                <a:solidFill>
                  <a:srgbClr val="002060"/>
                </a:solidFill>
              </a:rPr>
              <a:t> minded is </a:t>
            </a:r>
            <a:r>
              <a:rPr lang="en-US" b="1" u="sng" dirty="0">
                <a:solidFill>
                  <a:srgbClr val="002060"/>
                </a:solidFill>
              </a:rPr>
              <a:t>death</a:t>
            </a:r>
            <a:r>
              <a:rPr lang="en-US" dirty="0">
                <a:solidFill>
                  <a:srgbClr val="002060"/>
                </a:solidFill>
              </a:rPr>
              <a:t>, but to be </a:t>
            </a:r>
            <a:r>
              <a:rPr lang="en-US" b="1" u="sng" dirty="0">
                <a:solidFill>
                  <a:srgbClr val="002060"/>
                </a:solidFill>
              </a:rPr>
              <a:t>spiritually</a:t>
            </a:r>
            <a:r>
              <a:rPr lang="en-US" b="1" dirty="0">
                <a:solidFill>
                  <a:srgbClr val="002060"/>
                </a:solidFill>
              </a:rPr>
              <a:t> minded is </a:t>
            </a:r>
            <a:r>
              <a:rPr lang="en-US" b="1" u="sng" dirty="0">
                <a:solidFill>
                  <a:srgbClr val="002060"/>
                </a:solidFill>
              </a:rPr>
              <a:t>life and peace</a:t>
            </a:r>
            <a:r>
              <a:rPr lang="en-US" dirty="0">
                <a:solidFill>
                  <a:srgbClr val="002060"/>
                </a:solidFill>
              </a:rPr>
              <a:t>. Because the </a:t>
            </a:r>
            <a:r>
              <a:rPr lang="en-US" b="1" u="sng" dirty="0">
                <a:solidFill>
                  <a:srgbClr val="002060"/>
                </a:solidFill>
              </a:rPr>
              <a:t>carnal</a:t>
            </a:r>
            <a:r>
              <a:rPr lang="en-US" b="1" dirty="0">
                <a:solidFill>
                  <a:srgbClr val="002060"/>
                </a:solidFill>
              </a:rPr>
              <a:t> mind is </a:t>
            </a:r>
            <a:r>
              <a:rPr lang="en-US" b="1" u="sng" dirty="0">
                <a:solidFill>
                  <a:srgbClr val="002060"/>
                </a:solidFill>
              </a:rPr>
              <a:t>enmity against God</a:t>
            </a:r>
            <a:r>
              <a:rPr lang="en-US" dirty="0">
                <a:solidFill>
                  <a:srgbClr val="002060"/>
                </a:solidFill>
              </a:rPr>
              <a:t>; for it is not subject to the law of God, nor indeed can be. So then, those who are in </a:t>
            </a:r>
            <a:r>
              <a:rPr lang="en-US" b="1" dirty="0">
                <a:solidFill>
                  <a:srgbClr val="002060"/>
                </a:solidFill>
              </a:rPr>
              <a:t>the flesh </a:t>
            </a:r>
            <a:r>
              <a:rPr lang="en-US" b="1" u="sng" dirty="0">
                <a:solidFill>
                  <a:srgbClr val="002060"/>
                </a:solidFill>
              </a:rPr>
              <a:t>cannot please God</a:t>
            </a:r>
            <a:r>
              <a:rPr lang="en-US" dirty="0">
                <a:solidFill>
                  <a:srgbClr val="002060"/>
                </a:solidFill>
              </a:rPr>
              <a:t>. </a:t>
            </a:r>
            <a:r>
              <a:rPr lang="en-US" dirty="0"/>
              <a:t>(</a:t>
            </a:r>
            <a:r>
              <a:rPr lang="en-US" b="1" dirty="0">
                <a:solidFill>
                  <a:srgbClr val="002060"/>
                </a:solidFill>
              </a:rPr>
              <a:t>8:5-8</a:t>
            </a:r>
            <a:r>
              <a:rPr lang="en-US" dirty="0"/>
              <a:t>)</a:t>
            </a:r>
          </a:p>
          <a:p>
            <a:pPr>
              <a:lnSpc>
                <a:spcPct val="95000"/>
              </a:lnSpc>
              <a:spcBef>
                <a:spcPts val="0"/>
              </a:spcBef>
            </a:pPr>
            <a:r>
              <a:rPr lang="en-US" dirty="0"/>
              <a:t>God is a spirit (</a:t>
            </a:r>
            <a:r>
              <a:rPr lang="en-US" b="1" dirty="0">
                <a:solidFill>
                  <a:srgbClr val="002060"/>
                </a:solidFill>
              </a:rPr>
              <a:t>John 4:23-24</a:t>
            </a:r>
            <a:r>
              <a:rPr lang="en-US" dirty="0"/>
              <a:t>).</a:t>
            </a:r>
          </a:p>
          <a:p>
            <a:pPr>
              <a:lnSpc>
                <a:spcPct val="95000"/>
              </a:lnSpc>
              <a:spcBef>
                <a:spcPts val="0"/>
              </a:spcBef>
            </a:pPr>
            <a:r>
              <a:rPr lang="en-US" dirty="0"/>
              <a:t>We are returning to Him as spirits (</a:t>
            </a:r>
            <a:r>
              <a:rPr lang="en-US" b="1" dirty="0">
                <a:solidFill>
                  <a:srgbClr val="002060"/>
                </a:solidFill>
              </a:rPr>
              <a:t>Ecclesiastes 12:7</a:t>
            </a:r>
            <a:r>
              <a:rPr lang="en-US" dirty="0"/>
              <a:t>).</a:t>
            </a:r>
          </a:p>
          <a:p>
            <a:pPr>
              <a:lnSpc>
                <a:spcPct val="95000"/>
              </a:lnSpc>
              <a:spcBef>
                <a:spcPts val="0"/>
              </a:spcBef>
            </a:pPr>
            <a:r>
              <a:rPr lang="en-US" dirty="0"/>
              <a:t>To follow our flesh and ignore spirit is to be an enemy of God (</a:t>
            </a:r>
            <a:r>
              <a:rPr lang="en-US" b="1" dirty="0">
                <a:solidFill>
                  <a:srgbClr val="002060"/>
                </a:solidFill>
              </a:rPr>
              <a:t>James 4:4-8; 1 John 2:15-17</a:t>
            </a:r>
            <a:r>
              <a:rPr lang="en-US" dirty="0"/>
              <a:t>).</a:t>
            </a:r>
          </a:p>
        </p:txBody>
      </p:sp>
    </p:spTree>
    <p:extLst>
      <p:ext uri="{BB962C8B-B14F-4D97-AF65-F5344CB8AC3E}">
        <p14:creationId xmlns:p14="http://schemas.microsoft.com/office/powerpoint/2010/main" val="362732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Indwelling of the Holy Spirit?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spcBef>
                <a:spcPts val="0"/>
              </a:spcBef>
              <a:buFont typeface="+mj-lt"/>
              <a:buAutoNum type="arabicPeriod" startAt="5"/>
            </a:pPr>
            <a:r>
              <a:rPr lang="en-US" dirty="0"/>
              <a:t>How can one determine if he is living </a:t>
            </a:r>
            <a:r>
              <a:rPr lang="en-US" dirty="0">
                <a:solidFill>
                  <a:srgbClr val="002060"/>
                </a:solidFill>
              </a:rPr>
              <a:t>“in the flesh” </a:t>
            </a:r>
            <a:r>
              <a:rPr lang="en-US" dirty="0"/>
              <a:t>or</a:t>
            </a:r>
            <a:r>
              <a:rPr lang="en-US" dirty="0">
                <a:solidFill>
                  <a:srgbClr val="002060"/>
                </a:solidFill>
              </a:rPr>
              <a:t> “in the Spirit” </a:t>
            </a:r>
            <a:r>
              <a:rPr lang="en-US" dirty="0"/>
              <a:t>(</a:t>
            </a:r>
            <a:r>
              <a:rPr lang="en-US" b="1" dirty="0">
                <a:solidFill>
                  <a:srgbClr val="002060"/>
                </a:solidFill>
              </a:rPr>
              <a:t>8:9</a:t>
            </a:r>
            <a:r>
              <a:rPr lang="en-US" dirty="0"/>
              <a:t>)?</a:t>
            </a:r>
          </a:p>
          <a:p>
            <a:pPr marL="0" indent="0">
              <a:spcBef>
                <a:spcPts val="0"/>
              </a:spcBef>
              <a:buNone/>
            </a:pPr>
            <a:r>
              <a:rPr lang="en-US" dirty="0">
                <a:solidFill>
                  <a:srgbClr val="002060"/>
                </a:solidFill>
              </a:rPr>
              <a:t>But you are </a:t>
            </a:r>
            <a:r>
              <a:rPr lang="en-US" b="1" u="sng" dirty="0">
                <a:solidFill>
                  <a:srgbClr val="002060"/>
                </a:solidFill>
              </a:rPr>
              <a:t>not</a:t>
            </a:r>
            <a:r>
              <a:rPr lang="en-US" b="1" dirty="0">
                <a:solidFill>
                  <a:srgbClr val="002060"/>
                </a:solidFill>
              </a:rPr>
              <a:t> in the </a:t>
            </a:r>
            <a:r>
              <a:rPr lang="en-US" b="1" u="sng" dirty="0">
                <a:solidFill>
                  <a:srgbClr val="002060"/>
                </a:solidFill>
              </a:rPr>
              <a:t>flesh</a:t>
            </a:r>
            <a:r>
              <a:rPr lang="en-US" b="1" dirty="0">
                <a:solidFill>
                  <a:srgbClr val="002060"/>
                </a:solidFill>
              </a:rPr>
              <a:t> </a:t>
            </a:r>
            <a:r>
              <a:rPr lang="en-US" b="1" u="sng" dirty="0">
                <a:solidFill>
                  <a:srgbClr val="002060"/>
                </a:solidFill>
              </a:rPr>
              <a:t>but</a:t>
            </a:r>
            <a:r>
              <a:rPr lang="en-US" b="1" dirty="0">
                <a:solidFill>
                  <a:srgbClr val="002060"/>
                </a:solidFill>
              </a:rPr>
              <a:t> in the </a:t>
            </a:r>
            <a:r>
              <a:rPr lang="en-US" b="1" u="sng" dirty="0">
                <a:solidFill>
                  <a:srgbClr val="002060"/>
                </a:solidFill>
              </a:rPr>
              <a:t>Spirit</a:t>
            </a:r>
            <a:r>
              <a:rPr lang="en-US" dirty="0">
                <a:solidFill>
                  <a:srgbClr val="002060"/>
                </a:solidFill>
              </a:rPr>
              <a:t>, </a:t>
            </a:r>
            <a:r>
              <a:rPr lang="en-US" b="1" u="sng" dirty="0">
                <a:solidFill>
                  <a:srgbClr val="002060"/>
                </a:solidFill>
              </a:rPr>
              <a:t>if</a:t>
            </a:r>
            <a:r>
              <a:rPr lang="en-US" b="1" dirty="0">
                <a:solidFill>
                  <a:srgbClr val="002060"/>
                </a:solidFill>
              </a:rPr>
              <a:t> indeed the </a:t>
            </a:r>
            <a:r>
              <a:rPr lang="en-US" b="1" u="sng" dirty="0">
                <a:solidFill>
                  <a:srgbClr val="002060"/>
                </a:solidFill>
              </a:rPr>
              <a:t>Spirit of God dwells in you</a:t>
            </a:r>
            <a:r>
              <a:rPr lang="en-US" dirty="0">
                <a:solidFill>
                  <a:srgbClr val="002060"/>
                </a:solidFill>
              </a:rPr>
              <a:t>. Now if anyone does </a:t>
            </a:r>
            <a:r>
              <a:rPr lang="en-US" b="1" dirty="0">
                <a:solidFill>
                  <a:srgbClr val="002060"/>
                </a:solidFill>
              </a:rPr>
              <a:t>not have the Spirit of Christ, </a:t>
            </a:r>
            <a:r>
              <a:rPr lang="en-US" b="1" u="sng" dirty="0">
                <a:solidFill>
                  <a:srgbClr val="002060"/>
                </a:solidFill>
              </a:rPr>
              <a:t>he is not His</a:t>
            </a:r>
            <a:r>
              <a:rPr lang="en-US" dirty="0">
                <a:solidFill>
                  <a:srgbClr val="002060"/>
                </a:solidFill>
              </a:rPr>
              <a:t>. </a:t>
            </a:r>
            <a:r>
              <a:rPr lang="en-US" dirty="0"/>
              <a:t>(</a:t>
            </a:r>
            <a:r>
              <a:rPr lang="en-US" b="1" dirty="0">
                <a:solidFill>
                  <a:srgbClr val="002060"/>
                </a:solidFill>
              </a:rPr>
              <a:t>8:9</a:t>
            </a:r>
            <a:r>
              <a:rPr lang="en-US" dirty="0"/>
              <a:t>)</a:t>
            </a:r>
          </a:p>
          <a:p>
            <a:pPr>
              <a:spcBef>
                <a:spcPts val="0"/>
              </a:spcBef>
            </a:pPr>
            <a:r>
              <a:rPr lang="en-US" dirty="0"/>
              <a:t>Requires indwelling of the Holy Spirit, </a:t>
            </a:r>
            <a:r>
              <a:rPr lang="en-US" dirty="0">
                <a:solidFill>
                  <a:srgbClr val="002060"/>
                </a:solidFill>
              </a:rPr>
              <a:t>“Spirit of God … of Christ”</a:t>
            </a:r>
            <a:r>
              <a:rPr lang="en-US" dirty="0"/>
              <a:t>. </a:t>
            </a:r>
          </a:p>
          <a:p>
            <a:pPr>
              <a:spcBef>
                <a:spcPts val="0"/>
              </a:spcBef>
            </a:pPr>
            <a:r>
              <a:rPr lang="en-US" dirty="0"/>
              <a:t>Direct or indirect indwelling? … Discover from context, elsewhere.</a:t>
            </a:r>
          </a:p>
          <a:p>
            <a:pPr>
              <a:spcBef>
                <a:spcPts val="0"/>
              </a:spcBef>
            </a:pPr>
            <a:r>
              <a:rPr lang="en-US" dirty="0"/>
              <a:t>From preceding verses, must assume associated with:</a:t>
            </a:r>
          </a:p>
          <a:p>
            <a:pPr lvl="1">
              <a:spcBef>
                <a:spcPts val="0"/>
              </a:spcBef>
            </a:pPr>
            <a:r>
              <a:rPr lang="en-US" dirty="0">
                <a:solidFill>
                  <a:srgbClr val="002060"/>
                </a:solidFill>
              </a:rPr>
              <a:t>“Live </a:t>
            </a:r>
            <a:r>
              <a:rPr lang="en-US" b="1" u="sng" dirty="0">
                <a:solidFill>
                  <a:srgbClr val="002060"/>
                </a:solidFill>
              </a:rPr>
              <a:t>according</a:t>
            </a:r>
            <a:r>
              <a:rPr lang="en-US" dirty="0">
                <a:solidFill>
                  <a:srgbClr val="002060"/>
                </a:solidFill>
              </a:rPr>
              <a:t> to the Spirit” – not passive, but actively directing.</a:t>
            </a:r>
          </a:p>
          <a:p>
            <a:pPr lvl="1">
              <a:spcBef>
                <a:spcPts val="0"/>
              </a:spcBef>
            </a:pPr>
            <a:r>
              <a:rPr lang="en-US" dirty="0">
                <a:solidFill>
                  <a:srgbClr val="002060"/>
                </a:solidFill>
              </a:rPr>
              <a:t>“Set their </a:t>
            </a:r>
            <a:r>
              <a:rPr lang="en-US" b="1" u="sng" dirty="0">
                <a:solidFill>
                  <a:srgbClr val="002060"/>
                </a:solidFill>
              </a:rPr>
              <a:t>minds</a:t>
            </a:r>
            <a:r>
              <a:rPr lang="en-US" dirty="0">
                <a:solidFill>
                  <a:srgbClr val="002060"/>
                </a:solidFill>
              </a:rPr>
              <a:t> … on </a:t>
            </a:r>
            <a:r>
              <a:rPr lang="en-US" b="1" dirty="0">
                <a:solidFill>
                  <a:srgbClr val="002060"/>
                </a:solidFill>
              </a:rPr>
              <a:t>things </a:t>
            </a:r>
            <a:r>
              <a:rPr lang="en-US" b="1" u="sng" dirty="0">
                <a:solidFill>
                  <a:srgbClr val="002060"/>
                </a:solidFill>
              </a:rPr>
              <a:t>of</a:t>
            </a:r>
            <a:r>
              <a:rPr lang="en-US" b="1" dirty="0">
                <a:solidFill>
                  <a:srgbClr val="002060"/>
                </a:solidFill>
              </a:rPr>
              <a:t> the spirit</a:t>
            </a:r>
            <a:r>
              <a:rPr lang="en-US" dirty="0">
                <a:solidFill>
                  <a:srgbClr val="002060"/>
                </a:solidFill>
              </a:rPr>
              <a:t>”</a:t>
            </a:r>
          </a:p>
          <a:p>
            <a:pPr lvl="1">
              <a:spcBef>
                <a:spcPts val="0"/>
              </a:spcBef>
            </a:pPr>
            <a:r>
              <a:rPr lang="en-US" dirty="0"/>
              <a:t>Being </a:t>
            </a:r>
            <a:r>
              <a:rPr lang="en-US" dirty="0">
                <a:solidFill>
                  <a:srgbClr val="002060"/>
                </a:solidFill>
              </a:rPr>
              <a:t>“</a:t>
            </a:r>
            <a:r>
              <a:rPr lang="en-US" b="1" dirty="0">
                <a:solidFill>
                  <a:srgbClr val="002060"/>
                </a:solidFill>
              </a:rPr>
              <a:t>spiritually </a:t>
            </a:r>
            <a:r>
              <a:rPr lang="en-US" b="1" u="sng" dirty="0">
                <a:solidFill>
                  <a:srgbClr val="002060"/>
                </a:solidFill>
              </a:rPr>
              <a:t>minded</a:t>
            </a:r>
            <a:r>
              <a:rPr lang="en-US" dirty="0">
                <a:solidFill>
                  <a:srgbClr val="002060"/>
                </a:solidFill>
              </a:rPr>
              <a:t>”</a:t>
            </a:r>
            <a:endParaRPr lang="en-US" dirty="0"/>
          </a:p>
        </p:txBody>
      </p:sp>
    </p:spTree>
    <p:extLst>
      <p:ext uri="{BB962C8B-B14F-4D97-AF65-F5344CB8AC3E}">
        <p14:creationId xmlns:p14="http://schemas.microsoft.com/office/powerpoint/2010/main" val="376337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While Alive, Die to Live After Death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What ironic reward will be granted those who do not walk in the flesh (</a:t>
            </a:r>
            <a:r>
              <a:rPr lang="en-US" b="1" dirty="0">
                <a:solidFill>
                  <a:srgbClr val="002060"/>
                </a:solidFill>
              </a:rPr>
              <a:t>8:10-11</a:t>
            </a:r>
            <a:r>
              <a:rPr lang="en-US" dirty="0"/>
              <a:t>)?</a:t>
            </a:r>
          </a:p>
          <a:p>
            <a:pPr marL="0" indent="0">
              <a:buNone/>
            </a:pPr>
            <a:r>
              <a:rPr lang="en-US" dirty="0">
                <a:solidFill>
                  <a:srgbClr val="002060"/>
                </a:solidFill>
              </a:rPr>
              <a:t>And </a:t>
            </a:r>
            <a:r>
              <a:rPr lang="en-US" b="1" dirty="0">
                <a:solidFill>
                  <a:srgbClr val="002060"/>
                </a:solidFill>
              </a:rPr>
              <a:t>if Christ is in you</a:t>
            </a:r>
            <a:r>
              <a:rPr lang="en-US" dirty="0">
                <a:solidFill>
                  <a:srgbClr val="002060"/>
                </a:solidFill>
              </a:rPr>
              <a:t>, </a:t>
            </a:r>
            <a:r>
              <a:rPr lang="en-US" b="1" dirty="0">
                <a:solidFill>
                  <a:srgbClr val="002060"/>
                </a:solidFill>
              </a:rPr>
              <a:t>the </a:t>
            </a:r>
            <a:r>
              <a:rPr lang="en-US" b="1" u="sng" dirty="0">
                <a:solidFill>
                  <a:srgbClr val="002060"/>
                </a:solidFill>
              </a:rPr>
              <a:t>body is dead</a:t>
            </a:r>
            <a:r>
              <a:rPr lang="en-US" b="1" dirty="0">
                <a:solidFill>
                  <a:srgbClr val="002060"/>
                </a:solidFill>
              </a:rPr>
              <a:t> because of sin</a:t>
            </a:r>
            <a:r>
              <a:rPr lang="en-US" dirty="0">
                <a:solidFill>
                  <a:srgbClr val="002060"/>
                </a:solidFill>
              </a:rPr>
              <a:t>, but </a:t>
            </a:r>
            <a:r>
              <a:rPr lang="en-US" b="1" dirty="0">
                <a:solidFill>
                  <a:srgbClr val="002060"/>
                </a:solidFill>
              </a:rPr>
              <a:t>the </a:t>
            </a:r>
            <a:r>
              <a:rPr lang="en-US" b="1" u="sng" dirty="0">
                <a:solidFill>
                  <a:srgbClr val="002060"/>
                </a:solidFill>
              </a:rPr>
              <a:t>Spirit is life</a:t>
            </a:r>
            <a:r>
              <a:rPr lang="en-US" b="1" dirty="0">
                <a:solidFill>
                  <a:srgbClr val="002060"/>
                </a:solidFill>
              </a:rPr>
              <a:t> because of righteousness</a:t>
            </a:r>
            <a:r>
              <a:rPr lang="en-US" dirty="0">
                <a:solidFill>
                  <a:srgbClr val="002060"/>
                </a:solidFill>
              </a:rPr>
              <a:t>. But </a:t>
            </a:r>
            <a:r>
              <a:rPr lang="en-US" b="1" u="sng" dirty="0">
                <a:solidFill>
                  <a:srgbClr val="002060"/>
                </a:solidFill>
              </a:rPr>
              <a:t>if the Spirit of Him</a:t>
            </a:r>
            <a:r>
              <a:rPr lang="en-US" b="1" dirty="0">
                <a:solidFill>
                  <a:srgbClr val="002060"/>
                </a:solidFill>
              </a:rPr>
              <a:t> who raised Jesus from the dead </a:t>
            </a:r>
            <a:r>
              <a:rPr lang="en-US" b="1" u="sng" dirty="0">
                <a:solidFill>
                  <a:srgbClr val="002060"/>
                </a:solidFill>
              </a:rPr>
              <a:t>dwells in you</a:t>
            </a:r>
            <a:r>
              <a:rPr lang="en-US" dirty="0">
                <a:solidFill>
                  <a:srgbClr val="002060"/>
                </a:solidFill>
              </a:rPr>
              <a:t>, He who raised Christ from the dead will </a:t>
            </a:r>
            <a:r>
              <a:rPr lang="en-US" b="1" dirty="0">
                <a:solidFill>
                  <a:srgbClr val="002060"/>
                </a:solidFill>
              </a:rPr>
              <a:t>also give </a:t>
            </a:r>
            <a:r>
              <a:rPr lang="en-US" b="1" u="sng" dirty="0">
                <a:solidFill>
                  <a:srgbClr val="002060"/>
                </a:solidFill>
              </a:rPr>
              <a:t>life</a:t>
            </a:r>
            <a:r>
              <a:rPr lang="en-US" b="1" dirty="0">
                <a:solidFill>
                  <a:srgbClr val="002060"/>
                </a:solidFill>
              </a:rPr>
              <a:t> to your </a:t>
            </a:r>
            <a:r>
              <a:rPr lang="en-US" b="1" u="sng" dirty="0">
                <a:solidFill>
                  <a:srgbClr val="002060"/>
                </a:solidFill>
              </a:rPr>
              <a:t>mortal bodies</a:t>
            </a:r>
            <a:r>
              <a:rPr lang="en-US" dirty="0">
                <a:solidFill>
                  <a:srgbClr val="002060"/>
                </a:solidFill>
              </a:rPr>
              <a:t> through </a:t>
            </a:r>
            <a:r>
              <a:rPr lang="en-US" b="1" dirty="0">
                <a:solidFill>
                  <a:srgbClr val="002060"/>
                </a:solidFill>
              </a:rPr>
              <a:t>His Spirit who dwells in you</a:t>
            </a:r>
            <a:r>
              <a:rPr lang="en-US" dirty="0">
                <a:solidFill>
                  <a:srgbClr val="002060"/>
                </a:solidFill>
              </a:rPr>
              <a:t>. </a:t>
            </a:r>
            <a:r>
              <a:rPr lang="en-US" dirty="0"/>
              <a:t>(</a:t>
            </a:r>
            <a:r>
              <a:rPr lang="en-US" b="1" dirty="0">
                <a:solidFill>
                  <a:srgbClr val="002060"/>
                </a:solidFill>
              </a:rPr>
              <a:t>8:10-11</a:t>
            </a:r>
            <a:r>
              <a:rPr lang="en-US" dirty="0"/>
              <a:t>)</a:t>
            </a:r>
          </a:p>
          <a:p>
            <a:r>
              <a:rPr lang="en-US" dirty="0"/>
              <a:t>Ironically, accepting death of the body – not following its dictates (</a:t>
            </a:r>
            <a:r>
              <a:rPr lang="en-US" b="1" dirty="0">
                <a:solidFill>
                  <a:srgbClr val="002060"/>
                </a:solidFill>
              </a:rPr>
              <a:t>Col. 3:5</a:t>
            </a:r>
            <a:r>
              <a:rPr lang="en-US" dirty="0"/>
              <a:t>) – leads to resurrection, life after literal physical death.</a:t>
            </a:r>
          </a:p>
          <a:p>
            <a:r>
              <a:rPr lang="en-US" dirty="0"/>
              <a:t>Resurrection is certain, but life (heaven) or death (hell, </a:t>
            </a:r>
            <a:r>
              <a:rPr lang="en-US" b="1" dirty="0">
                <a:solidFill>
                  <a:srgbClr val="002060"/>
                </a:solidFill>
              </a:rPr>
              <a:t>Rev. 21:8</a:t>
            </a:r>
            <a:r>
              <a:rPr lang="en-US" dirty="0"/>
              <a:t>)?</a:t>
            </a:r>
          </a:p>
          <a:p>
            <a:r>
              <a:rPr lang="en-US" b="1" dirty="0"/>
              <a:t>Note:  </a:t>
            </a:r>
            <a:r>
              <a:rPr lang="en-US" dirty="0"/>
              <a:t>Eternal life requires the Holy Spirit dwelling in us.</a:t>
            </a:r>
          </a:p>
          <a:p>
            <a:endParaRPr lang="en-US" dirty="0"/>
          </a:p>
          <a:p>
            <a:endParaRPr lang="en-US" dirty="0"/>
          </a:p>
        </p:txBody>
      </p:sp>
    </p:spTree>
    <p:extLst>
      <p:ext uri="{BB962C8B-B14F-4D97-AF65-F5344CB8AC3E}">
        <p14:creationId xmlns:p14="http://schemas.microsoft.com/office/powerpoint/2010/main" val="324150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“Love Does Not Fail”</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7"/>
            </a:pPr>
            <a:r>
              <a:rPr lang="en-US" sz="2200" dirty="0"/>
              <a:t>How does one live according to the Spirit (</a:t>
            </a:r>
            <a:r>
              <a:rPr lang="en-US" sz="2200" b="1" dirty="0">
                <a:solidFill>
                  <a:srgbClr val="002060"/>
                </a:solidFill>
              </a:rPr>
              <a:t>8:12-15</a:t>
            </a:r>
            <a:r>
              <a:rPr lang="en-US" sz="2200" dirty="0"/>
              <a:t>)?  How is this different than life in the flesh, even according to the law?</a:t>
            </a:r>
          </a:p>
          <a:p>
            <a:pPr marL="0" indent="0">
              <a:lnSpc>
                <a:spcPct val="95000"/>
              </a:lnSpc>
              <a:spcBef>
                <a:spcPts val="0"/>
              </a:spcBef>
              <a:buNone/>
            </a:pPr>
            <a:r>
              <a:rPr lang="en-US" sz="2200" b="1" dirty="0">
                <a:solidFill>
                  <a:srgbClr val="002060"/>
                </a:solidFill>
              </a:rPr>
              <a:t>Therefore</a:t>
            </a:r>
            <a:r>
              <a:rPr lang="en-US" sz="2200" dirty="0">
                <a:solidFill>
                  <a:srgbClr val="002060"/>
                </a:solidFill>
              </a:rPr>
              <a:t>, brethren, </a:t>
            </a:r>
            <a:r>
              <a:rPr lang="en-US" sz="2200" b="1" dirty="0">
                <a:solidFill>
                  <a:srgbClr val="002060"/>
                </a:solidFill>
              </a:rPr>
              <a:t>we are </a:t>
            </a:r>
            <a:r>
              <a:rPr lang="en-US" sz="2200" b="1" u="sng" dirty="0">
                <a:solidFill>
                  <a:srgbClr val="002060"/>
                </a:solidFill>
              </a:rPr>
              <a:t>debtors</a:t>
            </a:r>
            <a:r>
              <a:rPr lang="en-US" sz="2200" b="1" dirty="0">
                <a:solidFill>
                  <a:srgbClr val="002060"/>
                </a:solidFill>
              </a:rPr>
              <a:t> – not to the flesh</a:t>
            </a:r>
            <a:r>
              <a:rPr lang="en-US" sz="2200" dirty="0">
                <a:solidFill>
                  <a:srgbClr val="002060"/>
                </a:solidFill>
              </a:rPr>
              <a:t>, to live according to the flesh. For if you </a:t>
            </a:r>
            <a:r>
              <a:rPr lang="en-US" sz="2200" b="1" dirty="0">
                <a:solidFill>
                  <a:srgbClr val="002060"/>
                </a:solidFill>
              </a:rPr>
              <a:t>live according to the flesh you will die</a:t>
            </a:r>
            <a:r>
              <a:rPr lang="en-US" sz="2200" dirty="0">
                <a:solidFill>
                  <a:srgbClr val="002060"/>
                </a:solidFill>
              </a:rPr>
              <a:t>; but </a:t>
            </a:r>
            <a:r>
              <a:rPr lang="en-US" sz="2200" b="1" u="sng" dirty="0">
                <a:solidFill>
                  <a:srgbClr val="002060"/>
                </a:solidFill>
              </a:rPr>
              <a:t>if</a:t>
            </a:r>
            <a:r>
              <a:rPr lang="en-US" sz="2200" b="1" dirty="0">
                <a:solidFill>
                  <a:srgbClr val="002060"/>
                </a:solidFill>
              </a:rPr>
              <a:t> </a:t>
            </a:r>
            <a:r>
              <a:rPr lang="en-US" sz="2200" b="1" u="sng" dirty="0">
                <a:solidFill>
                  <a:srgbClr val="002060"/>
                </a:solidFill>
              </a:rPr>
              <a:t>by the Spirit</a:t>
            </a:r>
            <a:r>
              <a:rPr lang="en-US" sz="2200" b="1" dirty="0">
                <a:solidFill>
                  <a:srgbClr val="002060"/>
                </a:solidFill>
              </a:rPr>
              <a:t> you put to death the </a:t>
            </a:r>
            <a:r>
              <a:rPr lang="en-US" sz="2200" b="1" u="sng" dirty="0">
                <a:solidFill>
                  <a:srgbClr val="002060"/>
                </a:solidFill>
              </a:rPr>
              <a:t>deeds of the body</a:t>
            </a:r>
            <a:r>
              <a:rPr lang="en-US" sz="2200" b="1" dirty="0">
                <a:solidFill>
                  <a:srgbClr val="002060"/>
                </a:solidFill>
              </a:rPr>
              <a:t>, you will </a:t>
            </a:r>
            <a:r>
              <a:rPr lang="en-US" sz="2200" b="1" u="sng" dirty="0">
                <a:solidFill>
                  <a:srgbClr val="002060"/>
                </a:solidFill>
              </a:rPr>
              <a:t>live</a:t>
            </a:r>
            <a:r>
              <a:rPr lang="en-US" sz="2200" dirty="0">
                <a:solidFill>
                  <a:srgbClr val="002060"/>
                </a:solidFill>
              </a:rPr>
              <a:t>. For </a:t>
            </a:r>
            <a:r>
              <a:rPr lang="en-US" sz="2200" b="1" dirty="0">
                <a:solidFill>
                  <a:srgbClr val="002060"/>
                </a:solidFill>
              </a:rPr>
              <a:t>as many as are </a:t>
            </a:r>
            <a:r>
              <a:rPr lang="en-US" sz="2200" b="1" u="sng" dirty="0">
                <a:solidFill>
                  <a:srgbClr val="002060"/>
                </a:solidFill>
              </a:rPr>
              <a:t>led by the Spirit of God</a:t>
            </a:r>
            <a:r>
              <a:rPr lang="en-US" sz="2200" b="1" dirty="0">
                <a:solidFill>
                  <a:srgbClr val="002060"/>
                </a:solidFill>
              </a:rPr>
              <a:t>, these are sons of God</a:t>
            </a:r>
            <a:r>
              <a:rPr lang="en-US" sz="2200" dirty="0">
                <a:solidFill>
                  <a:srgbClr val="002060"/>
                </a:solidFill>
              </a:rPr>
              <a:t>. For you did </a:t>
            </a:r>
            <a:r>
              <a:rPr lang="en-US" sz="2200" b="1" u="sng" dirty="0">
                <a:solidFill>
                  <a:srgbClr val="002060"/>
                </a:solidFill>
              </a:rPr>
              <a:t>not</a:t>
            </a:r>
            <a:r>
              <a:rPr lang="en-US" sz="2200" b="1" dirty="0">
                <a:solidFill>
                  <a:srgbClr val="002060"/>
                </a:solidFill>
              </a:rPr>
              <a:t> receive the </a:t>
            </a:r>
            <a:r>
              <a:rPr lang="en-US" sz="2200" b="1" u="sng" dirty="0">
                <a:solidFill>
                  <a:srgbClr val="002060"/>
                </a:solidFill>
              </a:rPr>
              <a:t>spirit of bondage again to fear</a:t>
            </a:r>
            <a:r>
              <a:rPr lang="en-US" sz="2200" dirty="0">
                <a:solidFill>
                  <a:srgbClr val="002060"/>
                </a:solidFill>
              </a:rPr>
              <a:t>, </a:t>
            </a:r>
            <a:r>
              <a:rPr lang="en-US" sz="2200" b="1" u="sng" dirty="0">
                <a:solidFill>
                  <a:srgbClr val="002060"/>
                </a:solidFill>
              </a:rPr>
              <a:t>but</a:t>
            </a:r>
            <a:r>
              <a:rPr lang="en-US" sz="2200" dirty="0">
                <a:solidFill>
                  <a:srgbClr val="002060"/>
                </a:solidFill>
              </a:rPr>
              <a:t> you </a:t>
            </a:r>
            <a:r>
              <a:rPr lang="en-US" sz="2200" b="1" dirty="0">
                <a:solidFill>
                  <a:srgbClr val="002060"/>
                </a:solidFill>
              </a:rPr>
              <a:t>received the </a:t>
            </a:r>
            <a:r>
              <a:rPr lang="en-US" sz="2200" b="1" u="sng" dirty="0">
                <a:solidFill>
                  <a:srgbClr val="002060"/>
                </a:solidFill>
              </a:rPr>
              <a:t>Spirit of adoption</a:t>
            </a:r>
            <a:r>
              <a:rPr lang="en-US" sz="2200" b="1" dirty="0">
                <a:solidFill>
                  <a:srgbClr val="002060"/>
                </a:solidFill>
              </a:rPr>
              <a:t> by whom we </a:t>
            </a:r>
            <a:r>
              <a:rPr lang="en-US" sz="2200" b="1" u="sng" dirty="0">
                <a:solidFill>
                  <a:srgbClr val="002060"/>
                </a:solidFill>
              </a:rPr>
              <a:t>cry out, “Abba, Father.”</a:t>
            </a:r>
            <a:r>
              <a:rPr lang="en-US" sz="2200" dirty="0">
                <a:solidFill>
                  <a:srgbClr val="002060"/>
                </a:solidFill>
              </a:rPr>
              <a:t> </a:t>
            </a:r>
            <a:r>
              <a:rPr lang="en-US" sz="2200" dirty="0"/>
              <a:t>(</a:t>
            </a:r>
            <a:r>
              <a:rPr lang="en-US" sz="2200" b="1" dirty="0">
                <a:solidFill>
                  <a:srgbClr val="002060"/>
                </a:solidFill>
              </a:rPr>
              <a:t>8:12-15</a:t>
            </a:r>
            <a:r>
              <a:rPr lang="en-US" sz="2200" dirty="0"/>
              <a:t>)</a:t>
            </a:r>
          </a:p>
          <a:p>
            <a:pPr>
              <a:lnSpc>
                <a:spcPct val="95000"/>
              </a:lnSpc>
              <a:spcBef>
                <a:spcPts val="0"/>
              </a:spcBef>
            </a:pPr>
            <a:r>
              <a:rPr lang="en-US" sz="2200" dirty="0"/>
              <a:t>Requires ceasing to sin (</a:t>
            </a:r>
            <a:r>
              <a:rPr lang="en-US" sz="2200" dirty="0">
                <a:solidFill>
                  <a:srgbClr val="002060"/>
                </a:solidFill>
              </a:rPr>
              <a:t>“put to death the deeds of the body”</a:t>
            </a:r>
            <a:r>
              <a:rPr lang="en-US" sz="2200" dirty="0"/>
              <a:t>).</a:t>
            </a:r>
          </a:p>
          <a:p>
            <a:pPr>
              <a:lnSpc>
                <a:spcPct val="95000"/>
              </a:lnSpc>
              <a:spcBef>
                <a:spcPts val="0"/>
              </a:spcBef>
            </a:pPr>
            <a:r>
              <a:rPr lang="en-US" sz="2200" dirty="0"/>
              <a:t>Note, the Spirit not only </a:t>
            </a:r>
            <a:r>
              <a:rPr lang="en-US" sz="2200" dirty="0">
                <a:solidFill>
                  <a:srgbClr val="002060"/>
                </a:solidFill>
              </a:rPr>
              <a:t>“leads”</a:t>
            </a:r>
            <a:r>
              <a:rPr lang="en-US" sz="2200" dirty="0"/>
              <a:t> but is instrumental in ceasing sin.</a:t>
            </a:r>
          </a:p>
          <a:p>
            <a:pPr>
              <a:lnSpc>
                <a:spcPct val="95000"/>
              </a:lnSpc>
              <a:spcBef>
                <a:spcPts val="0"/>
              </a:spcBef>
            </a:pPr>
            <a:r>
              <a:rPr lang="en-US" sz="2200" dirty="0"/>
              <a:t>Although fear of God continues (</a:t>
            </a:r>
            <a:r>
              <a:rPr lang="en-US" sz="2200" b="1" dirty="0">
                <a:solidFill>
                  <a:srgbClr val="002060"/>
                </a:solidFill>
              </a:rPr>
              <a:t>1 Pet. 2:17</a:t>
            </a:r>
            <a:r>
              <a:rPr lang="en-US" sz="2200" dirty="0"/>
              <a:t>), relationship is changed.</a:t>
            </a:r>
          </a:p>
          <a:p>
            <a:pPr>
              <a:lnSpc>
                <a:spcPct val="95000"/>
              </a:lnSpc>
              <a:spcBef>
                <a:spcPts val="0"/>
              </a:spcBef>
            </a:pPr>
            <a:r>
              <a:rPr lang="en-US" sz="2200" dirty="0"/>
              <a:t>Prepends primary motivation of fear with love to Father (</a:t>
            </a:r>
            <a:r>
              <a:rPr lang="en-US" sz="2200" b="1" dirty="0">
                <a:solidFill>
                  <a:srgbClr val="002060"/>
                </a:solidFill>
              </a:rPr>
              <a:t>1 Cor. 13:8</a:t>
            </a:r>
            <a:r>
              <a:rPr lang="en-US" sz="2200" dirty="0"/>
              <a:t>).</a:t>
            </a:r>
          </a:p>
          <a:p>
            <a:pPr>
              <a:lnSpc>
                <a:spcPct val="95000"/>
              </a:lnSpc>
              <a:spcBef>
                <a:spcPts val="0"/>
              </a:spcBef>
            </a:pPr>
            <a:r>
              <a:rPr lang="en-US" sz="2200" dirty="0"/>
              <a:t>Eliminates overwhelming fear and doubt with peace, confidence.</a:t>
            </a:r>
          </a:p>
        </p:txBody>
      </p:sp>
    </p:spTree>
    <p:extLst>
      <p:ext uri="{BB962C8B-B14F-4D97-AF65-F5344CB8AC3E}">
        <p14:creationId xmlns:p14="http://schemas.microsoft.com/office/powerpoint/2010/main" val="141165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Blessings of Children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8"/>
            </a:pPr>
            <a:r>
              <a:rPr lang="en-US" dirty="0"/>
              <a:t>How would the </a:t>
            </a:r>
            <a:r>
              <a:rPr lang="en-US" dirty="0">
                <a:solidFill>
                  <a:srgbClr val="002060"/>
                </a:solidFill>
              </a:rPr>
              <a:t>“Spirit bear witness with our spirit”</a:t>
            </a:r>
            <a:r>
              <a:rPr lang="en-US" dirty="0"/>
              <a:t> and what is the result of that witness (</a:t>
            </a:r>
            <a:r>
              <a:rPr lang="en-US" b="1" dirty="0">
                <a:solidFill>
                  <a:srgbClr val="002060"/>
                </a:solidFill>
              </a:rPr>
              <a:t>8:16-17</a:t>
            </a:r>
            <a:r>
              <a:rPr lang="en-US" dirty="0"/>
              <a:t>)?  To whom is the Spirit witnessing?</a:t>
            </a:r>
          </a:p>
          <a:p>
            <a:pPr marL="0" indent="0">
              <a:lnSpc>
                <a:spcPct val="95000"/>
              </a:lnSpc>
              <a:spcBef>
                <a:spcPts val="0"/>
              </a:spcBef>
              <a:buNone/>
            </a:pPr>
            <a:r>
              <a:rPr lang="en-US" dirty="0">
                <a:solidFill>
                  <a:srgbClr val="002060"/>
                </a:solidFill>
              </a:rPr>
              <a:t>The </a:t>
            </a:r>
            <a:r>
              <a:rPr lang="en-US" b="1" u="sng" dirty="0">
                <a:solidFill>
                  <a:srgbClr val="002060"/>
                </a:solidFill>
              </a:rPr>
              <a:t>Spirit Himself</a:t>
            </a:r>
            <a:r>
              <a:rPr lang="en-US" b="1" dirty="0">
                <a:solidFill>
                  <a:srgbClr val="002060"/>
                </a:solidFill>
              </a:rPr>
              <a:t> bears witness </a:t>
            </a:r>
            <a:r>
              <a:rPr lang="en-US" b="1" u="sng" dirty="0">
                <a:solidFill>
                  <a:srgbClr val="002060"/>
                </a:solidFill>
              </a:rPr>
              <a:t>with</a:t>
            </a:r>
            <a:r>
              <a:rPr lang="en-US" b="1" dirty="0">
                <a:solidFill>
                  <a:srgbClr val="002060"/>
                </a:solidFill>
              </a:rPr>
              <a:t> </a:t>
            </a:r>
            <a:r>
              <a:rPr lang="en-US" b="1" u="sng" dirty="0">
                <a:solidFill>
                  <a:srgbClr val="002060"/>
                </a:solidFill>
              </a:rPr>
              <a:t>our spirit</a:t>
            </a:r>
            <a:r>
              <a:rPr lang="en-US" b="1" dirty="0">
                <a:solidFill>
                  <a:srgbClr val="002060"/>
                </a:solidFill>
              </a:rPr>
              <a:t> that we are children of God</a:t>
            </a:r>
            <a:r>
              <a:rPr lang="en-US" dirty="0">
                <a:solidFill>
                  <a:srgbClr val="002060"/>
                </a:solidFill>
              </a:rPr>
              <a:t>, and </a:t>
            </a:r>
            <a:r>
              <a:rPr lang="en-US" b="1" dirty="0">
                <a:solidFill>
                  <a:srgbClr val="002060"/>
                </a:solidFill>
              </a:rPr>
              <a:t>if children, </a:t>
            </a:r>
            <a:r>
              <a:rPr lang="en-US" b="1" u="sng" dirty="0">
                <a:solidFill>
                  <a:srgbClr val="002060"/>
                </a:solidFill>
              </a:rPr>
              <a:t>then heirs</a:t>
            </a:r>
            <a:r>
              <a:rPr lang="en-US" b="1" dirty="0">
                <a:solidFill>
                  <a:srgbClr val="002060"/>
                </a:solidFill>
              </a:rPr>
              <a:t> </a:t>
            </a:r>
            <a:r>
              <a:rPr lang="en-US" dirty="0">
                <a:solidFill>
                  <a:srgbClr val="002060"/>
                </a:solidFill>
              </a:rPr>
              <a:t>– heirs of God and </a:t>
            </a:r>
            <a:r>
              <a:rPr lang="en-US" b="1" u="sng" dirty="0">
                <a:solidFill>
                  <a:srgbClr val="002060"/>
                </a:solidFill>
              </a:rPr>
              <a:t>joint</a:t>
            </a:r>
            <a:r>
              <a:rPr lang="en-US" b="1" dirty="0">
                <a:solidFill>
                  <a:srgbClr val="002060"/>
                </a:solidFill>
              </a:rPr>
              <a:t> heirs </a:t>
            </a:r>
            <a:r>
              <a:rPr lang="en-US" b="1" u="sng" dirty="0">
                <a:solidFill>
                  <a:srgbClr val="002060"/>
                </a:solidFill>
              </a:rPr>
              <a:t>with Christ</a:t>
            </a:r>
            <a:r>
              <a:rPr lang="en-US" dirty="0">
                <a:solidFill>
                  <a:srgbClr val="002060"/>
                </a:solidFill>
              </a:rPr>
              <a:t>, </a:t>
            </a:r>
            <a:r>
              <a:rPr lang="en-US" b="1" u="sng" dirty="0">
                <a:solidFill>
                  <a:srgbClr val="002060"/>
                </a:solidFill>
              </a:rPr>
              <a:t>if</a:t>
            </a:r>
            <a:r>
              <a:rPr lang="en-US" dirty="0">
                <a:solidFill>
                  <a:srgbClr val="002060"/>
                </a:solidFill>
              </a:rPr>
              <a:t> indeed we </a:t>
            </a:r>
            <a:r>
              <a:rPr lang="en-US" b="1" u="sng" dirty="0">
                <a:solidFill>
                  <a:srgbClr val="002060"/>
                </a:solidFill>
              </a:rPr>
              <a:t>suffer with</a:t>
            </a:r>
            <a:r>
              <a:rPr lang="en-US" b="1" dirty="0">
                <a:solidFill>
                  <a:srgbClr val="002060"/>
                </a:solidFill>
              </a:rPr>
              <a:t> Him</a:t>
            </a:r>
            <a:r>
              <a:rPr lang="en-US" dirty="0">
                <a:solidFill>
                  <a:srgbClr val="002060"/>
                </a:solidFill>
              </a:rPr>
              <a:t>, that we may also be </a:t>
            </a:r>
            <a:r>
              <a:rPr lang="en-US" b="1" dirty="0">
                <a:solidFill>
                  <a:srgbClr val="002060"/>
                </a:solidFill>
              </a:rPr>
              <a:t>glorified together</a:t>
            </a:r>
            <a:r>
              <a:rPr lang="en-US" dirty="0">
                <a:solidFill>
                  <a:srgbClr val="002060"/>
                </a:solidFill>
              </a:rPr>
              <a:t>. </a:t>
            </a:r>
            <a:r>
              <a:rPr lang="en-US" dirty="0"/>
              <a:t>(</a:t>
            </a:r>
            <a:r>
              <a:rPr lang="en-US" b="1" dirty="0">
                <a:solidFill>
                  <a:srgbClr val="002060"/>
                </a:solidFill>
              </a:rPr>
              <a:t>8:16-17</a:t>
            </a:r>
            <a:r>
              <a:rPr lang="en-US" dirty="0"/>
              <a:t>)</a:t>
            </a:r>
          </a:p>
          <a:p>
            <a:pPr>
              <a:lnSpc>
                <a:spcPct val="95000"/>
              </a:lnSpc>
              <a:spcBef>
                <a:spcPts val="0"/>
              </a:spcBef>
            </a:pPr>
            <a:r>
              <a:rPr lang="en-US" dirty="0">
                <a:solidFill>
                  <a:srgbClr val="002060"/>
                </a:solidFill>
              </a:rPr>
              <a:t>“bear witness with”</a:t>
            </a:r>
            <a:r>
              <a:rPr lang="en-US" dirty="0"/>
              <a:t> [Gr., </a:t>
            </a:r>
            <a:r>
              <a:rPr lang="en-US" i="1" dirty="0" err="1"/>
              <a:t>summartureo</a:t>
            </a:r>
            <a:r>
              <a:rPr lang="en-US" dirty="0"/>
              <a:t>]:  corroborating, joint witness</a:t>
            </a:r>
          </a:p>
          <a:p>
            <a:pPr>
              <a:lnSpc>
                <a:spcPct val="95000"/>
              </a:lnSpc>
              <a:spcBef>
                <a:spcPts val="0"/>
              </a:spcBef>
            </a:pPr>
            <a:r>
              <a:rPr lang="en-US" dirty="0"/>
              <a:t>When we follow Him, He supports our claims to be children of God.</a:t>
            </a:r>
          </a:p>
          <a:p>
            <a:pPr>
              <a:lnSpc>
                <a:spcPct val="95000"/>
              </a:lnSpc>
              <a:spcBef>
                <a:spcPts val="0"/>
              </a:spcBef>
            </a:pPr>
            <a:r>
              <a:rPr lang="en-US" dirty="0"/>
              <a:t>Obedience to the Holy Spirit inspired Bible evidences our claims.</a:t>
            </a:r>
          </a:p>
          <a:p>
            <a:pPr>
              <a:lnSpc>
                <a:spcPct val="95000"/>
              </a:lnSpc>
              <a:spcBef>
                <a:spcPts val="0"/>
              </a:spcBef>
            </a:pPr>
            <a:r>
              <a:rPr lang="en-US" dirty="0"/>
              <a:t>What inheritance did Christ receive as God’s Son?</a:t>
            </a:r>
          </a:p>
          <a:p>
            <a:pPr>
              <a:lnSpc>
                <a:spcPct val="95000"/>
              </a:lnSpc>
              <a:spcBef>
                <a:spcPts val="0"/>
              </a:spcBef>
            </a:pPr>
            <a:r>
              <a:rPr lang="en-US" dirty="0"/>
              <a:t>Transition:  Access to joint glory requires overcoming joint suffering.</a:t>
            </a:r>
          </a:p>
        </p:txBody>
      </p:sp>
    </p:spTree>
    <p:extLst>
      <p:ext uri="{BB962C8B-B14F-4D97-AF65-F5344CB8AC3E}">
        <p14:creationId xmlns:p14="http://schemas.microsoft.com/office/powerpoint/2010/main" val="104338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EE539AE-EA59-4ABC-91A3-A17A8187F5EA}"/>
              </a:ext>
            </a:extLst>
          </p:cNvPr>
          <p:cNvGraphicFramePr>
            <a:graphicFrameLocks noGrp="1"/>
          </p:cNvGraphicFramePr>
          <p:nvPr>
            <p:ph sz="quarter" idx="10"/>
            <p:extLst/>
          </p:nvPr>
        </p:nvGraphicFramePr>
        <p:xfrm>
          <a:off x="117475" y="1742794"/>
          <a:ext cx="8909049" cy="3352800"/>
        </p:xfrm>
        <a:graphic>
          <a:graphicData uri="http://schemas.openxmlformats.org/drawingml/2006/table">
            <a:tbl>
              <a:tblPr firstRow="1" bandRow="1">
                <a:tableStyleId>{93296810-A885-4BE3-A3E7-6D5BEEA58F35}</a:tableStyleId>
              </a:tblPr>
              <a:tblGrid>
                <a:gridCol w="2969683">
                  <a:extLst>
                    <a:ext uri="{9D8B030D-6E8A-4147-A177-3AD203B41FA5}">
                      <a16:colId xmlns:a16="http://schemas.microsoft.com/office/drawing/2014/main" val="1936136705"/>
                    </a:ext>
                  </a:extLst>
                </a:gridCol>
                <a:gridCol w="2969683">
                  <a:extLst>
                    <a:ext uri="{9D8B030D-6E8A-4147-A177-3AD203B41FA5}">
                      <a16:colId xmlns:a16="http://schemas.microsoft.com/office/drawing/2014/main" val="2227301356"/>
                    </a:ext>
                  </a:extLst>
                </a:gridCol>
                <a:gridCol w="2969683">
                  <a:extLst>
                    <a:ext uri="{9D8B030D-6E8A-4147-A177-3AD203B41FA5}">
                      <a16:colId xmlns:a16="http://schemas.microsoft.com/office/drawing/2014/main" val="3397162308"/>
                    </a:ext>
                  </a:extLst>
                </a:gridCol>
              </a:tblGrid>
              <a:tr h="288779">
                <a:tc>
                  <a:txBody>
                    <a:bodyPr/>
                    <a:lstStyle/>
                    <a:p>
                      <a:r>
                        <a:rPr lang="en-US" sz="1600" dirty="0"/>
                        <a:t>Comparison</a:t>
                      </a:r>
                      <a:endParaRPr lang="en-US" sz="1600" dirty="0">
                        <a:solidFill>
                          <a:schemeClr val="bg1"/>
                        </a:solidFill>
                      </a:endParaRPr>
                    </a:p>
                  </a:txBody>
                  <a:tcPr/>
                </a:tc>
                <a:tc>
                  <a:txBody>
                    <a:bodyPr/>
                    <a:lstStyle/>
                    <a:p>
                      <a:r>
                        <a:rPr lang="en-US" sz="1600" dirty="0"/>
                        <a:t>Flesh</a:t>
                      </a:r>
                      <a:endParaRPr lang="en-US" sz="1600" dirty="0">
                        <a:solidFill>
                          <a:schemeClr val="bg1"/>
                        </a:solidFill>
                      </a:endParaRPr>
                    </a:p>
                  </a:txBody>
                  <a:tcPr/>
                </a:tc>
                <a:tc>
                  <a:txBody>
                    <a:bodyPr/>
                    <a:lstStyle/>
                    <a:p>
                      <a:r>
                        <a:rPr lang="en-US" sz="1600" dirty="0"/>
                        <a:t>Spirit</a:t>
                      </a:r>
                      <a:endParaRPr lang="en-US" sz="1600" dirty="0">
                        <a:solidFill>
                          <a:schemeClr val="bg1"/>
                        </a:solidFill>
                      </a:endParaRPr>
                    </a:p>
                  </a:txBody>
                  <a:tcPr/>
                </a:tc>
                <a:extLst>
                  <a:ext uri="{0D108BD9-81ED-4DB2-BD59-A6C34878D82A}">
                    <a16:rowId xmlns:a16="http://schemas.microsoft.com/office/drawing/2014/main" val="547328879"/>
                  </a:ext>
                </a:extLst>
              </a:tr>
              <a:tr h="288779">
                <a:tc>
                  <a:txBody>
                    <a:bodyPr/>
                    <a:lstStyle/>
                    <a:p>
                      <a:r>
                        <a:rPr lang="en-US" sz="1600" dirty="0"/>
                        <a:t>Leader</a:t>
                      </a:r>
                      <a:endParaRPr lang="en-US" sz="1600" dirty="0">
                        <a:solidFill>
                          <a:schemeClr val="bg1"/>
                        </a:solidFill>
                      </a:endParaRPr>
                    </a:p>
                  </a:txBody>
                  <a:tcPr/>
                </a:tc>
                <a:tc>
                  <a:txBody>
                    <a:bodyPr/>
                    <a:lstStyle/>
                    <a:p>
                      <a:r>
                        <a:rPr lang="en-US" sz="1600" dirty="0"/>
                        <a:t>Passions of Body</a:t>
                      </a:r>
                      <a:endParaRPr lang="en-US" sz="1600" dirty="0">
                        <a:solidFill>
                          <a:schemeClr val="bg1"/>
                        </a:solidFill>
                      </a:endParaRPr>
                    </a:p>
                  </a:txBody>
                  <a:tcPr/>
                </a:tc>
                <a:tc>
                  <a:txBody>
                    <a:bodyPr/>
                    <a:lstStyle/>
                    <a:p>
                      <a:r>
                        <a:rPr lang="en-US" sz="1600" dirty="0"/>
                        <a:t>Holy Spirit</a:t>
                      </a:r>
                      <a:endParaRPr lang="en-US" sz="1600" dirty="0">
                        <a:solidFill>
                          <a:schemeClr val="bg1"/>
                        </a:solidFill>
                      </a:endParaRPr>
                    </a:p>
                  </a:txBody>
                  <a:tcPr/>
                </a:tc>
                <a:extLst>
                  <a:ext uri="{0D108BD9-81ED-4DB2-BD59-A6C34878D82A}">
                    <a16:rowId xmlns:a16="http://schemas.microsoft.com/office/drawing/2014/main" val="524730348"/>
                  </a:ext>
                </a:extLst>
              </a:tr>
              <a:tr h="288779">
                <a:tc>
                  <a:txBody>
                    <a:bodyPr/>
                    <a:lstStyle/>
                    <a:p>
                      <a:r>
                        <a:rPr lang="en-US" sz="1600" dirty="0"/>
                        <a:t>Produces</a:t>
                      </a:r>
                      <a:endParaRPr lang="en-US" sz="1600" dirty="0">
                        <a:solidFill>
                          <a:schemeClr val="bg1"/>
                        </a:solidFill>
                      </a:endParaRPr>
                    </a:p>
                  </a:txBody>
                  <a:tcPr/>
                </a:tc>
                <a:tc>
                  <a:txBody>
                    <a:bodyPr/>
                    <a:lstStyle/>
                    <a:p>
                      <a:r>
                        <a:rPr lang="en-US" sz="1600" dirty="0"/>
                        <a:t>Sin</a:t>
                      </a:r>
                      <a:endParaRPr lang="en-US" sz="1600" dirty="0">
                        <a:solidFill>
                          <a:schemeClr val="bg1"/>
                        </a:solidFill>
                      </a:endParaRPr>
                    </a:p>
                  </a:txBody>
                  <a:tcPr/>
                </a:tc>
                <a:tc>
                  <a:txBody>
                    <a:bodyPr/>
                    <a:lstStyle/>
                    <a:p>
                      <a:r>
                        <a:rPr lang="en-US" sz="1600" dirty="0"/>
                        <a:t>Righteousness</a:t>
                      </a:r>
                      <a:endParaRPr lang="en-US" sz="1600" dirty="0">
                        <a:solidFill>
                          <a:schemeClr val="bg1"/>
                        </a:solidFill>
                      </a:endParaRPr>
                    </a:p>
                  </a:txBody>
                  <a:tcPr/>
                </a:tc>
                <a:extLst>
                  <a:ext uri="{0D108BD9-81ED-4DB2-BD59-A6C34878D82A}">
                    <a16:rowId xmlns:a16="http://schemas.microsoft.com/office/drawing/2014/main" val="2584027713"/>
                  </a:ext>
                </a:extLst>
              </a:tr>
              <a:tr h="288779">
                <a:tc>
                  <a:txBody>
                    <a:bodyPr/>
                    <a:lstStyle/>
                    <a:p>
                      <a:r>
                        <a:rPr lang="en-US" sz="1600" dirty="0"/>
                        <a:t>Judgment</a:t>
                      </a:r>
                      <a:endParaRPr lang="en-US" sz="1600" dirty="0">
                        <a:solidFill>
                          <a:schemeClr val="bg1"/>
                        </a:solidFill>
                      </a:endParaRPr>
                    </a:p>
                  </a:txBody>
                  <a:tcPr/>
                </a:tc>
                <a:tc>
                  <a:txBody>
                    <a:bodyPr/>
                    <a:lstStyle/>
                    <a:p>
                      <a:r>
                        <a:rPr lang="en-US" sz="1600" dirty="0"/>
                        <a:t>Death</a:t>
                      </a:r>
                      <a:endParaRPr lang="en-US" sz="1600" dirty="0">
                        <a:solidFill>
                          <a:schemeClr val="bg1"/>
                        </a:solidFill>
                      </a:endParaRPr>
                    </a:p>
                  </a:txBody>
                  <a:tcPr/>
                </a:tc>
                <a:tc>
                  <a:txBody>
                    <a:bodyPr/>
                    <a:lstStyle/>
                    <a:p>
                      <a:r>
                        <a:rPr lang="en-US" sz="1600" dirty="0"/>
                        <a:t>Eternal Life</a:t>
                      </a:r>
                      <a:endParaRPr lang="en-US" sz="1600" dirty="0">
                        <a:solidFill>
                          <a:schemeClr val="bg1"/>
                        </a:solidFill>
                      </a:endParaRPr>
                    </a:p>
                  </a:txBody>
                  <a:tcPr/>
                </a:tc>
                <a:extLst>
                  <a:ext uri="{0D108BD9-81ED-4DB2-BD59-A6C34878D82A}">
                    <a16:rowId xmlns:a16="http://schemas.microsoft.com/office/drawing/2014/main" val="771509089"/>
                  </a:ext>
                </a:extLst>
              </a:tr>
              <a:tr h="288779">
                <a:tc>
                  <a:txBody>
                    <a:bodyPr/>
                    <a:lstStyle/>
                    <a:p>
                      <a:r>
                        <a:rPr lang="en-US" sz="1600" dirty="0"/>
                        <a:t>Payoff</a:t>
                      </a:r>
                      <a:endParaRPr lang="en-US" sz="1600" dirty="0">
                        <a:solidFill>
                          <a:schemeClr val="bg1"/>
                        </a:solidFill>
                      </a:endParaRPr>
                    </a:p>
                  </a:txBody>
                  <a:tcPr/>
                </a:tc>
                <a:tc>
                  <a:txBody>
                    <a:bodyPr/>
                    <a:lstStyle/>
                    <a:p>
                      <a:r>
                        <a:rPr lang="en-US" sz="1600" dirty="0"/>
                        <a:t>Short-Term</a:t>
                      </a:r>
                      <a:endParaRPr lang="en-US" sz="1600" dirty="0">
                        <a:solidFill>
                          <a:schemeClr val="bg1"/>
                        </a:solidFill>
                      </a:endParaRPr>
                    </a:p>
                  </a:txBody>
                  <a:tcPr/>
                </a:tc>
                <a:tc>
                  <a:txBody>
                    <a:bodyPr/>
                    <a:lstStyle/>
                    <a:p>
                      <a:r>
                        <a:rPr lang="en-US" sz="1600" dirty="0"/>
                        <a:t>Long-Term</a:t>
                      </a:r>
                      <a:endParaRPr lang="en-US" sz="1600" dirty="0">
                        <a:solidFill>
                          <a:schemeClr val="bg1"/>
                        </a:solidFill>
                      </a:endParaRPr>
                    </a:p>
                  </a:txBody>
                  <a:tcPr/>
                </a:tc>
                <a:extLst>
                  <a:ext uri="{0D108BD9-81ED-4DB2-BD59-A6C34878D82A}">
                    <a16:rowId xmlns:a16="http://schemas.microsoft.com/office/drawing/2014/main" val="3910030847"/>
                  </a:ext>
                </a:extLst>
              </a:tr>
              <a:tr h="288779">
                <a:tc>
                  <a:txBody>
                    <a:bodyPr/>
                    <a:lstStyle/>
                    <a:p>
                      <a:r>
                        <a:rPr lang="en-US" sz="1600" dirty="0"/>
                        <a:t>Motivation</a:t>
                      </a:r>
                      <a:endParaRPr lang="en-US" sz="1600" dirty="0">
                        <a:solidFill>
                          <a:schemeClr val="bg1"/>
                        </a:solidFill>
                      </a:endParaRPr>
                    </a:p>
                  </a:txBody>
                  <a:tcPr/>
                </a:tc>
                <a:tc>
                  <a:txBody>
                    <a:bodyPr/>
                    <a:lstStyle/>
                    <a:p>
                      <a:r>
                        <a:rPr lang="en-US" sz="1600" dirty="0"/>
                        <a:t>Fear</a:t>
                      </a:r>
                      <a:endParaRPr lang="en-US" sz="1600" dirty="0">
                        <a:solidFill>
                          <a:schemeClr val="bg1"/>
                        </a:solidFill>
                      </a:endParaRPr>
                    </a:p>
                  </a:txBody>
                  <a:tcPr/>
                </a:tc>
                <a:tc>
                  <a:txBody>
                    <a:bodyPr/>
                    <a:lstStyle/>
                    <a:p>
                      <a:r>
                        <a:rPr lang="en-US" sz="1600" dirty="0"/>
                        <a:t>Thankfulness, Love</a:t>
                      </a:r>
                      <a:endParaRPr lang="en-US" sz="1600" dirty="0">
                        <a:solidFill>
                          <a:schemeClr val="bg1"/>
                        </a:solidFill>
                      </a:endParaRPr>
                    </a:p>
                  </a:txBody>
                  <a:tcPr/>
                </a:tc>
                <a:extLst>
                  <a:ext uri="{0D108BD9-81ED-4DB2-BD59-A6C34878D82A}">
                    <a16:rowId xmlns:a16="http://schemas.microsoft.com/office/drawing/2014/main" val="4188613499"/>
                  </a:ext>
                </a:extLst>
              </a:tr>
              <a:tr h="288779">
                <a:tc>
                  <a:txBody>
                    <a:bodyPr/>
                    <a:lstStyle/>
                    <a:p>
                      <a:r>
                        <a:rPr lang="en-US" sz="1600" dirty="0"/>
                        <a:t>Relationship</a:t>
                      </a:r>
                      <a:endParaRPr lang="en-US" sz="1600" dirty="0">
                        <a:solidFill>
                          <a:schemeClr val="bg1"/>
                        </a:solidFill>
                      </a:endParaRPr>
                    </a:p>
                  </a:txBody>
                  <a:tcPr/>
                </a:tc>
                <a:tc>
                  <a:txBody>
                    <a:bodyPr/>
                    <a:lstStyle/>
                    <a:p>
                      <a:r>
                        <a:rPr lang="en-US" sz="1600" dirty="0"/>
                        <a:t>Creator, Judge</a:t>
                      </a:r>
                      <a:endParaRPr lang="en-US" sz="1600" dirty="0">
                        <a:solidFill>
                          <a:schemeClr val="bg1"/>
                        </a:solidFill>
                      </a:endParaRPr>
                    </a:p>
                  </a:txBody>
                  <a:tcPr/>
                </a:tc>
                <a:tc>
                  <a:txBody>
                    <a:bodyPr/>
                    <a:lstStyle/>
                    <a:p>
                      <a:r>
                        <a:rPr lang="en-US" sz="1600" dirty="0"/>
                        <a:t>Father</a:t>
                      </a:r>
                      <a:endParaRPr lang="en-US" sz="1600" dirty="0">
                        <a:solidFill>
                          <a:schemeClr val="bg1"/>
                        </a:solidFill>
                      </a:endParaRPr>
                    </a:p>
                  </a:txBody>
                  <a:tcPr/>
                </a:tc>
                <a:extLst>
                  <a:ext uri="{0D108BD9-81ED-4DB2-BD59-A6C34878D82A}">
                    <a16:rowId xmlns:a16="http://schemas.microsoft.com/office/drawing/2014/main" val="3414450019"/>
                  </a:ext>
                </a:extLst>
              </a:tr>
              <a:tr h="288779">
                <a:tc>
                  <a:txBody>
                    <a:bodyPr/>
                    <a:lstStyle/>
                    <a:p>
                      <a:r>
                        <a:rPr lang="en-US" sz="1600" dirty="0"/>
                        <a:t>Formation</a:t>
                      </a:r>
                      <a:endParaRPr lang="en-US" sz="1600" dirty="0">
                        <a:solidFill>
                          <a:schemeClr val="bg1"/>
                        </a:solidFill>
                      </a:endParaRPr>
                    </a:p>
                  </a:txBody>
                  <a:tcPr/>
                </a:tc>
                <a:tc>
                  <a:txBody>
                    <a:bodyPr/>
                    <a:lstStyle/>
                    <a:p>
                      <a:r>
                        <a:rPr lang="en-US" sz="1600" dirty="0"/>
                        <a:t>Creation, Law</a:t>
                      </a:r>
                      <a:endParaRPr lang="en-US" sz="1600" dirty="0">
                        <a:solidFill>
                          <a:schemeClr val="bg1"/>
                        </a:solidFill>
                      </a:endParaRPr>
                    </a:p>
                  </a:txBody>
                  <a:tcPr/>
                </a:tc>
                <a:tc>
                  <a:txBody>
                    <a:bodyPr/>
                    <a:lstStyle/>
                    <a:p>
                      <a:r>
                        <a:rPr lang="en-US" sz="1600" dirty="0"/>
                        <a:t>Crucifixion, Adoption</a:t>
                      </a:r>
                      <a:endParaRPr lang="en-US" sz="1600" dirty="0">
                        <a:solidFill>
                          <a:schemeClr val="bg1"/>
                        </a:solidFill>
                      </a:endParaRPr>
                    </a:p>
                  </a:txBody>
                  <a:tcPr/>
                </a:tc>
                <a:extLst>
                  <a:ext uri="{0D108BD9-81ED-4DB2-BD59-A6C34878D82A}">
                    <a16:rowId xmlns:a16="http://schemas.microsoft.com/office/drawing/2014/main" val="1988455384"/>
                  </a:ext>
                </a:extLst>
              </a:tr>
              <a:tr h="288779">
                <a:tc>
                  <a:txBody>
                    <a:bodyPr/>
                    <a:lstStyle/>
                    <a:p>
                      <a:r>
                        <a:rPr lang="en-US" sz="1600" dirty="0"/>
                        <a:t>Motivation</a:t>
                      </a:r>
                      <a:endParaRPr lang="en-US" sz="1600" dirty="0">
                        <a:solidFill>
                          <a:schemeClr val="bg1"/>
                        </a:solidFill>
                      </a:endParaRPr>
                    </a:p>
                  </a:txBody>
                  <a:tcPr/>
                </a:tc>
                <a:tc>
                  <a:txBody>
                    <a:bodyPr/>
                    <a:lstStyle/>
                    <a:p>
                      <a:r>
                        <a:rPr lang="en-US" sz="1600" dirty="0"/>
                        <a:t>Fear</a:t>
                      </a:r>
                      <a:endParaRPr lang="en-US" sz="1600" dirty="0">
                        <a:solidFill>
                          <a:schemeClr val="bg1"/>
                        </a:solidFill>
                      </a:endParaRPr>
                    </a:p>
                  </a:txBody>
                  <a:tcPr/>
                </a:tc>
                <a:tc>
                  <a:txBody>
                    <a:bodyPr/>
                    <a:lstStyle/>
                    <a:p>
                      <a:r>
                        <a:rPr lang="en-US" sz="1600" dirty="0"/>
                        <a:t>Thankfulness, Love</a:t>
                      </a:r>
                      <a:endParaRPr lang="en-US" sz="1600" dirty="0">
                        <a:solidFill>
                          <a:schemeClr val="bg1"/>
                        </a:solidFill>
                      </a:endParaRPr>
                    </a:p>
                  </a:txBody>
                  <a:tcPr/>
                </a:tc>
                <a:extLst>
                  <a:ext uri="{0D108BD9-81ED-4DB2-BD59-A6C34878D82A}">
                    <a16:rowId xmlns:a16="http://schemas.microsoft.com/office/drawing/2014/main" val="904986492"/>
                  </a:ext>
                </a:extLst>
              </a:tr>
              <a:tr h="288779">
                <a:tc>
                  <a:txBody>
                    <a:bodyPr/>
                    <a:lstStyle/>
                    <a:p>
                      <a:r>
                        <a:rPr lang="en-US" sz="1600" dirty="0">
                          <a:solidFill>
                            <a:schemeClr val="bg1"/>
                          </a:solidFill>
                        </a:rPr>
                        <a:t>Result</a:t>
                      </a:r>
                    </a:p>
                  </a:txBody>
                  <a:tcPr/>
                </a:tc>
                <a:tc>
                  <a:txBody>
                    <a:bodyPr/>
                    <a:lstStyle/>
                    <a:p>
                      <a:r>
                        <a:rPr lang="en-US" sz="1600" dirty="0">
                          <a:solidFill>
                            <a:schemeClr val="bg1"/>
                          </a:solidFill>
                        </a:rPr>
                        <a:t>Our Obvious Failure</a:t>
                      </a:r>
                    </a:p>
                  </a:txBody>
                  <a:tcPr/>
                </a:tc>
                <a:tc>
                  <a:txBody>
                    <a:bodyPr/>
                    <a:lstStyle/>
                    <a:p>
                      <a:r>
                        <a:rPr lang="en-US" sz="1600" dirty="0">
                          <a:solidFill>
                            <a:schemeClr val="bg1"/>
                          </a:solidFill>
                        </a:rPr>
                        <a:t>Overcoming through Christ</a:t>
                      </a:r>
                    </a:p>
                  </a:txBody>
                  <a:tcPr/>
                </a:tc>
                <a:extLst>
                  <a:ext uri="{0D108BD9-81ED-4DB2-BD59-A6C34878D82A}">
                    <a16:rowId xmlns:a16="http://schemas.microsoft.com/office/drawing/2014/main" val="3380989085"/>
                  </a:ext>
                </a:extLst>
              </a:tr>
            </a:tbl>
          </a:graphicData>
        </a:graphic>
      </p:graphicFrame>
      <p:graphicFrame>
        <p:nvGraphicFramePr>
          <p:cNvPr id="5" name="Table 4">
            <a:extLst>
              <a:ext uri="{FF2B5EF4-FFF2-40B4-BE49-F238E27FC236}">
                <a16:creationId xmlns:a16="http://schemas.microsoft.com/office/drawing/2014/main" id="{8374BD3A-E588-4CA2-81B7-40F6799E19F1}"/>
              </a:ext>
            </a:extLst>
          </p:cNvPr>
          <p:cNvGraphicFramePr>
            <a:graphicFrameLocks noGrp="1"/>
          </p:cNvGraphicFramePr>
          <p:nvPr>
            <p:extLst/>
          </p:nvPr>
        </p:nvGraphicFramePr>
        <p:xfrm>
          <a:off x="116762" y="77593"/>
          <a:ext cx="8909049" cy="1676400"/>
        </p:xfrm>
        <a:graphic>
          <a:graphicData uri="http://schemas.openxmlformats.org/drawingml/2006/table">
            <a:tbl>
              <a:tblPr firstRow="1" bandRow="1">
                <a:tableStyleId>{93296810-A885-4BE3-A3E7-6D5BEEA58F35}</a:tableStyleId>
              </a:tblPr>
              <a:tblGrid>
                <a:gridCol w="2969683">
                  <a:extLst>
                    <a:ext uri="{9D8B030D-6E8A-4147-A177-3AD203B41FA5}">
                      <a16:colId xmlns:a16="http://schemas.microsoft.com/office/drawing/2014/main" val="225295504"/>
                    </a:ext>
                  </a:extLst>
                </a:gridCol>
                <a:gridCol w="2969683">
                  <a:extLst>
                    <a:ext uri="{9D8B030D-6E8A-4147-A177-3AD203B41FA5}">
                      <a16:colId xmlns:a16="http://schemas.microsoft.com/office/drawing/2014/main" val="3616647405"/>
                    </a:ext>
                  </a:extLst>
                </a:gridCol>
                <a:gridCol w="2969683">
                  <a:extLst>
                    <a:ext uri="{9D8B030D-6E8A-4147-A177-3AD203B41FA5}">
                      <a16:colId xmlns:a16="http://schemas.microsoft.com/office/drawing/2014/main" val="3032633213"/>
                    </a:ext>
                  </a:extLst>
                </a:gridCol>
              </a:tblGrid>
              <a:tr h="241868">
                <a:tc>
                  <a:txBody>
                    <a:bodyPr/>
                    <a:lstStyle/>
                    <a:p>
                      <a:r>
                        <a:rPr lang="en-US" sz="1600" dirty="0"/>
                        <a:t>Comparison</a:t>
                      </a:r>
                      <a:endParaRPr lang="en-US" sz="1600" dirty="0">
                        <a:solidFill>
                          <a:schemeClr val="bg1"/>
                        </a:solidFill>
                      </a:endParaRPr>
                    </a:p>
                  </a:txBody>
                  <a:tcPr/>
                </a:tc>
                <a:tc>
                  <a:txBody>
                    <a:bodyPr/>
                    <a:lstStyle/>
                    <a:p>
                      <a:r>
                        <a:rPr lang="en-US" sz="1600" dirty="0"/>
                        <a:t>Outdated Law of Moses</a:t>
                      </a:r>
                      <a:endParaRPr lang="en-US" sz="1600" dirty="0">
                        <a:solidFill>
                          <a:schemeClr val="bg1"/>
                        </a:solidFill>
                      </a:endParaRPr>
                    </a:p>
                  </a:txBody>
                  <a:tcPr/>
                </a:tc>
                <a:tc>
                  <a:txBody>
                    <a:bodyPr/>
                    <a:lstStyle/>
                    <a:p>
                      <a:r>
                        <a:rPr lang="en-US" sz="1600" dirty="0"/>
                        <a:t>Law of Spirit</a:t>
                      </a:r>
                      <a:endParaRPr lang="en-US" sz="1600" dirty="0">
                        <a:solidFill>
                          <a:schemeClr val="bg1"/>
                        </a:solidFill>
                      </a:endParaRPr>
                    </a:p>
                  </a:txBody>
                  <a:tcPr/>
                </a:tc>
                <a:extLst>
                  <a:ext uri="{0D108BD9-81ED-4DB2-BD59-A6C34878D82A}">
                    <a16:rowId xmlns:a16="http://schemas.microsoft.com/office/drawing/2014/main" val="2808650110"/>
                  </a:ext>
                </a:extLst>
              </a:tr>
              <a:tr h="241868">
                <a:tc>
                  <a:txBody>
                    <a:bodyPr/>
                    <a:lstStyle/>
                    <a:p>
                      <a:r>
                        <a:rPr lang="en-US" sz="1600" dirty="0"/>
                        <a:t>Justification</a:t>
                      </a:r>
                      <a:endParaRPr lang="en-US" sz="1600" dirty="0">
                        <a:solidFill>
                          <a:schemeClr val="bg1"/>
                        </a:solidFill>
                      </a:endParaRPr>
                    </a:p>
                  </a:txBody>
                  <a:tcPr/>
                </a:tc>
                <a:tc>
                  <a:txBody>
                    <a:bodyPr/>
                    <a:lstStyle/>
                    <a:p>
                      <a:r>
                        <a:rPr lang="en-US" sz="1600" dirty="0"/>
                        <a:t>Perfect Obedience</a:t>
                      </a:r>
                      <a:endParaRPr lang="en-US" sz="1600" dirty="0">
                        <a:solidFill>
                          <a:schemeClr val="bg1"/>
                        </a:solidFill>
                      </a:endParaRPr>
                    </a:p>
                  </a:txBody>
                  <a:tcPr/>
                </a:tc>
                <a:tc>
                  <a:txBody>
                    <a:bodyPr/>
                    <a:lstStyle/>
                    <a:p>
                      <a:r>
                        <a:rPr lang="en-US" sz="1600" dirty="0"/>
                        <a:t>Grace, Faith</a:t>
                      </a:r>
                      <a:endParaRPr lang="en-US" sz="1600" dirty="0">
                        <a:solidFill>
                          <a:schemeClr val="bg1"/>
                        </a:solidFill>
                      </a:endParaRPr>
                    </a:p>
                  </a:txBody>
                  <a:tcPr/>
                </a:tc>
                <a:extLst>
                  <a:ext uri="{0D108BD9-81ED-4DB2-BD59-A6C34878D82A}">
                    <a16:rowId xmlns:a16="http://schemas.microsoft.com/office/drawing/2014/main" val="3251471157"/>
                  </a:ext>
                </a:extLst>
              </a:tr>
              <a:tr h="241868">
                <a:tc>
                  <a:txBody>
                    <a:bodyPr/>
                    <a:lstStyle/>
                    <a:p>
                      <a:r>
                        <a:rPr lang="en-US" sz="1600" dirty="0">
                          <a:solidFill>
                            <a:schemeClr val="bg1"/>
                          </a:solidFill>
                        </a:rPr>
                        <a:t>Forgiveness</a:t>
                      </a:r>
                    </a:p>
                  </a:txBody>
                  <a:tcPr/>
                </a:tc>
                <a:tc>
                  <a:txBody>
                    <a:bodyPr/>
                    <a:lstStyle/>
                    <a:p>
                      <a:r>
                        <a:rPr lang="en-US" sz="1600" dirty="0">
                          <a:solidFill>
                            <a:schemeClr val="bg1"/>
                          </a:solidFill>
                        </a:rPr>
                        <a:t>None (without Jesus)</a:t>
                      </a:r>
                    </a:p>
                  </a:txBody>
                  <a:tcPr/>
                </a:tc>
                <a:tc>
                  <a:txBody>
                    <a:bodyPr/>
                    <a:lstStyle/>
                    <a:p>
                      <a:r>
                        <a:rPr lang="en-US" sz="1600" dirty="0">
                          <a:solidFill>
                            <a:schemeClr val="bg1"/>
                          </a:solidFill>
                        </a:rPr>
                        <a:t>Mercy, Remission</a:t>
                      </a:r>
                    </a:p>
                  </a:txBody>
                  <a:tcPr/>
                </a:tc>
                <a:extLst>
                  <a:ext uri="{0D108BD9-81ED-4DB2-BD59-A6C34878D82A}">
                    <a16:rowId xmlns:a16="http://schemas.microsoft.com/office/drawing/2014/main" val="2304793690"/>
                  </a:ext>
                </a:extLst>
              </a:tr>
              <a:tr h="241868">
                <a:tc>
                  <a:txBody>
                    <a:bodyPr/>
                    <a:lstStyle/>
                    <a:p>
                      <a:r>
                        <a:rPr lang="en-US" sz="1600" dirty="0">
                          <a:solidFill>
                            <a:schemeClr val="bg1"/>
                          </a:solidFill>
                        </a:rPr>
                        <a:t>Emphasized Regulation</a:t>
                      </a:r>
                    </a:p>
                  </a:txBody>
                  <a:tcPr/>
                </a:tc>
                <a:tc>
                  <a:txBody>
                    <a:bodyPr/>
                    <a:lstStyle/>
                    <a:p>
                      <a:r>
                        <a:rPr lang="en-US" sz="1600" dirty="0">
                          <a:solidFill>
                            <a:schemeClr val="bg1"/>
                          </a:solidFill>
                        </a:rPr>
                        <a:t>Flesh</a:t>
                      </a:r>
                    </a:p>
                  </a:txBody>
                  <a:tcPr/>
                </a:tc>
                <a:tc>
                  <a:txBody>
                    <a:bodyPr/>
                    <a:lstStyle/>
                    <a:p>
                      <a:r>
                        <a:rPr lang="en-US" sz="1600" dirty="0">
                          <a:solidFill>
                            <a:schemeClr val="bg1"/>
                          </a:solidFill>
                        </a:rPr>
                        <a:t>Spirit</a:t>
                      </a:r>
                    </a:p>
                  </a:txBody>
                  <a:tcPr/>
                </a:tc>
                <a:extLst>
                  <a:ext uri="{0D108BD9-81ED-4DB2-BD59-A6C34878D82A}">
                    <a16:rowId xmlns:a16="http://schemas.microsoft.com/office/drawing/2014/main" val="2059582251"/>
                  </a:ext>
                </a:extLst>
              </a:tr>
              <a:tr h="241868">
                <a:tc>
                  <a:txBody>
                    <a:bodyPr/>
                    <a:lstStyle/>
                    <a:p>
                      <a:r>
                        <a:rPr lang="en-US" sz="1600" dirty="0">
                          <a:solidFill>
                            <a:schemeClr val="bg1"/>
                          </a:solidFill>
                        </a:rPr>
                        <a:t>Prime Dependency</a:t>
                      </a:r>
                    </a:p>
                  </a:txBody>
                  <a:tcPr/>
                </a:tc>
                <a:tc>
                  <a:txBody>
                    <a:bodyPr/>
                    <a:lstStyle/>
                    <a:p>
                      <a:r>
                        <a:rPr lang="en-US" sz="1600" dirty="0">
                          <a:solidFill>
                            <a:schemeClr val="bg1"/>
                          </a:solidFill>
                        </a:rPr>
                        <a:t>Us</a:t>
                      </a:r>
                    </a:p>
                  </a:txBody>
                  <a:tcPr/>
                </a:tc>
                <a:tc>
                  <a:txBody>
                    <a:bodyPr/>
                    <a:lstStyle/>
                    <a:p>
                      <a:r>
                        <a:rPr lang="en-US" sz="1600" dirty="0">
                          <a:solidFill>
                            <a:schemeClr val="bg1"/>
                          </a:solidFill>
                        </a:rPr>
                        <a:t>God</a:t>
                      </a:r>
                    </a:p>
                  </a:txBody>
                  <a:tcPr/>
                </a:tc>
                <a:extLst>
                  <a:ext uri="{0D108BD9-81ED-4DB2-BD59-A6C34878D82A}">
                    <a16:rowId xmlns:a16="http://schemas.microsoft.com/office/drawing/2014/main" val="3685937198"/>
                  </a:ext>
                </a:extLst>
              </a:tr>
            </a:tbl>
          </a:graphicData>
        </a:graphic>
      </p:graphicFrame>
    </p:spTree>
    <p:extLst>
      <p:ext uri="{BB962C8B-B14F-4D97-AF65-F5344CB8AC3E}">
        <p14:creationId xmlns:p14="http://schemas.microsoft.com/office/powerpoint/2010/main" val="313810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7F59-6DF6-4366-B3E8-EA023B02E26D}"/>
              </a:ext>
            </a:extLst>
          </p:cNvPr>
          <p:cNvSpPr>
            <a:spLocks noGrp="1"/>
          </p:cNvSpPr>
          <p:nvPr>
            <p:ph type="title"/>
          </p:nvPr>
        </p:nvSpPr>
        <p:spPr/>
        <p:txBody>
          <a:bodyPr/>
          <a:lstStyle/>
          <a:p>
            <a:r>
              <a:rPr lang="en-US" dirty="0"/>
              <a:t>How Does the Holy Spirit Indwell?</a:t>
            </a:r>
          </a:p>
        </p:txBody>
      </p:sp>
      <p:sp>
        <p:nvSpPr>
          <p:cNvPr id="3" name="Content Placeholder 2">
            <a:extLst>
              <a:ext uri="{FF2B5EF4-FFF2-40B4-BE49-F238E27FC236}">
                <a16:creationId xmlns:a16="http://schemas.microsoft.com/office/drawing/2014/main" id="{90D6596C-0D62-440A-A64A-FC1D6D32AD56}"/>
              </a:ext>
            </a:extLst>
          </p:cNvPr>
          <p:cNvSpPr>
            <a:spLocks noGrp="1"/>
          </p:cNvSpPr>
          <p:nvPr>
            <p:ph sz="quarter" idx="10"/>
          </p:nvPr>
        </p:nvSpPr>
        <p:spPr/>
        <p:txBody>
          <a:bodyPr/>
          <a:lstStyle/>
          <a:p>
            <a:r>
              <a:rPr lang="en-US" b="1" dirty="0"/>
              <a:t>Literal?  Physical?</a:t>
            </a:r>
          </a:p>
          <a:p>
            <a:pPr lvl="1"/>
            <a:r>
              <a:rPr lang="en-US" sz="2000" dirty="0"/>
              <a:t>Where does He </a:t>
            </a:r>
            <a:r>
              <a:rPr lang="en-US" sz="2000" b="1" i="1" dirty="0"/>
              <a:t>not</a:t>
            </a:r>
            <a:r>
              <a:rPr lang="en-US" sz="2000" dirty="0"/>
              <a:t> already “dwell”?  What is different for those indwelt?</a:t>
            </a:r>
          </a:p>
          <a:p>
            <a:pPr lvl="1"/>
            <a:r>
              <a:rPr lang="en-US" sz="2000" dirty="0"/>
              <a:t>Already dwells “everywhere” (</a:t>
            </a:r>
            <a:r>
              <a:rPr lang="en-US" sz="2000" b="1" dirty="0">
                <a:solidFill>
                  <a:srgbClr val="002060"/>
                </a:solidFill>
              </a:rPr>
              <a:t>Psalm 139:1-12</a:t>
            </a:r>
            <a:r>
              <a:rPr lang="en-US" sz="2000" dirty="0"/>
              <a:t>).</a:t>
            </a:r>
          </a:p>
          <a:p>
            <a:pPr lvl="1"/>
            <a:r>
              <a:rPr lang="en-US" sz="2000" dirty="0"/>
              <a:t>As a spirit, physical dwelling does not make sense (</a:t>
            </a:r>
            <a:r>
              <a:rPr lang="en-US" sz="2000" b="1" dirty="0">
                <a:solidFill>
                  <a:srgbClr val="002060"/>
                </a:solidFill>
              </a:rPr>
              <a:t>Luke 24:39; 1 Kings 8:27</a:t>
            </a:r>
            <a:r>
              <a:rPr lang="en-US" sz="2000" dirty="0"/>
              <a:t>).</a:t>
            </a:r>
          </a:p>
          <a:p>
            <a:r>
              <a:rPr lang="en-US" b="1" dirty="0"/>
              <a:t>Directly Leading?</a:t>
            </a:r>
          </a:p>
          <a:p>
            <a:pPr lvl="1"/>
            <a:r>
              <a:rPr lang="en-US" sz="2000" dirty="0"/>
              <a:t>Are Scriptures incomplete, insufficient, in error (</a:t>
            </a:r>
            <a:r>
              <a:rPr lang="en-US" sz="2000" b="1" dirty="0">
                <a:solidFill>
                  <a:srgbClr val="002060"/>
                </a:solidFill>
              </a:rPr>
              <a:t>2 Tim. 3:16-17; Eph. 3:3-5; Gal. 1:6-9; Heb. 4:12; Jude 3;</a:t>
            </a:r>
            <a:r>
              <a:rPr lang="en-US" sz="2000" dirty="0"/>
              <a:t>)?</a:t>
            </a:r>
          </a:p>
          <a:p>
            <a:r>
              <a:rPr lang="en-US" b="1" dirty="0"/>
              <a:t>Directly but Indiscernible?  Value?</a:t>
            </a:r>
            <a:r>
              <a:rPr lang="en-US" dirty="0"/>
              <a:t>  </a:t>
            </a:r>
          </a:p>
          <a:p>
            <a:pPr lvl="1"/>
            <a:r>
              <a:rPr lang="en-US" sz="2000" dirty="0"/>
              <a:t>If direct indwelling but cannot be felt, sensed, or followed, how does it help?</a:t>
            </a:r>
          </a:p>
          <a:p>
            <a:pPr lvl="1"/>
            <a:r>
              <a:rPr lang="en-US" sz="2000" dirty="0"/>
              <a:t>How can truth accepted </a:t>
            </a:r>
            <a:r>
              <a:rPr lang="en-US" sz="2000" b="1" u="sng" dirty="0"/>
              <a:t>by</a:t>
            </a:r>
            <a:r>
              <a:rPr lang="en-US" sz="2000" dirty="0"/>
              <a:t> faith </a:t>
            </a:r>
            <a:r>
              <a:rPr lang="en-US" sz="2000" b="1" u="sng" dirty="0"/>
              <a:t>assure</a:t>
            </a:r>
            <a:r>
              <a:rPr lang="en-US" sz="2000" dirty="0"/>
              <a:t> our faith (</a:t>
            </a:r>
            <a:r>
              <a:rPr lang="en-US" sz="2000" b="1" dirty="0">
                <a:solidFill>
                  <a:srgbClr val="002060"/>
                </a:solidFill>
              </a:rPr>
              <a:t>2 Cor. 1:21-22; 5:5-8</a:t>
            </a:r>
            <a:r>
              <a:rPr lang="en-US" sz="2000" dirty="0"/>
              <a:t>)?</a:t>
            </a:r>
          </a:p>
          <a:p>
            <a:pPr lvl="1"/>
            <a:r>
              <a:rPr lang="en-US" sz="2000" dirty="0"/>
              <a:t>If partial down-payment, how is indwelling partial fulfillment of heaven, since neither felt, sensed, followed, or discernible (</a:t>
            </a:r>
            <a:r>
              <a:rPr lang="en-US" sz="2000" b="1" dirty="0">
                <a:solidFill>
                  <a:srgbClr val="002060"/>
                </a:solidFill>
              </a:rPr>
              <a:t>Eph. 1:13-14; 4:30</a:t>
            </a:r>
            <a:r>
              <a:rPr lang="en-US" sz="2000" dirty="0"/>
              <a:t>)?</a:t>
            </a:r>
            <a:endParaRPr lang="en-US" dirty="0"/>
          </a:p>
        </p:txBody>
      </p:sp>
    </p:spTree>
    <p:extLst>
      <p:ext uri="{BB962C8B-B14F-4D97-AF65-F5344CB8AC3E}">
        <p14:creationId xmlns:p14="http://schemas.microsoft.com/office/powerpoint/2010/main" val="124985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7F59-6DF6-4366-B3E8-EA023B02E26D}"/>
              </a:ext>
            </a:extLst>
          </p:cNvPr>
          <p:cNvSpPr>
            <a:spLocks noGrp="1"/>
          </p:cNvSpPr>
          <p:nvPr>
            <p:ph type="title"/>
          </p:nvPr>
        </p:nvSpPr>
        <p:spPr/>
        <p:txBody>
          <a:bodyPr/>
          <a:lstStyle/>
          <a:p>
            <a:r>
              <a:rPr lang="en-US" dirty="0"/>
              <a:t>How Does the Holy Spirit Indwell?</a:t>
            </a:r>
          </a:p>
        </p:txBody>
      </p:sp>
      <p:sp>
        <p:nvSpPr>
          <p:cNvPr id="3" name="Content Placeholder 2">
            <a:extLst>
              <a:ext uri="{FF2B5EF4-FFF2-40B4-BE49-F238E27FC236}">
                <a16:creationId xmlns:a16="http://schemas.microsoft.com/office/drawing/2014/main" id="{90D6596C-0D62-440A-A64A-FC1D6D32AD56}"/>
              </a:ext>
            </a:extLst>
          </p:cNvPr>
          <p:cNvSpPr>
            <a:spLocks noGrp="1"/>
          </p:cNvSpPr>
          <p:nvPr>
            <p:ph sz="quarter" idx="10"/>
          </p:nvPr>
        </p:nvSpPr>
        <p:spPr/>
        <p:txBody>
          <a:bodyPr/>
          <a:lstStyle/>
          <a:p>
            <a:pPr>
              <a:spcBef>
                <a:spcPts val="0"/>
              </a:spcBef>
            </a:pPr>
            <a:r>
              <a:rPr lang="en-US" b="1" dirty="0"/>
              <a:t>Sufficient Alternative?</a:t>
            </a:r>
          </a:p>
          <a:p>
            <a:pPr lvl="1">
              <a:spcBef>
                <a:spcPts val="0"/>
              </a:spcBef>
            </a:pPr>
            <a:r>
              <a:rPr lang="en-US" sz="2000" dirty="0"/>
              <a:t>Obedience to gospel (esp. baptism) provides approval by Holy Spirit’s own witness and testimony (</a:t>
            </a:r>
            <a:r>
              <a:rPr lang="en-US" sz="2000" b="1" dirty="0">
                <a:solidFill>
                  <a:srgbClr val="002060"/>
                </a:solidFill>
              </a:rPr>
              <a:t>Rom. 8:16; 1 Corinthians 12:13</a:t>
            </a:r>
            <a:r>
              <a:rPr lang="en-US" sz="2000" dirty="0"/>
              <a:t>).</a:t>
            </a:r>
          </a:p>
          <a:p>
            <a:pPr lvl="1">
              <a:spcBef>
                <a:spcPts val="0"/>
              </a:spcBef>
            </a:pPr>
            <a:r>
              <a:rPr lang="en-US" sz="2000" dirty="0"/>
              <a:t>Dedication to Scriptures and growth in them transforms our behavior and mind, blessing us and providing divine character and closer relationship (</a:t>
            </a:r>
            <a:r>
              <a:rPr lang="en-US" sz="2000" b="1" dirty="0">
                <a:solidFill>
                  <a:srgbClr val="002060"/>
                </a:solidFill>
              </a:rPr>
              <a:t>Gal. 5:22-26; Eph. 5:8-10; Col. 1:27; Titus 3:5; 2 Peter 1:4; 1 John 3:1-3</a:t>
            </a:r>
            <a:r>
              <a:rPr lang="en-US" sz="2000" dirty="0"/>
              <a:t>).</a:t>
            </a:r>
          </a:p>
          <a:p>
            <a:pPr lvl="1">
              <a:spcBef>
                <a:spcPts val="0"/>
              </a:spcBef>
            </a:pPr>
            <a:r>
              <a:rPr lang="en-US" sz="2000" dirty="0"/>
              <a:t>All blessings attributed to Holy Spirit are also attributed to Scriptures.</a:t>
            </a:r>
            <a:endParaRPr lang="en-US" dirty="0"/>
          </a:p>
        </p:txBody>
      </p:sp>
    </p:spTree>
    <p:extLst>
      <p:ext uri="{BB962C8B-B14F-4D97-AF65-F5344CB8AC3E}">
        <p14:creationId xmlns:p14="http://schemas.microsoft.com/office/powerpoint/2010/main" val="3970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AF4A00-9ED5-4AE7-9394-A479CF251EA4}"/>
              </a:ext>
            </a:extLst>
          </p:cNvPr>
          <p:cNvSpPr>
            <a:spLocks noGrp="1"/>
          </p:cNvSpPr>
          <p:nvPr>
            <p:ph type="title"/>
          </p:nvPr>
        </p:nvSpPr>
        <p:spPr/>
        <p:txBody>
          <a:bodyPr/>
          <a:lstStyle/>
          <a:p>
            <a:r>
              <a:rPr lang="en-US" dirty="0"/>
              <a:t>Holy Spirit or Scriptures?</a:t>
            </a:r>
          </a:p>
        </p:txBody>
      </p:sp>
      <p:graphicFrame>
        <p:nvGraphicFramePr>
          <p:cNvPr id="5" name="Content Placeholder 4"/>
          <p:cNvGraphicFramePr>
            <a:graphicFrameLocks noGrp="1"/>
          </p:cNvGraphicFramePr>
          <p:nvPr>
            <p:ph sz="quarter" idx="10"/>
            <p:extLst/>
          </p:nvPr>
        </p:nvGraphicFramePr>
        <p:xfrm>
          <a:off x="117475" y="938213"/>
          <a:ext cx="8909049" cy="4055712"/>
        </p:xfrm>
        <a:graphic>
          <a:graphicData uri="http://schemas.openxmlformats.org/drawingml/2006/table">
            <a:tbl>
              <a:tblPr firstRow="1" bandRow="1">
                <a:tableStyleId>{35758FB7-9AC5-4552-8A53-C91805E547FA}</a:tableStyleId>
              </a:tblPr>
              <a:tblGrid>
                <a:gridCol w="2969683">
                  <a:extLst>
                    <a:ext uri="{9D8B030D-6E8A-4147-A177-3AD203B41FA5}">
                      <a16:colId xmlns:a16="http://schemas.microsoft.com/office/drawing/2014/main" val="20000"/>
                    </a:ext>
                  </a:extLst>
                </a:gridCol>
                <a:gridCol w="2969683">
                  <a:extLst>
                    <a:ext uri="{9D8B030D-6E8A-4147-A177-3AD203B41FA5}">
                      <a16:colId xmlns:a16="http://schemas.microsoft.com/office/drawing/2014/main" val="20001"/>
                    </a:ext>
                  </a:extLst>
                </a:gridCol>
                <a:gridCol w="2969683">
                  <a:extLst>
                    <a:ext uri="{9D8B030D-6E8A-4147-A177-3AD203B41FA5}">
                      <a16:colId xmlns:a16="http://schemas.microsoft.com/office/drawing/2014/main" val="20002"/>
                    </a:ext>
                  </a:extLst>
                </a:gridCol>
              </a:tblGrid>
              <a:tr h="116214">
                <a:tc>
                  <a:txBody>
                    <a:bodyPr/>
                    <a:lstStyle/>
                    <a:p>
                      <a:pPr algn="ctr"/>
                      <a:r>
                        <a:rPr lang="en-US" sz="1200" dirty="0"/>
                        <a:t>Holy Spirit</a:t>
                      </a:r>
                      <a:endParaRPr lang="en-US" sz="1200" b="1" dirty="0">
                        <a:solidFill>
                          <a:schemeClr val="bg1"/>
                        </a:solidFill>
                      </a:endParaRPr>
                    </a:p>
                  </a:txBody>
                  <a:tcPr marL="67825" marR="67825" marT="29586" marB="29586" anchor="ctr"/>
                </a:tc>
                <a:tc>
                  <a:txBody>
                    <a:bodyPr/>
                    <a:lstStyle/>
                    <a:p>
                      <a:pPr algn="ctr"/>
                      <a:r>
                        <a:rPr lang="en-US" sz="1200" dirty="0"/>
                        <a:t>Work</a:t>
                      </a:r>
                      <a:endParaRPr lang="en-US" sz="1200" b="1" dirty="0">
                        <a:solidFill>
                          <a:schemeClr val="bg1"/>
                        </a:solidFill>
                      </a:endParaRPr>
                    </a:p>
                  </a:txBody>
                  <a:tcPr marL="67825" marR="67825" marT="29586" marB="29586" anchor="ctr"/>
                </a:tc>
                <a:tc>
                  <a:txBody>
                    <a:bodyPr/>
                    <a:lstStyle/>
                    <a:p>
                      <a:pPr algn="ctr"/>
                      <a:r>
                        <a:rPr lang="en-US" sz="1200" dirty="0"/>
                        <a:t>Gospel, God’s Word</a:t>
                      </a:r>
                      <a:endParaRPr lang="en-US" sz="1200" b="1" dirty="0">
                        <a:solidFill>
                          <a:schemeClr val="bg1"/>
                        </a:solidFill>
                      </a:endParaRPr>
                    </a:p>
                  </a:txBody>
                  <a:tcPr marL="67825" marR="67825" marT="29586" marB="29586" anchor="ctr"/>
                </a:tc>
                <a:extLst>
                  <a:ext uri="{0D108BD9-81ED-4DB2-BD59-A6C34878D82A}">
                    <a16:rowId xmlns:a16="http://schemas.microsoft.com/office/drawing/2014/main" val="10000"/>
                  </a:ext>
                </a:extLst>
              </a:tr>
              <a:tr h="116214">
                <a:tc>
                  <a:txBody>
                    <a:bodyPr/>
                    <a:lstStyle/>
                    <a:p>
                      <a:pPr algn="ctr"/>
                      <a:r>
                        <a:rPr lang="en-US" sz="1200" b="1" u="none" dirty="0">
                          <a:solidFill>
                            <a:srgbClr val="002060"/>
                          </a:solidFill>
                        </a:rPr>
                        <a:t>Nehemiah 9:20</a:t>
                      </a:r>
                      <a:endParaRPr lang="en-US" sz="1200" b="1" u="none" dirty="0">
                        <a:solidFill>
                          <a:srgbClr val="002060"/>
                        </a:solidFill>
                        <a:latin typeface="+mn-lt"/>
                      </a:endParaRPr>
                    </a:p>
                  </a:txBody>
                  <a:tcPr marL="67825" marR="67825" marT="29586" marB="29586" anchor="ctr"/>
                </a:tc>
                <a:tc>
                  <a:txBody>
                    <a:bodyPr/>
                    <a:lstStyle/>
                    <a:p>
                      <a:pPr algn="ctr"/>
                      <a:r>
                        <a:rPr lang="en-US" sz="1200" u="none" dirty="0"/>
                        <a:t>Instructs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2 Timothy 3:16-17</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01"/>
                  </a:ext>
                </a:extLst>
              </a:tr>
              <a:tr h="116214">
                <a:tc>
                  <a:txBody>
                    <a:bodyPr/>
                    <a:lstStyle/>
                    <a:p>
                      <a:pPr algn="ctr"/>
                      <a:r>
                        <a:rPr lang="en-US" sz="1200" b="1" u="none" dirty="0">
                          <a:solidFill>
                            <a:srgbClr val="002060"/>
                          </a:solidFill>
                        </a:rPr>
                        <a:t>John 14:26</a:t>
                      </a:r>
                      <a:endParaRPr lang="en-US" sz="1200" b="1" u="none" dirty="0">
                        <a:solidFill>
                          <a:srgbClr val="002060"/>
                        </a:solidFill>
                        <a:latin typeface="+mn-lt"/>
                      </a:endParaRPr>
                    </a:p>
                  </a:txBody>
                  <a:tcPr marL="67825" marR="67825" marT="29586" marB="29586" anchor="ctr"/>
                </a:tc>
                <a:tc>
                  <a:txBody>
                    <a:bodyPr/>
                    <a:lstStyle/>
                    <a:p>
                      <a:pPr algn="ctr"/>
                      <a:r>
                        <a:rPr lang="en-US" sz="1200" u="none" dirty="0"/>
                        <a:t>Teaches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Psalm 119:97-102</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02"/>
                  </a:ext>
                </a:extLst>
              </a:tr>
              <a:tr h="204018">
                <a:tc>
                  <a:txBody>
                    <a:bodyPr/>
                    <a:lstStyle/>
                    <a:p>
                      <a:pPr algn="ctr"/>
                      <a:r>
                        <a:rPr lang="en-US" sz="1200" b="1" u="none" dirty="0">
                          <a:solidFill>
                            <a:srgbClr val="002060"/>
                          </a:solidFill>
                        </a:rPr>
                        <a:t>John 16:8</a:t>
                      </a:r>
                      <a:endParaRPr lang="en-US" sz="1200" b="1" u="none" dirty="0">
                        <a:solidFill>
                          <a:srgbClr val="002060"/>
                        </a:solidFill>
                        <a:latin typeface="+mn-lt"/>
                      </a:endParaRPr>
                    </a:p>
                  </a:txBody>
                  <a:tcPr marL="67825" marR="67825" marT="29586" marB="29586" anchor="ctr"/>
                </a:tc>
                <a:tc>
                  <a:txBody>
                    <a:bodyPr/>
                    <a:lstStyle/>
                    <a:p>
                      <a:pPr algn="ctr"/>
                      <a:r>
                        <a:rPr lang="en-US" sz="1200" u="none" dirty="0"/>
                        <a:t>Convicts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Titus 1:9;</a:t>
                      </a:r>
                      <a:br>
                        <a:rPr lang="en-US" sz="1200" b="1" u="none" dirty="0">
                          <a:solidFill>
                            <a:srgbClr val="002060"/>
                          </a:solidFill>
                        </a:rPr>
                      </a:br>
                      <a:r>
                        <a:rPr lang="en-US" sz="1200" b="1" u="none" dirty="0">
                          <a:solidFill>
                            <a:srgbClr val="002060"/>
                          </a:solidFill>
                        </a:rPr>
                        <a:t>Romans 3:9-19</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03"/>
                  </a:ext>
                </a:extLst>
              </a:tr>
              <a:tr h="116214">
                <a:tc>
                  <a:txBody>
                    <a:bodyPr/>
                    <a:lstStyle/>
                    <a:p>
                      <a:pPr algn="ctr"/>
                      <a:r>
                        <a:rPr lang="en-US" sz="1200" b="1" u="none" dirty="0">
                          <a:solidFill>
                            <a:srgbClr val="002060"/>
                          </a:solidFill>
                        </a:rPr>
                        <a:t>John 6:63</a:t>
                      </a:r>
                      <a:endParaRPr lang="en-US" sz="1200" b="1" u="none" dirty="0">
                        <a:solidFill>
                          <a:srgbClr val="002060"/>
                        </a:solidFill>
                        <a:latin typeface="+mn-lt"/>
                      </a:endParaRPr>
                    </a:p>
                  </a:txBody>
                  <a:tcPr marL="67825" marR="67825" marT="29586" marB="29586" anchor="ctr"/>
                </a:tc>
                <a:tc>
                  <a:txBody>
                    <a:bodyPr/>
                    <a:lstStyle/>
                    <a:p>
                      <a:pPr algn="ctr"/>
                      <a:r>
                        <a:rPr lang="en-US" sz="1200" u="none" dirty="0"/>
                        <a:t>Quickens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Psalm 119:50</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04"/>
                  </a:ext>
                </a:extLst>
              </a:tr>
              <a:tr h="116214">
                <a:tc>
                  <a:txBody>
                    <a:bodyPr/>
                    <a:lstStyle/>
                    <a:p>
                      <a:pPr algn="ctr"/>
                      <a:r>
                        <a:rPr lang="en-US" sz="1200" b="1" u="none" dirty="0">
                          <a:solidFill>
                            <a:srgbClr val="002060"/>
                          </a:solidFill>
                        </a:rPr>
                        <a:t>John 16:13</a:t>
                      </a:r>
                      <a:endParaRPr lang="en-US" sz="1200" b="1" u="none" dirty="0">
                        <a:solidFill>
                          <a:srgbClr val="002060"/>
                        </a:solidFill>
                        <a:latin typeface="+mn-lt"/>
                      </a:endParaRPr>
                    </a:p>
                  </a:txBody>
                  <a:tcPr marL="67825" marR="67825" marT="29586" marB="29586" anchor="ctr"/>
                </a:tc>
                <a:tc>
                  <a:txBody>
                    <a:bodyPr/>
                    <a:lstStyle/>
                    <a:p>
                      <a:pPr algn="ctr"/>
                      <a:r>
                        <a:rPr lang="en-US" sz="1200" u="none" dirty="0"/>
                        <a:t>Guides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Psalm 119:105</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05"/>
                  </a:ext>
                </a:extLst>
              </a:tr>
              <a:tr h="116214">
                <a:tc>
                  <a:txBody>
                    <a:bodyPr/>
                    <a:lstStyle/>
                    <a:p>
                      <a:pPr algn="ctr"/>
                      <a:r>
                        <a:rPr lang="en-US" sz="1200" b="1" u="none" dirty="0">
                          <a:solidFill>
                            <a:srgbClr val="002060"/>
                          </a:solidFill>
                        </a:rPr>
                        <a:t>John 3:5</a:t>
                      </a:r>
                      <a:endParaRPr lang="en-US" sz="1200" b="1" u="none" dirty="0">
                        <a:solidFill>
                          <a:srgbClr val="002060"/>
                        </a:solidFill>
                        <a:latin typeface="+mn-lt"/>
                      </a:endParaRPr>
                    </a:p>
                  </a:txBody>
                  <a:tcPr marL="67825" marR="67825" marT="29586" marB="29586" anchor="ctr"/>
                </a:tc>
                <a:tc>
                  <a:txBody>
                    <a:bodyPr/>
                    <a:lstStyle/>
                    <a:p>
                      <a:pPr algn="ctr"/>
                      <a:r>
                        <a:rPr lang="en-US" sz="1200" u="none" dirty="0"/>
                        <a:t>Gives Birth</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1 Peter 1:23</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06"/>
                  </a:ext>
                </a:extLst>
              </a:tr>
              <a:tr h="116214">
                <a:tc>
                  <a:txBody>
                    <a:bodyPr/>
                    <a:lstStyle/>
                    <a:p>
                      <a:pPr algn="ctr"/>
                      <a:r>
                        <a:rPr lang="en-US" sz="1200" b="1" u="none" dirty="0">
                          <a:solidFill>
                            <a:srgbClr val="002060"/>
                          </a:solidFill>
                        </a:rPr>
                        <a:t>1 Peter 1:2</a:t>
                      </a:r>
                      <a:endParaRPr lang="en-US" sz="1200" b="1" u="none" dirty="0">
                        <a:solidFill>
                          <a:srgbClr val="002060"/>
                        </a:solidFill>
                        <a:latin typeface="+mn-lt"/>
                      </a:endParaRPr>
                    </a:p>
                  </a:txBody>
                  <a:tcPr marL="67825" marR="67825" marT="29586" marB="29586" anchor="ctr"/>
                </a:tc>
                <a:tc>
                  <a:txBody>
                    <a:bodyPr/>
                    <a:lstStyle/>
                    <a:p>
                      <a:pPr algn="ctr"/>
                      <a:r>
                        <a:rPr lang="en-US" sz="1200" u="none" dirty="0"/>
                        <a:t>Sanctifies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John 17:17; 2 Thessalonians 2:13</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07"/>
                  </a:ext>
                </a:extLst>
              </a:tr>
              <a:tr h="116214">
                <a:tc>
                  <a:txBody>
                    <a:bodyPr/>
                    <a:lstStyle/>
                    <a:p>
                      <a:pPr algn="ctr"/>
                      <a:r>
                        <a:rPr lang="en-US" sz="1200" b="1" u="none" dirty="0">
                          <a:solidFill>
                            <a:srgbClr val="002060"/>
                          </a:solidFill>
                        </a:rPr>
                        <a:t>Titus 3:5</a:t>
                      </a:r>
                      <a:endParaRPr lang="en-US" sz="1200" b="1" u="none" dirty="0">
                        <a:solidFill>
                          <a:srgbClr val="002060"/>
                        </a:solidFill>
                        <a:latin typeface="+mn-lt"/>
                      </a:endParaRPr>
                    </a:p>
                  </a:txBody>
                  <a:tcPr marL="67825" marR="67825" marT="29586" marB="29586" anchor="ctr"/>
                </a:tc>
                <a:tc>
                  <a:txBody>
                    <a:bodyPr/>
                    <a:lstStyle/>
                    <a:p>
                      <a:pPr algn="ctr"/>
                      <a:r>
                        <a:rPr lang="en-US" sz="1200" u="none" dirty="0"/>
                        <a:t>Saves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James 1:21</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08"/>
                  </a:ext>
                </a:extLst>
              </a:tr>
              <a:tr h="116214">
                <a:tc>
                  <a:txBody>
                    <a:bodyPr/>
                    <a:lstStyle/>
                    <a:p>
                      <a:pPr algn="ctr"/>
                      <a:r>
                        <a:rPr lang="en-US" sz="1200" b="1" u="none" dirty="0">
                          <a:solidFill>
                            <a:srgbClr val="002060"/>
                          </a:solidFill>
                        </a:rPr>
                        <a:t>1 Corinthians 6:11</a:t>
                      </a:r>
                      <a:endParaRPr lang="en-US" sz="1200" b="1" u="none" dirty="0">
                        <a:solidFill>
                          <a:srgbClr val="002060"/>
                        </a:solidFill>
                        <a:latin typeface="+mn-lt"/>
                      </a:endParaRPr>
                    </a:p>
                  </a:txBody>
                  <a:tcPr marL="67825" marR="67825" marT="29586" marB="29586" anchor="ctr"/>
                </a:tc>
                <a:tc>
                  <a:txBody>
                    <a:bodyPr/>
                    <a:lstStyle/>
                    <a:p>
                      <a:pPr algn="ctr"/>
                      <a:r>
                        <a:rPr lang="en-US" sz="1200" u="none"/>
                        <a:t>Washes</a:t>
                      </a:r>
                      <a:endParaRPr lang="en-US" sz="1200" b="1" u="none">
                        <a:solidFill>
                          <a:schemeClr val="tx2"/>
                        </a:solidFill>
                        <a:latin typeface="+mn-lt"/>
                      </a:endParaRPr>
                    </a:p>
                  </a:txBody>
                  <a:tcPr marL="67825" marR="67825" marT="29586" marB="29586" anchor="ctr"/>
                </a:tc>
                <a:tc>
                  <a:txBody>
                    <a:bodyPr/>
                    <a:lstStyle/>
                    <a:p>
                      <a:pPr algn="ctr"/>
                      <a:r>
                        <a:rPr lang="en-US" sz="1200" b="1" u="none" dirty="0">
                          <a:solidFill>
                            <a:srgbClr val="002060"/>
                          </a:solidFill>
                        </a:rPr>
                        <a:t>Ephesians 5:26</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09"/>
                  </a:ext>
                </a:extLst>
              </a:tr>
              <a:tr h="116214">
                <a:tc>
                  <a:txBody>
                    <a:bodyPr/>
                    <a:lstStyle/>
                    <a:p>
                      <a:pPr algn="ctr"/>
                      <a:r>
                        <a:rPr lang="en-US" sz="1200" b="1" u="none" dirty="0">
                          <a:solidFill>
                            <a:srgbClr val="002060"/>
                          </a:solidFill>
                        </a:rPr>
                        <a:t>Acts 9:31</a:t>
                      </a:r>
                      <a:endParaRPr lang="en-US" sz="1200" b="1" u="none" dirty="0">
                        <a:solidFill>
                          <a:srgbClr val="002060"/>
                        </a:solidFill>
                        <a:latin typeface="+mn-lt"/>
                      </a:endParaRPr>
                    </a:p>
                  </a:txBody>
                  <a:tcPr marL="67825" marR="67825" marT="29586" marB="29586" anchor="ctr"/>
                </a:tc>
                <a:tc>
                  <a:txBody>
                    <a:bodyPr/>
                    <a:lstStyle/>
                    <a:p>
                      <a:pPr algn="ctr"/>
                      <a:r>
                        <a:rPr lang="en-US" sz="1200" u="none" dirty="0"/>
                        <a:t>Comforts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1 Thessalonians 4:18</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10"/>
                  </a:ext>
                </a:extLst>
              </a:tr>
              <a:tr h="116214">
                <a:tc>
                  <a:txBody>
                    <a:bodyPr/>
                    <a:lstStyle/>
                    <a:p>
                      <a:pPr algn="ctr"/>
                      <a:r>
                        <a:rPr lang="en-US" sz="1200" b="1" u="none" dirty="0">
                          <a:solidFill>
                            <a:srgbClr val="002060"/>
                          </a:solidFill>
                        </a:rPr>
                        <a:t>Ephesians 1:13</a:t>
                      </a:r>
                      <a:endParaRPr lang="en-US" sz="1200" b="1" u="none" dirty="0">
                        <a:solidFill>
                          <a:srgbClr val="002060"/>
                        </a:solidFill>
                        <a:latin typeface="+mn-lt"/>
                      </a:endParaRPr>
                    </a:p>
                  </a:txBody>
                  <a:tcPr marL="67825" marR="67825" marT="29586" marB="29586" anchor="ctr"/>
                </a:tc>
                <a:tc>
                  <a:txBody>
                    <a:bodyPr/>
                    <a:lstStyle/>
                    <a:p>
                      <a:pPr algn="ctr"/>
                      <a:r>
                        <a:rPr lang="en-US" sz="1200" u="none" dirty="0"/>
                        <a:t>Seals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Ephesians 1:13</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11"/>
                  </a:ext>
                </a:extLst>
              </a:tr>
              <a:tr h="116214">
                <a:tc>
                  <a:txBody>
                    <a:bodyPr/>
                    <a:lstStyle/>
                    <a:p>
                      <a:pPr algn="ctr"/>
                      <a:r>
                        <a:rPr lang="en-US" sz="1200" b="1" u="none" dirty="0">
                          <a:solidFill>
                            <a:srgbClr val="002060"/>
                          </a:solidFill>
                        </a:rPr>
                        <a:t>John 15:26</a:t>
                      </a:r>
                      <a:endParaRPr lang="en-US" sz="1200" b="1" u="none" dirty="0">
                        <a:solidFill>
                          <a:srgbClr val="002060"/>
                        </a:solidFill>
                        <a:latin typeface="+mn-lt"/>
                      </a:endParaRPr>
                    </a:p>
                  </a:txBody>
                  <a:tcPr marL="67825" marR="67825" marT="29586" marB="29586" anchor="ctr"/>
                </a:tc>
                <a:tc>
                  <a:txBody>
                    <a:bodyPr/>
                    <a:lstStyle/>
                    <a:p>
                      <a:pPr algn="ctr"/>
                      <a:r>
                        <a:rPr lang="en-US" sz="1200" u="none"/>
                        <a:t>Testifies</a:t>
                      </a:r>
                      <a:endParaRPr lang="en-US" sz="1200" b="1" u="none">
                        <a:solidFill>
                          <a:schemeClr val="tx2"/>
                        </a:solidFill>
                        <a:latin typeface="+mn-lt"/>
                      </a:endParaRPr>
                    </a:p>
                  </a:txBody>
                  <a:tcPr marL="67825" marR="67825" marT="29586" marB="29586" anchor="ctr"/>
                </a:tc>
                <a:tc>
                  <a:txBody>
                    <a:bodyPr/>
                    <a:lstStyle/>
                    <a:p>
                      <a:pPr algn="ctr"/>
                      <a:r>
                        <a:rPr lang="en-US" sz="1200" b="1" u="none" dirty="0">
                          <a:solidFill>
                            <a:srgbClr val="002060"/>
                          </a:solidFill>
                        </a:rPr>
                        <a:t>John 5:39</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12"/>
                  </a:ext>
                </a:extLst>
              </a:tr>
              <a:tr h="116214">
                <a:tc>
                  <a:txBody>
                    <a:bodyPr/>
                    <a:lstStyle/>
                    <a:p>
                      <a:pPr algn="ctr"/>
                      <a:r>
                        <a:rPr lang="en-US" sz="1200" b="1" u="none" dirty="0">
                          <a:solidFill>
                            <a:srgbClr val="002060"/>
                          </a:solidFill>
                        </a:rPr>
                        <a:t>Romans 8:16</a:t>
                      </a:r>
                      <a:endParaRPr lang="en-US" sz="1200" b="1" u="none" dirty="0">
                        <a:solidFill>
                          <a:srgbClr val="002060"/>
                        </a:solidFill>
                        <a:latin typeface="+mn-lt"/>
                      </a:endParaRPr>
                    </a:p>
                  </a:txBody>
                  <a:tcPr marL="67825" marR="67825" marT="29586" marB="29586" anchor="ctr"/>
                </a:tc>
                <a:tc>
                  <a:txBody>
                    <a:bodyPr/>
                    <a:lstStyle/>
                    <a:p>
                      <a:pPr algn="ctr"/>
                      <a:r>
                        <a:rPr lang="en-US" sz="1200" u="none" dirty="0"/>
                        <a:t>Witnesses</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Matthew 24:14</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13"/>
                  </a:ext>
                </a:extLst>
              </a:tr>
              <a:tr h="116214">
                <a:tc>
                  <a:txBody>
                    <a:bodyPr/>
                    <a:lstStyle/>
                    <a:p>
                      <a:pPr algn="ctr"/>
                      <a:r>
                        <a:rPr lang="en-US" sz="1200" b="1" u="none" dirty="0">
                          <a:solidFill>
                            <a:srgbClr val="002060"/>
                          </a:solidFill>
                        </a:rPr>
                        <a:t>Romans 5:5</a:t>
                      </a:r>
                      <a:endParaRPr lang="en-US" sz="1200" b="1" u="none" dirty="0">
                        <a:solidFill>
                          <a:srgbClr val="002060"/>
                        </a:solidFill>
                        <a:latin typeface="+mn-lt"/>
                      </a:endParaRPr>
                    </a:p>
                  </a:txBody>
                  <a:tcPr marL="67825" marR="67825" marT="29586" marB="29586" anchor="ctr"/>
                </a:tc>
                <a:tc>
                  <a:txBody>
                    <a:bodyPr/>
                    <a:lstStyle/>
                    <a:p>
                      <a:pPr algn="ctr"/>
                      <a:r>
                        <a:rPr lang="en-US" sz="1200" u="none" dirty="0"/>
                        <a:t>Gives Love</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1 John 2:5</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14"/>
                  </a:ext>
                </a:extLst>
              </a:tr>
              <a:tr h="116214">
                <a:tc>
                  <a:txBody>
                    <a:bodyPr/>
                    <a:lstStyle/>
                    <a:p>
                      <a:pPr algn="ctr"/>
                      <a:r>
                        <a:rPr lang="en-US" sz="1200" b="1" u="none" dirty="0">
                          <a:solidFill>
                            <a:srgbClr val="002060"/>
                          </a:solidFill>
                        </a:rPr>
                        <a:t>Galatians 5:22</a:t>
                      </a:r>
                      <a:endParaRPr lang="en-US" sz="1200" b="1" u="none" dirty="0">
                        <a:solidFill>
                          <a:srgbClr val="002060"/>
                        </a:solidFill>
                        <a:latin typeface="+mn-lt"/>
                      </a:endParaRPr>
                    </a:p>
                  </a:txBody>
                  <a:tcPr marL="67825" marR="67825" marT="29586" marB="29586" anchor="ctr"/>
                </a:tc>
                <a:tc>
                  <a:txBody>
                    <a:bodyPr/>
                    <a:lstStyle/>
                    <a:p>
                      <a:pPr algn="ctr"/>
                      <a:r>
                        <a:rPr lang="en-US" sz="1200" u="none" dirty="0"/>
                        <a:t>Gives Joy</a:t>
                      </a:r>
                      <a:endParaRPr lang="en-US" sz="1200" b="1" u="none" dirty="0">
                        <a:solidFill>
                          <a:schemeClr val="tx2"/>
                        </a:solidFill>
                        <a:latin typeface="+mn-lt"/>
                      </a:endParaRPr>
                    </a:p>
                  </a:txBody>
                  <a:tcPr marL="67825" marR="67825" marT="29586" marB="29586" anchor="ctr"/>
                </a:tc>
                <a:tc>
                  <a:txBody>
                    <a:bodyPr/>
                    <a:lstStyle/>
                    <a:p>
                      <a:pPr algn="ctr"/>
                      <a:r>
                        <a:rPr lang="en-US" sz="1200" b="1" u="none" dirty="0">
                          <a:solidFill>
                            <a:srgbClr val="002060"/>
                          </a:solidFill>
                        </a:rPr>
                        <a:t>Jeremiah 15:16; 1 Thessalonians 1:6</a:t>
                      </a:r>
                      <a:endParaRPr lang="en-US" sz="1200" b="1" u="none" dirty="0">
                        <a:solidFill>
                          <a:srgbClr val="002060"/>
                        </a:solidFill>
                        <a:latin typeface="+mn-lt"/>
                      </a:endParaRPr>
                    </a:p>
                  </a:txBody>
                  <a:tcPr marL="67825" marR="67825" marT="29586" marB="29586"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3781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Gentile’s Rejection of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7"/>
            </a:pPr>
            <a:r>
              <a:rPr lang="en-US" dirty="0"/>
              <a:t>Specifically, why are all men responsible for not recognizing, glorifying, and thanking God (</a:t>
            </a:r>
            <a:r>
              <a:rPr lang="en-US" b="1" dirty="0">
                <a:solidFill>
                  <a:srgbClr val="002060"/>
                </a:solidFill>
              </a:rPr>
              <a:t>1:20-21</a:t>
            </a:r>
            <a:r>
              <a:rPr lang="en-US" dirty="0"/>
              <a:t>)?</a:t>
            </a:r>
          </a:p>
          <a:p>
            <a:pPr marL="0" indent="0">
              <a:lnSpc>
                <a:spcPct val="95000"/>
              </a:lnSpc>
              <a:spcBef>
                <a:spcPts val="0"/>
              </a:spcBef>
              <a:buNone/>
            </a:pPr>
            <a:r>
              <a:rPr lang="en-US" dirty="0">
                <a:solidFill>
                  <a:srgbClr val="002060"/>
                </a:solidFill>
              </a:rPr>
              <a:t>For </a:t>
            </a:r>
            <a:r>
              <a:rPr lang="en-US" b="1" i="1" dirty="0">
                <a:solidFill>
                  <a:srgbClr val="002060"/>
                </a:solidFill>
              </a:rPr>
              <a:t>since the creation of the world</a:t>
            </a:r>
            <a:r>
              <a:rPr lang="en-US" i="1" dirty="0">
                <a:solidFill>
                  <a:srgbClr val="002060"/>
                </a:solidFill>
              </a:rPr>
              <a:t> </a:t>
            </a:r>
            <a:r>
              <a:rPr lang="en-US" dirty="0">
                <a:solidFill>
                  <a:srgbClr val="002060"/>
                </a:solidFill>
              </a:rPr>
              <a:t>His </a:t>
            </a:r>
            <a:r>
              <a:rPr lang="en-US" b="1" i="1" dirty="0">
                <a:solidFill>
                  <a:srgbClr val="002060"/>
                </a:solidFill>
              </a:rPr>
              <a:t>invisible attributes are </a:t>
            </a:r>
            <a:r>
              <a:rPr lang="en-US" b="1" i="1" u="sng" dirty="0">
                <a:solidFill>
                  <a:srgbClr val="002060"/>
                </a:solidFill>
              </a:rPr>
              <a:t>clearly seen</a:t>
            </a:r>
            <a:r>
              <a:rPr lang="en-US" dirty="0">
                <a:solidFill>
                  <a:srgbClr val="002060"/>
                </a:solidFill>
              </a:rPr>
              <a:t>, being </a:t>
            </a:r>
            <a:r>
              <a:rPr lang="en-US" b="1" i="1" dirty="0">
                <a:solidFill>
                  <a:srgbClr val="002060"/>
                </a:solidFill>
              </a:rPr>
              <a:t>understood by the things that are made, </a:t>
            </a:r>
            <a:r>
              <a:rPr lang="en-US" b="1" i="1" u="sng" dirty="0">
                <a:solidFill>
                  <a:srgbClr val="002060"/>
                </a:solidFill>
              </a:rPr>
              <a:t>even His eternal power and Godhead</a:t>
            </a:r>
            <a:r>
              <a:rPr lang="en-US" b="1" i="1" dirty="0">
                <a:solidFill>
                  <a:srgbClr val="002060"/>
                </a:solidFill>
              </a:rPr>
              <a:t>, so that they are </a:t>
            </a:r>
            <a:r>
              <a:rPr lang="en-US" b="1" i="1" u="sng" dirty="0">
                <a:solidFill>
                  <a:srgbClr val="002060"/>
                </a:solidFill>
              </a:rPr>
              <a:t>without excuse</a:t>
            </a:r>
            <a:r>
              <a:rPr lang="en-US" dirty="0">
                <a:solidFill>
                  <a:srgbClr val="002060"/>
                </a:solidFill>
              </a:rPr>
              <a:t>, because, </a:t>
            </a:r>
            <a:r>
              <a:rPr lang="en-US" b="1" i="1" dirty="0">
                <a:solidFill>
                  <a:srgbClr val="002060"/>
                </a:solidFill>
              </a:rPr>
              <a:t>although </a:t>
            </a:r>
            <a:r>
              <a:rPr lang="en-US" b="1" i="1" u="sng" dirty="0">
                <a:solidFill>
                  <a:srgbClr val="002060"/>
                </a:solidFill>
              </a:rPr>
              <a:t>they knew God</a:t>
            </a:r>
            <a:r>
              <a:rPr lang="en-US" b="1" i="1" dirty="0">
                <a:solidFill>
                  <a:srgbClr val="002060"/>
                </a:solidFill>
              </a:rPr>
              <a:t>, they </a:t>
            </a:r>
            <a:r>
              <a:rPr lang="en-US" b="1" i="1" u="sng" dirty="0">
                <a:solidFill>
                  <a:srgbClr val="002060"/>
                </a:solidFill>
              </a:rPr>
              <a:t>did not glorify Him</a:t>
            </a:r>
            <a:r>
              <a:rPr lang="en-US" b="1" i="1" dirty="0">
                <a:solidFill>
                  <a:srgbClr val="002060"/>
                </a:solidFill>
              </a:rPr>
              <a:t> as God, </a:t>
            </a:r>
            <a:r>
              <a:rPr lang="en-US" b="1" i="1" u="sng" dirty="0">
                <a:solidFill>
                  <a:srgbClr val="002060"/>
                </a:solidFill>
              </a:rPr>
              <a:t>nor were thankful</a:t>
            </a:r>
            <a:r>
              <a:rPr lang="en-US" dirty="0">
                <a:solidFill>
                  <a:srgbClr val="002060"/>
                </a:solidFill>
              </a:rPr>
              <a:t>, but became </a:t>
            </a:r>
            <a:r>
              <a:rPr lang="en-US" b="1" dirty="0">
                <a:solidFill>
                  <a:srgbClr val="002060"/>
                </a:solidFill>
              </a:rPr>
              <a:t>futile in their thoughts</a:t>
            </a:r>
            <a:r>
              <a:rPr lang="en-US" dirty="0">
                <a:solidFill>
                  <a:srgbClr val="002060"/>
                </a:solidFill>
              </a:rPr>
              <a:t>, and their </a:t>
            </a:r>
            <a:r>
              <a:rPr lang="en-US" b="1" dirty="0">
                <a:solidFill>
                  <a:srgbClr val="002060"/>
                </a:solidFill>
              </a:rPr>
              <a:t>foolish hearts were darkened</a:t>
            </a:r>
            <a:r>
              <a:rPr lang="en-US" dirty="0">
                <a:solidFill>
                  <a:srgbClr val="002060"/>
                </a:solidFill>
              </a:rPr>
              <a:t>. </a:t>
            </a:r>
            <a:r>
              <a:rPr lang="en-US" dirty="0"/>
              <a:t>(</a:t>
            </a:r>
            <a:r>
              <a:rPr lang="en-US" b="1" dirty="0">
                <a:solidFill>
                  <a:srgbClr val="002060"/>
                </a:solidFill>
              </a:rPr>
              <a:t>1:20-21</a:t>
            </a:r>
            <a:r>
              <a:rPr lang="en-US" dirty="0"/>
              <a:t>)</a:t>
            </a:r>
          </a:p>
          <a:p>
            <a:pPr>
              <a:lnSpc>
                <a:spcPct val="95000"/>
              </a:lnSpc>
              <a:spcBef>
                <a:spcPts val="0"/>
              </a:spcBef>
            </a:pPr>
            <a:r>
              <a:rPr lang="en-US" dirty="0"/>
              <a:t>Specifically, His </a:t>
            </a:r>
            <a:r>
              <a:rPr lang="en-US" dirty="0">
                <a:solidFill>
                  <a:srgbClr val="002060"/>
                </a:solidFill>
              </a:rPr>
              <a:t>“power and Godhead”</a:t>
            </a:r>
            <a:r>
              <a:rPr lang="en-US" dirty="0"/>
              <a:t> (deity) are clearly, undeniably evident in creation and the universe (</a:t>
            </a:r>
            <a:r>
              <a:rPr lang="en-US" b="1" dirty="0">
                <a:solidFill>
                  <a:srgbClr val="002060"/>
                </a:solidFill>
              </a:rPr>
              <a:t>Psalm 19:1-6</a:t>
            </a:r>
            <a:r>
              <a:rPr lang="en-US" dirty="0"/>
              <a:t>).</a:t>
            </a:r>
          </a:p>
          <a:p>
            <a:pPr>
              <a:lnSpc>
                <a:spcPct val="95000"/>
              </a:lnSpc>
              <a:spcBef>
                <a:spcPts val="0"/>
              </a:spcBef>
            </a:pPr>
            <a:r>
              <a:rPr lang="en-US" dirty="0"/>
              <a:t>So evident as to warrant His wrath if denied and suppressed.</a:t>
            </a:r>
          </a:p>
          <a:p>
            <a:pPr>
              <a:lnSpc>
                <a:spcPct val="95000"/>
              </a:lnSpc>
              <a:spcBef>
                <a:spcPts val="0"/>
              </a:spcBef>
            </a:pPr>
            <a:r>
              <a:rPr lang="en-US" dirty="0"/>
              <a:t>Notice impact of rejection on their thinking and hearts …</a:t>
            </a:r>
          </a:p>
        </p:txBody>
      </p:sp>
    </p:spTree>
    <p:extLst>
      <p:ext uri="{BB962C8B-B14F-4D97-AF65-F5344CB8AC3E}">
        <p14:creationId xmlns:p14="http://schemas.microsoft.com/office/powerpoint/2010/main" val="9004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7F59-6DF6-4366-B3E8-EA023B02E26D}"/>
              </a:ext>
            </a:extLst>
          </p:cNvPr>
          <p:cNvSpPr>
            <a:spLocks noGrp="1"/>
          </p:cNvSpPr>
          <p:nvPr>
            <p:ph type="title"/>
          </p:nvPr>
        </p:nvSpPr>
        <p:spPr/>
        <p:txBody>
          <a:bodyPr/>
          <a:lstStyle/>
          <a:p>
            <a:r>
              <a:rPr lang="en-US" dirty="0"/>
              <a:t>How Does the Holy Spirit Indwell?</a:t>
            </a:r>
          </a:p>
        </p:txBody>
      </p:sp>
      <p:sp>
        <p:nvSpPr>
          <p:cNvPr id="3" name="Content Placeholder 2">
            <a:extLst>
              <a:ext uri="{FF2B5EF4-FFF2-40B4-BE49-F238E27FC236}">
                <a16:creationId xmlns:a16="http://schemas.microsoft.com/office/drawing/2014/main" id="{90D6596C-0D62-440A-A64A-FC1D6D32AD56}"/>
              </a:ext>
            </a:extLst>
          </p:cNvPr>
          <p:cNvSpPr>
            <a:spLocks noGrp="1"/>
          </p:cNvSpPr>
          <p:nvPr>
            <p:ph sz="quarter" idx="10"/>
          </p:nvPr>
        </p:nvSpPr>
        <p:spPr/>
        <p:txBody>
          <a:bodyPr/>
          <a:lstStyle/>
          <a:p>
            <a:pPr>
              <a:spcBef>
                <a:spcPts val="0"/>
              </a:spcBef>
            </a:pPr>
            <a:r>
              <a:rPr lang="en-US" b="1" dirty="0"/>
              <a:t>Sufficient Alternative?</a:t>
            </a:r>
          </a:p>
          <a:p>
            <a:pPr lvl="1">
              <a:spcBef>
                <a:spcPts val="0"/>
              </a:spcBef>
            </a:pPr>
            <a:r>
              <a:rPr lang="en-US" sz="2000" dirty="0"/>
              <a:t>Obedience to gospel (esp. baptism) provides approval by Holy Spirit’s own witness and testimony (</a:t>
            </a:r>
            <a:r>
              <a:rPr lang="en-US" sz="2000" b="1" dirty="0">
                <a:solidFill>
                  <a:srgbClr val="002060"/>
                </a:solidFill>
              </a:rPr>
              <a:t>Rom. 8:16; 1 Corinthians 12:13</a:t>
            </a:r>
            <a:r>
              <a:rPr lang="en-US" sz="2000" dirty="0"/>
              <a:t>).</a:t>
            </a:r>
          </a:p>
          <a:p>
            <a:pPr lvl="1">
              <a:spcBef>
                <a:spcPts val="0"/>
              </a:spcBef>
            </a:pPr>
            <a:r>
              <a:rPr lang="en-US" sz="2000" dirty="0"/>
              <a:t>Dedication to Scriptures and growth in them transforms our behavior and mind, blessing us and providing divine character and closer relationship (</a:t>
            </a:r>
            <a:r>
              <a:rPr lang="en-US" sz="2000" b="1" dirty="0">
                <a:solidFill>
                  <a:srgbClr val="002060"/>
                </a:solidFill>
              </a:rPr>
              <a:t>Gal. 5:22-26; Eph. 5:8-10; Col. 1:27; Titus 3:5; 2 Peter 1:4; 1 John 3:1-3</a:t>
            </a:r>
            <a:r>
              <a:rPr lang="en-US" sz="2000" dirty="0"/>
              <a:t>).</a:t>
            </a:r>
          </a:p>
          <a:p>
            <a:pPr lvl="1">
              <a:spcBef>
                <a:spcPts val="0"/>
              </a:spcBef>
            </a:pPr>
            <a:r>
              <a:rPr lang="en-US" sz="2000" dirty="0"/>
              <a:t>All blessings attributed to Holy Spirit are also attributed to Scriptures.</a:t>
            </a:r>
            <a:endParaRPr lang="en-US" dirty="0"/>
          </a:p>
          <a:p>
            <a:pPr>
              <a:spcBef>
                <a:spcPts val="0"/>
              </a:spcBef>
            </a:pPr>
            <a:r>
              <a:rPr lang="en-US" b="1" dirty="0"/>
              <a:t>Specific Proof?</a:t>
            </a:r>
          </a:p>
          <a:p>
            <a:pPr lvl="1">
              <a:spcBef>
                <a:spcPts val="0"/>
              </a:spcBef>
            </a:pPr>
            <a:r>
              <a:rPr lang="en-US" sz="2000" dirty="0"/>
              <a:t>If all references can be explained through an indirect dwelling (i.e., by the Scriptures), where is the proof that requires a direct indwelling without means?</a:t>
            </a:r>
          </a:p>
          <a:p>
            <a:pPr lvl="1">
              <a:spcBef>
                <a:spcPts val="0"/>
              </a:spcBef>
            </a:pPr>
            <a:r>
              <a:rPr lang="en-US" sz="2000" dirty="0"/>
              <a:t>Should we accept theories and assertions without proof (</a:t>
            </a:r>
            <a:r>
              <a:rPr lang="en-US" sz="2000" b="1" dirty="0">
                <a:solidFill>
                  <a:srgbClr val="002060"/>
                </a:solidFill>
              </a:rPr>
              <a:t>1 John 4:1, 6</a:t>
            </a:r>
            <a:r>
              <a:rPr lang="en-US" sz="2000" dirty="0"/>
              <a:t>)?</a:t>
            </a:r>
            <a:endParaRPr lang="en-US" dirty="0"/>
          </a:p>
          <a:p>
            <a:pPr>
              <a:spcBef>
                <a:spcPts val="0"/>
              </a:spcBef>
            </a:pPr>
            <a:r>
              <a:rPr lang="en-US" b="1" dirty="0"/>
              <a:t>Context?</a:t>
            </a:r>
          </a:p>
          <a:p>
            <a:pPr lvl="1">
              <a:spcBef>
                <a:spcPts val="0"/>
              </a:spcBef>
            </a:pPr>
            <a:r>
              <a:rPr lang="en-US" sz="2000" b="1" dirty="0">
                <a:solidFill>
                  <a:srgbClr val="002060"/>
                </a:solidFill>
              </a:rPr>
              <a:t>Romans 8</a:t>
            </a:r>
            <a:r>
              <a:rPr lang="en-US" sz="2000" dirty="0"/>
              <a:t> requires a leading influence, not undetectable (</a:t>
            </a:r>
            <a:r>
              <a:rPr lang="en-US" sz="2000" b="1" dirty="0">
                <a:solidFill>
                  <a:srgbClr val="002060"/>
                </a:solidFill>
              </a:rPr>
              <a:t>Rom. 8:11-16</a:t>
            </a:r>
            <a:r>
              <a:rPr lang="en-US" sz="2000" dirty="0"/>
              <a:t>).</a:t>
            </a:r>
            <a:endParaRPr lang="en-US" dirty="0"/>
          </a:p>
        </p:txBody>
      </p:sp>
    </p:spTree>
    <p:extLst>
      <p:ext uri="{BB962C8B-B14F-4D97-AF65-F5344CB8AC3E}">
        <p14:creationId xmlns:p14="http://schemas.microsoft.com/office/powerpoint/2010/main" val="334467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8:18-27</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Suffering and Glorified with Christ</a:t>
            </a:r>
          </a:p>
        </p:txBody>
      </p:sp>
    </p:spTree>
    <p:extLst>
      <p:ext uri="{BB962C8B-B14F-4D97-AF65-F5344CB8AC3E}">
        <p14:creationId xmlns:p14="http://schemas.microsoft.com/office/powerpoint/2010/main" val="195820391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“Anchor of the Soul”</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dirty="0"/>
              <a:t>What is one of the tools God provides to help us overcome the required suffering (</a:t>
            </a:r>
            <a:r>
              <a:rPr lang="en-US" b="1" dirty="0">
                <a:solidFill>
                  <a:srgbClr val="002060"/>
                </a:solidFill>
              </a:rPr>
              <a:t>8:18-19</a:t>
            </a:r>
            <a:r>
              <a:rPr lang="en-US" dirty="0"/>
              <a:t>)?</a:t>
            </a:r>
          </a:p>
          <a:p>
            <a:pPr marL="0" indent="0">
              <a:buNone/>
            </a:pPr>
            <a:r>
              <a:rPr lang="en-US" dirty="0">
                <a:solidFill>
                  <a:srgbClr val="002060"/>
                </a:solidFill>
              </a:rPr>
              <a:t>For I consider that </a:t>
            </a:r>
            <a:r>
              <a:rPr lang="en-US" b="1" dirty="0">
                <a:solidFill>
                  <a:srgbClr val="002060"/>
                </a:solidFill>
              </a:rPr>
              <a:t>the sufferings of this present time </a:t>
            </a:r>
            <a:r>
              <a:rPr lang="en-US" b="1" u="sng" dirty="0">
                <a:solidFill>
                  <a:srgbClr val="002060"/>
                </a:solidFill>
              </a:rPr>
              <a:t>are not worthy to be compared</a:t>
            </a:r>
            <a:r>
              <a:rPr lang="en-US" b="1" dirty="0">
                <a:solidFill>
                  <a:srgbClr val="002060"/>
                </a:solidFill>
              </a:rPr>
              <a:t> with the glory which shall be revealed in us</a:t>
            </a:r>
            <a:r>
              <a:rPr lang="en-US" dirty="0">
                <a:solidFill>
                  <a:srgbClr val="002060"/>
                </a:solidFill>
              </a:rPr>
              <a:t>.  For the earnest expectation of the creation eagerly waits for the revealing of the sons of God.</a:t>
            </a:r>
            <a:r>
              <a:rPr lang="en-US" dirty="0"/>
              <a:t> (</a:t>
            </a:r>
            <a:r>
              <a:rPr lang="en-US" b="1" dirty="0">
                <a:solidFill>
                  <a:srgbClr val="002060"/>
                </a:solidFill>
              </a:rPr>
              <a:t>8:18-19</a:t>
            </a:r>
            <a:r>
              <a:rPr lang="en-US" dirty="0"/>
              <a:t>)</a:t>
            </a:r>
          </a:p>
          <a:p>
            <a:r>
              <a:rPr lang="en-US" dirty="0"/>
              <a:t>Hope provides an </a:t>
            </a:r>
            <a:r>
              <a:rPr lang="en-US" dirty="0">
                <a:solidFill>
                  <a:srgbClr val="002060"/>
                </a:solidFill>
              </a:rPr>
              <a:t>“anchor of the soul”</a:t>
            </a:r>
            <a:r>
              <a:rPr lang="en-US" dirty="0"/>
              <a:t>, enabling us to endure the pressures that seek to move us (</a:t>
            </a:r>
            <a:r>
              <a:rPr lang="en-US" b="1" dirty="0">
                <a:solidFill>
                  <a:srgbClr val="002060"/>
                </a:solidFill>
              </a:rPr>
              <a:t>Hebrews 6:16-19</a:t>
            </a:r>
            <a:r>
              <a:rPr lang="en-US" dirty="0"/>
              <a:t>).</a:t>
            </a:r>
          </a:p>
          <a:p>
            <a:r>
              <a:rPr lang="en-US" dirty="0"/>
              <a:t>Understanding that something much better – incorruptible, eternal – waits for us, helps us to endure what is but for a moment (</a:t>
            </a:r>
            <a:r>
              <a:rPr lang="en-US" b="1" dirty="0">
                <a:solidFill>
                  <a:srgbClr val="002060"/>
                </a:solidFill>
              </a:rPr>
              <a:t>2 Cor. 3:12, 4:1, 7-10, 14-18; 5:1-4</a:t>
            </a:r>
            <a:r>
              <a:rPr lang="en-US" dirty="0"/>
              <a:t>).</a:t>
            </a:r>
          </a:p>
          <a:p>
            <a:endParaRPr lang="en-US" dirty="0"/>
          </a:p>
          <a:p>
            <a:endParaRPr lang="en-US" dirty="0"/>
          </a:p>
        </p:txBody>
      </p:sp>
    </p:spTree>
    <p:extLst>
      <p:ext uri="{BB962C8B-B14F-4D97-AF65-F5344CB8AC3E}">
        <p14:creationId xmlns:p14="http://schemas.microsoft.com/office/powerpoint/2010/main" val="193640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God Who Hopes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Why was the </a:t>
            </a:r>
            <a:r>
              <a:rPr lang="en-US" dirty="0">
                <a:solidFill>
                  <a:srgbClr val="002060"/>
                </a:solidFill>
              </a:rPr>
              <a:t>“creation … subjected to futility”</a:t>
            </a:r>
            <a:r>
              <a:rPr lang="en-US" dirty="0"/>
              <a:t> (</a:t>
            </a:r>
            <a:r>
              <a:rPr lang="en-US" b="1" dirty="0">
                <a:solidFill>
                  <a:srgbClr val="002060"/>
                </a:solidFill>
              </a:rPr>
              <a:t>8:20-21</a:t>
            </a:r>
            <a:r>
              <a:rPr lang="en-US" dirty="0"/>
              <a:t>)?</a:t>
            </a:r>
          </a:p>
          <a:p>
            <a:pPr marL="0" indent="0">
              <a:buNone/>
            </a:pPr>
            <a:r>
              <a:rPr lang="en-US" dirty="0">
                <a:solidFill>
                  <a:srgbClr val="002060"/>
                </a:solidFill>
              </a:rPr>
              <a:t>For </a:t>
            </a:r>
            <a:r>
              <a:rPr lang="en-US" b="1" dirty="0">
                <a:solidFill>
                  <a:srgbClr val="002060"/>
                </a:solidFill>
              </a:rPr>
              <a:t>the creation was </a:t>
            </a:r>
            <a:r>
              <a:rPr lang="en-US" b="1" u="sng" dirty="0">
                <a:solidFill>
                  <a:srgbClr val="002060"/>
                </a:solidFill>
              </a:rPr>
              <a:t>subjected to futility</a:t>
            </a:r>
            <a:r>
              <a:rPr lang="en-US" b="1" dirty="0">
                <a:solidFill>
                  <a:srgbClr val="002060"/>
                </a:solidFill>
              </a:rPr>
              <a:t>, not willingly</a:t>
            </a:r>
            <a:r>
              <a:rPr lang="en-US" dirty="0">
                <a:solidFill>
                  <a:srgbClr val="002060"/>
                </a:solidFill>
              </a:rPr>
              <a:t>, but because of </a:t>
            </a:r>
            <a:r>
              <a:rPr lang="en-US" b="1" dirty="0">
                <a:solidFill>
                  <a:srgbClr val="002060"/>
                </a:solidFill>
              </a:rPr>
              <a:t>Him who subjected it </a:t>
            </a:r>
            <a:r>
              <a:rPr lang="en-US" b="1" u="sng" dirty="0">
                <a:solidFill>
                  <a:srgbClr val="002060"/>
                </a:solidFill>
              </a:rPr>
              <a:t>in hope</a:t>
            </a:r>
            <a:r>
              <a:rPr lang="en-US" dirty="0">
                <a:solidFill>
                  <a:srgbClr val="002060"/>
                </a:solidFill>
              </a:rPr>
              <a:t>; because the creation itself also will be delivered from the bondage of corruption into </a:t>
            </a:r>
            <a:r>
              <a:rPr lang="en-US" b="1" dirty="0">
                <a:solidFill>
                  <a:srgbClr val="002060"/>
                </a:solidFill>
              </a:rPr>
              <a:t>the </a:t>
            </a:r>
            <a:r>
              <a:rPr lang="en-US" b="1" u="sng" dirty="0">
                <a:solidFill>
                  <a:srgbClr val="002060"/>
                </a:solidFill>
              </a:rPr>
              <a:t>glorious liberty</a:t>
            </a:r>
            <a:r>
              <a:rPr lang="en-US" b="1" dirty="0">
                <a:solidFill>
                  <a:srgbClr val="002060"/>
                </a:solidFill>
              </a:rPr>
              <a:t> of the </a:t>
            </a:r>
            <a:r>
              <a:rPr lang="en-US" b="1" u="sng" dirty="0">
                <a:solidFill>
                  <a:srgbClr val="002060"/>
                </a:solidFill>
              </a:rPr>
              <a:t>children of God</a:t>
            </a:r>
            <a:r>
              <a:rPr lang="en-US" dirty="0">
                <a:solidFill>
                  <a:srgbClr val="002060"/>
                </a:solidFill>
              </a:rPr>
              <a:t>. </a:t>
            </a:r>
            <a:r>
              <a:rPr lang="en-US" dirty="0"/>
              <a:t>(</a:t>
            </a:r>
            <a:r>
              <a:rPr lang="en-US" b="1" dirty="0">
                <a:solidFill>
                  <a:srgbClr val="002060"/>
                </a:solidFill>
              </a:rPr>
              <a:t>8:20-21</a:t>
            </a:r>
            <a:r>
              <a:rPr lang="en-US" dirty="0"/>
              <a:t>)</a:t>
            </a:r>
          </a:p>
          <a:p>
            <a:r>
              <a:rPr lang="en-US" dirty="0"/>
              <a:t>Indicates that </a:t>
            </a:r>
            <a:r>
              <a:rPr lang="en-US" b="1" dirty="0"/>
              <a:t>God also hopes</a:t>
            </a:r>
            <a:r>
              <a:rPr lang="en-US" dirty="0"/>
              <a:t>, has expectation of His creation overcoming and being transformed into His glorious children!</a:t>
            </a:r>
          </a:p>
          <a:p>
            <a:r>
              <a:rPr lang="en-US" dirty="0"/>
              <a:t>As part of His creation – and God showing no favoritism (</a:t>
            </a:r>
            <a:r>
              <a:rPr lang="en-US" b="1" dirty="0">
                <a:solidFill>
                  <a:srgbClr val="002060"/>
                </a:solidFill>
              </a:rPr>
              <a:t>Acts 10:34-35; 1 Tim. 2:4</a:t>
            </a:r>
            <a:r>
              <a:rPr lang="en-US" dirty="0"/>
              <a:t>), that hope extends to us </a:t>
            </a:r>
            <a:r>
              <a:rPr lang="en-US" b="1" i="1" dirty="0"/>
              <a:t>individually</a:t>
            </a:r>
            <a:r>
              <a:rPr lang="en-US" dirty="0"/>
              <a:t> as well!</a:t>
            </a:r>
          </a:p>
          <a:p>
            <a:r>
              <a:rPr lang="en-US" dirty="0"/>
              <a:t>When our hope waivers, it is very encouraging to consider God is optimistic, hoping, expecting us to overcome!</a:t>
            </a:r>
          </a:p>
        </p:txBody>
      </p:sp>
    </p:spTree>
    <p:extLst>
      <p:ext uri="{BB962C8B-B14F-4D97-AF65-F5344CB8AC3E}">
        <p14:creationId xmlns:p14="http://schemas.microsoft.com/office/powerpoint/2010/main" val="323612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“Wait for It with Perseverance”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a:xfrm>
            <a:off x="117475" y="938213"/>
            <a:ext cx="8909050" cy="4124325"/>
          </a:xfrm>
        </p:spPr>
        <p:txBody>
          <a:bodyPr/>
          <a:lstStyle/>
          <a:p>
            <a:pPr marL="457200" indent="-457200">
              <a:buFont typeface="+mj-lt"/>
              <a:buAutoNum type="arabicPeriod" startAt="11"/>
            </a:pPr>
            <a:r>
              <a:rPr lang="en-US" dirty="0"/>
              <a:t>Until that day, what is our condition that we must accept, and how must we accept it (</a:t>
            </a:r>
            <a:r>
              <a:rPr lang="en-US" b="1" dirty="0">
                <a:solidFill>
                  <a:srgbClr val="002060"/>
                </a:solidFill>
              </a:rPr>
              <a:t>8:22-25</a:t>
            </a:r>
            <a:r>
              <a:rPr lang="en-US" dirty="0"/>
              <a:t>)? How does this condition help us live in the Spirit instead of the flesh?</a:t>
            </a:r>
          </a:p>
          <a:p>
            <a:pPr marL="0" indent="0">
              <a:buNone/>
            </a:pPr>
            <a:r>
              <a:rPr lang="en-US" dirty="0">
                <a:solidFill>
                  <a:srgbClr val="002060"/>
                </a:solidFill>
              </a:rPr>
              <a:t>For we know that </a:t>
            </a:r>
            <a:r>
              <a:rPr lang="en-US" b="1" dirty="0">
                <a:solidFill>
                  <a:srgbClr val="002060"/>
                </a:solidFill>
              </a:rPr>
              <a:t>the whole creation </a:t>
            </a:r>
            <a:r>
              <a:rPr lang="en-US" b="1" u="sng" dirty="0">
                <a:solidFill>
                  <a:srgbClr val="002060"/>
                </a:solidFill>
              </a:rPr>
              <a:t>groans and labors</a:t>
            </a:r>
            <a:r>
              <a:rPr lang="en-US" b="1" dirty="0">
                <a:solidFill>
                  <a:srgbClr val="002060"/>
                </a:solidFill>
              </a:rPr>
              <a:t> with birth pangs</a:t>
            </a:r>
            <a:r>
              <a:rPr lang="en-US" dirty="0">
                <a:solidFill>
                  <a:srgbClr val="002060"/>
                </a:solidFill>
              </a:rPr>
              <a:t> together until now. Not only that, but </a:t>
            </a:r>
            <a:r>
              <a:rPr lang="en-US" b="1" dirty="0">
                <a:solidFill>
                  <a:srgbClr val="002060"/>
                </a:solidFill>
              </a:rPr>
              <a:t>we also who have the </a:t>
            </a:r>
            <a:r>
              <a:rPr lang="en-US" b="1" dirty="0" err="1">
                <a:solidFill>
                  <a:srgbClr val="002060"/>
                </a:solidFill>
              </a:rPr>
              <a:t>firstfruits</a:t>
            </a:r>
            <a:r>
              <a:rPr lang="en-US" b="1" dirty="0">
                <a:solidFill>
                  <a:srgbClr val="002060"/>
                </a:solidFill>
              </a:rPr>
              <a:t> of the Spirit</a:t>
            </a:r>
            <a:r>
              <a:rPr lang="en-US" dirty="0">
                <a:solidFill>
                  <a:srgbClr val="002060"/>
                </a:solidFill>
              </a:rPr>
              <a:t>, even we ourselves </a:t>
            </a:r>
            <a:r>
              <a:rPr lang="en-US" b="1" dirty="0">
                <a:solidFill>
                  <a:srgbClr val="002060"/>
                </a:solidFill>
              </a:rPr>
              <a:t>groan within ourselves</a:t>
            </a:r>
            <a:r>
              <a:rPr lang="en-US" dirty="0">
                <a:solidFill>
                  <a:srgbClr val="002060"/>
                </a:solidFill>
              </a:rPr>
              <a:t>, </a:t>
            </a:r>
            <a:r>
              <a:rPr lang="en-US" b="1" u="sng" dirty="0">
                <a:solidFill>
                  <a:srgbClr val="002060"/>
                </a:solidFill>
              </a:rPr>
              <a:t>eagerly waiting</a:t>
            </a:r>
            <a:r>
              <a:rPr lang="en-US" b="1" dirty="0">
                <a:solidFill>
                  <a:srgbClr val="002060"/>
                </a:solidFill>
              </a:rPr>
              <a:t> for the adoption, the redemption of our body</a:t>
            </a:r>
            <a:r>
              <a:rPr lang="en-US" dirty="0">
                <a:solidFill>
                  <a:srgbClr val="002060"/>
                </a:solidFill>
              </a:rPr>
              <a:t>. For we were </a:t>
            </a:r>
            <a:r>
              <a:rPr lang="en-US" b="1" dirty="0">
                <a:solidFill>
                  <a:srgbClr val="002060"/>
                </a:solidFill>
              </a:rPr>
              <a:t>saved in </a:t>
            </a:r>
            <a:r>
              <a:rPr lang="en-US" b="1" u="sng" dirty="0">
                <a:solidFill>
                  <a:srgbClr val="002060"/>
                </a:solidFill>
              </a:rPr>
              <a:t>this hope</a:t>
            </a:r>
            <a:r>
              <a:rPr lang="en-US" dirty="0">
                <a:solidFill>
                  <a:srgbClr val="002060"/>
                </a:solidFill>
              </a:rPr>
              <a:t>, but </a:t>
            </a:r>
            <a:r>
              <a:rPr lang="en-US" b="1" u="sng" dirty="0">
                <a:solidFill>
                  <a:srgbClr val="002060"/>
                </a:solidFill>
              </a:rPr>
              <a:t>hope that is seen</a:t>
            </a:r>
            <a:r>
              <a:rPr lang="en-US" b="1" dirty="0">
                <a:solidFill>
                  <a:srgbClr val="002060"/>
                </a:solidFill>
              </a:rPr>
              <a:t> is not hope</a:t>
            </a:r>
            <a:r>
              <a:rPr lang="en-US" dirty="0">
                <a:solidFill>
                  <a:srgbClr val="002060"/>
                </a:solidFill>
              </a:rPr>
              <a:t>; for why does one still hope for what he sees? But </a:t>
            </a:r>
            <a:r>
              <a:rPr lang="en-US" b="1" dirty="0">
                <a:solidFill>
                  <a:srgbClr val="002060"/>
                </a:solidFill>
              </a:rPr>
              <a:t>if we hope for what we do not see, we eagerly </a:t>
            </a:r>
            <a:r>
              <a:rPr lang="en-US" b="1" u="sng" dirty="0">
                <a:solidFill>
                  <a:srgbClr val="002060"/>
                </a:solidFill>
              </a:rPr>
              <a:t>wait for it with perseverance</a:t>
            </a:r>
            <a:r>
              <a:rPr lang="en-US" dirty="0">
                <a:solidFill>
                  <a:srgbClr val="002060"/>
                </a:solidFill>
              </a:rPr>
              <a:t>. </a:t>
            </a:r>
            <a:r>
              <a:rPr lang="en-US" dirty="0"/>
              <a:t>(</a:t>
            </a:r>
            <a:r>
              <a:rPr lang="en-US" b="1" dirty="0">
                <a:solidFill>
                  <a:srgbClr val="002060"/>
                </a:solidFill>
              </a:rPr>
              <a:t>8:22-25</a:t>
            </a:r>
            <a:r>
              <a:rPr lang="en-US" dirty="0"/>
              <a:t>)</a:t>
            </a:r>
          </a:p>
          <a:p>
            <a:r>
              <a:rPr lang="en-US" dirty="0"/>
              <a:t>Hope enables us to endure, wait patiently and persevere.</a:t>
            </a:r>
          </a:p>
        </p:txBody>
      </p:sp>
    </p:spTree>
    <p:extLst>
      <p:ext uri="{BB962C8B-B14F-4D97-AF65-F5344CB8AC3E}">
        <p14:creationId xmlns:p14="http://schemas.microsoft.com/office/powerpoint/2010/main" val="3981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Intercessory Spirit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spcBef>
                <a:spcPts val="0"/>
              </a:spcBef>
              <a:buFont typeface="+mj-lt"/>
              <a:buAutoNum type="arabicPeriod" startAt="12"/>
            </a:pPr>
            <a:r>
              <a:rPr lang="en-US" sz="2200" dirty="0"/>
              <a:t>What additional comfort and help does God provide us to endure these sufferings (</a:t>
            </a:r>
            <a:r>
              <a:rPr lang="en-US" sz="2200" b="1" dirty="0">
                <a:solidFill>
                  <a:srgbClr val="002060"/>
                </a:solidFill>
              </a:rPr>
              <a:t>8:26-27</a:t>
            </a:r>
            <a:r>
              <a:rPr lang="en-US" sz="2200" dirty="0"/>
              <a:t>)?  How does this knowledge encourage us?</a:t>
            </a:r>
          </a:p>
          <a:p>
            <a:pPr marL="0" indent="0">
              <a:spcBef>
                <a:spcPts val="0"/>
              </a:spcBef>
              <a:buNone/>
            </a:pPr>
            <a:r>
              <a:rPr lang="en-US" sz="2200" dirty="0">
                <a:solidFill>
                  <a:srgbClr val="002060"/>
                </a:solidFill>
              </a:rPr>
              <a:t>Likewise </a:t>
            </a:r>
            <a:r>
              <a:rPr lang="en-US" sz="2200" b="1" dirty="0">
                <a:solidFill>
                  <a:srgbClr val="002060"/>
                </a:solidFill>
              </a:rPr>
              <a:t>the Spirit also </a:t>
            </a:r>
            <a:r>
              <a:rPr lang="en-US" sz="2200" b="1" u="sng" dirty="0">
                <a:solidFill>
                  <a:srgbClr val="002060"/>
                </a:solidFill>
              </a:rPr>
              <a:t>helps in our weaknesses</a:t>
            </a:r>
            <a:r>
              <a:rPr lang="en-US" sz="2200" dirty="0">
                <a:solidFill>
                  <a:srgbClr val="002060"/>
                </a:solidFill>
              </a:rPr>
              <a:t>. For </a:t>
            </a:r>
            <a:r>
              <a:rPr lang="en-US" sz="2200" b="1" dirty="0">
                <a:solidFill>
                  <a:srgbClr val="002060"/>
                </a:solidFill>
              </a:rPr>
              <a:t>we do not know </a:t>
            </a:r>
            <a:r>
              <a:rPr lang="en-US" sz="2200" b="1" u="sng" dirty="0">
                <a:solidFill>
                  <a:srgbClr val="002060"/>
                </a:solidFill>
              </a:rPr>
              <a:t>what</a:t>
            </a:r>
            <a:r>
              <a:rPr lang="en-US" sz="2200" b="1" dirty="0">
                <a:solidFill>
                  <a:srgbClr val="002060"/>
                </a:solidFill>
              </a:rPr>
              <a:t> we should pray </a:t>
            </a:r>
            <a:r>
              <a:rPr lang="en-US" sz="2200" b="1" u="sng" dirty="0">
                <a:solidFill>
                  <a:srgbClr val="002060"/>
                </a:solidFill>
              </a:rPr>
              <a:t>for as we ought</a:t>
            </a:r>
            <a:r>
              <a:rPr lang="en-US" sz="2200" dirty="0">
                <a:solidFill>
                  <a:srgbClr val="002060"/>
                </a:solidFill>
              </a:rPr>
              <a:t>, but </a:t>
            </a:r>
            <a:r>
              <a:rPr lang="en-US" sz="2200" b="1" dirty="0">
                <a:solidFill>
                  <a:srgbClr val="002060"/>
                </a:solidFill>
              </a:rPr>
              <a:t>the Spirit Himself </a:t>
            </a:r>
            <a:r>
              <a:rPr lang="en-US" sz="2200" b="1" u="sng" dirty="0">
                <a:solidFill>
                  <a:srgbClr val="002060"/>
                </a:solidFill>
              </a:rPr>
              <a:t>makes intercession for us</a:t>
            </a:r>
            <a:r>
              <a:rPr lang="en-US" sz="2200" b="1" dirty="0">
                <a:solidFill>
                  <a:srgbClr val="002060"/>
                </a:solidFill>
              </a:rPr>
              <a:t> with groanings which cannot be uttered</a:t>
            </a:r>
            <a:r>
              <a:rPr lang="en-US" sz="2200" dirty="0">
                <a:solidFill>
                  <a:srgbClr val="002060"/>
                </a:solidFill>
              </a:rPr>
              <a:t>.  Now He who searches the hearts knows what the mind of the Spirit is, because He </a:t>
            </a:r>
            <a:r>
              <a:rPr lang="en-US" sz="2200" b="1" dirty="0">
                <a:solidFill>
                  <a:srgbClr val="002060"/>
                </a:solidFill>
              </a:rPr>
              <a:t>makes intercession for the saints according to the will of God</a:t>
            </a:r>
            <a:r>
              <a:rPr lang="en-US" sz="2200" dirty="0">
                <a:solidFill>
                  <a:srgbClr val="002060"/>
                </a:solidFill>
              </a:rPr>
              <a:t>.</a:t>
            </a:r>
            <a:r>
              <a:rPr lang="en-US" sz="2200" dirty="0"/>
              <a:t> (</a:t>
            </a:r>
            <a:r>
              <a:rPr lang="en-US" sz="2200" b="1" dirty="0">
                <a:solidFill>
                  <a:srgbClr val="002060"/>
                </a:solidFill>
              </a:rPr>
              <a:t>8:26-27</a:t>
            </a:r>
            <a:r>
              <a:rPr lang="en-US" sz="2200" dirty="0"/>
              <a:t>)</a:t>
            </a:r>
          </a:p>
          <a:p>
            <a:pPr>
              <a:spcBef>
                <a:spcPts val="0"/>
              </a:spcBef>
            </a:pPr>
            <a:r>
              <a:rPr lang="en-US" sz="2200" dirty="0"/>
              <a:t>Comforting to know that the Holy Spirit sympathizes with us (</a:t>
            </a:r>
            <a:r>
              <a:rPr lang="en-US" sz="2200" dirty="0">
                <a:solidFill>
                  <a:srgbClr val="002060"/>
                </a:solidFill>
              </a:rPr>
              <a:t>“groanings”</a:t>
            </a:r>
            <a:r>
              <a:rPr lang="en-US" sz="2200" dirty="0"/>
              <a:t>, </a:t>
            </a:r>
            <a:r>
              <a:rPr lang="en-US" sz="2200" b="1" dirty="0">
                <a:solidFill>
                  <a:srgbClr val="002060"/>
                </a:solidFill>
              </a:rPr>
              <a:t>8:22-23</a:t>
            </a:r>
            <a:r>
              <a:rPr lang="en-US" sz="2200" dirty="0"/>
              <a:t>), articulating what we really need.</a:t>
            </a:r>
          </a:p>
          <a:p>
            <a:pPr>
              <a:spcBef>
                <a:spcPts val="0"/>
              </a:spcBef>
            </a:pPr>
            <a:r>
              <a:rPr lang="en-US" sz="2200" dirty="0"/>
              <a:t>Different from Christ’s intercessory role and dependent upon it (</a:t>
            </a:r>
            <a:r>
              <a:rPr lang="en-US" sz="2200" b="1" dirty="0">
                <a:solidFill>
                  <a:srgbClr val="002060"/>
                </a:solidFill>
              </a:rPr>
              <a:t>8:27, 34; 1 Tim. 2:5; Heb. 7:25</a:t>
            </a:r>
            <a:r>
              <a:rPr lang="en-US" sz="2200" dirty="0"/>
              <a:t>).</a:t>
            </a:r>
          </a:p>
          <a:p>
            <a:pPr>
              <a:spcBef>
                <a:spcPts val="0"/>
              </a:spcBef>
            </a:pPr>
            <a:r>
              <a:rPr lang="en-US" sz="2200" dirty="0"/>
              <a:t>Spirit associated with limitations, execution of God’s will (</a:t>
            </a:r>
            <a:r>
              <a:rPr lang="en-US" sz="2200" b="1" dirty="0">
                <a:solidFill>
                  <a:srgbClr val="002060"/>
                </a:solidFill>
              </a:rPr>
              <a:t>Acts 16:6-10</a:t>
            </a:r>
            <a:r>
              <a:rPr lang="en-US" sz="2200" dirty="0"/>
              <a:t>).</a:t>
            </a:r>
          </a:p>
        </p:txBody>
      </p:sp>
    </p:spTree>
    <p:extLst>
      <p:ext uri="{BB962C8B-B14F-4D97-AF65-F5344CB8AC3E}">
        <p14:creationId xmlns:p14="http://schemas.microsoft.com/office/powerpoint/2010/main" val="243381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8:28-39</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800" dirty="0"/>
              <a:t>More than Conquerors Through Christ</a:t>
            </a:r>
          </a:p>
        </p:txBody>
      </p:sp>
    </p:spTree>
    <p:extLst>
      <p:ext uri="{BB962C8B-B14F-4D97-AF65-F5344CB8AC3E}">
        <p14:creationId xmlns:p14="http://schemas.microsoft.com/office/powerpoint/2010/main" val="44095748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All Things Are Good?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5000"/>
              </a:lnSpc>
              <a:spcBef>
                <a:spcPts val="0"/>
              </a:spcBef>
              <a:buNone/>
            </a:pPr>
            <a:r>
              <a:rPr lang="en-US" sz="2200" dirty="0">
                <a:solidFill>
                  <a:srgbClr val="002060"/>
                </a:solidFill>
              </a:rPr>
              <a:t>And we know that </a:t>
            </a:r>
            <a:r>
              <a:rPr lang="en-US" sz="2200" b="1" u="sng" dirty="0">
                <a:solidFill>
                  <a:srgbClr val="002060"/>
                </a:solidFill>
              </a:rPr>
              <a:t>all things work together for good</a:t>
            </a:r>
            <a:r>
              <a:rPr lang="en-US" sz="2200" b="1" dirty="0">
                <a:solidFill>
                  <a:srgbClr val="002060"/>
                </a:solidFill>
              </a:rPr>
              <a:t> to those who love God, </a:t>
            </a:r>
            <a:r>
              <a:rPr lang="en-US" sz="2200" dirty="0">
                <a:solidFill>
                  <a:srgbClr val="002060"/>
                </a:solidFill>
              </a:rPr>
              <a:t>to those who are the called according to His purpose.</a:t>
            </a:r>
            <a:r>
              <a:rPr lang="en-US" sz="2200" dirty="0"/>
              <a:t> (</a:t>
            </a:r>
            <a:r>
              <a:rPr lang="en-US" sz="2200" b="1" dirty="0">
                <a:solidFill>
                  <a:srgbClr val="002060"/>
                </a:solidFill>
              </a:rPr>
              <a:t>8:28</a:t>
            </a:r>
            <a:r>
              <a:rPr lang="en-US" sz="2200" dirty="0"/>
              <a:t>)</a:t>
            </a:r>
          </a:p>
          <a:p>
            <a:pPr marL="457200" indent="-457200">
              <a:lnSpc>
                <a:spcPct val="95000"/>
              </a:lnSpc>
              <a:spcBef>
                <a:spcPts val="0"/>
              </a:spcBef>
              <a:buFont typeface="+mj-lt"/>
              <a:buAutoNum type="arabicPeriod" startAt="13"/>
            </a:pPr>
            <a:r>
              <a:rPr lang="en-US" sz="2200" dirty="0"/>
              <a:t>How can all things – including suffering and weakness –</a:t>
            </a:r>
            <a:r>
              <a:rPr lang="en-US" sz="2200" dirty="0">
                <a:solidFill>
                  <a:srgbClr val="002060"/>
                </a:solidFill>
              </a:rPr>
              <a:t> “work together </a:t>
            </a:r>
            <a:r>
              <a:rPr lang="en-US" sz="2200" b="1" dirty="0">
                <a:solidFill>
                  <a:srgbClr val="002060"/>
                </a:solidFill>
              </a:rPr>
              <a:t>for good </a:t>
            </a:r>
            <a:r>
              <a:rPr lang="en-US" sz="2200" dirty="0">
                <a:solidFill>
                  <a:srgbClr val="002060"/>
                </a:solidFill>
              </a:rPr>
              <a:t>to those who love God”</a:t>
            </a:r>
            <a:r>
              <a:rPr lang="en-US" sz="2200" dirty="0"/>
              <a:t> (</a:t>
            </a:r>
            <a:r>
              <a:rPr lang="en-US" sz="2200" b="1" dirty="0">
                <a:solidFill>
                  <a:srgbClr val="002060"/>
                </a:solidFill>
              </a:rPr>
              <a:t>8:28</a:t>
            </a:r>
            <a:r>
              <a:rPr lang="en-US" sz="2200" dirty="0"/>
              <a:t>)?</a:t>
            </a:r>
          </a:p>
          <a:p>
            <a:pPr>
              <a:lnSpc>
                <a:spcPct val="95000"/>
              </a:lnSpc>
              <a:spcBef>
                <a:spcPts val="0"/>
              </a:spcBef>
            </a:pPr>
            <a:r>
              <a:rPr lang="en-US" sz="2200" dirty="0"/>
              <a:t>No, God uses even evil things for good, but that does not make them good.</a:t>
            </a:r>
          </a:p>
          <a:p>
            <a:pPr>
              <a:lnSpc>
                <a:spcPct val="95000"/>
              </a:lnSpc>
              <a:spcBef>
                <a:spcPts val="0"/>
              </a:spcBef>
            </a:pPr>
            <a:r>
              <a:rPr lang="en-US" sz="2200" dirty="0"/>
              <a:t>Established suffering was by deliberate design, not accident (</a:t>
            </a:r>
            <a:r>
              <a:rPr lang="en-US" sz="2200" b="1" dirty="0">
                <a:solidFill>
                  <a:srgbClr val="002060"/>
                </a:solidFill>
              </a:rPr>
              <a:t>8:20</a:t>
            </a:r>
            <a:r>
              <a:rPr lang="en-US" sz="2200" dirty="0"/>
              <a:t>).</a:t>
            </a:r>
          </a:p>
          <a:p>
            <a:pPr marL="0" indent="0">
              <a:lnSpc>
                <a:spcPct val="95000"/>
              </a:lnSpc>
              <a:spcBef>
                <a:spcPts val="0"/>
              </a:spcBef>
              <a:buNone/>
            </a:pPr>
            <a:r>
              <a:rPr lang="en-US" sz="2200" dirty="0">
                <a:solidFill>
                  <a:srgbClr val="002060"/>
                </a:solidFill>
              </a:rPr>
              <a:t>For whom He foreknew, He also predestined </a:t>
            </a:r>
            <a:r>
              <a:rPr lang="en-US" sz="2200" b="1" dirty="0">
                <a:solidFill>
                  <a:srgbClr val="002060"/>
                </a:solidFill>
              </a:rPr>
              <a:t>to be conformed to the </a:t>
            </a:r>
            <a:r>
              <a:rPr lang="en-US" sz="2200" b="1" u="sng" dirty="0">
                <a:solidFill>
                  <a:srgbClr val="002060"/>
                </a:solidFill>
              </a:rPr>
              <a:t>image of His Son</a:t>
            </a:r>
            <a:r>
              <a:rPr lang="en-US" sz="2200" dirty="0">
                <a:solidFill>
                  <a:srgbClr val="002060"/>
                </a:solidFill>
              </a:rPr>
              <a:t>, that </a:t>
            </a:r>
            <a:r>
              <a:rPr lang="en-US" sz="2200" b="1" dirty="0">
                <a:solidFill>
                  <a:srgbClr val="002060"/>
                </a:solidFill>
              </a:rPr>
              <a:t>He might be the </a:t>
            </a:r>
            <a:r>
              <a:rPr lang="en-US" sz="2200" b="1" u="sng" dirty="0">
                <a:solidFill>
                  <a:srgbClr val="002060"/>
                </a:solidFill>
              </a:rPr>
              <a:t>firstborn</a:t>
            </a:r>
            <a:r>
              <a:rPr lang="en-US" sz="2200" b="1" dirty="0">
                <a:solidFill>
                  <a:srgbClr val="002060"/>
                </a:solidFill>
              </a:rPr>
              <a:t> among many </a:t>
            </a:r>
            <a:r>
              <a:rPr lang="en-US" sz="2200" b="1" u="sng" dirty="0">
                <a:solidFill>
                  <a:srgbClr val="002060"/>
                </a:solidFill>
              </a:rPr>
              <a:t>brethren</a:t>
            </a:r>
            <a:r>
              <a:rPr lang="en-US" sz="2200" dirty="0">
                <a:solidFill>
                  <a:srgbClr val="002060"/>
                </a:solidFill>
              </a:rPr>
              <a:t>. </a:t>
            </a:r>
            <a:r>
              <a:rPr lang="en-US" sz="2200" dirty="0"/>
              <a:t>(</a:t>
            </a:r>
            <a:r>
              <a:rPr lang="en-US" sz="2200" b="1" dirty="0">
                <a:solidFill>
                  <a:srgbClr val="002060"/>
                </a:solidFill>
              </a:rPr>
              <a:t>8:29</a:t>
            </a:r>
            <a:r>
              <a:rPr lang="en-US" sz="2200" dirty="0"/>
              <a:t>)</a:t>
            </a:r>
          </a:p>
          <a:p>
            <a:pPr>
              <a:lnSpc>
                <a:spcPct val="95000"/>
              </a:lnSpc>
              <a:spcBef>
                <a:spcPts val="0"/>
              </a:spcBef>
            </a:pPr>
            <a:r>
              <a:rPr lang="en-US" sz="2200" dirty="0"/>
              <a:t>Like Christ, we must endure testing, trusting in God to also exalt us (</a:t>
            </a:r>
            <a:r>
              <a:rPr lang="en-US" sz="2200" b="1" dirty="0">
                <a:solidFill>
                  <a:srgbClr val="002060"/>
                </a:solidFill>
              </a:rPr>
              <a:t>Heb. 12:2-11; 1 Pet. 2:20-23; 3:12-18, 22; 4:1, 12-19; 5:9-10</a:t>
            </a:r>
            <a:r>
              <a:rPr lang="en-US" sz="2200" dirty="0"/>
              <a:t>).  </a:t>
            </a:r>
          </a:p>
          <a:p>
            <a:pPr>
              <a:lnSpc>
                <a:spcPct val="95000"/>
              </a:lnSpc>
              <a:spcBef>
                <a:spcPts val="0"/>
              </a:spcBef>
            </a:pPr>
            <a:r>
              <a:rPr lang="en-US" sz="2200" dirty="0"/>
              <a:t>If Christ could not bypass suffering (</a:t>
            </a:r>
            <a:r>
              <a:rPr lang="en-US" sz="2200" b="1" dirty="0">
                <a:solidFill>
                  <a:srgbClr val="002060"/>
                </a:solidFill>
              </a:rPr>
              <a:t>Mat. 26:38-46</a:t>
            </a:r>
            <a:r>
              <a:rPr lang="en-US" sz="2200" dirty="0"/>
              <a:t>), why us?</a:t>
            </a:r>
          </a:p>
          <a:p>
            <a:pPr>
              <a:lnSpc>
                <a:spcPct val="95000"/>
              </a:lnSpc>
              <a:spcBef>
                <a:spcPts val="0"/>
              </a:spcBef>
            </a:pPr>
            <a:r>
              <a:rPr lang="en-US" sz="2200" dirty="0"/>
              <a:t>Enduring suffering teaches patience &amp; wisdom, while purifying us, which should produce conscious joy (</a:t>
            </a:r>
            <a:r>
              <a:rPr lang="en-US" sz="2200" b="1" dirty="0">
                <a:solidFill>
                  <a:srgbClr val="002060"/>
                </a:solidFill>
              </a:rPr>
              <a:t>5:3; James 1:2-9; Exo. 1:12; 2 Cor. 4:17</a:t>
            </a:r>
            <a:r>
              <a:rPr lang="en-US" sz="2200" dirty="0"/>
              <a:t>).</a:t>
            </a:r>
          </a:p>
        </p:txBody>
      </p:sp>
    </p:spTree>
    <p:extLst>
      <p:ext uri="{BB962C8B-B14F-4D97-AF65-F5344CB8AC3E}">
        <p14:creationId xmlns:p14="http://schemas.microsoft.com/office/powerpoint/2010/main" val="1515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Great Doctrines of Calvin Proven?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sz="2000" dirty="0">
                <a:solidFill>
                  <a:srgbClr val="002060"/>
                </a:solidFill>
              </a:rPr>
              <a:t>And we know that all things work together for good to those who love God, to those </a:t>
            </a:r>
            <a:r>
              <a:rPr lang="en-US" sz="2000" b="1" dirty="0">
                <a:solidFill>
                  <a:srgbClr val="002060"/>
                </a:solidFill>
              </a:rPr>
              <a:t>who are the </a:t>
            </a:r>
            <a:r>
              <a:rPr lang="en-US" sz="2000" b="1" u="sng" dirty="0">
                <a:solidFill>
                  <a:srgbClr val="002060"/>
                </a:solidFill>
              </a:rPr>
              <a:t>called according to His purpose</a:t>
            </a:r>
            <a:r>
              <a:rPr lang="en-US" sz="2000" dirty="0">
                <a:solidFill>
                  <a:srgbClr val="002060"/>
                </a:solidFill>
              </a:rPr>
              <a:t>. For </a:t>
            </a:r>
            <a:r>
              <a:rPr lang="en-US" sz="2000" b="1" dirty="0">
                <a:solidFill>
                  <a:srgbClr val="002060"/>
                </a:solidFill>
              </a:rPr>
              <a:t>whom He </a:t>
            </a:r>
            <a:r>
              <a:rPr lang="en-US" sz="2000" b="1" u="sng" dirty="0">
                <a:solidFill>
                  <a:srgbClr val="002060"/>
                </a:solidFill>
              </a:rPr>
              <a:t>foreknew</a:t>
            </a:r>
            <a:r>
              <a:rPr lang="en-US" sz="2000" dirty="0">
                <a:solidFill>
                  <a:srgbClr val="002060"/>
                </a:solidFill>
              </a:rPr>
              <a:t>, </a:t>
            </a:r>
            <a:r>
              <a:rPr lang="en-US" sz="2000" b="1" dirty="0">
                <a:solidFill>
                  <a:srgbClr val="002060"/>
                </a:solidFill>
              </a:rPr>
              <a:t>He also </a:t>
            </a:r>
            <a:r>
              <a:rPr lang="en-US" sz="2000" b="1" u="sng" dirty="0">
                <a:solidFill>
                  <a:srgbClr val="002060"/>
                </a:solidFill>
              </a:rPr>
              <a:t>predestined</a:t>
            </a:r>
            <a:r>
              <a:rPr lang="en-US" sz="2000" b="1" dirty="0">
                <a:solidFill>
                  <a:srgbClr val="002060"/>
                </a:solidFill>
              </a:rPr>
              <a:t> </a:t>
            </a:r>
            <a:r>
              <a:rPr lang="en-US" sz="2000" dirty="0">
                <a:solidFill>
                  <a:srgbClr val="002060"/>
                </a:solidFill>
              </a:rPr>
              <a:t>to be conformed to the image of His Son, that He might be the firstborn among many brethren. Moreover </a:t>
            </a:r>
            <a:r>
              <a:rPr lang="en-US" sz="2000" b="1" dirty="0">
                <a:solidFill>
                  <a:srgbClr val="002060"/>
                </a:solidFill>
              </a:rPr>
              <a:t>whom He </a:t>
            </a:r>
            <a:r>
              <a:rPr lang="en-US" sz="2000" b="1" u="sng" dirty="0">
                <a:solidFill>
                  <a:srgbClr val="002060"/>
                </a:solidFill>
              </a:rPr>
              <a:t>predestined</a:t>
            </a:r>
            <a:r>
              <a:rPr lang="en-US" sz="2000" b="1" dirty="0">
                <a:solidFill>
                  <a:srgbClr val="002060"/>
                </a:solidFill>
              </a:rPr>
              <a:t>, these He also </a:t>
            </a:r>
            <a:r>
              <a:rPr lang="en-US" sz="2000" b="1" u="sng" dirty="0">
                <a:solidFill>
                  <a:srgbClr val="002060"/>
                </a:solidFill>
              </a:rPr>
              <a:t>called</a:t>
            </a:r>
            <a:r>
              <a:rPr lang="en-US" sz="2000" dirty="0">
                <a:solidFill>
                  <a:srgbClr val="002060"/>
                </a:solidFill>
              </a:rPr>
              <a:t>; </a:t>
            </a:r>
            <a:r>
              <a:rPr lang="en-US" sz="2000" b="1" dirty="0">
                <a:solidFill>
                  <a:srgbClr val="002060"/>
                </a:solidFill>
              </a:rPr>
              <a:t>whom He </a:t>
            </a:r>
            <a:r>
              <a:rPr lang="en-US" sz="2000" b="1" u="sng" dirty="0">
                <a:solidFill>
                  <a:srgbClr val="002060"/>
                </a:solidFill>
              </a:rPr>
              <a:t>called</a:t>
            </a:r>
            <a:r>
              <a:rPr lang="en-US" sz="2000" b="1" dirty="0">
                <a:solidFill>
                  <a:srgbClr val="002060"/>
                </a:solidFill>
              </a:rPr>
              <a:t>, these He also </a:t>
            </a:r>
            <a:r>
              <a:rPr lang="en-US" sz="2000" b="1" u="sng" dirty="0">
                <a:solidFill>
                  <a:srgbClr val="002060"/>
                </a:solidFill>
              </a:rPr>
              <a:t>justified</a:t>
            </a:r>
            <a:r>
              <a:rPr lang="en-US" sz="2000" dirty="0">
                <a:solidFill>
                  <a:srgbClr val="002060"/>
                </a:solidFill>
              </a:rPr>
              <a:t>; and </a:t>
            </a:r>
            <a:r>
              <a:rPr lang="en-US" sz="2000" b="1" dirty="0">
                <a:solidFill>
                  <a:srgbClr val="002060"/>
                </a:solidFill>
              </a:rPr>
              <a:t>whom He </a:t>
            </a:r>
            <a:r>
              <a:rPr lang="en-US" sz="2000" b="1" u="sng" dirty="0">
                <a:solidFill>
                  <a:srgbClr val="002060"/>
                </a:solidFill>
              </a:rPr>
              <a:t>justified</a:t>
            </a:r>
            <a:r>
              <a:rPr lang="en-US" sz="2000" b="1" dirty="0">
                <a:solidFill>
                  <a:srgbClr val="002060"/>
                </a:solidFill>
              </a:rPr>
              <a:t>, these He also </a:t>
            </a:r>
            <a:r>
              <a:rPr lang="en-US" sz="2000" b="1" u="sng" dirty="0">
                <a:solidFill>
                  <a:srgbClr val="002060"/>
                </a:solidFill>
              </a:rPr>
              <a:t>glorified</a:t>
            </a:r>
            <a:r>
              <a:rPr lang="en-US" sz="2000" dirty="0">
                <a:solidFill>
                  <a:srgbClr val="002060"/>
                </a:solidFill>
              </a:rPr>
              <a:t>. </a:t>
            </a:r>
            <a:r>
              <a:rPr lang="en-US" sz="2000" dirty="0"/>
              <a:t>(</a:t>
            </a:r>
            <a:r>
              <a:rPr lang="en-US" sz="2000" b="1" dirty="0">
                <a:solidFill>
                  <a:srgbClr val="002060"/>
                </a:solidFill>
              </a:rPr>
              <a:t>8:28-30</a:t>
            </a:r>
            <a:r>
              <a:rPr lang="en-US" sz="2000" dirty="0"/>
              <a:t>)</a:t>
            </a:r>
          </a:p>
          <a:p>
            <a:pPr marL="457200" indent="-457200">
              <a:buFont typeface="+mj-lt"/>
              <a:buAutoNum type="arabicPeriod" startAt="14"/>
            </a:pPr>
            <a:r>
              <a:rPr lang="en-US" sz="2000" dirty="0"/>
              <a:t>How do we explain Calvin’s doctrines about foreknowledge, predestination, </a:t>
            </a:r>
            <a:r>
              <a:rPr lang="en-US" sz="2000" dirty="0">
                <a:solidFill>
                  <a:srgbClr val="002060"/>
                </a:solidFill>
              </a:rPr>
              <a:t>“calling according to His purpose”</a:t>
            </a:r>
            <a:r>
              <a:rPr lang="en-US" sz="2000" dirty="0"/>
              <a:t> clearly taught here (</a:t>
            </a:r>
            <a:r>
              <a:rPr lang="en-US" sz="2000" b="1" dirty="0">
                <a:solidFill>
                  <a:srgbClr val="002060"/>
                </a:solidFill>
              </a:rPr>
              <a:t>8:28-30</a:t>
            </a:r>
            <a:r>
              <a:rPr lang="en-US" sz="2000" dirty="0"/>
              <a:t>)?  According to Calvin, God first predestined those who would be saved without any foreknowledge of their faith or obedience.  Does that fit here?</a:t>
            </a:r>
          </a:p>
          <a:p>
            <a:r>
              <a:rPr lang="en-US" sz="2000" dirty="0"/>
              <a:t>Calvinism asserts that God predestined, foreordained without any foreknowledge to eliminate any dependency of God’s choice upon our faith, choices, or actions.</a:t>
            </a:r>
          </a:p>
          <a:p>
            <a:r>
              <a:rPr lang="en-US" sz="2000" dirty="0"/>
              <a:t>Bible Sequence:  foreknown </a:t>
            </a:r>
            <a:r>
              <a:rPr lang="en-US" sz="2000" dirty="0">
                <a:latin typeface="Arial" panose="020B0604020202020204" pitchFamily="34" charset="0"/>
                <a:cs typeface="Arial" panose="020B0604020202020204" pitchFamily="34" charset="0"/>
              </a:rPr>
              <a:t>→</a:t>
            </a:r>
            <a:r>
              <a:rPr lang="en-US" sz="2000" dirty="0"/>
              <a:t> predestine </a:t>
            </a:r>
            <a:r>
              <a:rPr lang="en-US" sz="2000" dirty="0">
                <a:latin typeface="Arial" panose="020B0604020202020204" pitchFamily="34" charset="0"/>
                <a:cs typeface="Arial" panose="020B0604020202020204" pitchFamily="34" charset="0"/>
              </a:rPr>
              <a:t>→</a:t>
            </a:r>
            <a:r>
              <a:rPr lang="en-US" sz="2000" dirty="0"/>
              <a:t> called </a:t>
            </a:r>
            <a:r>
              <a:rPr lang="en-US" sz="2000" dirty="0">
                <a:latin typeface="Arial" panose="020B0604020202020204" pitchFamily="34" charset="0"/>
                <a:cs typeface="Arial" panose="020B0604020202020204" pitchFamily="34" charset="0"/>
              </a:rPr>
              <a:t>→</a:t>
            </a:r>
            <a:r>
              <a:rPr lang="en-US" sz="2000" dirty="0"/>
              <a:t> justified </a:t>
            </a:r>
            <a:r>
              <a:rPr lang="en-US" sz="2000" dirty="0">
                <a:latin typeface="Arial" panose="020B0604020202020204" pitchFamily="34" charset="0"/>
                <a:cs typeface="Arial" panose="020B0604020202020204" pitchFamily="34" charset="0"/>
              </a:rPr>
              <a:t>→</a:t>
            </a:r>
            <a:r>
              <a:rPr lang="en-US" sz="2000" dirty="0"/>
              <a:t> glorified.</a:t>
            </a:r>
          </a:p>
          <a:p>
            <a:endParaRPr lang="en-US" sz="2000" dirty="0"/>
          </a:p>
        </p:txBody>
      </p:sp>
    </p:spTree>
    <p:extLst>
      <p:ext uri="{BB962C8B-B14F-4D97-AF65-F5344CB8AC3E}">
        <p14:creationId xmlns:p14="http://schemas.microsoft.com/office/powerpoint/2010/main" val="25061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Doctrines of Calvin Disproved!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sz="2000" dirty="0">
                <a:solidFill>
                  <a:srgbClr val="002060"/>
                </a:solidFill>
              </a:rPr>
              <a:t>And we know that all things work together for good to those who love God, to those </a:t>
            </a:r>
            <a:r>
              <a:rPr lang="en-US" sz="2000" b="1" dirty="0">
                <a:solidFill>
                  <a:srgbClr val="002060"/>
                </a:solidFill>
              </a:rPr>
              <a:t>who are the </a:t>
            </a:r>
            <a:r>
              <a:rPr lang="en-US" sz="2000" b="1" u="sng" dirty="0">
                <a:solidFill>
                  <a:srgbClr val="002060"/>
                </a:solidFill>
              </a:rPr>
              <a:t>called according to His purpose</a:t>
            </a:r>
            <a:r>
              <a:rPr lang="en-US" sz="2000" dirty="0">
                <a:solidFill>
                  <a:srgbClr val="002060"/>
                </a:solidFill>
              </a:rPr>
              <a:t>. For </a:t>
            </a:r>
            <a:r>
              <a:rPr lang="en-US" sz="2000" b="1" dirty="0">
                <a:solidFill>
                  <a:srgbClr val="002060"/>
                </a:solidFill>
              </a:rPr>
              <a:t>whom He </a:t>
            </a:r>
            <a:r>
              <a:rPr lang="en-US" sz="2000" b="1" u="sng" dirty="0">
                <a:solidFill>
                  <a:srgbClr val="002060"/>
                </a:solidFill>
              </a:rPr>
              <a:t>foreknew</a:t>
            </a:r>
            <a:r>
              <a:rPr lang="en-US" sz="2000" dirty="0">
                <a:solidFill>
                  <a:srgbClr val="002060"/>
                </a:solidFill>
              </a:rPr>
              <a:t>, </a:t>
            </a:r>
            <a:r>
              <a:rPr lang="en-US" sz="2000" b="1" dirty="0">
                <a:solidFill>
                  <a:srgbClr val="002060"/>
                </a:solidFill>
              </a:rPr>
              <a:t>He also </a:t>
            </a:r>
            <a:r>
              <a:rPr lang="en-US" sz="2000" b="1" u="sng" dirty="0">
                <a:solidFill>
                  <a:srgbClr val="002060"/>
                </a:solidFill>
              </a:rPr>
              <a:t>predestined</a:t>
            </a:r>
            <a:r>
              <a:rPr lang="en-US" sz="2000" b="1" dirty="0">
                <a:solidFill>
                  <a:srgbClr val="002060"/>
                </a:solidFill>
              </a:rPr>
              <a:t> </a:t>
            </a:r>
            <a:r>
              <a:rPr lang="en-US" sz="2000" dirty="0">
                <a:solidFill>
                  <a:srgbClr val="002060"/>
                </a:solidFill>
              </a:rPr>
              <a:t>to be conformed to the image of His Son, that He might be the firstborn among many brethren. Moreover </a:t>
            </a:r>
            <a:r>
              <a:rPr lang="en-US" sz="2000" b="1" dirty="0">
                <a:solidFill>
                  <a:srgbClr val="002060"/>
                </a:solidFill>
              </a:rPr>
              <a:t>whom He </a:t>
            </a:r>
            <a:r>
              <a:rPr lang="en-US" sz="2000" b="1" u="sng" dirty="0">
                <a:solidFill>
                  <a:srgbClr val="002060"/>
                </a:solidFill>
              </a:rPr>
              <a:t>predestined</a:t>
            </a:r>
            <a:r>
              <a:rPr lang="en-US" sz="2000" b="1" dirty="0">
                <a:solidFill>
                  <a:srgbClr val="002060"/>
                </a:solidFill>
              </a:rPr>
              <a:t>, these He also </a:t>
            </a:r>
            <a:r>
              <a:rPr lang="en-US" sz="2000" b="1" u="sng" dirty="0">
                <a:solidFill>
                  <a:srgbClr val="002060"/>
                </a:solidFill>
              </a:rPr>
              <a:t>called</a:t>
            </a:r>
            <a:r>
              <a:rPr lang="en-US" sz="2000" dirty="0">
                <a:solidFill>
                  <a:srgbClr val="002060"/>
                </a:solidFill>
              </a:rPr>
              <a:t>; </a:t>
            </a:r>
            <a:r>
              <a:rPr lang="en-US" sz="2000" b="1" dirty="0">
                <a:solidFill>
                  <a:srgbClr val="002060"/>
                </a:solidFill>
              </a:rPr>
              <a:t>whom He </a:t>
            </a:r>
            <a:r>
              <a:rPr lang="en-US" sz="2000" b="1" u="sng" dirty="0">
                <a:solidFill>
                  <a:srgbClr val="002060"/>
                </a:solidFill>
              </a:rPr>
              <a:t>called</a:t>
            </a:r>
            <a:r>
              <a:rPr lang="en-US" sz="2000" b="1" dirty="0">
                <a:solidFill>
                  <a:srgbClr val="002060"/>
                </a:solidFill>
              </a:rPr>
              <a:t>, these He also </a:t>
            </a:r>
            <a:r>
              <a:rPr lang="en-US" sz="2000" b="1" u="sng" dirty="0">
                <a:solidFill>
                  <a:srgbClr val="002060"/>
                </a:solidFill>
              </a:rPr>
              <a:t>justified</a:t>
            </a:r>
            <a:r>
              <a:rPr lang="en-US" sz="2000" dirty="0">
                <a:solidFill>
                  <a:srgbClr val="002060"/>
                </a:solidFill>
              </a:rPr>
              <a:t>; and </a:t>
            </a:r>
            <a:r>
              <a:rPr lang="en-US" sz="2000" b="1" dirty="0">
                <a:solidFill>
                  <a:srgbClr val="002060"/>
                </a:solidFill>
              </a:rPr>
              <a:t>whom He </a:t>
            </a:r>
            <a:r>
              <a:rPr lang="en-US" sz="2000" b="1" u="sng" dirty="0">
                <a:solidFill>
                  <a:srgbClr val="002060"/>
                </a:solidFill>
              </a:rPr>
              <a:t>justified</a:t>
            </a:r>
            <a:r>
              <a:rPr lang="en-US" sz="2000" b="1" dirty="0">
                <a:solidFill>
                  <a:srgbClr val="002060"/>
                </a:solidFill>
              </a:rPr>
              <a:t>, these He also </a:t>
            </a:r>
            <a:r>
              <a:rPr lang="en-US" sz="2000" b="1" u="sng" dirty="0">
                <a:solidFill>
                  <a:srgbClr val="002060"/>
                </a:solidFill>
              </a:rPr>
              <a:t>glorified</a:t>
            </a:r>
            <a:r>
              <a:rPr lang="en-US" sz="2000" dirty="0">
                <a:solidFill>
                  <a:srgbClr val="002060"/>
                </a:solidFill>
              </a:rPr>
              <a:t>. </a:t>
            </a:r>
            <a:r>
              <a:rPr lang="en-US" sz="2000" dirty="0"/>
              <a:t>(</a:t>
            </a:r>
            <a:r>
              <a:rPr lang="en-US" sz="2000" b="1" dirty="0">
                <a:solidFill>
                  <a:srgbClr val="002060"/>
                </a:solidFill>
              </a:rPr>
              <a:t>8:28-30</a:t>
            </a:r>
            <a:r>
              <a:rPr lang="en-US" sz="2000" dirty="0"/>
              <a:t>)</a:t>
            </a:r>
          </a:p>
          <a:p>
            <a:pPr marL="457200" indent="-457200">
              <a:buFont typeface="+mj-lt"/>
              <a:buAutoNum type="arabicPeriod" startAt="14"/>
            </a:pPr>
            <a:r>
              <a:rPr lang="en-US" sz="2000" dirty="0"/>
              <a:t>How do we explain Calvin’s doctrines about foreknowledge, predestination, </a:t>
            </a:r>
            <a:r>
              <a:rPr lang="en-US" sz="2000" dirty="0">
                <a:solidFill>
                  <a:srgbClr val="002060"/>
                </a:solidFill>
              </a:rPr>
              <a:t>“calling according to His purpose”</a:t>
            </a:r>
            <a:r>
              <a:rPr lang="en-US" sz="2000" dirty="0"/>
              <a:t> clearly taught here (</a:t>
            </a:r>
            <a:r>
              <a:rPr lang="en-US" sz="2000" b="1" dirty="0">
                <a:solidFill>
                  <a:srgbClr val="002060"/>
                </a:solidFill>
              </a:rPr>
              <a:t>8:28-30</a:t>
            </a:r>
            <a:r>
              <a:rPr lang="en-US" sz="2000" dirty="0"/>
              <a:t>)?  According to Calvin, God first predestined those who would be saved without any foreknowledge of their faith or obedience.  Does that fit here?</a:t>
            </a:r>
          </a:p>
          <a:p>
            <a:r>
              <a:rPr lang="en-US" sz="2000" dirty="0"/>
              <a:t>Proves God knew something about us </a:t>
            </a:r>
            <a:r>
              <a:rPr lang="en-US" sz="2000" b="1" dirty="0"/>
              <a:t>before</a:t>
            </a:r>
            <a:r>
              <a:rPr lang="en-US" sz="2000" dirty="0"/>
              <a:t> He predestined us, which was connected to our predestination, disproving Calvinism.</a:t>
            </a:r>
          </a:p>
          <a:p>
            <a:r>
              <a:rPr lang="en-US" sz="2000" dirty="0"/>
              <a:t>Note, written from view of eternity – all past tense (</a:t>
            </a:r>
            <a:r>
              <a:rPr lang="en-US" sz="2000" b="1" dirty="0">
                <a:solidFill>
                  <a:srgbClr val="002060"/>
                </a:solidFill>
              </a:rPr>
              <a:t>4:17</a:t>
            </a:r>
            <a:r>
              <a:rPr lang="en-US" sz="2000" dirty="0"/>
              <a:t>), even our glorification.</a:t>
            </a:r>
          </a:p>
          <a:p>
            <a:endParaRPr lang="en-US" sz="2000" dirty="0"/>
          </a:p>
          <a:p>
            <a:endParaRPr lang="en-US" sz="2000" dirty="0"/>
          </a:p>
        </p:txBody>
      </p:sp>
    </p:spTree>
    <p:extLst>
      <p:ext uri="{BB962C8B-B14F-4D97-AF65-F5344CB8AC3E}">
        <p14:creationId xmlns:p14="http://schemas.microsoft.com/office/powerpoint/2010/main" val="39420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“Professing to be Wise …”</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8"/>
            </a:pPr>
            <a:r>
              <a:rPr lang="en-US" sz="2200" dirty="0"/>
              <a:t>Because man turned his back on God, how was their thinking and behavior generally affected (</a:t>
            </a:r>
            <a:r>
              <a:rPr lang="en-US" sz="2200" b="1" dirty="0">
                <a:solidFill>
                  <a:srgbClr val="002060"/>
                </a:solidFill>
              </a:rPr>
              <a:t>1:22-25</a:t>
            </a:r>
            <a:r>
              <a:rPr lang="en-US" sz="2200" dirty="0"/>
              <a:t>)?</a:t>
            </a:r>
          </a:p>
          <a:p>
            <a:pPr marL="0" indent="0">
              <a:lnSpc>
                <a:spcPct val="95000"/>
              </a:lnSpc>
              <a:spcBef>
                <a:spcPts val="0"/>
              </a:spcBef>
              <a:buNone/>
            </a:pPr>
            <a:r>
              <a:rPr lang="en-US" sz="2200" b="1" i="1" u="sng" dirty="0">
                <a:solidFill>
                  <a:srgbClr val="002060"/>
                </a:solidFill>
              </a:rPr>
              <a:t>Professing</a:t>
            </a:r>
            <a:r>
              <a:rPr lang="en-US" sz="2200" b="1" i="1" dirty="0">
                <a:solidFill>
                  <a:srgbClr val="002060"/>
                </a:solidFill>
              </a:rPr>
              <a:t> to be wise, they </a:t>
            </a:r>
            <a:r>
              <a:rPr lang="en-US" sz="2200" b="1" i="1" u="sng" dirty="0">
                <a:solidFill>
                  <a:srgbClr val="002060"/>
                </a:solidFill>
              </a:rPr>
              <a:t>became fools</a:t>
            </a:r>
            <a:r>
              <a:rPr lang="en-US" sz="2200" dirty="0">
                <a:solidFill>
                  <a:srgbClr val="002060"/>
                </a:solidFill>
              </a:rPr>
              <a:t>, and </a:t>
            </a:r>
            <a:r>
              <a:rPr lang="en-US" sz="2200" b="1" i="1" dirty="0">
                <a:solidFill>
                  <a:srgbClr val="002060"/>
                </a:solidFill>
              </a:rPr>
              <a:t>changed the glory of the </a:t>
            </a:r>
            <a:r>
              <a:rPr lang="en-US" sz="2200" b="1" i="1" u="sng" dirty="0">
                <a:solidFill>
                  <a:srgbClr val="002060"/>
                </a:solidFill>
              </a:rPr>
              <a:t>incorruptible God</a:t>
            </a:r>
            <a:r>
              <a:rPr lang="en-US" sz="2200" b="1" i="1" dirty="0">
                <a:solidFill>
                  <a:srgbClr val="002060"/>
                </a:solidFill>
              </a:rPr>
              <a:t> into an image made like </a:t>
            </a:r>
            <a:r>
              <a:rPr lang="en-US" sz="2200" b="1" i="1" u="sng" dirty="0">
                <a:solidFill>
                  <a:srgbClr val="002060"/>
                </a:solidFill>
              </a:rPr>
              <a:t>corruptible man</a:t>
            </a:r>
            <a:r>
              <a:rPr lang="en-US" sz="2200" b="1" i="1" dirty="0">
                <a:solidFill>
                  <a:srgbClr val="002060"/>
                </a:solidFill>
              </a:rPr>
              <a:t> </a:t>
            </a:r>
            <a:r>
              <a:rPr lang="en-US" sz="2200" dirty="0">
                <a:solidFill>
                  <a:srgbClr val="002060"/>
                </a:solidFill>
              </a:rPr>
              <a:t>– and birds and four-footed animals and creeping things. </a:t>
            </a:r>
            <a:r>
              <a:rPr lang="en-US" sz="2200" b="1" i="1" u="sng" dirty="0">
                <a:solidFill>
                  <a:srgbClr val="002060"/>
                </a:solidFill>
              </a:rPr>
              <a:t>Therefore God also gave them up</a:t>
            </a:r>
            <a:r>
              <a:rPr lang="en-US" sz="2200" b="1" i="1" dirty="0">
                <a:solidFill>
                  <a:srgbClr val="002060"/>
                </a:solidFill>
              </a:rPr>
              <a:t> to uncleanness</a:t>
            </a:r>
            <a:r>
              <a:rPr lang="en-US" sz="2200" dirty="0">
                <a:solidFill>
                  <a:srgbClr val="002060"/>
                </a:solidFill>
              </a:rPr>
              <a:t>, in the lusts of their hearts, to dishonor their bodies among themselves, </a:t>
            </a:r>
            <a:r>
              <a:rPr lang="en-US" sz="2200" b="1" i="1" dirty="0">
                <a:solidFill>
                  <a:srgbClr val="002060"/>
                </a:solidFill>
              </a:rPr>
              <a:t>who </a:t>
            </a:r>
            <a:r>
              <a:rPr lang="en-US" sz="2200" b="1" i="1" u="sng" dirty="0">
                <a:solidFill>
                  <a:srgbClr val="002060"/>
                </a:solidFill>
              </a:rPr>
              <a:t>exchanged the truth of God for the lie</a:t>
            </a:r>
            <a:r>
              <a:rPr lang="en-US" sz="2200" b="1" i="1" dirty="0">
                <a:solidFill>
                  <a:srgbClr val="002060"/>
                </a:solidFill>
              </a:rPr>
              <a:t>, and worshiped and served the </a:t>
            </a:r>
            <a:r>
              <a:rPr lang="en-US" sz="2200" b="1" i="1" u="sng" dirty="0">
                <a:solidFill>
                  <a:srgbClr val="002060"/>
                </a:solidFill>
              </a:rPr>
              <a:t>creature</a:t>
            </a:r>
            <a:r>
              <a:rPr lang="en-US" sz="2200" b="1" i="1" dirty="0">
                <a:solidFill>
                  <a:srgbClr val="002060"/>
                </a:solidFill>
              </a:rPr>
              <a:t> rather than the </a:t>
            </a:r>
            <a:r>
              <a:rPr lang="en-US" sz="2200" b="1" i="1" u="sng" dirty="0">
                <a:solidFill>
                  <a:srgbClr val="002060"/>
                </a:solidFill>
              </a:rPr>
              <a:t>Creator</a:t>
            </a:r>
            <a:r>
              <a:rPr lang="en-US" sz="2200" dirty="0">
                <a:solidFill>
                  <a:srgbClr val="002060"/>
                </a:solidFill>
              </a:rPr>
              <a:t>, who is </a:t>
            </a:r>
            <a:r>
              <a:rPr lang="en-US" sz="2200" b="1" i="1" dirty="0">
                <a:solidFill>
                  <a:srgbClr val="002060"/>
                </a:solidFill>
              </a:rPr>
              <a:t>blessed </a:t>
            </a:r>
            <a:r>
              <a:rPr lang="en-US" sz="2200" b="1" i="1" u="sng" dirty="0">
                <a:solidFill>
                  <a:srgbClr val="002060"/>
                </a:solidFill>
              </a:rPr>
              <a:t>forever</a:t>
            </a:r>
            <a:r>
              <a:rPr lang="en-US" sz="2200" dirty="0">
                <a:solidFill>
                  <a:srgbClr val="002060"/>
                </a:solidFill>
              </a:rPr>
              <a:t>. Amen. </a:t>
            </a:r>
            <a:r>
              <a:rPr lang="en-US" sz="2200" dirty="0"/>
              <a:t>(</a:t>
            </a:r>
            <a:r>
              <a:rPr lang="en-US" sz="2200" b="1" dirty="0">
                <a:solidFill>
                  <a:srgbClr val="002060"/>
                </a:solidFill>
              </a:rPr>
              <a:t>1:22-25</a:t>
            </a:r>
            <a:r>
              <a:rPr lang="en-US" sz="2200" dirty="0"/>
              <a:t>)</a:t>
            </a:r>
          </a:p>
          <a:p>
            <a:pPr>
              <a:lnSpc>
                <a:spcPct val="95000"/>
              </a:lnSpc>
              <a:spcBef>
                <a:spcPts val="0"/>
              </a:spcBef>
            </a:pPr>
            <a:r>
              <a:rPr lang="en-US" sz="2200" dirty="0"/>
              <a:t>To rationalize a world without God, one must twist his mind.</a:t>
            </a:r>
          </a:p>
          <a:p>
            <a:pPr>
              <a:lnSpc>
                <a:spcPct val="95000"/>
              </a:lnSpc>
              <a:spcBef>
                <a:spcPts val="0"/>
              </a:spcBef>
            </a:pPr>
            <a:r>
              <a:rPr lang="en-US" sz="2200" dirty="0"/>
              <a:t>Foolish thoughts (evolution) took over in absence of thankfulness.</a:t>
            </a:r>
          </a:p>
          <a:p>
            <a:pPr>
              <a:lnSpc>
                <a:spcPct val="95000"/>
              </a:lnSpc>
              <a:spcBef>
                <a:spcPts val="0"/>
              </a:spcBef>
            </a:pPr>
            <a:r>
              <a:rPr lang="en-US" sz="2200" dirty="0"/>
              <a:t>Eventually, God let them go, suffering the consequences of rebellion.</a:t>
            </a:r>
          </a:p>
          <a:p>
            <a:pPr>
              <a:lnSpc>
                <a:spcPct val="95000"/>
              </a:lnSpc>
              <a:spcBef>
                <a:spcPts val="0"/>
              </a:spcBef>
            </a:pPr>
            <a:r>
              <a:rPr lang="en-US" sz="2200" dirty="0"/>
              <a:t>Led to irrational idolatry and wanton, runaway lust.</a:t>
            </a:r>
          </a:p>
        </p:txBody>
      </p:sp>
    </p:spTree>
    <p:extLst>
      <p:ext uri="{BB962C8B-B14F-4D97-AF65-F5344CB8AC3E}">
        <p14:creationId xmlns:p14="http://schemas.microsoft.com/office/powerpoint/2010/main" val="362723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Greater to the Lesser</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5"/>
            </a:pPr>
            <a:r>
              <a:rPr lang="en-US" dirty="0"/>
              <a:t>How can we know confidently that God will freely give us all we need to be saved (</a:t>
            </a:r>
            <a:r>
              <a:rPr lang="en-US" b="1" dirty="0">
                <a:solidFill>
                  <a:srgbClr val="002060"/>
                </a:solidFill>
              </a:rPr>
              <a:t>8:31-32</a:t>
            </a:r>
            <a:r>
              <a:rPr lang="en-US" dirty="0"/>
              <a:t>)?</a:t>
            </a:r>
          </a:p>
          <a:p>
            <a:pPr marL="0" indent="0">
              <a:buNone/>
            </a:pPr>
            <a:r>
              <a:rPr lang="en-US" dirty="0">
                <a:solidFill>
                  <a:srgbClr val="002060"/>
                </a:solidFill>
              </a:rPr>
              <a:t>What then shall we say to these things? </a:t>
            </a:r>
            <a:r>
              <a:rPr lang="en-US" b="1" dirty="0">
                <a:solidFill>
                  <a:srgbClr val="002060"/>
                </a:solidFill>
              </a:rPr>
              <a:t>If </a:t>
            </a:r>
            <a:r>
              <a:rPr lang="en-US" b="1" u="sng" dirty="0">
                <a:solidFill>
                  <a:srgbClr val="002060"/>
                </a:solidFill>
              </a:rPr>
              <a:t>God is for us</a:t>
            </a:r>
            <a:r>
              <a:rPr lang="en-US" b="1" dirty="0">
                <a:solidFill>
                  <a:srgbClr val="002060"/>
                </a:solidFill>
              </a:rPr>
              <a:t>, who can be against us? </a:t>
            </a:r>
            <a:r>
              <a:rPr lang="en-US" dirty="0">
                <a:solidFill>
                  <a:srgbClr val="002060"/>
                </a:solidFill>
              </a:rPr>
              <a:t>He who </a:t>
            </a:r>
            <a:r>
              <a:rPr lang="en-US" b="1" dirty="0">
                <a:solidFill>
                  <a:srgbClr val="002060"/>
                </a:solidFill>
              </a:rPr>
              <a:t>did not spare His own Son, but delivered Him up for us all</a:t>
            </a:r>
            <a:r>
              <a:rPr lang="en-US" dirty="0">
                <a:solidFill>
                  <a:srgbClr val="002060"/>
                </a:solidFill>
              </a:rPr>
              <a:t>, </a:t>
            </a:r>
            <a:r>
              <a:rPr lang="en-US" b="1" dirty="0">
                <a:solidFill>
                  <a:srgbClr val="002060"/>
                </a:solidFill>
              </a:rPr>
              <a:t>how shall He not </a:t>
            </a:r>
            <a:r>
              <a:rPr lang="en-US" b="1" u="sng" dirty="0">
                <a:solidFill>
                  <a:srgbClr val="002060"/>
                </a:solidFill>
              </a:rPr>
              <a:t>with Him also freely give us all things</a:t>
            </a:r>
            <a:r>
              <a:rPr lang="en-US" b="1" dirty="0">
                <a:solidFill>
                  <a:srgbClr val="002060"/>
                </a:solidFill>
              </a:rPr>
              <a:t>?</a:t>
            </a:r>
            <a:r>
              <a:rPr lang="en-US" b="1" dirty="0"/>
              <a:t> </a:t>
            </a:r>
            <a:r>
              <a:rPr lang="en-US" dirty="0"/>
              <a:t>(</a:t>
            </a:r>
            <a:r>
              <a:rPr lang="en-US" b="1" dirty="0">
                <a:solidFill>
                  <a:srgbClr val="002060"/>
                </a:solidFill>
              </a:rPr>
              <a:t>8:31-32</a:t>
            </a:r>
            <a:r>
              <a:rPr lang="en-US" dirty="0"/>
              <a:t>)</a:t>
            </a:r>
          </a:p>
          <a:p>
            <a:r>
              <a:rPr lang="en-US" dirty="0"/>
              <a:t>First, who is stronger than God? Only need to establish God is for us.</a:t>
            </a:r>
          </a:p>
          <a:p>
            <a:r>
              <a:rPr lang="en-US" dirty="0"/>
              <a:t>Second, already given Jesus for us, so God is definitely for us!</a:t>
            </a:r>
          </a:p>
          <a:p>
            <a:r>
              <a:rPr lang="en-US" dirty="0"/>
              <a:t>Argument from greater to lesser:  If God has already given us the greatest, Jesus, then will not easily give us lesser things?</a:t>
            </a:r>
          </a:p>
          <a:p>
            <a:r>
              <a:rPr lang="en-US" dirty="0"/>
              <a:t>Jesus is conduit for all things, and He is established (</a:t>
            </a:r>
            <a:r>
              <a:rPr lang="en-US" b="1" dirty="0">
                <a:solidFill>
                  <a:srgbClr val="002060"/>
                </a:solidFill>
              </a:rPr>
              <a:t>Eph. 1:3-6</a:t>
            </a:r>
            <a:r>
              <a:rPr lang="en-US" dirty="0"/>
              <a:t>)!</a:t>
            </a:r>
          </a:p>
          <a:p>
            <a:endParaRPr lang="en-US" dirty="0"/>
          </a:p>
        </p:txBody>
      </p:sp>
    </p:spTree>
    <p:extLst>
      <p:ext uri="{BB962C8B-B14F-4D97-AF65-F5344CB8AC3E}">
        <p14:creationId xmlns:p14="http://schemas.microsoft.com/office/powerpoint/2010/main" val="9687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Can Be Against Us?”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6"/>
            </a:pPr>
            <a:r>
              <a:rPr lang="en-US" sz="1700" dirty="0"/>
              <a:t>Why is that we do not have to worry about someone or something overpowering us, separating us from God and Christ (</a:t>
            </a:r>
            <a:r>
              <a:rPr lang="en-US" sz="1700" b="1" dirty="0">
                <a:solidFill>
                  <a:srgbClr val="002060"/>
                </a:solidFill>
              </a:rPr>
              <a:t>8:33-39</a:t>
            </a:r>
            <a:r>
              <a:rPr lang="en-US" sz="1700" dirty="0"/>
              <a:t>)?</a:t>
            </a:r>
          </a:p>
          <a:p>
            <a:pPr marL="0" indent="0">
              <a:buNone/>
            </a:pPr>
            <a:r>
              <a:rPr lang="en-US" sz="1700" b="1" u="sng" dirty="0">
                <a:solidFill>
                  <a:srgbClr val="002060"/>
                </a:solidFill>
              </a:rPr>
              <a:t>Who</a:t>
            </a:r>
            <a:r>
              <a:rPr lang="en-US" sz="1700" dirty="0">
                <a:solidFill>
                  <a:srgbClr val="002060"/>
                </a:solidFill>
              </a:rPr>
              <a:t> shall </a:t>
            </a:r>
            <a:r>
              <a:rPr lang="en-US" sz="1700" b="1" dirty="0">
                <a:solidFill>
                  <a:srgbClr val="002060"/>
                </a:solidFill>
              </a:rPr>
              <a:t>bring a </a:t>
            </a:r>
            <a:r>
              <a:rPr lang="en-US" sz="1700" b="1" u="sng" dirty="0">
                <a:solidFill>
                  <a:srgbClr val="002060"/>
                </a:solidFill>
              </a:rPr>
              <a:t>charge against</a:t>
            </a:r>
            <a:r>
              <a:rPr lang="en-US" sz="1700" b="1" dirty="0">
                <a:solidFill>
                  <a:srgbClr val="002060"/>
                </a:solidFill>
              </a:rPr>
              <a:t> God’s elect</a:t>
            </a:r>
            <a:r>
              <a:rPr lang="en-US" sz="1700" dirty="0">
                <a:solidFill>
                  <a:srgbClr val="002060"/>
                </a:solidFill>
              </a:rPr>
              <a:t>? It is </a:t>
            </a:r>
            <a:r>
              <a:rPr lang="en-US" sz="1700" b="1" u="sng" dirty="0">
                <a:solidFill>
                  <a:srgbClr val="002060"/>
                </a:solidFill>
              </a:rPr>
              <a:t>God</a:t>
            </a:r>
            <a:r>
              <a:rPr lang="en-US" sz="1700" b="1" dirty="0">
                <a:solidFill>
                  <a:srgbClr val="002060"/>
                </a:solidFill>
              </a:rPr>
              <a:t> who </a:t>
            </a:r>
            <a:r>
              <a:rPr lang="en-US" sz="1700" b="1" u="sng" dirty="0">
                <a:solidFill>
                  <a:srgbClr val="002060"/>
                </a:solidFill>
              </a:rPr>
              <a:t>justifies</a:t>
            </a:r>
            <a:r>
              <a:rPr lang="en-US" sz="1700" dirty="0">
                <a:solidFill>
                  <a:srgbClr val="002060"/>
                </a:solidFill>
              </a:rPr>
              <a:t>. Who is he </a:t>
            </a:r>
            <a:r>
              <a:rPr lang="en-US" sz="1700" b="1" u="sng" dirty="0">
                <a:solidFill>
                  <a:srgbClr val="002060"/>
                </a:solidFill>
              </a:rPr>
              <a:t>who</a:t>
            </a:r>
            <a:r>
              <a:rPr lang="en-US" sz="1700" b="1" dirty="0">
                <a:solidFill>
                  <a:srgbClr val="002060"/>
                </a:solidFill>
              </a:rPr>
              <a:t> </a:t>
            </a:r>
            <a:r>
              <a:rPr lang="en-US" sz="1700" b="1" u="sng" dirty="0">
                <a:solidFill>
                  <a:srgbClr val="002060"/>
                </a:solidFill>
              </a:rPr>
              <a:t>condemns</a:t>
            </a:r>
            <a:r>
              <a:rPr lang="en-US" sz="1700" dirty="0">
                <a:solidFill>
                  <a:srgbClr val="002060"/>
                </a:solidFill>
              </a:rPr>
              <a:t>? It is </a:t>
            </a:r>
            <a:r>
              <a:rPr lang="en-US" sz="1700" b="1" u="sng" dirty="0">
                <a:solidFill>
                  <a:srgbClr val="002060"/>
                </a:solidFill>
              </a:rPr>
              <a:t>Christ</a:t>
            </a:r>
            <a:r>
              <a:rPr lang="en-US" sz="1700" b="1" dirty="0">
                <a:solidFill>
                  <a:srgbClr val="002060"/>
                </a:solidFill>
              </a:rPr>
              <a:t> who </a:t>
            </a:r>
            <a:r>
              <a:rPr lang="en-US" sz="1700" b="1" u="sng" dirty="0">
                <a:solidFill>
                  <a:srgbClr val="002060"/>
                </a:solidFill>
              </a:rPr>
              <a:t>died</a:t>
            </a:r>
            <a:r>
              <a:rPr lang="en-US" sz="1700" dirty="0">
                <a:solidFill>
                  <a:srgbClr val="002060"/>
                </a:solidFill>
              </a:rPr>
              <a:t>, and furthermore is also </a:t>
            </a:r>
            <a:r>
              <a:rPr lang="en-US" sz="1700" b="1" u="sng" dirty="0">
                <a:solidFill>
                  <a:srgbClr val="002060"/>
                </a:solidFill>
              </a:rPr>
              <a:t>risen</a:t>
            </a:r>
            <a:r>
              <a:rPr lang="en-US" sz="1700" dirty="0">
                <a:solidFill>
                  <a:srgbClr val="002060"/>
                </a:solidFill>
              </a:rPr>
              <a:t>, who is </a:t>
            </a:r>
            <a:r>
              <a:rPr lang="en-US" sz="1700" b="1" dirty="0">
                <a:solidFill>
                  <a:srgbClr val="002060"/>
                </a:solidFill>
              </a:rPr>
              <a:t>even </a:t>
            </a:r>
            <a:r>
              <a:rPr lang="en-US" sz="1700" b="1" u="sng" dirty="0">
                <a:solidFill>
                  <a:srgbClr val="002060"/>
                </a:solidFill>
              </a:rPr>
              <a:t>at the right hand</a:t>
            </a:r>
            <a:r>
              <a:rPr lang="en-US" sz="1700" b="1" dirty="0">
                <a:solidFill>
                  <a:srgbClr val="002060"/>
                </a:solidFill>
              </a:rPr>
              <a:t> of God, who also </a:t>
            </a:r>
            <a:r>
              <a:rPr lang="en-US" sz="1700" b="1" u="sng" dirty="0">
                <a:solidFill>
                  <a:srgbClr val="002060"/>
                </a:solidFill>
              </a:rPr>
              <a:t>makes intercession</a:t>
            </a:r>
            <a:r>
              <a:rPr lang="en-US" sz="1700" b="1" dirty="0">
                <a:solidFill>
                  <a:srgbClr val="002060"/>
                </a:solidFill>
              </a:rPr>
              <a:t> for us</a:t>
            </a:r>
            <a:r>
              <a:rPr lang="en-US" sz="1700" dirty="0">
                <a:solidFill>
                  <a:srgbClr val="002060"/>
                </a:solidFill>
              </a:rPr>
              <a:t>. </a:t>
            </a:r>
            <a:r>
              <a:rPr lang="en-US" sz="1700" b="1" dirty="0">
                <a:solidFill>
                  <a:srgbClr val="002060"/>
                </a:solidFill>
              </a:rPr>
              <a:t>Who shall separate us from the love of Christ</a:t>
            </a:r>
            <a:r>
              <a:rPr lang="en-US" sz="1700" dirty="0">
                <a:solidFill>
                  <a:srgbClr val="002060"/>
                </a:solidFill>
              </a:rPr>
              <a:t>? </a:t>
            </a:r>
            <a:r>
              <a:rPr lang="en-US" sz="1700" b="1" dirty="0">
                <a:solidFill>
                  <a:srgbClr val="002060"/>
                </a:solidFill>
              </a:rPr>
              <a:t>Shall </a:t>
            </a:r>
            <a:r>
              <a:rPr lang="en-US" sz="1700" b="1" u="sng" dirty="0">
                <a:solidFill>
                  <a:srgbClr val="002060"/>
                </a:solidFill>
              </a:rPr>
              <a:t>tribulation</a:t>
            </a:r>
            <a:r>
              <a:rPr lang="en-US" sz="1700" b="1" dirty="0">
                <a:solidFill>
                  <a:srgbClr val="002060"/>
                </a:solidFill>
              </a:rPr>
              <a:t>, or </a:t>
            </a:r>
            <a:r>
              <a:rPr lang="en-US" sz="1700" b="1" u="sng" dirty="0">
                <a:solidFill>
                  <a:srgbClr val="002060"/>
                </a:solidFill>
              </a:rPr>
              <a:t>distress</a:t>
            </a:r>
            <a:r>
              <a:rPr lang="en-US" sz="1700" b="1" dirty="0">
                <a:solidFill>
                  <a:srgbClr val="002060"/>
                </a:solidFill>
              </a:rPr>
              <a:t>, or </a:t>
            </a:r>
            <a:r>
              <a:rPr lang="en-US" sz="1700" b="1" u="sng" dirty="0">
                <a:solidFill>
                  <a:srgbClr val="002060"/>
                </a:solidFill>
              </a:rPr>
              <a:t>persecution</a:t>
            </a:r>
            <a:r>
              <a:rPr lang="en-US" sz="1700" b="1" dirty="0">
                <a:solidFill>
                  <a:srgbClr val="002060"/>
                </a:solidFill>
              </a:rPr>
              <a:t>, or </a:t>
            </a:r>
            <a:r>
              <a:rPr lang="en-US" sz="1700" b="1" u="sng" dirty="0">
                <a:solidFill>
                  <a:srgbClr val="002060"/>
                </a:solidFill>
              </a:rPr>
              <a:t>famine</a:t>
            </a:r>
            <a:r>
              <a:rPr lang="en-US" sz="1700" b="1" dirty="0">
                <a:solidFill>
                  <a:srgbClr val="002060"/>
                </a:solidFill>
              </a:rPr>
              <a:t>, or </a:t>
            </a:r>
            <a:r>
              <a:rPr lang="en-US" sz="1700" b="1" u="sng" dirty="0">
                <a:solidFill>
                  <a:srgbClr val="002060"/>
                </a:solidFill>
              </a:rPr>
              <a:t>nakedness</a:t>
            </a:r>
            <a:r>
              <a:rPr lang="en-US" sz="1700" b="1" dirty="0">
                <a:solidFill>
                  <a:srgbClr val="002060"/>
                </a:solidFill>
              </a:rPr>
              <a:t>, or </a:t>
            </a:r>
            <a:r>
              <a:rPr lang="en-US" sz="1700" b="1" u="sng" dirty="0">
                <a:solidFill>
                  <a:srgbClr val="002060"/>
                </a:solidFill>
              </a:rPr>
              <a:t>peril</a:t>
            </a:r>
            <a:r>
              <a:rPr lang="en-US" sz="1700" b="1" dirty="0">
                <a:solidFill>
                  <a:srgbClr val="002060"/>
                </a:solidFill>
              </a:rPr>
              <a:t>, or </a:t>
            </a:r>
            <a:r>
              <a:rPr lang="en-US" sz="1700" b="1" u="sng" dirty="0">
                <a:solidFill>
                  <a:srgbClr val="002060"/>
                </a:solidFill>
              </a:rPr>
              <a:t>sword</a:t>
            </a:r>
            <a:r>
              <a:rPr lang="en-US" sz="1700" dirty="0">
                <a:solidFill>
                  <a:srgbClr val="002060"/>
                </a:solidFill>
              </a:rPr>
              <a:t>? As it is written: “</a:t>
            </a:r>
            <a:r>
              <a:rPr lang="en-US" sz="1700" b="1" dirty="0">
                <a:solidFill>
                  <a:srgbClr val="002060"/>
                </a:solidFill>
              </a:rPr>
              <a:t>For Your sake we are </a:t>
            </a:r>
            <a:r>
              <a:rPr lang="en-US" sz="1700" b="1" u="sng" dirty="0">
                <a:solidFill>
                  <a:srgbClr val="002060"/>
                </a:solidFill>
              </a:rPr>
              <a:t>killed all day long</a:t>
            </a:r>
            <a:r>
              <a:rPr lang="en-US" sz="1700" dirty="0">
                <a:solidFill>
                  <a:srgbClr val="002060"/>
                </a:solidFill>
              </a:rPr>
              <a:t>; We are accounted as sheep for the slaughter.” </a:t>
            </a:r>
            <a:r>
              <a:rPr lang="en-US" sz="1700" b="1" dirty="0">
                <a:solidFill>
                  <a:srgbClr val="002060"/>
                </a:solidFill>
              </a:rPr>
              <a:t>Yet in all these things we are </a:t>
            </a:r>
            <a:r>
              <a:rPr lang="en-US" sz="1700" b="1" u="sng" dirty="0">
                <a:solidFill>
                  <a:srgbClr val="002060"/>
                </a:solidFill>
              </a:rPr>
              <a:t>more than conquerors</a:t>
            </a:r>
            <a:r>
              <a:rPr lang="en-US" sz="1700" b="1" dirty="0">
                <a:solidFill>
                  <a:srgbClr val="002060"/>
                </a:solidFill>
              </a:rPr>
              <a:t> </a:t>
            </a:r>
            <a:r>
              <a:rPr lang="en-US" sz="1700" b="1" u="sng" dirty="0">
                <a:solidFill>
                  <a:srgbClr val="002060"/>
                </a:solidFill>
              </a:rPr>
              <a:t>through Him who loved us</a:t>
            </a:r>
            <a:r>
              <a:rPr lang="en-US" sz="1700" dirty="0">
                <a:solidFill>
                  <a:srgbClr val="002060"/>
                </a:solidFill>
              </a:rPr>
              <a:t>. For I am persuaded that </a:t>
            </a:r>
            <a:r>
              <a:rPr lang="en-US" sz="1700" b="1" dirty="0">
                <a:solidFill>
                  <a:srgbClr val="002060"/>
                </a:solidFill>
              </a:rPr>
              <a:t>neither death nor life, nor angels nor principalities nor powers, nor things present nor things to come, nor height nor depth, nor any other created thing, shall be </a:t>
            </a:r>
            <a:r>
              <a:rPr lang="en-US" sz="1700" b="1" u="sng" dirty="0">
                <a:solidFill>
                  <a:srgbClr val="002060"/>
                </a:solidFill>
              </a:rPr>
              <a:t>able to separate us from the love of God</a:t>
            </a:r>
            <a:r>
              <a:rPr lang="en-US" sz="1700" b="1" dirty="0">
                <a:solidFill>
                  <a:srgbClr val="002060"/>
                </a:solidFill>
              </a:rPr>
              <a:t> which is in Christ Jesus our Lord</a:t>
            </a:r>
            <a:r>
              <a:rPr lang="en-US" sz="1700" dirty="0">
                <a:solidFill>
                  <a:srgbClr val="002060"/>
                </a:solidFill>
              </a:rPr>
              <a:t>. </a:t>
            </a:r>
            <a:r>
              <a:rPr lang="en-US" sz="1700" dirty="0"/>
              <a:t>(</a:t>
            </a:r>
            <a:r>
              <a:rPr lang="en-US" sz="1700" b="1" dirty="0">
                <a:solidFill>
                  <a:srgbClr val="002060"/>
                </a:solidFill>
              </a:rPr>
              <a:t>8:33-39</a:t>
            </a:r>
            <a:r>
              <a:rPr lang="en-US" sz="1700" dirty="0"/>
              <a:t>)</a:t>
            </a:r>
          </a:p>
          <a:p>
            <a:r>
              <a:rPr lang="en-US" sz="1700" dirty="0"/>
              <a:t>Accuser’s identity is irrelevant (</a:t>
            </a:r>
            <a:r>
              <a:rPr lang="en-US" sz="1700" b="1" dirty="0">
                <a:solidFill>
                  <a:srgbClr val="002060"/>
                </a:solidFill>
              </a:rPr>
              <a:t>Rev. 12:7-10</a:t>
            </a:r>
            <a:r>
              <a:rPr lang="en-US" sz="1700" dirty="0"/>
              <a:t>).  God Himself justifies, intercedes through Christ.</a:t>
            </a:r>
          </a:p>
          <a:p>
            <a:r>
              <a:rPr lang="en-US" sz="1700" dirty="0"/>
              <a:t>Greatest troubles in life are nothing if willing to die for Christ (</a:t>
            </a:r>
            <a:r>
              <a:rPr lang="en-US" sz="1700" b="1" dirty="0">
                <a:solidFill>
                  <a:srgbClr val="002060"/>
                </a:solidFill>
              </a:rPr>
              <a:t>Rev. 12:11; Mat. 10:21-42</a:t>
            </a:r>
            <a:r>
              <a:rPr lang="en-US" sz="1700" dirty="0"/>
              <a:t>).</a:t>
            </a:r>
          </a:p>
          <a:p>
            <a:r>
              <a:rPr lang="en-US" sz="1700" dirty="0"/>
              <a:t>If those things (death, life, …) cannot separate us from the love of God, what can?</a:t>
            </a:r>
          </a:p>
          <a:p>
            <a:r>
              <a:rPr lang="en-US" sz="1700" dirty="0"/>
              <a:t>Bond is love!  He does not want us to be separated (</a:t>
            </a:r>
            <a:r>
              <a:rPr lang="en-US" sz="1700" b="1" dirty="0">
                <a:solidFill>
                  <a:srgbClr val="002060"/>
                </a:solidFill>
              </a:rPr>
              <a:t>Heb. 13:5-6</a:t>
            </a:r>
            <a:r>
              <a:rPr lang="en-US" sz="1700" dirty="0"/>
              <a:t>) - already given everything.</a:t>
            </a:r>
          </a:p>
        </p:txBody>
      </p:sp>
    </p:spTree>
    <p:extLst>
      <p:ext uri="{BB962C8B-B14F-4D97-AF65-F5344CB8AC3E}">
        <p14:creationId xmlns:p14="http://schemas.microsoft.com/office/powerpoint/2010/main" val="184156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“He Cannot Deny Himself”</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7"/>
            </a:pPr>
            <a:r>
              <a:rPr lang="en-US" dirty="0"/>
              <a:t>Is there nothing that can separate us from God?  Is Paul preaching that once we are saved, we will always be saved?  Explain.</a:t>
            </a:r>
          </a:p>
          <a:p>
            <a:r>
              <a:rPr lang="en-US" dirty="0"/>
              <a:t>No, the only exception is Himself – His own identity.  He will not, cannot change His very character and nature (</a:t>
            </a:r>
            <a:r>
              <a:rPr lang="en-US" b="1" dirty="0">
                <a:solidFill>
                  <a:srgbClr val="002060"/>
                </a:solidFill>
              </a:rPr>
              <a:t>Titus 1:2</a:t>
            </a:r>
            <a:r>
              <a:rPr lang="en-US" dirty="0"/>
              <a:t>):</a:t>
            </a:r>
          </a:p>
          <a:p>
            <a:pPr marL="0" indent="0">
              <a:buNone/>
            </a:pPr>
            <a:r>
              <a:rPr lang="en-US" dirty="0">
                <a:solidFill>
                  <a:srgbClr val="002060"/>
                </a:solidFill>
              </a:rPr>
              <a:t>This is a faithful saying: For if we died with Him, We shall also live with Him. If we endure, We shall also reign with Him. </a:t>
            </a:r>
            <a:r>
              <a:rPr lang="en-US" b="1" dirty="0">
                <a:solidFill>
                  <a:srgbClr val="002060"/>
                </a:solidFill>
              </a:rPr>
              <a:t>If we deny Him, </a:t>
            </a:r>
            <a:r>
              <a:rPr lang="en-US" b="1" u="sng" dirty="0">
                <a:solidFill>
                  <a:srgbClr val="002060"/>
                </a:solidFill>
              </a:rPr>
              <a:t>He also will deny us</a:t>
            </a:r>
            <a:r>
              <a:rPr lang="en-US" b="1" dirty="0">
                <a:solidFill>
                  <a:srgbClr val="002060"/>
                </a:solidFill>
              </a:rPr>
              <a:t>.</a:t>
            </a:r>
            <a:r>
              <a:rPr lang="en-US" dirty="0">
                <a:solidFill>
                  <a:srgbClr val="002060"/>
                </a:solidFill>
              </a:rPr>
              <a:t> </a:t>
            </a:r>
            <a:r>
              <a:rPr lang="en-US" b="1" dirty="0">
                <a:solidFill>
                  <a:srgbClr val="002060"/>
                </a:solidFill>
              </a:rPr>
              <a:t>If we are faithless, He </a:t>
            </a:r>
            <a:r>
              <a:rPr lang="en-US" b="1" u="sng" dirty="0">
                <a:solidFill>
                  <a:srgbClr val="002060"/>
                </a:solidFill>
              </a:rPr>
              <a:t>remains faithful</a:t>
            </a:r>
            <a:r>
              <a:rPr lang="en-US" b="1" dirty="0">
                <a:solidFill>
                  <a:srgbClr val="002060"/>
                </a:solidFill>
              </a:rPr>
              <a:t>; </a:t>
            </a:r>
            <a:r>
              <a:rPr lang="en-US" b="1" u="sng" dirty="0">
                <a:solidFill>
                  <a:srgbClr val="002060"/>
                </a:solidFill>
              </a:rPr>
              <a:t>He cannot deny Himself</a:t>
            </a:r>
            <a:r>
              <a:rPr lang="en-US" b="1" dirty="0">
                <a:solidFill>
                  <a:srgbClr val="002060"/>
                </a:solidFill>
              </a:rPr>
              <a:t>.</a:t>
            </a:r>
            <a:r>
              <a:rPr lang="en-US" dirty="0">
                <a:solidFill>
                  <a:srgbClr val="002060"/>
                </a:solidFill>
              </a:rPr>
              <a:t> </a:t>
            </a:r>
            <a:r>
              <a:rPr lang="en-US" dirty="0"/>
              <a:t>(</a:t>
            </a:r>
            <a:r>
              <a:rPr lang="en-US" b="1" dirty="0">
                <a:solidFill>
                  <a:srgbClr val="002060"/>
                </a:solidFill>
              </a:rPr>
              <a:t>2 Timothy 2:11-13</a:t>
            </a:r>
            <a:r>
              <a:rPr lang="en-US" dirty="0"/>
              <a:t>)</a:t>
            </a:r>
          </a:p>
          <a:p>
            <a:r>
              <a:rPr lang="en-US" dirty="0"/>
              <a:t>If we rebuild the man of sin and refuse to repent, our sins can once again separate us (</a:t>
            </a:r>
            <a:r>
              <a:rPr lang="en-US" b="1" dirty="0">
                <a:solidFill>
                  <a:srgbClr val="002060"/>
                </a:solidFill>
              </a:rPr>
              <a:t>Isaiah 59:1-2; Gal. 2:17-18; 2 Peter 2:20-22</a:t>
            </a:r>
            <a:r>
              <a:rPr lang="en-US" dirty="0"/>
              <a:t>).</a:t>
            </a:r>
          </a:p>
          <a:p>
            <a:r>
              <a:rPr lang="en-US" dirty="0"/>
              <a:t>Context assumes that we do not want to be separated from God.</a:t>
            </a:r>
          </a:p>
        </p:txBody>
      </p:sp>
    </p:spTree>
    <p:extLst>
      <p:ext uri="{BB962C8B-B14F-4D97-AF65-F5344CB8AC3E}">
        <p14:creationId xmlns:p14="http://schemas.microsoft.com/office/powerpoint/2010/main" val="234071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361225" y="2987041"/>
            <a:ext cx="8362828" cy="334440"/>
          </a:xfrm>
        </p:spPr>
        <p:txBody>
          <a:bodyPr>
            <a:noAutofit/>
          </a:bodyPr>
          <a:lstStyle/>
          <a:p>
            <a:r>
              <a:rPr lang="en-US" dirty="0"/>
              <a:t>Vindicating God’s Rejection of Israel</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9</a:t>
            </a:r>
          </a:p>
        </p:txBody>
      </p:sp>
    </p:spTree>
    <p:extLst>
      <p:ext uri="{BB962C8B-B14F-4D97-AF65-F5344CB8AC3E}">
        <p14:creationId xmlns:p14="http://schemas.microsoft.com/office/powerpoint/2010/main" val="405454559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a:t>Outline</a:t>
            </a:r>
            <a:endParaRPr lang="en-US" dirty="0"/>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spcBef>
                <a:spcPts val="0"/>
              </a:spcBef>
              <a:buFont typeface="+mj-lt"/>
              <a:buAutoNum type="alphaUcPeriod"/>
            </a:pPr>
            <a:r>
              <a:rPr lang="en-US" dirty="0"/>
              <a:t>Overcoming Sin; Spirit over Flesh</a:t>
            </a:r>
            <a:r>
              <a:rPr lang="en-US" dirty="0">
                <a:solidFill>
                  <a:srgbClr val="002060"/>
                </a:solidFill>
              </a:rPr>
              <a:t>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spcBef>
                <a:spcPts val="0"/>
              </a:spcBef>
              <a:buFont typeface="+mj-lt"/>
              <a:buAutoNum type="alphaUcPeriod"/>
            </a:pPr>
            <a:r>
              <a:rPr lang="en-US" dirty="0">
                <a:solidFill>
                  <a:srgbClr val="002060"/>
                </a:solidFill>
              </a:rPr>
              <a:t>Salvation of Spiritual Israel</a:t>
            </a:r>
            <a:r>
              <a:rPr lang="en-US" dirty="0">
                <a:solidFill>
                  <a:schemeClr val="bg1">
                    <a:lumMod val="75000"/>
                    <a:lumOff val="25000"/>
                  </a:schemeClr>
                </a:solidFill>
              </a:rPr>
              <a:t>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1374775" lvl="2" indent="-460375">
              <a:spcBef>
                <a:spcPts val="0"/>
              </a:spcBef>
              <a:buFont typeface="+mj-lt"/>
              <a:buAutoNum type="arabicPeriod" startAt="9"/>
            </a:pPr>
            <a:r>
              <a:rPr lang="en-US" dirty="0">
                <a:solidFill>
                  <a:srgbClr val="002060"/>
                </a:solidFill>
              </a:rPr>
              <a:t>Vindicating God’s Rejection of Physical Israel</a:t>
            </a:r>
          </a:p>
          <a:p>
            <a:pPr marL="1374775" lvl="2" indent="-460375">
              <a:spcBef>
                <a:spcPts val="0"/>
              </a:spcBef>
              <a:buFont typeface="+mj-lt"/>
              <a:buAutoNum type="arabicPeriod" startAt="9"/>
            </a:pPr>
            <a:r>
              <a:rPr lang="en-US" dirty="0"/>
              <a:t>Physical Israel’s Rejection of God</a:t>
            </a:r>
          </a:p>
          <a:p>
            <a:pPr marL="1374775" lvl="2" indent="-460375">
              <a:spcBef>
                <a:spcPts val="0"/>
              </a:spcBef>
              <a:buFont typeface="+mj-lt"/>
              <a:buAutoNum type="arabicPeriod" startAt="9"/>
            </a:pPr>
            <a:r>
              <a:rPr lang="en-US" dirty="0">
                <a:solidFill>
                  <a:schemeClr val="bg1">
                    <a:lumMod val="75000"/>
                    <a:lumOff val="25000"/>
                  </a:schemeClr>
                </a:solidFill>
              </a:rPr>
              <a:t>God’s Redemption of Spiritual Israel, Jews &amp; Gentiles</a:t>
            </a:r>
          </a:p>
          <a:p>
            <a:pPr marL="460375" lvl="0" indent="-460375">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spcBef>
                <a:spcPts val="0"/>
              </a:spcBef>
              <a:buFont typeface="+mj-lt"/>
              <a:buAutoNum type="alphaUcPeriod"/>
            </a:pPr>
            <a:r>
              <a:rPr lang="en-US" dirty="0">
                <a:solidFill>
                  <a:schemeClr val="bg1">
                    <a:lumMod val="75000"/>
                    <a:lumOff val="25000"/>
                  </a:schemeClr>
                </a:solidFill>
              </a:rPr>
              <a:t>Applications toward each other (</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50942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
                                            <p:txEl>
                                              <p:pRg st="5" end="5"/>
                                            </p:txEl>
                                          </p:spTgt>
                                        </p:tgtEl>
                                      </p:cBhvr>
                                    </p:animEffect>
                                    <p:animScale>
                                      <p:cBhvr>
                                        <p:cTn id="31" dur="250" autoRev="1" fill="hold"/>
                                        <p:tgtEl>
                                          <p:spTgt spid="3">
                                            <p:txEl>
                                              <p:pRg st="5" end="5"/>
                                            </p:txEl>
                                          </p:spTgt>
                                        </p:tgtEl>
                                      </p:cBhvr>
                                      <p:by x="105000" y="105000"/>
                                    </p:animScale>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9:1-13</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800" dirty="0"/>
              <a:t>Vindicating God’s Rejection of Physical Israel</a:t>
            </a:r>
            <a:endParaRPr lang="en-US" sz="5800" b="1" dirty="0"/>
          </a:p>
        </p:txBody>
      </p:sp>
    </p:spTree>
    <p:extLst>
      <p:ext uri="{BB962C8B-B14F-4D97-AF65-F5344CB8AC3E}">
        <p14:creationId xmlns:p14="http://schemas.microsoft.com/office/powerpoint/2010/main" val="286023916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a:xfrm>
            <a:off x="0" y="81579"/>
            <a:ext cx="9144000" cy="857250"/>
          </a:xfrm>
        </p:spPr>
        <p:txBody>
          <a:bodyPr/>
          <a:lstStyle/>
          <a:p>
            <a:r>
              <a:rPr lang="en-US" sz="2800" dirty="0"/>
              <a:t>Most Favored Nation Status?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a:lnSpc>
                <a:spcPct val="95000"/>
              </a:lnSpc>
              <a:spcBef>
                <a:spcPts val="0"/>
              </a:spcBef>
            </a:pPr>
            <a:r>
              <a:rPr lang="en-US" sz="2200" dirty="0"/>
              <a:t>Before captivity, Israel chased other nations (</a:t>
            </a:r>
            <a:r>
              <a:rPr lang="en-US" sz="2200" b="1" dirty="0"/>
              <a:t>inferiority</a:t>
            </a:r>
            <a:r>
              <a:rPr lang="en-US" sz="2200" dirty="0"/>
              <a:t> complex):</a:t>
            </a:r>
          </a:p>
          <a:p>
            <a:pPr lvl="1">
              <a:lnSpc>
                <a:spcPct val="95000"/>
              </a:lnSpc>
              <a:spcBef>
                <a:spcPts val="0"/>
              </a:spcBef>
            </a:pPr>
            <a:r>
              <a:rPr lang="en-US" sz="2000" dirty="0"/>
              <a:t>Marriage – </a:t>
            </a:r>
            <a:r>
              <a:rPr lang="en-US" sz="2000" b="1" dirty="0">
                <a:solidFill>
                  <a:srgbClr val="002060"/>
                </a:solidFill>
              </a:rPr>
              <a:t>Jos. 23:11-13; Jdg. 3:4-6; 1 Kings 11:1-10; Neh. 13:23-27</a:t>
            </a:r>
          </a:p>
          <a:p>
            <a:pPr lvl="1">
              <a:lnSpc>
                <a:spcPct val="95000"/>
              </a:lnSpc>
              <a:spcBef>
                <a:spcPts val="0"/>
              </a:spcBef>
            </a:pPr>
            <a:r>
              <a:rPr lang="en-US" sz="2000" dirty="0"/>
              <a:t>Idols – </a:t>
            </a:r>
            <a:r>
              <a:rPr lang="en-US" sz="2000" b="1" dirty="0" err="1">
                <a:solidFill>
                  <a:srgbClr val="002060"/>
                </a:solidFill>
              </a:rPr>
              <a:t>Deu</a:t>
            </a:r>
            <a:r>
              <a:rPr lang="en-US" sz="2000" b="1" dirty="0">
                <a:solidFill>
                  <a:srgbClr val="002060"/>
                </a:solidFill>
              </a:rPr>
              <a:t>. 6:14; 31:16-21; Judges 2:11-19; 3:6-7; 10:6; 1 Chr. 5:25</a:t>
            </a:r>
          </a:p>
          <a:p>
            <a:pPr lvl="1">
              <a:lnSpc>
                <a:spcPct val="95000"/>
              </a:lnSpc>
              <a:spcBef>
                <a:spcPts val="0"/>
              </a:spcBef>
            </a:pPr>
            <a:r>
              <a:rPr lang="en-US" sz="2000" dirty="0"/>
              <a:t>Kings – </a:t>
            </a:r>
            <a:r>
              <a:rPr lang="en-US" sz="2000" b="1" dirty="0">
                <a:solidFill>
                  <a:srgbClr val="002060"/>
                </a:solidFill>
              </a:rPr>
              <a:t>1 Samuel 8:5-8, 19-20; 12:10-20</a:t>
            </a:r>
          </a:p>
          <a:p>
            <a:pPr>
              <a:lnSpc>
                <a:spcPct val="95000"/>
              </a:lnSpc>
              <a:spcBef>
                <a:spcPts val="0"/>
              </a:spcBef>
            </a:pPr>
            <a:r>
              <a:rPr lang="en-US" sz="2200" dirty="0"/>
              <a:t>By Jesus’ time, Israel looked down on others (</a:t>
            </a:r>
            <a:r>
              <a:rPr lang="en-US" sz="2200" b="1" dirty="0"/>
              <a:t>superiority</a:t>
            </a:r>
            <a:r>
              <a:rPr lang="en-US" sz="2200" dirty="0"/>
              <a:t> complex):</a:t>
            </a:r>
          </a:p>
          <a:p>
            <a:pPr lvl="1">
              <a:lnSpc>
                <a:spcPct val="95000"/>
              </a:lnSpc>
              <a:spcBef>
                <a:spcPts val="0"/>
              </a:spcBef>
            </a:pPr>
            <a:r>
              <a:rPr lang="en-US" sz="2000" dirty="0"/>
              <a:t>Crucified Jesus for jealousy – </a:t>
            </a:r>
            <a:r>
              <a:rPr lang="en-US" sz="2000" b="1" dirty="0">
                <a:solidFill>
                  <a:srgbClr val="002060"/>
                </a:solidFill>
              </a:rPr>
              <a:t>Matthew 27:18</a:t>
            </a:r>
          </a:p>
          <a:p>
            <a:pPr lvl="1">
              <a:lnSpc>
                <a:spcPct val="95000"/>
              </a:lnSpc>
              <a:spcBef>
                <a:spcPts val="0"/>
              </a:spcBef>
            </a:pPr>
            <a:r>
              <a:rPr lang="en-US" sz="2000" dirty="0"/>
              <a:t>Required Gentiles to keep law of Moses – </a:t>
            </a:r>
            <a:r>
              <a:rPr lang="en-US" sz="2000" b="1" dirty="0">
                <a:solidFill>
                  <a:srgbClr val="002060"/>
                </a:solidFill>
              </a:rPr>
              <a:t>Acts 10:1-35; 11:1-18; 15:1-6</a:t>
            </a:r>
          </a:p>
          <a:p>
            <a:pPr lvl="1">
              <a:lnSpc>
                <a:spcPct val="95000"/>
              </a:lnSpc>
              <a:spcBef>
                <a:spcPts val="0"/>
              </a:spcBef>
            </a:pPr>
            <a:r>
              <a:rPr lang="en-US" sz="2000" dirty="0"/>
              <a:t>Blasphemed rather than accept Gentiles – </a:t>
            </a:r>
            <a:r>
              <a:rPr lang="en-US" sz="2000" b="1" dirty="0">
                <a:solidFill>
                  <a:srgbClr val="002060"/>
                </a:solidFill>
              </a:rPr>
              <a:t>Acts 13:45-50; 14:1-5; 17:1-5, 13</a:t>
            </a:r>
          </a:p>
          <a:p>
            <a:pPr lvl="1">
              <a:lnSpc>
                <a:spcPct val="95000"/>
              </a:lnSpc>
              <a:spcBef>
                <a:spcPts val="0"/>
              </a:spcBef>
            </a:pPr>
            <a:r>
              <a:rPr lang="en-US" sz="2000" dirty="0"/>
              <a:t>Persecuted and rejected Paul, apostle to Gentiles – </a:t>
            </a:r>
            <a:r>
              <a:rPr lang="en-US" sz="2000" b="1" dirty="0">
                <a:solidFill>
                  <a:srgbClr val="002060"/>
                </a:solidFill>
              </a:rPr>
              <a:t>Acts 20:3; 21:27-31; 22:20-23; 23:12-23</a:t>
            </a:r>
          </a:p>
          <a:p>
            <a:pPr lvl="1">
              <a:lnSpc>
                <a:spcPct val="95000"/>
              </a:lnSpc>
              <a:spcBef>
                <a:spcPts val="0"/>
              </a:spcBef>
            </a:pPr>
            <a:r>
              <a:rPr lang="en-US" sz="2000" dirty="0"/>
              <a:t>Saw themselves as overly superior to Gentiles – </a:t>
            </a:r>
            <a:r>
              <a:rPr lang="en-US" sz="2000" b="1" dirty="0">
                <a:solidFill>
                  <a:srgbClr val="002060"/>
                </a:solidFill>
              </a:rPr>
              <a:t>Romans 2:1-6, 17-20; 3:1-3</a:t>
            </a:r>
          </a:p>
          <a:p>
            <a:pPr>
              <a:lnSpc>
                <a:spcPct val="95000"/>
              </a:lnSpc>
              <a:spcBef>
                <a:spcPts val="0"/>
              </a:spcBef>
            </a:pPr>
            <a:r>
              <a:rPr lang="en-US" sz="2200" dirty="0"/>
              <a:t>Had transferred promise to serve as elect nation, guardians of God’s Word, and conduit of Messiah as permanent spiritual favor.</a:t>
            </a:r>
          </a:p>
          <a:p>
            <a:pPr>
              <a:lnSpc>
                <a:spcPct val="95000"/>
              </a:lnSpc>
              <a:spcBef>
                <a:spcPts val="0"/>
              </a:spcBef>
            </a:pPr>
            <a:r>
              <a:rPr lang="en-US" sz="2200" dirty="0"/>
              <a:t>Favored nation status meant more to them than salvation itself, jealously.</a:t>
            </a:r>
          </a:p>
        </p:txBody>
      </p:sp>
    </p:spTree>
    <p:extLst>
      <p:ext uri="{BB962C8B-B14F-4D97-AF65-F5344CB8AC3E}">
        <p14:creationId xmlns:p14="http://schemas.microsoft.com/office/powerpoint/2010/main" val="336813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a:xfrm>
            <a:off x="0" y="81579"/>
            <a:ext cx="9144000" cy="857250"/>
          </a:xfrm>
        </p:spPr>
        <p:txBody>
          <a:bodyPr/>
          <a:lstStyle/>
          <a:p>
            <a:r>
              <a:rPr lang="en-US" sz="2800" dirty="0"/>
              <a:t>“Could Wish Myself Accursed from Christ”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How much did Paul care for Israel, and why did he so care (</a:t>
            </a:r>
            <a:r>
              <a:rPr lang="en-US" b="1" dirty="0">
                <a:solidFill>
                  <a:srgbClr val="002060"/>
                </a:solidFill>
              </a:rPr>
              <a:t>9:1-3</a:t>
            </a:r>
            <a:r>
              <a:rPr lang="en-US" dirty="0"/>
              <a:t>)?</a:t>
            </a:r>
          </a:p>
          <a:p>
            <a:pPr marL="0" indent="0">
              <a:buNone/>
            </a:pPr>
            <a:r>
              <a:rPr lang="en-US" dirty="0">
                <a:solidFill>
                  <a:srgbClr val="002060"/>
                </a:solidFill>
              </a:rPr>
              <a:t>I tell </a:t>
            </a:r>
            <a:r>
              <a:rPr lang="en-US" b="1" dirty="0">
                <a:solidFill>
                  <a:srgbClr val="002060"/>
                </a:solidFill>
              </a:rPr>
              <a:t>the </a:t>
            </a:r>
            <a:r>
              <a:rPr lang="en-US" b="1" u="sng" dirty="0">
                <a:solidFill>
                  <a:srgbClr val="002060"/>
                </a:solidFill>
              </a:rPr>
              <a:t>truth in Christ</a:t>
            </a:r>
            <a:r>
              <a:rPr lang="en-US" b="1" dirty="0">
                <a:solidFill>
                  <a:srgbClr val="002060"/>
                </a:solidFill>
              </a:rPr>
              <a:t>, I am not lying</a:t>
            </a:r>
            <a:r>
              <a:rPr lang="en-US" dirty="0">
                <a:solidFill>
                  <a:srgbClr val="002060"/>
                </a:solidFill>
              </a:rPr>
              <a:t>, </a:t>
            </a:r>
            <a:r>
              <a:rPr lang="en-US" b="1" dirty="0">
                <a:solidFill>
                  <a:srgbClr val="002060"/>
                </a:solidFill>
              </a:rPr>
              <a:t>my conscience also bearing me </a:t>
            </a:r>
            <a:r>
              <a:rPr lang="en-US" b="1" u="sng" dirty="0">
                <a:solidFill>
                  <a:srgbClr val="002060"/>
                </a:solidFill>
              </a:rPr>
              <a:t>witness in the Holy Spirit</a:t>
            </a:r>
            <a:r>
              <a:rPr lang="en-US" dirty="0">
                <a:solidFill>
                  <a:srgbClr val="002060"/>
                </a:solidFill>
              </a:rPr>
              <a:t>, that </a:t>
            </a:r>
            <a:r>
              <a:rPr lang="en-US" b="1" dirty="0">
                <a:solidFill>
                  <a:srgbClr val="002060"/>
                </a:solidFill>
              </a:rPr>
              <a:t>I have </a:t>
            </a:r>
            <a:r>
              <a:rPr lang="en-US" b="1" u="sng" dirty="0">
                <a:solidFill>
                  <a:srgbClr val="002060"/>
                </a:solidFill>
              </a:rPr>
              <a:t>great sorrow and continual grief</a:t>
            </a:r>
            <a:r>
              <a:rPr lang="en-US" b="1" dirty="0">
                <a:solidFill>
                  <a:srgbClr val="002060"/>
                </a:solidFill>
              </a:rPr>
              <a:t> in my heart</a:t>
            </a:r>
            <a:r>
              <a:rPr lang="en-US" dirty="0">
                <a:solidFill>
                  <a:srgbClr val="002060"/>
                </a:solidFill>
              </a:rPr>
              <a:t>. </a:t>
            </a:r>
            <a:r>
              <a:rPr lang="en-US" b="1" dirty="0">
                <a:solidFill>
                  <a:srgbClr val="002060"/>
                </a:solidFill>
              </a:rPr>
              <a:t>For </a:t>
            </a:r>
            <a:r>
              <a:rPr lang="en-US" b="1" u="sng" dirty="0">
                <a:solidFill>
                  <a:srgbClr val="002060"/>
                </a:solidFill>
              </a:rPr>
              <a:t>I could wish</a:t>
            </a:r>
            <a:r>
              <a:rPr lang="en-US" b="1" dirty="0">
                <a:solidFill>
                  <a:srgbClr val="002060"/>
                </a:solidFill>
              </a:rPr>
              <a:t> that I myself were </a:t>
            </a:r>
            <a:r>
              <a:rPr lang="en-US" b="1" u="sng" dirty="0">
                <a:solidFill>
                  <a:srgbClr val="002060"/>
                </a:solidFill>
              </a:rPr>
              <a:t>accursed from Christ for</a:t>
            </a:r>
            <a:r>
              <a:rPr lang="en-US" b="1" dirty="0">
                <a:solidFill>
                  <a:srgbClr val="002060"/>
                </a:solidFill>
              </a:rPr>
              <a:t> my brethren</a:t>
            </a:r>
            <a:r>
              <a:rPr lang="en-US" dirty="0">
                <a:solidFill>
                  <a:srgbClr val="002060"/>
                </a:solidFill>
              </a:rPr>
              <a:t>, </a:t>
            </a:r>
            <a:r>
              <a:rPr lang="en-US" b="1" dirty="0">
                <a:solidFill>
                  <a:srgbClr val="002060"/>
                </a:solidFill>
              </a:rPr>
              <a:t>my countrymen according to the flesh,</a:t>
            </a:r>
            <a:r>
              <a:rPr lang="en-US" dirty="0"/>
              <a:t> (</a:t>
            </a:r>
            <a:r>
              <a:rPr lang="en-US" b="1" dirty="0">
                <a:solidFill>
                  <a:srgbClr val="002060"/>
                </a:solidFill>
              </a:rPr>
              <a:t>9:1-3</a:t>
            </a:r>
            <a:r>
              <a:rPr lang="en-US" dirty="0"/>
              <a:t>)</a:t>
            </a:r>
          </a:p>
          <a:p>
            <a:r>
              <a:rPr lang="en-US" dirty="0"/>
              <a:t>The most!  Almost willing to trade his salvation for theirs.</a:t>
            </a:r>
          </a:p>
          <a:p>
            <a:pPr lvl="1"/>
            <a:r>
              <a:rPr lang="en-US" sz="2200" dirty="0"/>
              <a:t>Paul “could wish” – not “do wish” or “did wish” (</a:t>
            </a:r>
            <a:r>
              <a:rPr lang="en-US" sz="2200" b="1" dirty="0">
                <a:solidFill>
                  <a:srgbClr val="002060"/>
                </a:solidFill>
              </a:rPr>
              <a:t>Luke 14:26</a:t>
            </a:r>
            <a:r>
              <a:rPr lang="en-US" sz="2200" dirty="0"/>
              <a:t>).</a:t>
            </a:r>
          </a:p>
          <a:p>
            <a:pPr lvl="1"/>
            <a:r>
              <a:rPr lang="en-US" sz="2200" dirty="0"/>
              <a:t>Have some today discovered what Paul did not know?</a:t>
            </a:r>
          </a:p>
          <a:p>
            <a:r>
              <a:rPr lang="en-US" dirty="0"/>
              <a:t>This extreme expression – plus invoking Christ and Holy Spirit – shows urgency of point, disarmed accusations of prejudice.</a:t>
            </a:r>
          </a:p>
        </p:txBody>
      </p:sp>
    </p:spTree>
    <p:extLst>
      <p:ext uri="{BB962C8B-B14F-4D97-AF65-F5344CB8AC3E}">
        <p14:creationId xmlns:p14="http://schemas.microsoft.com/office/powerpoint/2010/main" val="160707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How Were God’s Elect Justly Lost?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2"/>
            </a:pPr>
            <a:r>
              <a:rPr lang="en-US" sz="2200" dirty="0"/>
              <a:t>What was their remarkable condition, and how would that relate to the closing verses of the previous chapter (</a:t>
            </a:r>
            <a:r>
              <a:rPr lang="en-US" sz="2200" b="1" dirty="0">
                <a:solidFill>
                  <a:srgbClr val="002060"/>
                </a:solidFill>
              </a:rPr>
              <a:t>9:4-5</a:t>
            </a:r>
            <a:r>
              <a:rPr lang="en-US" sz="2200" dirty="0"/>
              <a:t>)?  In other words, what natural reaction to chapter eight’s closing does he appear to anticipate from Jews and answer (</a:t>
            </a:r>
            <a:r>
              <a:rPr lang="en-US" sz="2200" b="1" dirty="0">
                <a:solidFill>
                  <a:srgbClr val="002060"/>
                </a:solidFill>
              </a:rPr>
              <a:t>9:6</a:t>
            </a:r>
            <a:r>
              <a:rPr lang="en-US" sz="2200" dirty="0"/>
              <a:t>)?</a:t>
            </a:r>
          </a:p>
          <a:p>
            <a:pPr marL="0" indent="0">
              <a:lnSpc>
                <a:spcPct val="95000"/>
              </a:lnSpc>
              <a:spcBef>
                <a:spcPts val="0"/>
              </a:spcBef>
              <a:buNone/>
            </a:pPr>
            <a:r>
              <a:rPr lang="en-US" sz="2200" dirty="0">
                <a:solidFill>
                  <a:srgbClr val="002060"/>
                </a:solidFill>
              </a:rPr>
              <a:t>who are </a:t>
            </a:r>
            <a:r>
              <a:rPr lang="en-US" sz="2200" b="1" u="sng" dirty="0">
                <a:solidFill>
                  <a:srgbClr val="002060"/>
                </a:solidFill>
              </a:rPr>
              <a:t>Israelites</a:t>
            </a:r>
            <a:r>
              <a:rPr lang="en-US" sz="2200" dirty="0">
                <a:solidFill>
                  <a:srgbClr val="002060"/>
                </a:solidFill>
              </a:rPr>
              <a:t>, to whom pertain </a:t>
            </a:r>
            <a:r>
              <a:rPr lang="en-US" sz="2200" b="1" dirty="0">
                <a:solidFill>
                  <a:srgbClr val="002060"/>
                </a:solidFill>
              </a:rPr>
              <a:t>the </a:t>
            </a:r>
            <a:r>
              <a:rPr lang="en-US" sz="2200" b="1" i="1" baseline="30000" dirty="0">
                <a:solidFill>
                  <a:srgbClr val="C00000"/>
                </a:solidFill>
              </a:rPr>
              <a:t>1</a:t>
            </a:r>
            <a:r>
              <a:rPr lang="en-US" sz="2200" b="1" dirty="0">
                <a:solidFill>
                  <a:srgbClr val="002060"/>
                </a:solidFill>
              </a:rPr>
              <a:t>adoption</a:t>
            </a:r>
            <a:r>
              <a:rPr lang="en-US" sz="2200" dirty="0">
                <a:solidFill>
                  <a:srgbClr val="002060"/>
                </a:solidFill>
              </a:rPr>
              <a:t>, </a:t>
            </a:r>
            <a:r>
              <a:rPr lang="en-US" sz="2200" b="1" dirty="0">
                <a:solidFill>
                  <a:srgbClr val="002060"/>
                </a:solidFill>
              </a:rPr>
              <a:t>the </a:t>
            </a:r>
            <a:r>
              <a:rPr lang="en-US" sz="2200" b="1" i="1" baseline="30000" dirty="0">
                <a:solidFill>
                  <a:srgbClr val="C00000"/>
                </a:solidFill>
              </a:rPr>
              <a:t>2</a:t>
            </a:r>
            <a:r>
              <a:rPr lang="en-US" sz="2200" b="1" dirty="0">
                <a:solidFill>
                  <a:srgbClr val="002060"/>
                </a:solidFill>
              </a:rPr>
              <a:t>glory</a:t>
            </a:r>
            <a:r>
              <a:rPr lang="en-US" sz="2200" dirty="0">
                <a:solidFill>
                  <a:srgbClr val="002060"/>
                </a:solidFill>
              </a:rPr>
              <a:t>, </a:t>
            </a:r>
            <a:r>
              <a:rPr lang="en-US" sz="2200" b="1" dirty="0">
                <a:solidFill>
                  <a:srgbClr val="002060"/>
                </a:solidFill>
              </a:rPr>
              <a:t>the </a:t>
            </a:r>
            <a:r>
              <a:rPr lang="en-US" sz="2200" b="1" i="1" baseline="30000" dirty="0">
                <a:solidFill>
                  <a:srgbClr val="C00000"/>
                </a:solidFill>
              </a:rPr>
              <a:t>3</a:t>
            </a:r>
            <a:r>
              <a:rPr lang="en-US" sz="2200" b="1" dirty="0">
                <a:solidFill>
                  <a:srgbClr val="002060"/>
                </a:solidFill>
              </a:rPr>
              <a:t>covenants</a:t>
            </a:r>
            <a:r>
              <a:rPr lang="en-US" sz="2200" dirty="0">
                <a:solidFill>
                  <a:srgbClr val="002060"/>
                </a:solidFill>
              </a:rPr>
              <a:t>, the </a:t>
            </a:r>
            <a:r>
              <a:rPr lang="en-US" sz="2200" b="1" i="1" baseline="30000" dirty="0">
                <a:solidFill>
                  <a:srgbClr val="C00000"/>
                </a:solidFill>
              </a:rPr>
              <a:t>4</a:t>
            </a:r>
            <a:r>
              <a:rPr lang="en-US" sz="2200" b="1" dirty="0">
                <a:solidFill>
                  <a:srgbClr val="002060"/>
                </a:solidFill>
              </a:rPr>
              <a:t>giving of the law</a:t>
            </a:r>
            <a:r>
              <a:rPr lang="en-US" sz="2200" dirty="0">
                <a:solidFill>
                  <a:srgbClr val="002060"/>
                </a:solidFill>
              </a:rPr>
              <a:t>, the </a:t>
            </a:r>
            <a:r>
              <a:rPr lang="en-US" sz="2200" b="1" i="1" baseline="30000" dirty="0">
                <a:solidFill>
                  <a:srgbClr val="C00000"/>
                </a:solidFill>
              </a:rPr>
              <a:t>5</a:t>
            </a:r>
            <a:r>
              <a:rPr lang="en-US" sz="2200" b="1" dirty="0">
                <a:solidFill>
                  <a:srgbClr val="002060"/>
                </a:solidFill>
              </a:rPr>
              <a:t>service of God</a:t>
            </a:r>
            <a:r>
              <a:rPr lang="en-US" sz="2200" dirty="0">
                <a:solidFill>
                  <a:srgbClr val="002060"/>
                </a:solidFill>
              </a:rPr>
              <a:t>, and the </a:t>
            </a:r>
            <a:r>
              <a:rPr lang="en-US" sz="2200" b="1" i="1" baseline="30000" dirty="0">
                <a:solidFill>
                  <a:srgbClr val="C00000"/>
                </a:solidFill>
              </a:rPr>
              <a:t>6</a:t>
            </a:r>
            <a:r>
              <a:rPr lang="en-US" sz="2200" b="1" dirty="0">
                <a:solidFill>
                  <a:srgbClr val="002060"/>
                </a:solidFill>
              </a:rPr>
              <a:t>promises</a:t>
            </a:r>
            <a:r>
              <a:rPr lang="en-US" sz="2200" dirty="0">
                <a:solidFill>
                  <a:srgbClr val="002060"/>
                </a:solidFill>
              </a:rPr>
              <a:t>; </a:t>
            </a:r>
            <a:r>
              <a:rPr lang="en-US" sz="2200" b="1" i="1" baseline="30000" dirty="0">
                <a:solidFill>
                  <a:srgbClr val="C00000"/>
                </a:solidFill>
              </a:rPr>
              <a:t>7</a:t>
            </a:r>
            <a:r>
              <a:rPr lang="en-US" sz="2200" b="1" dirty="0">
                <a:solidFill>
                  <a:srgbClr val="002060"/>
                </a:solidFill>
              </a:rPr>
              <a:t>of whom are the fathers </a:t>
            </a:r>
            <a:r>
              <a:rPr lang="en-US" sz="2200" dirty="0">
                <a:solidFill>
                  <a:srgbClr val="002060"/>
                </a:solidFill>
              </a:rPr>
              <a:t>and </a:t>
            </a:r>
            <a:r>
              <a:rPr lang="en-US" sz="2200" b="1" i="1" baseline="30000" dirty="0">
                <a:solidFill>
                  <a:srgbClr val="C00000"/>
                </a:solidFill>
              </a:rPr>
              <a:t>8</a:t>
            </a:r>
            <a:r>
              <a:rPr lang="en-US" sz="2200" b="1" dirty="0">
                <a:solidFill>
                  <a:srgbClr val="002060"/>
                </a:solidFill>
              </a:rPr>
              <a:t>from whom, according to the flesh, Christ came</a:t>
            </a:r>
            <a:r>
              <a:rPr lang="en-US" sz="2200" dirty="0">
                <a:solidFill>
                  <a:srgbClr val="002060"/>
                </a:solidFill>
              </a:rPr>
              <a:t>, who is over all, the eternally blessed God. Amen. </a:t>
            </a:r>
            <a:r>
              <a:rPr lang="en-US" sz="2200" dirty="0"/>
              <a:t>(</a:t>
            </a:r>
            <a:r>
              <a:rPr lang="en-US" sz="2200" b="1" dirty="0">
                <a:solidFill>
                  <a:srgbClr val="002060"/>
                </a:solidFill>
              </a:rPr>
              <a:t>9:4-5</a:t>
            </a:r>
            <a:r>
              <a:rPr lang="en-US" sz="2200" dirty="0"/>
              <a:t>)</a:t>
            </a:r>
          </a:p>
          <a:p>
            <a:pPr>
              <a:lnSpc>
                <a:spcPct val="95000"/>
              </a:lnSpc>
              <a:spcBef>
                <a:spcPts val="0"/>
              </a:spcBef>
            </a:pPr>
            <a:r>
              <a:rPr lang="en-US" sz="2200" dirty="0"/>
              <a:t>If God was </a:t>
            </a:r>
            <a:r>
              <a:rPr lang="en-US" sz="2200" dirty="0">
                <a:solidFill>
                  <a:srgbClr val="002060"/>
                </a:solidFill>
              </a:rPr>
              <a:t>“</a:t>
            </a:r>
            <a:r>
              <a:rPr lang="en-US" sz="2200" b="1" u="sng" dirty="0">
                <a:solidFill>
                  <a:srgbClr val="002060"/>
                </a:solidFill>
              </a:rPr>
              <a:t>for</a:t>
            </a:r>
            <a:r>
              <a:rPr lang="en-US" sz="2200" dirty="0">
                <a:solidFill>
                  <a:srgbClr val="002060"/>
                </a:solidFill>
              </a:rPr>
              <a:t> them”</a:t>
            </a:r>
            <a:r>
              <a:rPr lang="en-US" sz="2200" dirty="0"/>
              <a:t>, then why were they lost, rejected?</a:t>
            </a:r>
          </a:p>
          <a:p>
            <a:pPr>
              <a:lnSpc>
                <a:spcPct val="95000"/>
              </a:lnSpc>
              <a:spcBef>
                <a:spcPts val="0"/>
              </a:spcBef>
            </a:pPr>
            <a:r>
              <a:rPr lang="en-US" sz="2200" dirty="0"/>
              <a:t>Response’s tone of chapter 9 matches sharp rebuke of chapter 2.</a:t>
            </a:r>
          </a:p>
          <a:p>
            <a:pPr>
              <a:lnSpc>
                <a:spcPct val="95000"/>
              </a:lnSpc>
              <a:spcBef>
                <a:spcPts val="0"/>
              </a:spcBef>
            </a:pPr>
            <a:r>
              <a:rPr lang="en-US" sz="2200" dirty="0"/>
              <a:t>Most likely applied to scoffing, nationalistic, rebellious Jews, who would have questioned his loyalty (see question #1).</a:t>
            </a:r>
          </a:p>
          <a:p>
            <a:pPr>
              <a:lnSpc>
                <a:spcPct val="95000"/>
              </a:lnSpc>
              <a:spcBef>
                <a:spcPts val="0"/>
              </a:spcBef>
            </a:pPr>
            <a:r>
              <a:rPr lang="en-US" sz="2200" dirty="0"/>
              <a:t>How </a:t>
            </a:r>
            <a:r>
              <a:rPr lang="en-US" sz="2200" b="1" i="1" dirty="0"/>
              <a:t>were</a:t>
            </a:r>
            <a:r>
              <a:rPr lang="en-US" sz="2200" dirty="0"/>
              <a:t> they lost given </a:t>
            </a:r>
            <a:r>
              <a:rPr lang="en-US" sz="2200" b="1" i="1" dirty="0"/>
              <a:t>all</a:t>
            </a:r>
            <a:r>
              <a:rPr lang="en-US" sz="2200" dirty="0"/>
              <a:t> of these blessings from God?  Did God fail?</a:t>
            </a:r>
          </a:p>
        </p:txBody>
      </p:sp>
    </p:spTree>
    <p:extLst>
      <p:ext uri="{BB962C8B-B14F-4D97-AF65-F5344CB8AC3E}">
        <p14:creationId xmlns:p14="http://schemas.microsoft.com/office/powerpoint/2010/main" val="108643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2800" dirty="0"/>
              <a:t>“Not of Works, But of Him Who Calls”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5000"/>
              </a:lnSpc>
              <a:buNone/>
            </a:pPr>
            <a:r>
              <a:rPr lang="en-US" sz="2300" dirty="0">
                <a:solidFill>
                  <a:srgbClr val="002060"/>
                </a:solidFill>
              </a:rPr>
              <a:t>But it is </a:t>
            </a:r>
            <a:r>
              <a:rPr lang="en-US" sz="2300" b="1" u="sng" dirty="0">
                <a:solidFill>
                  <a:srgbClr val="002060"/>
                </a:solidFill>
              </a:rPr>
              <a:t>not</a:t>
            </a:r>
            <a:r>
              <a:rPr lang="en-US" sz="2300" b="1" dirty="0">
                <a:solidFill>
                  <a:srgbClr val="002060"/>
                </a:solidFill>
              </a:rPr>
              <a:t> that the word </a:t>
            </a:r>
            <a:r>
              <a:rPr lang="en-US" sz="2300" b="1" u="sng" dirty="0">
                <a:solidFill>
                  <a:srgbClr val="002060"/>
                </a:solidFill>
              </a:rPr>
              <a:t>of God</a:t>
            </a:r>
            <a:r>
              <a:rPr lang="en-US" sz="2300" b="1" dirty="0">
                <a:solidFill>
                  <a:srgbClr val="002060"/>
                </a:solidFill>
              </a:rPr>
              <a:t> has taken </a:t>
            </a:r>
            <a:r>
              <a:rPr lang="en-US" sz="2300" b="1" u="sng" dirty="0">
                <a:solidFill>
                  <a:srgbClr val="002060"/>
                </a:solidFill>
              </a:rPr>
              <a:t>no effect</a:t>
            </a:r>
            <a:r>
              <a:rPr lang="en-US" sz="2300" dirty="0">
                <a:solidFill>
                  <a:srgbClr val="002060"/>
                </a:solidFill>
              </a:rPr>
              <a:t>. </a:t>
            </a:r>
            <a:r>
              <a:rPr lang="en-US" sz="2300" b="1" dirty="0">
                <a:solidFill>
                  <a:srgbClr val="002060"/>
                </a:solidFill>
              </a:rPr>
              <a:t>For they are </a:t>
            </a:r>
            <a:r>
              <a:rPr lang="en-US" sz="2300" b="1" u="sng" dirty="0">
                <a:solidFill>
                  <a:srgbClr val="002060"/>
                </a:solidFill>
              </a:rPr>
              <a:t>not all Israel</a:t>
            </a:r>
            <a:r>
              <a:rPr lang="en-US" sz="2300" b="1" dirty="0">
                <a:solidFill>
                  <a:srgbClr val="002060"/>
                </a:solidFill>
              </a:rPr>
              <a:t> who are </a:t>
            </a:r>
            <a:r>
              <a:rPr lang="en-US" sz="2300" b="1" u="sng" dirty="0">
                <a:solidFill>
                  <a:srgbClr val="002060"/>
                </a:solidFill>
              </a:rPr>
              <a:t>of Israel</a:t>
            </a:r>
            <a:r>
              <a:rPr lang="en-US" sz="2300" dirty="0">
                <a:solidFill>
                  <a:srgbClr val="002060"/>
                </a:solidFill>
              </a:rPr>
              <a:t>, </a:t>
            </a:r>
            <a:r>
              <a:rPr lang="en-US" sz="2300" b="1" dirty="0">
                <a:solidFill>
                  <a:srgbClr val="002060"/>
                </a:solidFill>
              </a:rPr>
              <a:t>nor</a:t>
            </a:r>
            <a:r>
              <a:rPr lang="en-US" sz="2300" dirty="0">
                <a:solidFill>
                  <a:srgbClr val="002060"/>
                </a:solidFill>
              </a:rPr>
              <a:t> are they </a:t>
            </a:r>
            <a:r>
              <a:rPr lang="en-US" sz="2300" b="1" dirty="0">
                <a:solidFill>
                  <a:srgbClr val="002060"/>
                </a:solidFill>
              </a:rPr>
              <a:t>all children because they are the seed of Abraham</a:t>
            </a:r>
            <a:r>
              <a:rPr lang="en-US" sz="2300" dirty="0">
                <a:solidFill>
                  <a:srgbClr val="002060"/>
                </a:solidFill>
              </a:rPr>
              <a:t>; </a:t>
            </a:r>
            <a:r>
              <a:rPr lang="en-US" sz="2300" b="1" u="sng" dirty="0">
                <a:solidFill>
                  <a:srgbClr val="002060"/>
                </a:solidFill>
              </a:rPr>
              <a:t>but</a:t>
            </a:r>
            <a:r>
              <a:rPr lang="en-US" sz="2300" dirty="0">
                <a:solidFill>
                  <a:srgbClr val="002060"/>
                </a:solidFill>
              </a:rPr>
              <a:t>, “</a:t>
            </a:r>
            <a:r>
              <a:rPr lang="en-US" sz="2300" b="1" dirty="0">
                <a:solidFill>
                  <a:srgbClr val="002060"/>
                </a:solidFill>
              </a:rPr>
              <a:t>In </a:t>
            </a:r>
            <a:r>
              <a:rPr lang="en-US" sz="2300" b="1" u="sng" dirty="0">
                <a:solidFill>
                  <a:srgbClr val="002060"/>
                </a:solidFill>
              </a:rPr>
              <a:t>Isaac</a:t>
            </a:r>
            <a:r>
              <a:rPr lang="en-US" sz="2300" dirty="0">
                <a:solidFill>
                  <a:srgbClr val="002060"/>
                </a:solidFill>
              </a:rPr>
              <a:t> your seed shall be called.” That is, those who are the </a:t>
            </a:r>
            <a:r>
              <a:rPr lang="en-US" sz="2300" b="1" dirty="0">
                <a:solidFill>
                  <a:srgbClr val="002060"/>
                </a:solidFill>
              </a:rPr>
              <a:t>children of the </a:t>
            </a:r>
            <a:r>
              <a:rPr lang="en-US" sz="2300" b="1" u="sng" dirty="0">
                <a:solidFill>
                  <a:srgbClr val="002060"/>
                </a:solidFill>
              </a:rPr>
              <a:t>flesh</a:t>
            </a:r>
            <a:r>
              <a:rPr lang="en-US" sz="2300" dirty="0">
                <a:solidFill>
                  <a:srgbClr val="002060"/>
                </a:solidFill>
              </a:rPr>
              <a:t>, these are </a:t>
            </a:r>
            <a:r>
              <a:rPr lang="en-US" sz="2300" b="1" u="sng" dirty="0">
                <a:solidFill>
                  <a:srgbClr val="002060"/>
                </a:solidFill>
              </a:rPr>
              <a:t>not the children of God</a:t>
            </a:r>
            <a:r>
              <a:rPr lang="en-US" sz="2300" dirty="0">
                <a:solidFill>
                  <a:srgbClr val="002060"/>
                </a:solidFill>
              </a:rPr>
              <a:t>; but the </a:t>
            </a:r>
            <a:r>
              <a:rPr lang="en-US" sz="2300" b="1" dirty="0">
                <a:solidFill>
                  <a:srgbClr val="002060"/>
                </a:solidFill>
              </a:rPr>
              <a:t>children of the </a:t>
            </a:r>
            <a:r>
              <a:rPr lang="en-US" sz="2300" b="1" u="sng" dirty="0">
                <a:solidFill>
                  <a:srgbClr val="002060"/>
                </a:solidFill>
              </a:rPr>
              <a:t>promise</a:t>
            </a:r>
            <a:r>
              <a:rPr lang="en-US" sz="2300" b="1" dirty="0">
                <a:solidFill>
                  <a:srgbClr val="002060"/>
                </a:solidFill>
              </a:rPr>
              <a:t> are counted as the </a:t>
            </a:r>
            <a:r>
              <a:rPr lang="en-US" sz="2300" b="1" u="sng" dirty="0">
                <a:solidFill>
                  <a:srgbClr val="002060"/>
                </a:solidFill>
              </a:rPr>
              <a:t>seed</a:t>
            </a:r>
            <a:r>
              <a:rPr lang="en-US" sz="2300" dirty="0">
                <a:solidFill>
                  <a:srgbClr val="002060"/>
                </a:solidFill>
              </a:rPr>
              <a:t>. For this is the </a:t>
            </a:r>
            <a:r>
              <a:rPr lang="en-US" sz="2300" b="1" dirty="0">
                <a:solidFill>
                  <a:srgbClr val="002060"/>
                </a:solidFill>
              </a:rPr>
              <a:t>word of </a:t>
            </a:r>
            <a:r>
              <a:rPr lang="en-US" sz="2300" b="1" u="sng" dirty="0">
                <a:solidFill>
                  <a:srgbClr val="002060"/>
                </a:solidFill>
              </a:rPr>
              <a:t>promise</a:t>
            </a:r>
            <a:r>
              <a:rPr lang="en-US" sz="2300" dirty="0">
                <a:solidFill>
                  <a:srgbClr val="002060"/>
                </a:solidFill>
              </a:rPr>
              <a:t>: “At this time I will come and </a:t>
            </a:r>
            <a:r>
              <a:rPr lang="en-US" sz="2300" b="1" u="sng" dirty="0">
                <a:solidFill>
                  <a:srgbClr val="002060"/>
                </a:solidFill>
              </a:rPr>
              <a:t>Sarah</a:t>
            </a:r>
            <a:r>
              <a:rPr lang="en-US" sz="2300" b="1" dirty="0">
                <a:solidFill>
                  <a:srgbClr val="002060"/>
                </a:solidFill>
              </a:rPr>
              <a:t> shall have a son</a:t>
            </a:r>
            <a:r>
              <a:rPr lang="en-US" sz="2300" dirty="0">
                <a:solidFill>
                  <a:srgbClr val="002060"/>
                </a:solidFill>
              </a:rPr>
              <a:t>.” And not only this, but when Rebecca also had conceived by one man, even by our father Isaac (for the children </a:t>
            </a:r>
            <a:r>
              <a:rPr lang="en-US" sz="2300" b="1" dirty="0">
                <a:solidFill>
                  <a:srgbClr val="002060"/>
                </a:solidFill>
              </a:rPr>
              <a:t>not yet being born</a:t>
            </a:r>
            <a:r>
              <a:rPr lang="en-US" sz="2300" dirty="0">
                <a:solidFill>
                  <a:srgbClr val="002060"/>
                </a:solidFill>
              </a:rPr>
              <a:t>, </a:t>
            </a:r>
            <a:r>
              <a:rPr lang="en-US" sz="2300" b="1" u="sng" dirty="0">
                <a:solidFill>
                  <a:srgbClr val="002060"/>
                </a:solidFill>
              </a:rPr>
              <a:t>nor having done any good or evil</a:t>
            </a:r>
            <a:r>
              <a:rPr lang="en-US" sz="2300" b="1" dirty="0">
                <a:solidFill>
                  <a:srgbClr val="002060"/>
                </a:solidFill>
              </a:rPr>
              <a:t>, that the </a:t>
            </a:r>
            <a:r>
              <a:rPr lang="en-US" sz="2300" b="1" u="sng" dirty="0">
                <a:solidFill>
                  <a:srgbClr val="002060"/>
                </a:solidFill>
              </a:rPr>
              <a:t>purpose of God according to election</a:t>
            </a:r>
            <a:r>
              <a:rPr lang="en-US" sz="2300" b="1" dirty="0">
                <a:solidFill>
                  <a:srgbClr val="002060"/>
                </a:solidFill>
              </a:rPr>
              <a:t> might stand, </a:t>
            </a:r>
            <a:r>
              <a:rPr lang="en-US" sz="2300" b="1" u="sng" dirty="0">
                <a:solidFill>
                  <a:srgbClr val="002060"/>
                </a:solidFill>
              </a:rPr>
              <a:t>not of works but of Him who calls</a:t>
            </a:r>
            <a:r>
              <a:rPr lang="en-US" sz="2300" dirty="0">
                <a:solidFill>
                  <a:srgbClr val="002060"/>
                </a:solidFill>
              </a:rPr>
              <a:t>), it was said to her, “</a:t>
            </a:r>
            <a:r>
              <a:rPr lang="en-US" sz="2300" b="1" dirty="0">
                <a:solidFill>
                  <a:srgbClr val="002060"/>
                </a:solidFill>
              </a:rPr>
              <a:t>The older shall </a:t>
            </a:r>
            <a:r>
              <a:rPr lang="en-US" sz="2300" b="1" u="sng" dirty="0">
                <a:solidFill>
                  <a:srgbClr val="002060"/>
                </a:solidFill>
              </a:rPr>
              <a:t>serve the younger</a:t>
            </a:r>
            <a:r>
              <a:rPr lang="en-US" sz="2300" b="1" dirty="0">
                <a:solidFill>
                  <a:srgbClr val="002060"/>
                </a:solidFill>
              </a:rPr>
              <a:t>.</a:t>
            </a:r>
            <a:r>
              <a:rPr lang="en-US" sz="2300" dirty="0">
                <a:solidFill>
                  <a:srgbClr val="002060"/>
                </a:solidFill>
              </a:rPr>
              <a:t>” As it is written, “</a:t>
            </a:r>
            <a:r>
              <a:rPr lang="en-US" sz="2300" b="1" u="sng" dirty="0">
                <a:solidFill>
                  <a:srgbClr val="002060"/>
                </a:solidFill>
              </a:rPr>
              <a:t>Jacob I have loved</a:t>
            </a:r>
            <a:r>
              <a:rPr lang="en-US" sz="2300" b="1" dirty="0">
                <a:solidFill>
                  <a:srgbClr val="002060"/>
                </a:solidFill>
              </a:rPr>
              <a:t>, but </a:t>
            </a:r>
            <a:r>
              <a:rPr lang="en-US" sz="2300" b="1" u="sng" dirty="0">
                <a:solidFill>
                  <a:srgbClr val="002060"/>
                </a:solidFill>
              </a:rPr>
              <a:t>Esau I have hated</a:t>
            </a:r>
            <a:r>
              <a:rPr lang="en-US" sz="2300" dirty="0">
                <a:solidFill>
                  <a:srgbClr val="002060"/>
                </a:solidFill>
              </a:rPr>
              <a:t>.” </a:t>
            </a:r>
            <a:r>
              <a:rPr lang="en-US" sz="2300" dirty="0"/>
              <a:t>(</a:t>
            </a:r>
            <a:r>
              <a:rPr lang="en-US" sz="2300" b="1" dirty="0">
                <a:solidFill>
                  <a:srgbClr val="002060"/>
                </a:solidFill>
              </a:rPr>
              <a:t>9:6-13</a:t>
            </a:r>
            <a:r>
              <a:rPr lang="en-US" sz="2300" dirty="0"/>
              <a:t>)</a:t>
            </a:r>
          </a:p>
        </p:txBody>
      </p:sp>
    </p:spTree>
    <p:extLst>
      <p:ext uri="{BB962C8B-B14F-4D97-AF65-F5344CB8AC3E}">
        <p14:creationId xmlns:p14="http://schemas.microsoft.com/office/powerpoint/2010/main" val="29097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FAE72-05D7-4BDF-A980-1CBA26E75627}"/>
              </a:ext>
            </a:extLst>
          </p:cNvPr>
          <p:cNvSpPr>
            <a:spLocks noGrp="1"/>
          </p:cNvSpPr>
          <p:nvPr>
            <p:ph type="body" sz="quarter" idx="11"/>
          </p:nvPr>
        </p:nvSpPr>
        <p:spPr/>
        <p:txBody>
          <a:bodyPr/>
          <a:lstStyle/>
          <a:p>
            <a:r>
              <a:rPr lang="en-US" dirty="0"/>
              <a:t>Introduction</a:t>
            </a:r>
          </a:p>
        </p:txBody>
      </p:sp>
    </p:spTree>
    <p:extLst>
      <p:ext uri="{BB962C8B-B14F-4D97-AF65-F5344CB8AC3E}">
        <p14:creationId xmlns:p14="http://schemas.microsoft.com/office/powerpoint/2010/main" val="3811878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Sign of Homosexuality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9"/>
            </a:pPr>
            <a:r>
              <a:rPr lang="en-US" dirty="0"/>
              <a:t>What specific, extreme behavior demonstrated these consequences (</a:t>
            </a:r>
            <a:r>
              <a:rPr lang="en-US" b="1" dirty="0">
                <a:solidFill>
                  <a:srgbClr val="002060"/>
                </a:solidFill>
              </a:rPr>
              <a:t>1:26-27</a:t>
            </a:r>
            <a:r>
              <a:rPr lang="en-US" dirty="0"/>
              <a:t>)?  Why does this illustrate the depth of their depravity more than other sins?</a:t>
            </a:r>
          </a:p>
          <a:p>
            <a:pPr marL="0" indent="0">
              <a:lnSpc>
                <a:spcPct val="95000"/>
              </a:lnSpc>
              <a:spcBef>
                <a:spcPts val="0"/>
              </a:spcBef>
              <a:buNone/>
            </a:pPr>
            <a:r>
              <a:rPr lang="en-US" b="1" i="1" u="sng" dirty="0">
                <a:solidFill>
                  <a:srgbClr val="002060"/>
                </a:solidFill>
              </a:rPr>
              <a:t>For this reason God gave them up </a:t>
            </a:r>
            <a:r>
              <a:rPr lang="en-US" b="1" i="1" dirty="0">
                <a:solidFill>
                  <a:srgbClr val="002060"/>
                </a:solidFill>
              </a:rPr>
              <a:t>to vile passions</a:t>
            </a:r>
            <a:r>
              <a:rPr lang="en-US" dirty="0">
                <a:solidFill>
                  <a:srgbClr val="002060"/>
                </a:solidFill>
              </a:rPr>
              <a:t>. For </a:t>
            </a:r>
            <a:r>
              <a:rPr lang="en-US" b="1" i="1" dirty="0">
                <a:solidFill>
                  <a:srgbClr val="002060"/>
                </a:solidFill>
              </a:rPr>
              <a:t>even their women exchanged the natural use </a:t>
            </a:r>
            <a:r>
              <a:rPr lang="en-US" b="1" i="1" u="sng" dirty="0">
                <a:solidFill>
                  <a:srgbClr val="002060"/>
                </a:solidFill>
              </a:rPr>
              <a:t>for what is against nature</a:t>
            </a:r>
            <a:r>
              <a:rPr lang="en-US" dirty="0">
                <a:solidFill>
                  <a:srgbClr val="002060"/>
                </a:solidFill>
              </a:rPr>
              <a:t>. Likewise also the men, </a:t>
            </a:r>
            <a:r>
              <a:rPr lang="en-US" b="1" i="1" dirty="0">
                <a:solidFill>
                  <a:srgbClr val="002060"/>
                </a:solidFill>
              </a:rPr>
              <a:t>leaving the natural use of the woman, </a:t>
            </a:r>
            <a:r>
              <a:rPr lang="en-US" b="1" i="1" u="sng" dirty="0">
                <a:solidFill>
                  <a:srgbClr val="002060"/>
                </a:solidFill>
              </a:rPr>
              <a:t>burned in their lust</a:t>
            </a:r>
            <a:r>
              <a:rPr lang="en-US" b="1" i="1" dirty="0">
                <a:solidFill>
                  <a:srgbClr val="002060"/>
                </a:solidFill>
              </a:rPr>
              <a:t> for one another, </a:t>
            </a:r>
            <a:r>
              <a:rPr lang="en-US" b="1" i="1" u="sng" dirty="0">
                <a:solidFill>
                  <a:srgbClr val="002060"/>
                </a:solidFill>
              </a:rPr>
              <a:t>men with men committing what is shameful</a:t>
            </a:r>
            <a:r>
              <a:rPr lang="en-US" dirty="0">
                <a:solidFill>
                  <a:srgbClr val="002060"/>
                </a:solidFill>
              </a:rPr>
              <a:t>, and </a:t>
            </a:r>
            <a:r>
              <a:rPr lang="en-US" b="1" i="1" dirty="0">
                <a:solidFill>
                  <a:srgbClr val="002060"/>
                </a:solidFill>
              </a:rPr>
              <a:t>receiving in themselves the </a:t>
            </a:r>
            <a:r>
              <a:rPr lang="en-US" b="1" i="1" u="sng" dirty="0">
                <a:solidFill>
                  <a:srgbClr val="002060"/>
                </a:solidFill>
              </a:rPr>
              <a:t>penalty of their error</a:t>
            </a:r>
            <a:r>
              <a:rPr lang="en-US" b="1" i="1" dirty="0">
                <a:solidFill>
                  <a:srgbClr val="002060"/>
                </a:solidFill>
              </a:rPr>
              <a:t> which was due</a:t>
            </a:r>
            <a:r>
              <a:rPr lang="en-US" dirty="0">
                <a:solidFill>
                  <a:srgbClr val="002060"/>
                </a:solidFill>
              </a:rPr>
              <a:t>.</a:t>
            </a:r>
            <a:r>
              <a:rPr lang="en-US" dirty="0"/>
              <a:t> (</a:t>
            </a:r>
            <a:r>
              <a:rPr lang="en-US" b="1" dirty="0">
                <a:solidFill>
                  <a:srgbClr val="002060"/>
                </a:solidFill>
              </a:rPr>
              <a:t>1:26-27</a:t>
            </a:r>
            <a:r>
              <a:rPr lang="en-US" dirty="0"/>
              <a:t>)</a:t>
            </a:r>
          </a:p>
          <a:p>
            <a:pPr>
              <a:lnSpc>
                <a:spcPct val="95000"/>
              </a:lnSpc>
              <a:spcBef>
                <a:spcPts val="0"/>
              </a:spcBef>
            </a:pPr>
            <a:r>
              <a:rPr lang="en-US" dirty="0"/>
              <a:t>Homosexuality is most </a:t>
            </a:r>
            <a:r>
              <a:rPr lang="en-US" b="1" i="1" dirty="0"/>
              <a:t>obviously</a:t>
            </a:r>
            <a:r>
              <a:rPr lang="en-US" dirty="0"/>
              <a:t> wrong (</a:t>
            </a:r>
            <a:r>
              <a:rPr lang="en-US" dirty="0">
                <a:solidFill>
                  <a:srgbClr val="002060"/>
                </a:solidFill>
              </a:rPr>
              <a:t>“against nature”</a:t>
            </a:r>
            <a:r>
              <a:rPr lang="en-US" dirty="0"/>
              <a:t>).</a:t>
            </a:r>
          </a:p>
          <a:p>
            <a:pPr>
              <a:lnSpc>
                <a:spcPct val="95000"/>
              </a:lnSpc>
              <a:spcBef>
                <a:spcPts val="0"/>
              </a:spcBef>
            </a:pPr>
            <a:r>
              <a:rPr lang="en-US" dirty="0"/>
              <a:t>Failure to accept the extremely obvious suggests extreme rebellion.</a:t>
            </a:r>
          </a:p>
          <a:p>
            <a:pPr>
              <a:lnSpc>
                <a:spcPct val="95000"/>
              </a:lnSpc>
              <a:spcBef>
                <a:spcPts val="0"/>
              </a:spcBef>
            </a:pPr>
            <a:r>
              <a:rPr lang="en-US" dirty="0"/>
              <a:t>Represents a society of most rebellious, depraved (</a:t>
            </a:r>
            <a:r>
              <a:rPr lang="en-US" b="1" dirty="0">
                <a:solidFill>
                  <a:srgbClr val="002060"/>
                </a:solidFill>
              </a:rPr>
              <a:t>Gen. 19; Jdg. 20</a:t>
            </a:r>
            <a:r>
              <a:rPr lang="en-US" dirty="0"/>
              <a:t>).</a:t>
            </a:r>
          </a:p>
        </p:txBody>
      </p:sp>
    </p:spTree>
    <p:extLst>
      <p:ext uri="{BB962C8B-B14F-4D97-AF65-F5344CB8AC3E}">
        <p14:creationId xmlns:p14="http://schemas.microsoft.com/office/powerpoint/2010/main" val="313304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2800" dirty="0"/>
              <a:t>“Not of Works, But of Him Who Calls”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sz="2200" dirty="0"/>
              <a:t>Calvinists believe that Paul used the examples of God’s choices of Isaac over Ishmael and Jacob over Esau to prove that God unconditionally chooses who will be saved apart from anything they control or do (</a:t>
            </a:r>
            <a:r>
              <a:rPr lang="en-US" sz="2200" dirty="0">
                <a:solidFill>
                  <a:srgbClr val="002060"/>
                </a:solidFill>
              </a:rPr>
              <a:t>“not yet being born, nor having done any good or evil, that the purpose of God according to election might stand, not of works but of Him who calls”</a:t>
            </a:r>
            <a:r>
              <a:rPr lang="en-US" sz="2200" dirty="0"/>
              <a:t>, </a:t>
            </a:r>
            <a:r>
              <a:rPr lang="en-US" sz="2200" b="1" dirty="0">
                <a:solidFill>
                  <a:srgbClr val="002060"/>
                </a:solidFill>
              </a:rPr>
              <a:t>9:6-13</a:t>
            </a:r>
            <a:r>
              <a:rPr lang="en-US" sz="2200" dirty="0"/>
              <a:t>).  Is that true?  Are people saved unconditionally apart from freewill?  Please answer using this context and context of passages cited by Paul.</a:t>
            </a:r>
          </a:p>
          <a:p>
            <a:r>
              <a:rPr lang="en-US" sz="2200" dirty="0"/>
              <a:t>No, original context shows decision applied to </a:t>
            </a:r>
            <a:r>
              <a:rPr lang="en-US" sz="2200" b="1" i="1" dirty="0"/>
              <a:t>nations</a:t>
            </a:r>
            <a:r>
              <a:rPr lang="en-US" sz="2200" dirty="0"/>
              <a:t>, not individuals.</a:t>
            </a:r>
          </a:p>
          <a:p>
            <a:endParaRPr lang="en-US" sz="2200" dirty="0"/>
          </a:p>
        </p:txBody>
      </p:sp>
    </p:spTree>
    <p:extLst>
      <p:ext uri="{BB962C8B-B14F-4D97-AF65-F5344CB8AC3E}">
        <p14:creationId xmlns:p14="http://schemas.microsoft.com/office/powerpoint/2010/main" val="61598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2800" dirty="0"/>
              <a:t>Election to Produce Messiah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342900" indent="-342900"/>
            <a:r>
              <a:rPr lang="en-US" dirty="0"/>
              <a:t>Has the </a:t>
            </a:r>
            <a:r>
              <a:rPr lang="en-US" b="1" u="sng" dirty="0"/>
              <a:t>context</a:t>
            </a:r>
            <a:r>
              <a:rPr lang="en-US" dirty="0"/>
              <a:t> been about </a:t>
            </a:r>
            <a:r>
              <a:rPr lang="en-US" b="1" dirty="0"/>
              <a:t>individuals</a:t>
            </a:r>
            <a:r>
              <a:rPr lang="en-US" dirty="0"/>
              <a:t> or </a:t>
            </a:r>
            <a:r>
              <a:rPr lang="en-US" b="1" u="sng" dirty="0"/>
              <a:t>nations</a:t>
            </a:r>
            <a:r>
              <a:rPr lang="en-US" dirty="0"/>
              <a:t>?</a:t>
            </a:r>
          </a:p>
          <a:p>
            <a:pPr marL="342900" indent="-342900"/>
            <a:r>
              <a:rPr lang="en-US" dirty="0"/>
              <a:t>Who was </a:t>
            </a:r>
            <a:r>
              <a:rPr lang="en-US" b="1" u="sng" dirty="0"/>
              <a:t>object</a:t>
            </a:r>
            <a:r>
              <a:rPr lang="en-US" dirty="0"/>
              <a:t> of election? </a:t>
            </a:r>
            <a:r>
              <a:rPr lang="en-US" b="1" dirty="0"/>
              <a:t>Individuals</a:t>
            </a:r>
            <a:r>
              <a:rPr lang="en-US" dirty="0"/>
              <a:t> or </a:t>
            </a:r>
            <a:r>
              <a:rPr lang="en-US" b="1" u="sng" dirty="0"/>
              <a:t>nations</a:t>
            </a:r>
            <a:r>
              <a:rPr lang="en-US" dirty="0"/>
              <a:t>?</a:t>
            </a:r>
          </a:p>
          <a:p>
            <a:pPr marL="342900" indent="-342900"/>
            <a:r>
              <a:rPr lang="en-US" dirty="0"/>
              <a:t>Supporting proof-texts: </a:t>
            </a:r>
            <a:r>
              <a:rPr lang="en-US" dirty="0">
                <a:solidFill>
                  <a:srgbClr val="002060"/>
                </a:solidFill>
              </a:rPr>
              <a:t>“</a:t>
            </a:r>
            <a:r>
              <a:rPr lang="en-US" b="1" u="sng" dirty="0">
                <a:solidFill>
                  <a:srgbClr val="002060"/>
                </a:solidFill>
              </a:rPr>
              <a:t>for</a:t>
            </a:r>
            <a:r>
              <a:rPr lang="en-US" dirty="0">
                <a:solidFill>
                  <a:srgbClr val="002060"/>
                </a:solidFill>
              </a:rPr>
              <a:t> the children … it was said to her … </a:t>
            </a:r>
            <a:r>
              <a:rPr lang="en-US" b="1" u="sng" dirty="0">
                <a:solidFill>
                  <a:srgbClr val="002060"/>
                </a:solidFill>
              </a:rPr>
              <a:t>as</a:t>
            </a:r>
            <a:r>
              <a:rPr lang="en-US" dirty="0">
                <a:solidFill>
                  <a:srgbClr val="002060"/>
                </a:solidFill>
              </a:rPr>
              <a:t> it is written”</a:t>
            </a:r>
            <a:r>
              <a:rPr lang="en-US" i="1" dirty="0"/>
              <a:t>.</a:t>
            </a:r>
          </a:p>
          <a:p>
            <a:endParaRPr lang="en-US" dirty="0"/>
          </a:p>
          <a:p>
            <a:pPr marL="0" indent="0">
              <a:buNone/>
            </a:pPr>
            <a:r>
              <a:rPr lang="en-US" dirty="0">
                <a:solidFill>
                  <a:srgbClr val="002060"/>
                </a:solidFill>
              </a:rPr>
              <a:t>But the children struggled together within her; and she said, “If all is well, why am I like this?” So she went to inquire of the LORD. And the LORD said to her: “</a:t>
            </a:r>
            <a:r>
              <a:rPr lang="en-US" b="1" dirty="0">
                <a:solidFill>
                  <a:srgbClr val="002060"/>
                </a:solidFill>
              </a:rPr>
              <a:t>Two </a:t>
            </a:r>
            <a:r>
              <a:rPr lang="en-US" b="1" u="sng" dirty="0">
                <a:solidFill>
                  <a:srgbClr val="002060"/>
                </a:solidFill>
              </a:rPr>
              <a:t>nations</a:t>
            </a:r>
            <a:r>
              <a:rPr lang="en-US" b="1" dirty="0">
                <a:solidFill>
                  <a:srgbClr val="002060"/>
                </a:solidFill>
              </a:rPr>
              <a:t> are in your womb, Two </a:t>
            </a:r>
            <a:r>
              <a:rPr lang="en-US" b="1" u="sng" dirty="0">
                <a:solidFill>
                  <a:srgbClr val="002060"/>
                </a:solidFill>
              </a:rPr>
              <a:t>peoples</a:t>
            </a:r>
            <a:r>
              <a:rPr lang="en-US" b="1" dirty="0">
                <a:solidFill>
                  <a:srgbClr val="002060"/>
                </a:solidFill>
              </a:rPr>
              <a:t> shall be separated from your body</a:t>
            </a:r>
            <a:r>
              <a:rPr lang="en-US" dirty="0">
                <a:solidFill>
                  <a:srgbClr val="002060"/>
                </a:solidFill>
              </a:rPr>
              <a:t>; </a:t>
            </a:r>
            <a:r>
              <a:rPr lang="en-US" b="1" dirty="0">
                <a:solidFill>
                  <a:srgbClr val="002060"/>
                </a:solidFill>
              </a:rPr>
              <a:t>One </a:t>
            </a:r>
            <a:r>
              <a:rPr lang="en-US" b="1" u="sng" dirty="0">
                <a:solidFill>
                  <a:srgbClr val="002060"/>
                </a:solidFill>
              </a:rPr>
              <a:t>people</a:t>
            </a:r>
            <a:r>
              <a:rPr lang="en-US" b="1" dirty="0">
                <a:solidFill>
                  <a:srgbClr val="002060"/>
                </a:solidFill>
              </a:rPr>
              <a:t> </a:t>
            </a:r>
            <a:r>
              <a:rPr lang="en-US" dirty="0">
                <a:solidFill>
                  <a:srgbClr val="002060"/>
                </a:solidFill>
              </a:rPr>
              <a:t>shall be stronger than the other, And </a:t>
            </a:r>
            <a:r>
              <a:rPr lang="en-US" b="1" dirty="0">
                <a:solidFill>
                  <a:srgbClr val="002060"/>
                </a:solidFill>
              </a:rPr>
              <a:t>the </a:t>
            </a:r>
            <a:r>
              <a:rPr lang="en-US" b="1" u="sng" dirty="0">
                <a:solidFill>
                  <a:srgbClr val="002060"/>
                </a:solidFill>
              </a:rPr>
              <a:t>older</a:t>
            </a:r>
            <a:r>
              <a:rPr lang="en-US" b="1" dirty="0">
                <a:solidFill>
                  <a:srgbClr val="002060"/>
                </a:solidFill>
              </a:rPr>
              <a:t> shall serve the </a:t>
            </a:r>
            <a:r>
              <a:rPr lang="en-US" b="1" u="sng" dirty="0">
                <a:solidFill>
                  <a:srgbClr val="002060"/>
                </a:solidFill>
              </a:rPr>
              <a:t>younger</a:t>
            </a:r>
            <a:r>
              <a:rPr lang="en-US" dirty="0">
                <a:solidFill>
                  <a:srgbClr val="002060"/>
                </a:solidFill>
              </a:rPr>
              <a:t>.” </a:t>
            </a:r>
            <a:r>
              <a:rPr lang="en-US" dirty="0"/>
              <a:t>(</a:t>
            </a:r>
            <a:r>
              <a:rPr lang="en-US" b="1" dirty="0">
                <a:solidFill>
                  <a:srgbClr val="002060"/>
                </a:solidFill>
              </a:rPr>
              <a:t>Genesis 25:22-23</a:t>
            </a:r>
            <a:r>
              <a:rPr lang="en-US" dirty="0"/>
              <a:t>)</a:t>
            </a:r>
          </a:p>
        </p:txBody>
      </p:sp>
    </p:spTree>
    <p:extLst>
      <p:ext uri="{BB962C8B-B14F-4D97-AF65-F5344CB8AC3E}">
        <p14:creationId xmlns:p14="http://schemas.microsoft.com/office/powerpoint/2010/main" val="41258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2C5D-E5AE-4D49-B724-9C24007C2572}"/>
              </a:ext>
            </a:extLst>
          </p:cNvPr>
          <p:cNvSpPr>
            <a:spLocks noGrp="1"/>
          </p:cNvSpPr>
          <p:nvPr>
            <p:ph type="title"/>
          </p:nvPr>
        </p:nvSpPr>
        <p:spPr/>
        <p:txBody>
          <a:bodyPr/>
          <a:lstStyle/>
          <a:p>
            <a:r>
              <a:rPr lang="en-US" dirty="0"/>
              <a:t>Which </a:t>
            </a:r>
            <a:r>
              <a:rPr lang="en-US" u="sng" dirty="0"/>
              <a:t>Individual</a:t>
            </a:r>
            <a:r>
              <a:rPr lang="en-US" dirty="0"/>
              <a:t> Served the Other?</a:t>
            </a:r>
          </a:p>
        </p:txBody>
      </p:sp>
      <p:sp>
        <p:nvSpPr>
          <p:cNvPr id="3" name="Content Placeholder 2">
            <a:extLst>
              <a:ext uri="{FF2B5EF4-FFF2-40B4-BE49-F238E27FC236}">
                <a16:creationId xmlns:a16="http://schemas.microsoft.com/office/drawing/2014/main" id="{D9F0C5E4-58FD-4754-9A0E-3EE8E9CD1634}"/>
              </a:ext>
            </a:extLst>
          </p:cNvPr>
          <p:cNvSpPr>
            <a:spLocks noGrp="1"/>
          </p:cNvSpPr>
          <p:nvPr>
            <p:ph sz="quarter" idx="10"/>
          </p:nvPr>
        </p:nvSpPr>
        <p:spPr/>
        <p:txBody>
          <a:bodyPr/>
          <a:lstStyle/>
          <a:p>
            <a:pPr marL="342900" indent="-342900"/>
            <a:r>
              <a:rPr lang="en-US" dirty="0"/>
              <a:t>Esau threated to kill Jacob (</a:t>
            </a:r>
            <a:r>
              <a:rPr lang="en-US" b="1" dirty="0">
                <a:solidFill>
                  <a:srgbClr val="002060"/>
                </a:solidFill>
              </a:rPr>
              <a:t>Genesis 27:41</a:t>
            </a:r>
            <a:r>
              <a:rPr lang="en-US" dirty="0"/>
              <a:t>).</a:t>
            </a:r>
          </a:p>
          <a:p>
            <a:pPr marL="342900" indent="-342900"/>
            <a:r>
              <a:rPr lang="en-US" dirty="0"/>
              <a:t>Jacob fled from Esau (</a:t>
            </a:r>
            <a:r>
              <a:rPr lang="en-US" b="1" dirty="0">
                <a:solidFill>
                  <a:srgbClr val="002060"/>
                </a:solidFill>
              </a:rPr>
              <a:t>Genesis 27:42-28:5</a:t>
            </a:r>
            <a:r>
              <a:rPr lang="en-US" dirty="0"/>
              <a:t>).</a:t>
            </a:r>
          </a:p>
          <a:p>
            <a:pPr marL="342900" indent="-342900"/>
            <a:r>
              <a:rPr lang="en-US" dirty="0"/>
              <a:t>Jacob was terrified of Esau upon return (</a:t>
            </a:r>
            <a:r>
              <a:rPr lang="en-US" b="1" dirty="0">
                <a:solidFill>
                  <a:srgbClr val="002060"/>
                </a:solidFill>
              </a:rPr>
              <a:t>Gen. 32:3-22</a:t>
            </a:r>
            <a:r>
              <a:rPr lang="en-US" dirty="0"/>
              <a:t>).</a:t>
            </a:r>
          </a:p>
          <a:p>
            <a:pPr marL="342900" indent="-342900"/>
            <a:r>
              <a:rPr lang="en-US" dirty="0"/>
              <a:t>Jacob sent all his possessions – including wives and children – as gifts to Esau (</a:t>
            </a:r>
            <a:r>
              <a:rPr lang="en-US" b="1" dirty="0">
                <a:solidFill>
                  <a:srgbClr val="002060"/>
                </a:solidFill>
              </a:rPr>
              <a:t>Genesis 33:1-11</a:t>
            </a:r>
            <a:r>
              <a:rPr lang="en-US" dirty="0"/>
              <a:t>).</a:t>
            </a:r>
          </a:p>
          <a:p>
            <a:pPr marL="342900" indent="-342900"/>
            <a:r>
              <a:rPr lang="en-US" dirty="0"/>
              <a:t>Jacob bowed 7 times before Esau (</a:t>
            </a:r>
            <a:r>
              <a:rPr lang="en-US" b="1" dirty="0">
                <a:solidFill>
                  <a:srgbClr val="002060"/>
                </a:solidFill>
              </a:rPr>
              <a:t>Genesis 33:3</a:t>
            </a:r>
            <a:r>
              <a:rPr lang="en-US" dirty="0"/>
              <a:t>).</a:t>
            </a:r>
          </a:p>
          <a:p>
            <a:pPr marL="342900" indent="-342900"/>
            <a:r>
              <a:rPr lang="en-US" dirty="0"/>
              <a:t>Prophecy </a:t>
            </a:r>
            <a:r>
              <a:rPr lang="en-US" b="1" u="sng" dirty="0"/>
              <a:t>failed</a:t>
            </a:r>
            <a:r>
              <a:rPr lang="en-US" b="1" dirty="0"/>
              <a:t>, </a:t>
            </a:r>
            <a:r>
              <a:rPr lang="en-US" b="1" u="sng" dirty="0"/>
              <a:t>if</a:t>
            </a:r>
            <a:r>
              <a:rPr lang="en-US" b="1" dirty="0"/>
              <a:t> </a:t>
            </a:r>
            <a:r>
              <a:rPr lang="en-US" dirty="0"/>
              <a:t>it referred to the </a:t>
            </a:r>
            <a:r>
              <a:rPr lang="en-US" b="1" u="sng" dirty="0"/>
              <a:t>individuals</a:t>
            </a:r>
            <a:r>
              <a:rPr lang="en-US" dirty="0"/>
              <a:t>, because the </a:t>
            </a:r>
            <a:r>
              <a:rPr lang="en-US" b="1" dirty="0"/>
              <a:t>younger</a:t>
            </a:r>
            <a:r>
              <a:rPr lang="en-US" dirty="0"/>
              <a:t> lived primarily in service to the </a:t>
            </a:r>
            <a:r>
              <a:rPr lang="en-US" b="1" dirty="0"/>
              <a:t>older</a:t>
            </a:r>
            <a:r>
              <a:rPr lang="en-US" dirty="0"/>
              <a:t>!</a:t>
            </a:r>
          </a:p>
          <a:p>
            <a:pPr marL="342900" indent="-342900"/>
            <a:r>
              <a:rPr lang="en-US" dirty="0"/>
              <a:t>If Rebekah’s prophecy referred to </a:t>
            </a:r>
            <a:r>
              <a:rPr lang="en-US" b="1" u="sng" dirty="0"/>
              <a:t>nations</a:t>
            </a:r>
            <a:r>
              <a:rPr lang="en-US" dirty="0"/>
              <a:t>, when was it fulfilled?</a:t>
            </a:r>
          </a:p>
        </p:txBody>
      </p:sp>
    </p:spTree>
    <p:extLst>
      <p:ext uri="{BB962C8B-B14F-4D97-AF65-F5344CB8AC3E}">
        <p14:creationId xmlns:p14="http://schemas.microsoft.com/office/powerpoint/2010/main" val="168050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74A6-80CC-490C-9372-57CBA0307FB6}"/>
              </a:ext>
            </a:extLst>
          </p:cNvPr>
          <p:cNvSpPr>
            <a:spLocks noGrp="1"/>
          </p:cNvSpPr>
          <p:nvPr>
            <p:ph type="title"/>
          </p:nvPr>
        </p:nvSpPr>
        <p:spPr/>
        <p:txBody>
          <a:bodyPr/>
          <a:lstStyle/>
          <a:p>
            <a:r>
              <a:rPr lang="en-US" dirty="0"/>
              <a:t>When Did God Love Jacob?</a:t>
            </a:r>
          </a:p>
        </p:txBody>
      </p:sp>
      <p:sp>
        <p:nvSpPr>
          <p:cNvPr id="3" name="Content Placeholder 2">
            <a:extLst>
              <a:ext uri="{FF2B5EF4-FFF2-40B4-BE49-F238E27FC236}">
                <a16:creationId xmlns:a16="http://schemas.microsoft.com/office/drawing/2014/main" id="{46B5155C-66F7-4EC3-8A99-3A047D09483B}"/>
              </a:ext>
            </a:extLst>
          </p:cNvPr>
          <p:cNvSpPr>
            <a:spLocks noGrp="1"/>
          </p:cNvSpPr>
          <p:nvPr>
            <p:ph sz="quarter" idx="10"/>
          </p:nvPr>
        </p:nvSpPr>
        <p:spPr/>
        <p:txBody>
          <a:bodyPr/>
          <a:lstStyle/>
          <a:p>
            <a:pPr marL="342900" indent="-342900"/>
            <a:r>
              <a:rPr lang="en-US" dirty="0"/>
              <a:t>Edom was a greater </a:t>
            </a:r>
            <a:r>
              <a:rPr lang="en-US" b="1" dirty="0"/>
              <a:t>nation</a:t>
            </a:r>
            <a:r>
              <a:rPr lang="en-US" dirty="0"/>
              <a:t> before Israel.</a:t>
            </a:r>
          </a:p>
          <a:p>
            <a:pPr marL="573087" lvl="1" indent="-342900"/>
            <a:r>
              <a:rPr lang="en-US" dirty="0"/>
              <a:t>Had tribes and kings sooner (</a:t>
            </a:r>
            <a:r>
              <a:rPr lang="en-US" b="1" dirty="0">
                <a:solidFill>
                  <a:srgbClr val="002060"/>
                </a:solidFill>
              </a:rPr>
              <a:t>Genesis 36:1-43</a:t>
            </a:r>
            <a:r>
              <a:rPr lang="en-US" dirty="0"/>
              <a:t>).</a:t>
            </a:r>
          </a:p>
          <a:p>
            <a:pPr marL="573087" lvl="1" indent="-342900"/>
            <a:r>
              <a:rPr lang="en-US" dirty="0"/>
              <a:t>Harassed Israelites on journey (</a:t>
            </a:r>
            <a:r>
              <a:rPr lang="en-US" b="1" dirty="0">
                <a:solidFill>
                  <a:srgbClr val="002060"/>
                </a:solidFill>
              </a:rPr>
              <a:t>Numbers 20:14-21</a:t>
            </a:r>
            <a:r>
              <a:rPr lang="en-US" dirty="0"/>
              <a:t>).</a:t>
            </a:r>
          </a:p>
          <a:p>
            <a:pPr marL="342900" indent="-342900"/>
            <a:r>
              <a:rPr lang="en-US" dirty="0"/>
              <a:t>After 700+ years, David pulled away and subdued Edom as a nation (</a:t>
            </a:r>
            <a:r>
              <a:rPr lang="en-US" b="1" dirty="0">
                <a:solidFill>
                  <a:srgbClr val="002060"/>
                </a:solidFill>
              </a:rPr>
              <a:t>1 Chronicles 18:13-14</a:t>
            </a:r>
            <a:r>
              <a:rPr lang="en-US" dirty="0"/>
              <a:t>).</a:t>
            </a:r>
          </a:p>
          <a:p>
            <a:pPr marL="342900" indent="-342900"/>
            <a:r>
              <a:rPr lang="en-US" dirty="0"/>
              <a:t>After 1200+ years, Babylon and Greece destroyed </a:t>
            </a:r>
            <a:r>
              <a:rPr lang="en-US" b="1" dirty="0"/>
              <a:t>both</a:t>
            </a:r>
            <a:r>
              <a:rPr lang="en-US" dirty="0"/>
              <a:t>, but </a:t>
            </a:r>
            <a:r>
              <a:rPr lang="en-US" b="1" dirty="0"/>
              <a:t>only Israel </a:t>
            </a:r>
            <a:r>
              <a:rPr lang="en-US" dirty="0"/>
              <a:t>was left a significant remnant (</a:t>
            </a:r>
            <a:r>
              <a:rPr lang="en-US" b="1" dirty="0">
                <a:solidFill>
                  <a:srgbClr val="002060"/>
                </a:solidFill>
              </a:rPr>
              <a:t>Ezekiel 4:21-22; 25:12-14; 32:29; 25:15; Joel 3:19; Amos 9:12</a:t>
            </a:r>
            <a:r>
              <a:rPr lang="en-US" dirty="0"/>
              <a:t>).</a:t>
            </a:r>
          </a:p>
        </p:txBody>
      </p:sp>
    </p:spTree>
    <p:extLst>
      <p:ext uri="{BB962C8B-B14F-4D97-AF65-F5344CB8AC3E}">
        <p14:creationId xmlns:p14="http://schemas.microsoft.com/office/powerpoint/2010/main" val="29792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74A6-80CC-490C-9372-57CBA0307FB6}"/>
              </a:ext>
            </a:extLst>
          </p:cNvPr>
          <p:cNvSpPr>
            <a:spLocks noGrp="1"/>
          </p:cNvSpPr>
          <p:nvPr>
            <p:ph type="title"/>
          </p:nvPr>
        </p:nvSpPr>
        <p:spPr/>
        <p:txBody>
          <a:bodyPr/>
          <a:lstStyle/>
          <a:p>
            <a:r>
              <a:rPr lang="en-US" dirty="0"/>
              <a:t>When Did God Love Jacob?</a:t>
            </a:r>
          </a:p>
        </p:txBody>
      </p:sp>
      <p:sp>
        <p:nvSpPr>
          <p:cNvPr id="3" name="Content Placeholder 2">
            <a:extLst>
              <a:ext uri="{FF2B5EF4-FFF2-40B4-BE49-F238E27FC236}">
                <a16:creationId xmlns:a16="http://schemas.microsoft.com/office/drawing/2014/main" id="{46B5155C-66F7-4EC3-8A99-3A047D09483B}"/>
              </a:ext>
            </a:extLst>
          </p:cNvPr>
          <p:cNvSpPr>
            <a:spLocks noGrp="1"/>
          </p:cNvSpPr>
          <p:nvPr>
            <p:ph sz="quarter" idx="10"/>
          </p:nvPr>
        </p:nvSpPr>
        <p:spPr/>
        <p:txBody>
          <a:bodyPr/>
          <a:lstStyle/>
          <a:p>
            <a:r>
              <a:rPr lang="en-US" dirty="0">
                <a:solidFill>
                  <a:srgbClr val="002060"/>
                </a:solidFill>
              </a:rPr>
              <a:t>“I have loved you,” says the LORD. “Yet you say, ‘In </a:t>
            </a:r>
            <a:r>
              <a:rPr lang="en-US" b="1" dirty="0">
                <a:solidFill>
                  <a:srgbClr val="002060"/>
                </a:solidFill>
              </a:rPr>
              <a:t>what way have You loved </a:t>
            </a:r>
            <a:r>
              <a:rPr lang="en-US" b="1" u="sng" dirty="0">
                <a:solidFill>
                  <a:srgbClr val="002060"/>
                </a:solidFill>
              </a:rPr>
              <a:t>us</a:t>
            </a:r>
            <a:r>
              <a:rPr lang="en-US" dirty="0">
                <a:solidFill>
                  <a:srgbClr val="002060"/>
                </a:solidFill>
              </a:rPr>
              <a:t>?’ Was not </a:t>
            </a:r>
            <a:r>
              <a:rPr lang="en-US" b="1" dirty="0">
                <a:solidFill>
                  <a:srgbClr val="002060"/>
                </a:solidFill>
              </a:rPr>
              <a:t>Esau Jacob’s brother</a:t>
            </a:r>
            <a:r>
              <a:rPr lang="en-US" dirty="0">
                <a:solidFill>
                  <a:srgbClr val="002060"/>
                </a:solidFill>
              </a:rPr>
              <a:t>?” Says the LORD. “Yet </a:t>
            </a:r>
            <a:r>
              <a:rPr lang="en-US" b="1" dirty="0">
                <a:solidFill>
                  <a:srgbClr val="002060"/>
                </a:solidFill>
              </a:rPr>
              <a:t>Jacob I have loved; But </a:t>
            </a:r>
            <a:r>
              <a:rPr lang="en-US" b="1" u="sng" dirty="0">
                <a:solidFill>
                  <a:srgbClr val="002060"/>
                </a:solidFill>
              </a:rPr>
              <a:t>Esau I have hated</a:t>
            </a:r>
            <a:r>
              <a:rPr lang="en-US" b="1" dirty="0">
                <a:solidFill>
                  <a:srgbClr val="002060"/>
                </a:solidFill>
              </a:rPr>
              <a:t>, And </a:t>
            </a:r>
            <a:r>
              <a:rPr lang="en-US" b="1" u="sng" dirty="0">
                <a:solidFill>
                  <a:srgbClr val="002060"/>
                </a:solidFill>
              </a:rPr>
              <a:t>laid waste his mountains and his heritage</a:t>
            </a:r>
            <a:r>
              <a:rPr lang="en-US" b="1" dirty="0">
                <a:solidFill>
                  <a:srgbClr val="002060"/>
                </a:solidFill>
              </a:rPr>
              <a:t> </a:t>
            </a:r>
            <a:r>
              <a:rPr lang="en-US" dirty="0">
                <a:solidFill>
                  <a:srgbClr val="002060"/>
                </a:solidFill>
              </a:rPr>
              <a:t>For the jackals of the wilderness.” Even though </a:t>
            </a:r>
            <a:r>
              <a:rPr lang="en-US" b="1" u="sng" dirty="0">
                <a:solidFill>
                  <a:srgbClr val="002060"/>
                </a:solidFill>
              </a:rPr>
              <a:t>Edom</a:t>
            </a:r>
            <a:r>
              <a:rPr lang="en-US" b="1" dirty="0">
                <a:solidFill>
                  <a:srgbClr val="002060"/>
                </a:solidFill>
              </a:rPr>
              <a:t> has said, “</a:t>
            </a:r>
            <a:r>
              <a:rPr lang="en-US" b="1" u="sng" dirty="0">
                <a:solidFill>
                  <a:srgbClr val="002060"/>
                </a:solidFill>
              </a:rPr>
              <a:t>We</a:t>
            </a:r>
            <a:r>
              <a:rPr lang="en-US" b="1" dirty="0">
                <a:solidFill>
                  <a:srgbClr val="002060"/>
                </a:solidFill>
              </a:rPr>
              <a:t> have been impoverished, But we </a:t>
            </a:r>
            <a:r>
              <a:rPr lang="en-US" b="1" u="sng" dirty="0">
                <a:solidFill>
                  <a:srgbClr val="002060"/>
                </a:solidFill>
              </a:rPr>
              <a:t>will return</a:t>
            </a:r>
            <a:r>
              <a:rPr lang="en-US" b="1" dirty="0">
                <a:solidFill>
                  <a:srgbClr val="002060"/>
                </a:solidFill>
              </a:rPr>
              <a:t> and build</a:t>
            </a:r>
            <a:r>
              <a:rPr lang="en-US" dirty="0">
                <a:solidFill>
                  <a:srgbClr val="002060"/>
                </a:solidFill>
              </a:rPr>
              <a:t> the desolate places,” Thus says the LORD of hosts: “</a:t>
            </a:r>
            <a:r>
              <a:rPr lang="en-US" b="1" u="sng" dirty="0">
                <a:solidFill>
                  <a:srgbClr val="002060"/>
                </a:solidFill>
              </a:rPr>
              <a:t>They</a:t>
            </a:r>
            <a:r>
              <a:rPr lang="en-US" b="1" dirty="0">
                <a:solidFill>
                  <a:srgbClr val="002060"/>
                </a:solidFill>
              </a:rPr>
              <a:t> may build, but </a:t>
            </a:r>
            <a:r>
              <a:rPr lang="en-US" b="1" u="sng" dirty="0">
                <a:solidFill>
                  <a:srgbClr val="002060"/>
                </a:solidFill>
              </a:rPr>
              <a:t>I will throw down</a:t>
            </a:r>
            <a:r>
              <a:rPr lang="en-US" b="1" dirty="0">
                <a:solidFill>
                  <a:srgbClr val="002060"/>
                </a:solidFill>
              </a:rPr>
              <a:t>; </a:t>
            </a:r>
            <a:r>
              <a:rPr lang="en-US" b="1" u="sng" dirty="0">
                <a:solidFill>
                  <a:srgbClr val="002060"/>
                </a:solidFill>
              </a:rPr>
              <a:t>They</a:t>
            </a:r>
            <a:r>
              <a:rPr lang="en-US" b="1" dirty="0">
                <a:solidFill>
                  <a:srgbClr val="002060"/>
                </a:solidFill>
              </a:rPr>
              <a:t> shall be called the </a:t>
            </a:r>
            <a:r>
              <a:rPr lang="en-US" b="1" u="sng" dirty="0">
                <a:solidFill>
                  <a:srgbClr val="002060"/>
                </a:solidFill>
              </a:rPr>
              <a:t>Territory of Wickedness</a:t>
            </a:r>
            <a:r>
              <a:rPr lang="en-US" b="1" dirty="0">
                <a:solidFill>
                  <a:srgbClr val="002060"/>
                </a:solidFill>
              </a:rPr>
              <a:t>, And </a:t>
            </a:r>
            <a:r>
              <a:rPr lang="en-US" b="1" u="sng" dirty="0">
                <a:solidFill>
                  <a:srgbClr val="002060"/>
                </a:solidFill>
              </a:rPr>
              <a:t>the people</a:t>
            </a:r>
            <a:r>
              <a:rPr lang="en-US" b="1" dirty="0">
                <a:solidFill>
                  <a:srgbClr val="002060"/>
                </a:solidFill>
              </a:rPr>
              <a:t> against whom the LORD will have </a:t>
            </a:r>
            <a:r>
              <a:rPr lang="en-US" b="1" u="sng" dirty="0">
                <a:solidFill>
                  <a:srgbClr val="002060"/>
                </a:solidFill>
              </a:rPr>
              <a:t>indignation forever</a:t>
            </a:r>
            <a:r>
              <a:rPr lang="en-US" dirty="0">
                <a:solidFill>
                  <a:srgbClr val="002060"/>
                </a:solidFill>
              </a:rPr>
              <a:t>.” </a:t>
            </a:r>
            <a:r>
              <a:rPr lang="en-US" dirty="0"/>
              <a:t>(</a:t>
            </a:r>
            <a:r>
              <a:rPr lang="en-US" b="1" dirty="0">
                <a:solidFill>
                  <a:srgbClr val="002060"/>
                </a:solidFill>
              </a:rPr>
              <a:t>Malachi 1:1-4</a:t>
            </a:r>
            <a:r>
              <a:rPr lang="en-US" dirty="0"/>
              <a:t>)</a:t>
            </a:r>
          </a:p>
          <a:p>
            <a:pPr marL="342900" indent="-342900"/>
            <a:r>
              <a:rPr lang="en-US" b="1" dirty="0"/>
              <a:t>Both</a:t>
            </a:r>
            <a:r>
              <a:rPr lang="en-US" dirty="0"/>
              <a:t> sinned, but </a:t>
            </a:r>
            <a:r>
              <a:rPr lang="en-US" b="1" dirty="0"/>
              <a:t>only</a:t>
            </a:r>
            <a:r>
              <a:rPr lang="en-US" dirty="0"/>
              <a:t> Israel was spared a remnant – for a while. …</a:t>
            </a:r>
          </a:p>
        </p:txBody>
      </p:sp>
    </p:spTree>
    <p:extLst>
      <p:ext uri="{BB962C8B-B14F-4D97-AF65-F5344CB8AC3E}">
        <p14:creationId xmlns:p14="http://schemas.microsoft.com/office/powerpoint/2010/main" val="277685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0E3F-F447-4A40-9E55-C773B03A4783}"/>
              </a:ext>
            </a:extLst>
          </p:cNvPr>
          <p:cNvSpPr>
            <a:spLocks noGrp="1"/>
          </p:cNvSpPr>
          <p:nvPr>
            <p:ph type="title"/>
          </p:nvPr>
        </p:nvSpPr>
        <p:spPr/>
        <p:txBody>
          <a:bodyPr/>
          <a:lstStyle/>
          <a:p>
            <a:r>
              <a:rPr lang="en-US" dirty="0"/>
              <a:t>Answering Calvinism, Thus Far …</a:t>
            </a:r>
          </a:p>
        </p:txBody>
      </p:sp>
      <p:sp>
        <p:nvSpPr>
          <p:cNvPr id="3" name="Content Placeholder 2">
            <a:extLst>
              <a:ext uri="{FF2B5EF4-FFF2-40B4-BE49-F238E27FC236}">
                <a16:creationId xmlns:a16="http://schemas.microsoft.com/office/drawing/2014/main" id="{7919AB0B-958D-4CF9-B9BB-8977D63A9742}"/>
              </a:ext>
            </a:extLst>
          </p:cNvPr>
          <p:cNvSpPr>
            <a:spLocks noGrp="1"/>
          </p:cNvSpPr>
          <p:nvPr>
            <p:ph sz="quarter" idx="10"/>
          </p:nvPr>
        </p:nvSpPr>
        <p:spPr/>
        <p:txBody>
          <a:bodyPr/>
          <a:lstStyle/>
          <a:p>
            <a:pPr marL="342900" indent="-342900">
              <a:spcBef>
                <a:spcPts val="0"/>
              </a:spcBef>
            </a:pPr>
            <a:r>
              <a:rPr lang="en-US" dirty="0"/>
              <a:t>Election was of </a:t>
            </a:r>
            <a:r>
              <a:rPr lang="en-US" b="1" u="sng" dirty="0"/>
              <a:t>nations</a:t>
            </a:r>
            <a:r>
              <a:rPr lang="en-US" dirty="0"/>
              <a:t>, not individuals.</a:t>
            </a:r>
          </a:p>
          <a:p>
            <a:pPr marL="342900" indent="-342900">
              <a:spcBef>
                <a:spcPts val="0"/>
              </a:spcBef>
            </a:pPr>
            <a:r>
              <a:rPr lang="en-US" dirty="0"/>
              <a:t>Election was for </a:t>
            </a:r>
            <a:r>
              <a:rPr lang="en-US" b="1" u="sng" dirty="0"/>
              <a:t>role</a:t>
            </a:r>
            <a:r>
              <a:rPr lang="en-US" dirty="0"/>
              <a:t> in God’s scheme, not salvation.</a:t>
            </a:r>
          </a:p>
          <a:p>
            <a:pPr marL="342900" indent="-342900">
              <a:spcBef>
                <a:spcPts val="0"/>
              </a:spcBef>
            </a:pPr>
            <a:r>
              <a:rPr lang="en-US" dirty="0"/>
              <a:t>If Calvinist’ premise of unconditional justification is accepted:</a:t>
            </a:r>
          </a:p>
          <a:p>
            <a:pPr marL="571500" lvl="1" indent="-228600">
              <a:spcBef>
                <a:spcPts val="0"/>
              </a:spcBef>
            </a:pPr>
            <a:r>
              <a:rPr lang="en-US" b="1" u="sng" dirty="0"/>
              <a:t>All</a:t>
            </a:r>
            <a:r>
              <a:rPr lang="en-US" dirty="0"/>
              <a:t> Ishmaelites &amp; Edomites were unconditionally condemned!</a:t>
            </a:r>
          </a:p>
          <a:p>
            <a:pPr marL="571500" lvl="1" indent="-228600">
              <a:spcBef>
                <a:spcPts val="0"/>
              </a:spcBef>
            </a:pPr>
            <a:r>
              <a:rPr lang="en-US" b="1" u="sng" dirty="0"/>
              <a:t>All</a:t>
            </a:r>
            <a:r>
              <a:rPr lang="en-US" dirty="0"/>
              <a:t> Israelites were saved unconditionally!</a:t>
            </a:r>
          </a:p>
          <a:p>
            <a:pPr marL="800100" lvl="2" indent="-228600">
              <a:spcBef>
                <a:spcPts val="0"/>
              </a:spcBef>
            </a:pPr>
            <a:r>
              <a:rPr lang="en-US" sz="2000" b="1" dirty="0">
                <a:solidFill>
                  <a:srgbClr val="002060"/>
                </a:solidFill>
              </a:rPr>
              <a:t>Matthew 26:21-24; Acts 1:25 </a:t>
            </a:r>
            <a:r>
              <a:rPr lang="en-US" sz="2000" dirty="0"/>
              <a:t>– Judas?</a:t>
            </a:r>
          </a:p>
          <a:p>
            <a:pPr marL="800100" lvl="2" indent="-228600">
              <a:spcBef>
                <a:spcPts val="0"/>
              </a:spcBef>
            </a:pPr>
            <a:r>
              <a:rPr lang="en-US" sz="2000" b="1" dirty="0">
                <a:solidFill>
                  <a:srgbClr val="002060"/>
                </a:solidFill>
              </a:rPr>
              <a:t>Matthew 23:13-26, 33 </a:t>
            </a:r>
            <a:r>
              <a:rPr lang="en-US" sz="2000" dirty="0"/>
              <a:t>– Pharisees?</a:t>
            </a:r>
          </a:p>
          <a:p>
            <a:pPr marL="509587" lvl="2" indent="0">
              <a:spcBef>
                <a:spcPts val="0"/>
              </a:spcBef>
              <a:buNone/>
            </a:pPr>
            <a:r>
              <a:rPr lang="en-US" sz="2000" dirty="0">
                <a:solidFill>
                  <a:srgbClr val="002060"/>
                </a:solidFill>
              </a:rPr>
              <a:t>“</a:t>
            </a:r>
            <a:r>
              <a:rPr lang="en-US" sz="2000" b="1" dirty="0">
                <a:solidFill>
                  <a:srgbClr val="002060"/>
                </a:solidFill>
              </a:rPr>
              <a:t>Serpents, brood of vipers!</a:t>
            </a:r>
            <a:r>
              <a:rPr lang="en-US" sz="2000" dirty="0">
                <a:solidFill>
                  <a:srgbClr val="002060"/>
                </a:solidFill>
              </a:rPr>
              <a:t> How </a:t>
            </a:r>
            <a:r>
              <a:rPr lang="en-US" sz="2000" b="1" dirty="0">
                <a:solidFill>
                  <a:srgbClr val="002060"/>
                </a:solidFill>
              </a:rPr>
              <a:t>can you escape the </a:t>
            </a:r>
            <a:r>
              <a:rPr lang="en-US" sz="2000" b="1" u="sng" dirty="0">
                <a:solidFill>
                  <a:srgbClr val="002060"/>
                </a:solidFill>
              </a:rPr>
              <a:t>condemnation of hell</a:t>
            </a:r>
            <a:r>
              <a:rPr lang="en-US" sz="2000" b="1" dirty="0">
                <a:solidFill>
                  <a:srgbClr val="002060"/>
                </a:solidFill>
              </a:rPr>
              <a:t>?</a:t>
            </a:r>
            <a:r>
              <a:rPr lang="en-US" sz="2000" dirty="0">
                <a:solidFill>
                  <a:srgbClr val="002060"/>
                </a:solidFill>
              </a:rPr>
              <a:t>”</a:t>
            </a:r>
            <a:r>
              <a:rPr lang="en-US" sz="2000" i="1" dirty="0"/>
              <a:t> </a:t>
            </a:r>
            <a:r>
              <a:rPr lang="en-US" sz="2000" dirty="0"/>
              <a:t>(</a:t>
            </a:r>
            <a:r>
              <a:rPr lang="en-US" sz="2000" b="1" dirty="0">
                <a:solidFill>
                  <a:srgbClr val="002060"/>
                </a:solidFill>
              </a:rPr>
              <a:t>Matthew 23:33</a:t>
            </a:r>
            <a:r>
              <a:rPr lang="en-US" sz="2000" dirty="0"/>
              <a:t>)</a:t>
            </a:r>
          </a:p>
          <a:p>
            <a:pPr marL="342900" indent="-342900">
              <a:spcBef>
                <a:spcPts val="0"/>
              </a:spcBef>
            </a:pPr>
            <a:r>
              <a:rPr lang="en-US" dirty="0"/>
              <a:t>Calvinist premise must be wrong!</a:t>
            </a:r>
          </a:p>
          <a:p>
            <a:pPr marL="342900" indent="-342900">
              <a:spcBef>
                <a:spcPts val="0"/>
              </a:spcBef>
            </a:pPr>
            <a:r>
              <a:rPr lang="en-US" dirty="0"/>
              <a:t>Point: </a:t>
            </a:r>
            <a:r>
              <a:rPr lang="en-US" b="1" u="sng" dirty="0"/>
              <a:t>Vindication</a:t>
            </a:r>
            <a:r>
              <a:rPr lang="en-US" dirty="0"/>
              <a:t> of God’s </a:t>
            </a:r>
            <a:r>
              <a:rPr lang="en-US" b="1" dirty="0"/>
              <a:t>promise</a:t>
            </a:r>
            <a:r>
              <a:rPr lang="en-US" dirty="0"/>
              <a:t> to Israel!</a:t>
            </a:r>
          </a:p>
        </p:txBody>
      </p:sp>
    </p:spTree>
    <p:extLst>
      <p:ext uri="{BB962C8B-B14F-4D97-AF65-F5344CB8AC3E}">
        <p14:creationId xmlns:p14="http://schemas.microsoft.com/office/powerpoint/2010/main" val="261375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2800" dirty="0"/>
              <a:t>“Not of Works, But of Him Who Calls”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3"/>
            </a:pPr>
            <a:r>
              <a:rPr lang="en-US" sz="2200" dirty="0"/>
              <a:t>Calvinists believe that Paul used the examples of God’s choices of Isaac over Ishmael and Jacob over Esau to prove that God unconditionally chooses who will be saved apart from anything they control or do (</a:t>
            </a:r>
            <a:r>
              <a:rPr lang="en-US" sz="2200" dirty="0">
                <a:solidFill>
                  <a:srgbClr val="002060"/>
                </a:solidFill>
              </a:rPr>
              <a:t>“not yet being born, nor having done any good or evil, that the purpose of God according to election might stand, not of works but of Him who calls”</a:t>
            </a:r>
            <a:r>
              <a:rPr lang="en-US" sz="2200" dirty="0"/>
              <a:t>, </a:t>
            </a:r>
            <a:r>
              <a:rPr lang="en-US" sz="2200" b="1" dirty="0">
                <a:solidFill>
                  <a:srgbClr val="002060"/>
                </a:solidFill>
              </a:rPr>
              <a:t>9:6-13</a:t>
            </a:r>
            <a:r>
              <a:rPr lang="en-US" sz="2200" dirty="0"/>
              <a:t>).  Is that true?  Are people saved unconditionally apart from freewill?  Please answer using this context and context of passages cited by Paul.</a:t>
            </a:r>
          </a:p>
          <a:p>
            <a:pPr>
              <a:lnSpc>
                <a:spcPct val="95000"/>
              </a:lnSpc>
              <a:spcBef>
                <a:spcPts val="0"/>
              </a:spcBef>
            </a:pPr>
            <a:r>
              <a:rPr lang="en-US" sz="2200" dirty="0"/>
              <a:t>No, original context shows decision applied to </a:t>
            </a:r>
            <a:r>
              <a:rPr lang="en-US" sz="2200" b="1" i="1" dirty="0"/>
              <a:t>nations</a:t>
            </a:r>
            <a:r>
              <a:rPr lang="en-US" sz="2200" dirty="0"/>
              <a:t>, not individuals.</a:t>
            </a:r>
          </a:p>
          <a:p>
            <a:pPr>
              <a:lnSpc>
                <a:spcPct val="95000"/>
              </a:lnSpc>
              <a:spcBef>
                <a:spcPts val="0"/>
              </a:spcBef>
            </a:pPr>
            <a:r>
              <a:rPr lang="en-US" sz="2200" dirty="0"/>
              <a:t>Jacob was more subservient (</a:t>
            </a:r>
            <a:r>
              <a:rPr lang="en-US" sz="2200" b="1" dirty="0">
                <a:solidFill>
                  <a:srgbClr val="002060"/>
                </a:solidFill>
              </a:rPr>
              <a:t>Genesis 27:41; 27:42-28:5; 32:3-22; 33:1-11</a:t>
            </a:r>
            <a:r>
              <a:rPr lang="en-US" sz="2200" dirty="0"/>
              <a:t>).</a:t>
            </a:r>
          </a:p>
          <a:p>
            <a:pPr>
              <a:lnSpc>
                <a:spcPct val="95000"/>
              </a:lnSpc>
              <a:spcBef>
                <a:spcPts val="0"/>
              </a:spcBef>
            </a:pPr>
            <a:r>
              <a:rPr lang="en-US" sz="2200" dirty="0"/>
              <a:t>As a people, Edom grew to power quicker (</a:t>
            </a:r>
            <a:r>
              <a:rPr lang="en-US" sz="2200" b="1" dirty="0">
                <a:solidFill>
                  <a:srgbClr val="002060"/>
                </a:solidFill>
              </a:rPr>
              <a:t>Gen. 36:1-43; Num. 20:14-21</a:t>
            </a:r>
            <a:r>
              <a:rPr lang="en-US" sz="2200" dirty="0"/>
              <a:t>).</a:t>
            </a:r>
          </a:p>
          <a:p>
            <a:pPr>
              <a:lnSpc>
                <a:spcPct val="95000"/>
              </a:lnSpc>
              <a:spcBef>
                <a:spcPts val="0"/>
              </a:spcBef>
            </a:pPr>
            <a:r>
              <a:rPr lang="en-US" sz="2200" dirty="0"/>
              <a:t>Only after Babylonian captivity did difference become apparent (</a:t>
            </a:r>
            <a:r>
              <a:rPr lang="en-US" sz="2200" b="1" dirty="0">
                <a:solidFill>
                  <a:srgbClr val="002060"/>
                </a:solidFill>
              </a:rPr>
              <a:t>Ezekiel 4:21-22; 25:12-14; 32:29; 25:15; Joel 3:19; Malachi 1:4; Amos 9:12</a:t>
            </a:r>
            <a:r>
              <a:rPr lang="en-US" sz="2200" dirty="0"/>
              <a:t>).</a:t>
            </a:r>
          </a:p>
        </p:txBody>
      </p:sp>
    </p:spTree>
    <p:extLst>
      <p:ext uri="{BB962C8B-B14F-4D97-AF65-F5344CB8AC3E}">
        <p14:creationId xmlns:p14="http://schemas.microsoft.com/office/powerpoint/2010/main" val="22335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0E3F-F447-4A40-9E55-C773B03A4783}"/>
              </a:ext>
            </a:extLst>
          </p:cNvPr>
          <p:cNvSpPr>
            <a:spLocks noGrp="1"/>
          </p:cNvSpPr>
          <p:nvPr>
            <p:ph type="title"/>
          </p:nvPr>
        </p:nvSpPr>
        <p:spPr/>
        <p:txBody>
          <a:bodyPr/>
          <a:lstStyle/>
          <a:p>
            <a:r>
              <a:rPr lang="en-US" dirty="0"/>
              <a:t>Contextual Summary, Thus Far …</a:t>
            </a:r>
          </a:p>
        </p:txBody>
      </p:sp>
      <p:sp>
        <p:nvSpPr>
          <p:cNvPr id="3" name="Content Placeholder 2">
            <a:extLst>
              <a:ext uri="{FF2B5EF4-FFF2-40B4-BE49-F238E27FC236}">
                <a16:creationId xmlns:a16="http://schemas.microsoft.com/office/drawing/2014/main" id="{7919AB0B-958D-4CF9-B9BB-8977D63A9742}"/>
              </a:ext>
            </a:extLst>
          </p:cNvPr>
          <p:cNvSpPr>
            <a:spLocks noGrp="1"/>
          </p:cNvSpPr>
          <p:nvPr>
            <p:ph sz="quarter" idx="10"/>
          </p:nvPr>
        </p:nvSpPr>
        <p:spPr/>
        <p:txBody>
          <a:bodyPr/>
          <a:lstStyle/>
          <a:p>
            <a:pPr marL="342900" indent="-342900">
              <a:spcBef>
                <a:spcPts val="100"/>
              </a:spcBef>
              <a:spcAft>
                <a:spcPts val="100"/>
              </a:spcAft>
            </a:pPr>
            <a:r>
              <a:rPr lang="en-US" dirty="0"/>
              <a:t>Answering hostile, self-righteous, stubborn Jews …</a:t>
            </a:r>
          </a:p>
          <a:p>
            <a:pPr marL="342900" indent="-342900">
              <a:spcBef>
                <a:spcPts val="100"/>
              </a:spcBef>
              <a:spcAft>
                <a:spcPts val="100"/>
              </a:spcAft>
            </a:pPr>
            <a:r>
              <a:rPr lang="en-US" dirty="0"/>
              <a:t>Israel to God:</a:t>
            </a:r>
          </a:p>
          <a:p>
            <a:pPr marL="573087" lvl="1" indent="-342900">
              <a:spcBef>
                <a:spcPts val="100"/>
              </a:spcBef>
              <a:spcAft>
                <a:spcPts val="100"/>
              </a:spcAft>
            </a:pPr>
            <a:r>
              <a:rPr lang="en-US" sz="2000" i="1" dirty="0"/>
              <a:t>“You </a:t>
            </a:r>
            <a:r>
              <a:rPr lang="en-US" sz="2000" b="1" i="1" u="sng" dirty="0"/>
              <a:t>owe</a:t>
            </a:r>
            <a:r>
              <a:rPr lang="en-US" sz="2000" i="1" dirty="0"/>
              <a:t> us!  You </a:t>
            </a:r>
            <a:r>
              <a:rPr lang="en-US" sz="2000" b="1" i="1" dirty="0"/>
              <a:t>promised</a:t>
            </a:r>
            <a:r>
              <a:rPr lang="en-US" sz="2000" i="1" dirty="0"/>
              <a:t> us favor, salvation by </a:t>
            </a:r>
            <a:r>
              <a:rPr lang="en-US" sz="2000" b="1" i="1" dirty="0"/>
              <a:t>birthright</a:t>
            </a:r>
            <a:r>
              <a:rPr lang="en-US" sz="2000" i="1" dirty="0"/>
              <a:t>!”</a:t>
            </a:r>
            <a:endParaRPr lang="en-US" sz="2000" dirty="0"/>
          </a:p>
          <a:p>
            <a:pPr marL="342900" indent="-342900">
              <a:spcBef>
                <a:spcPts val="100"/>
              </a:spcBef>
              <a:spcAft>
                <a:spcPts val="100"/>
              </a:spcAft>
            </a:pPr>
            <a:r>
              <a:rPr lang="en-US" dirty="0"/>
              <a:t>God to Israel:</a:t>
            </a:r>
          </a:p>
          <a:p>
            <a:pPr marL="573087" lvl="1" indent="-342900">
              <a:spcBef>
                <a:spcPts val="100"/>
              </a:spcBef>
              <a:spcAft>
                <a:spcPts val="100"/>
              </a:spcAft>
            </a:pPr>
            <a:r>
              <a:rPr lang="en-US" sz="2000" dirty="0"/>
              <a:t>About promises to you, national Israel:</a:t>
            </a:r>
          </a:p>
          <a:p>
            <a:pPr marL="852487" lvl="2" indent="-342900">
              <a:spcBef>
                <a:spcPts val="100"/>
              </a:spcBef>
              <a:spcAft>
                <a:spcPts val="100"/>
              </a:spcAft>
            </a:pPr>
            <a:r>
              <a:rPr lang="en-US" sz="1800" i="1" dirty="0"/>
              <a:t>“You received incredible blessings as the elect nation.”</a:t>
            </a:r>
          </a:p>
          <a:p>
            <a:pPr marL="852487" lvl="2" indent="-342900">
              <a:spcBef>
                <a:spcPts val="100"/>
              </a:spcBef>
              <a:spcAft>
                <a:spcPts val="100"/>
              </a:spcAft>
            </a:pPr>
            <a:r>
              <a:rPr lang="en-US" sz="1800" i="1" dirty="0"/>
              <a:t>“Messianic promises were </a:t>
            </a:r>
            <a:r>
              <a:rPr lang="en-US" sz="1800" b="1" i="1" dirty="0"/>
              <a:t>fulfilled</a:t>
            </a:r>
            <a:r>
              <a:rPr lang="en-US" sz="1800" i="1" dirty="0"/>
              <a:t> to you and through you.”</a:t>
            </a:r>
          </a:p>
          <a:p>
            <a:pPr marL="573087" lvl="1" indent="-342900">
              <a:spcBef>
                <a:spcPts val="100"/>
              </a:spcBef>
              <a:spcAft>
                <a:spcPts val="100"/>
              </a:spcAft>
            </a:pPr>
            <a:r>
              <a:rPr lang="en-US" sz="2000" dirty="0"/>
              <a:t>About my right to </a:t>
            </a:r>
            <a:r>
              <a:rPr lang="en-US" sz="2000" b="1" i="1" dirty="0"/>
              <a:t>choose</a:t>
            </a:r>
            <a:r>
              <a:rPr lang="en-US" sz="2000" dirty="0"/>
              <a:t> My people, My servants:</a:t>
            </a:r>
          </a:p>
          <a:p>
            <a:pPr marL="852487" lvl="2" indent="-342900">
              <a:spcBef>
                <a:spcPts val="100"/>
              </a:spcBef>
              <a:spcAft>
                <a:spcPts val="100"/>
              </a:spcAft>
            </a:pPr>
            <a:r>
              <a:rPr lang="en-US" sz="1800" i="1" dirty="0"/>
              <a:t>“You recognized my right to choose Isaac over Ishmael.”</a:t>
            </a:r>
          </a:p>
          <a:p>
            <a:pPr marL="852487" lvl="2" indent="-342900">
              <a:spcBef>
                <a:spcPts val="100"/>
              </a:spcBef>
              <a:spcAft>
                <a:spcPts val="100"/>
              </a:spcAft>
            </a:pPr>
            <a:r>
              <a:rPr lang="en-US" sz="1800" i="1" dirty="0"/>
              <a:t>“You recognized my right to choose Jacob over Esau.”</a:t>
            </a:r>
          </a:p>
          <a:p>
            <a:pPr marL="342900" indent="-342900">
              <a:spcBef>
                <a:spcPts val="100"/>
              </a:spcBef>
              <a:spcAft>
                <a:spcPts val="100"/>
              </a:spcAft>
            </a:pPr>
            <a:r>
              <a:rPr lang="en-US" dirty="0"/>
              <a:t>Israel to God:</a:t>
            </a:r>
          </a:p>
          <a:p>
            <a:pPr marL="573087" lvl="1" indent="-342900">
              <a:spcBef>
                <a:spcPts val="100"/>
              </a:spcBef>
              <a:spcAft>
                <a:spcPts val="100"/>
              </a:spcAft>
            </a:pPr>
            <a:r>
              <a:rPr lang="en-US" sz="2000" i="1" dirty="0"/>
              <a:t>“You </a:t>
            </a:r>
            <a:r>
              <a:rPr lang="en-US" sz="2000" b="1" i="1" u="sng" dirty="0"/>
              <a:t>mistreated</a:t>
            </a:r>
            <a:r>
              <a:rPr lang="en-US" sz="2000" i="1" dirty="0"/>
              <a:t> us!  You </a:t>
            </a:r>
            <a:r>
              <a:rPr lang="en-US" sz="2000" b="1" i="1" dirty="0"/>
              <a:t>chose</a:t>
            </a:r>
            <a:r>
              <a:rPr lang="en-US" sz="2000" i="1" dirty="0"/>
              <a:t> us but did not save us!”</a:t>
            </a:r>
            <a:endParaRPr lang="en-US" sz="1800" dirty="0"/>
          </a:p>
        </p:txBody>
      </p:sp>
    </p:spTree>
    <p:extLst>
      <p:ext uri="{BB962C8B-B14F-4D97-AF65-F5344CB8AC3E}">
        <p14:creationId xmlns:p14="http://schemas.microsoft.com/office/powerpoint/2010/main" val="36845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9:14-29</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Vindicating God Prolonging &amp; Hardening Israel</a:t>
            </a:r>
            <a:endParaRPr lang="en-US" sz="5400" b="1" dirty="0"/>
          </a:p>
        </p:txBody>
      </p:sp>
    </p:spTree>
    <p:extLst>
      <p:ext uri="{BB962C8B-B14F-4D97-AF65-F5344CB8AC3E}">
        <p14:creationId xmlns:p14="http://schemas.microsoft.com/office/powerpoint/2010/main" val="109652553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Vindicating God’s Choice in Mercy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What is inherently wrong and flawed with anyone being upset at God for not showing them mercy (</a:t>
            </a:r>
            <a:r>
              <a:rPr lang="en-US" b="1" dirty="0">
                <a:solidFill>
                  <a:srgbClr val="002060"/>
                </a:solidFill>
              </a:rPr>
              <a:t>9:14-16</a:t>
            </a:r>
            <a:r>
              <a:rPr lang="en-US" dirty="0"/>
              <a:t>)?  How could God be unfair in dispensing mercy?</a:t>
            </a:r>
          </a:p>
          <a:p>
            <a:pPr marL="0" indent="0">
              <a:buNone/>
            </a:pPr>
            <a:r>
              <a:rPr lang="en-US" dirty="0">
                <a:solidFill>
                  <a:srgbClr val="002060"/>
                </a:solidFill>
              </a:rPr>
              <a:t>What shall we say then? </a:t>
            </a:r>
            <a:r>
              <a:rPr lang="en-US" b="1" dirty="0">
                <a:solidFill>
                  <a:srgbClr val="002060"/>
                </a:solidFill>
              </a:rPr>
              <a:t>Is there </a:t>
            </a:r>
            <a:r>
              <a:rPr lang="en-US" b="1" u="sng" dirty="0">
                <a:solidFill>
                  <a:srgbClr val="002060"/>
                </a:solidFill>
              </a:rPr>
              <a:t>unrighteousness with God</a:t>
            </a:r>
            <a:r>
              <a:rPr lang="en-US" b="1" dirty="0">
                <a:solidFill>
                  <a:srgbClr val="002060"/>
                </a:solidFill>
              </a:rPr>
              <a:t>? </a:t>
            </a:r>
            <a:r>
              <a:rPr lang="en-US" dirty="0">
                <a:solidFill>
                  <a:srgbClr val="002060"/>
                </a:solidFill>
              </a:rPr>
              <a:t>Certainly not! For He says to Moses, “</a:t>
            </a:r>
            <a:r>
              <a:rPr lang="en-US" b="1" dirty="0">
                <a:solidFill>
                  <a:srgbClr val="002060"/>
                </a:solidFill>
              </a:rPr>
              <a:t>I will have mercy on </a:t>
            </a:r>
            <a:r>
              <a:rPr lang="en-US" b="1" u="sng" dirty="0">
                <a:solidFill>
                  <a:srgbClr val="002060"/>
                </a:solidFill>
              </a:rPr>
              <a:t>whomever I will</a:t>
            </a:r>
            <a:r>
              <a:rPr lang="en-US" b="1" dirty="0">
                <a:solidFill>
                  <a:srgbClr val="002060"/>
                </a:solidFill>
              </a:rPr>
              <a:t> have mercy</a:t>
            </a:r>
            <a:r>
              <a:rPr lang="en-US" dirty="0">
                <a:solidFill>
                  <a:srgbClr val="002060"/>
                </a:solidFill>
              </a:rPr>
              <a:t>, and </a:t>
            </a:r>
            <a:r>
              <a:rPr lang="en-US" b="1" dirty="0">
                <a:solidFill>
                  <a:srgbClr val="002060"/>
                </a:solidFill>
              </a:rPr>
              <a:t>I will have compassion on </a:t>
            </a:r>
            <a:r>
              <a:rPr lang="en-US" b="1" u="sng" dirty="0">
                <a:solidFill>
                  <a:srgbClr val="002060"/>
                </a:solidFill>
              </a:rPr>
              <a:t>whomever I will</a:t>
            </a:r>
            <a:r>
              <a:rPr lang="en-US" b="1" dirty="0">
                <a:solidFill>
                  <a:srgbClr val="002060"/>
                </a:solidFill>
              </a:rPr>
              <a:t> have compassion</a:t>
            </a:r>
            <a:r>
              <a:rPr lang="en-US" dirty="0">
                <a:solidFill>
                  <a:srgbClr val="002060"/>
                </a:solidFill>
              </a:rPr>
              <a:t>.” So then it is </a:t>
            </a:r>
            <a:r>
              <a:rPr lang="en-US" b="1" u="sng" dirty="0">
                <a:solidFill>
                  <a:srgbClr val="002060"/>
                </a:solidFill>
              </a:rPr>
              <a:t>not</a:t>
            </a:r>
            <a:r>
              <a:rPr lang="en-US" b="1" dirty="0">
                <a:solidFill>
                  <a:srgbClr val="002060"/>
                </a:solidFill>
              </a:rPr>
              <a:t> of him who </a:t>
            </a:r>
            <a:r>
              <a:rPr lang="en-US" b="1" u="sng" dirty="0">
                <a:solidFill>
                  <a:srgbClr val="002060"/>
                </a:solidFill>
              </a:rPr>
              <a:t>wills</a:t>
            </a:r>
            <a:r>
              <a:rPr lang="en-US" dirty="0">
                <a:solidFill>
                  <a:srgbClr val="002060"/>
                </a:solidFill>
              </a:rPr>
              <a:t>, </a:t>
            </a:r>
            <a:r>
              <a:rPr lang="en-US" b="1" dirty="0">
                <a:solidFill>
                  <a:srgbClr val="002060"/>
                </a:solidFill>
              </a:rPr>
              <a:t>nor of him who runs</a:t>
            </a:r>
            <a:r>
              <a:rPr lang="en-US" dirty="0">
                <a:solidFill>
                  <a:srgbClr val="002060"/>
                </a:solidFill>
              </a:rPr>
              <a:t>, </a:t>
            </a:r>
            <a:r>
              <a:rPr lang="en-US" b="1" u="sng" dirty="0">
                <a:solidFill>
                  <a:srgbClr val="002060"/>
                </a:solidFill>
              </a:rPr>
              <a:t>but</a:t>
            </a:r>
            <a:r>
              <a:rPr lang="en-US" dirty="0">
                <a:solidFill>
                  <a:srgbClr val="002060"/>
                </a:solidFill>
              </a:rPr>
              <a:t> </a:t>
            </a:r>
            <a:r>
              <a:rPr lang="en-US" b="1" dirty="0">
                <a:solidFill>
                  <a:srgbClr val="002060"/>
                </a:solidFill>
              </a:rPr>
              <a:t>of God who shows mercy</a:t>
            </a:r>
            <a:r>
              <a:rPr lang="en-US" dirty="0">
                <a:solidFill>
                  <a:srgbClr val="002060"/>
                </a:solidFill>
              </a:rPr>
              <a:t>. </a:t>
            </a:r>
            <a:r>
              <a:rPr lang="en-US" dirty="0"/>
              <a:t>(</a:t>
            </a:r>
            <a:r>
              <a:rPr lang="en-US" b="1" dirty="0">
                <a:solidFill>
                  <a:srgbClr val="002060"/>
                </a:solidFill>
              </a:rPr>
              <a:t>9:14-16</a:t>
            </a:r>
            <a:r>
              <a:rPr lang="en-US" dirty="0"/>
              <a:t>)</a:t>
            </a:r>
          </a:p>
          <a:p>
            <a:r>
              <a:rPr lang="en-US" dirty="0"/>
              <a:t>Remember, </a:t>
            </a:r>
            <a:r>
              <a:rPr lang="en-US" dirty="0">
                <a:solidFill>
                  <a:srgbClr val="002060"/>
                </a:solidFill>
              </a:rPr>
              <a:t>“</a:t>
            </a:r>
            <a:r>
              <a:rPr lang="en-US" b="1" u="sng" dirty="0">
                <a:solidFill>
                  <a:srgbClr val="002060"/>
                </a:solidFill>
              </a:rPr>
              <a:t>all</a:t>
            </a:r>
            <a:r>
              <a:rPr lang="en-US" dirty="0">
                <a:solidFill>
                  <a:srgbClr val="002060"/>
                </a:solidFill>
              </a:rPr>
              <a:t> have sinned” </a:t>
            </a:r>
            <a:r>
              <a:rPr lang="en-US" dirty="0"/>
              <a:t>and need mercy</a:t>
            </a:r>
            <a:r>
              <a:rPr lang="en-US" dirty="0">
                <a:solidFill>
                  <a:srgbClr val="002060"/>
                </a:solidFill>
              </a:rPr>
              <a:t> </a:t>
            </a:r>
            <a:r>
              <a:rPr lang="en-US" dirty="0"/>
              <a:t>(</a:t>
            </a:r>
            <a:r>
              <a:rPr lang="en-US" b="1" dirty="0">
                <a:solidFill>
                  <a:srgbClr val="002060"/>
                </a:solidFill>
              </a:rPr>
              <a:t>Romans 3:23</a:t>
            </a:r>
            <a:r>
              <a:rPr lang="en-US" dirty="0"/>
              <a:t>).</a:t>
            </a:r>
          </a:p>
          <a:p>
            <a:r>
              <a:rPr lang="en-US" dirty="0"/>
              <a:t>God has the </a:t>
            </a:r>
            <a:r>
              <a:rPr lang="en-US" b="1" i="1" dirty="0"/>
              <a:t>right</a:t>
            </a:r>
            <a:r>
              <a:rPr lang="en-US" dirty="0"/>
              <a:t> to choose </a:t>
            </a:r>
            <a:r>
              <a:rPr lang="en-US" b="1" i="1" dirty="0"/>
              <a:t>terms</a:t>
            </a:r>
            <a:r>
              <a:rPr lang="en-US" dirty="0"/>
              <a:t> of </a:t>
            </a:r>
            <a:r>
              <a:rPr lang="en-US" b="1" i="1" dirty="0"/>
              <a:t>His</a:t>
            </a:r>
            <a:r>
              <a:rPr lang="en-US" dirty="0"/>
              <a:t> mercy.  </a:t>
            </a:r>
            <a:r>
              <a:rPr lang="en-US" b="1" i="1" dirty="0"/>
              <a:t>What terms?</a:t>
            </a:r>
          </a:p>
          <a:p>
            <a:r>
              <a:rPr lang="en-US" dirty="0"/>
              <a:t>He forgives humble, penitent (</a:t>
            </a:r>
            <a:r>
              <a:rPr lang="en-US" b="1" dirty="0">
                <a:solidFill>
                  <a:srgbClr val="002060"/>
                </a:solidFill>
              </a:rPr>
              <a:t>Pr.28:13; Is.55:7; 1 Pt.5:5; Mt.5:3-11</a:t>
            </a:r>
            <a:r>
              <a:rPr lang="en-US" dirty="0"/>
              <a:t>).</a:t>
            </a:r>
          </a:p>
          <a:p>
            <a:endParaRPr lang="en-US" dirty="0"/>
          </a:p>
          <a:p>
            <a:endParaRPr lang="en-US" dirty="0"/>
          </a:p>
        </p:txBody>
      </p:sp>
    </p:spTree>
    <p:extLst>
      <p:ext uri="{BB962C8B-B14F-4D97-AF65-F5344CB8AC3E}">
        <p14:creationId xmlns:p14="http://schemas.microsoft.com/office/powerpoint/2010/main" val="4295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 Debased Mind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10"/>
            </a:pPr>
            <a:r>
              <a:rPr lang="en-US" dirty="0"/>
              <a:t>What other kinds of sins resulted from man turning his back on God and His commandments (</a:t>
            </a:r>
            <a:r>
              <a:rPr lang="en-US" b="1" dirty="0">
                <a:solidFill>
                  <a:srgbClr val="002060"/>
                </a:solidFill>
              </a:rPr>
              <a:t>1:28-31</a:t>
            </a:r>
            <a:r>
              <a:rPr lang="en-US" dirty="0"/>
              <a:t>)?</a:t>
            </a:r>
          </a:p>
          <a:p>
            <a:pPr marL="0" indent="0">
              <a:lnSpc>
                <a:spcPct val="95000"/>
              </a:lnSpc>
              <a:spcBef>
                <a:spcPts val="0"/>
              </a:spcBef>
              <a:buNone/>
            </a:pPr>
            <a:r>
              <a:rPr lang="en-US" dirty="0">
                <a:solidFill>
                  <a:srgbClr val="002060"/>
                </a:solidFill>
              </a:rPr>
              <a:t>And </a:t>
            </a:r>
            <a:r>
              <a:rPr lang="en-US" b="1" i="1" dirty="0">
                <a:solidFill>
                  <a:srgbClr val="002060"/>
                </a:solidFill>
              </a:rPr>
              <a:t>even as they </a:t>
            </a:r>
            <a:r>
              <a:rPr lang="en-US" b="1" i="1" u="sng" dirty="0">
                <a:solidFill>
                  <a:srgbClr val="002060"/>
                </a:solidFill>
              </a:rPr>
              <a:t>did not like to retain God in their knowledge</a:t>
            </a:r>
            <a:r>
              <a:rPr lang="en-US" b="1" i="1" dirty="0">
                <a:solidFill>
                  <a:srgbClr val="002060"/>
                </a:solidFill>
              </a:rPr>
              <a:t>, </a:t>
            </a:r>
            <a:r>
              <a:rPr lang="en-US" b="1" i="1" u="sng" dirty="0">
                <a:solidFill>
                  <a:srgbClr val="002060"/>
                </a:solidFill>
              </a:rPr>
              <a:t>God gave them over to a debased mind</a:t>
            </a:r>
            <a:r>
              <a:rPr lang="en-US" b="1" i="1" dirty="0">
                <a:solidFill>
                  <a:srgbClr val="002060"/>
                </a:solidFill>
              </a:rPr>
              <a:t>, to do those things which are </a:t>
            </a:r>
            <a:r>
              <a:rPr lang="en-US" b="1" i="1" u="sng" dirty="0">
                <a:solidFill>
                  <a:srgbClr val="002060"/>
                </a:solidFill>
              </a:rPr>
              <a:t>not fitting</a:t>
            </a:r>
            <a:r>
              <a:rPr lang="en-US" b="1" i="1" dirty="0">
                <a:solidFill>
                  <a:srgbClr val="002060"/>
                </a:solidFill>
              </a:rPr>
              <a:t>; being </a:t>
            </a:r>
            <a:r>
              <a:rPr lang="en-US" b="1" i="1" u="sng" dirty="0">
                <a:solidFill>
                  <a:srgbClr val="002060"/>
                </a:solidFill>
              </a:rPr>
              <a:t>filled with all unrighteousness</a:t>
            </a:r>
            <a:r>
              <a:rPr lang="en-US" dirty="0">
                <a:solidFill>
                  <a:srgbClr val="002060"/>
                </a:solidFill>
              </a:rPr>
              <a:t>, sexual immorality, wickedness, covetousness, maliciousness; full of envy, murder, strife, deceit, evil-mindedness; they are whisperers, backbiters, haters of God, violent, proud, boasters, inventors of evil things, disobedient to parents, undiscerning, untrustworthy, unloving, unforgiving, unmerciful; </a:t>
            </a:r>
            <a:r>
              <a:rPr lang="en-US" dirty="0"/>
              <a:t>(</a:t>
            </a:r>
            <a:r>
              <a:rPr lang="en-US" b="1" dirty="0">
                <a:solidFill>
                  <a:srgbClr val="002060"/>
                </a:solidFill>
              </a:rPr>
              <a:t>1:28-31</a:t>
            </a:r>
            <a:r>
              <a:rPr lang="en-US" dirty="0"/>
              <a:t>)</a:t>
            </a:r>
          </a:p>
          <a:p>
            <a:pPr>
              <a:lnSpc>
                <a:spcPct val="95000"/>
              </a:lnSpc>
              <a:spcBef>
                <a:spcPts val="0"/>
              </a:spcBef>
            </a:pPr>
            <a:r>
              <a:rPr lang="en-US" dirty="0"/>
              <a:t>Only time and slowing influence of “salt” stands between a debased society and these sins (</a:t>
            </a:r>
            <a:r>
              <a:rPr lang="en-US" b="1" dirty="0">
                <a:solidFill>
                  <a:srgbClr val="002060"/>
                </a:solidFill>
              </a:rPr>
              <a:t>Genesis 6:5-7; Matthew 5:13-16</a:t>
            </a:r>
            <a:r>
              <a:rPr lang="en-US" dirty="0"/>
              <a:t>).</a:t>
            </a:r>
          </a:p>
        </p:txBody>
      </p:sp>
    </p:spTree>
    <p:extLst>
      <p:ext uri="{BB962C8B-B14F-4D97-AF65-F5344CB8AC3E}">
        <p14:creationId xmlns:p14="http://schemas.microsoft.com/office/powerpoint/2010/main" val="22609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393F-EBEA-42FA-871A-675284E57F55}"/>
              </a:ext>
            </a:extLst>
          </p:cNvPr>
          <p:cNvSpPr>
            <a:spLocks noGrp="1"/>
          </p:cNvSpPr>
          <p:nvPr>
            <p:ph type="title"/>
          </p:nvPr>
        </p:nvSpPr>
        <p:spPr/>
        <p:txBody>
          <a:bodyPr/>
          <a:lstStyle/>
          <a:p>
            <a:r>
              <a:rPr lang="en-US" dirty="0"/>
              <a:t>“Who May Dwell in Your Holy Hill?”</a:t>
            </a:r>
          </a:p>
        </p:txBody>
      </p:sp>
      <p:sp>
        <p:nvSpPr>
          <p:cNvPr id="3" name="Content Placeholder 2">
            <a:extLst>
              <a:ext uri="{FF2B5EF4-FFF2-40B4-BE49-F238E27FC236}">
                <a16:creationId xmlns:a16="http://schemas.microsoft.com/office/drawing/2014/main" id="{4D9A9CB2-8644-4FA4-83AD-FD83D6F587E1}"/>
              </a:ext>
            </a:extLst>
          </p:cNvPr>
          <p:cNvSpPr>
            <a:spLocks noGrp="1"/>
          </p:cNvSpPr>
          <p:nvPr>
            <p:ph sz="quarter" idx="10"/>
          </p:nvPr>
        </p:nvSpPr>
        <p:spPr/>
        <p:txBody>
          <a:bodyPr/>
          <a:lstStyle/>
          <a:p>
            <a:pPr marL="0" indent="0">
              <a:buNone/>
            </a:pPr>
            <a:r>
              <a:rPr lang="en-US" dirty="0">
                <a:solidFill>
                  <a:srgbClr val="002060"/>
                </a:solidFill>
              </a:rPr>
              <a:t>He who covers his sins will not prosper, But </a:t>
            </a:r>
            <a:r>
              <a:rPr lang="en-US" b="1" dirty="0">
                <a:solidFill>
                  <a:srgbClr val="002060"/>
                </a:solidFill>
              </a:rPr>
              <a:t>whoever confesses and forsakes them </a:t>
            </a:r>
            <a:r>
              <a:rPr lang="en-US" b="1" u="sng" dirty="0">
                <a:solidFill>
                  <a:srgbClr val="002060"/>
                </a:solidFill>
              </a:rPr>
              <a:t>will have mercy</a:t>
            </a:r>
            <a:r>
              <a:rPr lang="en-US" dirty="0">
                <a:solidFill>
                  <a:srgbClr val="002060"/>
                </a:solidFill>
              </a:rPr>
              <a:t>. Happy is the man who is always reverent, But </a:t>
            </a:r>
            <a:r>
              <a:rPr lang="en-US" b="1" dirty="0">
                <a:solidFill>
                  <a:srgbClr val="002060"/>
                </a:solidFill>
              </a:rPr>
              <a:t>he who </a:t>
            </a:r>
            <a:r>
              <a:rPr lang="en-US" b="1" u="sng" dirty="0">
                <a:solidFill>
                  <a:srgbClr val="002060"/>
                </a:solidFill>
              </a:rPr>
              <a:t>hardens his heart will fall</a:t>
            </a:r>
            <a:r>
              <a:rPr lang="en-US" b="1" dirty="0">
                <a:solidFill>
                  <a:srgbClr val="002060"/>
                </a:solidFill>
              </a:rPr>
              <a:t> into calamity</a:t>
            </a:r>
            <a:r>
              <a:rPr lang="en-US" dirty="0">
                <a:solidFill>
                  <a:srgbClr val="002060"/>
                </a:solidFill>
              </a:rPr>
              <a:t>.</a:t>
            </a:r>
            <a:r>
              <a:rPr lang="en-US" dirty="0"/>
              <a:t> (</a:t>
            </a:r>
            <a:r>
              <a:rPr lang="en-US" b="1" dirty="0">
                <a:solidFill>
                  <a:srgbClr val="002060"/>
                </a:solidFill>
              </a:rPr>
              <a:t>Proverbs 28:13</a:t>
            </a:r>
            <a:r>
              <a:rPr lang="en-US" dirty="0"/>
              <a:t>)</a:t>
            </a:r>
          </a:p>
          <a:p>
            <a:pPr marL="0" indent="0">
              <a:buNone/>
            </a:pPr>
            <a:r>
              <a:rPr lang="en-US" dirty="0">
                <a:solidFill>
                  <a:srgbClr val="002060"/>
                </a:solidFill>
              </a:rPr>
              <a:t>Let the </a:t>
            </a:r>
            <a:r>
              <a:rPr lang="en-US" b="1" dirty="0">
                <a:solidFill>
                  <a:srgbClr val="002060"/>
                </a:solidFill>
              </a:rPr>
              <a:t>wicked </a:t>
            </a:r>
            <a:r>
              <a:rPr lang="en-US" b="1" u="sng" dirty="0">
                <a:solidFill>
                  <a:srgbClr val="002060"/>
                </a:solidFill>
              </a:rPr>
              <a:t>forsake</a:t>
            </a:r>
            <a:r>
              <a:rPr lang="en-US" b="1" dirty="0">
                <a:solidFill>
                  <a:srgbClr val="002060"/>
                </a:solidFill>
              </a:rPr>
              <a:t> his way</a:t>
            </a:r>
            <a:r>
              <a:rPr lang="en-US" dirty="0">
                <a:solidFill>
                  <a:srgbClr val="002060"/>
                </a:solidFill>
              </a:rPr>
              <a:t>, And the unrighteous man his thoughts; Let him </a:t>
            </a:r>
            <a:r>
              <a:rPr lang="en-US" b="1" u="sng" dirty="0">
                <a:solidFill>
                  <a:srgbClr val="002060"/>
                </a:solidFill>
              </a:rPr>
              <a:t>return</a:t>
            </a:r>
            <a:r>
              <a:rPr lang="en-US" b="1" dirty="0">
                <a:solidFill>
                  <a:srgbClr val="002060"/>
                </a:solidFill>
              </a:rPr>
              <a:t> to the LORD</a:t>
            </a:r>
            <a:r>
              <a:rPr lang="en-US" dirty="0">
                <a:solidFill>
                  <a:srgbClr val="002060"/>
                </a:solidFill>
              </a:rPr>
              <a:t>, And </a:t>
            </a:r>
            <a:r>
              <a:rPr lang="en-US" b="1" dirty="0">
                <a:solidFill>
                  <a:srgbClr val="002060"/>
                </a:solidFill>
              </a:rPr>
              <a:t>He </a:t>
            </a:r>
            <a:r>
              <a:rPr lang="en-US" b="1" u="sng" dirty="0">
                <a:solidFill>
                  <a:srgbClr val="002060"/>
                </a:solidFill>
              </a:rPr>
              <a:t>will have mercy</a:t>
            </a:r>
            <a:r>
              <a:rPr lang="en-US" b="1" dirty="0">
                <a:solidFill>
                  <a:srgbClr val="002060"/>
                </a:solidFill>
              </a:rPr>
              <a:t> on him</a:t>
            </a:r>
            <a:r>
              <a:rPr lang="en-US" dirty="0">
                <a:solidFill>
                  <a:srgbClr val="002060"/>
                </a:solidFill>
              </a:rPr>
              <a:t>; And to our God, For </a:t>
            </a:r>
            <a:r>
              <a:rPr lang="en-US" b="1" dirty="0">
                <a:solidFill>
                  <a:srgbClr val="002060"/>
                </a:solidFill>
              </a:rPr>
              <a:t>He will </a:t>
            </a:r>
            <a:r>
              <a:rPr lang="en-US" b="1" u="sng" dirty="0">
                <a:solidFill>
                  <a:srgbClr val="002060"/>
                </a:solidFill>
              </a:rPr>
              <a:t>abundantly pardon</a:t>
            </a:r>
            <a:r>
              <a:rPr lang="en-US" dirty="0">
                <a:solidFill>
                  <a:srgbClr val="002060"/>
                </a:solidFill>
              </a:rPr>
              <a:t>. </a:t>
            </a:r>
            <a:r>
              <a:rPr lang="en-US" dirty="0"/>
              <a:t>(</a:t>
            </a:r>
            <a:r>
              <a:rPr lang="en-US" b="1" dirty="0">
                <a:solidFill>
                  <a:srgbClr val="002060"/>
                </a:solidFill>
              </a:rPr>
              <a:t>Isaiah 55:7</a:t>
            </a:r>
            <a:r>
              <a:rPr lang="en-US" dirty="0"/>
              <a:t>)</a:t>
            </a:r>
          </a:p>
          <a:p>
            <a:pPr marL="0" indent="0">
              <a:buNone/>
            </a:pPr>
            <a:r>
              <a:rPr lang="en-US" dirty="0">
                <a:solidFill>
                  <a:srgbClr val="002060"/>
                </a:solidFill>
              </a:rPr>
              <a:t>... be clothed with </a:t>
            </a:r>
            <a:r>
              <a:rPr lang="en-US" b="1" dirty="0">
                <a:solidFill>
                  <a:srgbClr val="002060"/>
                </a:solidFill>
              </a:rPr>
              <a:t>humility</a:t>
            </a:r>
            <a:r>
              <a:rPr lang="en-US" dirty="0">
                <a:solidFill>
                  <a:srgbClr val="002060"/>
                </a:solidFill>
              </a:rPr>
              <a:t>, for “</a:t>
            </a:r>
            <a:r>
              <a:rPr lang="en-US" b="1" dirty="0">
                <a:solidFill>
                  <a:srgbClr val="002060"/>
                </a:solidFill>
              </a:rPr>
              <a:t>God </a:t>
            </a:r>
            <a:r>
              <a:rPr lang="en-US" b="1" u="sng" dirty="0">
                <a:solidFill>
                  <a:srgbClr val="002060"/>
                </a:solidFill>
              </a:rPr>
              <a:t>resists</a:t>
            </a:r>
            <a:r>
              <a:rPr lang="en-US" b="1" dirty="0">
                <a:solidFill>
                  <a:srgbClr val="002060"/>
                </a:solidFill>
              </a:rPr>
              <a:t> the </a:t>
            </a:r>
            <a:r>
              <a:rPr lang="en-US" b="1" u="sng" dirty="0">
                <a:solidFill>
                  <a:srgbClr val="002060"/>
                </a:solidFill>
              </a:rPr>
              <a:t>proud</a:t>
            </a:r>
            <a:r>
              <a:rPr lang="en-US" b="1" dirty="0">
                <a:solidFill>
                  <a:srgbClr val="002060"/>
                </a:solidFill>
              </a:rPr>
              <a:t>, But gives </a:t>
            </a:r>
            <a:r>
              <a:rPr lang="en-US" b="1" u="sng" dirty="0">
                <a:solidFill>
                  <a:srgbClr val="002060"/>
                </a:solidFill>
              </a:rPr>
              <a:t>grace</a:t>
            </a:r>
            <a:r>
              <a:rPr lang="en-US" b="1" dirty="0">
                <a:solidFill>
                  <a:srgbClr val="002060"/>
                </a:solidFill>
              </a:rPr>
              <a:t> to the </a:t>
            </a:r>
            <a:r>
              <a:rPr lang="en-US" b="1" u="sng" dirty="0">
                <a:solidFill>
                  <a:srgbClr val="002060"/>
                </a:solidFill>
              </a:rPr>
              <a:t>humble</a:t>
            </a:r>
            <a:r>
              <a:rPr lang="en-US" dirty="0">
                <a:solidFill>
                  <a:srgbClr val="002060"/>
                </a:solidFill>
              </a:rPr>
              <a:t>.” </a:t>
            </a:r>
            <a:r>
              <a:rPr lang="en-US" dirty="0"/>
              <a:t>(</a:t>
            </a:r>
            <a:r>
              <a:rPr lang="en-US" b="1" dirty="0">
                <a:solidFill>
                  <a:srgbClr val="002060"/>
                </a:solidFill>
              </a:rPr>
              <a:t>1 Peter 5:5</a:t>
            </a:r>
            <a:r>
              <a:rPr lang="en-US" dirty="0"/>
              <a:t>)</a:t>
            </a:r>
          </a:p>
          <a:p>
            <a:r>
              <a:rPr lang="en-US" dirty="0"/>
              <a:t>God has chosen to save humble, penitent people (also </a:t>
            </a:r>
            <a:r>
              <a:rPr lang="en-US" b="1" dirty="0">
                <a:solidFill>
                  <a:srgbClr val="002060"/>
                </a:solidFill>
              </a:rPr>
              <a:t>Matt. 5:3-11</a:t>
            </a:r>
            <a:r>
              <a:rPr lang="en-US" dirty="0"/>
              <a:t>).</a:t>
            </a:r>
          </a:p>
          <a:p>
            <a:r>
              <a:rPr lang="en-US" dirty="0"/>
              <a:t>Is that not His right?  Is anyone – even Jews – in a position to argue?</a:t>
            </a:r>
          </a:p>
          <a:p>
            <a:pPr marL="0" indent="0">
              <a:buNone/>
            </a:pPr>
            <a:endParaRPr lang="en-US" dirty="0"/>
          </a:p>
        </p:txBody>
      </p:sp>
    </p:spTree>
    <p:extLst>
      <p:ext uri="{BB962C8B-B14F-4D97-AF65-F5344CB8AC3E}">
        <p14:creationId xmlns:p14="http://schemas.microsoft.com/office/powerpoint/2010/main" val="6973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Vindicating God’s Choice in Mercy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What is inherently wrong and flawed with anyone being upset at God for not showing them mercy (</a:t>
            </a:r>
            <a:r>
              <a:rPr lang="en-US" b="1" dirty="0">
                <a:solidFill>
                  <a:srgbClr val="002060"/>
                </a:solidFill>
              </a:rPr>
              <a:t>9:14-16</a:t>
            </a:r>
            <a:r>
              <a:rPr lang="en-US" dirty="0"/>
              <a:t>)?  How could God be unfair in dispensing mercy?</a:t>
            </a:r>
          </a:p>
          <a:p>
            <a:pPr marL="0" indent="0">
              <a:buNone/>
            </a:pPr>
            <a:r>
              <a:rPr lang="en-US" dirty="0">
                <a:solidFill>
                  <a:srgbClr val="002060"/>
                </a:solidFill>
              </a:rPr>
              <a:t>What shall we say then? </a:t>
            </a:r>
            <a:r>
              <a:rPr lang="en-US" b="1" dirty="0">
                <a:solidFill>
                  <a:srgbClr val="002060"/>
                </a:solidFill>
              </a:rPr>
              <a:t>Is there </a:t>
            </a:r>
            <a:r>
              <a:rPr lang="en-US" b="1" u="sng" dirty="0">
                <a:solidFill>
                  <a:srgbClr val="002060"/>
                </a:solidFill>
              </a:rPr>
              <a:t>unrighteousness with God</a:t>
            </a:r>
            <a:r>
              <a:rPr lang="en-US" b="1" dirty="0">
                <a:solidFill>
                  <a:srgbClr val="002060"/>
                </a:solidFill>
              </a:rPr>
              <a:t>? </a:t>
            </a:r>
            <a:r>
              <a:rPr lang="en-US" dirty="0">
                <a:solidFill>
                  <a:srgbClr val="002060"/>
                </a:solidFill>
              </a:rPr>
              <a:t>Certainly not! For He says to Moses, “</a:t>
            </a:r>
            <a:r>
              <a:rPr lang="en-US" b="1" dirty="0">
                <a:solidFill>
                  <a:srgbClr val="002060"/>
                </a:solidFill>
              </a:rPr>
              <a:t>I will have mercy on </a:t>
            </a:r>
            <a:r>
              <a:rPr lang="en-US" b="1" u="sng" dirty="0">
                <a:solidFill>
                  <a:srgbClr val="002060"/>
                </a:solidFill>
              </a:rPr>
              <a:t>whomever I will</a:t>
            </a:r>
            <a:r>
              <a:rPr lang="en-US" b="1" dirty="0">
                <a:solidFill>
                  <a:srgbClr val="002060"/>
                </a:solidFill>
              </a:rPr>
              <a:t> have mercy</a:t>
            </a:r>
            <a:r>
              <a:rPr lang="en-US" dirty="0">
                <a:solidFill>
                  <a:srgbClr val="002060"/>
                </a:solidFill>
              </a:rPr>
              <a:t>, and </a:t>
            </a:r>
            <a:r>
              <a:rPr lang="en-US" b="1" dirty="0">
                <a:solidFill>
                  <a:srgbClr val="002060"/>
                </a:solidFill>
              </a:rPr>
              <a:t>I will have compassion on </a:t>
            </a:r>
            <a:r>
              <a:rPr lang="en-US" b="1" u="sng" dirty="0">
                <a:solidFill>
                  <a:srgbClr val="002060"/>
                </a:solidFill>
              </a:rPr>
              <a:t>whomever I will</a:t>
            </a:r>
            <a:r>
              <a:rPr lang="en-US" b="1" dirty="0">
                <a:solidFill>
                  <a:srgbClr val="002060"/>
                </a:solidFill>
              </a:rPr>
              <a:t> have compassion</a:t>
            </a:r>
            <a:r>
              <a:rPr lang="en-US" dirty="0">
                <a:solidFill>
                  <a:srgbClr val="002060"/>
                </a:solidFill>
              </a:rPr>
              <a:t>.” So then it is </a:t>
            </a:r>
            <a:r>
              <a:rPr lang="en-US" b="1" u="sng" dirty="0">
                <a:solidFill>
                  <a:srgbClr val="C00000"/>
                </a:solidFill>
              </a:rPr>
              <a:t>not</a:t>
            </a:r>
            <a:r>
              <a:rPr lang="en-US" b="1" dirty="0">
                <a:solidFill>
                  <a:srgbClr val="002060"/>
                </a:solidFill>
              </a:rPr>
              <a:t> of him who </a:t>
            </a:r>
            <a:r>
              <a:rPr lang="en-US" b="1" u="sng" dirty="0">
                <a:solidFill>
                  <a:srgbClr val="002060"/>
                </a:solidFill>
              </a:rPr>
              <a:t>wills</a:t>
            </a:r>
            <a:r>
              <a:rPr lang="en-US" dirty="0">
                <a:solidFill>
                  <a:srgbClr val="002060"/>
                </a:solidFill>
              </a:rPr>
              <a:t>, </a:t>
            </a:r>
            <a:r>
              <a:rPr lang="en-US" b="1" u="sng" dirty="0">
                <a:solidFill>
                  <a:srgbClr val="C00000"/>
                </a:solidFill>
              </a:rPr>
              <a:t>nor</a:t>
            </a:r>
            <a:r>
              <a:rPr lang="en-US" b="1" dirty="0">
                <a:solidFill>
                  <a:srgbClr val="002060"/>
                </a:solidFill>
              </a:rPr>
              <a:t> of him who runs</a:t>
            </a:r>
            <a:r>
              <a:rPr lang="en-US" dirty="0">
                <a:solidFill>
                  <a:srgbClr val="002060"/>
                </a:solidFill>
              </a:rPr>
              <a:t>, </a:t>
            </a:r>
            <a:r>
              <a:rPr lang="en-US" b="1" u="sng" dirty="0">
                <a:solidFill>
                  <a:srgbClr val="C00000"/>
                </a:solidFill>
              </a:rPr>
              <a:t>but</a:t>
            </a:r>
            <a:r>
              <a:rPr lang="en-US" dirty="0">
                <a:solidFill>
                  <a:srgbClr val="002060"/>
                </a:solidFill>
              </a:rPr>
              <a:t> </a:t>
            </a:r>
            <a:r>
              <a:rPr lang="en-US" b="1" dirty="0">
                <a:solidFill>
                  <a:srgbClr val="002060"/>
                </a:solidFill>
              </a:rPr>
              <a:t>of God who shows mercy</a:t>
            </a:r>
            <a:r>
              <a:rPr lang="en-US" dirty="0">
                <a:solidFill>
                  <a:srgbClr val="002060"/>
                </a:solidFill>
              </a:rPr>
              <a:t>. </a:t>
            </a:r>
            <a:r>
              <a:rPr lang="en-US" dirty="0"/>
              <a:t>(</a:t>
            </a:r>
            <a:r>
              <a:rPr lang="en-US" b="1" dirty="0">
                <a:solidFill>
                  <a:srgbClr val="002060"/>
                </a:solidFill>
              </a:rPr>
              <a:t>9:14-16</a:t>
            </a:r>
            <a:r>
              <a:rPr lang="en-US" dirty="0"/>
              <a:t>)</a:t>
            </a:r>
          </a:p>
          <a:p>
            <a:r>
              <a:rPr lang="en-US" dirty="0"/>
              <a:t>Remember, </a:t>
            </a:r>
            <a:r>
              <a:rPr lang="en-US" dirty="0">
                <a:solidFill>
                  <a:srgbClr val="002060"/>
                </a:solidFill>
              </a:rPr>
              <a:t>“</a:t>
            </a:r>
            <a:r>
              <a:rPr lang="en-US" b="1" u="sng" dirty="0">
                <a:solidFill>
                  <a:srgbClr val="002060"/>
                </a:solidFill>
              </a:rPr>
              <a:t>all</a:t>
            </a:r>
            <a:r>
              <a:rPr lang="en-US" dirty="0">
                <a:solidFill>
                  <a:srgbClr val="002060"/>
                </a:solidFill>
              </a:rPr>
              <a:t> have sinned” </a:t>
            </a:r>
            <a:r>
              <a:rPr lang="en-US" dirty="0"/>
              <a:t>and need mercy</a:t>
            </a:r>
            <a:r>
              <a:rPr lang="en-US" dirty="0">
                <a:solidFill>
                  <a:srgbClr val="002060"/>
                </a:solidFill>
              </a:rPr>
              <a:t> </a:t>
            </a:r>
            <a:r>
              <a:rPr lang="en-US" dirty="0"/>
              <a:t>(</a:t>
            </a:r>
            <a:r>
              <a:rPr lang="en-US" b="1" dirty="0">
                <a:solidFill>
                  <a:srgbClr val="002060"/>
                </a:solidFill>
              </a:rPr>
              <a:t>Romans 3:23</a:t>
            </a:r>
            <a:r>
              <a:rPr lang="en-US" dirty="0"/>
              <a:t>).</a:t>
            </a:r>
          </a:p>
          <a:p>
            <a:r>
              <a:rPr lang="en-US" dirty="0"/>
              <a:t>God has right to choose terms of mercy.  What are His terms?</a:t>
            </a:r>
          </a:p>
          <a:p>
            <a:r>
              <a:rPr lang="en-US" dirty="0">
                <a:solidFill>
                  <a:srgbClr val="C00000"/>
                </a:solidFill>
              </a:rPr>
              <a:t>“Not-But” </a:t>
            </a:r>
            <a:r>
              <a:rPr lang="en-US" dirty="0"/>
              <a:t>construction indicates </a:t>
            </a:r>
            <a:r>
              <a:rPr lang="en-US" b="1" i="1" dirty="0"/>
              <a:t>relative</a:t>
            </a:r>
            <a:r>
              <a:rPr lang="en-US" dirty="0"/>
              <a:t> importance, comparison.</a:t>
            </a:r>
          </a:p>
          <a:p>
            <a:endParaRPr lang="en-US" dirty="0"/>
          </a:p>
          <a:p>
            <a:endParaRPr lang="en-US" dirty="0"/>
          </a:p>
        </p:txBody>
      </p:sp>
    </p:spTree>
    <p:extLst>
      <p:ext uri="{BB962C8B-B14F-4D97-AF65-F5344CB8AC3E}">
        <p14:creationId xmlns:p14="http://schemas.microsoft.com/office/powerpoint/2010/main" val="16833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35DF-6BC9-43CA-A099-D91D98E1C6AB}"/>
              </a:ext>
            </a:extLst>
          </p:cNvPr>
          <p:cNvSpPr>
            <a:spLocks noGrp="1"/>
          </p:cNvSpPr>
          <p:nvPr>
            <p:ph type="title"/>
          </p:nvPr>
        </p:nvSpPr>
        <p:spPr/>
        <p:txBody>
          <a:bodyPr/>
          <a:lstStyle/>
          <a:p>
            <a:r>
              <a:rPr lang="en-US" dirty="0"/>
              <a:t>Who Is the “Willing” one?</a:t>
            </a:r>
          </a:p>
        </p:txBody>
      </p:sp>
      <p:sp>
        <p:nvSpPr>
          <p:cNvPr id="3" name="Content Placeholder 2">
            <a:extLst>
              <a:ext uri="{FF2B5EF4-FFF2-40B4-BE49-F238E27FC236}">
                <a16:creationId xmlns:a16="http://schemas.microsoft.com/office/drawing/2014/main" id="{D45DB588-DC1B-4D71-9867-E8D7EB111964}"/>
              </a:ext>
            </a:extLst>
          </p:cNvPr>
          <p:cNvSpPr>
            <a:spLocks noGrp="1"/>
          </p:cNvSpPr>
          <p:nvPr>
            <p:ph sz="quarter" idx="10"/>
          </p:nvPr>
        </p:nvSpPr>
        <p:spPr/>
        <p:txBody>
          <a:bodyPr/>
          <a:lstStyle/>
          <a:p>
            <a:pPr marL="0" indent="0">
              <a:buNone/>
            </a:pPr>
            <a:r>
              <a:rPr lang="en-US" dirty="0">
                <a:solidFill>
                  <a:srgbClr val="002060"/>
                </a:solidFill>
              </a:rPr>
              <a:t>Now it came to pass on the next day that </a:t>
            </a:r>
            <a:r>
              <a:rPr lang="en-US" b="1" dirty="0">
                <a:solidFill>
                  <a:srgbClr val="002060"/>
                </a:solidFill>
              </a:rPr>
              <a:t>Moses said to the </a:t>
            </a:r>
            <a:r>
              <a:rPr lang="en-US" b="1" u="sng" dirty="0">
                <a:solidFill>
                  <a:srgbClr val="002060"/>
                </a:solidFill>
              </a:rPr>
              <a:t>people</a:t>
            </a:r>
            <a:r>
              <a:rPr lang="en-US" dirty="0">
                <a:solidFill>
                  <a:srgbClr val="002060"/>
                </a:solidFill>
              </a:rPr>
              <a:t>, “</a:t>
            </a:r>
            <a:r>
              <a:rPr lang="en-US" b="1" dirty="0">
                <a:solidFill>
                  <a:srgbClr val="002060"/>
                </a:solidFill>
              </a:rPr>
              <a:t>You have committed a </a:t>
            </a:r>
            <a:r>
              <a:rPr lang="en-US" b="1" u="sng" dirty="0">
                <a:solidFill>
                  <a:srgbClr val="002060"/>
                </a:solidFill>
              </a:rPr>
              <a:t>great sin</a:t>
            </a:r>
            <a:r>
              <a:rPr lang="en-US" dirty="0">
                <a:solidFill>
                  <a:srgbClr val="002060"/>
                </a:solidFill>
              </a:rPr>
              <a:t>. So now </a:t>
            </a:r>
            <a:r>
              <a:rPr lang="en-US" b="1" dirty="0">
                <a:solidFill>
                  <a:srgbClr val="002060"/>
                </a:solidFill>
              </a:rPr>
              <a:t>I will go up to the LORD; perhaps I can </a:t>
            </a:r>
            <a:r>
              <a:rPr lang="en-US" b="1" u="sng" dirty="0">
                <a:solidFill>
                  <a:srgbClr val="002060"/>
                </a:solidFill>
              </a:rPr>
              <a:t>make atonement for your sin</a:t>
            </a:r>
            <a:r>
              <a:rPr lang="en-US" dirty="0">
                <a:solidFill>
                  <a:srgbClr val="002060"/>
                </a:solidFill>
              </a:rPr>
              <a:t>.” Then Moses returned to the LORD and said, “Oh, </a:t>
            </a:r>
            <a:r>
              <a:rPr lang="en-US" b="1" u="sng" dirty="0">
                <a:solidFill>
                  <a:srgbClr val="002060"/>
                </a:solidFill>
              </a:rPr>
              <a:t>these people</a:t>
            </a:r>
            <a:r>
              <a:rPr lang="en-US" b="1" dirty="0">
                <a:solidFill>
                  <a:srgbClr val="002060"/>
                </a:solidFill>
              </a:rPr>
              <a:t> have committed a great sin</a:t>
            </a:r>
            <a:r>
              <a:rPr lang="en-US" dirty="0">
                <a:solidFill>
                  <a:srgbClr val="002060"/>
                </a:solidFill>
              </a:rPr>
              <a:t>, and have </a:t>
            </a:r>
            <a:r>
              <a:rPr lang="en-US" b="1" dirty="0">
                <a:solidFill>
                  <a:srgbClr val="002060"/>
                </a:solidFill>
              </a:rPr>
              <a:t>made for themselves a god of gold</a:t>
            </a:r>
            <a:r>
              <a:rPr lang="en-US" dirty="0">
                <a:solidFill>
                  <a:srgbClr val="002060"/>
                </a:solidFill>
              </a:rPr>
              <a:t>!  Yet now, if You will </a:t>
            </a:r>
            <a:r>
              <a:rPr lang="en-US" b="1" u="sng" dirty="0">
                <a:solidFill>
                  <a:srgbClr val="002060"/>
                </a:solidFill>
              </a:rPr>
              <a:t>forgive</a:t>
            </a:r>
            <a:r>
              <a:rPr lang="en-US" b="1" dirty="0">
                <a:solidFill>
                  <a:srgbClr val="002060"/>
                </a:solidFill>
              </a:rPr>
              <a:t> their sin – but if not, I pray, </a:t>
            </a:r>
            <a:r>
              <a:rPr lang="en-US" b="1" u="sng" dirty="0">
                <a:solidFill>
                  <a:srgbClr val="002060"/>
                </a:solidFill>
              </a:rPr>
              <a:t>blot me out</a:t>
            </a:r>
            <a:r>
              <a:rPr lang="en-US" b="1" dirty="0">
                <a:solidFill>
                  <a:srgbClr val="002060"/>
                </a:solidFill>
              </a:rPr>
              <a:t> of Your book </a:t>
            </a:r>
            <a:r>
              <a:rPr lang="en-US" dirty="0">
                <a:solidFill>
                  <a:srgbClr val="002060"/>
                </a:solidFill>
              </a:rPr>
              <a:t>which You have written.” And the LORD said to Moses, “</a:t>
            </a:r>
            <a:r>
              <a:rPr lang="en-US" b="1" u="sng" dirty="0">
                <a:solidFill>
                  <a:srgbClr val="002060"/>
                </a:solidFill>
              </a:rPr>
              <a:t>Whoever has sinned</a:t>
            </a:r>
            <a:r>
              <a:rPr lang="en-US" b="1" dirty="0">
                <a:solidFill>
                  <a:srgbClr val="002060"/>
                </a:solidFill>
              </a:rPr>
              <a:t> against Me, I will </a:t>
            </a:r>
            <a:r>
              <a:rPr lang="en-US" b="1" u="sng" dirty="0">
                <a:solidFill>
                  <a:srgbClr val="002060"/>
                </a:solidFill>
              </a:rPr>
              <a:t>blot him out</a:t>
            </a:r>
            <a:r>
              <a:rPr lang="en-US" b="1" dirty="0">
                <a:solidFill>
                  <a:srgbClr val="002060"/>
                </a:solidFill>
              </a:rPr>
              <a:t> of My book.</a:t>
            </a:r>
            <a:r>
              <a:rPr lang="en-US" dirty="0">
                <a:solidFill>
                  <a:srgbClr val="002060"/>
                </a:solidFill>
              </a:rPr>
              <a:t>” …  (</a:t>
            </a:r>
            <a:r>
              <a:rPr lang="en-US" b="1" dirty="0">
                <a:solidFill>
                  <a:srgbClr val="002060"/>
                </a:solidFill>
              </a:rPr>
              <a:t>Exodus 32:30-33</a:t>
            </a:r>
            <a:r>
              <a:rPr lang="en-US" dirty="0">
                <a:solidFill>
                  <a:srgbClr val="002060"/>
                </a:solidFill>
              </a:rPr>
              <a:t>)</a:t>
            </a:r>
          </a:p>
          <a:p>
            <a:r>
              <a:rPr lang="en-US" dirty="0"/>
              <a:t>Like Paul, Moses also wanted to exchange himself for the people.</a:t>
            </a:r>
          </a:p>
          <a:p>
            <a:r>
              <a:rPr lang="en-US" dirty="0"/>
              <a:t>Like Paul, God would not accept such an offer.  God’s will overruled.</a:t>
            </a:r>
          </a:p>
        </p:txBody>
      </p:sp>
    </p:spTree>
    <p:extLst>
      <p:ext uri="{BB962C8B-B14F-4D97-AF65-F5344CB8AC3E}">
        <p14:creationId xmlns:p14="http://schemas.microsoft.com/office/powerpoint/2010/main" val="20213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35DF-6BC9-43CA-A099-D91D98E1C6AB}"/>
              </a:ext>
            </a:extLst>
          </p:cNvPr>
          <p:cNvSpPr>
            <a:spLocks noGrp="1"/>
          </p:cNvSpPr>
          <p:nvPr>
            <p:ph type="title"/>
          </p:nvPr>
        </p:nvSpPr>
        <p:spPr/>
        <p:txBody>
          <a:bodyPr/>
          <a:lstStyle/>
          <a:p>
            <a:r>
              <a:rPr lang="en-US" dirty="0"/>
              <a:t>Who Is the “Willing” one?</a:t>
            </a:r>
          </a:p>
        </p:txBody>
      </p:sp>
      <p:sp>
        <p:nvSpPr>
          <p:cNvPr id="3" name="Content Placeholder 2">
            <a:extLst>
              <a:ext uri="{FF2B5EF4-FFF2-40B4-BE49-F238E27FC236}">
                <a16:creationId xmlns:a16="http://schemas.microsoft.com/office/drawing/2014/main" id="{D45DB588-DC1B-4D71-9867-E8D7EB111964}"/>
              </a:ext>
            </a:extLst>
          </p:cNvPr>
          <p:cNvSpPr>
            <a:spLocks noGrp="1"/>
          </p:cNvSpPr>
          <p:nvPr>
            <p:ph sz="quarter" idx="10"/>
          </p:nvPr>
        </p:nvSpPr>
        <p:spPr/>
        <p:txBody>
          <a:bodyPr/>
          <a:lstStyle/>
          <a:p>
            <a:pPr marL="0" indent="0">
              <a:buNone/>
            </a:pPr>
            <a:r>
              <a:rPr lang="en-US" dirty="0">
                <a:solidFill>
                  <a:srgbClr val="002060"/>
                </a:solidFill>
              </a:rPr>
              <a:t>Then </a:t>
            </a:r>
            <a:r>
              <a:rPr lang="en-US" b="1" u="sng" dirty="0">
                <a:solidFill>
                  <a:srgbClr val="002060"/>
                </a:solidFill>
              </a:rPr>
              <a:t>Moses said to the LORD</a:t>
            </a:r>
            <a:r>
              <a:rPr lang="en-US" dirty="0">
                <a:solidFill>
                  <a:srgbClr val="002060"/>
                </a:solidFill>
              </a:rPr>
              <a:t>, “See, You say to me, ‘</a:t>
            </a:r>
            <a:r>
              <a:rPr lang="en-US" b="1" dirty="0">
                <a:solidFill>
                  <a:srgbClr val="002060"/>
                </a:solidFill>
              </a:rPr>
              <a:t>Bring up </a:t>
            </a:r>
            <a:r>
              <a:rPr lang="en-US" b="1" u="sng" dirty="0">
                <a:solidFill>
                  <a:srgbClr val="002060"/>
                </a:solidFill>
              </a:rPr>
              <a:t>this people</a:t>
            </a:r>
            <a:r>
              <a:rPr lang="en-US" dirty="0">
                <a:solidFill>
                  <a:srgbClr val="002060"/>
                </a:solidFill>
              </a:rPr>
              <a:t>.’ … Now therefore, I pray, if I have found grace in Your sight, show me now Your way, that I may know You and that I may find grace in Your sight. And </a:t>
            </a:r>
            <a:r>
              <a:rPr lang="en-US" b="1" dirty="0">
                <a:solidFill>
                  <a:srgbClr val="002060"/>
                </a:solidFill>
              </a:rPr>
              <a:t>consider that </a:t>
            </a:r>
            <a:r>
              <a:rPr lang="en-US" b="1" u="sng" dirty="0">
                <a:solidFill>
                  <a:srgbClr val="002060"/>
                </a:solidFill>
              </a:rPr>
              <a:t>this nation is Your people</a:t>
            </a:r>
            <a:r>
              <a:rPr lang="en-US" dirty="0">
                <a:solidFill>
                  <a:srgbClr val="002060"/>
                </a:solidFill>
              </a:rPr>
              <a:t>.” And He said, “My Presence will go with you, and </a:t>
            </a:r>
            <a:r>
              <a:rPr lang="en-US" b="1" dirty="0">
                <a:solidFill>
                  <a:srgbClr val="002060"/>
                </a:solidFill>
              </a:rPr>
              <a:t>I will give </a:t>
            </a:r>
            <a:r>
              <a:rPr lang="en-US" b="1" u="sng" dirty="0">
                <a:solidFill>
                  <a:srgbClr val="002060"/>
                </a:solidFill>
              </a:rPr>
              <a:t>you</a:t>
            </a:r>
            <a:r>
              <a:rPr lang="en-US" b="1" dirty="0">
                <a:solidFill>
                  <a:srgbClr val="002060"/>
                </a:solidFill>
              </a:rPr>
              <a:t> rest</a:t>
            </a:r>
            <a:r>
              <a:rPr lang="en-US" dirty="0">
                <a:solidFill>
                  <a:srgbClr val="002060"/>
                </a:solidFill>
              </a:rPr>
              <a:t>. … I will make all My goodness pass before you, and I will proclaim the name of the LORD before you. </a:t>
            </a:r>
            <a:r>
              <a:rPr lang="en-US" b="1" dirty="0">
                <a:solidFill>
                  <a:srgbClr val="002060"/>
                </a:solidFill>
              </a:rPr>
              <a:t>I will be gracious </a:t>
            </a:r>
            <a:r>
              <a:rPr lang="en-US" b="1" u="sng" dirty="0">
                <a:solidFill>
                  <a:srgbClr val="002060"/>
                </a:solidFill>
              </a:rPr>
              <a:t>to whom I will be gracious</a:t>
            </a:r>
            <a:r>
              <a:rPr lang="en-US" b="1" dirty="0">
                <a:solidFill>
                  <a:srgbClr val="002060"/>
                </a:solidFill>
              </a:rPr>
              <a:t>, and I will have compassion </a:t>
            </a:r>
            <a:r>
              <a:rPr lang="en-US" b="1" u="sng" dirty="0">
                <a:solidFill>
                  <a:srgbClr val="002060"/>
                </a:solidFill>
              </a:rPr>
              <a:t>on whom I will have compassion</a:t>
            </a:r>
            <a:r>
              <a:rPr lang="en-US" dirty="0">
                <a:solidFill>
                  <a:srgbClr val="002060"/>
                </a:solidFill>
              </a:rPr>
              <a:t>.” </a:t>
            </a:r>
            <a:r>
              <a:rPr lang="en-US" dirty="0"/>
              <a:t>(</a:t>
            </a:r>
            <a:r>
              <a:rPr lang="en-US" b="1" dirty="0">
                <a:solidFill>
                  <a:srgbClr val="002060"/>
                </a:solidFill>
              </a:rPr>
              <a:t>Exodus 33:12-19</a:t>
            </a:r>
            <a:r>
              <a:rPr lang="en-US" dirty="0"/>
              <a:t>; see also, verses </a:t>
            </a:r>
            <a:r>
              <a:rPr lang="en-US" b="1" dirty="0">
                <a:solidFill>
                  <a:srgbClr val="002060"/>
                </a:solidFill>
              </a:rPr>
              <a:t>3-11</a:t>
            </a:r>
            <a:r>
              <a:rPr lang="en-US" dirty="0"/>
              <a:t>)</a:t>
            </a:r>
          </a:p>
          <a:p>
            <a:r>
              <a:rPr lang="en-US" dirty="0"/>
              <a:t>After sinning grievously, both the people and Moses </a:t>
            </a:r>
            <a:r>
              <a:rPr lang="en-US" b="1" dirty="0"/>
              <a:t>willed</a:t>
            </a:r>
            <a:r>
              <a:rPr lang="en-US" dirty="0"/>
              <a:t> mercy.</a:t>
            </a:r>
          </a:p>
          <a:p>
            <a:r>
              <a:rPr lang="en-US" dirty="0"/>
              <a:t>But, as the provider &amp; granter of mercy, God’s </a:t>
            </a:r>
            <a:r>
              <a:rPr lang="en-US" b="1" dirty="0"/>
              <a:t>will</a:t>
            </a:r>
            <a:r>
              <a:rPr lang="en-US" dirty="0"/>
              <a:t> was paramount.</a:t>
            </a:r>
          </a:p>
          <a:p>
            <a:pPr marL="0" indent="0">
              <a:buNone/>
            </a:pPr>
            <a:endParaRPr lang="en-US" dirty="0"/>
          </a:p>
        </p:txBody>
      </p:sp>
    </p:spTree>
    <p:extLst>
      <p:ext uri="{BB962C8B-B14F-4D97-AF65-F5344CB8AC3E}">
        <p14:creationId xmlns:p14="http://schemas.microsoft.com/office/powerpoint/2010/main" val="290154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“Has Mercy, Hardens Who He Wills”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In God’s answer to Moses and His hardening of Pharaoh, Calvinists see God unconditionally saving some and destroying others based on His will and choice alone (</a:t>
            </a:r>
            <a:r>
              <a:rPr lang="en-US" dirty="0">
                <a:solidFill>
                  <a:srgbClr val="002060"/>
                </a:solidFill>
              </a:rPr>
              <a:t>“He has mercy on </a:t>
            </a:r>
            <a:r>
              <a:rPr lang="en-US" b="1" dirty="0">
                <a:solidFill>
                  <a:srgbClr val="002060"/>
                </a:solidFill>
              </a:rPr>
              <a:t>whom He wills</a:t>
            </a:r>
            <a:r>
              <a:rPr lang="en-US" dirty="0">
                <a:solidFill>
                  <a:srgbClr val="002060"/>
                </a:solidFill>
              </a:rPr>
              <a:t>, and </a:t>
            </a:r>
            <a:r>
              <a:rPr lang="en-US" b="1" dirty="0">
                <a:solidFill>
                  <a:srgbClr val="002060"/>
                </a:solidFill>
              </a:rPr>
              <a:t>whom He wills </a:t>
            </a:r>
            <a:r>
              <a:rPr lang="en-US" dirty="0">
                <a:solidFill>
                  <a:srgbClr val="002060"/>
                </a:solidFill>
              </a:rPr>
              <a:t>He hardens”</a:t>
            </a:r>
            <a:r>
              <a:rPr lang="en-US" dirty="0"/>
              <a:t>, </a:t>
            </a:r>
            <a:r>
              <a:rPr lang="en-US" b="1" dirty="0">
                <a:solidFill>
                  <a:srgbClr val="002060"/>
                </a:solidFill>
              </a:rPr>
              <a:t>9:17-18</a:t>
            </a:r>
            <a:r>
              <a:rPr lang="en-US" dirty="0"/>
              <a:t>).  Is God responsible for man’s destruction and hardened heart?  Answer this charge by showing how both man and God are involved in man’s hardened heart, using the context of cited passages.</a:t>
            </a:r>
          </a:p>
          <a:p>
            <a:endParaRPr lang="en-US" dirty="0"/>
          </a:p>
          <a:p>
            <a:endParaRPr lang="en-US" dirty="0"/>
          </a:p>
        </p:txBody>
      </p:sp>
    </p:spTree>
    <p:extLst>
      <p:ext uri="{BB962C8B-B14F-4D97-AF65-F5344CB8AC3E}">
        <p14:creationId xmlns:p14="http://schemas.microsoft.com/office/powerpoint/2010/main" val="173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6523A-6EEC-4B4E-A604-B312C831DDFA}"/>
              </a:ext>
            </a:extLst>
          </p:cNvPr>
          <p:cNvSpPr>
            <a:spLocks noGrp="1"/>
          </p:cNvSpPr>
          <p:nvPr>
            <p:ph type="title"/>
          </p:nvPr>
        </p:nvSpPr>
        <p:spPr/>
        <p:txBody>
          <a:bodyPr/>
          <a:lstStyle/>
          <a:p>
            <a:r>
              <a:rPr lang="en-US" dirty="0"/>
              <a:t>“Has Mercy, Hardens Who He Wills”</a:t>
            </a:r>
          </a:p>
        </p:txBody>
      </p:sp>
      <p:sp>
        <p:nvSpPr>
          <p:cNvPr id="3" name="Content Placeholder 2">
            <a:extLst>
              <a:ext uri="{FF2B5EF4-FFF2-40B4-BE49-F238E27FC236}">
                <a16:creationId xmlns:a16="http://schemas.microsoft.com/office/drawing/2014/main" id="{69EC9036-27B1-47EB-9BBF-80A2B4EDF35F}"/>
              </a:ext>
            </a:extLst>
          </p:cNvPr>
          <p:cNvSpPr>
            <a:spLocks noGrp="1"/>
          </p:cNvSpPr>
          <p:nvPr>
            <p:ph sz="quarter" idx="10"/>
          </p:nvPr>
        </p:nvSpPr>
        <p:spPr/>
        <p:txBody>
          <a:bodyPr/>
          <a:lstStyle/>
          <a:p>
            <a:pPr marL="0" indent="0">
              <a:buNone/>
            </a:pPr>
            <a:r>
              <a:rPr lang="en-US" dirty="0">
                <a:solidFill>
                  <a:srgbClr val="002060"/>
                </a:solidFill>
              </a:rPr>
              <a:t>For the Scripture says to Pharaoh, “</a:t>
            </a:r>
            <a:r>
              <a:rPr lang="en-US" b="1" u="sng" dirty="0">
                <a:solidFill>
                  <a:srgbClr val="002060"/>
                </a:solidFill>
              </a:rPr>
              <a:t>For this very purpose</a:t>
            </a:r>
            <a:r>
              <a:rPr lang="en-US" b="1" dirty="0">
                <a:solidFill>
                  <a:srgbClr val="002060"/>
                </a:solidFill>
              </a:rPr>
              <a:t> I have raised you up</a:t>
            </a:r>
            <a:r>
              <a:rPr lang="en-US" dirty="0">
                <a:solidFill>
                  <a:srgbClr val="002060"/>
                </a:solidFill>
              </a:rPr>
              <a:t>, </a:t>
            </a:r>
            <a:r>
              <a:rPr lang="en-US" b="1" dirty="0">
                <a:solidFill>
                  <a:srgbClr val="002060"/>
                </a:solidFill>
              </a:rPr>
              <a:t>that I may </a:t>
            </a:r>
            <a:r>
              <a:rPr lang="en-US" b="1" u="sng" dirty="0">
                <a:solidFill>
                  <a:srgbClr val="002060"/>
                </a:solidFill>
              </a:rPr>
              <a:t>show My power in you</a:t>
            </a:r>
            <a:r>
              <a:rPr lang="en-US" dirty="0">
                <a:solidFill>
                  <a:srgbClr val="002060"/>
                </a:solidFill>
              </a:rPr>
              <a:t>, and </a:t>
            </a:r>
            <a:r>
              <a:rPr lang="en-US" b="1" dirty="0">
                <a:solidFill>
                  <a:srgbClr val="002060"/>
                </a:solidFill>
              </a:rPr>
              <a:t>that </a:t>
            </a:r>
            <a:r>
              <a:rPr lang="en-US" b="1" u="sng" dirty="0">
                <a:solidFill>
                  <a:srgbClr val="002060"/>
                </a:solidFill>
              </a:rPr>
              <a:t>My name</a:t>
            </a:r>
            <a:r>
              <a:rPr lang="en-US" b="1" dirty="0">
                <a:solidFill>
                  <a:srgbClr val="002060"/>
                </a:solidFill>
              </a:rPr>
              <a:t> may be declared in all the earth</a:t>
            </a:r>
            <a:r>
              <a:rPr lang="en-US" dirty="0">
                <a:solidFill>
                  <a:srgbClr val="002060"/>
                </a:solidFill>
              </a:rPr>
              <a:t>.” Therefore </a:t>
            </a:r>
            <a:r>
              <a:rPr lang="en-US" b="1" dirty="0">
                <a:solidFill>
                  <a:srgbClr val="002060"/>
                </a:solidFill>
              </a:rPr>
              <a:t>He has </a:t>
            </a:r>
            <a:r>
              <a:rPr lang="en-US" b="1" u="sng" dirty="0">
                <a:solidFill>
                  <a:srgbClr val="002060"/>
                </a:solidFill>
              </a:rPr>
              <a:t>mercy</a:t>
            </a:r>
            <a:r>
              <a:rPr lang="en-US" b="1" dirty="0">
                <a:solidFill>
                  <a:srgbClr val="002060"/>
                </a:solidFill>
              </a:rPr>
              <a:t> on </a:t>
            </a:r>
            <a:r>
              <a:rPr lang="en-US" b="1" u="sng" dirty="0">
                <a:solidFill>
                  <a:srgbClr val="002060"/>
                </a:solidFill>
              </a:rPr>
              <a:t>whom He wills</a:t>
            </a:r>
            <a:r>
              <a:rPr lang="en-US" b="1" dirty="0">
                <a:solidFill>
                  <a:srgbClr val="002060"/>
                </a:solidFill>
              </a:rPr>
              <a:t>, and whom He wills </a:t>
            </a:r>
            <a:r>
              <a:rPr lang="en-US" b="1" u="sng" dirty="0">
                <a:solidFill>
                  <a:srgbClr val="002060"/>
                </a:solidFill>
              </a:rPr>
              <a:t>He hardens</a:t>
            </a:r>
            <a:r>
              <a:rPr lang="en-US" dirty="0">
                <a:solidFill>
                  <a:srgbClr val="002060"/>
                </a:solidFill>
              </a:rPr>
              <a:t>. </a:t>
            </a:r>
            <a:r>
              <a:rPr lang="en-US" dirty="0"/>
              <a:t>(</a:t>
            </a:r>
            <a:r>
              <a:rPr lang="en-US" b="1" dirty="0">
                <a:solidFill>
                  <a:srgbClr val="002060"/>
                </a:solidFill>
              </a:rPr>
              <a:t>9:17-18</a:t>
            </a:r>
            <a:r>
              <a:rPr lang="en-US" dirty="0"/>
              <a:t>)</a:t>
            </a:r>
          </a:p>
          <a:p>
            <a:pPr marL="342900" indent="-342900"/>
            <a:r>
              <a:rPr lang="en-US" b="1" dirty="0"/>
              <a:t>Context:</a:t>
            </a:r>
            <a:r>
              <a:rPr lang="en-US" dirty="0"/>
              <a:t> Establishing just principle by which God uses and condemns hardened Israel (</a:t>
            </a:r>
            <a:r>
              <a:rPr lang="en-US" b="1" dirty="0">
                <a:solidFill>
                  <a:srgbClr val="002060"/>
                </a:solidFill>
              </a:rPr>
              <a:t>9:27-29; 11:22-32</a:t>
            </a:r>
            <a:r>
              <a:rPr lang="en-US" dirty="0"/>
              <a:t>).</a:t>
            </a:r>
            <a:endParaRPr lang="en-US" b="1" dirty="0"/>
          </a:p>
          <a:p>
            <a:pPr marL="342900" indent="-342900"/>
            <a:r>
              <a:rPr lang="en-US" b="1" dirty="0"/>
              <a:t>Assumption:</a:t>
            </a:r>
            <a:r>
              <a:rPr lang="en-US" dirty="0"/>
              <a:t>  Point proves </a:t>
            </a:r>
            <a:r>
              <a:rPr lang="en-US" b="1" u="sng" dirty="0"/>
              <a:t>original</a:t>
            </a:r>
            <a:r>
              <a:rPr lang="en-US" dirty="0"/>
              <a:t> hardening, not </a:t>
            </a:r>
            <a:r>
              <a:rPr lang="en-US" b="1" u="sng" dirty="0"/>
              <a:t>judicial</a:t>
            </a:r>
            <a:r>
              <a:rPr lang="en-US" dirty="0"/>
              <a:t>.</a:t>
            </a:r>
          </a:p>
          <a:p>
            <a:pPr marL="342900" indent="-342900"/>
            <a:r>
              <a:rPr lang="en-US" b="1" dirty="0"/>
              <a:t>Question:</a:t>
            </a:r>
            <a:r>
              <a:rPr lang="en-US" dirty="0"/>
              <a:t>  Did God </a:t>
            </a:r>
            <a:r>
              <a:rPr lang="en-US" b="1" u="sng" dirty="0"/>
              <a:t>first</a:t>
            </a:r>
            <a:r>
              <a:rPr lang="en-US" dirty="0"/>
              <a:t> harden Pharaoh’s heart, or did God </a:t>
            </a:r>
            <a:r>
              <a:rPr lang="en-US" b="1" u="sng" dirty="0"/>
              <a:t>further</a:t>
            </a:r>
            <a:r>
              <a:rPr lang="en-US" dirty="0"/>
              <a:t> harden Pharaoh’s </a:t>
            </a:r>
            <a:r>
              <a:rPr lang="en-US" b="1" dirty="0"/>
              <a:t>already obstinate </a:t>
            </a:r>
            <a:r>
              <a:rPr lang="en-US" dirty="0"/>
              <a:t>heart?</a:t>
            </a:r>
          </a:p>
          <a:p>
            <a:endParaRPr lang="en-US" dirty="0"/>
          </a:p>
        </p:txBody>
      </p:sp>
    </p:spTree>
    <p:extLst>
      <p:ext uri="{BB962C8B-B14F-4D97-AF65-F5344CB8AC3E}">
        <p14:creationId xmlns:p14="http://schemas.microsoft.com/office/powerpoint/2010/main" val="321213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065D-55C0-4C13-A2F8-B4F24820AE68}"/>
              </a:ext>
            </a:extLst>
          </p:cNvPr>
          <p:cNvSpPr>
            <a:spLocks noGrp="1"/>
          </p:cNvSpPr>
          <p:nvPr>
            <p:ph type="title"/>
          </p:nvPr>
        </p:nvSpPr>
        <p:spPr/>
        <p:txBody>
          <a:bodyPr/>
          <a:lstStyle/>
          <a:p>
            <a:r>
              <a:rPr lang="en-US" dirty="0"/>
              <a:t>Pharaoh’s Part in Hardening</a:t>
            </a:r>
          </a:p>
        </p:txBody>
      </p:sp>
      <p:sp>
        <p:nvSpPr>
          <p:cNvPr id="3" name="Content Placeholder 2">
            <a:extLst>
              <a:ext uri="{FF2B5EF4-FFF2-40B4-BE49-F238E27FC236}">
                <a16:creationId xmlns:a16="http://schemas.microsoft.com/office/drawing/2014/main" id="{3A2D694F-C2B7-421C-85B8-E408D9B85778}"/>
              </a:ext>
            </a:extLst>
          </p:cNvPr>
          <p:cNvSpPr>
            <a:spLocks noGrp="1"/>
          </p:cNvSpPr>
          <p:nvPr>
            <p:ph sz="quarter" idx="10"/>
          </p:nvPr>
        </p:nvSpPr>
        <p:spPr/>
        <p:txBody>
          <a:bodyPr/>
          <a:lstStyle/>
          <a:p>
            <a:pPr>
              <a:spcBef>
                <a:spcPts val="0"/>
              </a:spcBef>
            </a:pPr>
            <a:r>
              <a:rPr lang="en-US" dirty="0"/>
              <a:t>Continued enslavement and harsh labor – </a:t>
            </a:r>
            <a:r>
              <a:rPr lang="en-US" b="1" dirty="0">
                <a:solidFill>
                  <a:srgbClr val="002060"/>
                </a:solidFill>
              </a:rPr>
              <a:t>Exodus 1:8-14</a:t>
            </a:r>
            <a:r>
              <a:rPr lang="en-US" dirty="0"/>
              <a:t>.</a:t>
            </a:r>
          </a:p>
          <a:p>
            <a:pPr>
              <a:spcBef>
                <a:spcPts val="0"/>
              </a:spcBef>
            </a:pPr>
            <a:r>
              <a:rPr lang="en-US" dirty="0"/>
              <a:t>Continued execution of all male infants – </a:t>
            </a:r>
            <a:r>
              <a:rPr lang="en-US" b="1" dirty="0">
                <a:solidFill>
                  <a:srgbClr val="002060"/>
                </a:solidFill>
              </a:rPr>
              <a:t>Exodus 1:15-22</a:t>
            </a:r>
            <a:r>
              <a:rPr lang="en-US" dirty="0"/>
              <a:t>.</a:t>
            </a:r>
          </a:p>
          <a:p>
            <a:pPr>
              <a:spcBef>
                <a:spcPts val="0"/>
              </a:spcBef>
            </a:pPr>
            <a:r>
              <a:rPr lang="en-US" dirty="0"/>
              <a:t>Ignored cries of the Israelites – </a:t>
            </a:r>
            <a:r>
              <a:rPr lang="en-US" b="1" dirty="0">
                <a:solidFill>
                  <a:srgbClr val="002060"/>
                </a:solidFill>
              </a:rPr>
              <a:t>Exodus 2:23-24</a:t>
            </a:r>
            <a:r>
              <a:rPr lang="en-US" dirty="0"/>
              <a:t>.</a:t>
            </a:r>
          </a:p>
          <a:p>
            <a:pPr>
              <a:spcBef>
                <a:spcPts val="0"/>
              </a:spcBef>
            </a:pPr>
            <a:r>
              <a:rPr lang="en-US" dirty="0"/>
              <a:t>Beat leaders for failure to make quotas – </a:t>
            </a:r>
            <a:r>
              <a:rPr lang="en-US" b="1" dirty="0">
                <a:solidFill>
                  <a:srgbClr val="002060"/>
                </a:solidFill>
              </a:rPr>
              <a:t>Exodus 5:4-19</a:t>
            </a:r>
            <a:r>
              <a:rPr lang="en-US" dirty="0"/>
              <a:t>.</a:t>
            </a:r>
          </a:p>
          <a:p>
            <a:pPr>
              <a:spcBef>
                <a:spcPts val="0"/>
              </a:spcBef>
            </a:pPr>
            <a:r>
              <a:rPr lang="en-US" dirty="0"/>
              <a:t>5 Times, Pharaoh hardened his </a:t>
            </a:r>
            <a:r>
              <a:rPr lang="en-US" b="1" u="sng" dirty="0"/>
              <a:t>own</a:t>
            </a:r>
            <a:r>
              <a:rPr lang="en-US" dirty="0"/>
              <a:t> heart:</a:t>
            </a:r>
            <a:br>
              <a:rPr lang="en-US" dirty="0"/>
            </a:br>
            <a:r>
              <a:rPr lang="en-US" b="1" dirty="0">
                <a:solidFill>
                  <a:srgbClr val="002060"/>
                </a:solidFill>
              </a:rPr>
              <a:t>Exodus 5:2; 8:15, 32; 9:34</a:t>
            </a:r>
            <a:r>
              <a:rPr lang="en-US" dirty="0">
                <a:solidFill>
                  <a:schemeClr val="tx2"/>
                </a:solidFill>
              </a:rPr>
              <a:t>;</a:t>
            </a:r>
            <a:r>
              <a:rPr lang="en-US" dirty="0"/>
              <a:t> and </a:t>
            </a:r>
            <a:r>
              <a:rPr lang="en-US" b="1" dirty="0">
                <a:solidFill>
                  <a:srgbClr val="002060"/>
                </a:solidFill>
              </a:rPr>
              <a:t>1 Samuel 6:6</a:t>
            </a:r>
            <a:r>
              <a:rPr lang="en-US" dirty="0"/>
              <a:t>.</a:t>
            </a:r>
          </a:p>
          <a:p>
            <a:pPr>
              <a:spcBef>
                <a:spcPts val="0"/>
              </a:spcBef>
            </a:pPr>
            <a:r>
              <a:rPr lang="en-US" dirty="0"/>
              <a:t>Already worthy of divine, immediate execution, but spared.  Why? </a:t>
            </a:r>
          </a:p>
          <a:p>
            <a:pPr>
              <a:spcBef>
                <a:spcPts val="0"/>
              </a:spcBef>
            </a:pPr>
            <a:r>
              <a:rPr lang="en-US" dirty="0"/>
              <a:t>God used Pharaoh’s obstinance to accomplish good, serve a purpose.</a:t>
            </a:r>
          </a:p>
          <a:p>
            <a:pPr>
              <a:spcBef>
                <a:spcPts val="0"/>
              </a:spcBef>
            </a:pPr>
            <a:r>
              <a:rPr lang="en-US" dirty="0"/>
              <a:t>10 Times, God hardened Pharaoh’s heart:</a:t>
            </a:r>
            <a:br>
              <a:rPr lang="en-US" dirty="0"/>
            </a:br>
            <a:r>
              <a:rPr lang="en-US" b="1" dirty="0">
                <a:solidFill>
                  <a:srgbClr val="002060"/>
                </a:solidFill>
              </a:rPr>
              <a:t>Exodus 4:21-23; 7:1-6; 9:12; 10:1, 20, 27; 11:10; 14:4, 8, 17</a:t>
            </a:r>
          </a:p>
          <a:p>
            <a:pPr>
              <a:spcBef>
                <a:spcPts val="0"/>
              </a:spcBef>
            </a:pPr>
            <a:r>
              <a:rPr lang="en-US" b="1" i="1" dirty="0"/>
              <a:t>How</a:t>
            </a:r>
            <a:r>
              <a:rPr lang="en-US" dirty="0"/>
              <a:t> did God harden Pharaoh’s heart?  Violate his free will?</a:t>
            </a:r>
          </a:p>
        </p:txBody>
      </p:sp>
    </p:spTree>
    <p:extLst>
      <p:ext uri="{BB962C8B-B14F-4D97-AF65-F5344CB8AC3E}">
        <p14:creationId xmlns:p14="http://schemas.microsoft.com/office/powerpoint/2010/main" val="5718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CE1A-6E0C-4354-92C4-EDD3A859EACD}"/>
              </a:ext>
            </a:extLst>
          </p:cNvPr>
          <p:cNvSpPr>
            <a:spLocks noGrp="1"/>
          </p:cNvSpPr>
          <p:nvPr>
            <p:ph type="title"/>
          </p:nvPr>
        </p:nvSpPr>
        <p:spPr/>
        <p:txBody>
          <a:bodyPr/>
          <a:lstStyle/>
          <a:p>
            <a:r>
              <a:rPr lang="en-US" dirty="0"/>
              <a:t>God’s Part in Pharaoh’s Hardening</a:t>
            </a:r>
          </a:p>
        </p:txBody>
      </p:sp>
      <p:sp>
        <p:nvSpPr>
          <p:cNvPr id="3" name="Content Placeholder 2">
            <a:extLst>
              <a:ext uri="{FF2B5EF4-FFF2-40B4-BE49-F238E27FC236}">
                <a16:creationId xmlns:a16="http://schemas.microsoft.com/office/drawing/2014/main" id="{5251BB7F-5E01-4119-8CC4-862CBFA4C2C9}"/>
              </a:ext>
            </a:extLst>
          </p:cNvPr>
          <p:cNvSpPr>
            <a:spLocks noGrp="1"/>
          </p:cNvSpPr>
          <p:nvPr>
            <p:ph sz="quarter" idx="10"/>
          </p:nvPr>
        </p:nvSpPr>
        <p:spPr/>
        <p:txBody>
          <a:bodyPr/>
          <a:lstStyle/>
          <a:p>
            <a:pPr marL="0" indent="0">
              <a:buNone/>
            </a:pPr>
            <a:r>
              <a:rPr lang="en-US" sz="1900" dirty="0">
                <a:solidFill>
                  <a:srgbClr val="002060"/>
                </a:solidFill>
              </a:rPr>
              <a:t>“‘Thus says the LORD God of the Hebrews: “Let My people go, that they may serve Me, for </a:t>
            </a:r>
            <a:r>
              <a:rPr lang="en-US" sz="1900" b="1" dirty="0">
                <a:solidFill>
                  <a:srgbClr val="002060"/>
                </a:solidFill>
              </a:rPr>
              <a:t>at this time I will send all My plagues </a:t>
            </a:r>
            <a:r>
              <a:rPr lang="en-US" sz="1900" b="1" u="sng" dirty="0">
                <a:solidFill>
                  <a:srgbClr val="002060"/>
                </a:solidFill>
              </a:rPr>
              <a:t>to your very heart</a:t>
            </a:r>
            <a:r>
              <a:rPr lang="en-US" sz="1900" dirty="0">
                <a:solidFill>
                  <a:srgbClr val="002060"/>
                </a:solidFill>
              </a:rPr>
              <a:t>, and on your servants and on your people, </a:t>
            </a:r>
            <a:r>
              <a:rPr lang="en-US" sz="1900" b="1" dirty="0">
                <a:solidFill>
                  <a:srgbClr val="002060"/>
                </a:solidFill>
              </a:rPr>
              <a:t>that </a:t>
            </a:r>
            <a:r>
              <a:rPr lang="en-US" sz="1900" b="1" u="sng" dirty="0">
                <a:solidFill>
                  <a:srgbClr val="002060"/>
                </a:solidFill>
              </a:rPr>
              <a:t>you may know</a:t>
            </a:r>
            <a:r>
              <a:rPr lang="en-US" sz="1900" b="1" dirty="0">
                <a:solidFill>
                  <a:srgbClr val="002060"/>
                </a:solidFill>
              </a:rPr>
              <a:t> that there is none like Me in all the earth</a:t>
            </a:r>
            <a:r>
              <a:rPr lang="en-US" sz="1900" dirty="0">
                <a:solidFill>
                  <a:srgbClr val="002060"/>
                </a:solidFill>
              </a:rPr>
              <a:t>. </a:t>
            </a:r>
            <a:r>
              <a:rPr lang="en-US" sz="1900" b="1" dirty="0">
                <a:solidFill>
                  <a:srgbClr val="002060"/>
                </a:solidFill>
              </a:rPr>
              <a:t>Now </a:t>
            </a:r>
            <a:r>
              <a:rPr lang="en-US" sz="1900" b="1" u="sng" dirty="0">
                <a:solidFill>
                  <a:srgbClr val="002060"/>
                </a:solidFill>
              </a:rPr>
              <a:t>if</a:t>
            </a:r>
            <a:r>
              <a:rPr lang="en-US" sz="1900" b="1" dirty="0">
                <a:solidFill>
                  <a:srgbClr val="002060"/>
                </a:solidFill>
              </a:rPr>
              <a:t> I had stretched out My hand and struck you and your people with pestilence, then </a:t>
            </a:r>
            <a:r>
              <a:rPr lang="en-US" sz="1900" b="1" u="sng" dirty="0">
                <a:solidFill>
                  <a:srgbClr val="002060"/>
                </a:solidFill>
              </a:rPr>
              <a:t>you would have been cut off from the earth</a:t>
            </a:r>
            <a:r>
              <a:rPr lang="en-US" sz="1900" b="1" dirty="0">
                <a:solidFill>
                  <a:srgbClr val="002060"/>
                </a:solidFill>
              </a:rPr>
              <a:t>. But indeed </a:t>
            </a:r>
            <a:r>
              <a:rPr lang="en-US" sz="1900" b="1" u="sng" dirty="0">
                <a:solidFill>
                  <a:srgbClr val="002060"/>
                </a:solidFill>
              </a:rPr>
              <a:t>for this purpose I have raised you up</a:t>
            </a:r>
            <a:r>
              <a:rPr lang="en-US" sz="1900" b="1" dirty="0">
                <a:solidFill>
                  <a:srgbClr val="002060"/>
                </a:solidFill>
              </a:rPr>
              <a:t>, that I may show My power in you</a:t>
            </a:r>
            <a:r>
              <a:rPr lang="en-US" sz="1900" dirty="0">
                <a:solidFill>
                  <a:srgbClr val="002060"/>
                </a:solidFill>
              </a:rPr>
              <a:t>, and that My name may be declared in all the earth. </a:t>
            </a:r>
            <a:r>
              <a:rPr lang="en-US" sz="1900" b="1" dirty="0">
                <a:solidFill>
                  <a:srgbClr val="002060"/>
                </a:solidFill>
              </a:rPr>
              <a:t>As yet </a:t>
            </a:r>
            <a:r>
              <a:rPr lang="en-US" sz="1900" b="1" u="sng" dirty="0">
                <a:solidFill>
                  <a:srgbClr val="002060"/>
                </a:solidFill>
              </a:rPr>
              <a:t>you exalt yourself</a:t>
            </a:r>
            <a:r>
              <a:rPr lang="en-US" sz="1900" b="1" dirty="0">
                <a:solidFill>
                  <a:srgbClr val="002060"/>
                </a:solidFill>
              </a:rPr>
              <a:t> against My people in that you will not let them go</a:t>
            </a:r>
            <a:r>
              <a:rPr lang="en-US" sz="1900" dirty="0">
                <a:solidFill>
                  <a:srgbClr val="002060"/>
                </a:solidFill>
              </a:rPr>
              <a:t>. Behold, tomorrow about this time I will cause very heavy hail to rain down, such as has not been in Egypt since its founding until now. ...” Then the LORD said to Moses, “Stretch out your hand toward heaven, that there may be hail in all the land of Egypt …” … And Pharaoh sent and called for Moses and Aaron, and said to them, “</a:t>
            </a:r>
            <a:r>
              <a:rPr lang="en-US" sz="1900" b="1" u="sng" dirty="0">
                <a:solidFill>
                  <a:srgbClr val="002060"/>
                </a:solidFill>
              </a:rPr>
              <a:t>I have sinned</a:t>
            </a:r>
            <a:r>
              <a:rPr lang="en-US" sz="1900" b="1" dirty="0">
                <a:solidFill>
                  <a:srgbClr val="002060"/>
                </a:solidFill>
              </a:rPr>
              <a:t> this time. </a:t>
            </a:r>
            <a:r>
              <a:rPr lang="en-US" sz="1900" b="1" u="sng" dirty="0">
                <a:solidFill>
                  <a:srgbClr val="002060"/>
                </a:solidFill>
              </a:rPr>
              <a:t>The LORD is righteous</a:t>
            </a:r>
            <a:r>
              <a:rPr lang="en-US" sz="1900" b="1" dirty="0">
                <a:solidFill>
                  <a:srgbClr val="002060"/>
                </a:solidFill>
              </a:rPr>
              <a:t>, and my people and I </a:t>
            </a:r>
            <a:r>
              <a:rPr lang="en-US" sz="1900" b="1" u="sng" dirty="0">
                <a:solidFill>
                  <a:srgbClr val="002060"/>
                </a:solidFill>
              </a:rPr>
              <a:t>are wicked</a:t>
            </a:r>
            <a:r>
              <a:rPr lang="en-US" sz="1900" dirty="0">
                <a:solidFill>
                  <a:srgbClr val="002060"/>
                </a:solidFill>
              </a:rPr>
              <a:t>. Entreat the LORD, that there may be no more mighty thundering and hail, </a:t>
            </a:r>
            <a:r>
              <a:rPr lang="en-US" sz="1900" b="1" dirty="0">
                <a:solidFill>
                  <a:srgbClr val="002060"/>
                </a:solidFill>
              </a:rPr>
              <a:t>for it is enough</a:t>
            </a:r>
            <a:r>
              <a:rPr lang="en-US" sz="1900" dirty="0">
                <a:solidFill>
                  <a:srgbClr val="002060"/>
                </a:solidFill>
              </a:rPr>
              <a:t>. I will let you go, and you shall stay no longer.” </a:t>
            </a:r>
            <a:r>
              <a:rPr lang="en-US" sz="1900" dirty="0"/>
              <a:t>(</a:t>
            </a:r>
            <a:r>
              <a:rPr lang="en-US" sz="1900" b="1" dirty="0">
                <a:solidFill>
                  <a:srgbClr val="002060"/>
                </a:solidFill>
              </a:rPr>
              <a:t>Exodus 9:22-28</a:t>
            </a:r>
            <a:r>
              <a:rPr lang="en-US" sz="1900" dirty="0"/>
              <a:t>) … </a:t>
            </a:r>
            <a:r>
              <a:rPr lang="en-US" sz="1900" b="1" i="1" dirty="0"/>
              <a:t>God’s demands hardened his heart.</a:t>
            </a:r>
          </a:p>
        </p:txBody>
      </p:sp>
    </p:spTree>
    <p:extLst>
      <p:ext uri="{BB962C8B-B14F-4D97-AF65-F5344CB8AC3E}">
        <p14:creationId xmlns:p14="http://schemas.microsoft.com/office/powerpoint/2010/main" val="10348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C19F-252D-45E7-86BD-1654BC3DB10C}"/>
              </a:ext>
            </a:extLst>
          </p:cNvPr>
          <p:cNvSpPr>
            <a:spLocks noGrp="1"/>
          </p:cNvSpPr>
          <p:nvPr>
            <p:ph type="title"/>
          </p:nvPr>
        </p:nvSpPr>
        <p:spPr/>
        <p:txBody>
          <a:bodyPr/>
          <a:lstStyle/>
          <a:p>
            <a:pPr algn="r"/>
            <a:r>
              <a:rPr lang="en-US" dirty="0"/>
              <a:t>… Hardened through Mercy!</a:t>
            </a:r>
          </a:p>
        </p:txBody>
      </p:sp>
      <p:sp>
        <p:nvSpPr>
          <p:cNvPr id="3" name="Content Placeholder 2">
            <a:extLst>
              <a:ext uri="{FF2B5EF4-FFF2-40B4-BE49-F238E27FC236}">
                <a16:creationId xmlns:a16="http://schemas.microsoft.com/office/drawing/2014/main" id="{2231E391-33BD-40A4-944A-43760159A723}"/>
              </a:ext>
            </a:extLst>
          </p:cNvPr>
          <p:cNvSpPr>
            <a:spLocks noGrp="1"/>
          </p:cNvSpPr>
          <p:nvPr>
            <p:ph sz="quarter" idx="10"/>
          </p:nvPr>
        </p:nvSpPr>
        <p:spPr/>
        <p:txBody>
          <a:bodyPr/>
          <a:lstStyle/>
          <a:p>
            <a:pPr marL="0" indent="0">
              <a:lnSpc>
                <a:spcPct val="98000"/>
              </a:lnSpc>
              <a:spcBef>
                <a:spcPts val="0"/>
              </a:spcBef>
              <a:buNone/>
            </a:pPr>
            <a:r>
              <a:rPr lang="en-US" sz="2100" dirty="0">
                <a:solidFill>
                  <a:srgbClr val="002060"/>
                </a:solidFill>
              </a:rPr>
              <a:t>So Moses said to him, “As soon as I have gone out of the city, I will spread out my hands to the LORD; the thunder will cease, and there will be no more hail, </a:t>
            </a:r>
            <a:r>
              <a:rPr lang="en-US" sz="2100" b="1" dirty="0">
                <a:solidFill>
                  <a:srgbClr val="002060"/>
                </a:solidFill>
              </a:rPr>
              <a:t>that you may </a:t>
            </a:r>
            <a:r>
              <a:rPr lang="en-US" sz="2100" b="1" u="sng" dirty="0">
                <a:solidFill>
                  <a:srgbClr val="002060"/>
                </a:solidFill>
              </a:rPr>
              <a:t>know that the earth is the LORD’s</a:t>
            </a:r>
            <a:r>
              <a:rPr lang="en-US" sz="2100" dirty="0">
                <a:solidFill>
                  <a:srgbClr val="002060"/>
                </a:solidFill>
              </a:rPr>
              <a:t>. </a:t>
            </a:r>
            <a:r>
              <a:rPr lang="en-US" sz="2100" b="1" dirty="0">
                <a:solidFill>
                  <a:srgbClr val="002060"/>
                </a:solidFill>
              </a:rPr>
              <a:t>But as for you and your servants, I know that you will </a:t>
            </a:r>
            <a:r>
              <a:rPr lang="en-US" sz="2100" b="1" u="sng" dirty="0">
                <a:solidFill>
                  <a:srgbClr val="002060"/>
                </a:solidFill>
              </a:rPr>
              <a:t>not yet fear the LORD God</a:t>
            </a:r>
            <a:r>
              <a:rPr lang="en-US" sz="2100" dirty="0">
                <a:solidFill>
                  <a:srgbClr val="002060"/>
                </a:solidFill>
              </a:rPr>
              <a:t>.” Now the flax and the barley were struck, for the barley was in the head and the flax was in bud. But the wheat and the spelt were not struck, for they are late crops. So Moses went out of the city from Pharaoh and spread out his hands to the LORD; then the thunder and the hail ceased, and the rain was not poured on the earth. And </a:t>
            </a:r>
            <a:r>
              <a:rPr lang="en-US" sz="2100" b="1" u="sng" dirty="0">
                <a:solidFill>
                  <a:srgbClr val="C00000"/>
                </a:solidFill>
              </a:rPr>
              <a:t>when Pharaoh saw</a:t>
            </a:r>
            <a:r>
              <a:rPr lang="en-US" sz="2100" b="1" dirty="0">
                <a:solidFill>
                  <a:srgbClr val="C00000"/>
                </a:solidFill>
              </a:rPr>
              <a:t> </a:t>
            </a:r>
            <a:r>
              <a:rPr lang="en-US" sz="2100" b="1" dirty="0">
                <a:solidFill>
                  <a:srgbClr val="002060"/>
                </a:solidFill>
              </a:rPr>
              <a:t>that the rain, the hail, and the thunder had ceased, </a:t>
            </a:r>
            <a:r>
              <a:rPr lang="en-US" sz="2100" b="1" u="sng" dirty="0">
                <a:solidFill>
                  <a:srgbClr val="002060"/>
                </a:solidFill>
              </a:rPr>
              <a:t>he sinned yet more; and </a:t>
            </a:r>
            <a:r>
              <a:rPr lang="en-US" sz="2100" b="1" u="sng" dirty="0">
                <a:solidFill>
                  <a:srgbClr val="C00000"/>
                </a:solidFill>
              </a:rPr>
              <a:t>he hardened his heart</a:t>
            </a:r>
            <a:r>
              <a:rPr lang="en-US" sz="2100" b="1" u="sng" dirty="0">
                <a:solidFill>
                  <a:srgbClr val="002060"/>
                </a:solidFill>
              </a:rPr>
              <a:t>, he and his servants</a:t>
            </a:r>
            <a:r>
              <a:rPr lang="en-US" sz="2100" b="1" dirty="0">
                <a:solidFill>
                  <a:srgbClr val="002060"/>
                </a:solidFill>
              </a:rPr>
              <a:t>. So the heart of Pharaoh was hard; neither would he let the children of Israel go, as the LORD had spoken by Moses.</a:t>
            </a:r>
            <a:r>
              <a:rPr lang="en-US" sz="2100" dirty="0">
                <a:solidFill>
                  <a:srgbClr val="002060"/>
                </a:solidFill>
              </a:rPr>
              <a:t> </a:t>
            </a:r>
            <a:r>
              <a:rPr lang="en-US" sz="2100" dirty="0"/>
              <a:t>(</a:t>
            </a:r>
            <a:r>
              <a:rPr lang="en-US" sz="2100" b="1" dirty="0">
                <a:solidFill>
                  <a:srgbClr val="002060"/>
                </a:solidFill>
              </a:rPr>
              <a:t>Exodus 9:29-35</a:t>
            </a:r>
            <a:r>
              <a:rPr lang="en-US" sz="2100" dirty="0"/>
              <a:t>)</a:t>
            </a:r>
          </a:p>
          <a:p>
            <a:pPr>
              <a:lnSpc>
                <a:spcPct val="98000"/>
              </a:lnSpc>
              <a:spcBef>
                <a:spcPts val="0"/>
              </a:spcBef>
            </a:pPr>
            <a:r>
              <a:rPr lang="en-US" sz="2100" dirty="0"/>
              <a:t>God’s </a:t>
            </a:r>
            <a:r>
              <a:rPr lang="en-US" sz="2100" b="1" i="1" dirty="0"/>
              <a:t>mercy</a:t>
            </a:r>
            <a:r>
              <a:rPr lang="en-US" sz="2100" dirty="0"/>
              <a:t> also hardened Pharaoh’s heart.</a:t>
            </a:r>
          </a:p>
        </p:txBody>
      </p:sp>
    </p:spTree>
    <p:extLst>
      <p:ext uri="{BB962C8B-B14F-4D97-AF65-F5344CB8AC3E}">
        <p14:creationId xmlns:p14="http://schemas.microsoft.com/office/powerpoint/2010/main" val="12755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CD78-624A-45CD-9417-B262C52E0B9C}"/>
              </a:ext>
            </a:extLst>
          </p:cNvPr>
          <p:cNvSpPr>
            <a:spLocks noGrp="1"/>
          </p:cNvSpPr>
          <p:nvPr>
            <p:ph type="title"/>
          </p:nvPr>
        </p:nvSpPr>
        <p:spPr/>
        <p:txBody>
          <a:bodyPr/>
          <a:lstStyle/>
          <a:p>
            <a:r>
              <a:rPr lang="en-US" dirty="0"/>
              <a:t>“No Respecter of Persons …”</a:t>
            </a:r>
          </a:p>
        </p:txBody>
      </p:sp>
      <p:sp>
        <p:nvSpPr>
          <p:cNvPr id="3" name="Content Placeholder 2">
            <a:extLst>
              <a:ext uri="{FF2B5EF4-FFF2-40B4-BE49-F238E27FC236}">
                <a16:creationId xmlns:a16="http://schemas.microsoft.com/office/drawing/2014/main" id="{40076FC2-21E1-4F83-B5A7-DBBA4D60AAC7}"/>
              </a:ext>
            </a:extLst>
          </p:cNvPr>
          <p:cNvSpPr>
            <a:spLocks noGrp="1"/>
          </p:cNvSpPr>
          <p:nvPr>
            <p:ph sz="quarter" idx="10"/>
          </p:nvPr>
        </p:nvSpPr>
        <p:spPr/>
        <p:txBody>
          <a:bodyPr/>
          <a:lstStyle/>
          <a:p>
            <a:pPr marL="0" indent="0">
              <a:spcAft>
                <a:spcPts val="200"/>
              </a:spcAft>
              <a:buNone/>
            </a:pPr>
            <a:r>
              <a:rPr lang="en-US" dirty="0">
                <a:solidFill>
                  <a:srgbClr val="002060"/>
                </a:solidFill>
              </a:rPr>
              <a:t>Or </a:t>
            </a:r>
            <a:r>
              <a:rPr lang="en-US" b="1" dirty="0">
                <a:solidFill>
                  <a:srgbClr val="002060"/>
                </a:solidFill>
              </a:rPr>
              <a:t>do </a:t>
            </a:r>
            <a:r>
              <a:rPr lang="en-US" b="1" u="sng" dirty="0">
                <a:solidFill>
                  <a:srgbClr val="002060"/>
                </a:solidFill>
              </a:rPr>
              <a:t>you</a:t>
            </a:r>
            <a:r>
              <a:rPr lang="en-US" b="1" dirty="0">
                <a:solidFill>
                  <a:srgbClr val="002060"/>
                </a:solidFill>
              </a:rPr>
              <a:t> despise the </a:t>
            </a:r>
            <a:r>
              <a:rPr lang="en-US" b="1" u="sng" dirty="0">
                <a:solidFill>
                  <a:srgbClr val="002060"/>
                </a:solidFill>
              </a:rPr>
              <a:t>riches of His goodness</a:t>
            </a:r>
            <a:r>
              <a:rPr lang="en-US" b="1" dirty="0">
                <a:solidFill>
                  <a:srgbClr val="002060"/>
                </a:solidFill>
              </a:rPr>
              <a:t>, </a:t>
            </a:r>
            <a:r>
              <a:rPr lang="en-US" b="1" u="sng" dirty="0">
                <a:solidFill>
                  <a:srgbClr val="002060"/>
                </a:solidFill>
              </a:rPr>
              <a:t>forbearance</a:t>
            </a:r>
            <a:r>
              <a:rPr lang="en-US" b="1" dirty="0">
                <a:solidFill>
                  <a:srgbClr val="002060"/>
                </a:solidFill>
              </a:rPr>
              <a:t>, and </a:t>
            </a:r>
            <a:r>
              <a:rPr lang="en-US" b="1" u="sng" dirty="0">
                <a:solidFill>
                  <a:srgbClr val="002060"/>
                </a:solidFill>
              </a:rPr>
              <a:t>longsuffering</a:t>
            </a:r>
            <a:r>
              <a:rPr lang="en-US" dirty="0">
                <a:solidFill>
                  <a:srgbClr val="002060"/>
                </a:solidFill>
              </a:rPr>
              <a:t>, not knowing that </a:t>
            </a:r>
            <a:r>
              <a:rPr lang="en-US" b="1" dirty="0">
                <a:solidFill>
                  <a:srgbClr val="002060"/>
                </a:solidFill>
              </a:rPr>
              <a:t>the goodness of God </a:t>
            </a:r>
            <a:r>
              <a:rPr lang="en-US" b="1" u="sng" dirty="0">
                <a:solidFill>
                  <a:srgbClr val="002060"/>
                </a:solidFill>
              </a:rPr>
              <a:t>leads you to repentance</a:t>
            </a:r>
            <a:r>
              <a:rPr lang="en-US" dirty="0">
                <a:solidFill>
                  <a:srgbClr val="002060"/>
                </a:solidFill>
              </a:rPr>
              <a:t>? But </a:t>
            </a:r>
            <a:r>
              <a:rPr lang="en-US" b="1" dirty="0">
                <a:solidFill>
                  <a:srgbClr val="002060"/>
                </a:solidFill>
              </a:rPr>
              <a:t>in accordance with your </a:t>
            </a:r>
            <a:r>
              <a:rPr lang="en-US" b="1" u="sng" dirty="0">
                <a:solidFill>
                  <a:srgbClr val="002060"/>
                </a:solidFill>
              </a:rPr>
              <a:t>hardness</a:t>
            </a:r>
            <a:r>
              <a:rPr lang="en-US" b="1" dirty="0">
                <a:solidFill>
                  <a:srgbClr val="002060"/>
                </a:solidFill>
              </a:rPr>
              <a:t> and </a:t>
            </a:r>
            <a:r>
              <a:rPr lang="en-US" b="1" u="sng" dirty="0">
                <a:solidFill>
                  <a:srgbClr val="002060"/>
                </a:solidFill>
              </a:rPr>
              <a:t>your impenitent heart</a:t>
            </a:r>
            <a:r>
              <a:rPr lang="en-US" b="1" dirty="0">
                <a:solidFill>
                  <a:srgbClr val="002060"/>
                </a:solidFill>
              </a:rPr>
              <a:t> you are </a:t>
            </a:r>
            <a:r>
              <a:rPr lang="en-US" b="1" u="sng" dirty="0">
                <a:solidFill>
                  <a:srgbClr val="002060"/>
                </a:solidFill>
              </a:rPr>
              <a:t>treasuring up</a:t>
            </a:r>
            <a:r>
              <a:rPr lang="en-US" b="1" dirty="0">
                <a:solidFill>
                  <a:srgbClr val="002060"/>
                </a:solidFill>
              </a:rPr>
              <a:t> for yourself </a:t>
            </a:r>
            <a:r>
              <a:rPr lang="en-US" b="1" u="sng" dirty="0">
                <a:solidFill>
                  <a:srgbClr val="002060"/>
                </a:solidFill>
              </a:rPr>
              <a:t>wrath</a:t>
            </a:r>
            <a:r>
              <a:rPr lang="en-US" b="1" dirty="0">
                <a:solidFill>
                  <a:srgbClr val="002060"/>
                </a:solidFill>
              </a:rPr>
              <a:t> </a:t>
            </a:r>
            <a:r>
              <a:rPr lang="en-US" dirty="0">
                <a:solidFill>
                  <a:srgbClr val="002060"/>
                </a:solidFill>
              </a:rPr>
              <a:t>in the day of wrath and revelation of the righteous judgment of God, who “will </a:t>
            </a:r>
            <a:r>
              <a:rPr lang="en-US" b="1" dirty="0">
                <a:solidFill>
                  <a:srgbClr val="002060"/>
                </a:solidFill>
              </a:rPr>
              <a:t>render to each one </a:t>
            </a:r>
            <a:r>
              <a:rPr lang="en-US" b="1" u="sng" dirty="0">
                <a:solidFill>
                  <a:srgbClr val="002060"/>
                </a:solidFill>
              </a:rPr>
              <a:t>according to his deeds</a:t>
            </a:r>
            <a:r>
              <a:rPr lang="en-US" dirty="0">
                <a:solidFill>
                  <a:srgbClr val="002060"/>
                </a:solidFill>
              </a:rPr>
              <a:t>” ... </a:t>
            </a:r>
            <a:r>
              <a:rPr lang="en-US" dirty="0"/>
              <a:t>(</a:t>
            </a:r>
            <a:r>
              <a:rPr lang="en-US" b="1" dirty="0">
                <a:solidFill>
                  <a:srgbClr val="002060"/>
                </a:solidFill>
              </a:rPr>
              <a:t>Romans 2:4-6</a:t>
            </a:r>
            <a:r>
              <a:rPr lang="en-US" dirty="0"/>
              <a:t>)</a:t>
            </a:r>
          </a:p>
          <a:p>
            <a:pPr marL="0" indent="0">
              <a:spcAft>
                <a:spcPts val="200"/>
              </a:spcAft>
              <a:buNone/>
            </a:pPr>
            <a:r>
              <a:rPr lang="en-US" dirty="0">
                <a:solidFill>
                  <a:srgbClr val="002060"/>
                </a:solidFill>
              </a:rPr>
              <a:t>The Lord is </a:t>
            </a:r>
            <a:r>
              <a:rPr lang="en-US" b="1" dirty="0">
                <a:solidFill>
                  <a:srgbClr val="002060"/>
                </a:solidFill>
              </a:rPr>
              <a:t>not slack concerning His pr</a:t>
            </a:r>
            <a:r>
              <a:rPr lang="en-US" dirty="0">
                <a:solidFill>
                  <a:srgbClr val="002060"/>
                </a:solidFill>
              </a:rPr>
              <a:t>omise, as some count slackness, but </a:t>
            </a:r>
            <a:r>
              <a:rPr lang="en-US" b="1" dirty="0">
                <a:solidFill>
                  <a:srgbClr val="002060"/>
                </a:solidFill>
              </a:rPr>
              <a:t>is </a:t>
            </a:r>
            <a:r>
              <a:rPr lang="en-US" b="1" u="sng" dirty="0">
                <a:solidFill>
                  <a:srgbClr val="002060"/>
                </a:solidFill>
              </a:rPr>
              <a:t>longsuffering</a:t>
            </a:r>
            <a:r>
              <a:rPr lang="en-US" b="1" dirty="0">
                <a:solidFill>
                  <a:srgbClr val="002060"/>
                </a:solidFill>
              </a:rPr>
              <a:t> toward us</a:t>
            </a:r>
            <a:r>
              <a:rPr lang="en-US" dirty="0">
                <a:solidFill>
                  <a:srgbClr val="002060"/>
                </a:solidFill>
              </a:rPr>
              <a:t>, </a:t>
            </a:r>
            <a:r>
              <a:rPr lang="en-US" b="1" dirty="0">
                <a:solidFill>
                  <a:srgbClr val="002060"/>
                </a:solidFill>
              </a:rPr>
              <a:t>not willing that any should perish but that </a:t>
            </a:r>
            <a:r>
              <a:rPr lang="en-US" b="1" u="sng" dirty="0">
                <a:solidFill>
                  <a:srgbClr val="002060"/>
                </a:solidFill>
              </a:rPr>
              <a:t>all should come to repentance</a:t>
            </a:r>
            <a:r>
              <a:rPr lang="en-US" dirty="0">
                <a:solidFill>
                  <a:srgbClr val="002060"/>
                </a:solidFill>
              </a:rPr>
              <a:t>. </a:t>
            </a:r>
            <a:r>
              <a:rPr lang="en-US" dirty="0"/>
              <a:t>(</a:t>
            </a:r>
            <a:r>
              <a:rPr lang="en-US" b="1" dirty="0">
                <a:solidFill>
                  <a:srgbClr val="002060"/>
                </a:solidFill>
              </a:rPr>
              <a:t>2 Peter 3:9</a:t>
            </a:r>
            <a:r>
              <a:rPr lang="en-US" dirty="0"/>
              <a:t>)</a:t>
            </a:r>
          </a:p>
          <a:p>
            <a:pPr>
              <a:spcAft>
                <a:spcPts val="200"/>
              </a:spcAft>
            </a:pPr>
            <a:r>
              <a:rPr lang="en-US" dirty="0"/>
              <a:t>God’s mercy is extended to </a:t>
            </a:r>
            <a:r>
              <a:rPr lang="en-US" b="1" i="1" u="sng" dirty="0"/>
              <a:t>all</a:t>
            </a:r>
            <a:r>
              <a:rPr lang="en-US" dirty="0"/>
              <a:t>, very patiently for repentances.</a:t>
            </a:r>
          </a:p>
          <a:p>
            <a:pPr>
              <a:spcAft>
                <a:spcPts val="200"/>
              </a:spcAft>
            </a:pPr>
            <a:r>
              <a:rPr lang="en-US" dirty="0"/>
              <a:t>The difference is us – our hearts.  How do we react to His mercy?</a:t>
            </a:r>
          </a:p>
        </p:txBody>
      </p:sp>
    </p:spTree>
    <p:extLst>
      <p:ext uri="{BB962C8B-B14F-4D97-AF65-F5344CB8AC3E}">
        <p14:creationId xmlns:p14="http://schemas.microsoft.com/office/powerpoint/2010/main" val="21162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Evil Communications …</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who, </a:t>
            </a:r>
            <a:r>
              <a:rPr lang="en-US" b="1" i="1" dirty="0">
                <a:solidFill>
                  <a:srgbClr val="002060"/>
                </a:solidFill>
              </a:rPr>
              <a:t>knowing the righteous judgment of God</a:t>
            </a:r>
            <a:r>
              <a:rPr lang="en-US" dirty="0">
                <a:solidFill>
                  <a:srgbClr val="002060"/>
                </a:solidFill>
              </a:rPr>
              <a:t>, that those who </a:t>
            </a:r>
            <a:r>
              <a:rPr lang="en-US" b="1" i="1" dirty="0">
                <a:solidFill>
                  <a:srgbClr val="002060"/>
                </a:solidFill>
              </a:rPr>
              <a:t>practice such things are deserving of death</a:t>
            </a:r>
            <a:r>
              <a:rPr lang="en-US" dirty="0">
                <a:solidFill>
                  <a:srgbClr val="002060"/>
                </a:solidFill>
              </a:rPr>
              <a:t>, </a:t>
            </a:r>
            <a:r>
              <a:rPr lang="en-US" b="1" i="1" dirty="0">
                <a:solidFill>
                  <a:srgbClr val="002060"/>
                </a:solidFill>
              </a:rPr>
              <a:t>not only do the same but </a:t>
            </a:r>
            <a:r>
              <a:rPr lang="en-US" b="1" i="1" u="sng" dirty="0">
                <a:solidFill>
                  <a:srgbClr val="002060"/>
                </a:solidFill>
              </a:rPr>
              <a:t>also approve of those who practice them</a:t>
            </a:r>
            <a:r>
              <a:rPr lang="en-US" dirty="0">
                <a:solidFill>
                  <a:srgbClr val="002060"/>
                </a:solidFill>
              </a:rPr>
              <a:t>. </a:t>
            </a:r>
            <a:r>
              <a:rPr lang="en-US" dirty="0"/>
              <a:t>(</a:t>
            </a:r>
            <a:r>
              <a:rPr lang="en-US" b="1" dirty="0">
                <a:solidFill>
                  <a:srgbClr val="002060"/>
                </a:solidFill>
              </a:rPr>
              <a:t>1:32</a:t>
            </a:r>
            <a:r>
              <a:rPr lang="en-US" dirty="0"/>
              <a:t>)</a:t>
            </a:r>
          </a:p>
          <a:p>
            <a:pPr marL="457200" indent="-457200">
              <a:buFont typeface="+mj-lt"/>
              <a:buAutoNum type="arabicPeriod" startAt="11"/>
            </a:pPr>
            <a:r>
              <a:rPr lang="en-US" dirty="0"/>
              <a:t>How might we today “</a:t>
            </a:r>
            <a:r>
              <a:rPr lang="en-US" dirty="0">
                <a:solidFill>
                  <a:srgbClr val="002060"/>
                </a:solidFill>
              </a:rPr>
              <a:t>approve of those who practice” </a:t>
            </a:r>
            <a:r>
              <a:rPr lang="en-US" dirty="0"/>
              <a:t>such sins without practicing them ourselves (</a:t>
            </a:r>
            <a:r>
              <a:rPr lang="en-US" b="1" dirty="0">
                <a:solidFill>
                  <a:srgbClr val="002060"/>
                </a:solidFill>
              </a:rPr>
              <a:t>1:32</a:t>
            </a:r>
            <a:r>
              <a:rPr lang="en-US" dirty="0"/>
              <a:t>)?</a:t>
            </a:r>
          </a:p>
          <a:p>
            <a:r>
              <a:rPr lang="en-US" dirty="0"/>
              <a:t>Failure to expose, rebuke sin as children of light (</a:t>
            </a:r>
            <a:r>
              <a:rPr lang="en-US" b="1" dirty="0">
                <a:solidFill>
                  <a:srgbClr val="002060"/>
                </a:solidFill>
              </a:rPr>
              <a:t>Ephesians 5:7-13</a:t>
            </a:r>
            <a:r>
              <a:rPr lang="en-US" dirty="0"/>
              <a:t>).</a:t>
            </a:r>
          </a:p>
          <a:p>
            <a:r>
              <a:rPr lang="en-US" dirty="0"/>
              <a:t>Failure to distance ourselves from sinful influences (</a:t>
            </a:r>
            <a:r>
              <a:rPr lang="en-US" b="1" dirty="0">
                <a:solidFill>
                  <a:srgbClr val="002060"/>
                </a:solidFill>
              </a:rPr>
              <a:t>2 Corinthians 6:11-18; 1 Corinthians 15:33</a:t>
            </a:r>
            <a:r>
              <a:rPr lang="en-US" dirty="0"/>
              <a:t>).</a:t>
            </a:r>
          </a:p>
          <a:p>
            <a:r>
              <a:rPr lang="en-US" dirty="0"/>
              <a:t>Tolerance leads to familiarity and to acceptance and finally participation.</a:t>
            </a:r>
          </a:p>
          <a:p>
            <a:endParaRPr lang="en-US" dirty="0"/>
          </a:p>
        </p:txBody>
      </p:sp>
    </p:spTree>
    <p:extLst>
      <p:ext uri="{BB962C8B-B14F-4D97-AF65-F5344CB8AC3E}">
        <p14:creationId xmlns:p14="http://schemas.microsoft.com/office/powerpoint/2010/main" val="387732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0E3F-F447-4A40-9E55-C773B03A4783}"/>
              </a:ext>
            </a:extLst>
          </p:cNvPr>
          <p:cNvSpPr>
            <a:spLocks noGrp="1"/>
          </p:cNvSpPr>
          <p:nvPr>
            <p:ph type="title"/>
          </p:nvPr>
        </p:nvSpPr>
        <p:spPr/>
        <p:txBody>
          <a:bodyPr/>
          <a:lstStyle/>
          <a:p>
            <a:r>
              <a:rPr lang="en-US" dirty="0"/>
              <a:t>Contextual Summary, Thus Far …</a:t>
            </a:r>
          </a:p>
        </p:txBody>
      </p:sp>
      <p:sp>
        <p:nvSpPr>
          <p:cNvPr id="3" name="Content Placeholder 2">
            <a:extLst>
              <a:ext uri="{FF2B5EF4-FFF2-40B4-BE49-F238E27FC236}">
                <a16:creationId xmlns:a16="http://schemas.microsoft.com/office/drawing/2014/main" id="{7919AB0B-958D-4CF9-B9BB-8977D63A9742}"/>
              </a:ext>
            </a:extLst>
          </p:cNvPr>
          <p:cNvSpPr>
            <a:spLocks noGrp="1"/>
          </p:cNvSpPr>
          <p:nvPr>
            <p:ph sz="quarter" idx="10"/>
          </p:nvPr>
        </p:nvSpPr>
        <p:spPr/>
        <p:txBody>
          <a:bodyPr/>
          <a:lstStyle/>
          <a:p>
            <a:pPr marL="342900" indent="-342900">
              <a:spcBef>
                <a:spcPts val="100"/>
              </a:spcBef>
              <a:spcAft>
                <a:spcPts val="100"/>
              </a:spcAft>
            </a:pPr>
            <a:r>
              <a:rPr lang="en-US" sz="2300" dirty="0"/>
              <a:t>Answering hostile, self-righteous, stubborn Jews …</a:t>
            </a:r>
          </a:p>
          <a:p>
            <a:pPr marL="342900" indent="-342900">
              <a:spcBef>
                <a:spcPts val="100"/>
              </a:spcBef>
              <a:spcAft>
                <a:spcPts val="100"/>
              </a:spcAft>
            </a:pPr>
            <a:r>
              <a:rPr lang="en-US" sz="2300" b="1" dirty="0"/>
              <a:t>Israel:</a:t>
            </a:r>
            <a:r>
              <a:rPr lang="en-US" sz="2300" dirty="0"/>
              <a:t> </a:t>
            </a:r>
            <a:r>
              <a:rPr lang="en-US" sz="2300" i="1" dirty="0"/>
              <a:t>“You </a:t>
            </a:r>
            <a:r>
              <a:rPr lang="en-US" sz="2300" b="1" i="1" u="sng" dirty="0"/>
              <a:t>owe</a:t>
            </a:r>
            <a:r>
              <a:rPr lang="en-US" sz="2300" i="1" dirty="0"/>
              <a:t> us!  You </a:t>
            </a:r>
            <a:r>
              <a:rPr lang="en-US" sz="2300" b="1" i="1" dirty="0"/>
              <a:t>promised</a:t>
            </a:r>
            <a:r>
              <a:rPr lang="en-US" sz="2300" i="1" dirty="0"/>
              <a:t> us favor, salvation by </a:t>
            </a:r>
            <a:r>
              <a:rPr lang="en-US" sz="2300" b="1" i="1" dirty="0"/>
              <a:t>birthright</a:t>
            </a:r>
            <a:r>
              <a:rPr lang="en-US" sz="2300" i="1" dirty="0"/>
              <a:t>!”</a:t>
            </a:r>
          </a:p>
          <a:p>
            <a:pPr marL="342900" indent="-342900">
              <a:spcBef>
                <a:spcPts val="100"/>
              </a:spcBef>
              <a:spcAft>
                <a:spcPts val="100"/>
              </a:spcAft>
            </a:pPr>
            <a:r>
              <a:rPr lang="en-US" sz="2300" b="1" dirty="0"/>
              <a:t>God:</a:t>
            </a:r>
            <a:r>
              <a:rPr lang="en-US" sz="2300" dirty="0"/>
              <a:t> </a:t>
            </a:r>
            <a:r>
              <a:rPr lang="en-US" sz="2300" i="1" dirty="0"/>
              <a:t>“Promises were </a:t>
            </a:r>
            <a:r>
              <a:rPr lang="en-US" sz="2300" b="1" i="1" dirty="0"/>
              <a:t>fulfilled</a:t>
            </a:r>
            <a:r>
              <a:rPr lang="en-US" sz="2300" i="1" dirty="0"/>
              <a:t>.  You recognized my right to </a:t>
            </a:r>
            <a:r>
              <a:rPr lang="en-US" sz="2300" b="1" i="1" dirty="0"/>
              <a:t>choose</a:t>
            </a:r>
            <a:r>
              <a:rPr lang="en-US" sz="2300" i="1" dirty="0"/>
              <a:t> servants.”</a:t>
            </a:r>
          </a:p>
          <a:p>
            <a:pPr marL="342900" indent="-342900">
              <a:spcBef>
                <a:spcPts val="100"/>
              </a:spcBef>
              <a:spcAft>
                <a:spcPts val="100"/>
              </a:spcAft>
            </a:pPr>
            <a:r>
              <a:rPr lang="en-US" sz="2300" b="1" dirty="0"/>
              <a:t>Israel: </a:t>
            </a:r>
            <a:r>
              <a:rPr lang="en-US" sz="2300" i="1" dirty="0"/>
              <a:t>“You </a:t>
            </a:r>
            <a:r>
              <a:rPr lang="en-US" sz="2300" b="1" i="1" u="sng" dirty="0"/>
              <a:t>mistreated</a:t>
            </a:r>
            <a:r>
              <a:rPr lang="en-US" sz="2300" i="1" dirty="0"/>
              <a:t> us!  You </a:t>
            </a:r>
            <a:r>
              <a:rPr lang="en-US" sz="2300" b="1" i="1" dirty="0"/>
              <a:t>chose</a:t>
            </a:r>
            <a:r>
              <a:rPr lang="en-US" sz="2300" i="1" dirty="0"/>
              <a:t> us but did not save us!”</a:t>
            </a:r>
          </a:p>
          <a:p>
            <a:pPr marL="342900" indent="-342900">
              <a:spcBef>
                <a:spcPts val="100"/>
              </a:spcBef>
              <a:spcAft>
                <a:spcPts val="100"/>
              </a:spcAft>
            </a:pPr>
            <a:r>
              <a:rPr lang="en-US" sz="2300" b="1" dirty="0"/>
              <a:t>God:</a:t>
            </a:r>
          </a:p>
          <a:p>
            <a:pPr marL="573087" lvl="1" indent="-342900">
              <a:spcBef>
                <a:spcPts val="100"/>
              </a:spcBef>
              <a:spcAft>
                <a:spcPts val="100"/>
              </a:spcAft>
            </a:pPr>
            <a:r>
              <a:rPr lang="en-US" sz="2300" i="1" dirty="0"/>
              <a:t>“Your service [as a nation] cannot warrant mercy – that’s My choice.”</a:t>
            </a:r>
          </a:p>
          <a:p>
            <a:pPr marL="573087" lvl="1" indent="-342900">
              <a:spcBef>
                <a:spcPts val="100"/>
              </a:spcBef>
              <a:spcAft>
                <a:spcPts val="100"/>
              </a:spcAft>
            </a:pPr>
            <a:r>
              <a:rPr lang="en-US" sz="2300" i="1" dirty="0"/>
              <a:t>“You delighted in Me choosing &amp; using Pharaoh.  Should he have been saved?”</a:t>
            </a:r>
          </a:p>
          <a:p>
            <a:pPr marL="342900" indent="-342900">
              <a:spcBef>
                <a:spcPts val="100"/>
              </a:spcBef>
              <a:spcAft>
                <a:spcPts val="100"/>
              </a:spcAft>
            </a:pPr>
            <a:r>
              <a:rPr lang="en-US" sz="2300" dirty="0"/>
              <a:t>God has the right to judicially, further harden those already hardened.</a:t>
            </a:r>
          </a:p>
          <a:p>
            <a:pPr marL="342900" indent="-342900">
              <a:spcBef>
                <a:spcPts val="100"/>
              </a:spcBef>
              <a:spcAft>
                <a:spcPts val="100"/>
              </a:spcAft>
            </a:pPr>
            <a:r>
              <a:rPr lang="en-US" sz="2300" dirty="0"/>
              <a:t>God hardens – in part – through </a:t>
            </a:r>
            <a:r>
              <a:rPr lang="en-US" sz="2300" i="1" dirty="0"/>
              <a:t>leniency</a:t>
            </a:r>
            <a:r>
              <a:rPr lang="en-US" sz="2300" dirty="0"/>
              <a:t> and </a:t>
            </a:r>
            <a:r>
              <a:rPr lang="en-US" sz="2300" i="1" dirty="0"/>
              <a:t>mercy</a:t>
            </a:r>
            <a:r>
              <a:rPr lang="en-US" sz="2300" dirty="0"/>
              <a:t>!</a:t>
            </a:r>
          </a:p>
          <a:p>
            <a:pPr marL="342900" indent="-342900">
              <a:spcBef>
                <a:spcPts val="100"/>
              </a:spcBef>
              <a:spcAft>
                <a:spcPts val="100"/>
              </a:spcAft>
            </a:pPr>
            <a:r>
              <a:rPr lang="en-US" sz="2300" dirty="0"/>
              <a:t>Point: </a:t>
            </a:r>
            <a:r>
              <a:rPr lang="en-US" sz="2300" b="1" i="1" u="sng" dirty="0"/>
              <a:t>Vindication</a:t>
            </a:r>
            <a:r>
              <a:rPr lang="en-US" sz="2300" dirty="0"/>
              <a:t> of God’s </a:t>
            </a:r>
            <a:r>
              <a:rPr lang="en-US" sz="2300" b="1" i="1" dirty="0"/>
              <a:t>mercy</a:t>
            </a:r>
            <a:r>
              <a:rPr lang="en-US" sz="2300" dirty="0"/>
              <a:t> and </a:t>
            </a:r>
            <a:r>
              <a:rPr lang="en-US" sz="2300" b="1" i="1" dirty="0"/>
              <a:t>judgment</a:t>
            </a:r>
            <a:r>
              <a:rPr lang="en-US" sz="2300" dirty="0"/>
              <a:t>.</a:t>
            </a:r>
          </a:p>
          <a:p>
            <a:pPr marL="342900" indent="-342900">
              <a:spcBef>
                <a:spcPts val="100"/>
              </a:spcBef>
              <a:spcAft>
                <a:spcPts val="100"/>
              </a:spcAft>
            </a:pPr>
            <a:endParaRPr lang="en-US" sz="2300" i="1" dirty="0"/>
          </a:p>
        </p:txBody>
      </p:sp>
    </p:spTree>
    <p:extLst>
      <p:ext uri="{BB962C8B-B14F-4D97-AF65-F5344CB8AC3E}">
        <p14:creationId xmlns:p14="http://schemas.microsoft.com/office/powerpoint/2010/main" val="34453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3D0F-89AE-413D-A932-D3BF8F3DB2D4}"/>
              </a:ext>
            </a:extLst>
          </p:cNvPr>
          <p:cNvSpPr>
            <a:spLocks noGrp="1"/>
          </p:cNvSpPr>
          <p:nvPr>
            <p:ph type="title"/>
          </p:nvPr>
        </p:nvSpPr>
        <p:spPr/>
        <p:txBody>
          <a:bodyPr/>
          <a:lstStyle/>
          <a:p>
            <a:r>
              <a:rPr lang="en-US" dirty="0"/>
              <a:t>The Doctrine of Reprobation</a:t>
            </a:r>
          </a:p>
        </p:txBody>
      </p:sp>
      <p:sp>
        <p:nvSpPr>
          <p:cNvPr id="3" name="Content Placeholder 2">
            <a:extLst>
              <a:ext uri="{FF2B5EF4-FFF2-40B4-BE49-F238E27FC236}">
                <a16:creationId xmlns:a16="http://schemas.microsoft.com/office/drawing/2014/main" id="{AE4F7BF8-489B-4504-B6B3-57BF838A9C4C}"/>
              </a:ext>
            </a:extLst>
          </p:cNvPr>
          <p:cNvSpPr>
            <a:spLocks noGrp="1"/>
          </p:cNvSpPr>
          <p:nvPr>
            <p:ph sz="quarter" idx="10"/>
          </p:nvPr>
        </p:nvSpPr>
        <p:spPr/>
        <p:txBody>
          <a:bodyPr/>
          <a:lstStyle/>
          <a:p>
            <a:pPr marL="0" indent="0">
              <a:spcBef>
                <a:spcPts val="1200"/>
              </a:spcBef>
              <a:buNone/>
            </a:pPr>
            <a:r>
              <a:rPr lang="en-US" sz="2100" dirty="0"/>
              <a:t>As Christians in the Reformed tradition, we affirm </a:t>
            </a:r>
            <a:r>
              <a:rPr lang="en-US" sz="2100" b="1" dirty="0"/>
              <a:t>the biblical view of providence that affirms the world is governed by God’s sovereign ordination </a:t>
            </a:r>
            <a:r>
              <a:rPr lang="en-US" sz="2100" dirty="0"/>
              <a:t>(</a:t>
            </a:r>
            <a:r>
              <a:rPr lang="en-US" sz="2100" b="1" dirty="0">
                <a:solidFill>
                  <a:srgbClr val="002060"/>
                </a:solidFill>
              </a:rPr>
              <a:t>Eph. 1:11</a:t>
            </a:r>
            <a:r>
              <a:rPr lang="en-US" sz="2100" dirty="0"/>
              <a:t>). The length of our lives, the color of our hair, your reading of this magazine, and </a:t>
            </a:r>
            <a:r>
              <a:rPr lang="en-US" sz="2100" b="1" dirty="0"/>
              <a:t>everything else that ever happens was decreed by God</a:t>
            </a:r>
            <a:r>
              <a:rPr lang="en-US" sz="2100" dirty="0"/>
              <a:t>. In ordaining certain events, </a:t>
            </a:r>
            <a:r>
              <a:rPr lang="en-US" sz="2100" b="1" dirty="0"/>
              <a:t>God did </a:t>
            </a:r>
            <a:r>
              <a:rPr lang="en-US" sz="2100" b="1" u="sng" dirty="0"/>
              <a:t>not</a:t>
            </a:r>
            <a:r>
              <a:rPr lang="en-US" sz="2100" b="1" dirty="0"/>
              <a:t> first look into the future</a:t>
            </a:r>
            <a:r>
              <a:rPr lang="en-US" sz="2100" dirty="0"/>
              <a:t> and then, seeing how they would transpire, </a:t>
            </a:r>
            <a:r>
              <a:rPr lang="en-US" sz="2100" b="1" dirty="0"/>
              <a:t>ordain them</a:t>
            </a:r>
            <a:r>
              <a:rPr lang="en-US" sz="2100" dirty="0"/>
              <a:t>. Rather, God ordained them, including the means through which the events occur.</a:t>
            </a:r>
          </a:p>
          <a:p>
            <a:pPr marL="0" indent="0">
              <a:spcBef>
                <a:spcPts val="1200"/>
              </a:spcBef>
              <a:buNone/>
            </a:pPr>
            <a:r>
              <a:rPr lang="en-US" sz="2100" dirty="0"/>
              <a:t>Those things that God has ordained </a:t>
            </a:r>
            <a:r>
              <a:rPr lang="en-US" sz="2100" b="1" dirty="0"/>
              <a:t>include also the eternal salvation of His people</a:t>
            </a:r>
            <a:r>
              <a:rPr lang="en-US" sz="2100" dirty="0"/>
              <a:t>, thus leaving the rest of mankind eternally damned. In </a:t>
            </a:r>
            <a:r>
              <a:rPr lang="en-US" sz="2100" b="1" dirty="0">
                <a:solidFill>
                  <a:srgbClr val="002060"/>
                </a:solidFill>
              </a:rPr>
              <a:t>Romans 9:13</a:t>
            </a:r>
            <a:r>
              <a:rPr lang="en-US" sz="2100" dirty="0"/>
              <a:t>, </a:t>
            </a:r>
            <a:r>
              <a:rPr lang="en-US" sz="2100" b="1" dirty="0"/>
              <a:t>Paul uses the example of Jacob and Esau to </a:t>
            </a:r>
            <a:r>
              <a:rPr lang="en-US" sz="2100" b="1" u="sng" dirty="0"/>
              <a:t>demonstrate that salvation and damnation are the results of His sovereign choice</a:t>
            </a:r>
            <a:r>
              <a:rPr lang="en-US" sz="2100" dirty="0"/>
              <a:t>. From eternity past, God permitted Esau’s (and the rest of humanity’s) fall into destruction.</a:t>
            </a:r>
          </a:p>
        </p:txBody>
      </p:sp>
    </p:spTree>
    <p:extLst>
      <p:ext uri="{BB962C8B-B14F-4D97-AF65-F5344CB8AC3E}">
        <p14:creationId xmlns:p14="http://schemas.microsoft.com/office/powerpoint/2010/main" val="3376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AEFF-C207-4160-8DCB-AB7CA94D4836}"/>
              </a:ext>
            </a:extLst>
          </p:cNvPr>
          <p:cNvSpPr>
            <a:spLocks noGrp="1"/>
          </p:cNvSpPr>
          <p:nvPr>
            <p:ph type="title"/>
          </p:nvPr>
        </p:nvSpPr>
        <p:spPr/>
        <p:txBody>
          <a:bodyPr/>
          <a:lstStyle/>
          <a:p>
            <a:r>
              <a:rPr lang="en-US" dirty="0"/>
              <a:t>God Is Passive in Reprobation</a:t>
            </a:r>
          </a:p>
        </p:txBody>
      </p:sp>
      <p:sp>
        <p:nvSpPr>
          <p:cNvPr id="3" name="Content Placeholder 2">
            <a:extLst>
              <a:ext uri="{FF2B5EF4-FFF2-40B4-BE49-F238E27FC236}">
                <a16:creationId xmlns:a16="http://schemas.microsoft.com/office/drawing/2014/main" id="{8259F65F-458B-4B39-B6A7-D24F326CBB54}"/>
              </a:ext>
            </a:extLst>
          </p:cNvPr>
          <p:cNvSpPr>
            <a:spLocks noGrp="1"/>
          </p:cNvSpPr>
          <p:nvPr>
            <p:ph sz="quarter" idx="10"/>
          </p:nvPr>
        </p:nvSpPr>
        <p:spPr/>
        <p:txBody>
          <a:bodyPr/>
          <a:lstStyle/>
          <a:p>
            <a:pPr marL="0" indent="0">
              <a:spcBef>
                <a:spcPts val="1200"/>
              </a:spcBef>
              <a:buNone/>
            </a:pPr>
            <a:r>
              <a:rPr lang="en-US" sz="2000" dirty="0"/>
              <a:t>In today’s passage, Paul addresses </a:t>
            </a:r>
            <a:r>
              <a:rPr lang="en-US" sz="2000" b="1" dirty="0"/>
              <a:t>the objection that arises from this teaching. </a:t>
            </a:r>
            <a:r>
              <a:rPr lang="en-US" sz="2000" b="1" i="1" u="sng" dirty="0"/>
              <a:t>How can God be just</a:t>
            </a:r>
            <a:r>
              <a:rPr lang="en-US" sz="2000" b="1" i="1" dirty="0"/>
              <a:t> and yet punish some people if their wickedness and condemnation is foreordained?</a:t>
            </a:r>
            <a:r>
              <a:rPr lang="en-US" sz="2000" b="1" dirty="0"/>
              <a:t> </a:t>
            </a:r>
            <a:r>
              <a:rPr lang="en-US" sz="2000" b="1" u="sng" dirty="0">
                <a:solidFill>
                  <a:srgbClr val="002060"/>
                </a:solidFill>
              </a:rPr>
              <a:t>Romans 9:14–24</a:t>
            </a:r>
            <a:r>
              <a:rPr lang="en-US" sz="2000" b="1" u="sng" dirty="0"/>
              <a:t> answers this question</a:t>
            </a:r>
            <a:r>
              <a:rPr lang="en-US" sz="2000" b="1" dirty="0"/>
              <a:t> by appealing to God’s authority and glory</a:t>
            </a:r>
            <a:r>
              <a:rPr lang="en-US" sz="2000" dirty="0"/>
              <a:t>. As the Creator, God has the right to do with His creation as He pleases. </a:t>
            </a:r>
            <a:r>
              <a:rPr lang="en-US" sz="2000" b="1" dirty="0"/>
              <a:t>God is just </a:t>
            </a:r>
            <a:r>
              <a:rPr lang="en-US" sz="2000" dirty="0"/>
              <a:t>and His glory is manifested </a:t>
            </a:r>
            <a:r>
              <a:rPr lang="en-US" sz="2000" b="1" dirty="0"/>
              <a:t>in punishing those </a:t>
            </a:r>
            <a:r>
              <a:rPr lang="en-US" sz="2000" b="1" u="sng" dirty="0"/>
              <a:t>whom He has ordained to do evil</a:t>
            </a:r>
            <a:r>
              <a:rPr lang="en-US" sz="2000" dirty="0"/>
              <a:t> just as a potter has the right to make some vessels fit for destruction (</a:t>
            </a:r>
            <a:r>
              <a:rPr lang="en-US" sz="2000" b="1" dirty="0">
                <a:solidFill>
                  <a:srgbClr val="002060"/>
                </a:solidFill>
              </a:rPr>
              <a:t>vv. 19–24</a:t>
            </a:r>
            <a:r>
              <a:rPr lang="en-US" sz="2000" dirty="0"/>
              <a:t>).</a:t>
            </a:r>
          </a:p>
          <a:p>
            <a:pPr marL="0" indent="0">
              <a:spcBef>
                <a:spcPts val="1200"/>
              </a:spcBef>
              <a:buNone/>
            </a:pPr>
            <a:r>
              <a:rPr lang="en-US" sz="2000" b="1" dirty="0"/>
              <a:t>This decree of reprobation is God’s action in leaving some people in their state of sinfulness</a:t>
            </a:r>
            <a:r>
              <a:rPr lang="en-US" sz="2000" dirty="0"/>
              <a:t>, thus leading to their damnation. The</a:t>
            </a:r>
            <a:r>
              <a:rPr lang="en-US" sz="2000" b="1" dirty="0"/>
              <a:t> verb </a:t>
            </a:r>
            <a:r>
              <a:rPr lang="en-US" sz="2000" b="1" i="1" dirty="0"/>
              <a:t>“prepare” </a:t>
            </a:r>
            <a:r>
              <a:rPr lang="en-US" sz="2000" b="1" dirty="0"/>
              <a:t>in </a:t>
            </a:r>
            <a:r>
              <a:rPr lang="en-US" sz="2000" b="1" dirty="0">
                <a:solidFill>
                  <a:srgbClr val="002060"/>
                </a:solidFill>
              </a:rPr>
              <a:t>verse 22 </a:t>
            </a:r>
            <a:r>
              <a:rPr lang="en-US" sz="2000" b="1" u="sng" dirty="0"/>
              <a:t>is passive</a:t>
            </a:r>
            <a:r>
              <a:rPr lang="en-US" sz="2000" b="1" dirty="0"/>
              <a:t> as opposed to its active use in </a:t>
            </a:r>
            <a:r>
              <a:rPr lang="en-US" sz="2000" b="1" dirty="0">
                <a:solidFill>
                  <a:srgbClr val="002060"/>
                </a:solidFill>
              </a:rPr>
              <a:t>verse 23</a:t>
            </a:r>
            <a:r>
              <a:rPr lang="en-US" sz="2000" dirty="0"/>
              <a:t>, where it refers to God’s work of election of some to salvation. Out of the mass of humanity God actively elects some to salvation and </a:t>
            </a:r>
            <a:r>
              <a:rPr lang="en-US" sz="2000" b="1" u="sng" dirty="0"/>
              <a:t>passes over the rest</a:t>
            </a:r>
            <a:r>
              <a:rPr lang="en-US" sz="2000" b="1" dirty="0"/>
              <a:t>, leaving them in their wickedness</a:t>
            </a:r>
            <a:r>
              <a:rPr lang="en-US" sz="2000" dirty="0"/>
              <a:t>.</a:t>
            </a:r>
          </a:p>
        </p:txBody>
      </p:sp>
    </p:spTree>
    <p:extLst>
      <p:ext uri="{BB962C8B-B14F-4D97-AF65-F5344CB8AC3E}">
        <p14:creationId xmlns:p14="http://schemas.microsoft.com/office/powerpoint/2010/main" val="39773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A5D8-D68E-4893-902F-914BBFF67CAE}"/>
              </a:ext>
            </a:extLst>
          </p:cNvPr>
          <p:cNvSpPr>
            <a:spLocks noGrp="1"/>
          </p:cNvSpPr>
          <p:nvPr>
            <p:ph type="title"/>
          </p:nvPr>
        </p:nvSpPr>
        <p:spPr/>
        <p:txBody>
          <a:bodyPr/>
          <a:lstStyle/>
          <a:p>
            <a:r>
              <a:rPr lang="en-US" dirty="0"/>
              <a:t>“It Remains Mysterious”</a:t>
            </a:r>
          </a:p>
        </p:txBody>
      </p:sp>
      <p:sp>
        <p:nvSpPr>
          <p:cNvPr id="3" name="Content Placeholder 2">
            <a:extLst>
              <a:ext uri="{FF2B5EF4-FFF2-40B4-BE49-F238E27FC236}">
                <a16:creationId xmlns:a16="http://schemas.microsoft.com/office/drawing/2014/main" id="{B874345A-F562-4012-89EE-42FE589AE581}"/>
              </a:ext>
            </a:extLst>
          </p:cNvPr>
          <p:cNvSpPr>
            <a:spLocks noGrp="1"/>
          </p:cNvSpPr>
          <p:nvPr>
            <p:ph sz="quarter" idx="10"/>
          </p:nvPr>
        </p:nvSpPr>
        <p:spPr/>
        <p:txBody>
          <a:bodyPr/>
          <a:lstStyle/>
          <a:p>
            <a:pPr marL="0" indent="0">
              <a:spcBef>
                <a:spcPts val="1200"/>
              </a:spcBef>
              <a:buNone/>
            </a:pPr>
            <a:r>
              <a:rPr lang="en-US" sz="2000" b="1" dirty="0"/>
              <a:t>Though </a:t>
            </a:r>
            <a:r>
              <a:rPr lang="en-US" sz="2000" b="1" u="sng" dirty="0"/>
              <a:t>it remains mysterious</a:t>
            </a:r>
            <a:r>
              <a:rPr lang="en-US" sz="2000" b="1" dirty="0"/>
              <a:t> as to how God ordains all things </a:t>
            </a:r>
            <a:r>
              <a:rPr lang="en-US" sz="2000" b="1" u="sng" dirty="0"/>
              <a:t>and yet is not responsible for evil</a:t>
            </a:r>
            <a:r>
              <a:rPr lang="en-US" sz="2000" b="1" dirty="0"/>
              <a:t>, we must affirm both truths.</a:t>
            </a:r>
            <a:r>
              <a:rPr lang="en-US" sz="2000" dirty="0"/>
              <a:t> It does help us to see how </a:t>
            </a:r>
            <a:r>
              <a:rPr lang="en-US" sz="2000" b="1" dirty="0"/>
              <a:t>God is just when His decree of reprobation is </a:t>
            </a:r>
            <a:r>
              <a:rPr lang="en-US" sz="2000" b="1" u="sng" dirty="0"/>
              <a:t>passive, not active</a:t>
            </a:r>
            <a:r>
              <a:rPr lang="en-US" sz="2000" dirty="0"/>
              <a:t>. It also strengthens our assurance to know that God’s electing grace is so active and sure that we will love Him forever.</a:t>
            </a:r>
          </a:p>
          <a:p>
            <a:pPr marL="0" indent="0">
              <a:spcBef>
                <a:spcPts val="0"/>
              </a:spcBef>
              <a:buNone/>
            </a:pPr>
            <a:endParaRPr lang="en-US" sz="2000" b="1" dirty="0"/>
          </a:p>
          <a:p>
            <a:pPr marL="0" indent="0">
              <a:spcBef>
                <a:spcPts val="0"/>
              </a:spcBef>
              <a:buNone/>
            </a:pPr>
            <a:r>
              <a:rPr lang="en-US" sz="2000" b="1" dirty="0"/>
              <a:t>Many misunderstand Reformed theology to say that God forces some to go to hell against their will</a:t>
            </a:r>
            <a:r>
              <a:rPr lang="en-US" sz="2000" dirty="0"/>
              <a:t>. Though God does indeed pass over some people, </a:t>
            </a:r>
            <a:r>
              <a:rPr lang="en-US" sz="2000" b="1" dirty="0"/>
              <a:t>He never acts apart from their desires. </a:t>
            </a:r>
            <a:r>
              <a:rPr lang="en-US" sz="2000" b="1" u="sng" dirty="0"/>
              <a:t>In our natural state since the fall</a:t>
            </a:r>
            <a:r>
              <a:rPr lang="en-US" sz="2000" b="1" dirty="0"/>
              <a:t>, all men truly desire hell because they truly desire evil.</a:t>
            </a:r>
          </a:p>
          <a:p>
            <a:pPr marL="0" indent="0" algn="r">
              <a:spcBef>
                <a:spcPts val="0"/>
              </a:spcBef>
              <a:buNone/>
            </a:pPr>
            <a:r>
              <a:rPr lang="en-US" sz="2000" dirty="0"/>
              <a:t>R. C. Sproul</a:t>
            </a:r>
            <a:endParaRPr lang="en-US" sz="2000" dirty="0">
              <a:hlinkClick r:id="" action="ppaction://noaction"/>
            </a:endParaRPr>
          </a:p>
          <a:p>
            <a:pPr marL="0" indent="0" algn="r">
              <a:spcBef>
                <a:spcPts val="0"/>
              </a:spcBef>
              <a:buNone/>
            </a:pPr>
            <a:r>
              <a:rPr lang="en-US" sz="2000" dirty="0">
                <a:hlinkClick r:id="" action="ppaction://noaction"/>
              </a:rPr>
              <a:t>http://www.ligonier.org/learn/devotionals/vessels-destruction/</a:t>
            </a:r>
            <a:endParaRPr lang="en-US" sz="2000" dirty="0"/>
          </a:p>
          <a:p>
            <a:pPr>
              <a:spcBef>
                <a:spcPts val="1200"/>
              </a:spcBef>
            </a:pPr>
            <a:r>
              <a:rPr lang="en-US" sz="2000" dirty="0"/>
              <a:t>Affirming obvious self-contradiction is always indeed mysterious!!!!</a:t>
            </a:r>
          </a:p>
          <a:p>
            <a:pPr marL="0" indent="0">
              <a:spcBef>
                <a:spcPts val="1200"/>
              </a:spcBef>
              <a:buNone/>
            </a:pPr>
            <a:endParaRPr lang="en-US" sz="2000" dirty="0"/>
          </a:p>
          <a:p>
            <a:pPr marL="0" indent="0">
              <a:spcBef>
                <a:spcPts val="1200"/>
              </a:spcBef>
              <a:buNone/>
            </a:pPr>
            <a:endParaRPr lang="en-US" sz="2000" dirty="0"/>
          </a:p>
        </p:txBody>
      </p:sp>
    </p:spTree>
    <p:extLst>
      <p:ext uri="{BB962C8B-B14F-4D97-AF65-F5344CB8AC3E}">
        <p14:creationId xmlns:p14="http://schemas.microsoft.com/office/powerpoint/2010/main" val="37559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“Why have you made me like this?”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You will say to me then, “</a:t>
            </a:r>
            <a:r>
              <a:rPr lang="en-US" b="1" dirty="0">
                <a:solidFill>
                  <a:srgbClr val="002060"/>
                </a:solidFill>
              </a:rPr>
              <a:t>Why does He </a:t>
            </a:r>
            <a:r>
              <a:rPr lang="en-US" b="1" u="sng" dirty="0">
                <a:solidFill>
                  <a:srgbClr val="002060"/>
                </a:solidFill>
              </a:rPr>
              <a:t>still find fault</a:t>
            </a:r>
            <a:r>
              <a:rPr lang="en-US" b="1" dirty="0">
                <a:solidFill>
                  <a:srgbClr val="002060"/>
                </a:solidFill>
              </a:rPr>
              <a:t>? </a:t>
            </a:r>
            <a:r>
              <a:rPr lang="en-US" b="1" u="sng" dirty="0">
                <a:solidFill>
                  <a:srgbClr val="002060"/>
                </a:solidFill>
              </a:rPr>
              <a:t>For who has resisted His will</a:t>
            </a:r>
            <a:r>
              <a:rPr lang="en-US" b="1" dirty="0">
                <a:solidFill>
                  <a:srgbClr val="002060"/>
                </a:solidFill>
              </a:rPr>
              <a:t>?</a:t>
            </a:r>
            <a:r>
              <a:rPr lang="en-US" dirty="0">
                <a:solidFill>
                  <a:srgbClr val="002060"/>
                </a:solidFill>
              </a:rPr>
              <a:t>” But indeed, O man, who are you to reply against God? Will the </a:t>
            </a:r>
            <a:r>
              <a:rPr lang="en-US" b="1" dirty="0">
                <a:solidFill>
                  <a:srgbClr val="002060"/>
                </a:solidFill>
              </a:rPr>
              <a:t>thing formed say to him who formed it, “</a:t>
            </a:r>
            <a:r>
              <a:rPr lang="en-US" b="1" u="sng" dirty="0">
                <a:solidFill>
                  <a:srgbClr val="002060"/>
                </a:solidFill>
              </a:rPr>
              <a:t>Why have you made me like this?</a:t>
            </a:r>
            <a:r>
              <a:rPr lang="en-US" dirty="0">
                <a:solidFill>
                  <a:srgbClr val="002060"/>
                </a:solidFill>
              </a:rPr>
              <a:t>” Does not </a:t>
            </a:r>
            <a:r>
              <a:rPr lang="en-US" b="1" dirty="0">
                <a:solidFill>
                  <a:srgbClr val="002060"/>
                </a:solidFill>
              </a:rPr>
              <a:t>the potter have power over the clay, </a:t>
            </a:r>
            <a:r>
              <a:rPr lang="en-US" b="1" u="sng" dirty="0">
                <a:solidFill>
                  <a:srgbClr val="002060"/>
                </a:solidFill>
              </a:rPr>
              <a:t>from the same lump</a:t>
            </a:r>
            <a:r>
              <a:rPr lang="en-US" b="1" dirty="0">
                <a:solidFill>
                  <a:srgbClr val="002060"/>
                </a:solidFill>
              </a:rPr>
              <a:t> to make one vessel </a:t>
            </a:r>
            <a:r>
              <a:rPr lang="en-US" b="1" u="sng" dirty="0">
                <a:solidFill>
                  <a:srgbClr val="002060"/>
                </a:solidFill>
              </a:rPr>
              <a:t>for honor</a:t>
            </a:r>
            <a:r>
              <a:rPr lang="en-US" b="1" dirty="0">
                <a:solidFill>
                  <a:srgbClr val="002060"/>
                </a:solidFill>
              </a:rPr>
              <a:t> and another </a:t>
            </a:r>
            <a:r>
              <a:rPr lang="en-US" b="1" u="sng" dirty="0">
                <a:solidFill>
                  <a:srgbClr val="002060"/>
                </a:solidFill>
              </a:rPr>
              <a:t>for dishonor</a:t>
            </a:r>
            <a:r>
              <a:rPr lang="en-US" dirty="0">
                <a:solidFill>
                  <a:srgbClr val="002060"/>
                </a:solidFill>
              </a:rPr>
              <a:t>? What if God, </a:t>
            </a:r>
            <a:r>
              <a:rPr lang="en-US" b="1" dirty="0">
                <a:solidFill>
                  <a:srgbClr val="002060"/>
                </a:solidFill>
              </a:rPr>
              <a:t>wanting to show His wrath and to make His power known, </a:t>
            </a:r>
            <a:r>
              <a:rPr lang="en-US" b="1" u="sng" dirty="0">
                <a:solidFill>
                  <a:srgbClr val="002060"/>
                </a:solidFill>
              </a:rPr>
              <a:t>endured with much longsuffering</a:t>
            </a:r>
            <a:r>
              <a:rPr lang="en-US" b="1" dirty="0">
                <a:solidFill>
                  <a:srgbClr val="002060"/>
                </a:solidFill>
              </a:rPr>
              <a:t> the vessels of wrath </a:t>
            </a:r>
            <a:r>
              <a:rPr lang="en-US" b="1" u="sng" dirty="0">
                <a:solidFill>
                  <a:srgbClr val="002060"/>
                </a:solidFill>
              </a:rPr>
              <a:t>prepared for destruction</a:t>
            </a:r>
            <a:r>
              <a:rPr lang="en-US" dirty="0">
                <a:solidFill>
                  <a:srgbClr val="002060"/>
                </a:solidFill>
              </a:rPr>
              <a:t>, and that He might make known the riches of His glory on the vessels of mercy, which He had prepared beforehand for glory </a:t>
            </a:r>
            <a:r>
              <a:rPr lang="en-US" dirty="0"/>
              <a:t>(</a:t>
            </a:r>
            <a:r>
              <a:rPr lang="en-US" b="1" dirty="0">
                <a:solidFill>
                  <a:srgbClr val="002060"/>
                </a:solidFill>
              </a:rPr>
              <a:t>9:19-23</a:t>
            </a:r>
            <a:r>
              <a:rPr lang="en-US" dirty="0"/>
              <a:t>)</a:t>
            </a:r>
          </a:p>
          <a:p>
            <a:endParaRPr lang="en-US" dirty="0"/>
          </a:p>
        </p:txBody>
      </p:sp>
    </p:spTree>
    <p:extLst>
      <p:ext uri="{BB962C8B-B14F-4D97-AF65-F5344CB8AC3E}">
        <p14:creationId xmlns:p14="http://schemas.microsoft.com/office/powerpoint/2010/main" val="33907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Formed Who? Potter or Pot?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Why might a Calvinist believe that Paul’s illustration of the potter molding the clay proved God’s practice and right of making some people righteous and others wicked apart from their choice (</a:t>
            </a:r>
            <a:r>
              <a:rPr lang="en-US" b="1" dirty="0">
                <a:solidFill>
                  <a:srgbClr val="002060"/>
                </a:solidFill>
              </a:rPr>
              <a:t>9:19-23</a:t>
            </a:r>
            <a:r>
              <a:rPr lang="en-US" dirty="0"/>
              <a:t>)?  How does the context and quoted context refute such a conclusion?</a:t>
            </a:r>
          </a:p>
          <a:p>
            <a:r>
              <a:rPr lang="en-US" dirty="0"/>
              <a:t>Starting with their assumptions, the passage seems at first to:</a:t>
            </a:r>
          </a:p>
          <a:p>
            <a:pPr lvl="1"/>
            <a:r>
              <a:rPr lang="en-US" sz="2000" dirty="0"/>
              <a:t>Condemn anyone questioning God’s fairness.</a:t>
            </a:r>
          </a:p>
          <a:p>
            <a:pPr lvl="1"/>
            <a:r>
              <a:rPr lang="en-US" sz="2000" dirty="0"/>
              <a:t>Affirm God’s right to create people only to be involuntarily destroyed.</a:t>
            </a:r>
          </a:p>
          <a:p>
            <a:r>
              <a:rPr lang="en-US" b="1" i="1" dirty="0"/>
              <a:t>Calvinist:  </a:t>
            </a:r>
            <a:r>
              <a:rPr lang="en-US" dirty="0"/>
              <a:t>Assumes God creates people evil, inherently doomed apart from will, deeds.</a:t>
            </a:r>
          </a:p>
          <a:p>
            <a:r>
              <a:rPr lang="en-US" b="1" i="1" dirty="0"/>
              <a:t>Context:</a:t>
            </a:r>
            <a:r>
              <a:rPr lang="en-US" dirty="0"/>
              <a:t>  Perseverance with voluntarily wicked and their usage.</a:t>
            </a:r>
          </a:p>
          <a:p>
            <a:endParaRPr lang="en-US" dirty="0"/>
          </a:p>
        </p:txBody>
      </p:sp>
    </p:spTree>
    <p:extLst>
      <p:ext uri="{BB962C8B-B14F-4D97-AF65-F5344CB8AC3E}">
        <p14:creationId xmlns:p14="http://schemas.microsoft.com/office/powerpoint/2010/main" val="30254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A90C6-99B8-4260-AA08-97B1D87661C1}"/>
              </a:ext>
            </a:extLst>
          </p:cNvPr>
          <p:cNvSpPr>
            <a:spLocks noGrp="1"/>
          </p:cNvSpPr>
          <p:nvPr>
            <p:ph type="title"/>
          </p:nvPr>
        </p:nvSpPr>
        <p:spPr/>
        <p:txBody>
          <a:bodyPr/>
          <a:lstStyle/>
          <a:p>
            <a:r>
              <a:rPr lang="en-US" i="1" dirty="0"/>
              <a:t>“Power Over the Clay”</a:t>
            </a:r>
            <a:endParaRPr lang="en-US" dirty="0"/>
          </a:p>
        </p:txBody>
      </p:sp>
      <p:sp>
        <p:nvSpPr>
          <p:cNvPr id="3" name="Content Placeholder 2">
            <a:extLst>
              <a:ext uri="{FF2B5EF4-FFF2-40B4-BE49-F238E27FC236}">
                <a16:creationId xmlns:a16="http://schemas.microsoft.com/office/drawing/2014/main" id="{D6B106E5-6A31-417F-AA95-29C2A2212D8B}"/>
              </a:ext>
            </a:extLst>
          </p:cNvPr>
          <p:cNvSpPr>
            <a:spLocks noGrp="1"/>
          </p:cNvSpPr>
          <p:nvPr>
            <p:ph sz="quarter" idx="10"/>
          </p:nvPr>
        </p:nvSpPr>
        <p:spPr/>
        <p:txBody>
          <a:bodyPr/>
          <a:lstStyle/>
          <a:p>
            <a:pPr marL="0" lvl="0" indent="0">
              <a:lnSpc>
                <a:spcPct val="95000"/>
              </a:lnSpc>
              <a:spcBef>
                <a:spcPts val="0"/>
              </a:spcBef>
              <a:buNone/>
            </a:pPr>
            <a:r>
              <a:rPr lang="en-US" sz="2000" dirty="0">
                <a:solidFill>
                  <a:srgbClr val="002060"/>
                </a:solidFill>
                <a:cs typeface="+mn-cs"/>
              </a:rPr>
              <a:t>... So I went down to the potter’s house, and I saw him working at the wheel. But </a:t>
            </a:r>
            <a:r>
              <a:rPr lang="en-US" sz="2000" b="1" dirty="0">
                <a:solidFill>
                  <a:srgbClr val="002060"/>
                </a:solidFill>
                <a:cs typeface="+mn-cs"/>
              </a:rPr>
              <a:t>the pot </a:t>
            </a:r>
            <a:r>
              <a:rPr lang="en-US" sz="2000" b="1" u="sng" dirty="0">
                <a:solidFill>
                  <a:srgbClr val="002060"/>
                </a:solidFill>
                <a:cs typeface="+mn-cs"/>
              </a:rPr>
              <a:t>he was shaping</a:t>
            </a:r>
            <a:r>
              <a:rPr lang="en-US" sz="2000" b="1" dirty="0">
                <a:solidFill>
                  <a:srgbClr val="002060"/>
                </a:solidFill>
                <a:cs typeface="+mn-cs"/>
              </a:rPr>
              <a:t> from the clay was </a:t>
            </a:r>
            <a:r>
              <a:rPr lang="en-US" sz="2000" b="1" u="sng" dirty="0">
                <a:solidFill>
                  <a:srgbClr val="002060"/>
                </a:solidFill>
                <a:cs typeface="+mn-cs"/>
              </a:rPr>
              <a:t>marred in his hands</a:t>
            </a:r>
            <a:r>
              <a:rPr lang="en-US" sz="2000" b="1" dirty="0">
                <a:solidFill>
                  <a:srgbClr val="002060"/>
                </a:solidFill>
                <a:cs typeface="+mn-cs"/>
              </a:rPr>
              <a:t>; so the potter formed it into </a:t>
            </a:r>
            <a:r>
              <a:rPr lang="en-US" sz="2000" b="1" u="sng" dirty="0">
                <a:solidFill>
                  <a:srgbClr val="002060"/>
                </a:solidFill>
                <a:cs typeface="+mn-cs"/>
              </a:rPr>
              <a:t>another pot</a:t>
            </a:r>
            <a:r>
              <a:rPr lang="en-US" sz="2000" b="1" dirty="0">
                <a:solidFill>
                  <a:srgbClr val="002060"/>
                </a:solidFill>
                <a:cs typeface="+mn-cs"/>
              </a:rPr>
              <a:t>, shaping it </a:t>
            </a:r>
            <a:r>
              <a:rPr lang="en-US" sz="2000" b="1" u="sng" dirty="0">
                <a:solidFill>
                  <a:srgbClr val="002060"/>
                </a:solidFill>
                <a:cs typeface="+mn-cs"/>
              </a:rPr>
              <a:t>as seemed best to him</a:t>
            </a:r>
            <a:r>
              <a:rPr lang="en-US" sz="2000" dirty="0">
                <a:solidFill>
                  <a:srgbClr val="002060"/>
                </a:solidFill>
                <a:cs typeface="+mn-cs"/>
              </a:rPr>
              <a:t>.  … Then the word of the LORD came to me: “O house of Israel</a:t>
            </a:r>
            <a:r>
              <a:rPr lang="en-US" sz="2000" b="1" dirty="0">
                <a:solidFill>
                  <a:srgbClr val="002060"/>
                </a:solidFill>
                <a:cs typeface="+mn-cs"/>
              </a:rPr>
              <a:t>, can I not do with you </a:t>
            </a:r>
            <a:r>
              <a:rPr lang="en-US" sz="2000" b="1" u="sng" dirty="0">
                <a:solidFill>
                  <a:srgbClr val="002060"/>
                </a:solidFill>
                <a:cs typeface="+mn-cs"/>
              </a:rPr>
              <a:t>as this potter does</a:t>
            </a:r>
            <a:r>
              <a:rPr lang="en-US" sz="2000" b="1" dirty="0">
                <a:solidFill>
                  <a:srgbClr val="002060"/>
                </a:solidFill>
                <a:cs typeface="+mn-cs"/>
              </a:rPr>
              <a:t>?</a:t>
            </a:r>
            <a:r>
              <a:rPr lang="en-US" sz="2000" dirty="0">
                <a:solidFill>
                  <a:srgbClr val="002060"/>
                </a:solidFill>
                <a:cs typeface="+mn-cs"/>
              </a:rPr>
              <a:t>” declares the LORD. “</a:t>
            </a:r>
            <a:r>
              <a:rPr lang="en-US" sz="2000" b="1" dirty="0">
                <a:solidFill>
                  <a:srgbClr val="002060"/>
                </a:solidFill>
                <a:cs typeface="+mn-cs"/>
              </a:rPr>
              <a:t>Like clay in the hand of the potter, </a:t>
            </a:r>
            <a:r>
              <a:rPr lang="en-US" sz="2000" b="1" u="sng" dirty="0">
                <a:solidFill>
                  <a:srgbClr val="002060"/>
                </a:solidFill>
                <a:cs typeface="+mn-cs"/>
              </a:rPr>
              <a:t>so are you in my hand</a:t>
            </a:r>
            <a:r>
              <a:rPr lang="en-US" sz="2000" dirty="0">
                <a:solidFill>
                  <a:srgbClr val="002060"/>
                </a:solidFill>
                <a:cs typeface="+mn-cs"/>
              </a:rPr>
              <a:t>, O house of Israel. </a:t>
            </a:r>
            <a:r>
              <a:rPr lang="en-US" sz="2000" b="1" u="sng" dirty="0">
                <a:solidFill>
                  <a:srgbClr val="002060"/>
                </a:solidFill>
                <a:cs typeface="+mn-cs"/>
              </a:rPr>
              <a:t>If</a:t>
            </a:r>
            <a:r>
              <a:rPr lang="en-US" sz="2000" b="1" dirty="0">
                <a:solidFill>
                  <a:srgbClr val="002060"/>
                </a:solidFill>
                <a:cs typeface="+mn-cs"/>
              </a:rPr>
              <a:t> at any time </a:t>
            </a:r>
            <a:r>
              <a:rPr lang="en-US" sz="2000" b="1" u="sng" dirty="0">
                <a:solidFill>
                  <a:srgbClr val="002060"/>
                </a:solidFill>
                <a:cs typeface="+mn-cs"/>
              </a:rPr>
              <a:t>I announce</a:t>
            </a:r>
            <a:r>
              <a:rPr lang="en-US" sz="2000" b="1" dirty="0">
                <a:solidFill>
                  <a:srgbClr val="002060"/>
                </a:solidFill>
                <a:cs typeface="+mn-cs"/>
              </a:rPr>
              <a:t> </a:t>
            </a:r>
            <a:r>
              <a:rPr lang="en-US" sz="2000" dirty="0">
                <a:solidFill>
                  <a:srgbClr val="002060"/>
                </a:solidFill>
                <a:cs typeface="+mn-cs"/>
              </a:rPr>
              <a:t>that a nation or kingdom is to be uprooted, torn down and destroyed, and </a:t>
            </a:r>
            <a:r>
              <a:rPr lang="en-US" sz="2000" b="1" u="sng" dirty="0">
                <a:solidFill>
                  <a:srgbClr val="002060"/>
                </a:solidFill>
                <a:cs typeface="+mn-cs"/>
              </a:rPr>
              <a:t>if</a:t>
            </a:r>
            <a:r>
              <a:rPr lang="en-US" sz="2000" b="1" dirty="0">
                <a:solidFill>
                  <a:srgbClr val="002060"/>
                </a:solidFill>
                <a:cs typeface="+mn-cs"/>
              </a:rPr>
              <a:t> that nation I warned </a:t>
            </a:r>
            <a:r>
              <a:rPr lang="en-US" sz="2000" b="1" u="sng" dirty="0">
                <a:solidFill>
                  <a:srgbClr val="002060"/>
                </a:solidFill>
                <a:cs typeface="+mn-cs"/>
              </a:rPr>
              <a:t>repents</a:t>
            </a:r>
            <a:r>
              <a:rPr lang="en-US" sz="2000" b="1" dirty="0">
                <a:solidFill>
                  <a:srgbClr val="002060"/>
                </a:solidFill>
                <a:cs typeface="+mn-cs"/>
              </a:rPr>
              <a:t> of its evil, </a:t>
            </a:r>
            <a:r>
              <a:rPr lang="en-US" sz="2000" b="1" u="sng" dirty="0">
                <a:solidFill>
                  <a:srgbClr val="002060"/>
                </a:solidFill>
                <a:cs typeface="+mn-cs"/>
              </a:rPr>
              <a:t>then I will relent</a:t>
            </a:r>
            <a:r>
              <a:rPr lang="en-US" sz="2000" b="1" dirty="0">
                <a:solidFill>
                  <a:srgbClr val="002060"/>
                </a:solidFill>
                <a:cs typeface="+mn-cs"/>
              </a:rPr>
              <a:t> and not inflict on it the disaster </a:t>
            </a:r>
            <a:r>
              <a:rPr lang="en-US" sz="2000" b="1" u="sng" dirty="0">
                <a:solidFill>
                  <a:srgbClr val="002060"/>
                </a:solidFill>
                <a:cs typeface="+mn-cs"/>
              </a:rPr>
              <a:t>I had planned</a:t>
            </a:r>
            <a:r>
              <a:rPr lang="en-US" sz="2000" dirty="0">
                <a:solidFill>
                  <a:srgbClr val="002060"/>
                </a:solidFill>
                <a:cs typeface="+mn-cs"/>
              </a:rPr>
              <a:t>. And </a:t>
            </a:r>
            <a:r>
              <a:rPr lang="en-US" sz="2000" b="1" u="sng" dirty="0">
                <a:solidFill>
                  <a:srgbClr val="002060"/>
                </a:solidFill>
                <a:cs typeface="+mn-cs"/>
              </a:rPr>
              <a:t>if at another time</a:t>
            </a:r>
            <a:r>
              <a:rPr lang="en-US" sz="2000" b="1" dirty="0">
                <a:solidFill>
                  <a:srgbClr val="002060"/>
                </a:solidFill>
                <a:cs typeface="+mn-cs"/>
              </a:rPr>
              <a:t> I announce that a nation or kingdom is to be built up and planted</a:t>
            </a:r>
            <a:r>
              <a:rPr lang="en-US" sz="2000" dirty="0">
                <a:solidFill>
                  <a:srgbClr val="002060"/>
                </a:solidFill>
                <a:cs typeface="+mn-cs"/>
              </a:rPr>
              <a:t>, and </a:t>
            </a:r>
            <a:r>
              <a:rPr lang="en-US" sz="2000" b="1" u="sng" dirty="0">
                <a:solidFill>
                  <a:srgbClr val="002060"/>
                </a:solidFill>
                <a:cs typeface="+mn-cs"/>
              </a:rPr>
              <a:t>if</a:t>
            </a:r>
            <a:r>
              <a:rPr lang="en-US" sz="2000" b="1" dirty="0">
                <a:solidFill>
                  <a:srgbClr val="002060"/>
                </a:solidFill>
                <a:cs typeface="+mn-cs"/>
              </a:rPr>
              <a:t> it does evil in my sight and does not obey me</a:t>
            </a:r>
            <a:r>
              <a:rPr lang="en-US" sz="2000" dirty="0">
                <a:solidFill>
                  <a:srgbClr val="002060"/>
                </a:solidFill>
                <a:cs typeface="+mn-cs"/>
              </a:rPr>
              <a:t>, </a:t>
            </a:r>
            <a:r>
              <a:rPr lang="en-US" sz="2000" b="1" u="sng" dirty="0">
                <a:solidFill>
                  <a:srgbClr val="002060"/>
                </a:solidFill>
                <a:cs typeface="+mn-cs"/>
              </a:rPr>
              <a:t>then</a:t>
            </a:r>
            <a:r>
              <a:rPr lang="en-US" sz="2000" b="1" dirty="0">
                <a:solidFill>
                  <a:srgbClr val="002060"/>
                </a:solidFill>
                <a:cs typeface="+mn-cs"/>
              </a:rPr>
              <a:t> </a:t>
            </a:r>
            <a:r>
              <a:rPr lang="en-US" sz="2000" b="1" u="sng" dirty="0">
                <a:solidFill>
                  <a:srgbClr val="002060"/>
                </a:solidFill>
                <a:cs typeface="+mn-cs"/>
              </a:rPr>
              <a:t>I will reconsider the good </a:t>
            </a:r>
            <a:r>
              <a:rPr lang="en-US" sz="2000" b="1" dirty="0">
                <a:solidFill>
                  <a:srgbClr val="002060"/>
                </a:solidFill>
                <a:cs typeface="+mn-cs"/>
              </a:rPr>
              <a:t>I had intended to do for it</a:t>
            </a:r>
            <a:r>
              <a:rPr lang="en-US" sz="2000" dirty="0">
                <a:solidFill>
                  <a:srgbClr val="002060"/>
                </a:solidFill>
                <a:cs typeface="+mn-cs"/>
              </a:rPr>
              <a:t>. Now therefore say to the people of Judah and those living in Jerusalem, ‘This is what the LORD says: </a:t>
            </a:r>
            <a:r>
              <a:rPr lang="en-US" sz="2000" b="1" dirty="0">
                <a:solidFill>
                  <a:srgbClr val="002060"/>
                </a:solidFill>
                <a:cs typeface="+mn-cs"/>
              </a:rPr>
              <a:t>Look! </a:t>
            </a:r>
            <a:r>
              <a:rPr lang="en-US" sz="2000" b="1" u="sng" dirty="0">
                <a:solidFill>
                  <a:srgbClr val="002060"/>
                </a:solidFill>
                <a:cs typeface="+mn-cs"/>
              </a:rPr>
              <a:t>I am preparing a disaster for you</a:t>
            </a:r>
            <a:r>
              <a:rPr lang="en-US" sz="2000" b="1" dirty="0">
                <a:solidFill>
                  <a:srgbClr val="002060"/>
                </a:solidFill>
                <a:cs typeface="+mn-cs"/>
              </a:rPr>
              <a:t> and devising a plan against you. </a:t>
            </a:r>
            <a:r>
              <a:rPr lang="en-US" sz="2000" b="1" u="sng" dirty="0">
                <a:solidFill>
                  <a:srgbClr val="002060"/>
                </a:solidFill>
                <a:cs typeface="+mn-cs"/>
              </a:rPr>
              <a:t>So turn</a:t>
            </a:r>
            <a:r>
              <a:rPr lang="en-US" sz="2000" b="1" dirty="0">
                <a:solidFill>
                  <a:srgbClr val="002060"/>
                </a:solidFill>
                <a:cs typeface="+mn-cs"/>
              </a:rPr>
              <a:t> from your evil ways, each one of you, and </a:t>
            </a:r>
            <a:r>
              <a:rPr lang="en-US" sz="2000" b="1" u="sng" dirty="0">
                <a:solidFill>
                  <a:srgbClr val="002060"/>
                </a:solidFill>
                <a:cs typeface="+mn-cs"/>
              </a:rPr>
              <a:t>reform your ways and your actions</a:t>
            </a:r>
            <a:r>
              <a:rPr lang="en-US" sz="2000" dirty="0">
                <a:solidFill>
                  <a:srgbClr val="002060"/>
                </a:solidFill>
                <a:cs typeface="+mn-cs"/>
              </a:rPr>
              <a:t>.’” </a:t>
            </a:r>
            <a:r>
              <a:rPr lang="en-US" sz="2000" dirty="0">
                <a:solidFill>
                  <a:srgbClr val="000000"/>
                </a:solidFill>
                <a:cs typeface="+mn-cs"/>
              </a:rPr>
              <a:t>(</a:t>
            </a:r>
            <a:r>
              <a:rPr lang="en-US" sz="2000" b="1" dirty="0">
                <a:solidFill>
                  <a:srgbClr val="002060"/>
                </a:solidFill>
                <a:cs typeface="+mn-cs"/>
              </a:rPr>
              <a:t>Jeremiah 18:5-11</a:t>
            </a:r>
            <a:r>
              <a:rPr lang="en-US" sz="2000" dirty="0">
                <a:solidFill>
                  <a:srgbClr val="000000"/>
                </a:solidFill>
                <a:cs typeface="+mn-cs"/>
              </a:rPr>
              <a:t>)</a:t>
            </a:r>
          </a:p>
          <a:p>
            <a:pPr marL="0" indent="0">
              <a:lnSpc>
                <a:spcPct val="95000"/>
              </a:lnSpc>
              <a:spcBef>
                <a:spcPts val="0"/>
              </a:spcBef>
              <a:buNone/>
            </a:pPr>
            <a:endParaRPr lang="en-US" dirty="0"/>
          </a:p>
        </p:txBody>
      </p:sp>
    </p:spTree>
    <p:extLst>
      <p:ext uri="{BB962C8B-B14F-4D97-AF65-F5344CB8AC3E}">
        <p14:creationId xmlns:p14="http://schemas.microsoft.com/office/powerpoint/2010/main" val="9259279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1332-75A1-486F-822D-AFC3CC22D886}"/>
              </a:ext>
            </a:extLst>
          </p:cNvPr>
          <p:cNvSpPr>
            <a:spLocks noGrp="1"/>
          </p:cNvSpPr>
          <p:nvPr>
            <p:ph type="title"/>
          </p:nvPr>
        </p:nvSpPr>
        <p:spPr/>
        <p:txBody>
          <a:bodyPr/>
          <a:lstStyle/>
          <a:p>
            <a:r>
              <a:rPr lang="en-US" dirty="0"/>
              <a:t>Created For Destruction?</a:t>
            </a:r>
          </a:p>
        </p:txBody>
      </p:sp>
      <p:sp>
        <p:nvSpPr>
          <p:cNvPr id="3" name="Content Placeholder 2">
            <a:extLst>
              <a:ext uri="{FF2B5EF4-FFF2-40B4-BE49-F238E27FC236}">
                <a16:creationId xmlns:a16="http://schemas.microsoft.com/office/drawing/2014/main" id="{BB9791F8-60C9-4470-A150-F13063A40F94}"/>
              </a:ext>
            </a:extLst>
          </p:cNvPr>
          <p:cNvSpPr>
            <a:spLocks noGrp="1"/>
          </p:cNvSpPr>
          <p:nvPr>
            <p:ph sz="quarter" idx="10"/>
          </p:nvPr>
        </p:nvSpPr>
        <p:spPr/>
        <p:txBody>
          <a:bodyPr/>
          <a:lstStyle/>
          <a:p>
            <a:pPr marL="0" lvl="0" indent="0">
              <a:spcBef>
                <a:spcPct val="20000"/>
              </a:spcBef>
              <a:spcAft>
                <a:spcPts val="600"/>
              </a:spcAft>
              <a:buNone/>
            </a:pPr>
            <a:r>
              <a:rPr lang="en-US" dirty="0">
                <a:solidFill>
                  <a:srgbClr val="002060"/>
                </a:solidFill>
                <a:cs typeface="+mn-cs"/>
              </a:rPr>
              <a:t>Does not the potter have power over the clay, from the same lump to </a:t>
            </a:r>
            <a:r>
              <a:rPr lang="en-US" b="1" dirty="0">
                <a:solidFill>
                  <a:srgbClr val="002060"/>
                </a:solidFill>
                <a:cs typeface="+mn-cs"/>
              </a:rPr>
              <a:t>make one vessel for honor and another for dishonor</a:t>
            </a:r>
            <a:r>
              <a:rPr lang="en-US" dirty="0">
                <a:solidFill>
                  <a:srgbClr val="002060"/>
                </a:solidFill>
                <a:cs typeface="+mn-cs"/>
              </a:rPr>
              <a:t>? What if God, </a:t>
            </a:r>
            <a:r>
              <a:rPr lang="en-US" b="1" dirty="0">
                <a:solidFill>
                  <a:srgbClr val="002060"/>
                </a:solidFill>
                <a:cs typeface="+mn-cs"/>
              </a:rPr>
              <a:t>wanting to show His wrath and to make His power known, endured with much longsuffering the </a:t>
            </a:r>
            <a:r>
              <a:rPr lang="en-US" b="1" u="sng" dirty="0">
                <a:solidFill>
                  <a:srgbClr val="002060"/>
                </a:solidFill>
                <a:cs typeface="+mn-cs"/>
              </a:rPr>
              <a:t>vessels of wrath </a:t>
            </a:r>
            <a:r>
              <a:rPr lang="en-US" b="1" i="1" u="sng" baseline="30000" dirty="0">
                <a:solidFill>
                  <a:srgbClr val="C00000"/>
                </a:solidFill>
                <a:cs typeface="+mn-cs"/>
              </a:rPr>
              <a:t>1</a:t>
            </a:r>
            <a:r>
              <a:rPr lang="en-US" b="1" u="sng" dirty="0">
                <a:solidFill>
                  <a:srgbClr val="C00000"/>
                </a:solidFill>
                <a:cs typeface="+mn-cs"/>
              </a:rPr>
              <a:t>prepared</a:t>
            </a:r>
            <a:r>
              <a:rPr lang="en-US" b="1" u="sng" dirty="0">
                <a:solidFill>
                  <a:srgbClr val="002060"/>
                </a:solidFill>
                <a:cs typeface="+mn-cs"/>
              </a:rPr>
              <a:t> for destruction</a:t>
            </a:r>
            <a:r>
              <a:rPr lang="en-US" dirty="0">
                <a:solidFill>
                  <a:srgbClr val="002060"/>
                </a:solidFill>
                <a:cs typeface="+mn-cs"/>
              </a:rPr>
              <a:t>, and that He might make known the riches of His glory on the vessels of mercy, which </a:t>
            </a:r>
            <a:r>
              <a:rPr lang="en-US" b="1" dirty="0">
                <a:solidFill>
                  <a:srgbClr val="002060"/>
                </a:solidFill>
                <a:cs typeface="+mn-cs"/>
              </a:rPr>
              <a:t>He had </a:t>
            </a:r>
            <a:r>
              <a:rPr lang="en-US" b="1" i="1" baseline="30000" dirty="0">
                <a:solidFill>
                  <a:srgbClr val="C00000"/>
                </a:solidFill>
                <a:cs typeface="+mn-cs"/>
              </a:rPr>
              <a:t>2</a:t>
            </a:r>
            <a:r>
              <a:rPr lang="en-US" b="1" u="sng" dirty="0">
                <a:solidFill>
                  <a:srgbClr val="C00000"/>
                </a:solidFill>
                <a:cs typeface="+mn-cs"/>
              </a:rPr>
              <a:t>prepared</a:t>
            </a:r>
            <a:r>
              <a:rPr lang="en-US" b="1" u="sng" dirty="0">
                <a:solidFill>
                  <a:srgbClr val="002060"/>
                </a:solidFill>
                <a:cs typeface="+mn-cs"/>
              </a:rPr>
              <a:t> beforehand</a:t>
            </a:r>
            <a:r>
              <a:rPr lang="en-US" b="1" dirty="0">
                <a:solidFill>
                  <a:srgbClr val="002060"/>
                </a:solidFill>
                <a:cs typeface="+mn-cs"/>
              </a:rPr>
              <a:t> for glory</a:t>
            </a:r>
            <a:r>
              <a:rPr lang="en-US" dirty="0">
                <a:solidFill>
                  <a:srgbClr val="002060"/>
                </a:solidFill>
                <a:cs typeface="+mn-cs"/>
              </a:rPr>
              <a:t>, … </a:t>
            </a:r>
            <a:r>
              <a:rPr lang="en-US" dirty="0">
                <a:solidFill>
                  <a:srgbClr val="000000"/>
                </a:solidFill>
                <a:cs typeface="+mn-cs"/>
              </a:rPr>
              <a:t>(</a:t>
            </a:r>
            <a:r>
              <a:rPr lang="en-US" b="1" dirty="0">
                <a:solidFill>
                  <a:srgbClr val="002060"/>
                </a:solidFill>
                <a:cs typeface="+mn-cs"/>
              </a:rPr>
              <a:t>Romans 9:21-23</a:t>
            </a:r>
            <a:r>
              <a:rPr lang="en-US" dirty="0">
                <a:solidFill>
                  <a:srgbClr val="000000"/>
                </a:solidFill>
                <a:cs typeface="+mn-cs"/>
              </a:rPr>
              <a:t>)</a:t>
            </a:r>
          </a:p>
          <a:p>
            <a:pPr marL="342900" lvl="0" indent="-342900">
              <a:spcBef>
                <a:spcPct val="20000"/>
              </a:spcBef>
              <a:spcAft>
                <a:spcPts val="600"/>
              </a:spcAft>
            </a:pPr>
            <a:r>
              <a:rPr lang="en-US" b="1" i="1" dirty="0">
                <a:solidFill>
                  <a:srgbClr val="000000"/>
                </a:solidFill>
                <a:cs typeface="+mn-cs"/>
              </a:rPr>
              <a:t>Context:</a:t>
            </a:r>
            <a:r>
              <a:rPr lang="en-US" dirty="0">
                <a:solidFill>
                  <a:srgbClr val="000000"/>
                </a:solidFill>
                <a:cs typeface="+mn-cs"/>
              </a:rPr>
              <a:t>  Preservation of obstinate Pharaoh &amp; Israel.</a:t>
            </a:r>
          </a:p>
          <a:p>
            <a:pPr marL="457200" lvl="0" indent="-457200">
              <a:spcBef>
                <a:spcPct val="20000"/>
              </a:spcBef>
              <a:spcAft>
                <a:spcPts val="600"/>
              </a:spcAft>
              <a:buFont typeface="+mj-lt"/>
              <a:buAutoNum type="arabicPeriod"/>
            </a:pPr>
            <a:r>
              <a:rPr lang="en-US" i="1" dirty="0">
                <a:solidFill>
                  <a:srgbClr val="C00000"/>
                </a:solidFill>
                <a:cs typeface="+mn-cs"/>
              </a:rPr>
              <a:t>“Prepared”</a:t>
            </a:r>
            <a:r>
              <a:rPr lang="en-US" i="1" dirty="0">
                <a:solidFill>
                  <a:srgbClr val="000000"/>
                </a:solidFill>
                <a:cs typeface="+mn-cs"/>
              </a:rPr>
              <a:t>:</a:t>
            </a:r>
            <a:r>
              <a:rPr lang="en-US" dirty="0">
                <a:solidFill>
                  <a:srgbClr val="000000"/>
                </a:solidFill>
                <a:cs typeface="+mn-cs"/>
              </a:rPr>
              <a:t> (Gr., </a:t>
            </a:r>
            <a:r>
              <a:rPr lang="en-US" i="1" dirty="0" err="1">
                <a:solidFill>
                  <a:srgbClr val="000000"/>
                </a:solidFill>
                <a:cs typeface="+mn-cs"/>
              </a:rPr>
              <a:t>katartizo</a:t>
            </a:r>
            <a:r>
              <a:rPr lang="en-US" dirty="0">
                <a:solidFill>
                  <a:srgbClr val="000000"/>
                </a:solidFill>
                <a:cs typeface="+mn-cs"/>
              </a:rPr>
              <a:t>, </a:t>
            </a:r>
            <a:r>
              <a:rPr lang="en-US" b="1" dirty="0">
                <a:solidFill>
                  <a:srgbClr val="000000"/>
                </a:solidFill>
                <a:cs typeface="+mn-cs"/>
              </a:rPr>
              <a:t>passive</a:t>
            </a:r>
            <a:r>
              <a:rPr lang="en-US" dirty="0">
                <a:solidFill>
                  <a:srgbClr val="000000"/>
                </a:solidFill>
                <a:cs typeface="+mn-cs"/>
              </a:rPr>
              <a:t>) to complete, ready</a:t>
            </a:r>
          </a:p>
          <a:p>
            <a:pPr marL="457200" lvl="0" indent="-457200">
              <a:spcBef>
                <a:spcPct val="20000"/>
              </a:spcBef>
              <a:spcAft>
                <a:spcPts val="600"/>
              </a:spcAft>
              <a:buFont typeface="+mj-lt"/>
              <a:buAutoNum type="arabicPeriod"/>
            </a:pPr>
            <a:r>
              <a:rPr lang="en-US" i="1" dirty="0">
                <a:solidFill>
                  <a:srgbClr val="C00000"/>
                </a:solidFill>
                <a:cs typeface="+mn-cs"/>
              </a:rPr>
              <a:t>“Prepared”</a:t>
            </a:r>
            <a:r>
              <a:rPr lang="en-US" dirty="0">
                <a:solidFill>
                  <a:srgbClr val="000000"/>
                </a:solidFill>
                <a:cs typeface="+mn-cs"/>
              </a:rPr>
              <a:t>: (Gr., </a:t>
            </a:r>
            <a:r>
              <a:rPr lang="en-US" i="1" dirty="0" err="1">
                <a:solidFill>
                  <a:srgbClr val="000000"/>
                </a:solidFill>
                <a:cs typeface="+mn-cs"/>
              </a:rPr>
              <a:t>proetoimazo</a:t>
            </a:r>
            <a:r>
              <a:rPr lang="en-US" dirty="0">
                <a:solidFill>
                  <a:srgbClr val="000000"/>
                </a:solidFill>
                <a:cs typeface="+mn-cs"/>
              </a:rPr>
              <a:t>, </a:t>
            </a:r>
            <a:r>
              <a:rPr lang="en-US" b="1" dirty="0">
                <a:solidFill>
                  <a:srgbClr val="000000"/>
                </a:solidFill>
                <a:cs typeface="+mn-cs"/>
              </a:rPr>
              <a:t>aorist</a:t>
            </a:r>
            <a:r>
              <a:rPr lang="en-US" dirty="0">
                <a:solidFill>
                  <a:srgbClr val="000000"/>
                </a:solidFill>
                <a:cs typeface="+mn-cs"/>
              </a:rPr>
              <a:t>) ready beforehand</a:t>
            </a:r>
          </a:p>
          <a:p>
            <a:endParaRPr lang="en-US" dirty="0"/>
          </a:p>
        </p:txBody>
      </p:sp>
    </p:spTree>
    <p:extLst>
      <p:ext uri="{BB962C8B-B14F-4D97-AF65-F5344CB8AC3E}">
        <p14:creationId xmlns:p14="http://schemas.microsoft.com/office/powerpoint/2010/main" val="382653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D452-FE38-48AA-AF6C-FA39B9228695}"/>
              </a:ext>
            </a:extLst>
          </p:cNvPr>
          <p:cNvSpPr>
            <a:spLocks noGrp="1"/>
          </p:cNvSpPr>
          <p:nvPr>
            <p:ph type="title"/>
          </p:nvPr>
        </p:nvSpPr>
        <p:spPr/>
        <p:txBody>
          <a:bodyPr/>
          <a:lstStyle/>
          <a:p>
            <a:r>
              <a:rPr lang="en-US" dirty="0"/>
              <a:t>Why Longsuffering?</a:t>
            </a:r>
          </a:p>
        </p:txBody>
      </p:sp>
      <p:sp>
        <p:nvSpPr>
          <p:cNvPr id="3" name="Content Placeholder 2">
            <a:extLst>
              <a:ext uri="{FF2B5EF4-FFF2-40B4-BE49-F238E27FC236}">
                <a16:creationId xmlns:a16="http://schemas.microsoft.com/office/drawing/2014/main" id="{9E27DC76-0530-4C67-8A19-05797B35B2FD}"/>
              </a:ext>
            </a:extLst>
          </p:cNvPr>
          <p:cNvSpPr>
            <a:spLocks noGrp="1"/>
          </p:cNvSpPr>
          <p:nvPr>
            <p:ph sz="quarter" idx="10"/>
          </p:nvPr>
        </p:nvSpPr>
        <p:spPr/>
        <p:txBody>
          <a:bodyPr/>
          <a:lstStyle/>
          <a:p>
            <a:pPr marL="0" lvl="0" indent="0">
              <a:spcBef>
                <a:spcPct val="20000"/>
              </a:spcBef>
              <a:spcAft>
                <a:spcPts val="600"/>
              </a:spcAft>
              <a:buNone/>
            </a:pPr>
            <a:r>
              <a:rPr lang="en-US" sz="2200" dirty="0">
                <a:solidFill>
                  <a:srgbClr val="002060"/>
                </a:solidFill>
                <a:cs typeface="+mn-cs"/>
              </a:rPr>
              <a:t>What if God, </a:t>
            </a:r>
            <a:r>
              <a:rPr lang="en-US" sz="2200" b="1" dirty="0">
                <a:solidFill>
                  <a:srgbClr val="002060"/>
                </a:solidFill>
                <a:cs typeface="+mn-cs"/>
              </a:rPr>
              <a:t>wanting to show His wrath and to make His power known, </a:t>
            </a:r>
            <a:r>
              <a:rPr lang="en-US" sz="2200" b="1" u="sng" dirty="0">
                <a:solidFill>
                  <a:srgbClr val="C00000"/>
                </a:solidFill>
                <a:cs typeface="+mn-cs"/>
              </a:rPr>
              <a:t>endured</a:t>
            </a:r>
            <a:r>
              <a:rPr lang="en-US" sz="2200" b="1" u="sng" dirty="0">
                <a:solidFill>
                  <a:srgbClr val="002060"/>
                </a:solidFill>
                <a:cs typeface="+mn-cs"/>
              </a:rPr>
              <a:t> with much </a:t>
            </a:r>
            <a:r>
              <a:rPr lang="en-US" sz="2200" b="1" u="sng" dirty="0">
                <a:solidFill>
                  <a:srgbClr val="C00000"/>
                </a:solidFill>
                <a:cs typeface="+mn-cs"/>
              </a:rPr>
              <a:t>longsuffering</a:t>
            </a:r>
            <a:r>
              <a:rPr lang="en-US" sz="2200" b="1" u="sng" dirty="0">
                <a:solidFill>
                  <a:srgbClr val="002060"/>
                </a:solidFill>
                <a:cs typeface="+mn-cs"/>
              </a:rPr>
              <a:t> the vessels of wrath</a:t>
            </a:r>
            <a:r>
              <a:rPr lang="en-US" sz="2200" b="1" dirty="0">
                <a:solidFill>
                  <a:srgbClr val="002060"/>
                </a:solidFill>
                <a:cs typeface="+mn-cs"/>
              </a:rPr>
              <a:t> prepared for destruction</a:t>
            </a:r>
            <a:r>
              <a:rPr lang="en-US" sz="2200" dirty="0">
                <a:solidFill>
                  <a:srgbClr val="002060"/>
                </a:solidFill>
                <a:cs typeface="+mn-cs"/>
              </a:rPr>
              <a:t>, and that He might make known the riches of His glory on the vessels of mercy, which He had prepared beforehand for glory, … </a:t>
            </a:r>
            <a:r>
              <a:rPr lang="en-US" sz="2200" dirty="0">
                <a:solidFill>
                  <a:srgbClr val="000000"/>
                </a:solidFill>
                <a:cs typeface="+mn-cs"/>
              </a:rPr>
              <a:t>(</a:t>
            </a:r>
            <a:r>
              <a:rPr lang="en-US" sz="2200" b="1" dirty="0">
                <a:solidFill>
                  <a:srgbClr val="002060"/>
                </a:solidFill>
                <a:cs typeface="+mn-cs"/>
              </a:rPr>
              <a:t>9:21-23</a:t>
            </a:r>
            <a:r>
              <a:rPr lang="en-US" sz="2200" dirty="0">
                <a:solidFill>
                  <a:srgbClr val="000000"/>
                </a:solidFill>
                <a:cs typeface="+mn-cs"/>
              </a:rPr>
              <a:t>)</a:t>
            </a:r>
          </a:p>
          <a:p>
            <a:pPr marL="342900" lvl="0" indent="-342900">
              <a:spcBef>
                <a:spcPct val="20000"/>
              </a:spcBef>
              <a:spcAft>
                <a:spcPts val="600"/>
              </a:spcAft>
            </a:pPr>
            <a:r>
              <a:rPr lang="en-US" sz="2200" b="1" i="1" u="sng" dirty="0">
                <a:solidFill>
                  <a:srgbClr val="000000"/>
                </a:solidFill>
                <a:cs typeface="+mn-cs"/>
              </a:rPr>
              <a:t>Who</a:t>
            </a:r>
            <a:r>
              <a:rPr lang="en-US" sz="2200" dirty="0">
                <a:solidFill>
                  <a:srgbClr val="000000"/>
                </a:solidFill>
                <a:cs typeface="+mn-cs"/>
              </a:rPr>
              <a:t> </a:t>
            </a:r>
            <a:r>
              <a:rPr lang="en-US" sz="2200" dirty="0">
                <a:solidFill>
                  <a:srgbClr val="002060"/>
                </a:solidFill>
                <a:cs typeface="+mn-cs"/>
              </a:rPr>
              <a:t>“</a:t>
            </a:r>
            <a:r>
              <a:rPr lang="en-US" sz="2200" b="1" dirty="0">
                <a:solidFill>
                  <a:srgbClr val="002060"/>
                </a:solidFill>
                <a:cs typeface="+mn-cs"/>
              </a:rPr>
              <a:t>prepared</a:t>
            </a:r>
            <a:r>
              <a:rPr lang="en-US" sz="2200" dirty="0">
                <a:solidFill>
                  <a:srgbClr val="002060"/>
                </a:solidFill>
                <a:cs typeface="+mn-cs"/>
              </a:rPr>
              <a:t> vessels of wrath for destruction”</a:t>
            </a:r>
            <a:r>
              <a:rPr lang="en-US" sz="2200" dirty="0">
                <a:solidFill>
                  <a:srgbClr val="000000"/>
                </a:solidFill>
                <a:cs typeface="+mn-cs"/>
              </a:rPr>
              <a:t>?  </a:t>
            </a:r>
            <a:r>
              <a:rPr lang="en-US" sz="2200" b="1" dirty="0">
                <a:solidFill>
                  <a:srgbClr val="C00000"/>
                </a:solidFill>
                <a:cs typeface="+mn-cs"/>
              </a:rPr>
              <a:t>God, if Calvinism!</a:t>
            </a:r>
          </a:p>
          <a:p>
            <a:pPr marL="342900" lvl="0" indent="-342900">
              <a:spcBef>
                <a:spcPct val="20000"/>
              </a:spcBef>
              <a:spcAft>
                <a:spcPts val="600"/>
              </a:spcAft>
            </a:pPr>
            <a:r>
              <a:rPr lang="en-US" sz="2200" dirty="0">
                <a:solidFill>
                  <a:srgbClr val="000000"/>
                </a:solidFill>
                <a:cs typeface="+mn-cs"/>
              </a:rPr>
              <a:t>If Calvinism, why is God longsuffering with – ultimately – </a:t>
            </a:r>
            <a:r>
              <a:rPr lang="en-US" sz="2200" b="1" i="1" dirty="0">
                <a:solidFill>
                  <a:srgbClr val="000000"/>
                </a:solidFill>
                <a:cs typeface="+mn-cs"/>
              </a:rPr>
              <a:t>Himself?</a:t>
            </a:r>
          </a:p>
          <a:p>
            <a:pPr marL="342900" lvl="0" indent="-342900">
              <a:spcBef>
                <a:spcPct val="20000"/>
              </a:spcBef>
              <a:spcAft>
                <a:spcPts val="600"/>
              </a:spcAft>
            </a:pPr>
            <a:r>
              <a:rPr lang="en-US" sz="2200" dirty="0">
                <a:solidFill>
                  <a:srgbClr val="000000"/>
                </a:solidFill>
                <a:cs typeface="+mn-cs"/>
              </a:rPr>
              <a:t>Did He </a:t>
            </a:r>
            <a:r>
              <a:rPr lang="en-US" sz="2200" b="1" i="1" dirty="0">
                <a:solidFill>
                  <a:srgbClr val="000000"/>
                </a:solidFill>
                <a:cs typeface="+mn-cs"/>
              </a:rPr>
              <a:t>fail</a:t>
            </a:r>
            <a:r>
              <a:rPr lang="en-US" sz="2200" dirty="0">
                <a:solidFill>
                  <a:srgbClr val="000000"/>
                </a:solidFill>
                <a:cs typeface="+mn-cs"/>
              </a:rPr>
              <a:t> to foresee or plan for these exasperating souls?</a:t>
            </a:r>
          </a:p>
          <a:p>
            <a:pPr marL="342900" lvl="0" indent="-342900">
              <a:spcBef>
                <a:spcPct val="20000"/>
              </a:spcBef>
              <a:spcAft>
                <a:spcPts val="600"/>
              </a:spcAft>
            </a:pPr>
            <a:r>
              <a:rPr lang="en-US" sz="2200" b="1" i="1" dirty="0">
                <a:solidFill>
                  <a:srgbClr val="000000"/>
                </a:solidFill>
                <a:cs typeface="+mn-cs"/>
              </a:rPr>
              <a:t>Or</a:t>
            </a:r>
            <a:r>
              <a:rPr lang="en-US" sz="2200" dirty="0">
                <a:solidFill>
                  <a:srgbClr val="000000"/>
                </a:solidFill>
                <a:cs typeface="+mn-cs"/>
              </a:rPr>
              <a:t>, if not Calvinism, is He delaying punishment of those who condemned themselves in abusing His granted freedom?  Maybe the vessels prepared themselves – without His help – they were ready, ripe for destruction?</a:t>
            </a:r>
          </a:p>
        </p:txBody>
      </p:sp>
    </p:spTree>
    <p:extLst>
      <p:ext uri="{BB962C8B-B14F-4D97-AF65-F5344CB8AC3E}">
        <p14:creationId xmlns:p14="http://schemas.microsoft.com/office/powerpoint/2010/main" val="56513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93CC-50FC-405C-A8DD-CD6B8698DE02}"/>
              </a:ext>
            </a:extLst>
          </p:cNvPr>
          <p:cNvSpPr>
            <a:spLocks noGrp="1"/>
          </p:cNvSpPr>
          <p:nvPr>
            <p:ph type="title"/>
          </p:nvPr>
        </p:nvSpPr>
        <p:spPr/>
        <p:txBody>
          <a:bodyPr/>
          <a:lstStyle/>
          <a:p>
            <a:r>
              <a:rPr lang="en-US" dirty="0"/>
              <a:t>Become a Vessel of Honor?</a:t>
            </a:r>
          </a:p>
        </p:txBody>
      </p:sp>
      <p:sp>
        <p:nvSpPr>
          <p:cNvPr id="3" name="Content Placeholder 2">
            <a:extLst>
              <a:ext uri="{FF2B5EF4-FFF2-40B4-BE49-F238E27FC236}">
                <a16:creationId xmlns:a16="http://schemas.microsoft.com/office/drawing/2014/main" id="{008D5691-9CEF-46CF-81DD-85D12E7986AB}"/>
              </a:ext>
            </a:extLst>
          </p:cNvPr>
          <p:cNvSpPr>
            <a:spLocks noGrp="1"/>
          </p:cNvSpPr>
          <p:nvPr>
            <p:ph sz="quarter" idx="10"/>
          </p:nvPr>
        </p:nvSpPr>
        <p:spPr/>
        <p:txBody>
          <a:bodyPr/>
          <a:lstStyle/>
          <a:p>
            <a:pPr marL="0" lvl="0" indent="0">
              <a:spcBef>
                <a:spcPct val="20000"/>
              </a:spcBef>
              <a:spcAft>
                <a:spcPts val="600"/>
              </a:spcAft>
              <a:buNone/>
            </a:pPr>
            <a:r>
              <a:rPr lang="en-US" dirty="0">
                <a:solidFill>
                  <a:srgbClr val="002060"/>
                </a:solidFill>
                <a:cs typeface="+mn-cs"/>
              </a:rPr>
              <a:t>But in a great house there are not only </a:t>
            </a:r>
            <a:r>
              <a:rPr lang="en-US" b="1" dirty="0">
                <a:solidFill>
                  <a:srgbClr val="002060"/>
                </a:solidFill>
                <a:cs typeface="+mn-cs"/>
              </a:rPr>
              <a:t>vessels</a:t>
            </a:r>
            <a:r>
              <a:rPr lang="en-US" dirty="0">
                <a:solidFill>
                  <a:srgbClr val="002060"/>
                </a:solidFill>
                <a:cs typeface="+mn-cs"/>
              </a:rPr>
              <a:t> of gold and silver, but also of wood and clay, </a:t>
            </a:r>
            <a:r>
              <a:rPr lang="en-US" b="1" dirty="0">
                <a:solidFill>
                  <a:srgbClr val="002060"/>
                </a:solidFill>
                <a:cs typeface="+mn-cs"/>
              </a:rPr>
              <a:t>some for honor and some for dishonor. Therefore </a:t>
            </a:r>
            <a:r>
              <a:rPr lang="en-US" b="1" u="sng" dirty="0">
                <a:solidFill>
                  <a:srgbClr val="C00000"/>
                </a:solidFill>
                <a:cs typeface="+mn-cs"/>
              </a:rPr>
              <a:t>if anyone cleanses himself</a:t>
            </a:r>
            <a:r>
              <a:rPr lang="en-US" b="1" dirty="0">
                <a:solidFill>
                  <a:srgbClr val="002060"/>
                </a:solidFill>
                <a:cs typeface="+mn-cs"/>
              </a:rPr>
              <a:t> from the latter, </a:t>
            </a:r>
            <a:r>
              <a:rPr lang="en-US" b="1" u="sng" dirty="0">
                <a:solidFill>
                  <a:srgbClr val="002060"/>
                </a:solidFill>
                <a:cs typeface="+mn-cs"/>
              </a:rPr>
              <a:t>he will be</a:t>
            </a:r>
            <a:r>
              <a:rPr lang="en-US" b="1" dirty="0">
                <a:solidFill>
                  <a:srgbClr val="002060"/>
                </a:solidFill>
                <a:cs typeface="+mn-cs"/>
              </a:rPr>
              <a:t> a vessel for honor</a:t>
            </a:r>
            <a:r>
              <a:rPr lang="en-US" dirty="0">
                <a:solidFill>
                  <a:srgbClr val="002060"/>
                </a:solidFill>
                <a:cs typeface="+mn-cs"/>
              </a:rPr>
              <a:t>, sanctified and useful for the Master, </a:t>
            </a:r>
            <a:r>
              <a:rPr lang="en-US" b="1" u="sng" dirty="0">
                <a:solidFill>
                  <a:srgbClr val="C00000"/>
                </a:solidFill>
                <a:cs typeface="+mn-cs"/>
              </a:rPr>
              <a:t>prepared</a:t>
            </a:r>
            <a:r>
              <a:rPr lang="en-US" dirty="0">
                <a:solidFill>
                  <a:srgbClr val="002060"/>
                </a:solidFill>
                <a:cs typeface="+mn-cs"/>
              </a:rPr>
              <a:t> for every good work. </a:t>
            </a:r>
            <a:r>
              <a:rPr lang="en-US" dirty="0">
                <a:solidFill>
                  <a:srgbClr val="000000"/>
                </a:solidFill>
                <a:cs typeface="+mn-cs"/>
              </a:rPr>
              <a:t>(</a:t>
            </a:r>
            <a:r>
              <a:rPr lang="en-US" b="1" dirty="0">
                <a:solidFill>
                  <a:srgbClr val="002060"/>
                </a:solidFill>
                <a:cs typeface="+mn-cs"/>
              </a:rPr>
              <a:t>2 Timothy 2:20-21</a:t>
            </a:r>
            <a:r>
              <a:rPr lang="en-US" dirty="0">
                <a:solidFill>
                  <a:srgbClr val="000000"/>
                </a:solidFill>
                <a:cs typeface="+mn-cs"/>
              </a:rPr>
              <a:t>)</a:t>
            </a:r>
          </a:p>
          <a:p>
            <a:pPr marL="342900" lvl="0" indent="-342900">
              <a:spcBef>
                <a:spcPct val="20000"/>
              </a:spcBef>
              <a:spcAft>
                <a:spcPts val="600"/>
              </a:spcAft>
            </a:pPr>
            <a:r>
              <a:rPr lang="en-US" dirty="0">
                <a:solidFill>
                  <a:srgbClr val="000000"/>
                </a:solidFill>
                <a:cs typeface="+mn-cs"/>
              </a:rPr>
              <a:t>Same Greek words as </a:t>
            </a:r>
            <a:r>
              <a:rPr lang="en-US" b="1" dirty="0">
                <a:solidFill>
                  <a:srgbClr val="002060"/>
                </a:solidFill>
                <a:cs typeface="+mn-cs"/>
              </a:rPr>
              <a:t>Romans 9:22-23</a:t>
            </a:r>
            <a:r>
              <a:rPr lang="en-US" dirty="0">
                <a:solidFill>
                  <a:srgbClr val="000000"/>
                </a:solidFill>
                <a:cs typeface="+mn-cs"/>
              </a:rPr>
              <a:t>.</a:t>
            </a:r>
          </a:p>
          <a:p>
            <a:pPr marL="342900" lvl="0" indent="-342900">
              <a:spcBef>
                <a:spcPct val="20000"/>
              </a:spcBef>
              <a:spcAft>
                <a:spcPts val="600"/>
              </a:spcAft>
            </a:pPr>
            <a:r>
              <a:rPr lang="en-US" dirty="0">
                <a:solidFill>
                  <a:srgbClr val="000000"/>
                </a:solidFill>
                <a:cs typeface="+mn-cs"/>
              </a:rPr>
              <a:t>This verses focuses on </a:t>
            </a:r>
            <a:r>
              <a:rPr lang="en-US" b="1" i="1" u="sng" dirty="0">
                <a:solidFill>
                  <a:srgbClr val="000000"/>
                </a:solidFill>
                <a:cs typeface="+mn-cs"/>
              </a:rPr>
              <a:t>our</a:t>
            </a:r>
            <a:r>
              <a:rPr lang="en-US" dirty="0">
                <a:solidFill>
                  <a:srgbClr val="000000"/>
                </a:solidFill>
                <a:cs typeface="+mn-cs"/>
              </a:rPr>
              <a:t> </a:t>
            </a:r>
            <a:r>
              <a:rPr lang="en-US" dirty="0">
                <a:solidFill>
                  <a:srgbClr val="002060"/>
                </a:solidFill>
                <a:cs typeface="+mn-cs"/>
              </a:rPr>
              <a:t>“preparation”</a:t>
            </a:r>
            <a:r>
              <a:rPr lang="en-US" dirty="0">
                <a:solidFill>
                  <a:srgbClr val="000000"/>
                </a:solidFill>
                <a:cs typeface="+mn-cs"/>
              </a:rPr>
              <a:t>.</a:t>
            </a:r>
          </a:p>
          <a:p>
            <a:pPr marL="342900" lvl="0" indent="-342900">
              <a:spcBef>
                <a:spcPct val="20000"/>
              </a:spcBef>
              <a:spcAft>
                <a:spcPts val="600"/>
              </a:spcAft>
            </a:pPr>
            <a:r>
              <a:rPr lang="en-US" b="1" dirty="0">
                <a:solidFill>
                  <a:srgbClr val="002060"/>
                </a:solidFill>
                <a:cs typeface="+mn-cs"/>
              </a:rPr>
              <a:t>Romans 9:23 </a:t>
            </a:r>
            <a:r>
              <a:rPr lang="en-US" dirty="0">
                <a:solidFill>
                  <a:srgbClr val="000000"/>
                </a:solidFill>
                <a:cs typeface="+mn-cs"/>
              </a:rPr>
              <a:t>focuses on God’s </a:t>
            </a:r>
            <a:r>
              <a:rPr lang="en-US" b="1" i="1" dirty="0">
                <a:solidFill>
                  <a:srgbClr val="000000"/>
                </a:solidFill>
                <a:cs typeface="+mn-cs"/>
              </a:rPr>
              <a:t>advanced</a:t>
            </a:r>
            <a:r>
              <a:rPr lang="en-US" dirty="0">
                <a:solidFill>
                  <a:srgbClr val="000000"/>
                </a:solidFill>
                <a:cs typeface="+mn-cs"/>
              </a:rPr>
              <a:t> preparation…  What did God do in advance?</a:t>
            </a:r>
            <a:endParaRPr lang="en-US" dirty="0"/>
          </a:p>
        </p:txBody>
      </p:sp>
    </p:spTree>
    <p:extLst>
      <p:ext uri="{BB962C8B-B14F-4D97-AF65-F5344CB8AC3E}">
        <p14:creationId xmlns:p14="http://schemas.microsoft.com/office/powerpoint/2010/main" val="325529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733758" y="2987041"/>
            <a:ext cx="7617762" cy="334440"/>
          </a:xfrm>
        </p:spPr>
        <p:txBody>
          <a:bodyPr>
            <a:noAutofit/>
          </a:bodyPr>
          <a:lstStyle/>
          <a:p>
            <a:pPr marL="0" indent="0" algn="ctr">
              <a:buNone/>
            </a:pPr>
            <a:r>
              <a:rPr lang="en-US" sz="2400" dirty="0">
                <a:solidFill>
                  <a:srgbClr val="002060"/>
                </a:solidFill>
                <a:latin typeface="Trajan Pro 3" panose="02020502050503020301" pitchFamily="18" charset="0"/>
              </a:rPr>
              <a:t>Condemnation of the Jews</a:t>
            </a: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2</a:t>
            </a:r>
          </a:p>
        </p:txBody>
      </p:sp>
    </p:spTree>
    <p:extLst>
      <p:ext uri="{BB962C8B-B14F-4D97-AF65-F5344CB8AC3E}">
        <p14:creationId xmlns:p14="http://schemas.microsoft.com/office/powerpoint/2010/main" val="158039309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Are You, O Man, to Reply!?”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8000"/>
              </a:lnSpc>
              <a:spcBef>
                <a:spcPts val="0"/>
              </a:spcBef>
              <a:buNone/>
            </a:pPr>
            <a:r>
              <a:rPr lang="en-US" sz="2100" dirty="0">
                <a:solidFill>
                  <a:srgbClr val="002060"/>
                </a:solidFill>
              </a:rPr>
              <a:t>You will say to me then, “</a:t>
            </a:r>
            <a:r>
              <a:rPr lang="en-US" sz="2100" b="1" dirty="0">
                <a:solidFill>
                  <a:srgbClr val="002060"/>
                </a:solidFill>
              </a:rPr>
              <a:t>Why does He </a:t>
            </a:r>
            <a:r>
              <a:rPr lang="en-US" sz="2100" b="1" u="sng" dirty="0">
                <a:solidFill>
                  <a:srgbClr val="002060"/>
                </a:solidFill>
              </a:rPr>
              <a:t>still find fault</a:t>
            </a:r>
            <a:r>
              <a:rPr lang="en-US" sz="2100" b="1" dirty="0">
                <a:solidFill>
                  <a:srgbClr val="002060"/>
                </a:solidFill>
              </a:rPr>
              <a:t>? </a:t>
            </a:r>
            <a:r>
              <a:rPr lang="en-US" sz="2100" b="1" u="sng" dirty="0">
                <a:solidFill>
                  <a:srgbClr val="002060"/>
                </a:solidFill>
              </a:rPr>
              <a:t>For who has resisted His will</a:t>
            </a:r>
            <a:r>
              <a:rPr lang="en-US" sz="2100" b="1" dirty="0">
                <a:solidFill>
                  <a:srgbClr val="002060"/>
                </a:solidFill>
              </a:rPr>
              <a:t>?</a:t>
            </a:r>
            <a:r>
              <a:rPr lang="en-US" sz="2100" dirty="0">
                <a:solidFill>
                  <a:srgbClr val="002060"/>
                </a:solidFill>
              </a:rPr>
              <a:t>” But indeed, O man, who are you to reply against God? Will the </a:t>
            </a:r>
            <a:r>
              <a:rPr lang="en-US" sz="2100" b="1" dirty="0">
                <a:solidFill>
                  <a:srgbClr val="002060"/>
                </a:solidFill>
              </a:rPr>
              <a:t>thing formed say to him who formed it, “</a:t>
            </a:r>
            <a:r>
              <a:rPr lang="en-US" sz="2100" b="1" u="sng" dirty="0">
                <a:solidFill>
                  <a:srgbClr val="002060"/>
                </a:solidFill>
              </a:rPr>
              <a:t>Why have you made me like this?</a:t>
            </a:r>
            <a:r>
              <a:rPr lang="en-US" sz="2100" dirty="0">
                <a:solidFill>
                  <a:srgbClr val="002060"/>
                </a:solidFill>
              </a:rPr>
              <a:t>” </a:t>
            </a:r>
            <a:r>
              <a:rPr lang="en-US" sz="2100" dirty="0"/>
              <a:t>(</a:t>
            </a:r>
            <a:r>
              <a:rPr lang="en-US" sz="2100" b="1" dirty="0">
                <a:solidFill>
                  <a:srgbClr val="002060"/>
                </a:solidFill>
              </a:rPr>
              <a:t>9:19-20</a:t>
            </a:r>
            <a:r>
              <a:rPr lang="en-US" sz="2100" dirty="0"/>
              <a:t>)</a:t>
            </a:r>
          </a:p>
          <a:p>
            <a:pPr marL="457200" indent="-457200">
              <a:lnSpc>
                <a:spcPct val="98000"/>
              </a:lnSpc>
              <a:spcBef>
                <a:spcPts val="0"/>
              </a:spcBef>
              <a:buFont typeface="+mj-lt"/>
              <a:buAutoNum type="arabicPeriod" startAt="7"/>
            </a:pPr>
            <a:r>
              <a:rPr lang="en-US" sz="2100" dirty="0"/>
              <a:t>What is different about the Jews’ claiming God was unfair and us claiming Calvin’s God is unfair?  Why is </a:t>
            </a:r>
            <a:r>
              <a:rPr lang="en-US" sz="2100" b="1" dirty="0">
                <a:solidFill>
                  <a:srgbClr val="002060"/>
                </a:solidFill>
              </a:rPr>
              <a:t>9:19-20</a:t>
            </a:r>
            <a:r>
              <a:rPr lang="en-US" sz="2100" dirty="0"/>
              <a:t> a misapplication, an inapplicable retort from Calvinists when we question their depiction of God’s judgment?</a:t>
            </a:r>
          </a:p>
          <a:p>
            <a:pPr>
              <a:lnSpc>
                <a:spcPct val="98000"/>
              </a:lnSpc>
              <a:spcBef>
                <a:spcPts val="0"/>
              </a:spcBef>
            </a:pPr>
            <a:r>
              <a:rPr lang="en-US" sz="2100" b="1" dirty="0"/>
              <a:t>Calvinistic Assumption:</a:t>
            </a:r>
            <a:r>
              <a:rPr lang="en-US" sz="2100" dirty="0"/>
              <a:t>  Unconditional reprobation is Scriptural, so to question it is to question God.</a:t>
            </a:r>
          </a:p>
          <a:p>
            <a:pPr>
              <a:lnSpc>
                <a:spcPct val="98000"/>
              </a:lnSpc>
              <a:spcBef>
                <a:spcPts val="0"/>
              </a:spcBef>
            </a:pPr>
            <a:r>
              <a:rPr lang="en-US" sz="2100" dirty="0"/>
              <a:t>We are questioning </a:t>
            </a:r>
            <a:r>
              <a:rPr lang="en-US" sz="2100" b="1" dirty="0"/>
              <a:t>them, </a:t>
            </a:r>
            <a:r>
              <a:rPr lang="en-US" sz="2100" b="1" u="sng" dirty="0"/>
              <a:t>Calvinists</a:t>
            </a:r>
            <a:r>
              <a:rPr lang="en-US" sz="2100" dirty="0"/>
              <a:t> – not God or His Word!</a:t>
            </a:r>
          </a:p>
          <a:p>
            <a:pPr>
              <a:lnSpc>
                <a:spcPct val="98000"/>
              </a:lnSpc>
              <a:spcBef>
                <a:spcPts val="0"/>
              </a:spcBef>
            </a:pPr>
            <a:r>
              <a:rPr lang="en-US" sz="2100" dirty="0"/>
              <a:t>We are merely upholding God’s own self-described standard of fairness and His proclaimed behavior (</a:t>
            </a:r>
            <a:r>
              <a:rPr lang="en-US" sz="2100" b="1" dirty="0">
                <a:solidFill>
                  <a:srgbClr val="002060"/>
                </a:solidFill>
              </a:rPr>
              <a:t>Ezekiel 18:1-32</a:t>
            </a:r>
            <a:r>
              <a:rPr lang="en-US" sz="2100" dirty="0"/>
              <a:t>).</a:t>
            </a:r>
          </a:p>
          <a:p>
            <a:pPr>
              <a:lnSpc>
                <a:spcPct val="98000"/>
              </a:lnSpc>
              <a:spcBef>
                <a:spcPts val="0"/>
              </a:spcBef>
            </a:pPr>
            <a:r>
              <a:rPr lang="en-US" sz="2100" dirty="0"/>
              <a:t>What if I assumed I was right and rebuked you for questioning “God”?</a:t>
            </a:r>
          </a:p>
          <a:p>
            <a:pPr>
              <a:lnSpc>
                <a:spcPct val="98000"/>
              </a:lnSpc>
              <a:spcBef>
                <a:spcPts val="0"/>
              </a:spcBef>
            </a:pPr>
            <a:endParaRPr lang="en-US" sz="2100" dirty="0"/>
          </a:p>
        </p:txBody>
      </p:sp>
    </p:spTree>
    <p:extLst>
      <p:ext uri="{BB962C8B-B14F-4D97-AF65-F5344CB8AC3E}">
        <p14:creationId xmlns:p14="http://schemas.microsoft.com/office/powerpoint/2010/main" val="7850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God’s Advanced Preparation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8"/>
            </a:pPr>
            <a:r>
              <a:rPr lang="en-US" sz="2200" dirty="0"/>
              <a:t>Why should 1</a:t>
            </a:r>
            <a:r>
              <a:rPr lang="en-US" sz="2200" baseline="30000" dirty="0"/>
              <a:t>st</a:t>
            </a:r>
            <a:r>
              <a:rPr lang="en-US" sz="2200" dirty="0"/>
              <a:t> century Israel not have been surprised that God would also want to save the Gentiles (</a:t>
            </a:r>
            <a:r>
              <a:rPr lang="en-US" sz="2200" b="1" dirty="0">
                <a:solidFill>
                  <a:srgbClr val="002060"/>
                </a:solidFill>
              </a:rPr>
              <a:t>9:24-26</a:t>
            </a:r>
            <a:r>
              <a:rPr lang="en-US" sz="2200" dirty="0"/>
              <a:t>)?</a:t>
            </a:r>
          </a:p>
          <a:p>
            <a:pPr marL="0" indent="0">
              <a:buNone/>
            </a:pPr>
            <a:r>
              <a:rPr lang="en-US" sz="2200" dirty="0">
                <a:solidFill>
                  <a:srgbClr val="002060"/>
                </a:solidFill>
              </a:rPr>
              <a:t>even us whom He called, </a:t>
            </a:r>
            <a:r>
              <a:rPr lang="en-US" sz="2200" b="1" dirty="0">
                <a:solidFill>
                  <a:srgbClr val="002060"/>
                </a:solidFill>
              </a:rPr>
              <a:t>not of the Jews only, but also </a:t>
            </a:r>
            <a:r>
              <a:rPr lang="en-US" sz="2200" b="1" u="sng" dirty="0">
                <a:solidFill>
                  <a:srgbClr val="002060"/>
                </a:solidFill>
              </a:rPr>
              <a:t>of the Gentiles</a:t>
            </a:r>
            <a:r>
              <a:rPr lang="en-US" sz="2200" dirty="0">
                <a:solidFill>
                  <a:srgbClr val="002060"/>
                </a:solidFill>
              </a:rPr>
              <a:t>? As He says also in Hosea: “</a:t>
            </a:r>
            <a:r>
              <a:rPr lang="en-US" sz="2200" b="1" u="sng" dirty="0">
                <a:solidFill>
                  <a:srgbClr val="002060"/>
                </a:solidFill>
              </a:rPr>
              <a:t>I will call</a:t>
            </a:r>
            <a:r>
              <a:rPr lang="en-US" sz="2200" b="1" dirty="0">
                <a:solidFill>
                  <a:srgbClr val="002060"/>
                </a:solidFill>
              </a:rPr>
              <a:t> them </a:t>
            </a:r>
            <a:r>
              <a:rPr lang="en-US" sz="2200" b="1" u="sng" dirty="0">
                <a:solidFill>
                  <a:srgbClr val="002060"/>
                </a:solidFill>
              </a:rPr>
              <a:t>My people</a:t>
            </a:r>
            <a:r>
              <a:rPr lang="en-US" sz="2200" b="1" dirty="0">
                <a:solidFill>
                  <a:srgbClr val="002060"/>
                </a:solidFill>
              </a:rPr>
              <a:t>, who were </a:t>
            </a:r>
            <a:r>
              <a:rPr lang="en-US" sz="2200" b="1" u="sng" dirty="0">
                <a:solidFill>
                  <a:srgbClr val="002060"/>
                </a:solidFill>
              </a:rPr>
              <a:t>not My people</a:t>
            </a:r>
            <a:r>
              <a:rPr lang="en-US" sz="2200" b="1" dirty="0">
                <a:solidFill>
                  <a:srgbClr val="002060"/>
                </a:solidFill>
              </a:rPr>
              <a:t>, And her </a:t>
            </a:r>
            <a:r>
              <a:rPr lang="en-US" sz="2200" b="1" u="sng" dirty="0">
                <a:solidFill>
                  <a:srgbClr val="002060"/>
                </a:solidFill>
              </a:rPr>
              <a:t>beloved</a:t>
            </a:r>
            <a:r>
              <a:rPr lang="en-US" sz="2200" b="1" dirty="0">
                <a:solidFill>
                  <a:srgbClr val="002060"/>
                </a:solidFill>
              </a:rPr>
              <a:t>, who was </a:t>
            </a:r>
            <a:r>
              <a:rPr lang="en-US" sz="2200" b="1" u="sng" dirty="0">
                <a:solidFill>
                  <a:srgbClr val="002060"/>
                </a:solidFill>
              </a:rPr>
              <a:t>not beloved</a:t>
            </a:r>
            <a:r>
              <a:rPr lang="en-US" sz="2200" dirty="0">
                <a:solidFill>
                  <a:srgbClr val="002060"/>
                </a:solidFill>
              </a:rPr>
              <a:t>.  And </a:t>
            </a:r>
            <a:r>
              <a:rPr lang="en-US" sz="2200" b="1" u="sng" dirty="0">
                <a:solidFill>
                  <a:srgbClr val="002060"/>
                </a:solidFill>
              </a:rPr>
              <a:t>it shall come to pass</a:t>
            </a:r>
            <a:r>
              <a:rPr lang="en-US" sz="2200" b="1" dirty="0">
                <a:solidFill>
                  <a:srgbClr val="002060"/>
                </a:solidFill>
              </a:rPr>
              <a:t> </a:t>
            </a:r>
            <a:r>
              <a:rPr lang="en-US" sz="2200" dirty="0">
                <a:solidFill>
                  <a:srgbClr val="002060"/>
                </a:solidFill>
              </a:rPr>
              <a:t>in the place where it was said to them, </a:t>
            </a:r>
            <a:r>
              <a:rPr lang="en-US" sz="2200" b="1" dirty="0">
                <a:solidFill>
                  <a:srgbClr val="002060"/>
                </a:solidFill>
              </a:rPr>
              <a:t>‘You are not My people,’ There they shall be called </a:t>
            </a:r>
            <a:r>
              <a:rPr lang="en-US" sz="2200" b="1" u="sng" dirty="0">
                <a:solidFill>
                  <a:srgbClr val="002060"/>
                </a:solidFill>
              </a:rPr>
              <a:t>sons of the living God</a:t>
            </a:r>
            <a:r>
              <a:rPr lang="en-US" sz="2200" dirty="0">
                <a:solidFill>
                  <a:srgbClr val="002060"/>
                </a:solidFill>
              </a:rPr>
              <a:t>.” </a:t>
            </a:r>
            <a:r>
              <a:rPr lang="en-US" sz="2200" dirty="0"/>
              <a:t>(</a:t>
            </a:r>
            <a:r>
              <a:rPr lang="en-US" sz="2200" b="1" dirty="0">
                <a:solidFill>
                  <a:srgbClr val="002060"/>
                </a:solidFill>
              </a:rPr>
              <a:t>9:24-26</a:t>
            </a:r>
            <a:r>
              <a:rPr lang="en-US" sz="2200" dirty="0"/>
              <a:t>)</a:t>
            </a:r>
          </a:p>
        </p:txBody>
      </p:sp>
    </p:spTree>
    <p:extLst>
      <p:ext uri="{BB962C8B-B14F-4D97-AF65-F5344CB8AC3E}">
        <p14:creationId xmlns:p14="http://schemas.microsoft.com/office/powerpoint/2010/main" val="14620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6BABD-58E6-4A02-9D9F-1F8AB4A89D6D}"/>
              </a:ext>
            </a:extLst>
          </p:cNvPr>
          <p:cNvSpPr>
            <a:spLocks noGrp="1"/>
          </p:cNvSpPr>
          <p:nvPr>
            <p:ph type="title"/>
          </p:nvPr>
        </p:nvSpPr>
        <p:spPr/>
        <p:txBody>
          <a:bodyPr/>
          <a:lstStyle/>
          <a:p>
            <a:r>
              <a:rPr lang="en-US" dirty="0"/>
              <a:t>“Once Were Not a People”</a:t>
            </a:r>
          </a:p>
        </p:txBody>
      </p:sp>
      <p:sp>
        <p:nvSpPr>
          <p:cNvPr id="3" name="Content Placeholder 2">
            <a:extLst>
              <a:ext uri="{FF2B5EF4-FFF2-40B4-BE49-F238E27FC236}">
                <a16:creationId xmlns:a16="http://schemas.microsoft.com/office/drawing/2014/main" id="{DB200E12-211D-44CC-A5B6-5E60BB882FE4}"/>
              </a:ext>
            </a:extLst>
          </p:cNvPr>
          <p:cNvSpPr>
            <a:spLocks noGrp="1"/>
          </p:cNvSpPr>
          <p:nvPr>
            <p:ph sz="quarter" idx="10"/>
          </p:nvPr>
        </p:nvSpPr>
        <p:spPr/>
        <p:txBody>
          <a:bodyPr/>
          <a:lstStyle/>
          <a:p>
            <a:pPr marL="0" indent="0">
              <a:buNone/>
            </a:pPr>
            <a:r>
              <a:rPr lang="en-US" dirty="0">
                <a:solidFill>
                  <a:srgbClr val="002060"/>
                </a:solidFill>
              </a:rPr>
              <a:t>Then I will sow her for Myself in the earth, And </a:t>
            </a:r>
            <a:r>
              <a:rPr lang="en-US" b="1" dirty="0">
                <a:solidFill>
                  <a:srgbClr val="002060"/>
                </a:solidFill>
              </a:rPr>
              <a:t>I will have mercy on her </a:t>
            </a:r>
            <a:r>
              <a:rPr lang="en-US" b="1" u="sng" dirty="0">
                <a:solidFill>
                  <a:srgbClr val="002060"/>
                </a:solidFill>
              </a:rPr>
              <a:t>who had not obtained mercy</a:t>
            </a:r>
            <a:r>
              <a:rPr lang="en-US" dirty="0">
                <a:solidFill>
                  <a:srgbClr val="002060"/>
                </a:solidFill>
              </a:rPr>
              <a:t>; Then I will say to those </a:t>
            </a:r>
            <a:r>
              <a:rPr lang="en-US" b="1" dirty="0">
                <a:solidFill>
                  <a:srgbClr val="002060"/>
                </a:solidFill>
              </a:rPr>
              <a:t>who were </a:t>
            </a:r>
            <a:r>
              <a:rPr lang="en-US" b="1" u="sng" dirty="0">
                <a:solidFill>
                  <a:srgbClr val="002060"/>
                </a:solidFill>
              </a:rPr>
              <a:t>not My people</a:t>
            </a:r>
            <a:r>
              <a:rPr lang="en-US" b="1" dirty="0">
                <a:solidFill>
                  <a:srgbClr val="002060"/>
                </a:solidFill>
              </a:rPr>
              <a:t>, ‘You are My people!’</a:t>
            </a:r>
            <a:r>
              <a:rPr lang="en-US" dirty="0">
                <a:solidFill>
                  <a:srgbClr val="002060"/>
                </a:solidFill>
              </a:rPr>
              <a:t> And </a:t>
            </a:r>
            <a:r>
              <a:rPr lang="en-US" b="1" dirty="0">
                <a:solidFill>
                  <a:srgbClr val="002060"/>
                </a:solidFill>
              </a:rPr>
              <a:t>they shall say, ‘</a:t>
            </a:r>
            <a:r>
              <a:rPr lang="en-US" b="1" u="sng" dirty="0">
                <a:solidFill>
                  <a:srgbClr val="002060"/>
                </a:solidFill>
              </a:rPr>
              <a:t>You are my God</a:t>
            </a:r>
            <a:r>
              <a:rPr lang="en-US" b="1" dirty="0">
                <a:solidFill>
                  <a:srgbClr val="002060"/>
                </a:solidFill>
              </a:rPr>
              <a:t>!</a:t>
            </a:r>
            <a:r>
              <a:rPr lang="en-US" dirty="0">
                <a:solidFill>
                  <a:srgbClr val="002060"/>
                </a:solidFill>
              </a:rPr>
              <a:t>’” </a:t>
            </a:r>
            <a:r>
              <a:rPr lang="en-US" dirty="0"/>
              <a:t>(</a:t>
            </a:r>
            <a:r>
              <a:rPr lang="en-US" b="1" dirty="0">
                <a:solidFill>
                  <a:srgbClr val="002060"/>
                </a:solidFill>
              </a:rPr>
              <a:t>Hosea 2:23-3:1</a:t>
            </a:r>
            <a:r>
              <a:rPr lang="en-US" dirty="0"/>
              <a:t>)</a:t>
            </a:r>
          </a:p>
          <a:p>
            <a:pPr marL="0" indent="0">
              <a:buNone/>
            </a:pPr>
            <a:r>
              <a:rPr lang="en-US" dirty="0">
                <a:solidFill>
                  <a:srgbClr val="002060"/>
                </a:solidFill>
              </a:rPr>
              <a:t>Yet the number of the children of Israel Shall be as the sand of the sea, Which cannot be measured or numbered. And it shall come to pass In the place where it was said to them, </a:t>
            </a:r>
            <a:r>
              <a:rPr lang="en-US" b="1" dirty="0">
                <a:solidFill>
                  <a:srgbClr val="002060"/>
                </a:solidFill>
              </a:rPr>
              <a:t>‘You are </a:t>
            </a:r>
            <a:r>
              <a:rPr lang="en-US" b="1" u="sng" dirty="0">
                <a:solidFill>
                  <a:srgbClr val="002060"/>
                </a:solidFill>
              </a:rPr>
              <a:t>not My people</a:t>
            </a:r>
            <a:r>
              <a:rPr lang="en-US" b="1" dirty="0">
                <a:solidFill>
                  <a:srgbClr val="002060"/>
                </a:solidFill>
              </a:rPr>
              <a:t>,’ </a:t>
            </a:r>
            <a:r>
              <a:rPr lang="en-US" dirty="0">
                <a:solidFill>
                  <a:srgbClr val="002060"/>
                </a:solidFill>
              </a:rPr>
              <a:t>There it shall be said to them, </a:t>
            </a:r>
            <a:r>
              <a:rPr lang="en-US" b="1" dirty="0">
                <a:solidFill>
                  <a:srgbClr val="002060"/>
                </a:solidFill>
              </a:rPr>
              <a:t>‘You are </a:t>
            </a:r>
            <a:r>
              <a:rPr lang="en-US" b="1" u="sng" dirty="0">
                <a:solidFill>
                  <a:srgbClr val="002060"/>
                </a:solidFill>
              </a:rPr>
              <a:t>sons of the living God</a:t>
            </a:r>
            <a:r>
              <a:rPr lang="en-US" b="1" dirty="0">
                <a:solidFill>
                  <a:srgbClr val="002060"/>
                </a:solidFill>
              </a:rPr>
              <a:t>.’</a:t>
            </a:r>
            <a:r>
              <a:rPr lang="en-US" dirty="0">
                <a:solidFill>
                  <a:srgbClr val="002060"/>
                </a:solidFill>
              </a:rPr>
              <a:t>” </a:t>
            </a:r>
            <a:r>
              <a:rPr lang="en-US" dirty="0"/>
              <a:t>(</a:t>
            </a:r>
            <a:r>
              <a:rPr lang="en-US" b="1" dirty="0">
                <a:solidFill>
                  <a:srgbClr val="002060"/>
                </a:solidFill>
              </a:rPr>
              <a:t>Hosea 1:10</a:t>
            </a:r>
            <a:r>
              <a:rPr lang="en-US" dirty="0"/>
              <a:t>)</a:t>
            </a:r>
          </a:p>
          <a:p>
            <a:r>
              <a:rPr lang="en-US" dirty="0"/>
              <a:t>See also:  </a:t>
            </a:r>
            <a:r>
              <a:rPr lang="en-US" b="1" dirty="0">
                <a:solidFill>
                  <a:srgbClr val="002060"/>
                </a:solidFill>
              </a:rPr>
              <a:t>1 Peter 2:9-10</a:t>
            </a:r>
          </a:p>
          <a:p>
            <a:pPr marL="0" indent="0">
              <a:buNone/>
            </a:pPr>
            <a:endParaRPr lang="en-US" dirty="0"/>
          </a:p>
        </p:txBody>
      </p:sp>
    </p:spTree>
    <p:extLst>
      <p:ext uri="{BB962C8B-B14F-4D97-AF65-F5344CB8AC3E}">
        <p14:creationId xmlns:p14="http://schemas.microsoft.com/office/powerpoint/2010/main" val="114489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God’s Advanced Preparation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8"/>
            </a:pPr>
            <a:r>
              <a:rPr lang="en-US" sz="2200" dirty="0"/>
              <a:t>Why should 1</a:t>
            </a:r>
            <a:r>
              <a:rPr lang="en-US" sz="2200" baseline="30000" dirty="0"/>
              <a:t>st</a:t>
            </a:r>
            <a:r>
              <a:rPr lang="en-US" sz="2200" dirty="0"/>
              <a:t> century Israel not have been surprised that God would also want to save the Gentiles (</a:t>
            </a:r>
            <a:r>
              <a:rPr lang="en-US" sz="2200" b="1" dirty="0">
                <a:solidFill>
                  <a:srgbClr val="002060"/>
                </a:solidFill>
              </a:rPr>
              <a:t>9:24-26</a:t>
            </a:r>
            <a:r>
              <a:rPr lang="en-US" sz="2200" dirty="0"/>
              <a:t>)?</a:t>
            </a:r>
          </a:p>
          <a:p>
            <a:pPr marL="0" indent="0">
              <a:buNone/>
            </a:pPr>
            <a:r>
              <a:rPr lang="en-US" sz="2200" dirty="0">
                <a:solidFill>
                  <a:srgbClr val="002060"/>
                </a:solidFill>
              </a:rPr>
              <a:t>even us whom He called, </a:t>
            </a:r>
            <a:r>
              <a:rPr lang="en-US" sz="2200" b="1" dirty="0">
                <a:solidFill>
                  <a:srgbClr val="002060"/>
                </a:solidFill>
              </a:rPr>
              <a:t>not of the Jews only, but also </a:t>
            </a:r>
            <a:r>
              <a:rPr lang="en-US" sz="2200" b="1" u="sng" dirty="0">
                <a:solidFill>
                  <a:srgbClr val="002060"/>
                </a:solidFill>
              </a:rPr>
              <a:t>of the Gentiles</a:t>
            </a:r>
            <a:r>
              <a:rPr lang="en-US" sz="2200" dirty="0">
                <a:solidFill>
                  <a:srgbClr val="002060"/>
                </a:solidFill>
              </a:rPr>
              <a:t>? As He says also in Hosea: “</a:t>
            </a:r>
            <a:r>
              <a:rPr lang="en-US" sz="2200" b="1" u="sng" dirty="0">
                <a:solidFill>
                  <a:srgbClr val="002060"/>
                </a:solidFill>
              </a:rPr>
              <a:t>I will call</a:t>
            </a:r>
            <a:r>
              <a:rPr lang="en-US" sz="2200" b="1" dirty="0">
                <a:solidFill>
                  <a:srgbClr val="002060"/>
                </a:solidFill>
              </a:rPr>
              <a:t> them </a:t>
            </a:r>
            <a:r>
              <a:rPr lang="en-US" sz="2200" b="1" u="sng" dirty="0">
                <a:solidFill>
                  <a:srgbClr val="002060"/>
                </a:solidFill>
              </a:rPr>
              <a:t>My people</a:t>
            </a:r>
            <a:r>
              <a:rPr lang="en-US" sz="2200" b="1" dirty="0">
                <a:solidFill>
                  <a:srgbClr val="002060"/>
                </a:solidFill>
              </a:rPr>
              <a:t>, who were </a:t>
            </a:r>
            <a:r>
              <a:rPr lang="en-US" sz="2200" b="1" u="sng" dirty="0">
                <a:solidFill>
                  <a:srgbClr val="002060"/>
                </a:solidFill>
              </a:rPr>
              <a:t>not My people</a:t>
            </a:r>
            <a:r>
              <a:rPr lang="en-US" sz="2200" b="1" dirty="0">
                <a:solidFill>
                  <a:srgbClr val="002060"/>
                </a:solidFill>
              </a:rPr>
              <a:t>, And her </a:t>
            </a:r>
            <a:r>
              <a:rPr lang="en-US" sz="2200" b="1" u="sng" dirty="0">
                <a:solidFill>
                  <a:srgbClr val="002060"/>
                </a:solidFill>
              </a:rPr>
              <a:t>beloved</a:t>
            </a:r>
            <a:r>
              <a:rPr lang="en-US" sz="2200" b="1" dirty="0">
                <a:solidFill>
                  <a:srgbClr val="002060"/>
                </a:solidFill>
              </a:rPr>
              <a:t>, who was </a:t>
            </a:r>
            <a:r>
              <a:rPr lang="en-US" sz="2200" b="1" u="sng" dirty="0">
                <a:solidFill>
                  <a:srgbClr val="002060"/>
                </a:solidFill>
              </a:rPr>
              <a:t>not beloved</a:t>
            </a:r>
            <a:r>
              <a:rPr lang="en-US" sz="2200" dirty="0">
                <a:solidFill>
                  <a:srgbClr val="002060"/>
                </a:solidFill>
              </a:rPr>
              <a:t>.  And </a:t>
            </a:r>
            <a:r>
              <a:rPr lang="en-US" sz="2200" b="1" u="sng" dirty="0">
                <a:solidFill>
                  <a:srgbClr val="002060"/>
                </a:solidFill>
              </a:rPr>
              <a:t>it shall come to pass</a:t>
            </a:r>
            <a:r>
              <a:rPr lang="en-US" sz="2200" b="1" dirty="0">
                <a:solidFill>
                  <a:srgbClr val="002060"/>
                </a:solidFill>
              </a:rPr>
              <a:t> </a:t>
            </a:r>
            <a:r>
              <a:rPr lang="en-US" sz="2200" dirty="0">
                <a:solidFill>
                  <a:srgbClr val="002060"/>
                </a:solidFill>
              </a:rPr>
              <a:t>in the place where it was said to them, </a:t>
            </a:r>
            <a:r>
              <a:rPr lang="en-US" sz="2200" b="1" dirty="0">
                <a:solidFill>
                  <a:srgbClr val="002060"/>
                </a:solidFill>
              </a:rPr>
              <a:t>‘You are not My people,’ There they shall be called </a:t>
            </a:r>
            <a:r>
              <a:rPr lang="en-US" sz="2200" b="1" u="sng" dirty="0">
                <a:solidFill>
                  <a:srgbClr val="002060"/>
                </a:solidFill>
              </a:rPr>
              <a:t>sons of the living God</a:t>
            </a:r>
            <a:r>
              <a:rPr lang="en-US" sz="2200" dirty="0">
                <a:solidFill>
                  <a:srgbClr val="002060"/>
                </a:solidFill>
              </a:rPr>
              <a:t>.” </a:t>
            </a:r>
            <a:r>
              <a:rPr lang="en-US" sz="2200" dirty="0"/>
              <a:t>(</a:t>
            </a:r>
            <a:r>
              <a:rPr lang="en-US" sz="2200" b="1" dirty="0">
                <a:solidFill>
                  <a:srgbClr val="002060"/>
                </a:solidFill>
              </a:rPr>
              <a:t>9:24-26</a:t>
            </a:r>
            <a:r>
              <a:rPr lang="en-US" sz="2200" dirty="0"/>
              <a:t>)</a:t>
            </a:r>
          </a:p>
          <a:p>
            <a:r>
              <a:rPr lang="en-US" sz="2200" dirty="0"/>
              <a:t>Jew’s </a:t>
            </a:r>
            <a:r>
              <a:rPr lang="en-US" sz="2200" b="1" i="1" dirty="0"/>
              <a:t>own</a:t>
            </a:r>
            <a:r>
              <a:rPr lang="en-US" sz="2200" dirty="0"/>
              <a:t> prophets foretold of Gentiles being saved (</a:t>
            </a:r>
            <a:r>
              <a:rPr lang="en-US" sz="2200" b="1" dirty="0">
                <a:solidFill>
                  <a:srgbClr val="002060"/>
                </a:solidFill>
              </a:rPr>
              <a:t>Acts 15:13-18</a:t>
            </a:r>
            <a:r>
              <a:rPr lang="en-US" sz="2200" dirty="0"/>
              <a:t>).</a:t>
            </a:r>
          </a:p>
          <a:p>
            <a:r>
              <a:rPr lang="en-US" sz="2200" dirty="0"/>
              <a:t>Represents God’s active, advanced preparation of vessels for glory (</a:t>
            </a:r>
            <a:r>
              <a:rPr lang="en-US" sz="2200" b="1" dirty="0">
                <a:solidFill>
                  <a:srgbClr val="002060"/>
                </a:solidFill>
              </a:rPr>
              <a:t>9:21-23</a:t>
            </a:r>
            <a:r>
              <a:rPr lang="en-US" sz="2200" dirty="0"/>
              <a:t>).</a:t>
            </a:r>
          </a:p>
          <a:p>
            <a:r>
              <a:rPr lang="en-US" sz="2200" dirty="0"/>
              <a:t>He had been preparing salvation – even for Gentiles – for a long time.</a:t>
            </a:r>
          </a:p>
          <a:p>
            <a:r>
              <a:rPr lang="en-US" sz="2200" dirty="0"/>
              <a:t>The Jews should have known, because He </a:t>
            </a:r>
            <a:r>
              <a:rPr lang="en-US" sz="2200" b="1" i="1" dirty="0"/>
              <a:t>told</a:t>
            </a:r>
            <a:r>
              <a:rPr lang="en-US" sz="2200" dirty="0"/>
              <a:t> them centuries in advance!</a:t>
            </a:r>
          </a:p>
        </p:txBody>
      </p:sp>
    </p:spTree>
    <p:extLst>
      <p:ext uri="{BB962C8B-B14F-4D97-AF65-F5344CB8AC3E}">
        <p14:creationId xmlns:p14="http://schemas.microsoft.com/office/powerpoint/2010/main" val="150907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 Short Work”?</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dirty="0"/>
              <a:t>Why should 1</a:t>
            </a:r>
            <a:r>
              <a:rPr lang="en-US" baseline="30000" dirty="0"/>
              <a:t>st</a:t>
            </a:r>
            <a:r>
              <a:rPr lang="en-US" dirty="0"/>
              <a:t> century Israel not have been surprised that God would ultimately reject their nation (</a:t>
            </a:r>
            <a:r>
              <a:rPr lang="en-US" b="1" dirty="0">
                <a:solidFill>
                  <a:srgbClr val="002060"/>
                </a:solidFill>
              </a:rPr>
              <a:t>9:27-29</a:t>
            </a:r>
            <a:r>
              <a:rPr lang="en-US" dirty="0"/>
              <a:t>)?  What was a key reason that God had not previously destroyed Israel?</a:t>
            </a:r>
          </a:p>
          <a:p>
            <a:pPr marL="0" indent="0">
              <a:buNone/>
            </a:pPr>
            <a:r>
              <a:rPr lang="en-US" dirty="0">
                <a:solidFill>
                  <a:srgbClr val="002060"/>
                </a:solidFill>
              </a:rPr>
              <a:t>Isaiah also cries out concerning Israel: “Though the number of the children of </a:t>
            </a:r>
            <a:r>
              <a:rPr lang="en-US" b="1" dirty="0">
                <a:solidFill>
                  <a:srgbClr val="002060"/>
                </a:solidFill>
              </a:rPr>
              <a:t>Israel be as the sand of the sea, The </a:t>
            </a:r>
            <a:r>
              <a:rPr lang="en-US" b="1" u="sng" dirty="0">
                <a:solidFill>
                  <a:srgbClr val="002060"/>
                </a:solidFill>
              </a:rPr>
              <a:t>remnant</a:t>
            </a:r>
            <a:r>
              <a:rPr lang="en-US" b="1" dirty="0">
                <a:solidFill>
                  <a:srgbClr val="002060"/>
                </a:solidFill>
              </a:rPr>
              <a:t> will be saved</a:t>
            </a:r>
            <a:r>
              <a:rPr lang="en-US" dirty="0">
                <a:solidFill>
                  <a:srgbClr val="002060"/>
                </a:solidFill>
              </a:rPr>
              <a:t>.  For </a:t>
            </a:r>
            <a:r>
              <a:rPr lang="en-US" b="1" dirty="0">
                <a:solidFill>
                  <a:srgbClr val="002060"/>
                </a:solidFill>
              </a:rPr>
              <a:t>He will finish the work and </a:t>
            </a:r>
            <a:r>
              <a:rPr lang="en-US" b="1" u="sng" dirty="0">
                <a:solidFill>
                  <a:srgbClr val="002060"/>
                </a:solidFill>
              </a:rPr>
              <a:t>cut it short</a:t>
            </a:r>
            <a:r>
              <a:rPr lang="en-US" b="1" dirty="0">
                <a:solidFill>
                  <a:srgbClr val="002060"/>
                </a:solidFill>
              </a:rPr>
              <a:t> in righteousness</a:t>
            </a:r>
            <a:r>
              <a:rPr lang="en-US" dirty="0">
                <a:solidFill>
                  <a:srgbClr val="002060"/>
                </a:solidFill>
              </a:rPr>
              <a:t>, Because </a:t>
            </a:r>
            <a:r>
              <a:rPr lang="en-US" b="1" dirty="0">
                <a:solidFill>
                  <a:srgbClr val="002060"/>
                </a:solidFill>
              </a:rPr>
              <a:t>the LORD will make a </a:t>
            </a:r>
            <a:r>
              <a:rPr lang="en-US" b="1" u="sng" dirty="0">
                <a:solidFill>
                  <a:srgbClr val="002060"/>
                </a:solidFill>
              </a:rPr>
              <a:t>short work</a:t>
            </a:r>
            <a:r>
              <a:rPr lang="en-US" b="1" dirty="0">
                <a:solidFill>
                  <a:srgbClr val="002060"/>
                </a:solidFill>
              </a:rPr>
              <a:t> upon the earth</a:t>
            </a:r>
            <a:r>
              <a:rPr lang="en-US" dirty="0">
                <a:solidFill>
                  <a:srgbClr val="002060"/>
                </a:solidFill>
              </a:rPr>
              <a:t>.” And as Isaiah said before: “</a:t>
            </a:r>
            <a:r>
              <a:rPr lang="en-US" b="1" dirty="0">
                <a:solidFill>
                  <a:srgbClr val="002060"/>
                </a:solidFill>
              </a:rPr>
              <a:t>Unless the LORD of Sabaoth had </a:t>
            </a:r>
            <a:r>
              <a:rPr lang="en-US" b="1" u="sng" dirty="0">
                <a:solidFill>
                  <a:srgbClr val="002060"/>
                </a:solidFill>
              </a:rPr>
              <a:t>left us a seed</a:t>
            </a:r>
            <a:r>
              <a:rPr lang="en-US" dirty="0">
                <a:solidFill>
                  <a:srgbClr val="002060"/>
                </a:solidFill>
              </a:rPr>
              <a:t>, We would have </a:t>
            </a:r>
            <a:r>
              <a:rPr lang="en-US" b="1" dirty="0">
                <a:solidFill>
                  <a:srgbClr val="002060"/>
                </a:solidFill>
              </a:rPr>
              <a:t>become like Sodom</a:t>
            </a:r>
            <a:r>
              <a:rPr lang="en-US" dirty="0">
                <a:solidFill>
                  <a:srgbClr val="002060"/>
                </a:solidFill>
              </a:rPr>
              <a:t>, And we would have been </a:t>
            </a:r>
            <a:r>
              <a:rPr lang="en-US" b="1" dirty="0">
                <a:solidFill>
                  <a:srgbClr val="002060"/>
                </a:solidFill>
              </a:rPr>
              <a:t>made like Gomorrah</a:t>
            </a:r>
            <a:r>
              <a:rPr lang="en-US" dirty="0">
                <a:solidFill>
                  <a:srgbClr val="002060"/>
                </a:solidFill>
              </a:rPr>
              <a:t>.”</a:t>
            </a:r>
            <a:r>
              <a:rPr lang="en-US" dirty="0"/>
              <a:t> (</a:t>
            </a:r>
            <a:r>
              <a:rPr lang="en-US" b="1" dirty="0">
                <a:solidFill>
                  <a:srgbClr val="002060"/>
                </a:solidFill>
              </a:rPr>
              <a:t>Romans 9:27-29</a:t>
            </a:r>
            <a:r>
              <a:rPr lang="en-US" dirty="0"/>
              <a:t>)</a:t>
            </a:r>
          </a:p>
          <a:p>
            <a:r>
              <a:rPr lang="en-US" sz="2300" dirty="0"/>
              <a:t>Refers to Israel being </a:t>
            </a:r>
            <a:r>
              <a:rPr lang="en-US" sz="2300" b="1" i="1" dirty="0"/>
              <a:t>prematurely</a:t>
            </a:r>
            <a:r>
              <a:rPr lang="en-US" sz="2300" dirty="0"/>
              <a:t> destroyed - not left to </a:t>
            </a:r>
            <a:r>
              <a:rPr lang="en-US" sz="2300" b="1" i="1" dirty="0"/>
              <a:t>natural</a:t>
            </a:r>
            <a:r>
              <a:rPr lang="en-US" sz="2300" dirty="0"/>
              <a:t> death.</a:t>
            </a:r>
          </a:p>
          <a:p>
            <a:endParaRPr lang="en-US" dirty="0"/>
          </a:p>
        </p:txBody>
      </p:sp>
    </p:spTree>
    <p:extLst>
      <p:ext uri="{BB962C8B-B14F-4D97-AF65-F5344CB8AC3E}">
        <p14:creationId xmlns:p14="http://schemas.microsoft.com/office/powerpoint/2010/main" val="251769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0E3F-F447-4A40-9E55-C773B03A4783}"/>
              </a:ext>
            </a:extLst>
          </p:cNvPr>
          <p:cNvSpPr>
            <a:spLocks noGrp="1"/>
          </p:cNvSpPr>
          <p:nvPr>
            <p:ph type="title"/>
          </p:nvPr>
        </p:nvSpPr>
        <p:spPr/>
        <p:txBody>
          <a:bodyPr/>
          <a:lstStyle/>
          <a:p>
            <a:r>
              <a:rPr lang="en-US" dirty="0"/>
              <a:t>Contextual Summary, Thus Far …</a:t>
            </a:r>
          </a:p>
        </p:txBody>
      </p:sp>
      <p:sp>
        <p:nvSpPr>
          <p:cNvPr id="3" name="Content Placeholder 2">
            <a:extLst>
              <a:ext uri="{FF2B5EF4-FFF2-40B4-BE49-F238E27FC236}">
                <a16:creationId xmlns:a16="http://schemas.microsoft.com/office/drawing/2014/main" id="{7919AB0B-958D-4CF9-B9BB-8977D63A9742}"/>
              </a:ext>
            </a:extLst>
          </p:cNvPr>
          <p:cNvSpPr>
            <a:spLocks noGrp="1"/>
          </p:cNvSpPr>
          <p:nvPr>
            <p:ph sz="quarter" idx="10"/>
          </p:nvPr>
        </p:nvSpPr>
        <p:spPr/>
        <p:txBody>
          <a:bodyPr/>
          <a:lstStyle/>
          <a:p>
            <a:pPr marL="342900" indent="-342900">
              <a:spcBef>
                <a:spcPts val="100"/>
              </a:spcBef>
              <a:spcAft>
                <a:spcPts val="100"/>
              </a:spcAft>
            </a:pPr>
            <a:r>
              <a:rPr lang="en-US" sz="2300" dirty="0"/>
              <a:t>Answering hostile, self-righteous, stubborn Jews …</a:t>
            </a:r>
          </a:p>
          <a:p>
            <a:pPr marL="342900" indent="-342900">
              <a:spcBef>
                <a:spcPts val="100"/>
              </a:spcBef>
              <a:spcAft>
                <a:spcPts val="100"/>
              </a:spcAft>
            </a:pPr>
            <a:r>
              <a:rPr lang="en-US" sz="2300" b="1" dirty="0"/>
              <a:t>Israel:</a:t>
            </a:r>
            <a:r>
              <a:rPr lang="en-US" sz="2300" dirty="0"/>
              <a:t> </a:t>
            </a:r>
            <a:r>
              <a:rPr lang="en-US" sz="2300" i="1" dirty="0"/>
              <a:t>“You </a:t>
            </a:r>
            <a:r>
              <a:rPr lang="en-US" sz="2300" b="1" i="1" u="sng" dirty="0"/>
              <a:t>owe</a:t>
            </a:r>
            <a:r>
              <a:rPr lang="en-US" sz="2300" i="1" dirty="0"/>
              <a:t> us!  You </a:t>
            </a:r>
            <a:r>
              <a:rPr lang="en-US" sz="2300" b="1" i="1" dirty="0"/>
              <a:t>promised</a:t>
            </a:r>
            <a:r>
              <a:rPr lang="en-US" sz="2300" i="1" dirty="0"/>
              <a:t> us favor, salvation by </a:t>
            </a:r>
            <a:r>
              <a:rPr lang="en-US" sz="2300" b="1" i="1" dirty="0"/>
              <a:t>birthright</a:t>
            </a:r>
            <a:r>
              <a:rPr lang="en-US" sz="2300" i="1" dirty="0"/>
              <a:t>!”</a:t>
            </a:r>
          </a:p>
          <a:p>
            <a:pPr marL="342900" indent="-342900">
              <a:spcBef>
                <a:spcPts val="100"/>
              </a:spcBef>
              <a:spcAft>
                <a:spcPts val="100"/>
              </a:spcAft>
            </a:pPr>
            <a:r>
              <a:rPr lang="en-US" sz="2300" b="1" dirty="0"/>
              <a:t>God:</a:t>
            </a:r>
            <a:r>
              <a:rPr lang="en-US" sz="2300" dirty="0"/>
              <a:t> </a:t>
            </a:r>
            <a:r>
              <a:rPr lang="en-US" sz="2300" i="1" dirty="0"/>
              <a:t>“Promises were </a:t>
            </a:r>
            <a:r>
              <a:rPr lang="en-US" sz="2300" b="1" i="1" dirty="0"/>
              <a:t>fulfilled</a:t>
            </a:r>
            <a:r>
              <a:rPr lang="en-US" sz="2300" i="1" dirty="0"/>
              <a:t>.  You recognized my right to </a:t>
            </a:r>
            <a:r>
              <a:rPr lang="en-US" sz="2300" b="1" i="1" dirty="0"/>
              <a:t>choose</a:t>
            </a:r>
            <a:r>
              <a:rPr lang="en-US" sz="2300" i="1" dirty="0"/>
              <a:t> servants.”</a:t>
            </a:r>
          </a:p>
          <a:p>
            <a:pPr marL="342900" indent="-342900">
              <a:spcBef>
                <a:spcPts val="100"/>
              </a:spcBef>
              <a:spcAft>
                <a:spcPts val="100"/>
              </a:spcAft>
            </a:pPr>
            <a:r>
              <a:rPr lang="en-US" sz="2300" b="1" dirty="0"/>
              <a:t>Israel: </a:t>
            </a:r>
            <a:r>
              <a:rPr lang="en-US" sz="2300" i="1" dirty="0"/>
              <a:t>“You </a:t>
            </a:r>
            <a:r>
              <a:rPr lang="en-US" sz="2300" b="1" i="1" u="sng" dirty="0"/>
              <a:t>mistreated</a:t>
            </a:r>
            <a:r>
              <a:rPr lang="en-US" sz="2300" i="1" dirty="0"/>
              <a:t> us!  You </a:t>
            </a:r>
            <a:r>
              <a:rPr lang="en-US" sz="2300" b="1" i="1" dirty="0"/>
              <a:t>chose</a:t>
            </a:r>
            <a:r>
              <a:rPr lang="en-US" sz="2300" i="1" dirty="0"/>
              <a:t> us but did not save us!”</a:t>
            </a:r>
          </a:p>
          <a:p>
            <a:pPr marL="342900" indent="-342900">
              <a:spcBef>
                <a:spcPts val="100"/>
              </a:spcBef>
              <a:spcAft>
                <a:spcPts val="100"/>
              </a:spcAft>
            </a:pPr>
            <a:r>
              <a:rPr lang="en-US" sz="2300" b="1" dirty="0"/>
              <a:t>God:  </a:t>
            </a:r>
            <a:r>
              <a:rPr lang="en-US" sz="2300" i="1" dirty="0"/>
              <a:t>“Like Pharaoh, I </a:t>
            </a:r>
            <a:r>
              <a:rPr lang="en-US" sz="2300" b="1" i="1" u="sng" dirty="0"/>
              <a:t>mercifully</a:t>
            </a:r>
            <a:r>
              <a:rPr lang="en-US" sz="2300" i="1" dirty="0"/>
              <a:t> </a:t>
            </a:r>
            <a:r>
              <a:rPr lang="en-US" sz="2300" b="1" i="1" dirty="0"/>
              <a:t>informed</a:t>
            </a:r>
            <a:r>
              <a:rPr lang="en-US" sz="2300" i="1" dirty="0"/>
              <a:t> and </a:t>
            </a:r>
            <a:r>
              <a:rPr lang="en-US" sz="2300" b="1" i="1" u="sng" dirty="0"/>
              <a:t>warned</a:t>
            </a:r>
            <a:r>
              <a:rPr lang="en-US" sz="2300" i="1" dirty="0"/>
              <a:t> you, yet you </a:t>
            </a:r>
            <a:r>
              <a:rPr lang="en-US" sz="2300" b="1" i="1" u="sng" dirty="0"/>
              <a:t>rebelled</a:t>
            </a:r>
            <a:r>
              <a:rPr lang="en-US" sz="2300" i="1" dirty="0"/>
              <a:t>, so instead of destroying you immediately, I put up with you to save the world.”</a:t>
            </a:r>
          </a:p>
          <a:p>
            <a:pPr marL="342900" indent="-342900">
              <a:spcBef>
                <a:spcPts val="100"/>
              </a:spcBef>
              <a:spcAft>
                <a:spcPts val="100"/>
              </a:spcAft>
            </a:pPr>
            <a:r>
              <a:rPr lang="en-US" sz="2300" b="1" dirty="0"/>
              <a:t>Israel:</a:t>
            </a:r>
            <a:r>
              <a:rPr lang="en-US" sz="2300" i="1" dirty="0"/>
              <a:t>  “If </a:t>
            </a:r>
            <a:r>
              <a:rPr lang="en-US" sz="2300" b="1" i="1" dirty="0"/>
              <a:t>you</a:t>
            </a:r>
            <a:r>
              <a:rPr lang="en-US" sz="2300" i="1" dirty="0"/>
              <a:t> hardened us, how are we to blame? How could </a:t>
            </a:r>
            <a:r>
              <a:rPr lang="en-US" sz="2300" b="1" i="1" dirty="0"/>
              <a:t>we</a:t>
            </a:r>
            <a:r>
              <a:rPr lang="en-US" sz="2300" i="1" dirty="0"/>
              <a:t> oppose </a:t>
            </a:r>
            <a:r>
              <a:rPr lang="en-US" sz="2300" b="1" i="1" dirty="0"/>
              <a:t>you</a:t>
            </a:r>
            <a:r>
              <a:rPr lang="en-US" sz="2300" i="1" dirty="0"/>
              <a:t>?”</a:t>
            </a:r>
          </a:p>
          <a:p>
            <a:pPr marL="342900" indent="-342900">
              <a:spcBef>
                <a:spcPts val="100"/>
              </a:spcBef>
              <a:spcAft>
                <a:spcPts val="100"/>
              </a:spcAft>
            </a:pPr>
            <a:r>
              <a:rPr lang="en-US" sz="2300" b="1" dirty="0"/>
              <a:t>God:  </a:t>
            </a:r>
            <a:r>
              <a:rPr lang="en-US" sz="2300" i="1" dirty="0"/>
              <a:t>“You had more than your fair share of </a:t>
            </a:r>
            <a:r>
              <a:rPr lang="en-US" sz="2300" b="1" i="1" dirty="0"/>
              <a:t>chances</a:t>
            </a:r>
            <a:r>
              <a:rPr lang="en-US" sz="2300" i="1" dirty="0"/>
              <a:t> to repent.  You had multiple </a:t>
            </a:r>
            <a:r>
              <a:rPr lang="en-US" sz="2300" b="1" i="1" dirty="0"/>
              <a:t>advance warnings</a:t>
            </a:r>
            <a:r>
              <a:rPr lang="en-US" sz="2300" i="1" dirty="0"/>
              <a:t>.  So, I will reduce you to a remnant, and turn to the Gentiles.”</a:t>
            </a:r>
          </a:p>
          <a:p>
            <a:pPr marL="342900" indent="-342900">
              <a:spcBef>
                <a:spcPts val="100"/>
              </a:spcBef>
              <a:spcAft>
                <a:spcPts val="100"/>
              </a:spcAft>
            </a:pPr>
            <a:endParaRPr lang="en-US" sz="2300" i="1" dirty="0"/>
          </a:p>
        </p:txBody>
      </p:sp>
    </p:spTree>
    <p:extLst>
      <p:ext uri="{BB962C8B-B14F-4D97-AF65-F5344CB8AC3E}">
        <p14:creationId xmlns:p14="http://schemas.microsoft.com/office/powerpoint/2010/main" val="406891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9:30-33</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Vindicating God Saving Gentiles over Jews</a:t>
            </a:r>
            <a:endParaRPr lang="en-US" sz="5400" b="1" dirty="0"/>
          </a:p>
        </p:txBody>
      </p:sp>
    </p:spTree>
    <p:extLst>
      <p:ext uri="{BB962C8B-B14F-4D97-AF65-F5344CB8AC3E}">
        <p14:creationId xmlns:p14="http://schemas.microsoft.com/office/powerpoint/2010/main" val="186650864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a:t>
            </a:r>
            <a:r>
              <a:rPr lang="en-US"/>
              <a:t>Stumbling Stone</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sz="2000" dirty="0"/>
              <a:t>Why did the Gentiles find righteousness and the Jews did not (</a:t>
            </a:r>
            <a:r>
              <a:rPr lang="en-US" sz="2000" b="1" dirty="0">
                <a:solidFill>
                  <a:srgbClr val="002060"/>
                </a:solidFill>
              </a:rPr>
              <a:t>9:30-33</a:t>
            </a:r>
            <a:r>
              <a:rPr lang="en-US" sz="2000" dirty="0"/>
              <a:t>)?  Why is that ironic and surprising?</a:t>
            </a:r>
          </a:p>
          <a:p>
            <a:pPr marL="0" indent="0">
              <a:buNone/>
            </a:pPr>
            <a:r>
              <a:rPr lang="en-US" sz="2000" dirty="0">
                <a:solidFill>
                  <a:srgbClr val="002060"/>
                </a:solidFill>
              </a:rPr>
              <a:t>What shall we say then? </a:t>
            </a:r>
            <a:r>
              <a:rPr lang="en-US" sz="2000" b="1" dirty="0">
                <a:solidFill>
                  <a:srgbClr val="002060"/>
                </a:solidFill>
              </a:rPr>
              <a:t>That Gentiles</a:t>
            </a:r>
            <a:r>
              <a:rPr lang="en-US" sz="2000" dirty="0">
                <a:solidFill>
                  <a:srgbClr val="002060"/>
                </a:solidFill>
              </a:rPr>
              <a:t>, who did not pursue righteousness, </a:t>
            </a:r>
            <a:r>
              <a:rPr lang="en-US" sz="2000" b="1" dirty="0">
                <a:solidFill>
                  <a:srgbClr val="002060"/>
                </a:solidFill>
              </a:rPr>
              <a:t>have attained to righteousness, even the </a:t>
            </a:r>
            <a:r>
              <a:rPr lang="en-US" sz="2000" b="1" u="sng" dirty="0">
                <a:solidFill>
                  <a:srgbClr val="002060"/>
                </a:solidFill>
              </a:rPr>
              <a:t>righteousness of faith</a:t>
            </a:r>
            <a:r>
              <a:rPr lang="en-US" sz="2000" dirty="0">
                <a:solidFill>
                  <a:srgbClr val="002060"/>
                </a:solidFill>
              </a:rPr>
              <a:t>; but </a:t>
            </a:r>
            <a:r>
              <a:rPr lang="en-US" sz="2000" b="1" dirty="0">
                <a:solidFill>
                  <a:srgbClr val="002060"/>
                </a:solidFill>
              </a:rPr>
              <a:t>Israel, pursuing the law of righteousness, has </a:t>
            </a:r>
            <a:r>
              <a:rPr lang="en-US" sz="2000" b="1" u="sng" dirty="0">
                <a:solidFill>
                  <a:srgbClr val="002060"/>
                </a:solidFill>
              </a:rPr>
              <a:t>not attained</a:t>
            </a:r>
            <a:r>
              <a:rPr lang="en-US" sz="2000" b="1" dirty="0">
                <a:solidFill>
                  <a:srgbClr val="002060"/>
                </a:solidFill>
              </a:rPr>
              <a:t> to the law of righteousness</a:t>
            </a:r>
            <a:r>
              <a:rPr lang="en-US" sz="2000" dirty="0">
                <a:solidFill>
                  <a:srgbClr val="002060"/>
                </a:solidFill>
              </a:rPr>
              <a:t>. </a:t>
            </a:r>
            <a:r>
              <a:rPr lang="en-US" sz="2000" b="1" u="sng" dirty="0">
                <a:solidFill>
                  <a:srgbClr val="002060"/>
                </a:solidFill>
              </a:rPr>
              <a:t>Why?</a:t>
            </a:r>
            <a:r>
              <a:rPr lang="en-US" sz="2000" b="1" dirty="0">
                <a:solidFill>
                  <a:srgbClr val="002060"/>
                </a:solidFill>
              </a:rPr>
              <a:t> Because they did </a:t>
            </a:r>
            <a:r>
              <a:rPr lang="en-US" sz="2000" b="1" u="sng" dirty="0">
                <a:solidFill>
                  <a:srgbClr val="002060"/>
                </a:solidFill>
              </a:rPr>
              <a:t>not seek it by faith</a:t>
            </a:r>
            <a:r>
              <a:rPr lang="en-US" sz="2000" dirty="0">
                <a:solidFill>
                  <a:srgbClr val="002060"/>
                </a:solidFill>
              </a:rPr>
              <a:t>, but as it were, </a:t>
            </a:r>
            <a:r>
              <a:rPr lang="en-US" sz="2000" b="1" dirty="0">
                <a:solidFill>
                  <a:srgbClr val="002060"/>
                </a:solidFill>
              </a:rPr>
              <a:t>by the works of the law</a:t>
            </a:r>
            <a:r>
              <a:rPr lang="en-US" sz="2000" dirty="0">
                <a:solidFill>
                  <a:srgbClr val="002060"/>
                </a:solidFill>
              </a:rPr>
              <a:t>. For </a:t>
            </a:r>
            <a:r>
              <a:rPr lang="en-US" sz="2000" b="1" u="sng" dirty="0">
                <a:solidFill>
                  <a:srgbClr val="002060"/>
                </a:solidFill>
              </a:rPr>
              <a:t>they stumbled</a:t>
            </a:r>
            <a:r>
              <a:rPr lang="en-US" sz="2000" b="1" dirty="0">
                <a:solidFill>
                  <a:srgbClr val="002060"/>
                </a:solidFill>
              </a:rPr>
              <a:t> at that stumbling stone</a:t>
            </a:r>
            <a:r>
              <a:rPr lang="en-US" sz="2000" dirty="0">
                <a:solidFill>
                  <a:srgbClr val="002060"/>
                </a:solidFill>
              </a:rPr>
              <a:t>.  As it is written: “Behold, I lay in Zion </a:t>
            </a:r>
            <a:r>
              <a:rPr lang="en-US" sz="2000" b="1" dirty="0">
                <a:solidFill>
                  <a:srgbClr val="002060"/>
                </a:solidFill>
              </a:rPr>
              <a:t>a stumbling stone and rock of offense, And </a:t>
            </a:r>
            <a:r>
              <a:rPr lang="en-US" sz="2000" b="1" u="sng" dirty="0">
                <a:solidFill>
                  <a:srgbClr val="002060"/>
                </a:solidFill>
              </a:rPr>
              <a:t>whoever believes on Him</a:t>
            </a:r>
            <a:r>
              <a:rPr lang="en-US" sz="2000" b="1" dirty="0">
                <a:solidFill>
                  <a:srgbClr val="002060"/>
                </a:solidFill>
              </a:rPr>
              <a:t> will not be put to shame</a:t>
            </a:r>
            <a:r>
              <a:rPr lang="en-US" sz="2000" dirty="0">
                <a:solidFill>
                  <a:srgbClr val="002060"/>
                </a:solidFill>
              </a:rPr>
              <a:t>.” </a:t>
            </a:r>
            <a:r>
              <a:rPr lang="en-US" sz="2000" dirty="0"/>
              <a:t>(</a:t>
            </a:r>
            <a:r>
              <a:rPr lang="en-US" sz="2000" b="1" dirty="0">
                <a:solidFill>
                  <a:srgbClr val="002060"/>
                </a:solidFill>
              </a:rPr>
              <a:t>9:30-33</a:t>
            </a:r>
            <a:r>
              <a:rPr lang="en-US" sz="2000" dirty="0"/>
              <a:t>)</a:t>
            </a:r>
          </a:p>
          <a:p>
            <a:r>
              <a:rPr lang="en-US" sz="2000" dirty="0"/>
              <a:t>Although Gentiles did not seek righteousness by the law of Moses, they can be saved – through faith.</a:t>
            </a:r>
          </a:p>
          <a:p>
            <a:r>
              <a:rPr lang="en-US" sz="2000" dirty="0"/>
              <a:t>Jews determined to be saved through their Jewish law will be lost.</a:t>
            </a:r>
          </a:p>
          <a:p>
            <a:r>
              <a:rPr lang="en-US" sz="2000" dirty="0"/>
              <a:t>Jesus’ character and message is designed to be repulsive to some.</a:t>
            </a:r>
          </a:p>
          <a:p>
            <a:endParaRPr lang="en-US" sz="2000" dirty="0"/>
          </a:p>
        </p:txBody>
      </p:sp>
    </p:spTree>
    <p:extLst>
      <p:ext uri="{BB962C8B-B14F-4D97-AF65-F5344CB8AC3E}">
        <p14:creationId xmlns:p14="http://schemas.microsoft.com/office/powerpoint/2010/main" val="6478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EA73-14A7-411D-87A5-F88268DAAB4D}"/>
              </a:ext>
            </a:extLst>
          </p:cNvPr>
          <p:cNvSpPr>
            <a:spLocks noGrp="1"/>
          </p:cNvSpPr>
          <p:nvPr>
            <p:ph type="title"/>
          </p:nvPr>
        </p:nvSpPr>
        <p:spPr/>
        <p:txBody>
          <a:bodyPr/>
          <a:lstStyle/>
          <a:p>
            <a:r>
              <a:rPr lang="en-US" dirty="0"/>
              <a:t>Christ Crucified – Offense, Foolish</a:t>
            </a:r>
          </a:p>
        </p:txBody>
      </p:sp>
      <p:sp>
        <p:nvSpPr>
          <p:cNvPr id="3" name="Content Placeholder 2">
            <a:extLst>
              <a:ext uri="{FF2B5EF4-FFF2-40B4-BE49-F238E27FC236}">
                <a16:creationId xmlns:a16="http://schemas.microsoft.com/office/drawing/2014/main" id="{8E10F0FF-9FDE-4371-B51C-1CFA8AC17937}"/>
              </a:ext>
            </a:extLst>
          </p:cNvPr>
          <p:cNvSpPr>
            <a:spLocks noGrp="1"/>
          </p:cNvSpPr>
          <p:nvPr>
            <p:ph sz="quarter" idx="10"/>
          </p:nvPr>
        </p:nvSpPr>
        <p:spPr/>
        <p:txBody>
          <a:bodyPr/>
          <a:lstStyle/>
          <a:p>
            <a:pPr marL="0" indent="0">
              <a:buNone/>
            </a:pPr>
            <a:r>
              <a:rPr lang="en-US" sz="1600" dirty="0">
                <a:solidFill>
                  <a:srgbClr val="002060"/>
                </a:solidFill>
              </a:rPr>
              <a:t>For the </a:t>
            </a:r>
            <a:r>
              <a:rPr lang="en-US" sz="1600" b="1" dirty="0">
                <a:solidFill>
                  <a:srgbClr val="002060"/>
                </a:solidFill>
              </a:rPr>
              <a:t>message of the cross is </a:t>
            </a:r>
            <a:r>
              <a:rPr lang="en-US" sz="1600" b="1" u="sng" dirty="0">
                <a:solidFill>
                  <a:srgbClr val="002060"/>
                </a:solidFill>
              </a:rPr>
              <a:t>foolishness</a:t>
            </a:r>
            <a:r>
              <a:rPr lang="en-US" sz="1600" b="1" dirty="0">
                <a:solidFill>
                  <a:srgbClr val="002060"/>
                </a:solidFill>
              </a:rPr>
              <a:t> to those who are perishing</a:t>
            </a:r>
            <a:r>
              <a:rPr lang="en-US" sz="1600" dirty="0">
                <a:solidFill>
                  <a:srgbClr val="002060"/>
                </a:solidFill>
              </a:rPr>
              <a:t>, but </a:t>
            </a:r>
            <a:r>
              <a:rPr lang="en-US" sz="1600" b="1" dirty="0">
                <a:solidFill>
                  <a:srgbClr val="002060"/>
                </a:solidFill>
              </a:rPr>
              <a:t>to us who are being saved it is the </a:t>
            </a:r>
            <a:r>
              <a:rPr lang="en-US" sz="1600" b="1" u="sng" dirty="0">
                <a:solidFill>
                  <a:srgbClr val="002060"/>
                </a:solidFill>
              </a:rPr>
              <a:t>power of God</a:t>
            </a:r>
            <a:r>
              <a:rPr lang="en-US" sz="1600" dirty="0">
                <a:solidFill>
                  <a:srgbClr val="002060"/>
                </a:solidFill>
              </a:rPr>
              <a:t>. For it is written: “</a:t>
            </a:r>
            <a:r>
              <a:rPr lang="en-US" sz="1600" b="1" dirty="0">
                <a:solidFill>
                  <a:srgbClr val="002060"/>
                </a:solidFill>
              </a:rPr>
              <a:t>I will destroy the </a:t>
            </a:r>
            <a:r>
              <a:rPr lang="en-US" sz="1600" b="1" u="sng" dirty="0">
                <a:solidFill>
                  <a:srgbClr val="002060"/>
                </a:solidFill>
              </a:rPr>
              <a:t>wisdom of the wise</a:t>
            </a:r>
            <a:r>
              <a:rPr lang="en-US" sz="1600" dirty="0">
                <a:solidFill>
                  <a:srgbClr val="002060"/>
                </a:solidFill>
              </a:rPr>
              <a:t>, And </a:t>
            </a:r>
            <a:r>
              <a:rPr lang="en-US" sz="1600" b="1" dirty="0">
                <a:solidFill>
                  <a:srgbClr val="002060"/>
                </a:solidFill>
              </a:rPr>
              <a:t>bring to nothing the understanding of the prudent</a:t>
            </a:r>
            <a:r>
              <a:rPr lang="en-US" sz="1600" dirty="0">
                <a:solidFill>
                  <a:srgbClr val="002060"/>
                </a:solidFill>
              </a:rPr>
              <a:t>.” </a:t>
            </a:r>
            <a:r>
              <a:rPr lang="en-US" sz="1600" b="1" dirty="0">
                <a:solidFill>
                  <a:srgbClr val="002060"/>
                </a:solidFill>
              </a:rPr>
              <a:t>Where is the wise? Where is the scribe? Where is the disputer of this age? Has not </a:t>
            </a:r>
            <a:r>
              <a:rPr lang="en-US" sz="1600" b="1" u="sng" dirty="0">
                <a:solidFill>
                  <a:srgbClr val="002060"/>
                </a:solidFill>
              </a:rPr>
              <a:t>God made foolish the wisdom of this world</a:t>
            </a:r>
            <a:r>
              <a:rPr lang="en-US" sz="1600" b="1" dirty="0">
                <a:solidFill>
                  <a:srgbClr val="002060"/>
                </a:solidFill>
              </a:rPr>
              <a:t>?</a:t>
            </a:r>
            <a:r>
              <a:rPr lang="en-US" sz="1600" dirty="0">
                <a:solidFill>
                  <a:srgbClr val="002060"/>
                </a:solidFill>
              </a:rPr>
              <a:t> For since, </a:t>
            </a:r>
            <a:r>
              <a:rPr lang="en-US" sz="1600" b="1" u="sng" dirty="0">
                <a:solidFill>
                  <a:srgbClr val="002060"/>
                </a:solidFill>
              </a:rPr>
              <a:t>in the wisdom of God</a:t>
            </a:r>
            <a:r>
              <a:rPr lang="en-US" sz="1600" b="1" dirty="0">
                <a:solidFill>
                  <a:srgbClr val="002060"/>
                </a:solidFill>
              </a:rPr>
              <a:t>, the world through wisdom did not know God</a:t>
            </a:r>
            <a:r>
              <a:rPr lang="en-US" sz="1600" dirty="0">
                <a:solidFill>
                  <a:srgbClr val="002060"/>
                </a:solidFill>
              </a:rPr>
              <a:t>, it pleased God </a:t>
            </a:r>
            <a:r>
              <a:rPr lang="en-US" sz="1600" b="1" dirty="0">
                <a:solidFill>
                  <a:srgbClr val="002060"/>
                </a:solidFill>
              </a:rPr>
              <a:t>through the </a:t>
            </a:r>
            <a:r>
              <a:rPr lang="en-US" sz="1600" b="1" u="sng" dirty="0">
                <a:solidFill>
                  <a:srgbClr val="002060"/>
                </a:solidFill>
              </a:rPr>
              <a:t>foolishness of the message</a:t>
            </a:r>
            <a:r>
              <a:rPr lang="en-US" sz="1600" b="1" dirty="0">
                <a:solidFill>
                  <a:srgbClr val="002060"/>
                </a:solidFill>
              </a:rPr>
              <a:t> preached to save those who believe</a:t>
            </a:r>
            <a:r>
              <a:rPr lang="en-US" sz="1600" dirty="0">
                <a:solidFill>
                  <a:srgbClr val="002060"/>
                </a:solidFill>
              </a:rPr>
              <a:t>. For </a:t>
            </a:r>
            <a:r>
              <a:rPr lang="en-US" sz="1600" b="1" dirty="0">
                <a:solidFill>
                  <a:srgbClr val="002060"/>
                </a:solidFill>
              </a:rPr>
              <a:t>Jews request a sign</a:t>
            </a:r>
            <a:r>
              <a:rPr lang="en-US" sz="1600" dirty="0">
                <a:solidFill>
                  <a:srgbClr val="002060"/>
                </a:solidFill>
              </a:rPr>
              <a:t>, and </a:t>
            </a:r>
            <a:r>
              <a:rPr lang="en-US" sz="1600" b="1" dirty="0">
                <a:solidFill>
                  <a:srgbClr val="002060"/>
                </a:solidFill>
              </a:rPr>
              <a:t>Greeks seek after wisdom</a:t>
            </a:r>
            <a:r>
              <a:rPr lang="en-US" sz="1600" dirty="0">
                <a:solidFill>
                  <a:srgbClr val="002060"/>
                </a:solidFill>
              </a:rPr>
              <a:t>; but we preach </a:t>
            </a:r>
            <a:r>
              <a:rPr lang="en-US" sz="1600" b="1" u="sng" dirty="0">
                <a:solidFill>
                  <a:srgbClr val="002060"/>
                </a:solidFill>
              </a:rPr>
              <a:t>Christ crucified</a:t>
            </a:r>
            <a:r>
              <a:rPr lang="en-US" sz="1600" b="1" dirty="0">
                <a:solidFill>
                  <a:srgbClr val="002060"/>
                </a:solidFill>
              </a:rPr>
              <a:t>, to the Jews a </a:t>
            </a:r>
            <a:r>
              <a:rPr lang="en-US" sz="1600" b="1" u="sng" dirty="0">
                <a:solidFill>
                  <a:srgbClr val="002060"/>
                </a:solidFill>
              </a:rPr>
              <a:t>stumbling block</a:t>
            </a:r>
            <a:r>
              <a:rPr lang="en-US" sz="1600" b="1" dirty="0">
                <a:solidFill>
                  <a:srgbClr val="002060"/>
                </a:solidFill>
              </a:rPr>
              <a:t> and to the Greeks </a:t>
            </a:r>
            <a:r>
              <a:rPr lang="en-US" sz="1600" b="1" u="sng" dirty="0">
                <a:solidFill>
                  <a:srgbClr val="002060"/>
                </a:solidFill>
              </a:rPr>
              <a:t>foolishness</a:t>
            </a:r>
            <a:r>
              <a:rPr lang="en-US" sz="1600" dirty="0">
                <a:solidFill>
                  <a:srgbClr val="002060"/>
                </a:solidFill>
              </a:rPr>
              <a:t>, but to those who are </a:t>
            </a:r>
            <a:r>
              <a:rPr lang="en-US" sz="1600" b="1" u="sng" dirty="0">
                <a:solidFill>
                  <a:srgbClr val="002060"/>
                </a:solidFill>
              </a:rPr>
              <a:t>called</a:t>
            </a:r>
            <a:r>
              <a:rPr lang="en-US" sz="1600" b="1" dirty="0">
                <a:solidFill>
                  <a:srgbClr val="002060"/>
                </a:solidFill>
              </a:rPr>
              <a:t>, both Jews and Greeks, Christ the power of God and the wisdom of God</a:t>
            </a:r>
            <a:r>
              <a:rPr lang="en-US" sz="1600" dirty="0">
                <a:solidFill>
                  <a:srgbClr val="002060"/>
                </a:solidFill>
              </a:rPr>
              <a:t>. Because the </a:t>
            </a:r>
            <a:r>
              <a:rPr lang="en-US" sz="1600" b="1" dirty="0">
                <a:solidFill>
                  <a:srgbClr val="002060"/>
                </a:solidFill>
              </a:rPr>
              <a:t>foolishness of God is wiser than men</a:t>
            </a:r>
            <a:r>
              <a:rPr lang="en-US" sz="1600" dirty="0">
                <a:solidFill>
                  <a:srgbClr val="002060"/>
                </a:solidFill>
              </a:rPr>
              <a:t>, and the </a:t>
            </a:r>
            <a:r>
              <a:rPr lang="en-US" sz="1600" b="1" dirty="0">
                <a:solidFill>
                  <a:srgbClr val="002060"/>
                </a:solidFill>
              </a:rPr>
              <a:t>weakness of God is stronger than men</a:t>
            </a:r>
            <a:r>
              <a:rPr lang="en-US" sz="1600" dirty="0">
                <a:solidFill>
                  <a:srgbClr val="002060"/>
                </a:solidFill>
              </a:rPr>
              <a:t>. For you see your calling, brethren, that </a:t>
            </a:r>
            <a:r>
              <a:rPr lang="en-US" sz="1600" b="1" dirty="0">
                <a:solidFill>
                  <a:srgbClr val="002060"/>
                </a:solidFill>
              </a:rPr>
              <a:t>not many wise </a:t>
            </a:r>
            <a:r>
              <a:rPr lang="en-US" sz="1600" b="1" u="sng" dirty="0">
                <a:solidFill>
                  <a:srgbClr val="002060"/>
                </a:solidFill>
              </a:rPr>
              <a:t>according to the flesh</a:t>
            </a:r>
            <a:r>
              <a:rPr lang="en-US" sz="1600" b="1" dirty="0">
                <a:solidFill>
                  <a:srgbClr val="002060"/>
                </a:solidFill>
              </a:rPr>
              <a:t>, not many mighty, not many noble, are called</a:t>
            </a:r>
            <a:r>
              <a:rPr lang="en-US" sz="1600" dirty="0">
                <a:solidFill>
                  <a:srgbClr val="002060"/>
                </a:solidFill>
              </a:rPr>
              <a:t>. But </a:t>
            </a:r>
            <a:r>
              <a:rPr lang="en-US" sz="1600" b="1" dirty="0">
                <a:solidFill>
                  <a:srgbClr val="002060"/>
                </a:solidFill>
              </a:rPr>
              <a:t>God has chosen the </a:t>
            </a:r>
            <a:r>
              <a:rPr lang="en-US" sz="1600" b="1" u="sng" dirty="0">
                <a:solidFill>
                  <a:srgbClr val="002060"/>
                </a:solidFill>
              </a:rPr>
              <a:t>foolish things of the world</a:t>
            </a:r>
            <a:r>
              <a:rPr lang="en-US" sz="1600" b="1" dirty="0">
                <a:solidFill>
                  <a:srgbClr val="002060"/>
                </a:solidFill>
              </a:rPr>
              <a:t> to put to shame the wise</a:t>
            </a:r>
            <a:r>
              <a:rPr lang="en-US" sz="1600" dirty="0">
                <a:solidFill>
                  <a:srgbClr val="002060"/>
                </a:solidFill>
              </a:rPr>
              <a:t>, and </a:t>
            </a:r>
            <a:r>
              <a:rPr lang="en-US" sz="1600" b="1" dirty="0">
                <a:solidFill>
                  <a:srgbClr val="002060"/>
                </a:solidFill>
              </a:rPr>
              <a:t>God has chosen the </a:t>
            </a:r>
            <a:r>
              <a:rPr lang="en-US" sz="1600" b="1" u="sng" dirty="0">
                <a:solidFill>
                  <a:srgbClr val="002060"/>
                </a:solidFill>
              </a:rPr>
              <a:t>weak things of the world</a:t>
            </a:r>
            <a:r>
              <a:rPr lang="en-US" sz="1600" b="1" dirty="0">
                <a:solidFill>
                  <a:srgbClr val="002060"/>
                </a:solidFill>
              </a:rPr>
              <a:t> to put to shame the things which are mighty</a:t>
            </a:r>
            <a:r>
              <a:rPr lang="en-US" sz="1600" dirty="0">
                <a:solidFill>
                  <a:srgbClr val="002060"/>
                </a:solidFill>
              </a:rPr>
              <a:t>; and </a:t>
            </a:r>
            <a:r>
              <a:rPr lang="en-US" sz="1600" b="1" dirty="0">
                <a:solidFill>
                  <a:srgbClr val="002060"/>
                </a:solidFill>
              </a:rPr>
              <a:t>the base things of the world and the things which are despised </a:t>
            </a:r>
            <a:r>
              <a:rPr lang="en-US" sz="1600" b="1" u="sng" dirty="0">
                <a:solidFill>
                  <a:srgbClr val="002060"/>
                </a:solidFill>
              </a:rPr>
              <a:t>God has chosen</a:t>
            </a:r>
            <a:r>
              <a:rPr lang="en-US" sz="1600" dirty="0">
                <a:solidFill>
                  <a:srgbClr val="002060"/>
                </a:solidFill>
              </a:rPr>
              <a:t>, and the things which are not, </a:t>
            </a:r>
            <a:r>
              <a:rPr lang="en-US" sz="1600" b="1" dirty="0">
                <a:solidFill>
                  <a:srgbClr val="002060"/>
                </a:solidFill>
              </a:rPr>
              <a:t>to bring to nothing the things that are, that </a:t>
            </a:r>
            <a:r>
              <a:rPr lang="en-US" sz="1600" b="1" u="sng" dirty="0">
                <a:solidFill>
                  <a:srgbClr val="002060"/>
                </a:solidFill>
              </a:rPr>
              <a:t>no flesh should glory in His presence</a:t>
            </a:r>
            <a:r>
              <a:rPr lang="en-US" sz="1600" dirty="0">
                <a:solidFill>
                  <a:srgbClr val="002060"/>
                </a:solidFill>
              </a:rPr>
              <a:t>. But </a:t>
            </a:r>
            <a:r>
              <a:rPr lang="en-US" sz="1600" b="1" dirty="0">
                <a:solidFill>
                  <a:srgbClr val="002060"/>
                </a:solidFill>
              </a:rPr>
              <a:t>of Him you are in Christ Jesus, who </a:t>
            </a:r>
            <a:r>
              <a:rPr lang="en-US" sz="1600" b="1" u="sng" dirty="0">
                <a:solidFill>
                  <a:srgbClr val="002060"/>
                </a:solidFill>
              </a:rPr>
              <a:t>became for us</a:t>
            </a:r>
            <a:r>
              <a:rPr lang="en-US" sz="1600" b="1" dirty="0">
                <a:solidFill>
                  <a:srgbClr val="002060"/>
                </a:solidFill>
              </a:rPr>
              <a:t> wisdom from God</a:t>
            </a:r>
            <a:r>
              <a:rPr lang="en-US" sz="1600" dirty="0">
                <a:solidFill>
                  <a:srgbClr val="002060"/>
                </a:solidFill>
              </a:rPr>
              <a:t> – and </a:t>
            </a:r>
            <a:r>
              <a:rPr lang="en-US" sz="1600" b="1" dirty="0">
                <a:solidFill>
                  <a:srgbClr val="002060"/>
                </a:solidFill>
              </a:rPr>
              <a:t>righteousness</a:t>
            </a:r>
            <a:r>
              <a:rPr lang="en-US" sz="1600" dirty="0">
                <a:solidFill>
                  <a:srgbClr val="002060"/>
                </a:solidFill>
              </a:rPr>
              <a:t> and </a:t>
            </a:r>
            <a:r>
              <a:rPr lang="en-US" sz="1600" b="1" dirty="0">
                <a:solidFill>
                  <a:srgbClr val="002060"/>
                </a:solidFill>
              </a:rPr>
              <a:t>sanctification</a:t>
            </a:r>
            <a:r>
              <a:rPr lang="en-US" sz="1600" dirty="0">
                <a:solidFill>
                  <a:srgbClr val="002060"/>
                </a:solidFill>
              </a:rPr>
              <a:t> and </a:t>
            </a:r>
            <a:r>
              <a:rPr lang="en-US" sz="1600" b="1" dirty="0">
                <a:solidFill>
                  <a:srgbClr val="002060"/>
                </a:solidFill>
              </a:rPr>
              <a:t>redemption</a:t>
            </a:r>
            <a:r>
              <a:rPr lang="en-US" sz="1600" dirty="0">
                <a:solidFill>
                  <a:srgbClr val="002060"/>
                </a:solidFill>
              </a:rPr>
              <a:t> – that, as it is written, </a:t>
            </a:r>
            <a:r>
              <a:rPr lang="en-US" sz="1600" b="1" dirty="0">
                <a:solidFill>
                  <a:srgbClr val="002060"/>
                </a:solidFill>
              </a:rPr>
              <a:t>“He who glories, let him </a:t>
            </a:r>
            <a:r>
              <a:rPr lang="en-US" sz="1600" b="1" u="sng" dirty="0">
                <a:solidFill>
                  <a:srgbClr val="002060"/>
                </a:solidFill>
              </a:rPr>
              <a:t>glory in the LORD</a:t>
            </a:r>
            <a:r>
              <a:rPr lang="en-US" sz="1600" b="1" dirty="0">
                <a:solidFill>
                  <a:srgbClr val="002060"/>
                </a:solidFill>
              </a:rPr>
              <a:t>.”</a:t>
            </a:r>
            <a:r>
              <a:rPr lang="en-US" sz="1600" dirty="0">
                <a:solidFill>
                  <a:srgbClr val="002060"/>
                </a:solidFill>
              </a:rPr>
              <a:t> </a:t>
            </a:r>
            <a:r>
              <a:rPr lang="en-US" sz="1600" dirty="0"/>
              <a:t>(</a:t>
            </a:r>
            <a:r>
              <a:rPr lang="en-US" sz="1600" b="1" dirty="0">
                <a:solidFill>
                  <a:srgbClr val="002060"/>
                </a:solidFill>
              </a:rPr>
              <a:t>1 Cor. 1:18-31</a:t>
            </a:r>
            <a:r>
              <a:rPr lang="en-US" sz="1600" dirty="0"/>
              <a:t>)</a:t>
            </a:r>
          </a:p>
        </p:txBody>
      </p:sp>
    </p:spTree>
    <p:extLst>
      <p:ext uri="{BB962C8B-B14F-4D97-AF65-F5344CB8AC3E}">
        <p14:creationId xmlns:p14="http://schemas.microsoft.com/office/powerpoint/2010/main" val="135782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0E3F-F447-4A40-9E55-C773B03A4783}"/>
              </a:ext>
            </a:extLst>
          </p:cNvPr>
          <p:cNvSpPr>
            <a:spLocks noGrp="1"/>
          </p:cNvSpPr>
          <p:nvPr>
            <p:ph type="title"/>
          </p:nvPr>
        </p:nvSpPr>
        <p:spPr/>
        <p:txBody>
          <a:bodyPr/>
          <a:lstStyle/>
          <a:p>
            <a:r>
              <a:rPr lang="en-US" dirty="0"/>
              <a:t>Contextual Summary, Thus Far …</a:t>
            </a:r>
          </a:p>
        </p:txBody>
      </p:sp>
      <p:sp>
        <p:nvSpPr>
          <p:cNvPr id="3" name="Content Placeholder 2">
            <a:extLst>
              <a:ext uri="{FF2B5EF4-FFF2-40B4-BE49-F238E27FC236}">
                <a16:creationId xmlns:a16="http://schemas.microsoft.com/office/drawing/2014/main" id="{7919AB0B-958D-4CF9-B9BB-8977D63A9742}"/>
              </a:ext>
            </a:extLst>
          </p:cNvPr>
          <p:cNvSpPr>
            <a:spLocks noGrp="1"/>
          </p:cNvSpPr>
          <p:nvPr>
            <p:ph sz="quarter" idx="10"/>
          </p:nvPr>
        </p:nvSpPr>
        <p:spPr/>
        <p:txBody>
          <a:bodyPr/>
          <a:lstStyle/>
          <a:p>
            <a:pPr marL="342900" indent="-342900">
              <a:spcBef>
                <a:spcPts val="100"/>
              </a:spcBef>
              <a:spcAft>
                <a:spcPts val="100"/>
              </a:spcAft>
            </a:pPr>
            <a:r>
              <a:rPr lang="en-US" sz="2300" dirty="0"/>
              <a:t>Answering hostile, self-righteous, stubborn Jews …</a:t>
            </a:r>
          </a:p>
          <a:p>
            <a:pPr marL="342900" indent="-342900">
              <a:spcBef>
                <a:spcPts val="100"/>
              </a:spcBef>
              <a:spcAft>
                <a:spcPts val="100"/>
              </a:spcAft>
            </a:pPr>
            <a:r>
              <a:rPr lang="en-US" sz="2300" b="1" dirty="0"/>
              <a:t>Israel:</a:t>
            </a:r>
            <a:r>
              <a:rPr lang="en-US" sz="2300" dirty="0"/>
              <a:t> </a:t>
            </a:r>
            <a:r>
              <a:rPr lang="en-US" sz="2300" i="1" dirty="0"/>
              <a:t>“You </a:t>
            </a:r>
            <a:r>
              <a:rPr lang="en-US" sz="2300" b="1" i="1" u="sng" dirty="0"/>
              <a:t>owe</a:t>
            </a:r>
            <a:r>
              <a:rPr lang="en-US" sz="2300" i="1" dirty="0"/>
              <a:t> us!  You </a:t>
            </a:r>
            <a:r>
              <a:rPr lang="en-US" sz="2300" b="1" i="1" dirty="0"/>
              <a:t>promised</a:t>
            </a:r>
            <a:r>
              <a:rPr lang="en-US" sz="2300" i="1" dirty="0"/>
              <a:t> us favor, salvation by </a:t>
            </a:r>
            <a:r>
              <a:rPr lang="en-US" sz="2300" b="1" i="1" dirty="0"/>
              <a:t>birthright</a:t>
            </a:r>
            <a:r>
              <a:rPr lang="en-US" sz="2300" i="1" dirty="0"/>
              <a:t>!”</a:t>
            </a:r>
          </a:p>
          <a:p>
            <a:pPr marL="342900" indent="-342900">
              <a:spcBef>
                <a:spcPts val="100"/>
              </a:spcBef>
              <a:spcAft>
                <a:spcPts val="100"/>
              </a:spcAft>
            </a:pPr>
            <a:r>
              <a:rPr lang="en-US" sz="2300" b="1" dirty="0"/>
              <a:t>God:</a:t>
            </a:r>
            <a:r>
              <a:rPr lang="en-US" sz="2300" dirty="0"/>
              <a:t> </a:t>
            </a:r>
            <a:r>
              <a:rPr lang="en-US" sz="2300" i="1" dirty="0"/>
              <a:t>“Promises were </a:t>
            </a:r>
            <a:r>
              <a:rPr lang="en-US" sz="2300" b="1" i="1" dirty="0"/>
              <a:t>fulfilled</a:t>
            </a:r>
            <a:r>
              <a:rPr lang="en-US" sz="2300" i="1" dirty="0"/>
              <a:t>.  You recognized my right to </a:t>
            </a:r>
            <a:r>
              <a:rPr lang="en-US" sz="2300" b="1" i="1" dirty="0"/>
              <a:t>choose</a:t>
            </a:r>
            <a:r>
              <a:rPr lang="en-US" sz="2300" i="1" dirty="0"/>
              <a:t> servants.”</a:t>
            </a:r>
          </a:p>
          <a:p>
            <a:pPr marL="342900" indent="-342900">
              <a:spcBef>
                <a:spcPts val="100"/>
              </a:spcBef>
              <a:spcAft>
                <a:spcPts val="100"/>
              </a:spcAft>
            </a:pPr>
            <a:r>
              <a:rPr lang="en-US" sz="2300" b="1" dirty="0"/>
              <a:t>Israel: </a:t>
            </a:r>
            <a:r>
              <a:rPr lang="en-US" sz="2300" i="1" dirty="0"/>
              <a:t>“You </a:t>
            </a:r>
            <a:r>
              <a:rPr lang="en-US" sz="2300" b="1" i="1" u="sng" dirty="0"/>
              <a:t>mistreated</a:t>
            </a:r>
            <a:r>
              <a:rPr lang="en-US" sz="2300" i="1" dirty="0"/>
              <a:t> us!  You </a:t>
            </a:r>
            <a:r>
              <a:rPr lang="en-US" sz="2300" b="1" i="1" dirty="0"/>
              <a:t>chose</a:t>
            </a:r>
            <a:r>
              <a:rPr lang="en-US" sz="2300" i="1" dirty="0"/>
              <a:t> us but did not save us!”</a:t>
            </a:r>
          </a:p>
          <a:p>
            <a:pPr marL="342900" indent="-342900">
              <a:spcBef>
                <a:spcPts val="100"/>
              </a:spcBef>
              <a:spcAft>
                <a:spcPts val="100"/>
              </a:spcAft>
            </a:pPr>
            <a:r>
              <a:rPr lang="en-US" sz="2300" b="1" dirty="0"/>
              <a:t>God:  </a:t>
            </a:r>
            <a:r>
              <a:rPr lang="en-US" sz="2300" i="1" dirty="0"/>
              <a:t>“Like Pharaoh, I </a:t>
            </a:r>
            <a:r>
              <a:rPr lang="en-US" sz="2300" b="1" i="1" u="sng" dirty="0"/>
              <a:t>mercifully</a:t>
            </a:r>
            <a:r>
              <a:rPr lang="en-US" sz="2300" i="1" dirty="0"/>
              <a:t> </a:t>
            </a:r>
            <a:r>
              <a:rPr lang="en-US" sz="2300" b="1" i="1" dirty="0"/>
              <a:t>informed</a:t>
            </a:r>
            <a:r>
              <a:rPr lang="en-US" sz="2300" i="1" dirty="0"/>
              <a:t> and </a:t>
            </a:r>
            <a:r>
              <a:rPr lang="en-US" sz="2300" b="1" i="1" u="sng" dirty="0"/>
              <a:t>warned</a:t>
            </a:r>
            <a:r>
              <a:rPr lang="en-US" sz="2300" i="1" dirty="0"/>
              <a:t> you, yet you </a:t>
            </a:r>
            <a:r>
              <a:rPr lang="en-US" sz="2300" b="1" i="1" u="sng" dirty="0"/>
              <a:t>rebelled</a:t>
            </a:r>
            <a:r>
              <a:rPr lang="en-US" sz="2300" i="1" dirty="0"/>
              <a:t>, so instead of destroying you immediately, I put up with you to save the world.”</a:t>
            </a:r>
          </a:p>
          <a:p>
            <a:pPr marL="342900" indent="-342900">
              <a:spcBef>
                <a:spcPts val="100"/>
              </a:spcBef>
              <a:spcAft>
                <a:spcPts val="100"/>
              </a:spcAft>
            </a:pPr>
            <a:r>
              <a:rPr lang="en-US" sz="2300" b="1" dirty="0"/>
              <a:t>Israel:</a:t>
            </a:r>
            <a:r>
              <a:rPr lang="en-US" sz="2300" i="1" dirty="0"/>
              <a:t>  “If </a:t>
            </a:r>
            <a:r>
              <a:rPr lang="en-US" sz="2300" b="1" i="1" dirty="0"/>
              <a:t>you</a:t>
            </a:r>
            <a:r>
              <a:rPr lang="en-US" sz="2300" i="1" dirty="0"/>
              <a:t> hardened us, how are we to blame? How could </a:t>
            </a:r>
            <a:r>
              <a:rPr lang="en-US" sz="2300" b="1" i="1" dirty="0"/>
              <a:t>we</a:t>
            </a:r>
            <a:r>
              <a:rPr lang="en-US" sz="2300" i="1" dirty="0"/>
              <a:t> oppose </a:t>
            </a:r>
            <a:r>
              <a:rPr lang="en-US" sz="2300" b="1" i="1" dirty="0"/>
              <a:t>you</a:t>
            </a:r>
            <a:r>
              <a:rPr lang="en-US" sz="2300" i="1" dirty="0"/>
              <a:t>?”</a:t>
            </a:r>
          </a:p>
          <a:p>
            <a:pPr marL="342900" indent="-342900">
              <a:spcBef>
                <a:spcPts val="100"/>
              </a:spcBef>
              <a:spcAft>
                <a:spcPts val="100"/>
              </a:spcAft>
            </a:pPr>
            <a:r>
              <a:rPr lang="en-US" sz="2300" b="1" dirty="0"/>
              <a:t>God:  </a:t>
            </a:r>
            <a:r>
              <a:rPr lang="en-US" sz="2300" i="1" dirty="0"/>
              <a:t>“You had more than your fair share of </a:t>
            </a:r>
            <a:r>
              <a:rPr lang="en-US" sz="2300" b="1" i="1" dirty="0"/>
              <a:t>chances</a:t>
            </a:r>
            <a:r>
              <a:rPr lang="en-US" sz="2300" i="1" dirty="0"/>
              <a:t> to repent.  You had multiple </a:t>
            </a:r>
            <a:r>
              <a:rPr lang="en-US" sz="2300" b="1" i="1" dirty="0"/>
              <a:t>advance warnings</a:t>
            </a:r>
            <a:r>
              <a:rPr lang="en-US" sz="2300" i="1" dirty="0"/>
              <a:t>.  So, I will reduce you to a remnant, and turn to the Gentiles.”</a:t>
            </a:r>
          </a:p>
          <a:p>
            <a:pPr marL="342900" indent="-342900">
              <a:spcBef>
                <a:spcPts val="100"/>
              </a:spcBef>
              <a:spcAft>
                <a:spcPts val="100"/>
              </a:spcAft>
            </a:pPr>
            <a:r>
              <a:rPr lang="en-US" sz="2300" i="1" dirty="0"/>
              <a:t>… “I rejected you because you rejected My means of salvation – Christ and faith!”</a:t>
            </a:r>
          </a:p>
          <a:p>
            <a:pPr marL="342900" indent="-342900">
              <a:spcBef>
                <a:spcPts val="100"/>
              </a:spcBef>
              <a:spcAft>
                <a:spcPts val="100"/>
              </a:spcAft>
            </a:pPr>
            <a:endParaRPr lang="en-US" sz="2300" i="1" dirty="0"/>
          </a:p>
        </p:txBody>
      </p:sp>
    </p:spTree>
    <p:extLst>
      <p:ext uri="{BB962C8B-B14F-4D97-AF65-F5344CB8AC3E}">
        <p14:creationId xmlns:p14="http://schemas.microsoft.com/office/powerpoint/2010/main" val="10380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dirty="0"/>
              <a:t>Next Level Outline</a:t>
            </a:r>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1374775" lvl="2" indent="-460375">
              <a:buFont typeface="+mj-lt"/>
              <a:buAutoNum type="arabicPeriod"/>
            </a:pPr>
            <a:r>
              <a:rPr lang="en-US" dirty="0">
                <a:solidFill>
                  <a:schemeClr val="bg1">
                    <a:lumMod val="75000"/>
                    <a:lumOff val="25000"/>
                  </a:schemeClr>
                </a:solidFill>
              </a:rPr>
              <a:t>Condemnation of the Gentiles</a:t>
            </a:r>
          </a:p>
          <a:p>
            <a:pPr marL="1374775" lvl="2" indent="-460375">
              <a:buFont typeface="+mj-lt"/>
              <a:buAutoNum type="arabicPeriod"/>
            </a:pPr>
            <a:r>
              <a:rPr lang="en-US" dirty="0">
                <a:solidFill>
                  <a:schemeClr val="bg1">
                    <a:lumMod val="75000"/>
                    <a:lumOff val="25000"/>
                  </a:schemeClr>
                </a:solidFill>
              </a:rPr>
              <a:t>Condemnation of the Jews</a:t>
            </a:r>
          </a:p>
          <a:p>
            <a:pPr marL="1374775" lvl="2" indent="-460375">
              <a:buFont typeface="+mj-lt"/>
              <a:buAutoNum type="arabicPeriod"/>
            </a:pPr>
            <a:r>
              <a:rPr lang="en-US" dirty="0">
                <a:solidFill>
                  <a:schemeClr val="bg1">
                    <a:lumMod val="75000"/>
                    <a:lumOff val="25000"/>
                  </a:schemeClr>
                </a:solidFill>
              </a:rPr>
              <a:t>Condemnation of All</a:t>
            </a:r>
          </a:p>
        </p:txBody>
      </p:sp>
    </p:spTree>
    <p:extLst>
      <p:ext uri="{BB962C8B-B14F-4D97-AF65-F5344CB8AC3E}">
        <p14:creationId xmlns:p14="http://schemas.microsoft.com/office/powerpoint/2010/main" val="117158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15AB-46E2-4186-BC7E-C71FCAB01713}"/>
              </a:ext>
            </a:extLst>
          </p:cNvPr>
          <p:cNvSpPr>
            <a:spLocks noGrp="1"/>
          </p:cNvSpPr>
          <p:nvPr>
            <p:ph type="title"/>
          </p:nvPr>
        </p:nvSpPr>
        <p:spPr/>
        <p:txBody>
          <a:bodyPr/>
          <a:lstStyle/>
          <a:p>
            <a:r>
              <a:rPr lang="en-US" dirty="0"/>
              <a:t>Contextual Overview</a:t>
            </a:r>
          </a:p>
        </p:txBody>
      </p:sp>
      <p:sp>
        <p:nvSpPr>
          <p:cNvPr id="3" name="Content Placeholder 2">
            <a:extLst>
              <a:ext uri="{FF2B5EF4-FFF2-40B4-BE49-F238E27FC236}">
                <a16:creationId xmlns:a16="http://schemas.microsoft.com/office/drawing/2014/main" id="{C33F3650-289D-45EE-B132-A9D65083DD81}"/>
              </a:ext>
            </a:extLst>
          </p:cNvPr>
          <p:cNvSpPr>
            <a:spLocks noGrp="1"/>
          </p:cNvSpPr>
          <p:nvPr>
            <p:ph sz="quarter" idx="10"/>
          </p:nvPr>
        </p:nvSpPr>
        <p:spPr/>
        <p:txBody>
          <a:bodyPr/>
          <a:lstStyle/>
          <a:p>
            <a:pPr marL="342900" lvl="0" indent="-342900"/>
            <a:r>
              <a:rPr lang="en-US" sz="2200" b="1" dirty="0">
                <a:solidFill>
                  <a:srgbClr val="002060"/>
                </a:solidFill>
                <a:cs typeface="+mn-cs"/>
              </a:rPr>
              <a:t>Key:</a:t>
            </a:r>
            <a:r>
              <a:rPr lang="en-US" sz="2200" dirty="0">
                <a:solidFill>
                  <a:srgbClr val="000000"/>
                </a:solidFill>
                <a:cs typeface="+mn-cs"/>
              </a:rPr>
              <a:t>  Examine OT quoted proof-texts in </a:t>
            </a:r>
            <a:r>
              <a:rPr lang="en-US" sz="2200" b="1" i="1" u="sng" dirty="0">
                <a:solidFill>
                  <a:srgbClr val="000000"/>
                </a:solidFill>
                <a:cs typeface="+mn-cs"/>
              </a:rPr>
              <a:t>their</a:t>
            </a:r>
            <a:r>
              <a:rPr lang="en-US" sz="2200" dirty="0">
                <a:solidFill>
                  <a:srgbClr val="000000"/>
                </a:solidFill>
                <a:cs typeface="+mn-cs"/>
              </a:rPr>
              <a:t> context!</a:t>
            </a:r>
            <a:endParaRPr lang="en-US" sz="2200" b="1" dirty="0">
              <a:solidFill>
                <a:srgbClr val="000000"/>
              </a:solidFill>
              <a:cs typeface="+mn-cs"/>
            </a:endParaRPr>
          </a:p>
          <a:p>
            <a:pPr marL="342900" lvl="0" indent="-342900"/>
            <a:r>
              <a:rPr lang="en-US" sz="2200" b="1" dirty="0">
                <a:solidFill>
                  <a:srgbClr val="002060"/>
                </a:solidFill>
                <a:cs typeface="+mn-cs"/>
              </a:rPr>
              <a:t>1-5</a:t>
            </a:r>
            <a:r>
              <a:rPr lang="en-US" sz="2200" dirty="0">
                <a:solidFill>
                  <a:srgbClr val="002060"/>
                </a:solidFill>
                <a:cs typeface="+mn-cs"/>
              </a:rPr>
              <a:t>:</a:t>
            </a:r>
            <a:r>
              <a:rPr lang="en-US" sz="2200" dirty="0">
                <a:solidFill>
                  <a:srgbClr val="000000"/>
                </a:solidFill>
                <a:cs typeface="+mn-cs"/>
              </a:rPr>
              <a:t> Rejection of physical, national Israel.</a:t>
            </a:r>
          </a:p>
          <a:p>
            <a:pPr marL="342900" lvl="0" indent="-342900"/>
            <a:r>
              <a:rPr lang="en-US" sz="2200" b="1" dirty="0">
                <a:solidFill>
                  <a:srgbClr val="002060"/>
                </a:solidFill>
                <a:cs typeface="+mn-cs"/>
              </a:rPr>
              <a:t>6-13</a:t>
            </a:r>
            <a:r>
              <a:rPr lang="en-US" sz="2200" dirty="0">
                <a:solidFill>
                  <a:srgbClr val="002060"/>
                </a:solidFill>
                <a:cs typeface="+mn-cs"/>
              </a:rPr>
              <a:t>:</a:t>
            </a:r>
            <a:r>
              <a:rPr lang="en-US" sz="2200" dirty="0">
                <a:solidFill>
                  <a:srgbClr val="000000"/>
                </a:solidFill>
                <a:cs typeface="+mn-cs"/>
              </a:rPr>
              <a:t> Vindication of God’s promise, word, and election.</a:t>
            </a:r>
          </a:p>
          <a:p>
            <a:pPr marL="685800" lvl="1" indent="-342900">
              <a:buClr>
                <a:srgbClr val="D1282E"/>
              </a:buClr>
              <a:buFont typeface="Arial" pitchFamily="34" charset="0"/>
              <a:buChar char="•"/>
            </a:pPr>
            <a:r>
              <a:rPr lang="en-US" sz="2200" dirty="0">
                <a:solidFill>
                  <a:srgbClr val="000000"/>
                </a:solidFill>
                <a:cs typeface="+mn-cs"/>
              </a:rPr>
              <a:t>Election by promise, not ancestry.</a:t>
            </a:r>
          </a:p>
          <a:p>
            <a:pPr marL="685800" lvl="1" indent="-342900">
              <a:buClr>
                <a:srgbClr val="D1282E"/>
              </a:buClr>
              <a:buFont typeface="Arial" pitchFamily="34" charset="0"/>
              <a:buChar char="•"/>
            </a:pPr>
            <a:r>
              <a:rPr lang="en-US" sz="2200" dirty="0">
                <a:solidFill>
                  <a:srgbClr val="000000"/>
                </a:solidFill>
                <a:cs typeface="+mn-cs"/>
              </a:rPr>
              <a:t>Examining roles of nations, not salvation of individuals.</a:t>
            </a:r>
          </a:p>
          <a:p>
            <a:pPr marL="342900" lvl="0" indent="-342900"/>
            <a:r>
              <a:rPr lang="en-US" sz="2200" b="1" dirty="0">
                <a:solidFill>
                  <a:srgbClr val="002060"/>
                </a:solidFill>
                <a:cs typeface="+mn-cs"/>
              </a:rPr>
              <a:t>14-23</a:t>
            </a:r>
            <a:r>
              <a:rPr lang="en-US" sz="2200" dirty="0">
                <a:solidFill>
                  <a:srgbClr val="002060"/>
                </a:solidFill>
                <a:cs typeface="+mn-cs"/>
              </a:rPr>
              <a:t>:</a:t>
            </a:r>
            <a:r>
              <a:rPr lang="en-US" sz="2200" dirty="0">
                <a:solidFill>
                  <a:srgbClr val="000000"/>
                </a:solidFill>
                <a:cs typeface="+mn-cs"/>
              </a:rPr>
              <a:t> Vindication of God’s justice.</a:t>
            </a:r>
          </a:p>
          <a:p>
            <a:pPr marL="685800" lvl="1" indent="-342900">
              <a:buClr>
                <a:srgbClr val="D1282E"/>
              </a:buClr>
              <a:buFont typeface="Arial" pitchFamily="34" charset="0"/>
              <a:buChar char="•"/>
            </a:pPr>
            <a:r>
              <a:rPr lang="en-US" sz="2200" dirty="0">
                <a:solidFill>
                  <a:srgbClr val="000000"/>
                </a:solidFill>
                <a:cs typeface="+mn-cs"/>
              </a:rPr>
              <a:t>God’s right to determine basis of mercy.</a:t>
            </a:r>
          </a:p>
          <a:p>
            <a:pPr marL="685800" lvl="1" indent="-342900">
              <a:buClr>
                <a:srgbClr val="D1282E"/>
              </a:buClr>
              <a:buFont typeface="Arial" pitchFamily="34" charset="0"/>
              <a:buChar char="•"/>
            </a:pPr>
            <a:r>
              <a:rPr lang="en-US" sz="2200" dirty="0">
                <a:solidFill>
                  <a:srgbClr val="000000"/>
                </a:solidFill>
                <a:cs typeface="+mn-cs"/>
              </a:rPr>
              <a:t>God’s right to use and harden those who hardened themselves.</a:t>
            </a:r>
          </a:p>
          <a:p>
            <a:pPr marL="342900" lvl="0" indent="-342900"/>
            <a:r>
              <a:rPr lang="en-US" sz="2200" b="1" dirty="0">
                <a:solidFill>
                  <a:srgbClr val="002060"/>
                </a:solidFill>
                <a:cs typeface="+mn-cs"/>
              </a:rPr>
              <a:t>24-29</a:t>
            </a:r>
            <a:r>
              <a:rPr lang="en-US" sz="2200" dirty="0">
                <a:solidFill>
                  <a:srgbClr val="002060"/>
                </a:solidFill>
                <a:cs typeface="+mn-cs"/>
              </a:rPr>
              <a:t>:</a:t>
            </a:r>
            <a:r>
              <a:rPr lang="en-US" sz="2200" dirty="0">
                <a:solidFill>
                  <a:srgbClr val="000000"/>
                </a:solidFill>
                <a:cs typeface="+mn-cs"/>
              </a:rPr>
              <a:t> Explanation of Jews’ continued existence.</a:t>
            </a:r>
          </a:p>
          <a:p>
            <a:pPr marL="342900" lvl="0" indent="-342900"/>
            <a:r>
              <a:rPr lang="en-US" sz="2200" b="1" dirty="0">
                <a:solidFill>
                  <a:srgbClr val="002060"/>
                </a:solidFill>
                <a:cs typeface="+mn-cs"/>
              </a:rPr>
              <a:t>30-33</a:t>
            </a:r>
            <a:r>
              <a:rPr lang="en-US" sz="2200" dirty="0">
                <a:solidFill>
                  <a:srgbClr val="002060"/>
                </a:solidFill>
                <a:cs typeface="+mn-cs"/>
              </a:rPr>
              <a:t>:</a:t>
            </a:r>
            <a:r>
              <a:rPr lang="en-US" sz="2200" dirty="0">
                <a:solidFill>
                  <a:srgbClr val="000000"/>
                </a:solidFill>
                <a:cs typeface="+mn-cs"/>
              </a:rPr>
              <a:t> Explanation of Jews’ failure and </a:t>
            </a:r>
            <a:r>
              <a:rPr lang="en-US" sz="2200" b="1" i="1" dirty="0">
                <a:solidFill>
                  <a:srgbClr val="000000"/>
                </a:solidFill>
                <a:cs typeface="+mn-cs"/>
              </a:rPr>
              <a:t>basis</a:t>
            </a:r>
            <a:r>
              <a:rPr lang="en-US" sz="2200" dirty="0">
                <a:solidFill>
                  <a:srgbClr val="000000"/>
                </a:solidFill>
                <a:cs typeface="+mn-cs"/>
              </a:rPr>
              <a:t> of mercy – </a:t>
            </a:r>
            <a:r>
              <a:rPr lang="en-US" sz="2200" b="1" i="1" u="sng" dirty="0">
                <a:solidFill>
                  <a:srgbClr val="002060"/>
                </a:solidFill>
                <a:cs typeface="+mn-cs"/>
              </a:rPr>
              <a:t>faith</a:t>
            </a:r>
            <a:r>
              <a:rPr lang="en-US" sz="2200" b="1" i="1" dirty="0">
                <a:solidFill>
                  <a:srgbClr val="002060"/>
                </a:solidFill>
                <a:cs typeface="+mn-cs"/>
              </a:rPr>
              <a:t>!</a:t>
            </a:r>
          </a:p>
          <a:p>
            <a:pPr marL="342900" lvl="0" indent="-342900"/>
            <a:r>
              <a:rPr lang="en-US" sz="2200" b="1" dirty="0">
                <a:solidFill>
                  <a:srgbClr val="002060"/>
                </a:solidFill>
                <a:cs typeface="+mn-cs"/>
              </a:rPr>
              <a:t>10:1-3</a:t>
            </a:r>
            <a:r>
              <a:rPr lang="en-US" sz="2200" dirty="0">
                <a:solidFill>
                  <a:srgbClr val="002060"/>
                </a:solidFill>
                <a:cs typeface="+mn-cs"/>
              </a:rPr>
              <a:t>:</a:t>
            </a:r>
            <a:r>
              <a:rPr lang="en-US" sz="2200" dirty="0">
                <a:solidFill>
                  <a:srgbClr val="000000"/>
                </a:solidFill>
                <a:cs typeface="+mn-cs"/>
              </a:rPr>
              <a:t> Ongoing concern for Israel’s national faithlessness.</a:t>
            </a:r>
            <a:endParaRPr lang="en-US" sz="2200" b="1" dirty="0">
              <a:solidFill>
                <a:srgbClr val="000000"/>
              </a:solidFill>
              <a:cs typeface="+mn-cs"/>
            </a:endParaRPr>
          </a:p>
          <a:p>
            <a:endParaRPr lang="en-US" dirty="0"/>
          </a:p>
        </p:txBody>
      </p:sp>
    </p:spTree>
    <p:extLst>
      <p:ext uri="{BB962C8B-B14F-4D97-AF65-F5344CB8AC3E}">
        <p14:creationId xmlns:p14="http://schemas.microsoft.com/office/powerpoint/2010/main" val="37895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2AC8-4A32-4E0A-8DC0-7C9A20688481}"/>
              </a:ext>
            </a:extLst>
          </p:cNvPr>
          <p:cNvSpPr>
            <a:spLocks noGrp="1"/>
          </p:cNvSpPr>
          <p:nvPr>
            <p:ph type="title"/>
          </p:nvPr>
        </p:nvSpPr>
        <p:spPr/>
        <p:txBody>
          <a:bodyPr/>
          <a:lstStyle/>
          <a:p>
            <a:r>
              <a:rPr lang="en-US" dirty="0"/>
              <a:t>Summary Answers to Calvinist</a:t>
            </a:r>
          </a:p>
        </p:txBody>
      </p:sp>
      <p:sp>
        <p:nvSpPr>
          <p:cNvPr id="3" name="Content Placeholder 2">
            <a:extLst>
              <a:ext uri="{FF2B5EF4-FFF2-40B4-BE49-F238E27FC236}">
                <a16:creationId xmlns:a16="http://schemas.microsoft.com/office/drawing/2014/main" id="{E0D9784C-6C36-4196-8E04-482A7AD76BFA}"/>
              </a:ext>
            </a:extLst>
          </p:cNvPr>
          <p:cNvSpPr>
            <a:spLocks noGrp="1"/>
          </p:cNvSpPr>
          <p:nvPr>
            <p:ph sz="quarter" idx="10"/>
          </p:nvPr>
        </p:nvSpPr>
        <p:spPr/>
        <p:txBody>
          <a:bodyPr/>
          <a:lstStyle/>
          <a:p>
            <a:pPr marL="342900" lvl="0" indent="-342900">
              <a:spcBef>
                <a:spcPts val="300"/>
              </a:spcBef>
              <a:spcAft>
                <a:spcPts val="300"/>
              </a:spcAft>
            </a:pPr>
            <a:r>
              <a:rPr lang="en-US" sz="2200" dirty="0">
                <a:solidFill>
                  <a:srgbClr val="000000"/>
                </a:solidFill>
                <a:cs typeface="+mn-cs"/>
              </a:rPr>
              <a:t>Context of chapter and quotations shows election initially refers to </a:t>
            </a:r>
            <a:r>
              <a:rPr lang="en-US" sz="2200" b="1" i="1" u="sng" dirty="0">
                <a:solidFill>
                  <a:srgbClr val="000000"/>
                </a:solidFill>
                <a:cs typeface="+mn-cs"/>
              </a:rPr>
              <a:t>role</a:t>
            </a:r>
            <a:r>
              <a:rPr lang="en-US" sz="2200" dirty="0">
                <a:solidFill>
                  <a:srgbClr val="000000"/>
                </a:solidFill>
                <a:cs typeface="+mn-cs"/>
              </a:rPr>
              <a:t> of </a:t>
            </a:r>
            <a:r>
              <a:rPr lang="en-US" sz="2200" b="1" i="1" u="sng" dirty="0">
                <a:solidFill>
                  <a:srgbClr val="000000"/>
                </a:solidFill>
                <a:cs typeface="+mn-cs"/>
              </a:rPr>
              <a:t>nations</a:t>
            </a:r>
            <a:r>
              <a:rPr lang="en-US" sz="2200" dirty="0">
                <a:solidFill>
                  <a:srgbClr val="000000"/>
                </a:solidFill>
                <a:cs typeface="+mn-cs"/>
              </a:rPr>
              <a:t>, not the </a:t>
            </a:r>
            <a:r>
              <a:rPr lang="en-US" sz="2200" b="1" i="1" dirty="0">
                <a:solidFill>
                  <a:srgbClr val="000000"/>
                </a:solidFill>
                <a:cs typeface="+mn-cs"/>
              </a:rPr>
              <a:t>salvation</a:t>
            </a:r>
            <a:r>
              <a:rPr lang="en-US" sz="2200" dirty="0">
                <a:solidFill>
                  <a:srgbClr val="000000"/>
                </a:solidFill>
                <a:cs typeface="+mn-cs"/>
              </a:rPr>
              <a:t> of </a:t>
            </a:r>
            <a:r>
              <a:rPr lang="en-US" sz="2200" b="1" i="1" dirty="0">
                <a:solidFill>
                  <a:srgbClr val="000000"/>
                </a:solidFill>
                <a:cs typeface="+mn-cs"/>
              </a:rPr>
              <a:t>individuals</a:t>
            </a:r>
            <a:r>
              <a:rPr lang="en-US" sz="2200" dirty="0">
                <a:solidFill>
                  <a:srgbClr val="000000"/>
                </a:solidFill>
                <a:cs typeface="+mn-cs"/>
              </a:rPr>
              <a:t>.</a:t>
            </a:r>
          </a:p>
          <a:p>
            <a:pPr marL="342900" lvl="0" indent="-342900">
              <a:spcBef>
                <a:spcPts val="300"/>
              </a:spcBef>
              <a:spcAft>
                <a:spcPts val="300"/>
              </a:spcAft>
            </a:pPr>
            <a:r>
              <a:rPr lang="en-US" sz="2200" dirty="0">
                <a:solidFill>
                  <a:srgbClr val="000000"/>
                </a:solidFill>
                <a:cs typeface="+mn-cs"/>
              </a:rPr>
              <a:t>God may judicially (punitively) harden, but only </a:t>
            </a:r>
            <a:r>
              <a:rPr lang="en-US" sz="2200" b="1" i="1" dirty="0">
                <a:solidFill>
                  <a:srgbClr val="000000"/>
                </a:solidFill>
                <a:cs typeface="+mn-cs"/>
              </a:rPr>
              <a:t>after</a:t>
            </a:r>
            <a:r>
              <a:rPr lang="en-US" sz="2200" dirty="0">
                <a:solidFill>
                  <a:srgbClr val="000000"/>
                </a:solidFill>
                <a:cs typeface="+mn-cs"/>
              </a:rPr>
              <a:t> man rejects God’s message, discipline, and mercy.</a:t>
            </a:r>
          </a:p>
          <a:p>
            <a:pPr marL="342900" lvl="0" indent="-342900">
              <a:spcBef>
                <a:spcPts val="300"/>
              </a:spcBef>
              <a:spcAft>
                <a:spcPts val="300"/>
              </a:spcAft>
            </a:pPr>
            <a:r>
              <a:rPr lang="en-US" sz="2200" dirty="0">
                <a:solidFill>
                  <a:srgbClr val="000000"/>
                </a:solidFill>
                <a:cs typeface="+mn-cs"/>
              </a:rPr>
              <a:t>God’s original plans (i.e., judgment) can be changed </a:t>
            </a:r>
            <a:r>
              <a:rPr lang="en-US" sz="2200" b="1" i="1" dirty="0">
                <a:solidFill>
                  <a:srgbClr val="000000"/>
                </a:solidFill>
                <a:cs typeface="+mn-cs"/>
              </a:rPr>
              <a:t>based</a:t>
            </a:r>
            <a:r>
              <a:rPr lang="en-US" sz="2200" dirty="0">
                <a:solidFill>
                  <a:srgbClr val="000000"/>
                </a:solidFill>
                <a:cs typeface="+mn-cs"/>
              </a:rPr>
              <a:t> on a person or a nation’s choices (</a:t>
            </a:r>
            <a:r>
              <a:rPr lang="en-US" sz="2200" b="1" dirty="0">
                <a:solidFill>
                  <a:srgbClr val="002060"/>
                </a:solidFill>
                <a:cs typeface="+mn-cs"/>
              </a:rPr>
              <a:t>Jeremiah 18:5-11</a:t>
            </a:r>
            <a:r>
              <a:rPr lang="en-US" sz="2200" dirty="0">
                <a:solidFill>
                  <a:srgbClr val="000000"/>
                </a:solidFill>
                <a:cs typeface="+mn-cs"/>
              </a:rPr>
              <a:t>).</a:t>
            </a:r>
          </a:p>
          <a:p>
            <a:pPr marL="342900" lvl="0" indent="-342900">
              <a:spcBef>
                <a:spcPts val="300"/>
              </a:spcBef>
              <a:spcAft>
                <a:spcPts val="300"/>
              </a:spcAft>
            </a:pPr>
            <a:r>
              <a:rPr lang="en-US" sz="2200" dirty="0">
                <a:solidFill>
                  <a:srgbClr val="000000"/>
                </a:solidFill>
                <a:cs typeface="+mn-cs"/>
              </a:rPr>
              <a:t>One can </a:t>
            </a:r>
            <a:r>
              <a:rPr lang="en-US" sz="2200" dirty="0">
                <a:solidFill>
                  <a:srgbClr val="002060"/>
                </a:solidFill>
                <a:cs typeface="+mn-cs"/>
              </a:rPr>
              <a:t>“prepare himself”</a:t>
            </a:r>
            <a:r>
              <a:rPr lang="en-US" sz="2200" dirty="0">
                <a:solidFill>
                  <a:srgbClr val="000000"/>
                </a:solidFill>
                <a:cs typeface="+mn-cs"/>
              </a:rPr>
              <a:t> to be a </a:t>
            </a:r>
            <a:r>
              <a:rPr lang="en-US" sz="2200" dirty="0">
                <a:solidFill>
                  <a:srgbClr val="002060"/>
                </a:solidFill>
                <a:cs typeface="+mn-cs"/>
              </a:rPr>
              <a:t>“vessel of honor”</a:t>
            </a:r>
            <a:r>
              <a:rPr lang="en-US" sz="2200" dirty="0">
                <a:solidFill>
                  <a:srgbClr val="000000"/>
                </a:solidFill>
                <a:cs typeface="+mn-cs"/>
              </a:rPr>
              <a:t>, </a:t>
            </a:r>
            <a:r>
              <a:rPr lang="en-US" sz="2200" b="1" u="sng" dirty="0">
                <a:solidFill>
                  <a:srgbClr val="000000"/>
                </a:solidFill>
                <a:cs typeface="+mn-cs"/>
              </a:rPr>
              <a:t>if</a:t>
            </a:r>
            <a:r>
              <a:rPr lang="en-US" sz="2200" dirty="0">
                <a:solidFill>
                  <a:srgbClr val="000000"/>
                </a:solidFill>
                <a:cs typeface="+mn-cs"/>
              </a:rPr>
              <a:t> he </a:t>
            </a:r>
            <a:r>
              <a:rPr lang="en-US" sz="2200" dirty="0">
                <a:solidFill>
                  <a:srgbClr val="002060"/>
                </a:solidFill>
                <a:cs typeface="+mn-cs"/>
              </a:rPr>
              <a:t>“cleanses himself”</a:t>
            </a:r>
            <a:r>
              <a:rPr lang="en-US" sz="2200" dirty="0">
                <a:solidFill>
                  <a:srgbClr val="000000"/>
                </a:solidFill>
                <a:cs typeface="+mn-cs"/>
              </a:rPr>
              <a:t> (</a:t>
            </a:r>
            <a:r>
              <a:rPr lang="en-US" sz="2200" b="1" dirty="0">
                <a:solidFill>
                  <a:srgbClr val="002060"/>
                </a:solidFill>
                <a:cs typeface="+mn-cs"/>
              </a:rPr>
              <a:t>1 Timothy 2:20-21</a:t>
            </a:r>
            <a:r>
              <a:rPr lang="en-US" sz="2200" dirty="0">
                <a:solidFill>
                  <a:srgbClr val="000000"/>
                </a:solidFill>
                <a:cs typeface="+mn-cs"/>
              </a:rPr>
              <a:t>).</a:t>
            </a:r>
          </a:p>
          <a:p>
            <a:pPr marL="342900" lvl="0" indent="-342900">
              <a:spcBef>
                <a:spcPts val="300"/>
              </a:spcBef>
              <a:spcAft>
                <a:spcPts val="300"/>
              </a:spcAft>
            </a:pPr>
            <a:r>
              <a:rPr lang="en-US" sz="2200" dirty="0">
                <a:solidFill>
                  <a:srgbClr val="000000"/>
                </a:solidFill>
                <a:cs typeface="+mn-cs"/>
              </a:rPr>
              <a:t>God can and </a:t>
            </a:r>
            <a:r>
              <a:rPr lang="en-US" sz="2200" b="1" i="1" dirty="0">
                <a:solidFill>
                  <a:srgbClr val="000000"/>
                </a:solidFill>
                <a:cs typeface="+mn-cs"/>
              </a:rPr>
              <a:t>has chosen </a:t>
            </a:r>
            <a:r>
              <a:rPr lang="en-US" sz="2200" dirty="0">
                <a:solidFill>
                  <a:srgbClr val="000000"/>
                </a:solidFill>
                <a:cs typeface="+mn-cs"/>
              </a:rPr>
              <a:t>terms of salvation – </a:t>
            </a:r>
            <a:r>
              <a:rPr lang="en-US" sz="2200" b="1" i="1" u="sng" dirty="0">
                <a:solidFill>
                  <a:srgbClr val="000000"/>
                </a:solidFill>
                <a:cs typeface="+mn-cs"/>
              </a:rPr>
              <a:t>faith</a:t>
            </a:r>
            <a:r>
              <a:rPr lang="en-US" sz="2200" dirty="0">
                <a:solidFill>
                  <a:srgbClr val="000000"/>
                </a:solidFill>
                <a:cs typeface="+mn-cs"/>
              </a:rPr>
              <a:t>, not law (</a:t>
            </a:r>
            <a:r>
              <a:rPr lang="en-US" sz="2200" b="1" dirty="0">
                <a:solidFill>
                  <a:srgbClr val="002060"/>
                </a:solidFill>
                <a:cs typeface="+mn-cs"/>
              </a:rPr>
              <a:t>Proverbs 28:13; Isaiah 55:7; I Peter 5:5; Matthew 7:21-23</a:t>
            </a:r>
            <a:r>
              <a:rPr lang="en-US" sz="2200" dirty="0">
                <a:solidFill>
                  <a:srgbClr val="000000"/>
                </a:solidFill>
                <a:cs typeface="+mn-cs"/>
              </a:rPr>
              <a:t>).  We don’t get to choose terms.  We can only accept or reject.</a:t>
            </a:r>
          </a:p>
        </p:txBody>
      </p:sp>
    </p:spTree>
    <p:extLst>
      <p:ext uri="{BB962C8B-B14F-4D97-AF65-F5344CB8AC3E}">
        <p14:creationId xmlns:p14="http://schemas.microsoft.com/office/powerpoint/2010/main" val="13388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361225" y="2987041"/>
            <a:ext cx="8362828" cy="334440"/>
          </a:xfrm>
        </p:spPr>
        <p:txBody>
          <a:bodyPr>
            <a:noAutofit/>
          </a:bodyPr>
          <a:lstStyle/>
          <a:p>
            <a:r>
              <a:rPr lang="en-US" dirty="0"/>
              <a:t>Israel’s Rejection of God</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10</a:t>
            </a:r>
          </a:p>
        </p:txBody>
      </p:sp>
    </p:spTree>
    <p:extLst>
      <p:ext uri="{BB962C8B-B14F-4D97-AF65-F5344CB8AC3E}">
        <p14:creationId xmlns:p14="http://schemas.microsoft.com/office/powerpoint/2010/main" val="235535846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a:t>Outline</a:t>
            </a:r>
            <a:endParaRPr lang="en-US" dirty="0"/>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spcBef>
                <a:spcPts val="0"/>
              </a:spcBef>
              <a:buFont typeface="+mj-lt"/>
              <a:buAutoNum type="alphaUcPeriod"/>
            </a:pPr>
            <a:r>
              <a:rPr lang="en-US" dirty="0"/>
              <a:t>Overcoming Sin; Spirit over Flesh</a:t>
            </a:r>
            <a:r>
              <a:rPr lang="en-US" dirty="0">
                <a:solidFill>
                  <a:srgbClr val="002060"/>
                </a:solidFill>
              </a:rPr>
              <a:t>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spcBef>
                <a:spcPts val="0"/>
              </a:spcBef>
              <a:buFont typeface="+mj-lt"/>
              <a:buAutoNum type="alphaUcPeriod"/>
            </a:pPr>
            <a:r>
              <a:rPr lang="en-US" dirty="0">
                <a:solidFill>
                  <a:srgbClr val="002060"/>
                </a:solidFill>
              </a:rPr>
              <a:t>Salvation of Spiritual Israel</a:t>
            </a:r>
            <a:r>
              <a:rPr lang="en-US" dirty="0">
                <a:solidFill>
                  <a:schemeClr val="bg1">
                    <a:lumMod val="75000"/>
                    <a:lumOff val="25000"/>
                  </a:schemeClr>
                </a:solidFill>
              </a:rPr>
              <a:t>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1374775" lvl="2" indent="-460375">
              <a:spcBef>
                <a:spcPts val="0"/>
              </a:spcBef>
              <a:buFont typeface="+mj-lt"/>
              <a:buAutoNum type="arabicPeriod" startAt="9"/>
            </a:pPr>
            <a:r>
              <a:rPr lang="en-US" dirty="0"/>
              <a:t>Vindicating God’s Rejection of Physical Israel</a:t>
            </a:r>
          </a:p>
          <a:p>
            <a:pPr marL="1374775" lvl="2" indent="-460375">
              <a:spcBef>
                <a:spcPts val="0"/>
              </a:spcBef>
              <a:buFont typeface="+mj-lt"/>
              <a:buAutoNum type="arabicPeriod" startAt="9"/>
            </a:pPr>
            <a:r>
              <a:rPr lang="en-US" dirty="0">
                <a:solidFill>
                  <a:srgbClr val="002060"/>
                </a:solidFill>
              </a:rPr>
              <a:t>Physical Israel’s Rejection of God</a:t>
            </a:r>
          </a:p>
          <a:p>
            <a:pPr marL="1374775" lvl="2" indent="-460375">
              <a:spcBef>
                <a:spcPts val="0"/>
              </a:spcBef>
              <a:buFont typeface="+mj-lt"/>
              <a:buAutoNum type="arabicPeriod" startAt="9"/>
            </a:pPr>
            <a:r>
              <a:rPr lang="en-US" dirty="0">
                <a:solidFill>
                  <a:schemeClr val="bg1">
                    <a:lumMod val="75000"/>
                    <a:lumOff val="25000"/>
                  </a:schemeClr>
                </a:solidFill>
              </a:rPr>
              <a:t>God’s Redemption of Spiritual Israel, Jews &amp; Gentiles</a:t>
            </a:r>
          </a:p>
          <a:p>
            <a:pPr marL="460375" lvl="0" indent="-460375">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spcBef>
                <a:spcPts val="0"/>
              </a:spcBef>
              <a:buFont typeface="+mj-lt"/>
              <a:buAutoNum type="alphaUcPeriod"/>
            </a:pPr>
            <a:r>
              <a:rPr lang="en-US" dirty="0">
                <a:solidFill>
                  <a:schemeClr val="bg1">
                    <a:lumMod val="75000"/>
                    <a:lumOff val="25000"/>
                  </a:schemeClr>
                </a:solidFill>
              </a:rPr>
              <a:t>Applications toward each other (</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11037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
                                            <p:txEl>
                                              <p:pRg st="6" end="6"/>
                                            </p:txEl>
                                          </p:spTgt>
                                        </p:tgtEl>
                                      </p:cBhvr>
                                    </p:animEffect>
                                    <p:animScale>
                                      <p:cBhvr>
                                        <p:cTn id="35" dur="250" autoRev="1" fill="hold"/>
                                        <p:tgtEl>
                                          <p:spTgt spid="3">
                                            <p:txEl>
                                              <p:pRg st="6" end="6"/>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10:1-4</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Israel’s Rejection of God’s Righteousness</a:t>
            </a:r>
            <a:endParaRPr lang="en-US" sz="5400" b="1" dirty="0"/>
          </a:p>
        </p:txBody>
      </p:sp>
    </p:spTree>
    <p:extLst>
      <p:ext uri="{BB962C8B-B14F-4D97-AF65-F5344CB8AC3E}">
        <p14:creationId xmlns:p14="http://schemas.microsoft.com/office/powerpoint/2010/main" val="388327798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Futility of Zeal Without Knowledge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What commendable trait does Paul acknowledge in Israel (</a:t>
            </a:r>
            <a:r>
              <a:rPr lang="en-US" b="1" dirty="0">
                <a:solidFill>
                  <a:srgbClr val="002060"/>
                </a:solidFill>
              </a:rPr>
              <a:t>10:1-2</a:t>
            </a:r>
            <a:r>
              <a:rPr lang="en-US" dirty="0"/>
              <a:t>)?</a:t>
            </a:r>
          </a:p>
          <a:p>
            <a:pPr marL="0" indent="0">
              <a:buNone/>
            </a:pPr>
            <a:r>
              <a:rPr lang="en-US" dirty="0">
                <a:solidFill>
                  <a:srgbClr val="002060"/>
                </a:solidFill>
              </a:rPr>
              <a:t>Brethren, </a:t>
            </a:r>
            <a:r>
              <a:rPr lang="en-US" b="1" dirty="0">
                <a:solidFill>
                  <a:srgbClr val="002060"/>
                </a:solidFill>
              </a:rPr>
              <a:t>my heart’s desire and prayer to God </a:t>
            </a:r>
            <a:r>
              <a:rPr lang="en-US" b="1" u="sng" dirty="0">
                <a:solidFill>
                  <a:srgbClr val="002060"/>
                </a:solidFill>
              </a:rPr>
              <a:t>for Israel</a:t>
            </a:r>
            <a:r>
              <a:rPr lang="en-US" b="1" dirty="0">
                <a:solidFill>
                  <a:srgbClr val="002060"/>
                </a:solidFill>
              </a:rPr>
              <a:t> is that they </a:t>
            </a:r>
            <a:r>
              <a:rPr lang="en-US" b="1" u="sng" dirty="0">
                <a:solidFill>
                  <a:srgbClr val="002060"/>
                </a:solidFill>
              </a:rPr>
              <a:t>may be saved</a:t>
            </a:r>
            <a:r>
              <a:rPr lang="en-US" dirty="0">
                <a:solidFill>
                  <a:srgbClr val="002060"/>
                </a:solidFill>
              </a:rPr>
              <a:t>. For I bear them witness that they have </a:t>
            </a:r>
            <a:r>
              <a:rPr lang="en-US" b="1" dirty="0">
                <a:solidFill>
                  <a:srgbClr val="002060"/>
                </a:solidFill>
              </a:rPr>
              <a:t>a </a:t>
            </a:r>
            <a:r>
              <a:rPr lang="en-US" b="1" u="sng" dirty="0">
                <a:solidFill>
                  <a:srgbClr val="002060"/>
                </a:solidFill>
              </a:rPr>
              <a:t>zeal</a:t>
            </a:r>
            <a:r>
              <a:rPr lang="en-US" b="1" dirty="0">
                <a:solidFill>
                  <a:srgbClr val="002060"/>
                </a:solidFill>
              </a:rPr>
              <a:t> for God, but </a:t>
            </a:r>
            <a:r>
              <a:rPr lang="en-US" b="1" u="sng" dirty="0">
                <a:solidFill>
                  <a:srgbClr val="002060"/>
                </a:solidFill>
              </a:rPr>
              <a:t>not according to knowledge</a:t>
            </a:r>
            <a:r>
              <a:rPr lang="en-US" dirty="0">
                <a:solidFill>
                  <a:srgbClr val="002060"/>
                </a:solidFill>
              </a:rPr>
              <a:t>. </a:t>
            </a:r>
            <a:r>
              <a:rPr lang="en-US" dirty="0"/>
              <a:t>(</a:t>
            </a:r>
            <a:r>
              <a:rPr lang="en-US" b="1" dirty="0">
                <a:solidFill>
                  <a:srgbClr val="002060"/>
                </a:solidFill>
              </a:rPr>
              <a:t>10:1-2</a:t>
            </a:r>
            <a:r>
              <a:rPr lang="en-US" dirty="0"/>
              <a:t>)</a:t>
            </a:r>
          </a:p>
          <a:p>
            <a:r>
              <a:rPr lang="en-US" b="1" dirty="0"/>
              <a:t>Note:</a:t>
            </a:r>
            <a:r>
              <a:rPr lang="en-US" dirty="0"/>
              <a:t>  Again Paul shows his genuine desire for Israel, pure motives.</a:t>
            </a:r>
          </a:p>
          <a:p>
            <a:r>
              <a:rPr lang="en-US" dirty="0"/>
              <a:t>National Israel manifested, possessed a </a:t>
            </a:r>
            <a:r>
              <a:rPr lang="en-US" dirty="0">
                <a:solidFill>
                  <a:srgbClr val="002060"/>
                </a:solidFill>
              </a:rPr>
              <a:t>“zeal for God”</a:t>
            </a:r>
            <a:r>
              <a:rPr lang="en-US" dirty="0"/>
              <a:t>.</a:t>
            </a:r>
          </a:p>
          <a:p>
            <a:r>
              <a:rPr lang="en-US" dirty="0"/>
              <a:t>However, their zeal was </a:t>
            </a:r>
            <a:r>
              <a:rPr lang="en-US" b="1" i="1" dirty="0"/>
              <a:t>misdirected</a:t>
            </a:r>
            <a:r>
              <a:rPr lang="en-US" dirty="0"/>
              <a:t> and therefore in </a:t>
            </a:r>
            <a:r>
              <a:rPr lang="en-US" b="1" i="1" dirty="0"/>
              <a:t>vain</a:t>
            </a:r>
            <a:r>
              <a:rPr lang="en-US" dirty="0"/>
              <a:t>.</a:t>
            </a:r>
          </a:p>
          <a:p>
            <a:r>
              <a:rPr lang="en-US" b="1" dirty="0"/>
              <a:t>Note:</a:t>
            </a:r>
            <a:r>
              <a:rPr lang="en-US" dirty="0"/>
              <a:t> </a:t>
            </a:r>
            <a:r>
              <a:rPr lang="en-US" dirty="0">
                <a:solidFill>
                  <a:srgbClr val="002060"/>
                </a:solidFill>
              </a:rPr>
              <a:t>“zeal for God” </a:t>
            </a:r>
            <a:r>
              <a:rPr lang="en-US" dirty="0"/>
              <a:t>alone does </a:t>
            </a:r>
            <a:r>
              <a:rPr lang="en-US" b="1" i="1" dirty="0"/>
              <a:t>not</a:t>
            </a:r>
            <a:r>
              <a:rPr lang="en-US" dirty="0"/>
              <a:t> save; otherwise, Paul would not need to pray and desire that </a:t>
            </a:r>
            <a:r>
              <a:rPr lang="en-US" dirty="0">
                <a:solidFill>
                  <a:srgbClr val="002060"/>
                </a:solidFill>
              </a:rPr>
              <a:t>“they may be saved”</a:t>
            </a:r>
            <a:r>
              <a:rPr lang="en-US" dirty="0"/>
              <a:t>.  Need </a:t>
            </a:r>
            <a:r>
              <a:rPr lang="en-US" b="1" i="1" dirty="0"/>
              <a:t>knowledge</a:t>
            </a:r>
            <a:r>
              <a:rPr lang="en-US" i="1" dirty="0"/>
              <a:t>!</a:t>
            </a:r>
          </a:p>
          <a:p>
            <a:r>
              <a:rPr lang="en-US" dirty="0"/>
              <a:t>Did this represent simple ignorance?  Only need to be taught? …</a:t>
            </a:r>
          </a:p>
          <a:p>
            <a:endParaRPr lang="en-US" dirty="0"/>
          </a:p>
        </p:txBody>
      </p:sp>
    </p:spTree>
    <p:extLst>
      <p:ext uri="{BB962C8B-B14F-4D97-AF65-F5344CB8AC3E}">
        <p14:creationId xmlns:p14="http://schemas.microsoft.com/office/powerpoint/2010/main" val="50879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“Willingly” Ignorant!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Why did that trait fail them?  What two issues did they suffer, and how might they be related (</a:t>
            </a:r>
            <a:r>
              <a:rPr lang="en-US" b="1" dirty="0">
                <a:solidFill>
                  <a:srgbClr val="002060"/>
                </a:solidFill>
              </a:rPr>
              <a:t>10:3-4</a:t>
            </a:r>
            <a:r>
              <a:rPr lang="en-US" dirty="0"/>
              <a:t>)?</a:t>
            </a:r>
          </a:p>
          <a:p>
            <a:pPr marL="0" indent="0">
              <a:buNone/>
            </a:pPr>
            <a:r>
              <a:rPr lang="en-US" dirty="0">
                <a:solidFill>
                  <a:srgbClr val="002060"/>
                </a:solidFill>
              </a:rPr>
              <a:t>For they being </a:t>
            </a:r>
            <a:r>
              <a:rPr lang="en-US" b="1" dirty="0">
                <a:solidFill>
                  <a:srgbClr val="002060"/>
                </a:solidFill>
              </a:rPr>
              <a:t>ignorant of </a:t>
            </a:r>
            <a:r>
              <a:rPr lang="en-US" b="1" u="sng" dirty="0">
                <a:solidFill>
                  <a:srgbClr val="002060"/>
                </a:solidFill>
              </a:rPr>
              <a:t>God’s</a:t>
            </a:r>
            <a:r>
              <a:rPr lang="en-US" b="1" dirty="0">
                <a:solidFill>
                  <a:srgbClr val="002060"/>
                </a:solidFill>
              </a:rPr>
              <a:t> righteousness</a:t>
            </a:r>
            <a:r>
              <a:rPr lang="en-US" dirty="0">
                <a:solidFill>
                  <a:srgbClr val="002060"/>
                </a:solidFill>
              </a:rPr>
              <a:t>, and </a:t>
            </a:r>
            <a:r>
              <a:rPr lang="en-US" b="1" u="sng" dirty="0">
                <a:solidFill>
                  <a:srgbClr val="002060"/>
                </a:solidFill>
              </a:rPr>
              <a:t>seeking</a:t>
            </a:r>
            <a:r>
              <a:rPr lang="en-US" b="1" dirty="0">
                <a:solidFill>
                  <a:srgbClr val="002060"/>
                </a:solidFill>
              </a:rPr>
              <a:t> to establish </a:t>
            </a:r>
            <a:r>
              <a:rPr lang="en-US" b="1" u="sng" dirty="0">
                <a:solidFill>
                  <a:srgbClr val="002060"/>
                </a:solidFill>
              </a:rPr>
              <a:t>their own</a:t>
            </a:r>
            <a:r>
              <a:rPr lang="en-US" b="1" dirty="0">
                <a:solidFill>
                  <a:srgbClr val="002060"/>
                </a:solidFill>
              </a:rPr>
              <a:t> righteousness</a:t>
            </a:r>
            <a:r>
              <a:rPr lang="en-US" dirty="0">
                <a:solidFill>
                  <a:srgbClr val="002060"/>
                </a:solidFill>
              </a:rPr>
              <a:t>, </a:t>
            </a:r>
            <a:r>
              <a:rPr lang="en-US" b="1" dirty="0">
                <a:solidFill>
                  <a:srgbClr val="002060"/>
                </a:solidFill>
              </a:rPr>
              <a:t>have </a:t>
            </a:r>
            <a:r>
              <a:rPr lang="en-US" b="1" u="sng" dirty="0">
                <a:solidFill>
                  <a:srgbClr val="002060"/>
                </a:solidFill>
              </a:rPr>
              <a:t>not submitted</a:t>
            </a:r>
            <a:r>
              <a:rPr lang="en-US" b="1" dirty="0">
                <a:solidFill>
                  <a:srgbClr val="002060"/>
                </a:solidFill>
              </a:rPr>
              <a:t> to the righteousness of </a:t>
            </a:r>
            <a:r>
              <a:rPr lang="en-US" b="1" u="sng" dirty="0">
                <a:solidFill>
                  <a:srgbClr val="002060"/>
                </a:solidFill>
              </a:rPr>
              <a:t>God</a:t>
            </a:r>
            <a:r>
              <a:rPr lang="en-US" dirty="0">
                <a:solidFill>
                  <a:srgbClr val="002060"/>
                </a:solidFill>
              </a:rPr>
              <a:t>. </a:t>
            </a:r>
            <a:r>
              <a:rPr lang="en-US" b="1" dirty="0">
                <a:solidFill>
                  <a:srgbClr val="002060"/>
                </a:solidFill>
              </a:rPr>
              <a:t>For</a:t>
            </a:r>
            <a:r>
              <a:rPr lang="en-US" dirty="0">
                <a:solidFill>
                  <a:srgbClr val="002060"/>
                </a:solidFill>
              </a:rPr>
              <a:t> </a:t>
            </a:r>
            <a:r>
              <a:rPr lang="en-US" b="1" u="sng" dirty="0">
                <a:solidFill>
                  <a:srgbClr val="002060"/>
                </a:solidFill>
              </a:rPr>
              <a:t>Christ</a:t>
            </a:r>
            <a:r>
              <a:rPr lang="en-US" b="1" dirty="0">
                <a:solidFill>
                  <a:srgbClr val="002060"/>
                </a:solidFill>
              </a:rPr>
              <a:t> is the </a:t>
            </a:r>
            <a:r>
              <a:rPr lang="en-US" b="1" u="sng" dirty="0">
                <a:solidFill>
                  <a:srgbClr val="002060"/>
                </a:solidFill>
              </a:rPr>
              <a:t>end of the law</a:t>
            </a:r>
            <a:r>
              <a:rPr lang="en-US" b="1" dirty="0">
                <a:solidFill>
                  <a:srgbClr val="002060"/>
                </a:solidFill>
              </a:rPr>
              <a:t> for righteousness to everyone who believes</a:t>
            </a:r>
            <a:r>
              <a:rPr lang="en-US" dirty="0">
                <a:solidFill>
                  <a:srgbClr val="002060"/>
                </a:solidFill>
              </a:rPr>
              <a:t>. </a:t>
            </a:r>
            <a:r>
              <a:rPr lang="en-US" dirty="0"/>
              <a:t>(</a:t>
            </a:r>
            <a:r>
              <a:rPr lang="en-US" b="1" dirty="0">
                <a:solidFill>
                  <a:srgbClr val="002060"/>
                </a:solidFill>
              </a:rPr>
              <a:t>10:3-4</a:t>
            </a:r>
            <a:r>
              <a:rPr lang="en-US" dirty="0"/>
              <a:t>)</a:t>
            </a:r>
          </a:p>
          <a:p>
            <a:pPr marL="457200" indent="-457200">
              <a:buFont typeface="+mj-lt"/>
              <a:buAutoNum type="alphaUcPeriod"/>
            </a:pPr>
            <a:r>
              <a:rPr lang="en-US" b="1" dirty="0"/>
              <a:t>Ignorant</a:t>
            </a:r>
            <a:r>
              <a:rPr lang="en-US" dirty="0"/>
              <a:t> - Did not understand God or His plan for righteousness.</a:t>
            </a:r>
          </a:p>
          <a:p>
            <a:pPr marL="457200" indent="-457200">
              <a:buFont typeface="+mj-lt"/>
              <a:buAutoNum type="alphaUcPeriod"/>
            </a:pPr>
            <a:r>
              <a:rPr lang="en-US" b="1" dirty="0"/>
              <a:t>Pride</a:t>
            </a:r>
            <a:r>
              <a:rPr lang="en-US" dirty="0"/>
              <a:t> – Sought to establish their </a:t>
            </a:r>
            <a:r>
              <a:rPr lang="en-US" b="1" i="1" dirty="0"/>
              <a:t>own</a:t>
            </a:r>
            <a:r>
              <a:rPr lang="en-US" dirty="0"/>
              <a:t> righteousness (</a:t>
            </a:r>
            <a:r>
              <a:rPr lang="en-US" b="1" dirty="0">
                <a:solidFill>
                  <a:srgbClr val="002060"/>
                </a:solidFill>
              </a:rPr>
              <a:t>Luke 16:15</a:t>
            </a:r>
            <a:r>
              <a:rPr lang="en-US" dirty="0"/>
              <a:t>).</a:t>
            </a:r>
          </a:p>
          <a:p>
            <a:r>
              <a:rPr lang="en-US" dirty="0"/>
              <a:t>Unwilling to humble themselves and submit to God and His plan.</a:t>
            </a:r>
          </a:p>
          <a:p>
            <a:r>
              <a:rPr lang="en-US" dirty="0"/>
              <a:t>Why?  Again, they </a:t>
            </a:r>
            <a:r>
              <a:rPr lang="en-US" dirty="0">
                <a:solidFill>
                  <a:srgbClr val="002060"/>
                </a:solidFill>
              </a:rPr>
              <a:t>“stumbled”</a:t>
            </a:r>
            <a:r>
              <a:rPr lang="en-US" dirty="0"/>
              <a:t> over Christ (</a:t>
            </a:r>
            <a:r>
              <a:rPr lang="en-US" b="1" dirty="0">
                <a:solidFill>
                  <a:srgbClr val="002060"/>
                </a:solidFill>
              </a:rPr>
              <a:t>9:30-33; 1 Cor. 1:18-31</a:t>
            </a:r>
            <a:r>
              <a:rPr lang="en-US" dirty="0"/>
              <a:t>).</a:t>
            </a:r>
          </a:p>
          <a:p>
            <a:r>
              <a:rPr lang="en-US" dirty="0"/>
              <a:t>Was </a:t>
            </a:r>
            <a:r>
              <a:rPr lang="en-US" dirty="0">
                <a:solidFill>
                  <a:srgbClr val="002060"/>
                </a:solidFill>
              </a:rPr>
              <a:t>“willingly ignorant”</a:t>
            </a:r>
            <a:r>
              <a:rPr lang="en-US" dirty="0"/>
              <a:t>, similar to </a:t>
            </a:r>
            <a:r>
              <a:rPr lang="en-US" dirty="0">
                <a:solidFill>
                  <a:srgbClr val="002060"/>
                </a:solidFill>
              </a:rPr>
              <a:t>“willfully forget”</a:t>
            </a:r>
            <a:r>
              <a:rPr lang="en-US" dirty="0"/>
              <a:t> (</a:t>
            </a:r>
            <a:r>
              <a:rPr lang="en-US" b="1" dirty="0">
                <a:solidFill>
                  <a:srgbClr val="002060"/>
                </a:solidFill>
              </a:rPr>
              <a:t>2 Pet. 3:3-6</a:t>
            </a:r>
            <a:r>
              <a:rPr lang="en-US" dirty="0"/>
              <a:t>).</a:t>
            </a:r>
          </a:p>
          <a:p>
            <a:endParaRPr lang="en-US" dirty="0"/>
          </a:p>
          <a:p>
            <a:endParaRPr lang="en-US" dirty="0"/>
          </a:p>
        </p:txBody>
      </p:sp>
    </p:spTree>
    <p:extLst>
      <p:ext uri="{BB962C8B-B14F-4D97-AF65-F5344CB8AC3E}">
        <p14:creationId xmlns:p14="http://schemas.microsoft.com/office/powerpoint/2010/main" val="390681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10:5-11</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Righteousness of the Law versus Faith</a:t>
            </a:r>
            <a:endParaRPr lang="en-US" sz="4800" b="1" dirty="0"/>
          </a:p>
        </p:txBody>
      </p:sp>
    </p:spTree>
    <p:extLst>
      <p:ext uri="{BB962C8B-B14F-4D97-AF65-F5344CB8AC3E}">
        <p14:creationId xmlns:p14="http://schemas.microsoft.com/office/powerpoint/2010/main" val="24901797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Righteousness of Law vs. Faith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3"/>
            </a:pPr>
            <a:r>
              <a:rPr lang="en-US" dirty="0"/>
              <a:t>How is the righteousness obtained by the law different than the righteousness obtained by faith (</a:t>
            </a:r>
            <a:r>
              <a:rPr lang="en-US" b="1" dirty="0">
                <a:solidFill>
                  <a:srgbClr val="002060"/>
                </a:solidFill>
              </a:rPr>
              <a:t>10:5-8</a:t>
            </a:r>
            <a:r>
              <a:rPr lang="en-US" dirty="0"/>
              <a:t>)?</a:t>
            </a:r>
          </a:p>
          <a:p>
            <a:pPr marL="0" indent="0">
              <a:lnSpc>
                <a:spcPct val="95000"/>
              </a:lnSpc>
              <a:spcBef>
                <a:spcPts val="0"/>
              </a:spcBef>
              <a:buNone/>
            </a:pPr>
            <a:r>
              <a:rPr lang="en-US" dirty="0">
                <a:solidFill>
                  <a:srgbClr val="002060"/>
                </a:solidFill>
              </a:rPr>
              <a:t>For Moses writes about the </a:t>
            </a:r>
            <a:r>
              <a:rPr lang="en-US" b="1" dirty="0">
                <a:solidFill>
                  <a:srgbClr val="002060"/>
                </a:solidFill>
              </a:rPr>
              <a:t>righteousness which is </a:t>
            </a:r>
            <a:r>
              <a:rPr lang="en-US" b="1" u="sng" dirty="0">
                <a:solidFill>
                  <a:srgbClr val="002060"/>
                </a:solidFill>
              </a:rPr>
              <a:t>of the law</a:t>
            </a:r>
            <a:r>
              <a:rPr lang="en-US" dirty="0">
                <a:solidFill>
                  <a:srgbClr val="002060"/>
                </a:solidFill>
              </a:rPr>
              <a:t>, “The man who </a:t>
            </a:r>
            <a:r>
              <a:rPr lang="en-US" b="1" u="sng" dirty="0">
                <a:solidFill>
                  <a:srgbClr val="002060"/>
                </a:solidFill>
              </a:rPr>
              <a:t>does</a:t>
            </a:r>
            <a:r>
              <a:rPr lang="en-US" b="1" dirty="0">
                <a:solidFill>
                  <a:srgbClr val="002060"/>
                </a:solidFill>
              </a:rPr>
              <a:t> those things shall </a:t>
            </a:r>
            <a:r>
              <a:rPr lang="en-US" b="1" u="sng" dirty="0">
                <a:solidFill>
                  <a:srgbClr val="002060"/>
                </a:solidFill>
              </a:rPr>
              <a:t>live by them</a:t>
            </a:r>
            <a:r>
              <a:rPr lang="en-US" dirty="0">
                <a:solidFill>
                  <a:srgbClr val="002060"/>
                </a:solidFill>
              </a:rPr>
              <a:t>.” But the </a:t>
            </a:r>
            <a:r>
              <a:rPr lang="en-US" b="1" dirty="0">
                <a:solidFill>
                  <a:srgbClr val="002060"/>
                </a:solidFill>
              </a:rPr>
              <a:t>righteousness </a:t>
            </a:r>
            <a:r>
              <a:rPr lang="en-US" b="1" u="sng" dirty="0">
                <a:solidFill>
                  <a:srgbClr val="002060"/>
                </a:solidFill>
              </a:rPr>
              <a:t>of faith</a:t>
            </a:r>
            <a:r>
              <a:rPr lang="en-US" b="1" dirty="0">
                <a:solidFill>
                  <a:srgbClr val="002060"/>
                </a:solidFill>
              </a:rPr>
              <a:t> speaks in this way</a:t>
            </a:r>
            <a:r>
              <a:rPr lang="en-US" dirty="0">
                <a:solidFill>
                  <a:srgbClr val="002060"/>
                </a:solidFill>
              </a:rPr>
              <a:t>, “Do not say in your heart, ‘Who will ascend into heaven?’” (that is, to bring Christ down from above) or, “‘Who will descend into the abyss?’” (that is, to bring Christ up from the dead). But what does it say? “The </a:t>
            </a:r>
            <a:r>
              <a:rPr lang="en-US" b="1" u="sng" dirty="0">
                <a:solidFill>
                  <a:srgbClr val="002060"/>
                </a:solidFill>
              </a:rPr>
              <a:t>word</a:t>
            </a:r>
            <a:r>
              <a:rPr lang="en-US" b="1" dirty="0">
                <a:solidFill>
                  <a:srgbClr val="002060"/>
                </a:solidFill>
              </a:rPr>
              <a:t> is </a:t>
            </a:r>
            <a:r>
              <a:rPr lang="en-US" b="1" u="sng" dirty="0">
                <a:solidFill>
                  <a:srgbClr val="002060"/>
                </a:solidFill>
              </a:rPr>
              <a:t>near</a:t>
            </a:r>
            <a:r>
              <a:rPr lang="en-US" b="1" dirty="0">
                <a:solidFill>
                  <a:srgbClr val="002060"/>
                </a:solidFill>
              </a:rPr>
              <a:t> you</a:t>
            </a:r>
            <a:r>
              <a:rPr lang="en-US" dirty="0">
                <a:solidFill>
                  <a:srgbClr val="002060"/>
                </a:solidFill>
              </a:rPr>
              <a:t>, </a:t>
            </a:r>
            <a:r>
              <a:rPr lang="en-US" b="1" u="sng" dirty="0">
                <a:solidFill>
                  <a:srgbClr val="002060"/>
                </a:solidFill>
              </a:rPr>
              <a:t>in your mouth</a:t>
            </a:r>
            <a:r>
              <a:rPr lang="en-US" b="1" dirty="0">
                <a:solidFill>
                  <a:srgbClr val="002060"/>
                </a:solidFill>
              </a:rPr>
              <a:t> and in your heart</a:t>
            </a:r>
            <a:r>
              <a:rPr lang="en-US" dirty="0">
                <a:solidFill>
                  <a:srgbClr val="002060"/>
                </a:solidFill>
              </a:rPr>
              <a:t>” (</a:t>
            </a:r>
            <a:r>
              <a:rPr lang="en-US" b="1" dirty="0">
                <a:solidFill>
                  <a:srgbClr val="002060"/>
                </a:solidFill>
              </a:rPr>
              <a:t>that is, the </a:t>
            </a:r>
            <a:r>
              <a:rPr lang="en-US" b="1" u="sng" dirty="0">
                <a:solidFill>
                  <a:srgbClr val="002060"/>
                </a:solidFill>
              </a:rPr>
              <a:t>word of faith</a:t>
            </a:r>
            <a:r>
              <a:rPr lang="en-US" b="1" dirty="0">
                <a:solidFill>
                  <a:srgbClr val="002060"/>
                </a:solidFill>
              </a:rPr>
              <a:t> which we preach</a:t>
            </a:r>
            <a:r>
              <a:rPr lang="en-US" dirty="0">
                <a:solidFill>
                  <a:srgbClr val="002060"/>
                </a:solidFill>
              </a:rPr>
              <a:t>): </a:t>
            </a:r>
            <a:r>
              <a:rPr lang="en-US" dirty="0"/>
              <a:t>(</a:t>
            </a:r>
            <a:r>
              <a:rPr lang="en-US" b="1" dirty="0">
                <a:solidFill>
                  <a:srgbClr val="002060"/>
                </a:solidFill>
              </a:rPr>
              <a:t>10:5-8</a:t>
            </a:r>
            <a:r>
              <a:rPr lang="en-US" dirty="0"/>
              <a:t>)</a:t>
            </a:r>
          </a:p>
          <a:p>
            <a:pPr>
              <a:lnSpc>
                <a:spcPct val="95000"/>
              </a:lnSpc>
              <a:spcBef>
                <a:spcPts val="0"/>
              </a:spcBef>
            </a:pPr>
            <a:r>
              <a:rPr lang="en-US" dirty="0"/>
              <a:t>Perfect law-keeping versus believing, trusting in God – call on Him.</a:t>
            </a:r>
          </a:p>
          <a:p>
            <a:pPr>
              <a:lnSpc>
                <a:spcPct val="95000"/>
              </a:lnSpc>
              <a:spcBef>
                <a:spcPts val="0"/>
              </a:spcBef>
            </a:pPr>
            <a:r>
              <a:rPr lang="en-US" dirty="0"/>
              <a:t>Faith, grace eliminate great works worthy of salvation &amp; boasting!</a:t>
            </a:r>
          </a:p>
        </p:txBody>
      </p:sp>
    </p:spTree>
    <p:extLst>
      <p:ext uri="{BB962C8B-B14F-4D97-AF65-F5344CB8AC3E}">
        <p14:creationId xmlns:p14="http://schemas.microsoft.com/office/powerpoint/2010/main" val="190479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Proof-Text for the “Sinner’s Prayer”?</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Some teach that a person only needs to believe in Jesus and confess Him, which is typically expressed through a simple prayer, often called the “sinner’s prayer”.  Does </a:t>
            </a:r>
            <a:r>
              <a:rPr lang="en-US" b="1" dirty="0">
                <a:solidFill>
                  <a:srgbClr val="002060"/>
                </a:solidFill>
              </a:rPr>
              <a:t>10:9-11</a:t>
            </a:r>
            <a:r>
              <a:rPr lang="en-US" dirty="0"/>
              <a:t> support that teaching, that we only need to believe and confess to be saved?  Explain.</a:t>
            </a:r>
          </a:p>
          <a:p>
            <a:pPr marL="0" indent="0">
              <a:buNone/>
            </a:pPr>
            <a:r>
              <a:rPr lang="en-US" dirty="0">
                <a:solidFill>
                  <a:srgbClr val="002060"/>
                </a:solidFill>
              </a:rPr>
              <a:t>that </a:t>
            </a:r>
            <a:r>
              <a:rPr lang="en-US" b="1" u="sng" dirty="0">
                <a:solidFill>
                  <a:srgbClr val="002060"/>
                </a:solidFill>
              </a:rPr>
              <a:t>if</a:t>
            </a:r>
            <a:r>
              <a:rPr lang="en-US" b="1" dirty="0">
                <a:solidFill>
                  <a:srgbClr val="002060"/>
                </a:solidFill>
              </a:rPr>
              <a:t> you </a:t>
            </a:r>
            <a:r>
              <a:rPr lang="en-US" b="1" u="sng" dirty="0">
                <a:solidFill>
                  <a:srgbClr val="002060"/>
                </a:solidFill>
              </a:rPr>
              <a:t>confess</a:t>
            </a:r>
            <a:r>
              <a:rPr lang="en-US" b="1" dirty="0">
                <a:solidFill>
                  <a:srgbClr val="002060"/>
                </a:solidFill>
              </a:rPr>
              <a:t> with your mouth the Lord Jesus and </a:t>
            </a:r>
            <a:r>
              <a:rPr lang="en-US" b="1" u="sng" dirty="0">
                <a:solidFill>
                  <a:srgbClr val="002060"/>
                </a:solidFill>
              </a:rPr>
              <a:t>believe</a:t>
            </a:r>
            <a:r>
              <a:rPr lang="en-US" b="1" dirty="0">
                <a:solidFill>
                  <a:srgbClr val="002060"/>
                </a:solidFill>
              </a:rPr>
              <a:t> in your heart that God has raised Him from the dead, </a:t>
            </a:r>
            <a:r>
              <a:rPr lang="en-US" b="1" u="sng" dirty="0">
                <a:solidFill>
                  <a:srgbClr val="002060"/>
                </a:solidFill>
              </a:rPr>
              <a:t>you will be saved</a:t>
            </a:r>
            <a:r>
              <a:rPr lang="en-US" dirty="0">
                <a:solidFill>
                  <a:srgbClr val="002060"/>
                </a:solidFill>
              </a:rPr>
              <a:t>. For </a:t>
            </a:r>
            <a:r>
              <a:rPr lang="en-US" b="1" dirty="0">
                <a:solidFill>
                  <a:srgbClr val="002060"/>
                </a:solidFill>
              </a:rPr>
              <a:t>with the heart one </a:t>
            </a:r>
            <a:r>
              <a:rPr lang="en-US" b="1" u="sng" dirty="0">
                <a:solidFill>
                  <a:srgbClr val="002060"/>
                </a:solidFill>
              </a:rPr>
              <a:t>believes unto righteousness</a:t>
            </a:r>
            <a:r>
              <a:rPr lang="en-US" dirty="0">
                <a:solidFill>
                  <a:srgbClr val="002060"/>
                </a:solidFill>
              </a:rPr>
              <a:t>, </a:t>
            </a:r>
            <a:r>
              <a:rPr lang="en-US" b="1" dirty="0">
                <a:solidFill>
                  <a:srgbClr val="002060"/>
                </a:solidFill>
              </a:rPr>
              <a:t>and with the mouth </a:t>
            </a:r>
            <a:r>
              <a:rPr lang="en-US" b="1" u="sng" dirty="0">
                <a:solidFill>
                  <a:srgbClr val="002060"/>
                </a:solidFill>
              </a:rPr>
              <a:t>confession is made unto salvation</a:t>
            </a:r>
            <a:r>
              <a:rPr lang="en-US" dirty="0">
                <a:solidFill>
                  <a:srgbClr val="002060"/>
                </a:solidFill>
              </a:rPr>
              <a:t>. For the Scripture says, “</a:t>
            </a:r>
            <a:r>
              <a:rPr lang="en-US" b="1" dirty="0">
                <a:solidFill>
                  <a:srgbClr val="002060"/>
                </a:solidFill>
              </a:rPr>
              <a:t>Whoever </a:t>
            </a:r>
            <a:r>
              <a:rPr lang="en-US" b="1" u="sng" dirty="0">
                <a:solidFill>
                  <a:srgbClr val="002060"/>
                </a:solidFill>
              </a:rPr>
              <a:t>believes on</a:t>
            </a:r>
            <a:r>
              <a:rPr lang="en-US" b="1" dirty="0">
                <a:solidFill>
                  <a:srgbClr val="002060"/>
                </a:solidFill>
              </a:rPr>
              <a:t> Him will not be put to shame</a:t>
            </a:r>
            <a:r>
              <a:rPr lang="en-US" dirty="0">
                <a:solidFill>
                  <a:srgbClr val="002060"/>
                </a:solidFill>
              </a:rPr>
              <a:t>.” </a:t>
            </a:r>
            <a:r>
              <a:rPr lang="en-US" dirty="0"/>
              <a:t>(</a:t>
            </a:r>
            <a:r>
              <a:rPr lang="en-US" b="1" dirty="0">
                <a:solidFill>
                  <a:srgbClr val="002060"/>
                </a:solidFill>
              </a:rPr>
              <a:t>10:9-11</a:t>
            </a:r>
            <a:r>
              <a:rPr lang="en-US" dirty="0"/>
              <a:t>)</a:t>
            </a:r>
          </a:p>
          <a:p>
            <a:r>
              <a:rPr lang="en-US" dirty="0"/>
              <a:t>Both are critical, but what </a:t>
            </a:r>
            <a:r>
              <a:rPr lang="en-US" b="1" i="1" dirty="0"/>
              <a:t>kind</a:t>
            </a:r>
            <a:r>
              <a:rPr lang="en-US" dirty="0"/>
              <a:t> or </a:t>
            </a:r>
            <a:r>
              <a:rPr lang="en-US" b="1" i="1" dirty="0"/>
              <a:t>level</a:t>
            </a:r>
            <a:r>
              <a:rPr lang="en-US" dirty="0"/>
              <a:t> of belief is sufficient? …</a:t>
            </a:r>
          </a:p>
          <a:p>
            <a:endParaRPr lang="en-US" dirty="0"/>
          </a:p>
        </p:txBody>
      </p:sp>
    </p:spTree>
    <p:extLst>
      <p:ext uri="{BB962C8B-B14F-4D97-AF65-F5344CB8AC3E}">
        <p14:creationId xmlns:p14="http://schemas.microsoft.com/office/powerpoint/2010/main" val="88374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b="1" dirty="0"/>
              <a:t>Romans 2:1-16</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The Equitable God</a:t>
            </a:r>
          </a:p>
        </p:txBody>
      </p:sp>
    </p:spTree>
    <p:extLst>
      <p:ext uri="{BB962C8B-B14F-4D97-AF65-F5344CB8AC3E}">
        <p14:creationId xmlns:p14="http://schemas.microsoft.com/office/powerpoint/2010/main" val="157757883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10:14-21</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Israel’s Rejection of the Gospel</a:t>
            </a:r>
            <a:endParaRPr lang="en-US" sz="4800" b="1" dirty="0"/>
          </a:p>
        </p:txBody>
      </p:sp>
    </p:spTree>
    <p:extLst>
      <p:ext uri="{BB962C8B-B14F-4D97-AF65-F5344CB8AC3E}">
        <p14:creationId xmlns:p14="http://schemas.microsoft.com/office/powerpoint/2010/main" val="165023699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“Broken Down the Middle Wall”</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What distinction did the gospel eliminate (</a:t>
            </a:r>
            <a:r>
              <a:rPr lang="en-US" b="1" dirty="0">
                <a:solidFill>
                  <a:srgbClr val="002060"/>
                </a:solidFill>
              </a:rPr>
              <a:t>10:12-13</a:t>
            </a:r>
            <a:r>
              <a:rPr lang="en-US" dirty="0"/>
              <a:t>)?  Why might this have caused some of Israel to reject the gospel?</a:t>
            </a:r>
          </a:p>
          <a:p>
            <a:pPr marL="0" indent="0">
              <a:buNone/>
            </a:pPr>
            <a:r>
              <a:rPr lang="en-US" dirty="0">
                <a:solidFill>
                  <a:srgbClr val="002060"/>
                </a:solidFill>
              </a:rPr>
              <a:t>For there is </a:t>
            </a:r>
            <a:r>
              <a:rPr lang="en-US" b="1" dirty="0">
                <a:solidFill>
                  <a:srgbClr val="002060"/>
                </a:solidFill>
              </a:rPr>
              <a:t>no distinction </a:t>
            </a:r>
            <a:r>
              <a:rPr lang="en-US" b="1" u="sng" dirty="0">
                <a:solidFill>
                  <a:srgbClr val="002060"/>
                </a:solidFill>
              </a:rPr>
              <a:t>between Jew and Greek</a:t>
            </a:r>
            <a:r>
              <a:rPr lang="en-US" dirty="0">
                <a:solidFill>
                  <a:srgbClr val="002060"/>
                </a:solidFill>
              </a:rPr>
              <a:t>, for the</a:t>
            </a:r>
            <a:r>
              <a:rPr lang="en-US" b="1" dirty="0">
                <a:solidFill>
                  <a:srgbClr val="002060"/>
                </a:solidFill>
              </a:rPr>
              <a:t> same Lord over all is </a:t>
            </a:r>
            <a:r>
              <a:rPr lang="en-US" b="1" u="sng" dirty="0">
                <a:solidFill>
                  <a:srgbClr val="002060"/>
                </a:solidFill>
              </a:rPr>
              <a:t>rich to all who call upon Him</a:t>
            </a:r>
            <a:r>
              <a:rPr lang="en-US" dirty="0">
                <a:solidFill>
                  <a:srgbClr val="002060"/>
                </a:solidFill>
              </a:rPr>
              <a:t>. For </a:t>
            </a:r>
            <a:r>
              <a:rPr lang="en-US" b="1" dirty="0">
                <a:solidFill>
                  <a:srgbClr val="002060"/>
                </a:solidFill>
              </a:rPr>
              <a:t>“</a:t>
            </a:r>
            <a:r>
              <a:rPr lang="en-US" b="1" u="sng" dirty="0">
                <a:solidFill>
                  <a:srgbClr val="002060"/>
                </a:solidFill>
              </a:rPr>
              <a:t>whoever</a:t>
            </a:r>
            <a:r>
              <a:rPr lang="en-US" b="1" dirty="0">
                <a:solidFill>
                  <a:srgbClr val="002060"/>
                </a:solidFill>
              </a:rPr>
              <a:t> calls on the name of the LORD shall be saved.”</a:t>
            </a:r>
            <a:r>
              <a:rPr lang="en-US" dirty="0">
                <a:solidFill>
                  <a:srgbClr val="002060"/>
                </a:solidFill>
              </a:rPr>
              <a:t> </a:t>
            </a:r>
            <a:r>
              <a:rPr lang="en-US" dirty="0"/>
              <a:t>(</a:t>
            </a:r>
            <a:r>
              <a:rPr lang="en-US" b="1" dirty="0">
                <a:solidFill>
                  <a:srgbClr val="002060"/>
                </a:solidFill>
              </a:rPr>
              <a:t>10:12-13</a:t>
            </a:r>
            <a:r>
              <a:rPr lang="en-US" dirty="0"/>
              <a:t>)</a:t>
            </a:r>
          </a:p>
          <a:p>
            <a:r>
              <a:rPr lang="en-US" dirty="0"/>
              <a:t>By not requiring Gentiles to follow the Jewish law – </a:t>
            </a:r>
            <a:r>
              <a:rPr lang="en-US" dirty="0">
                <a:solidFill>
                  <a:srgbClr val="002060"/>
                </a:solidFill>
              </a:rPr>
              <a:t>“</a:t>
            </a:r>
            <a:r>
              <a:rPr lang="en-US" b="1" u="sng" dirty="0">
                <a:solidFill>
                  <a:srgbClr val="002060"/>
                </a:solidFill>
              </a:rPr>
              <a:t>whoever</a:t>
            </a:r>
            <a:r>
              <a:rPr lang="en-US" dirty="0">
                <a:solidFill>
                  <a:srgbClr val="002060"/>
                </a:solidFill>
              </a:rPr>
              <a:t> </a:t>
            </a:r>
            <a:r>
              <a:rPr lang="en-US" b="1" dirty="0">
                <a:solidFill>
                  <a:srgbClr val="002060"/>
                </a:solidFill>
              </a:rPr>
              <a:t>calls</a:t>
            </a:r>
            <a:r>
              <a:rPr lang="en-US" dirty="0">
                <a:solidFill>
                  <a:srgbClr val="002060"/>
                </a:solidFill>
              </a:rPr>
              <a:t>”</a:t>
            </a:r>
            <a:r>
              <a:rPr lang="en-US" dirty="0"/>
              <a:t> – the </a:t>
            </a:r>
            <a:r>
              <a:rPr lang="en-US" dirty="0">
                <a:solidFill>
                  <a:srgbClr val="002060"/>
                </a:solidFill>
              </a:rPr>
              <a:t>“middle wall of separation”</a:t>
            </a:r>
            <a:r>
              <a:rPr lang="en-US" dirty="0"/>
              <a:t> was eliminated (</a:t>
            </a:r>
            <a:r>
              <a:rPr lang="en-US" b="1" dirty="0">
                <a:solidFill>
                  <a:srgbClr val="002060"/>
                </a:solidFill>
              </a:rPr>
              <a:t>Eph. 2:14-16</a:t>
            </a:r>
            <a:r>
              <a:rPr lang="en-US" dirty="0"/>
              <a:t>).</a:t>
            </a:r>
          </a:p>
          <a:p>
            <a:r>
              <a:rPr lang="en-US" dirty="0"/>
              <a:t>How does one </a:t>
            </a:r>
            <a:r>
              <a:rPr lang="en-US" b="1" dirty="0"/>
              <a:t>call</a:t>
            </a:r>
            <a:r>
              <a:rPr lang="en-US" dirty="0"/>
              <a:t>?  What does it mean to </a:t>
            </a:r>
            <a:r>
              <a:rPr lang="en-US" dirty="0">
                <a:solidFill>
                  <a:srgbClr val="002060"/>
                </a:solidFill>
              </a:rPr>
              <a:t>“</a:t>
            </a:r>
            <a:r>
              <a:rPr lang="en-US" b="1" i="1" dirty="0">
                <a:solidFill>
                  <a:srgbClr val="002060"/>
                </a:solidFill>
              </a:rPr>
              <a:t>call</a:t>
            </a:r>
            <a:r>
              <a:rPr lang="en-US" dirty="0">
                <a:solidFill>
                  <a:srgbClr val="002060"/>
                </a:solidFill>
              </a:rPr>
              <a:t> on the name of the Lord”</a:t>
            </a:r>
            <a:r>
              <a:rPr lang="en-US" dirty="0"/>
              <a:t>?</a:t>
            </a:r>
          </a:p>
          <a:p>
            <a:endParaRPr lang="en-US" dirty="0"/>
          </a:p>
        </p:txBody>
      </p:sp>
    </p:spTree>
    <p:extLst>
      <p:ext uri="{BB962C8B-B14F-4D97-AF65-F5344CB8AC3E}">
        <p14:creationId xmlns:p14="http://schemas.microsoft.com/office/powerpoint/2010/main" val="935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Plausible Deniability?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b="1" dirty="0">
                <a:solidFill>
                  <a:srgbClr val="002060"/>
                </a:solidFill>
              </a:rPr>
              <a:t>How then shall they </a:t>
            </a:r>
            <a:r>
              <a:rPr lang="en-US" b="1" baseline="30000" dirty="0">
                <a:solidFill>
                  <a:srgbClr val="C00000"/>
                </a:solidFill>
              </a:rPr>
              <a:t>5</a:t>
            </a:r>
            <a:r>
              <a:rPr lang="en-US" b="1" dirty="0">
                <a:solidFill>
                  <a:srgbClr val="002060"/>
                </a:solidFill>
              </a:rPr>
              <a:t>call on Him </a:t>
            </a:r>
            <a:r>
              <a:rPr lang="en-US" dirty="0">
                <a:solidFill>
                  <a:srgbClr val="002060"/>
                </a:solidFill>
              </a:rPr>
              <a:t>in whom they have </a:t>
            </a:r>
            <a:r>
              <a:rPr lang="en-US" b="1" dirty="0">
                <a:solidFill>
                  <a:srgbClr val="002060"/>
                </a:solidFill>
              </a:rPr>
              <a:t>not </a:t>
            </a:r>
            <a:r>
              <a:rPr lang="en-US" b="1" baseline="30000" dirty="0">
                <a:solidFill>
                  <a:srgbClr val="C00000"/>
                </a:solidFill>
              </a:rPr>
              <a:t>4</a:t>
            </a:r>
            <a:r>
              <a:rPr lang="en-US" b="1" dirty="0">
                <a:solidFill>
                  <a:srgbClr val="002060"/>
                </a:solidFill>
              </a:rPr>
              <a:t>believed</a:t>
            </a:r>
            <a:r>
              <a:rPr lang="en-US" dirty="0">
                <a:solidFill>
                  <a:srgbClr val="002060"/>
                </a:solidFill>
              </a:rPr>
              <a:t>? And how shall they </a:t>
            </a:r>
            <a:r>
              <a:rPr lang="en-US" b="1" baseline="30000" dirty="0">
                <a:solidFill>
                  <a:srgbClr val="C00000"/>
                </a:solidFill>
              </a:rPr>
              <a:t>4</a:t>
            </a:r>
            <a:r>
              <a:rPr lang="en-US" b="1" dirty="0">
                <a:solidFill>
                  <a:srgbClr val="002060"/>
                </a:solidFill>
              </a:rPr>
              <a:t>believe</a:t>
            </a:r>
            <a:r>
              <a:rPr lang="en-US" dirty="0">
                <a:solidFill>
                  <a:srgbClr val="002060"/>
                </a:solidFill>
              </a:rPr>
              <a:t> in Him of whom they have </a:t>
            </a:r>
            <a:r>
              <a:rPr lang="en-US" b="1" dirty="0">
                <a:solidFill>
                  <a:srgbClr val="002060"/>
                </a:solidFill>
              </a:rPr>
              <a:t>not </a:t>
            </a:r>
            <a:r>
              <a:rPr lang="en-US" b="1" baseline="30000" dirty="0">
                <a:solidFill>
                  <a:srgbClr val="C00000"/>
                </a:solidFill>
              </a:rPr>
              <a:t>3</a:t>
            </a:r>
            <a:r>
              <a:rPr lang="en-US" b="1" dirty="0">
                <a:solidFill>
                  <a:srgbClr val="002060"/>
                </a:solidFill>
              </a:rPr>
              <a:t>heard</a:t>
            </a:r>
            <a:r>
              <a:rPr lang="en-US" dirty="0">
                <a:solidFill>
                  <a:srgbClr val="002060"/>
                </a:solidFill>
              </a:rPr>
              <a:t>? And how shall they </a:t>
            </a:r>
            <a:r>
              <a:rPr lang="en-US" b="1" baseline="30000" dirty="0">
                <a:solidFill>
                  <a:srgbClr val="C00000"/>
                </a:solidFill>
              </a:rPr>
              <a:t>3</a:t>
            </a:r>
            <a:r>
              <a:rPr lang="en-US" b="1" dirty="0">
                <a:solidFill>
                  <a:srgbClr val="002060"/>
                </a:solidFill>
              </a:rPr>
              <a:t>hear without a </a:t>
            </a:r>
            <a:r>
              <a:rPr lang="en-US" b="1" baseline="30000" dirty="0">
                <a:solidFill>
                  <a:srgbClr val="C00000"/>
                </a:solidFill>
              </a:rPr>
              <a:t>2</a:t>
            </a:r>
            <a:r>
              <a:rPr lang="en-US" b="1" dirty="0">
                <a:solidFill>
                  <a:srgbClr val="002060"/>
                </a:solidFill>
              </a:rPr>
              <a:t>preacher</a:t>
            </a:r>
            <a:r>
              <a:rPr lang="en-US" dirty="0">
                <a:solidFill>
                  <a:srgbClr val="002060"/>
                </a:solidFill>
              </a:rPr>
              <a:t>? And how shall they </a:t>
            </a:r>
            <a:r>
              <a:rPr lang="en-US" b="1" baseline="30000" dirty="0">
                <a:solidFill>
                  <a:srgbClr val="C00000"/>
                </a:solidFill>
              </a:rPr>
              <a:t>2</a:t>
            </a:r>
            <a:r>
              <a:rPr lang="en-US" b="1" dirty="0">
                <a:solidFill>
                  <a:srgbClr val="002060"/>
                </a:solidFill>
              </a:rPr>
              <a:t>preach unless they are </a:t>
            </a:r>
            <a:r>
              <a:rPr lang="en-US" b="1" baseline="30000" dirty="0">
                <a:solidFill>
                  <a:srgbClr val="C00000"/>
                </a:solidFill>
              </a:rPr>
              <a:t>1</a:t>
            </a:r>
            <a:r>
              <a:rPr lang="en-US" b="1" dirty="0">
                <a:solidFill>
                  <a:srgbClr val="002060"/>
                </a:solidFill>
              </a:rPr>
              <a:t>sent</a:t>
            </a:r>
            <a:r>
              <a:rPr lang="en-US" dirty="0">
                <a:solidFill>
                  <a:srgbClr val="002060"/>
                </a:solidFill>
              </a:rPr>
              <a:t>? As it is written: “How beautiful are the feet of </a:t>
            </a:r>
            <a:r>
              <a:rPr lang="en-US" b="1" u="sng" dirty="0">
                <a:solidFill>
                  <a:srgbClr val="002060"/>
                </a:solidFill>
              </a:rPr>
              <a:t>those who preach</a:t>
            </a:r>
            <a:r>
              <a:rPr lang="en-US" b="1" dirty="0">
                <a:solidFill>
                  <a:srgbClr val="002060"/>
                </a:solidFill>
              </a:rPr>
              <a:t> the gospel of peace, Who bring glad tidings of good things</a:t>
            </a:r>
            <a:r>
              <a:rPr lang="en-US" dirty="0">
                <a:solidFill>
                  <a:srgbClr val="002060"/>
                </a:solidFill>
              </a:rPr>
              <a:t>!”</a:t>
            </a:r>
            <a:r>
              <a:rPr lang="en-US" dirty="0"/>
              <a:t> (</a:t>
            </a:r>
            <a:r>
              <a:rPr lang="en-US" b="1" dirty="0">
                <a:solidFill>
                  <a:srgbClr val="002060"/>
                </a:solidFill>
              </a:rPr>
              <a:t>10:14-15</a:t>
            </a:r>
            <a:r>
              <a:rPr lang="en-US" dirty="0"/>
              <a:t>)</a:t>
            </a:r>
          </a:p>
          <a:p>
            <a:pPr marL="457200" indent="-457200">
              <a:buFont typeface="+mj-lt"/>
              <a:buAutoNum type="arabicPeriod" startAt="6"/>
            </a:pPr>
            <a:r>
              <a:rPr lang="en-US" dirty="0"/>
              <a:t>What charge or question does Paul anticipate in </a:t>
            </a:r>
            <a:r>
              <a:rPr lang="en-US" b="1" dirty="0">
                <a:solidFill>
                  <a:srgbClr val="002060"/>
                </a:solidFill>
              </a:rPr>
              <a:t>10:14-15</a:t>
            </a:r>
            <a:r>
              <a:rPr lang="en-US" dirty="0"/>
              <a:t>?  What might be the motivation of such a question, given the background of chapters 9 and 10 so far?</a:t>
            </a:r>
          </a:p>
          <a:p>
            <a:r>
              <a:rPr lang="en-US" dirty="0"/>
              <a:t>Harkens back to chapter 9, defending Jewish disobedience by ignorance.  … </a:t>
            </a:r>
            <a:r>
              <a:rPr lang="en-US" b="1" i="1" dirty="0"/>
              <a:t>Israel:</a:t>
            </a:r>
            <a:r>
              <a:rPr lang="en-US" dirty="0"/>
              <a:t>  “Nobody was sent to us!  How could we call?”</a:t>
            </a:r>
          </a:p>
          <a:p>
            <a:endParaRPr lang="en-US" dirty="0"/>
          </a:p>
        </p:txBody>
      </p:sp>
    </p:spTree>
    <p:extLst>
      <p:ext uri="{BB962C8B-B14F-4D97-AF65-F5344CB8AC3E}">
        <p14:creationId xmlns:p14="http://schemas.microsoft.com/office/powerpoint/2010/main" val="17675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All Heard But Not All Obeyed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7"/>
            </a:pPr>
            <a:r>
              <a:rPr lang="en-US" sz="2000" dirty="0"/>
              <a:t>How is any implication of mistreatment or injustice answered by Paul through the Holy Spirit (</a:t>
            </a:r>
            <a:r>
              <a:rPr lang="en-US" sz="2000" b="1" dirty="0">
                <a:solidFill>
                  <a:srgbClr val="002060"/>
                </a:solidFill>
              </a:rPr>
              <a:t>10:16-18</a:t>
            </a:r>
            <a:r>
              <a:rPr lang="en-US" sz="2000" dirty="0"/>
              <a:t>)?</a:t>
            </a:r>
          </a:p>
          <a:p>
            <a:pPr marL="0" indent="0">
              <a:buNone/>
            </a:pPr>
            <a:r>
              <a:rPr lang="en-US" sz="2000" b="1" dirty="0">
                <a:solidFill>
                  <a:srgbClr val="002060"/>
                </a:solidFill>
              </a:rPr>
              <a:t>But they have </a:t>
            </a:r>
            <a:r>
              <a:rPr lang="en-US" sz="2000" b="1" u="sng" dirty="0">
                <a:solidFill>
                  <a:srgbClr val="002060"/>
                </a:solidFill>
              </a:rPr>
              <a:t>not all obeyed</a:t>
            </a:r>
            <a:r>
              <a:rPr lang="en-US" sz="2000" b="1" dirty="0">
                <a:solidFill>
                  <a:srgbClr val="002060"/>
                </a:solidFill>
              </a:rPr>
              <a:t> the gospel</a:t>
            </a:r>
            <a:r>
              <a:rPr lang="en-US" sz="2000" dirty="0">
                <a:solidFill>
                  <a:srgbClr val="002060"/>
                </a:solidFill>
              </a:rPr>
              <a:t>. For Isaiah says, “</a:t>
            </a:r>
            <a:r>
              <a:rPr lang="en-US" sz="2000" b="1" dirty="0">
                <a:solidFill>
                  <a:srgbClr val="002060"/>
                </a:solidFill>
              </a:rPr>
              <a:t>Lord, who has </a:t>
            </a:r>
            <a:r>
              <a:rPr lang="en-US" sz="2000" b="1" u="sng" dirty="0">
                <a:solidFill>
                  <a:srgbClr val="002060"/>
                </a:solidFill>
              </a:rPr>
              <a:t>believed</a:t>
            </a:r>
            <a:r>
              <a:rPr lang="en-US" sz="2000" b="1" dirty="0">
                <a:solidFill>
                  <a:srgbClr val="002060"/>
                </a:solidFill>
              </a:rPr>
              <a:t> our report?</a:t>
            </a:r>
            <a:r>
              <a:rPr lang="en-US" sz="2000" dirty="0">
                <a:solidFill>
                  <a:srgbClr val="002060"/>
                </a:solidFill>
              </a:rPr>
              <a:t>” So then </a:t>
            </a:r>
            <a:r>
              <a:rPr lang="en-US" sz="2000" b="1" dirty="0">
                <a:solidFill>
                  <a:srgbClr val="002060"/>
                </a:solidFill>
              </a:rPr>
              <a:t>faith comes by hearing</a:t>
            </a:r>
            <a:r>
              <a:rPr lang="en-US" sz="2000" dirty="0">
                <a:solidFill>
                  <a:srgbClr val="002060"/>
                </a:solidFill>
              </a:rPr>
              <a:t>, and </a:t>
            </a:r>
            <a:r>
              <a:rPr lang="en-US" sz="2000" b="1" dirty="0">
                <a:solidFill>
                  <a:srgbClr val="002060"/>
                </a:solidFill>
              </a:rPr>
              <a:t>hearing by the word of God</a:t>
            </a:r>
            <a:r>
              <a:rPr lang="en-US" sz="2000" dirty="0">
                <a:solidFill>
                  <a:srgbClr val="002060"/>
                </a:solidFill>
              </a:rPr>
              <a:t>. But I say, </a:t>
            </a:r>
            <a:r>
              <a:rPr lang="en-US" sz="2000" b="1" u="sng" dirty="0">
                <a:solidFill>
                  <a:srgbClr val="002060"/>
                </a:solidFill>
              </a:rPr>
              <a:t>have they not heard? Yes indeed</a:t>
            </a:r>
            <a:r>
              <a:rPr lang="en-US" sz="2000" dirty="0">
                <a:solidFill>
                  <a:srgbClr val="002060"/>
                </a:solidFill>
              </a:rPr>
              <a:t>: “</a:t>
            </a:r>
            <a:r>
              <a:rPr lang="en-US" sz="2000" b="1" dirty="0">
                <a:solidFill>
                  <a:srgbClr val="002060"/>
                </a:solidFill>
              </a:rPr>
              <a:t>Their sound has gone out to </a:t>
            </a:r>
            <a:r>
              <a:rPr lang="en-US" sz="2000" b="1" u="sng" dirty="0">
                <a:solidFill>
                  <a:srgbClr val="002060"/>
                </a:solidFill>
              </a:rPr>
              <a:t>all the earth</a:t>
            </a:r>
            <a:r>
              <a:rPr lang="en-US" sz="2000" b="1" dirty="0">
                <a:solidFill>
                  <a:srgbClr val="002060"/>
                </a:solidFill>
              </a:rPr>
              <a:t>, And their words to the </a:t>
            </a:r>
            <a:r>
              <a:rPr lang="en-US" sz="2000" b="1" u="sng" dirty="0">
                <a:solidFill>
                  <a:srgbClr val="002060"/>
                </a:solidFill>
              </a:rPr>
              <a:t>ends of the world</a:t>
            </a:r>
            <a:r>
              <a:rPr lang="en-US" sz="2000" dirty="0">
                <a:solidFill>
                  <a:srgbClr val="002060"/>
                </a:solidFill>
              </a:rPr>
              <a:t>.” </a:t>
            </a:r>
            <a:r>
              <a:rPr lang="en-US" sz="2000" dirty="0"/>
              <a:t>(</a:t>
            </a:r>
            <a:r>
              <a:rPr lang="en-US" sz="2000" b="1" dirty="0">
                <a:solidFill>
                  <a:srgbClr val="002060"/>
                </a:solidFill>
              </a:rPr>
              <a:t>10:16-18</a:t>
            </a:r>
            <a:r>
              <a:rPr lang="en-US" sz="2000" dirty="0"/>
              <a:t>)</a:t>
            </a:r>
          </a:p>
          <a:p>
            <a:r>
              <a:rPr lang="en-US" sz="2000" dirty="0"/>
              <a:t>Message was proclaimed everywhere, so cannot claim ignorance.</a:t>
            </a:r>
          </a:p>
          <a:p>
            <a:r>
              <a:rPr lang="en-US" sz="2000" dirty="0"/>
              <a:t>If ignorant, then willfully so!</a:t>
            </a:r>
          </a:p>
          <a:p>
            <a:r>
              <a:rPr lang="en-US" sz="2000" dirty="0">
                <a:solidFill>
                  <a:srgbClr val="002060"/>
                </a:solidFill>
              </a:rPr>
              <a:t>“Obedience”</a:t>
            </a:r>
            <a:r>
              <a:rPr lang="en-US" sz="2000" dirty="0"/>
              <a:t> is something more than mere </a:t>
            </a:r>
            <a:r>
              <a:rPr lang="en-US" sz="2000" dirty="0">
                <a:solidFill>
                  <a:srgbClr val="002060"/>
                </a:solidFill>
              </a:rPr>
              <a:t>“belief”</a:t>
            </a:r>
            <a:r>
              <a:rPr lang="en-US" sz="2000" dirty="0"/>
              <a:t> (</a:t>
            </a:r>
            <a:r>
              <a:rPr lang="en-US" sz="2000" b="1" dirty="0">
                <a:solidFill>
                  <a:srgbClr val="002060"/>
                </a:solidFill>
              </a:rPr>
              <a:t>John 12:37-43</a:t>
            </a:r>
            <a:r>
              <a:rPr lang="en-US" sz="2000" dirty="0"/>
              <a:t>).</a:t>
            </a:r>
          </a:p>
          <a:p>
            <a:r>
              <a:rPr lang="en-US" sz="2000" b="1" i="1" dirty="0"/>
              <a:t>Baptism</a:t>
            </a:r>
            <a:r>
              <a:rPr lang="en-US" sz="2000" dirty="0"/>
              <a:t> is synonymous with </a:t>
            </a:r>
            <a:r>
              <a:rPr lang="en-US" sz="2000" dirty="0">
                <a:solidFill>
                  <a:srgbClr val="002060"/>
                </a:solidFill>
              </a:rPr>
              <a:t>“calling on the name of the Lord”</a:t>
            </a:r>
            <a:r>
              <a:rPr lang="en-US" sz="2000" dirty="0"/>
              <a:t> (</a:t>
            </a:r>
            <a:r>
              <a:rPr lang="en-US" sz="2000" b="1" dirty="0">
                <a:solidFill>
                  <a:srgbClr val="002060"/>
                </a:solidFill>
              </a:rPr>
              <a:t>Acts 9:9; 22:16; 1 Peter 3:21</a:t>
            </a:r>
            <a:r>
              <a:rPr lang="en-US" sz="2000" dirty="0"/>
              <a:t>).</a:t>
            </a:r>
          </a:p>
          <a:p>
            <a:r>
              <a:rPr lang="en-US" sz="2000" dirty="0"/>
              <a:t>Both significance of disobedience, requirement of </a:t>
            </a:r>
            <a:r>
              <a:rPr lang="en-US" sz="2000" dirty="0">
                <a:solidFill>
                  <a:srgbClr val="002060"/>
                </a:solidFill>
              </a:rPr>
              <a:t>“calling”</a:t>
            </a:r>
            <a:r>
              <a:rPr lang="en-US" sz="2000" dirty="0"/>
              <a:t> and manner of calling answers false teaching about “sinner’s prayer” and “faith only”.</a:t>
            </a:r>
          </a:p>
        </p:txBody>
      </p:sp>
    </p:spTree>
    <p:extLst>
      <p:ext uri="{BB962C8B-B14F-4D97-AF65-F5344CB8AC3E}">
        <p14:creationId xmlns:p14="http://schemas.microsoft.com/office/powerpoint/2010/main" val="111206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Disdain Foretold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8"/>
            </a:pPr>
            <a:r>
              <a:rPr lang="en-US" dirty="0"/>
              <a:t>Why should 1</a:t>
            </a:r>
            <a:r>
              <a:rPr lang="en-US" baseline="30000" dirty="0"/>
              <a:t>st</a:t>
            </a:r>
            <a:r>
              <a:rPr lang="en-US" dirty="0"/>
              <a:t> century Israel not have been surprised by God’s redemption of the Gentiles (</a:t>
            </a:r>
            <a:r>
              <a:rPr lang="en-US" b="1" dirty="0">
                <a:solidFill>
                  <a:srgbClr val="002060"/>
                </a:solidFill>
              </a:rPr>
              <a:t>10:19-2</a:t>
            </a:r>
            <a:r>
              <a:rPr lang="en-US" b="1" dirty="0"/>
              <a:t>1</a:t>
            </a:r>
            <a:r>
              <a:rPr lang="en-US" dirty="0"/>
              <a:t>)?  What should their reaction have ultimately been, even if it surprised and unsettled them at first?</a:t>
            </a:r>
          </a:p>
          <a:p>
            <a:pPr marL="0" indent="0">
              <a:lnSpc>
                <a:spcPct val="95000"/>
              </a:lnSpc>
              <a:spcBef>
                <a:spcPts val="0"/>
              </a:spcBef>
              <a:buNone/>
            </a:pPr>
            <a:r>
              <a:rPr lang="en-US" dirty="0">
                <a:solidFill>
                  <a:srgbClr val="002060"/>
                </a:solidFill>
              </a:rPr>
              <a:t>But I say, </a:t>
            </a:r>
            <a:r>
              <a:rPr lang="en-US" b="1" dirty="0">
                <a:solidFill>
                  <a:srgbClr val="002060"/>
                </a:solidFill>
              </a:rPr>
              <a:t>did Israel </a:t>
            </a:r>
            <a:r>
              <a:rPr lang="en-US" b="1" u="sng" dirty="0">
                <a:solidFill>
                  <a:srgbClr val="002060"/>
                </a:solidFill>
              </a:rPr>
              <a:t>not know</a:t>
            </a:r>
            <a:r>
              <a:rPr lang="en-US" dirty="0">
                <a:solidFill>
                  <a:srgbClr val="002060"/>
                </a:solidFill>
              </a:rPr>
              <a:t>? </a:t>
            </a:r>
            <a:r>
              <a:rPr lang="en-US" b="1" dirty="0">
                <a:solidFill>
                  <a:srgbClr val="002060"/>
                </a:solidFill>
              </a:rPr>
              <a:t>First </a:t>
            </a:r>
            <a:r>
              <a:rPr lang="en-US" b="1" u="sng" dirty="0">
                <a:solidFill>
                  <a:srgbClr val="002060"/>
                </a:solidFill>
              </a:rPr>
              <a:t>Moses</a:t>
            </a:r>
            <a:r>
              <a:rPr lang="en-US" b="1" dirty="0">
                <a:solidFill>
                  <a:srgbClr val="002060"/>
                </a:solidFill>
              </a:rPr>
              <a:t> says</a:t>
            </a:r>
            <a:r>
              <a:rPr lang="en-US" dirty="0">
                <a:solidFill>
                  <a:srgbClr val="002060"/>
                </a:solidFill>
              </a:rPr>
              <a:t>: “I will </a:t>
            </a:r>
            <a:r>
              <a:rPr lang="en-US" b="1" dirty="0">
                <a:solidFill>
                  <a:srgbClr val="002060"/>
                </a:solidFill>
              </a:rPr>
              <a:t>provoke you to </a:t>
            </a:r>
            <a:r>
              <a:rPr lang="en-US" b="1" u="sng" dirty="0">
                <a:solidFill>
                  <a:srgbClr val="002060"/>
                </a:solidFill>
              </a:rPr>
              <a:t>jealousy</a:t>
            </a:r>
            <a:r>
              <a:rPr lang="en-US" b="1" dirty="0">
                <a:solidFill>
                  <a:srgbClr val="002060"/>
                </a:solidFill>
              </a:rPr>
              <a:t> by those who are </a:t>
            </a:r>
            <a:r>
              <a:rPr lang="en-US" b="1" u="sng" dirty="0">
                <a:solidFill>
                  <a:srgbClr val="002060"/>
                </a:solidFill>
              </a:rPr>
              <a:t>not a nation</a:t>
            </a:r>
            <a:r>
              <a:rPr lang="en-US" dirty="0">
                <a:solidFill>
                  <a:srgbClr val="002060"/>
                </a:solidFill>
              </a:rPr>
              <a:t>, I will </a:t>
            </a:r>
            <a:r>
              <a:rPr lang="en-US" b="1" dirty="0">
                <a:solidFill>
                  <a:srgbClr val="002060"/>
                </a:solidFill>
              </a:rPr>
              <a:t>move you to anger by a </a:t>
            </a:r>
            <a:r>
              <a:rPr lang="en-US" b="1" u="sng" dirty="0">
                <a:solidFill>
                  <a:srgbClr val="002060"/>
                </a:solidFill>
              </a:rPr>
              <a:t>foolish nation</a:t>
            </a:r>
            <a:r>
              <a:rPr lang="en-US" dirty="0">
                <a:solidFill>
                  <a:srgbClr val="002060"/>
                </a:solidFill>
              </a:rPr>
              <a:t>.” But </a:t>
            </a:r>
            <a:r>
              <a:rPr lang="en-US" b="1" dirty="0">
                <a:solidFill>
                  <a:srgbClr val="002060"/>
                </a:solidFill>
              </a:rPr>
              <a:t>Isaiah is </a:t>
            </a:r>
            <a:r>
              <a:rPr lang="en-US" b="1" u="sng" dirty="0">
                <a:solidFill>
                  <a:srgbClr val="002060"/>
                </a:solidFill>
              </a:rPr>
              <a:t>very bold</a:t>
            </a:r>
            <a:r>
              <a:rPr lang="en-US" b="1" dirty="0">
                <a:solidFill>
                  <a:srgbClr val="002060"/>
                </a:solidFill>
              </a:rPr>
              <a:t> </a:t>
            </a:r>
            <a:r>
              <a:rPr lang="en-US" dirty="0">
                <a:solidFill>
                  <a:srgbClr val="002060"/>
                </a:solidFill>
              </a:rPr>
              <a:t>and says: “</a:t>
            </a:r>
            <a:r>
              <a:rPr lang="en-US" b="1" dirty="0">
                <a:solidFill>
                  <a:srgbClr val="002060"/>
                </a:solidFill>
              </a:rPr>
              <a:t>I was found by those who </a:t>
            </a:r>
            <a:r>
              <a:rPr lang="en-US" b="1" u="sng" dirty="0">
                <a:solidFill>
                  <a:srgbClr val="002060"/>
                </a:solidFill>
              </a:rPr>
              <a:t>did not seek</a:t>
            </a:r>
            <a:r>
              <a:rPr lang="en-US" b="1" dirty="0">
                <a:solidFill>
                  <a:srgbClr val="002060"/>
                </a:solidFill>
              </a:rPr>
              <a:t> Me</a:t>
            </a:r>
            <a:r>
              <a:rPr lang="en-US" dirty="0">
                <a:solidFill>
                  <a:srgbClr val="002060"/>
                </a:solidFill>
              </a:rPr>
              <a:t>; I was </a:t>
            </a:r>
            <a:r>
              <a:rPr lang="en-US" b="1" dirty="0">
                <a:solidFill>
                  <a:srgbClr val="002060"/>
                </a:solidFill>
              </a:rPr>
              <a:t>made </a:t>
            </a:r>
            <a:r>
              <a:rPr lang="en-US" b="1" u="sng" dirty="0">
                <a:solidFill>
                  <a:srgbClr val="002060"/>
                </a:solidFill>
              </a:rPr>
              <a:t>manifest</a:t>
            </a:r>
            <a:r>
              <a:rPr lang="en-US" b="1" dirty="0">
                <a:solidFill>
                  <a:srgbClr val="002060"/>
                </a:solidFill>
              </a:rPr>
              <a:t> to those who </a:t>
            </a:r>
            <a:r>
              <a:rPr lang="en-US" b="1" u="sng" dirty="0">
                <a:solidFill>
                  <a:srgbClr val="002060"/>
                </a:solidFill>
              </a:rPr>
              <a:t>did not ask</a:t>
            </a:r>
            <a:r>
              <a:rPr lang="en-US" b="1" dirty="0">
                <a:solidFill>
                  <a:srgbClr val="002060"/>
                </a:solidFill>
              </a:rPr>
              <a:t> for Me</a:t>
            </a:r>
            <a:r>
              <a:rPr lang="en-US" dirty="0">
                <a:solidFill>
                  <a:srgbClr val="002060"/>
                </a:solidFill>
              </a:rPr>
              <a:t>.” But </a:t>
            </a:r>
            <a:r>
              <a:rPr lang="en-US" b="1" u="sng" dirty="0">
                <a:solidFill>
                  <a:srgbClr val="002060"/>
                </a:solidFill>
              </a:rPr>
              <a:t>to Israel</a:t>
            </a:r>
            <a:r>
              <a:rPr lang="en-US" b="1" dirty="0">
                <a:solidFill>
                  <a:srgbClr val="002060"/>
                </a:solidFill>
              </a:rPr>
              <a:t> he says</a:t>
            </a:r>
            <a:r>
              <a:rPr lang="en-US" dirty="0">
                <a:solidFill>
                  <a:srgbClr val="002060"/>
                </a:solidFill>
              </a:rPr>
              <a:t>: “</a:t>
            </a:r>
            <a:r>
              <a:rPr lang="en-US" b="1" dirty="0">
                <a:solidFill>
                  <a:srgbClr val="002060"/>
                </a:solidFill>
              </a:rPr>
              <a:t>All day long I have stretched out My hands To a </a:t>
            </a:r>
            <a:r>
              <a:rPr lang="en-US" b="1" u="sng" dirty="0">
                <a:solidFill>
                  <a:srgbClr val="002060"/>
                </a:solidFill>
              </a:rPr>
              <a:t>disobedient and contrary people</a:t>
            </a:r>
            <a:r>
              <a:rPr lang="en-US" dirty="0">
                <a:solidFill>
                  <a:srgbClr val="002060"/>
                </a:solidFill>
              </a:rPr>
              <a:t>.”</a:t>
            </a:r>
            <a:r>
              <a:rPr lang="en-US" dirty="0"/>
              <a:t> (</a:t>
            </a:r>
            <a:r>
              <a:rPr lang="en-US" b="1" dirty="0">
                <a:solidFill>
                  <a:srgbClr val="002060"/>
                </a:solidFill>
              </a:rPr>
              <a:t>10:19-21</a:t>
            </a:r>
            <a:r>
              <a:rPr lang="en-US" dirty="0"/>
              <a:t>)</a:t>
            </a:r>
          </a:p>
          <a:p>
            <a:pPr>
              <a:lnSpc>
                <a:spcPct val="95000"/>
              </a:lnSpc>
              <a:spcBef>
                <a:spcPts val="0"/>
              </a:spcBef>
            </a:pPr>
            <a:r>
              <a:rPr lang="en-US" dirty="0"/>
              <a:t>OT Prophets had foretold </a:t>
            </a:r>
            <a:r>
              <a:rPr lang="en-US" b="1" dirty="0"/>
              <a:t>Gentiles’ acceptance </a:t>
            </a:r>
            <a:r>
              <a:rPr lang="en-US" dirty="0"/>
              <a:t>and </a:t>
            </a:r>
            <a:r>
              <a:rPr lang="en-US" b="1" dirty="0"/>
              <a:t>Jews’ rejection</a:t>
            </a:r>
            <a:r>
              <a:rPr lang="en-US" dirty="0"/>
              <a:t>.</a:t>
            </a:r>
          </a:p>
          <a:p>
            <a:pPr>
              <a:lnSpc>
                <a:spcPct val="95000"/>
              </a:lnSpc>
              <a:spcBef>
                <a:spcPts val="0"/>
              </a:spcBef>
            </a:pPr>
            <a:endParaRPr lang="en-US" dirty="0"/>
          </a:p>
        </p:txBody>
      </p:sp>
    </p:spTree>
    <p:extLst>
      <p:ext uri="{BB962C8B-B14F-4D97-AF65-F5344CB8AC3E}">
        <p14:creationId xmlns:p14="http://schemas.microsoft.com/office/powerpoint/2010/main" val="22816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361225" y="2987041"/>
            <a:ext cx="8362828" cy="334440"/>
          </a:xfrm>
        </p:spPr>
        <p:txBody>
          <a:bodyPr>
            <a:noAutofit/>
          </a:bodyPr>
          <a:lstStyle/>
          <a:p>
            <a:r>
              <a:rPr lang="en-US" dirty="0"/>
              <a:t>God’s Redemption of Israel’s Remnant</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11</a:t>
            </a:r>
          </a:p>
        </p:txBody>
      </p:sp>
    </p:spTree>
    <p:extLst>
      <p:ext uri="{BB962C8B-B14F-4D97-AF65-F5344CB8AC3E}">
        <p14:creationId xmlns:p14="http://schemas.microsoft.com/office/powerpoint/2010/main" val="21888548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a:t>Outline</a:t>
            </a:r>
            <a:endParaRPr lang="en-US" dirty="0"/>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spcBef>
                <a:spcPts val="0"/>
              </a:spcBef>
              <a:buFont typeface="+mj-lt"/>
              <a:buAutoNum type="alphaUcPeriod"/>
            </a:pPr>
            <a:r>
              <a:rPr lang="en-US" dirty="0"/>
              <a:t>Overcoming Sin; Spirit over Flesh</a:t>
            </a:r>
            <a:r>
              <a:rPr lang="en-US" dirty="0">
                <a:solidFill>
                  <a:srgbClr val="002060"/>
                </a:solidFill>
              </a:rPr>
              <a:t>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spcBef>
                <a:spcPts val="0"/>
              </a:spcBef>
              <a:buFont typeface="+mj-lt"/>
              <a:buAutoNum type="alphaUcPeriod"/>
            </a:pPr>
            <a:r>
              <a:rPr lang="en-US" dirty="0">
                <a:solidFill>
                  <a:srgbClr val="002060"/>
                </a:solidFill>
              </a:rPr>
              <a:t>Salvation of Spiritual Israel</a:t>
            </a:r>
            <a:r>
              <a:rPr lang="en-US" dirty="0">
                <a:solidFill>
                  <a:schemeClr val="bg1">
                    <a:lumMod val="75000"/>
                    <a:lumOff val="25000"/>
                  </a:schemeClr>
                </a:solidFill>
              </a:rPr>
              <a:t>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1374775" lvl="2" indent="-460375">
              <a:spcBef>
                <a:spcPts val="0"/>
              </a:spcBef>
              <a:buFont typeface="+mj-lt"/>
              <a:buAutoNum type="arabicPeriod" startAt="9"/>
            </a:pPr>
            <a:r>
              <a:rPr lang="en-US" dirty="0"/>
              <a:t>Vindicating God’s Rejection of Physical Israel</a:t>
            </a:r>
          </a:p>
          <a:p>
            <a:pPr marL="1374775" lvl="2" indent="-460375">
              <a:spcBef>
                <a:spcPts val="0"/>
              </a:spcBef>
              <a:buFont typeface="+mj-lt"/>
              <a:buAutoNum type="arabicPeriod" startAt="9"/>
            </a:pPr>
            <a:r>
              <a:rPr lang="en-US" dirty="0"/>
              <a:t>Physical Israel’s Rejection of God</a:t>
            </a:r>
          </a:p>
          <a:p>
            <a:pPr marL="1374775" lvl="2" indent="-460375">
              <a:spcBef>
                <a:spcPts val="0"/>
              </a:spcBef>
              <a:buFont typeface="+mj-lt"/>
              <a:buAutoNum type="arabicPeriod" startAt="9"/>
            </a:pPr>
            <a:r>
              <a:rPr lang="en-US" dirty="0">
                <a:solidFill>
                  <a:srgbClr val="002060"/>
                </a:solidFill>
              </a:rPr>
              <a:t>God’s Redemption of Spiritual Israel, Jews &amp; Gentiles</a:t>
            </a:r>
          </a:p>
          <a:p>
            <a:pPr marL="460375" lvl="0" indent="-460375">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spcBef>
                <a:spcPts val="0"/>
              </a:spcBef>
              <a:buFont typeface="+mj-lt"/>
              <a:buAutoNum type="alphaUcPeriod"/>
            </a:pPr>
            <a:r>
              <a:rPr lang="en-US" dirty="0">
                <a:solidFill>
                  <a:schemeClr val="bg1">
                    <a:lumMod val="75000"/>
                    <a:lumOff val="25000"/>
                  </a:schemeClr>
                </a:solidFill>
              </a:rPr>
              <a:t>Applications toward each other (</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15270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par>
                          <p:cTn id="35" fill="hold">
                            <p:stCondLst>
                              <p:cond delay="3500"/>
                            </p:stCondLst>
                            <p:childTnLst>
                              <p:par>
                                <p:cTn id="36" presetID="26" presetClass="emph" presetSubtype="0" fill="hold" nodeType="afterEffect">
                                  <p:stCondLst>
                                    <p:cond delay="0"/>
                                  </p:stCondLst>
                                  <p:childTnLst>
                                    <p:animEffect transition="out" filter="fade">
                                      <p:cBhvr>
                                        <p:cTn id="37" dur="500" tmFilter="0, 0; .2, .5; .8, .5; 1, 0"/>
                                        <p:tgtEl>
                                          <p:spTgt spid="3">
                                            <p:txEl>
                                              <p:pRg st="7" end="7"/>
                                            </p:txEl>
                                          </p:spTgt>
                                        </p:tgtEl>
                                      </p:cBhvr>
                                    </p:animEffect>
                                    <p:animScale>
                                      <p:cBhvr>
                                        <p:cTn id="38" dur="250" autoRev="1" fill="hold"/>
                                        <p:tgtEl>
                                          <p:spTgt spid="3">
                                            <p:txEl>
                                              <p:pRg st="7" end="7"/>
                                            </p:txEl>
                                          </p:spTgt>
                                        </p:tgtEl>
                                      </p:cBhvr>
                                      <p:by x="105000" y="105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11:1-15</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Preservation of the Remnant by Grace</a:t>
            </a:r>
            <a:endParaRPr lang="en-US" sz="4800" b="1" dirty="0"/>
          </a:p>
        </p:txBody>
      </p:sp>
    </p:spTree>
    <p:extLst>
      <p:ext uri="{BB962C8B-B14F-4D97-AF65-F5344CB8AC3E}">
        <p14:creationId xmlns:p14="http://schemas.microsoft.com/office/powerpoint/2010/main" val="92712041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Israel’s Complete Rejection?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What two examples does Paul cite as proof that God had not discarded Israel completely (</a:t>
            </a:r>
            <a:r>
              <a:rPr lang="en-US" b="1" dirty="0">
                <a:solidFill>
                  <a:srgbClr val="002060"/>
                </a:solidFill>
              </a:rPr>
              <a:t>11:1-5</a:t>
            </a:r>
            <a:r>
              <a:rPr lang="en-US" dirty="0"/>
              <a:t>)?  How could Paul apply the second example to his time, since it was written about a specific situation so far in the past?</a:t>
            </a:r>
          </a:p>
          <a:p>
            <a:pPr marL="0" indent="0">
              <a:buNone/>
            </a:pPr>
            <a:endParaRPr lang="en-US" dirty="0"/>
          </a:p>
        </p:txBody>
      </p:sp>
    </p:spTree>
    <p:extLst>
      <p:ext uri="{BB962C8B-B14F-4D97-AF65-F5344CB8AC3E}">
        <p14:creationId xmlns:p14="http://schemas.microsoft.com/office/powerpoint/2010/main" val="341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“Remnant According to Grace”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I say then, </a:t>
            </a:r>
            <a:r>
              <a:rPr lang="en-US" b="1" dirty="0">
                <a:solidFill>
                  <a:srgbClr val="002060"/>
                </a:solidFill>
              </a:rPr>
              <a:t>has God </a:t>
            </a:r>
            <a:r>
              <a:rPr lang="en-US" b="1" u="sng" dirty="0">
                <a:solidFill>
                  <a:srgbClr val="002060"/>
                </a:solidFill>
              </a:rPr>
              <a:t>cast away His people</a:t>
            </a:r>
            <a:r>
              <a:rPr lang="en-US" b="1" dirty="0">
                <a:solidFill>
                  <a:srgbClr val="002060"/>
                </a:solidFill>
              </a:rPr>
              <a:t>? </a:t>
            </a:r>
            <a:r>
              <a:rPr lang="en-US" b="1" u="sng" dirty="0">
                <a:solidFill>
                  <a:srgbClr val="002060"/>
                </a:solidFill>
              </a:rPr>
              <a:t>Certainly not</a:t>
            </a:r>
            <a:r>
              <a:rPr lang="en-US" b="1" dirty="0">
                <a:solidFill>
                  <a:srgbClr val="002060"/>
                </a:solidFill>
              </a:rPr>
              <a:t>! For </a:t>
            </a:r>
            <a:r>
              <a:rPr lang="en-US" b="1" i="1" baseline="30000" dirty="0">
                <a:solidFill>
                  <a:srgbClr val="C00000"/>
                </a:solidFill>
              </a:rPr>
              <a:t>1</a:t>
            </a:r>
            <a:r>
              <a:rPr lang="en-US" b="1" u="sng" dirty="0">
                <a:solidFill>
                  <a:srgbClr val="002060"/>
                </a:solidFill>
              </a:rPr>
              <a:t>I also am an Israelite</a:t>
            </a:r>
            <a:r>
              <a:rPr lang="en-US" dirty="0">
                <a:solidFill>
                  <a:srgbClr val="002060"/>
                </a:solidFill>
              </a:rPr>
              <a:t>, of the seed of Abraham, of the tribe of Benjamin. </a:t>
            </a:r>
            <a:r>
              <a:rPr lang="en-US" b="1" dirty="0">
                <a:solidFill>
                  <a:srgbClr val="002060"/>
                </a:solidFill>
              </a:rPr>
              <a:t>God has </a:t>
            </a:r>
            <a:r>
              <a:rPr lang="en-US" b="1" u="sng" dirty="0">
                <a:solidFill>
                  <a:srgbClr val="002060"/>
                </a:solidFill>
              </a:rPr>
              <a:t>not cast away His people</a:t>
            </a:r>
            <a:r>
              <a:rPr lang="en-US" b="1" dirty="0">
                <a:solidFill>
                  <a:srgbClr val="002060"/>
                </a:solidFill>
              </a:rPr>
              <a:t> whom He foreknew</a:t>
            </a:r>
            <a:r>
              <a:rPr lang="en-US" dirty="0">
                <a:solidFill>
                  <a:srgbClr val="002060"/>
                </a:solidFill>
              </a:rPr>
              <a:t>. Or do you not know what the Scripture says of Elijah, how </a:t>
            </a:r>
            <a:r>
              <a:rPr lang="en-US" b="1" dirty="0">
                <a:solidFill>
                  <a:srgbClr val="002060"/>
                </a:solidFill>
              </a:rPr>
              <a:t>he pleads with God </a:t>
            </a:r>
            <a:r>
              <a:rPr lang="en-US" b="1" u="sng" dirty="0">
                <a:solidFill>
                  <a:srgbClr val="002060"/>
                </a:solidFill>
              </a:rPr>
              <a:t>against Israel</a:t>
            </a:r>
            <a:r>
              <a:rPr lang="en-US" dirty="0">
                <a:solidFill>
                  <a:srgbClr val="002060"/>
                </a:solidFill>
              </a:rPr>
              <a:t>, saying, “</a:t>
            </a:r>
            <a:r>
              <a:rPr lang="en-US" b="1" dirty="0">
                <a:solidFill>
                  <a:srgbClr val="002060"/>
                </a:solidFill>
              </a:rPr>
              <a:t>LORD, they have killed </a:t>
            </a:r>
            <a:r>
              <a:rPr lang="en-US" b="1" u="sng" dirty="0">
                <a:solidFill>
                  <a:srgbClr val="002060"/>
                </a:solidFill>
              </a:rPr>
              <a:t>Your</a:t>
            </a:r>
            <a:r>
              <a:rPr lang="en-US" b="1" dirty="0">
                <a:solidFill>
                  <a:srgbClr val="002060"/>
                </a:solidFill>
              </a:rPr>
              <a:t> prophets and torn down </a:t>
            </a:r>
            <a:r>
              <a:rPr lang="en-US" b="1" u="sng" dirty="0">
                <a:solidFill>
                  <a:srgbClr val="002060"/>
                </a:solidFill>
              </a:rPr>
              <a:t>Your</a:t>
            </a:r>
            <a:r>
              <a:rPr lang="en-US" b="1" dirty="0">
                <a:solidFill>
                  <a:srgbClr val="002060"/>
                </a:solidFill>
              </a:rPr>
              <a:t> altars</a:t>
            </a:r>
            <a:r>
              <a:rPr lang="en-US" dirty="0">
                <a:solidFill>
                  <a:srgbClr val="002060"/>
                </a:solidFill>
              </a:rPr>
              <a:t>, and I alone am left, and they seek my life”? But what does the divine response say to him? “</a:t>
            </a:r>
            <a:r>
              <a:rPr lang="en-US" b="1" dirty="0">
                <a:solidFill>
                  <a:srgbClr val="002060"/>
                </a:solidFill>
              </a:rPr>
              <a:t>I have </a:t>
            </a:r>
            <a:r>
              <a:rPr lang="en-US" b="1" u="sng" dirty="0">
                <a:solidFill>
                  <a:srgbClr val="002060"/>
                </a:solidFill>
              </a:rPr>
              <a:t>reserved for Myself </a:t>
            </a:r>
            <a:r>
              <a:rPr lang="en-US" b="1" i="1" baseline="30000" dirty="0">
                <a:solidFill>
                  <a:srgbClr val="C00000"/>
                </a:solidFill>
              </a:rPr>
              <a:t>2</a:t>
            </a:r>
            <a:r>
              <a:rPr lang="en-US" b="1" u="sng" dirty="0">
                <a:solidFill>
                  <a:srgbClr val="002060"/>
                </a:solidFill>
              </a:rPr>
              <a:t>seven thousand</a:t>
            </a:r>
            <a:r>
              <a:rPr lang="en-US" b="1" dirty="0">
                <a:solidFill>
                  <a:srgbClr val="002060"/>
                </a:solidFill>
              </a:rPr>
              <a:t> men who have not bowed the knee to Baal</a:t>
            </a:r>
            <a:r>
              <a:rPr lang="en-US" dirty="0">
                <a:solidFill>
                  <a:srgbClr val="002060"/>
                </a:solidFill>
              </a:rPr>
              <a:t>.” </a:t>
            </a:r>
            <a:r>
              <a:rPr lang="en-US" b="1" u="sng" dirty="0">
                <a:solidFill>
                  <a:srgbClr val="002060"/>
                </a:solidFill>
              </a:rPr>
              <a:t>Even so then</a:t>
            </a:r>
            <a:r>
              <a:rPr lang="en-US" b="1" dirty="0">
                <a:solidFill>
                  <a:srgbClr val="002060"/>
                </a:solidFill>
              </a:rPr>
              <a:t>, at this present time there is a </a:t>
            </a:r>
            <a:r>
              <a:rPr lang="en-US" b="1" u="sng" dirty="0">
                <a:solidFill>
                  <a:srgbClr val="002060"/>
                </a:solidFill>
              </a:rPr>
              <a:t>remnant</a:t>
            </a:r>
            <a:r>
              <a:rPr lang="en-US" b="1" dirty="0">
                <a:solidFill>
                  <a:srgbClr val="002060"/>
                </a:solidFill>
              </a:rPr>
              <a:t> according to the election of grace</a:t>
            </a:r>
            <a:r>
              <a:rPr lang="en-US" dirty="0">
                <a:solidFill>
                  <a:srgbClr val="002060"/>
                </a:solidFill>
              </a:rPr>
              <a:t>. </a:t>
            </a:r>
            <a:r>
              <a:rPr lang="en-US" dirty="0"/>
              <a:t>(</a:t>
            </a:r>
            <a:r>
              <a:rPr lang="en-US" b="1" dirty="0">
                <a:solidFill>
                  <a:srgbClr val="002060"/>
                </a:solidFill>
              </a:rPr>
              <a:t>11:1-5</a:t>
            </a:r>
            <a:r>
              <a:rPr lang="en-US" dirty="0"/>
              <a:t>)</a:t>
            </a:r>
          </a:p>
          <a:p>
            <a:r>
              <a:rPr lang="en-US" dirty="0"/>
              <a:t>Paul and Elijah’s “7000” represent God’s preservation of a </a:t>
            </a:r>
            <a:r>
              <a:rPr lang="en-US" dirty="0">
                <a:solidFill>
                  <a:srgbClr val="002060"/>
                </a:solidFill>
              </a:rPr>
              <a:t>“remnant”</a:t>
            </a:r>
            <a:r>
              <a:rPr lang="en-US" dirty="0"/>
              <a:t>.</a:t>
            </a:r>
          </a:p>
        </p:txBody>
      </p:sp>
    </p:spTree>
    <p:extLst>
      <p:ext uri="{BB962C8B-B14F-4D97-AF65-F5344CB8AC3E}">
        <p14:creationId xmlns:p14="http://schemas.microsoft.com/office/powerpoint/2010/main" val="21436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Vain Lie of Hypocrisy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8000"/>
              </a:lnSpc>
              <a:spcBef>
                <a:spcPts val="0"/>
              </a:spcBef>
              <a:buNone/>
            </a:pPr>
            <a:r>
              <a:rPr lang="en-US" sz="2300" b="1" dirty="0">
                <a:solidFill>
                  <a:srgbClr val="002060"/>
                </a:solidFill>
              </a:rPr>
              <a:t>Therefore you are </a:t>
            </a:r>
            <a:r>
              <a:rPr lang="en-US" sz="2300" b="1" u="sng" dirty="0">
                <a:solidFill>
                  <a:srgbClr val="002060"/>
                </a:solidFill>
              </a:rPr>
              <a:t>inexcusable</a:t>
            </a:r>
            <a:r>
              <a:rPr lang="en-US" sz="2300" dirty="0">
                <a:solidFill>
                  <a:srgbClr val="002060"/>
                </a:solidFill>
              </a:rPr>
              <a:t>, O man, whoever you are who judge, for in whatever you judge another </a:t>
            </a:r>
            <a:r>
              <a:rPr lang="en-US" sz="2300" b="1" dirty="0">
                <a:solidFill>
                  <a:srgbClr val="002060"/>
                </a:solidFill>
              </a:rPr>
              <a:t>you condemn </a:t>
            </a:r>
            <a:r>
              <a:rPr lang="en-US" sz="2300" b="1" u="sng" dirty="0">
                <a:solidFill>
                  <a:srgbClr val="002060"/>
                </a:solidFill>
              </a:rPr>
              <a:t>yourself</a:t>
            </a:r>
            <a:r>
              <a:rPr lang="en-US" sz="2300" b="1" dirty="0">
                <a:solidFill>
                  <a:srgbClr val="002060"/>
                </a:solidFill>
              </a:rPr>
              <a:t>; for you who judge </a:t>
            </a:r>
            <a:r>
              <a:rPr lang="en-US" sz="2300" b="1" u="sng" dirty="0">
                <a:solidFill>
                  <a:srgbClr val="002060"/>
                </a:solidFill>
              </a:rPr>
              <a:t>practice the same</a:t>
            </a:r>
            <a:r>
              <a:rPr lang="en-US" sz="2300" b="1" dirty="0">
                <a:solidFill>
                  <a:srgbClr val="002060"/>
                </a:solidFill>
              </a:rPr>
              <a:t> things</a:t>
            </a:r>
            <a:r>
              <a:rPr lang="en-US" sz="2300" dirty="0">
                <a:solidFill>
                  <a:srgbClr val="002060"/>
                </a:solidFill>
              </a:rPr>
              <a:t>. But we know that the </a:t>
            </a:r>
            <a:r>
              <a:rPr lang="en-US" sz="2300" b="1" dirty="0">
                <a:solidFill>
                  <a:srgbClr val="002060"/>
                </a:solidFill>
              </a:rPr>
              <a:t>judgment of God is according to truth</a:t>
            </a:r>
            <a:r>
              <a:rPr lang="en-US" sz="2300" dirty="0">
                <a:solidFill>
                  <a:srgbClr val="002060"/>
                </a:solidFill>
              </a:rPr>
              <a:t> against those who practice such things. And </a:t>
            </a:r>
            <a:r>
              <a:rPr lang="en-US" sz="2300" b="1" dirty="0">
                <a:solidFill>
                  <a:srgbClr val="002060"/>
                </a:solidFill>
              </a:rPr>
              <a:t>do you think this</a:t>
            </a:r>
            <a:r>
              <a:rPr lang="en-US" sz="2300" dirty="0">
                <a:solidFill>
                  <a:srgbClr val="002060"/>
                </a:solidFill>
              </a:rPr>
              <a:t>, O man, you who judge those practicing such things, </a:t>
            </a:r>
            <a:r>
              <a:rPr lang="en-US" sz="2300" b="1" dirty="0">
                <a:solidFill>
                  <a:srgbClr val="002060"/>
                </a:solidFill>
              </a:rPr>
              <a:t>and </a:t>
            </a:r>
            <a:r>
              <a:rPr lang="en-US" sz="2300" b="1" u="sng" dirty="0">
                <a:solidFill>
                  <a:srgbClr val="002060"/>
                </a:solidFill>
              </a:rPr>
              <a:t>doing</a:t>
            </a:r>
            <a:r>
              <a:rPr lang="en-US" sz="2300" b="1" dirty="0">
                <a:solidFill>
                  <a:srgbClr val="002060"/>
                </a:solidFill>
              </a:rPr>
              <a:t> the same</a:t>
            </a:r>
            <a:r>
              <a:rPr lang="en-US" sz="2300" dirty="0">
                <a:solidFill>
                  <a:srgbClr val="002060"/>
                </a:solidFill>
              </a:rPr>
              <a:t>, </a:t>
            </a:r>
            <a:r>
              <a:rPr lang="en-US" sz="2300" b="1" dirty="0">
                <a:solidFill>
                  <a:srgbClr val="002060"/>
                </a:solidFill>
              </a:rPr>
              <a:t>that you will </a:t>
            </a:r>
            <a:r>
              <a:rPr lang="en-US" sz="2300" b="1" u="sng" dirty="0">
                <a:solidFill>
                  <a:srgbClr val="002060"/>
                </a:solidFill>
              </a:rPr>
              <a:t>escape</a:t>
            </a:r>
            <a:r>
              <a:rPr lang="en-US" sz="2300" b="1" dirty="0">
                <a:solidFill>
                  <a:srgbClr val="002060"/>
                </a:solidFill>
              </a:rPr>
              <a:t> the judgment of God</a:t>
            </a:r>
            <a:r>
              <a:rPr lang="en-US" sz="2300" dirty="0">
                <a:solidFill>
                  <a:srgbClr val="002060"/>
                </a:solidFill>
              </a:rPr>
              <a:t>? </a:t>
            </a:r>
            <a:r>
              <a:rPr lang="en-US" sz="2300" dirty="0"/>
              <a:t>(</a:t>
            </a:r>
            <a:r>
              <a:rPr lang="en-US" sz="2300" b="1" dirty="0">
                <a:solidFill>
                  <a:srgbClr val="002060"/>
                </a:solidFill>
              </a:rPr>
              <a:t>2:1-3</a:t>
            </a:r>
            <a:r>
              <a:rPr lang="en-US" sz="2300" dirty="0"/>
              <a:t>)</a:t>
            </a:r>
          </a:p>
          <a:p>
            <a:pPr marL="457200" indent="-457200">
              <a:lnSpc>
                <a:spcPct val="98000"/>
              </a:lnSpc>
              <a:spcBef>
                <a:spcPts val="0"/>
              </a:spcBef>
              <a:buFont typeface="+mj-lt"/>
              <a:buAutoNum type="arabicPeriod"/>
            </a:pPr>
            <a:r>
              <a:rPr lang="en-US" sz="2300" dirty="0"/>
              <a:t>What race or group of people might be quick to condemn such sinful people (</a:t>
            </a:r>
            <a:r>
              <a:rPr lang="en-US" sz="2300" b="1" dirty="0">
                <a:solidFill>
                  <a:srgbClr val="002060"/>
                </a:solidFill>
              </a:rPr>
              <a:t>2:1-2</a:t>
            </a:r>
            <a:r>
              <a:rPr lang="en-US" sz="2300" dirty="0"/>
              <a:t>)?  Why would their condemnation rob them of any excuse they might offer (</a:t>
            </a:r>
            <a:r>
              <a:rPr lang="en-US" sz="2300" b="1" dirty="0">
                <a:solidFill>
                  <a:srgbClr val="002060"/>
                </a:solidFill>
              </a:rPr>
              <a:t>2:3</a:t>
            </a:r>
            <a:r>
              <a:rPr lang="en-US" sz="2300" dirty="0"/>
              <a:t>)?</a:t>
            </a:r>
          </a:p>
          <a:p>
            <a:pPr>
              <a:lnSpc>
                <a:spcPct val="98000"/>
              </a:lnSpc>
              <a:spcBef>
                <a:spcPts val="0"/>
              </a:spcBef>
            </a:pPr>
            <a:r>
              <a:rPr lang="en-US" sz="2300" dirty="0"/>
              <a:t>Generally, the Jews despised the Gentiles (</a:t>
            </a:r>
            <a:r>
              <a:rPr lang="en-US" sz="2300" b="1" dirty="0">
                <a:solidFill>
                  <a:srgbClr val="002060"/>
                </a:solidFill>
              </a:rPr>
              <a:t>John 18:28; Gal. 2:11-16</a:t>
            </a:r>
            <a:r>
              <a:rPr lang="en-US" sz="2300" dirty="0"/>
              <a:t>).</a:t>
            </a:r>
          </a:p>
          <a:p>
            <a:pPr>
              <a:lnSpc>
                <a:spcPct val="98000"/>
              </a:lnSpc>
              <a:spcBef>
                <a:spcPts val="0"/>
              </a:spcBef>
            </a:pPr>
            <a:r>
              <a:rPr lang="en-US" sz="2300" dirty="0"/>
              <a:t>Unless one lies, the Jews condemned themselves by their own law.</a:t>
            </a:r>
          </a:p>
          <a:p>
            <a:pPr>
              <a:lnSpc>
                <a:spcPct val="98000"/>
              </a:lnSpc>
              <a:spcBef>
                <a:spcPts val="0"/>
              </a:spcBef>
            </a:pPr>
            <a:r>
              <a:rPr lang="en-US" sz="2300" dirty="0"/>
              <a:t>God has no need of lying, cover-up, and He sees through hypocrisy.</a:t>
            </a:r>
          </a:p>
        </p:txBody>
      </p:sp>
    </p:spTree>
    <p:extLst>
      <p:ext uri="{BB962C8B-B14F-4D97-AF65-F5344CB8AC3E}">
        <p14:creationId xmlns:p14="http://schemas.microsoft.com/office/powerpoint/2010/main" val="267409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Mutual Exclusion by Definition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8000"/>
              </a:lnSpc>
              <a:spcBef>
                <a:spcPts val="0"/>
              </a:spcBef>
              <a:buFont typeface="+mj-lt"/>
              <a:buAutoNum type="arabicPeriod" startAt="2"/>
            </a:pPr>
            <a:r>
              <a:rPr lang="en-US" sz="2300" dirty="0"/>
              <a:t>What is the relationship between </a:t>
            </a:r>
            <a:r>
              <a:rPr lang="en-US" sz="2300" dirty="0">
                <a:solidFill>
                  <a:srgbClr val="002060"/>
                </a:solidFill>
              </a:rPr>
              <a:t>“works”</a:t>
            </a:r>
            <a:r>
              <a:rPr lang="en-US" sz="2300" dirty="0"/>
              <a:t> and </a:t>
            </a:r>
            <a:r>
              <a:rPr lang="en-US" sz="2300" dirty="0">
                <a:solidFill>
                  <a:srgbClr val="002060"/>
                </a:solidFill>
              </a:rPr>
              <a:t>“grace” </a:t>
            </a:r>
            <a:r>
              <a:rPr lang="en-US" sz="2300" dirty="0"/>
              <a:t>in this context, if not the whole book of Romans (</a:t>
            </a:r>
            <a:r>
              <a:rPr lang="en-US" sz="2300" b="1" dirty="0">
                <a:solidFill>
                  <a:srgbClr val="002060"/>
                </a:solidFill>
              </a:rPr>
              <a:t>11:5-6</a:t>
            </a:r>
            <a:r>
              <a:rPr lang="en-US" sz="2300" dirty="0"/>
              <a:t>)?  How would someone be part of the </a:t>
            </a:r>
            <a:r>
              <a:rPr lang="en-US" sz="2300" dirty="0">
                <a:solidFill>
                  <a:srgbClr val="002060"/>
                </a:solidFill>
              </a:rPr>
              <a:t>“remnant according to the election of grace”</a:t>
            </a:r>
            <a:r>
              <a:rPr lang="en-US" sz="2300" dirty="0"/>
              <a:t> (</a:t>
            </a:r>
            <a:r>
              <a:rPr lang="en-US" sz="2300" b="1" dirty="0">
                <a:solidFill>
                  <a:srgbClr val="002060"/>
                </a:solidFill>
              </a:rPr>
              <a:t>11:5-6</a:t>
            </a:r>
            <a:r>
              <a:rPr lang="en-US" sz="2300" dirty="0"/>
              <a:t>)?</a:t>
            </a:r>
          </a:p>
          <a:p>
            <a:pPr marL="0" indent="0">
              <a:lnSpc>
                <a:spcPct val="98000"/>
              </a:lnSpc>
              <a:spcBef>
                <a:spcPts val="0"/>
              </a:spcBef>
              <a:buNone/>
            </a:pPr>
            <a:r>
              <a:rPr lang="en-US" sz="2300" dirty="0">
                <a:solidFill>
                  <a:srgbClr val="002060"/>
                </a:solidFill>
              </a:rPr>
              <a:t>Even so then, at this present time there is </a:t>
            </a:r>
            <a:r>
              <a:rPr lang="en-US" sz="2300" b="1" dirty="0">
                <a:solidFill>
                  <a:srgbClr val="002060"/>
                </a:solidFill>
              </a:rPr>
              <a:t>a </a:t>
            </a:r>
            <a:r>
              <a:rPr lang="en-US" sz="2300" b="1" u="sng" dirty="0">
                <a:solidFill>
                  <a:srgbClr val="002060"/>
                </a:solidFill>
              </a:rPr>
              <a:t>remnant</a:t>
            </a:r>
            <a:r>
              <a:rPr lang="en-US" sz="2300" b="1" dirty="0">
                <a:solidFill>
                  <a:srgbClr val="002060"/>
                </a:solidFill>
              </a:rPr>
              <a:t> according to the </a:t>
            </a:r>
            <a:r>
              <a:rPr lang="en-US" sz="2300" b="1" u="sng" dirty="0">
                <a:solidFill>
                  <a:srgbClr val="002060"/>
                </a:solidFill>
              </a:rPr>
              <a:t>election of grace</a:t>
            </a:r>
            <a:r>
              <a:rPr lang="en-US" sz="2300" dirty="0">
                <a:solidFill>
                  <a:srgbClr val="002060"/>
                </a:solidFill>
              </a:rPr>
              <a:t>. And </a:t>
            </a:r>
            <a:r>
              <a:rPr lang="en-US" sz="2300" b="1" dirty="0">
                <a:solidFill>
                  <a:srgbClr val="002060"/>
                </a:solidFill>
              </a:rPr>
              <a:t>if by grace, then it is </a:t>
            </a:r>
            <a:r>
              <a:rPr lang="en-US" sz="2300" b="1" u="sng" dirty="0">
                <a:solidFill>
                  <a:srgbClr val="002060"/>
                </a:solidFill>
              </a:rPr>
              <a:t>no longer of works</a:t>
            </a:r>
            <a:r>
              <a:rPr lang="en-US" sz="2300" dirty="0">
                <a:solidFill>
                  <a:srgbClr val="002060"/>
                </a:solidFill>
              </a:rPr>
              <a:t>; </a:t>
            </a:r>
            <a:r>
              <a:rPr lang="en-US" sz="2300" b="1" dirty="0">
                <a:solidFill>
                  <a:srgbClr val="002060"/>
                </a:solidFill>
              </a:rPr>
              <a:t>otherwise grace is no longer grace</a:t>
            </a:r>
            <a:r>
              <a:rPr lang="en-US" sz="2300" dirty="0">
                <a:solidFill>
                  <a:srgbClr val="002060"/>
                </a:solidFill>
              </a:rPr>
              <a:t>. But </a:t>
            </a:r>
            <a:r>
              <a:rPr lang="en-US" sz="2300" b="1" dirty="0">
                <a:solidFill>
                  <a:srgbClr val="002060"/>
                </a:solidFill>
              </a:rPr>
              <a:t>if it is of works, it </a:t>
            </a:r>
            <a:r>
              <a:rPr lang="en-US" sz="2300" b="1" u="sng" dirty="0">
                <a:solidFill>
                  <a:srgbClr val="002060"/>
                </a:solidFill>
              </a:rPr>
              <a:t>is no longer grace</a:t>
            </a:r>
            <a:r>
              <a:rPr lang="en-US" sz="2300" b="1" dirty="0">
                <a:solidFill>
                  <a:srgbClr val="002060"/>
                </a:solidFill>
              </a:rPr>
              <a:t>; otherwise work is no longer work</a:t>
            </a:r>
            <a:r>
              <a:rPr lang="en-US" sz="2300" dirty="0">
                <a:solidFill>
                  <a:srgbClr val="002060"/>
                </a:solidFill>
              </a:rPr>
              <a:t>. </a:t>
            </a:r>
            <a:r>
              <a:rPr lang="en-US" sz="2300" dirty="0"/>
              <a:t>(</a:t>
            </a:r>
            <a:r>
              <a:rPr lang="en-US" sz="2300" b="1" dirty="0">
                <a:solidFill>
                  <a:srgbClr val="002060"/>
                </a:solidFill>
              </a:rPr>
              <a:t>11:5-6</a:t>
            </a:r>
            <a:r>
              <a:rPr lang="en-US" sz="2300" dirty="0"/>
              <a:t>)</a:t>
            </a:r>
          </a:p>
          <a:p>
            <a:pPr>
              <a:lnSpc>
                <a:spcPct val="98000"/>
              </a:lnSpc>
              <a:spcBef>
                <a:spcPts val="0"/>
              </a:spcBef>
            </a:pPr>
            <a:r>
              <a:rPr lang="en-US" sz="2300" dirty="0"/>
              <a:t>Defined to be mutually exclusive!</a:t>
            </a:r>
          </a:p>
          <a:p>
            <a:pPr>
              <a:lnSpc>
                <a:spcPct val="98000"/>
              </a:lnSpc>
              <a:spcBef>
                <a:spcPts val="0"/>
              </a:spcBef>
            </a:pPr>
            <a:r>
              <a:rPr lang="en-US" sz="2300" dirty="0"/>
              <a:t>The only </a:t>
            </a:r>
            <a:r>
              <a:rPr lang="en-US" sz="2300" dirty="0">
                <a:solidFill>
                  <a:srgbClr val="002060"/>
                </a:solidFill>
              </a:rPr>
              <a:t>“work”</a:t>
            </a:r>
            <a:r>
              <a:rPr lang="en-US" sz="2300" dirty="0"/>
              <a:t> opposed to grace is that which earns salvation (</a:t>
            </a:r>
            <a:r>
              <a:rPr lang="en-US" sz="2300" b="1" dirty="0">
                <a:solidFill>
                  <a:srgbClr val="002060"/>
                </a:solidFill>
              </a:rPr>
              <a:t>4:3-4</a:t>
            </a:r>
            <a:r>
              <a:rPr lang="en-US" sz="2300" dirty="0"/>
              <a:t>).</a:t>
            </a:r>
          </a:p>
          <a:p>
            <a:pPr>
              <a:lnSpc>
                <a:spcPct val="98000"/>
              </a:lnSpc>
              <a:spcBef>
                <a:spcPts val="0"/>
              </a:spcBef>
            </a:pPr>
            <a:r>
              <a:rPr lang="en-US" sz="2300" dirty="0"/>
              <a:t>God has chosen (</a:t>
            </a:r>
            <a:r>
              <a:rPr lang="en-US" sz="2300" dirty="0">
                <a:solidFill>
                  <a:srgbClr val="002060"/>
                </a:solidFill>
              </a:rPr>
              <a:t>“election”</a:t>
            </a:r>
            <a:r>
              <a:rPr lang="en-US" sz="2300" dirty="0"/>
              <a:t>) to save a small subset (</a:t>
            </a:r>
            <a:r>
              <a:rPr lang="en-US" sz="2300" dirty="0">
                <a:solidFill>
                  <a:srgbClr val="002060"/>
                </a:solidFill>
              </a:rPr>
              <a:t>“remnant”</a:t>
            </a:r>
            <a:r>
              <a:rPr lang="en-US" sz="2300" dirty="0"/>
              <a:t>), despite them having not earned justification (</a:t>
            </a:r>
            <a:r>
              <a:rPr lang="en-US" sz="2300" dirty="0">
                <a:solidFill>
                  <a:srgbClr val="002060"/>
                </a:solidFill>
              </a:rPr>
              <a:t>“grace”</a:t>
            </a:r>
            <a:r>
              <a:rPr lang="en-US" sz="2300" dirty="0"/>
              <a:t>).</a:t>
            </a:r>
          </a:p>
          <a:p>
            <a:pPr>
              <a:lnSpc>
                <a:spcPct val="98000"/>
              </a:lnSpc>
              <a:spcBef>
                <a:spcPts val="0"/>
              </a:spcBef>
            </a:pPr>
            <a:r>
              <a:rPr lang="en-US" sz="2300" dirty="0"/>
              <a:t>They were rejected because of disobedience, so repentance!</a:t>
            </a:r>
          </a:p>
        </p:txBody>
      </p:sp>
    </p:spTree>
    <p:extLst>
      <p:ext uri="{BB962C8B-B14F-4D97-AF65-F5344CB8AC3E}">
        <p14:creationId xmlns:p14="http://schemas.microsoft.com/office/powerpoint/2010/main" val="42268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Judicial Blindness, Hardening</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dirty="0"/>
              <a:t>What consequence fell upon those were not part of the </a:t>
            </a:r>
            <a:r>
              <a:rPr lang="en-US" dirty="0">
                <a:solidFill>
                  <a:srgbClr val="002060"/>
                </a:solidFill>
              </a:rPr>
              <a:t>“remnant” </a:t>
            </a:r>
            <a:r>
              <a:rPr lang="en-US" dirty="0"/>
              <a:t>(</a:t>
            </a:r>
            <a:r>
              <a:rPr lang="en-US" b="1" dirty="0">
                <a:solidFill>
                  <a:srgbClr val="002060"/>
                </a:solidFill>
              </a:rPr>
              <a:t>11:7-10</a:t>
            </a:r>
            <a:r>
              <a:rPr lang="en-US" dirty="0"/>
              <a:t>)?  Why?</a:t>
            </a:r>
          </a:p>
          <a:p>
            <a:pPr marL="0" indent="0">
              <a:buNone/>
            </a:pPr>
            <a:r>
              <a:rPr lang="en-US" dirty="0">
                <a:solidFill>
                  <a:srgbClr val="002060"/>
                </a:solidFill>
              </a:rPr>
              <a:t>What then? Israel has </a:t>
            </a:r>
            <a:r>
              <a:rPr lang="en-US" b="1" dirty="0">
                <a:solidFill>
                  <a:srgbClr val="002060"/>
                </a:solidFill>
              </a:rPr>
              <a:t>not obtained what it seeks</a:t>
            </a:r>
            <a:r>
              <a:rPr lang="en-US" dirty="0">
                <a:solidFill>
                  <a:srgbClr val="002060"/>
                </a:solidFill>
              </a:rPr>
              <a:t>; but </a:t>
            </a:r>
            <a:r>
              <a:rPr lang="en-US" b="1" dirty="0">
                <a:solidFill>
                  <a:srgbClr val="002060"/>
                </a:solidFill>
              </a:rPr>
              <a:t>the elect have obtained it, and </a:t>
            </a:r>
            <a:r>
              <a:rPr lang="en-US" b="1" u="sng" dirty="0">
                <a:solidFill>
                  <a:srgbClr val="002060"/>
                </a:solidFill>
              </a:rPr>
              <a:t>the rest were blinded</a:t>
            </a:r>
            <a:r>
              <a:rPr lang="en-US" dirty="0">
                <a:solidFill>
                  <a:srgbClr val="002060"/>
                </a:solidFill>
              </a:rPr>
              <a:t>. Just as it is written: “God has given them a </a:t>
            </a:r>
            <a:r>
              <a:rPr lang="en-US" b="1" dirty="0">
                <a:solidFill>
                  <a:srgbClr val="002060"/>
                </a:solidFill>
              </a:rPr>
              <a:t>spirit of stupor</a:t>
            </a:r>
            <a:r>
              <a:rPr lang="en-US" dirty="0">
                <a:solidFill>
                  <a:srgbClr val="002060"/>
                </a:solidFill>
              </a:rPr>
              <a:t>, </a:t>
            </a:r>
            <a:r>
              <a:rPr lang="en-US" b="1" dirty="0">
                <a:solidFill>
                  <a:srgbClr val="002060"/>
                </a:solidFill>
              </a:rPr>
              <a:t>Eyes that they </a:t>
            </a:r>
            <a:r>
              <a:rPr lang="en-US" b="1" u="sng" dirty="0">
                <a:solidFill>
                  <a:srgbClr val="002060"/>
                </a:solidFill>
              </a:rPr>
              <a:t>should not see</a:t>
            </a:r>
            <a:r>
              <a:rPr lang="en-US" b="1" dirty="0">
                <a:solidFill>
                  <a:srgbClr val="002060"/>
                </a:solidFill>
              </a:rPr>
              <a:t> </a:t>
            </a:r>
            <a:r>
              <a:rPr lang="en-US" dirty="0">
                <a:solidFill>
                  <a:srgbClr val="002060"/>
                </a:solidFill>
              </a:rPr>
              <a:t>And </a:t>
            </a:r>
            <a:r>
              <a:rPr lang="en-US" b="1" dirty="0">
                <a:solidFill>
                  <a:srgbClr val="002060"/>
                </a:solidFill>
              </a:rPr>
              <a:t>ears that they </a:t>
            </a:r>
            <a:r>
              <a:rPr lang="en-US" b="1" u="sng" dirty="0">
                <a:solidFill>
                  <a:srgbClr val="002060"/>
                </a:solidFill>
              </a:rPr>
              <a:t>should not hear</a:t>
            </a:r>
            <a:r>
              <a:rPr lang="en-US" dirty="0">
                <a:solidFill>
                  <a:srgbClr val="002060"/>
                </a:solidFill>
              </a:rPr>
              <a:t>, To this very day.” And David says: “Let </a:t>
            </a:r>
            <a:r>
              <a:rPr lang="en-US" b="1" dirty="0">
                <a:solidFill>
                  <a:srgbClr val="002060"/>
                </a:solidFill>
              </a:rPr>
              <a:t>their </a:t>
            </a:r>
            <a:r>
              <a:rPr lang="en-US" b="1" u="sng" dirty="0">
                <a:solidFill>
                  <a:srgbClr val="002060"/>
                </a:solidFill>
              </a:rPr>
              <a:t>table</a:t>
            </a:r>
            <a:r>
              <a:rPr lang="en-US" b="1" dirty="0">
                <a:solidFill>
                  <a:srgbClr val="002060"/>
                </a:solidFill>
              </a:rPr>
              <a:t> become a </a:t>
            </a:r>
            <a:r>
              <a:rPr lang="en-US" b="1" u="sng" dirty="0">
                <a:solidFill>
                  <a:srgbClr val="002060"/>
                </a:solidFill>
              </a:rPr>
              <a:t>snare and a trap</a:t>
            </a:r>
            <a:r>
              <a:rPr lang="en-US" dirty="0">
                <a:solidFill>
                  <a:srgbClr val="002060"/>
                </a:solidFill>
              </a:rPr>
              <a:t>, A </a:t>
            </a:r>
            <a:r>
              <a:rPr lang="en-US" b="1" dirty="0">
                <a:solidFill>
                  <a:srgbClr val="002060"/>
                </a:solidFill>
              </a:rPr>
              <a:t>stumbling block </a:t>
            </a:r>
            <a:r>
              <a:rPr lang="en-US" dirty="0">
                <a:solidFill>
                  <a:srgbClr val="002060"/>
                </a:solidFill>
              </a:rPr>
              <a:t>and a </a:t>
            </a:r>
            <a:r>
              <a:rPr lang="en-US" b="1" dirty="0">
                <a:solidFill>
                  <a:srgbClr val="002060"/>
                </a:solidFill>
              </a:rPr>
              <a:t>recompense</a:t>
            </a:r>
            <a:r>
              <a:rPr lang="en-US" dirty="0">
                <a:solidFill>
                  <a:srgbClr val="002060"/>
                </a:solidFill>
              </a:rPr>
              <a:t> to them. Let their </a:t>
            </a:r>
            <a:r>
              <a:rPr lang="en-US" b="1" dirty="0">
                <a:solidFill>
                  <a:srgbClr val="002060"/>
                </a:solidFill>
              </a:rPr>
              <a:t>eyes be </a:t>
            </a:r>
            <a:r>
              <a:rPr lang="en-US" b="1" u="sng" dirty="0">
                <a:solidFill>
                  <a:srgbClr val="002060"/>
                </a:solidFill>
              </a:rPr>
              <a:t>darkened</a:t>
            </a:r>
            <a:r>
              <a:rPr lang="en-US" b="1" dirty="0">
                <a:solidFill>
                  <a:srgbClr val="002060"/>
                </a:solidFill>
              </a:rPr>
              <a:t>, so that they </a:t>
            </a:r>
            <a:r>
              <a:rPr lang="en-US" b="1" u="sng" dirty="0">
                <a:solidFill>
                  <a:srgbClr val="002060"/>
                </a:solidFill>
              </a:rPr>
              <a:t>do not see</a:t>
            </a:r>
            <a:r>
              <a:rPr lang="en-US" b="1" dirty="0">
                <a:solidFill>
                  <a:srgbClr val="002060"/>
                </a:solidFill>
              </a:rPr>
              <a:t>, and bow down their back always</a:t>
            </a:r>
            <a:r>
              <a:rPr lang="en-US" dirty="0">
                <a:solidFill>
                  <a:srgbClr val="002060"/>
                </a:solidFill>
              </a:rPr>
              <a:t>.” </a:t>
            </a:r>
            <a:r>
              <a:rPr lang="en-US" dirty="0"/>
              <a:t>(</a:t>
            </a:r>
            <a:r>
              <a:rPr lang="en-US" b="1" dirty="0">
                <a:solidFill>
                  <a:srgbClr val="002060"/>
                </a:solidFill>
              </a:rPr>
              <a:t>11:7-10</a:t>
            </a:r>
            <a:r>
              <a:rPr lang="en-US" dirty="0"/>
              <a:t>)</a:t>
            </a:r>
          </a:p>
          <a:p>
            <a:r>
              <a:rPr lang="en-US" dirty="0"/>
              <a:t>Spiritually blinded &amp; hardened by the blessings given to them.</a:t>
            </a:r>
          </a:p>
          <a:p>
            <a:r>
              <a:rPr lang="en-US" dirty="0"/>
              <a:t>This hardness, blindness continued then for the majority of Jews …</a:t>
            </a:r>
          </a:p>
          <a:p>
            <a:endParaRPr lang="en-US" dirty="0"/>
          </a:p>
        </p:txBody>
      </p:sp>
    </p:spTree>
    <p:extLst>
      <p:ext uri="{BB962C8B-B14F-4D97-AF65-F5344CB8AC3E}">
        <p14:creationId xmlns:p14="http://schemas.microsoft.com/office/powerpoint/2010/main" val="8440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Stumble Unto Destruction?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How did national Israel fail or </a:t>
            </a:r>
            <a:r>
              <a:rPr lang="en-US" dirty="0">
                <a:solidFill>
                  <a:srgbClr val="002060"/>
                </a:solidFill>
              </a:rPr>
              <a:t>“stumble”</a:t>
            </a:r>
            <a:r>
              <a:rPr lang="en-US" dirty="0"/>
              <a:t> in the context of </a:t>
            </a:r>
            <a:r>
              <a:rPr lang="en-US" b="1" dirty="0">
                <a:solidFill>
                  <a:srgbClr val="002060"/>
                </a:solidFill>
              </a:rPr>
              <a:t>11:11</a:t>
            </a:r>
            <a:r>
              <a:rPr lang="en-US" dirty="0"/>
              <a:t>?  How did God use their stumbling for good (</a:t>
            </a:r>
            <a:r>
              <a:rPr lang="en-US" b="1" dirty="0">
                <a:solidFill>
                  <a:srgbClr val="002060"/>
                </a:solidFill>
              </a:rPr>
              <a:t>11:11-12</a:t>
            </a:r>
            <a:r>
              <a:rPr lang="en-US" dirty="0"/>
              <a:t>)?</a:t>
            </a:r>
          </a:p>
          <a:p>
            <a:pPr marL="0" indent="0">
              <a:buNone/>
            </a:pPr>
            <a:r>
              <a:rPr lang="en-US" dirty="0">
                <a:solidFill>
                  <a:srgbClr val="002060"/>
                </a:solidFill>
              </a:rPr>
              <a:t>I say then, have they </a:t>
            </a:r>
            <a:r>
              <a:rPr lang="en-US" b="1" baseline="30000" dirty="0">
                <a:solidFill>
                  <a:srgbClr val="C00000"/>
                </a:solidFill>
              </a:rPr>
              <a:t>1</a:t>
            </a:r>
            <a:r>
              <a:rPr lang="en-US" b="1" dirty="0">
                <a:solidFill>
                  <a:srgbClr val="002060"/>
                </a:solidFill>
              </a:rPr>
              <a:t>stumbled </a:t>
            </a:r>
            <a:r>
              <a:rPr lang="en-US" b="1" u="sng" dirty="0">
                <a:solidFill>
                  <a:srgbClr val="002060"/>
                </a:solidFill>
              </a:rPr>
              <a:t>that</a:t>
            </a:r>
            <a:r>
              <a:rPr lang="en-US" b="1" dirty="0">
                <a:solidFill>
                  <a:srgbClr val="002060"/>
                </a:solidFill>
              </a:rPr>
              <a:t> they </a:t>
            </a:r>
            <a:r>
              <a:rPr lang="en-US" b="1" u="sng" dirty="0">
                <a:solidFill>
                  <a:srgbClr val="002060"/>
                </a:solidFill>
              </a:rPr>
              <a:t>should fall</a:t>
            </a:r>
            <a:r>
              <a:rPr lang="en-US" b="1" dirty="0">
                <a:solidFill>
                  <a:srgbClr val="002060"/>
                </a:solidFill>
              </a:rPr>
              <a:t>? Certainly not!</a:t>
            </a:r>
            <a:r>
              <a:rPr lang="en-US" dirty="0">
                <a:solidFill>
                  <a:srgbClr val="002060"/>
                </a:solidFill>
              </a:rPr>
              <a:t> But </a:t>
            </a:r>
            <a:r>
              <a:rPr lang="en-US" b="1" u="sng" dirty="0">
                <a:solidFill>
                  <a:srgbClr val="002060"/>
                </a:solidFill>
              </a:rPr>
              <a:t>through</a:t>
            </a:r>
            <a:r>
              <a:rPr lang="en-US" b="1" dirty="0">
                <a:solidFill>
                  <a:srgbClr val="002060"/>
                </a:solidFill>
              </a:rPr>
              <a:t> their fall, </a:t>
            </a:r>
            <a:r>
              <a:rPr lang="en-US" b="1" baseline="30000" dirty="0">
                <a:solidFill>
                  <a:srgbClr val="C00000"/>
                </a:solidFill>
              </a:rPr>
              <a:t>3</a:t>
            </a:r>
            <a:r>
              <a:rPr lang="en-US" b="1" u="sng" dirty="0">
                <a:solidFill>
                  <a:srgbClr val="002060"/>
                </a:solidFill>
              </a:rPr>
              <a:t>to provoke them to jealousy</a:t>
            </a:r>
            <a:r>
              <a:rPr lang="en-US" b="1" dirty="0">
                <a:solidFill>
                  <a:srgbClr val="002060"/>
                </a:solidFill>
              </a:rPr>
              <a:t>, </a:t>
            </a:r>
            <a:r>
              <a:rPr lang="en-US" b="1" baseline="30000" dirty="0">
                <a:solidFill>
                  <a:srgbClr val="C00000"/>
                </a:solidFill>
              </a:rPr>
              <a:t>2</a:t>
            </a:r>
            <a:r>
              <a:rPr lang="en-US" b="1" dirty="0">
                <a:solidFill>
                  <a:srgbClr val="002060"/>
                </a:solidFill>
              </a:rPr>
              <a:t>salvation has come to the Gentiles</a:t>
            </a:r>
            <a:r>
              <a:rPr lang="en-US" dirty="0">
                <a:solidFill>
                  <a:srgbClr val="002060"/>
                </a:solidFill>
              </a:rPr>
              <a:t>. Now if </a:t>
            </a:r>
            <a:r>
              <a:rPr lang="en-US" baseline="30000" dirty="0">
                <a:solidFill>
                  <a:srgbClr val="C00000"/>
                </a:solidFill>
              </a:rPr>
              <a:t>1</a:t>
            </a:r>
            <a:r>
              <a:rPr lang="en-US" b="1" dirty="0">
                <a:solidFill>
                  <a:srgbClr val="002060"/>
                </a:solidFill>
              </a:rPr>
              <a:t>their fall is </a:t>
            </a:r>
            <a:r>
              <a:rPr lang="en-US" b="1" baseline="30000" dirty="0">
                <a:solidFill>
                  <a:srgbClr val="C00000"/>
                </a:solidFill>
              </a:rPr>
              <a:t>2</a:t>
            </a:r>
            <a:r>
              <a:rPr lang="en-US" b="1" dirty="0">
                <a:solidFill>
                  <a:srgbClr val="002060"/>
                </a:solidFill>
              </a:rPr>
              <a:t>riches for the world</a:t>
            </a:r>
            <a:r>
              <a:rPr lang="en-US" dirty="0">
                <a:solidFill>
                  <a:srgbClr val="002060"/>
                </a:solidFill>
              </a:rPr>
              <a:t>, and their </a:t>
            </a:r>
            <a:r>
              <a:rPr lang="en-US" b="1" baseline="30000" dirty="0">
                <a:solidFill>
                  <a:srgbClr val="C00000"/>
                </a:solidFill>
              </a:rPr>
              <a:t>1</a:t>
            </a:r>
            <a:r>
              <a:rPr lang="en-US" b="1" dirty="0">
                <a:solidFill>
                  <a:srgbClr val="002060"/>
                </a:solidFill>
              </a:rPr>
              <a:t>failure </a:t>
            </a:r>
            <a:r>
              <a:rPr lang="en-US" b="1" baseline="30000" dirty="0">
                <a:solidFill>
                  <a:srgbClr val="C00000"/>
                </a:solidFill>
              </a:rPr>
              <a:t>2</a:t>
            </a:r>
            <a:r>
              <a:rPr lang="en-US" b="1" dirty="0">
                <a:solidFill>
                  <a:srgbClr val="002060"/>
                </a:solidFill>
              </a:rPr>
              <a:t>riches for the Gentiles, </a:t>
            </a:r>
            <a:r>
              <a:rPr lang="en-US" b="1" u="sng" dirty="0">
                <a:solidFill>
                  <a:srgbClr val="002060"/>
                </a:solidFill>
              </a:rPr>
              <a:t>how much more</a:t>
            </a:r>
            <a:r>
              <a:rPr lang="en-US" b="1" dirty="0">
                <a:solidFill>
                  <a:srgbClr val="002060"/>
                </a:solidFill>
              </a:rPr>
              <a:t> </a:t>
            </a:r>
            <a:r>
              <a:rPr lang="en-US" b="1" baseline="30000" dirty="0">
                <a:solidFill>
                  <a:srgbClr val="C00000"/>
                </a:solidFill>
              </a:rPr>
              <a:t>4</a:t>
            </a:r>
            <a:r>
              <a:rPr lang="en-US" b="1" dirty="0">
                <a:solidFill>
                  <a:srgbClr val="002060"/>
                </a:solidFill>
              </a:rPr>
              <a:t>their fullness</a:t>
            </a:r>
            <a:r>
              <a:rPr lang="en-US" dirty="0">
                <a:solidFill>
                  <a:srgbClr val="002060"/>
                </a:solidFill>
              </a:rPr>
              <a:t>! </a:t>
            </a:r>
            <a:r>
              <a:rPr lang="en-US" dirty="0"/>
              <a:t>(</a:t>
            </a:r>
            <a:r>
              <a:rPr lang="en-US" b="1" dirty="0">
                <a:solidFill>
                  <a:srgbClr val="002060"/>
                </a:solidFill>
              </a:rPr>
              <a:t>11:11-12</a:t>
            </a:r>
            <a:r>
              <a:rPr lang="en-US" dirty="0"/>
              <a:t>)</a:t>
            </a:r>
          </a:p>
          <a:p>
            <a:r>
              <a:rPr lang="en-US" dirty="0"/>
              <a:t>Their rejection of Christ led to His crucifixion and their rejection.</a:t>
            </a:r>
          </a:p>
          <a:p>
            <a:r>
              <a:rPr lang="en-US" dirty="0"/>
              <a:t>Christ’s sacrifice paid for salvation, justification by grace, faith.</a:t>
            </a:r>
          </a:p>
          <a:p>
            <a:r>
              <a:rPr lang="en-US" dirty="0"/>
              <a:t>The Gentiles turning to Christ would make the Jews want to join.</a:t>
            </a:r>
          </a:p>
          <a:p>
            <a:r>
              <a:rPr lang="en-US" dirty="0"/>
              <a:t>What </a:t>
            </a:r>
            <a:r>
              <a:rPr lang="en-US" dirty="0">
                <a:solidFill>
                  <a:srgbClr val="002060"/>
                </a:solidFill>
              </a:rPr>
              <a:t>“fullness”</a:t>
            </a:r>
            <a:r>
              <a:rPr lang="en-US" dirty="0"/>
              <a:t> of Jews would lead even more to Gentiles salvation?</a:t>
            </a:r>
          </a:p>
        </p:txBody>
      </p:sp>
    </p:spTree>
    <p:extLst>
      <p:ext uri="{BB962C8B-B14F-4D97-AF65-F5344CB8AC3E}">
        <p14:creationId xmlns:p14="http://schemas.microsoft.com/office/powerpoint/2010/main" val="31637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3100" dirty="0"/>
              <a:t>Provocation to Jealousy, Reconciling</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5"/>
            </a:pPr>
            <a:r>
              <a:rPr lang="en-US" dirty="0"/>
              <a:t>How would God use this surprising result to help restore some of Israel (</a:t>
            </a:r>
            <a:r>
              <a:rPr lang="en-US" b="1" dirty="0">
                <a:solidFill>
                  <a:srgbClr val="002060"/>
                </a:solidFill>
              </a:rPr>
              <a:t>11:13-15</a:t>
            </a:r>
            <a:r>
              <a:rPr lang="en-US" dirty="0"/>
              <a:t>)?</a:t>
            </a:r>
          </a:p>
          <a:p>
            <a:pPr marL="0" indent="0">
              <a:lnSpc>
                <a:spcPct val="95000"/>
              </a:lnSpc>
              <a:spcBef>
                <a:spcPts val="0"/>
              </a:spcBef>
              <a:buNone/>
            </a:pPr>
            <a:r>
              <a:rPr lang="en-US" dirty="0">
                <a:solidFill>
                  <a:srgbClr val="002060"/>
                </a:solidFill>
              </a:rPr>
              <a:t>For I speak to you Gentiles; inasmuch as </a:t>
            </a:r>
            <a:r>
              <a:rPr lang="en-US" b="1" dirty="0">
                <a:solidFill>
                  <a:srgbClr val="002060"/>
                </a:solidFill>
              </a:rPr>
              <a:t>I am an apostle </a:t>
            </a:r>
            <a:r>
              <a:rPr lang="en-US" b="1" u="sng" dirty="0">
                <a:solidFill>
                  <a:srgbClr val="002060"/>
                </a:solidFill>
              </a:rPr>
              <a:t>to the Gentiles</a:t>
            </a:r>
            <a:r>
              <a:rPr lang="en-US" dirty="0">
                <a:solidFill>
                  <a:srgbClr val="002060"/>
                </a:solidFill>
              </a:rPr>
              <a:t>, </a:t>
            </a:r>
            <a:r>
              <a:rPr lang="en-US" b="1" dirty="0">
                <a:solidFill>
                  <a:srgbClr val="002060"/>
                </a:solidFill>
              </a:rPr>
              <a:t>I </a:t>
            </a:r>
            <a:r>
              <a:rPr lang="en-US" b="1" u="sng" dirty="0">
                <a:solidFill>
                  <a:srgbClr val="002060"/>
                </a:solidFill>
              </a:rPr>
              <a:t>magnify</a:t>
            </a:r>
            <a:r>
              <a:rPr lang="en-US" b="1" dirty="0">
                <a:solidFill>
                  <a:srgbClr val="002060"/>
                </a:solidFill>
              </a:rPr>
              <a:t> my ministry</a:t>
            </a:r>
            <a:r>
              <a:rPr lang="en-US" dirty="0">
                <a:solidFill>
                  <a:srgbClr val="002060"/>
                </a:solidFill>
              </a:rPr>
              <a:t>, </a:t>
            </a:r>
            <a:r>
              <a:rPr lang="en-US" b="1" dirty="0">
                <a:solidFill>
                  <a:srgbClr val="002060"/>
                </a:solidFill>
              </a:rPr>
              <a:t>if by any means I may </a:t>
            </a:r>
            <a:r>
              <a:rPr lang="en-US" b="1" u="sng" dirty="0">
                <a:solidFill>
                  <a:srgbClr val="002060"/>
                </a:solidFill>
              </a:rPr>
              <a:t>provoke to jealousy</a:t>
            </a:r>
            <a:r>
              <a:rPr lang="en-US" b="1" dirty="0">
                <a:solidFill>
                  <a:srgbClr val="002060"/>
                </a:solidFill>
              </a:rPr>
              <a:t> those who are my flesh and </a:t>
            </a:r>
            <a:r>
              <a:rPr lang="en-US" b="1" u="sng" dirty="0">
                <a:solidFill>
                  <a:srgbClr val="002060"/>
                </a:solidFill>
              </a:rPr>
              <a:t>save some</a:t>
            </a:r>
            <a:r>
              <a:rPr lang="en-US" b="1" dirty="0">
                <a:solidFill>
                  <a:srgbClr val="002060"/>
                </a:solidFill>
              </a:rPr>
              <a:t> of them</a:t>
            </a:r>
            <a:r>
              <a:rPr lang="en-US" dirty="0">
                <a:solidFill>
                  <a:srgbClr val="002060"/>
                </a:solidFill>
              </a:rPr>
              <a:t>. For if their </a:t>
            </a:r>
            <a:r>
              <a:rPr lang="en-US" b="1" dirty="0">
                <a:solidFill>
                  <a:srgbClr val="002060"/>
                </a:solidFill>
              </a:rPr>
              <a:t>being cast away is the reconciling of the world</a:t>
            </a:r>
            <a:r>
              <a:rPr lang="en-US" dirty="0">
                <a:solidFill>
                  <a:srgbClr val="002060"/>
                </a:solidFill>
              </a:rPr>
              <a:t>, what </a:t>
            </a:r>
            <a:r>
              <a:rPr lang="en-US" b="1" dirty="0">
                <a:solidFill>
                  <a:srgbClr val="002060"/>
                </a:solidFill>
              </a:rPr>
              <a:t>will their acceptance be but life from the dead</a:t>
            </a:r>
            <a:r>
              <a:rPr lang="en-US" dirty="0">
                <a:solidFill>
                  <a:srgbClr val="002060"/>
                </a:solidFill>
              </a:rPr>
              <a:t>? </a:t>
            </a:r>
            <a:r>
              <a:rPr lang="en-US" dirty="0"/>
              <a:t>(</a:t>
            </a:r>
            <a:r>
              <a:rPr lang="en-US" b="1" dirty="0">
                <a:solidFill>
                  <a:srgbClr val="002060"/>
                </a:solidFill>
              </a:rPr>
              <a:t>11:13-15</a:t>
            </a:r>
            <a:r>
              <a:rPr lang="en-US" dirty="0"/>
              <a:t>)</a:t>
            </a:r>
          </a:p>
          <a:p>
            <a:pPr>
              <a:lnSpc>
                <a:spcPct val="95000"/>
              </a:lnSpc>
              <a:spcBef>
                <a:spcPts val="0"/>
              </a:spcBef>
            </a:pPr>
            <a:r>
              <a:rPr lang="en-US" dirty="0"/>
              <a:t>Paul and the other apostles represent at least some of the </a:t>
            </a:r>
            <a:r>
              <a:rPr lang="en-US" dirty="0">
                <a:solidFill>
                  <a:srgbClr val="002060"/>
                </a:solidFill>
              </a:rPr>
              <a:t>“fullness”</a:t>
            </a:r>
            <a:r>
              <a:rPr lang="en-US" dirty="0"/>
              <a:t> of the Jews leading even more to the Gentiles salvation, growth.</a:t>
            </a:r>
          </a:p>
          <a:p>
            <a:pPr>
              <a:lnSpc>
                <a:spcPct val="95000"/>
              </a:lnSpc>
              <a:spcBef>
                <a:spcPts val="0"/>
              </a:spcBef>
            </a:pPr>
            <a:r>
              <a:rPr lang="en-US" dirty="0"/>
              <a:t>Paul, understanding God’s plan, deliberately exalted his work with Gentiles to make Jews see what they were missing.</a:t>
            </a:r>
          </a:p>
          <a:p>
            <a:pPr>
              <a:lnSpc>
                <a:spcPct val="95000"/>
              </a:lnSpc>
              <a:spcBef>
                <a:spcPts val="0"/>
              </a:spcBef>
            </a:pPr>
            <a:r>
              <a:rPr lang="en-US" dirty="0"/>
              <a:t>Whether this provocation would succeed will be discussed later.</a:t>
            </a:r>
          </a:p>
        </p:txBody>
      </p:sp>
    </p:spTree>
    <p:extLst>
      <p:ext uri="{BB962C8B-B14F-4D97-AF65-F5344CB8AC3E}">
        <p14:creationId xmlns:p14="http://schemas.microsoft.com/office/powerpoint/2010/main" val="328437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11:16-25</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Humble Gentiles</a:t>
            </a:r>
            <a:endParaRPr lang="en-US" sz="4800" b="1" dirty="0"/>
          </a:p>
        </p:txBody>
      </p:sp>
    </p:spTree>
    <p:extLst>
      <p:ext uri="{BB962C8B-B14F-4D97-AF65-F5344CB8AC3E}">
        <p14:creationId xmlns:p14="http://schemas.microsoft.com/office/powerpoint/2010/main" val="76412025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“Let Him Who Thinks He Stands …”</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6"/>
            </a:pPr>
            <a:r>
              <a:rPr lang="en-US" sz="2000" dirty="0"/>
              <a:t>Why might the redeemed Gentiles be tempted to </a:t>
            </a:r>
            <a:r>
              <a:rPr lang="en-US" sz="2000" dirty="0">
                <a:solidFill>
                  <a:srgbClr val="002060"/>
                </a:solidFill>
              </a:rPr>
              <a:t>“boast”</a:t>
            </a:r>
            <a:r>
              <a:rPr lang="en-US" sz="2000" dirty="0"/>
              <a:t> (</a:t>
            </a:r>
            <a:r>
              <a:rPr lang="en-US" sz="2000" b="1" dirty="0">
                <a:solidFill>
                  <a:srgbClr val="002060"/>
                </a:solidFill>
              </a:rPr>
              <a:t>11:16-19</a:t>
            </a:r>
            <a:r>
              <a:rPr lang="en-US" sz="2000" dirty="0"/>
              <a:t>)?  What reminder does Paul offer to help them fight this temptation and danger (</a:t>
            </a:r>
            <a:r>
              <a:rPr lang="en-US" sz="2000" b="1" dirty="0">
                <a:solidFill>
                  <a:srgbClr val="002060"/>
                </a:solidFill>
              </a:rPr>
              <a:t>11:19-22</a:t>
            </a:r>
            <a:r>
              <a:rPr lang="en-US" sz="2000" dirty="0"/>
              <a:t>)?</a:t>
            </a:r>
          </a:p>
          <a:p>
            <a:pPr marL="0" indent="0">
              <a:lnSpc>
                <a:spcPct val="95000"/>
              </a:lnSpc>
              <a:spcBef>
                <a:spcPts val="0"/>
              </a:spcBef>
              <a:buNone/>
            </a:pPr>
            <a:r>
              <a:rPr lang="en-US" sz="2000" dirty="0">
                <a:solidFill>
                  <a:srgbClr val="002060"/>
                </a:solidFill>
              </a:rPr>
              <a:t>For if the </a:t>
            </a:r>
            <a:r>
              <a:rPr lang="en-US" sz="2000" b="1" dirty="0" err="1">
                <a:solidFill>
                  <a:srgbClr val="002060"/>
                </a:solidFill>
              </a:rPr>
              <a:t>firstfruit</a:t>
            </a:r>
            <a:r>
              <a:rPr lang="en-US" sz="2000" b="1" dirty="0">
                <a:solidFill>
                  <a:srgbClr val="002060"/>
                </a:solidFill>
              </a:rPr>
              <a:t> is holy</a:t>
            </a:r>
            <a:r>
              <a:rPr lang="en-US" sz="2000" dirty="0">
                <a:solidFill>
                  <a:srgbClr val="002060"/>
                </a:solidFill>
              </a:rPr>
              <a:t>, the </a:t>
            </a:r>
            <a:r>
              <a:rPr lang="en-US" sz="2000" b="1" dirty="0">
                <a:solidFill>
                  <a:srgbClr val="002060"/>
                </a:solidFill>
              </a:rPr>
              <a:t>lump is also holy</a:t>
            </a:r>
            <a:r>
              <a:rPr lang="en-US" sz="2000" dirty="0">
                <a:solidFill>
                  <a:srgbClr val="002060"/>
                </a:solidFill>
              </a:rPr>
              <a:t>; and if the </a:t>
            </a:r>
            <a:r>
              <a:rPr lang="en-US" sz="2000" b="1" dirty="0">
                <a:solidFill>
                  <a:srgbClr val="002060"/>
                </a:solidFill>
              </a:rPr>
              <a:t>root is holy</a:t>
            </a:r>
            <a:r>
              <a:rPr lang="en-US" sz="2000" dirty="0">
                <a:solidFill>
                  <a:srgbClr val="002060"/>
                </a:solidFill>
              </a:rPr>
              <a:t>, </a:t>
            </a:r>
            <a:r>
              <a:rPr lang="en-US" sz="2000" b="1" dirty="0">
                <a:solidFill>
                  <a:srgbClr val="002060"/>
                </a:solidFill>
              </a:rPr>
              <a:t>so are the branches</a:t>
            </a:r>
            <a:r>
              <a:rPr lang="en-US" sz="2000" dirty="0">
                <a:solidFill>
                  <a:srgbClr val="002060"/>
                </a:solidFill>
              </a:rPr>
              <a:t>. </a:t>
            </a:r>
            <a:r>
              <a:rPr lang="en-US" sz="2000" b="1" dirty="0">
                <a:solidFill>
                  <a:srgbClr val="002060"/>
                </a:solidFill>
              </a:rPr>
              <a:t>And if some of the branches were broken off</a:t>
            </a:r>
            <a:r>
              <a:rPr lang="en-US" sz="2000" dirty="0">
                <a:solidFill>
                  <a:srgbClr val="002060"/>
                </a:solidFill>
              </a:rPr>
              <a:t>, and </a:t>
            </a:r>
            <a:r>
              <a:rPr lang="en-US" sz="2000" b="1" dirty="0">
                <a:solidFill>
                  <a:srgbClr val="002060"/>
                </a:solidFill>
              </a:rPr>
              <a:t>you, being a </a:t>
            </a:r>
            <a:r>
              <a:rPr lang="en-US" sz="2000" b="1" u="sng" dirty="0">
                <a:solidFill>
                  <a:srgbClr val="002060"/>
                </a:solidFill>
              </a:rPr>
              <a:t>wild olive tree</a:t>
            </a:r>
            <a:r>
              <a:rPr lang="en-US" sz="2000" b="1" dirty="0">
                <a:solidFill>
                  <a:srgbClr val="002060"/>
                </a:solidFill>
              </a:rPr>
              <a:t>, were </a:t>
            </a:r>
            <a:r>
              <a:rPr lang="en-US" sz="2000" b="1" u="sng" dirty="0">
                <a:solidFill>
                  <a:srgbClr val="002060"/>
                </a:solidFill>
              </a:rPr>
              <a:t>grafted in</a:t>
            </a:r>
            <a:r>
              <a:rPr lang="en-US" sz="2000" b="1" dirty="0">
                <a:solidFill>
                  <a:srgbClr val="002060"/>
                </a:solidFill>
              </a:rPr>
              <a:t> among them</a:t>
            </a:r>
            <a:r>
              <a:rPr lang="en-US" sz="2000" dirty="0">
                <a:solidFill>
                  <a:srgbClr val="002060"/>
                </a:solidFill>
              </a:rPr>
              <a:t>, and with them became a </a:t>
            </a:r>
            <a:r>
              <a:rPr lang="en-US" sz="2000" b="1" dirty="0">
                <a:solidFill>
                  <a:srgbClr val="002060"/>
                </a:solidFill>
              </a:rPr>
              <a:t>partaker of the root and fatness of the olive tree</a:t>
            </a:r>
            <a:r>
              <a:rPr lang="en-US" sz="2000" dirty="0">
                <a:solidFill>
                  <a:srgbClr val="002060"/>
                </a:solidFill>
              </a:rPr>
              <a:t>, do </a:t>
            </a:r>
            <a:r>
              <a:rPr lang="en-US" sz="2000" b="1" dirty="0">
                <a:solidFill>
                  <a:srgbClr val="002060"/>
                </a:solidFill>
              </a:rPr>
              <a:t>not </a:t>
            </a:r>
            <a:r>
              <a:rPr lang="en-US" sz="2000" b="1" u="sng" dirty="0">
                <a:solidFill>
                  <a:srgbClr val="002060"/>
                </a:solidFill>
              </a:rPr>
              <a:t>boast against</a:t>
            </a:r>
            <a:r>
              <a:rPr lang="en-US" sz="2000" b="1" dirty="0">
                <a:solidFill>
                  <a:srgbClr val="002060"/>
                </a:solidFill>
              </a:rPr>
              <a:t> the branches</a:t>
            </a:r>
            <a:r>
              <a:rPr lang="en-US" sz="2000" dirty="0">
                <a:solidFill>
                  <a:srgbClr val="002060"/>
                </a:solidFill>
              </a:rPr>
              <a:t>. But if you do boast, remember that </a:t>
            </a:r>
            <a:r>
              <a:rPr lang="en-US" sz="2000" b="1" dirty="0">
                <a:solidFill>
                  <a:srgbClr val="002060"/>
                </a:solidFill>
              </a:rPr>
              <a:t>you do not support the root, but the </a:t>
            </a:r>
            <a:r>
              <a:rPr lang="en-US" sz="2000" b="1" u="sng" dirty="0">
                <a:solidFill>
                  <a:srgbClr val="002060"/>
                </a:solidFill>
              </a:rPr>
              <a:t>root supports you</a:t>
            </a:r>
            <a:r>
              <a:rPr lang="en-US" sz="2000" dirty="0">
                <a:solidFill>
                  <a:srgbClr val="002060"/>
                </a:solidFill>
              </a:rPr>
              <a:t>. You will say then, “</a:t>
            </a:r>
            <a:r>
              <a:rPr lang="en-US" sz="2000" b="1" dirty="0">
                <a:solidFill>
                  <a:srgbClr val="002060"/>
                </a:solidFill>
              </a:rPr>
              <a:t>Branches were broken off </a:t>
            </a:r>
            <a:r>
              <a:rPr lang="en-US" sz="2000" b="1" u="sng" dirty="0">
                <a:solidFill>
                  <a:srgbClr val="002060"/>
                </a:solidFill>
              </a:rPr>
              <a:t>that I</a:t>
            </a:r>
            <a:r>
              <a:rPr lang="en-US" sz="2000" b="1" dirty="0">
                <a:solidFill>
                  <a:srgbClr val="002060"/>
                </a:solidFill>
              </a:rPr>
              <a:t> might be grafted in.</a:t>
            </a:r>
            <a:r>
              <a:rPr lang="en-US" sz="2000" dirty="0">
                <a:solidFill>
                  <a:srgbClr val="002060"/>
                </a:solidFill>
              </a:rPr>
              <a:t>” </a:t>
            </a:r>
            <a:r>
              <a:rPr lang="en-US" sz="2000" dirty="0"/>
              <a:t>(</a:t>
            </a:r>
            <a:r>
              <a:rPr lang="en-US" sz="2000" b="1" dirty="0">
                <a:solidFill>
                  <a:srgbClr val="002060"/>
                </a:solidFill>
              </a:rPr>
              <a:t>11:16-19</a:t>
            </a:r>
            <a:r>
              <a:rPr lang="en-US" sz="2000" dirty="0"/>
              <a:t>)</a:t>
            </a:r>
          </a:p>
          <a:p>
            <a:pPr>
              <a:lnSpc>
                <a:spcPct val="95000"/>
              </a:lnSpc>
              <a:spcBef>
                <a:spcPts val="0"/>
              </a:spcBef>
            </a:pPr>
            <a:r>
              <a:rPr lang="en-US" sz="2000" dirty="0"/>
              <a:t>Holiness of the </a:t>
            </a:r>
            <a:r>
              <a:rPr lang="en-US" sz="2000" dirty="0" err="1"/>
              <a:t>firstfruit</a:t>
            </a:r>
            <a:r>
              <a:rPr lang="en-US" sz="2000" dirty="0"/>
              <a:t> implies holiness of root – source of life (</a:t>
            </a:r>
            <a:r>
              <a:rPr lang="en-US" sz="2000" b="1" dirty="0">
                <a:solidFill>
                  <a:srgbClr val="002060"/>
                </a:solidFill>
              </a:rPr>
              <a:t>John 15:1-5</a:t>
            </a:r>
            <a:r>
              <a:rPr lang="en-US" sz="2000" dirty="0"/>
              <a:t>).</a:t>
            </a:r>
          </a:p>
          <a:p>
            <a:pPr>
              <a:lnSpc>
                <a:spcPct val="95000"/>
              </a:lnSpc>
              <a:spcBef>
                <a:spcPts val="0"/>
              </a:spcBef>
            </a:pPr>
            <a:r>
              <a:rPr lang="en-US" sz="2000" dirty="0"/>
              <a:t>Salvation of early, righteous Hebrews (e.g., Abraham) implies vitality of their Savior (God, Christ).</a:t>
            </a:r>
          </a:p>
          <a:p>
            <a:pPr>
              <a:lnSpc>
                <a:spcPct val="95000"/>
              </a:lnSpc>
              <a:spcBef>
                <a:spcPts val="0"/>
              </a:spcBef>
            </a:pPr>
            <a:r>
              <a:rPr lang="en-US" sz="2000" dirty="0"/>
              <a:t>Later, dead Jews were pruned to make way for Gentiles (</a:t>
            </a:r>
            <a:r>
              <a:rPr lang="en-US" sz="2000" b="1" dirty="0">
                <a:solidFill>
                  <a:srgbClr val="002060"/>
                </a:solidFill>
              </a:rPr>
              <a:t>John 15:6; Mat. 21:43-45; Luke 13:6-9</a:t>
            </a:r>
            <a:r>
              <a:rPr lang="en-US" sz="2000" dirty="0"/>
              <a:t>).  Gentiles might mistake this as making them more secure than Jews.</a:t>
            </a:r>
          </a:p>
        </p:txBody>
      </p:sp>
    </p:spTree>
    <p:extLst>
      <p:ext uri="{BB962C8B-B14F-4D97-AF65-F5344CB8AC3E}">
        <p14:creationId xmlns:p14="http://schemas.microsoft.com/office/powerpoint/2010/main" val="45470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 Take Heed Lest He Fall”</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6"/>
            </a:pPr>
            <a:r>
              <a:rPr lang="en-US" sz="2000" dirty="0"/>
              <a:t>Why might the redeemed Gentiles be tempted to </a:t>
            </a:r>
            <a:r>
              <a:rPr lang="en-US" sz="2000" dirty="0">
                <a:solidFill>
                  <a:srgbClr val="002060"/>
                </a:solidFill>
              </a:rPr>
              <a:t>“boast”</a:t>
            </a:r>
            <a:r>
              <a:rPr lang="en-US" sz="2000" dirty="0"/>
              <a:t> (</a:t>
            </a:r>
            <a:r>
              <a:rPr lang="en-US" sz="2000" b="1" dirty="0">
                <a:solidFill>
                  <a:srgbClr val="002060"/>
                </a:solidFill>
              </a:rPr>
              <a:t>11:16-19</a:t>
            </a:r>
            <a:r>
              <a:rPr lang="en-US" sz="2000" dirty="0"/>
              <a:t>)?  What reminder does Paul offer to help them fight this temptation and danger (</a:t>
            </a:r>
            <a:r>
              <a:rPr lang="en-US" sz="2000" b="1" dirty="0">
                <a:solidFill>
                  <a:srgbClr val="002060"/>
                </a:solidFill>
              </a:rPr>
              <a:t>11:19-22</a:t>
            </a:r>
            <a:r>
              <a:rPr lang="en-US" sz="2000" dirty="0"/>
              <a:t>)?</a:t>
            </a:r>
          </a:p>
          <a:p>
            <a:pPr marL="0" indent="0">
              <a:lnSpc>
                <a:spcPct val="95000"/>
              </a:lnSpc>
              <a:spcBef>
                <a:spcPts val="0"/>
              </a:spcBef>
              <a:buNone/>
            </a:pPr>
            <a:r>
              <a:rPr lang="en-US" sz="2000" dirty="0">
                <a:solidFill>
                  <a:srgbClr val="002060"/>
                </a:solidFill>
              </a:rPr>
              <a:t>You will say then, “</a:t>
            </a:r>
            <a:r>
              <a:rPr lang="en-US" sz="2000" b="1" dirty="0">
                <a:solidFill>
                  <a:srgbClr val="002060"/>
                </a:solidFill>
              </a:rPr>
              <a:t>Branches were broken off </a:t>
            </a:r>
            <a:r>
              <a:rPr lang="en-US" sz="2000" b="1" u="sng" dirty="0">
                <a:solidFill>
                  <a:srgbClr val="002060"/>
                </a:solidFill>
              </a:rPr>
              <a:t>that I</a:t>
            </a:r>
            <a:r>
              <a:rPr lang="en-US" sz="2000" b="1" dirty="0">
                <a:solidFill>
                  <a:srgbClr val="002060"/>
                </a:solidFill>
              </a:rPr>
              <a:t> might be grafted in.</a:t>
            </a:r>
            <a:r>
              <a:rPr lang="en-US" sz="2000" dirty="0">
                <a:solidFill>
                  <a:srgbClr val="002060"/>
                </a:solidFill>
              </a:rPr>
              <a:t>”  </a:t>
            </a:r>
            <a:r>
              <a:rPr lang="en-US" sz="2000" b="1" dirty="0">
                <a:solidFill>
                  <a:srgbClr val="002060"/>
                </a:solidFill>
              </a:rPr>
              <a:t>Well said</a:t>
            </a:r>
            <a:r>
              <a:rPr lang="en-US" sz="2000" dirty="0">
                <a:solidFill>
                  <a:srgbClr val="002060"/>
                </a:solidFill>
              </a:rPr>
              <a:t>. </a:t>
            </a:r>
            <a:r>
              <a:rPr lang="en-US" sz="2000" b="1" dirty="0">
                <a:solidFill>
                  <a:srgbClr val="002060"/>
                </a:solidFill>
              </a:rPr>
              <a:t>Because of </a:t>
            </a:r>
            <a:r>
              <a:rPr lang="en-US" sz="2000" b="1" u="sng" dirty="0">
                <a:solidFill>
                  <a:srgbClr val="002060"/>
                </a:solidFill>
              </a:rPr>
              <a:t>unbelief</a:t>
            </a:r>
            <a:r>
              <a:rPr lang="en-US" sz="2000" b="1" dirty="0">
                <a:solidFill>
                  <a:srgbClr val="002060"/>
                </a:solidFill>
              </a:rPr>
              <a:t> they were broken off, and you </a:t>
            </a:r>
            <a:r>
              <a:rPr lang="en-US" sz="2000" b="1" u="sng" dirty="0">
                <a:solidFill>
                  <a:srgbClr val="002060"/>
                </a:solidFill>
              </a:rPr>
              <a:t>stand by faith</a:t>
            </a:r>
            <a:r>
              <a:rPr lang="en-US" sz="2000" dirty="0">
                <a:solidFill>
                  <a:srgbClr val="002060"/>
                </a:solidFill>
              </a:rPr>
              <a:t>. </a:t>
            </a:r>
            <a:r>
              <a:rPr lang="en-US" sz="2000" b="1" dirty="0">
                <a:solidFill>
                  <a:srgbClr val="002060"/>
                </a:solidFill>
              </a:rPr>
              <a:t>Do not be haughty, but </a:t>
            </a:r>
            <a:r>
              <a:rPr lang="en-US" sz="2000" b="1" u="sng" dirty="0">
                <a:solidFill>
                  <a:srgbClr val="002060"/>
                </a:solidFill>
              </a:rPr>
              <a:t>fear</a:t>
            </a:r>
            <a:r>
              <a:rPr lang="en-US" sz="2000" dirty="0">
                <a:solidFill>
                  <a:srgbClr val="002060"/>
                </a:solidFill>
              </a:rPr>
              <a:t>. For </a:t>
            </a:r>
            <a:r>
              <a:rPr lang="en-US" sz="2000" b="1" dirty="0">
                <a:solidFill>
                  <a:srgbClr val="002060"/>
                </a:solidFill>
              </a:rPr>
              <a:t>if God did </a:t>
            </a:r>
            <a:r>
              <a:rPr lang="en-US" sz="2000" b="1" u="sng" dirty="0">
                <a:solidFill>
                  <a:srgbClr val="002060"/>
                </a:solidFill>
              </a:rPr>
              <a:t>not spare the natural</a:t>
            </a:r>
            <a:r>
              <a:rPr lang="en-US" sz="2000" b="1" dirty="0">
                <a:solidFill>
                  <a:srgbClr val="002060"/>
                </a:solidFill>
              </a:rPr>
              <a:t> branches, He may </a:t>
            </a:r>
            <a:r>
              <a:rPr lang="en-US" sz="2000" b="1" u="sng" dirty="0">
                <a:solidFill>
                  <a:srgbClr val="002060"/>
                </a:solidFill>
              </a:rPr>
              <a:t>not spare you</a:t>
            </a:r>
            <a:r>
              <a:rPr lang="en-US" sz="2000" b="1" dirty="0">
                <a:solidFill>
                  <a:srgbClr val="002060"/>
                </a:solidFill>
              </a:rPr>
              <a:t> either</a:t>
            </a:r>
            <a:r>
              <a:rPr lang="en-US" sz="2000" dirty="0">
                <a:solidFill>
                  <a:srgbClr val="002060"/>
                </a:solidFill>
              </a:rPr>
              <a:t>. Therefore </a:t>
            </a:r>
            <a:r>
              <a:rPr lang="en-US" sz="2000" b="1" dirty="0">
                <a:solidFill>
                  <a:srgbClr val="002060"/>
                </a:solidFill>
              </a:rPr>
              <a:t>consider the </a:t>
            </a:r>
            <a:r>
              <a:rPr lang="en-US" sz="2000" b="1" u="sng" dirty="0">
                <a:solidFill>
                  <a:srgbClr val="002060"/>
                </a:solidFill>
              </a:rPr>
              <a:t>goodness</a:t>
            </a:r>
            <a:r>
              <a:rPr lang="en-US" sz="2000" b="1" dirty="0">
                <a:solidFill>
                  <a:srgbClr val="002060"/>
                </a:solidFill>
              </a:rPr>
              <a:t> and </a:t>
            </a:r>
            <a:r>
              <a:rPr lang="en-US" sz="2000" b="1" u="sng" dirty="0">
                <a:solidFill>
                  <a:srgbClr val="002060"/>
                </a:solidFill>
              </a:rPr>
              <a:t>severity of God</a:t>
            </a:r>
            <a:r>
              <a:rPr lang="en-US" sz="2000" dirty="0">
                <a:solidFill>
                  <a:srgbClr val="002060"/>
                </a:solidFill>
              </a:rPr>
              <a:t>: on those who fell, severity; but toward you, </a:t>
            </a:r>
            <a:r>
              <a:rPr lang="en-US" sz="2000" b="1" dirty="0">
                <a:solidFill>
                  <a:srgbClr val="002060"/>
                </a:solidFill>
              </a:rPr>
              <a:t>goodness, </a:t>
            </a:r>
            <a:r>
              <a:rPr lang="en-US" sz="2000" b="1" u="sng" dirty="0">
                <a:solidFill>
                  <a:srgbClr val="002060"/>
                </a:solidFill>
              </a:rPr>
              <a:t>if</a:t>
            </a:r>
            <a:r>
              <a:rPr lang="en-US" sz="2000" b="1" dirty="0">
                <a:solidFill>
                  <a:srgbClr val="002060"/>
                </a:solidFill>
              </a:rPr>
              <a:t> you </a:t>
            </a:r>
            <a:r>
              <a:rPr lang="en-US" sz="2000" b="1" u="sng" dirty="0">
                <a:solidFill>
                  <a:srgbClr val="002060"/>
                </a:solidFill>
              </a:rPr>
              <a:t>continue</a:t>
            </a:r>
            <a:r>
              <a:rPr lang="en-US" sz="2000" b="1" dirty="0">
                <a:solidFill>
                  <a:srgbClr val="002060"/>
                </a:solidFill>
              </a:rPr>
              <a:t> in His goodness. </a:t>
            </a:r>
            <a:r>
              <a:rPr lang="en-US" sz="2000" b="1" u="sng" dirty="0">
                <a:solidFill>
                  <a:srgbClr val="002060"/>
                </a:solidFill>
              </a:rPr>
              <a:t>Otherwise you also will be cut off</a:t>
            </a:r>
            <a:r>
              <a:rPr lang="en-US" sz="2000" dirty="0">
                <a:solidFill>
                  <a:srgbClr val="002060"/>
                </a:solidFill>
              </a:rPr>
              <a:t>. </a:t>
            </a:r>
            <a:r>
              <a:rPr lang="en-US" sz="2000" dirty="0"/>
              <a:t>(</a:t>
            </a:r>
            <a:r>
              <a:rPr lang="en-US" sz="2000" b="1" dirty="0">
                <a:solidFill>
                  <a:srgbClr val="002060"/>
                </a:solidFill>
              </a:rPr>
              <a:t>11:19-22</a:t>
            </a:r>
            <a:r>
              <a:rPr lang="en-US" sz="2000" dirty="0"/>
              <a:t>)</a:t>
            </a:r>
          </a:p>
          <a:p>
            <a:pPr>
              <a:lnSpc>
                <a:spcPct val="95000"/>
              </a:lnSpc>
              <a:spcBef>
                <a:spcPts val="0"/>
              </a:spcBef>
            </a:pPr>
            <a:r>
              <a:rPr lang="en-US" sz="2000" dirty="0"/>
              <a:t>In addition to remembering root is source of life, remember Gentiles did not originally belong.  If God broke off the natural, will He not break off the wild?</a:t>
            </a:r>
          </a:p>
          <a:p>
            <a:pPr>
              <a:lnSpc>
                <a:spcPct val="95000"/>
              </a:lnSpc>
              <a:spcBef>
                <a:spcPts val="0"/>
              </a:spcBef>
            </a:pPr>
            <a:r>
              <a:rPr lang="en-US" sz="2000" dirty="0"/>
              <a:t>Gentiles must “continue in His goodness; otherwise … be cut off”.</a:t>
            </a:r>
          </a:p>
          <a:p>
            <a:pPr>
              <a:lnSpc>
                <a:spcPct val="95000"/>
              </a:lnSpc>
              <a:spcBef>
                <a:spcPts val="0"/>
              </a:spcBef>
            </a:pPr>
            <a:r>
              <a:rPr lang="en-US" sz="2000" dirty="0"/>
              <a:t>Does this sound like “once saved, always saved” or “salvation without works”?</a:t>
            </a:r>
          </a:p>
        </p:txBody>
      </p:sp>
    </p:spTree>
    <p:extLst>
      <p:ext uri="{BB962C8B-B14F-4D97-AF65-F5344CB8AC3E}">
        <p14:creationId xmlns:p14="http://schemas.microsoft.com/office/powerpoint/2010/main" val="199097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Goodness &amp; Severity of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7"/>
            </a:pPr>
            <a:r>
              <a:rPr lang="en-US" dirty="0"/>
              <a:t>What do we learn about God’s nature from His demonstrated behavior in this context?  Can you think of any other examples that help show this quality?</a:t>
            </a:r>
          </a:p>
          <a:p>
            <a:pPr marL="0" indent="0">
              <a:buNone/>
            </a:pPr>
            <a:r>
              <a:rPr lang="en-US" dirty="0">
                <a:solidFill>
                  <a:srgbClr val="002060"/>
                </a:solidFill>
              </a:rPr>
              <a:t>Therefore </a:t>
            </a:r>
            <a:r>
              <a:rPr lang="en-US" b="1" dirty="0">
                <a:solidFill>
                  <a:srgbClr val="002060"/>
                </a:solidFill>
              </a:rPr>
              <a:t>consider the </a:t>
            </a:r>
            <a:r>
              <a:rPr lang="en-US" b="1" u="sng" dirty="0">
                <a:solidFill>
                  <a:srgbClr val="002060"/>
                </a:solidFill>
              </a:rPr>
              <a:t>goodness</a:t>
            </a:r>
            <a:r>
              <a:rPr lang="en-US" b="1" dirty="0">
                <a:solidFill>
                  <a:srgbClr val="002060"/>
                </a:solidFill>
              </a:rPr>
              <a:t> and </a:t>
            </a:r>
            <a:r>
              <a:rPr lang="en-US" b="1" u="sng" dirty="0">
                <a:solidFill>
                  <a:srgbClr val="002060"/>
                </a:solidFill>
              </a:rPr>
              <a:t>severity of God</a:t>
            </a:r>
            <a:r>
              <a:rPr lang="en-US" dirty="0">
                <a:solidFill>
                  <a:srgbClr val="002060"/>
                </a:solidFill>
              </a:rPr>
              <a:t> (</a:t>
            </a:r>
            <a:r>
              <a:rPr lang="en-US" b="1" dirty="0">
                <a:solidFill>
                  <a:srgbClr val="002060"/>
                </a:solidFill>
              </a:rPr>
              <a:t>11:22</a:t>
            </a:r>
            <a:r>
              <a:rPr lang="en-US" dirty="0">
                <a:solidFill>
                  <a:srgbClr val="002060"/>
                </a:solidFill>
              </a:rPr>
              <a:t>)</a:t>
            </a:r>
            <a:endParaRPr lang="en-US" dirty="0"/>
          </a:p>
          <a:p>
            <a:r>
              <a:rPr lang="en-US" b="1" dirty="0"/>
              <a:t>Goodness:</a:t>
            </a:r>
            <a:r>
              <a:rPr lang="en-US" dirty="0"/>
              <a:t>  David (</a:t>
            </a:r>
            <a:r>
              <a:rPr lang="en-US" b="1" dirty="0">
                <a:solidFill>
                  <a:srgbClr val="002060"/>
                </a:solidFill>
              </a:rPr>
              <a:t>2 Samuel 11:25-12:18</a:t>
            </a:r>
            <a:r>
              <a:rPr lang="en-US" dirty="0"/>
              <a:t>), Manasseh (</a:t>
            </a:r>
            <a:r>
              <a:rPr lang="en-US" b="1" dirty="0">
                <a:solidFill>
                  <a:srgbClr val="002060"/>
                </a:solidFill>
              </a:rPr>
              <a:t>2 Kings 21:1-16; 2 Chr. 33:1-19</a:t>
            </a:r>
            <a:r>
              <a:rPr lang="en-US" dirty="0"/>
              <a:t>), Saul (</a:t>
            </a:r>
            <a:r>
              <a:rPr lang="en-US" b="1" dirty="0">
                <a:solidFill>
                  <a:srgbClr val="002060"/>
                </a:solidFill>
              </a:rPr>
              <a:t>1 Tim. 1:11-16</a:t>
            </a:r>
            <a:r>
              <a:rPr lang="en-US" dirty="0"/>
              <a:t>), Rahab (</a:t>
            </a:r>
            <a:r>
              <a:rPr lang="en-US" b="1" dirty="0">
                <a:solidFill>
                  <a:srgbClr val="002060"/>
                </a:solidFill>
              </a:rPr>
              <a:t>Jos. 2, 6</a:t>
            </a:r>
            <a:r>
              <a:rPr lang="en-US" dirty="0"/>
              <a:t>), Ruth.</a:t>
            </a:r>
          </a:p>
          <a:p>
            <a:r>
              <a:rPr lang="en-US" b="1" dirty="0"/>
              <a:t>Severity:</a:t>
            </a:r>
            <a:r>
              <a:rPr lang="en-US" dirty="0"/>
              <a:t>  Adam &amp; Eve (</a:t>
            </a:r>
            <a:r>
              <a:rPr lang="en-US" b="1" dirty="0">
                <a:solidFill>
                  <a:srgbClr val="002060"/>
                </a:solidFill>
              </a:rPr>
              <a:t>Gen. 3:16-24</a:t>
            </a:r>
            <a:r>
              <a:rPr lang="en-US" dirty="0"/>
              <a:t>), Uzzah (</a:t>
            </a:r>
            <a:r>
              <a:rPr lang="en-US" b="1" dirty="0">
                <a:solidFill>
                  <a:srgbClr val="002060"/>
                </a:solidFill>
              </a:rPr>
              <a:t>2 Sam. 6:1-7</a:t>
            </a:r>
            <a:r>
              <a:rPr lang="en-US" dirty="0"/>
              <a:t>), Uzziah (</a:t>
            </a:r>
            <a:r>
              <a:rPr lang="en-US" b="1" dirty="0">
                <a:solidFill>
                  <a:srgbClr val="002060"/>
                </a:solidFill>
              </a:rPr>
              <a:t>2 Chr. 26</a:t>
            </a:r>
            <a:r>
              <a:rPr lang="en-US" dirty="0"/>
              <a:t>), Ananias and Sapphira (</a:t>
            </a:r>
            <a:r>
              <a:rPr lang="en-US" b="1" dirty="0">
                <a:solidFill>
                  <a:srgbClr val="002060"/>
                </a:solidFill>
              </a:rPr>
              <a:t>Acts 5:1-11</a:t>
            </a:r>
            <a:r>
              <a:rPr lang="en-US" dirty="0"/>
              <a:t>), </a:t>
            </a:r>
          </a:p>
          <a:p>
            <a:r>
              <a:rPr lang="en-US" dirty="0"/>
              <a:t>God is extremely gracious, but grace has limits and once exhausted, doom falls suddenly – or worse, one is hardened and used like Pharaoh.  One must continue in God’s goodness by fearing, obeying.</a:t>
            </a:r>
          </a:p>
          <a:p>
            <a:endParaRPr lang="en-US" dirty="0"/>
          </a:p>
        </p:txBody>
      </p:sp>
    </p:spTree>
    <p:extLst>
      <p:ext uri="{BB962C8B-B14F-4D97-AF65-F5344CB8AC3E}">
        <p14:creationId xmlns:p14="http://schemas.microsoft.com/office/powerpoint/2010/main" val="22522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Once Saved, Always Saved?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8"/>
            </a:pPr>
            <a:r>
              <a:rPr lang="en-US" dirty="0"/>
              <a:t>How does understanding this nature and demonstrated behavior affect the doctrines of </a:t>
            </a:r>
            <a:r>
              <a:rPr lang="en-US" i="1" dirty="0"/>
              <a:t>“</a:t>
            </a:r>
            <a:r>
              <a:rPr lang="en-US" dirty="0"/>
              <a:t>unconditional election” and “once saved, always saved”?</a:t>
            </a:r>
          </a:p>
          <a:p>
            <a:r>
              <a:rPr lang="en-US" dirty="0"/>
              <a:t>Obliterates these false doctrines!</a:t>
            </a:r>
          </a:p>
          <a:p>
            <a:endParaRPr lang="en-US" dirty="0"/>
          </a:p>
        </p:txBody>
      </p:sp>
    </p:spTree>
    <p:extLst>
      <p:ext uri="{BB962C8B-B14F-4D97-AF65-F5344CB8AC3E}">
        <p14:creationId xmlns:p14="http://schemas.microsoft.com/office/powerpoint/2010/main" val="326332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3000" dirty="0"/>
              <a:t>“Do Not Be Wise In Your Own Opinion”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sz="2200" dirty="0"/>
              <a:t>How would understanding that the Jews could so easily be grafted back into the main trunk be both encouraging – and humbling (</a:t>
            </a:r>
            <a:r>
              <a:rPr lang="en-US" sz="2200" b="1" dirty="0">
                <a:solidFill>
                  <a:srgbClr val="002060"/>
                </a:solidFill>
              </a:rPr>
              <a:t>11:23-25</a:t>
            </a:r>
            <a:r>
              <a:rPr lang="en-US" sz="2200" dirty="0"/>
              <a:t>)?</a:t>
            </a:r>
          </a:p>
          <a:p>
            <a:pPr marL="0" indent="0">
              <a:buNone/>
            </a:pPr>
            <a:r>
              <a:rPr lang="en-US" sz="2200" dirty="0">
                <a:solidFill>
                  <a:srgbClr val="002060"/>
                </a:solidFill>
              </a:rPr>
              <a:t>And they also, </a:t>
            </a:r>
            <a:r>
              <a:rPr lang="en-US" sz="2200" b="1" u="sng" dirty="0">
                <a:solidFill>
                  <a:srgbClr val="002060"/>
                </a:solidFill>
              </a:rPr>
              <a:t>if</a:t>
            </a:r>
            <a:r>
              <a:rPr lang="en-US" sz="2200" b="1" dirty="0">
                <a:solidFill>
                  <a:srgbClr val="002060"/>
                </a:solidFill>
              </a:rPr>
              <a:t> they </a:t>
            </a:r>
            <a:r>
              <a:rPr lang="en-US" sz="2200" b="1" u="sng" dirty="0">
                <a:solidFill>
                  <a:srgbClr val="002060"/>
                </a:solidFill>
              </a:rPr>
              <a:t>do not continue</a:t>
            </a:r>
            <a:r>
              <a:rPr lang="en-US" sz="2200" b="1" dirty="0">
                <a:solidFill>
                  <a:srgbClr val="002060"/>
                </a:solidFill>
              </a:rPr>
              <a:t> in unbelief, will be grafted in, for </a:t>
            </a:r>
            <a:r>
              <a:rPr lang="en-US" sz="2200" b="1" u="sng" dirty="0">
                <a:solidFill>
                  <a:srgbClr val="002060"/>
                </a:solidFill>
              </a:rPr>
              <a:t>God is able</a:t>
            </a:r>
            <a:r>
              <a:rPr lang="en-US" sz="2200" b="1" dirty="0">
                <a:solidFill>
                  <a:srgbClr val="002060"/>
                </a:solidFill>
              </a:rPr>
              <a:t> to graft them in again</a:t>
            </a:r>
            <a:r>
              <a:rPr lang="en-US" sz="2200" dirty="0">
                <a:solidFill>
                  <a:srgbClr val="002060"/>
                </a:solidFill>
              </a:rPr>
              <a:t>. For if you were cut out of the olive tree which is wild by nature, and were </a:t>
            </a:r>
            <a:r>
              <a:rPr lang="en-US" sz="2200" b="1" dirty="0">
                <a:solidFill>
                  <a:srgbClr val="002060"/>
                </a:solidFill>
              </a:rPr>
              <a:t>grafted contrary to nature </a:t>
            </a:r>
            <a:r>
              <a:rPr lang="en-US" sz="2200" dirty="0">
                <a:solidFill>
                  <a:srgbClr val="002060"/>
                </a:solidFill>
              </a:rPr>
              <a:t>into a cultivated olive tree, </a:t>
            </a:r>
            <a:r>
              <a:rPr lang="en-US" sz="2200" b="1" dirty="0">
                <a:solidFill>
                  <a:srgbClr val="002060"/>
                </a:solidFill>
              </a:rPr>
              <a:t>how </a:t>
            </a:r>
            <a:r>
              <a:rPr lang="en-US" sz="2200" b="1" u="sng" dirty="0">
                <a:solidFill>
                  <a:srgbClr val="002060"/>
                </a:solidFill>
              </a:rPr>
              <a:t>much more</a:t>
            </a:r>
            <a:r>
              <a:rPr lang="en-US" sz="2200" b="1" dirty="0">
                <a:solidFill>
                  <a:srgbClr val="002060"/>
                </a:solidFill>
              </a:rPr>
              <a:t> will these, who are natural branches, be grafted into their </a:t>
            </a:r>
            <a:r>
              <a:rPr lang="en-US" sz="2200" b="1" u="sng" dirty="0">
                <a:solidFill>
                  <a:srgbClr val="002060"/>
                </a:solidFill>
              </a:rPr>
              <a:t>own olive tree</a:t>
            </a:r>
            <a:r>
              <a:rPr lang="en-US" sz="2200" dirty="0">
                <a:solidFill>
                  <a:srgbClr val="002060"/>
                </a:solidFill>
              </a:rPr>
              <a:t>? For I do not desire, brethren, that you should be ignorant of this mystery, </a:t>
            </a:r>
            <a:r>
              <a:rPr lang="en-US" sz="2200" b="1" dirty="0">
                <a:solidFill>
                  <a:srgbClr val="002060"/>
                </a:solidFill>
              </a:rPr>
              <a:t>lest you should be </a:t>
            </a:r>
            <a:r>
              <a:rPr lang="en-US" sz="2200" b="1" u="sng" dirty="0">
                <a:solidFill>
                  <a:srgbClr val="002060"/>
                </a:solidFill>
              </a:rPr>
              <a:t>wise in your own opinion</a:t>
            </a:r>
            <a:r>
              <a:rPr lang="en-US" sz="2200" dirty="0">
                <a:solidFill>
                  <a:srgbClr val="002060"/>
                </a:solidFill>
              </a:rPr>
              <a:t>, that </a:t>
            </a:r>
            <a:r>
              <a:rPr lang="en-US" sz="2200" b="1" dirty="0">
                <a:solidFill>
                  <a:srgbClr val="002060"/>
                </a:solidFill>
              </a:rPr>
              <a:t>blindness </a:t>
            </a:r>
            <a:r>
              <a:rPr lang="en-US" sz="2200" b="1" u="sng" dirty="0">
                <a:solidFill>
                  <a:srgbClr val="002060"/>
                </a:solidFill>
              </a:rPr>
              <a:t>in part</a:t>
            </a:r>
            <a:r>
              <a:rPr lang="en-US" sz="2200" b="1" dirty="0">
                <a:solidFill>
                  <a:srgbClr val="002060"/>
                </a:solidFill>
              </a:rPr>
              <a:t> has happened to Israel until the </a:t>
            </a:r>
            <a:r>
              <a:rPr lang="en-US" sz="2200" b="1" u="sng" dirty="0">
                <a:solidFill>
                  <a:srgbClr val="002060"/>
                </a:solidFill>
              </a:rPr>
              <a:t>fullness of the Gentiles</a:t>
            </a:r>
            <a:r>
              <a:rPr lang="en-US" sz="2200" b="1" dirty="0">
                <a:solidFill>
                  <a:srgbClr val="002060"/>
                </a:solidFill>
              </a:rPr>
              <a:t> has come in.</a:t>
            </a:r>
            <a:r>
              <a:rPr lang="en-US" sz="2200" dirty="0">
                <a:solidFill>
                  <a:srgbClr val="002060"/>
                </a:solidFill>
              </a:rPr>
              <a:t> </a:t>
            </a:r>
            <a:r>
              <a:rPr lang="en-US" sz="2200" dirty="0"/>
              <a:t>(</a:t>
            </a:r>
            <a:r>
              <a:rPr lang="en-US" sz="2200" b="1" dirty="0">
                <a:solidFill>
                  <a:srgbClr val="002060"/>
                </a:solidFill>
              </a:rPr>
              <a:t>11:23-25</a:t>
            </a:r>
            <a:r>
              <a:rPr lang="en-US" sz="2200" dirty="0"/>
              <a:t>)</a:t>
            </a:r>
          </a:p>
          <a:p>
            <a:r>
              <a:rPr lang="en-US" sz="2200" dirty="0"/>
              <a:t>Shows God’s mercy, patience in that He’s willing to let them return.</a:t>
            </a:r>
          </a:p>
          <a:p>
            <a:r>
              <a:rPr lang="en-US" sz="2200" dirty="0"/>
              <a:t>Eliminates Gentiles’ feelings of superiority if Jews can be grafted too.</a:t>
            </a:r>
          </a:p>
        </p:txBody>
      </p:sp>
    </p:spTree>
    <p:extLst>
      <p:ext uri="{BB962C8B-B14F-4D97-AF65-F5344CB8AC3E}">
        <p14:creationId xmlns:p14="http://schemas.microsoft.com/office/powerpoint/2010/main" val="161003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Mercy &amp; Righteousness of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What characteristics of God are demonstrated both in His judgment and reluctance to judge (</a:t>
            </a:r>
            <a:r>
              <a:rPr lang="en-US" b="1" dirty="0">
                <a:solidFill>
                  <a:srgbClr val="002060"/>
                </a:solidFill>
              </a:rPr>
              <a:t>2:4-5</a:t>
            </a:r>
            <a:r>
              <a:rPr lang="en-US" dirty="0"/>
              <a:t>)?</a:t>
            </a:r>
          </a:p>
          <a:p>
            <a:pPr marL="0" indent="0">
              <a:buNone/>
            </a:pPr>
            <a:r>
              <a:rPr lang="en-US" dirty="0">
                <a:solidFill>
                  <a:srgbClr val="002060"/>
                </a:solidFill>
              </a:rPr>
              <a:t>Or do you despise the </a:t>
            </a:r>
            <a:r>
              <a:rPr lang="en-US" b="1" dirty="0">
                <a:solidFill>
                  <a:srgbClr val="002060"/>
                </a:solidFill>
              </a:rPr>
              <a:t>riches of His goodness</a:t>
            </a:r>
            <a:r>
              <a:rPr lang="en-US" dirty="0">
                <a:solidFill>
                  <a:srgbClr val="002060"/>
                </a:solidFill>
              </a:rPr>
              <a:t>, </a:t>
            </a:r>
            <a:r>
              <a:rPr lang="en-US" b="1" dirty="0">
                <a:solidFill>
                  <a:srgbClr val="002060"/>
                </a:solidFill>
              </a:rPr>
              <a:t>forbearance</a:t>
            </a:r>
            <a:r>
              <a:rPr lang="en-US" dirty="0">
                <a:solidFill>
                  <a:srgbClr val="002060"/>
                </a:solidFill>
              </a:rPr>
              <a:t>, and </a:t>
            </a:r>
            <a:r>
              <a:rPr lang="en-US" b="1" dirty="0">
                <a:solidFill>
                  <a:srgbClr val="002060"/>
                </a:solidFill>
              </a:rPr>
              <a:t>longsuffering</a:t>
            </a:r>
            <a:r>
              <a:rPr lang="en-US" dirty="0">
                <a:solidFill>
                  <a:srgbClr val="002060"/>
                </a:solidFill>
              </a:rPr>
              <a:t>, not knowing that the </a:t>
            </a:r>
            <a:r>
              <a:rPr lang="en-US" b="1" dirty="0">
                <a:solidFill>
                  <a:srgbClr val="002060"/>
                </a:solidFill>
              </a:rPr>
              <a:t>goodness of God </a:t>
            </a:r>
            <a:r>
              <a:rPr lang="en-US" b="1" u="sng" dirty="0">
                <a:solidFill>
                  <a:srgbClr val="002060"/>
                </a:solidFill>
              </a:rPr>
              <a:t>leads you to repentance</a:t>
            </a:r>
            <a:r>
              <a:rPr lang="en-US" dirty="0">
                <a:solidFill>
                  <a:srgbClr val="002060"/>
                </a:solidFill>
              </a:rPr>
              <a:t>? But </a:t>
            </a:r>
            <a:r>
              <a:rPr lang="en-US" b="1" u="sng" dirty="0">
                <a:solidFill>
                  <a:srgbClr val="002060"/>
                </a:solidFill>
              </a:rPr>
              <a:t>in accordance</a:t>
            </a:r>
            <a:r>
              <a:rPr lang="en-US" b="1" dirty="0">
                <a:solidFill>
                  <a:srgbClr val="002060"/>
                </a:solidFill>
              </a:rPr>
              <a:t> with </a:t>
            </a:r>
            <a:r>
              <a:rPr lang="en-US" b="1" u="sng" dirty="0">
                <a:solidFill>
                  <a:srgbClr val="002060"/>
                </a:solidFill>
              </a:rPr>
              <a:t>your hardness</a:t>
            </a:r>
            <a:r>
              <a:rPr lang="en-US" b="1" dirty="0">
                <a:solidFill>
                  <a:srgbClr val="002060"/>
                </a:solidFill>
              </a:rPr>
              <a:t> and your </a:t>
            </a:r>
            <a:r>
              <a:rPr lang="en-US" b="1" u="sng" dirty="0">
                <a:solidFill>
                  <a:srgbClr val="002060"/>
                </a:solidFill>
              </a:rPr>
              <a:t>impenitent heart</a:t>
            </a:r>
            <a:r>
              <a:rPr lang="en-US" b="1" dirty="0">
                <a:solidFill>
                  <a:srgbClr val="002060"/>
                </a:solidFill>
              </a:rPr>
              <a:t> you are treasuring up for yourself wrath </a:t>
            </a:r>
            <a:r>
              <a:rPr lang="en-US" dirty="0">
                <a:solidFill>
                  <a:srgbClr val="002060"/>
                </a:solidFill>
              </a:rPr>
              <a:t>in the day of wrath and revelation of </a:t>
            </a:r>
            <a:r>
              <a:rPr lang="en-US" b="1" dirty="0">
                <a:solidFill>
                  <a:srgbClr val="002060"/>
                </a:solidFill>
              </a:rPr>
              <a:t>the righteous judgment of God</a:t>
            </a:r>
            <a:r>
              <a:rPr lang="en-US" dirty="0">
                <a:solidFill>
                  <a:srgbClr val="002060"/>
                </a:solidFill>
              </a:rPr>
              <a:t> </a:t>
            </a:r>
            <a:r>
              <a:rPr lang="en-US" dirty="0"/>
              <a:t>(</a:t>
            </a:r>
            <a:r>
              <a:rPr lang="en-US" b="1" dirty="0">
                <a:solidFill>
                  <a:srgbClr val="002060"/>
                </a:solidFill>
              </a:rPr>
              <a:t>2:4-5</a:t>
            </a:r>
            <a:r>
              <a:rPr lang="en-US" dirty="0"/>
              <a:t>)</a:t>
            </a:r>
          </a:p>
          <a:p>
            <a:r>
              <a:rPr lang="en-US" b="1" dirty="0"/>
              <a:t>Mercy</a:t>
            </a:r>
            <a:r>
              <a:rPr lang="en-US" dirty="0"/>
              <a:t> – God’s delay and undeserved blessing give us time to repent.</a:t>
            </a:r>
          </a:p>
          <a:p>
            <a:r>
              <a:rPr lang="en-US" b="1" dirty="0"/>
              <a:t>Righteousness</a:t>
            </a:r>
            <a:r>
              <a:rPr lang="en-US" dirty="0"/>
              <a:t> – Sin is not overlooked.  It will be judged.</a:t>
            </a:r>
          </a:p>
          <a:p>
            <a:r>
              <a:rPr lang="en-US" dirty="0"/>
              <a:t>Ignoring, abusing His mercy leads to greater judgment.</a:t>
            </a:r>
          </a:p>
          <a:p>
            <a:r>
              <a:rPr lang="en-US" dirty="0"/>
              <a:t>God is not mocked (</a:t>
            </a:r>
            <a:r>
              <a:rPr lang="en-US" b="1" dirty="0">
                <a:solidFill>
                  <a:srgbClr val="002060"/>
                </a:solidFill>
              </a:rPr>
              <a:t>Galatians 6:7</a:t>
            </a:r>
            <a:r>
              <a:rPr lang="en-US" dirty="0"/>
              <a:t>).  He cannot be gamed.</a:t>
            </a:r>
          </a:p>
          <a:p>
            <a:endParaRPr lang="en-US" dirty="0"/>
          </a:p>
        </p:txBody>
      </p:sp>
    </p:spTree>
    <p:extLst>
      <p:ext uri="{BB962C8B-B14F-4D97-AF65-F5344CB8AC3E}">
        <p14:creationId xmlns:p14="http://schemas.microsoft.com/office/powerpoint/2010/main" val="43289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11:25-36</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The Unsearchable God</a:t>
            </a:r>
            <a:endParaRPr lang="en-US" sz="4800" b="1" dirty="0"/>
          </a:p>
        </p:txBody>
      </p:sp>
    </p:spTree>
    <p:extLst>
      <p:ext uri="{BB962C8B-B14F-4D97-AF65-F5344CB8AC3E}">
        <p14:creationId xmlns:p14="http://schemas.microsoft.com/office/powerpoint/2010/main" val="276487785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“All Israel Will Be Saved”?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5000"/>
              </a:lnSpc>
              <a:spcBef>
                <a:spcPts val="0"/>
              </a:spcBef>
              <a:buNone/>
            </a:pPr>
            <a:r>
              <a:rPr lang="en-US" dirty="0">
                <a:solidFill>
                  <a:srgbClr val="002060"/>
                </a:solidFill>
              </a:rPr>
              <a:t>For I do not desire, brethren, that you should be ignorant of </a:t>
            </a:r>
            <a:r>
              <a:rPr lang="en-US" b="1" dirty="0">
                <a:solidFill>
                  <a:srgbClr val="002060"/>
                </a:solidFill>
              </a:rPr>
              <a:t>this mystery</a:t>
            </a:r>
            <a:r>
              <a:rPr lang="en-US" dirty="0">
                <a:solidFill>
                  <a:srgbClr val="002060"/>
                </a:solidFill>
              </a:rPr>
              <a:t>, lest you should be wise in your own opinion, that </a:t>
            </a:r>
            <a:r>
              <a:rPr lang="en-US" b="1" dirty="0">
                <a:solidFill>
                  <a:srgbClr val="002060"/>
                </a:solidFill>
              </a:rPr>
              <a:t>blindness in part has happened to Israel </a:t>
            </a:r>
            <a:r>
              <a:rPr lang="en-US" b="1" u="sng" dirty="0">
                <a:solidFill>
                  <a:srgbClr val="002060"/>
                </a:solidFill>
              </a:rPr>
              <a:t>until the fullness of the Gentiles</a:t>
            </a:r>
            <a:r>
              <a:rPr lang="en-US" b="1" dirty="0">
                <a:solidFill>
                  <a:srgbClr val="002060"/>
                </a:solidFill>
              </a:rPr>
              <a:t> has come in</a:t>
            </a:r>
            <a:r>
              <a:rPr lang="en-US" dirty="0">
                <a:solidFill>
                  <a:srgbClr val="002060"/>
                </a:solidFill>
              </a:rPr>
              <a:t>. And </a:t>
            </a:r>
            <a:r>
              <a:rPr lang="en-US" b="1" dirty="0">
                <a:solidFill>
                  <a:srgbClr val="002060"/>
                </a:solidFill>
              </a:rPr>
              <a:t>so </a:t>
            </a:r>
            <a:r>
              <a:rPr lang="en-US" b="1" u="sng" dirty="0">
                <a:solidFill>
                  <a:srgbClr val="002060"/>
                </a:solidFill>
              </a:rPr>
              <a:t>all Israel</a:t>
            </a:r>
            <a:r>
              <a:rPr lang="en-US" b="1" dirty="0">
                <a:solidFill>
                  <a:srgbClr val="002060"/>
                </a:solidFill>
              </a:rPr>
              <a:t> will be saved</a:t>
            </a:r>
            <a:r>
              <a:rPr lang="en-US" dirty="0">
                <a:solidFill>
                  <a:srgbClr val="002060"/>
                </a:solidFill>
              </a:rPr>
              <a:t>, as it is written: “The Deliverer will come out of Zion, And He will </a:t>
            </a:r>
            <a:r>
              <a:rPr lang="en-US" b="1" dirty="0">
                <a:solidFill>
                  <a:srgbClr val="002060"/>
                </a:solidFill>
              </a:rPr>
              <a:t>turn away </a:t>
            </a:r>
            <a:r>
              <a:rPr lang="en-US" b="1" u="sng" dirty="0">
                <a:solidFill>
                  <a:srgbClr val="002060"/>
                </a:solidFill>
              </a:rPr>
              <a:t>ungodliness from Jacob</a:t>
            </a:r>
            <a:r>
              <a:rPr lang="en-US" dirty="0">
                <a:solidFill>
                  <a:srgbClr val="002060"/>
                </a:solidFill>
              </a:rPr>
              <a:t>; For this is </a:t>
            </a:r>
            <a:r>
              <a:rPr lang="en-US" b="1" dirty="0">
                <a:solidFill>
                  <a:srgbClr val="002060"/>
                </a:solidFill>
              </a:rPr>
              <a:t>My covenant with them, When I </a:t>
            </a:r>
            <a:r>
              <a:rPr lang="en-US" b="1" u="sng" dirty="0">
                <a:solidFill>
                  <a:srgbClr val="002060"/>
                </a:solidFill>
              </a:rPr>
              <a:t>take away their sins</a:t>
            </a:r>
            <a:r>
              <a:rPr lang="en-US" dirty="0">
                <a:solidFill>
                  <a:srgbClr val="002060"/>
                </a:solidFill>
              </a:rPr>
              <a:t>.” </a:t>
            </a:r>
            <a:r>
              <a:rPr lang="en-US" dirty="0"/>
              <a:t>( </a:t>
            </a:r>
            <a:r>
              <a:rPr lang="en-US" b="1" dirty="0">
                <a:solidFill>
                  <a:srgbClr val="002060"/>
                </a:solidFill>
              </a:rPr>
              <a:t>11:25-27</a:t>
            </a:r>
            <a:r>
              <a:rPr lang="en-US" dirty="0"/>
              <a:t>)</a:t>
            </a:r>
          </a:p>
          <a:p>
            <a:pPr marL="457200" indent="-457200">
              <a:lnSpc>
                <a:spcPct val="95000"/>
              </a:lnSpc>
              <a:spcBef>
                <a:spcPts val="0"/>
              </a:spcBef>
              <a:buFont typeface="+mj-lt"/>
              <a:buAutoNum type="arabicPeriod" startAt="10"/>
            </a:pPr>
            <a:r>
              <a:rPr lang="en-US" dirty="0"/>
              <a:t>Does </a:t>
            </a:r>
            <a:r>
              <a:rPr lang="en-US" b="1" dirty="0">
                <a:solidFill>
                  <a:srgbClr val="002060"/>
                </a:solidFill>
              </a:rPr>
              <a:t>11:25-27</a:t>
            </a:r>
            <a:r>
              <a:rPr lang="en-US" dirty="0"/>
              <a:t> refer to a universal salvation of all physical Israel, a restoration of national Israel to political preeminence, or something else?  Please specify how </a:t>
            </a:r>
            <a:r>
              <a:rPr lang="en-US" dirty="0">
                <a:solidFill>
                  <a:srgbClr val="002060"/>
                </a:solidFill>
              </a:rPr>
              <a:t>“all Israel will be saved”</a:t>
            </a:r>
            <a:r>
              <a:rPr lang="en-US" dirty="0"/>
              <a:t>?</a:t>
            </a:r>
          </a:p>
          <a:p>
            <a:pPr>
              <a:lnSpc>
                <a:spcPct val="95000"/>
              </a:lnSpc>
              <a:spcBef>
                <a:spcPts val="0"/>
              </a:spcBef>
            </a:pPr>
            <a:r>
              <a:rPr lang="en-US" dirty="0"/>
              <a:t>Favorite text of premillennialists to prove apocalyptic mass conversion of Jews. ….</a:t>
            </a:r>
          </a:p>
        </p:txBody>
      </p:sp>
    </p:spTree>
    <p:extLst>
      <p:ext uri="{BB962C8B-B14F-4D97-AF65-F5344CB8AC3E}">
        <p14:creationId xmlns:p14="http://schemas.microsoft.com/office/powerpoint/2010/main" val="21046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Simultaneously Enemies and Beloved?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b="1" dirty="0">
                <a:solidFill>
                  <a:srgbClr val="002060"/>
                </a:solidFill>
              </a:rPr>
              <a:t>Concerning the gospel they are </a:t>
            </a:r>
            <a:r>
              <a:rPr lang="en-US" b="1" u="sng" dirty="0">
                <a:solidFill>
                  <a:srgbClr val="002060"/>
                </a:solidFill>
              </a:rPr>
              <a:t>enemies for your sake</a:t>
            </a:r>
            <a:r>
              <a:rPr lang="en-US" dirty="0">
                <a:solidFill>
                  <a:srgbClr val="002060"/>
                </a:solidFill>
              </a:rPr>
              <a:t>, but </a:t>
            </a:r>
            <a:r>
              <a:rPr lang="en-US" b="1" dirty="0">
                <a:solidFill>
                  <a:srgbClr val="002060"/>
                </a:solidFill>
              </a:rPr>
              <a:t>concerning the election they are </a:t>
            </a:r>
            <a:r>
              <a:rPr lang="en-US" b="1" u="sng" dirty="0">
                <a:solidFill>
                  <a:srgbClr val="002060"/>
                </a:solidFill>
              </a:rPr>
              <a:t>beloved for the sake of the fathers</a:t>
            </a:r>
            <a:r>
              <a:rPr lang="en-US" dirty="0">
                <a:solidFill>
                  <a:srgbClr val="002060"/>
                </a:solidFill>
              </a:rPr>
              <a:t>. For the </a:t>
            </a:r>
            <a:r>
              <a:rPr lang="en-US" b="1" dirty="0">
                <a:solidFill>
                  <a:srgbClr val="002060"/>
                </a:solidFill>
              </a:rPr>
              <a:t>gifts and the calling of God are </a:t>
            </a:r>
            <a:r>
              <a:rPr lang="en-US" b="1" u="sng" dirty="0">
                <a:solidFill>
                  <a:srgbClr val="002060"/>
                </a:solidFill>
              </a:rPr>
              <a:t>irrevocable</a:t>
            </a:r>
            <a:r>
              <a:rPr lang="en-US" dirty="0">
                <a:solidFill>
                  <a:srgbClr val="002060"/>
                </a:solidFill>
              </a:rPr>
              <a:t>.</a:t>
            </a:r>
            <a:r>
              <a:rPr lang="en-US" dirty="0"/>
              <a:t> (</a:t>
            </a:r>
            <a:r>
              <a:rPr lang="en-US" b="1" dirty="0">
                <a:solidFill>
                  <a:srgbClr val="002060"/>
                </a:solidFill>
              </a:rPr>
              <a:t>11:28-29</a:t>
            </a:r>
            <a:r>
              <a:rPr lang="en-US" dirty="0"/>
              <a:t>)</a:t>
            </a:r>
          </a:p>
          <a:p>
            <a:pPr marL="457200" indent="-457200">
              <a:buFont typeface="+mj-lt"/>
              <a:buAutoNum type="arabicPeriod" startAt="11"/>
            </a:pPr>
            <a:r>
              <a:rPr lang="en-US" dirty="0"/>
              <a:t>How could Israel simultaneously be both </a:t>
            </a:r>
            <a:r>
              <a:rPr lang="en-US" dirty="0">
                <a:solidFill>
                  <a:srgbClr val="002060"/>
                </a:solidFill>
              </a:rPr>
              <a:t>“enemies”</a:t>
            </a:r>
            <a:r>
              <a:rPr lang="en-US" dirty="0"/>
              <a:t> and </a:t>
            </a:r>
            <a:r>
              <a:rPr lang="en-US" dirty="0">
                <a:solidFill>
                  <a:srgbClr val="002060"/>
                </a:solidFill>
              </a:rPr>
              <a:t>“beloved”</a:t>
            </a:r>
            <a:r>
              <a:rPr lang="en-US" dirty="0"/>
              <a:t> (</a:t>
            </a:r>
            <a:r>
              <a:rPr lang="en-US" b="1" dirty="0">
                <a:solidFill>
                  <a:srgbClr val="002060"/>
                </a:solidFill>
              </a:rPr>
              <a:t>11:28-29</a:t>
            </a:r>
            <a:r>
              <a:rPr lang="en-US" dirty="0"/>
              <a:t>)?  In whose eyes would they be so seen?</a:t>
            </a:r>
          </a:p>
          <a:p>
            <a:r>
              <a:rPr lang="en-US" dirty="0"/>
              <a:t>In terms of accepting Christ and the gospel, national Israel opposed Christ (resulting in Gentile justification) and often persecuted Christians.</a:t>
            </a:r>
          </a:p>
          <a:p>
            <a:r>
              <a:rPr lang="en-US" dirty="0"/>
              <a:t>But, God would not reverse His promise to preserve the people for the sake of the patriarchs (</a:t>
            </a:r>
            <a:r>
              <a:rPr lang="en-US" b="1" dirty="0" err="1">
                <a:solidFill>
                  <a:srgbClr val="002060"/>
                </a:solidFill>
              </a:rPr>
              <a:t>Deu</a:t>
            </a:r>
            <a:r>
              <a:rPr lang="en-US" b="1" dirty="0">
                <a:solidFill>
                  <a:srgbClr val="002060"/>
                </a:solidFill>
              </a:rPr>
              <a:t>. 10:15</a:t>
            </a:r>
            <a:r>
              <a:rPr lang="en-US" dirty="0"/>
              <a:t>).</a:t>
            </a:r>
          </a:p>
          <a:p>
            <a:endParaRPr lang="en-US" dirty="0"/>
          </a:p>
        </p:txBody>
      </p:sp>
    </p:spTree>
    <p:extLst>
      <p:ext uri="{BB962C8B-B14F-4D97-AF65-F5344CB8AC3E}">
        <p14:creationId xmlns:p14="http://schemas.microsoft.com/office/powerpoint/2010/main" val="10822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“Mercy On All”</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2"/>
            </a:pPr>
            <a:r>
              <a:rPr lang="en-US" dirty="0"/>
              <a:t>What unique mercy from God was shown – and continues to be shown – toward Israel that is unlike the mercy shown to any other nation (</a:t>
            </a:r>
            <a:r>
              <a:rPr lang="en-US" b="1" dirty="0">
                <a:solidFill>
                  <a:srgbClr val="002060"/>
                </a:solidFill>
              </a:rPr>
              <a:t>11:30-32</a:t>
            </a:r>
            <a:r>
              <a:rPr lang="en-US" dirty="0"/>
              <a:t>)?</a:t>
            </a:r>
          </a:p>
          <a:p>
            <a:pPr marL="0" indent="0">
              <a:buNone/>
            </a:pPr>
            <a:r>
              <a:rPr lang="en-US" dirty="0">
                <a:solidFill>
                  <a:srgbClr val="002060"/>
                </a:solidFill>
              </a:rPr>
              <a:t>For as you were </a:t>
            </a:r>
            <a:r>
              <a:rPr lang="en-US" b="1" dirty="0">
                <a:solidFill>
                  <a:srgbClr val="002060"/>
                </a:solidFill>
              </a:rPr>
              <a:t>once disobedient to God</a:t>
            </a:r>
            <a:r>
              <a:rPr lang="en-US" dirty="0">
                <a:solidFill>
                  <a:srgbClr val="002060"/>
                </a:solidFill>
              </a:rPr>
              <a:t>, yet </a:t>
            </a:r>
            <a:r>
              <a:rPr lang="en-US" b="1" dirty="0">
                <a:solidFill>
                  <a:srgbClr val="002060"/>
                </a:solidFill>
              </a:rPr>
              <a:t>have </a:t>
            </a:r>
            <a:r>
              <a:rPr lang="en-US" b="1" u="sng" dirty="0">
                <a:solidFill>
                  <a:srgbClr val="002060"/>
                </a:solidFill>
              </a:rPr>
              <a:t>now obtained mercy</a:t>
            </a:r>
            <a:r>
              <a:rPr lang="en-US" b="1" dirty="0">
                <a:solidFill>
                  <a:srgbClr val="002060"/>
                </a:solidFill>
              </a:rPr>
              <a:t> </a:t>
            </a:r>
            <a:r>
              <a:rPr lang="en-US" b="1" u="sng" dirty="0">
                <a:solidFill>
                  <a:srgbClr val="002060"/>
                </a:solidFill>
              </a:rPr>
              <a:t>through</a:t>
            </a:r>
            <a:r>
              <a:rPr lang="en-US" b="1" dirty="0">
                <a:solidFill>
                  <a:srgbClr val="002060"/>
                </a:solidFill>
              </a:rPr>
              <a:t> their disobedience</a:t>
            </a:r>
            <a:r>
              <a:rPr lang="en-US" dirty="0">
                <a:solidFill>
                  <a:srgbClr val="002060"/>
                </a:solidFill>
              </a:rPr>
              <a:t>, even so these also have </a:t>
            </a:r>
            <a:r>
              <a:rPr lang="en-US" b="1" dirty="0">
                <a:solidFill>
                  <a:srgbClr val="002060"/>
                </a:solidFill>
              </a:rPr>
              <a:t>now been disobedient</a:t>
            </a:r>
            <a:r>
              <a:rPr lang="en-US" dirty="0">
                <a:solidFill>
                  <a:srgbClr val="002060"/>
                </a:solidFill>
              </a:rPr>
              <a:t>, that </a:t>
            </a:r>
            <a:r>
              <a:rPr lang="en-US" b="1" dirty="0">
                <a:solidFill>
                  <a:srgbClr val="002060"/>
                </a:solidFill>
              </a:rPr>
              <a:t>through the mercy shown you they </a:t>
            </a:r>
            <a:r>
              <a:rPr lang="en-US" b="1" u="sng" dirty="0">
                <a:solidFill>
                  <a:srgbClr val="002060"/>
                </a:solidFill>
              </a:rPr>
              <a:t>also may obtain mercy</a:t>
            </a:r>
            <a:r>
              <a:rPr lang="en-US" dirty="0">
                <a:solidFill>
                  <a:srgbClr val="002060"/>
                </a:solidFill>
              </a:rPr>
              <a:t>. For God has </a:t>
            </a:r>
            <a:r>
              <a:rPr lang="en-US" b="1" dirty="0">
                <a:solidFill>
                  <a:srgbClr val="002060"/>
                </a:solidFill>
              </a:rPr>
              <a:t>committed them all to disobedience, that He might have </a:t>
            </a:r>
            <a:r>
              <a:rPr lang="en-US" b="1" u="sng" dirty="0">
                <a:solidFill>
                  <a:srgbClr val="002060"/>
                </a:solidFill>
              </a:rPr>
              <a:t>mercy on all</a:t>
            </a:r>
            <a:r>
              <a:rPr lang="en-US" dirty="0">
                <a:solidFill>
                  <a:srgbClr val="002060"/>
                </a:solidFill>
              </a:rPr>
              <a:t>. </a:t>
            </a:r>
            <a:r>
              <a:rPr lang="en-US" dirty="0"/>
              <a:t>(</a:t>
            </a:r>
            <a:r>
              <a:rPr lang="en-US" b="1" dirty="0">
                <a:solidFill>
                  <a:srgbClr val="002060"/>
                </a:solidFill>
              </a:rPr>
              <a:t>11:30-32</a:t>
            </a:r>
            <a:r>
              <a:rPr lang="en-US" dirty="0"/>
              <a:t>)</a:t>
            </a:r>
          </a:p>
          <a:p>
            <a:r>
              <a:rPr lang="en-US" dirty="0"/>
              <a:t>God persevered with national Israel </a:t>
            </a:r>
            <a:r>
              <a:rPr lang="en-US" b="1" dirty="0"/>
              <a:t>long after their due judgment</a:t>
            </a:r>
            <a:r>
              <a:rPr lang="en-US" dirty="0"/>
              <a:t>, because of promises to patriarchs, enabling ongoing conversion of a remnant through provocation of Gentiles.</a:t>
            </a:r>
          </a:p>
          <a:p>
            <a:endParaRPr lang="en-US" dirty="0"/>
          </a:p>
        </p:txBody>
      </p:sp>
    </p:spTree>
    <p:extLst>
      <p:ext uri="{BB962C8B-B14F-4D97-AF65-F5344CB8AC3E}">
        <p14:creationId xmlns:p14="http://schemas.microsoft.com/office/powerpoint/2010/main" val="5219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D95A-504B-473C-8AAE-A2320F331997}"/>
              </a:ext>
            </a:extLst>
          </p:cNvPr>
          <p:cNvSpPr>
            <a:spLocks noGrp="1"/>
          </p:cNvSpPr>
          <p:nvPr>
            <p:ph type="title"/>
          </p:nvPr>
        </p:nvSpPr>
        <p:spPr/>
        <p:txBody>
          <a:bodyPr/>
          <a:lstStyle/>
          <a:p>
            <a:r>
              <a:rPr lang="en-US" dirty="0"/>
              <a:t>Answering Premillennialists</a:t>
            </a:r>
          </a:p>
        </p:txBody>
      </p:sp>
      <p:sp>
        <p:nvSpPr>
          <p:cNvPr id="3" name="Content Placeholder 2">
            <a:extLst>
              <a:ext uri="{FF2B5EF4-FFF2-40B4-BE49-F238E27FC236}">
                <a16:creationId xmlns:a16="http://schemas.microsoft.com/office/drawing/2014/main" id="{CB0BEFE3-86C9-46D1-A8A9-A839BB62F628}"/>
              </a:ext>
            </a:extLst>
          </p:cNvPr>
          <p:cNvSpPr>
            <a:spLocks noGrp="1"/>
          </p:cNvSpPr>
          <p:nvPr>
            <p:ph sz="quarter" idx="10"/>
          </p:nvPr>
        </p:nvSpPr>
        <p:spPr/>
        <p:txBody>
          <a:bodyPr/>
          <a:lstStyle/>
          <a:p>
            <a:r>
              <a:rPr lang="en-US" sz="1500" dirty="0">
                <a:solidFill>
                  <a:srgbClr val="002060"/>
                </a:solidFill>
              </a:rPr>
              <a:t>“Until” </a:t>
            </a:r>
            <a:r>
              <a:rPr lang="en-US" sz="1500" dirty="0"/>
              <a:t>does not necessarily imply termination of preceding state (</a:t>
            </a:r>
            <a:r>
              <a:rPr lang="en-US" sz="1500" b="1" dirty="0">
                <a:solidFill>
                  <a:srgbClr val="002060"/>
                </a:solidFill>
              </a:rPr>
              <a:t>8:22; Gen.8:5; 46:34; 1 Sam.15:35; Jn.5:17</a:t>
            </a:r>
            <a:r>
              <a:rPr lang="en-US" sz="1500" dirty="0"/>
              <a:t>).</a:t>
            </a:r>
          </a:p>
          <a:p>
            <a:r>
              <a:rPr lang="en-US" sz="1500" dirty="0"/>
              <a:t>Is emphasis on </a:t>
            </a:r>
            <a:r>
              <a:rPr lang="en-US" sz="1500" dirty="0">
                <a:solidFill>
                  <a:srgbClr val="002060"/>
                </a:solidFill>
              </a:rPr>
              <a:t>“until” </a:t>
            </a:r>
            <a:r>
              <a:rPr lang="en-US" sz="1500" dirty="0"/>
              <a:t>or </a:t>
            </a:r>
            <a:r>
              <a:rPr lang="en-US" sz="1500" dirty="0">
                <a:solidFill>
                  <a:srgbClr val="002060"/>
                </a:solidFill>
              </a:rPr>
              <a:t>“partial”</a:t>
            </a:r>
            <a:r>
              <a:rPr lang="en-US" sz="1500" dirty="0"/>
              <a:t>?  Careful on making assumptions!  </a:t>
            </a:r>
            <a:r>
              <a:rPr lang="en-US" sz="1500" dirty="0">
                <a:sym typeface="Wingdings" panose="05000000000000000000" pitchFamily="2" charset="2"/>
              </a:rPr>
              <a:t></a:t>
            </a:r>
            <a:endParaRPr lang="en-US" sz="1500" dirty="0"/>
          </a:p>
          <a:p>
            <a:r>
              <a:rPr lang="en-US" sz="1500" dirty="0">
                <a:solidFill>
                  <a:srgbClr val="002060"/>
                </a:solidFill>
              </a:rPr>
              <a:t>“Israel”</a:t>
            </a:r>
            <a:r>
              <a:rPr lang="en-US" sz="1500" dirty="0"/>
              <a:t> has already been shown to preferentially apply spiritually (</a:t>
            </a:r>
            <a:r>
              <a:rPr lang="en-US" sz="1500" b="1" dirty="0">
                <a:solidFill>
                  <a:srgbClr val="002060"/>
                </a:solidFill>
              </a:rPr>
              <a:t>9:6-8</a:t>
            </a:r>
            <a:r>
              <a:rPr lang="en-US" sz="1500" dirty="0"/>
              <a:t>).</a:t>
            </a:r>
          </a:p>
          <a:p>
            <a:r>
              <a:rPr lang="en-US" sz="1500" dirty="0"/>
              <a:t>Jews and Gentiles are saved in the same way (</a:t>
            </a:r>
            <a:r>
              <a:rPr lang="en-US" sz="1500" b="1" dirty="0">
                <a:solidFill>
                  <a:srgbClr val="002060"/>
                </a:solidFill>
              </a:rPr>
              <a:t>Acts 15:9, 11; Galatians 3:26-29</a:t>
            </a:r>
            <a:r>
              <a:rPr lang="en-US" sz="1500" dirty="0"/>
              <a:t>).</a:t>
            </a:r>
          </a:p>
          <a:p>
            <a:r>
              <a:rPr lang="en-US" sz="1500" dirty="0"/>
              <a:t>Quoted prophecy is already fulfilled in Jesus and gospel (</a:t>
            </a:r>
            <a:r>
              <a:rPr lang="en-US" sz="1500" b="1" dirty="0">
                <a:solidFill>
                  <a:srgbClr val="002060"/>
                </a:solidFill>
              </a:rPr>
              <a:t>Isa. 59:11-21; Heb. 8:8-13; Mat. 1:21; Jn. 1:29</a:t>
            </a:r>
            <a:r>
              <a:rPr lang="en-US" sz="1500" dirty="0"/>
              <a:t>).</a:t>
            </a:r>
          </a:p>
          <a:p>
            <a:r>
              <a:rPr lang="en-US" sz="1500" dirty="0"/>
              <a:t>Context of chapters 9-10 have already justified doom of Jewish nation, explaining preservation with judicial hardening to accomplish purposes (</a:t>
            </a:r>
            <a:r>
              <a:rPr lang="en-US" sz="1500" b="1" dirty="0">
                <a:solidFill>
                  <a:srgbClr val="002060"/>
                </a:solidFill>
              </a:rPr>
              <a:t>9:3-5</a:t>
            </a:r>
            <a:r>
              <a:rPr lang="en-US" sz="1500" dirty="0"/>
              <a:t>, produce Messiah; </a:t>
            </a:r>
            <a:r>
              <a:rPr lang="en-US" sz="1500" b="1" dirty="0">
                <a:solidFill>
                  <a:srgbClr val="002060"/>
                </a:solidFill>
              </a:rPr>
              <a:t>11:12</a:t>
            </a:r>
            <a:r>
              <a:rPr lang="en-US" sz="1500" dirty="0"/>
              <a:t>, help Gentiles).</a:t>
            </a:r>
          </a:p>
          <a:p>
            <a:r>
              <a:rPr lang="en-US" sz="1500" dirty="0"/>
              <a:t>Provocation to jealousy and salvaging was already underway in Paul’s work (</a:t>
            </a:r>
            <a:r>
              <a:rPr lang="en-US" sz="1500" b="1" dirty="0">
                <a:solidFill>
                  <a:srgbClr val="002060"/>
                </a:solidFill>
              </a:rPr>
              <a:t>11:13-14</a:t>
            </a:r>
            <a:r>
              <a:rPr lang="en-US" sz="1500" dirty="0"/>
              <a:t>) – not distant future.</a:t>
            </a:r>
          </a:p>
          <a:p>
            <a:r>
              <a:rPr lang="en-US" sz="1500" dirty="0"/>
              <a:t>Salvation of the remnant, described as </a:t>
            </a:r>
            <a:r>
              <a:rPr lang="en-US" sz="1500" dirty="0">
                <a:solidFill>
                  <a:srgbClr val="002060"/>
                </a:solidFill>
              </a:rPr>
              <a:t>“life from the dead”</a:t>
            </a:r>
            <a:r>
              <a:rPr lang="en-US" sz="1500" dirty="0"/>
              <a:t> implies the current Jewish state, as good as </a:t>
            </a:r>
            <a:r>
              <a:rPr lang="en-US" sz="1500" dirty="0">
                <a:solidFill>
                  <a:srgbClr val="002060"/>
                </a:solidFill>
              </a:rPr>
              <a:t>“dead”</a:t>
            </a:r>
            <a:r>
              <a:rPr lang="en-US" sz="1500" dirty="0"/>
              <a:t> (</a:t>
            </a:r>
            <a:r>
              <a:rPr lang="en-US" sz="1500" b="1" dirty="0">
                <a:solidFill>
                  <a:srgbClr val="002060"/>
                </a:solidFill>
              </a:rPr>
              <a:t>6:13; Luke 15:24; Ezek. 37:1-10</a:t>
            </a:r>
            <a:r>
              <a:rPr lang="en-US" sz="1500" dirty="0"/>
              <a:t>).</a:t>
            </a:r>
          </a:p>
          <a:p>
            <a:r>
              <a:rPr lang="en-US" sz="1500" dirty="0"/>
              <a:t>God historically has saved only a </a:t>
            </a:r>
            <a:r>
              <a:rPr lang="en-US" sz="1500" dirty="0">
                <a:solidFill>
                  <a:srgbClr val="002060"/>
                </a:solidFill>
              </a:rPr>
              <a:t>“remnant”</a:t>
            </a:r>
            <a:r>
              <a:rPr lang="en-US" sz="1500" dirty="0"/>
              <a:t> while purging the whole (Noah &amp; Flood, Wandering in Wilderness, Captivity &amp; Return …)</a:t>
            </a:r>
          </a:p>
          <a:p>
            <a:r>
              <a:rPr lang="en-US" sz="1500" dirty="0"/>
              <a:t>Context here introduces another reason:  God continues to pull individuals, </a:t>
            </a:r>
            <a:r>
              <a:rPr lang="en-US" sz="1500" dirty="0">
                <a:solidFill>
                  <a:srgbClr val="002060"/>
                </a:solidFill>
              </a:rPr>
              <a:t>“remnant”</a:t>
            </a:r>
            <a:r>
              <a:rPr lang="en-US" sz="1500" dirty="0"/>
              <a:t>, from Jewish stock because of Abrahamic promises.</a:t>
            </a:r>
          </a:p>
          <a:p>
            <a:r>
              <a:rPr lang="en-US" sz="1500" dirty="0"/>
              <a:t>Once the last of those who can be saved from the Gentiles are saved (</a:t>
            </a:r>
            <a:r>
              <a:rPr lang="en-US" sz="1500" b="1" dirty="0">
                <a:solidFill>
                  <a:srgbClr val="002060"/>
                </a:solidFill>
              </a:rPr>
              <a:t>John 10:16</a:t>
            </a:r>
            <a:r>
              <a:rPr lang="en-US" sz="1500" dirty="0"/>
              <a:t>), all nations will cease – time will end.  More clues given in other passages.</a:t>
            </a:r>
          </a:p>
        </p:txBody>
      </p:sp>
    </p:spTree>
    <p:extLst>
      <p:ext uri="{BB962C8B-B14F-4D97-AF65-F5344CB8AC3E}">
        <p14:creationId xmlns:p14="http://schemas.microsoft.com/office/powerpoint/2010/main" val="386659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“To Him Are All Things”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13"/>
            </a:pPr>
            <a:r>
              <a:rPr lang="en-US" dirty="0"/>
              <a:t>What special characteristic of God is demonstrated in His salvation of all Israel (</a:t>
            </a:r>
            <a:r>
              <a:rPr lang="en-US" b="1" dirty="0">
                <a:solidFill>
                  <a:srgbClr val="002060"/>
                </a:solidFill>
              </a:rPr>
              <a:t>11:33-36</a:t>
            </a:r>
            <a:r>
              <a:rPr lang="en-US" dirty="0"/>
              <a:t>)?  How should this make us feel and react towards God?</a:t>
            </a:r>
          </a:p>
          <a:p>
            <a:pPr marL="0" indent="0">
              <a:lnSpc>
                <a:spcPct val="95000"/>
              </a:lnSpc>
              <a:spcBef>
                <a:spcPts val="0"/>
              </a:spcBef>
              <a:buNone/>
            </a:pPr>
            <a:r>
              <a:rPr lang="en-US" dirty="0">
                <a:solidFill>
                  <a:srgbClr val="002060"/>
                </a:solidFill>
              </a:rPr>
              <a:t>Oh, the </a:t>
            </a:r>
            <a:r>
              <a:rPr lang="en-US" b="1" u="sng" dirty="0">
                <a:solidFill>
                  <a:srgbClr val="002060"/>
                </a:solidFill>
              </a:rPr>
              <a:t>depth</a:t>
            </a:r>
            <a:r>
              <a:rPr lang="en-US" b="1" dirty="0">
                <a:solidFill>
                  <a:srgbClr val="002060"/>
                </a:solidFill>
              </a:rPr>
              <a:t> of the </a:t>
            </a:r>
            <a:r>
              <a:rPr lang="en-US" b="1" u="sng" dirty="0">
                <a:solidFill>
                  <a:srgbClr val="002060"/>
                </a:solidFill>
              </a:rPr>
              <a:t>riches</a:t>
            </a:r>
            <a:r>
              <a:rPr lang="en-US" b="1" dirty="0">
                <a:solidFill>
                  <a:srgbClr val="002060"/>
                </a:solidFill>
              </a:rPr>
              <a:t> both of the wisdom and knowledge of God</a:t>
            </a:r>
            <a:r>
              <a:rPr lang="en-US" dirty="0">
                <a:solidFill>
                  <a:srgbClr val="002060"/>
                </a:solidFill>
              </a:rPr>
              <a:t>! </a:t>
            </a:r>
            <a:r>
              <a:rPr lang="en-US" b="1" dirty="0">
                <a:solidFill>
                  <a:srgbClr val="002060"/>
                </a:solidFill>
              </a:rPr>
              <a:t>How </a:t>
            </a:r>
            <a:r>
              <a:rPr lang="en-US" b="1" u="sng" dirty="0">
                <a:solidFill>
                  <a:srgbClr val="002060"/>
                </a:solidFill>
              </a:rPr>
              <a:t>unsearchable</a:t>
            </a:r>
            <a:r>
              <a:rPr lang="en-US" b="1" dirty="0">
                <a:solidFill>
                  <a:srgbClr val="002060"/>
                </a:solidFill>
              </a:rPr>
              <a:t> are His judgments and His ways </a:t>
            </a:r>
            <a:r>
              <a:rPr lang="en-US" b="1" u="sng" dirty="0">
                <a:solidFill>
                  <a:srgbClr val="002060"/>
                </a:solidFill>
              </a:rPr>
              <a:t>past finding out</a:t>
            </a:r>
            <a:r>
              <a:rPr lang="en-US" b="1" dirty="0">
                <a:solidFill>
                  <a:srgbClr val="002060"/>
                </a:solidFill>
              </a:rPr>
              <a:t>!</a:t>
            </a:r>
            <a:r>
              <a:rPr lang="en-US" dirty="0">
                <a:solidFill>
                  <a:srgbClr val="002060"/>
                </a:solidFill>
              </a:rPr>
              <a:t> “For </a:t>
            </a:r>
            <a:r>
              <a:rPr lang="en-US" b="1" dirty="0">
                <a:solidFill>
                  <a:srgbClr val="002060"/>
                </a:solidFill>
              </a:rPr>
              <a:t>who has known </a:t>
            </a:r>
            <a:r>
              <a:rPr lang="en-US" dirty="0">
                <a:solidFill>
                  <a:srgbClr val="002060"/>
                </a:solidFill>
              </a:rPr>
              <a:t>the mind of the LORD? Or </a:t>
            </a:r>
            <a:r>
              <a:rPr lang="en-US" b="1" dirty="0">
                <a:solidFill>
                  <a:srgbClr val="002060"/>
                </a:solidFill>
              </a:rPr>
              <a:t>who has become </a:t>
            </a:r>
            <a:r>
              <a:rPr lang="en-US" b="1" u="sng" dirty="0">
                <a:solidFill>
                  <a:srgbClr val="002060"/>
                </a:solidFill>
              </a:rPr>
              <a:t>His counselor</a:t>
            </a:r>
            <a:r>
              <a:rPr lang="en-US" dirty="0">
                <a:solidFill>
                  <a:srgbClr val="002060"/>
                </a:solidFill>
              </a:rPr>
              <a:t>?” Or who has </a:t>
            </a:r>
            <a:r>
              <a:rPr lang="en-US" b="1" dirty="0">
                <a:solidFill>
                  <a:srgbClr val="002060"/>
                </a:solidFill>
              </a:rPr>
              <a:t>first given to Him </a:t>
            </a:r>
            <a:r>
              <a:rPr lang="en-US" dirty="0">
                <a:solidFill>
                  <a:srgbClr val="002060"/>
                </a:solidFill>
              </a:rPr>
              <a:t>And it shall </a:t>
            </a:r>
            <a:r>
              <a:rPr lang="en-US" b="1" dirty="0">
                <a:solidFill>
                  <a:srgbClr val="002060"/>
                </a:solidFill>
              </a:rPr>
              <a:t>be repaid to him</a:t>
            </a:r>
            <a:r>
              <a:rPr lang="en-US" dirty="0">
                <a:solidFill>
                  <a:srgbClr val="002060"/>
                </a:solidFill>
              </a:rPr>
              <a:t>?” For </a:t>
            </a:r>
            <a:r>
              <a:rPr lang="en-US" b="1" dirty="0">
                <a:solidFill>
                  <a:srgbClr val="002060"/>
                </a:solidFill>
              </a:rPr>
              <a:t>of Him </a:t>
            </a:r>
            <a:r>
              <a:rPr lang="en-US" dirty="0">
                <a:solidFill>
                  <a:srgbClr val="002060"/>
                </a:solidFill>
              </a:rPr>
              <a:t>and </a:t>
            </a:r>
            <a:r>
              <a:rPr lang="en-US" b="1" dirty="0">
                <a:solidFill>
                  <a:srgbClr val="002060"/>
                </a:solidFill>
              </a:rPr>
              <a:t>through Him </a:t>
            </a:r>
            <a:r>
              <a:rPr lang="en-US" dirty="0">
                <a:solidFill>
                  <a:srgbClr val="002060"/>
                </a:solidFill>
              </a:rPr>
              <a:t>and </a:t>
            </a:r>
            <a:r>
              <a:rPr lang="en-US" b="1" dirty="0">
                <a:solidFill>
                  <a:srgbClr val="002060"/>
                </a:solidFill>
              </a:rPr>
              <a:t>to Him are all things</a:t>
            </a:r>
            <a:r>
              <a:rPr lang="en-US" dirty="0">
                <a:solidFill>
                  <a:srgbClr val="002060"/>
                </a:solidFill>
              </a:rPr>
              <a:t>, </a:t>
            </a:r>
            <a:r>
              <a:rPr lang="en-US" b="1" dirty="0">
                <a:solidFill>
                  <a:srgbClr val="002060"/>
                </a:solidFill>
              </a:rPr>
              <a:t>to whom be glory forever</a:t>
            </a:r>
            <a:r>
              <a:rPr lang="en-US" dirty="0">
                <a:solidFill>
                  <a:srgbClr val="002060"/>
                </a:solidFill>
              </a:rPr>
              <a:t>. Amen. </a:t>
            </a:r>
            <a:r>
              <a:rPr lang="en-US" dirty="0"/>
              <a:t>(</a:t>
            </a:r>
            <a:r>
              <a:rPr lang="en-US" b="1" dirty="0">
                <a:solidFill>
                  <a:srgbClr val="002060"/>
                </a:solidFill>
              </a:rPr>
              <a:t>11:33-36</a:t>
            </a:r>
            <a:r>
              <a:rPr lang="en-US" dirty="0"/>
              <a:t>)</a:t>
            </a:r>
          </a:p>
          <a:p>
            <a:pPr>
              <a:lnSpc>
                <a:spcPct val="95000"/>
              </a:lnSpc>
              <a:spcBef>
                <a:spcPts val="0"/>
              </a:spcBef>
            </a:pPr>
            <a:r>
              <a:rPr lang="en-US" dirty="0"/>
              <a:t>We cannot anticipate God or His ways.  He must reveal them to us.</a:t>
            </a:r>
          </a:p>
          <a:p>
            <a:pPr>
              <a:lnSpc>
                <a:spcPct val="95000"/>
              </a:lnSpc>
              <a:spcBef>
                <a:spcPts val="0"/>
              </a:spcBef>
            </a:pPr>
            <a:r>
              <a:rPr lang="en-US" dirty="0"/>
              <a:t>Everything we have is from Him – even us – and so we owe Him all!</a:t>
            </a:r>
          </a:p>
          <a:p>
            <a:pPr>
              <a:lnSpc>
                <a:spcPct val="95000"/>
              </a:lnSpc>
              <a:spcBef>
                <a:spcPts val="0"/>
              </a:spcBef>
            </a:pPr>
            <a:r>
              <a:rPr lang="en-US" dirty="0"/>
              <a:t>This awe should motivate us to diligently apply the next 4 chapters!</a:t>
            </a:r>
          </a:p>
        </p:txBody>
      </p:sp>
    </p:spTree>
    <p:extLst>
      <p:ext uri="{BB962C8B-B14F-4D97-AF65-F5344CB8AC3E}">
        <p14:creationId xmlns:p14="http://schemas.microsoft.com/office/powerpoint/2010/main" val="409539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361225" y="2987041"/>
            <a:ext cx="8362828" cy="334440"/>
          </a:xfrm>
        </p:spPr>
        <p:txBody>
          <a:bodyPr>
            <a:noAutofit/>
          </a:bodyPr>
          <a:lstStyle/>
          <a:p>
            <a:r>
              <a:rPr lang="en-US" dirty="0"/>
              <a:t>God’s Redemption of Israel’s Remnant</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12</a:t>
            </a:r>
          </a:p>
        </p:txBody>
      </p:sp>
    </p:spTree>
    <p:extLst>
      <p:ext uri="{BB962C8B-B14F-4D97-AF65-F5344CB8AC3E}">
        <p14:creationId xmlns:p14="http://schemas.microsoft.com/office/powerpoint/2010/main" val="428288562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a:xfrm>
            <a:off x="118188" y="2995"/>
            <a:ext cx="8907624" cy="857250"/>
          </a:xfrm>
        </p:spPr>
        <p:txBody>
          <a:bodyPr/>
          <a:lstStyle/>
          <a:p>
            <a:r>
              <a:rPr lang="en-US" dirty="0"/>
              <a:t>Outline</a:t>
            </a:r>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a:xfrm>
            <a:off x="117475" y="781638"/>
            <a:ext cx="8909050" cy="4124325"/>
          </a:xfrm>
        </p:spPr>
        <p:txBody>
          <a:bodyPr/>
          <a:lstStyle/>
          <a:p>
            <a:pPr marL="460375" lvl="0" indent="-460375">
              <a:lnSpc>
                <a:spcPct val="98000"/>
              </a:lnSpc>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lnSpc>
                <a:spcPct val="98000"/>
              </a:lnSpc>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Overcoming Sin; Spirit over Flesh</a:t>
            </a:r>
            <a:r>
              <a:rPr lang="en-US" dirty="0">
                <a:solidFill>
                  <a:srgbClr val="002060"/>
                </a:solidFill>
              </a:rPr>
              <a:t>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Salvation of Spiritual Israel</a:t>
            </a:r>
            <a:r>
              <a:rPr lang="en-US" dirty="0">
                <a:solidFill>
                  <a:schemeClr val="bg1">
                    <a:lumMod val="75000"/>
                    <a:lumOff val="25000"/>
                  </a:schemeClr>
                </a:solidFill>
              </a:rPr>
              <a:t>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lnSpc>
                <a:spcPct val="98000"/>
              </a:lnSpc>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lnSpc>
                <a:spcPct val="98000"/>
              </a:lnSpc>
              <a:spcBef>
                <a:spcPts val="0"/>
              </a:spcBef>
              <a:buFont typeface="+mj-lt"/>
              <a:buAutoNum type="alphaUcPeriod"/>
            </a:pPr>
            <a:r>
              <a:rPr lang="en-US" dirty="0">
                <a:solidFill>
                  <a:srgbClr val="002060"/>
                </a:solidFill>
              </a:rPr>
              <a:t>Applications toward each other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1374775" lvl="2" indent="-460375">
              <a:lnSpc>
                <a:spcPct val="98000"/>
              </a:lnSpc>
              <a:spcBef>
                <a:spcPts val="0"/>
              </a:spcBef>
              <a:buFont typeface="+mj-lt"/>
              <a:buAutoNum type="arabicPeriod" startAt="12"/>
            </a:pPr>
            <a:r>
              <a:rPr lang="en-US" dirty="0">
                <a:solidFill>
                  <a:srgbClr val="002060"/>
                </a:solidFill>
              </a:rPr>
              <a:t>A Transformed People</a:t>
            </a:r>
          </a:p>
          <a:p>
            <a:pPr marL="1374775" lvl="2" indent="-460375">
              <a:lnSpc>
                <a:spcPct val="98000"/>
              </a:lnSpc>
              <a:spcBef>
                <a:spcPts val="0"/>
              </a:spcBef>
              <a:buFont typeface="+mj-lt"/>
              <a:buAutoNum type="arabicPeriod" startAt="12"/>
            </a:pPr>
            <a:r>
              <a:rPr lang="en-US" dirty="0"/>
              <a:t>A Submissive People</a:t>
            </a:r>
          </a:p>
          <a:p>
            <a:pPr marL="1374775" lvl="2" indent="-460375">
              <a:lnSpc>
                <a:spcPct val="98000"/>
              </a:lnSpc>
              <a:spcBef>
                <a:spcPts val="0"/>
              </a:spcBef>
              <a:buFont typeface="+mj-lt"/>
              <a:buAutoNum type="arabicPeriod" startAt="12"/>
            </a:pPr>
            <a:r>
              <a:rPr lang="en-US" dirty="0"/>
              <a:t>An Accepting People</a:t>
            </a:r>
          </a:p>
          <a:p>
            <a:pPr marL="1374775" lvl="2" indent="-460375">
              <a:lnSpc>
                <a:spcPct val="98000"/>
              </a:lnSpc>
              <a:spcBef>
                <a:spcPts val="0"/>
              </a:spcBef>
              <a:buFont typeface="+mj-lt"/>
              <a:buAutoNum type="arabicPeriod" startAt="12"/>
            </a:pPr>
            <a:r>
              <a:rPr lang="en-US" dirty="0"/>
              <a:t>A Unified, Peaceful People</a:t>
            </a:r>
          </a:p>
          <a:p>
            <a:pPr marL="917575" lvl="1" indent="-457200">
              <a:lnSpc>
                <a:spcPct val="98000"/>
              </a:lnSpc>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25574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3">
                                            <p:txEl>
                                              <p:pRg st="7" end="7"/>
                                            </p:txEl>
                                          </p:spTgt>
                                        </p:tgtEl>
                                      </p:cBhvr>
                                    </p:animEffect>
                                    <p:animScale>
                                      <p:cBhvr>
                                        <p:cTn id="39" dur="250" autoRev="1" fill="hold"/>
                                        <p:tgtEl>
                                          <p:spTgt spid="3">
                                            <p:txEl>
                                              <p:pRg st="7" end="7"/>
                                            </p:txEl>
                                          </p:spTgt>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12:1-5</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The Basis of Transformation</a:t>
            </a:r>
            <a:endParaRPr lang="en-US" sz="4800" b="1" dirty="0"/>
          </a:p>
        </p:txBody>
      </p:sp>
    </p:spTree>
    <p:extLst>
      <p:ext uri="{BB962C8B-B14F-4D97-AF65-F5344CB8AC3E}">
        <p14:creationId xmlns:p14="http://schemas.microsoft.com/office/powerpoint/2010/main" val="346325811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“By the Mercies of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b="1" dirty="0">
                <a:solidFill>
                  <a:srgbClr val="002060"/>
                </a:solidFill>
              </a:rPr>
              <a:t>I beseech you </a:t>
            </a:r>
            <a:r>
              <a:rPr lang="en-US" b="1" u="sng" dirty="0">
                <a:solidFill>
                  <a:srgbClr val="002060"/>
                </a:solidFill>
              </a:rPr>
              <a:t>therefore</a:t>
            </a:r>
            <a:r>
              <a:rPr lang="en-US" b="1" dirty="0">
                <a:solidFill>
                  <a:srgbClr val="002060"/>
                </a:solidFill>
              </a:rPr>
              <a:t>, brethren, </a:t>
            </a:r>
            <a:r>
              <a:rPr lang="en-US" b="1" u="sng" dirty="0">
                <a:solidFill>
                  <a:srgbClr val="002060"/>
                </a:solidFill>
              </a:rPr>
              <a:t>by the mercies of God</a:t>
            </a:r>
            <a:r>
              <a:rPr lang="en-US" dirty="0">
                <a:solidFill>
                  <a:srgbClr val="002060"/>
                </a:solidFill>
              </a:rPr>
              <a:t>, that you </a:t>
            </a:r>
            <a:r>
              <a:rPr lang="en-US" b="1" dirty="0">
                <a:solidFill>
                  <a:srgbClr val="002060"/>
                </a:solidFill>
              </a:rPr>
              <a:t>present your bodies a </a:t>
            </a:r>
            <a:r>
              <a:rPr lang="en-US" b="1" u="sng" dirty="0">
                <a:solidFill>
                  <a:srgbClr val="002060"/>
                </a:solidFill>
              </a:rPr>
              <a:t>living sacrifice</a:t>
            </a:r>
            <a:r>
              <a:rPr lang="en-US" dirty="0">
                <a:solidFill>
                  <a:srgbClr val="002060"/>
                </a:solidFill>
              </a:rPr>
              <a:t>, holy, acceptable to God, which is </a:t>
            </a:r>
            <a:r>
              <a:rPr lang="en-US" b="1" dirty="0">
                <a:solidFill>
                  <a:srgbClr val="002060"/>
                </a:solidFill>
              </a:rPr>
              <a:t>your </a:t>
            </a:r>
            <a:r>
              <a:rPr lang="en-US" b="1" u="sng" dirty="0">
                <a:solidFill>
                  <a:srgbClr val="002060"/>
                </a:solidFill>
              </a:rPr>
              <a:t>reasonable</a:t>
            </a:r>
            <a:r>
              <a:rPr lang="en-US" b="1" dirty="0">
                <a:solidFill>
                  <a:srgbClr val="002060"/>
                </a:solidFill>
              </a:rPr>
              <a:t> service</a:t>
            </a:r>
            <a:r>
              <a:rPr lang="en-US" dirty="0">
                <a:solidFill>
                  <a:srgbClr val="002060"/>
                </a:solidFill>
              </a:rPr>
              <a:t>.</a:t>
            </a:r>
            <a:r>
              <a:rPr lang="en-US" dirty="0"/>
              <a:t> (</a:t>
            </a:r>
            <a:r>
              <a:rPr lang="en-US" b="1" dirty="0">
                <a:solidFill>
                  <a:srgbClr val="002060"/>
                </a:solidFill>
              </a:rPr>
              <a:t>12:1</a:t>
            </a:r>
            <a:r>
              <a:rPr lang="en-US" dirty="0"/>
              <a:t>)</a:t>
            </a:r>
          </a:p>
          <a:p>
            <a:pPr marL="457200" indent="-457200">
              <a:buFont typeface="+mj-lt"/>
              <a:buAutoNum type="arabicPeriod"/>
            </a:pPr>
            <a:r>
              <a:rPr lang="en-US" dirty="0"/>
              <a:t>Given the preceding chapter and discussion of God’s mercy, what is so special about Paul pleading </a:t>
            </a:r>
            <a:r>
              <a:rPr lang="en-US" dirty="0">
                <a:solidFill>
                  <a:srgbClr val="002060"/>
                </a:solidFill>
              </a:rPr>
              <a:t>“by the mercies of God”</a:t>
            </a:r>
            <a:r>
              <a:rPr lang="en-US" dirty="0"/>
              <a:t>, and why is giving yourself as a </a:t>
            </a:r>
            <a:r>
              <a:rPr lang="en-US" dirty="0">
                <a:solidFill>
                  <a:srgbClr val="002060"/>
                </a:solidFill>
              </a:rPr>
              <a:t>“living sacrifice … reasonable”</a:t>
            </a:r>
            <a:r>
              <a:rPr lang="en-US" dirty="0"/>
              <a:t> (</a:t>
            </a:r>
            <a:r>
              <a:rPr lang="en-US" b="1" dirty="0">
                <a:solidFill>
                  <a:srgbClr val="002060"/>
                </a:solidFill>
              </a:rPr>
              <a:t>12:1</a:t>
            </a:r>
            <a:r>
              <a:rPr lang="en-US" dirty="0"/>
              <a:t>)?</a:t>
            </a:r>
          </a:p>
          <a:p>
            <a:r>
              <a:rPr lang="en-US" dirty="0"/>
              <a:t>God’s mercy has been shown to be incredibly loving, patient, and powerful.</a:t>
            </a:r>
          </a:p>
          <a:p>
            <a:r>
              <a:rPr lang="en-US" dirty="0"/>
              <a:t>Gave His only Son to redeem us and make us</a:t>
            </a:r>
            <a:r>
              <a:rPr lang="en-US" dirty="0">
                <a:solidFill>
                  <a:srgbClr val="002060"/>
                </a:solidFill>
              </a:rPr>
              <a:t> “more than conquerors”</a:t>
            </a:r>
            <a:r>
              <a:rPr lang="en-US" dirty="0"/>
              <a:t>, (</a:t>
            </a:r>
            <a:r>
              <a:rPr lang="en-US" b="1" dirty="0">
                <a:solidFill>
                  <a:srgbClr val="002060"/>
                </a:solidFill>
              </a:rPr>
              <a:t>5:1-21; 8:18-39</a:t>
            </a:r>
            <a:r>
              <a:rPr lang="en-US" dirty="0"/>
              <a:t>), devoting our lives to Him is a reasonable expectation.</a:t>
            </a:r>
          </a:p>
        </p:txBody>
      </p:sp>
    </p:spTree>
    <p:extLst>
      <p:ext uri="{BB962C8B-B14F-4D97-AF65-F5344CB8AC3E}">
        <p14:creationId xmlns:p14="http://schemas.microsoft.com/office/powerpoint/2010/main" val="265055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“According to His Deeds”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3"/>
            </a:pPr>
            <a:r>
              <a:rPr lang="en-US" sz="2200" dirty="0"/>
              <a:t>Who will God reward and upon what basis (</a:t>
            </a:r>
            <a:r>
              <a:rPr lang="en-US" sz="2200" b="1" dirty="0">
                <a:solidFill>
                  <a:srgbClr val="002060"/>
                </a:solidFill>
              </a:rPr>
              <a:t>2:6-7, 10</a:t>
            </a:r>
            <a:r>
              <a:rPr lang="en-US" sz="2200" dirty="0"/>
              <a:t>)?  Likewise, who will God condemn and upon what basis (</a:t>
            </a:r>
            <a:r>
              <a:rPr lang="en-US" sz="2200" b="1" dirty="0">
                <a:solidFill>
                  <a:srgbClr val="002060"/>
                </a:solidFill>
              </a:rPr>
              <a:t>2:8-9</a:t>
            </a:r>
            <a:r>
              <a:rPr lang="en-US" sz="2200" dirty="0"/>
              <a:t>)?</a:t>
            </a:r>
          </a:p>
          <a:p>
            <a:pPr marL="0" indent="0">
              <a:lnSpc>
                <a:spcPct val="95000"/>
              </a:lnSpc>
              <a:spcBef>
                <a:spcPts val="0"/>
              </a:spcBef>
              <a:buNone/>
            </a:pPr>
            <a:r>
              <a:rPr lang="en-US" sz="2200" dirty="0">
                <a:solidFill>
                  <a:srgbClr val="002060"/>
                </a:solidFill>
              </a:rPr>
              <a:t>who “will render to each one </a:t>
            </a:r>
            <a:r>
              <a:rPr lang="en-US" sz="2200" b="1" dirty="0">
                <a:solidFill>
                  <a:srgbClr val="002060"/>
                </a:solidFill>
              </a:rPr>
              <a:t>according to his </a:t>
            </a:r>
            <a:r>
              <a:rPr lang="en-US" sz="2200" b="1" u="sng" dirty="0">
                <a:solidFill>
                  <a:srgbClr val="002060"/>
                </a:solidFill>
              </a:rPr>
              <a:t>deeds</a:t>
            </a:r>
            <a:r>
              <a:rPr lang="en-US" sz="2200" dirty="0">
                <a:solidFill>
                  <a:srgbClr val="002060"/>
                </a:solidFill>
              </a:rPr>
              <a:t>”: </a:t>
            </a:r>
            <a:r>
              <a:rPr lang="en-US" sz="2200" b="1" u="sng" dirty="0">
                <a:solidFill>
                  <a:srgbClr val="002060"/>
                </a:solidFill>
              </a:rPr>
              <a:t>eternal life</a:t>
            </a:r>
            <a:r>
              <a:rPr lang="en-US" sz="2200" b="1" dirty="0">
                <a:solidFill>
                  <a:srgbClr val="002060"/>
                </a:solidFill>
              </a:rPr>
              <a:t> to those who by </a:t>
            </a:r>
            <a:r>
              <a:rPr lang="en-US" sz="2200" b="1" u="sng" dirty="0">
                <a:solidFill>
                  <a:srgbClr val="002060"/>
                </a:solidFill>
              </a:rPr>
              <a:t>patient continuance</a:t>
            </a:r>
            <a:r>
              <a:rPr lang="en-US" sz="2200" b="1" dirty="0">
                <a:solidFill>
                  <a:srgbClr val="002060"/>
                </a:solidFill>
              </a:rPr>
              <a:t> in doing good seek for glory, honor, and immortality</a:t>
            </a:r>
            <a:r>
              <a:rPr lang="en-US" sz="2200" dirty="0">
                <a:solidFill>
                  <a:srgbClr val="002060"/>
                </a:solidFill>
              </a:rPr>
              <a:t>; but to those </a:t>
            </a:r>
            <a:r>
              <a:rPr lang="en-US" sz="2200" b="1" dirty="0">
                <a:solidFill>
                  <a:srgbClr val="002060"/>
                </a:solidFill>
              </a:rPr>
              <a:t>who are self-seeking and do not obey the truth, but obey unrighteousness – </a:t>
            </a:r>
            <a:r>
              <a:rPr lang="en-US" sz="2200" b="1" u="sng" dirty="0">
                <a:solidFill>
                  <a:srgbClr val="002060"/>
                </a:solidFill>
              </a:rPr>
              <a:t>indignation and wrath, tribulation and anguish</a:t>
            </a:r>
            <a:r>
              <a:rPr lang="en-US" sz="2200" dirty="0">
                <a:solidFill>
                  <a:srgbClr val="002060"/>
                </a:solidFill>
              </a:rPr>
              <a:t>, on every soul of man </a:t>
            </a:r>
            <a:r>
              <a:rPr lang="en-US" sz="2200" b="1" dirty="0">
                <a:solidFill>
                  <a:srgbClr val="002060"/>
                </a:solidFill>
              </a:rPr>
              <a:t>who </a:t>
            </a:r>
            <a:r>
              <a:rPr lang="en-US" sz="2200" b="1" u="sng" dirty="0">
                <a:solidFill>
                  <a:srgbClr val="002060"/>
                </a:solidFill>
              </a:rPr>
              <a:t>does evil</a:t>
            </a:r>
            <a:r>
              <a:rPr lang="en-US" sz="2200" dirty="0">
                <a:solidFill>
                  <a:srgbClr val="002060"/>
                </a:solidFill>
              </a:rPr>
              <a:t>, </a:t>
            </a:r>
            <a:r>
              <a:rPr lang="en-US" sz="2200" b="1" dirty="0">
                <a:solidFill>
                  <a:srgbClr val="002060"/>
                </a:solidFill>
              </a:rPr>
              <a:t>of the Jew first and also of the Greek</a:t>
            </a:r>
            <a:r>
              <a:rPr lang="en-US" sz="2200" dirty="0">
                <a:solidFill>
                  <a:srgbClr val="002060"/>
                </a:solidFill>
              </a:rPr>
              <a:t>; but </a:t>
            </a:r>
            <a:r>
              <a:rPr lang="en-US" sz="2200" b="1" u="sng" dirty="0">
                <a:solidFill>
                  <a:srgbClr val="002060"/>
                </a:solidFill>
              </a:rPr>
              <a:t>glory, honor, and peace</a:t>
            </a:r>
            <a:r>
              <a:rPr lang="en-US" sz="2200" b="1" dirty="0">
                <a:solidFill>
                  <a:srgbClr val="002060"/>
                </a:solidFill>
              </a:rPr>
              <a:t> to everyone who works what is good</a:t>
            </a:r>
            <a:r>
              <a:rPr lang="en-US" sz="2200" dirty="0">
                <a:solidFill>
                  <a:srgbClr val="002060"/>
                </a:solidFill>
              </a:rPr>
              <a:t>, to the Jew first and also to the Greek. </a:t>
            </a:r>
            <a:r>
              <a:rPr lang="en-US" sz="2200" dirty="0"/>
              <a:t>(</a:t>
            </a:r>
            <a:r>
              <a:rPr lang="en-US" sz="2200" b="1" dirty="0">
                <a:solidFill>
                  <a:srgbClr val="002060"/>
                </a:solidFill>
              </a:rPr>
              <a:t>2:6-10</a:t>
            </a:r>
            <a:r>
              <a:rPr lang="en-US" sz="2200" dirty="0"/>
              <a:t>)</a:t>
            </a:r>
          </a:p>
          <a:p>
            <a:pPr>
              <a:lnSpc>
                <a:spcPct val="95000"/>
              </a:lnSpc>
              <a:spcBef>
                <a:spcPts val="0"/>
              </a:spcBef>
            </a:pPr>
            <a:r>
              <a:rPr lang="en-US" sz="2200" dirty="0"/>
              <a:t>Reward is based on actions – not race, ethnicity, or anything arbitrary.</a:t>
            </a:r>
          </a:p>
          <a:p>
            <a:pPr>
              <a:lnSpc>
                <a:spcPct val="95000"/>
              </a:lnSpc>
              <a:spcBef>
                <a:spcPts val="0"/>
              </a:spcBef>
            </a:pPr>
            <a:r>
              <a:rPr lang="en-US" sz="2200" dirty="0"/>
              <a:t>Must persevere, continue in doing all good – not just parts we like.</a:t>
            </a:r>
          </a:p>
          <a:p>
            <a:pPr>
              <a:lnSpc>
                <a:spcPct val="95000"/>
              </a:lnSpc>
              <a:spcBef>
                <a:spcPts val="0"/>
              </a:spcBef>
            </a:pPr>
            <a:r>
              <a:rPr lang="en-US" sz="2200" dirty="0"/>
              <a:t>Order of promise determines order of responsibility &amp; judgment (</a:t>
            </a:r>
            <a:r>
              <a:rPr lang="en-US" sz="2200" b="1" dirty="0">
                <a:solidFill>
                  <a:srgbClr val="002060"/>
                </a:solidFill>
              </a:rPr>
              <a:t>1 Peter 4:17; Ezekiel 9:1-7</a:t>
            </a:r>
            <a:r>
              <a:rPr lang="en-US" sz="2200" dirty="0"/>
              <a:t>).</a:t>
            </a:r>
          </a:p>
        </p:txBody>
      </p:sp>
    </p:spTree>
    <p:extLst>
      <p:ext uri="{BB962C8B-B14F-4D97-AF65-F5344CB8AC3E}">
        <p14:creationId xmlns:p14="http://schemas.microsoft.com/office/powerpoint/2010/main" val="69285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Conformed vs. Transformed.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And </a:t>
            </a:r>
            <a:r>
              <a:rPr lang="en-US" b="1" dirty="0">
                <a:solidFill>
                  <a:srgbClr val="002060"/>
                </a:solidFill>
              </a:rPr>
              <a:t>do </a:t>
            </a:r>
            <a:r>
              <a:rPr lang="en-US" b="1" u="sng" dirty="0">
                <a:solidFill>
                  <a:srgbClr val="002060"/>
                </a:solidFill>
              </a:rPr>
              <a:t>not be conformed</a:t>
            </a:r>
            <a:r>
              <a:rPr lang="en-US" b="1" dirty="0">
                <a:solidFill>
                  <a:srgbClr val="002060"/>
                </a:solidFill>
              </a:rPr>
              <a:t> to this world</a:t>
            </a:r>
            <a:r>
              <a:rPr lang="en-US" dirty="0">
                <a:solidFill>
                  <a:srgbClr val="002060"/>
                </a:solidFill>
              </a:rPr>
              <a:t>, but </a:t>
            </a:r>
            <a:r>
              <a:rPr lang="en-US" b="1" u="sng" dirty="0">
                <a:solidFill>
                  <a:srgbClr val="002060"/>
                </a:solidFill>
              </a:rPr>
              <a:t>be transformed</a:t>
            </a:r>
            <a:r>
              <a:rPr lang="en-US" b="1" dirty="0">
                <a:solidFill>
                  <a:srgbClr val="002060"/>
                </a:solidFill>
              </a:rPr>
              <a:t> by the renewing of your mind</a:t>
            </a:r>
            <a:r>
              <a:rPr lang="en-US" dirty="0">
                <a:solidFill>
                  <a:srgbClr val="002060"/>
                </a:solidFill>
              </a:rPr>
              <a:t>, that you may prove what is that good and acceptable and perfect will of God. </a:t>
            </a:r>
            <a:r>
              <a:rPr lang="en-US" dirty="0"/>
              <a:t>(</a:t>
            </a:r>
            <a:r>
              <a:rPr lang="en-US" b="1" dirty="0">
                <a:solidFill>
                  <a:srgbClr val="002060"/>
                </a:solidFill>
              </a:rPr>
              <a:t>12:2</a:t>
            </a:r>
            <a:r>
              <a:rPr lang="en-US" dirty="0"/>
              <a:t>)</a:t>
            </a:r>
          </a:p>
          <a:p>
            <a:pPr marL="457200" indent="-457200">
              <a:buFont typeface="+mj-lt"/>
              <a:buAutoNum type="arabicPeriod" startAt="2"/>
            </a:pPr>
            <a:r>
              <a:rPr lang="en-US" dirty="0"/>
              <a:t>What is the difference between being </a:t>
            </a:r>
            <a:r>
              <a:rPr lang="en-US" dirty="0">
                <a:solidFill>
                  <a:srgbClr val="002060"/>
                </a:solidFill>
              </a:rPr>
              <a:t>“conformed”</a:t>
            </a:r>
            <a:r>
              <a:rPr lang="en-US" dirty="0"/>
              <a:t> versus </a:t>
            </a:r>
            <a:r>
              <a:rPr lang="en-US" dirty="0">
                <a:solidFill>
                  <a:srgbClr val="002060"/>
                </a:solidFill>
              </a:rPr>
              <a:t>“transformed”</a:t>
            </a:r>
            <a:r>
              <a:rPr lang="en-US" dirty="0"/>
              <a:t>, and how does that apply to this context (</a:t>
            </a:r>
            <a:r>
              <a:rPr lang="en-US" b="1" dirty="0">
                <a:solidFill>
                  <a:srgbClr val="002060"/>
                </a:solidFill>
              </a:rPr>
              <a:t>12:2</a:t>
            </a:r>
            <a:r>
              <a:rPr lang="en-US" dirty="0"/>
              <a:t>)?</a:t>
            </a:r>
          </a:p>
          <a:p>
            <a:r>
              <a:rPr lang="en-US" dirty="0">
                <a:solidFill>
                  <a:srgbClr val="002060"/>
                </a:solidFill>
              </a:rPr>
              <a:t>“Conformed”</a:t>
            </a:r>
            <a:r>
              <a:rPr lang="en-US" dirty="0"/>
              <a:t> – pressed into the mold of something else.</a:t>
            </a:r>
          </a:p>
          <a:p>
            <a:r>
              <a:rPr lang="en-US" dirty="0">
                <a:solidFill>
                  <a:srgbClr val="002060"/>
                </a:solidFill>
              </a:rPr>
              <a:t>“Transformed”</a:t>
            </a:r>
            <a:r>
              <a:rPr lang="en-US" dirty="0"/>
              <a:t> – complete change of form.</a:t>
            </a:r>
          </a:p>
          <a:p>
            <a:r>
              <a:rPr lang="en-US" dirty="0"/>
              <a:t>Implies that pressures would force us into the same mold as the rest of the world, but we must resist and change our mind into something completely different (compare to </a:t>
            </a:r>
            <a:r>
              <a:rPr lang="en-US" b="1" dirty="0">
                <a:solidFill>
                  <a:srgbClr val="002060"/>
                </a:solidFill>
              </a:rPr>
              <a:t>13:11-14</a:t>
            </a:r>
            <a:r>
              <a:rPr lang="en-US" dirty="0"/>
              <a:t>).</a:t>
            </a:r>
          </a:p>
          <a:p>
            <a:endParaRPr lang="en-US" dirty="0"/>
          </a:p>
        </p:txBody>
      </p:sp>
    </p:spTree>
    <p:extLst>
      <p:ext uri="{BB962C8B-B14F-4D97-AF65-F5344CB8AC3E}">
        <p14:creationId xmlns:p14="http://schemas.microsoft.com/office/powerpoint/2010/main" val="349242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What is Good and Acceptable?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And do not be conformed to this world, but be transformed by the renewing of your mind, </a:t>
            </a:r>
            <a:r>
              <a:rPr lang="en-US" b="1" u="sng" dirty="0">
                <a:solidFill>
                  <a:srgbClr val="002060"/>
                </a:solidFill>
              </a:rPr>
              <a:t>that you may prove</a:t>
            </a:r>
            <a:r>
              <a:rPr lang="en-US" b="1" dirty="0">
                <a:solidFill>
                  <a:srgbClr val="002060"/>
                </a:solidFill>
              </a:rPr>
              <a:t> what is that good and acceptable and perfect will of God</a:t>
            </a:r>
            <a:r>
              <a:rPr lang="en-US" dirty="0">
                <a:solidFill>
                  <a:srgbClr val="002060"/>
                </a:solidFill>
              </a:rPr>
              <a:t>. </a:t>
            </a:r>
            <a:r>
              <a:rPr lang="en-US" dirty="0"/>
              <a:t>(</a:t>
            </a:r>
            <a:r>
              <a:rPr lang="en-US" b="1" dirty="0">
                <a:solidFill>
                  <a:srgbClr val="002060"/>
                </a:solidFill>
              </a:rPr>
              <a:t>12:2</a:t>
            </a:r>
            <a:r>
              <a:rPr lang="en-US" dirty="0"/>
              <a:t>)</a:t>
            </a:r>
          </a:p>
          <a:p>
            <a:pPr marL="457200" indent="-457200">
              <a:buFont typeface="+mj-lt"/>
              <a:buAutoNum type="arabicPeriod" startAt="3"/>
            </a:pPr>
            <a:r>
              <a:rPr lang="en-US" dirty="0"/>
              <a:t>How would we ever </a:t>
            </a:r>
            <a:r>
              <a:rPr lang="en-US" dirty="0">
                <a:solidFill>
                  <a:srgbClr val="002060"/>
                </a:solidFill>
              </a:rPr>
              <a:t>“prove”</a:t>
            </a:r>
            <a:r>
              <a:rPr lang="en-US" dirty="0"/>
              <a:t> (test, examine, verify) the </a:t>
            </a:r>
            <a:r>
              <a:rPr lang="en-US" dirty="0">
                <a:solidFill>
                  <a:srgbClr val="002060"/>
                </a:solidFill>
              </a:rPr>
              <a:t>“will of God” </a:t>
            </a:r>
            <a:r>
              <a:rPr lang="en-US" dirty="0"/>
              <a:t>(</a:t>
            </a:r>
            <a:r>
              <a:rPr lang="en-US" b="1" dirty="0">
                <a:solidFill>
                  <a:srgbClr val="002060"/>
                </a:solidFill>
              </a:rPr>
              <a:t>12:2</a:t>
            </a:r>
            <a:r>
              <a:rPr lang="en-US" dirty="0"/>
              <a:t>)?</a:t>
            </a:r>
          </a:p>
          <a:p>
            <a:r>
              <a:rPr lang="en-US" dirty="0"/>
              <a:t>As we learn, we test and prove what is specifically true versus error.</a:t>
            </a:r>
          </a:p>
          <a:p>
            <a:r>
              <a:rPr lang="en-US" dirty="0"/>
              <a:t>As we grow, we accept truths on faith that we later experience, understand, accept and approve to be true and good.</a:t>
            </a:r>
          </a:p>
          <a:p>
            <a:r>
              <a:rPr lang="en-US" dirty="0"/>
              <a:t>As we overcome, we prove that God’s hope, His will for us, is good and true (</a:t>
            </a:r>
            <a:r>
              <a:rPr lang="en-US" b="1" dirty="0">
                <a:solidFill>
                  <a:srgbClr val="002060"/>
                </a:solidFill>
              </a:rPr>
              <a:t>8:20; Eph. 3:10-11</a:t>
            </a:r>
            <a:r>
              <a:rPr lang="en-US" dirty="0"/>
              <a:t>).</a:t>
            </a:r>
          </a:p>
          <a:p>
            <a:r>
              <a:rPr lang="en-US" dirty="0"/>
              <a:t>Most likely case is testing truth, proving what is </a:t>
            </a:r>
            <a:r>
              <a:rPr lang="en-US" dirty="0">
                <a:solidFill>
                  <a:srgbClr val="002060"/>
                </a:solidFill>
              </a:rPr>
              <a:t>“acceptable”</a:t>
            </a:r>
            <a:r>
              <a:rPr lang="en-US" dirty="0"/>
              <a:t>.</a:t>
            </a:r>
          </a:p>
        </p:txBody>
      </p:sp>
    </p:spTree>
    <p:extLst>
      <p:ext uri="{BB962C8B-B14F-4D97-AF65-F5344CB8AC3E}">
        <p14:creationId xmlns:p14="http://schemas.microsoft.com/office/powerpoint/2010/main" val="85334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12:3-21</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A Sacrificial, Humble, Trusting People</a:t>
            </a:r>
            <a:endParaRPr lang="en-US" sz="4400" b="1" dirty="0"/>
          </a:p>
        </p:txBody>
      </p:sp>
    </p:spTree>
    <p:extLst>
      <p:ext uri="{BB962C8B-B14F-4D97-AF65-F5344CB8AC3E}">
        <p14:creationId xmlns:p14="http://schemas.microsoft.com/office/powerpoint/2010/main" val="177558238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How Highly Should You Esteem You?</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sz="2000" dirty="0"/>
              <a:t>What danger does Paul highlight, and what two thoughts does the Holy Spirit provide to help protect us from this danger (</a:t>
            </a:r>
            <a:r>
              <a:rPr lang="en-US" sz="2000" b="1" dirty="0">
                <a:solidFill>
                  <a:srgbClr val="002060"/>
                </a:solidFill>
              </a:rPr>
              <a:t>12:3-5</a:t>
            </a:r>
            <a:r>
              <a:rPr lang="en-US" sz="2000" dirty="0"/>
              <a:t>)?</a:t>
            </a:r>
          </a:p>
          <a:p>
            <a:pPr marL="0" indent="0">
              <a:buNone/>
            </a:pPr>
            <a:r>
              <a:rPr lang="en-US" sz="2000" dirty="0">
                <a:solidFill>
                  <a:srgbClr val="002060"/>
                </a:solidFill>
              </a:rPr>
              <a:t>For I say, through the grace given to me, to everyone who is among you, </a:t>
            </a:r>
            <a:r>
              <a:rPr lang="en-US" sz="2000" b="1" u="sng" dirty="0">
                <a:solidFill>
                  <a:srgbClr val="002060"/>
                </a:solidFill>
              </a:rPr>
              <a:t>not</a:t>
            </a:r>
            <a:r>
              <a:rPr lang="en-US" sz="2000" b="1" dirty="0">
                <a:solidFill>
                  <a:srgbClr val="002060"/>
                </a:solidFill>
              </a:rPr>
              <a:t> to think of himself more highly than he ought to think, but to </a:t>
            </a:r>
            <a:r>
              <a:rPr lang="en-US" sz="2000" b="1" u="sng" dirty="0">
                <a:solidFill>
                  <a:srgbClr val="002060"/>
                </a:solidFill>
              </a:rPr>
              <a:t>think soberly</a:t>
            </a:r>
            <a:r>
              <a:rPr lang="en-US" sz="2000" dirty="0">
                <a:solidFill>
                  <a:srgbClr val="002060"/>
                </a:solidFill>
              </a:rPr>
              <a:t>, as God has dealt </a:t>
            </a:r>
            <a:r>
              <a:rPr lang="en-US" sz="2000" b="1" dirty="0">
                <a:solidFill>
                  <a:srgbClr val="002060"/>
                </a:solidFill>
              </a:rPr>
              <a:t>to each one a measure of faith</a:t>
            </a:r>
            <a:r>
              <a:rPr lang="en-US" sz="2000" dirty="0">
                <a:solidFill>
                  <a:srgbClr val="002060"/>
                </a:solidFill>
              </a:rPr>
              <a:t>. For as we have </a:t>
            </a:r>
            <a:r>
              <a:rPr lang="en-US" sz="2000" b="1" dirty="0">
                <a:solidFill>
                  <a:srgbClr val="002060"/>
                </a:solidFill>
              </a:rPr>
              <a:t>many members in one body, but all the members do </a:t>
            </a:r>
            <a:r>
              <a:rPr lang="en-US" sz="2000" b="1" u="sng" dirty="0">
                <a:solidFill>
                  <a:srgbClr val="002060"/>
                </a:solidFill>
              </a:rPr>
              <a:t>not have the same function</a:t>
            </a:r>
            <a:r>
              <a:rPr lang="en-US" sz="2000" dirty="0">
                <a:solidFill>
                  <a:srgbClr val="002060"/>
                </a:solidFill>
              </a:rPr>
              <a:t>, so we, </a:t>
            </a:r>
            <a:r>
              <a:rPr lang="en-US" sz="2000" b="1" dirty="0">
                <a:solidFill>
                  <a:srgbClr val="002060"/>
                </a:solidFill>
              </a:rPr>
              <a:t>being many, are </a:t>
            </a:r>
            <a:r>
              <a:rPr lang="en-US" sz="2000" b="1" u="sng" dirty="0">
                <a:solidFill>
                  <a:srgbClr val="002060"/>
                </a:solidFill>
              </a:rPr>
              <a:t>one body in Christ</a:t>
            </a:r>
            <a:r>
              <a:rPr lang="en-US" sz="2000" dirty="0">
                <a:solidFill>
                  <a:srgbClr val="002060"/>
                </a:solidFill>
              </a:rPr>
              <a:t>, and </a:t>
            </a:r>
            <a:r>
              <a:rPr lang="en-US" sz="2000" b="1" dirty="0">
                <a:solidFill>
                  <a:srgbClr val="002060"/>
                </a:solidFill>
              </a:rPr>
              <a:t>individually members of one another</a:t>
            </a:r>
            <a:r>
              <a:rPr lang="en-US" sz="2000" dirty="0">
                <a:solidFill>
                  <a:srgbClr val="002060"/>
                </a:solidFill>
              </a:rPr>
              <a:t>. </a:t>
            </a:r>
            <a:r>
              <a:rPr lang="en-US" sz="2000" dirty="0"/>
              <a:t>(</a:t>
            </a:r>
            <a:r>
              <a:rPr lang="en-US" sz="2000" b="1" dirty="0">
                <a:solidFill>
                  <a:srgbClr val="002060"/>
                </a:solidFill>
              </a:rPr>
              <a:t>12:3-5</a:t>
            </a:r>
            <a:r>
              <a:rPr lang="en-US" sz="2000" dirty="0"/>
              <a:t>)</a:t>
            </a:r>
          </a:p>
          <a:p>
            <a:r>
              <a:rPr lang="en-US" sz="2000" dirty="0"/>
              <a:t>Our knowledge &amp; abilities ultimately come from God – not us (</a:t>
            </a:r>
            <a:r>
              <a:rPr lang="en-US" sz="2000" b="1" dirty="0">
                <a:solidFill>
                  <a:srgbClr val="002060"/>
                </a:solidFill>
              </a:rPr>
              <a:t>1 Cor. 4:7; 12:1-11</a:t>
            </a:r>
            <a:r>
              <a:rPr lang="en-US" sz="2000" dirty="0"/>
              <a:t>).</a:t>
            </a:r>
          </a:p>
          <a:p>
            <a:r>
              <a:rPr lang="en-US" sz="2000" dirty="0"/>
              <a:t>(Yes, we can and should work to grow, but we have limits, today.)</a:t>
            </a:r>
          </a:p>
          <a:p>
            <a:r>
              <a:rPr lang="en-US" sz="2000" dirty="0"/>
              <a:t>Our differences help us to work as a team, body (</a:t>
            </a:r>
            <a:r>
              <a:rPr lang="en-US" sz="2000" b="1" dirty="0">
                <a:solidFill>
                  <a:srgbClr val="002060"/>
                </a:solidFill>
              </a:rPr>
              <a:t>1 Cor. 12:12-22</a:t>
            </a:r>
            <a:r>
              <a:rPr lang="en-US" sz="2000" dirty="0"/>
              <a:t>).</a:t>
            </a:r>
          </a:p>
          <a:p>
            <a:r>
              <a:rPr lang="en-US" sz="2000" dirty="0"/>
              <a:t>We each are connected to each other and depend on each other (</a:t>
            </a:r>
            <a:r>
              <a:rPr lang="en-US" sz="2000" b="1" dirty="0">
                <a:solidFill>
                  <a:srgbClr val="002060"/>
                </a:solidFill>
              </a:rPr>
              <a:t>1 Cor. 12:23-27</a:t>
            </a:r>
            <a:r>
              <a:rPr lang="en-US" sz="2000" dirty="0"/>
              <a:t>).</a:t>
            </a:r>
          </a:p>
          <a:p>
            <a:r>
              <a:rPr lang="en-US" sz="2000" dirty="0"/>
              <a:t>Sobriety, seriousness keeps up grounded and not caught up in fanciful dreams about us being greater than we really are.</a:t>
            </a:r>
          </a:p>
          <a:p>
            <a:endParaRPr lang="en-US" sz="2000" dirty="0"/>
          </a:p>
        </p:txBody>
      </p:sp>
    </p:spTree>
    <p:extLst>
      <p:ext uri="{BB962C8B-B14F-4D97-AF65-F5344CB8AC3E}">
        <p14:creationId xmlns:p14="http://schemas.microsoft.com/office/powerpoint/2010/main" val="406977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How Are You Using Your “Gifts”?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sz="2200" dirty="0">
                <a:solidFill>
                  <a:srgbClr val="002060"/>
                </a:solidFill>
              </a:rPr>
              <a:t>Having then </a:t>
            </a:r>
            <a:r>
              <a:rPr lang="en-US" sz="2200" b="1" u="sng" dirty="0">
                <a:solidFill>
                  <a:srgbClr val="002060"/>
                </a:solidFill>
              </a:rPr>
              <a:t>gifts</a:t>
            </a:r>
            <a:r>
              <a:rPr lang="en-US" sz="2200" b="1" dirty="0">
                <a:solidFill>
                  <a:srgbClr val="002060"/>
                </a:solidFill>
              </a:rPr>
              <a:t> differing according to the grace that is given to us, </a:t>
            </a:r>
            <a:r>
              <a:rPr lang="en-US" sz="2200" b="1" u="sng" dirty="0">
                <a:solidFill>
                  <a:srgbClr val="002060"/>
                </a:solidFill>
              </a:rPr>
              <a:t>let us use them</a:t>
            </a:r>
            <a:r>
              <a:rPr lang="en-US" sz="2200" dirty="0">
                <a:solidFill>
                  <a:srgbClr val="002060"/>
                </a:solidFill>
              </a:rPr>
              <a:t>: if </a:t>
            </a:r>
            <a:r>
              <a:rPr lang="en-US" sz="2200" b="1" dirty="0">
                <a:solidFill>
                  <a:srgbClr val="002060"/>
                </a:solidFill>
              </a:rPr>
              <a:t>prophecy</a:t>
            </a:r>
            <a:r>
              <a:rPr lang="en-US" sz="2200" dirty="0">
                <a:solidFill>
                  <a:srgbClr val="002060"/>
                </a:solidFill>
              </a:rPr>
              <a:t>, let us prophesy </a:t>
            </a:r>
            <a:r>
              <a:rPr lang="en-US" sz="2200" b="1" dirty="0">
                <a:solidFill>
                  <a:srgbClr val="002060"/>
                </a:solidFill>
              </a:rPr>
              <a:t>in proportion to </a:t>
            </a:r>
            <a:r>
              <a:rPr lang="en-US" sz="2200" b="1" u="sng" dirty="0">
                <a:solidFill>
                  <a:srgbClr val="002060"/>
                </a:solidFill>
              </a:rPr>
              <a:t>our faith</a:t>
            </a:r>
            <a:r>
              <a:rPr lang="en-US" sz="2200" dirty="0">
                <a:solidFill>
                  <a:srgbClr val="002060"/>
                </a:solidFill>
              </a:rPr>
              <a:t>; or </a:t>
            </a:r>
            <a:r>
              <a:rPr lang="en-US" sz="2200" b="1" dirty="0">
                <a:solidFill>
                  <a:srgbClr val="002060"/>
                </a:solidFill>
              </a:rPr>
              <a:t>ministry</a:t>
            </a:r>
            <a:r>
              <a:rPr lang="en-US" sz="2200" dirty="0">
                <a:solidFill>
                  <a:srgbClr val="002060"/>
                </a:solidFill>
              </a:rPr>
              <a:t>, let us </a:t>
            </a:r>
            <a:r>
              <a:rPr lang="en-US" sz="2200" b="1" dirty="0">
                <a:solidFill>
                  <a:srgbClr val="002060"/>
                </a:solidFill>
              </a:rPr>
              <a:t>use it in our ministering</a:t>
            </a:r>
            <a:r>
              <a:rPr lang="en-US" sz="2200" dirty="0">
                <a:solidFill>
                  <a:srgbClr val="002060"/>
                </a:solidFill>
              </a:rPr>
              <a:t>; he </a:t>
            </a:r>
            <a:r>
              <a:rPr lang="en-US" sz="2200" b="1" dirty="0">
                <a:solidFill>
                  <a:srgbClr val="002060"/>
                </a:solidFill>
              </a:rPr>
              <a:t>who teaches, </a:t>
            </a:r>
            <a:r>
              <a:rPr lang="en-US" sz="2200" b="1" u="sng" dirty="0">
                <a:solidFill>
                  <a:srgbClr val="002060"/>
                </a:solidFill>
              </a:rPr>
              <a:t>in teaching</a:t>
            </a:r>
            <a:r>
              <a:rPr lang="en-US" sz="2200" dirty="0">
                <a:solidFill>
                  <a:srgbClr val="002060"/>
                </a:solidFill>
              </a:rPr>
              <a:t>; he who </a:t>
            </a:r>
            <a:r>
              <a:rPr lang="en-US" sz="2200" b="1" dirty="0">
                <a:solidFill>
                  <a:srgbClr val="002060"/>
                </a:solidFill>
              </a:rPr>
              <a:t>exhorts, </a:t>
            </a:r>
            <a:r>
              <a:rPr lang="en-US" sz="2200" b="1" u="sng" dirty="0">
                <a:solidFill>
                  <a:srgbClr val="002060"/>
                </a:solidFill>
              </a:rPr>
              <a:t>in exhortation</a:t>
            </a:r>
            <a:r>
              <a:rPr lang="en-US" sz="2200" dirty="0">
                <a:solidFill>
                  <a:srgbClr val="002060"/>
                </a:solidFill>
              </a:rPr>
              <a:t>; he who </a:t>
            </a:r>
            <a:r>
              <a:rPr lang="en-US" sz="2200" b="1" dirty="0">
                <a:solidFill>
                  <a:srgbClr val="002060"/>
                </a:solidFill>
              </a:rPr>
              <a:t>gives, </a:t>
            </a:r>
            <a:r>
              <a:rPr lang="en-US" sz="2200" b="1" u="sng" dirty="0">
                <a:solidFill>
                  <a:srgbClr val="002060"/>
                </a:solidFill>
              </a:rPr>
              <a:t>with liberality</a:t>
            </a:r>
            <a:r>
              <a:rPr lang="en-US" sz="2200" dirty="0">
                <a:solidFill>
                  <a:srgbClr val="002060"/>
                </a:solidFill>
              </a:rPr>
              <a:t>; he who </a:t>
            </a:r>
            <a:r>
              <a:rPr lang="en-US" sz="2200" b="1" dirty="0">
                <a:solidFill>
                  <a:srgbClr val="002060"/>
                </a:solidFill>
              </a:rPr>
              <a:t>leads, </a:t>
            </a:r>
            <a:r>
              <a:rPr lang="en-US" sz="2200" b="1" u="sng" dirty="0">
                <a:solidFill>
                  <a:srgbClr val="002060"/>
                </a:solidFill>
              </a:rPr>
              <a:t>with diligence</a:t>
            </a:r>
            <a:r>
              <a:rPr lang="en-US" sz="2200" dirty="0">
                <a:solidFill>
                  <a:srgbClr val="002060"/>
                </a:solidFill>
              </a:rPr>
              <a:t>; he who </a:t>
            </a:r>
            <a:r>
              <a:rPr lang="en-US" sz="2200" b="1" dirty="0">
                <a:solidFill>
                  <a:srgbClr val="002060"/>
                </a:solidFill>
              </a:rPr>
              <a:t>shows mercy, </a:t>
            </a:r>
            <a:r>
              <a:rPr lang="en-US" sz="2200" b="1" u="sng" dirty="0">
                <a:solidFill>
                  <a:srgbClr val="002060"/>
                </a:solidFill>
              </a:rPr>
              <a:t>with cheerfulness</a:t>
            </a:r>
            <a:r>
              <a:rPr lang="en-US" sz="2200" dirty="0">
                <a:solidFill>
                  <a:srgbClr val="002060"/>
                </a:solidFill>
              </a:rPr>
              <a:t>. </a:t>
            </a:r>
            <a:r>
              <a:rPr lang="en-US" sz="2200" dirty="0"/>
              <a:t>(</a:t>
            </a:r>
            <a:r>
              <a:rPr lang="en-US" sz="2200" b="1" dirty="0">
                <a:solidFill>
                  <a:srgbClr val="002060"/>
                </a:solidFill>
              </a:rPr>
              <a:t>12:6-8</a:t>
            </a:r>
            <a:r>
              <a:rPr lang="en-US" sz="2200" dirty="0"/>
              <a:t>)</a:t>
            </a:r>
          </a:p>
          <a:p>
            <a:pPr marL="457200" indent="-457200">
              <a:buFont typeface="+mj-lt"/>
              <a:buAutoNum type="arabicPeriod" startAt="5"/>
            </a:pPr>
            <a:r>
              <a:rPr lang="en-US" sz="2200" dirty="0"/>
              <a:t>Are the </a:t>
            </a:r>
            <a:r>
              <a:rPr lang="en-US" sz="2200" dirty="0">
                <a:solidFill>
                  <a:srgbClr val="002060"/>
                </a:solidFill>
              </a:rPr>
              <a:t>“gifts”</a:t>
            </a:r>
            <a:r>
              <a:rPr lang="en-US" sz="2200" dirty="0"/>
              <a:t> in this context miraculous or natural gifts (</a:t>
            </a:r>
            <a:r>
              <a:rPr lang="en-US" sz="2200" b="1" dirty="0">
                <a:solidFill>
                  <a:srgbClr val="002060"/>
                </a:solidFill>
              </a:rPr>
              <a:t>12:6-8</a:t>
            </a:r>
            <a:r>
              <a:rPr lang="en-US" sz="2200" dirty="0"/>
              <a:t>)?  Does it matter?  Explain.</a:t>
            </a:r>
          </a:p>
          <a:p>
            <a:r>
              <a:rPr lang="en-US" sz="2200" dirty="0"/>
              <a:t>Mostly “natural” gifts.  </a:t>
            </a:r>
          </a:p>
          <a:p>
            <a:r>
              <a:rPr lang="en-US" sz="2200" dirty="0">
                <a:solidFill>
                  <a:srgbClr val="002060"/>
                </a:solidFill>
              </a:rPr>
              <a:t>“Prophecy”</a:t>
            </a:r>
            <a:r>
              <a:rPr lang="en-US" sz="2200" dirty="0"/>
              <a:t> may refer to preaching according to sure knowledge, not speculation or unprovable (</a:t>
            </a:r>
            <a:r>
              <a:rPr lang="en-US" sz="2200" b="1" dirty="0">
                <a:solidFill>
                  <a:srgbClr val="002060"/>
                </a:solidFill>
              </a:rPr>
              <a:t>1 Tm. 1:3-4; 2 Tm. 2:14-16; Ps. 73:15-17</a:t>
            </a:r>
            <a:r>
              <a:rPr lang="en-US" sz="2200" dirty="0"/>
              <a:t>).</a:t>
            </a:r>
          </a:p>
          <a:p>
            <a:r>
              <a:rPr lang="en-US" sz="2200" dirty="0"/>
              <a:t>List are examples, application.  Apply principle wherever you can!</a:t>
            </a:r>
          </a:p>
          <a:p>
            <a:r>
              <a:rPr lang="en-US" sz="2200" dirty="0"/>
              <a:t>What gifts do you have?  Are you using them for God &amp; His people?</a:t>
            </a:r>
          </a:p>
          <a:p>
            <a:endParaRPr lang="en-US" sz="2200" dirty="0"/>
          </a:p>
        </p:txBody>
      </p:sp>
    </p:spTree>
    <p:extLst>
      <p:ext uri="{BB962C8B-B14F-4D97-AF65-F5344CB8AC3E}">
        <p14:creationId xmlns:p14="http://schemas.microsoft.com/office/powerpoint/2010/main" val="24204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“Test All Things”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How could</a:t>
            </a:r>
            <a:r>
              <a:rPr lang="en-US" dirty="0">
                <a:solidFill>
                  <a:srgbClr val="002060"/>
                </a:solidFill>
              </a:rPr>
              <a:t> “love be </a:t>
            </a:r>
            <a:r>
              <a:rPr lang="en-US" b="1" u="sng" dirty="0">
                <a:solidFill>
                  <a:srgbClr val="002060"/>
                </a:solidFill>
              </a:rPr>
              <a:t>with</a:t>
            </a:r>
            <a:r>
              <a:rPr lang="en-US" dirty="0">
                <a:solidFill>
                  <a:srgbClr val="002060"/>
                </a:solidFill>
              </a:rPr>
              <a:t> hypocrisy”</a:t>
            </a:r>
            <a:r>
              <a:rPr lang="en-US" dirty="0"/>
              <a:t> (</a:t>
            </a:r>
            <a:r>
              <a:rPr lang="en-US" b="1" dirty="0">
                <a:solidFill>
                  <a:srgbClr val="002060"/>
                </a:solidFill>
              </a:rPr>
              <a:t>12:9</a:t>
            </a:r>
            <a:r>
              <a:rPr lang="en-US" dirty="0"/>
              <a:t>)?  What clue does the remainder of the verse provide for avoiding this danger?</a:t>
            </a:r>
          </a:p>
          <a:p>
            <a:pPr marL="0" indent="0">
              <a:buNone/>
            </a:pPr>
            <a:r>
              <a:rPr lang="en-US" dirty="0">
                <a:solidFill>
                  <a:srgbClr val="002060"/>
                </a:solidFill>
              </a:rPr>
              <a:t>Let love be </a:t>
            </a:r>
            <a:r>
              <a:rPr lang="en-US" b="1" u="sng" dirty="0">
                <a:solidFill>
                  <a:srgbClr val="002060"/>
                </a:solidFill>
              </a:rPr>
              <a:t>without</a:t>
            </a:r>
            <a:r>
              <a:rPr lang="en-US" b="1" dirty="0">
                <a:solidFill>
                  <a:srgbClr val="002060"/>
                </a:solidFill>
              </a:rPr>
              <a:t> hypocrisy</a:t>
            </a:r>
            <a:r>
              <a:rPr lang="en-US" dirty="0">
                <a:solidFill>
                  <a:srgbClr val="002060"/>
                </a:solidFill>
              </a:rPr>
              <a:t>. </a:t>
            </a:r>
            <a:r>
              <a:rPr lang="en-US" b="1" u="sng" dirty="0">
                <a:solidFill>
                  <a:srgbClr val="002060"/>
                </a:solidFill>
              </a:rPr>
              <a:t>Abhor</a:t>
            </a:r>
            <a:r>
              <a:rPr lang="en-US" b="1" dirty="0">
                <a:solidFill>
                  <a:srgbClr val="002060"/>
                </a:solidFill>
              </a:rPr>
              <a:t> what is evil</a:t>
            </a:r>
            <a:r>
              <a:rPr lang="en-US" dirty="0">
                <a:solidFill>
                  <a:srgbClr val="002060"/>
                </a:solidFill>
              </a:rPr>
              <a:t>. </a:t>
            </a:r>
            <a:r>
              <a:rPr lang="en-US" b="1" u="sng" dirty="0">
                <a:solidFill>
                  <a:srgbClr val="002060"/>
                </a:solidFill>
              </a:rPr>
              <a:t>Cling</a:t>
            </a:r>
            <a:r>
              <a:rPr lang="en-US" b="1" dirty="0">
                <a:solidFill>
                  <a:srgbClr val="002060"/>
                </a:solidFill>
              </a:rPr>
              <a:t> to what is good</a:t>
            </a:r>
            <a:r>
              <a:rPr lang="en-US" dirty="0">
                <a:solidFill>
                  <a:srgbClr val="002060"/>
                </a:solidFill>
              </a:rPr>
              <a:t>. </a:t>
            </a:r>
            <a:r>
              <a:rPr lang="en-US" dirty="0"/>
              <a:t>(</a:t>
            </a:r>
            <a:r>
              <a:rPr lang="en-US" b="1" dirty="0">
                <a:solidFill>
                  <a:srgbClr val="002060"/>
                </a:solidFill>
              </a:rPr>
              <a:t>12:9</a:t>
            </a:r>
            <a:r>
              <a:rPr lang="en-US" dirty="0"/>
              <a:t>)</a:t>
            </a:r>
          </a:p>
          <a:p>
            <a:r>
              <a:rPr lang="en-US" dirty="0"/>
              <a:t>Especially deeds, but even thoughts and feelings of love can be self-motivated, despite every appearance (</a:t>
            </a:r>
            <a:r>
              <a:rPr lang="en-US" b="1" dirty="0">
                <a:solidFill>
                  <a:srgbClr val="002060"/>
                </a:solidFill>
              </a:rPr>
              <a:t>Mt. 6:1-8, 16-18; Lk. 18:10-14</a:t>
            </a:r>
            <a:r>
              <a:rPr lang="en-US" dirty="0"/>
              <a:t>).</a:t>
            </a:r>
          </a:p>
          <a:p>
            <a:r>
              <a:rPr lang="en-US" dirty="0"/>
              <a:t>You must learn to hate what is evil (</a:t>
            </a:r>
            <a:r>
              <a:rPr lang="en-US" b="1" dirty="0">
                <a:solidFill>
                  <a:srgbClr val="002060"/>
                </a:solidFill>
              </a:rPr>
              <a:t>Psa. 97:10; Pro. 8:13; Amos 5:15</a:t>
            </a:r>
            <a:r>
              <a:rPr lang="en-US" dirty="0"/>
              <a:t>) – including hypocrisy.</a:t>
            </a:r>
          </a:p>
          <a:p>
            <a:r>
              <a:rPr lang="en-US" dirty="0"/>
              <a:t>This requires careful, continual self-examination of one’s thoughts, motives, and deeds (</a:t>
            </a:r>
            <a:r>
              <a:rPr lang="en-US" b="1" dirty="0">
                <a:solidFill>
                  <a:srgbClr val="002060"/>
                </a:solidFill>
              </a:rPr>
              <a:t>1 Thessalonians 5:21; Philippians 4:4-8</a:t>
            </a:r>
            <a:r>
              <a:rPr lang="en-US" dirty="0"/>
              <a:t>).</a:t>
            </a:r>
          </a:p>
          <a:p>
            <a:endParaRPr lang="en-US" dirty="0"/>
          </a:p>
        </p:txBody>
      </p:sp>
    </p:spTree>
    <p:extLst>
      <p:ext uri="{BB962C8B-B14F-4D97-AF65-F5344CB8AC3E}">
        <p14:creationId xmlns:p14="http://schemas.microsoft.com/office/powerpoint/2010/main" val="234441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2800" dirty="0"/>
              <a:t>“Each Esteem Others Better Than Himself”</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7"/>
            </a:pPr>
            <a:r>
              <a:rPr lang="en-US" dirty="0"/>
              <a:t>How does </a:t>
            </a:r>
            <a:r>
              <a:rPr lang="en-US" dirty="0">
                <a:solidFill>
                  <a:srgbClr val="002060"/>
                </a:solidFill>
              </a:rPr>
              <a:t>“giving preference to one another … in honor”</a:t>
            </a:r>
            <a:r>
              <a:rPr lang="en-US" dirty="0"/>
              <a:t> help us to</a:t>
            </a:r>
            <a:r>
              <a:rPr lang="en-US" dirty="0">
                <a:solidFill>
                  <a:srgbClr val="002060"/>
                </a:solidFill>
              </a:rPr>
              <a:t> “be affectionate to one another in brotherly love”</a:t>
            </a:r>
            <a:r>
              <a:rPr lang="en-US" dirty="0"/>
              <a:t> (</a:t>
            </a:r>
            <a:r>
              <a:rPr lang="en-US" b="1" dirty="0">
                <a:solidFill>
                  <a:srgbClr val="002060"/>
                </a:solidFill>
              </a:rPr>
              <a:t>12:10</a:t>
            </a:r>
            <a:r>
              <a:rPr lang="en-US" dirty="0"/>
              <a:t>)?</a:t>
            </a:r>
          </a:p>
          <a:p>
            <a:pPr marL="0" indent="0">
              <a:buNone/>
            </a:pPr>
            <a:r>
              <a:rPr lang="en-US" dirty="0">
                <a:solidFill>
                  <a:srgbClr val="002060"/>
                </a:solidFill>
              </a:rPr>
              <a:t>Be </a:t>
            </a:r>
            <a:r>
              <a:rPr lang="en-US" b="1" u="sng" dirty="0">
                <a:solidFill>
                  <a:srgbClr val="002060"/>
                </a:solidFill>
              </a:rPr>
              <a:t>kindly affectionate</a:t>
            </a:r>
            <a:r>
              <a:rPr lang="en-US" b="1" dirty="0">
                <a:solidFill>
                  <a:srgbClr val="002060"/>
                </a:solidFill>
              </a:rPr>
              <a:t> to one another with </a:t>
            </a:r>
            <a:r>
              <a:rPr lang="en-US" b="1" u="sng" dirty="0">
                <a:solidFill>
                  <a:srgbClr val="002060"/>
                </a:solidFill>
              </a:rPr>
              <a:t>brotherly love</a:t>
            </a:r>
            <a:r>
              <a:rPr lang="en-US" dirty="0">
                <a:solidFill>
                  <a:srgbClr val="002060"/>
                </a:solidFill>
              </a:rPr>
              <a:t>, </a:t>
            </a:r>
            <a:r>
              <a:rPr lang="en-US" b="1" dirty="0">
                <a:solidFill>
                  <a:srgbClr val="002060"/>
                </a:solidFill>
              </a:rPr>
              <a:t>in honor </a:t>
            </a:r>
            <a:r>
              <a:rPr lang="en-US" b="1" u="sng" dirty="0">
                <a:solidFill>
                  <a:srgbClr val="002060"/>
                </a:solidFill>
              </a:rPr>
              <a:t>giving preference</a:t>
            </a:r>
            <a:r>
              <a:rPr lang="en-US" b="1" dirty="0">
                <a:solidFill>
                  <a:srgbClr val="002060"/>
                </a:solidFill>
              </a:rPr>
              <a:t> to one another</a:t>
            </a:r>
            <a:r>
              <a:rPr lang="en-US" dirty="0">
                <a:solidFill>
                  <a:srgbClr val="002060"/>
                </a:solidFill>
              </a:rPr>
              <a:t>; </a:t>
            </a:r>
            <a:r>
              <a:rPr lang="en-US" dirty="0"/>
              <a:t>(</a:t>
            </a:r>
            <a:r>
              <a:rPr lang="en-US" b="1" dirty="0">
                <a:solidFill>
                  <a:srgbClr val="002060"/>
                </a:solidFill>
              </a:rPr>
              <a:t>12:10</a:t>
            </a:r>
            <a:r>
              <a:rPr lang="en-US" dirty="0"/>
              <a:t>)</a:t>
            </a:r>
          </a:p>
          <a:p>
            <a:r>
              <a:rPr lang="en-US" dirty="0"/>
              <a:t>If humbly, we</a:t>
            </a:r>
            <a:r>
              <a:rPr lang="en-US" dirty="0">
                <a:solidFill>
                  <a:srgbClr val="002060"/>
                </a:solidFill>
              </a:rPr>
              <a:t> “each esteem others better than”</a:t>
            </a:r>
            <a:r>
              <a:rPr lang="en-US" dirty="0"/>
              <a:t> ourselves (</a:t>
            </a:r>
            <a:r>
              <a:rPr lang="en-US" b="1" dirty="0">
                <a:solidFill>
                  <a:srgbClr val="002060"/>
                </a:solidFill>
              </a:rPr>
              <a:t>Phi. 2:3</a:t>
            </a:r>
            <a:r>
              <a:rPr lang="en-US" dirty="0"/>
              <a:t>), it is trivial show affection and preference to another, because we won’t feel “robbed”.</a:t>
            </a:r>
          </a:p>
          <a:p>
            <a:r>
              <a:rPr lang="en-US" dirty="0"/>
              <a:t>Recognizing and accepting that we are a “family” – not rivals – also helps us to treat each other appropriately – </a:t>
            </a:r>
            <a:r>
              <a:rPr lang="en-US" dirty="0">
                <a:solidFill>
                  <a:srgbClr val="002060"/>
                </a:solidFill>
              </a:rPr>
              <a:t>“</a:t>
            </a:r>
            <a:r>
              <a:rPr lang="en-US" b="1" u="sng" dirty="0">
                <a:solidFill>
                  <a:srgbClr val="002060"/>
                </a:solidFill>
              </a:rPr>
              <a:t>brotherly</a:t>
            </a:r>
            <a:r>
              <a:rPr lang="en-US" dirty="0">
                <a:solidFill>
                  <a:srgbClr val="002060"/>
                </a:solidFill>
              </a:rPr>
              <a:t> love”</a:t>
            </a:r>
            <a:r>
              <a:rPr lang="en-US" dirty="0"/>
              <a:t> (</a:t>
            </a:r>
            <a:r>
              <a:rPr lang="en-US" b="1" dirty="0">
                <a:solidFill>
                  <a:srgbClr val="002060"/>
                </a:solidFill>
              </a:rPr>
              <a:t>8:15</a:t>
            </a:r>
            <a:r>
              <a:rPr lang="en-US" dirty="0"/>
              <a:t>).</a:t>
            </a:r>
          </a:p>
          <a:p>
            <a:endParaRPr lang="en-US" dirty="0"/>
          </a:p>
        </p:txBody>
      </p:sp>
    </p:spTree>
    <p:extLst>
      <p:ext uri="{BB962C8B-B14F-4D97-AF65-F5344CB8AC3E}">
        <p14:creationId xmlns:p14="http://schemas.microsoft.com/office/powerpoint/2010/main" val="118075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“Labor is Not in Vain in the Lord”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8"/>
            </a:pPr>
            <a:r>
              <a:rPr lang="en-US" sz="2300" dirty="0"/>
              <a:t>How are the admonishments to be </a:t>
            </a:r>
            <a:r>
              <a:rPr lang="en-US" sz="2300" dirty="0">
                <a:solidFill>
                  <a:srgbClr val="002060"/>
                </a:solidFill>
              </a:rPr>
              <a:t>“not lagging in diligence, fervent in spirit”</a:t>
            </a:r>
            <a:r>
              <a:rPr lang="en-US" sz="2300" dirty="0"/>
              <a:t> supported and strengthened by the reminder that we are ever </a:t>
            </a:r>
            <a:r>
              <a:rPr lang="en-US" sz="2300" dirty="0">
                <a:solidFill>
                  <a:srgbClr val="002060"/>
                </a:solidFill>
              </a:rPr>
              <a:t>“serving the Lord” </a:t>
            </a:r>
            <a:r>
              <a:rPr lang="en-US" sz="2300" dirty="0"/>
              <a:t>(</a:t>
            </a:r>
            <a:r>
              <a:rPr lang="en-US" sz="2300" b="1" dirty="0">
                <a:solidFill>
                  <a:srgbClr val="002060"/>
                </a:solidFill>
              </a:rPr>
              <a:t>12:11</a:t>
            </a:r>
            <a:r>
              <a:rPr lang="en-US" sz="2300" dirty="0"/>
              <a:t>)?</a:t>
            </a:r>
          </a:p>
          <a:p>
            <a:pPr marL="0" indent="0">
              <a:lnSpc>
                <a:spcPct val="95000"/>
              </a:lnSpc>
              <a:spcBef>
                <a:spcPts val="0"/>
              </a:spcBef>
              <a:buNone/>
            </a:pPr>
            <a:r>
              <a:rPr lang="en-US" sz="2300" dirty="0">
                <a:solidFill>
                  <a:srgbClr val="002060"/>
                </a:solidFill>
              </a:rPr>
              <a:t>not lagging in </a:t>
            </a:r>
            <a:r>
              <a:rPr lang="en-US" sz="2300" b="1" dirty="0">
                <a:solidFill>
                  <a:srgbClr val="002060"/>
                </a:solidFill>
              </a:rPr>
              <a:t>diligence</a:t>
            </a:r>
            <a:r>
              <a:rPr lang="en-US" sz="2300" dirty="0">
                <a:solidFill>
                  <a:srgbClr val="002060"/>
                </a:solidFill>
              </a:rPr>
              <a:t>, </a:t>
            </a:r>
            <a:r>
              <a:rPr lang="en-US" sz="2300" b="1" dirty="0">
                <a:solidFill>
                  <a:srgbClr val="002060"/>
                </a:solidFill>
              </a:rPr>
              <a:t>fervent</a:t>
            </a:r>
            <a:r>
              <a:rPr lang="en-US" sz="2300" dirty="0">
                <a:solidFill>
                  <a:srgbClr val="002060"/>
                </a:solidFill>
              </a:rPr>
              <a:t> in spirit, </a:t>
            </a:r>
            <a:r>
              <a:rPr lang="en-US" sz="2300" b="1" dirty="0">
                <a:solidFill>
                  <a:srgbClr val="002060"/>
                </a:solidFill>
              </a:rPr>
              <a:t>serving </a:t>
            </a:r>
            <a:r>
              <a:rPr lang="en-US" sz="2300" b="1" u="sng" dirty="0">
                <a:solidFill>
                  <a:srgbClr val="002060"/>
                </a:solidFill>
              </a:rPr>
              <a:t>the Lord</a:t>
            </a:r>
            <a:r>
              <a:rPr lang="en-US" sz="2300" dirty="0">
                <a:solidFill>
                  <a:srgbClr val="002060"/>
                </a:solidFill>
              </a:rPr>
              <a:t>;</a:t>
            </a:r>
            <a:r>
              <a:rPr lang="en-US" sz="2300" dirty="0"/>
              <a:t> (</a:t>
            </a:r>
            <a:r>
              <a:rPr lang="en-US" sz="2300" b="1" dirty="0">
                <a:solidFill>
                  <a:srgbClr val="002060"/>
                </a:solidFill>
              </a:rPr>
              <a:t>12:11</a:t>
            </a:r>
            <a:r>
              <a:rPr lang="en-US" sz="2300" dirty="0"/>
              <a:t>)</a:t>
            </a:r>
          </a:p>
          <a:p>
            <a:pPr>
              <a:lnSpc>
                <a:spcPct val="95000"/>
              </a:lnSpc>
              <a:spcBef>
                <a:spcPts val="0"/>
              </a:spcBef>
            </a:pPr>
            <a:r>
              <a:rPr lang="en-US" sz="2300" dirty="0"/>
              <a:t>Remembering that we are ultimately serving God helps overcome:</a:t>
            </a:r>
          </a:p>
          <a:p>
            <a:pPr lvl="1">
              <a:lnSpc>
                <a:spcPct val="95000"/>
              </a:lnSpc>
              <a:spcBef>
                <a:spcPts val="0"/>
              </a:spcBef>
            </a:pPr>
            <a:r>
              <a:rPr lang="en-US" sz="2300" dirty="0"/>
              <a:t>Doubts that the recipient is worth it.</a:t>
            </a:r>
          </a:p>
          <a:p>
            <a:pPr lvl="1">
              <a:lnSpc>
                <a:spcPct val="95000"/>
              </a:lnSpc>
              <a:spcBef>
                <a:spcPts val="0"/>
              </a:spcBef>
            </a:pPr>
            <a:r>
              <a:rPr lang="en-US" sz="2300" dirty="0"/>
              <a:t>Doubts that the recipient appreciates it.</a:t>
            </a:r>
          </a:p>
          <a:p>
            <a:pPr lvl="1">
              <a:lnSpc>
                <a:spcPct val="95000"/>
              </a:lnSpc>
              <a:spcBef>
                <a:spcPts val="0"/>
              </a:spcBef>
            </a:pPr>
            <a:r>
              <a:rPr lang="en-US" sz="2300" dirty="0"/>
              <a:t>Doubts that anyone notices or appreciates it.</a:t>
            </a:r>
          </a:p>
          <a:p>
            <a:pPr lvl="1">
              <a:lnSpc>
                <a:spcPct val="95000"/>
              </a:lnSpc>
              <a:spcBef>
                <a:spcPts val="0"/>
              </a:spcBef>
            </a:pPr>
            <a:r>
              <a:rPr lang="en-US" sz="2300" dirty="0"/>
              <a:t>Doubts that any good is actually being accomplished.</a:t>
            </a:r>
          </a:p>
          <a:p>
            <a:pPr marL="0" indent="0">
              <a:lnSpc>
                <a:spcPct val="95000"/>
              </a:lnSpc>
              <a:spcBef>
                <a:spcPts val="0"/>
              </a:spcBef>
              <a:buNone/>
            </a:pPr>
            <a:r>
              <a:rPr lang="en-US" sz="2300" dirty="0">
                <a:solidFill>
                  <a:srgbClr val="002060"/>
                </a:solidFill>
              </a:rPr>
              <a:t>Therefore, my beloved brethren, be </a:t>
            </a:r>
            <a:r>
              <a:rPr lang="en-US" sz="2300" b="1" dirty="0">
                <a:solidFill>
                  <a:srgbClr val="002060"/>
                </a:solidFill>
              </a:rPr>
              <a:t>steadfast</a:t>
            </a:r>
            <a:r>
              <a:rPr lang="en-US" sz="2300" dirty="0">
                <a:solidFill>
                  <a:srgbClr val="002060"/>
                </a:solidFill>
              </a:rPr>
              <a:t>, </a:t>
            </a:r>
            <a:r>
              <a:rPr lang="en-US" sz="2300" b="1" dirty="0">
                <a:solidFill>
                  <a:srgbClr val="002060"/>
                </a:solidFill>
              </a:rPr>
              <a:t>immovable</a:t>
            </a:r>
            <a:r>
              <a:rPr lang="en-US" sz="2300" dirty="0">
                <a:solidFill>
                  <a:srgbClr val="002060"/>
                </a:solidFill>
              </a:rPr>
              <a:t>, </a:t>
            </a:r>
            <a:r>
              <a:rPr lang="en-US" sz="2300" b="1" dirty="0">
                <a:solidFill>
                  <a:srgbClr val="002060"/>
                </a:solidFill>
              </a:rPr>
              <a:t>always abounding</a:t>
            </a:r>
            <a:r>
              <a:rPr lang="en-US" sz="2300" dirty="0">
                <a:solidFill>
                  <a:srgbClr val="002060"/>
                </a:solidFill>
              </a:rPr>
              <a:t> in the work of the Lord, </a:t>
            </a:r>
            <a:r>
              <a:rPr lang="en-US" sz="2300" b="1" dirty="0">
                <a:solidFill>
                  <a:srgbClr val="002060"/>
                </a:solidFill>
              </a:rPr>
              <a:t>knowing that your labor is </a:t>
            </a:r>
            <a:r>
              <a:rPr lang="en-US" sz="2300" b="1" u="sng" dirty="0">
                <a:solidFill>
                  <a:srgbClr val="002060"/>
                </a:solidFill>
              </a:rPr>
              <a:t>not in vain in the Lord</a:t>
            </a:r>
            <a:r>
              <a:rPr lang="en-US" sz="2300" b="1" dirty="0">
                <a:solidFill>
                  <a:srgbClr val="002060"/>
                </a:solidFill>
              </a:rPr>
              <a:t>. </a:t>
            </a:r>
            <a:r>
              <a:rPr lang="en-US" sz="2300" dirty="0"/>
              <a:t>(</a:t>
            </a:r>
            <a:r>
              <a:rPr lang="en-US" sz="2300" b="1" dirty="0">
                <a:solidFill>
                  <a:srgbClr val="002060"/>
                </a:solidFill>
              </a:rPr>
              <a:t>1 Corinthians 15:58</a:t>
            </a:r>
            <a:r>
              <a:rPr lang="en-US" sz="2300" dirty="0"/>
              <a:t>; see also, </a:t>
            </a:r>
            <a:r>
              <a:rPr lang="en-US" sz="2300" b="1" dirty="0">
                <a:solidFill>
                  <a:srgbClr val="002060"/>
                </a:solidFill>
              </a:rPr>
              <a:t>Ephesians 6:5-8</a:t>
            </a:r>
            <a:r>
              <a:rPr lang="en-US" sz="2300" dirty="0"/>
              <a:t>)</a:t>
            </a:r>
          </a:p>
          <a:p>
            <a:pPr>
              <a:lnSpc>
                <a:spcPct val="95000"/>
              </a:lnSpc>
              <a:spcBef>
                <a:spcPts val="0"/>
              </a:spcBef>
            </a:pPr>
            <a:endParaRPr lang="en-US" sz="2300" dirty="0"/>
          </a:p>
        </p:txBody>
      </p:sp>
    </p:spTree>
    <p:extLst>
      <p:ext uri="{BB962C8B-B14F-4D97-AF65-F5344CB8AC3E}">
        <p14:creationId xmlns:p14="http://schemas.microsoft.com/office/powerpoint/2010/main" val="14706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“Rejoice … Patient … Steadfast”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b="1" dirty="0">
                <a:solidFill>
                  <a:srgbClr val="002060"/>
                </a:solidFill>
              </a:rPr>
              <a:t>rejoicing </a:t>
            </a:r>
            <a:r>
              <a:rPr lang="en-US" b="1" u="sng" dirty="0">
                <a:solidFill>
                  <a:srgbClr val="002060"/>
                </a:solidFill>
              </a:rPr>
              <a:t>in hope</a:t>
            </a:r>
            <a:r>
              <a:rPr lang="en-US" dirty="0">
                <a:solidFill>
                  <a:srgbClr val="002060"/>
                </a:solidFill>
              </a:rPr>
              <a:t>, </a:t>
            </a:r>
            <a:r>
              <a:rPr lang="en-US" b="1" u="sng" dirty="0">
                <a:solidFill>
                  <a:srgbClr val="002060"/>
                </a:solidFill>
              </a:rPr>
              <a:t>patient</a:t>
            </a:r>
            <a:r>
              <a:rPr lang="en-US" b="1" dirty="0">
                <a:solidFill>
                  <a:srgbClr val="002060"/>
                </a:solidFill>
              </a:rPr>
              <a:t> in tribulation</a:t>
            </a:r>
            <a:r>
              <a:rPr lang="en-US" dirty="0">
                <a:solidFill>
                  <a:srgbClr val="002060"/>
                </a:solidFill>
              </a:rPr>
              <a:t>, </a:t>
            </a:r>
            <a:r>
              <a:rPr lang="en-US" b="1" dirty="0">
                <a:solidFill>
                  <a:srgbClr val="002060"/>
                </a:solidFill>
              </a:rPr>
              <a:t>continuing steadfastly in </a:t>
            </a:r>
            <a:r>
              <a:rPr lang="en-US" b="1" u="sng" dirty="0">
                <a:solidFill>
                  <a:srgbClr val="002060"/>
                </a:solidFill>
              </a:rPr>
              <a:t>prayer</a:t>
            </a:r>
            <a:r>
              <a:rPr lang="en-US" dirty="0">
                <a:solidFill>
                  <a:srgbClr val="002060"/>
                </a:solidFill>
              </a:rPr>
              <a:t> </a:t>
            </a:r>
            <a:r>
              <a:rPr lang="en-US" dirty="0"/>
              <a:t>(12:12)</a:t>
            </a:r>
          </a:p>
          <a:p>
            <a:pPr marL="457200" indent="-457200">
              <a:buFont typeface="+mj-lt"/>
              <a:buAutoNum type="arabicPeriod" startAt="9"/>
            </a:pPr>
            <a:r>
              <a:rPr lang="en-US" dirty="0"/>
              <a:t>How are </a:t>
            </a:r>
            <a:r>
              <a:rPr lang="en-US" dirty="0">
                <a:solidFill>
                  <a:srgbClr val="002060"/>
                </a:solidFill>
              </a:rPr>
              <a:t>“hope … tribulation … prayer” </a:t>
            </a:r>
            <a:r>
              <a:rPr lang="en-US" dirty="0"/>
              <a:t>connected (</a:t>
            </a:r>
            <a:r>
              <a:rPr lang="en-US" b="1" dirty="0">
                <a:solidFill>
                  <a:srgbClr val="002060"/>
                </a:solidFill>
              </a:rPr>
              <a:t>12:12</a:t>
            </a:r>
            <a:r>
              <a:rPr lang="en-US" dirty="0"/>
              <a:t>)?</a:t>
            </a:r>
          </a:p>
          <a:p>
            <a:r>
              <a:rPr lang="en-US" dirty="0"/>
              <a:t>Trials &amp; tribulations (tests &amp; persecutions) rob us of joy, salvation.</a:t>
            </a:r>
          </a:p>
          <a:p>
            <a:r>
              <a:rPr lang="en-US" dirty="0"/>
              <a:t>Hope helps us to have joy in the face of persecution, fueling patience.</a:t>
            </a:r>
          </a:p>
          <a:p>
            <a:r>
              <a:rPr lang="en-US" dirty="0"/>
              <a:t>Continual prayer helps us to maintain that hope &amp; proper perspective (</a:t>
            </a:r>
            <a:r>
              <a:rPr lang="en-US" b="1" dirty="0">
                <a:solidFill>
                  <a:srgbClr val="002060"/>
                </a:solidFill>
              </a:rPr>
              <a:t>Acts 4:21-31; 5:40-42; Mark 14:38-39</a:t>
            </a:r>
            <a:r>
              <a:rPr lang="en-US" dirty="0"/>
              <a:t>).</a:t>
            </a:r>
          </a:p>
          <a:p>
            <a:endParaRPr lang="en-US" dirty="0"/>
          </a:p>
        </p:txBody>
      </p:sp>
    </p:spTree>
    <p:extLst>
      <p:ext uri="{BB962C8B-B14F-4D97-AF65-F5344CB8AC3E}">
        <p14:creationId xmlns:p14="http://schemas.microsoft.com/office/powerpoint/2010/main" val="36094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“Associate with the Humble”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Please summarize the admonishments of </a:t>
            </a:r>
            <a:r>
              <a:rPr lang="en-US" b="1" dirty="0">
                <a:solidFill>
                  <a:srgbClr val="002060"/>
                </a:solidFill>
              </a:rPr>
              <a:t>12:13-15</a:t>
            </a:r>
            <a:r>
              <a:rPr lang="en-US" dirty="0"/>
              <a:t> and explain how </a:t>
            </a:r>
            <a:r>
              <a:rPr lang="en-US" b="1" dirty="0">
                <a:solidFill>
                  <a:srgbClr val="002060"/>
                </a:solidFill>
              </a:rPr>
              <a:t>12:16</a:t>
            </a:r>
            <a:r>
              <a:rPr lang="en-US" dirty="0"/>
              <a:t> relates.</a:t>
            </a:r>
          </a:p>
          <a:p>
            <a:pPr marL="0" indent="0">
              <a:buNone/>
            </a:pPr>
            <a:r>
              <a:rPr lang="en-US" b="1" dirty="0">
                <a:solidFill>
                  <a:srgbClr val="002060"/>
                </a:solidFill>
              </a:rPr>
              <a:t>distributing</a:t>
            </a:r>
            <a:r>
              <a:rPr lang="en-US" dirty="0">
                <a:solidFill>
                  <a:srgbClr val="002060"/>
                </a:solidFill>
              </a:rPr>
              <a:t> to the needs of the saints, </a:t>
            </a:r>
            <a:r>
              <a:rPr lang="en-US" b="1" dirty="0">
                <a:solidFill>
                  <a:srgbClr val="002060"/>
                </a:solidFill>
              </a:rPr>
              <a:t>given to </a:t>
            </a:r>
            <a:r>
              <a:rPr lang="en-US" b="1" u="sng" dirty="0">
                <a:solidFill>
                  <a:srgbClr val="002060"/>
                </a:solidFill>
              </a:rPr>
              <a:t>hospitality</a:t>
            </a:r>
            <a:r>
              <a:rPr lang="en-US" dirty="0">
                <a:solidFill>
                  <a:srgbClr val="002060"/>
                </a:solidFill>
              </a:rPr>
              <a:t>. </a:t>
            </a:r>
            <a:r>
              <a:rPr lang="en-US" b="1" dirty="0">
                <a:solidFill>
                  <a:srgbClr val="002060"/>
                </a:solidFill>
              </a:rPr>
              <a:t>Bless those who </a:t>
            </a:r>
            <a:r>
              <a:rPr lang="en-US" b="1" u="sng" dirty="0">
                <a:solidFill>
                  <a:srgbClr val="002060"/>
                </a:solidFill>
              </a:rPr>
              <a:t>persecute you</a:t>
            </a:r>
            <a:r>
              <a:rPr lang="en-US" dirty="0">
                <a:solidFill>
                  <a:srgbClr val="002060"/>
                </a:solidFill>
              </a:rPr>
              <a:t>; </a:t>
            </a:r>
            <a:r>
              <a:rPr lang="en-US" b="1" dirty="0">
                <a:solidFill>
                  <a:srgbClr val="002060"/>
                </a:solidFill>
              </a:rPr>
              <a:t>bless and </a:t>
            </a:r>
            <a:r>
              <a:rPr lang="en-US" b="1" u="sng" dirty="0">
                <a:solidFill>
                  <a:srgbClr val="002060"/>
                </a:solidFill>
              </a:rPr>
              <a:t>do not curse</a:t>
            </a:r>
            <a:r>
              <a:rPr lang="en-US" dirty="0">
                <a:solidFill>
                  <a:srgbClr val="002060"/>
                </a:solidFill>
              </a:rPr>
              <a:t>. </a:t>
            </a:r>
            <a:r>
              <a:rPr lang="en-US" b="1" dirty="0">
                <a:solidFill>
                  <a:srgbClr val="002060"/>
                </a:solidFill>
              </a:rPr>
              <a:t>Rejoice </a:t>
            </a:r>
            <a:r>
              <a:rPr lang="en-US" b="1" u="sng" dirty="0">
                <a:solidFill>
                  <a:srgbClr val="002060"/>
                </a:solidFill>
              </a:rPr>
              <a:t>with</a:t>
            </a:r>
            <a:r>
              <a:rPr lang="en-US" b="1" dirty="0">
                <a:solidFill>
                  <a:srgbClr val="002060"/>
                </a:solidFill>
              </a:rPr>
              <a:t> </a:t>
            </a:r>
            <a:r>
              <a:rPr lang="en-US" dirty="0">
                <a:solidFill>
                  <a:srgbClr val="002060"/>
                </a:solidFill>
              </a:rPr>
              <a:t>those who rejoice, and </a:t>
            </a:r>
            <a:r>
              <a:rPr lang="en-US" b="1" dirty="0">
                <a:solidFill>
                  <a:srgbClr val="002060"/>
                </a:solidFill>
              </a:rPr>
              <a:t>weep </a:t>
            </a:r>
            <a:r>
              <a:rPr lang="en-US" b="1" u="sng" dirty="0">
                <a:solidFill>
                  <a:srgbClr val="002060"/>
                </a:solidFill>
              </a:rPr>
              <a:t>with</a:t>
            </a:r>
            <a:r>
              <a:rPr lang="en-US" b="1" dirty="0">
                <a:solidFill>
                  <a:srgbClr val="002060"/>
                </a:solidFill>
              </a:rPr>
              <a:t> </a:t>
            </a:r>
            <a:r>
              <a:rPr lang="en-US" dirty="0">
                <a:solidFill>
                  <a:srgbClr val="002060"/>
                </a:solidFill>
              </a:rPr>
              <a:t>those who weep. </a:t>
            </a:r>
            <a:r>
              <a:rPr lang="en-US" b="1" i="1" baseline="30000" dirty="0">
                <a:solidFill>
                  <a:srgbClr val="002060"/>
                </a:solidFill>
              </a:rPr>
              <a:t>16</a:t>
            </a:r>
            <a:r>
              <a:rPr lang="en-US" dirty="0">
                <a:solidFill>
                  <a:srgbClr val="002060"/>
                </a:solidFill>
              </a:rPr>
              <a:t>Be of the </a:t>
            </a:r>
            <a:r>
              <a:rPr lang="en-US" b="1" dirty="0">
                <a:solidFill>
                  <a:srgbClr val="002060"/>
                </a:solidFill>
              </a:rPr>
              <a:t>same mind </a:t>
            </a:r>
            <a:r>
              <a:rPr lang="en-US" b="1" u="sng" dirty="0">
                <a:solidFill>
                  <a:srgbClr val="002060"/>
                </a:solidFill>
              </a:rPr>
              <a:t>toward</a:t>
            </a:r>
            <a:r>
              <a:rPr lang="en-US" b="1" dirty="0">
                <a:solidFill>
                  <a:srgbClr val="002060"/>
                </a:solidFill>
              </a:rPr>
              <a:t> one another</a:t>
            </a:r>
            <a:r>
              <a:rPr lang="en-US" dirty="0">
                <a:solidFill>
                  <a:srgbClr val="002060"/>
                </a:solidFill>
              </a:rPr>
              <a:t>. Do not set your mind on high things, but </a:t>
            </a:r>
            <a:r>
              <a:rPr lang="en-US" b="1" dirty="0">
                <a:solidFill>
                  <a:srgbClr val="002060"/>
                </a:solidFill>
              </a:rPr>
              <a:t>associate with the </a:t>
            </a:r>
            <a:r>
              <a:rPr lang="en-US" b="1" u="sng" dirty="0">
                <a:solidFill>
                  <a:srgbClr val="002060"/>
                </a:solidFill>
              </a:rPr>
              <a:t>humble</a:t>
            </a:r>
            <a:r>
              <a:rPr lang="en-US" dirty="0">
                <a:solidFill>
                  <a:srgbClr val="002060"/>
                </a:solidFill>
              </a:rPr>
              <a:t>. Do not be wise in your own opinion. </a:t>
            </a:r>
            <a:r>
              <a:rPr lang="en-US" dirty="0"/>
              <a:t>(</a:t>
            </a:r>
            <a:r>
              <a:rPr lang="en-US" b="1" dirty="0">
                <a:solidFill>
                  <a:srgbClr val="002060"/>
                </a:solidFill>
              </a:rPr>
              <a:t>12:13-16</a:t>
            </a:r>
            <a:r>
              <a:rPr lang="en-US" dirty="0"/>
              <a:t>)</a:t>
            </a:r>
          </a:p>
          <a:p>
            <a:r>
              <a:rPr lang="en-US" b="1" dirty="0">
                <a:solidFill>
                  <a:srgbClr val="002060"/>
                </a:solidFill>
              </a:rPr>
              <a:t>13-15</a:t>
            </a:r>
            <a:r>
              <a:rPr lang="en-US" dirty="0"/>
              <a:t> advocate doing good toward others in various ways.</a:t>
            </a:r>
          </a:p>
          <a:p>
            <a:r>
              <a:rPr lang="en-US" b="1" dirty="0">
                <a:solidFill>
                  <a:srgbClr val="002060"/>
                </a:solidFill>
              </a:rPr>
              <a:t>16</a:t>
            </a:r>
            <a:r>
              <a:rPr lang="en-US" dirty="0"/>
              <a:t> eliminates haughtiness, pride which would block such service.</a:t>
            </a:r>
          </a:p>
          <a:p>
            <a:endParaRPr lang="en-US" dirty="0"/>
          </a:p>
        </p:txBody>
      </p:sp>
    </p:spTree>
    <p:extLst>
      <p:ext uri="{BB962C8B-B14F-4D97-AF65-F5344CB8AC3E}">
        <p14:creationId xmlns:p14="http://schemas.microsoft.com/office/powerpoint/2010/main" val="296693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 “Special People”?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4"/>
            </a:pPr>
            <a:r>
              <a:rPr lang="en-US" sz="2200" dirty="0"/>
              <a:t>What characteristics does God show through His equality of judgment (</a:t>
            </a:r>
            <a:r>
              <a:rPr lang="en-US" sz="2200" b="1" dirty="0">
                <a:solidFill>
                  <a:srgbClr val="002060"/>
                </a:solidFill>
              </a:rPr>
              <a:t>2:11</a:t>
            </a:r>
            <a:r>
              <a:rPr lang="en-US" sz="2200" dirty="0"/>
              <a:t>)?</a:t>
            </a:r>
          </a:p>
          <a:p>
            <a:pPr marL="0" indent="0">
              <a:lnSpc>
                <a:spcPct val="95000"/>
              </a:lnSpc>
              <a:spcBef>
                <a:spcPts val="0"/>
              </a:spcBef>
              <a:buNone/>
            </a:pPr>
            <a:r>
              <a:rPr lang="en-US" sz="2200" dirty="0">
                <a:solidFill>
                  <a:srgbClr val="002060"/>
                </a:solidFill>
              </a:rPr>
              <a:t>For there is </a:t>
            </a:r>
            <a:r>
              <a:rPr lang="en-US" sz="2200" b="1" u="sng" dirty="0">
                <a:solidFill>
                  <a:srgbClr val="002060"/>
                </a:solidFill>
              </a:rPr>
              <a:t>no partiality</a:t>
            </a:r>
            <a:r>
              <a:rPr lang="en-US" sz="2200" b="1" dirty="0">
                <a:solidFill>
                  <a:srgbClr val="002060"/>
                </a:solidFill>
              </a:rPr>
              <a:t> with God</a:t>
            </a:r>
            <a:r>
              <a:rPr lang="en-US" sz="2200" dirty="0">
                <a:solidFill>
                  <a:srgbClr val="002060"/>
                </a:solidFill>
              </a:rPr>
              <a:t>. </a:t>
            </a:r>
            <a:r>
              <a:rPr lang="en-US" sz="2200" dirty="0"/>
              <a:t>(</a:t>
            </a:r>
            <a:r>
              <a:rPr lang="en-US" sz="2200" b="1" dirty="0">
                <a:solidFill>
                  <a:srgbClr val="002060"/>
                </a:solidFill>
              </a:rPr>
              <a:t>2:11</a:t>
            </a:r>
            <a:r>
              <a:rPr lang="en-US" sz="2200" dirty="0"/>
              <a:t>)</a:t>
            </a:r>
          </a:p>
          <a:p>
            <a:pPr marL="0" indent="0">
              <a:lnSpc>
                <a:spcPct val="95000"/>
              </a:lnSpc>
              <a:spcBef>
                <a:spcPts val="0"/>
              </a:spcBef>
              <a:buNone/>
            </a:pPr>
            <a:r>
              <a:rPr lang="en-US" sz="2200" dirty="0">
                <a:solidFill>
                  <a:srgbClr val="002060"/>
                </a:solidFill>
              </a:rPr>
              <a:t>Then he said to them, “You know </a:t>
            </a:r>
            <a:r>
              <a:rPr lang="en-US" sz="2200" b="1" dirty="0">
                <a:solidFill>
                  <a:srgbClr val="002060"/>
                </a:solidFill>
              </a:rPr>
              <a:t>how unlawful it is for a Jewish man to keep company with or go to one of another nation</a:t>
            </a:r>
            <a:r>
              <a:rPr lang="en-US" sz="2200" dirty="0">
                <a:solidFill>
                  <a:srgbClr val="002060"/>
                </a:solidFill>
              </a:rPr>
              <a:t>. But God has shown me that I should </a:t>
            </a:r>
            <a:r>
              <a:rPr lang="en-US" sz="2200" b="1" dirty="0">
                <a:solidFill>
                  <a:srgbClr val="002060"/>
                </a:solidFill>
              </a:rPr>
              <a:t>not call any man common or unclean</a:t>
            </a:r>
            <a:r>
              <a:rPr lang="en-US" sz="2200" dirty="0">
                <a:solidFill>
                  <a:srgbClr val="002060"/>
                </a:solidFill>
              </a:rPr>
              <a:t>. … In truth I perceive that </a:t>
            </a:r>
            <a:r>
              <a:rPr lang="en-US" sz="2200" b="1" dirty="0">
                <a:solidFill>
                  <a:srgbClr val="002060"/>
                </a:solidFill>
              </a:rPr>
              <a:t>God shows </a:t>
            </a:r>
            <a:r>
              <a:rPr lang="en-US" sz="2200" b="1" u="sng" dirty="0">
                <a:solidFill>
                  <a:srgbClr val="002060"/>
                </a:solidFill>
              </a:rPr>
              <a:t>no partiality</a:t>
            </a:r>
            <a:r>
              <a:rPr lang="en-US" sz="2200" dirty="0">
                <a:solidFill>
                  <a:srgbClr val="002060"/>
                </a:solidFill>
              </a:rPr>
              <a:t>.  </a:t>
            </a:r>
            <a:r>
              <a:rPr lang="en-US" sz="2200" b="1" dirty="0">
                <a:solidFill>
                  <a:srgbClr val="002060"/>
                </a:solidFill>
              </a:rPr>
              <a:t>But in </a:t>
            </a:r>
            <a:r>
              <a:rPr lang="en-US" sz="2200" b="1" u="sng" dirty="0">
                <a:solidFill>
                  <a:srgbClr val="002060"/>
                </a:solidFill>
              </a:rPr>
              <a:t>every nation</a:t>
            </a:r>
            <a:r>
              <a:rPr lang="en-US" sz="2200" b="1" dirty="0">
                <a:solidFill>
                  <a:srgbClr val="002060"/>
                </a:solidFill>
              </a:rPr>
              <a:t> </a:t>
            </a:r>
            <a:r>
              <a:rPr lang="en-US" sz="2200" b="1" u="sng" dirty="0">
                <a:solidFill>
                  <a:srgbClr val="002060"/>
                </a:solidFill>
              </a:rPr>
              <a:t>whoever</a:t>
            </a:r>
            <a:r>
              <a:rPr lang="en-US" sz="2200" b="1" dirty="0">
                <a:solidFill>
                  <a:srgbClr val="002060"/>
                </a:solidFill>
              </a:rPr>
              <a:t> </a:t>
            </a:r>
            <a:r>
              <a:rPr lang="en-US" sz="2200" b="1" u="sng" dirty="0">
                <a:solidFill>
                  <a:srgbClr val="002060"/>
                </a:solidFill>
              </a:rPr>
              <a:t>fears</a:t>
            </a:r>
            <a:r>
              <a:rPr lang="en-US" sz="2200" b="1" dirty="0">
                <a:solidFill>
                  <a:srgbClr val="002060"/>
                </a:solidFill>
              </a:rPr>
              <a:t> Him and </a:t>
            </a:r>
            <a:r>
              <a:rPr lang="en-US" sz="2200" b="1" u="sng" dirty="0">
                <a:solidFill>
                  <a:srgbClr val="002060"/>
                </a:solidFill>
              </a:rPr>
              <a:t>works righteousness</a:t>
            </a:r>
            <a:r>
              <a:rPr lang="en-US" sz="2200" b="1" dirty="0">
                <a:solidFill>
                  <a:srgbClr val="002060"/>
                </a:solidFill>
              </a:rPr>
              <a:t> is accepted by Him</a:t>
            </a:r>
            <a:r>
              <a:rPr lang="en-US" sz="2200" dirty="0">
                <a:solidFill>
                  <a:srgbClr val="002060"/>
                </a:solidFill>
              </a:rPr>
              <a:t>. </a:t>
            </a:r>
            <a:r>
              <a:rPr lang="en-US" sz="2200" dirty="0"/>
              <a:t>(</a:t>
            </a:r>
            <a:r>
              <a:rPr lang="en-US" sz="2200" b="1" dirty="0">
                <a:solidFill>
                  <a:srgbClr val="002060"/>
                </a:solidFill>
              </a:rPr>
              <a:t>Acts 10:28-35</a:t>
            </a:r>
            <a:r>
              <a:rPr lang="en-US" sz="2200" dirty="0"/>
              <a:t>)</a:t>
            </a:r>
          </a:p>
          <a:p>
            <a:pPr>
              <a:lnSpc>
                <a:spcPct val="95000"/>
              </a:lnSpc>
              <a:spcBef>
                <a:spcPts val="0"/>
              </a:spcBef>
            </a:pPr>
            <a:r>
              <a:rPr lang="en-US" sz="2200" dirty="0"/>
              <a:t>No group receives special treatment, a different standard.</a:t>
            </a:r>
          </a:p>
          <a:p>
            <a:pPr>
              <a:lnSpc>
                <a:spcPct val="95000"/>
              </a:lnSpc>
              <a:spcBef>
                <a:spcPts val="0"/>
              </a:spcBef>
            </a:pPr>
            <a:r>
              <a:rPr lang="en-US" sz="2200" dirty="0"/>
              <a:t>Anyone can be saved who will conform to His standard.</a:t>
            </a:r>
          </a:p>
          <a:p>
            <a:pPr>
              <a:lnSpc>
                <a:spcPct val="95000"/>
              </a:lnSpc>
              <a:spcBef>
                <a:spcPts val="0"/>
              </a:spcBef>
            </a:pPr>
            <a:r>
              <a:rPr lang="en-US" sz="2200" dirty="0"/>
              <a:t>Reverses, clarifies Jewish misconception of being a </a:t>
            </a:r>
            <a:r>
              <a:rPr lang="en-US" sz="2200" dirty="0">
                <a:solidFill>
                  <a:srgbClr val="002060"/>
                </a:solidFill>
              </a:rPr>
              <a:t>“special people”</a:t>
            </a:r>
            <a:r>
              <a:rPr lang="en-US" sz="2200" dirty="0"/>
              <a:t>.</a:t>
            </a:r>
          </a:p>
          <a:p>
            <a:pPr>
              <a:lnSpc>
                <a:spcPct val="95000"/>
              </a:lnSpc>
              <a:spcBef>
                <a:spcPts val="0"/>
              </a:spcBef>
            </a:pPr>
            <a:r>
              <a:rPr lang="en-US" sz="2200" dirty="0"/>
              <a:t>Then and now, special people is based on </a:t>
            </a:r>
            <a:r>
              <a:rPr lang="en-US" sz="2200" b="1" i="1" dirty="0"/>
              <a:t>obedience</a:t>
            </a:r>
            <a:r>
              <a:rPr lang="en-US" sz="2200" dirty="0"/>
              <a:t> (</a:t>
            </a:r>
            <a:r>
              <a:rPr lang="en-US" sz="2200" b="1" dirty="0">
                <a:solidFill>
                  <a:srgbClr val="002060"/>
                </a:solidFill>
              </a:rPr>
              <a:t>Exo. 19:5-6; </a:t>
            </a:r>
            <a:r>
              <a:rPr lang="en-US" sz="2200" b="1" dirty="0" err="1">
                <a:solidFill>
                  <a:srgbClr val="002060"/>
                </a:solidFill>
              </a:rPr>
              <a:t>Deu</a:t>
            </a:r>
            <a:r>
              <a:rPr lang="en-US" sz="2200" b="1" dirty="0">
                <a:solidFill>
                  <a:srgbClr val="002060"/>
                </a:solidFill>
              </a:rPr>
              <a:t>. 7:6-12; 14:2; 26:18-19; Titus 2:11-14; 1 Peter 2:9</a:t>
            </a:r>
            <a:r>
              <a:rPr lang="en-US" sz="2200" dirty="0"/>
              <a:t>).</a:t>
            </a:r>
          </a:p>
        </p:txBody>
      </p:sp>
    </p:spTree>
    <p:extLst>
      <p:ext uri="{BB962C8B-B14F-4D97-AF65-F5344CB8AC3E}">
        <p14:creationId xmlns:p14="http://schemas.microsoft.com/office/powerpoint/2010/main" val="292142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Let God Avenge You</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1"/>
            </a:pPr>
            <a:r>
              <a:rPr lang="en-US" sz="2000" dirty="0"/>
              <a:t>What motivations might someone have for avenging wrongs done to them?  How are they answered in this context (</a:t>
            </a:r>
            <a:r>
              <a:rPr lang="en-US" sz="2000" b="1" dirty="0">
                <a:solidFill>
                  <a:srgbClr val="002060"/>
                </a:solidFill>
              </a:rPr>
              <a:t>12:14, 16-21</a:t>
            </a:r>
            <a:r>
              <a:rPr lang="en-US" sz="2000" dirty="0"/>
              <a:t>)?</a:t>
            </a:r>
          </a:p>
          <a:p>
            <a:pPr marL="0" indent="0">
              <a:buNone/>
            </a:pPr>
            <a:r>
              <a:rPr lang="en-US" sz="2000" b="1" dirty="0">
                <a:solidFill>
                  <a:srgbClr val="002060"/>
                </a:solidFill>
              </a:rPr>
              <a:t>Bless those who </a:t>
            </a:r>
            <a:r>
              <a:rPr lang="en-US" sz="2000" b="1" u="sng" dirty="0">
                <a:solidFill>
                  <a:srgbClr val="002060"/>
                </a:solidFill>
              </a:rPr>
              <a:t>persecute you</a:t>
            </a:r>
            <a:r>
              <a:rPr lang="en-US" sz="2000" dirty="0">
                <a:solidFill>
                  <a:srgbClr val="002060"/>
                </a:solidFill>
              </a:rPr>
              <a:t>; </a:t>
            </a:r>
            <a:r>
              <a:rPr lang="en-US" sz="2000" b="1" dirty="0">
                <a:solidFill>
                  <a:srgbClr val="002060"/>
                </a:solidFill>
              </a:rPr>
              <a:t>bless and </a:t>
            </a:r>
            <a:r>
              <a:rPr lang="en-US" sz="2000" b="1" u="sng" dirty="0">
                <a:solidFill>
                  <a:srgbClr val="002060"/>
                </a:solidFill>
              </a:rPr>
              <a:t>do not curse</a:t>
            </a:r>
            <a:r>
              <a:rPr lang="en-US" sz="2000" dirty="0">
                <a:solidFill>
                  <a:srgbClr val="002060"/>
                </a:solidFill>
              </a:rPr>
              <a:t>. … </a:t>
            </a:r>
            <a:r>
              <a:rPr lang="en-US" sz="2000" b="1" dirty="0">
                <a:solidFill>
                  <a:srgbClr val="002060"/>
                </a:solidFill>
              </a:rPr>
              <a:t>Repay no one evil for evil</a:t>
            </a:r>
            <a:r>
              <a:rPr lang="en-US" sz="2000" dirty="0">
                <a:solidFill>
                  <a:srgbClr val="002060"/>
                </a:solidFill>
              </a:rPr>
              <a:t>. Have regard for good things in the sight of all men. If it is possible, </a:t>
            </a:r>
            <a:r>
              <a:rPr lang="en-US" sz="2000" b="1" dirty="0">
                <a:solidFill>
                  <a:srgbClr val="002060"/>
                </a:solidFill>
              </a:rPr>
              <a:t>as much as depends on you, live </a:t>
            </a:r>
            <a:r>
              <a:rPr lang="en-US" sz="2000" b="1" u="sng" dirty="0">
                <a:solidFill>
                  <a:srgbClr val="002060"/>
                </a:solidFill>
              </a:rPr>
              <a:t>peaceably with all</a:t>
            </a:r>
            <a:r>
              <a:rPr lang="en-US" sz="2000" b="1" dirty="0">
                <a:solidFill>
                  <a:srgbClr val="002060"/>
                </a:solidFill>
              </a:rPr>
              <a:t> men</a:t>
            </a:r>
            <a:r>
              <a:rPr lang="en-US" sz="2000" dirty="0">
                <a:solidFill>
                  <a:srgbClr val="002060"/>
                </a:solidFill>
              </a:rPr>
              <a:t>. Beloved, </a:t>
            </a:r>
            <a:r>
              <a:rPr lang="en-US" sz="2000" b="1" dirty="0">
                <a:solidFill>
                  <a:srgbClr val="002060"/>
                </a:solidFill>
              </a:rPr>
              <a:t>do not avenge yourselves</a:t>
            </a:r>
            <a:r>
              <a:rPr lang="en-US" sz="2000" dirty="0">
                <a:solidFill>
                  <a:srgbClr val="002060"/>
                </a:solidFill>
              </a:rPr>
              <a:t>, but rather give place to wrath; for it is written, “</a:t>
            </a:r>
            <a:r>
              <a:rPr lang="en-US" sz="2000" b="1" dirty="0">
                <a:solidFill>
                  <a:srgbClr val="002060"/>
                </a:solidFill>
              </a:rPr>
              <a:t>Vengeance is Mine, </a:t>
            </a:r>
            <a:r>
              <a:rPr lang="en-US" sz="2000" b="1" u="sng" dirty="0">
                <a:solidFill>
                  <a:srgbClr val="002060"/>
                </a:solidFill>
              </a:rPr>
              <a:t>I will repay</a:t>
            </a:r>
            <a:r>
              <a:rPr lang="en-US" sz="2000" b="1" dirty="0">
                <a:solidFill>
                  <a:srgbClr val="002060"/>
                </a:solidFill>
              </a:rPr>
              <a:t>,” says the Lord</a:t>
            </a:r>
            <a:r>
              <a:rPr lang="en-US" sz="2000" dirty="0">
                <a:solidFill>
                  <a:srgbClr val="002060"/>
                </a:solidFill>
              </a:rPr>
              <a:t>. Therefore “If your </a:t>
            </a:r>
            <a:r>
              <a:rPr lang="en-US" sz="2000" b="1" dirty="0">
                <a:solidFill>
                  <a:srgbClr val="002060"/>
                </a:solidFill>
              </a:rPr>
              <a:t>enemy</a:t>
            </a:r>
            <a:r>
              <a:rPr lang="en-US" sz="2000" dirty="0">
                <a:solidFill>
                  <a:srgbClr val="002060"/>
                </a:solidFill>
              </a:rPr>
              <a:t> is hungry, </a:t>
            </a:r>
            <a:r>
              <a:rPr lang="en-US" sz="2000" b="1" dirty="0">
                <a:solidFill>
                  <a:srgbClr val="002060"/>
                </a:solidFill>
              </a:rPr>
              <a:t>feed him</a:t>
            </a:r>
            <a:r>
              <a:rPr lang="en-US" sz="2000" dirty="0">
                <a:solidFill>
                  <a:srgbClr val="002060"/>
                </a:solidFill>
              </a:rPr>
              <a:t>; If he is thirsty, </a:t>
            </a:r>
            <a:r>
              <a:rPr lang="en-US" sz="2000" b="1" dirty="0">
                <a:solidFill>
                  <a:srgbClr val="002060"/>
                </a:solidFill>
              </a:rPr>
              <a:t>give him a drink</a:t>
            </a:r>
            <a:r>
              <a:rPr lang="en-US" sz="2000" dirty="0">
                <a:solidFill>
                  <a:srgbClr val="002060"/>
                </a:solidFill>
              </a:rPr>
              <a:t>; For in so doing you will </a:t>
            </a:r>
            <a:r>
              <a:rPr lang="en-US" sz="2000" b="1" dirty="0" err="1">
                <a:solidFill>
                  <a:srgbClr val="002060"/>
                </a:solidFill>
              </a:rPr>
              <a:t>heap</a:t>
            </a:r>
            <a:r>
              <a:rPr lang="en-US" sz="2000" b="1" dirty="0">
                <a:solidFill>
                  <a:srgbClr val="002060"/>
                </a:solidFill>
              </a:rPr>
              <a:t> coals of fire on his head</a:t>
            </a:r>
            <a:r>
              <a:rPr lang="en-US" sz="2000" dirty="0">
                <a:solidFill>
                  <a:srgbClr val="002060"/>
                </a:solidFill>
              </a:rPr>
              <a:t>.” Do not be overcome by evil, but </a:t>
            </a:r>
            <a:r>
              <a:rPr lang="en-US" sz="2000" b="1" dirty="0">
                <a:solidFill>
                  <a:srgbClr val="002060"/>
                </a:solidFill>
              </a:rPr>
              <a:t>overcome evil </a:t>
            </a:r>
            <a:r>
              <a:rPr lang="en-US" sz="2000" b="1" u="sng" dirty="0">
                <a:solidFill>
                  <a:srgbClr val="002060"/>
                </a:solidFill>
              </a:rPr>
              <a:t>with good</a:t>
            </a:r>
            <a:r>
              <a:rPr lang="en-US" sz="2000" dirty="0">
                <a:solidFill>
                  <a:srgbClr val="002060"/>
                </a:solidFill>
              </a:rPr>
              <a:t>. </a:t>
            </a:r>
            <a:r>
              <a:rPr lang="en-US" sz="2000" dirty="0"/>
              <a:t>(</a:t>
            </a:r>
            <a:r>
              <a:rPr lang="en-US" sz="2000" b="1" dirty="0">
                <a:solidFill>
                  <a:srgbClr val="002060"/>
                </a:solidFill>
              </a:rPr>
              <a:t>12:14-21</a:t>
            </a:r>
            <a:r>
              <a:rPr lang="en-US" sz="2000" dirty="0"/>
              <a:t>)</a:t>
            </a:r>
          </a:p>
          <a:p>
            <a:r>
              <a:rPr lang="en-US" sz="2000" dirty="0"/>
              <a:t>Thinking too highly of themselves, may not let injury be overlooked.</a:t>
            </a:r>
          </a:p>
          <a:p>
            <a:r>
              <a:rPr lang="en-US" sz="2000" dirty="0"/>
              <a:t>Doubting God’s promises, attention, or capability, they make take it upon themselves to avenge now.</a:t>
            </a:r>
          </a:p>
          <a:p>
            <a:r>
              <a:rPr lang="en-US" sz="2000" dirty="0"/>
              <a:t>God can avenge better than you (fairly, completely, holy).  Let Him!</a:t>
            </a:r>
          </a:p>
          <a:p>
            <a:endParaRPr lang="en-US" sz="2000" dirty="0"/>
          </a:p>
        </p:txBody>
      </p:sp>
    </p:spTree>
    <p:extLst>
      <p:ext uri="{BB962C8B-B14F-4D97-AF65-F5344CB8AC3E}">
        <p14:creationId xmlns:p14="http://schemas.microsoft.com/office/powerpoint/2010/main" val="156887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361225" y="2987041"/>
            <a:ext cx="8362828" cy="334440"/>
          </a:xfrm>
        </p:spPr>
        <p:txBody>
          <a:bodyPr>
            <a:noAutofit/>
          </a:bodyPr>
          <a:lstStyle/>
          <a:p>
            <a:r>
              <a:rPr lang="en-US" dirty="0"/>
              <a:t>A Submissive People</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13</a:t>
            </a:r>
          </a:p>
        </p:txBody>
      </p:sp>
    </p:spTree>
    <p:extLst>
      <p:ext uri="{BB962C8B-B14F-4D97-AF65-F5344CB8AC3E}">
        <p14:creationId xmlns:p14="http://schemas.microsoft.com/office/powerpoint/2010/main" val="198341787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a:xfrm>
            <a:off x="118188" y="2995"/>
            <a:ext cx="8907624" cy="857250"/>
          </a:xfrm>
        </p:spPr>
        <p:txBody>
          <a:bodyPr/>
          <a:lstStyle/>
          <a:p>
            <a:r>
              <a:rPr lang="en-US" dirty="0"/>
              <a:t>Outline</a:t>
            </a:r>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a:xfrm>
            <a:off x="117475" y="781638"/>
            <a:ext cx="8909050" cy="4124325"/>
          </a:xfrm>
        </p:spPr>
        <p:txBody>
          <a:bodyPr/>
          <a:lstStyle/>
          <a:p>
            <a:pPr marL="460375" lvl="0" indent="-460375">
              <a:lnSpc>
                <a:spcPct val="98000"/>
              </a:lnSpc>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lnSpc>
                <a:spcPct val="98000"/>
              </a:lnSpc>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Overcoming Sin; Spirit over Flesh</a:t>
            </a:r>
            <a:r>
              <a:rPr lang="en-US" dirty="0">
                <a:solidFill>
                  <a:srgbClr val="002060"/>
                </a:solidFill>
              </a:rPr>
              <a:t>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Salvation of Spiritual Israel</a:t>
            </a:r>
            <a:r>
              <a:rPr lang="en-US" dirty="0">
                <a:solidFill>
                  <a:schemeClr val="bg1">
                    <a:lumMod val="75000"/>
                    <a:lumOff val="25000"/>
                  </a:schemeClr>
                </a:solidFill>
              </a:rPr>
              <a:t>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lnSpc>
                <a:spcPct val="98000"/>
              </a:lnSpc>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lnSpc>
                <a:spcPct val="98000"/>
              </a:lnSpc>
              <a:spcBef>
                <a:spcPts val="0"/>
              </a:spcBef>
              <a:buFont typeface="+mj-lt"/>
              <a:buAutoNum type="alphaUcPeriod"/>
            </a:pPr>
            <a:r>
              <a:rPr lang="en-US" dirty="0">
                <a:solidFill>
                  <a:srgbClr val="002060"/>
                </a:solidFill>
              </a:rPr>
              <a:t>Applications toward each other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1374775" lvl="2" indent="-460375">
              <a:lnSpc>
                <a:spcPct val="98000"/>
              </a:lnSpc>
              <a:spcBef>
                <a:spcPts val="0"/>
              </a:spcBef>
              <a:buFont typeface="+mj-lt"/>
              <a:buAutoNum type="arabicPeriod" startAt="12"/>
            </a:pPr>
            <a:r>
              <a:rPr lang="en-US" dirty="0"/>
              <a:t>A Transformed People</a:t>
            </a:r>
          </a:p>
          <a:p>
            <a:pPr marL="1374775" lvl="2" indent="-460375">
              <a:lnSpc>
                <a:spcPct val="98000"/>
              </a:lnSpc>
              <a:spcBef>
                <a:spcPts val="0"/>
              </a:spcBef>
              <a:buFont typeface="+mj-lt"/>
              <a:buAutoNum type="arabicPeriod" startAt="12"/>
            </a:pPr>
            <a:r>
              <a:rPr lang="en-US" dirty="0">
                <a:solidFill>
                  <a:srgbClr val="002060"/>
                </a:solidFill>
              </a:rPr>
              <a:t>A Submissive People</a:t>
            </a:r>
          </a:p>
          <a:p>
            <a:pPr marL="1374775" lvl="2" indent="-460375">
              <a:lnSpc>
                <a:spcPct val="98000"/>
              </a:lnSpc>
              <a:spcBef>
                <a:spcPts val="0"/>
              </a:spcBef>
              <a:buFont typeface="+mj-lt"/>
              <a:buAutoNum type="arabicPeriod" startAt="12"/>
            </a:pPr>
            <a:r>
              <a:rPr lang="en-US" dirty="0"/>
              <a:t>An Accepting People</a:t>
            </a:r>
          </a:p>
          <a:p>
            <a:pPr marL="1374775" lvl="2" indent="-460375">
              <a:lnSpc>
                <a:spcPct val="98000"/>
              </a:lnSpc>
              <a:spcBef>
                <a:spcPts val="0"/>
              </a:spcBef>
              <a:buFont typeface="+mj-lt"/>
              <a:buAutoNum type="arabicPeriod" startAt="12"/>
            </a:pPr>
            <a:r>
              <a:rPr lang="en-US" dirty="0"/>
              <a:t>A Unified, Peaceful People</a:t>
            </a:r>
          </a:p>
          <a:p>
            <a:pPr marL="917575" lvl="1" indent="-457200">
              <a:lnSpc>
                <a:spcPct val="98000"/>
              </a:lnSpc>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22407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3">
                                            <p:txEl>
                                              <p:pRg st="8" end="8"/>
                                            </p:txEl>
                                          </p:spTgt>
                                        </p:tgtEl>
                                      </p:cBhvr>
                                    </p:animEffect>
                                    <p:animScale>
                                      <p:cBhvr>
                                        <p:cTn id="43" dur="250" autoRev="1" fill="hold"/>
                                        <p:tgtEl>
                                          <p:spTgt spid="3">
                                            <p:txEl>
                                              <p:pRg st="8" end="8"/>
                                            </p:txEl>
                                          </p:spTgt>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13:1-7</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The Laws of Man</a:t>
            </a:r>
            <a:endParaRPr lang="en-US" sz="4800" b="1" dirty="0"/>
          </a:p>
        </p:txBody>
      </p:sp>
    </p:spTree>
    <p:extLst>
      <p:ext uri="{BB962C8B-B14F-4D97-AF65-F5344CB8AC3E}">
        <p14:creationId xmlns:p14="http://schemas.microsoft.com/office/powerpoint/2010/main" val="38527605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Resisting Man? Or,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sz="2200" dirty="0"/>
              <a:t>Why might the people of God be tempted to dismiss the laws of men?  What is wrong with such reasoning (</a:t>
            </a:r>
            <a:r>
              <a:rPr lang="en-US" sz="2200" b="1" dirty="0">
                <a:solidFill>
                  <a:srgbClr val="002060"/>
                </a:solidFill>
              </a:rPr>
              <a:t>13:1-2</a:t>
            </a:r>
            <a:r>
              <a:rPr lang="en-US" sz="2200" dirty="0"/>
              <a:t>)?</a:t>
            </a:r>
          </a:p>
          <a:p>
            <a:pPr marL="0" indent="0">
              <a:buNone/>
            </a:pPr>
            <a:r>
              <a:rPr lang="en-US" sz="2200" dirty="0">
                <a:solidFill>
                  <a:srgbClr val="002060"/>
                </a:solidFill>
              </a:rPr>
              <a:t>Let every soul be subject to the governing authorities. For there is no authority except from God, and the authorities that exist are appointed by God. Therefore whoever resists the authority resists the ordinance of God, and those who resist will bring judgment on themselves. </a:t>
            </a:r>
            <a:r>
              <a:rPr lang="en-US" sz="2200" dirty="0"/>
              <a:t>(</a:t>
            </a:r>
            <a:r>
              <a:rPr lang="en-US" sz="2200" b="1" dirty="0">
                <a:solidFill>
                  <a:srgbClr val="002060"/>
                </a:solidFill>
              </a:rPr>
              <a:t>13:1-2</a:t>
            </a:r>
            <a:r>
              <a:rPr lang="en-US" sz="2200" dirty="0"/>
              <a:t>)</a:t>
            </a:r>
          </a:p>
          <a:p>
            <a:r>
              <a:rPr lang="en-US" sz="2200" dirty="0"/>
              <a:t>Trained to </a:t>
            </a:r>
            <a:r>
              <a:rPr lang="en-US" sz="2200" dirty="0">
                <a:solidFill>
                  <a:srgbClr val="002060"/>
                </a:solidFill>
              </a:rPr>
              <a:t>“obey God rather than men”</a:t>
            </a:r>
            <a:r>
              <a:rPr lang="en-US" sz="2200" dirty="0"/>
              <a:t> (</a:t>
            </a:r>
            <a:r>
              <a:rPr lang="en-US" sz="2200" b="1" dirty="0">
                <a:solidFill>
                  <a:srgbClr val="002060"/>
                </a:solidFill>
              </a:rPr>
              <a:t>Acts 5:29</a:t>
            </a:r>
            <a:r>
              <a:rPr lang="en-US" sz="2200" dirty="0"/>
              <a:t>), they may assume or feel they can flaunt man’s laws whenever they want, citizens of a greater kingdom (</a:t>
            </a:r>
            <a:r>
              <a:rPr lang="en-US" sz="2200" b="1" dirty="0">
                <a:solidFill>
                  <a:srgbClr val="002060"/>
                </a:solidFill>
              </a:rPr>
              <a:t>Daniel 2:44; Colossians 1:13</a:t>
            </a:r>
            <a:r>
              <a:rPr lang="en-US" sz="2200" dirty="0"/>
              <a:t>).</a:t>
            </a:r>
          </a:p>
          <a:p>
            <a:r>
              <a:rPr lang="en-US" sz="2200" dirty="0"/>
              <a:t>Government’s authority flows from God (</a:t>
            </a:r>
            <a:r>
              <a:rPr lang="en-US" sz="2200" b="1" dirty="0">
                <a:solidFill>
                  <a:srgbClr val="002060"/>
                </a:solidFill>
              </a:rPr>
              <a:t>Daniel 4:17</a:t>
            </a:r>
            <a:r>
              <a:rPr lang="en-US" sz="2200" dirty="0"/>
              <a:t>).  </a:t>
            </a:r>
          </a:p>
          <a:p>
            <a:r>
              <a:rPr lang="en-US" sz="2200" dirty="0"/>
              <a:t>To resist it is to resist God and bring judgment on self, now and later.</a:t>
            </a:r>
          </a:p>
          <a:p>
            <a:r>
              <a:rPr lang="en-US" sz="2200" dirty="0"/>
              <a:t>We only resist it when it forces us to choose between - to disobey God.</a:t>
            </a:r>
          </a:p>
          <a:p>
            <a:endParaRPr lang="en-US" sz="2200" dirty="0"/>
          </a:p>
        </p:txBody>
      </p:sp>
    </p:spTree>
    <p:extLst>
      <p:ext uri="{BB962C8B-B14F-4D97-AF65-F5344CB8AC3E}">
        <p14:creationId xmlns:p14="http://schemas.microsoft.com/office/powerpoint/2010/main" val="3382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God’s Avenger for Wrath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What is the general mission of rulers and government (</a:t>
            </a:r>
            <a:r>
              <a:rPr lang="en-US" b="1" dirty="0">
                <a:solidFill>
                  <a:srgbClr val="002060"/>
                </a:solidFill>
              </a:rPr>
              <a:t>13:3-5</a:t>
            </a:r>
            <a:r>
              <a:rPr lang="en-US" dirty="0"/>
              <a:t>)?  How does this understanding help us to be submissive to them?</a:t>
            </a:r>
          </a:p>
          <a:p>
            <a:pPr marL="0" indent="0">
              <a:buNone/>
            </a:pPr>
            <a:r>
              <a:rPr lang="en-US" dirty="0">
                <a:solidFill>
                  <a:srgbClr val="002060"/>
                </a:solidFill>
              </a:rPr>
              <a:t>For rulers are </a:t>
            </a:r>
            <a:r>
              <a:rPr lang="en-US" b="1" dirty="0">
                <a:solidFill>
                  <a:srgbClr val="002060"/>
                </a:solidFill>
              </a:rPr>
              <a:t>not a terror to good works</a:t>
            </a:r>
            <a:r>
              <a:rPr lang="en-US" dirty="0">
                <a:solidFill>
                  <a:srgbClr val="002060"/>
                </a:solidFill>
              </a:rPr>
              <a:t>, but to evil. Do you want to be unafraid of the authority? </a:t>
            </a:r>
            <a:r>
              <a:rPr lang="en-US" b="1" dirty="0">
                <a:solidFill>
                  <a:srgbClr val="002060"/>
                </a:solidFill>
              </a:rPr>
              <a:t>Do what is good</a:t>
            </a:r>
            <a:r>
              <a:rPr lang="en-US" dirty="0">
                <a:solidFill>
                  <a:srgbClr val="002060"/>
                </a:solidFill>
              </a:rPr>
              <a:t>, and you will have </a:t>
            </a:r>
            <a:r>
              <a:rPr lang="en-US" b="1" dirty="0">
                <a:solidFill>
                  <a:srgbClr val="002060"/>
                </a:solidFill>
              </a:rPr>
              <a:t>praise</a:t>
            </a:r>
            <a:r>
              <a:rPr lang="en-US" dirty="0">
                <a:solidFill>
                  <a:srgbClr val="002060"/>
                </a:solidFill>
              </a:rPr>
              <a:t> from the same. For </a:t>
            </a:r>
            <a:r>
              <a:rPr lang="en-US" b="1" dirty="0">
                <a:solidFill>
                  <a:srgbClr val="002060"/>
                </a:solidFill>
              </a:rPr>
              <a:t>he is God’s minister to you </a:t>
            </a:r>
            <a:r>
              <a:rPr lang="en-US" b="1" u="sng" dirty="0">
                <a:solidFill>
                  <a:srgbClr val="002060"/>
                </a:solidFill>
              </a:rPr>
              <a:t>for good</a:t>
            </a:r>
            <a:r>
              <a:rPr lang="en-US" dirty="0">
                <a:solidFill>
                  <a:srgbClr val="002060"/>
                </a:solidFill>
              </a:rPr>
              <a:t>. But if you do evil, be afraid; for he does </a:t>
            </a:r>
            <a:r>
              <a:rPr lang="en-US" b="1" dirty="0">
                <a:solidFill>
                  <a:srgbClr val="002060"/>
                </a:solidFill>
              </a:rPr>
              <a:t>not bear the sword in vain</a:t>
            </a:r>
            <a:r>
              <a:rPr lang="en-US" dirty="0">
                <a:solidFill>
                  <a:srgbClr val="002060"/>
                </a:solidFill>
              </a:rPr>
              <a:t>; for he is </a:t>
            </a:r>
            <a:r>
              <a:rPr lang="en-US" b="1" u="sng" dirty="0">
                <a:solidFill>
                  <a:srgbClr val="002060"/>
                </a:solidFill>
              </a:rPr>
              <a:t>God’s minister</a:t>
            </a:r>
            <a:r>
              <a:rPr lang="en-US" b="1" dirty="0">
                <a:solidFill>
                  <a:srgbClr val="002060"/>
                </a:solidFill>
              </a:rPr>
              <a:t>, an </a:t>
            </a:r>
            <a:r>
              <a:rPr lang="en-US" b="1" u="sng" dirty="0">
                <a:solidFill>
                  <a:srgbClr val="002060"/>
                </a:solidFill>
              </a:rPr>
              <a:t>avenger</a:t>
            </a:r>
            <a:r>
              <a:rPr lang="en-US" b="1" dirty="0">
                <a:solidFill>
                  <a:srgbClr val="002060"/>
                </a:solidFill>
              </a:rPr>
              <a:t> to execute wrath </a:t>
            </a:r>
            <a:r>
              <a:rPr lang="en-US" dirty="0">
                <a:solidFill>
                  <a:srgbClr val="002060"/>
                </a:solidFill>
              </a:rPr>
              <a:t>on him who practices evil. </a:t>
            </a:r>
            <a:r>
              <a:rPr lang="en-US" b="1" u="sng" dirty="0">
                <a:solidFill>
                  <a:srgbClr val="002060"/>
                </a:solidFill>
              </a:rPr>
              <a:t>Therefore</a:t>
            </a:r>
            <a:r>
              <a:rPr lang="en-US" dirty="0">
                <a:solidFill>
                  <a:srgbClr val="002060"/>
                </a:solidFill>
              </a:rPr>
              <a:t> you </a:t>
            </a:r>
            <a:r>
              <a:rPr lang="en-US" b="1" dirty="0">
                <a:solidFill>
                  <a:srgbClr val="002060"/>
                </a:solidFill>
              </a:rPr>
              <a:t>must be subject, not only </a:t>
            </a:r>
            <a:r>
              <a:rPr lang="en-US" b="1" u="sng" dirty="0">
                <a:solidFill>
                  <a:srgbClr val="002060"/>
                </a:solidFill>
              </a:rPr>
              <a:t>because of wrath</a:t>
            </a:r>
            <a:r>
              <a:rPr lang="en-US" b="1" dirty="0">
                <a:solidFill>
                  <a:srgbClr val="002060"/>
                </a:solidFill>
              </a:rPr>
              <a:t> but </a:t>
            </a:r>
            <a:r>
              <a:rPr lang="en-US" b="1" u="sng" dirty="0">
                <a:solidFill>
                  <a:srgbClr val="002060"/>
                </a:solidFill>
              </a:rPr>
              <a:t>also for conscience’ sake</a:t>
            </a:r>
            <a:r>
              <a:rPr lang="en-US" dirty="0">
                <a:solidFill>
                  <a:srgbClr val="002060"/>
                </a:solidFill>
              </a:rPr>
              <a:t>. </a:t>
            </a:r>
            <a:r>
              <a:rPr lang="en-US" dirty="0"/>
              <a:t>(</a:t>
            </a:r>
            <a:r>
              <a:rPr lang="en-US" b="1" dirty="0">
                <a:solidFill>
                  <a:srgbClr val="002060"/>
                </a:solidFill>
              </a:rPr>
              <a:t>13:3-5</a:t>
            </a:r>
            <a:r>
              <a:rPr lang="en-US" dirty="0"/>
              <a:t>)</a:t>
            </a:r>
          </a:p>
          <a:p>
            <a:r>
              <a:rPr lang="en-US" dirty="0"/>
              <a:t>To punish evil, wicked – protect good &amp; innocent.</a:t>
            </a:r>
          </a:p>
          <a:p>
            <a:r>
              <a:rPr lang="en-US" dirty="0"/>
              <a:t>Helps us appreciate, be thankful for service – avoid breaking law too.</a:t>
            </a:r>
          </a:p>
          <a:p>
            <a:endParaRPr lang="en-US" dirty="0"/>
          </a:p>
        </p:txBody>
      </p:sp>
    </p:spTree>
    <p:extLst>
      <p:ext uri="{BB962C8B-B14F-4D97-AF65-F5344CB8AC3E}">
        <p14:creationId xmlns:p14="http://schemas.microsoft.com/office/powerpoint/2010/main" val="425719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“Whose Image Is This?”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sz="2200" dirty="0"/>
              <a:t>What reasons might we use to excuse or avoid paying taxes?  How are those excuses answered in this context (</a:t>
            </a:r>
            <a:r>
              <a:rPr lang="en-US" sz="2200" b="1" dirty="0">
                <a:solidFill>
                  <a:srgbClr val="002060"/>
                </a:solidFill>
              </a:rPr>
              <a:t>13:6-7</a:t>
            </a:r>
            <a:r>
              <a:rPr lang="en-US" sz="2200" dirty="0"/>
              <a:t>)?</a:t>
            </a:r>
          </a:p>
          <a:p>
            <a:pPr marL="0" indent="0">
              <a:buNone/>
            </a:pPr>
            <a:r>
              <a:rPr lang="en-US" sz="2200" dirty="0">
                <a:solidFill>
                  <a:srgbClr val="002060"/>
                </a:solidFill>
              </a:rPr>
              <a:t>For </a:t>
            </a:r>
            <a:r>
              <a:rPr lang="en-US" sz="2200" b="1" u="sng" dirty="0">
                <a:solidFill>
                  <a:srgbClr val="002060"/>
                </a:solidFill>
              </a:rPr>
              <a:t>because of this</a:t>
            </a:r>
            <a:r>
              <a:rPr lang="en-US" sz="2200" b="1" dirty="0">
                <a:solidFill>
                  <a:srgbClr val="002060"/>
                </a:solidFill>
              </a:rPr>
              <a:t> you also pay taxes</a:t>
            </a:r>
            <a:r>
              <a:rPr lang="en-US" sz="2200" dirty="0">
                <a:solidFill>
                  <a:srgbClr val="002060"/>
                </a:solidFill>
              </a:rPr>
              <a:t>, for they are </a:t>
            </a:r>
            <a:r>
              <a:rPr lang="en-US" sz="2200" b="1" u="sng" dirty="0">
                <a:solidFill>
                  <a:srgbClr val="002060"/>
                </a:solidFill>
              </a:rPr>
              <a:t>God’s ministers</a:t>
            </a:r>
            <a:r>
              <a:rPr lang="en-US" sz="2200" b="1" dirty="0">
                <a:solidFill>
                  <a:srgbClr val="002060"/>
                </a:solidFill>
              </a:rPr>
              <a:t> attending continually to this very thing.</a:t>
            </a:r>
            <a:r>
              <a:rPr lang="en-US" sz="2200" dirty="0">
                <a:solidFill>
                  <a:srgbClr val="002060"/>
                </a:solidFill>
              </a:rPr>
              <a:t> </a:t>
            </a:r>
            <a:r>
              <a:rPr lang="en-US" sz="2200" b="1" u="sng" dirty="0">
                <a:solidFill>
                  <a:srgbClr val="002060"/>
                </a:solidFill>
              </a:rPr>
              <a:t>Render therefore to all their due</a:t>
            </a:r>
            <a:r>
              <a:rPr lang="en-US" sz="2200" dirty="0">
                <a:solidFill>
                  <a:srgbClr val="002060"/>
                </a:solidFill>
              </a:rPr>
              <a:t>: taxes to whom taxes are due, customs to whom customs, fear to whom fear, honor to whom honor. </a:t>
            </a:r>
            <a:r>
              <a:rPr lang="en-US" sz="2200" dirty="0"/>
              <a:t>(</a:t>
            </a:r>
            <a:r>
              <a:rPr lang="en-US" sz="2200" b="1" dirty="0">
                <a:solidFill>
                  <a:srgbClr val="002060"/>
                </a:solidFill>
              </a:rPr>
              <a:t>13:6-7</a:t>
            </a:r>
            <a:r>
              <a:rPr lang="en-US" sz="2200" dirty="0"/>
              <a:t>)</a:t>
            </a:r>
          </a:p>
          <a:p>
            <a:r>
              <a:rPr lang="en-US" sz="2200" dirty="0"/>
              <a:t>Reasons previous plus … “Taxes are misused for lust &amp; evil!”</a:t>
            </a:r>
          </a:p>
          <a:p>
            <a:r>
              <a:rPr lang="en-US" sz="2200" dirty="0"/>
              <a:t>By God’s authority, government is due taxes, fear, respect (</a:t>
            </a:r>
            <a:r>
              <a:rPr lang="en-US" sz="2200" b="1" dirty="0">
                <a:solidFill>
                  <a:srgbClr val="002060"/>
                </a:solidFill>
              </a:rPr>
              <a:t>Mat. 22:16-22</a:t>
            </a:r>
            <a:r>
              <a:rPr lang="en-US" sz="2200" dirty="0"/>
              <a:t>).</a:t>
            </a:r>
          </a:p>
          <a:p>
            <a:r>
              <a:rPr lang="en-US" sz="2200" dirty="0"/>
              <a:t>It is used – at least in part – to protect us, family, and nation.</a:t>
            </a:r>
          </a:p>
          <a:p>
            <a:r>
              <a:rPr lang="en-US" sz="2200" dirty="0"/>
              <a:t>If they misuse it, that’s on them – not us.</a:t>
            </a:r>
          </a:p>
          <a:p>
            <a:r>
              <a:rPr lang="en-US" sz="2200" dirty="0"/>
              <a:t>No government worse than Rome, so if 1</a:t>
            </a:r>
            <a:r>
              <a:rPr lang="en-US" sz="2200" baseline="30000" dirty="0"/>
              <a:t>st</a:t>
            </a:r>
            <a:r>
              <a:rPr lang="en-US" sz="2200" dirty="0"/>
              <a:t> century Christians were expected to pay taxes to Rome, what excuse do we have?</a:t>
            </a:r>
          </a:p>
          <a:p>
            <a:endParaRPr lang="en-US" sz="2200" dirty="0"/>
          </a:p>
        </p:txBody>
      </p:sp>
    </p:spTree>
    <p:extLst>
      <p:ext uri="{BB962C8B-B14F-4D97-AF65-F5344CB8AC3E}">
        <p14:creationId xmlns:p14="http://schemas.microsoft.com/office/powerpoint/2010/main" val="72631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13:8-10</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The Law of Love Toward Our Neighbor</a:t>
            </a:r>
            <a:endParaRPr lang="en-US" sz="4400" b="1" dirty="0"/>
          </a:p>
        </p:txBody>
      </p:sp>
    </p:spTree>
    <p:extLst>
      <p:ext uri="{BB962C8B-B14F-4D97-AF65-F5344CB8AC3E}">
        <p14:creationId xmlns:p14="http://schemas.microsoft.com/office/powerpoint/2010/main" val="412758214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Love Fulfills the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Why are we indebted to </a:t>
            </a:r>
            <a:r>
              <a:rPr lang="en-US" dirty="0">
                <a:solidFill>
                  <a:srgbClr val="002060"/>
                </a:solidFill>
              </a:rPr>
              <a:t>“love one another”</a:t>
            </a:r>
            <a:r>
              <a:rPr lang="en-US" dirty="0"/>
              <a:t>, especially those who may have never profited us (</a:t>
            </a:r>
            <a:r>
              <a:rPr lang="en-US" b="1" dirty="0">
                <a:solidFill>
                  <a:srgbClr val="002060"/>
                </a:solidFill>
              </a:rPr>
              <a:t>13:8</a:t>
            </a:r>
            <a:r>
              <a:rPr lang="en-US" dirty="0"/>
              <a:t>)?</a:t>
            </a:r>
          </a:p>
          <a:p>
            <a:pPr marL="0" indent="0">
              <a:buNone/>
            </a:pPr>
            <a:r>
              <a:rPr lang="en-US" b="1" dirty="0">
                <a:solidFill>
                  <a:srgbClr val="002060"/>
                </a:solidFill>
              </a:rPr>
              <a:t>Owe no one anything except to </a:t>
            </a:r>
            <a:r>
              <a:rPr lang="en-US" b="1" u="sng" dirty="0">
                <a:solidFill>
                  <a:srgbClr val="002060"/>
                </a:solidFill>
              </a:rPr>
              <a:t>love one another</a:t>
            </a:r>
            <a:r>
              <a:rPr lang="en-US" dirty="0">
                <a:solidFill>
                  <a:srgbClr val="002060"/>
                </a:solidFill>
              </a:rPr>
              <a:t>, for he who </a:t>
            </a:r>
            <a:r>
              <a:rPr lang="en-US" b="1" dirty="0">
                <a:solidFill>
                  <a:srgbClr val="002060"/>
                </a:solidFill>
              </a:rPr>
              <a:t>loves another has </a:t>
            </a:r>
            <a:r>
              <a:rPr lang="en-US" b="1" u="sng" dirty="0">
                <a:solidFill>
                  <a:srgbClr val="002060"/>
                </a:solidFill>
              </a:rPr>
              <a:t>fulfilled the law</a:t>
            </a:r>
            <a:r>
              <a:rPr lang="en-US" dirty="0">
                <a:solidFill>
                  <a:srgbClr val="002060"/>
                </a:solidFill>
              </a:rPr>
              <a:t>. </a:t>
            </a:r>
            <a:r>
              <a:rPr lang="en-US" dirty="0"/>
              <a:t>(</a:t>
            </a:r>
            <a:r>
              <a:rPr lang="en-US" b="1" dirty="0">
                <a:solidFill>
                  <a:srgbClr val="002060"/>
                </a:solidFill>
              </a:rPr>
              <a:t>13:8</a:t>
            </a:r>
            <a:r>
              <a:rPr lang="en-US" dirty="0"/>
              <a:t>)</a:t>
            </a:r>
          </a:p>
          <a:p>
            <a:r>
              <a:rPr lang="en-US" dirty="0"/>
              <a:t>The mercy shown toward us places us in debt toward God, who </a:t>
            </a:r>
            <a:r>
              <a:rPr lang="en-US" b="1" i="1" dirty="0"/>
              <a:t>commands</a:t>
            </a:r>
            <a:r>
              <a:rPr lang="en-US" dirty="0"/>
              <a:t> us to show the same love – transferring the debt.</a:t>
            </a:r>
          </a:p>
          <a:p>
            <a:pPr marL="0" indent="0">
              <a:buNone/>
            </a:pPr>
            <a:r>
              <a:rPr lang="en-US" dirty="0">
                <a:solidFill>
                  <a:srgbClr val="002060"/>
                </a:solidFill>
              </a:rPr>
              <a:t>I </a:t>
            </a:r>
            <a:r>
              <a:rPr lang="en-US" b="1" dirty="0">
                <a:solidFill>
                  <a:srgbClr val="002060"/>
                </a:solidFill>
              </a:rPr>
              <a:t>beseech</a:t>
            </a:r>
            <a:r>
              <a:rPr lang="en-US" dirty="0">
                <a:solidFill>
                  <a:srgbClr val="002060"/>
                </a:solidFill>
              </a:rPr>
              <a:t> you </a:t>
            </a:r>
            <a:r>
              <a:rPr lang="en-US" b="1" u="sng" dirty="0">
                <a:solidFill>
                  <a:srgbClr val="002060"/>
                </a:solidFill>
              </a:rPr>
              <a:t>therefore</a:t>
            </a:r>
            <a:r>
              <a:rPr lang="en-US" dirty="0">
                <a:solidFill>
                  <a:srgbClr val="002060"/>
                </a:solidFill>
              </a:rPr>
              <a:t>, brethren, </a:t>
            </a:r>
            <a:r>
              <a:rPr lang="en-US" b="1" dirty="0">
                <a:solidFill>
                  <a:srgbClr val="002060"/>
                </a:solidFill>
              </a:rPr>
              <a:t>by the </a:t>
            </a:r>
            <a:r>
              <a:rPr lang="en-US" b="1" u="sng" dirty="0">
                <a:solidFill>
                  <a:srgbClr val="002060"/>
                </a:solidFill>
              </a:rPr>
              <a:t>mercies</a:t>
            </a:r>
            <a:r>
              <a:rPr lang="en-US" b="1" dirty="0">
                <a:solidFill>
                  <a:srgbClr val="002060"/>
                </a:solidFill>
              </a:rPr>
              <a:t> of God</a:t>
            </a:r>
            <a:r>
              <a:rPr lang="en-US" dirty="0">
                <a:solidFill>
                  <a:srgbClr val="002060"/>
                </a:solidFill>
              </a:rPr>
              <a:t>, that you </a:t>
            </a:r>
            <a:r>
              <a:rPr lang="en-US" b="1" dirty="0">
                <a:solidFill>
                  <a:srgbClr val="002060"/>
                </a:solidFill>
              </a:rPr>
              <a:t>present your bodies a living sacrifice</a:t>
            </a:r>
            <a:r>
              <a:rPr lang="en-US" dirty="0">
                <a:solidFill>
                  <a:srgbClr val="002060"/>
                </a:solidFill>
              </a:rPr>
              <a:t>, holy, </a:t>
            </a:r>
            <a:r>
              <a:rPr lang="en-US" b="1" dirty="0">
                <a:solidFill>
                  <a:srgbClr val="002060"/>
                </a:solidFill>
              </a:rPr>
              <a:t>acceptable </a:t>
            </a:r>
            <a:r>
              <a:rPr lang="en-US" b="1" u="sng" dirty="0">
                <a:solidFill>
                  <a:srgbClr val="002060"/>
                </a:solidFill>
              </a:rPr>
              <a:t>to God</a:t>
            </a:r>
            <a:r>
              <a:rPr lang="en-US" dirty="0">
                <a:solidFill>
                  <a:srgbClr val="002060"/>
                </a:solidFill>
              </a:rPr>
              <a:t>, which is </a:t>
            </a:r>
            <a:r>
              <a:rPr lang="en-US" b="1" dirty="0">
                <a:solidFill>
                  <a:srgbClr val="002060"/>
                </a:solidFill>
              </a:rPr>
              <a:t>your </a:t>
            </a:r>
            <a:r>
              <a:rPr lang="en-US" b="1" u="sng" dirty="0">
                <a:solidFill>
                  <a:srgbClr val="002060"/>
                </a:solidFill>
              </a:rPr>
              <a:t>reasonable</a:t>
            </a:r>
            <a:r>
              <a:rPr lang="en-US" b="1" dirty="0">
                <a:solidFill>
                  <a:srgbClr val="002060"/>
                </a:solidFill>
              </a:rPr>
              <a:t> service</a:t>
            </a:r>
            <a:r>
              <a:rPr lang="en-US" dirty="0">
                <a:solidFill>
                  <a:srgbClr val="002060"/>
                </a:solidFill>
              </a:rPr>
              <a:t>. …</a:t>
            </a:r>
            <a:r>
              <a:rPr lang="en-US" dirty="0"/>
              <a:t> (</a:t>
            </a:r>
            <a:r>
              <a:rPr lang="en-US" b="1" dirty="0">
                <a:solidFill>
                  <a:srgbClr val="002060"/>
                </a:solidFill>
              </a:rPr>
              <a:t>12:1</a:t>
            </a:r>
            <a:r>
              <a:rPr lang="en-US" dirty="0"/>
              <a:t>)</a:t>
            </a:r>
          </a:p>
          <a:p>
            <a:r>
              <a:rPr lang="en-US" dirty="0"/>
              <a:t>^ These 4 chapters are founded upon this plea, debt &amp; service.</a:t>
            </a:r>
          </a:p>
          <a:p>
            <a:endParaRPr lang="en-US" dirty="0"/>
          </a:p>
        </p:txBody>
      </p:sp>
    </p:spTree>
    <p:extLst>
      <p:ext uri="{BB962C8B-B14F-4D97-AF65-F5344CB8AC3E}">
        <p14:creationId xmlns:p14="http://schemas.microsoft.com/office/powerpoint/2010/main" val="27097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sz="2800" dirty="0"/>
              <a:t>Love Neighbor Fulfills the </a:t>
            </a:r>
            <a:r>
              <a:rPr lang="en-US" sz="2800" b="1" dirty="0"/>
              <a:t>Whole</a:t>
            </a:r>
            <a:r>
              <a:rPr lang="en-US" sz="2800" dirty="0"/>
              <a:t>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How does love </a:t>
            </a:r>
            <a:r>
              <a:rPr lang="en-US" dirty="0">
                <a:solidFill>
                  <a:srgbClr val="002060"/>
                </a:solidFill>
              </a:rPr>
              <a:t>“fulfill the law”</a:t>
            </a:r>
            <a:r>
              <a:rPr lang="en-US" dirty="0"/>
              <a:t>, and which law is under consideration (</a:t>
            </a:r>
            <a:r>
              <a:rPr lang="en-US" b="1" dirty="0">
                <a:solidFill>
                  <a:srgbClr val="002060"/>
                </a:solidFill>
              </a:rPr>
              <a:t>13:9-10</a:t>
            </a:r>
            <a:r>
              <a:rPr lang="en-US" dirty="0"/>
              <a:t>)?</a:t>
            </a:r>
          </a:p>
          <a:p>
            <a:pPr marL="0" indent="0">
              <a:buNone/>
            </a:pPr>
            <a:r>
              <a:rPr lang="en-US" dirty="0">
                <a:solidFill>
                  <a:srgbClr val="002060"/>
                </a:solidFill>
              </a:rPr>
              <a:t>For </a:t>
            </a:r>
            <a:r>
              <a:rPr lang="en-US" b="1" dirty="0">
                <a:solidFill>
                  <a:srgbClr val="002060"/>
                </a:solidFill>
              </a:rPr>
              <a:t>the commandments</a:t>
            </a:r>
            <a:r>
              <a:rPr lang="en-US" dirty="0">
                <a:solidFill>
                  <a:srgbClr val="002060"/>
                </a:solidFill>
              </a:rPr>
              <a:t>, “You shall not commit adultery,” “You shall not murder,” “You shall not steal,” “You shall not bear false witness,” “You shall not covet,” and if there is </a:t>
            </a:r>
            <a:r>
              <a:rPr lang="en-US" b="1" dirty="0">
                <a:solidFill>
                  <a:srgbClr val="002060"/>
                </a:solidFill>
              </a:rPr>
              <a:t>any other commandment, are all </a:t>
            </a:r>
            <a:r>
              <a:rPr lang="en-US" b="1" u="sng" dirty="0">
                <a:solidFill>
                  <a:srgbClr val="002060"/>
                </a:solidFill>
              </a:rPr>
              <a:t>summed up in this saying</a:t>
            </a:r>
            <a:r>
              <a:rPr lang="en-US" dirty="0">
                <a:solidFill>
                  <a:srgbClr val="002060"/>
                </a:solidFill>
              </a:rPr>
              <a:t>, namely, “You shall love your neighbor as yourself.” </a:t>
            </a:r>
            <a:r>
              <a:rPr lang="en-US" b="1" dirty="0">
                <a:solidFill>
                  <a:srgbClr val="002060"/>
                </a:solidFill>
              </a:rPr>
              <a:t>Love does </a:t>
            </a:r>
            <a:r>
              <a:rPr lang="en-US" b="1" u="sng" dirty="0">
                <a:solidFill>
                  <a:srgbClr val="002060"/>
                </a:solidFill>
              </a:rPr>
              <a:t>no harm to a neighbor</a:t>
            </a:r>
            <a:r>
              <a:rPr lang="en-US" u="sng" dirty="0">
                <a:solidFill>
                  <a:srgbClr val="002060"/>
                </a:solidFill>
              </a:rPr>
              <a:t>; </a:t>
            </a:r>
            <a:r>
              <a:rPr lang="en-US" b="1" u="sng" dirty="0">
                <a:solidFill>
                  <a:srgbClr val="002060"/>
                </a:solidFill>
              </a:rPr>
              <a:t>therefore</a:t>
            </a:r>
            <a:r>
              <a:rPr lang="en-US" b="1" dirty="0">
                <a:solidFill>
                  <a:srgbClr val="002060"/>
                </a:solidFill>
              </a:rPr>
              <a:t> love is the </a:t>
            </a:r>
            <a:r>
              <a:rPr lang="en-US" b="1" u="sng" dirty="0">
                <a:solidFill>
                  <a:srgbClr val="002060"/>
                </a:solidFill>
              </a:rPr>
              <a:t>fulfillment of the law</a:t>
            </a:r>
            <a:r>
              <a:rPr lang="en-US" dirty="0">
                <a:solidFill>
                  <a:srgbClr val="002060"/>
                </a:solidFill>
              </a:rPr>
              <a:t>. </a:t>
            </a:r>
            <a:r>
              <a:rPr lang="en-US" dirty="0"/>
              <a:t>(</a:t>
            </a:r>
            <a:r>
              <a:rPr lang="en-US" b="1" dirty="0">
                <a:solidFill>
                  <a:srgbClr val="002060"/>
                </a:solidFill>
              </a:rPr>
              <a:t>13:9-10</a:t>
            </a:r>
            <a:r>
              <a:rPr lang="en-US" dirty="0"/>
              <a:t>)</a:t>
            </a:r>
          </a:p>
          <a:p>
            <a:r>
              <a:rPr lang="en-US" dirty="0"/>
              <a:t>Specifically of the law, </a:t>
            </a:r>
            <a:r>
              <a:rPr lang="en-US" dirty="0">
                <a:solidFill>
                  <a:srgbClr val="002060"/>
                </a:solidFill>
              </a:rPr>
              <a:t>“Love your neighbor as yourself.”</a:t>
            </a:r>
          </a:p>
          <a:p>
            <a:r>
              <a:rPr lang="en-US" dirty="0"/>
              <a:t>Law can be a single “law”, not necessarily a collection of “laws”.</a:t>
            </a:r>
          </a:p>
          <a:p>
            <a:r>
              <a:rPr lang="en-US" dirty="0"/>
              <a:t>If it represents all of either law, where is responsibility toward God?</a:t>
            </a:r>
          </a:p>
          <a:p>
            <a:endParaRPr lang="en-US" dirty="0"/>
          </a:p>
        </p:txBody>
      </p:sp>
    </p:spTree>
    <p:extLst>
      <p:ext uri="{BB962C8B-B14F-4D97-AF65-F5344CB8AC3E}">
        <p14:creationId xmlns:p14="http://schemas.microsoft.com/office/powerpoint/2010/main" val="4190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A9CA77-4338-44D1-8AB7-D05023455D6C}"/>
              </a:ext>
            </a:extLst>
          </p:cNvPr>
          <p:cNvSpPr>
            <a:spLocks noGrp="1"/>
          </p:cNvSpPr>
          <p:nvPr>
            <p:ph type="title"/>
          </p:nvPr>
        </p:nvSpPr>
        <p:spPr/>
        <p:txBody>
          <a:bodyPr/>
          <a:lstStyle/>
          <a:p>
            <a:r>
              <a:rPr lang="en-US" dirty="0"/>
              <a:t>Expectations</a:t>
            </a:r>
          </a:p>
        </p:txBody>
      </p:sp>
      <p:sp>
        <p:nvSpPr>
          <p:cNvPr id="8" name="Content Placeholder 7">
            <a:extLst>
              <a:ext uri="{FF2B5EF4-FFF2-40B4-BE49-F238E27FC236}">
                <a16:creationId xmlns:a16="http://schemas.microsoft.com/office/drawing/2014/main" id="{DB5B4BAF-3B2F-47FF-8389-707B972C59AA}"/>
              </a:ext>
            </a:extLst>
          </p:cNvPr>
          <p:cNvSpPr>
            <a:spLocks noGrp="1"/>
          </p:cNvSpPr>
          <p:nvPr>
            <p:ph sz="quarter" idx="10"/>
          </p:nvPr>
        </p:nvSpPr>
        <p:spPr/>
        <p:txBody>
          <a:bodyPr/>
          <a:lstStyle/>
          <a:p>
            <a:r>
              <a:rPr lang="en-US" dirty="0"/>
              <a:t>Thought Questions</a:t>
            </a:r>
          </a:p>
          <a:p>
            <a:r>
              <a:rPr lang="en-US" dirty="0"/>
              <a:t>Ask for Help</a:t>
            </a:r>
          </a:p>
          <a:p>
            <a:r>
              <a:rPr lang="en-US" dirty="0"/>
              <a:t>Prepared Lessons</a:t>
            </a:r>
          </a:p>
          <a:p>
            <a:r>
              <a:rPr lang="en-US" dirty="0"/>
              <a:t>… Are you really willing to </a:t>
            </a:r>
            <a:r>
              <a:rPr lang="en-US" b="1" i="1" u="sng" dirty="0"/>
              <a:t>serve</a:t>
            </a:r>
            <a:r>
              <a:rPr lang="en-US" dirty="0"/>
              <a:t> God </a:t>
            </a:r>
            <a:r>
              <a:rPr lang="en-US" b="1" i="1" u="sng" dirty="0"/>
              <a:t>first</a:t>
            </a:r>
            <a:r>
              <a:rPr lang="en-US" dirty="0"/>
              <a:t>?</a:t>
            </a:r>
          </a:p>
          <a:p>
            <a:r>
              <a:rPr lang="en-US" dirty="0"/>
              <a:t>“Convicting Those Who Contradict”</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Law of Moses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5"/>
            </a:pPr>
            <a:r>
              <a:rPr lang="en-US" sz="2200" dirty="0"/>
              <a:t>Based on the context, when Paul refers to </a:t>
            </a:r>
            <a:r>
              <a:rPr lang="en-US" sz="2200" dirty="0">
                <a:solidFill>
                  <a:srgbClr val="002060"/>
                </a:solidFill>
              </a:rPr>
              <a:t>“the law”</a:t>
            </a:r>
            <a:r>
              <a:rPr lang="en-US" sz="2200" i="1" dirty="0"/>
              <a:t> </a:t>
            </a:r>
            <a:r>
              <a:rPr lang="en-US" sz="2200" dirty="0"/>
              <a:t>in verse 12, to which law is he referring (</a:t>
            </a:r>
            <a:r>
              <a:rPr lang="en-US" sz="2200" b="1" dirty="0">
                <a:solidFill>
                  <a:srgbClr val="002060"/>
                </a:solidFill>
              </a:rPr>
              <a:t>2:12-14</a:t>
            </a:r>
            <a:r>
              <a:rPr lang="en-US" sz="2200" dirty="0"/>
              <a:t>)?  How do you know?</a:t>
            </a:r>
          </a:p>
          <a:p>
            <a:pPr marL="0" indent="0">
              <a:lnSpc>
                <a:spcPct val="95000"/>
              </a:lnSpc>
              <a:spcBef>
                <a:spcPts val="0"/>
              </a:spcBef>
              <a:buNone/>
            </a:pPr>
            <a:r>
              <a:rPr lang="en-US" sz="2200" dirty="0">
                <a:solidFill>
                  <a:srgbClr val="002060"/>
                </a:solidFill>
              </a:rPr>
              <a:t>For as many as have </a:t>
            </a:r>
            <a:r>
              <a:rPr lang="en-US" sz="2200" b="1" dirty="0">
                <a:solidFill>
                  <a:srgbClr val="002060"/>
                </a:solidFill>
              </a:rPr>
              <a:t>sinned </a:t>
            </a:r>
            <a:r>
              <a:rPr lang="en-US" sz="2200" b="1" u="sng" dirty="0">
                <a:solidFill>
                  <a:srgbClr val="002060"/>
                </a:solidFill>
              </a:rPr>
              <a:t>without law</a:t>
            </a:r>
            <a:r>
              <a:rPr lang="en-US" sz="2200" b="1" dirty="0">
                <a:solidFill>
                  <a:srgbClr val="002060"/>
                </a:solidFill>
              </a:rPr>
              <a:t> </a:t>
            </a:r>
            <a:r>
              <a:rPr lang="en-US" sz="2200" dirty="0">
                <a:solidFill>
                  <a:srgbClr val="002060"/>
                </a:solidFill>
              </a:rPr>
              <a:t>will also </a:t>
            </a:r>
            <a:r>
              <a:rPr lang="en-US" sz="2200" b="1" dirty="0">
                <a:solidFill>
                  <a:srgbClr val="002060"/>
                </a:solidFill>
              </a:rPr>
              <a:t>perish </a:t>
            </a:r>
            <a:r>
              <a:rPr lang="en-US" sz="2200" b="1" u="sng" dirty="0">
                <a:solidFill>
                  <a:srgbClr val="002060"/>
                </a:solidFill>
              </a:rPr>
              <a:t>without law</a:t>
            </a:r>
            <a:r>
              <a:rPr lang="en-US" sz="2200" dirty="0">
                <a:solidFill>
                  <a:srgbClr val="002060"/>
                </a:solidFill>
              </a:rPr>
              <a:t>, and as many as have </a:t>
            </a:r>
            <a:r>
              <a:rPr lang="en-US" sz="2200" b="1" dirty="0">
                <a:solidFill>
                  <a:srgbClr val="002060"/>
                </a:solidFill>
              </a:rPr>
              <a:t>sinned </a:t>
            </a:r>
            <a:r>
              <a:rPr lang="en-US" sz="2200" b="1" u="sng" dirty="0">
                <a:solidFill>
                  <a:srgbClr val="002060"/>
                </a:solidFill>
              </a:rPr>
              <a:t>in the law</a:t>
            </a:r>
            <a:r>
              <a:rPr lang="en-US" sz="2200" b="1" dirty="0">
                <a:solidFill>
                  <a:srgbClr val="002060"/>
                </a:solidFill>
              </a:rPr>
              <a:t> will be judged </a:t>
            </a:r>
            <a:r>
              <a:rPr lang="en-US" sz="2200" b="1" u="sng" dirty="0">
                <a:solidFill>
                  <a:srgbClr val="002060"/>
                </a:solidFill>
              </a:rPr>
              <a:t>by the law</a:t>
            </a:r>
            <a:r>
              <a:rPr lang="en-US" sz="2200" dirty="0">
                <a:solidFill>
                  <a:srgbClr val="002060"/>
                </a:solidFill>
              </a:rPr>
              <a:t> (</a:t>
            </a:r>
            <a:r>
              <a:rPr lang="en-US" sz="2200" b="1" dirty="0">
                <a:solidFill>
                  <a:srgbClr val="002060"/>
                </a:solidFill>
              </a:rPr>
              <a:t>for </a:t>
            </a:r>
            <a:r>
              <a:rPr lang="en-US" sz="2200" b="1" u="sng" dirty="0">
                <a:solidFill>
                  <a:srgbClr val="002060"/>
                </a:solidFill>
              </a:rPr>
              <a:t>not the hearers of the law</a:t>
            </a:r>
            <a:r>
              <a:rPr lang="en-US" sz="2200" b="1" dirty="0">
                <a:solidFill>
                  <a:srgbClr val="002060"/>
                </a:solidFill>
              </a:rPr>
              <a:t> are just in the sight of God, </a:t>
            </a:r>
            <a:r>
              <a:rPr lang="en-US" sz="2200" b="1" u="sng" dirty="0">
                <a:solidFill>
                  <a:srgbClr val="002060"/>
                </a:solidFill>
              </a:rPr>
              <a:t>but the doers of the law</a:t>
            </a:r>
            <a:r>
              <a:rPr lang="en-US" sz="2200" b="1" dirty="0">
                <a:solidFill>
                  <a:srgbClr val="002060"/>
                </a:solidFill>
              </a:rPr>
              <a:t> will be justified</a:t>
            </a:r>
            <a:r>
              <a:rPr lang="en-US" sz="2200" dirty="0">
                <a:solidFill>
                  <a:srgbClr val="002060"/>
                </a:solidFill>
              </a:rPr>
              <a:t>; for when </a:t>
            </a:r>
            <a:r>
              <a:rPr lang="en-US" sz="2200" b="1" dirty="0">
                <a:solidFill>
                  <a:srgbClr val="002060"/>
                </a:solidFill>
              </a:rPr>
              <a:t>Gentiles, who </a:t>
            </a:r>
            <a:r>
              <a:rPr lang="en-US" sz="2200" b="1" u="sng" dirty="0">
                <a:solidFill>
                  <a:srgbClr val="002060"/>
                </a:solidFill>
              </a:rPr>
              <a:t>do not have the law</a:t>
            </a:r>
            <a:r>
              <a:rPr lang="en-US" sz="2200" dirty="0">
                <a:solidFill>
                  <a:srgbClr val="002060"/>
                </a:solidFill>
              </a:rPr>
              <a:t>, </a:t>
            </a:r>
            <a:r>
              <a:rPr lang="en-US" sz="2200" b="1" u="sng" dirty="0">
                <a:solidFill>
                  <a:srgbClr val="002060"/>
                </a:solidFill>
              </a:rPr>
              <a:t>by nature do the things in the law</a:t>
            </a:r>
            <a:r>
              <a:rPr lang="en-US" sz="2200" dirty="0">
                <a:solidFill>
                  <a:srgbClr val="002060"/>
                </a:solidFill>
              </a:rPr>
              <a:t>, these, </a:t>
            </a:r>
            <a:r>
              <a:rPr lang="en-US" sz="2200" b="1" dirty="0">
                <a:solidFill>
                  <a:srgbClr val="002060"/>
                </a:solidFill>
              </a:rPr>
              <a:t>although </a:t>
            </a:r>
            <a:r>
              <a:rPr lang="en-US" sz="2200" b="1" u="sng" dirty="0">
                <a:solidFill>
                  <a:srgbClr val="002060"/>
                </a:solidFill>
              </a:rPr>
              <a:t>not having the law</a:t>
            </a:r>
            <a:r>
              <a:rPr lang="en-US" sz="2200" b="1" dirty="0">
                <a:solidFill>
                  <a:srgbClr val="002060"/>
                </a:solidFill>
              </a:rPr>
              <a:t>, are a law to themselves</a:t>
            </a:r>
            <a:r>
              <a:rPr lang="en-US" sz="2200" dirty="0">
                <a:solidFill>
                  <a:srgbClr val="002060"/>
                </a:solidFill>
              </a:rPr>
              <a:t>, …. </a:t>
            </a:r>
            <a:r>
              <a:rPr lang="en-US" sz="2200" b="1" dirty="0">
                <a:solidFill>
                  <a:srgbClr val="002060"/>
                </a:solidFill>
              </a:rPr>
              <a:t>you are </a:t>
            </a:r>
            <a:r>
              <a:rPr lang="en-US" sz="2200" b="1" u="sng" dirty="0">
                <a:solidFill>
                  <a:srgbClr val="002060"/>
                </a:solidFill>
              </a:rPr>
              <a:t>called a Jew</a:t>
            </a:r>
            <a:r>
              <a:rPr lang="en-US" sz="2200" b="1" dirty="0">
                <a:solidFill>
                  <a:srgbClr val="002060"/>
                </a:solidFill>
              </a:rPr>
              <a:t>, and </a:t>
            </a:r>
            <a:r>
              <a:rPr lang="en-US" sz="2200" b="1" u="sng" dirty="0">
                <a:solidFill>
                  <a:srgbClr val="002060"/>
                </a:solidFill>
              </a:rPr>
              <a:t>rest on the law</a:t>
            </a:r>
            <a:r>
              <a:rPr lang="en-US" sz="2200" dirty="0">
                <a:solidFill>
                  <a:srgbClr val="002060"/>
                </a:solidFill>
              </a:rPr>
              <a:t>, and make your boast in God, and know His will, and approve the things that are excellent, </a:t>
            </a:r>
            <a:r>
              <a:rPr lang="en-US" sz="2200" b="1" dirty="0">
                <a:solidFill>
                  <a:srgbClr val="002060"/>
                </a:solidFill>
              </a:rPr>
              <a:t>being instructed </a:t>
            </a:r>
            <a:r>
              <a:rPr lang="en-US" sz="2200" b="1" u="sng" dirty="0">
                <a:solidFill>
                  <a:srgbClr val="002060"/>
                </a:solidFill>
              </a:rPr>
              <a:t>out of the law</a:t>
            </a:r>
            <a:r>
              <a:rPr lang="en-US" sz="2200" dirty="0">
                <a:solidFill>
                  <a:srgbClr val="002060"/>
                </a:solidFill>
              </a:rPr>
              <a:t>, </a:t>
            </a:r>
            <a:r>
              <a:rPr lang="en-US" sz="2200" dirty="0"/>
              <a:t>(</a:t>
            </a:r>
            <a:r>
              <a:rPr lang="en-US" sz="2200" b="1" dirty="0">
                <a:solidFill>
                  <a:srgbClr val="002060"/>
                </a:solidFill>
              </a:rPr>
              <a:t>2:12-18</a:t>
            </a:r>
            <a:r>
              <a:rPr lang="en-US" sz="2200" dirty="0"/>
              <a:t>)</a:t>
            </a:r>
          </a:p>
          <a:p>
            <a:pPr>
              <a:lnSpc>
                <a:spcPct val="95000"/>
              </a:lnSpc>
              <a:spcBef>
                <a:spcPts val="0"/>
              </a:spcBef>
            </a:pPr>
            <a:r>
              <a:rPr lang="en-US" sz="2200" dirty="0"/>
              <a:t>The only </a:t>
            </a:r>
            <a:r>
              <a:rPr lang="en-US" sz="2200" dirty="0">
                <a:solidFill>
                  <a:srgbClr val="002060"/>
                </a:solidFill>
              </a:rPr>
              <a:t>“law”</a:t>
            </a:r>
            <a:r>
              <a:rPr lang="en-US" sz="2200" dirty="0"/>
              <a:t> that Gentiles did not have was OT Law of Moses.</a:t>
            </a:r>
          </a:p>
          <a:p>
            <a:pPr>
              <a:lnSpc>
                <a:spcPct val="95000"/>
              </a:lnSpc>
              <a:spcBef>
                <a:spcPts val="0"/>
              </a:spcBef>
            </a:pPr>
            <a:r>
              <a:rPr lang="en-US" sz="2200" dirty="0"/>
              <a:t>Default association for otherwise unclarified references to </a:t>
            </a:r>
            <a:r>
              <a:rPr lang="en-US" sz="2200" dirty="0">
                <a:solidFill>
                  <a:srgbClr val="002060"/>
                </a:solidFill>
              </a:rPr>
              <a:t>“law”</a:t>
            </a:r>
            <a:r>
              <a:rPr lang="en-US" sz="2200" dirty="0"/>
              <a:t>.</a:t>
            </a:r>
          </a:p>
          <a:p>
            <a:pPr>
              <a:lnSpc>
                <a:spcPct val="95000"/>
              </a:lnSpc>
              <a:spcBef>
                <a:spcPts val="0"/>
              </a:spcBef>
            </a:pPr>
            <a:r>
              <a:rPr lang="en-US" sz="2200" b="1" dirty="0"/>
              <a:t>Note:</a:t>
            </a:r>
            <a:r>
              <a:rPr lang="en-US" sz="2200" dirty="0"/>
              <a:t> Gentiles under some law, because sin implies law (</a:t>
            </a:r>
            <a:r>
              <a:rPr lang="en-US" sz="2200" b="1" dirty="0">
                <a:solidFill>
                  <a:srgbClr val="002060"/>
                </a:solidFill>
              </a:rPr>
              <a:t>5:13; 1 John 3:4</a:t>
            </a:r>
            <a:r>
              <a:rPr lang="en-US" sz="2200" dirty="0"/>
              <a:t>).</a:t>
            </a:r>
          </a:p>
        </p:txBody>
      </p:sp>
    </p:spTree>
    <p:extLst>
      <p:ext uri="{BB962C8B-B14F-4D97-AF65-F5344CB8AC3E}">
        <p14:creationId xmlns:p14="http://schemas.microsoft.com/office/powerpoint/2010/main" val="5909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What Is “Harm”, Really?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spcBef>
                <a:spcPts val="0"/>
              </a:spcBef>
              <a:buFont typeface="+mj-lt"/>
              <a:buAutoNum type="arabicPeriod" startAt="6"/>
            </a:pPr>
            <a:r>
              <a:rPr lang="en-US" sz="2200" dirty="0"/>
              <a:t>Some advocate that we should practically never rebuke, correct, or condemn anyone, and the we should never withdraw fellowship because that would cause immense </a:t>
            </a:r>
            <a:r>
              <a:rPr lang="en-US" sz="2200" dirty="0">
                <a:solidFill>
                  <a:srgbClr val="002060"/>
                </a:solidFill>
              </a:rPr>
              <a:t>“harm”</a:t>
            </a:r>
            <a:r>
              <a:rPr lang="en-US" sz="2200" dirty="0"/>
              <a:t> and after all, </a:t>
            </a:r>
            <a:r>
              <a:rPr lang="en-US" sz="2200" dirty="0">
                <a:solidFill>
                  <a:srgbClr val="002060"/>
                </a:solidFill>
              </a:rPr>
              <a:t>“love does no harm”</a:t>
            </a:r>
            <a:r>
              <a:rPr lang="en-US" sz="2200" dirty="0"/>
              <a:t>.  Are they right?  Explain this apparent contradiction.</a:t>
            </a:r>
          </a:p>
          <a:p>
            <a:pPr>
              <a:spcBef>
                <a:spcPts val="0"/>
              </a:spcBef>
            </a:pPr>
            <a:r>
              <a:rPr lang="en-US" sz="2200" dirty="0"/>
              <a:t>Is “harm” really “harm” if it </a:t>
            </a:r>
            <a:r>
              <a:rPr lang="en-US" sz="2200" b="1" dirty="0"/>
              <a:t>saves</a:t>
            </a:r>
            <a:r>
              <a:rPr lang="en-US" sz="2200" dirty="0"/>
              <a:t> one from </a:t>
            </a:r>
            <a:r>
              <a:rPr lang="en-US" sz="2200" b="1" dirty="0"/>
              <a:t>much greater </a:t>
            </a:r>
            <a:r>
              <a:rPr lang="en-US" sz="2200" dirty="0"/>
              <a:t>“harm”?</a:t>
            </a:r>
          </a:p>
          <a:p>
            <a:pPr>
              <a:spcBef>
                <a:spcPts val="0"/>
              </a:spcBef>
            </a:pPr>
            <a:r>
              <a:rPr lang="en-US" sz="2200" dirty="0"/>
              <a:t>Everyone overlooks minor injuries for greater good.  Examples:</a:t>
            </a:r>
          </a:p>
          <a:p>
            <a:pPr lvl="1">
              <a:spcBef>
                <a:spcPts val="0"/>
              </a:spcBef>
            </a:pPr>
            <a:r>
              <a:rPr lang="en-US" sz="2200" dirty="0"/>
              <a:t>Shots &amp; vaccines – all medicine in general</a:t>
            </a:r>
          </a:p>
          <a:p>
            <a:pPr lvl="1">
              <a:spcBef>
                <a:spcPts val="0"/>
              </a:spcBef>
            </a:pPr>
            <a:r>
              <a:rPr lang="en-US" sz="2200" dirty="0"/>
              <a:t>Coaches, sports, band, music practice – all athletics &amp; training in general</a:t>
            </a:r>
          </a:p>
          <a:p>
            <a:pPr lvl="1">
              <a:spcBef>
                <a:spcPts val="0"/>
              </a:spcBef>
            </a:pPr>
            <a:r>
              <a:rPr lang="en-US" sz="2200" dirty="0"/>
              <a:t>Discipline of any kind – never pleasant (</a:t>
            </a:r>
            <a:r>
              <a:rPr lang="en-US" sz="2200" b="1" dirty="0">
                <a:solidFill>
                  <a:srgbClr val="002060"/>
                </a:solidFill>
              </a:rPr>
              <a:t>Hebrews 12:11</a:t>
            </a:r>
            <a:r>
              <a:rPr lang="en-US" sz="2200" dirty="0"/>
              <a:t>).</a:t>
            </a:r>
          </a:p>
          <a:p>
            <a:pPr>
              <a:spcBef>
                <a:spcPts val="0"/>
              </a:spcBef>
            </a:pPr>
            <a:r>
              <a:rPr lang="en-US" sz="2200" dirty="0"/>
              <a:t>Rebuke &amp; correction is understood similarly by the wise (</a:t>
            </a:r>
            <a:r>
              <a:rPr lang="en-US" sz="2200" b="1" dirty="0">
                <a:solidFill>
                  <a:srgbClr val="002060"/>
                </a:solidFill>
              </a:rPr>
              <a:t>Pro. 27:5-6; 28:23</a:t>
            </a:r>
            <a:r>
              <a:rPr lang="en-US" sz="2200" dirty="0"/>
              <a:t>), because it inoculates from something worse (</a:t>
            </a:r>
            <a:r>
              <a:rPr lang="en-US" sz="2200" b="1" dirty="0">
                <a:solidFill>
                  <a:srgbClr val="002060"/>
                </a:solidFill>
              </a:rPr>
              <a:t>Pro. 12:1; 15:10; 29:1</a:t>
            </a:r>
            <a:r>
              <a:rPr lang="en-US" sz="2200" dirty="0"/>
              <a:t>)!</a:t>
            </a:r>
          </a:p>
          <a:p>
            <a:pPr>
              <a:spcBef>
                <a:spcPts val="0"/>
              </a:spcBef>
            </a:pPr>
            <a:r>
              <a:rPr lang="en-US" sz="2200" dirty="0"/>
              <a:t>Selfishness would spare rebuke to spare unpleasantness (</a:t>
            </a:r>
            <a:r>
              <a:rPr lang="en-US" sz="2200" b="1" dirty="0">
                <a:solidFill>
                  <a:srgbClr val="002060"/>
                </a:solidFill>
              </a:rPr>
              <a:t>Pro. 13:24</a:t>
            </a:r>
            <a:r>
              <a:rPr lang="en-US" sz="2200" dirty="0"/>
              <a:t>).</a:t>
            </a:r>
          </a:p>
          <a:p>
            <a:pPr>
              <a:spcBef>
                <a:spcPts val="0"/>
              </a:spcBef>
            </a:pPr>
            <a:endParaRPr lang="en-US" sz="2200" dirty="0"/>
          </a:p>
        </p:txBody>
      </p:sp>
    </p:spTree>
    <p:extLst>
      <p:ext uri="{BB962C8B-B14F-4D97-AF65-F5344CB8AC3E}">
        <p14:creationId xmlns:p14="http://schemas.microsoft.com/office/powerpoint/2010/main" val="26939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13:11-14</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Urgency of Transformation</a:t>
            </a:r>
            <a:endParaRPr lang="en-US" sz="4800" b="1" dirty="0"/>
          </a:p>
        </p:txBody>
      </p:sp>
    </p:spTree>
    <p:extLst>
      <p:ext uri="{BB962C8B-B14F-4D97-AF65-F5344CB8AC3E}">
        <p14:creationId xmlns:p14="http://schemas.microsoft.com/office/powerpoint/2010/main" val="169951448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When Are You “Saved”?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sz="2200" dirty="0">
                <a:solidFill>
                  <a:srgbClr val="002060"/>
                </a:solidFill>
              </a:rPr>
              <a:t>And do this, knowing the time, that now it is high time to awake out of sleep; for </a:t>
            </a:r>
            <a:r>
              <a:rPr lang="en-US" sz="2200" b="1" dirty="0">
                <a:solidFill>
                  <a:srgbClr val="002060"/>
                </a:solidFill>
              </a:rPr>
              <a:t>now our salvation is </a:t>
            </a:r>
            <a:r>
              <a:rPr lang="en-US" sz="2200" b="1" u="sng" dirty="0">
                <a:solidFill>
                  <a:srgbClr val="002060"/>
                </a:solidFill>
              </a:rPr>
              <a:t>nearer than when we first</a:t>
            </a:r>
            <a:r>
              <a:rPr lang="en-US" sz="2200" b="1" dirty="0">
                <a:solidFill>
                  <a:srgbClr val="002060"/>
                </a:solidFill>
              </a:rPr>
              <a:t> believed</a:t>
            </a:r>
            <a:r>
              <a:rPr lang="en-US" sz="2200" dirty="0">
                <a:solidFill>
                  <a:srgbClr val="002060"/>
                </a:solidFill>
              </a:rPr>
              <a:t>. (</a:t>
            </a:r>
            <a:r>
              <a:rPr lang="en-US" sz="2200" b="1" dirty="0">
                <a:solidFill>
                  <a:srgbClr val="002060"/>
                </a:solidFill>
              </a:rPr>
              <a:t>13:11</a:t>
            </a:r>
            <a:r>
              <a:rPr lang="en-US" sz="2200" dirty="0">
                <a:solidFill>
                  <a:srgbClr val="002060"/>
                </a:solidFill>
              </a:rPr>
              <a:t>)</a:t>
            </a:r>
            <a:endParaRPr lang="en-US" sz="2200" dirty="0"/>
          </a:p>
          <a:p>
            <a:pPr marL="457200" indent="-457200">
              <a:buFont typeface="+mj-lt"/>
              <a:buAutoNum type="arabicPeriod" startAt="7"/>
            </a:pPr>
            <a:r>
              <a:rPr lang="en-US" sz="2200" dirty="0"/>
              <a:t>In what way or ways can </a:t>
            </a:r>
            <a:r>
              <a:rPr lang="en-US" sz="2200" dirty="0">
                <a:solidFill>
                  <a:srgbClr val="002060"/>
                </a:solidFill>
              </a:rPr>
              <a:t>“our salvation be nearer than when we first believed”</a:t>
            </a:r>
            <a:r>
              <a:rPr lang="en-US" sz="2200" dirty="0"/>
              <a:t> (</a:t>
            </a:r>
            <a:r>
              <a:rPr lang="en-US" sz="2200" b="1" dirty="0">
                <a:solidFill>
                  <a:srgbClr val="002060"/>
                </a:solidFill>
              </a:rPr>
              <a:t>13:12</a:t>
            </a:r>
            <a:r>
              <a:rPr lang="en-US" sz="2200" dirty="0"/>
              <a:t>)?  Are we not saved after being baptized?  Explain.</a:t>
            </a:r>
          </a:p>
          <a:p>
            <a:r>
              <a:rPr lang="en-US" sz="2200" dirty="0"/>
              <a:t>When baptized, sins are forgiven (</a:t>
            </a:r>
            <a:r>
              <a:rPr lang="en-US" sz="2200" b="1" dirty="0">
                <a:solidFill>
                  <a:srgbClr val="002060"/>
                </a:solidFill>
              </a:rPr>
              <a:t>Acts 2:37-38</a:t>
            </a:r>
            <a:r>
              <a:rPr lang="en-US" sz="2200" dirty="0"/>
              <a:t>).</a:t>
            </a:r>
          </a:p>
          <a:p>
            <a:r>
              <a:rPr lang="en-US" sz="2200" dirty="0"/>
              <a:t>You are “safe”, unafraid of death (</a:t>
            </a:r>
            <a:r>
              <a:rPr lang="en-US" sz="2200" b="1" dirty="0">
                <a:solidFill>
                  <a:srgbClr val="002060"/>
                </a:solidFill>
              </a:rPr>
              <a:t>1 Cor. 15:54-57</a:t>
            </a:r>
            <a:r>
              <a:rPr lang="en-US" sz="2200" dirty="0"/>
              <a:t>).</a:t>
            </a:r>
          </a:p>
          <a:p>
            <a:r>
              <a:rPr lang="en-US" sz="2200" dirty="0"/>
              <a:t>However, we will still die physically, waiting on resurrection – heaven (</a:t>
            </a:r>
            <a:r>
              <a:rPr lang="en-US" sz="2200" b="1" dirty="0">
                <a:solidFill>
                  <a:srgbClr val="002060"/>
                </a:solidFill>
              </a:rPr>
              <a:t>Rev. 20:12-15</a:t>
            </a:r>
            <a:r>
              <a:rPr lang="en-US" sz="2200" dirty="0"/>
              <a:t>).  Then truly, finally saved.</a:t>
            </a:r>
          </a:p>
          <a:p>
            <a:r>
              <a:rPr lang="en-US" sz="2200" dirty="0"/>
              <a:t>May also be reference to salvation from persecution, temptation (</a:t>
            </a:r>
            <a:r>
              <a:rPr lang="en-US" sz="2200" b="1" dirty="0">
                <a:solidFill>
                  <a:srgbClr val="002060"/>
                </a:solidFill>
              </a:rPr>
              <a:t>2 Pet. 2:7-9</a:t>
            </a:r>
            <a:r>
              <a:rPr lang="en-US" sz="2200" dirty="0"/>
              <a:t>).</a:t>
            </a:r>
          </a:p>
          <a:p>
            <a:endParaRPr lang="en-US" sz="2200" dirty="0"/>
          </a:p>
        </p:txBody>
      </p:sp>
    </p:spTree>
    <p:extLst>
      <p:ext uri="{BB962C8B-B14F-4D97-AF65-F5344CB8AC3E}">
        <p14:creationId xmlns:p14="http://schemas.microsoft.com/office/powerpoint/2010/main" val="292972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Sleeping, Hiding in Darkness?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sz="2200" dirty="0">
                <a:solidFill>
                  <a:srgbClr val="002060"/>
                </a:solidFill>
              </a:rPr>
              <a:t>And do this, </a:t>
            </a:r>
            <a:r>
              <a:rPr lang="en-US" sz="2200" b="1" dirty="0">
                <a:solidFill>
                  <a:srgbClr val="002060"/>
                </a:solidFill>
              </a:rPr>
              <a:t>knowing the </a:t>
            </a:r>
            <a:r>
              <a:rPr lang="en-US" sz="2200" b="1" u="sng" dirty="0">
                <a:solidFill>
                  <a:srgbClr val="002060"/>
                </a:solidFill>
              </a:rPr>
              <a:t>time</a:t>
            </a:r>
            <a:r>
              <a:rPr lang="en-US" sz="2200" dirty="0">
                <a:solidFill>
                  <a:srgbClr val="002060"/>
                </a:solidFill>
              </a:rPr>
              <a:t>, that </a:t>
            </a:r>
            <a:r>
              <a:rPr lang="en-US" sz="2200" b="1" dirty="0">
                <a:solidFill>
                  <a:srgbClr val="002060"/>
                </a:solidFill>
              </a:rPr>
              <a:t>now it is </a:t>
            </a:r>
            <a:r>
              <a:rPr lang="en-US" sz="2200" b="1" u="sng" dirty="0">
                <a:solidFill>
                  <a:srgbClr val="002060"/>
                </a:solidFill>
              </a:rPr>
              <a:t>high time</a:t>
            </a:r>
            <a:r>
              <a:rPr lang="en-US" sz="2200" b="1" dirty="0">
                <a:solidFill>
                  <a:srgbClr val="002060"/>
                </a:solidFill>
              </a:rPr>
              <a:t> to awake out of sleep</a:t>
            </a:r>
            <a:r>
              <a:rPr lang="en-US" sz="2200" dirty="0">
                <a:solidFill>
                  <a:srgbClr val="002060"/>
                </a:solidFill>
              </a:rPr>
              <a:t> … The </a:t>
            </a:r>
            <a:r>
              <a:rPr lang="en-US" sz="2200" b="1" u="sng" dirty="0">
                <a:solidFill>
                  <a:srgbClr val="002060"/>
                </a:solidFill>
              </a:rPr>
              <a:t>night</a:t>
            </a:r>
            <a:r>
              <a:rPr lang="en-US" sz="2200" b="1" dirty="0">
                <a:solidFill>
                  <a:srgbClr val="002060"/>
                </a:solidFill>
              </a:rPr>
              <a:t> is far spent</a:t>
            </a:r>
            <a:r>
              <a:rPr lang="en-US" sz="2200" dirty="0">
                <a:solidFill>
                  <a:srgbClr val="002060"/>
                </a:solidFill>
              </a:rPr>
              <a:t>, the </a:t>
            </a:r>
            <a:r>
              <a:rPr lang="en-US" sz="2200" b="1" u="sng" dirty="0">
                <a:solidFill>
                  <a:srgbClr val="002060"/>
                </a:solidFill>
              </a:rPr>
              <a:t>day</a:t>
            </a:r>
            <a:r>
              <a:rPr lang="en-US" sz="2200" b="1" dirty="0">
                <a:solidFill>
                  <a:srgbClr val="002060"/>
                </a:solidFill>
              </a:rPr>
              <a:t> is at hand</a:t>
            </a:r>
            <a:r>
              <a:rPr lang="en-US" sz="2200" dirty="0">
                <a:solidFill>
                  <a:srgbClr val="002060"/>
                </a:solidFill>
              </a:rPr>
              <a:t>. </a:t>
            </a:r>
            <a:r>
              <a:rPr lang="en-US" sz="2200" b="1" u="sng" dirty="0">
                <a:solidFill>
                  <a:srgbClr val="002060"/>
                </a:solidFill>
              </a:rPr>
              <a:t>Therefore</a:t>
            </a:r>
            <a:r>
              <a:rPr lang="en-US" sz="2200" dirty="0">
                <a:solidFill>
                  <a:srgbClr val="002060"/>
                </a:solidFill>
              </a:rPr>
              <a:t> let us </a:t>
            </a:r>
            <a:r>
              <a:rPr lang="en-US" sz="2200" b="1" dirty="0">
                <a:solidFill>
                  <a:srgbClr val="002060"/>
                </a:solidFill>
              </a:rPr>
              <a:t>cast off the </a:t>
            </a:r>
            <a:r>
              <a:rPr lang="en-US" sz="2200" b="1" u="sng" dirty="0">
                <a:solidFill>
                  <a:srgbClr val="002060"/>
                </a:solidFill>
              </a:rPr>
              <a:t>works of darkness</a:t>
            </a:r>
            <a:r>
              <a:rPr lang="en-US" sz="2200" dirty="0">
                <a:solidFill>
                  <a:srgbClr val="002060"/>
                </a:solidFill>
              </a:rPr>
              <a:t>, and let us </a:t>
            </a:r>
            <a:r>
              <a:rPr lang="en-US" sz="2200" b="1" dirty="0">
                <a:solidFill>
                  <a:srgbClr val="002060"/>
                </a:solidFill>
              </a:rPr>
              <a:t>put on the </a:t>
            </a:r>
            <a:r>
              <a:rPr lang="en-US" sz="2200" b="1" u="sng" dirty="0">
                <a:solidFill>
                  <a:srgbClr val="002060"/>
                </a:solidFill>
              </a:rPr>
              <a:t>armor of light</a:t>
            </a:r>
            <a:r>
              <a:rPr lang="en-US" sz="2200" dirty="0">
                <a:solidFill>
                  <a:srgbClr val="002060"/>
                </a:solidFill>
              </a:rPr>
              <a:t>. Let us </a:t>
            </a:r>
            <a:r>
              <a:rPr lang="en-US" sz="2200" b="1" dirty="0">
                <a:solidFill>
                  <a:srgbClr val="002060"/>
                </a:solidFill>
              </a:rPr>
              <a:t>walk properly, </a:t>
            </a:r>
            <a:r>
              <a:rPr lang="en-US" sz="2200" b="1" u="sng" dirty="0">
                <a:solidFill>
                  <a:srgbClr val="002060"/>
                </a:solidFill>
              </a:rPr>
              <a:t>as in the day</a:t>
            </a:r>
            <a:r>
              <a:rPr lang="en-US" sz="2200" dirty="0">
                <a:solidFill>
                  <a:srgbClr val="002060"/>
                </a:solidFill>
              </a:rPr>
              <a:t>, not in revelry and drunkenness, not in lewdness and lust, not in strife and envy. </a:t>
            </a:r>
            <a:r>
              <a:rPr lang="en-US" sz="2200" dirty="0"/>
              <a:t>(</a:t>
            </a:r>
            <a:r>
              <a:rPr lang="en-US" sz="2200" b="1" dirty="0">
                <a:solidFill>
                  <a:srgbClr val="002060"/>
                </a:solidFill>
              </a:rPr>
              <a:t>13:11-13</a:t>
            </a:r>
            <a:r>
              <a:rPr lang="en-US" sz="2200" dirty="0"/>
              <a:t>)</a:t>
            </a:r>
          </a:p>
          <a:p>
            <a:pPr marL="457200" indent="-457200">
              <a:buFont typeface="+mj-lt"/>
              <a:buAutoNum type="arabicPeriod" startAt="8"/>
            </a:pPr>
            <a:r>
              <a:rPr lang="en-US" sz="2200" dirty="0"/>
              <a:t>Please explain the analogy made between the sleeping and walking, night and day, and darkness and light (</a:t>
            </a:r>
            <a:r>
              <a:rPr lang="en-US" sz="2200" b="1" dirty="0">
                <a:solidFill>
                  <a:srgbClr val="002060"/>
                </a:solidFill>
              </a:rPr>
              <a:t>13:11-13</a:t>
            </a:r>
            <a:r>
              <a:rPr lang="en-US" sz="2200" dirty="0"/>
              <a:t>).</a:t>
            </a:r>
          </a:p>
          <a:p>
            <a:r>
              <a:rPr lang="en-US" sz="2200" dirty="0"/>
              <a:t>Double analogy:</a:t>
            </a:r>
          </a:p>
          <a:p>
            <a:pPr lvl="1"/>
            <a:r>
              <a:rPr lang="en-US" sz="2200" dirty="0"/>
              <a:t>Darkness when asleep.  Day is time to work (</a:t>
            </a:r>
            <a:r>
              <a:rPr lang="en-US" sz="2200" b="1" dirty="0">
                <a:solidFill>
                  <a:srgbClr val="002060"/>
                </a:solidFill>
              </a:rPr>
              <a:t>John 9:4</a:t>
            </a:r>
            <a:r>
              <a:rPr lang="en-US" sz="2200" dirty="0"/>
              <a:t>).  Urgency!</a:t>
            </a:r>
          </a:p>
          <a:p>
            <a:pPr lvl="1"/>
            <a:r>
              <a:rPr lang="en-US" sz="2200" dirty="0"/>
              <a:t>Darkness when works of shame.  Day is time for examination (</a:t>
            </a:r>
            <a:r>
              <a:rPr lang="en-US" sz="2200" b="1" dirty="0">
                <a:solidFill>
                  <a:srgbClr val="002060"/>
                </a:solidFill>
              </a:rPr>
              <a:t>John 3:19-21</a:t>
            </a:r>
            <a:r>
              <a:rPr lang="en-US" sz="2200" dirty="0"/>
              <a:t>).  Purity!  Integrity!  Morality!  Holiness!</a:t>
            </a:r>
          </a:p>
          <a:p>
            <a:r>
              <a:rPr lang="en-US" sz="2200" dirty="0"/>
              <a:t>Are you continuing in darkness?  Why?</a:t>
            </a:r>
          </a:p>
          <a:p>
            <a:endParaRPr lang="en-US" sz="2200" dirty="0"/>
          </a:p>
        </p:txBody>
      </p:sp>
    </p:spTree>
    <p:extLst>
      <p:ext uri="{BB962C8B-B14F-4D97-AF65-F5344CB8AC3E}">
        <p14:creationId xmlns:p14="http://schemas.microsoft.com/office/powerpoint/2010/main" val="36261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“Make No Provision for the Flesh”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spcBef>
                <a:spcPts val="0"/>
              </a:spcBef>
              <a:buNone/>
            </a:pPr>
            <a:r>
              <a:rPr lang="en-US" sz="2000" dirty="0">
                <a:solidFill>
                  <a:srgbClr val="002060"/>
                </a:solidFill>
              </a:rPr>
              <a:t>But </a:t>
            </a:r>
            <a:r>
              <a:rPr lang="en-US" sz="2000" b="1" dirty="0">
                <a:solidFill>
                  <a:srgbClr val="002060"/>
                </a:solidFill>
              </a:rPr>
              <a:t>put on the Lord Jesus Christ</a:t>
            </a:r>
            <a:r>
              <a:rPr lang="en-US" sz="2000" dirty="0">
                <a:solidFill>
                  <a:srgbClr val="002060"/>
                </a:solidFill>
              </a:rPr>
              <a:t>, and </a:t>
            </a:r>
            <a:r>
              <a:rPr lang="en-US" sz="2000" b="1" dirty="0">
                <a:solidFill>
                  <a:srgbClr val="002060"/>
                </a:solidFill>
              </a:rPr>
              <a:t>make </a:t>
            </a:r>
            <a:r>
              <a:rPr lang="en-US" sz="2000" b="1" u="sng" dirty="0">
                <a:solidFill>
                  <a:srgbClr val="002060"/>
                </a:solidFill>
              </a:rPr>
              <a:t>no provision for the flesh</a:t>
            </a:r>
            <a:r>
              <a:rPr lang="en-US" sz="2000" b="1" dirty="0">
                <a:solidFill>
                  <a:srgbClr val="002060"/>
                </a:solidFill>
              </a:rPr>
              <a:t>, to fulfill its lusts</a:t>
            </a:r>
            <a:r>
              <a:rPr lang="en-US" sz="2000" dirty="0">
                <a:solidFill>
                  <a:srgbClr val="002060"/>
                </a:solidFill>
              </a:rPr>
              <a:t>. </a:t>
            </a:r>
            <a:r>
              <a:rPr lang="en-US" sz="2000" dirty="0"/>
              <a:t>(</a:t>
            </a:r>
            <a:r>
              <a:rPr lang="en-US" sz="2000" b="1" dirty="0">
                <a:solidFill>
                  <a:srgbClr val="002060"/>
                </a:solidFill>
              </a:rPr>
              <a:t>13:14</a:t>
            </a:r>
            <a:r>
              <a:rPr lang="en-US" sz="2000" dirty="0"/>
              <a:t>)</a:t>
            </a:r>
          </a:p>
          <a:p>
            <a:pPr marL="457200" indent="-457200">
              <a:spcBef>
                <a:spcPts val="0"/>
              </a:spcBef>
              <a:buFont typeface="+mj-lt"/>
              <a:buAutoNum type="arabicPeriod" startAt="9"/>
            </a:pPr>
            <a:r>
              <a:rPr lang="en-US" sz="2000" dirty="0"/>
              <a:t>How could someone conceivably </a:t>
            </a:r>
            <a:r>
              <a:rPr lang="en-US" sz="2000" dirty="0">
                <a:solidFill>
                  <a:srgbClr val="002060"/>
                </a:solidFill>
              </a:rPr>
              <a:t>“make provisions for the flesh to fulfill its lust”</a:t>
            </a:r>
            <a:r>
              <a:rPr lang="en-US" sz="2000" dirty="0"/>
              <a:t> (</a:t>
            </a:r>
            <a:r>
              <a:rPr lang="en-US" sz="2000" b="1" dirty="0">
                <a:solidFill>
                  <a:srgbClr val="002060"/>
                </a:solidFill>
              </a:rPr>
              <a:t>13:14</a:t>
            </a:r>
            <a:r>
              <a:rPr lang="en-US" sz="2000" dirty="0"/>
              <a:t>), and how can we avoid that trap?</a:t>
            </a:r>
          </a:p>
          <a:p>
            <a:pPr>
              <a:spcBef>
                <a:spcPts val="0"/>
              </a:spcBef>
            </a:pPr>
            <a:r>
              <a:rPr lang="en-US" sz="2000" dirty="0"/>
              <a:t>Any time we put ourselves – consciously or unconsciously – into a position where we are vulnerable and it is easy to sin.  Examples:</a:t>
            </a:r>
          </a:p>
          <a:p>
            <a:pPr lvl="1">
              <a:spcBef>
                <a:spcPts val="0"/>
              </a:spcBef>
            </a:pPr>
            <a:r>
              <a:rPr lang="en-US" sz="2000" dirty="0"/>
              <a:t>Immodest, inappropriate clothing inviting ungodly attention.</a:t>
            </a:r>
          </a:p>
          <a:p>
            <a:pPr lvl="1">
              <a:spcBef>
                <a:spcPts val="0"/>
              </a:spcBef>
            </a:pPr>
            <a:r>
              <a:rPr lang="en-US" sz="2000" dirty="0"/>
              <a:t>Websites that lead to others, leading to others to pornography.</a:t>
            </a:r>
          </a:p>
          <a:p>
            <a:pPr lvl="1">
              <a:spcBef>
                <a:spcPts val="0"/>
              </a:spcBef>
            </a:pPr>
            <a:r>
              <a:rPr lang="en-US" sz="2000" dirty="0"/>
              <a:t>Too easily, privately accessed TV, electronics, phone, tablets, etc.</a:t>
            </a:r>
          </a:p>
          <a:p>
            <a:pPr lvl="1">
              <a:spcBef>
                <a:spcPts val="0"/>
              </a:spcBef>
            </a:pPr>
            <a:r>
              <a:rPr lang="en-US" sz="2000" dirty="0"/>
              <a:t>Friends that are not strong Christians, discouraging us from right.</a:t>
            </a:r>
          </a:p>
          <a:p>
            <a:pPr>
              <a:spcBef>
                <a:spcPts val="0"/>
              </a:spcBef>
            </a:pPr>
            <a:r>
              <a:rPr lang="en-US" sz="2000" dirty="0"/>
              <a:t>Do you recognize your enemy (</a:t>
            </a:r>
            <a:r>
              <a:rPr lang="en-US" sz="2000" b="1" dirty="0">
                <a:solidFill>
                  <a:srgbClr val="002060"/>
                </a:solidFill>
              </a:rPr>
              <a:t>1 Pet. 5:8; Eph. 5:15-17</a:t>
            </a:r>
            <a:r>
              <a:rPr lang="en-US" sz="2000" dirty="0"/>
              <a:t>)?</a:t>
            </a:r>
          </a:p>
          <a:p>
            <a:pPr>
              <a:spcBef>
                <a:spcPts val="0"/>
              </a:spcBef>
            </a:pPr>
            <a:r>
              <a:rPr lang="en-US" sz="2000" dirty="0"/>
              <a:t>Anticipating your </a:t>
            </a:r>
            <a:r>
              <a:rPr lang="en-US" sz="2000"/>
              <a:t>enemy’s moves, </a:t>
            </a:r>
            <a:r>
              <a:rPr lang="en-US" sz="2000" dirty="0"/>
              <a:t>planning multiple steps ahead (</a:t>
            </a:r>
            <a:r>
              <a:rPr lang="en-US" sz="2000" b="1" dirty="0">
                <a:solidFill>
                  <a:srgbClr val="002060"/>
                </a:solidFill>
              </a:rPr>
              <a:t>2 Cor. 11:12-15</a:t>
            </a:r>
            <a:r>
              <a:rPr lang="en-US" sz="2000" dirty="0"/>
              <a:t>)?</a:t>
            </a:r>
          </a:p>
          <a:p>
            <a:pPr>
              <a:spcBef>
                <a:spcPts val="0"/>
              </a:spcBef>
            </a:pPr>
            <a:r>
              <a:rPr lang="en-US" sz="2000" dirty="0"/>
              <a:t>Do you at least recognize what leads you to stumble, cutting it off (</a:t>
            </a:r>
            <a:r>
              <a:rPr lang="en-US" sz="2000" b="1" dirty="0">
                <a:solidFill>
                  <a:srgbClr val="002060"/>
                </a:solidFill>
              </a:rPr>
              <a:t>Mat. 5:27-30</a:t>
            </a:r>
            <a:r>
              <a:rPr lang="en-US" sz="2000" dirty="0"/>
              <a:t>)?</a:t>
            </a:r>
          </a:p>
        </p:txBody>
      </p:sp>
    </p:spTree>
    <p:extLst>
      <p:ext uri="{BB962C8B-B14F-4D97-AF65-F5344CB8AC3E}">
        <p14:creationId xmlns:p14="http://schemas.microsoft.com/office/powerpoint/2010/main" val="111671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“Sound Doctrine”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Looking back on chapters </a:t>
            </a:r>
            <a:r>
              <a:rPr lang="en-US" b="1" dirty="0">
                <a:solidFill>
                  <a:srgbClr val="002060"/>
                </a:solidFill>
              </a:rPr>
              <a:t>12-13</a:t>
            </a:r>
            <a:r>
              <a:rPr lang="en-US" dirty="0"/>
              <a:t>, are you reminded of any other multi-chapter sections of Scripture?  If so, which one or ones?  What similarities do they share in setting, which would require these similar collections of points?</a:t>
            </a:r>
          </a:p>
          <a:p>
            <a:r>
              <a:rPr lang="en-US" dirty="0"/>
              <a:t>Very similar to chapter 5 of the Sermon on the Mount (</a:t>
            </a:r>
            <a:r>
              <a:rPr lang="en-US" b="1" dirty="0">
                <a:solidFill>
                  <a:srgbClr val="002060"/>
                </a:solidFill>
              </a:rPr>
              <a:t>Mat. 5-7</a:t>
            </a:r>
            <a:r>
              <a:rPr lang="en-US" dirty="0"/>
              <a:t>), on command to </a:t>
            </a:r>
            <a:r>
              <a:rPr lang="en-US" dirty="0">
                <a:solidFill>
                  <a:srgbClr val="002060"/>
                </a:solidFill>
              </a:rPr>
              <a:t>“love your neighbor (enemy) as yourself”</a:t>
            </a:r>
            <a:r>
              <a:rPr lang="en-US" dirty="0"/>
              <a:t>.</a:t>
            </a:r>
          </a:p>
          <a:p>
            <a:r>
              <a:rPr lang="en-US" dirty="0"/>
              <a:t>Jews and Gentiles had been enemies for so long, it would be difficult for them to change and learn how to love each other, so they needed reminding and specific application.</a:t>
            </a:r>
          </a:p>
          <a:p>
            <a:endParaRPr lang="en-US" dirty="0"/>
          </a:p>
        </p:txBody>
      </p:sp>
    </p:spTree>
    <p:extLst>
      <p:ext uri="{BB962C8B-B14F-4D97-AF65-F5344CB8AC3E}">
        <p14:creationId xmlns:p14="http://schemas.microsoft.com/office/powerpoint/2010/main" val="19573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361225" y="2987041"/>
            <a:ext cx="8362828" cy="334440"/>
          </a:xfrm>
        </p:spPr>
        <p:txBody>
          <a:bodyPr>
            <a:noAutofit/>
          </a:bodyPr>
          <a:lstStyle/>
          <a:p>
            <a:r>
              <a:rPr lang="en-US" dirty="0"/>
              <a:t>An Accepting People</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14</a:t>
            </a:r>
          </a:p>
        </p:txBody>
      </p:sp>
    </p:spTree>
    <p:extLst>
      <p:ext uri="{BB962C8B-B14F-4D97-AF65-F5344CB8AC3E}">
        <p14:creationId xmlns:p14="http://schemas.microsoft.com/office/powerpoint/2010/main" val="377714453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a:xfrm>
            <a:off x="118188" y="2995"/>
            <a:ext cx="8907624" cy="857250"/>
          </a:xfrm>
        </p:spPr>
        <p:txBody>
          <a:bodyPr/>
          <a:lstStyle/>
          <a:p>
            <a:r>
              <a:rPr lang="en-US" dirty="0"/>
              <a:t>Outline</a:t>
            </a:r>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a:xfrm>
            <a:off x="117475" y="781638"/>
            <a:ext cx="8909050" cy="4124325"/>
          </a:xfrm>
        </p:spPr>
        <p:txBody>
          <a:bodyPr/>
          <a:lstStyle/>
          <a:p>
            <a:pPr marL="460375" lvl="0" indent="-460375">
              <a:lnSpc>
                <a:spcPct val="98000"/>
              </a:lnSpc>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lnSpc>
                <a:spcPct val="98000"/>
              </a:lnSpc>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Overcoming Sin; Spirit over Flesh</a:t>
            </a:r>
            <a:r>
              <a:rPr lang="en-US" dirty="0">
                <a:solidFill>
                  <a:srgbClr val="002060"/>
                </a:solidFill>
              </a:rPr>
              <a:t>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Salvation of Spiritual Israel</a:t>
            </a:r>
            <a:r>
              <a:rPr lang="en-US" dirty="0">
                <a:solidFill>
                  <a:schemeClr val="bg1">
                    <a:lumMod val="75000"/>
                    <a:lumOff val="25000"/>
                  </a:schemeClr>
                </a:solidFill>
              </a:rPr>
              <a:t>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lnSpc>
                <a:spcPct val="98000"/>
              </a:lnSpc>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lnSpc>
                <a:spcPct val="98000"/>
              </a:lnSpc>
              <a:spcBef>
                <a:spcPts val="0"/>
              </a:spcBef>
              <a:buFont typeface="+mj-lt"/>
              <a:buAutoNum type="alphaUcPeriod"/>
            </a:pPr>
            <a:r>
              <a:rPr lang="en-US" dirty="0">
                <a:solidFill>
                  <a:srgbClr val="002060"/>
                </a:solidFill>
              </a:rPr>
              <a:t>Applications toward each other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1374775" lvl="2" indent="-460375">
              <a:lnSpc>
                <a:spcPct val="98000"/>
              </a:lnSpc>
              <a:spcBef>
                <a:spcPts val="0"/>
              </a:spcBef>
              <a:buFont typeface="+mj-lt"/>
              <a:buAutoNum type="arabicPeriod" startAt="12"/>
            </a:pPr>
            <a:r>
              <a:rPr lang="en-US" dirty="0"/>
              <a:t>A Transformed People</a:t>
            </a:r>
          </a:p>
          <a:p>
            <a:pPr marL="1374775" lvl="2" indent="-460375">
              <a:lnSpc>
                <a:spcPct val="98000"/>
              </a:lnSpc>
              <a:spcBef>
                <a:spcPts val="0"/>
              </a:spcBef>
              <a:buFont typeface="+mj-lt"/>
              <a:buAutoNum type="arabicPeriod" startAt="12"/>
            </a:pPr>
            <a:r>
              <a:rPr lang="en-US" dirty="0"/>
              <a:t>A Submissive People</a:t>
            </a:r>
          </a:p>
          <a:p>
            <a:pPr marL="1374775" lvl="2" indent="-460375">
              <a:lnSpc>
                <a:spcPct val="98000"/>
              </a:lnSpc>
              <a:spcBef>
                <a:spcPts val="0"/>
              </a:spcBef>
              <a:buFont typeface="+mj-lt"/>
              <a:buAutoNum type="arabicPeriod" startAt="12"/>
            </a:pPr>
            <a:r>
              <a:rPr lang="en-US" dirty="0">
                <a:solidFill>
                  <a:srgbClr val="002060"/>
                </a:solidFill>
              </a:rPr>
              <a:t>An Accepting People</a:t>
            </a:r>
          </a:p>
          <a:p>
            <a:pPr marL="1374775" lvl="2" indent="-460375">
              <a:lnSpc>
                <a:spcPct val="98000"/>
              </a:lnSpc>
              <a:spcBef>
                <a:spcPts val="0"/>
              </a:spcBef>
              <a:buFont typeface="+mj-lt"/>
              <a:buAutoNum type="arabicPeriod" startAt="12"/>
            </a:pPr>
            <a:r>
              <a:rPr lang="en-US" dirty="0"/>
              <a:t>A Unified, Peaceful People</a:t>
            </a:r>
          </a:p>
          <a:p>
            <a:pPr marL="917575" lvl="1" indent="-457200">
              <a:lnSpc>
                <a:spcPct val="98000"/>
              </a:lnSpc>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390440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26" presetClass="emph" presetSubtype="0" fill="hold" nodeType="afterEffect">
                                  <p:stCondLst>
                                    <p:cond delay="0"/>
                                  </p:stCondLst>
                                  <p:childTnLst>
                                    <p:animEffect transition="out" filter="fade">
                                      <p:cBhvr>
                                        <p:cTn id="46" dur="500" tmFilter="0, 0; .2, .5; .8, .5; 1, 0"/>
                                        <p:tgtEl>
                                          <p:spTgt spid="3">
                                            <p:txEl>
                                              <p:pRg st="9" end="9"/>
                                            </p:txEl>
                                          </p:spTgt>
                                        </p:tgtEl>
                                      </p:cBhvr>
                                    </p:animEffect>
                                    <p:animScale>
                                      <p:cBhvr>
                                        <p:cTn id="47" dur="250" autoRev="1" fill="hold"/>
                                        <p:tgtEl>
                                          <p:spTgt spid="3">
                                            <p:txEl>
                                              <p:pRg st="9" end="9"/>
                                            </p:txEl>
                                          </p:spTgt>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14:1-12</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Accept the Weak</a:t>
            </a:r>
            <a:endParaRPr lang="en-US" sz="4800" b="1" dirty="0"/>
          </a:p>
        </p:txBody>
      </p:sp>
    </p:spTree>
    <p:extLst>
      <p:ext uri="{BB962C8B-B14F-4D97-AF65-F5344CB8AC3E}">
        <p14:creationId xmlns:p14="http://schemas.microsoft.com/office/powerpoint/2010/main" val="57554345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What Is “Weak in the Faith”?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a:pPr>
            <a:r>
              <a:rPr lang="en-US" dirty="0"/>
              <a:t>The references to people being </a:t>
            </a:r>
            <a:r>
              <a:rPr lang="en-US" dirty="0">
                <a:solidFill>
                  <a:srgbClr val="002060"/>
                </a:solidFill>
              </a:rPr>
              <a:t>“weak in the faith”</a:t>
            </a:r>
            <a:r>
              <a:rPr lang="en-US" dirty="0"/>
              <a:t>, do they correspond to a lack of determination or something else (</a:t>
            </a:r>
            <a:r>
              <a:rPr lang="en-US" b="1" dirty="0">
                <a:solidFill>
                  <a:srgbClr val="002060"/>
                </a:solidFill>
              </a:rPr>
              <a:t>14:1</a:t>
            </a:r>
            <a:r>
              <a:rPr lang="en-US" dirty="0"/>
              <a:t>)?  How do the examples used as points of application throughout this chapter help you narrow down the meaning (</a:t>
            </a:r>
            <a:r>
              <a:rPr lang="en-US" b="1" dirty="0">
                <a:solidFill>
                  <a:srgbClr val="002060"/>
                </a:solidFill>
              </a:rPr>
              <a:t>14:2, 5</a:t>
            </a:r>
            <a:r>
              <a:rPr lang="en-US" dirty="0"/>
              <a:t>)?</a:t>
            </a:r>
          </a:p>
          <a:p>
            <a:pPr marL="0" indent="0">
              <a:lnSpc>
                <a:spcPct val="95000"/>
              </a:lnSpc>
              <a:spcBef>
                <a:spcPts val="0"/>
              </a:spcBef>
              <a:buNone/>
            </a:pPr>
            <a:r>
              <a:rPr lang="en-US" dirty="0">
                <a:solidFill>
                  <a:srgbClr val="002060"/>
                </a:solidFill>
              </a:rPr>
              <a:t>Receive one who is </a:t>
            </a:r>
            <a:r>
              <a:rPr lang="en-US" b="1" dirty="0">
                <a:solidFill>
                  <a:srgbClr val="002060"/>
                </a:solidFill>
              </a:rPr>
              <a:t>weak in </a:t>
            </a:r>
            <a:r>
              <a:rPr lang="en-US" b="1" u="sng" dirty="0">
                <a:solidFill>
                  <a:srgbClr val="002060"/>
                </a:solidFill>
              </a:rPr>
              <a:t>the faith</a:t>
            </a:r>
            <a:r>
              <a:rPr lang="en-US" dirty="0">
                <a:solidFill>
                  <a:srgbClr val="002060"/>
                </a:solidFill>
              </a:rPr>
              <a:t>, but not to disputes over doubtful things. </a:t>
            </a:r>
            <a:r>
              <a:rPr lang="en-US" b="1" u="sng" dirty="0">
                <a:solidFill>
                  <a:srgbClr val="002060"/>
                </a:solidFill>
              </a:rPr>
              <a:t>For</a:t>
            </a:r>
            <a:r>
              <a:rPr lang="en-US" b="1" dirty="0">
                <a:solidFill>
                  <a:srgbClr val="002060"/>
                </a:solidFill>
              </a:rPr>
              <a:t> one </a:t>
            </a:r>
            <a:r>
              <a:rPr lang="en-US" b="1" u="sng" dirty="0">
                <a:solidFill>
                  <a:srgbClr val="002060"/>
                </a:solidFill>
              </a:rPr>
              <a:t>believes</a:t>
            </a:r>
            <a:r>
              <a:rPr lang="en-US" dirty="0">
                <a:solidFill>
                  <a:srgbClr val="002060"/>
                </a:solidFill>
              </a:rPr>
              <a:t> he may eat all things, but he </a:t>
            </a:r>
            <a:r>
              <a:rPr lang="en-US" b="1" dirty="0">
                <a:solidFill>
                  <a:srgbClr val="002060"/>
                </a:solidFill>
              </a:rPr>
              <a:t>who is </a:t>
            </a:r>
            <a:r>
              <a:rPr lang="en-US" b="1" u="sng" dirty="0">
                <a:solidFill>
                  <a:srgbClr val="002060"/>
                </a:solidFill>
              </a:rPr>
              <a:t>weak</a:t>
            </a:r>
            <a:r>
              <a:rPr lang="en-US" b="1" dirty="0">
                <a:solidFill>
                  <a:srgbClr val="002060"/>
                </a:solidFill>
              </a:rPr>
              <a:t> eats only vegetables</a:t>
            </a:r>
            <a:r>
              <a:rPr lang="en-US" dirty="0">
                <a:solidFill>
                  <a:srgbClr val="002060"/>
                </a:solidFill>
              </a:rPr>
              <a:t>. … One person esteems one day above another; another esteems every day alike. Let each </a:t>
            </a:r>
            <a:r>
              <a:rPr lang="en-US" b="1" dirty="0">
                <a:solidFill>
                  <a:srgbClr val="002060"/>
                </a:solidFill>
              </a:rPr>
              <a:t>be </a:t>
            </a:r>
            <a:r>
              <a:rPr lang="en-US" b="1" u="sng" dirty="0">
                <a:solidFill>
                  <a:srgbClr val="002060"/>
                </a:solidFill>
              </a:rPr>
              <a:t>fully convinced</a:t>
            </a:r>
            <a:r>
              <a:rPr lang="en-US" b="1" dirty="0">
                <a:solidFill>
                  <a:srgbClr val="002060"/>
                </a:solidFill>
              </a:rPr>
              <a:t> in his own mind</a:t>
            </a:r>
            <a:r>
              <a:rPr lang="en-US" dirty="0">
                <a:solidFill>
                  <a:srgbClr val="002060"/>
                </a:solidFill>
              </a:rPr>
              <a:t>.</a:t>
            </a:r>
            <a:r>
              <a:rPr lang="en-US" dirty="0"/>
              <a:t> (</a:t>
            </a:r>
            <a:r>
              <a:rPr lang="en-US" b="1" dirty="0">
                <a:solidFill>
                  <a:srgbClr val="002060"/>
                </a:solidFill>
              </a:rPr>
              <a:t>14:1-5</a:t>
            </a:r>
            <a:r>
              <a:rPr lang="en-US" dirty="0"/>
              <a:t>)</a:t>
            </a:r>
          </a:p>
          <a:p>
            <a:pPr>
              <a:lnSpc>
                <a:spcPct val="95000"/>
              </a:lnSpc>
              <a:spcBef>
                <a:spcPts val="0"/>
              </a:spcBef>
            </a:pPr>
            <a:r>
              <a:rPr lang="en-US" dirty="0"/>
              <a:t>Examples show greater discipline for those who are </a:t>
            </a:r>
            <a:r>
              <a:rPr lang="en-US" dirty="0">
                <a:solidFill>
                  <a:srgbClr val="002060"/>
                </a:solidFill>
              </a:rPr>
              <a:t>“weak”</a:t>
            </a:r>
            <a:r>
              <a:rPr lang="en-US" dirty="0"/>
              <a:t>.</a:t>
            </a:r>
          </a:p>
          <a:p>
            <a:pPr>
              <a:lnSpc>
                <a:spcPct val="95000"/>
              </a:lnSpc>
              <a:spcBef>
                <a:spcPts val="0"/>
              </a:spcBef>
            </a:pPr>
            <a:r>
              <a:rPr lang="en-US" dirty="0"/>
              <a:t>Emphasis on belief, mind – knowledge, not determination.</a:t>
            </a:r>
          </a:p>
          <a:p>
            <a:pPr>
              <a:lnSpc>
                <a:spcPct val="95000"/>
              </a:lnSpc>
              <a:spcBef>
                <a:spcPts val="0"/>
              </a:spcBef>
            </a:pPr>
            <a:r>
              <a:rPr lang="en-US" dirty="0"/>
              <a:t>Refers to </a:t>
            </a:r>
            <a:r>
              <a:rPr lang="en-US" dirty="0">
                <a:solidFill>
                  <a:srgbClr val="002060"/>
                </a:solidFill>
              </a:rPr>
              <a:t>“</a:t>
            </a:r>
            <a:r>
              <a:rPr lang="en-US" u="sng" dirty="0">
                <a:solidFill>
                  <a:srgbClr val="002060"/>
                </a:solidFill>
              </a:rPr>
              <a:t>the</a:t>
            </a:r>
            <a:r>
              <a:rPr lang="en-US" dirty="0">
                <a:solidFill>
                  <a:srgbClr val="002060"/>
                </a:solidFill>
              </a:rPr>
              <a:t> faith”</a:t>
            </a:r>
            <a:r>
              <a:rPr lang="en-US" dirty="0"/>
              <a:t> - knowledge of truth - substance of faith (</a:t>
            </a:r>
            <a:r>
              <a:rPr lang="en-US" b="1" dirty="0" err="1">
                <a:solidFill>
                  <a:srgbClr val="002060"/>
                </a:solidFill>
              </a:rPr>
              <a:t>Jd</a:t>
            </a:r>
            <a:r>
              <a:rPr lang="en-US" b="1" dirty="0">
                <a:solidFill>
                  <a:srgbClr val="002060"/>
                </a:solidFill>
              </a:rPr>
              <a:t>. 3</a:t>
            </a:r>
            <a:r>
              <a:rPr lang="en-US" dirty="0"/>
              <a:t>).</a:t>
            </a:r>
          </a:p>
        </p:txBody>
      </p:sp>
    </p:spTree>
    <p:extLst>
      <p:ext uri="{BB962C8B-B14F-4D97-AF65-F5344CB8AC3E}">
        <p14:creationId xmlns:p14="http://schemas.microsoft.com/office/powerpoint/2010/main" val="175957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Advantage of the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6"/>
            </a:pPr>
            <a:r>
              <a:rPr lang="en-US" dirty="0"/>
              <a:t>What advantage does </a:t>
            </a:r>
            <a:r>
              <a:rPr lang="en-US" dirty="0">
                <a:solidFill>
                  <a:srgbClr val="002060"/>
                </a:solidFill>
              </a:rPr>
              <a:t>“the law”</a:t>
            </a:r>
            <a:r>
              <a:rPr lang="en-US" dirty="0"/>
              <a:t> offer one standing in judgment before God (</a:t>
            </a:r>
            <a:r>
              <a:rPr lang="en-US" b="1" dirty="0">
                <a:solidFill>
                  <a:srgbClr val="002060"/>
                </a:solidFill>
              </a:rPr>
              <a:t>2:13</a:t>
            </a:r>
            <a:r>
              <a:rPr lang="en-US" dirty="0"/>
              <a:t>)?</a:t>
            </a:r>
          </a:p>
          <a:p>
            <a:pPr marL="0" indent="0">
              <a:lnSpc>
                <a:spcPct val="95000"/>
              </a:lnSpc>
              <a:spcBef>
                <a:spcPts val="0"/>
              </a:spcBef>
              <a:buNone/>
            </a:pPr>
            <a:r>
              <a:rPr lang="en-US" dirty="0">
                <a:solidFill>
                  <a:srgbClr val="002060"/>
                </a:solidFill>
              </a:rPr>
              <a:t>For as many as have </a:t>
            </a:r>
            <a:r>
              <a:rPr lang="en-US" b="1" dirty="0">
                <a:solidFill>
                  <a:srgbClr val="002060"/>
                </a:solidFill>
              </a:rPr>
              <a:t>sinned </a:t>
            </a:r>
            <a:r>
              <a:rPr lang="en-US" b="1" u="sng" dirty="0">
                <a:solidFill>
                  <a:srgbClr val="002060"/>
                </a:solidFill>
              </a:rPr>
              <a:t>without law</a:t>
            </a:r>
            <a:r>
              <a:rPr lang="en-US" b="1" dirty="0">
                <a:solidFill>
                  <a:srgbClr val="002060"/>
                </a:solidFill>
              </a:rPr>
              <a:t> </a:t>
            </a:r>
            <a:r>
              <a:rPr lang="en-US" dirty="0">
                <a:solidFill>
                  <a:srgbClr val="002060"/>
                </a:solidFill>
              </a:rPr>
              <a:t>will also </a:t>
            </a:r>
            <a:r>
              <a:rPr lang="en-US" b="1" dirty="0">
                <a:solidFill>
                  <a:srgbClr val="002060"/>
                </a:solidFill>
              </a:rPr>
              <a:t>perish </a:t>
            </a:r>
            <a:r>
              <a:rPr lang="en-US" b="1" u="sng" dirty="0">
                <a:solidFill>
                  <a:srgbClr val="002060"/>
                </a:solidFill>
              </a:rPr>
              <a:t>without law</a:t>
            </a:r>
            <a:r>
              <a:rPr lang="en-US" dirty="0">
                <a:solidFill>
                  <a:srgbClr val="002060"/>
                </a:solidFill>
              </a:rPr>
              <a:t>, and as many as have </a:t>
            </a:r>
            <a:r>
              <a:rPr lang="en-US" b="1" dirty="0">
                <a:solidFill>
                  <a:srgbClr val="002060"/>
                </a:solidFill>
              </a:rPr>
              <a:t>sinned </a:t>
            </a:r>
            <a:r>
              <a:rPr lang="en-US" b="1" u="sng" dirty="0">
                <a:solidFill>
                  <a:srgbClr val="002060"/>
                </a:solidFill>
              </a:rPr>
              <a:t>in the law</a:t>
            </a:r>
            <a:r>
              <a:rPr lang="en-US" b="1" dirty="0">
                <a:solidFill>
                  <a:srgbClr val="002060"/>
                </a:solidFill>
              </a:rPr>
              <a:t> will be judged </a:t>
            </a:r>
            <a:r>
              <a:rPr lang="en-US" b="1" u="sng" dirty="0">
                <a:solidFill>
                  <a:srgbClr val="002060"/>
                </a:solidFill>
              </a:rPr>
              <a:t>by the law</a:t>
            </a:r>
            <a:r>
              <a:rPr lang="en-US" dirty="0">
                <a:solidFill>
                  <a:srgbClr val="002060"/>
                </a:solidFill>
              </a:rPr>
              <a:t> (</a:t>
            </a:r>
            <a:r>
              <a:rPr lang="en-US" b="1" dirty="0">
                <a:solidFill>
                  <a:srgbClr val="002060"/>
                </a:solidFill>
              </a:rPr>
              <a:t>for </a:t>
            </a:r>
            <a:r>
              <a:rPr lang="en-US" b="1" u="sng" dirty="0">
                <a:solidFill>
                  <a:srgbClr val="002060"/>
                </a:solidFill>
              </a:rPr>
              <a:t>not the hearers of the law</a:t>
            </a:r>
            <a:r>
              <a:rPr lang="en-US" b="1" dirty="0">
                <a:solidFill>
                  <a:srgbClr val="002060"/>
                </a:solidFill>
              </a:rPr>
              <a:t> are just in the sight of God, </a:t>
            </a:r>
            <a:r>
              <a:rPr lang="en-US" b="1" u="sng" dirty="0">
                <a:solidFill>
                  <a:srgbClr val="002060"/>
                </a:solidFill>
              </a:rPr>
              <a:t>but the doers of the law</a:t>
            </a:r>
            <a:r>
              <a:rPr lang="en-US" b="1" dirty="0">
                <a:solidFill>
                  <a:srgbClr val="002060"/>
                </a:solidFill>
              </a:rPr>
              <a:t> will be justified;</a:t>
            </a:r>
            <a:r>
              <a:rPr lang="en-US" dirty="0">
                <a:solidFill>
                  <a:srgbClr val="002060"/>
                </a:solidFill>
              </a:rPr>
              <a:t> </a:t>
            </a:r>
            <a:r>
              <a:rPr lang="en-US" dirty="0"/>
              <a:t>(</a:t>
            </a:r>
            <a:r>
              <a:rPr lang="en-US" b="1" dirty="0">
                <a:solidFill>
                  <a:srgbClr val="002060"/>
                </a:solidFill>
              </a:rPr>
              <a:t>2:12-13</a:t>
            </a:r>
            <a:r>
              <a:rPr lang="en-US" dirty="0"/>
              <a:t>)</a:t>
            </a:r>
          </a:p>
          <a:p>
            <a:pPr>
              <a:lnSpc>
                <a:spcPct val="95000"/>
              </a:lnSpc>
              <a:spcBef>
                <a:spcPts val="0"/>
              </a:spcBef>
            </a:pPr>
            <a:r>
              <a:rPr lang="en-US" dirty="0"/>
              <a:t>None.  Unless one follows the law perfectly, it can only condemn.</a:t>
            </a:r>
          </a:p>
          <a:p>
            <a:pPr>
              <a:lnSpc>
                <a:spcPct val="95000"/>
              </a:lnSpc>
              <a:spcBef>
                <a:spcPts val="0"/>
              </a:spcBef>
            </a:pPr>
            <a:r>
              <a:rPr lang="en-US" b="1" i="1" dirty="0"/>
              <a:t>Possession</a:t>
            </a:r>
            <a:r>
              <a:rPr lang="en-US" dirty="0"/>
              <a:t> of the law made no difference on </a:t>
            </a:r>
            <a:r>
              <a:rPr lang="en-US" b="1" i="1" dirty="0"/>
              <a:t>individual</a:t>
            </a:r>
            <a:r>
              <a:rPr lang="en-US" dirty="0"/>
              <a:t> salvation.</a:t>
            </a:r>
          </a:p>
          <a:p>
            <a:pPr>
              <a:lnSpc>
                <a:spcPct val="95000"/>
              </a:lnSpc>
              <a:spcBef>
                <a:spcPts val="0"/>
              </a:spcBef>
            </a:pPr>
            <a:r>
              <a:rPr lang="en-US" dirty="0"/>
              <a:t>Obedience was always required – not mere possession or knowledge.</a:t>
            </a:r>
          </a:p>
          <a:p>
            <a:pPr>
              <a:lnSpc>
                <a:spcPct val="95000"/>
              </a:lnSpc>
              <a:spcBef>
                <a:spcPts val="0"/>
              </a:spcBef>
            </a:pPr>
            <a:r>
              <a:rPr lang="en-US" dirty="0"/>
              <a:t>Gentiles were still able to be saved without Law of Moses. </a:t>
            </a:r>
          </a:p>
          <a:p>
            <a:pPr>
              <a:lnSpc>
                <a:spcPct val="95000"/>
              </a:lnSpc>
              <a:spcBef>
                <a:spcPts val="0"/>
              </a:spcBef>
            </a:pPr>
            <a:r>
              <a:rPr lang="en-US" dirty="0"/>
              <a:t>The Law of Moses provided advantages to the Jews, but not in justification.  This question is anticipated and answered later …</a:t>
            </a:r>
          </a:p>
        </p:txBody>
      </p:sp>
    </p:spTree>
    <p:extLst>
      <p:ext uri="{BB962C8B-B14F-4D97-AF65-F5344CB8AC3E}">
        <p14:creationId xmlns:p14="http://schemas.microsoft.com/office/powerpoint/2010/main" val="32129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are “The Weak”?</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2"/>
            </a:pPr>
            <a:r>
              <a:rPr lang="en-US" dirty="0"/>
              <a:t>Based on the examples and the themes of this epistle, who would have been the </a:t>
            </a:r>
            <a:r>
              <a:rPr lang="en-US" dirty="0">
                <a:solidFill>
                  <a:srgbClr val="002060"/>
                </a:solidFill>
              </a:rPr>
              <a:t>“weak”</a:t>
            </a:r>
            <a:r>
              <a:rPr lang="en-US" dirty="0"/>
              <a:t> brethren, and who would have been the strong (</a:t>
            </a:r>
            <a:r>
              <a:rPr lang="en-US" b="1" dirty="0">
                <a:solidFill>
                  <a:srgbClr val="002060"/>
                </a:solidFill>
              </a:rPr>
              <a:t>14:2-3, 5</a:t>
            </a:r>
            <a:r>
              <a:rPr lang="en-US" dirty="0"/>
              <a:t>)?</a:t>
            </a:r>
          </a:p>
          <a:p>
            <a:pPr marL="0" indent="0">
              <a:lnSpc>
                <a:spcPct val="95000"/>
              </a:lnSpc>
              <a:spcBef>
                <a:spcPts val="0"/>
              </a:spcBef>
              <a:buNone/>
            </a:pPr>
            <a:r>
              <a:rPr lang="en-US" dirty="0">
                <a:solidFill>
                  <a:srgbClr val="002060"/>
                </a:solidFill>
              </a:rPr>
              <a:t>For one believes he may eat all things, but he who is </a:t>
            </a:r>
            <a:r>
              <a:rPr lang="en-US" b="1" u="sng" dirty="0">
                <a:solidFill>
                  <a:srgbClr val="002060"/>
                </a:solidFill>
              </a:rPr>
              <a:t>weak</a:t>
            </a:r>
            <a:r>
              <a:rPr lang="en-US" b="1" dirty="0">
                <a:solidFill>
                  <a:srgbClr val="002060"/>
                </a:solidFill>
              </a:rPr>
              <a:t> eats </a:t>
            </a:r>
            <a:r>
              <a:rPr lang="en-US" b="1" u="sng" dirty="0">
                <a:solidFill>
                  <a:srgbClr val="002060"/>
                </a:solidFill>
              </a:rPr>
              <a:t>only vegetables</a:t>
            </a:r>
            <a:r>
              <a:rPr lang="en-US" dirty="0">
                <a:solidFill>
                  <a:srgbClr val="002060"/>
                </a:solidFill>
              </a:rPr>
              <a:t>. Let not him who eats despise him who does not eat, and let not him who does not eat judge him who eats; for God has received him. … </a:t>
            </a:r>
            <a:r>
              <a:rPr lang="en-US" b="1" dirty="0">
                <a:solidFill>
                  <a:srgbClr val="002060"/>
                </a:solidFill>
              </a:rPr>
              <a:t>One person </a:t>
            </a:r>
            <a:r>
              <a:rPr lang="en-US" b="1" u="sng" dirty="0">
                <a:solidFill>
                  <a:srgbClr val="002060"/>
                </a:solidFill>
              </a:rPr>
              <a:t>esteems one day above</a:t>
            </a:r>
            <a:r>
              <a:rPr lang="en-US" b="1" dirty="0">
                <a:solidFill>
                  <a:srgbClr val="002060"/>
                </a:solidFill>
              </a:rPr>
              <a:t> another</a:t>
            </a:r>
            <a:r>
              <a:rPr lang="en-US" dirty="0">
                <a:solidFill>
                  <a:srgbClr val="002060"/>
                </a:solidFill>
              </a:rPr>
              <a:t>; another </a:t>
            </a:r>
            <a:r>
              <a:rPr lang="en-US" b="1" dirty="0">
                <a:solidFill>
                  <a:srgbClr val="002060"/>
                </a:solidFill>
              </a:rPr>
              <a:t>esteems every day alike</a:t>
            </a:r>
            <a:r>
              <a:rPr lang="en-US" dirty="0">
                <a:solidFill>
                  <a:srgbClr val="002060"/>
                </a:solidFill>
              </a:rPr>
              <a:t>. Let each be fully convinced in his own mind.</a:t>
            </a:r>
            <a:r>
              <a:rPr lang="en-US" dirty="0"/>
              <a:t> (</a:t>
            </a:r>
            <a:r>
              <a:rPr lang="en-US" b="1" dirty="0">
                <a:solidFill>
                  <a:srgbClr val="002060"/>
                </a:solidFill>
              </a:rPr>
              <a:t>14:2-5</a:t>
            </a:r>
            <a:r>
              <a:rPr lang="en-US" dirty="0"/>
              <a:t>)</a:t>
            </a:r>
          </a:p>
          <a:p>
            <a:pPr>
              <a:lnSpc>
                <a:spcPct val="95000"/>
              </a:lnSpc>
              <a:spcBef>
                <a:spcPts val="0"/>
              </a:spcBef>
            </a:pPr>
            <a:r>
              <a:rPr lang="en-US" dirty="0"/>
              <a:t>Gentiles avoided eating meat possibly offered to idols (</a:t>
            </a:r>
            <a:r>
              <a:rPr lang="en-US" b="1" dirty="0">
                <a:solidFill>
                  <a:srgbClr val="002060"/>
                </a:solidFill>
              </a:rPr>
              <a:t>1 Cor. 8-10</a:t>
            </a:r>
            <a:r>
              <a:rPr lang="en-US" dirty="0"/>
              <a:t>).</a:t>
            </a:r>
          </a:p>
          <a:p>
            <a:pPr>
              <a:lnSpc>
                <a:spcPct val="95000"/>
              </a:lnSpc>
              <a:spcBef>
                <a:spcPts val="0"/>
              </a:spcBef>
            </a:pPr>
            <a:r>
              <a:rPr lang="en-US" dirty="0"/>
              <a:t>Jews continued to observe Sabbath (</a:t>
            </a:r>
            <a:r>
              <a:rPr lang="en-US" b="1" dirty="0">
                <a:solidFill>
                  <a:srgbClr val="002060"/>
                </a:solidFill>
              </a:rPr>
              <a:t>Col. 2:14-23; Acts 21:17-27</a:t>
            </a:r>
            <a:r>
              <a:rPr lang="en-US" dirty="0"/>
              <a:t>).</a:t>
            </a:r>
          </a:p>
          <a:p>
            <a:pPr>
              <a:lnSpc>
                <a:spcPct val="95000"/>
              </a:lnSpc>
              <a:spcBef>
                <a:spcPts val="0"/>
              </a:spcBef>
            </a:pPr>
            <a:r>
              <a:rPr lang="en-US" dirty="0"/>
              <a:t>Generally, the </a:t>
            </a:r>
            <a:r>
              <a:rPr lang="en-US" dirty="0">
                <a:solidFill>
                  <a:srgbClr val="002060"/>
                </a:solidFill>
              </a:rPr>
              <a:t>“weak”</a:t>
            </a:r>
            <a:r>
              <a:rPr lang="en-US" dirty="0"/>
              <a:t> subjected themselves to additional, unnecessary constraints from lack of understanding, surety.</a:t>
            </a:r>
          </a:p>
        </p:txBody>
      </p:sp>
    </p:spTree>
    <p:extLst>
      <p:ext uri="{BB962C8B-B14F-4D97-AF65-F5344CB8AC3E}">
        <p14:creationId xmlns:p14="http://schemas.microsoft.com/office/powerpoint/2010/main" val="19317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How are “The Weak” to be Received?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3"/>
            </a:pPr>
            <a:r>
              <a:rPr lang="en-US" dirty="0"/>
              <a:t>Whenever we receive such people, what are we not supposed to do (</a:t>
            </a:r>
            <a:r>
              <a:rPr lang="en-US" b="1" dirty="0">
                <a:solidFill>
                  <a:srgbClr val="002060"/>
                </a:solidFill>
              </a:rPr>
              <a:t>14:1, 3-4, 10</a:t>
            </a:r>
            <a:r>
              <a:rPr lang="en-US" dirty="0"/>
              <a:t>)?</a:t>
            </a:r>
          </a:p>
          <a:p>
            <a:pPr marL="0" indent="0">
              <a:lnSpc>
                <a:spcPct val="95000"/>
              </a:lnSpc>
              <a:spcBef>
                <a:spcPts val="0"/>
              </a:spcBef>
              <a:buNone/>
            </a:pPr>
            <a:r>
              <a:rPr lang="en-US" b="1" u="sng" dirty="0">
                <a:solidFill>
                  <a:srgbClr val="002060"/>
                </a:solidFill>
              </a:rPr>
              <a:t>Receive</a:t>
            </a:r>
            <a:r>
              <a:rPr lang="en-US" b="1" dirty="0">
                <a:solidFill>
                  <a:srgbClr val="002060"/>
                </a:solidFill>
              </a:rPr>
              <a:t> one who is weak in the faith</a:t>
            </a:r>
            <a:r>
              <a:rPr lang="en-US" dirty="0">
                <a:solidFill>
                  <a:srgbClr val="002060"/>
                </a:solidFill>
              </a:rPr>
              <a:t>, but </a:t>
            </a:r>
            <a:r>
              <a:rPr lang="en-US" b="1" dirty="0">
                <a:solidFill>
                  <a:srgbClr val="002060"/>
                </a:solidFill>
              </a:rPr>
              <a:t>not to </a:t>
            </a:r>
            <a:r>
              <a:rPr lang="en-US" b="1" u="sng" dirty="0">
                <a:solidFill>
                  <a:srgbClr val="002060"/>
                </a:solidFill>
              </a:rPr>
              <a:t>disputes</a:t>
            </a:r>
            <a:r>
              <a:rPr lang="en-US" b="1" dirty="0">
                <a:solidFill>
                  <a:srgbClr val="002060"/>
                </a:solidFill>
              </a:rPr>
              <a:t> over doubtful things</a:t>
            </a:r>
            <a:r>
              <a:rPr lang="en-US" dirty="0">
                <a:solidFill>
                  <a:srgbClr val="002060"/>
                </a:solidFill>
              </a:rPr>
              <a:t>. … Let </a:t>
            </a:r>
            <a:r>
              <a:rPr lang="en-US" b="1" dirty="0">
                <a:solidFill>
                  <a:srgbClr val="002060"/>
                </a:solidFill>
              </a:rPr>
              <a:t>not him who eats </a:t>
            </a:r>
            <a:r>
              <a:rPr lang="en-US" b="1" u="sng" dirty="0">
                <a:solidFill>
                  <a:srgbClr val="002060"/>
                </a:solidFill>
              </a:rPr>
              <a:t>despise</a:t>
            </a:r>
            <a:r>
              <a:rPr lang="en-US" b="1" dirty="0">
                <a:solidFill>
                  <a:srgbClr val="002060"/>
                </a:solidFill>
              </a:rPr>
              <a:t> him </a:t>
            </a:r>
            <a:r>
              <a:rPr lang="en-US" dirty="0">
                <a:solidFill>
                  <a:srgbClr val="002060"/>
                </a:solidFill>
              </a:rPr>
              <a:t>who does not eat, and </a:t>
            </a:r>
            <a:r>
              <a:rPr lang="en-US" b="1" dirty="0">
                <a:solidFill>
                  <a:srgbClr val="002060"/>
                </a:solidFill>
              </a:rPr>
              <a:t>let not him </a:t>
            </a:r>
            <a:r>
              <a:rPr lang="en-US" dirty="0">
                <a:solidFill>
                  <a:srgbClr val="002060"/>
                </a:solidFill>
              </a:rPr>
              <a:t>who does not eat </a:t>
            </a:r>
            <a:r>
              <a:rPr lang="en-US" b="1" u="sng" dirty="0">
                <a:solidFill>
                  <a:srgbClr val="002060"/>
                </a:solidFill>
              </a:rPr>
              <a:t>judge</a:t>
            </a:r>
            <a:r>
              <a:rPr lang="en-US" b="1" dirty="0">
                <a:solidFill>
                  <a:srgbClr val="002060"/>
                </a:solidFill>
              </a:rPr>
              <a:t> him who eats</a:t>
            </a:r>
            <a:r>
              <a:rPr lang="en-US" dirty="0">
                <a:solidFill>
                  <a:srgbClr val="002060"/>
                </a:solidFill>
              </a:rPr>
              <a:t>; for God has received him. Who are </a:t>
            </a:r>
            <a:r>
              <a:rPr lang="en-US" b="1" dirty="0">
                <a:solidFill>
                  <a:srgbClr val="002060"/>
                </a:solidFill>
              </a:rPr>
              <a:t>you to </a:t>
            </a:r>
            <a:r>
              <a:rPr lang="en-US" b="1" u="sng" dirty="0">
                <a:solidFill>
                  <a:srgbClr val="002060"/>
                </a:solidFill>
              </a:rPr>
              <a:t>judge</a:t>
            </a:r>
            <a:r>
              <a:rPr lang="en-US" b="1" dirty="0">
                <a:solidFill>
                  <a:srgbClr val="002060"/>
                </a:solidFill>
              </a:rPr>
              <a:t> </a:t>
            </a:r>
            <a:r>
              <a:rPr lang="en-US" dirty="0">
                <a:solidFill>
                  <a:srgbClr val="002060"/>
                </a:solidFill>
              </a:rPr>
              <a:t>another’s servant? To his own master he stands or falls. Indeed, he will be made to stand, for God is able to make him stand. … But </a:t>
            </a:r>
            <a:r>
              <a:rPr lang="en-US" b="1" dirty="0">
                <a:solidFill>
                  <a:srgbClr val="002060"/>
                </a:solidFill>
              </a:rPr>
              <a:t>why do you </a:t>
            </a:r>
            <a:r>
              <a:rPr lang="en-US" b="1" u="sng" dirty="0">
                <a:solidFill>
                  <a:srgbClr val="002060"/>
                </a:solidFill>
              </a:rPr>
              <a:t>judge</a:t>
            </a:r>
            <a:r>
              <a:rPr lang="en-US" b="1" dirty="0">
                <a:solidFill>
                  <a:srgbClr val="002060"/>
                </a:solidFill>
              </a:rPr>
              <a:t> your brother</a:t>
            </a:r>
            <a:r>
              <a:rPr lang="en-US" dirty="0">
                <a:solidFill>
                  <a:srgbClr val="002060"/>
                </a:solidFill>
              </a:rPr>
              <a:t>? Or </a:t>
            </a:r>
            <a:r>
              <a:rPr lang="en-US" b="1" dirty="0">
                <a:solidFill>
                  <a:srgbClr val="002060"/>
                </a:solidFill>
              </a:rPr>
              <a:t>why do you </a:t>
            </a:r>
            <a:r>
              <a:rPr lang="en-US" b="1" u="sng" dirty="0">
                <a:solidFill>
                  <a:srgbClr val="002060"/>
                </a:solidFill>
              </a:rPr>
              <a:t>show contempt</a:t>
            </a:r>
            <a:r>
              <a:rPr lang="en-US" b="1" dirty="0">
                <a:solidFill>
                  <a:srgbClr val="002060"/>
                </a:solidFill>
              </a:rPr>
              <a:t> for your brother</a:t>
            </a:r>
            <a:r>
              <a:rPr lang="en-US" dirty="0">
                <a:solidFill>
                  <a:srgbClr val="002060"/>
                </a:solidFill>
              </a:rPr>
              <a:t>? For we shall all stand before the judgment seat of Christ.</a:t>
            </a:r>
            <a:r>
              <a:rPr lang="en-US" dirty="0"/>
              <a:t> (</a:t>
            </a:r>
            <a:r>
              <a:rPr lang="en-US" b="1" dirty="0">
                <a:solidFill>
                  <a:srgbClr val="002060"/>
                </a:solidFill>
              </a:rPr>
              <a:t>14:1-10</a:t>
            </a:r>
            <a:r>
              <a:rPr lang="en-US" dirty="0"/>
              <a:t>)</a:t>
            </a:r>
          </a:p>
          <a:p>
            <a:pPr>
              <a:lnSpc>
                <a:spcPct val="95000"/>
              </a:lnSpc>
              <a:spcBef>
                <a:spcPts val="0"/>
              </a:spcBef>
            </a:pPr>
            <a:r>
              <a:rPr lang="en-US" dirty="0"/>
              <a:t>Accepted as equals, without scorn, arguing, contempt, or judgment.</a:t>
            </a:r>
          </a:p>
          <a:p>
            <a:pPr>
              <a:lnSpc>
                <a:spcPct val="95000"/>
              </a:lnSpc>
              <a:spcBef>
                <a:spcPts val="0"/>
              </a:spcBef>
            </a:pPr>
            <a:r>
              <a:rPr lang="en-US" dirty="0"/>
              <a:t>Must not be required to agree with us; not exclude, treat differently.</a:t>
            </a:r>
          </a:p>
        </p:txBody>
      </p:sp>
    </p:spTree>
    <p:extLst>
      <p:ext uri="{BB962C8B-B14F-4D97-AF65-F5344CB8AC3E}">
        <p14:creationId xmlns:p14="http://schemas.microsoft.com/office/powerpoint/2010/main" val="356113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Why “Receive” Them?</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Why are we not supposed to treat them differently (</a:t>
            </a:r>
            <a:r>
              <a:rPr lang="en-US" b="1" dirty="0">
                <a:solidFill>
                  <a:srgbClr val="002060"/>
                </a:solidFill>
              </a:rPr>
              <a:t>14:3-12</a:t>
            </a:r>
            <a:r>
              <a:rPr lang="en-US" dirty="0"/>
              <a:t>)?  There are at least 6 reasons.</a:t>
            </a:r>
          </a:p>
          <a:p>
            <a:pPr marL="0" indent="0">
              <a:buNone/>
            </a:pPr>
            <a:r>
              <a:rPr lang="en-US" dirty="0">
                <a:solidFill>
                  <a:srgbClr val="002060"/>
                </a:solidFill>
              </a:rPr>
              <a:t>Let not him who eats despise him who does not eat, and let not him who does not eat judge him who eats; </a:t>
            </a:r>
            <a:r>
              <a:rPr lang="en-US" b="1" baseline="30000" dirty="0">
                <a:solidFill>
                  <a:srgbClr val="C00000"/>
                </a:solidFill>
              </a:rPr>
              <a:t>1</a:t>
            </a:r>
            <a:r>
              <a:rPr lang="en-US" b="1" u="sng" dirty="0">
                <a:solidFill>
                  <a:srgbClr val="002060"/>
                </a:solidFill>
              </a:rPr>
              <a:t>for</a:t>
            </a:r>
            <a:r>
              <a:rPr lang="en-US" b="1" dirty="0">
                <a:solidFill>
                  <a:srgbClr val="002060"/>
                </a:solidFill>
              </a:rPr>
              <a:t> God has received him</a:t>
            </a:r>
            <a:r>
              <a:rPr lang="en-US" dirty="0">
                <a:solidFill>
                  <a:srgbClr val="002060"/>
                </a:solidFill>
              </a:rPr>
              <a:t>.  </a:t>
            </a:r>
            <a:r>
              <a:rPr lang="en-US" b="1" baseline="30000" dirty="0">
                <a:solidFill>
                  <a:srgbClr val="C00000"/>
                </a:solidFill>
              </a:rPr>
              <a:t>2</a:t>
            </a:r>
            <a:r>
              <a:rPr lang="en-US" b="1" u="sng" dirty="0">
                <a:solidFill>
                  <a:srgbClr val="002060"/>
                </a:solidFill>
              </a:rPr>
              <a:t>Who are you</a:t>
            </a:r>
            <a:r>
              <a:rPr lang="en-US" b="1" dirty="0">
                <a:solidFill>
                  <a:srgbClr val="002060"/>
                </a:solidFill>
              </a:rPr>
              <a:t> to judge </a:t>
            </a:r>
            <a:r>
              <a:rPr lang="en-US" b="1" u="sng" dirty="0">
                <a:solidFill>
                  <a:srgbClr val="002060"/>
                </a:solidFill>
              </a:rPr>
              <a:t>another’s</a:t>
            </a:r>
            <a:r>
              <a:rPr lang="en-US" b="1" dirty="0">
                <a:solidFill>
                  <a:srgbClr val="002060"/>
                </a:solidFill>
              </a:rPr>
              <a:t> servant?</a:t>
            </a:r>
            <a:r>
              <a:rPr lang="en-US" dirty="0">
                <a:solidFill>
                  <a:srgbClr val="002060"/>
                </a:solidFill>
              </a:rPr>
              <a:t> </a:t>
            </a:r>
            <a:r>
              <a:rPr lang="en-US" b="1" u="sng" dirty="0">
                <a:solidFill>
                  <a:srgbClr val="002060"/>
                </a:solidFill>
              </a:rPr>
              <a:t>To his own master</a:t>
            </a:r>
            <a:r>
              <a:rPr lang="en-US" b="1" dirty="0">
                <a:solidFill>
                  <a:srgbClr val="002060"/>
                </a:solidFill>
              </a:rPr>
              <a:t> he stands or falls</a:t>
            </a:r>
            <a:r>
              <a:rPr lang="en-US" dirty="0">
                <a:solidFill>
                  <a:srgbClr val="002060"/>
                </a:solidFill>
              </a:rPr>
              <a:t>. Indeed, </a:t>
            </a:r>
            <a:r>
              <a:rPr lang="en-US" b="1" dirty="0">
                <a:solidFill>
                  <a:srgbClr val="002060"/>
                </a:solidFill>
              </a:rPr>
              <a:t>he will be made to stand, </a:t>
            </a:r>
            <a:r>
              <a:rPr lang="en-US" b="1" baseline="30000" dirty="0">
                <a:solidFill>
                  <a:srgbClr val="C00000"/>
                </a:solidFill>
              </a:rPr>
              <a:t>3</a:t>
            </a:r>
            <a:r>
              <a:rPr lang="en-US" b="1" u="sng" dirty="0">
                <a:solidFill>
                  <a:srgbClr val="002060"/>
                </a:solidFill>
              </a:rPr>
              <a:t>for</a:t>
            </a:r>
            <a:r>
              <a:rPr lang="en-US" b="1" dirty="0">
                <a:solidFill>
                  <a:srgbClr val="002060"/>
                </a:solidFill>
              </a:rPr>
              <a:t> God is able to make him stand</a:t>
            </a:r>
            <a:r>
              <a:rPr lang="en-US" dirty="0">
                <a:solidFill>
                  <a:srgbClr val="002060"/>
                </a:solidFill>
              </a:rPr>
              <a:t>.  One person esteems one day above another; another esteems every day alike. Let each be fully convinced in his own mind.  He who observes the day, </a:t>
            </a:r>
            <a:r>
              <a:rPr lang="en-US" b="1" baseline="30000" dirty="0">
                <a:solidFill>
                  <a:srgbClr val="C00000"/>
                </a:solidFill>
              </a:rPr>
              <a:t>4</a:t>
            </a:r>
            <a:r>
              <a:rPr lang="en-US" b="1" dirty="0">
                <a:solidFill>
                  <a:srgbClr val="002060"/>
                </a:solidFill>
              </a:rPr>
              <a:t>observes it </a:t>
            </a:r>
            <a:r>
              <a:rPr lang="en-US" b="1" u="sng" dirty="0">
                <a:solidFill>
                  <a:srgbClr val="002060"/>
                </a:solidFill>
              </a:rPr>
              <a:t>to the Lord</a:t>
            </a:r>
            <a:r>
              <a:rPr lang="en-US" dirty="0">
                <a:solidFill>
                  <a:srgbClr val="002060"/>
                </a:solidFill>
              </a:rPr>
              <a:t>; and he who does not observe the day, </a:t>
            </a:r>
            <a:r>
              <a:rPr lang="en-US" b="1" u="sng" dirty="0">
                <a:solidFill>
                  <a:srgbClr val="002060"/>
                </a:solidFill>
              </a:rPr>
              <a:t>to the Lord</a:t>
            </a:r>
            <a:r>
              <a:rPr lang="en-US" b="1" dirty="0">
                <a:solidFill>
                  <a:srgbClr val="002060"/>
                </a:solidFill>
              </a:rPr>
              <a:t> he does not observe it</a:t>
            </a:r>
            <a:r>
              <a:rPr lang="en-US" dirty="0">
                <a:solidFill>
                  <a:srgbClr val="002060"/>
                </a:solidFill>
              </a:rPr>
              <a:t>. </a:t>
            </a:r>
            <a:endParaRPr lang="en-US" dirty="0"/>
          </a:p>
        </p:txBody>
      </p:sp>
    </p:spTree>
    <p:extLst>
      <p:ext uri="{BB962C8B-B14F-4D97-AF65-F5344CB8AC3E}">
        <p14:creationId xmlns:p14="http://schemas.microsoft.com/office/powerpoint/2010/main" val="7230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Why “Receive” Them?</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Why are we not supposed to treat them differently (</a:t>
            </a:r>
            <a:r>
              <a:rPr lang="en-US" b="1" dirty="0">
                <a:solidFill>
                  <a:srgbClr val="002060"/>
                </a:solidFill>
              </a:rPr>
              <a:t>14:3-12</a:t>
            </a:r>
            <a:r>
              <a:rPr lang="en-US" dirty="0"/>
              <a:t>)?  There are at least 6 reasons.</a:t>
            </a:r>
          </a:p>
          <a:p>
            <a:pPr marL="0" indent="0">
              <a:buNone/>
            </a:pPr>
            <a:r>
              <a:rPr lang="en-US" dirty="0">
                <a:solidFill>
                  <a:srgbClr val="002060"/>
                </a:solidFill>
              </a:rPr>
              <a:t>He who eats, </a:t>
            </a:r>
            <a:r>
              <a:rPr lang="en-US" b="1" dirty="0">
                <a:solidFill>
                  <a:srgbClr val="002060"/>
                </a:solidFill>
              </a:rPr>
              <a:t>eats </a:t>
            </a:r>
            <a:r>
              <a:rPr lang="en-US" b="1" u="sng" dirty="0">
                <a:solidFill>
                  <a:srgbClr val="002060"/>
                </a:solidFill>
              </a:rPr>
              <a:t>to the Lord</a:t>
            </a:r>
            <a:r>
              <a:rPr lang="en-US" b="1" dirty="0">
                <a:solidFill>
                  <a:srgbClr val="002060"/>
                </a:solidFill>
              </a:rPr>
              <a:t>, for he </a:t>
            </a:r>
            <a:r>
              <a:rPr lang="en-US" b="1" u="sng" dirty="0">
                <a:solidFill>
                  <a:srgbClr val="002060"/>
                </a:solidFill>
              </a:rPr>
              <a:t>gives God thanks</a:t>
            </a:r>
            <a:r>
              <a:rPr lang="en-US" dirty="0">
                <a:solidFill>
                  <a:srgbClr val="002060"/>
                </a:solidFill>
              </a:rPr>
              <a:t>; and he who does not eat, </a:t>
            </a:r>
            <a:r>
              <a:rPr lang="en-US" b="1" u="sng" dirty="0">
                <a:solidFill>
                  <a:srgbClr val="002060"/>
                </a:solidFill>
              </a:rPr>
              <a:t>to the Lord</a:t>
            </a:r>
            <a:r>
              <a:rPr lang="en-US" b="1" dirty="0">
                <a:solidFill>
                  <a:srgbClr val="002060"/>
                </a:solidFill>
              </a:rPr>
              <a:t> he does not eat, and </a:t>
            </a:r>
            <a:r>
              <a:rPr lang="en-US" b="1" u="sng" dirty="0">
                <a:solidFill>
                  <a:srgbClr val="002060"/>
                </a:solidFill>
              </a:rPr>
              <a:t>gives God thanks</a:t>
            </a:r>
            <a:r>
              <a:rPr lang="en-US" dirty="0">
                <a:solidFill>
                  <a:srgbClr val="002060"/>
                </a:solidFill>
              </a:rPr>
              <a:t>.  </a:t>
            </a:r>
            <a:r>
              <a:rPr lang="en-US" baseline="30000" dirty="0">
                <a:solidFill>
                  <a:srgbClr val="C00000"/>
                </a:solidFill>
              </a:rPr>
              <a:t>5</a:t>
            </a:r>
            <a:r>
              <a:rPr lang="en-US" b="1" u="sng" dirty="0">
                <a:solidFill>
                  <a:srgbClr val="002060"/>
                </a:solidFill>
              </a:rPr>
              <a:t>For none</a:t>
            </a:r>
            <a:r>
              <a:rPr lang="en-US" b="1" dirty="0">
                <a:solidFill>
                  <a:srgbClr val="002060"/>
                </a:solidFill>
              </a:rPr>
              <a:t> of us </a:t>
            </a:r>
            <a:r>
              <a:rPr lang="en-US" b="1" u="sng" dirty="0">
                <a:solidFill>
                  <a:srgbClr val="002060"/>
                </a:solidFill>
              </a:rPr>
              <a:t>lives to himself</a:t>
            </a:r>
            <a:r>
              <a:rPr lang="en-US" dirty="0">
                <a:solidFill>
                  <a:srgbClr val="002060"/>
                </a:solidFill>
              </a:rPr>
              <a:t>, and </a:t>
            </a:r>
            <a:r>
              <a:rPr lang="en-US" b="1" dirty="0">
                <a:solidFill>
                  <a:srgbClr val="002060"/>
                </a:solidFill>
              </a:rPr>
              <a:t>no one dies to himself</a:t>
            </a:r>
            <a:r>
              <a:rPr lang="en-US" dirty="0">
                <a:solidFill>
                  <a:srgbClr val="002060"/>
                </a:solidFill>
              </a:rPr>
              <a:t>.  </a:t>
            </a:r>
            <a:r>
              <a:rPr lang="en-US" b="1" dirty="0">
                <a:solidFill>
                  <a:srgbClr val="002060"/>
                </a:solidFill>
              </a:rPr>
              <a:t>For if we live, we live </a:t>
            </a:r>
            <a:r>
              <a:rPr lang="en-US" b="1" u="sng" dirty="0">
                <a:solidFill>
                  <a:srgbClr val="002060"/>
                </a:solidFill>
              </a:rPr>
              <a:t>to the Lord</a:t>
            </a:r>
            <a:r>
              <a:rPr lang="en-US" dirty="0">
                <a:solidFill>
                  <a:srgbClr val="002060"/>
                </a:solidFill>
              </a:rPr>
              <a:t>; and </a:t>
            </a:r>
            <a:r>
              <a:rPr lang="en-US" b="1" dirty="0">
                <a:solidFill>
                  <a:srgbClr val="002060"/>
                </a:solidFill>
              </a:rPr>
              <a:t>if we die, we die </a:t>
            </a:r>
            <a:r>
              <a:rPr lang="en-US" b="1" u="sng" dirty="0">
                <a:solidFill>
                  <a:srgbClr val="002060"/>
                </a:solidFill>
              </a:rPr>
              <a:t>to the Lord</a:t>
            </a:r>
            <a:r>
              <a:rPr lang="en-US" dirty="0">
                <a:solidFill>
                  <a:srgbClr val="002060"/>
                </a:solidFill>
              </a:rPr>
              <a:t>. </a:t>
            </a:r>
            <a:r>
              <a:rPr lang="en-US" b="1" u="sng" dirty="0">
                <a:solidFill>
                  <a:srgbClr val="002060"/>
                </a:solidFill>
              </a:rPr>
              <a:t>Therefore</a:t>
            </a:r>
            <a:r>
              <a:rPr lang="en-US" b="1" dirty="0">
                <a:solidFill>
                  <a:srgbClr val="002060"/>
                </a:solidFill>
              </a:rPr>
              <a:t>, whether we live or die, </a:t>
            </a:r>
            <a:r>
              <a:rPr lang="en-US" b="1" u="sng" dirty="0">
                <a:solidFill>
                  <a:srgbClr val="002060"/>
                </a:solidFill>
              </a:rPr>
              <a:t>we are the Lord’s</a:t>
            </a:r>
            <a:r>
              <a:rPr lang="en-US" dirty="0">
                <a:solidFill>
                  <a:srgbClr val="002060"/>
                </a:solidFill>
              </a:rPr>
              <a:t>.  </a:t>
            </a:r>
            <a:r>
              <a:rPr lang="en-US" b="1" baseline="30000" dirty="0">
                <a:solidFill>
                  <a:srgbClr val="C00000"/>
                </a:solidFill>
              </a:rPr>
              <a:t>6</a:t>
            </a:r>
            <a:r>
              <a:rPr lang="en-US" b="1" u="sng" dirty="0">
                <a:solidFill>
                  <a:srgbClr val="002060"/>
                </a:solidFill>
              </a:rPr>
              <a:t>For</a:t>
            </a:r>
            <a:r>
              <a:rPr lang="en-US" b="1" dirty="0">
                <a:solidFill>
                  <a:srgbClr val="002060"/>
                </a:solidFill>
              </a:rPr>
              <a:t> to this end </a:t>
            </a:r>
            <a:r>
              <a:rPr lang="en-US" b="1" u="sng" dirty="0">
                <a:solidFill>
                  <a:srgbClr val="002060"/>
                </a:solidFill>
              </a:rPr>
              <a:t>Christ died</a:t>
            </a:r>
            <a:r>
              <a:rPr lang="en-US" b="1" dirty="0">
                <a:solidFill>
                  <a:srgbClr val="002060"/>
                </a:solidFill>
              </a:rPr>
              <a:t> and rose and lived again</a:t>
            </a:r>
            <a:r>
              <a:rPr lang="en-US" dirty="0">
                <a:solidFill>
                  <a:srgbClr val="002060"/>
                </a:solidFill>
              </a:rPr>
              <a:t>, </a:t>
            </a:r>
            <a:r>
              <a:rPr lang="en-US" b="1" u="sng" dirty="0">
                <a:solidFill>
                  <a:srgbClr val="002060"/>
                </a:solidFill>
              </a:rPr>
              <a:t>that He might be Lord</a:t>
            </a:r>
            <a:r>
              <a:rPr lang="en-US" b="1" dirty="0">
                <a:solidFill>
                  <a:srgbClr val="002060"/>
                </a:solidFill>
              </a:rPr>
              <a:t> of both the dead and the living</a:t>
            </a:r>
            <a:r>
              <a:rPr lang="en-US" dirty="0">
                <a:solidFill>
                  <a:srgbClr val="002060"/>
                </a:solidFill>
              </a:rPr>
              <a:t>. But </a:t>
            </a:r>
            <a:r>
              <a:rPr lang="en-US" b="1" dirty="0">
                <a:solidFill>
                  <a:srgbClr val="002060"/>
                </a:solidFill>
              </a:rPr>
              <a:t>why do you judge </a:t>
            </a:r>
            <a:r>
              <a:rPr lang="en-US" b="1" baseline="30000" dirty="0">
                <a:solidFill>
                  <a:srgbClr val="C00000"/>
                </a:solidFill>
              </a:rPr>
              <a:t>7</a:t>
            </a:r>
            <a:r>
              <a:rPr lang="en-US" b="1" dirty="0">
                <a:solidFill>
                  <a:srgbClr val="002060"/>
                </a:solidFill>
              </a:rPr>
              <a:t>your brother</a:t>
            </a:r>
            <a:r>
              <a:rPr lang="en-US" dirty="0">
                <a:solidFill>
                  <a:srgbClr val="002060"/>
                </a:solidFill>
              </a:rPr>
              <a:t>? Or </a:t>
            </a:r>
            <a:r>
              <a:rPr lang="en-US" b="1" dirty="0">
                <a:solidFill>
                  <a:srgbClr val="002060"/>
                </a:solidFill>
              </a:rPr>
              <a:t>why do you show </a:t>
            </a:r>
            <a:r>
              <a:rPr lang="en-US" b="1" u="sng" dirty="0">
                <a:solidFill>
                  <a:srgbClr val="002060"/>
                </a:solidFill>
              </a:rPr>
              <a:t>contempt for your brother</a:t>
            </a:r>
            <a:r>
              <a:rPr lang="en-US" dirty="0">
                <a:solidFill>
                  <a:srgbClr val="002060"/>
                </a:solidFill>
              </a:rPr>
              <a:t>?</a:t>
            </a:r>
            <a:endParaRPr lang="en-US" dirty="0"/>
          </a:p>
          <a:p>
            <a:endParaRPr lang="en-US" dirty="0"/>
          </a:p>
        </p:txBody>
      </p:sp>
    </p:spTree>
    <p:extLst>
      <p:ext uri="{BB962C8B-B14F-4D97-AF65-F5344CB8AC3E}">
        <p14:creationId xmlns:p14="http://schemas.microsoft.com/office/powerpoint/2010/main" val="283417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Why “Receive” Them?</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Why are we not supposed to treat them differently (</a:t>
            </a:r>
            <a:r>
              <a:rPr lang="en-US" b="1" dirty="0">
                <a:solidFill>
                  <a:srgbClr val="002060"/>
                </a:solidFill>
              </a:rPr>
              <a:t>14:3-12</a:t>
            </a:r>
            <a:r>
              <a:rPr lang="en-US" dirty="0"/>
              <a:t>)?  There are at least 6 reasons.</a:t>
            </a:r>
          </a:p>
          <a:p>
            <a:pPr marL="0" indent="0">
              <a:buNone/>
            </a:pPr>
            <a:r>
              <a:rPr lang="en-US" b="1" baseline="30000" dirty="0">
                <a:solidFill>
                  <a:srgbClr val="C00000"/>
                </a:solidFill>
              </a:rPr>
              <a:t>8</a:t>
            </a:r>
            <a:r>
              <a:rPr lang="en-US" b="1" dirty="0">
                <a:solidFill>
                  <a:srgbClr val="002060"/>
                </a:solidFill>
              </a:rPr>
              <a:t>For </a:t>
            </a:r>
            <a:r>
              <a:rPr lang="en-US" b="1" u="sng" dirty="0">
                <a:solidFill>
                  <a:srgbClr val="002060"/>
                </a:solidFill>
              </a:rPr>
              <a:t>we</a:t>
            </a:r>
            <a:r>
              <a:rPr lang="en-US" b="1" dirty="0">
                <a:solidFill>
                  <a:srgbClr val="002060"/>
                </a:solidFill>
              </a:rPr>
              <a:t> shall </a:t>
            </a:r>
            <a:r>
              <a:rPr lang="en-US" b="1" u="sng" dirty="0">
                <a:solidFill>
                  <a:srgbClr val="002060"/>
                </a:solidFill>
              </a:rPr>
              <a:t>all</a:t>
            </a:r>
            <a:r>
              <a:rPr lang="en-US" b="1" dirty="0">
                <a:solidFill>
                  <a:srgbClr val="002060"/>
                </a:solidFill>
              </a:rPr>
              <a:t> stand before the </a:t>
            </a:r>
            <a:r>
              <a:rPr lang="en-US" b="1" u="sng" dirty="0">
                <a:solidFill>
                  <a:srgbClr val="002060"/>
                </a:solidFill>
              </a:rPr>
              <a:t>judgment</a:t>
            </a:r>
            <a:r>
              <a:rPr lang="en-US" b="1" dirty="0">
                <a:solidFill>
                  <a:srgbClr val="002060"/>
                </a:solidFill>
              </a:rPr>
              <a:t> seat of </a:t>
            </a:r>
            <a:r>
              <a:rPr lang="en-US" b="1" u="sng" dirty="0">
                <a:solidFill>
                  <a:srgbClr val="002060"/>
                </a:solidFill>
              </a:rPr>
              <a:t>Christ</a:t>
            </a:r>
            <a:r>
              <a:rPr lang="en-US" dirty="0">
                <a:solidFill>
                  <a:srgbClr val="002060"/>
                </a:solidFill>
              </a:rPr>
              <a:t>. For it is written: “As I live, says the LORD, </a:t>
            </a:r>
            <a:r>
              <a:rPr lang="en-US" b="1" dirty="0">
                <a:solidFill>
                  <a:srgbClr val="002060"/>
                </a:solidFill>
              </a:rPr>
              <a:t>Every knee shall bow to Me</a:t>
            </a:r>
            <a:r>
              <a:rPr lang="en-US" dirty="0">
                <a:solidFill>
                  <a:srgbClr val="002060"/>
                </a:solidFill>
              </a:rPr>
              <a:t>, And </a:t>
            </a:r>
            <a:r>
              <a:rPr lang="en-US" b="1" dirty="0">
                <a:solidFill>
                  <a:srgbClr val="002060"/>
                </a:solidFill>
              </a:rPr>
              <a:t>every tongue shall confess</a:t>
            </a:r>
            <a:r>
              <a:rPr lang="en-US" dirty="0">
                <a:solidFill>
                  <a:srgbClr val="002060"/>
                </a:solidFill>
              </a:rPr>
              <a:t> to God.” </a:t>
            </a:r>
            <a:r>
              <a:rPr lang="en-US" b="1" dirty="0">
                <a:solidFill>
                  <a:srgbClr val="002060"/>
                </a:solidFill>
              </a:rPr>
              <a:t>So then </a:t>
            </a:r>
            <a:r>
              <a:rPr lang="en-US" b="1" u="sng" dirty="0">
                <a:solidFill>
                  <a:srgbClr val="002060"/>
                </a:solidFill>
              </a:rPr>
              <a:t>each of us</a:t>
            </a:r>
            <a:r>
              <a:rPr lang="en-US" b="1" dirty="0">
                <a:solidFill>
                  <a:srgbClr val="002060"/>
                </a:solidFill>
              </a:rPr>
              <a:t> shall </a:t>
            </a:r>
            <a:r>
              <a:rPr lang="en-US" b="1" u="sng" dirty="0">
                <a:solidFill>
                  <a:srgbClr val="002060"/>
                </a:solidFill>
              </a:rPr>
              <a:t>give account of himself</a:t>
            </a:r>
            <a:r>
              <a:rPr lang="en-US" b="1" dirty="0">
                <a:solidFill>
                  <a:srgbClr val="002060"/>
                </a:solidFill>
              </a:rPr>
              <a:t> to God</a:t>
            </a:r>
            <a:r>
              <a:rPr lang="en-US" dirty="0">
                <a:solidFill>
                  <a:srgbClr val="002060"/>
                </a:solidFill>
              </a:rPr>
              <a:t>.</a:t>
            </a:r>
            <a:r>
              <a:rPr lang="en-US" dirty="0"/>
              <a:t> (</a:t>
            </a:r>
            <a:r>
              <a:rPr lang="en-US" b="1" dirty="0">
                <a:solidFill>
                  <a:srgbClr val="002060"/>
                </a:solidFill>
              </a:rPr>
              <a:t>14:3-12</a:t>
            </a:r>
            <a:r>
              <a:rPr lang="en-US" dirty="0"/>
              <a:t>)</a:t>
            </a:r>
          </a:p>
          <a:p>
            <a:r>
              <a:rPr lang="en-US" dirty="0"/>
              <a:t>In summary, we should receive them because:</a:t>
            </a:r>
          </a:p>
          <a:p>
            <a:pPr lvl="1"/>
            <a:r>
              <a:rPr lang="en-US" dirty="0"/>
              <a:t>God has received them, and we have no right to do otherwise.</a:t>
            </a:r>
          </a:p>
          <a:p>
            <a:pPr lvl="1"/>
            <a:r>
              <a:rPr lang="en-US" dirty="0"/>
              <a:t>Our motivation is the same and right.</a:t>
            </a:r>
          </a:p>
          <a:p>
            <a:pPr lvl="1"/>
            <a:r>
              <a:rPr lang="en-US" dirty="0"/>
              <a:t>God will judge all – them and us – warning, promise, and hope.</a:t>
            </a:r>
          </a:p>
          <a:p>
            <a:endParaRPr lang="en-US" dirty="0"/>
          </a:p>
        </p:txBody>
      </p:sp>
    </p:spTree>
    <p:extLst>
      <p:ext uri="{BB962C8B-B14F-4D97-AF65-F5344CB8AC3E}">
        <p14:creationId xmlns:p14="http://schemas.microsoft.com/office/powerpoint/2010/main" val="232719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Why “Receive” Them?</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a:spcBef>
                <a:spcPts val="0"/>
              </a:spcBef>
            </a:pPr>
            <a:r>
              <a:rPr lang="en-US" dirty="0"/>
              <a:t>God has received them.</a:t>
            </a:r>
          </a:p>
          <a:p>
            <a:pPr lvl="1">
              <a:spcBef>
                <a:spcPts val="0"/>
              </a:spcBef>
            </a:pPr>
            <a:r>
              <a:rPr lang="en-US" dirty="0"/>
              <a:t>Who are we to reject them?</a:t>
            </a:r>
          </a:p>
          <a:p>
            <a:pPr lvl="1">
              <a:spcBef>
                <a:spcPts val="0"/>
              </a:spcBef>
            </a:pPr>
            <a:r>
              <a:rPr lang="en-US" dirty="0"/>
              <a:t>We have not right to judge them, if God already received them.</a:t>
            </a:r>
          </a:p>
          <a:p>
            <a:pPr>
              <a:spcBef>
                <a:spcPts val="0"/>
              </a:spcBef>
            </a:pPr>
            <a:r>
              <a:rPr lang="en-US" dirty="0"/>
              <a:t>God will ensure they are judged – even overcome when judged.</a:t>
            </a:r>
          </a:p>
          <a:p>
            <a:pPr>
              <a:spcBef>
                <a:spcPts val="0"/>
              </a:spcBef>
            </a:pPr>
            <a:r>
              <a:rPr lang="en-US" dirty="0"/>
              <a:t>Have the same, right motivation – unto the Lord with thanksgiving.</a:t>
            </a:r>
          </a:p>
          <a:p>
            <a:pPr>
              <a:spcBef>
                <a:spcPts val="0"/>
              </a:spcBef>
            </a:pPr>
            <a:r>
              <a:rPr lang="en-US" dirty="0"/>
              <a:t>As God’s servants, we belong to Him – we serve Him – not our will.</a:t>
            </a:r>
          </a:p>
          <a:p>
            <a:pPr>
              <a:spcBef>
                <a:spcPts val="0"/>
              </a:spcBef>
            </a:pPr>
            <a:r>
              <a:rPr lang="en-US" dirty="0"/>
              <a:t>Christ died, rose, and lives to be Lord of all.  (We’re not Lord.)</a:t>
            </a:r>
          </a:p>
          <a:p>
            <a:pPr>
              <a:spcBef>
                <a:spcPts val="0"/>
              </a:spcBef>
            </a:pPr>
            <a:r>
              <a:rPr lang="en-US" dirty="0"/>
              <a:t>Relationship is one of family – “brothers”.</a:t>
            </a:r>
          </a:p>
          <a:p>
            <a:pPr>
              <a:spcBef>
                <a:spcPts val="0"/>
              </a:spcBef>
            </a:pPr>
            <a:r>
              <a:rPr lang="en-US" dirty="0"/>
              <a:t>God will judge us and all:</a:t>
            </a:r>
          </a:p>
          <a:p>
            <a:pPr lvl="1">
              <a:spcBef>
                <a:spcPts val="0"/>
              </a:spcBef>
            </a:pPr>
            <a:r>
              <a:rPr lang="en-US" dirty="0"/>
              <a:t>No injustice or sin will be overlooked.</a:t>
            </a:r>
          </a:p>
          <a:p>
            <a:pPr lvl="1">
              <a:spcBef>
                <a:spcPts val="0"/>
              </a:spcBef>
            </a:pPr>
            <a:r>
              <a:rPr lang="en-US" dirty="0"/>
              <a:t>Our contempt to His servants will not be overlooked.</a:t>
            </a:r>
          </a:p>
        </p:txBody>
      </p:sp>
    </p:spTree>
    <p:extLst>
      <p:ext uri="{BB962C8B-B14F-4D97-AF65-F5344CB8AC3E}">
        <p14:creationId xmlns:p14="http://schemas.microsoft.com/office/powerpoint/2010/main" val="33012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Are “The Weak”?</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spcBef>
                <a:spcPts val="0"/>
              </a:spcBef>
              <a:buFont typeface="+mj-lt"/>
              <a:buAutoNum type="arabicPeriod" startAt="5"/>
            </a:pPr>
            <a:r>
              <a:rPr lang="en-US" sz="2000" dirty="0"/>
              <a:t>Based on the above answers, identify what spiritual differences are addressed by this chapter and require mutual acceptance and what differences require resistance, possibly even division (</a:t>
            </a:r>
            <a:r>
              <a:rPr lang="en-US" sz="2000" b="1" dirty="0">
                <a:solidFill>
                  <a:srgbClr val="002060"/>
                </a:solidFill>
              </a:rPr>
              <a:t>Romans 16:17-18; 1 Corinthians 5:1-13; Galatians 2:3-5, 11-14; 2 Timothy 3:1-8; Titus 1:9-11; Jude 3-4</a:t>
            </a:r>
            <a:r>
              <a:rPr lang="en-US" sz="2000" dirty="0"/>
              <a:t>).</a:t>
            </a:r>
          </a:p>
          <a:p>
            <a:pPr>
              <a:spcBef>
                <a:spcPts val="0"/>
              </a:spcBef>
            </a:pPr>
            <a:r>
              <a:rPr lang="en-US" sz="2000" dirty="0"/>
              <a:t>No sin can be tolerated (</a:t>
            </a:r>
            <a:r>
              <a:rPr lang="en-US" sz="2000" b="1" dirty="0">
                <a:solidFill>
                  <a:srgbClr val="002060"/>
                </a:solidFill>
              </a:rPr>
              <a:t>Romans 16:17-18; 1 Corinthians 5:1-13; Galatians 2:3-5, 11-14; 2 Timothy 3:1-8; Titus 1:9-11; Jude 3-4</a:t>
            </a:r>
            <a:r>
              <a:rPr lang="en-US" sz="2000" dirty="0"/>
              <a:t>).</a:t>
            </a:r>
          </a:p>
          <a:p>
            <a:pPr>
              <a:spcBef>
                <a:spcPts val="0"/>
              </a:spcBef>
            </a:pPr>
            <a:r>
              <a:rPr lang="en-US" sz="2000" b="1" dirty="0"/>
              <a:t>Sin</a:t>
            </a:r>
            <a:r>
              <a:rPr lang="en-US" sz="2000" dirty="0"/>
              <a:t> always forces confrontation – possibly withdrawal or division.</a:t>
            </a:r>
          </a:p>
          <a:p>
            <a:pPr>
              <a:spcBef>
                <a:spcPts val="0"/>
              </a:spcBef>
            </a:pPr>
            <a:r>
              <a:rPr lang="en-US" sz="2000" b="1" dirty="0">
                <a:solidFill>
                  <a:srgbClr val="002060"/>
                </a:solidFill>
              </a:rPr>
              <a:t>Romans 14</a:t>
            </a:r>
            <a:r>
              <a:rPr lang="en-US" sz="2000" dirty="0"/>
              <a:t> addresses matters where </a:t>
            </a:r>
            <a:r>
              <a:rPr lang="en-US" sz="2000" dirty="0">
                <a:solidFill>
                  <a:srgbClr val="002060"/>
                </a:solidFill>
              </a:rPr>
              <a:t>“God has received them”</a:t>
            </a:r>
            <a:r>
              <a:rPr lang="en-US" sz="2000" dirty="0"/>
              <a:t>.</a:t>
            </a:r>
          </a:p>
          <a:p>
            <a:pPr>
              <a:spcBef>
                <a:spcPts val="0"/>
              </a:spcBef>
            </a:pPr>
            <a:r>
              <a:rPr lang="en-US" sz="2000" dirty="0"/>
              <a:t>Applies to matters of personal judgment or lack of confidence, surety – where God’s Word </a:t>
            </a:r>
            <a:r>
              <a:rPr lang="en-US" sz="2000" b="1" dirty="0"/>
              <a:t>cannot</a:t>
            </a:r>
            <a:r>
              <a:rPr lang="en-US" sz="2000" dirty="0"/>
              <a:t> be used to </a:t>
            </a:r>
            <a:r>
              <a:rPr lang="en-US" sz="2000" b="1" dirty="0"/>
              <a:t>clearly</a:t>
            </a:r>
            <a:r>
              <a:rPr lang="en-US" sz="2000" dirty="0"/>
              <a:t> identify one as sinning.</a:t>
            </a:r>
          </a:p>
          <a:p>
            <a:pPr>
              <a:spcBef>
                <a:spcPts val="0"/>
              </a:spcBef>
            </a:pPr>
            <a:r>
              <a:rPr lang="en-US" sz="2000" dirty="0"/>
              <a:t>Are others “sinning” who disagree with you?  Are you so sure that you would confront, withdraw, and divide from those who disagree?</a:t>
            </a:r>
          </a:p>
          <a:p>
            <a:pPr>
              <a:spcBef>
                <a:spcPts val="0"/>
              </a:spcBef>
            </a:pPr>
            <a:r>
              <a:rPr lang="en-US" sz="2000" dirty="0"/>
              <a:t>Or, does your opinion represent “better safe than sorry”? Could you be </a:t>
            </a:r>
            <a:r>
              <a:rPr lang="en-US" sz="2000" dirty="0">
                <a:solidFill>
                  <a:srgbClr val="002060"/>
                </a:solidFill>
              </a:rPr>
              <a:t>“the weak”</a:t>
            </a:r>
            <a:r>
              <a:rPr lang="en-US" sz="2000" dirty="0"/>
              <a:t>?</a:t>
            </a:r>
          </a:p>
          <a:p>
            <a:pPr>
              <a:spcBef>
                <a:spcPts val="0"/>
              </a:spcBef>
            </a:pPr>
            <a:endParaRPr lang="en-US" sz="2000" dirty="0"/>
          </a:p>
        </p:txBody>
      </p:sp>
    </p:spTree>
    <p:extLst>
      <p:ext uri="{BB962C8B-B14F-4D97-AF65-F5344CB8AC3E}">
        <p14:creationId xmlns:p14="http://schemas.microsoft.com/office/powerpoint/2010/main" val="129902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Solution:  Stop Caring &amp; Thinking?</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Does this imply that we are to have no opinion on such matters (</a:t>
            </a:r>
            <a:r>
              <a:rPr lang="en-US" b="1" dirty="0">
                <a:solidFill>
                  <a:srgbClr val="002060"/>
                </a:solidFill>
              </a:rPr>
              <a:t>14:5</a:t>
            </a:r>
            <a:r>
              <a:rPr lang="en-US" dirty="0"/>
              <a:t>)?</a:t>
            </a:r>
          </a:p>
          <a:p>
            <a:pPr marL="0" indent="0">
              <a:buNone/>
            </a:pPr>
            <a:r>
              <a:rPr lang="en-US" dirty="0">
                <a:solidFill>
                  <a:srgbClr val="002060"/>
                </a:solidFill>
              </a:rPr>
              <a:t>One person esteems one day above another; another esteems every day alike. </a:t>
            </a:r>
            <a:r>
              <a:rPr lang="en-US" b="1" dirty="0">
                <a:solidFill>
                  <a:srgbClr val="002060"/>
                </a:solidFill>
              </a:rPr>
              <a:t>Let each be </a:t>
            </a:r>
            <a:r>
              <a:rPr lang="en-US" b="1" u="sng" dirty="0">
                <a:solidFill>
                  <a:srgbClr val="002060"/>
                </a:solidFill>
              </a:rPr>
              <a:t>fully convinced</a:t>
            </a:r>
            <a:r>
              <a:rPr lang="en-US" b="1" dirty="0">
                <a:solidFill>
                  <a:srgbClr val="002060"/>
                </a:solidFill>
              </a:rPr>
              <a:t> in his </a:t>
            </a:r>
            <a:r>
              <a:rPr lang="en-US" b="1" u="sng" dirty="0">
                <a:solidFill>
                  <a:srgbClr val="002060"/>
                </a:solidFill>
              </a:rPr>
              <a:t>own mind</a:t>
            </a:r>
            <a:r>
              <a:rPr lang="en-US" dirty="0">
                <a:solidFill>
                  <a:srgbClr val="002060"/>
                </a:solidFill>
              </a:rPr>
              <a:t>. </a:t>
            </a:r>
            <a:r>
              <a:rPr lang="en-US" dirty="0"/>
              <a:t>(</a:t>
            </a:r>
            <a:r>
              <a:rPr lang="en-US" b="1" dirty="0">
                <a:solidFill>
                  <a:srgbClr val="002060"/>
                </a:solidFill>
              </a:rPr>
              <a:t>14:5</a:t>
            </a:r>
            <a:r>
              <a:rPr lang="en-US" dirty="0"/>
              <a:t>)</a:t>
            </a:r>
          </a:p>
          <a:p>
            <a:r>
              <a:rPr lang="en-US" dirty="0"/>
              <a:t>No, we should all work towards a sure conviction – without doubt.</a:t>
            </a:r>
          </a:p>
          <a:p>
            <a:r>
              <a:rPr lang="en-US" dirty="0"/>
              <a:t>But, what happens to us when we participate in what we think </a:t>
            </a:r>
            <a:r>
              <a:rPr lang="en-US" b="1" dirty="0"/>
              <a:t>could</a:t>
            </a:r>
            <a:r>
              <a:rPr lang="en-US" dirty="0"/>
              <a:t> be wrong and risk our souls?</a:t>
            </a:r>
          </a:p>
        </p:txBody>
      </p:sp>
    </p:spTree>
    <p:extLst>
      <p:ext uri="{BB962C8B-B14F-4D97-AF65-F5344CB8AC3E}">
        <p14:creationId xmlns:p14="http://schemas.microsoft.com/office/powerpoint/2010/main" val="397325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How to Become of “One Mind”?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spcBef>
                <a:spcPts val="0"/>
              </a:spcBef>
              <a:buFont typeface="+mj-lt"/>
              <a:buAutoNum type="arabicPeriod" startAt="7"/>
            </a:pPr>
            <a:r>
              <a:rPr lang="en-US" sz="2100" b="1" i="1" dirty="0"/>
              <a:t>Challenge Question:</a:t>
            </a:r>
            <a:r>
              <a:rPr lang="en-US" sz="2100" dirty="0"/>
              <a:t>  Assuming we are permitted to at least discuss these differences over which we must ultimately accept each other anyway, at what point does our discussion go too far and violate the commands of this chapter?</a:t>
            </a:r>
          </a:p>
          <a:p>
            <a:pPr>
              <a:spcBef>
                <a:spcPts val="0"/>
              </a:spcBef>
            </a:pPr>
            <a:r>
              <a:rPr lang="en-US" sz="2100" dirty="0"/>
              <a:t>God expects us to work on differences of understanding, teaching (</a:t>
            </a:r>
            <a:r>
              <a:rPr lang="en-US" sz="2100" b="1" dirty="0">
                <a:solidFill>
                  <a:srgbClr val="002060"/>
                </a:solidFill>
              </a:rPr>
              <a:t>1:10</a:t>
            </a:r>
            <a:r>
              <a:rPr lang="en-US" sz="2100" dirty="0"/>
              <a:t>).</a:t>
            </a:r>
          </a:p>
          <a:p>
            <a:pPr>
              <a:spcBef>
                <a:spcPts val="0"/>
              </a:spcBef>
            </a:pPr>
            <a:r>
              <a:rPr lang="en-US" sz="2100" dirty="0"/>
              <a:t>If our conversations lead to heated arguments, contempt, or despite, it’s gone too far, assuming </a:t>
            </a:r>
            <a:r>
              <a:rPr lang="en-US" sz="2100" dirty="0">
                <a:solidFill>
                  <a:srgbClr val="002060"/>
                </a:solidFill>
              </a:rPr>
              <a:t>“God has received him”</a:t>
            </a:r>
            <a:r>
              <a:rPr lang="en-US" sz="2100" dirty="0"/>
              <a:t>.</a:t>
            </a:r>
          </a:p>
          <a:p>
            <a:pPr>
              <a:spcBef>
                <a:spcPts val="0"/>
              </a:spcBef>
            </a:pPr>
            <a:r>
              <a:rPr lang="en-US" sz="2100" dirty="0"/>
              <a:t>If our conversations lead to condemnation of our brother – expressed or internalized – it’s gone too far, assuming </a:t>
            </a:r>
            <a:r>
              <a:rPr lang="en-US" sz="2100" dirty="0">
                <a:solidFill>
                  <a:srgbClr val="002060"/>
                </a:solidFill>
              </a:rPr>
              <a:t>“God has received him”</a:t>
            </a:r>
            <a:r>
              <a:rPr lang="en-US" sz="2100" dirty="0"/>
              <a:t>.</a:t>
            </a:r>
          </a:p>
          <a:p>
            <a:pPr>
              <a:spcBef>
                <a:spcPts val="0"/>
              </a:spcBef>
            </a:pPr>
            <a:r>
              <a:rPr lang="en-US" sz="2100" dirty="0"/>
              <a:t>If it leads to treating each other differently – not as </a:t>
            </a:r>
            <a:r>
              <a:rPr lang="en-US" sz="2100" dirty="0">
                <a:solidFill>
                  <a:srgbClr val="002060"/>
                </a:solidFill>
              </a:rPr>
              <a:t>“brothers”</a:t>
            </a:r>
            <a:r>
              <a:rPr lang="en-US" sz="2100" dirty="0"/>
              <a:t> – especially drawing lines of fellowship, it’s gone too far, assuming </a:t>
            </a:r>
            <a:r>
              <a:rPr lang="en-US" sz="2100" dirty="0">
                <a:solidFill>
                  <a:srgbClr val="002060"/>
                </a:solidFill>
              </a:rPr>
              <a:t>“God has received him”</a:t>
            </a:r>
            <a:r>
              <a:rPr lang="en-US" sz="2100" dirty="0"/>
              <a:t>.</a:t>
            </a:r>
          </a:p>
          <a:p>
            <a:pPr>
              <a:spcBef>
                <a:spcPts val="0"/>
              </a:spcBef>
            </a:pPr>
            <a:r>
              <a:rPr lang="en-US" sz="2100" dirty="0"/>
              <a:t>Drawing lines of fellowship where God has not drawn them requires immediate confrontation, withdrawal (</a:t>
            </a:r>
            <a:r>
              <a:rPr lang="en-US" sz="2100" b="1" dirty="0">
                <a:solidFill>
                  <a:srgbClr val="002060"/>
                </a:solidFill>
              </a:rPr>
              <a:t>16:17; Galatians 2:3-5</a:t>
            </a:r>
            <a:r>
              <a:rPr lang="en-US" sz="2100" dirty="0"/>
              <a:t>).</a:t>
            </a:r>
          </a:p>
        </p:txBody>
      </p:sp>
    </p:spTree>
    <p:extLst>
      <p:ext uri="{BB962C8B-B14F-4D97-AF65-F5344CB8AC3E}">
        <p14:creationId xmlns:p14="http://schemas.microsoft.com/office/powerpoint/2010/main" val="21372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14:13-23</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Do Not Tempt the Weak</a:t>
            </a:r>
            <a:endParaRPr lang="en-US" sz="4800" b="1" dirty="0"/>
          </a:p>
        </p:txBody>
      </p:sp>
    </p:spTree>
    <p:extLst>
      <p:ext uri="{BB962C8B-B14F-4D97-AF65-F5344CB8AC3E}">
        <p14:creationId xmlns:p14="http://schemas.microsoft.com/office/powerpoint/2010/main" val="3451499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Natural Law in Hearts?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7"/>
            </a:pPr>
            <a:r>
              <a:rPr lang="en-US" dirty="0"/>
              <a:t>How would Gentiles </a:t>
            </a:r>
            <a:r>
              <a:rPr lang="en-US" i="1" dirty="0">
                <a:solidFill>
                  <a:srgbClr val="002060"/>
                </a:solidFill>
              </a:rPr>
              <a:t>“by nature do the things in the law”</a:t>
            </a:r>
            <a:r>
              <a:rPr lang="en-US" dirty="0"/>
              <a:t> and </a:t>
            </a:r>
            <a:r>
              <a:rPr lang="en-US" i="1" dirty="0">
                <a:solidFill>
                  <a:srgbClr val="002060"/>
                </a:solidFill>
              </a:rPr>
              <a:t>“show the work of the law written in their hearts”</a:t>
            </a:r>
            <a:r>
              <a:rPr lang="en-US" dirty="0"/>
              <a:t> (</a:t>
            </a:r>
            <a:r>
              <a:rPr lang="en-US" b="1" dirty="0">
                <a:solidFill>
                  <a:srgbClr val="002060"/>
                </a:solidFill>
              </a:rPr>
              <a:t>2:14-15</a:t>
            </a:r>
            <a:r>
              <a:rPr lang="en-US" dirty="0"/>
              <a:t>)?</a:t>
            </a:r>
          </a:p>
          <a:p>
            <a:pPr marL="0" indent="0">
              <a:buNone/>
            </a:pPr>
            <a:r>
              <a:rPr lang="en-US" dirty="0">
                <a:solidFill>
                  <a:srgbClr val="002060"/>
                </a:solidFill>
              </a:rPr>
              <a:t>for when Gentiles, who do not have the law, </a:t>
            </a:r>
            <a:r>
              <a:rPr lang="en-US" b="1" u="sng" dirty="0">
                <a:solidFill>
                  <a:srgbClr val="002060"/>
                </a:solidFill>
              </a:rPr>
              <a:t>by nature</a:t>
            </a:r>
            <a:r>
              <a:rPr lang="en-US" b="1" dirty="0">
                <a:solidFill>
                  <a:srgbClr val="002060"/>
                </a:solidFill>
              </a:rPr>
              <a:t> do the things in the law</a:t>
            </a:r>
            <a:r>
              <a:rPr lang="en-US" dirty="0">
                <a:solidFill>
                  <a:srgbClr val="002060"/>
                </a:solidFill>
              </a:rPr>
              <a:t>, these, although not having the law, are a law to themselves, who show the </a:t>
            </a:r>
            <a:r>
              <a:rPr lang="en-US" b="1" dirty="0">
                <a:solidFill>
                  <a:srgbClr val="002060"/>
                </a:solidFill>
              </a:rPr>
              <a:t>work of the law </a:t>
            </a:r>
            <a:r>
              <a:rPr lang="en-US" b="1" u="sng" dirty="0">
                <a:solidFill>
                  <a:srgbClr val="002060"/>
                </a:solidFill>
              </a:rPr>
              <a:t>written in their hearts</a:t>
            </a:r>
            <a:r>
              <a:rPr lang="en-US" dirty="0">
                <a:solidFill>
                  <a:srgbClr val="002060"/>
                </a:solidFill>
              </a:rPr>
              <a:t>, </a:t>
            </a:r>
            <a:r>
              <a:rPr lang="en-US" b="1" dirty="0">
                <a:solidFill>
                  <a:srgbClr val="002060"/>
                </a:solidFill>
              </a:rPr>
              <a:t>their </a:t>
            </a:r>
            <a:r>
              <a:rPr lang="en-US" b="1" u="sng" dirty="0">
                <a:solidFill>
                  <a:srgbClr val="002060"/>
                </a:solidFill>
              </a:rPr>
              <a:t>conscience also</a:t>
            </a:r>
            <a:r>
              <a:rPr lang="en-US" b="1" dirty="0">
                <a:solidFill>
                  <a:srgbClr val="002060"/>
                </a:solidFill>
              </a:rPr>
              <a:t> bearing witness</a:t>
            </a:r>
            <a:r>
              <a:rPr lang="en-US" dirty="0">
                <a:solidFill>
                  <a:srgbClr val="002060"/>
                </a:solidFill>
              </a:rPr>
              <a:t>, and </a:t>
            </a:r>
            <a:r>
              <a:rPr lang="en-US" b="1" dirty="0">
                <a:solidFill>
                  <a:srgbClr val="002060"/>
                </a:solidFill>
              </a:rPr>
              <a:t>between themselves </a:t>
            </a:r>
            <a:r>
              <a:rPr lang="en-US" b="1" u="sng" dirty="0">
                <a:solidFill>
                  <a:srgbClr val="002060"/>
                </a:solidFill>
              </a:rPr>
              <a:t>their thoughts</a:t>
            </a:r>
            <a:r>
              <a:rPr lang="en-US" b="1" dirty="0">
                <a:solidFill>
                  <a:srgbClr val="002060"/>
                </a:solidFill>
              </a:rPr>
              <a:t> accusing or else excusing them</a:t>
            </a:r>
            <a:r>
              <a:rPr lang="en-US" dirty="0">
                <a:solidFill>
                  <a:srgbClr val="002060"/>
                </a:solidFill>
              </a:rPr>
              <a:t>)</a:t>
            </a:r>
            <a:r>
              <a:rPr lang="en-US" dirty="0"/>
              <a:t> (</a:t>
            </a:r>
            <a:r>
              <a:rPr lang="en-US" b="1" dirty="0">
                <a:solidFill>
                  <a:srgbClr val="002060"/>
                </a:solidFill>
              </a:rPr>
              <a:t>2:14-15</a:t>
            </a:r>
            <a:r>
              <a:rPr lang="en-US" dirty="0"/>
              <a:t>)</a:t>
            </a:r>
          </a:p>
          <a:p>
            <a:r>
              <a:rPr lang="en-US" dirty="0"/>
              <a:t>Without a codified law, God still sent prophets to Gentiles and had priests among them, also following “Patriarchal System” (</a:t>
            </a:r>
            <a:r>
              <a:rPr lang="en-US" b="1" dirty="0">
                <a:solidFill>
                  <a:srgbClr val="002060"/>
                </a:solidFill>
              </a:rPr>
              <a:t>Job 1:5; Gen. 14:18-20; Exo. 2:16; 3:1; 18:1; Num. 22:7-13; 1 Kings 19:15-17; 2 Kings 8:7-15; Dan. 4:27; Obadiah; Jonah; Nahum; Ezekiel; Isaiah</a:t>
            </a:r>
            <a:r>
              <a:rPr lang="en-US" dirty="0"/>
              <a:t>).</a:t>
            </a:r>
          </a:p>
        </p:txBody>
      </p:sp>
    </p:spTree>
    <p:extLst>
      <p:ext uri="{BB962C8B-B14F-4D97-AF65-F5344CB8AC3E}">
        <p14:creationId xmlns:p14="http://schemas.microsoft.com/office/powerpoint/2010/main" val="51800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“Clean” Can Be “Unclean”?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8"/>
            </a:pPr>
            <a:r>
              <a:rPr lang="en-US" sz="2000" dirty="0"/>
              <a:t>Are any foods </a:t>
            </a:r>
            <a:r>
              <a:rPr lang="en-US" sz="2000" dirty="0">
                <a:solidFill>
                  <a:srgbClr val="002060"/>
                </a:solidFill>
              </a:rPr>
              <a:t>“unclean”</a:t>
            </a:r>
            <a:r>
              <a:rPr lang="en-US" sz="2000" dirty="0"/>
              <a:t> now (</a:t>
            </a:r>
            <a:r>
              <a:rPr lang="en-US" sz="2000" b="1" dirty="0">
                <a:solidFill>
                  <a:srgbClr val="002060"/>
                </a:solidFill>
              </a:rPr>
              <a:t>14:14</a:t>
            </a:r>
            <a:r>
              <a:rPr lang="en-US" sz="2000" dirty="0"/>
              <a:t>)?  How would it become </a:t>
            </a:r>
            <a:r>
              <a:rPr lang="en-US" sz="2000" dirty="0">
                <a:solidFill>
                  <a:srgbClr val="002060"/>
                </a:solidFill>
              </a:rPr>
              <a:t>“unclean”</a:t>
            </a:r>
            <a:r>
              <a:rPr lang="en-US" sz="2000" dirty="0"/>
              <a:t> to the one who </a:t>
            </a:r>
            <a:r>
              <a:rPr lang="en-US" sz="2000" dirty="0">
                <a:solidFill>
                  <a:srgbClr val="002060"/>
                </a:solidFill>
              </a:rPr>
              <a:t>“considers”</a:t>
            </a:r>
            <a:r>
              <a:rPr lang="en-US" sz="2000" dirty="0"/>
              <a:t> it to be </a:t>
            </a:r>
            <a:r>
              <a:rPr lang="en-US" sz="2000" dirty="0">
                <a:solidFill>
                  <a:srgbClr val="002060"/>
                </a:solidFill>
              </a:rPr>
              <a:t>“unclean”</a:t>
            </a:r>
            <a:r>
              <a:rPr lang="en-US" sz="2000" dirty="0"/>
              <a:t> (</a:t>
            </a:r>
            <a:r>
              <a:rPr lang="en-US" sz="2000" b="1" dirty="0">
                <a:solidFill>
                  <a:srgbClr val="002060"/>
                </a:solidFill>
              </a:rPr>
              <a:t>14:14, 20, 23</a:t>
            </a:r>
            <a:r>
              <a:rPr lang="en-US" sz="2000" dirty="0"/>
              <a:t>)?</a:t>
            </a:r>
          </a:p>
          <a:p>
            <a:pPr marL="0" indent="0">
              <a:buNone/>
            </a:pPr>
            <a:r>
              <a:rPr lang="en-US" sz="2000" b="1" dirty="0">
                <a:solidFill>
                  <a:srgbClr val="002060"/>
                </a:solidFill>
              </a:rPr>
              <a:t>I </a:t>
            </a:r>
            <a:r>
              <a:rPr lang="en-US" sz="2000" b="1" u="sng" dirty="0">
                <a:solidFill>
                  <a:srgbClr val="002060"/>
                </a:solidFill>
              </a:rPr>
              <a:t>know</a:t>
            </a:r>
            <a:r>
              <a:rPr lang="en-US" sz="2000" b="1" dirty="0">
                <a:solidFill>
                  <a:srgbClr val="002060"/>
                </a:solidFill>
              </a:rPr>
              <a:t> </a:t>
            </a:r>
            <a:r>
              <a:rPr lang="en-US" sz="2000" dirty="0">
                <a:solidFill>
                  <a:srgbClr val="002060"/>
                </a:solidFill>
              </a:rPr>
              <a:t>and </a:t>
            </a:r>
            <a:r>
              <a:rPr lang="en-US" sz="2000" b="1" dirty="0">
                <a:solidFill>
                  <a:srgbClr val="002060"/>
                </a:solidFill>
              </a:rPr>
              <a:t>am </a:t>
            </a:r>
            <a:r>
              <a:rPr lang="en-US" sz="2000" b="1" u="sng" dirty="0">
                <a:solidFill>
                  <a:srgbClr val="002060"/>
                </a:solidFill>
              </a:rPr>
              <a:t>convinced by the Lord Jesus</a:t>
            </a:r>
            <a:r>
              <a:rPr lang="en-US" sz="2000" b="1" dirty="0">
                <a:solidFill>
                  <a:srgbClr val="002060"/>
                </a:solidFill>
              </a:rPr>
              <a:t> </a:t>
            </a:r>
            <a:r>
              <a:rPr lang="en-US" sz="2000" dirty="0">
                <a:solidFill>
                  <a:srgbClr val="002060"/>
                </a:solidFill>
              </a:rPr>
              <a:t>that there is </a:t>
            </a:r>
            <a:r>
              <a:rPr lang="en-US" sz="2000" b="1" dirty="0">
                <a:solidFill>
                  <a:srgbClr val="002060"/>
                </a:solidFill>
              </a:rPr>
              <a:t>nothing unclean </a:t>
            </a:r>
            <a:r>
              <a:rPr lang="en-US" sz="2000" b="1" u="sng" dirty="0">
                <a:solidFill>
                  <a:srgbClr val="002060"/>
                </a:solidFill>
              </a:rPr>
              <a:t>of itself</a:t>
            </a:r>
            <a:r>
              <a:rPr lang="en-US" sz="2000" dirty="0">
                <a:solidFill>
                  <a:srgbClr val="002060"/>
                </a:solidFill>
              </a:rPr>
              <a:t>; but to him </a:t>
            </a:r>
            <a:r>
              <a:rPr lang="en-US" sz="2000" b="1" dirty="0">
                <a:solidFill>
                  <a:srgbClr val="002060"/>
                </a:solidFill>
              </a:rPr>
              <a:t>who </a:t>
            </a:r>
            <a:r>
              <a:rPr lang="en-US" sz="2000" b="1" u="sng" dirty="0">
                <a:solidFill>
                  <a:srgbClr val="002060"/>
                </a:solidFill>
              </a:rPr>
              <a:t>considers</a:t>
            </a:r>
            <a:r>
              <a:rPr lang="en-US" sz="2000" b="1" dirty="0">
                <a:solidFill>
                  <a:srgbClr val="002060"/>
                </a:solidFill>
              </a:rPr>
              <a:t> anything to be unclean, </a:t>
            </a:r>
            <a:r>
              <a:rPr lang="en-US" sz="2000" b="1" u="sng" dirty="0">
                <a:solidFill>
                  <a:srgbClr val="002060"/>
                </a:solidFill>
              </a:rPr>
              <a:t>to him it is </a:t>
            </a:r>
            <a:r>
              <a:rPr lang="en-US" sz="2000" b="1" u="sng" dirty="0" err="1">
                <a:solidFill>
                  <a:srgbClr val="002060"/>
                </a:solidFill>
              </a:rPr>
              <a:t>unclean</a:t>
            </a:r>
            <a:r>
              <a:rPr lang="en-US" sz="2000" dirty="0">
                <a:solidFill>
                  <a:srgbClr val="002060"/>
                </a:solidFill>
              </a:rPr>
              <a:t>. … Do not destroy the work of God for the sake of food. </a:t>
            </a:r>
            <a:r>
              <a:rPr lang="en-US" sz="2000" b="1" dirty="0">
                <a:solidFill>
                  <a:srgbClr val="002060"/>
                </a:solidFill>
              </a:rPr>
              <a:t>All things indeed are pure</a:t>
            </a:r>
            <a:r>
              <a:rPr lang="en-US" sz="2000" dirty="0">
                <a:solidFill>
                  <a:srgbClr val="002060"/>
                </a:solidFill>
              </a:rPr>
              <a:t>, but it </a:t>
            </a:r>
            <a:r>
              <a:rPr lang="en-US" sz="2000" b="1" dirty="0">
                <a:solidFill>
                  <a:srgbClr val="002060"/>
                </a:solidFill>
              </a:rPr>
              <a:t>is </a:t>
            </a:r>
            <a:r>
              <a:rPr lang="en-US" sz="2000" b="1" u="sng" dirty="0">
                <a:solidFill>
                  <a:srgbClr val="002060"/>
                </a:solidFill>
              </a:rPr>
              <a:t>evil</a:t>
            </a:r>
            <a:r>
              <a:rPr lang="en-US" sz="2000" b="1" dirty="0">
                <a:solidFill>
                  <a:srgbClr val="002060"/>
                </a:solidFill>
              </a:rPr>
              <a:t> for the man who eats </a:t>
            </a:r>
            <a:r>
              <a:rPr lang="en-US" sz="2000" b="1" u="sng" dirty="0">
                <a:solidFill>
                  <a:srgbClr val="002060"/>
                </a:solidFill>
              </a:rPr>
              <a:t>with offense</a:t>
            </a:r>
            <a:r>
              <a:rPr lang="en-US" sz="2000" dirty="0">
                <a:solidFill>
                  <a:srgbClr val="002060"/>
                </a:solidFill>
              </a:rPr>
              <a:t>. … But </a:t>
            </a:r>
            <a:r>
              <a:rPr lang="en-US" sz="2000" b="1" dirty="0">
                <a:solidFill>
                  <a:srgbClr val="002060"/>
                </a:solidFill>
              </a:rPr>
              <a:t>he who doubts is </a:t>
            </a:r>
            <a:r>
              <a:rPr lang="en-US" sz="2000" b="1" u="sng" dirty="0">
                <a:solidFill>
                  <a:srgbClr val="002060"/>
                </a:solidFill>
              </a:rPr>
              <a:t>condemned</a:t>
            </a:r>
            <a:r>
              <a:rPr lang="en-US" sz="2000" b="1" dirty="0">
                <a:solidFill>
                  <a:srgbClr val="002060"/>
                </a:solidFill>
              </a:rPr>
              <a:t> if he eats</a:t>
            </a:r>
            <a:r>
              <a:rPr lang="en-US" sz="2000" dirty="0">
                <a:solidFill>
                  <a:srgbClr val="002060"/>
                </a:solidFill>
              </a:rPr>
              <a:t>, because he does </a:t>
            </a:r>
            <a:r>
              <a:rPr lang="en-US" sz="2000" b="1" u="sng" dirty="0">
                <a:solidFill>
                  <a:srgbClr val="002060"/>
                </a:solidFill>
              </a:rPr>
              <a:t>not</a:t>
            </a:r>
            <a:r>
              <a:rPr lang="en-US" sz="2000" b="1" dirty="0">
                <a:solidFill>
                  <a:srgbClr val="002060"/>
                </a:solidFill>
              </a:rPr>
              <a:t> eat </a:t>
            </a:r>
            <a:r>
              <a:rPr lang="en-US" sz="2000" b="1" u="sng" dirty="0">
                <a:solidFill>
                  <a:srgbClr val="002060"/>
                </a:solidFill>
              </a:rPr>
              <a:t>from faith</a:t>
            </a:r>
            <a:r>
              <a:rPr lang="en-US" sz="2000" dirty="0">
                <a:solidFill>
                  <a:srgbClr val="002060"/>
                </a:solidFill>
              </a:rPr>
              <a:t>; </a:t>
            </a:r>
            <a:r>
              <a:rPr lang="en-US" sz="2000" b="1" dirty="0">
                <a:solidFill>
                  <a:srgbClr val="002060"/>
                </a:solidFill>
              </a:rPr>
              <a:t>for whatever is </a:t>
            </a:r>
            <a:r>
              <a:rPr lang="en-US" sz="2000" b="1" u="sng" dirty="0">
                <a:solidFill>
                  <a:srgbClr val="002060"/>
                </a:solidFill>
              </a:rPr>
              <a:t>not from faith is sin</a:t>
            </a:r>
            <a:r>
              <a:rPr lang="en-US" sz="2000" dirty="0">
                <a:solidFill>
                  <a:srgbClr val="002060"/>
                </a:solidFill>
              </a:rPr>
              <a:t>. </a:t>
            </a:r>
            <a:r>
              <a:rPr lang="en-US" sz="2000" dirty="0"/>
              <a:t>(</a:t>
            </a:r>
            <a:r>
              <a:rPr lang="en-US" sz="2000" b="1" dirty="0">
                <a:solidFill>
                  <a:srgbClr val="002060"/>
                </a:solidFill>
              </a:rPr>
              <a:t>14:14-23</a:t>
            </a:r>
            <a:r>
              <a:rPr lang="en-US" sz="2000" dirty="0"/>
              <a:t>)</a:t>
            </a:r>
          </a:p>
          <a:p>
            <a:r>
              <a:rPr lang="en-US" sz="2000" dirty="0"/>
              <a:t>Required standard:  Know, convinced from Scripture – not scruple.</a:t>
            </a:r>
          </a:p>
          <a:p>
            <a:r>
              <a:rPr lang="en-US" sz="2000" dirty="0"/>
              <a:t>No foods are inherently unclean now.  However …</a:t>
            </a:r>
          </a:p>
          <a:p>
            <a:r>
              <a:rPr lang="en-US" sz="2000" dirty="0"/>
              <a:t>Participating in what we think </a:t>
            </a:r>
            <a:r>
              <a:rPr lang="en-US" sz="2000" b="1" dirty="0"/>
              <a:t>could</a:t>
            </a:r>
            <a:r>
              <a:rPr lang="en-US" sz="2000" dirty="0"/>
              <a:t> be wrong </a:t>
            </a:r>
            <a:r>
              <a:rPr lang="en-US" sz="2000" b="1" dirty="0"/>
              <a:t>is wrong... </a:t>
            </a:r>
            <a:r>
              <a:rPr lang="en-US" sz="2000" dirty="0"/>
              <a:t>(</a:t>
            </a:r>
            <a:r>
              <a:rPr lang="en-US" sz="2000" b="1" dirty="0">
                <a:solidFill>
                  <a:srgbClr val="002060"/>
                </a:solidFill>
              </a:rPr>
              <a:t>1 Cor. 8:7, 10-13; 10:23-33</a:t>
            </a:r>
            <a:r>
              <a:rPr lang="en-US" sz="2000" dirty="0"/>
              <a:t>)!</a:t>
            </a:r>
          </a:p>
          <a:p>
            <a:r>
              <a:rPr lang="en-US" sz="2000" dirty="0"/>
              <a:t>Willingness to risk souls to please ourselves is condemning itself.</a:t>
            </a:r>
          </a:p>
        </p:txBody>
      </p:sp>
    </p:spTree>
    <p:extLst>
      <p:ext uri="{BB962C8B-B14F-4D97-AF65-F5344CB8AC3E}">
        <p14:creationId xmlns:p14="http://schemas.microsoft.com/office/powerpoint/2010/main" val="425103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Destroying Our Brother?</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sz="2000" dirty="0"/>
              <a:t>How could someone </a:t>
            </a:r>
            <a:r>
              <a:rPr lang="en-US" sz="2000" dirty="0">
                <a:solidFill>
                  <a:srgbClr val="002060"/>
                </a:solidFill>
              </a:rPr>
              <a:t>“put a stumbling block or a cause to fall in our brother’s way”</a:t>
            </a:r>
            <a:r>
              <a:rPr lang="en-US" sz="2000" dirty="0"/>
              <a:t>, </a:t>
            </a:r>
            <a:r>
              <a:rPr lang="en-US" sz="2000" dirty="0">
                <a:solidFill>
                  <a:srgbClr val="002060"/>
                </a:solidFill>
              </a:rPr>
              <a:t>“grieve”</a:t>
            </a:r>
            <a:r>
              <a:rPr lang="en-US" sz="2000" dirty="0"/>
              <a:t> him, and possibly even </a:t>
            </a:r>
            <a:r>
              <a:rPr lang="en-US" sz="2000" dirty="0">
                <a:solidFill>
                  <a:srgbClr val="002060"/>
                </a:solidFill>
              </a:rPr>
              <a:t>“destroy”</a:t>
            </a:r>
            <a:r>
              <a:rPr lang="en-US" sz="2000" dirty="0"/>
              <a:t> him (</a:t>
            </a:r>
            <a:r>
              <a:rPr lang="en-US" sz="2000" b="1" dirty="0">
                <a:solidFill>
                  <a:srgbClr val="002060"/>
                </a:solidFill>
              </a:rPr>
              <a:t>14:13-15</a:t>
            </a:r>
            <a:r>
              <a:rPr lang="en-US" sz="2000" dirty="0"/>
              <a:t>)?</a:t>
            </a:r>
          </a:p>
          <a:p>
            <a:pPr marL="0" indent="0">
              <a:buNone/>
            </a:pPr>
            <a:r>
              <a:rPr lang="en-US" sz="2000" dirty="0">
                <a:solidFill>
                  <a:srgbClr val="002060"/>
                </a:solidFill>
              </a:rPr>
              <a:t>Therefore let us </a:t>
            </a:r>
            <a:r>
              <a:rPr lang="en-US" sz="2000" b="1" u="sng" dirty="0">
                <a:solidFill>
                  <a:srgbClr val="002060"/>
                </a:solidFill>
              </a:rPr>
              <a:t>not judge</a:t>
            </a:r>
            <a:r>
              <a:rPr lang="en-US" sz="2000" b="1" dirty="0">
                <a:solidFill>
                  <a:srgbClr val="002060"/>
                </a:solidFill>
              </a:rPr>
              <a:t> one another anymore</a:t>
            </a:r>
            <a:r>
              <a:rPr lang="en-US" sz="2000" dirty="0">
                <a:solidFill>
                  <a:srgbClr val="002060"/>
                </a:solidFill>
              </a:rPr>
              <a:t>, but </a:t>
            </a:r>
            <a:r>
              <a:rPr lang="en-US" sz="2000" b="1" dirty="0">
                <a:solidFill>
                  <a:srgbClr val="002060"/>
                </a:solidFill>
              </a:rPr>
              <a:t>rather resolve this, not to put a </a:t>
            </a:r>
            <a:r>
              <a:rPr lang="en-US" sz="2000" b="1" u="sng" dirty="0">
                <a:solidFill>
                  <a:srgbClr val="002060"/>
                </a:solidFill>
              </a:rPr>
              <a:t>stumbling block</a:t>
            </a:r>
            <a:r>
              <a:rPr lang="en-US" sz="2000" b="1" dirty="0">
                <a:solidFill>
                  <a:srgbClr val="002060"/>
                </a:solidFill>
              </a:rPr>
              <a:t> or a </a:t>
            </a:r>
            <a:r>
              <a:rPr lang="en-US" sz="2000" b="1" u="sng" dirty="0">
                <a:solidFill>
                  <a:srgbClr val="002060"/>
                </a:solidFill>
              </a:rPr>
              <a:t>cause to fall in our brother's way</a:t>
            </a:r>
            <a:r>
              <a:rPr lang="en-US" sz="2000" dirty="0">
                <a:solidFill>
                  <a:srgbClr val="002060"/>
                </a:solidFill>
              </a:rPr>
              <a:t>.  I know and am convinced by the Lord Jesus that there is nothing unclean of itself; but to him </a:t>
            </a:r>
            <a:r>
              <a:rPr lang="en-US" sz="2000" b="1" dirty="0">
                <a:solidFill>
                  <a:srgbClr val="002060"/>
                </a:solidFill>
              </a:rPr>
              <a:t>who considers anything to be unclean, to him it is </a:t>
            </a:r>
            <a:r>
              <a:rPr lang="en-US" sz="2000" b="1" dirty="0" err="1">
                <a:solidFill>
                  <a:srgbClr val="002060"/>
                </a:solidFill>
              </a:rPr>
              <a:t>unclean</a:t>
            </a:r>
            <a:r>
              <a:rPr lang="en-US" sz="2000" dirty="0">
                <a:solidFill>
                  <a:srgbClr val="002060"/>
                </a:solidFill>
              </a:rPr>
              <a:t>.  Yet </a:t>
            </a:r>
            <a:r>
              <a:rPr lang="en-US" sz="2000" b="1" dirty="0">
                <a:solidFill>
                  <a:srgbClr val="002060"/>
                </a:solidFill>
              </a:rPr>
              <a:t>if your brother is </a:t>
            </a:r>
            <a:r>
              <a:rPr lang="en-US" sz="2000" b="1" u="sng" dirty="0">
                <a:solidFill>
                  <a:srgbClr val="002060"/>
                </a:solidFill>
              </a:rPr>
              <a:t>grieved because of your food</a:t>
            </a:r>
            <a:r>
              <a:rPr lang="en-US" sz="2000" dirty="0">
                <a:solidFill>
                  <a:srgbClr val="002060"/>
                </a:solidFill>
              </a:rPr>
              <a:t>, you are </a:t>
            </a:r>
            <a:r>
              <a:rPr lang="en-US" sz="2000" b="1" dirty="0">
                <a:solidFill>
                  <a:srgbClr val="002060"/>
                </a:solidFill>
              </a:rPr>
              <a:t>no longer walking in love</a:t>
            </a:r>
            <a:r>
              <a:rPr lang="en-US" sz="2000" dirty="0">
                <a:solidFill>
                  <a:srgbClr val="002060"/>
                </a:solidFill>
              </a:rPr>
              <a:t>. </a:t>
            </a:r>
            <a:r>
              <a:rPr lang="en-US" sz="2000" b="1" dirty="0">
                <a:solidFill>
                  <a:srgbClr val="002060"/>
                </a:solidFill>
              </a:rPr>
              <a:t>Do not destroy </a:t>
            </a:r>
            <a:r>
              <a:rPr lang="en-US" sz="2000" b="1" u="sng" dirty="0">
                <a:solidFill>
                  <a:srgbClr val="002060"/>
                </a:solidFill>
              </a:rPr>
              <a:t>with your food</a:t>
            </a:r>
            <a:r>
              <a:rPr lang="en-US" sz="2000" b="1" dirty="0">
                <a:solidFill>
                  <a:srgbClr val="002060"/>
                </a:solidFill>
              </a:rPr>
              <a:t> the one for whom Christ died.</a:t>
            </a:r>
            <a:r>
              <a:rPr lang="en-US" sz="2000" dirty="0">
                <a:solidFill>
                  <a:srgbClr val="002060"/>
                </a:solidFill>
              </a:rPr>
              <a:t> </a:t>
            </a:r>
            <a:r>
              <a:rPr lang="en-US" sz="2000" dirty="0"/>
              <a:t>(</a:t>
            </a:r>
            <a:r>
              <a:rPr lang="en-US" sz="2000" b="1" dirty="0">
                <a:solidFill>
                  <a:srgbClr val="002060"/>
                </a:solidFill>
              </a:rPr>
              <a:t>14:13-15</a:t>
            </a:r>
            <a:r>
              <a:rPr lang="en-US" sz="2000" dirty="0"/>
              <a:t>)</a:t>
            </a:r>
          </a:p>
          <a:p>
            <a:r>
              <a:rPr lang="en-US" sz="2000" dirty="0"/>
              <a:t>Words show severity of consequences (</a:t>
            </a:r>
            <a:r>
              <a:rPr lang="en-US" sz="2000" dirty="0">
                <a:solidFill>
                  <a:srgbClr val="002060"/>
                </a:solidFill>
              </a:rPr>
              <a:t>“fall”</a:t>
            </a:r>
            <a:r>
              <a:rPr lang="en-US" sz="2000" dirty="0"/>
              <a:t>, </a:t>
            </a:r>
            <a:r>
              <a:rPr lang="en-US" sz="2000" dirty="0">
                <a:solidFill>
                  <a:srgbClr val="002060"/>
                </a:solidFill>
              </a:rPr>
              <a:t>“grieve”</a:t>
            </a:r>
            <a:r>
              <a:rPr lang="en-US" sz="2000" dirty="0"/>
              <a:t>, </a:t>
            </a:r>
            <a:r>
              <a:rPr lang="en-US" sz="2000" dirty="0">
                <a:solidFill>
                  <a:srgbClr val="002060"/>
                </a:solidFill>
              </a:rPr>
              <a:t>“destroy”</a:t>
            </a:r>
            <a:r>
              <a:rPr lang="en-US" sz="2000" dirty="0"/>
              <a:t>).</a:t>
            </a:r>
          </a:p>
          <a:p>
            <a:r>
              <a:rPr lang="en-US" sz="2000" dirty="0"/>
              <a:t>We may </a:t>
            </a:r>
            <a:r>
              <a:rPr lang="en-US" sz="2000" b="1" dirty="0"/>
              <a:t>pressure</a:t>
            </a:r>
            <a:r>
              <a:rPr lang="en-US" sz="2000" dirty="0"/>
              <a:t> people to conform to our liberties, when they believe it is wrong, causing them to sin (</a:t>
            </a:r>
            <a:r>
              <a:rPr lang="en-US" sz="2000" b="1" dirty="0">
                <a:solidFill>
                  <a:srgbClr val="002060"/>
                </a:solidFill>
              </a:rPr>
              <a:t>1 Cor. 10:23-32</a:t>
            </a:r>
            <a:r>
              <a:rPr lang="en-US" sz="2000" dirty="0"/>
              <a:t>).</a:t>
            </a:r>
          </a:p>
          <a:p>
            <a:r>
              <a:rPr lang="en-US" sz="2000" dirty="0"/>
              <a:t>Better to give up rights, liberties than </a:t>
            </a:r>
            <a:r>
              <a:rPr lang="en-US" sz="2000" dirty="0">
                <a:solidFill>
                  <a:srgbClr val="002060"/>
                </a:solidFill>
              </a:rPr>
              <a:t>“destroy”</a:t>
            </a:r>
            <a:r>
              <a:rPr lang="en-US" sz="2000" dirty="0"/>
              <a:t> our brother (</a:t>
            </a:r>
            <a:r>
              <a:rPr lang="en-US" sz="2000" b="1" dirty="0">
                <a:solidFill>
                  <a:srgbClr val="002060"/>
                </a:solidFill>
              </a:rPr>
              <a:t>1 Cor. 8:13</a:t>
            </a:r>
            <a:r>
              <a:rPr lang="en-US" sz="2000" dirty="0"/>
              <a:t>).</a:t>
            </a:r>
          </a:p>
          <a:p>
            <a:endParaRPr lang="en-US" sz="2000" dirty="0"/>
          </a:p>
        </p:txBody>
      </p:sp>
    </p:spTree>
    <p:extLst>
      <p:ext uri="{BB962C8B-B14F-4D97-AF65-F5344CB8AC3E}">
        <p14:creationId xmlns:p14="http://schemas.microsoft.com/office/powerpoint/2010/main" val="287353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Why Deprive Self of Liberties?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Identify the provided reasons and motivations to help the strong not destroy the weak (</a:t>
            </a:r>
            <a:r>
              <a:rPr lang="en-US" b="1" dirty="0">
                <a:solidFill>
                  <a:srgbClr val="002060"/>
                </a:solidFill>
              </a:rPr>
              <a:t>14:15-23</a:t>
            </a:r>
            <a:r>
              <a:rPr lang="en-US" dirty="0"/>
              <a:t>)?  There are at least 10 reasons provided.</a:t>
            </a:r>
          </a:p>
          <a:p>
            <a:pPr marL="0" indent="0">
              <a:buNone/>
            </a:pPr>
            <a:r>
              <a:rPr lang="en-US" b="1" baseline="30000" dirty="0">
                <a:solidFill>
                  <a:srgbClr val="C00000"/>
                </a:solidFill>
              </a:rPr>
              <a:t>1</a:t>
            </a:r>
            <a:r>
              <a:rPr lang="en-US" dirty="0">
                <a:solidFill>
                  <a:srgbClr val="002060"/>
                </a:solidFill>
              </a:rPr>
              <a:t>Yet </a:t>
            </a:r>
            <a:r>
              <a:rPr lang="en-US" b="1" dirty="0">
                <a:solidFill>
                  <a:srgbClr val="002060"/>
                </a:solidFill>
              </a:rPr>
              <a:t>if your brother is grieved </a:t>
            </a:r>
            <a:r>
              <a:rPr lang="en-US" b="1" u="sng" dirty="0">
                <a:solidFill>
                  <a:srgbClr val="002060"/>
                </a:solidFill>
              </a:rPr>
              <a:t>because of your food</a:t>
            </a:r>
            <a:r>
              <a:rPr lang="en-US" dirty="0">
                <a:solidFill>
                  <a:srgbClr val="002060"/>
                </a:solidFill>
              </a:rPr>
              <a:t>, </a:t>
            </a:r>
            <a:r>
              <a:rPr lang="en-US" b="1" dirty="0">
                <a:solidFill>
                  <a:srgbClr val="002060"/>
                </a:solidFill>
              </a:rPr>
              <a:t>you are </a:t>
            </a:r>
            <a:r>
              <a:rPr lang="en-US" b="1" u="sng" dirty="0">
                <a:solidFill>
                  <a:srgbClr val="002060"/>
                </a:solidFill>
              </a:rPr>
              <a:t>no longer walking in love</a:t>
            </a:r>
            <a:r>
              <a:rPr lang="en-US" dirty="0">
                <a:solidFill>
                  <a:srgbClr val="002060"/>
                </a:solidFill>
              </a:rPr>
              <a:t>. </a:t>
            </a:r>
            <a:r>
              <a:rPr lang="en-US" b="1" dirty="0">
                <a:solidFill>
                  <a:srgbClr val="002060"/>
                </a:solidFill>
              </a:rPr>
              <a:t>Do not destroy with your food the one </a:t>
            </a:r>
            <a:r>
              <a:rPr lang="en-US" b="1" baseline="30000" dirty="0">
                <a:solidFill>
                  <a:srgbClr val="C00000"/>
                </a:solidFill>
              </a:rPr>
              <a:t>2</a:t>
            </a:r>
            <a:r>
              <a:rPr lang="en-US" b="1" dirty="0">
                <a:solidFill>
                  <a:srgbClr val="002060"/>
                </a:solidFill>
              </a:rPr>
              <a:t>for whom Christ died</a:t>
            </a:r>
            <a:r>
              <a:rPr lang="en-US" dirty="0">
                <a:solidFill>
                  <a:srgbClr val="002060"/>
                </a:solidFill>
              </a:rPr>
              <a:t>. </a:t>
            </a:r>
            <a:r>
              <a:rPr lang="en-US" b="1" baseline="30000" dirty="0">
                <a:solidFill>
                  <a:srgbClr val="C00000"/>
                </a:solidFill>
              </a:rPr>
              <a:t>3</a:t>
            </a:r>
            <a:r>
              <a:rPr lang="en-US" b="1" u="sng" dirty="0">
                <a:solidFill>
                  <a:srgbClr val="002060"/>
                </a:solidFill>
              </a:rPr>
              <a:t>Therefore</a:t>
            </a:r>
            <a:r>
              <a:rPr lang="en-US" dirty="0">
                <a:solidFill>
                  <a:srgbClr val="002060"/>
                </a:solidFill>
              </a:rPr>
              <a:t> do not let </a:t>
            </a:r>
            <a:r>
              <a:rPr lang="en-US" b="1" dirty="0">
                <a:solidFill>
                  <a:srgbClr val="002060"/>
                </a:solidFill>
              </a:rPr>
              <a:t>your good be spoken of as evil</a:t>
            </a:r>
            <a:r>
              <a:rPr lang="en-US" dirty="0">
                <a:solidFill>
                  <a:srgbClr val="002060"/>
                </a:solidFill>
              </a:rPr>
              <a:t>; </a:t>
            </a:r>
            <a:r>
              <a:rPr lang="en-US" b="1" baseline="30000" dirty="0">
                <a:solidFill>
                  <a:srgbClr val="C00000"/>
                </a:solidFill>
              </a:rPr>
              <a:t>4</a:t>
            </a:r>
            <a:r>
              <a:rPr lang="en-US" b="1" u="sng" dirty="0">
                <a:solidFill>
                  <a:srgbClr val="002060"/>
                </a:solidFill>
              </a:rPr>
              <a:t>for the kingdom of God is</a:t>
            </a:r>
            <a:r>
              <a:rPr lang="en-US" b="1" dirty="0">
                <a:solidFill>
                  <a:srgbClr val="002060"/>
                </a:solidFill>
              </a:rPr>
              <a:t> not eating and drinking</a:t>
            </a:r>
            <a:r>
              <a:rPr lang="en-US" dirty="0">
                <a:solidFill>
                  <a:srgbClr val="002060"/>
                </a:solidFill>
              </a:rPr>
              <a:t>, </a:t>
            </a:r>
            <a:r>
              <a:rPr lang="en-US" b="1" dirty="0">
                <a:solidFill>
                  <a:srgbClr val="002060"/>
                </a:solidFill>
              </a:rPr>
              <a:t>but </a:t>
            </a:r>
            <a:r>
              <a:rPr lang="en-US" b="1" u="sng" dirty="0">
                <a:solidFill>
                  <a:srgbClr val="002060"/>
                </a:solidFill>
              </a:rPr>
              <a:t>righteousness</a:t>
            </a:r>
            <a:r>
              <a:rPr lang="en-US" b="1" dirty="0">
                <a:solidFill>
                  <a:srgbClr val="002060"/>
                </a:solidFill>
              </a:rPr>
              <a:t> and </a:t>
            </a:r>
            <a:r>
              <a:rPr lang="en-US" b="1" u="sng" dirty="0">
                <a:solidFill>
                  <a:srgbClr val="002060"/>
                </a:solidFill>
              </a:rPr>
              <a:t>peace</a:t>
            </a:r>
            <a:r>
              <a:rPr lang="en-US" b="1" dirty="0">
                <a:solidFill>
                  <a:srgbClr val="002060"/>
                </a:solidFill>
              </a:rPr>
              <a:t> and </a:t>
            </a:r>
            <a:r>
              <a:rPr lang="en-US" b="1" u="sng" dirty="0">
                <a:solidFill>
                  <a:srgbClr val="002060"/>
                </a:solidFill>
              </a:rPr>
              <a:t>joy in the Holy Spirit</a:t>
            </a:r>
            <a:r>
              <a:rPr lang="en-US" dirty="0">
                <a:solidFill>
                  <a:srgbClr val="002060"/>
                </a:solidFill>
              </a:rPr>
              <a:t>. </a:t>
            </a:r>
            <a:r>
              <a:rPr lang="en-US" b="1" u="sng" dirty="0">
                <a:solidFill>
                  <a:srgbClr val="002060"/>
                </a:solidFill>
              </a:rPr>
              <a:t>For</a:t>
            </a:r>
            <a:r>
              <a:rPr lang="en-US" b="1" dirty="0">
                <a:solidFill>
                  <a:srgbClr val="002060"/>
                </a:solidFill>
              </a:rPr>
              <a:t> he who serves Christ in these things is </a:t>
            </a:r>
            <a:r>
              <a:rPr lang="en-US" b="1" baseline="30000" dirty="0">
                <a:solidFill>
                  <a:srgbClr val="C00000"/>
                </a:solidFill>
              </a:rPr>
              <a:t>5</a:t>
            </a:r>
            <a:r>
              <a:rPr lang="en-US" b="1" u="sng" dirty="0">
                <a:solidFill>
                  <a:srgbClr val="002060"/>
                </a:solidFill>
              </a:rPr>
              <a:t>acceptable to God</a:t>
            </a:r>
            <a:r>
              <a:rPr lang="en-US" b="1" dirty="0">
                <a:solidFill>
                  <a:srgbClr val="002060"/>
                </a:solidFill>
              </a:rPr>
              <a:t> and </a:t>
            </a:r>
            <a:r>
              <a:rPr lang="en-US" b="1" baseline="30000" dirty="0">
                <a:solidFill>
                  <a:srgbClr val="C00000"/>
                </a:solidFill>
              </a:rPr>
              <a:t>6</a:t>
            </a:r>
            <a:r>
              <a:rPr lang="en-US" b="1" u="sng" dirty="0">
                <a:solidFill>
                  <a:srgbClr val="002060"/>
                </a:solidFill>
              </a:rPr>
              <a:t>approved by men</a:t>
            </a:r>
            <a:r>
              <a:rPr lang="en-US" dirty="0">
                <a:solidFill>
                  <a:srgbClr val="002060"/>
                </a:solidFill>
              </a:rPr>
              <a:t>. </a:t>
            </a:r>
            <a:r>
              <a:rPr lang="en-US" b="1" u="sng" dirty="0">
                <a:solidFill>
                  <a:srgbClr val="002060"/>
                </a:solidFill>
              </a:rPr>
              <a:t>Therefore</a:t>
            </a:r>
            <a:r>
              <a:rPr lang="en-US" b="1" dirty="0">
                <a:solidFill>
                  <a:srgbClr val="002060"/>
                </a:solidFill>
              </a:rPr>
              <a:t> let us pursue the things which make for peace and the things </a:t>
            </a:r>
            <a:r>
              <a:rPr lang="en-US" b="1" baseline="30000" dirty="0">
                <a:solidFill>
                  <a:srgbClr val="C00000"/>
                </a:solidFill>
              </a:rPr>
              <a:t>7</a:t>
            </a:r>
            <a:r>
              <a:rPr lang="en-US" b="1" dirty="0">
                <a:solidFill>
                  <a:srgbClr val="002060"/>
                </a:solidFill>
              </a:rPr>
              <a:t>by which one may </a:t>
            </a:r>
            <a:r>
              <a:rPr lang="en-US" b="1" u="sng" dirty="0">
                <a:solidFill>
                  <a:srgbClr val="002060"/>
                </a:solidFill>
              </a:rPr>
              <a:t>edify</a:t>
            </a:r>
            <a:r>
              <a:rPr lang="en-US" b="1" dirty="0">
                <a:solidFill>
                  <a:srgbClr val="002060"/>
                </a:solidFill>
              </a:rPr>
              <a:t> another</a:t>
            </a:r>
            <a:r>
              <a:rPr lang="en-US" dirty="0">
                <a:solidFill>
                  <a:srgbClr val="002060"/>
                </a:solidFill>
              </a:rPr>
              <a:t>. </a:t>
            </a:r>
            <a:endParaRPr lang="en-US" dirty="0"/>
          </a:p>
        </p:txBody>
      </p:sp>
    </p:spTree>
    <p:extLst>
      <p:ext uri="{BB962C8B-B14F-4D97-AF65-F5344CB8AC3E}">
        <p14:creationId xmlns:p14="http://schemas.microsoft.com/office/powerpoint/2010/main" val="146746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Why Deprive Self of Liberties?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Identify the provided reasons and motivations to help the strong not destroy the weak (</a:t>
            </a:r>
            <a:r>
              <a:rPr lang="en-US" b="1" dirty="0">
                <a:solidFill>
                  <a:srgbClr val="002060"/>
                </a:solidFill>
              </a:rPr>
              <a:t>14:15-23</a:t>
            </a:r>
            <a:r>
              <a:rPr lang="en-US" dirty="0"/>
              <a:t>)?  There are at least 10 reasons provided.</a:t>
            </a:r>
          </a:p>
          <a:p>
            <a:pPr marL="0" indent="0">
              <a:buNone/>
            </a:pPr>
            <a:r>
              <a:rPr lang="en-US" b="1" baseline="30000" dirty="0">
                <a:solidFill>
                  <a:srgbClr val="C00000"/>
                </a:solidFill>
              </a:rPr>
              <a:t>8</a:t>
            </a:r>
            <a:r>
              <a:rPr lang="en-US" dirty="0">
                <a:solidFill>
                  <a:srgbClr val="002060"/>
                </a:solidFill>
              </a:rPr>
              <a:t>Do </a:t>
            </a:r>
            <a:r>
              <a:rPr lang="en-US" b="1" dirty="0">
                <a:solidFill>
                  <a:srgbClr val="002060"/>
                </a:solidFill>
              </a:rPr>
              <a:t>not destroy the </a:t>
            </a:r>
            <a:r>
              <a:rPr lang="en-US" b="1" u="sng" dirty="0">
                <a:solidFill>
                  <a:srgbClr val="002060"/>
                </a:solidFill>
              </a:rPr>
              <a:t>work of God</a:t>
            </a:r>
            <a:r>
              <a:rPr lang="en-US" b="1" dirty="0">
                <a:solidFill>
                  <a:srgbClr val="002060"/>
                </a:solidFill>
              </a:rPr>
              <a:t> for the sake of food</a:t>
            </a:r>
            <a:r>
              <a:rPr lang="en-US" dirty="0">
                <a:solidFill>
                  <a:srgbClr val="002060"/>
                </a:solidFill>
              </a:rPr>
              <a:t>. All things indeed are pure, but it is evil for the man who eats with offense. </a:t>
            </a:r>
            <a:r>
              <a:rPr lang="en-US" b="1" baseline="30000" dirty="0">
                <a:solidFill>
                  <a:srgbClr val="C00000"/>
                </a:solidFill>
              </a:rPr>
              <a:t>9</a:t>
            </a:r>
            <a:r>
              <a:rPr lang="en-US" b="1" dirty="0">
                <a:solidFill>
                  <a:srgbClr val="002060"/>
                </a:solidFill>
              </a:rPr>
              <a:t>It is good</a:t>
            </a:r>
            <a:r>
              <a:rPr lang="en-US" dirty="0">
                <a:solidFill>
                  <a:srgbClr val="002060"/>
                </a:solidFill>
              </a:rPr>
              <a:t> neither to eat meat nor drink wine </a:t>
            </a:r>
            <a:r>
              <a:rPr lang="en-US" b="1" dirty="0">
                <a:solidFill>
                  <a:srgbClr val="002060"/>
                </a:solidFill>
              </a:rPr>
              <a:t>nor do anything by which </a:t>
            </a:r>
            <a:r>
              <a:rPr lang="en-US" b="1" u="sng" dirty="0">
                <a:solidFill>
                  <a:srgbClr val="002060"/>
                </a:solidFill>
              </a:rPr>
              <a:t>your brother stumbles</a:t>
            </a:r>
            <a:r>
              <a:rPr lang="en-US" b="1" dirty="0">
                <a:solidFill>
                  <a:srgbClr val="002060"/>
                </a:solidFill>
              </a:rPr>
              <a:t> or is offended or is made weak</a:t>
            </a:r>
            <a:r>
              <a:rPr lang="en-US" dirty="0">
                <a:solidFill>
                  <a:srgbClr val="002060"/>
                </a:solidFill>
              </a:rPr>
              <a:t>. </a:t>
            </a:r>
            <a:r>
              <a:rPr lang="en-US" b="1" baseline="30000" dirty="0">
                <a:solidFill>
                  <a:srgbClr val="C00000"/>
                </a:solidFill>
              </a:rPr>
              <a:t>10</a:t>
            </a:r>
            <a:r>
              <a:rPr lang="en-US" b="1" dirty="0">
                <a:solidFill>
                  <a:srgbClr val="002060"/>
                </a:solidFill>
              </a:rPr>
              <a:t>Do you have faith? Have it </a:t>
            </a:r>
            <a:r>
              <a:rPr lang="en-US" b="1" u="sng" dirty="0">
                <a:solidFill>
                  <a:srgbClr val="002060"/>
                </a:solidFill>
              </a:rPr>
              <a:t>to yourself before God</a:t>
            </a:r>
            <a:r>
              <a:rPr lang="en-US" b="1" dirty="0">
                <a:solidFill>
                  <a:srgbClr val="002060"/>
                </a:solidFill>
              </a:rPr>
              <a:t>.</a:t>
            </a:r>
            <a:r>
              <a:rPr lang="en-US" dirty="0">
                <a:solidFill>
                  <a:srgbClr val="002060"/>
                </a:solidFill>
              </a:rPr>
              <a:t> </a:t>
            </a:r>
            <a:r>
              <a:rPr lang="en-US" b="1" baseline="30000" dirty="0">
                <a:solidFill>
                  <a:srgbClr val="C00000"/>
                </a:solidFill>
              </a:rPr>
              <a:t>11</a:t>
            </a:r>
            <a:r>
              <a:rPr lang="en-US" b="1" u="sng" dirty="0">
                <a:solidFill>
                  <a:srgbClr val="002060"/>
                </a:solidFill>
              </a:rPr>
              <a:t>Happy</a:t>
            </a:r>
            <a:r>
              <a:rPr lang="en-US" b="1" dirty="0">
                <a:solidFill>
                  <a:srgbClr val="002060"/>
                </a:solidFill>
              </a:rPr>
              <a:t> is he who does not condemn himself in what he approves</a:t>
            </a:r>
            <a:r>
              <a:rPr lang="en-US" dirty="0">
                <a:solidFill>
                  <a:srgbClr val="002060"/>
                </a:solidFill>
              </a:rPr>
              <a:t>. But he who doubts is condemned if he eats, because he does not eat from faith; </a:t>
            </a:r>
            <a:r>
              <a:rPr lang="en-US" b="1" baseline="30000" dirty="0">
                <a:solidFill>
                  <a:srgbClr val="C00000"/>
                </a:solidFill>
              </a:rPr>
              <a:t>12</a:t>
            </a:r>
            <a:r>
              <a:rPr lang="en-US" b="1" dirty="0">
                <a:solidFill>
                  <a:srgbClr val="002060"/>
                </a:solidFill>
              </a:rPr>
              <a:t>for whatever is not from faith is sin.</a:t>
            </a:r>
            <a:r>
              <a:rPr lang="en-US" dirty="0">
                <a:solidFill>
                  <a:srgbClr val="002060"/>
                </a:solidFill>
              </a:rPr>
              <a:t> </a:t>
            </a:r>
            <a:r>
              <a:rPr lang="en-US" dirty="0"/>
              <a:t>(</a:t>
            </a:r>
            <a:r>
              <a:rPr lang="en-US" b="1" dirty="0">
                <a:solidFill>
                  <a:srgbClr val="002060"/>
                </a:solidFill>
              </a:rPr>
              <a:t>14:15-23</a:t>
            </a:r>
            <a:r>
              <a:rPr lang="en-US" dirty="0"/>
              <a:t>)</a:t>
            </a:r>
          </a:p>
        </p:txBody>
      </p:sp>
    </p:spTree>
    <p:extLst>
      <p:ext uri="{BB962C8B-B14F-4D97-AF65-F5344CB8AC3E}">
        <p14:creationId xmlns:p14="http://schemas.microsoft.com/office/powerpoint/2010/main" val="400288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361225" y="2987041"/>
            <a:ext cx="8362828" cy="334440"/>
          </a:xfrm>
        </p:spPr>
        <p:txBody>
          <a:bodyPr>
            <a:noAutofit/>
          </a:bodyPr>
          <a:lstStyle/>
          <a:p>
            <a:r>
              <a:rPr lang="en-US" dirty="0"/>
              <a:t>A Unified, Peaceful People</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15</a:t>
            </a:r>
          </a:p>
        </p:txBody>
      </p:sp>
    </p:spTree>
    <p:extLst>
      <p:ext uri="{BB962C8B-B14F-4D97-AF65-F5344CB8AC3E}">
        <p14:creationId xmlns:p14="http://schemas.microsoft.com/office/powerpoint/2010/main" val="324227332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a:xfrm>
            <a:off x="118188" y="2995"/>
            <a:ext cx="8907624" cy="857250"/>
          </a:xfrm>
        </p:spPr>
        <p:txBody>
          <a:bodyPr/>
          <a:lstStyle/>
          <a:p>
            <a:r>
              <a:rPr lang="en-US" dirty="0"/>
              <a:t>Outline</a:t>
            </a:r>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a:xfrm>
            <a:off x="117475" y="781638"/>
            <a:ext cx="8909050" cy="4124325"/>
          </a:xfrm>
        </p:spPr>
        <p:txBody>
          <a:bodyPr/>
          <a:lstStyle/>
          <a:p>
            <a:pPr marL="460375" lvl="0" indent="-460375">
              <a:lnSpc>
                <a:spcPct val="98000"/>
              </a:lnSpc>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lnSpc>
                <a:spcPct val="98000"/>
              </a:lnSpc>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Overcoming Sin; Spirit over Flesh</a:t>
            </a:r>
            <a:r>
              <a:rPr lang="en-US" dirty="0">
                <a:solidFill>
                  <a:srgbClr val="002060"/>
                </a:solidFill>
              </a:rPr>
              <a:t>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Salvation of Spiritual Israel</a:t>
            </a:r>
            <a:r>
              <a:rPr lang="en-US" dirty="0">
                <a:solidFill>
                  <a:schemeClr val="bg1">
                    <a:lumMod val="75000"/>
                    <a:lumOff val="25000"/>
                  </a:schemeClr>
                </a:solidFill>
              </a:rPr>
              <a:t>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lnSpc>
                <a:spcPct val="98000"/>
              </a:lnSpc>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lnSpc>
                <a:spcPct val="98000"/>
              </a:lnSpc>
              <a:spcBef>
                <a:spcPts val="0"/>
              </a:spcBef>
              <a:buFont typeface="+mj-lt"/>
              <a:buAutoNum type="alphaUcPeriod"/>
            </a:pPr>
            <a:r>
              <a:rPr lang="en-US" dirty="0">
                <a:solidFill>
                  <a:srgbClr val="002060"/>
                </a:solidFill>
              </a:rPr>
              <a:t>Applications toward each other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1374775" lvl="2" indent="-460375">
              <a:lnSpc>
                <a:spcPct val="98000"/>
              </a:lnSpc>
              <a:spcBef>
                <a:spcPts val="0"/>
              </a:spcBef>
              <a:buFont typeface="+mj-lt"/>
              <a:buAutoNum type="arabicPeriod" startAt="12"/>
            </a:pPr>
            <a:r>
              <a:rPr lang="en-US" dirty="0"/>
              <a:t>A Transformed People</a:t>
            </a:r>
          </a:p>
          <a:p>
            <a:pPr marL="1374775" lvl="2" indent="-460375">
              <a:lnSpc>
                <a:spcPct val="98000"/>
              </a:lnSpc>
              <a:spcBef>
                <a:spcPts val="0"/>
              </a:spcBef>
              <a:buFont typeface="+mj-lt"/>
              <a:buAutoNum type="arabicPeriod" startAt="12"/>
            </a:pPr>
            <a:r>
              <a:rPr lang="en-US" dirty="0"/>
              <a:t>A Submissive People</a:t>
            </a:r>
          </a:p>
          <a:p>
            <a:pPr marL="1374775" lvl="2" indent="-460375">
              <a:lnSpc>
                <a:spcPct val="98000"/>
              </a:lnSpc>
              <a:spcBef>
                <a:spcPts val="0"/>
              </a:spcBef>
              <a:buFont typeface="+mj-lt"/>
              <a:buAutoNum type="arabicPeriod" startAt="12"/>
            </a:pPr>
            <a:r>
              <a:rPr lang="en-US" dirty="0"/>
              <a:t>An Accepting People</a:t>
            </a:r>
          </a:p>
          <a:p>
            <a:pPr marL="1374775" lvl="2" indent="-460375">
              <a:lnSpc>
                <a:spcPct val="98000"/>
              </a:lnSpc>
              <a:spcBef>
                <a:spcPts val="0"/>
              </a:spcBef>
              <a:buFont typeface="+mj-lt"/>
              <a:buAutoNum type="arabicPeriod" startAt="12"/>
            </a:pPr>
            <a:r>
              <a:rPr lang="en-US" dirty="0">
                <a:solidFill>
                  <a:srgbClr val="002060"/>
                </a:solidFill>
              </a:rPr>
              <a:t>A Unified, Peaceful People</a:t>
            </a:r>
          </a:p>
          <a:p>
            <a:pPr marL="917575" lvl="1" indent="-457200">
              <a:lnSpc>
                <a:spcPct val="98000"/>
              </a:lnSpc>
              <a:spcBef>
                <a:spcPts val="0"/>
              </a:spcBef>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297713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par>
                          <p:cTn id="48" fill="hold">
                            <p:stCondLst>
                              <p:cond delay="5500"/>
                            </p:stCondLst>
                            <p:childTnLst>
                              <p:par>
                                <p:cTn id="49" presetID="26" presetClass="emph" presetSubtype="0" fill="hold" nodeType="afterEffect">
                                  <p:stCondLst>
                                    <p:cond delay="0"/>
                                  </p:stCondLst>
                                  <p:childTnLst>
                                    <p:animEffect transition="out" filter="fade">
                                      <p:cBhvr>
                                        <p:cTn id="50" dur="500" tmFilter="0, 0; .2, .5; .8, .5; 1, 0"/>
                                        <p:tgtEl>
                                          <p:spTgt spid="3">
                                            <p:txEl>
                                              <p:pRg st="10" end="10"/>
                                            </p:txEl>
                                          </p:spTgt>
                                        </p:tgtEl>
                                      </p:cBhvr>
                                    </p:animEffect>
                                    <p:animScale>
                                      <p:cBhvr>
                                        <p:cTn id="51" dur="250" autoRev="1" fill="hold"/>
                                        <p:tgtEl>
                                          <p:spTgt spid="3">
                                            <p:txEl>
                                              <p:pRg st="10" end="10"/>
                                            </p:txEl>
                                          </p:spTgt>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15:1-16</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United in Patience unto Glory</a:t>
            </a:r>
            <a:endParaRPr lang="en-US" sz="4400" b="1" dirty="0"/>
          </a:p>
        </p:txBody>
      </p:sp>
    </p:spTree>
    <p:extLst>
      <p:ext uri="{BB962C8B-B14F-4D97-AF65-F5344CB8AC3E}">
        <p14:creationId xmlns:p14="http://schemas.microsoft.com/office/powerpoint/2010/main" val="165716196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What goal will help us </a:t>
            </a:r>
            <a:r>
              <a:rPr lang="en-US" dirty="0">
                <a:solidFill>
                  <a:srgbClr val="002060"/>
                </a:solidFill>
              </a:rPr>
              <a:t>“bear with the scruples of the weak”</a:t>
            </a:r>
            <a:r>
              <a:rPr lang="en-US" dirty="0"/>
              <a:t> (</a:t>
            </a:r>
            <a:r>
              <a:rPr lang="en-US" b="1" dirty="0">
                <a:solidFill>
                  <a:srgbClr val="002060"/>
                </a:solidFill>
              </a:rPr>
              <a:t>15:1-2</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84656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Why do we have no justification to seek our own pleasure at the expense of others (</a:t>
            </a:r>
            <a:r>
              <a:rPr lang="en-US" b="1" dirty="0">
                <a:solidFill>
                  <a:srgbClr val="002060"/>
                </a:solidFill>
              </a:rPr>
              <a:t>15:3</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6947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dirty="0"/>
              <a:t>If we are no longer bound by the Old Law and the Old Testament, what value does it serve today (</a:t>
            </a:r>
            <a:r>
              <a:rPr lang="en-US" b="1" dirty="0">
                <a:solidFill>
                  <a:srgbClr val="002060"/>
                </a:solidFill>
              </a:rPr>
              <a:t>15:4</a:t>
            </a:r>
            <a:r>
              <a:rPr lang="en-US" dirty="0"/>
              <a:t>)?  How do we know when to apply it?  … Why was this especially meaningful to the original audience?</a:t>
            </a:r>
          </a:p>
          <a:p>
            <a:r>
              <a:rPr lang="en-US" dirty="0" err="1"/>
              <a:t>asdf</a:t>
            </a:r>
            <a:endParaRPr lang="en-US" dirty="0"/>
          </a:p>
          <a:p>
            <a:endParaRPr lang="en-US" dirty="0"/>
          </a:p>
        </p:txBody>
      </p:sp>
    </p:spTree>
    <p:extLst>
      <p:ext uri="{BB962C8B-B14F-4D97-AF65-F5344CB8AC3E}">
        <p14:creationId xmlns:p14="http://schemas.microsoft.com/office/powerpoint/2010/main" val="66129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Natural Law in Hearts?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7"/>
            </a:pPr>
            <a:r>
              <a:rPr lang="en-US" dirty="0"/>
              <a:t>How would Gentiles </a:t>
            </a:r>
            <a:r>
              <a:rPr lang="en-US" i="1" dirty="0">
                <a:solidFill>
                  <a:srgbClr val="002060"/>
                </a:solidFill>
              </a:rPr>
              <a:t>“by nature do the things in the law”</a:t>
            </a:r>
            <a:r>
              <a:rPr lang="en-US" dirty="0"/>
              <a:t> and </a:t>
            </a:r>
            <a:r>
              <a:rPr lang="en-US" i="1" dirty="0">
                <a:solidFill>
                  <a:srgbClr val="002060"/>
                </a:solidFill>
              </a:rPr>
              <a:t>“show the work of the law written in their hearts”</a:t>
            </a:r>
            <a:r>
              <a:rPr lang="en-US" dirty="0"/>
              <a:t> (</a:t>
            </a:r>
            <a:r>
              <a:rPr lang="en-US" b="1" dirty="0">
                <a:solidFill>
                  <a:srgbClr val="002060"/>
                </a:solidFill>
              </a:rPr>
              <a:t>2:14-15</a:t>
            </a:r>
            <a:r>
              <a:rPr lang="en-US" dirty="0"/>
              <a:t>)?</a:t>
            </a:r>
          </a:p>
          <a:p>
            <a:pPr marL="0" indent="0">
              <a:buNone/>
            </a:pPr>
            <a:r>
              <a:rPr lang="en-US" dirty="0">
                <a:solidFill>
                  <a:srgbClr val="002060"/>
                </a:solidFill>
              </a:rPr>
              <a:t>for when Gentiles, who do not have the law, </a:t>
            </a:r>
            <a:r>
              <a:rPr lang="en-US" b="1" u="sng" dirty="0">
                <a:solidFill>
                  <a:srgbClr val="002060"/>
                </a:solidFill>
              </a:rPr>
              <a:t>by nature</a:t>
            </a:r>
            <a:r>
              <a:rPr lang="en-US" b="1" dirty="0">
                <a:solidFill>
                  <a:srgbClr val="002060"/>
                </a:solidFill>
              </a:rPr>
              <a:t> do the things in the law</a:t>
            </a:r>
            <a:r>
              <a:rPr lang="en-US" dirty="0">
                <a:solidFill>
                  <a:srgbClr val="002060"/>
                </a:solidFill>
              </a:rPr>
              <a:t>, these, although not having the law, are a law to themselves, who show the </a:t>
            </a:r>
            <a:r>
              <a:rPr lang="en-US" b="1" dirty="0">
                <a:solidFill>
                  <a:srgbClr val="002060"/>
                </a:solidFill>
              </a:rPr>
              <a:t>work of the law </a:t>
            </a:r>
            <a:r>
              <a:rPr lang="en-US" b="1" u="sng" dirty="0">
                <a:solidFill>
                  <a:srgbClr val="002060"/>
                </a:solidFill>
              </a:rPr>
              <a:t>written in their hearts</a:t>
            </a:r>
            <a:r>
              <a:rPr lang="en-US" dirty="0">
                <a:solidFill>
                  <a:srgbClr val="002060"/>
                </a:solidFill>
              </a:rPr>
              <a:t>, </a:t>
            </a:r>
            <a:r>
              <a:rPr lang="en-US" b="1" dirty="0">
                <a:solidFill>
                  <a:srgbClr val="002060"/>
                </a:solidFill>
              </a:rPr>
              <a:t>their </a:t>
            </a:r>
            <a:r>
              <a:rPr lang="en-US" b="1" u="sng" dirty="0">
                <a:solidFill>
                  <a:srgbClr val="002060"/>
                </a:solidFill>
              </a:rPr>
              <a:t>conscience also</a:t>
            </a:r>
            <a:r>
              <a:rPr lang="en-US" b="1" dirty="0">
                <a:solidFill>
                  <a:srgbClr val="002060"/>
                </a:solidFill>
              </a:rPr>
              <a:t> bearing witness</a:t>
            </a:r>
            <a:r>
              <a:rPr lang="en-US" dirty="0">
                <a:solidFill>
                  <a:srgbClr val="002060"/>
                </a:solidFill>
              </a:rPr>
              <a:t>, and </a:t>
            </a:r>
            <a:r>
              <a:rPr lang="en-US" b="1" dirty="0">
                <a:solidFill>
                  <a:srgbClr val="002060"/>
                </a:solidFill>
              </a:rPr>
              <a:t>between themselves </a:t>
            </a:r>
            <a:r>
              <a:rPr lang="en-US" b="1" u="sng" dirty="0">
                <a:solidFill>
                  <a:srgbClr val="002060"/>
                </a:solidFill>
              </a:rPr>
              <a:t>their thoughts</a:t>
            </a:r>
            <a:r>
              <a:rPr lang="en-US" b="1" dirty="0">
                <a:solidFill>
                  <a:srgbClr val="002060"/>
                </a:solidFill>
              </a:rPr>
              <a:t> accusing or else excusing them</a:t>
            </a:r>
            <a:r>
              <a:rPr lang="en-US" dirty="0">
                <a:solidFill>
                  <a:srgbClr val="002060"/>
                </a:solidFill>
              </a:rPr>
              <a:t>)</a:t>
            </a:r>
            <a:r>
              <a:rPr lang="en-US" dirty="0"/>
              <a:t> (</a:t>
            </a:r>
            <a:r>
              <a:rPr lang="en-US" b="1" dirty="0">
                <a:solidFill>
                  <a:srgbClr val="002060"/>
                </a:solidFill>
              </a:rPr>
              <a:t>2:14-15</a:t>
            </a:r>
            <a:r>
              <a:rPr lang="en-US" dirty="0"/>
              <a:t>)</a:t>
            </a:r>
          </a:p>
          <a:p>
            <a:r>
              <a:rPr lang="en-US" dirty="0"/>
              <a:t>Knowledgeable, righteous people provide godly influence (</a:t>
            </a:r>
            <a:r>
              <a:rPr lang="en-US" b="1" dirty="0">
                <a:solidFill>
                  <a:srgbClr val="002060"/>
                </a:solidFill>
              </a:rPr>
              <a:t>Mat. 5:13-16; 1 Peter 2:12</a:t>
            </a:r>
            <a:r>
              <a:rPr lang="en-US" dirty="0"/>
              <a:t>).</a:t>
            </a:r>
          </a:p>
          <a:p>
            <a:r>
              <a:rPr lang="en-US" dirty="0"/>
              <a:t>God has given us good, natural desires (love for family, sympathy for fellow man, search for honor; </a:t>
            </a:r>
            <a:r>
              <a:rPr lang="en-US" b="1" dirty="0">
                <a:solidFill>
                  <a:srgbClr val="002060"/>
                </a:solidFill>
              </a:rPr>
              <a:t>1:31; 2:7</a:t>
            </a:r>
            <a:r>
              <a:rPr lang="en-US" dirty="0"/>
              <a:t>), but can be twisted, seared.</a:t>
            </a:r>
          </a:p>
          <a:p>
            <a:pPr marL="0" indent="0">
              <a:buNone/>
            </a:pPr>
            <a:endParaRPr lang="en-US" dirty="0"/>
          </a:p>
        </p:txBody>
      </p:sp>
    </p:spTree>
    <p:extLst>
      <p:ext uri="{BB962C8B-B14F-4D97-AF65-F5344CB8AC3E}">
        <p14:creationId xmlns:p14="http://schemas.microsoft.com/office/powerpoint/2010/main" val="34968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How do the Scriptures and God help us to be patient, comfort us, and give us hope (</a:t>
            </a:r>
            <a:r>
              <a:rPr lang="en-US" b="1" dirty="0">
                <a:solidFill>
                  <a:srgbClr val="002060"/>
                </a:solidFill>
              </a:rPr>
              <a:t>15:4-5</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26836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What is the goal of God’s </a:t>
            </a:r>
            <a:r>
              <a:rPr lang="en-US" i="1" dirty="0">
                <a:solidFill>
                  <a:srgbClr val="002060"/>
                </a:solidFill>
              </a:rPr>
              <a:t>“patience and comfort”</a:t>
            </a:r>
            <a:r>
              <a:rPr lang="en-US" dirty="0"/>
              <a:t> (</a:t>
            </a:r>
            <a:r>
              <a:rPr lang="en-US" b="1" dirty="0">
                <a:solidFill>
                  <a:srgbClr val="002060"/>
                </a:solidFill>
              </a:rPr>
              <a:t>15:6-7</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66708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What was unusual and instructive about Jesus patiently bearing with both the law and the people of </a:t>
            </a:r>
            <a:r>
              <a:rPr lang="en-US" dirty="0">
                <a:solidFill>
                  <a:srgbClr val="002060"/>
                </a:solidFill>
              </a:rPr>
              <a:t>“circumcision”</a:t>
            </a:r>
            <a:r>
              <a:rPr lang="en-US" dirty="0"/>
              <a:t> (</a:t>
            </a:r>
            <a:r>
              <a:rPr lang="en-US" b="1" dirty="0">
                <a:solidFill>
                  <a:srgbClr val="002060"/>
                </a:solidFill>
              </a:rPr>
              <a:t>15:8-12</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319438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7"/>
            </a:pPr>
            <a:r>
              <a:rPr lang="en-US" dirty="0"/>
              <a:t>How do both the </a:t>
            </a:r>
            <a:r>
              <a:rPr lang="en-US" dirty="0">
                <a:solidFill>
                  <a:srgbClr val="002060"/>
                </a:solidFill>
              </a:rPr>
              <a:t>“power of the Holy Spirit”</a:t>
            </a:r>
            <a:r>
              <a:rPr lang="en-US" dirty="0"/>
              <a:t> and</a:t>
            </a:r>
            <a:r>
              <a:rPr lang="en-US" dirty="0">
                <a:solidFill>
                  <a:srgbClr val="002060"/>
                </a:solidFill>
              </a:rPr>
              <a:t> “believing”</a:t>
            </a:r>
            <a:r>
              <a:rPr lang="en-US" dirty="0"/>
              <a:t> produce </a:t>
            </a:r>
            <a:r>
              <a:rPr lang="en-US" dirty="0">
                <a:solidFill>
                  <a:srgbClr val="002060"/>
                </a:solidFill>
              </a:rPr>
              <a:t>“hope”</a:t>
            </a:r>
            <a:r>
              <a:rPr lang="en-US" dirty="0"/>
              <a:t>, and how does </a:t>
            </a:r>
            <a:r>
              <a:rPr lang="en-US" dirty="0">
                <a:solidFill>
                  <a:srgbClr val="002060"/>
                </a:solidFill>
              </a:rPr>
              <a:t>“hope” “fill you with all joy and peace”</a:t>
            </a:r>
            <a:r>
              <a:rPr lang="en-US" dirty="0"/>
              <a:t> (</a:t>
            </a:r>
            <a:r>
              <a:rPr lang="en-US" b="1" dirty="0">
                <a:solidFill>
                  <a:srgbClr val="002060"/>
                </a:solidFill>
              </a:rPr>
              <a:t>15:13</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393313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8"/>
            </a:pPr>
            <a:r>
              <a:rPr lang="en-US" dirty="0"/>
              <a:t>If the Roman Christians were </a:t>
            </a:r>
            <a:r>
              <a:rPr lang="en-US" dirty="0">
                <a:solidFill>
                  <a:srgbClr val="002060"/>
                </a:solidFill>
              </a:rPr>
              <a:t>“full of goodness, filled with all knowledge, able also to admonish one another”</a:t>
            </a:r>
            <a:r>
              <a:rPr lang="en-US" dirty="0"/>
              <a:t>, why did Paul write so forcefully to them (</a:t>
            </a:r>
            <a:r>
              <a:rPr lang="en-US" b="1" dirty="0">
                <a:solidFill>
                  <a:srgbClr val="002060"/>
                </a:solidFill>
              </a:rPr>
              <a:t>15:14-16</a:t>
            </a:r>
            <a:r>
              <a:rPr lang="en-US" dirty="0"/>
              <a:t>)?  How can understanding this help us receive correction more graciously?</a:t>
            </a:r>
          </a:p>
          <a:p>
            <a:r>
              <a:rPr lang="en-US" dirty="0" err="1"/>
              <a:t>asdf</a:t>
            </a:r>
            <a:endParaRPr lang="en-US" dirty="0"/>
          </a:p>
          <a:p>
            <a:endParaRPr lang="en-US" dirty="0"/>
          </a:p>
        </p:txBody>
      </p:sp>
    </p:spTree>
    <p:extLst>
      <p:ext uri="{BB962C8B-B14F-4D97-AF65-F5344CB8AC3E}">
        <p14:creationId xmlns:p14="http://schemas.microsoft.com/office/powerpoint/2010/main" val="8452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15:17-33</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Minister of Jesus Christ to the Gentiles</a:t>
            </a:r>
            <a:endParaRPr lang="en-US" sz="4000" b="1" dirty="0"/>
          </a:p>
        </p:txBody>
      </p:sp>
    </p:spTree>
    <p:extLst>
      <p:ext uri="{BB962C8B-B14F-4D97-AF65-F5344CB8AC3E}">
        <p14:creationId xmlns:p14="http://schemas.microsoft.com/office/powerpoint/2010/main" val="217753529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dirty="0"/>
              <a:t>Was it sinful for Paul to </a:t>
            </a:r>
            <a:r>
              <a:rPr lang="en-US" dirty="0">
                <a:solidFill>
                  <a:srgbClr val="002060"/>
                </a:solidFill>
              </a:rPr>
              <a:t>“glory”</a:t>
            </a:r>
            <a:r>
              <a:rPr lang="en-US" dirty="0"/>
              <a:t>, </a:t>
            </a:r>
            <a:r>
              <a:rPr lang="en-US" dirty="0">
                <a:solidFill>
                  <a:srgbClr val="002060"/>
                </a:solidFill>
              </a:rPr>
              <a:t>“boast”</a:t>
            </a:r>
            <a:r>
              <a:rPr lang="en-US" dirty="0"/>
              <a:t> about what he did (</a:t>
            </a:r>
            <a:r>
              <a:rPr lang="en-US" b="1" dirty="0">
                <a:solidFill>
                  <a:srgbClr val="002060"/>
                </a:solidFill>
              </a:rPr>
              <a:t>15:17-19</a:t>
            </a:r>
            <a:r>
              <a:rPr lang="en-US" dirty="0"/>
              <a:t>)?  Why or why not?</a:t>
            </a:r>
          </a:p>
          <a:p>
            <a:r>
              <a:rPr lang="en-US" dirty="0" err="1"/>
              <a:t>asdf</a:t>
            </a:r>
            <a:endParaRPr lang="en-US" dirty="0"/>
          </a:p>
          <a:p>
            <a:endParaRPr lang="en-US" dirty="0"/>
          </a:p>
        </p:txBody>
      </p:sp>
    </p:spTree>
    <p:extLst>
      <p:ext uri="{BB962C8B-B14F-4D97-AF65-F5344CB8AC3E}">
        <p14:creationId xmlns:p14="http://schemas.microsoft.com/office/powerpoint/2010/main" val="369403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Why had Paul delayed in coming to Rome (</a:t>
            </a:r>
            <a:r>
              <a:rPr lang="en-US" b="1" dirty="0">
                <a:solidFill>
                  <a:srgbClr val="002060"/>
                </a:solidFill>
              </a:rPr>
              <a:t>15:20-22</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372120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1"/>
            </a:pPr>
            <a:r>
              <a:rPr lang="en-US" dirty="0"/>
              <a:t>Why was Paul planning to go to Rome anyway, despite his previously expressed reason for delaying (</a:t>
            </a:r>
            <a:r>
              <a:rPr lang="en-US" b="1" dirty="0">
                <a:solidFill>
                  <a:srgbClr val="002060"/>
                </a:solidFill>
              </a:rPr>
              <a:t>15:23-24</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377199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2"/>
            </a:pPr>
            <a:r>
              <a:rPr lang="en-US" dirty="0"/>
              <a:t>What errand did Paul have to run first (</a:t>
            </a:r>
            <a:r>
              <a:rPr lang="en-US" b="1" dirty="0">
                <a:solidFill>
                  <a:srgbClr val="002060"/>
                </a:solidFill>
              </a:rPr>
              <a:t>15:25</a:t>
            </a:r>
            <a:r>
              <a:rPr lang="en-US" dirty="0"/>
              <a:t>)?  How did this errand highlight and encourage the already existing unity among so many Christians, even Jews and Gentiles (</a:t>
            </a:r>
            <a:r>
              <a:rPr lang="en-US" b="1" dirty="0">
                <a:solidFill>
                  <a:srgbClr val="002060"/>
                </a:solidFill>
              </a:rPr>
              <a:t>15:26-27</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20711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Hypocrites, Beware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in the day when </a:t>
            </a:r>
            <a:r>
              <a:rPr lang="en-US" b="1" dirty="0">
                <a:solidFill>
                  <a:srgbClr val="002060"/>
                </a:solidFill>
              </a:rPr>
              <a:t>God will </a:t>
            </a:r>
            <a:r>
              <a:rPr lang="en-US" b="1" u="sng" dirty="0">
                <a:solidFill>
                  <a:srgbClr val="002060"/>
                </a:solidFill>
              </a:rPr>
              <a:t>judge the secrets</a:t>
            </a:r>
            <a:r>
              <a:rPr lang="en-US" b="1" dirty="0">
                <a:solidFill>
                  <a:srgbClr val="002060"/>
                </a:solidFill>
              </a:rPr>
              <a:t> of men </a:t>
            </a:r>
            <a:r>
              <a:rPr lang="en-US" b="1" u="sng" dirty="0">
                <a:solidFill>
                  <a:srgbClr val="002060"/>
                </a:solidFill>
              </a:rPr>
              <a:t>by Jesus Christ, according to my gospel</a:t>
            </a:r>
            <a:r>
              <a:rPr lang="en-US" dirty="0">
                <a:solidFill>
                  <a:srgbClr val="002060"/>
                </a:solidFill>
              </a:rPr>
              <a:t>. </a:t>
            </a:r>
            <a:r>
              <a:rPr lang="en-US" dirty="0"/>
              <a:t>(</a:t>
            </a:r>
            <a:r>
              <a:rPr lang="en-US" b="1" dirty="0">
                <a:solidFill>
                  <a:srgbClr val="002060"/>
                </a:solidFill>
              </a:rPr>
              <a:t>2:16</a:t>
            </a:r>
            <a:r>
              <a:rPr lang="en-US" dirty="0"/>
              <a:t>)</a:t>
            </a:r>
          </a:p>
          <a:p>
            <a:pPr marL="457200" indent="-457200">
              <a:buFont typeface="+mj-lt"/>
              <a:buAutoNum type="arabicPeriod" startAt="8"/>
            </a:pPr>
            <a:r>
              <a:rPr lang="en-US" dirty="0"/>
              <a:t>Why would emphasis on God judging even the </a:t>
            </a:r>
            <a:r>
              <a:rPr lang="en-US" i="1" dirty="0">
                <a:solidFill>
                  <a:srgbClr val="002060"/>
                </a:solidFill>
              </a:rPr>
              <a:t>“secrets of men”</a:t>
            </a:r>
            <a:r>
              <a:rPr lang="en-US" dirty="0">
                <a:solidFill>
                  <a:srgbClr val="002060"/>
                </a:solidFill>
              </a:rPr>
              <a:t> </a:t>
            </a:r>
            <a:r>
              <a:rPr lang="en-US" dirty="0"/>
              <a:t>be particularly fearful and motivating to those addressed in chapter 2 (</a:t>
            </a:r>
            <a:r>
              <a:rPr lang="en-US" b="1" dirty="0">
                <a:solidFill>
                  <a:srgbClr val="002060"/>
                </a:solidFill>
              </a:rPr>
              <a:t>2:16</a:t>
            </a:r>
            <a:r>
              <a:rPr lang="en-US" dirty="0"/>
              <a:t>)?</a:t>
            </a:r>
          </a:p>
          <a:p>
            <a:r>
              <a:rPr lang="en-US" dirty="0"/>
              <a:t>Hypocrites who condemned others, while continuing in the same sins, would undoubtedly have sinned secretly (</a:t>
            </a:r>
            <a:r>
              <a:rPr lang="en-US" b="1" dirty="0">
                <a:solidFill>
                  <a:srgbClr val="002060"/>
                </a:solidFill>
              </a:rPr>
              <a:t>Mat. 23:1-33</a:t>
            </a:r>
            <a:r>
              <a:rPr lang="en-US" dirty="0"/>
              <a:t>).</a:t>
            </a:r>
          </a:p>
          <a:p>
            <a:r>
              <a:rPr lang="en-US" b="1" dirty="0"/>
              <a:t>Note:</a:t>
            </a:r>
            <a:r>
              <a:rPr lang="en-US" dirty="0"/>
              <a:t>  Again, Gentiles were bound by some law and will be judged by the </a:t>
            </a:r>
            <a:r>
              <a:rPr lang="en-US" dirty="0">
                <a:solidFill>
                  <a:srgbClr val="002060"/>
                </a:solidFill>
              </a:rPr>
              <a:t>“gospel of Jesus Christ”</a:t>
            </a:r>
            <a:r>
              <a:rPr lang="en-US" dirty="0"/>
              <a:t> – not free to follow dictates of heart (</a:t>
            </a:r>
            <a:r>
              <a:rPr lang="en-US" b="1" dirty="0">
                <a:solidFill>
                  <a:srgbClr val="002060"/>
                </a:solidFill>
              </a:rPr>
              <a:t>Acts 17:23-31; Pro. 14:12; 21:12; Jer. 10:23; 11:8; 16:12-13; 18:12; 23:17-20</a:t>
            </a:r>
            <a:r>
              <a:rPr lang="en-US" dirty="0"/>
              <a:t>).</a:t>
            </a:r>
          </a:p>
          <a:p>
            <a:endParaRPr lang="en-US" dirty="0"/>
          </a:p>
        </p:txBody>
      </p:sp>
    </p:spTree>
    <p:extLst>
      <p:ext uri="{BB962C8B-B14F-4D97-AF65-F5344CB8AC3E}">
        <p14:creationId xmlns:p14="http://schemas.microsoft.com/office/powerpoint/2010/main" val="136025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3"/>
            </a:pPr>
            <a:r>
              <a:rPr lang="en-US" dirty="0"/>
              <a:t>What confidence did Paul have about his upcoming trip to Rome (</a:t>
            </a:r>
            <a:r>
              <a:rPr lang="en-US" b="1" dirty="0">
                <a:solidFill>
                  <a:srgbClr val="002060"/>
                </a:solidFill>
              </a:rPr>
              <a:t>15:28-29</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241621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4"/>
            </a:pPr>
            <a:r>
              <a:rPr lang="en-US" dirty="0"/>
              <a:t>What prayers did he ask of the Roman Christians (</a:t>
            </a:r>
            <a:r>
              <a:rPr lang="en-US" b="1" dirty="0">
                <a:solidFill>
                  <a:srgbClr val="002060"/>
                </a:solidFill>
              </a:rPr>
              <a:t>15:30-32</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166882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5"/>
            </a:pPr>
            <a:r>
              <a:rPr lang="en-US" dirty="0"/>
              <a:t>Was his confidence validated?  Were their prayers answered?  Please explain.</a:t>
            </a:r>
          </a:p>
          <a:p>
            <a:r>
              <a:rPr lang="en-US" dirty="0" err="1"/>
              <a:t>asdf</a:t>
            </a:r>
            <a:endParaRPr lang="en-US" dirty="0"/>
          </a:p>
          <a:p>
            <a:endParaRPr lang="en-US" dirty="0"/>
          </a:p>
        </p:txBody>
      </p:sp>
    </p:spTree>
    <p:extLst>
      <p:ext uri="{BB962C8B-B14F-4D97-AF65-F5344CB8AC3E}">
        <p14:creationId xmlns:p14="http://schemas.microsoft.com/office/powerpoint/2010/main" val="274252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6"/>
            </a:pPr>
            <a:r>
              <a:rPr lang="en-US" b="1" i="1" dirty="0"/>
              <a:t>Challenge Question:  </a:t>
            </a:r>
            <a:r>
              <a:rPr lang="en-US" dirty="0"/>
              <a:t>The Greek and Roman mythologies told stories of many gods, each with a few specialized skills or virtues of which they were uniquely master (e.g., Zeus, god of the Sky; Poseidon, god of the Sea; Ares, god of War; Athena, god of Wisdom, War; etc.).  How is the true God presented differently in Romans (</a:t>
            </a:r>
            <a:r>
              <a:rPr lang="en-US" b="1" dirty="0">
                <a:solidFill>
                  <a:srgbClr val="002060"/>
                </a:solidFill>
              </a:rPr>
              <a:t>15:33</a:t>
            </a:r>
            <a:r>
              <a:rPr lang="en-US" dirty="0"/>
              <a:t> and other passages)?</a:t>
            </a:r>
          </a:p>
          <a:p>
            <a:r>
              <a:rPr lang="en-US" dirty="0" err="1"/>
              <a:t>asdf</a:t>
            </a:r>
            <a:endParaRPr lang="en-US" dirty="0"/>
          </a:p>
          <a:p>
            <a:endParaRPr lang="en-US" dirty="0"/>
          </a:p>
        </p:txBody>
      </p:sp>
    </p:spTree>
    <p:extLst>
      <p:ext uri="{BB962C8B-B14F-4D97-AF65-F5344CB8AC3E}">
        <p14:creationId xmlns:p14="http://schemas.microsoft.com/office/powerpoint/2010/main" val="33792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361225" y="2987041"/>
            <a:ext cx="8362828" cy="334440"/>
          </a:xfrm>
        </p:spPr>
        <p:txBody>
          <a:bodyPr>
            <a:noAutofit/>
          </a:bodyPr>
          <a:lstStyle/>
          <a:p>
            <a:r>
              <a:rPr lang="en-US" dirty="0"/>
              <a:t>A Unified, Peaceful People</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16</a:t>
            </a:r>
          </a:p>
        </p:txBody>
      </p:sp>
    </p:spTree>
    <p:extLst>
      <p:ext uri="{BB962C8B-B14F-4D97-AF65-F5344CB8AC3E}">
        <p14:creationId xmlns:p14="http://schemas.microsoft.com/office/powerpoint/2010/main" val="2261566540"/>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a:xfrm>
            <a:off x="118188" y="2995"/>
            <a:ext cx="8907624" cy="857250"/>
          </a:xfrm>
        </p:spPr>
        <p:txBody>
          <a:bodyPr/>
          <a:lstStyle/>
          <a:p>
            <a:r>
              <a:rPr lang="en-US" dirty="0"/>
              <a:t>Outline</a:t>
            </a:r>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a:xfrm>
            <a:off x="117475" y="781638"/>
            <a:ext cx="8909050" cy="4124325"/>
          </a:xfrm>
        </p:spPr>
        <p:txBody>
          <a:bodyPr/>
          <a:lstStyle/>
          <a:p>
            <a:pPr marL="460375" lvl="0" indent="-460375">
              <a:lnSpc>
                <a:spcPct val="98000"/>
              </a:lnSpc>
              <a:spcBef>
                <a:spcPts val="0"/>
              </a:spcBef>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lnSpc>
                <a:spcPct val="98000"/>
              </a:lnSpc>
              <a:spcBef>
                <a:spcPts val="0"/>
              </a:spcBef>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Overcoming Sin; Spirit over Flesh</a:t>
            </a:r>
            <a:r>
              <a:rPr lang="en-US" dirty="0">
                <a:solidFill>
                  <a:srgbClr val="002060"/>
                </a:solidFill>
              </a:rPr>
              <a:t>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lnSpc>
                <a:spcPct val="98000"/>
              </a:lnSpc>
              <a:spcBef>
                <a:spcPts val="0"/>
              </a:spcBef>
              <a:buFont typeface="+mj-lt"/>
              <a:buAutoNum type="alphaUcPeriod"/>
            </a:pPr>
            <a:r>
              <a:rPr lang="en-US" dirty="0"/>
              <a:t>Salvation of Spiritual Israel</a:t>
            </a:r>
            <a:r>
              <a:rPr lang="en-US" dirty="0">
                <a:solidFill>
                  <a:schemeClr val="bg1">
                    <a:lumMod val="75000"/>
                    <a:lumOff val="25000"/>
                  </a:schemeClr>
                </a:solidFill>
              </a:rPr>
              <a:t>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lnSpc>
                <a:spcPct val="98000"/>
              </a:lnSpc>
              <a:spcBef>
                <a:spcPts val="0"/>
              </a:spcBef>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lnSpc>
                <a:spcPct val="98000"/>
              </a:lnSpc>
              <a:spcBef>
                <a:spcPts val="0"/>
              </a:spcBef>
              <a:buFont typeface="+mj-lt"/>
              <a:buAutoNum type="alphaUcPeriod"/>
            </a:pPr>
            <a:r>
              <a:rPr lang="en-US" dirty="0"/>
              <a:t>Applications toward each other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lnSpc>
                <a:spcPct val="98000"/>
              </a:lnSpc>
              <a:spcBef>
                <a:spcPts val="0"/>
              </a:spcBef>
              <a:buFont typeface="+mj-lt"/>
              <a:buAutoNum type="alphaUcPeriod"/>
            </a:pPr>
            <a:r>
              <a:rPr lang="en-US" dirty="0">
                <a:solidFill>
                  <a:srgbClr val="002060"/>
                </a:solidFill>
              </a:rPr>
              <a:t>Closing</a:t>
            </a:r>
            <a:r>
              <a:rPr lang="en-US" dirty="0">
                <a:solidFill>
                  <a:schemeClr val="bg1">
                    <a:lumMod val="75000"/>
                    <a:lumOff val="25000"/>
                  </a:schemeClr>
                </a:solidFill>
              </a:rPr>
              <a:t>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15450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3">
                                            <p:txEl>
                                              <p:pRg st="7" end="7"/>
                                            </p:txEl>
                                          </p:spTgt>
                                        </p:tgtEl>
                                      </p:cBhvr>
                                    </p:animEffect>
                                    <p:animScale>
                                      <p:cBhvr>
                                        <p:cTn id="39"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16:1-16</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United in Patience unto Glory</a:t>
            </a:r>
            <a:endParaRPr lang="en-US" sz="4400" b="1" dirty="0"/>
          </a:p>
        </p:txBody>
      </p:sp>
    </p:spTree>
    <p:extLst>
      <p:ext uri="{BB962C8B-B14F-4D97-AF65-F5344CB8AC3E}">
        <p14:creationId xmlns:p14="http://schemas.microsoft.com/office/powerpoint/2010/main" val="280947558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What 4 things does Paul mention that should have ensured Phoebe was welcomed among the Roman Christians (</a:t>
            </a:r>
            <a:r>
              <a:rPr lang="en-US" b="1" dirty="0">
                <a:solidFill>
                  <a:srgbClr val="002060"/>
                </a:solidFill>
              </a:rPr>
              <a:t>16:1-2</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39493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Some people use Phoebe and </a:t>
            </a:r>
            <a:r>
              <a:rPr lang="en-US" b="1" dirty="0">
                <a:solidFill>
                  <a:srgbClr val="002060"/>
                </a:solidFill>
              </a:rPr>
              <a:t>Romans 16:1-2</a:t>
            </a:r>
            <a:r>
              <a:rPr lang="en-US" dirty="0">
                <a:solidFill>
                  <a:srgbClr val="002060"/>
                </a:solidFill>
              </a:rPr>
              <a:t> </a:t>
            </a:r>
            <a:r>
              <a:rPr lang="en-US" dirty="0"/>
              <a:t>as a proof-text for female deacons (</a:t>
            </a:r>
            <a:r>
              <a:rPr lang="en-US" dirty="0">
                <a:solidFill>
                  <a:srgbClr val="002060"/>
                </a:solidFill>
              </a:rPr>
              <a:t>“a deaconess”</a:t>
            </a:r>
            <a:r>
              <a:rPr lang="en-US" dirty="0"/>
              <a:t>).  Is this a correct usage of this passage?  Please explain.</a:t>
            </a:r>
          </a:p>
          <a:p>
            <a:r>
              <a:rPr lang="en-US" dirty="0" err="1"/>
              <a:t>asdf</a:t>
            </a:r>
            <a:endParaRPr lang="en-US" dirty="0"/>
          </a:p>
          <a:p>
            <a:endParaRPr lang="en-US" dirty="0"/>
          </a:p>
        </p:txBody>
      </p:sp>
    </p:spTree>
    <p:extLst>
      <p:ext uri="{BB962C8B-B14F-4D97-AF65-F5344CB8AC3E}">
        <p14:creationId xmlns:p14="http://schemas.microsoft.com/office/powerpoint/2010/main" val="12013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dirty="0"/>
              <a:t>Some contend that churches should not meet in buildings except people’s homes (i.e., “house churches”).  There are many references to churches in houses (</a:t>
            </a:r>
            <a:r>
              <a:rPr lang="en-US" b="1" dirty="0">
                <a:solidFill>
                  <a:srgbClr val="002060"/>
                </a:solidFill>
              </a:rPr>
              <a:t>Romans 16:5, 23; 1 Corinthians 16:19; Colossians 4:15; Philemon 2</a:t>
            </a:r>
            <a:r>
              <a:rPr lang="en-US" dirty="0"/>
              <a:t>).  Are these examples limiting?  Can churches only meet in houses?</a:t>
            </a:r>
          </a:p>
          <a:p>
            <a:r>
              <a:rPr lang="en-US" dirty="0" err="1"/>
              <a:t>asdf</a:t>
            </a:r>
            <a:endParaRPr lang="en-US" dirty="0"/>
          </a:p>
          <a:p>
            <a:endParaRPr lang="en-US" dirty="0"/>
          </a:p>
        </p:txBody>
      </p:sp>
    </p:spTree>
    <p:extLst>
      <p:ext uri="{BB962C8B-B14F-4D97-AF65-F5344CB8AC3E}">
        <p14:creationId xmlns:p14="http://schemas.microsoft.com/office/powerpoint/2010/main" val="21617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b="1" dirty="0"/>
              <a:t>Romans 2:17-28</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Condemnation of the Jews</a:t>
            </a:r>
          </a:p>
        </p:txBody>
      </p:sp>
    </p:spTree>
    <p:extLst>
      <p:ext uri="{BB962C8B-B14F-4D97-AF65-F5344CB8AC3E}">
        <p14:creationId xmlns:p14="http://schemas.microsoft.com/office/powerpoint/2010/main" val="2451057009"/>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Precedent for Continued Descent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Some believe there were many more apostles beside the original 14 (the twelve, plus Matthias, plus Paul), and they cite </a:t>
            </a:r>
            <a:r>
              <a:rPr lang="en-US" dirty="0">
                <a:solidFill>
                  <a:srgbClr val="002060"/>
                </a:solidFill>
              </a:rPr>
              <a:t>“Andronicus and </a:t>
            </a:r>
            <a:r>
              <a:rPr lang="en-US" dirty="0" err="1">
                <a:solidFill>
                  <a:srgbClr val="002060"/>
                </a:solidFill>
              </a:rPr>
              <a:t>Junia</a:t>
            </a:r>
            <a:r>
              <a:rPr lang="en-US" dirty="0">
                <a:solidFill>
                  <a:srgbClr val="002060"/>
                </a:solidFill>
              </a:rPr>
              <a:t> … who are </a:t>
            </a:r>
            <a:r>
              <a:rPr lang="en-US" b="1" dirty="0">
                <a:solidFill>
                  <a:srgbClr val="002060"/>
                </a:solidFill>
              </a:rPr>
              <a:t>of note among the apostles</a:t>
            </a:r>
            <a:r>
              <a:rPr lang="en-US" dirty="0">
                <a:solidFill>
                  <a:srgbClr val="002060"/>
                </a:solidFill>
              </a:rPr>
              <a:t>”</a:t>
            </a:r>
            <a:r>
              <a:rPr lang="en-US" dirty="0"/>
              <a:t> as proof (</a:t>
            </a:r>
            <a:r>
              <a:rPr lang="en-US" b="1" dirty="0">
                <a:solidFill>
                  <a:srgbClr val="002060"/>
                </a:solidFill>
              </a:rPr>
              <a:t>16:5</a:t>
            </a:r>
            <a:r>
              <a:rPr lang="en-US" dirty="0"/>
              <a:t>).  Is this reading of the passage correct and consistent with all of Scripture?</a:t>
            </a:r>
          </a:p>
          <a:p>
            <a:r>
              <a:rPr lang="en-US" dirty="0" err="1"/>
              <a:t>asdf</a:t>
            </a:r>
            <a:endParaRPr lang="en-US" dirty="0"/>
          </a:p>
          <a:p>
            <a:endParaRPr lang="en-US" dirty="0"/>
          </a:p>
        </p:txBody>
      </p:sp>
    </p:spTree>
    <p:extLst>
      <p:ext uri="{BB962C8B-B14F-4D97-AF65-F5344CB8AC3E}">
        <p14:creationId xmlns:p14="http://schemas.microsoft.com/office/powerpoint/2010/main" val="377308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What characteristic is noted and commended most often among the names found in this chapter (</a:t>
            </a:r>
            <a:r>
              <a:rPr lang="en-US" b="1" dirty="0">
                <a:solidFill>
                  <a:srgbClr val="002060"/>
                </a:solidFill>
              </a:rPr>
              <a:t>16:1-12</a:t>
            </a:r>
            <a:r>
              <a:rPr lang="en-US" dirty="0"/>
              <a:t>)?  Lessons for us?</a:t>
            </a:r>
          </a:p>
          <a:p>
            <a:r>
              <a:rPr lang="en-US" dirty="0" err="1"/>
              <a:t>asdf</a:t>
            </a:r>
            <a:endParaRPr lang="en-US" dirty="0"/>
          </a:p>
          <a:p>
            <a:endParaRPr lang="en-US" dirty="0"/>
          </a:p>
        </p:txBody>
      </p:sp>
    </p:spTree>
    <p:extLst>
      <p:ext uri="{BB962C8B-B14F-4D97-AF65-F5344CB8AC3E}">
        <p14:creationId xmlns:p14="http://schemas.microsoft.com/office/powerpoint/2010/main" val="19680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What relation might Rufus have been to Paul (</a:t>
            </a:r>
            <a:r>
              <a:rPr lang="en-US" b="1" dirty="0">
                <a:solidFill>
                  <a:srgbClr val="002060"/>
                </a:solidFill>
              </a:rPr>
              <a:t>16:13</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152354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7"/>
            </a:pPr>
            <a:r>
              <a:rPr lang="en-US" dirty="0"/>
              <a:t>Should we start </a:t>
            </a:r>
            <a:r>
              <a:rPr lang="en-US" dirty="0">
                <a:solidFill>
                  <a:srgbClr val="002060"/>
                </a:solidFill>
              </a:rPr>
              <a:t>“greeting one another with a holy kiss”</a:t>
            </a:r>
            <a:r>
              <a:rPr lang="en-US" dirty="0"/>
              <a:t> (</a:t>
            </a:r>
            <a:r>
              <a:rPr lang="en-US" b="1" dirty="0">
                <a:solidFill>
                  <a:srgbClr val="002060"/>
                </a:solidFill>
              </a:rPr>
              <a:t>16:16</a:t>
            </a:r>
            <a:r>
              <a:rPr lang="en-US" dirty="0"/>
              <a:t>)?  Why or why not?</a:t>
            </a:r>
          </a:p>
          <a:p>
            <a:r>
              <a:rPr lang="en-US" dirty="0" err="1"/>
              <a:t>asdf</a:t>
            </a:r>
            <a:endParaRPr lang="en-US" dirty="0"/>
          </a:p>
          <a:p>
            <a:endParaRPr lang="en-US" dirty="0"/>
          </a:p>
        </p:txBody>
      </p:sp>
    </p:spTree>
    <p:extLst>
      <p:ext uri="{BB962C8B-B14F-4D97-AF65-F5344CB8AC3E}">
        <p14:creationId xmlns:p14="http://schemas.microsoft.com/office/powerpoint/2010/main" val="65985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8"/>
            </a:pPr>
            <a:r>
              <a:rPr lang="en-US" dirty="0"/>
              <a:t>Is </a:t>
            </a:r>
            <a:r>
              <a:rPr lang="en-US" dirty="0">
                <a:solidFill>
                  <a:srgbClr val="002060"/>
                </a:solidFill>
              </a:rPr>
              <a:t>“church of Christ”</a:t>
            </a:r>
            <a:r>
              <a:rPr lang="en-US" dirty="0"/>
              <a:t> a proper name for the Lord’s church (</a:t>
            </a:r>
            <a:r>
              <a:rPr lang="en-US" b="1" dirty="0">
                <a:solidFill>
                  <a:srgbClr val="002060"/>
                </a:solidFill>
              </a:rPr>
              <a:t>16:16</a:t>
            </a:r>
            <a:r>
              <a:rPr lang="en-US" dirty="0"/>
              <a:t>)?  Is it the only valid name?  Please explain.</a:t>
            </a:r>
          </a:p>
          <a:p>
            <a:r>
              <a:rPr lang="en-US" dirty="0" err="1"/>
              <a:t>asdf</a:t>
            </a:r>
            <a:endParaRPr lang="en-US" dirty="0"/>
          </a:p>
          <a:p>
            <a:endParaRPr lang="en-US" dirty="0"/>
          </a:p>
        </p:txBody>
      </p:sp>
    </p:spTree>
    <p:extLst>
      <p:ext uri="{BB962C8B-B14F-4D97-AF65-F5344CB8AC3E}">
        <p14:creationId xmlns:p14="http://schemas.microsoft.com/office/powerpoint/2010/main" val="304855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16:17-20</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Warning of False Teachers, Promise of Hope</a:t>
            </a:r>
            <a:endParaRPr lang="en-US" sz="3600" b="1" dirty="0"/>
          </a:p>
        </p:txBody>
      </p:sp>
    </p:spTree>
    <p:extLst>
      <p:ext uri="{BB962C8B-B14F-4D97-AF65-F5344CB8AC3E}">
        <p14:creationId xmlns:p14="http://schemas.microsoft.com/office/powerpoint/2010/main" val="404457308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dirty="0"/>
              <a:t>Why is it important to </a:t>
            </a:r>
            <a:r>
              <a:rPr lang="en-US" dirty="0">
                <a:solidFill>
                  <a:srgbClr val="002060"/>
                </a:solidFill>
              </a:rPr>
              <a:t>“avoid … those who cause divisions and offenses, contrary to the doctrine you learned”</a:t>
            </a:r>
            <a:r>
              <a:rPr lang="en-US" dirty="0"/>
              <a:t> (</a:t>
            </a:r>
            <a:r>
              <a:rPr lang="en-US" b="1" dirty="0">
                <a:solidFill>
                  <a:srgbClr val="002060"/>
                </a:solidFill>
              </a:rPr>
              <a:t>16:17-18</a:t>
            </a:r>
            <a:r>
              <a:rPr lang="en-US" dirty="0"/>
              <a:t>)?  Should we not try to save them?</a:t>
            </a:r>
          </a:p>
          <a:p>
            <a:r>
              <a:rPr lang="en-US" dirty="0" err="1"/>
              <a:t>asdf</a:t>
            </a:r>
            <a:endParaRPr lang="en-US" dirty="0"/>
          </a:p>
          <a:p>
            <a:endParaRPr lang="en-US" dirty="0"/>
          </a:p>
        </p:txBody>
      </p:sp>
    </p:spTree>
    <p:extLst>
      <p:ext uri="{BB962C8B-B14F-4D97-AF65-F5344CB8AC3E}">
        <p14:creationId xmlns:p14="http://schemas.microsoft.com/office/powerpoint/2010/main" val="289391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In relation to false teachers, why would the publicizing of their good reputation require them to be </a:t>
            </a:r>
            <a:r>
              <a:rPr lang="en-US" dirty="0">
                <a:solidFill>
                  <a:srgbClr val="002060"/>
                </a:solidFill>
              </a:rPr>
              <a:t>“wise in what is good, and simple concerning evil”</a:t>
            </a:r>
            <a:r>
              <a:rPr lang="en-US" dirty="0"/>
              <a:t> (</a:t>
            </a:r>
            <a:r>
              <a:rPr lang="en-US" b="1" dirty="0">
                <a:solidFill>
                  <a:srgbClr val="002060"/>
                </a:solidFill>
              </a:rPr>
              <a:t>16:19</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207730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1"/>
            </a:pPr>
            <a:r>
              <a:rPr lang="en-US" dirty="0"/>
              <a:t>What is meant by the promise that </a:t>
            </a:r>
            <a:r>
              <a:rPr lang="en-US" dirty="0">
                <a:solidFill>
                  <a:srgbClr val="002060"/>
                </a:solidFill>
              </a:rPr>
              <a:t>“the God of peace will crush Satan under your feet shortly”</a:t>
            </a:r>
            <a:r>
              <a:rPr lang="en-US" dirty="0"/>
              <a:t> (</a:t>
            </a:r>
            <a:r>
              <a:rPr lang="en-US" b="1" dirty="0">
                <a:solidFill>
                  <a:srgbClr val="002060"/>
                </a:solidFill>
              </a:rPr>
              <a:t>16:20</a:t>
            </a:r>
            <a:r>
              <a:rPr lang="en-US" dirty="0"/>
              <a:t>)?</a:t>
            </a:r>
          </a:p>
          <a:p>
            <a:r>
              <a:rPr lang="en-US" dirty="0" err="1"/>
              <a:t>asdf</a:t>
            </a:r>
            <a:endParaRPr lang="en-US" dirty="0"/>
          </a:p>
          <a:p>
            <a:endParaRPr lang="en-US" dirty="0"/>
          </a:p>
        </p:txBody>
      </p:sp>
    </p:spTree>
    <p:extLst>
      <p:ext uri="{BB962C8B-B14F-4D97-AF65-F5344CB8AC3E}">
        <p14:creationId xmlns:p14="http://schemas.microsoft.com/office/powerpoint/2010/main" val="13870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16:21-27</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dirty="0"/>
              <a:t>Provided Greetings and Doxology</a:t>
            </a:r>
            <a:endParaRPr lang="en-US" sz="3200" b="1" dirty="0"/>
          </a:p>
        </p:txBody>
      </p:sp>
    </p:spTree>
    <p:extLst>
      <p:ext uri="{BB962C8B-B14F-4D97-AF65-F5344CB8AC3E}">
        <p14:creationId xmlns:p14="http://schemas.microsoft.com/office/powerpoint/2010/main" val="1102559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Jews’ Self-Image?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dirty="0"/>
              <a:t>After clearly identifying those addressed in chapter 2 as Jews, how is the Jews’ image of themselves contrasted with God’s view of them (</a:t>
            </a:r>
            <a:r>
              <a:rPr lang="en-US" b="1" dirty="0">
                <a:solidFill>
                  <a:srgbClr val="002060"/>
                </a:solidFill>
              </a:rPr>
              <a:t>2:17-23</a:t>
            </a:r>
            <a:r>
              <a:rPr lang="en-US" dirty="0"/>
              <a:t>)?</a:t>
            </a:r>
          </a:p>
          <a:p>
            <a:pPr marL="0" indent="0">
              <a:buNone/>
            </a:pPr>
            <a:r>
              <a:rPr lang="en-US" dirty="0">
                <a:solidFill>
                  <a:srgbClr val="002060"/>
                </a:solidFill>
              </a:rPr>
              <a:t>Indeed you are </a:t>
            </a:r>
            <a:r>
              <a:rPr lang="en-US" b="1" dirty="0">
                <a:solidFill>
                  <a:srgbClr val="002060"/>
                </a:solidFill>
              </a:rPr>
              <a:t>called a </a:t>
            </a:r>
            <a:r>
              <a:rPr lang="en-US" b="1" u="sng" dirty="0">
                <a:solidFill>
                  <a:srgbClr val="002060"/>
                </a:solidFill>
              </a:rPr>
              <a:t>Jew</a:t>
            </a:r>
            <a:r>
              <a:rPr lang="en-US" dirty="0">
                <a:solidFill>
                  <a:srgbClr val="002060"/>
                </a:solidFill>
              </a:rPr>
              <a:t>, and </a:t>
            </a:r>
            <a:r>
              <a:rPr lang="en-US" b="1" u="sng" dirty="0">
                <a:solidFill>
                  <a:srgbClr val="002060"/>
                </a:solidFill>
              </a:rPr>
              <a:t>rest</a:t>
            </a:r>
            <a:r>
              <a:rPr lang="en-US" b="1" dirty="0">
                <a:solidFill>
                  <a:srgbClr val="002060"/>
                </a:solidFill>
              </a:rPr>
              <a:t> on the law</a:t>
            </a:r>
            <a:r>
              <a:rPr lang="en-US" dirty="0">
                <a:solidFill>
                  <a:srgbClr val="002060"/>
                </a:solidFill>
              </a:rPr>
              <a:t>, and </a:t>
            </a:r>
            <a:r>
              <a:rPr lang="en-US" b="1" dirty="0">
                <a:solidFill>
                  <a:srgbClr val="002060"/>
                </a:solidFill>
              </a:rPr>
              <a:t>make your </a:t>
            </a:r>
            <a:r>
              <a:rPr lang="en-US" b="1" u="sng" dirty="0">
                <a:solidFill>
                  <a:srgbClr val="002060"/>
                </a:solidFill>
              </a:rPr>
              <a:t>boast in God</a:t>
            </a:r>
            <a:r>
              <a:rPr lang="en-US" dirty="0">
                <a:solidFill>
                  <a:srgbClr val="002060"/>
                </a:solidFill>
              </a:rPr>
              <a:t>, and </a:t>
            </a:r>
            <a:r>
              <a:rPr lang="en-US" b="1" u="sng" dirty="0">
                <a:solidFill>
                  <a:srgbClr val="002060"/>
                </a:solidFill>
              </a:rPr>
              <a:t>know</a:t>
            </a:r>
            <a:r>
              <a:rPr lang="en-US" b="1" dirty="0">
                <a:solidFill>
                  <a:srgbClr val="002060"/>
                </a:solidFill>
              </a:rPr>
              <a:t> His will</a:t>
            </a:r>
            <a:r>
              <a:rPr lang="en-US" dirty="0">
                <a:solidFill>
                  <a:srgbClr val="002060"/>
                </a:solidFill>
              </a:rPr>
              <a:t>, and </a:t>
            </a:r>
            <a:r>
              <a:rPr lang="en-US" b="1" u="sng" dirty="0">
                <a:solidFill>
                  <a:srgbClr val="002060"/>
                </a:solidFill>
              </a:rPr>
              <a:t>approve</a:t>
            </a:r>
            <a:r>
              <a:rPr lang="en-US" b="1" dirty="0">
                <a:solidFill>
                  <a:srgbClr val="002060"/>
                </a:solidFill>
              </a:rPr>
              <a:t> the things that are excellent</a:t>
            </a:r>
            <a:r>
              <a:rPr lang="en-US" dirty="0">
                <a:solidFill>
                  <a:srgbClr val="002060"/>
                </a:solidFill>
              </a:rPr>
              <a:t>, </a:t>
            </a:r>
            <a:r>
              <a:rPr lang="en-US" b="1" dirty="0">
                <a:solidFill>
                  <a:srgbClr val="002060"/>
                </a:solidFill>
              </a:rPr>
              <a:t>being </a:t>
            </a:r>
            <a:r>
              <a:rPr lang="en-US" b="1" u="sng" dirty="0">
                <a:solidFill>
                  <a:srgbClr val="002060"/>
                </a:solidFill>
              </a:rPr>
              <a:t>instructed</a:t>
            </a:r>
            <a:r>
              <a:rPr lang="en-US" b="1" dirty="0">
                <a:solidFill>
                  <a:srgbClr val="002060"/>
                </a:solidFill>
              </a:rPr>
              <a:t> out of the law</a:t>
            </a:r>
            <a:r>
              <a:rPr lang="en-US" dirty="0">
                <a:solidFill>
                  <a:srgbClr val="002060"/>
                </a:solidFill>
              </a:rPr>
              <a:t>, and are </a:t>
            </a:r>
            <a:r>
              <a:rPr lang="en-US" b="1" u="sng" dirty="0">
                <a:solidFill>
                  <a:srgbClr val="002060"/>
                </a:solidFill>
              </a:rPr>
              <a:t>confident</a:t>
            </a:r>
            <a:r>
              <a:rPr lang="en-US" b="1" dirty="0">
                <a:solidFill>
                  <a:srgbClr val="002060"/>
                </a:solidFill>
              </a:rPr>
              <a:t> that you yourself are a </a:t>
            </a:r>
            <a:r>
              <a:rPr lang="en-US" b="1" u="sng" dirty="0">
                <a:solidFill>
                  <a:srgbClr val="002060"/>
                </a:solidFill>
              </a:rPr>
              <a:t>guide to the blind</a:t>
            </a:r>
            <a:r>
              <a:rPr lang="en-US" dirty="0">
                <a:solidFill>
                  <a:srgbClr val="002060"/>
                </a:solidFill>
              </a:rPr>
              <a:t>, a </a:t>
            </a:r>
            <a:r>
              <a:rPr lang="en-US" b="1" u="sng" dirty="0">
                <a:solidFill>
                  <a:srgbClr val="002060"/>
                </a:solidFill>
              </a:rPr>
              <a:t>light</a:t>
            </a:r>
            <a:r>
              <a:rPr lang="en-US" b="1" dirty="0">
                <a:solidFill>
                  <a:srgbClr val="002060"/>
                </a:solidFill>
              </a:rPr>
              <a:t> to those who are </a:t>
            </a:r>
            <a:r>
              <a:rPr lang="en-US" b="1" u="sng" dirty="0">
                <a:solidFill>
                  <a:srgbClr val="002060"/>
                </a:solidFill>
              </a:rPr>
              <a:t>in darkness</a:t>
            </a:r>
            <a:r>
              <a:rPr lang="en-US" dirty="0">
                <a:solidFill>
                  <a:srgbClr val="002060"/>
                </a:solidFill>
              </a:rPr>
              <a:t>, an </a:t>
            </a:r>
            <a:r>
              <a:rPr lang="en-US" b="1" u="sng" dirty="0">
                <a:solidFill>
                  <a:srgbClr val="002060"/>
                </a:solidFill>
              </a:rPr>
              <a:t>instructor</a:t>
            </a:r>
            <a:r>
              <a:rPr lang="en-US" b="1" dirty="0">
                <a:solidFill>
                  <a:srgbClr val="002060"/>
                </a:solidFill>
              </a:rPr>
              <a:t> of the </a:t>
            </a:r>
            <a:r>
              <a:rPr lang="en-US" b="1" u="sng" dirty="0">
                <a:solidFill>
                  <a:srgbClr val="002060"/>
                </a:solidFill>
              </a:rPr>
              <a:t>foolish</a:t>
            </a:r>
            <a:r>
              <a:rPr lang="en-US" dirty="0">
                <a:solidFill>
                  <a:srgbClr val="002060"/>
                </a:solidFill>
              </a:rPr>
              <a:t>, a </a:t>
            </a:r>
            <a:r>
              <a:rPr lang="en-US" b="1" u="sng" dirty="0">
                <a:solidFill>
                  <a:srgbClr val="002060"/>
                </a:solidFill>
              </a:rPr>
              <a:t>teacher</a:t>
            </a:r>
            <a:r>
              <a:rPr lang="en-US" b="1" dirty="0">
                <a:solidFill>
                  <a:srgbClr val="002060"/>
                </a:solidFill>
              </a:rPr>
              <a:t> of </a:t>
            </a:r>
            <a:r>
              <a:rPr lang="en-US" b="1" u="sng" dirty="0">
                <a:solidFill>
                  <a:srgbClr val="002060"/>
                </a:solidFill>
              </a:rPr>
              <a:t>babes</a:t>
            </a:r>
            <a:r>
              <a:rPr lang="en-US" dirty="0">
                <a:solidFill>
                  <a:srgbClr val="002060"/>
                </a:solidFill>
              </a:rPr>
              <a:t>, </a:t>
            </a:r>
            <a:r>
              <a:rPr lang="en-US" b="1" u="sng" dirty="0">
                <a:solidFill>
                  <a:srgbClr val="002060"/>
                </a:solidFill>
              </a:rPr>
              <a:t>having</a:t>
            </a:r>
            <a:r>
              <a:rPr lang="en-US" b="1" dirty="0">
                <a:solidFill>
                  <a:srgbClr val="002060"/>
                </a:solidFill>
              </a:rPr>
              <a:t> the form of </a:t>
            </a:r>
            <a:r>
              <a:rPr lang="en-US" b="1" u="sng" dirty="0">
                <a:solidFill>
                  <a:srgbClr val="002060"/>
                </a:solidFill>
              </a:rPr>
              <a:t>knowledge and truth</a:t>
            </a:r>
            <a:r>
              <a:rPr lang="en-US" b="1" dirty="0">
                <a:solidFill>
                  <a:srgbClr val="002060"/>
                </a:solidFill>
              </a:rPr>
              <a:t> in the law</a:t>
            </a:r>
            <a:r>
              <a:rPr lang="en-US" dirty="0">
                <a:solidFill>
                  <a:srgbClr val="002060"/>
                </a:solidFill>
              </a:rPr>
              <a:t>. You, therefore, </a:t>
            </a:r>
            <a:r>
              <a:rPr lang="en-US" b="1" dirty="0">
                <a:solidFill>
                  <a:srgbClr val="002060"/>
                </a:solidFill>
              </a:rPr>
              <a:t>who teach another, do you not </a:t>
            </a:r>
            <a:r>
              <a:rPr lang="en-US" b="1" u="sng" dirty="0">
                <a:solidFill>
                  <a:srgbClr val="002060"/>
                </a:solidFill>
              </a:rPr>
              <a:t>teach yourself</a:t>
            </a:r>
            <a:r>
              <a:rPr lang="en-US" dirty="0">
                <a:solidFill>
                  <a:srgbClr val="002060"/>
                </a:solidFill>
              </a:rPr>
              <a:t>? You who </a:t>
            </a:r>
            <a:r>
              <a:rPr lang="en-US" b="1" dirty="0">
                <a:solidFill>
                  <a:srgbClr val="002060"/>
                </a:solidFill>
              </a:rPr>
              <a:t>preach that a man should not steal, do </a:t>
            </a:r>
            <a:r>
              <a:rPr lang="en-US" b="1" u="sng" dirty="0">
                <a:solidFill>
                  <a:srgbClr val="002060"/>
                </a:solidFill>
              </a:rPr>
              <a:t>you steal</a:t>
            </a:r>
            <a:r>
              <a:rPr lang="en-US" dirty="0">
                <a:solidFill>
                  <a:srgbClr val="002060"/>
                </a:solidFill>
              </a:rPr>
              <a:t>? </a:t>
            </a:r>
            <a:r>
              <a:rPr lang="en-US" dirty="0"/>
              <a:t>(</a:t>
            </a:r>
            <a:r>
              <a:rPr lang="en-US" b="1" dirty="0">
                <a:solidFill>
                  <a:srgbClr val="002060"/>
                </a:solidFill>
              </a:rPr>
              <a:t>2:17-21</a:t>
            </a:r>
            <a:r>
              <a:rPr lang="en-US" dirty="0"/>
              <a:t>)</a:t>
            </a:r>
          </a:p>
        </p:txBody>
      </p:sp>
    </p:spTree>
    <p:extLst>
      <p:ext uri="{BB962C8B-B14F-4D97-AF65-F5344CB8AC3E}">
        <p14:creationId xmlns:p14="http://schemas.microsoft.com/office/powerpoint/2010/main" val="18404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2"/>
            </a:pPr>
            <a:r>
              <a:rPr lang="en-US" dirty="0"/>
              <a:t>Some say that the Bible – especially Paul’s preaching and writings are mysterious and cannot be understood even today, and they may even cite passages like </a:t>
            </a:r>
            <a:r>
              <a:rPr lang="en-US" b="1" dirty="0">
                <a:solidFill>
                  <a:srgbClr val="002060"/>
                </a:solidFill>
              </a:rPr>
              <a:t>Romans 16:25-26</a:t>
            </a:r>
            <a:r>
              <a:rPr lang="en-US" dirty="0">
                <a:solidFill>
                  <a:srgbClr val="002060"/>
                </a:solidFill>
              </a:rPr>
              <a:t> </a:t>
            </a:r>
            <a:r>
              <a:rPr lang="en-US" dirty="0"/>
              <a:t>as proof.  What is wrong with this conviction and dangerous about it?</a:t>
            </a:r>
          </a:p>
          <a:p>
            <a:r>
              <a:rPr lang="en-US" dirty="0" err="1"/>
              <a:t>asdf</a:t>
            </a:r>
            <a:endParaRPr lang="en-US" dirty="0"/>
          </a:p>
          <a:p>
            <a:endParaRPr lang="en-US" dirty="0"/>
          </a:p>
        </p:txBody>
      </p:sp>
    </p:spTree>
    <p:extLst>
      <p:ext uri="{BB962C8B-B14F-4D97-AF65-F5344CB8AC3E}">
        <p14:creationId xmlns:p14="http://schemas.microsoft.com/office/powerpoint/2010/main" val="204280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asdf</a:t>
            </a:r>
            <a:endParaRPr lang="en-US" dirty="0"/>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3"/>
            </a:pPr>
            <a:r>
              <a:rPr lang="en-US" dirty="0"/>
              <a:t>How is Jesus at the center of the mystery, proof of God’s wisdom, and conduit of God’s grace (</a:t>
            </a:r>
            <a:r>
              <a:rPr lang="en-US" b="1" dirty="0">
                <a:solidFill>
                  <a:srgbClr val="002060"/>
                </a:solidFill>
              </a:rPr>
              <a:t>16:24-27</a:t>
            </a:r>
            <a:r>
              <a:rPr lang="en-US" dirty="0"/>
              <a:t>)?  And, why would this bring God glory?</a:t>
            </a:r>
          </a:p>
          <a:p>
            <a:r>
              <a:rPr lang="en-US" dirty="0" err="1"/>
              <a:t>asdf</a:t>
            </a:r>
            <a:endParaRPr lang="en-US" dirty="0"/>
          </a:p>
          <a:p>
            <a:endParaRPr lang="en-US" dirty="0"/>
          </a:p>
        </p:txBody>
      </p:sp>
    </p:spTree>
    <p:extLst>
      <p:ext uri="{BB962C8B-B14F-4D97-AF65-F5344CB8AC3E}">
        <p14:creationId xmlns:p14="http://schemas.microsoft.com/office/powerpoint/2010/main" val="375219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Jews’ Self-Image?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dirty="0"/>
              <a:t>After clearly identifying those addressed in chapter 2 as Jews, how is the Jews’ image of themselves contrasted with God’s view of them (</a:t>
            </a:r>
            <a:r>
              <a:rPr lang="en-US" b="1" dirty="0">
                <a:solidFill>
                  <a:srgbClr val="002060"/>
                </a:solidFill>
              </a:rPr>
              <a:t>2:17-23</a:t>
            </a:r>
            <a:r>
              <a:rPr lang="en-US" dirty="0"/>
              <a:t>)?</a:t>
            </a:r>
          </a:p>
          <a:p>
            <a:pPr marL="0" indent="0">
              <a:buNone/>
            </a:pPr>
            <a:r>
              <a:rPr lang="en-US" dirty="0">
                <a:solidFill>
                  <a:srgbClr val="002060"/>
                </a:solidFill>
              </a:rPr>
              <a:t>You who say</a:t>
            </a:r>
            <a:r>
              <a:rPr lang="en-US" b="1" dirty="0">
                <a:solidFill>
                  <a:srgbClr val="002060"/>
                </a:solidFill>
              </a:rPr>
              <a:t>, “Do not commit adultery,” do you </a:t>
            </a:r>
            <a:r>
              <a:rPr lang="en-US" b="1" u="sng" dirty="0">
                <a:solidFill>
                  <a:srgbClr val="002060"/>
                </a:solidFill>
              </a:rPr>
              <a:t>commit adultery</a:t>
            </a:r>
            <a:r>
              <a:rPr lang="en-US" dirty="0">
                <a:solidFill>
                  <a:srgbClr val="002060"/>
                </a:solidFill>
              </a:rPr>
              <a:t>? You who </a:t>
            </a:r>
            <a:r>
              <a:rPr lang="en-US" b="1" dirty="0">
                <a:solidFill>
                  <a:srgbClr val="002060"/>
                </a:solidFill>
              </a:rPr>
              <a:t>abhor idols, do you </a:t>
            </a:r>
            <a:r>
              <a:rPr lang="en-US" b="1" u="sng" dirty="0">
                <a:solidFill>
                  <a:srgbClr val="002060"/>
                </a:solidFill>
              </a:rPr>
              <a:t>rob temples</a:t>
            </a:r>
            <a:r>
              <a:rPr lang="en-US" dirty="0">
                <a:solidFill>
                  <a:srgbClr val="002060"/>
                </a:solidFill>
              </a:rPr>
              <a:t>? You who make your </a:t>
            </a:r>
            <a:r>
              <a:rPr lang="en-US" b="1" dirty="0">
                <a:solidFill>
                  <a:srgbClr val="002060"/>
                </a:solidFill>
              </a:rPr>
              <a:t>boast in the law, do you </a:t>
            </a:r>
            <a:r>
              <a:rPr lang="en-US" b="1" u="sng" dirty="0">
                <a:solidFill>
                  <a:srgbClr val="002060"/>
                </a:solidFill>
              </a:rPr>
              <a:t>dishonor God through breaking the law</a:t>
            </a:r>
            <a:r>
              <a:rPr lang="en-US" dirty="0">
                <a:solidFill>
                  <a:srgbClr val="002060"/>
                </a:solidFill>
              </a:rPr>
              <a:t>? </a:t>
            </a:r>
            <a:r>
              <a:rPr lang="en-US" dirty="0"/>
              <a:t>(</a:t>
            </a:r>
            <a:r>
              <a:rPr lang="en-US" b="1" dirty="0">
                <a:solidFill>
                  <a:srgbClr val="002060"/>
                </a:solidFill>
              </a:rPr>
              <a:t>2:22-23</a:t>
            </a:r>
            <a:r>
              <a:rPr lang="en-US" dirty="0"/>
              <a:t>)</a:t>
            </a:r>
          </a:p>
          <a:p>
            <a:r>
              <a:rPr lang="en-US" dirty="0"/>
              <a:t>Drew confidence from </a:t>
            </a:r>
            <a:r>
              <a:rPr lang="en-US" b="1" u="sng" dirty="0"/>
              <a:t>possession</a:t>
            </a:r>
            <a:r>
              <a:rPr lang="en-US" dirty="0"/>
              <a:t> and </a:t>
            </a:r>
            <a:r>
              <a:rPr lang="en-US" b="1" u="sng" dirty="0"/>
              <a:t>knowledge</a:t>
            </a:r>
            <a:r>
              <a:rPr lang="en-US" dirty="0"/>
              <a:t> of law.</a:t>
            </a:r>
          </a:p>
          <a:p>
            <a:r>
              <a:rPr lang="en-US" dirty="0"/>
              <a:t>Saw themselves as great teachers, saviors of babes.</a:t>
            </a:r>
          </a:p>
          <a:p>
            <a:r>
              <a:rPr lang="en-US" dirty="0"/>
              <a:t>However, they failed to practice what they preached (</a:t>
            </a:r>
            <a:r>
              <a:rPr lang="en-US" b="1" dirty="0">
                <a:solidFill>
                  <a:srgbClr val="002060"/>
                </a:solidFill>
              </a:rPr>
              <a:t>Mat. 23:1-37</a:t>
            </a:r>
            <a:r>
              <a:rPr lang="en-US" dirty="0"/>
              <a:t>)!</a:t>
            </a:r>
          </a:p>
          <a:p>
            <a:r>
              <a:rPr lang="en-US" dirty="0"/>
              <a:t>Knowledge made their disobedience, disrespect worse (</a:t>
            </a:r>
            <a:r>
              <a:rPr lang="en-US" b="1" dirty="0">
                <a:solidFill>
                  <a:srgbClr val="002060"/>
                </a:solidFill>
              </a:rPr>
              <a:t>Luke 12:48</a:t>
            </a:r>
            <a:r>
              <a:rPr lang="en-US" dirty="0"/>
              <a:t>).</a:t>
            </a:r>
          </a:p>
        </p:txBody>
      </p:sp>
    </p:spTree>
    <p:extLst>
      <p:ext uri="{BB962C8B-B14F-4D97-AF65-F5344CB8AC3E}">
        <p14:creationId xmlns:p14="http://schemas.microsoft.com/office/powerpoint/2010/main" val="304128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Name of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Who else saw their hypocrisy, and how did this affect God (</a:t>
            </a:r>
            <a:r>
              <a:rPr lang="en-US" b="1" dirty="0">
                <a:solidFill>
                  <a:srgbClr val="002060"/>
                </a:solidFill>
              </a:rPr>
              <a:t>2:24</a:t>
            </a:r>
            <a:r>
              <a:rPr lang="en-US" dirty="0"/>
              <a:t>)?</a:t>
            </a:r>
          </a:p>
          <a:p>
            <a:pPr marL="0" indent="0">
              <a:buNone/>
            </a:pPr>
            <a:r>
              <a:rPr lang="en-US" dirty="0">
                <a:solidFill>
                  <a:srgbClr val="002060"/>
                </a:solidFill>
              </a:rPr>
              <a:t>For “the </a:t>
            </a:r>
            <a:r>
              <a:rPr lang="en-US" b="1" dirty="0">
                <a:solidFill>
                  <a:srgbClr val="002060"/>
                </a:solidFill>
              </a:rPr>
              <a:t>name of </a:t>
            </a:r>
            <a:r>
              <a:rPr lang="en-US" b="1" u="sng" dirty="0">
                <a:solidFill>
                  <a:srgbClr val="002060"/>
                </a:solidFill>
              </a:rPr>
              <a:t>God is blasphemed among the Gentiles</a:t>
            </a:r>
            <a:r>
              <a:rPr lang="en-US" b="1" dirty="0">
                <a:solidFill>
                  <a:srgbClr val="002060"/>
                </a:solidFill>
              </a:rPr>
              <a:t> because of </a:t>
            </a:r>
            <a:r>
              <a:rPr lang="en-US" b="1" u="sng" dirty="0">
                <a:solidFill>
                  <a:srgbClr val="002060"/>
                </a:solidFill>
              </a:rPr>
              <a:t>you</a:t>
            </a:r>
            <a:r>
              <a:rPr lang="en-US" dirty="0">
                <a:solidFill>
                  <a:srgbClr val="002060"/>
                </a:solidFill>
              </a:rPr>
              <a:t>,” as it is written. </a:t>
            </a:r>
            <a:r>
              <a:rPr lang="en-US" dirty="0"/>
              <a:t>(</a:t>
            </a:r>
            <a:r>
              <a:rPr lang="en-US" b="1" dirty="0">
                <a:solidFill>
                  <a:srgbClr val="002060"/>
                </a:solidFill>
              </a:rPr>
              <a:t>2:24</a:t>
            </a:r>
            <a:r>
              <a:rPr lang="en-US" dirty="0"/>
              <a:t>)</a:t>
            </a:r>
          </a:p>
          <a:p>
            <a:r>
              <a:rPr lang="en-US" dirty="0"/>
              <a:t>The Jews’ arrogance &amp; hypocrisy gave </a:t>
            </a:r>
            <a:r>
              <a:rPr lang="en-US" dirty="0">
                <a:solidFill>
                  <a:srgbClr val="002060"/>
                </a:solidFill>
              </a:rPr>
              <a:t>“great occasion”</a:t>
            </a:r>
            <a:r>
              <a:rPr lang="en-US" dirty="0"/>
              <a:t> for people to blaspheme.</a:t>
            </a:r>
          </a:p>
          <a:p>
            <a:pPr marL="0" indent="0">
              <a:buNone/>
            </a:pPr>
            <a:r>
              <a:rPr lang="en-US" dirty="0">
                <a:solidFill>
                  <a:srgbClr val="002060"/>
                </a:solidFill>
              </a:rPr>
              <a:t>“However, because </a:t>
            </a:r>
            <a:r>
              <a:rPr lang="en-US" b="1" u="sng" dirty="0">
                <a:solidFill>
                  <a:srgbClr val="002060"/>
                </a:solidFill>
              </a:rPr>
              <a:t>by this deed</a:t>
            </a:r>
            <a:r>
              <a:rPr lang="en-US" b="1" dirty="0">
                <a:solidFill>
                  <a:srgbClr val="002060"/>
                </a:solidFill>
              </a:rPr>
              <a:t> you have given </a:t>
            </a:r>
            <a:r>
              <a:rPr lang="en-US" b="1" u="sng" dirty="0">
                <a:solidFill>
                  <a:srgbClr val="002060"/>
                </a:solidFill>
              </a:rPr>
              <a:t>great occasion</a:t>
            </a:r>
            <a:r>
              <a:rPr lang="en-US" b="1" dirty="0">
                <a:solidFill>
                  <a:srgbClr val="002060"/>
                </a:solidFill>
              </a:rPr>
              <a:t> to the </a:t>
            </a:r>
            <a:r>
              <a:rPr lang="en-US" b="1" u="sng" dirty="0">
                <a:solidFill>
                  <a:srgbClr val="002060"/>
                </a:solidFill>
              </a:rPr>
              <a:t>enemies of the LORD to blaspheme</a:t>
            </a:r>
            <a:r>
              <a:rPr lang="en-US" dirty="0">
                <a:solidFill>
                  <a:srgbClr val="002060"/>
                </a:solidFill>
              </a:rPr>
              <a:t>, the child also who is born to you </a:t>
            </a:r>
            <a:r>
              <a:rPr lang="en-US" b="1" dirty="0">
                <a:solidFill>
                  <a:srgbClr val="002060"/>
                </a:solidFill>
              </a:rPr>
              <a:t>shall surely die</a:t>
            </a:r>
            <a:r>
              <a:rPr lang="en-US" dirty="0">
                <a:solidFill>
                  <a:srgbClr val="002060"/>
                </a:solidFill>
              </a:rPr>
              <a:t>.”</a:t>
            </a:r>
            <a:r>
              <a:rPr lang="en-US" dirty="0"/>
              <a:t> (</a:t>
            </a:r>
            <a:r>
              <a:rPr lang="en-US" b="1" dirty="0">
                <a:solidFill>
                  <a:srgbClr val="002060"/>
                </a:solidFill>
              </a:rPr>
              <a:t>2 Samuel 12:14</a:t>
            </a:r>
            <a:r>
              <a:rPr lang="en-US" dirty="0"/>
              <a:t>)</a:t>
            </a:r>
          </a:p>
          <a:p>
            <a:r>
              <a:rPr lang="en-US" dirty="0"/>
              <a:t>Why would God care about His name?  Was He embarrassed?</a:t>
            </a:r>
          </a:p>
          <a:p>
            <a:r>
              <a:rPr lang="en-US" dirty="0"/>
              <a:t>No, this created a stumbling block that complicated the path of those who would repent (</a:t>
            </a:r>
            <a:r>
              <a:rPr lang="en-US" b="1" dirty="0">
                <a:solidFill>
                  <a:srgbClr val="002060"/>
                </a:solidFill>
              </a:rPr>
              <a:t>Matthew 18:6-7</a:t>
            </a:r>
            <a:r>
              <a:rPr lang="en-US" dirty="0"/>
              <a:t>).</a:t>
            </a:r>
          </a:p>
          <a:p>
            <a:endParaRPr lang="en-US" dirty="0"/>
          </a:p>
        </p:txBody>
      </p:sp>
    </p:spTree>
    <p:extLst>
      <p:ext uri="{BB962C8B-B14F-4D97-AF65-F5344CB8AC3E}">
        <p14:creationId xmlns:p14="http://schemas.microsoft.com/office/powerpoint/2010/main" val="22022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Gentiles Judging Jews?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sz="2100" dirty="0">
                <a:solidFill>
                  <a:srgbClr val="002060"/>
                </a:solidFill>
              </a:rPr>
              <a:t>For circumcision is indeed </a:t>
            </a:r>
            <a:r>
              <a:rPr lang="en-US" sz="2100" b="1" dirty="0">
                <a:solidFill>
                  <a:srgbClr val="002060"/>
                </a:solidFill>
              </a:rPr>
              <a:t>profitable </a:t>
            </a:r>
            <a:r>
              <a:rPr lang="en-US" sz="2100" b="1" u="sng" dirty="0">
                <a:solidFill>
                  <a:srgbClr val="002060"/>
                </a:solidFill>
              </a:rPr>
              <a:t>if you keep the law</a:t>
            </a:r>
            <a:r>
              <a:rPr lang="en-US" sz="2100" dirty="0">
                <a:solidFill>
                  <a:srgbClr val="002060"/>
                </a:solidFill>
              </a:rPr>
              <a:t>; but if you are a </a:t>
            </a:r>
            <a:r>
              <a:rPr lang="en-US" sz="2100" b="1" u="sng" dirty="0">
                <a:solidFill>
                  <a:srgbClr val="002060"/>
                </a:solidFill>
              </a:rPr>
              <a:t>breaker of the law</a:t>
            </a:r>
            <a:r>
              <a:rPr lang="en-US" sz="2100" b="1" dirty="0">
                <a:solidFill>
                  <a:srgbClr val="002060"/>
                </a:solidFill>
              </a:rPr>
              <a:t>, your circumcision has become uncircumcision</a:t>
            </a:r>
            <a:r>
              <a:rPr lang="en-US" sz="2100" dirty="0">
                <a:solidFill>
                  <a:srgbClr val="002060"/>
                </a:solidFill>
              </a:rPr>
              <a:t>. Therefore, if an </a:t>
            </a:r>
            <a:r>
              <a:rPr lang="en-US" sz="2100" b="1" dirty="0">
                <a:solidFill>
                  <a:srgbClr val="002060"/>
                </a:solidFill>
              </a:rPr>
              <a:t>uncircumcised man keeps the righteous requirements of the law</a:t>
            </a:r>
            <a:r>
              <a:rPr lang="en-US" sz="2100" dirty="0">
                <a:solidFill>
                  <a:srgbClr val="002060"/>
                </a:solidFill>
              </a:rPr>
              <a:t>, will not </a:t>
            </a:r>
            <a:r>
              <a:rPr lang="en-US" sz="2100" b="1" dirty="0">
                <a:solidFill>
                  <a:srgbClr val="002060"/>
                </a:solidFill>
              </a:rPr>
              <a:t>his uncircumcision be counted as circumcision</a:t>
            </a:r>
            <a:r>
              <a:rPr lang="en-US" sz="2100" dirty="0">
                <a:solidFill>
                  <a:srgbClr val="002060"/>
                </a:solidFill>
              </a:rPr>
              <a:t>? And will not the </a:t>
            </a:r>
            <a:r>
              <a:rPr lang="en-US" sz="2100" b="1" dirty="0">
                <a:solidFill>
                  <a:srgbClr val="002060"/>
                </a:solidFill>
              </a:rPr>
              <a:t>physically uncircumcised, </a:t>
            </a:r>
            <a:r>
              <a:rPr lang="en-US" sz="2100" b="1" u="sng" dirty="0">
                <a:solidFill>
                  <a:srgbClr val="002060"/>
                </a:solidFill>
              </a:rPr>
              <a:t>if he fulfills the law</a:t>
            </a:r>
            <a:r>
              <a:rPr lang="en-US" sz="2100" b="1" dirty="0">
                <a:solidFill>
                  <a:srgbClr val="002060"/>
                </a:solidFill>
              </a:rPr>
              <a:t>, </a:t>
            </a:r>
            <a:r>
              <a:rPr lang="en-US" sz="2100" b="1" u="sng" dirty="0">
                <a:solidFill>
                  <a:srgbClr val="002060"/>
                </a:solidFill>
              </a:rPr>
              <a:t>judge</a:t>
            </a:r>
            <a:r>
              <a:rPr lang="en-US" sz="2100" b="1" dirty="0">
                <a:solidFill>
                  <a:srgbClr val="002060"/>
                </a:solidFill>
              </a:rPr>
              <a:t> you</a:t>
            </a:r>
            <a:r>
              <a:rPr lang="en-US" sz="2100" dirty="0">
                <a:solidFill>
                  <a:srgbClr val="002060"/>
                </a:solidFill>
              </a:rPr>
              <a:t> who, even with your written code and circumcision, are a </a:t>
            </a:r>
            <a:r>
              <a:rPr lang="en-US" sz="2100" b="1" u="sng" dirty="0">
                <a:solidFill>
                  <a:srgbClr val="002060"/>
                </a:solidFill>
              </a:rPr>
              <a:t>transgressor</a:t>
            </a:r>
            <a:r>
              <a:rPr lang="en-US" sz="2100" b="1" dirty="0">
                <a:solidFill>
                  <a:srgbClr val="002060"/>
                </a:solidFill>
              </a:rPr>
              <a:t> of the law</a:t>
            </a:r>
            <a:r>
              <a:rPr lang="en-US" sz="2100" dirty="0">
                <a:solidFill>
                  <a:srgbClr val="002060"/>
                </a:solidFill>
              </a:rPr>
              <a:t>?</a:t>
            </a:r>
            <a:r>
              <a:rPr lang="en-US" sz="2100" dirty="0"/>
              <a:t> (</a:t>
            </a:r>
            <a:r>
              <a:rPr lang="en-US" sz="2100" b="1" dirty="0">
                <a:solidFill>
                  <a:srgbClr val="002060"/>
                </a:solidFill>
              </a:rPr>
              <a:t>2:25-27</a:t>
            </a:r>
            <a:r>
              <a:rPr lang="en-US" sz="2100" dirty="0"/>
              <a:t>)</a:t>
            </a:r>
          </a:p>
          <a:p>
            <a:pPr marL="457200" indent="-457200">
              <a:buFont typeface="+mj-lt"/>
              <a:buAutoNum type="arabicPeriod" startAt="11"/>
            </a:pPr>
            <a:r>
              <a:rPr lang="en-US" sz="2100" dirty="0"/>
              <a:t>How might a Gentile without the law </a:t>
            </a:r>
            <a:r>
              <a:rPr lang="en-US" sz="2100" dirty="0">
                <a:solidFill>
                  <a:srgbClr val="002060"/>
                </a:solidFill>
              </a:rPr>
              <a:t>“judge”</a:t>
            </a:r>
            <a:r>
              <a:rPr lang="en-US" sz="2100" dirty="0"/>
              <a:t> a Jew with the law (</a:t>
            </a:r>
            <a:r>
              <a:rPr lang="en-US" sz="2100" b="1" dirty="0">
                <a:solidFill>
                  <a:srgbClr val="002060"/>
                </a:solidFill>
              </a:rPr>
              <a:t>2:25-27</a:t>
            </a:r>
            <a:r>
              <a:rPr lang="en-US" sz="2100" dirty="0"/>
              <a:t>)?</a:t>
            </a:r>
          </a:p>
          <a:p>
            <a:r>
              <a:rPr lang="en-US" sz="2100" dirty="0"/>
              <a:t>Gentiles kept moral requirements of </a:t>
            </a:r>
            <a:r>
              <a:rPr lang="en-US" sz="2100" b="1" i="1" dirty="0"/>
              <a:t>the</a:t>
            </a:r>
            <a:r>
              <a:rPr lang="en-US" sz="2100" dirty="0"/>
              <a:t> law, which Jews violated.</a:t>
            </a:r>
          </a:p>
          <a:p>
            <a:r>
              <a:rPr lang="en-US" sz="2100" dirty="0"/>
              <a:t>When someone succeeds where others failed, it robs their excuse.</a:t>
            </a:r>
          </a:p>
          <a:p>
            <a:r>
              <a:rPr lang="en-US" sz="2100" dirty="0"/>
              <a:t>Like Noah, </a:t>
            </a:r>
            <a:r>
              <a:rPr lang="en-US" sz="2100" dirty="0">
                <a:solidFill>
                  <a:srgbClr val="002060"/>
                </a:solidFill>
              </a:rPr>
              <a:t>“prepared an ark ... </a:t>
            </a:r>
            <a:r>
              <a:rPr lang="en-US" sz="2100" b="1" u="sng" dirty="0">
                <a:solidFill>
                  <a:srgbClr val="002060"/>
                </a:solidFill>
              </a:rPr>
              <a:t>condemned</a:t>
            </a:r>
            <a:r>
              <a:rPr lang="en-US" sz="2100" dirty="0">
                <a:solidFill>
                  <a:srgbClr val="002060"/>
                </a:solidFill>
              </a:rPr>
              <a:t> the world” </a:t>
            </a:r>
            <a:r>
              <a:rPr lang="en-US" sz="2100" dirty="0"/>
              <a:t>(</a:t>
            </a:r>
            <a:r>
              <a:rPr lang="en-US" sz="2100" b="1" dirty="0">
                <a:solidFill>
                  <a:srgbClr val="002060"/>
                </a:solidFill>
              </a:rPr>
              <a:t>Heb. 11:7</a:t>
            </a:r>
            <a:r>
              <a:rPr lang="en-US" sz="2100" dirty="0"/>
              <a:t>).</a:t>
            </a:r>
          </a:p>
          <a:p>
            <a:r>
              <a:rPr lang="en-US" sz="2100" dirty="0"/>
              <a:t>When they do more with less, it’s even worse!</a:t>
            </a:r>
          </a:p>
          <a:p>
            <a:r>
              <a:rPr lang="en-US" sz="2100" dirty="0"/>
              <a:t>Gentile not commanded circumcision.  Jew was condemned for </a:t>
            </a:r>
            <a:r>
              <a:rPr lang="en-US" sz="2100" b="1" i="1" dirty="0"/>
              <a:t>disobedience</a:t>
            </a:r>
            <a:r>
              <a:rPr lang="en-US" sz="2100" dirty="0"/>
              <a:t>.</a:t>
            </a:r>
          </a:p>
        </p:txBody>
      </p:sp>
    </p:spTree>
    <p:extLst>
      <p:ext uri="{BB962C8B-B14F-4D97-AF65-F5344CB8AC3E}">
        <p14:creationId xmlns:p14="http://schemas.microsoft.com/office/powerpoint/2010/main" val="196284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27F7-2D48-4DE9-B97D-B1BF28B5E3FD}"/>
              </a:ext>
            </a:extLst>
          </p:cNvPr>
          <p:cNvSpPr>
            <a:spLocks noGrp="1"/>
          </p:cNvSpPr>
          <p:nvPr>
            <p:ph type="title"/>
          </p:nvPr>
        </p:nvSpPr>
        <p:spPr/>
        <p:txBody>
          <a:bodyPr/>
          <a:lstStyle/>
          <a:p>
            <a:r>
              <a:rPr lang="en-US" dirty="0"/>
              <a:t>Occasion of Writing</a:t>
            </a:r>
          </a:p>
        </p:txBody>
      </p:sp>
      <p:sp>
        <p:nvSpPr>
          <p:cNvPr id="3" name="Content Placeholder 2">
            <a:extLst>
              <a:ext uri="{FF2B5EF4-FFF2-40B4-BE49-F238E27FC236}">
                <a16:creationId xmlns:a16="http://schemas.microsoft.com/office/drawing/2014/main" id="{0039AEAC-93DE-4DA7-A696-F9D3E60B5DDC}"/>
              </a:ext>
            </a:extLst>
          </p:cNvPr>
          <p:cNvSpPr>
            <a:spLocks noGrp="1"/>
          </p:cNvSpPr>
          <p:nvPr>
            <p:ph sz="quarter" idx="10"/>
          </p:nvPr>
        </p:nvSpPr>
        <p:spPr/>
        <p:txBody>
          <a:bodyPr/>
          <a:lstStyle/>
          <a:p>
            <a:r>
              <a:rPr lang="en-US" dirty="0"/>
              <a:t>Written near end of 3</a:t>
            </a:r>
            <a:r>
              <a:rPr lang="en-US" baseline="30000" dirty="0"/>
              <a:t>rd</a:t>
            </a:r>
            <a:r>
              <a:rPr lang="en-US" dirty="0"/>
              <a:t> Missionary Journey (</a:t>
            </a:r>
            <a:r>
              <a:rPr lang="en-US" b="1" dirty="0">
                <a:solidFill>
                  <a:srgbClr val="002060"/>
                </a:solidFill>
              </a:rPr>
              <a:t>15:18-32</a:t>
            </a:r>
            <a:r>
              <a:rPr lang="en-US" dirty="0"/>
              <a:t>).</a:t>
            </a:r>
          </a:p>
          <a:p>
            <a:r>
              <a:rPr lang="en-US" dirty="0"/>
              <a:t>Paul planned to visit Rome, but had not yet (</a:t>
            </a:r>
            <a:r>
              <a:rPr lang="en-US" b="1" dirty="0">
                <a:solidFill>
                  <a:srgbClr val="002060"/>
                </a:solidFill>
              </a:rPr>
              <a:t>1:9-13; 15:18-32</a:t>
            </a:r>
            <a:r>
              <a:rPr lang="en-US" dirty="0"/>
              <a:t>).</a:t>
            </a:r>
          </a:p>
          <a:p>
            <a:r>
              <a:rPr lang="en-US" dirty="0"/>
              <a:t>Church consisted of Jews &amp; Gentiles -&gt; Conflict (</a:t>
            </a:r>
            <a:r>
              <a:rPr lang="en-US" b="1" dirty="0">
                <a:solidFill>
                  <a:srgbClr val="002060"/>
                </a:solidFill>
              </a:rPr>
              <a:t>2:1; 7:1; 11:13; 14:1-3; 15:1</a:t>
            </a:r>
            <a:r>
              <a:rPr lang="en-US" dirty="0"/>
              <a:t>).</a:t>
            </a:r>
          </a:p>
          <a:p>
            <a:r>
              <a:rPr lang="en-US" dirty="0"/>
              <a:t>Looming threat of False Teachers (</a:t>
            </a:r>
            <a:r>
              <a:rPr lang="en-US" b="1" dirty="0">
                <a:solidFill>
                  <a:srgbClr val="002060"/>
                </a:solidFill>
              </a:rPr>
              <a:t>16:17-19</a:t>
            </a:r>
            <a:r>
              <a:rPr lang="en-US" dirty="0"/>
              <a:t>).</a:t>
            </a:r>
          </a:p>
          <a:p>
            <a:r>
              <a:rPr lang="en-US" dirty="0"/>
              <a:t>Paul Wanted &amp; was bound to serve Gentiles (</a:t>
            </a:r>
            <a:r>
              <a:rPr lang="en-US" b="1" dirty="0">
                <a:solidFill>
                  <a:srgbClr val="002060"/>
                </a:solidFill>
              </a:rPr>
              <a:t>1:1, 5, 14-15; 11:13; 15:16-24</a:t>
            </a:r>
            <a:r>
              <a:rPr lang="en-US" dirty="0"/>
              <a:t>).</a:t>
            </a:r>
          </a:p>
          <a:p>
            <a:r>
              <a:rPr lang="en-US" dirty="0"/>
              <a:t>His way to Rome was not easy (</a:t>
            </a:r>
            <a:r>
              <a:rPr lang="en-US" b="1" dirty="0">
                <a:solidFill>
                  <a:srgbClr val="002060"/>
                </a:solidFill>
              </a:rPr>
              <a:t>Acts 20:16-28:16</a:t>
            </a:r>
            <a:r>
              <a:rPr lang="en-US" dirty="0"/>
              <a:t>).</a:t>
            </a:r>
          </a:p>
        </p:txBody>
      </p:sp>
    </p:spTree>
    <p:extLst>
      <p:ext uri="{BB962C8B-B14F-4D97-AF65-F5344CB8AC3E}">
        <p14:creationId xmlns:p14="http://schemas.microsoft.com/office/powerpoint/2010/main" val="34975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Is the Real Jew?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2"/>
            </a:pPr>
            <a:r>
              <a:rPr lang="en-US" dirty="0"/>
              <a:t>What distinction is emphasized in verses 28-29 (</a:t>
            </a:r>
            <a:r>
              <a:rPr lang="en-US" b="1" dirty="0">
                <a:solidFill>
                  <a:srgbClr val="002060"/>
                </a:solidFill>
              </a:rPr>
              <a:t>2:28-29</a:t>
            </a:r>
            <a:r>
              <a:rPr lang="en-US" dirty="0"/>
              <a:t>)?  How does that relate to the Jews’ empty confidence (</a:t>
            </a:r>
            <a:r>
              <a:rPr lang="en-US" b="1" dirty="0">
                <a:solidFill>
                  <a:srgbClr val="002060"/>
                </a:solidFill>
              </a:rPr>
              <a:t>2:17-23</a:t>
            </a:r>
            <a:r>
              <a:rPr lang="en-US" dirty="0"/>
              <a:t>)?</a:t>
            </a:r>
          </a:p>
          <a:p>
            <a:pPr marL="0" indent="0">
              <a:buNone/>
            </a:pPr>
            <a:r>
              <a:rPr lang="en-US" dirty="0">
                <a:solidFill>
                  <a:srgbClr val="002060"/>
                </a:solidFill>
              </a:rPr>
              <a:t>For he is </a:t>
            </a:r>
            <a:r>
              <a:rPr lang="en-US" b="1" dirty="0">
                <a:solidFill>
                  <a:srgbClr val="002060"/>
                </a:solidFill>
              </a:rPr>
              <a:t>not a Jew who is one </a:t>
            </a:r>
            <a:r>
              <a:rPr lang="en-US" b="1" u="sng" dirty="0">
                <a:solidFill>
                  <a:srgbClr val="002060"/>
                </a:solidFill>
              </a:rPr>
              <a:t>outwardly</a:t>
            </a:r>
            <a:r>
              <a:rPr lang="en-US" dirty="0">
                <a:solidFill>
                  <a:srgbClr val="002060"/>
                </a:solidFill>
              </a:rPr>
              <a:t>, nor is </a:t>
            </a:r>
            <a:r>
              <a:rPr lang="en-US" b="1" dirty="0">
                <a:solidFill>
                  <a:srgbClr val="002060"/>
                </a:solidFill>
              </a:rPr>
              <a:t>circumcision that which is </a:t>
            </a:r>
            <a:r>
              <a:rPr lang="en-US" b="1" u="sng" dirty="0">
                <a:solidFill>
                  <a:srgbClr val="002060"/>
                </a:solidFill>
              </a:rPr>
              <a:t>outward in the flesh</a:t>
            </a:r>
            <a:r>
              <a:rPr lang="en-US" dirty="0">
                <a:solidFill>
                  <a:srgbClr val="002060"/>
                </a:solidFill>
              </a:rPr>
              <a:t>; but he </a:t>
            </a:r>
            <a:r>
              <a:rPr lang="en-US" b="1" dirty="0">
                <a:solidFill>
                  <a:srgbClr val="002060"/>
                </a:solidFill>
              </a:rPr>
              <a:t>is a Jew who is one </a:t>
            </a:r>
            <a:r>
              <a:rPr lang="en-US" b="1" u="sng" dirty="0">
                <a:solidFill>
                  <a:srgbClr val="002060"/>
                </a:solidFill>
              </a:rPr>
              <a:t>inwardly</a:t>
            </a:r>
            <a:r>
              <a:rPr lang="en-US" dirty="0">
                <a:solidFill>
                  <a:srgbClr val="002060"/>
                </a:solidFill>
              </a:rPr>
              <a:t>; and </a:t>
            </a:r>
            <a:r>
              <a:rPr lang="en-US" b="1" dirty="0">
                <a:solidFill>
                  <a:srgbClr val="002060"/>
                </a:solidFill>
              </a:rPr>
              <a:t>circumcision is that of the </a:t>
            </a:r>
            <a:r>
              <a:rPr lang="en-US" b="1" u="sng" dirty="0">
                <a:solidFill>
                  <a:srgbClr val="002060"/>
                </a:solidFill>
              </a:rPr>
              <a:t>heart</a:t>
            </a:r>
            <a:r>
              <a:rPr lang="en-US" dirty="0">
                <a:solidFill>
                  <a:srgbClr val="002060"/>
                </a:solidFill>
              </a:rPr>
              <a:t>, </a:t>
            </a:r>
            <a:r>
              <a:rPr lang="en-US" b="1" dirty="0">
                <a:solidFill>
                  <a:srgbClr val="002060"/>
                </a:solidFill>
              </a:rPr>
              <a:t>in the </a:t>
            </a:r>
            <a:r>
              <a:rPr lang="en-US" b="1" u="sng" dirty="0">
                <a:solidFill>
                  <a:srgbClr val="002060"/>
                </a:solidFill>
              </a:rPr>
              <a:t>Spirit</a:t>
            </a:r>
            <a:r>
              <a:rPr lang="en-US" b="1" dirty="0">
                <a:solidFill>
                  <a:srgbClr val="002060"/>
                </a:solidFill>
              </a:rPr>
              <a:t>, not in the </a:t>
            </a:r>
            <a:r>
              <a:rPr lang="en-US" b="1" u="sng" dirty="0">
                <a:solidFill>
                  <a:srgbClr val="002060"/>
                </a:solidFill>
              </a:rPr>
              <a:t>letter</a:t>
            </a:r>
            <a:r>
              <a:rPr lang="en-US" dirty="0">
                <a:solidFill>
                  <a:srgbClr val="002060"/>
                </a:solidFill>
              </a:rPr>
              <a:t>; whose </a:t>
            </a:r>
            <a:r>
              <a:rPr lang="en-US" b="1" dirty="0">
                <a:solidFill>
                  <a:srgbClr val="002060"/>
                </a:solidFill>
              </a:rPr>
              <a:t>praise is </a:t>
            </a:r>
            <a:r>
              <a:rPr lang="en-US" b="1" u="sng" dirty="0">
                <a:solidFill>
                  <a:srgbClr val="002060"/>
                </a:solidFill>
              </a:rPr>
              <a:t>not from men but from God</a:t>
            </a:r>
            <a:r>
              <a:rPr lang="en-US" dirty="0">
                <a:solidFill>
                  <a:srgbClr val="002060"/>
                </a:solidFill>
              </a:rPr>
              <a:t>. </a:t>
            </a:r>
            <a:r>
              <a:rPr lang="en-US" dirty="0"/>
              <a:t>(</a:t>
            </a:r>
            <a:r>
              <a:rPr lang="en-US" b="1" dirty="0">
                <a:solidFill>
                  <a:srgbClr val="002060"/>
                </a:solidFill>
              </a:rPr>
              <a:t>2:28-29</a:t>
            </a:r>
            <a:r>
              <a:rPr lang="en-US" dirty="0"/>
              <a:t>)</a:t>
            </a:r>
          </a:p>
          <a:p>
            <a:r>
              <a:rPr lang="en-US" dirty="0"/>
              <a:t>Outward, flesh, letter, men, </a:t>
            </a:r>
            <a:r>
              <a:rPr lang="en-US" i="1" dirty="0"/>
              <a:t>versus</a:t>
            </a:r>
            <a:r>
              <a:rPr lang="en-US" dirty="0"/>
              <a:t> inward, heart, spirit, God.</a:t>
            </a:r>
          </a:p>
          <a:p>
            <a:r>
              <a:rPr lang="en-US" dirty="0"/>
              <a:t>The real Jew, child of God is spiritually recognized by God.</a:t>
            </a:r>
          </a:p>
          <a:p>
            <a:r>
              <a:rPr lang="en-US" dirty="0"/>
              <a:t>Their boast was completely flawed and unrecognized by God.</a:t>
            </a:r>
          </a:p>
          <a:p>
            <a:r>
              <a:rPr lang="en-US" dirty="0"/>
              <a:t>Ironically, Gentiles succeeded where Jews failed, despite their boast.</a:t>
            </a:r>
          </a:p>
        </p:txBody>
      </p:sp>
    </p:spTree>
    <p:extLst>
      <p:ext uri="{BB962C8B-B14F-4D97-AF65-F5344CB8AC3E}">
        <p14:creationId xmlns:p14="http://schemas.microsoft.com/office/powerpoint/2010/main" val="88841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Obedience not Required?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For he is </a:t>
            </a:r>
            <a:r>
              <a:rPr lang="en-US" b="1" u="sng" dirty="0">
                <a:solidFill>
                  <a:srgbClr val="0070C0"/>
                </a:solidFill>
              </a:rPr>
              <a:t>not</a:t>
            </a:r>
            <a:r>
              <a:rPr lang="en-US" b="1" dirty="0">
                <a:solidFill>
                  <a:srgbClr val="002060"/>
                </a:solidFill>
              </a:rPr>
              <a:t> a Jew who is one </a:t>
            </a:r>
            <a:r>
              <a:rPr lang="en-US" b="1" u="sng" dirty="0">
                <a:solidFill>
                  <a:srgbClr val="002060"/>
                </a:solidFill>
              </a:rPr>
              <a:t>outwardly</a:t>
            </a:r>
            <a:r>
              <a:rPr lang="en-US" dirty="0">
                <a:solidFill>
                  <a:srgbClr val="002060"/>
                </a:solidFill>
              </a:rPr>
              <a:t>, </a:t>
            </a:r>
            <a:r>
              <a:rPr lang="en-US" b="1" u="sng" dirty="0">
                <a:solidFill>
                  <a:srgbClr val="0070C0"/>
                </a:solidFill>
              </a:rPr>
              <a:t>nor</a:t>
            </a:r>
            <a:r>
              <a:rPr lang="en-US" b="1" u="sng" dirty="0">
                <a:solidFill>
                  <a:srgbClr val="002060"/>
                </a:solidFill>
              </a:rPr>
              <a:t> is circumcision</a:t>
            </a:r>
            <a:r>
              <a:rPr lang="en-US" b="1" dirty="0">
                <a:solidFill>
                  <a:srgbClr val="002060"/>
                </a:solidFill>
              </a:rPr>
              <a:t> that which is </a:t>
            </a:r>
            <a:r>
              <a:rPr lang="en-US" b="1" u="sng" dirty="0">
                <a:solidFill>
                  <a:srgbClr val="002060"/>
                </a:solidFill>
              </a:rPr>
              <a:t>outward in the flesh</a:t>
            </a:r>
            <a:r>
              <a:rPr lang="en-US" dirty="0">
                <a:solidFill>
                  <a:srgbClr val="002060"/>
                </a:solidFill>
              </a:rPr>
              <a:t>; </a:t>
            </a:r>
            <a:r>
              <a:rPr lang="en-US" b="1" u="sng" dirty="0">
                <a:solidFill>
                  <a:srgbClr val="0070C0"/>
                </a:solidFill>
              </a:rPr>
              <a:t>but</a:t>
            </a:r>
            <a:r>
              <a:rPr lang="en-US" dirty="0">
                <a:solidFill>
                  <a:srgbClr val="002060"/>
                </a:solidFill>
              </a:rPr>
              <a:t> he is a </a:t>
            </a:r>
            <a:r>
              <a:rPr lang="en-US" b="1" dirty="0">
                <a:solidFill>
                  <a:srgbClr val="002060"/>
                </a:solidFill>
              </a:rPr>
              <a:t>Jew who is one </a:t>
            </a:r>
            <a:r>
              <a:rPr lang="en-US" b="1" u="sng" dirty="0">
                <a:solidFill>
                  <a:srgbClr val="002060"/>
                </a:solidFill>
              </a:rPr>
              <a:t>inwardly</a:t>
            </a:r>
            <a:r>
              <a:rPr lang="en-US" dirty="0">
                <a:solidFill>
                  <a:srgbClr val="002060"/>
                </a:solidFill>
              </a:rPr>
              <a:t>; and </a:t>
            </a:r>
            <a:r>
              <a:rPr lang="en-US" b="1" dirty="0">
                <a:solidFill>
                  <a:srgbClr val="002060"/>
                </a:solidFill>
              </a:rPr>
              <a:t>circumcision is that of the </a:t>
            </a:r>
            <a:r>
              <a:rPr lang="en-US" b="1" u="sng" dirty="0">
                <a:solidFill>
                  <a:srgbClr val="002060"/>
                </a:solidFill>
              </a:rPr>
              <a:t>heart</a:t>
            </a:r>
            <a:r>
              <a:rPr lang="en-US" b="1" dirty="0">
                <a:solidFill>
                  <a:srgbClr val="002060"/>
                </a:solidFill>
              </a:rPr>
              <a:t>, </a:t>
            </a:r>
            <a:r>
              <a:rPr lang="en-US" b="1" u="sng" dirty="0">
                <a:solidFill>
                  <a:srgbClr val="002060"/>
                </a:solidFill>
              </a:rPr>
              <a:t>in the Spirit</a:t>
            </a:r>
            <a:r>
              <a:rPr lang="en-US" dirty="0">
                <a:solidFill>
                  <a:srgbClr val="002060"/>
                </a:solidFill>
              </a:rPr>
              <a:t>, </a:t>
            </a:r>
            <a:r>
              <a:rPr lang="en-US" b="1" u="sng" dirty="0">
                <a:solidFill>
                  <a:srgbClr val="002060"/>
                </a:solidFill>
              </a:rPr>
              <a:t>not in the letter</a:t>
            </a:r>
            <a:r>
              <a:rPr lang="en-US" dirty="0">
                <a:solidFill>
                  <a:srgbClr val="002060"/>
                </a:solidFill>
              </a:rPr>
              <a:t>; whose praise is </a:t>
            </a:r>
            <a:r>
              <a:rPr lang="en-US" b="1" u="sng" dirty="0">
                <a:solidFill>
                  <a:srgbClr val="0070C0"/>
                </a:solidFill>
              </a:rPr>
              <a:t>not</a:t>
            </a:r>
            <a:r>
              <a:rPr lang="en-US" b="1" dirty="0">
                <a:solidFill>
                  <a:srgbClr val="002060"/>
                </a:solidFill>
              </a:rPr>
              <a:t> from men </a:t>
            </a:r>
            <a:r>
              <a:rPr lang="en-US" b="1" u="sng" dirty="0">
                <a:solidFill>
                  <a:srgbClr val="0070C0"/>
                </a:solidFill>
              </a:rPr>
              <a:t>but</a:t>
            </a:r>
            <a:r>
              <a:rPr lang="en-US" b="1" dirty="0">
                <a:solidFill>
                  <a:srgbClr val="002060"/>
                </a:solidFill>
              </a:rPr>
              <a:t> from God</a:t>
            </a:r>
            <a:r>
              <a:rPr lang="en-US" dirty="0">
                <a:solidFill>
                  <a:srgbClr val="002060"/>
                </a:solidFill>
              </a:rPr>
              <a:t>. </a:t>
            </a:r>
            <a:r>
              <a:rPr lang="en-US" dirty="0"/>
              <a:t>(</a:t>
            </a:r>
            <a:r>
              <a:rPr lang="en-US" b="1" dirty="0">
                <a:solidFill>
                  <a:srgbClr val="002060"/>
                </a:solidFill>
              </a:rPr>
              <a:t>2:28-29</a:t>
            </a:r>
            <a:r>
              <a:rPr lang="en-US" dirty="0"/>
              <a:t>)</a:t>
            </a:r>
          </a:p>
          <a:p>
            <a:pPr marL="457200" indent="-457200">
              <a:buFont typeface="+mj-lt"/>
              <a:buAutoNum type="arabicPeriod" startAt="13"/>
            </a:pPr>
            <a:r>
              <a:rPr lang="en-US" dirty="0"/>
              <a:t>Is this an absolute distinction (</a:t>
            </a:r>
            <a:r>
              <a:rPr lang="en-US" b="1" dirty="0">
                <a:solidFill>
                  <a:srgbClr val="002060"/>
                </a:solidFill>
              </a:rPr>
              <a:t>2:28-29</a:t>
            </a:r>
            <a:r>
              <a:rPr lang="en-US" dirty="0"/>
              <a:t>)?  Is this passage minimizing obedience?  Explain.</a:t>
            </a:r>
          </a:p>
          <a:p>
            <a:r>
              <a:rPr lang="en-US" dirty="0"/>
              <a:t>Relative – not absolute.  Inward is </a:t>
            </a:r>
            <a:r>
              <a:rPr lang="en-US" b="1" dirty="0"/>
              <a:t>more important than </a:t>
            </a:r>
            <a:r>
              <a:rPr lang="en-US" dirty="0"/>
              <a:t>outward.</a:t>
            </a:r>
          </a:p>
          <a:p>
            <a:pPr marL="0" indent="0">
              <a:buNone/>
            </a:pPr>
            <a:r>
              <a:rPr lang="en-US" dirty="0">
                <a:solidFill>
                  <a:srgbClr val="002060"/>
                </a:solidFill>
              </a:rPr>
              <a:t>These you ought to have done, </a:t>
            </a:r>
            <a:r>
              <a:rPr lang="en-US" b="1" dirty="0">
                <a:solidFill>
                  <a:srgbClr val="002060"/>
                </a:solidFill>
              </a:rPr>
              <a:t>without leaving the others undone</a:t>
            </a:r>
            <a:r>
              <a:rPr lang="en-US" dirty="0">
                <a:solidFill>
                  <a:srgbClr val="002060"/>
                </a:solidFill>
              </a:rPr>
              <a:t>. </a:t>
            </a:r>
            <a:r>
              <a:rPr lang="en-US" dirty="0"/>
              <a:t>(</a:t>
            </a:r>
            <a:r>
              <a:rPr lang="en-US" b="1" dirty="0">
                <a:solidFill>
                  <a:srgbClr val="002060"/>
                </a:solidFill>
              </a:rPr>
              <a:t>Matt. 23:23</a:t>
            </a:r>
            <a:r>
              <a:rPr lang="en-US" dirty="0"/>
              <a:t>)</a:t>
            </a:r>
          </a:p>
          <a:p>
            <a:r>
              <a:rPr lang="en-US" dirty="0"/>
              <a:t>If the inward is correct, it will drive the outward to correctness.</a:t>
            </a:r>
          </a:p>
        </p:txBody>
      </p:sp>
    </p:spTree>
    <p:extLst>
      <p:ext uri="{BB962C8B-B14F-4D97-AF65-F5344CB8AC3E}">
        <p14:creationId xmlns:p14="http://schemas.microsoft.com/office/powerpoint/2010/main" val="5399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Obedience not Required?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For he is </a:t>
            </a:r>
            <a:r>
              <a:rPr lang="en-US" b="1" u="sng" dirty="0">
                <a:solidFill>
                  <a:srgbClr val="0070C0"/>
                </a:solidFill>
              </a:rPr>
              <a:t>not</a:t>
            </a:r>
            <a:r>
              <a:rPr lang="en-US" b="1" dirty="0">
                <a:solidFill>
                  <a:srgbClr val="002060"/>
                </a:solidFill>
              </a:rPr>
              <a:t> a Jew who is one </a:t>
            </a:r>
            <a:r>
              <a:rPr lang="en-US" b="1" u="sng" dirty="0">
                <a:solidFill>
                  <a:srgbClr val="002060"/>
                </a:solidFill>
              </a:rPr>
              <a:t>outwardly</a:t>
            </a:r>
            <a:r>
              <a:rPr lang="en-US" dirty="0">
                <a:solidFill>
                  <a:srgbClr val="002060"/>
                </a:solidFill>
              </a:rPr>
              <a:t>, </a:t>
            </a:r>
            <a:r>
              <a:rPr lang="en-US" b="1" u="sng" dirty="0">
                <a:solidFill>
                  <a:srgbClr val="0070C0"/>
                </a:solidFill>
              </a:rPr>
              <a:t>nor</a:t>
            </a:r>
            <a:r>
              <a:rPr lang="en-US" b="1" u="sng" dirty="0">
                <a:solidFill>
                  <a:srgbClr val="002060"/>
                </a:solidFill>
              </a:rPr>
              <a:t> is circumcision</a:t>
            </a:r>
            <a:r>
              <a:rPr lang="en-US" b="1" dirty="0">
                <a:solidFill>
                  <a:srgbClr val="002060"/>
                </a:solidFill>
              </a:rPr>
              <a:t> that which is </a:t>
            </a:r>
            <a:r>
              <a:rPr lang="en-US" b="1" u="sng" dirty="0">
                <a:solidFill>
                  <a:srgbClr val="002060"/>
                </a:solidFill>
              </a:rPr>
              <a:t>outward in the flesh</a:t>
            </a:r>
            <a:r>
              <a:rPr lang="en-US" dirty="0">
                <a:solidFill>
                  <a:srgbClr val="002060"/>
                </a:solidFill>
              </a:rPr>
              <a:t>; </a:t>
            </a:r>
            <a:r>
              <a:rPr lang="en-US" b="1" u="sng" dirty="0">
                <a:solidFill>
                  <a:srgbClr val="0070C0"/>
                </a:solidFill>
              </a:rPr>
              <a:t>but</a:t>
            </a:r>
            <a:r>
              <a:rPr lang="en-US" dirty="0">
                <a:solidFill>
                  <a:srgbClr val="002060"/>
                </a:solidFill>
              </a:rPr>
              <a:t> he is a </a:t>
            </a:r>
            <a:r>
              <a:rPr lang="en-US" b="1" dirty="0">
                <a:solidFill>
                  <a:srgbClr val="002060"/>
                </a:solidFill>
              </a:rPr>
              <a:t>Jew who is one </a:t>
            </a:r>
            <a:r>
              <a:rPr lang="en-US" b="1" u="sng" dirty="0">
                <a:solidFill>
                  <a:srgbClr val="002060"/>
                </a:solidFill>
              </a:rPr>
              <a:t>inwardly</a:t>
            </a:r>
            <a:r>
              <a:rPr lang="en-US" dirty="0">
                <a:solidFill>
                  <a:srgbClr val="002060"/>
                </a:solidFill>
              </a:rPr>
              <a:t>; and </a:t>
            </a:r>
            <a:r>
              <a:rPr lang="en-US" b="1" dirty="0">
                <a:solidFill>
                  <a:srgbClr val="002060"/>
                </a:solidFill>
              </a:rPr>
              <a:t>circumcision is that of the </a:t>
            </a:r>
            <a:r>
              <a:rPr lang="en-US" b="1" u="sng" dirty="0">
                <a:solidFill>
                  <a:srgbClr val="002060"/>
                </a:solidFill>
              </a:rPr>
              <a:t>heart</a:t>
            </a:r>
            <a:r>
              <a:rPr lang="en-US" b="1" dirty="0">
                <a:solidFill>
                  <a:srgbClr val="002060"/>
                </a:solidFill>
              </a:rPr>
              <a:t>, </a:t>
            </a:r>
            <a:r>
              <a:rPr lang="en-US" b="1" u="sng" dirty="0">
                <a:solidFill>
                  <a:srgbClr val="002060"/>
                </a:solidFill>
              </a:rPr>
              <a:t>in the Spirit</a:t>
            </a:r>
            <a:r>
              <a:rPr lang="en-US" dirty="0">
                <a:solidFill>
                  <a:srgbClr val="002060"/>
                </a:solidFill>
              </a:rPr>
              <a:t>, </a:t>
            </a:r>
            <a:r>
              <a:rPr lang="en-US" b="1" u="sng" dirty="0">
                <a:solidFill>
                  <a:srgbClr val="002060"/>
                </a:solidFill>
              </a:rPr>
              <a:t>not in the letter</a:t>
            </a:r>
            <a:r>
              <a:rPr lang="en-US" dirty="0">
                <a:solidFill>
                  <a:srgbClr val="002060"/>
                </a:solidFill>
              </a:rPr>
              <a:t>; whose praise is </a:t>
            </a:r>
            <a:r>
              <a:rPr lang="en-US" b="1" u="sng" dirty="0">
                <a:solidFill>
                  <a:srgbClr val="0070C0"/>
                </a:solidFill>
              </a:rPr>
              <a:t>not</a:t>
            </a:r>
            <a:r>
              <a:rPr lang="en-US" b="1" dirty="0">
                <a:solidFill>
                  <a:srgbClr val="002060"/>
                </a:solidFill>
              </a:rPr>
              <a:t> from men </a:t>
            </a:r>
            <a:r>
              <a:rPr lang="en-US" b="1" u="sng" dirty="0">
                <a:solidFill>
                  <a:srgbClr val="0070C0"/>
                </a:solidFill>
              </a:rPr>
              <a:t>but</a:t>
            </a:r>
            <a:r>
              <a:rPr lang="en-US" b="1" dirty="0">
                <a:solidFill>
                  <a:srgbClr val="002060"/>
                </a:solidFill>
              </a:rPr>
              <a:t> from God</a:t>
            </a:r>
            <a:r>
              <a:rPr lang="en-US" dirty="0">
                <a:solidFill>
                  <a:srgbClr val="002060"/>
                </a:solidFill>
              </a:rPr>
              <a:t>. </a:t>
            </a:r>
            <a:r>
              <a:rPr lang="en-US" dirty="0"/>
              <a:t>(</a:t>
            </a:r>
            <a:r>
              <a:rPr lang="en-US" b="1" dirty="0">
                <a:solidFill>
                  <a:srgbClr val="002060"/>
                </a:solidFill>
              </a:rPr>
              <a:t>2:28-29</a:t>
            </a:r>
            <a:r>
              <a:rPr lang="en-US" dirty="0"/>
              <a:t>)</a:t>
            </a:r>
          </a:p>
          <a:p>
            <a:pPr marL="457200" indent="-457200">
              <a:buFont typeface="+mj-lt"/>
              <a:buAutoNum type="arabicPeriod" startAt="13"/>
            </a:pPr>
            <a:r>
              <a:rPr lang="en-US" dirty="0"/>
              <a:t>Is this an absolute distinction (</a:t>
            </a:r>
            <a:r>
              <a:rPr lang="en-US" b="1" dirty="0">
                <a:solidFill>
                  <a:srgbClr val="002060"/>
                </a:solidFill>
              </a:rPr>
              <a:t>2:28-29</a:t>
            </a:r>
            <a:r>
              <a:rPr lang="en-US" dirty="0"/>
              <a:t>)?  Is this passage minimizing obedience?  Explain.</a:t>
            </a:r>
          </a:p>
          <a:p>
            <a:r>
              <a:rPr lang="en-US" b="1" dirty="0">
                <a:solidFill>
                  <a:srgbClr val="0070C0"/>
                </a:solidFill>
              </a:rPr>
              <a:t>Not-but</a:t>
            </a:r>
            <a:r>
              <a:rPr lang="en-US" dirty="0"/>
              <a:t> construction frequently shows relative comparison.</a:t>
            </a:r>
          </a:p>
          <a:p>
            <a:pPr marL="0" indent="0">
              <a:buNone/>
            </a:pPr>
            <a:r>
              <a:rPr lang="en-US" dirty="0">
                <a:solidFill>
                  <a:srgbClr val="002060"/>
                </a:solidFill>
              </a:rPr>
              <a:t>“Do </a:t>
            </a:r>
            <a:r>
              <a:rPr lang="en-US" b="1" u="sng" dirty="0">
                <a:solidFill>
                  <a:srgbClr val="0070C0"/>
                </a:solidFill>
              </a:rPr>
              <a:t>not</a:t>
            </a:r>
            <a:r>
              <a:rPr lang="en-US" b="1" dirty="0">
                <a:solidFill>
                  <a:srgbClr val="002060"/>
                </a:solidFill>
              </a:rPr>
              <a:t> labor for the </a:t>
            </a:r>
            <a:r>
              <a:rPr lang="en-US" b="1" u="sng" dirty="0">
                <a:solidFill>
                  <a:srgbClr val="002060"/>
                </a:solidFill>
              </a:rPr>
              <a:t>food which perishes</a:t>
            </a:r>
            <a:r>
              <a:rPr lang="en-US" b="1" dirty="0">
                <a:solidFill>
                  <a:srgbClr val="002060"/>
                </a:solidFill>
              </a:rPr>
              <a:t>, </a:t>
            </a:r>
            <a:r>
              <a:rPr lang="en-US" b="1" u="sng" dirty="0">
                <a:solidFill>
                  <a:srgbClr val="0070C0"/>
                </a:solidFill>
              </a:rPr>
              <a:t>but</a:t>
            </a:r>
            <a:r>
              <a:rPr lang="en-US" b="1" dirty="0">
                <a:solidFill>
                  <a:srgbClr val="002060"/>
                </a:solidFill>
              </a:rPr>
              <a:t> for the </a:t>
            </a:r>
            <a:r>
              <a:rPr lang="en-US" b="1" u="sng" dirty="0">
                <a:solidFill>
                  <a:srgbClr val="002060"/>
                </a:solidFill>
              </a:rPr>
              <a:t>food which endures</a:t>
            </a:r>
            <a:r>
              <a:rPr lang="en-US" b="1" dirty="0">
                <a:solidFill>
                  <a:srgbClr val="002060"/>
                </a:solidFill>
              </a:rPr>
              <a:t> to everlasting life </a:t>
            </a:r>
            <a:r>
              <a:rPr lang="en-US" dirty="0">
                <a:solidFill>
                  <a:srgbClr val="002060"/>
                </a:solidFill>
              </a:rPr>
              <a:t>…” </a:t>
            </a:r>
            <a:r>
              <a:rPr lang="en-US" dirty="0"/>
              <a:t>(</a:t>
            </a:r>
            <a:r>
              <a:rPr lang="en-US" b="1" dirty="0">
                <a:solidFill>
                  <a:srgbClr val="002060"/>
                </a:solidFill>
              </a:rPr>
              <a:t>John 6:27</a:t>
            </a:r>
            <a:r>
              <a:rPr lang="en-US" dirty="0"/>
              <a:t>; also, </a:t>
            </a:r>
            <a:r>
              <a:rPr lang="en-US" b="1" dirty="0">
                <a:solidFill>
                  <a:srgbClr val="002060"/>
                </a:solidFill>
              </a:rPr>
              <a:t>12:44; 1 Cor. 1:17</a:t>
            </a:r>
            <a:r>
              <a:rPr lang="en-US" dirty="0"/>
              <a:t>)</a:t>
            </a:r>
          </a:p>
          <a:p>
            <a:r>
              <a:rPr lang="en-US" dirty="0"/>
              <a:t>If taken literally, absolutely, it would contradict command to labor for food (</a:t>
            </a:r>
            <a:r>
              <a:rPr lang="en-US" b="1" dirty="0">
                <a:solidFill>
                  <a:srgbClr val="0070C0"/>
                </a:solidFill>
              </a:rPr>
              <a:t>1 The. 3:6-12</a:t>
            </a:r>
            <a:r>
              <a:rPr lang="en-US" dirty="0"/>
              <a:t>).  Impossibility indicates figurative, relative.</a:t>
            </a:r>
          </a:p>
        </p:txBody>
      </p:sp>
    </p:spTree>
    <p:extLst>
      <p:ext uri="{BB962C8B-B14F-4D97-AF65-F5344CB8AC3E}">
        <p14:creationId xmlns:p14="http://schemas.microsoft.com/office/powerpoint/2010/main" val="36158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733758" y="2987041"/>
            <a:ext cx="7617762" cy="334440"/>
          </a:xfrm>
        </p:spPr>
        <p:txBody>
          <a:bodyPr>
            <a:noAutofit/>
          </a:bodyPr>
          <a:lstStyle/>
          <a:p>
            <a:pPr marL="0" indent="0" algn="ctr">
              <a:buNone/>
            </a:pPr>
            <a:r>
              <a:rPr lang="en-US" sz="2400" dirty="0">
                <a:solidFill>
                  <a:srgbClr val="002060"/>
                </a:solidFill>
                <a:latin typeface="Trajan Pro 3" panose="02020502050503020301" pitchFamily="18" charset="0"/>
              </a:rPr>
              <a:t>Condemnation &amp; Justification of All</a:t>
            </a: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3</a:t>
            </a:r>
          </a:p>
        </p:txBody>
      </p:sp>
    </p:spTree>
    <p:extLst>
      <p:ext uri="{BB962C8B-B14F-4D97-AF65-F5344CB8AC3E}">
        <p14:creationId xmlns:p14="http://schemas.microsoft.com/office/powerpoint/2010/main" val="4280407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dirty="0"/>
              <a:t>Next Level Outline</a:t>
            </a:r>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1374775" lvl="2" indent="-460375">
              <a:buFont typeface="+mj-lt"/>
              <a:buAutoNum type="arabicPeriod"/>
            </a:pPr>
            <a:r>
              <a:rPr lang="en-US" dirty="0">
                <a:solidFill>
                  <a:schemeClr val="bg1">
                    <a:lumMod val="75000"/>
                    <a:lumOff val="25000"/>
                  </a:schemeClr>
                </a:solidFill>
              </a:rPr>
              <a:t>Condemnation of the Gentiles</a:t>
            </a:r>
          </a:p>
          <a:p>
            <a:pPr marL="1374775" lvl="2" indent="-460375">
              <a:buFont typeface="+mj-lt"/>
              <a:buAutoNum type="arabicPeriod"/>
            </a:pPr>
            <a:r>
              <a:rPr lang="en-US" dirty="0">
                <a:solidFill>
                  <a:schemeClr val="bg1">
                    <a:lumMod val="75000"/>
                    <a:lumOff val="25000"/>
                  </a:schemeClr>
                </a:solidFill>
              </a:rPr>
              <a:t>Condemnation of the Jews</a:t>
            </a:r>
          </a:p>
          <a:p>
            <a:pPr marL="1374775" lvl="2" indent="-460375">
              <a:buFont typeface="+mj-lt"/>
              <a:buAutoNum type="arabicPeriod"/>
            </a:pPr>
            <a:r>
              <a:rPr lang="en-US" dirty="0">
                <a:solidFill>
                  <a:schemeClr val="bg1">
                    <a:lumMod val="75000"/>
                    <a:lumOff val="25000"/>
                  </a:schemeClr>
                </a:solidFill>
              </a:rPr>
              <a:t>Condemnation of All</a:t>
            </a:r>
          </a:p>
        </p:txBody>
      </p:sp>
    </p:spTree>
    <p:extLst>
      <p:ext uri="{BB962C8B-B14F-4D97-AF65-F5344CB8AC3E}">
        <p14:creationId xmlns:p14="http://schemas.microsoft.com/office/powerpoint/2010/main" val="173543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b="1" dirty="0"/>
              <a:t>Romans 3:1-8</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Vindicating God’s Judgment</a:t>
            </a:r>
          </a:p>
        </p:txBody>
      </p:sp>
    </p:spTree>
    <p:extLst>
      <p:ext uri="{BB962C8B-B14F-4D97-AF65-F5344CB8AC3E}">
        <p14:creationId xmlns:p14="http://schemas.microsoft.com/office/powerpoint/2010/main" val="295290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Advantage of being a Jew?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Despite the law’s condemnation against the Jews, what advantage did the Jews enjoy (</a:t>
            </a:r>
            <a:r>
              <a:rPr lang="en-US" b="1" dirty="0">
                <a:solidFill>
                  <a:srgbClr val="002060"/>
                </a:solidFill>
              </a:rPr>
              <a:t>3:1-2</a:t>
            </a:r>
            <a:r>
              <a:rPr lang="en-US" dirty="0"/>
              <a:t>)?</a:t>
            </a:r>
          </a:p>
          <a:p>
            <a:pPr marL="0" indent="0">
              <a:buNone/>
            </a:pPr>
            <a:r>
              <a:rPr lang="en-US" b="1" dirty="0">
                <a:solidFill>
                  <a:srgbClr val="002060"/>
                </a:solidFill>
              </a:rPr>
              <a:t>What </a:t>
            </a:r>
            <a:r>
              <a:rPr lang="en-US" b="1" u="sng" dirty="0">
                <a:solidFill>
                  <a:srgbClr val="002060"/>
                </a:solidFill>
              </a:rPr>
              <a:t>advantage</a:t>
            </a:r>
            <a:r>
              <a:rPr lang="en-US" b="1" dirty="0">
                <a:solidFill>
                  <a:srgbClr val="002060"/>
                </a:solidFill>
              </a:rPr>
              <a:t> then has the Jew</a:t>
            </a:r>
            <a:r>
              <a:rPr lang="en-US" dirty="0">
                <a:solidFill>
                  <a:srgbClr val="002060"/>
                </a:solidFill>
              </a:rPr>
              <a:t>, or what is the profit of circumcision? </a:t>
            </a:r>
            <a:r>
              <a:rPr lang="en-US" b="1" dirty="0">
                <a:solidFill>
                  <a:srgbClr val="002060"/>
                </a:solidFill>
              </a:rPr>
              <a:t>Much in </a:t>
            </a:r>
            <a:r>
              <a:rPr lang="en-US" b="1" u="sng" dirty="0">
                <a:solidFill>
                  <a:srgbClr val="002060"/>
                </a:solidFill>
              </a:rPr>
              <a:t>every way</a:t>
            </a:r>
            <a:r>
              <a:rPr lang="en-US" dirty="0">
                <a:solidFill>
                  <a:srgbClr val="002060"/>
                </a:solidFill>
              </a:rPr>
              <a:t>! </a:t>
            </a:r>
            <a:r>
              <a:rPr lang="en-US" b="1" u="sng" dirty="0">
                <a:solidFill>
                  <a:srgbClr val="002060"/>
                </a:solidFill>
              </a:rPr>
              <a:t>Chiefly</a:t>
            </a:r>
            <a:r>
              <a:rPr lang="en-US" b="1" dirty="0">
                <a:solidFill>
                  <a:srgbClr val="002060"/>
                </a:solidFill>
              </a:rPr>
              <a:t> because to them were committed </a:t>
            </a:r>
            <a:r>
              <a:rPr lang="en-US" b="1" u="sng" dirty="0">
                <a:solidFill>
                  <a:srgbClr val="002060"/>
                </a:solidFill>
              </a:rPr>
              <a:t>the oracles of God</a:t>
            </a:r>
            <a:r>
              <a:rPr lang="en-US" dirty="0">
                <a:solidFill>
                  <a:srgbClr val="002060"/>
                </a:solidFill>
              </a:rPr>
              <a:t>. </a:t>
            </a:r>
            <a:r>
              <a:rPr lang="en-US" dirty="0"/>
              <a:t>(</a:t>
            </a:r>
            <a:r>
              <a:rPr lang="en-US" b="1" dirty="0">
                <a:solidFill>
                  <a:srgbClr val="002060"/>
                </a:solidFill>
              </a:rPr>
              <a:t>3:1-2</a:t>
            </a:r>
            <a:r>
              <a:rPr lang="en-US" dirty="0"/>
              <a:t>)</a:t>
            </a:r>
          </a:p>
          <a:p>
            <a:r>
              <a:rPr lang="en-US" dirty="0"/>
              <a:t>Anticipates question arising either from </a:t>
            </a:r>
            <a:r>
              <a:rPr lang="en-US" b="1" dirty="0"/>
              <a:t>genuine concern </a:t>
            </a:r>
            <a:r>
              <a:rPr lang="en-US" dirty="0"/>
              <a:t>or </a:t>
            </a:r>
            <a:r>
              <a:rPr lang="en-US" b="1" dirty="0"/>
              <a:t>scoffing rebellion</a:t>
            </a:r>
            <a:r>
              <a:rPr lang="en-US" dirty="0"/>
              <a:t> arising from destruction of Jews’ vain confidence.</a:t>
            </a:r>
          </a:p>
          <a:p>
            <a:r>
              <a:rPr lang="en-US" dirty="0"/>
              <a:t>Access to God’s Word from infancy is a tremendous blessing!</a:t>
            </a:r>
          </a:p>
          <a:p>
            <a:r>
              <a:rPr lang="en-US" dirty="0"/>
              <a:t>However, access does not help, if we neither study nor obey it.</a:t>
            </a:r>
          </a:p>
          <a:p>
            <a:r>
              <a:rPr lang="en-US" dirty="0"/>
              <a:t>Do you identify more closely with Jew or Gentile?  Raised with truth from childhood or converted in adulthood?</a:t>
            </a:r>
          </a:p>
          <a:p>
            <a:endParaRPr lang="en-US" dirty="0"/>
          </a:p>
          <a:p>
            <a:endParaRPr lang="en-US" dirty="0"/>
          </a:p>
        </p:txBody>
      </p:sp>
    </p:spTree>
    <p:extLst>
      <p:ext uri="{BB962C8B-B14F-4D97-AF65-F5344CB8AC3E}">
        <p14:creationId xmlns:p14="http://schemas.microsoft.com/office/powerpoint/2010/main" val="73660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Empty Promises?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2"/>
            </a:pPr>
            <a:r>
              <a:rPr lang="en-US" dirty="0"/>
              <a:t>Since God’s law ultimately condemned the Jews, would it not then have demonstrated God’s cruelty or inability to help them (</a:t>
            </a:r>
            <a:r>
              <a:rPr lang="en-US" b="1" dirty="0">
                <a:solidFill>
                  <a:srgbClr val="002060"/>
                </a:solidFill>
              </a:rPr>
              <a:t>3:3</a:t>
            </a:r>
            <a:r>
              <a:rPr lang="en-US" dirty="0"/>
              <a:t>)?  Explain.</a:t>
            </a:r>
          </a:p>
          <a:p>
            <a:pPr marL="0" indent="0">
              <a:buNone/>
            </a:pPr>
            <a:r>
              <a:rPr lang="en-US" dirty="0">
                <a:solidFill>
                  <a:srgbClr val="002060"/>
                </a:solidFill>
              </a:rPr>
              <a:t>For what if </a:t>
            </a:r>
            <a:r>
              <a:rPr lang="en-US" b="1" u="sng" dirty="0">
                <a:solidFill>
                  <a:srgbClr val="002060"/>
                </a:solidFill>
              </a:rPr>
              <a:t>some</a:t>
            </a:r>
            <a:r>
              <a:rPr lang="en-US" b="1" dirty="0">
                <a:solidFill>
                  <a:srgbClr val="002060"/>
                </a:solidFill>
              </a:rPr>
              <a:t> did not believe</a:t>
            </a:r>
            <a:r>
              <a:rPr lang="en-US" dirty="0">
                <a:solidFill>
                  <a:srgbClr val="002060"/>
                </a:solidFill>
              </a:rPr>
              <a:t>? Will their </a:t>
            </a:r>
            <a:r>
              <a:rPr lang="en-US" b="1" u="sng" dirty="0">
                <a:solidFill>
                  <a:srgbClr val="002060"/>
                </a:solidFill>
              </a:rPr>
              <a:t>unbelief</a:t>
            </a:r>
            <a:r>
              <a:rPr lang="en-US" b="1" dirty="0">
                <a:solidFill>
                  <a:srgbClr val="002060"/>
                </a:solidFill>
              </a:rPr>
              <a:t> make the faithfulness of God </a:t>
            </a:r>
            <a:r>
              <a:rPr lang="en-US" b="1" u="sng" dirty="0">
                <a:solidFill>
                  <a:srgbClr val="002060"/>
                </a:solidFill>
              </a:rPr>
              <a:t>without effect</a:t>
            </a:r>
            <a:r>
              <a:rPr lang="en-US" dirty="0">
                <a:solidFill>
                  <a:srgbClr val="002060"/>
                </a:solidFill>
              </a:rPr>
              <a:t>? </a:t>
            </a:r>
            <a:r>
              <a:rPr lang="en-US" dirty="0"/>
              <a:t>(</a:t>
            </a:r>
            <a:r>
              <a:rPr lang="en-US" b="1" dirty="0">
                <a:solidFill>
                  <a:srgbClr val="002060"/>
                </a:solidFill>
              </a:rPr>
              <a:t>3:3</a:t>
            </a:r>
            <a:r>
              <a:rPr lang="en-US" dirty="0"/>
              <a:t>)</a:t>
            </a:r>
          </a:p>
          <a:p>
            <a:r>
              <a:rPr lang="en-US" dirty="0"/>
              <a:t>God’s promises were always conditional upon obedience.</a:t>
            </a:r>
          </a:p>
          <a:p>
            <a:r>
              <a:rPr lang="en-US" dirty="0"/>
              <a:t>Some Jews were faithful, proving the faithfulness of God.</a:t>
            </a:r>
          </a:p>
          <a:p>
            <a:r>
              <a:rPr lang="en-US" dirty="0"/>
              <a:t>Ultimately, the law will prove useful in destroying confidence in self and establishing salvation by faith, trust in Jesus … more later …</a:t>
            </a:r>
          </a:p>
          <a:p>
            <a:r>
              <a:rPr lang="en-US" dirty="0"/>
              <a:t>Before further vindicating God’s faithfulness, Paul will develop all of mankind’s faithlessness first.</a:t>
            </a:r>
          </a:p>
          <a:p>
            <a:endParaRPr lang="en-US" dirty="0"/>
          </a:p>
        </p:txBody>
      </p:sp>
    </p:spTree>
    <p:extLst>
      <p:ext uri="{BB962C8B-B14F-4D97-AF65-F5344CB8AC3E}">
        <p14:creationId xmlns:p14="http://schemas.microsoft.com/office/powerpoint/2010/main" val="207790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Would Judge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Certainly not! Indeed, </a:t>
            </a:r>
            <a:r>
              <a:rPr lang="en-US" b="1" u="sng" dirty="0">
                <a:solidFill>
                  <a:srgbClr val="002060"/>
                </a:solidFill>
              </a:rPr>
              <a:t>let God be true</a:t>
            </a:r>
            <a:r>
              <a:rPr lang="en-US" b="1" dirty="0">
                <a:solidFill>
                  <a:srgbClr val="002060"/>
                </a:solidFill>
              </a:rPr>
              <a:t> but every man a liar</a:t>
            </a:r>
            <a:r>
              <a:rPr lang="en-US" dirty="0">
                <a:solidFill>
                  <a:srgbClr val="002060"/>
                </a:solidFill>
              </a:rPr>
              <a:t>. As it is written: “That </a:t>
            </a:r>
            <a:r>
              <a:rPr lang="en-US" b="1" dirty="0">
                <a:solidFill>
                  <a:srgbClr val="002060"/>
                </a:solidFill>
              </a:rPr>
              <a:t>You may be </a:t>
            </a:r>
            <a:r>
              <a:rPr lang="en-US" b="1" u="sng" dirty="0">
                <a:solidFill>
                  <a:srgbClr val="002060"/>
                </a:solidFill>
              </a:rPr>
              <a:t>justified</a:t>
            </a:r>
            <a:r>
              <a:rPr lang="en-US" b="1" dirty="0">
                <a:solidFill>
                  <a:srgbClr val="002060"/>
                </a:solidFill>
              </a:rPr>
              <a:t> </a:t>
            </a:r>
            <a:r>
              <a:rPr lang="en-US" dirty="0">
                <a:solidFill>
                  <a:srgbClr val="002060"/>
                </a:solidFill>
              </a:rPr>
              <a:t>in Your words, And </a:t>
            </a:r>
            <a:r>
              <a:rPr lang="en-US" b="1" dirty="0">
                <a:solidFill>
                  <a:srgbClr val="002060"/>
                </a:solidFill>
              </a:rPr>
              <a:t>may overcome </a:t>
            </a:r>
            <a:r>
              <a:rPr lang="en-US" b="1" u="sng" dirty="0">
                <a:solidFill>
                  <a:srgbClr val="002060"/>
                </a:solidFill>
              </a:rPr>
              <a:t>when You are judged</a:t>
            </a:r>
            <a:r>
              <a:rPr lang="en-US" dirty="0">
                <a:solidFill>
                  <a:srgbClr val="002060"/>
                </a:solidFill>
              </a:rPr>
              <a:t>.” </a:t>
            </a:r>
            <a:r>
              <a:rPr lang="en-US" dirty="0"/>
              <a:t>(</a:t>
            </a:r>
            <a:r>
              <a:rPr lang="en-US" b="1" dirty="0">
                <a:solidFill>
                  <a:srgbClr val="002060"/>
                </a:solidFill>
              </a:rPr>
              <a:t>3:4</a:t>
            </a:r>
            <a:r>
              <a:rPr lang="en-US" dirty="0"/>
              <a:t>)</a:t>
            </a:r>
          </a:p>
          <a:p>
            <a:pPr marL="457200" indent="-457200">
              <a:buFont typeface="+mj-lt"/>
              <a:buAutoNum type="arabicPeriod" startAt="3"/>
            </a:pPr>
            <a:r>
              <a:rPr lang="en-US" dirty="0"/>
              <a:t>Why might God care about the man’s judgment of Him (</a:t>
            </a:r>
            <a:r>
              <a:rPr lang="en-US" b="1" dirty="0">
                <a:solidFill>
                  <a:srgbClr val="002060"/>
                </a:solidFill>
              </a:rPr>
              <a:t>3:4</a:t>
            </a:r>
            <a:r>
              <a:rPr lang="en-US" dirty="0"/>
              <a:t>)?</a:t>
            </a:r>
          </a:p>
          <a:p>
            <a:r>
              <a:rPr lang="en-US" dirty="0"/>
              <a:t>With the Psalmist, we must wonder that God cares what we think.</a:t>
            </a:r>
          </a:p>
        </p:txBody>
      </p:sp>
    </p:spTree>
    <p:extLst>
      <p:ext uri="{BB962C8B-B14F-4D97-AF65-F5344CB8AC3E}">
        <p14:creationId xmlns:p14="http://schemas.microsoft.com/office/powerpoint/2010/main" val="25452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Would Judge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sz="2200" dirty="0">
                <a:solidFill>
                  <a:srgbClr val="002060"/>
                </a:solidFill>
              </a:rPr>
              <a:t>O LORD, our Lord, </a:t>
            </a:r>
            <a:r>
              <a:rPr lang="en-US" sz="2200" b="1" dirty="0">
                <a:solidFill>
                  <a:srgbClr val="002060"/>
                </a:solidFill>
              </a:rPr>
              <a:t>How excellent is </a:t>
            </a:r>
            <a:r>
              <a:rPr lang="en-US" sz="2200" b="1" u="sng" dirty="0">
                <a:solidFill>
                  <a:srgbClr val="002060"/>
                </a:solidFill>
              </a:rPr>
              <a:t>Your name in all the earth</a:t>
            </a:r>
            <a:r>
              <a:rPr lang="en-US" sz="2200" dirty="0">
                <a:solidFill>
                  <a:srgbClr val="002060"/>
                </a:solidFill>
              </a:rPr>
              <a:t>, Who have set Your glory above the heavens! Out of the mouth of babes and nursing infants You have ordained strength, </a:t>
            </a:r>
            <a:r>
              <a:rPr lang="en-US" sz="2200" b="1" dirty="0">
                <a:solidFill>
                  <a:srgbClr val="002060"/>
                </a:solidFill>
              </a:rPr>
              <a:t>Because of Your enemies, That You may </a:t>
            </a:r>
            <a:r>
              <a:rPr lang="en-US" sz="2200" b="1" u="sng" dirty="0">
                <a:solidFill>
                  <a:srgbClr val="002060"/>
                </a:solidFill>
              </a:rPr>
              <a:t>silence the enemy and the avenger</a:t>
            </a:r>
            <a:r>
              <a:rPr lang="en-US" sz="2200" dirty="0">
                <a:solidFill>
                  <a:srgbClr val="002060"/>
                </a:solidFill>
              </a:rPr>
              <a:t>. When I consider Your heavens, the work of Your fingers, The moon and the stars, which You have ordained, </a:t>
            </a:r>
            <a:r>
              <a:rPr lang="en-US" sz="2200" b="1" dirty="0">
                <a:solidFill>
                  <a:srgbClr val="002060"/>
                </a:solidFill>
              </a:rPr>
              <a:t>What is man that </a:t>
            </a:r>
            <a:r>
              <a:rPr lang="en-US" sz="2200" b="1" u="sng" dirty="0">
                <a:solidFill>
                  <a:srgbClr val="002060"/>
                </a:solidFill>
              </a:rPr>
              <a:t>You are mindful of him</a:t>
            </a:r>
            <a:r>
              <a:rPr lang="en-US" sz="2200" b="1" dirty="0">
                <a:solidFill>
                  <a:srgbClr val="002060"/>
                </a:solidFill>
              </a:rPr>
              <a:t>, And the son of man that </a:t>
            </a:r>
            <a:r>
              <a:rPr lang="en-US" sz="2200" b="1" u="sng" dirty="0">
                <a:solidFill>
                  <a:srgbClr val="002060"/>
                </a:solidFill>
              </a:rPr>
              <a:t>You visit him</a:t>
            </a:r>
            <a:r>
              <a:rPr lang="en-US" sz="2200" dirty="0">
                <a:solidFill>
                  <a:srgbClr val="002060"/>
                </a:solidFill>
              </a:rPr>
              <a:t>? For You have </a:t>
            </a:r>
            <a:r>
              <a:rPr lang="en-US" sz="2200" b="1" dirty="0">
                <a:solidFill>
                  <a:srgbClr val="002060"/>
                </a:solidFill>
              </a:rPr>
              <a:t>made him a little lower than the angels</a:t>
            </a:r>
            <a:r>
              <a:rPr lang="en-US" sz="2200" dirty="0">
                <a:solidFill>
                  <a:srgbClr val="002060"/>
                </a:solidFill>
              </a:rPr>
              <a:t>, And You have </a:t>
            </a:r>
            <a:r>
              <a:rPr lang="en-US" sz="2200" b="1" dirty="0">
                <a:solidFill>
                  <a:srgbClr val="002060"/>
                </a:solidFill>
              </a:rPr>
              <a:t>crowned him with glory and honor</a:t>
            </a:r>
            <a:r>
              <a:rPr lang="en-US" sz="2200" dirty="0">
                <a:solidFill>
                  <a:srgbClr val="002060"/>
                </a:solidFill>
              </a:rPr>
              <a:t>. You have made him to have </a:t>
            </a:r>
            <a:r>
              <a:rPr lang="en-US" sz="2200" b="1" dirty="0">
                <a:solidFill>
                  <a:srgbClr val="002060"/>
                </a:solidFill>
              </a:rPr>
              <a:t>dominion over the works of Your hands</a:t>
            </a:r>
            <a:r>
              <a:rPr lang="en-US" sz="2200" dirty="0">
                <a:solidFill>
                  <a:srgbClr val="002060"/>
                </a:solidFill>
              </a:rPr>
              <a:t>; You have put </a:t>
            </a:r>
            <a:r>
              <a:rPr lang="en-US" sz="2200" b="1" dirty="0">
                <a:solidFill>
                  <a:srgbClr val="002060"/>
                </a:solidFill>
              </a:rPr>
              <a:t>all things under his feet</a:t>
            </a:r>
            <a:r>
              <a:rPr lang="en-US" sz="2200" dirty="0">
                <a:solidFill>
                  <a:srgbClr val="002060"/>
                </a:solidFill>
              </a:rPr>
              <a:t>, All sheep and oxen – Even the beasts of the field, The birds of the air, And the fish of the sea That pass through the paths of the seas. </a:t>
            </a:r>
            <a:r>
              <a:rPr lang="en-US" sz="2200" b="1" dirty="0">
                <a:solidFill>
                  <a:srgbClr val="002060"/>
                </a:solidFill>
              </a:rPr>
              <a:t>O LORD, our Lord, How excellent is </a:t>
            </a:r>
            <a:r>
              <a:rPr lang="en-US" sz="2200" b="1" u="sng" dirty="0">
                <a:solidFill>
                  <a:srgbClr val="002060"/>
                </a:solidFill>
              </a:rPr>
              <a:t>Your name in all the earth</a:t>
            </a:r>
            <a:r>
              <a:rPr lang="en-US" sz="2200" b="1" dirty="0">
                <a:solidFill>
                  <a:srgbClr val="002060"/>
                </a:solidFill>
              </a:rPr>
              <a:t>! </a:t>
            </a:r>
            <a:r>
              <a:rPr lang="en-US" sz="2200" dirty="0"/>
              <a:t>(</a:t>
            </a:r>
            <a:r>
              <a:rPr lang="en-US" sz="2200" b="1" dirty="0">
                <a:solidFill>
                  <a:srgbClr val="002060"/>
                </a:solidFill>
              </a:rPr>
              <a:t>Psalm 8:1-9</a:t>
            </a:r>
            <a:r>
              <a:rPr lang="en-US" sz="2200" dirty="0"/>
              <a:t>)</a:t>
            </a:r>
          </a:p>
        </p:txBody>
      </p:sp>
    </p:spTree>
    <p:extLst>
      <p:ext uri="{BB962C8B-B14F-4D97-AF65-F5344CB8AC3E}">
        <p14:creationId xmlns:p14="http://schemas.microsoft.com/office/powerpoint/2010/main" val="285166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dirty="0"/>
              <a:t>High Level Outline</a:t>
            </a:r>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buFont typeface="+mj-lt"/>
              <a:buAutoNum type="alphaUcPeriod"/>
            </a:pPr>
            <a:r>
              <a:rPr lang="en-US" dirty="0">
                <a:solidFill>
                  <a:schemeClr val="bg1">
                    <a:lumMod val="75000"/>
                    <a:lumOff val="25000"/>
                  </a:schemeClr>
                </a:solidFill>
              </a:rPr>
              <a:t>All Saved by Grace through Faith (</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914400" lvl="1" indent="-454025">
              <a:buFont typeface="+mj-lt"/>
              <a:buAutoNum type="alphaUcPeriod"/>
            </a:pPr>
            <a:r>
              <a:rPr lang="en-US" dirty="0">
                <a:solidFill>
                  <a:schemeClr val="bg1">
                    <a:lumMod val="75000"/>
                    <a:lumOff val="25000"/>
                  </a:schemeClr>
                </a:solidFill>
              </a:rPr>
              <a:t>Overcoming Sin (</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buFont typeface="+mj-lt"/>
              <a:buAutoNum type="alphaUcPeriod"/>
            </a:pPr>
            <a:r>
              <a:rPr lang="en-US" dirty="0">
                <a:solidFill>
                  <a:schemeClr val="bg1">
                    <a:lumMod val="75000"/>
                    <a:lumOff val="25000"/>
                  </a:schemeClr>
                </a:solidFill>
              </a:rPr>
              <a:t>Salvation of Spiritual Israel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buFont typeface="+mj-lt"/>
              <a:buAutoNum type="alphaUcPeriod"/>
            </a:pPr>
            <a:r>
              <a:rPr lang="en-US" dirty="0">
                <a:solidFill>
                  <a:schemeClr val="bg1">
                    <a:lumMod val="75000"/>
                    <a:lumOff val="25000"/>
                  </a:schemeClr>
                </a:solidFill>
              </a:rPr>
              <a:t>Applications toward each other (</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75249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Would Judge God?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5000"/>
              </a:lnSpc>
              <a:spcBef>
                <a:spcPts val="0"/>
              </a:spcBef>
              <a:buNone/>
            </a:pPr>
            <a:r>
              <a:rPr lang="en-US" dirty="0">
                <a:solidFill>
                  <a:srgbClr val="002060"/>
                </a:solidFill>
              </a:rPr>
              <a:t>Certainly not! Indeed, </a:t>
            </a:r>
            <a:r>
              <a:rPr lang="en-US" b="1" u="sng" dirty="0">
                <a:solidFill>
                  <a:srgbClr val="002060"/>
                </a:solidFill>
              </a:rPr>
              <a:t>let God be true</a:t>
            </a:r>
            <a:r>
              <a:rPr lang="en-US" b="1" dirty="0">
                <a:solidFill>
                  <a:srgbClr val="002060"/>
                </a:solidFill>
              </a:rPr>
              <a:t> but every man a liar</a:t>
            </a:r>
            <a:r>
              <a:rPr lang="en-US" dirty="0">
                <a:solidFill>
                  <a:srgbClr val="002060"/>
                </a:solidFill>
              </a:rPr>
              <a:t>. As it is written: “That </a:t>
            </a:r>
            <a:r>
              <a:rPr lang="en-US" b="1" dirty="0">
                <a:solidFill>
                  <a:srgbClr val="002060"/>
                </a:solidFill>
              </a:rPr>
              <a:t>You may be </a:t>
            </a:r>
            <a:r>
              <a:rPr lang="en-US" b="1" u="sng" dirty="0">
                <a:solidFill>
                  <a:srgbClr val="002060"/>
                </a:solidFill>
              </a:rPr>
              <a:t>justified</a:t>
            </a:r>
            <a:r>
              <a:rPr lang="en-US" b="1" dirty="0">
                <a:solidFill>
                  <a:srgbClr val="002060"/>
                </a:solidFill>
              </a:rPr>
              <a:t> </a:t>
            </a:r>
            <a:r>
              <a:rPr lang="en-US" dirty="0">
                <a:solidFill>
                  <a:srgbClr val="002060"/>
                </a:solidFill>
              </a:rPr>
              <a:t>in Your words, And </a:t>
            </a:r>
            <a:r>
              <a:rPr lang="en-US" b="1" dirty="0">
                <a:solidFill>
                  <a:srgbClr val="002060"/>
                </a:solidFill>
              </a:rPr>
              <a:t>may overcome </a:t>
            </a:r>
            <a:r>
              <a:rPr lang="en-US" b="1" u="sng" dirty="0">
                <a:solidFill>
                  <a:srgbClr val="002060"/>
                </a:solidFill>
              </a:rPr>
              <a:t>when You are judged</a:t>
            </a:r>
            <a:r>
              <a:rPr lang="en-US" dirty="0">
                <a:solidFill>
                  <a:srgbClr val="002060"/>
                </a:solidFill>
              </a:rPr>
              <a:t>.” </a:t>
            </a:r>
            <a:r>
              <a:rPr lang="en-US" dirty="0"/>
              <a:t>(</a:t>
            </a:r>
            <a:r>
              <a:rPr lang="en-US" b="1" dirty="0">
                <a:solidFill>
                  <a:srgbClr val="002060"/>
                </a:solidFill>
              </a:rPr>
              <a:t>3:4</a:t>
            </a:r>
            <a:r>
              <a:rPr lang="en-US" dirty="0"/>
              <a:t>)</a:t>
            </a:r>
          </a:p>
          <a:p>
            <a:pPr marL="457200" indent="-457200">
              <a:lnSpc>
                <a:spcPct val="95000"/>
              </a:lnSpc>
              <a:spcBef>
                <a:spcPts val="0"/>
              </a:spcBef>
              <a:buFont typeface="+mj-lt"/>
              <a:buAutoNum type="arabicPeriod" startAt="3"/>
            </a:pPr>
            <a:r>
              <a:rPr lang="en-US" dirty="0"/>
              <a:t>Why might God care about the man’s judgment of Him (</a:t>
            </a:r>
            <a:r>
              <a:rPr lang="en-US" b="1" dirty="0">
                <a:solidFill>
                  <a:srgbClr val="002060"/>
                </a:solidFill>
              </a:rPr>
              <a:t>3:4</a:t>
            </a:r>
            <a:r>
              <a:rPr lang="en-US" dirty="0"/>
              <a:t>)?</a:t>
            </a:r>
          </a:p>
          <a:p>
            <a:pPr>
              <a:lnSpc>
                <a:spcPct val="95000"/>
              </a:lnSpc>
              <a:spcBef>
                <a:spcPts val="0"/>
              </a:spcBef>
            </a:pPr>
            <a:r>
              <a:rPr lang="en-US" dirty="0"/>
              <a:t>With the Psalmist, we must wonder that God cares what we think.</a:t>
            </a:r>
          </a:p>
          <a:p>
            <a:pPr>
              <a:lnSpc>
                <a:spcPct val="95000"/>
              </a:lnSpc>
              <a:spcBef>
                <a:spcPts val="0"/>
              </a:spcBef>
            </a:pPr>
            <a:r>
              <a:rPr lang="en-US" dirty="0"/>
              <a:t>As before, God cares because of our need, not His.</a:t>
            </a:r>
          </a:p>
          <a:p>
            <a:pPr>
              <a:lnSpc>
                <a:spcPct val="95000"/>
              </a:lnSpc>
              <a:spcBef>
                <a:spcPts val="0"/>
              </a:spcBef>
            </a:pPr>
            <a:r>
              <a:rPr lang="en-US" dirty="0"/>
              <a:t>God’s reputation affects the lost (</a:t>
            </a:r>
            <a:r>
              <a:rPr lang="en-US" b="1" dirty="0">
                <a:solidFill>
                  <a:srgbClr val="002060"/>
                </a:solidFill>
              </a:rPr>
              <a:t>2:24</a:t>
            </a:r>
            <a:r>
              <a:rPr lang="en-US" dirty="0"/>
              <a:t>; </a:t>
            </a:r>
            <a:r>
              <a:rPr lang="en-US" b="1" dirty="0">
                <a:solidFill>
                  <a:srgbClr val="002060"/>
                </a:solidFill>
              </a:rPr>
              <a:t>2 Sam. 12:14</a:t>
            </a:r>
            <a:r>
              <a:rPr lang="en-US" dirty="0"/>
              <a:t>; </a:t>
            </a:r>
            <a:r>
              <a:rPr lang="en-US" b="1" dirty="0">
                <a:solidFill>
                  <a:srgbClr val="002060"/>
                </a:solidFill>
              </a:rPr>
              <a:t>Mat. 18:6-7</a:t>
            </a:r>
            <a:r>
              <a:rPr lang="en-US" dirty="0"/>
              <a:t>).</a:t>
            </a:r>
          </a:p>
          <a:p>
            <a:pPr>
              <a:lnSpc>
                <a:spcPct val="95000"/>
              </a:lnSpc>
              <a:spcBef>
                <a:spcPts val="0"/>
              </a:spcBef>
            </a:pPr>
            <a:r>
              <a:rPr lang="en-US" dirty="0"/>
              <a:t>Man is created in God’s image (</a:t>
            </a:r>
            <a:r>
              <a:rPr lang="en-US" b="1" dirty="0">
                <a:solidFill>
                  <a:srgbClr val="002060"/>
                </a:solidFill>
              </a:rPr>
              <a:t>Genesis 1:26-27</a:t>
            </a:r>
            <a:r>
              <a:rPr lang="en-US" dirty="0"/>
              <a:t>).</a:t>
            </a:r>
          </a:p>
          <a:p>
            <a:pPr>
              <a:lnSpc>
                <a:spcPct val="95000"/>
              </a:lnSpc>
              <a:spcBef>
                <a:spcPts val="0"/>
              </a:spcBef>
            </a:pPr>
            <a:r>
              <a:rPr lang="en-US" dirty="0"/>
              <a:t>Like a father, He cares that we understand Him (</a:t>
            </a:r>
            <a:r>
              <a:rPr lang="en-US" b="1" dirty="0">
                <a:solidFill>
                  <a:srgbClr val="002060"/>
                </a:solidFill>
              </a:rPr>
              <a:t>Mat. 7:7-12</a:t>
            </a:r>
            <a:r>
              <a:rPr lang="en-US" dirty="0"/>
              <a:t>).</a:t>
            </a:r>
          </a:p>
          <a:p>
            <a:pPr>
              <a:lnSpc>
                <a:spcPct val="95000"/>
              </a:lnSpc>
              <a:spcBef>
                <a:spcPts val="0"/>
              </a:spcBef>
            </a:pPr>
            <a:r>
              <a:rPr lang="en-US" dirty="0"/>
              <a:t>Like a friend, He cares that we understand Him (</a:t>
            </a:r>
            <a:r>
              <a:rPr lang="en-US" b="1" dirty="0">
                <a:solidFill>
                  <a:srgbClr val="002060"/>
                </a:solidFill>
              </a:rPr>
              <a:t>James 2:23; Genesis 18:17-19; John 15:14-15</a:t>
            </a:r>
            <a:r>
              <a:rPr lang="en-US" dirty="0"/>
              <a:t>).</a:t>
            </a:r>
          </a:p>
          <a:p>
            <a:pPr>
              <a:lnSpc>
                <a:spcPct val="95000"/>
              </a:lnSpc>
              <a:spcBef>
                <a:spcPts val="0"/>
              </a:spcBef>
            </a:pPr>
            <a:r>
              <a:rPr lang="en-US" dirty="0"/>
              <a:t>But still, we must wonder at His care for us.</a:t>
            </a:r>
          </a:p>
        </p:txBody>
      </p:sp>
    </p:spTree>
    <p:extLst>
      <p:ext uri="{BB962C8B-B14F-4D97-AF65-F5344CB8AC3E}">
        <p14:creationId xmlns:p14="http://schemas.microsoft.com/office/powerpoint/2010/main" val="407923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Reduction to the Absurd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What absurd conclusions are inevitably drawn by following the thought that God is unjust to condemn those that provide opportunity to demonstrate His righteous judgment through their sin (</a:t>
            </a:r>
            <a:r>
              <a:rPr lang="en-US" b="1" dirty="0">
                <a:solidFill>
                  <a:srgbClr val="002060"/>
                </a:solidFill>
              </a:rPr>
              <a:t>3:5-8</a:t>
            </a:r>
            <a:r>
              <a:rPr lang="en-US" dirty="0"/>
              <a:t>)?</a:t>
            </a:r>
          </a:p>
          <a:p>
            <a:pPr marL="0" indent="0">
              <a:buNone/>
            </a:pPr>
            <a:r>
              <a:rPr lang="en-US" dirty="0">
                <a:solidFill>
                  <a:srgbClr val="002060"/>
                </a:solidFill>
              </a:rPr>
              <a:t>But </a:t>
            </a:r>
            <a:r>
              <a:rPr lang="en-US" b="1" u="sng" dirty="0">
                <a:solidFill>
                  <a:srgbClr val="002060"/>
                </a:solidFill>
              </a:rPr>
              <a:t>if</a:t>
            </a:r>
            <a:r>
              <a:rPr lang="en-US" b="1" dirty="0">
                <a:solidFill>
                  <a:srgbClr val="002060"/>
                </a:solidFill>
              </a:rPr>
              <a:t> our unrighteousness demonstrates the righteousness of God</a:t>
            </a:r>
            <a:r>
              <a:rPr lang="en-US" dirty="0">
                <a:solidFill>
                  <a:srgbClr val="002060"/>
                </a:solidFill>
              </a:rPr>
              <a:t>, what shall we say? </a:t>
            </a:r>
            <a:r>
              <a:rPr lang="en-US" b="1" dirty="0">
                <a:solidFill>
                  <a:srgbClr val="002060"/>
                </a:solidFill>
              </a:rPr>
              <a:t>Is God </a:t>
            </a:r>
            <a:r>
              <a:rPr lang="en-US" b="1" u="sng" dirty="0">
                <a:solidFill>
                  <a:srgbClr val="002060"/>
                </a:solidFill>
              </a:rPr>
              <a:t>unjust</a:t>
            </a:r>
            <a:r>
              <a:rPr lang="en-US" b="1" dirty="0">
                <a:solidFill>
                  <a:srgbClr val="002060"/>
                </a:solidFill>
              </a:rPr>
              <a:t> who inflicts wrath</a:t>
            </a:r>
            <a:r>
              <a:rPr lang="en-US" dirty="0">
                <a:solidFill>
                  <a:srgbClr val="002060"/>
                </a:solidFill>
              </a:rPr>
              <a:t>? (</a:t>
            </a:r>
            <a:r>
              <a:rPr lang="en-US" b="1" u="sng" dirty="0">
                <a:solidFill>
                  <a:srgbClr val="002060"/>
                </a:solidFill>
              </a:rPr>
              <a:t>I speak as a man.</a:t>
            </a:r>
            <a:r>
              <a:rPr lang="en-US" dirty="0">
                <a:solidFill>
                  <a:srgbClr val="002060"/>
                </a:solidFill>
              </a:rPr>
              <a:t>) </a:t>
            </a:r>
            <a:r>
              <a:rPr lang="en-US" b="1" dirty="0">
                <a:solidFill>
                  <a:srgbClr val="002060"/>
                </a:solidFill>
              </a:rPr>
              <a:t>Certainly not! For then how will God </a:t>
            </a:r>
            <a:r>
              <a:rPr lang="en-US" b="1" u="sng" dirty="0">
                <a:solidFill>
                  <a:srgbClr val="002060"/>
                </a:solidFill>
              </a:rPr>
              <a:t>judge the world</a:t>
            </a:r>
            <a:r>
              <a:rPr lang="en-US" b="1" dirty="0">
                <a:solidFill>
                  <a:srgbClr val="002060"/>
                </a:solidFill>
              </a:rPr>
              <a:t>?</a:t>
            </a:r>
            <a:r>
              <a:rPr lang="en-US" dirty="0">
                <a:solidFill>
                  <a:srgbClr val="002060"/>
                </a:solidFill>
              </a:rPr>
              <a:t> For if the </a:t>
            </a:r>
            <a:r>
              <a:rPr lang="en-US" b="1" dirty="0">
                <a:solidFill>
                  <a:srgbClr val="002060"/>
                </a:solidFill>
              </a:rPr>
              <a:t>truth of God has increased through my lie </a:t>
            </a:r>
            <a:r>
              <a:rPr lang="en-US" b="1" u="sng" dirty="0">
                <a:solidFill>
                  <a:srgbClr val="002060"/>
                </a:solidFill>
              </a:rPr>
              <a:t>to His glory</a:t>
            </a:r>
            <a:r>
              <a:rPr lang="en-US" dirty="0">
                <a:solidFill>
                  <a:srgbClr val="002060"/>
                </a:solidFill>
              </a:rPr>
              <a:t>, why am I also still judged as a sinner? And </a:t>
            </a:r>
            <a:r>
              <a:rPr lang="en-US" b="1" u="sng" dirty="0">
                <a:solidFill>
                  <a:srgbClr val="002060"/>
                </a:solidFill>
              </a:rPr>
              <a:t>why not say</a:t>
            </a:r>
            <a:r>
              <a:rPr lang="en-US" b="1" dirty="0">
                <a:solidFill>
                  <a:srgbClr val="002060"/>
                </a:solidFill>
              </a:rPr>
              <a:t>, “Let us do evil that good may come”</a:t>
            </a:r>
            <a:r>
              <a:rPr lang="en-US" dirty="0">
                <a:solidFill>
                  <a:srgbClr val="002060"/>
                </a:solidFill>
              </a:rPr>
              <a:t>? – as we are slanderously reported and as some affirm that we say. </a:t>
            </a:r>
            <a:r>
              <a:rPr lang="en-US" b="1" dirty="0">
                <a:solidFill>
                  <a:srgbClr val="002060"/>
                </a:solidFill>
              </a:rPr>
              <a:t>Their condemnation is </a:t>
            </a:r>
            <a:r>
              <a:rPr lang="en-US" b="1" u="sng" dirty="0">
                <a:solidFill>
                  <a:srgbClr val="002060"/>
                </a:solidFill>
              </a:rPr>
              <a:t>just</a:t>
            </a:r>
            <a:r>
              <a:rPr lang="en-US" dirty="0">
                <a:solidFill>
                  <a:srgbClr val="002060"/>
                </a:solidFill>
              </a:rPr>
              <a:t>. </a:t>
            </a:r>
            <a:r>
              <a:rPr lang="en-US" dirty="0"/>
              <a:t>(</a:t>
            </a:r>
            <a:r>
              <a:rPr lang="en-US" b="1" dirty="0">
                <a:solidFill>
                  <a:srgbClr val="002060"/>
                </a:solidFill>
              </a:rPr>
              <a:t>3:5-8</a:t>
            </a:r>
            <a:r>
              <a:rPr lang="en-US" dirty="0"/>
              <a:t>)</a:t>
            </a:r>
          </a:p>
        </p:txBody>
      </p:sp>
    </p:spTree>
    <p:extLst>
      <p:ext uri="{BB962C8B-B14F-4D97-AF65-F5344CB8AC3E}">
        <p14:creationId xmlns:p14="http://schemas.microsoft.com/office/powerpoint/2010/main" val="412917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err="1"/>
              <a:t>Reductio</a:t>
            </a:r>
            <a:r>
              <a:rPr lang="en-US" dirty="0"/>
              <a:t> ad Absurdum</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4"/>
            </a:pPr>
            <a:r>
              <a:rPr lang="en-US" dirty="0"/>
              <a:t>What absurd conclusions are inevitably drawn by following the thought that God is unjust to condemn those that provide opportunity to demonstrate His righteous judgment through their sin (</a:t>
            </a:r>
            <a:r>
              <a:rPr lang="en-US" b="1" dirty="0">
                <a:solidFill>
                  <a:srgbClr val="002060"/>
                </a:solidFill>
              </a:rPr>
              <a:t>3:5-8</a:t>
            </a:r>
            <a:r>
              <a:rPr lang="en-US" dirty="0"/>
              <a:t>)?</a:t>
            </a:r>
          </a:p>
          <a:p>
            <a:r>
              <a:rPr lang="en-US" dirty="0"/>
              <a:t>Common logical argument, show error by following to logical end.</a:t>
            </a:r>
          </a:p>
          <a:p>
            <a:r>
              <a:rPr lang="en-US" dirty="0"/>
              <a:t>Given that God is judge of all the world, He must therefore be just.</a:t>
            </a:r>
          </a:p>
          <a:p>
            <a:r>
              <a:rPr lang="en-US" dirty="0"/>
              <a:t>It is illogical and inconceivable that He would be unjust.</a:t>
            </a:r>
          </a:p>
          <a:p>
            <a:r>
              <a:rPr lang="en-US" dirty="0"/>
              <a:t>Furthermore, following this accusation leads to more absurd conclusions:  We might as well sin even more, to bring glory to God!</a:t>
            </a:r>
          </a:p>
          <a:p>
            <a:endParaRPr lang="en-US" dirty="0"/>
          </a:p>
        </p:txBody>
      </p:sp>
    </p:spTree>
    <p:extLst>
      <p:ext uri="{BB962C8B-B14F-4D97-AF65-F5344CB8AC3E}">
        <p14:creationId xmlns:p14="http://schemas.microsoft.com/office/powerpoint/2010/main" val="22306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b="1" dirty="0"/>
              <a:t>Romans 3:9-20</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Condemnation by the Law</a:t>
            </a:r>
          </a:p>
        </p:txBody>
      </p:sp>
    </p:spTree>
    <p:extLst>
      <p:ext uri="{BB962C8B-B14F-4D97-AF65-F5344CB8AC3E}">
        <p14:creationId xmlns:p14="http://schemas.microsoft.com/office/powerpoint/2010/main" val="2278865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Who is Better?</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5"/>
            </a:pPr>
            <a:r>
              <a:rPr lang="en-US" dirty="0"/>
              <a:t>Regarding sin, is anyone better than another, whether Jew or Gentile (</a:t>
            </a:r>
            <a:r>
              <a:rPr lang="en-US" b="1" dirty="0">
                <a:solidFill>
                  <a:srgbClr val="002060"/>
                </a:solidFill>
              </a:rPr>
              <a:t>3:9</a:t>
            </a:r>
            <a:r>
              <a:rPr lang="en-US" dirty="0"/>
              <a:t>)?  Why or why not?</a:t>
            </a:r>
          </a:p>
          <a:p>
            <a:pPr marL="0" indent="0">
              <a:buNone/>
            </a:pPr>
            <a:r>
              <a:rPr lang="en-US" dirty="0">
                <a:solidFill>
                  <a:srgbClr val="002060"/>
                </a:solidFill>
              </a:rPr>
              <a:t>What then? </a:t>
            </a:r>
            <a:r>
              <a:rPr lang="en-US" b="1" dirty="0">
                <a:solidFill>
                  <a:srgbClr val="002060"/>
                </a:solidFill>
              </a:rPr>
              <a:t>Are </a:t>
            </a:r>
            <a:r>
              <a:rPr lang="en-US" b="1" u="sng" dirty="0">
                <a:solidFill>
                  <a:srgbClr val="002060"/>
                </a:solidFill>
              </a:rPr>
              <a:t>we better than they</a:t>
            </a:r>
            <a:r>
              <a:rPr lang="en-US" b="1" dirty="0">
                <a:solidFill>
                  <a:srgbClr val="002060"/>
                </a:solidFill>
              </a:rPr>
              <a:t>? Not at all.</a:t>
            </a:r>
            <a:r>
              <a:rPr lang="en-US" dirty="0">
                <a:solidFill>
                  <a:srgbClr val="002060"/>
                </a:solidFill>
              </a:rPr>
              <a:t> For we have previously </a:t>
            </a:r>
            <a:r>
              <a:rPr lang="en-US" b="1" dirty="0">
                <a:solidFill>
                  <a:srgbClr val="002060"/>
                </a:solidFill>
              </a:rPr>
              <a:t>charged both Jews and Greeks that </a:t>
            </a:r>
            <a:r>
              <a:rPr lang="en-US" b="1" u="sng" dirty="0">
                <a:solidFill>
                  <a:srgbClr val="002060"/>
                </a:solidFill>
              </a:rPr>
              <a:t>they are all under sin</a:t>
            </a:r>
            <a:r>
              <a:rPr lang="en-US" dirty="0">
                <a:solidFill>
                  <a:srgbClr val="002060"/>
                </a:solidFill>
              </a:rPr>
              <a:t>. </a:t>
            </a:r>
            <a:r>
              <a:rPr lang="en-US" dirty="0"/>
              <a:t>(</a:t>
            </a:r>
            <a:r>
              <a:rPr lang="en-US" b="1" dirty="0">
                <a:solidFill>
                  <a:srgbClr val="002060"/>
                </a:solidFill>
              </a:rPr>
              <a:t>3:9</a:t>
            </a:r>
            <a:r>
              <a:rPr lang="en-US" dirty="0"/>
              <a:t>)</a:t>
            </a:r>
          </a:p>
          <a:p>
            <a:r>
              <a:rPr lang="en-US" dirty="0"/>
              <a:t>No, all have sinned.  </a:t>
            </a:r>
          </a:p>
          <a:p>
            <a:r>
              <a:rPr lang="en-US" dirty="0"/>
              <a:t>Any advantage enjoyed by the Jew, is nullified by their sin.</a:t>
            </a:r>
          </a:p>
          <a:p>
            <a:r>
              <a:rPr lang="en-US" dirty="0"/>
              <a:t>Actually, it makes their sin even worse.</a:t>
            </a:r>
          </a:p>
          <a:p>
            <a:pPr marL="0" indent="0">
              <a:buNone/>
            </a:pPr>
            <a:r>
              <a:rPr lang="en-US" dirty="0">
                <a:solidFill>
                  <a:srgbClr val="002060"/>
                </a:solidFill>
              </a:rPr>
              <a:t>So Jesus said to him, “Why do you call Me good? </a:t>
            </a:r>
            <a:r>
              <a:rPr lang="en-US" b="1" u="sng" dirty="0">
                <a:solidFill>
                  <a:srgbClr val="002060"/>
                </a:solidFill>
              </a:rPr>
              <a:t>No one is good</a:t>
            </a:r>
            <a:r>
              <a:rPr lang="en-US" b="1" dirty="0">
                <a:solidFill>
                  <a:srgbClr val="002060"/>
                </a:solidFill>
              </a:rPr>
              <a:t> but One, that is, God.</a:t>
            </a:r>
            <a:r>
              <a:rPr lang="en-US" dirty="0">
                <a:solidFill>
                  <a:srgbClr val="002060"/>
                </a:solidFill>
              </a:rPr>
              <a:t>” </a:t>
            </a:r>
            <a:r>
              <a:rPr lang="en-US" dirty="0"/>
              <a:t>(</a:t>
            </a:r>
            <a:r>
              <a:rPr lang="en-US" b="1" dirty="0">
                <a:solidFill>
                  <a:srgbClr val="002060"/>
                </a:solidFill>
              </a:rPr>
              <a:t>Mark 10:18</a:t>
            </a:r>
            <a:r>
              <a:rPr lang="en-US" dirty="0"/>
              <a:t>)</a:t>
            </a:r>
          </a:p>
          <a:p>
            <a:endParaRPr lang="en-US" dirty="0"/>
          </a:p>
        </p:txBody>
      </p:sp>
    </p:spTree>
    <p:extLst>
      <p:ext uri="{BB962C8B-B14F-4D97-AF65-F5344CB8AC3E}">
        <p14:creationId xmlns:p14="http://schemas.microsoft.com/office/powerpoint/2010/main" val="109666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Born This Way?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According to the quotation from Psalms, how did everyone become wicked (</a:t>
            </a:r>
            <a:r>
              <a:rPr lang="en-US" b="1" dirty="0">
                <a:solidFill>
                  <a:srgbClr val="002060"/>
                </a:solidFill>
              </a:rPr>
              <a:t>3:10-18</a:t>
            </a:r>
            <a:r>
              <a:rPr lang="en-US" dirty="0"/>
              <a:t>)?  Were they made and born that way, or did they choose and change?  How do you know from the quotation?</a:t>
            </a:r>
          </a:p>
          <a:p>
            <a:pPr marL="0" indent="0">
              <a:buNone/>
            </a:pPr>
            <a:endParaRPr lang="en-US" dirty="0"/>
          </a:p>
        </p:txBody>
      </p:sp>
    </p:spTree>
    <p:extLst>
      <p:ext uri="{BB962C8B-B14F-4D97-AF65-F5344CB8AC3E}">
        <p14:creationId xmlns:p14="http://schemas.microsoft.com/office/powerpoint/2010/main" val="6143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Chosen This Way!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As it is written: “There is </a:t>
            </a:r>
            <a:r>
              <a:rPr lang="en-US" b="1" dirty="0">
                <a:solidFill>
                  <a:srgbClr val="002060"/>
                </a:solidFill>
              </a:rPr>
              <a:t>none righteous, no, not one</a:t>
            </a:r>
            <a:r>
              <a:rPr lang="en-US" dirty="0">
                <a:solidFill>
                  <a:srgbClr val="002060"/>
                </a:solidFill>
              </a:rPr>
              <a:t>; There is </a:t>
            </a:r>
            <a:r>
              <a:rPr lang="en-US" b="1" dirty="0">
                <a:solidFill>
                  <a:srgbClr val="002060"/>
                </a:solidFill>
              </a:rPr>
              <a:t>none who understands</a:t>
            </a:r>
            <a:r>
              <a:rPr lang="en-US" dirty="0">
                <a:solidFill>
                  <a:srgbClr val="002060"/>
                </a:solidFill>
              </a:rPr>
              <a:t>; There is </a:t>
            </a:r>
            <a:r>
              <a:rPr lang="en-US" b="1" dirty="0">
                <a:solidFill>
                  <a:srgbClr val="002060"/>
                </a:solidFill>
              </a:rPr>
              <a:t>none who </a:t>
            </a:r>
            <a:r>
              <a:rPr lang="en-US" b="1" u="sng" dirty="0">
                <a:solidFill>
                  <a:srgbClr val="002060"/>
                </a:solidFill>
              </a:rPr>
              <a:t>seeks after God</a:t>
            </a:r>
            <a:r>
              <a:rPr lang="en-US" dirty="0">
                <a:solidFill>
                  <a:srgbClr val="002060"/>
                </a:solidFill>
              </a:rPr>
              <a:t>. They have </a:t>
            </a:r>
            <a:r>
              <a:rPr lang="en-US" b="1" dirty="0">
                <a:solidFill>
                  <a:srgbClr val="002060"/>
                </a:solidFill>
              </a:rPr>
              <a:t>all </a:t>
            </a:r>
            <a:r>
              <a:rPr lang="en-US" b="1" u="sng" dirty="0">
                <a:solidFill>
                  <a:srgbClr val="002060"/>
                </a:solidFill>
              </a:rPr>
              <a:t>turned</a:t>
            </a:r>
            <a:r>
              <a:rPr lang="en-US" b="1" dirty="0">
                <a:solidFill>
                  <a:srgbClr val="002060"/>
                </a:solidFill>
              </a:rPr>
              <a:t> aside</a:t>
            </a:r>
            <a:r>
              <a:rPr lang="en-US" dirty="0">
                <a:solidFill>
                  <a:srgbClr val="002060"/>
                </a:solidFill>
              </a:rPr>
              <a:t>; They have </a:t>
            </a:r>
            <a:r>
              <a:rPr lang="en-US" b="1" dirty="0">
                <a:solidFill>
                  <a:srgbClr val="002060"/>
                </a:solidFill>
              </a:rPr>
              <a:t>together </a:t>
            </a:r>
            <a:r>
              <a:rPr lang="en-US" b="1" u="sng" dirty="0">
                <a:solidFill>
                  <a:srgbClr val="002060"/>
                </a:solidFill>
              </a:rPr>
              <a:t>become</a:t>
            </a:r>
            <a:r>
              <a:rPr lang="en-US" b="1" dirty="0">
                <a:solidFill>
                  <a:srgbClr val="002060"/>
                </a:solidFill>
              </a:rPr>
              <a:t> unprofitable</a:t>
            </a:r>
            <a:r>
              <a:rPr lang="en-US" dirty="0">
                <a:solidFill>
                  <a:srgbClr val="002060"/>
                </a:solidFill>
              </a:rPr>
              <a:t>; There is </a:t>
            </a:r>
            <a:r>
              <a:rPr lang="en-US" b="1" dirty="0">
                <a:solidFill>
                  <a:srgbClr val="002060"/>
                </a:solidFill>
              </a:rPr>
              <a:t>none who does good</a:t>
            </a:r>
            <a:r>
              <a:rPr lang="en-US" dirty="0">
                <a:solidFill>
                  <a:srgbClr val="002060"/>
                </a:solidFill>
              </a:rPr>
              <a:t>, no, not one.  Their throat is an </a:t>
            </a:r>
            <a:r>
              <a:rPr lang="en-US" b="1" dirty="0">
                <a:solidFill>
                  <a:srgbClr val="002060"/>
                </a:solidFill>
              </a:rPr>
              <a:t>open tomb</a:t>
            </a:r>
            <a:r>
              <a:rPr lang="en-US" dirty="0">
                <a:solidFill>
                  <a:srgbClr val="002060"/>
                </a:solidFill>
              </a:rPr>
              <a:t>; With their tongues they have </a:t>
            </a:r>
            <a:r>
              <a:rPr lang="en-US" b="1" u="sng" dirty="0">
                <a:solidFill>
                  <a:srgbClr val="002060"/>
                </a:solidFill>
              </a:rPr>
              <a:t>practiced</a:t>
            </a:r>
            <a:r>
              <a:rPr lang="en-US" b="1" dirty="0">
                <a:solidFill>
                  <a:srgbClr val="002060"/>
                </a:solidFill>
              </a:rPr>
              <a:t> deceit</a:t>
            </a:r>
            <a:r>
              <a:rPr lang="en-US" dirty="0">
                <a:solidFill>
                  <a:srgbClr val="002060"/>
                </a:solidFill>
              </a:rPr>
              <a:t>; The poison of asps is under their lips;  Whose mouth is </a:t>
            </a:r>
            <a:r>
              <a:rPr lang="en-US" b="1" dirty="0">
                <a:solidFill>
                  <a:srgbClr val="002060"/>
                </a:solidFill>
              </a:rPr>
              <a:t>full of cursing and </a:t>
            </a:r>
            <a:r>
              <a:rPr lang="en-US" b="1" u="sng" dirty="0">
                <a:solidFill>
                  <a:srgbClr val="002060"/>
                </a:solidFill>
              </a:rPr>
              <a:t>bitterness</a:t>
            </a:r>
            <a:r>
              <a:rPr lang="en-US" dirty="0">
                <a:solidFill>
                  <a:srgbClr val="002060"/>
                </a:solidFill>
              </a:rPr>
              <a:t>.  Their feet are </a:t>
            </a:r>
            <a:r>
              <a:rPr lang="en-US" b="1" dirty="0">
                <a:solidFill>
                  <a:srgbClr val="002060"/>
                </a:solidFill>
              </a:rPr>
              <a:t>swift to shed blood</a:t>
            </a:r>
            <a:r>
              <a:rPr lang="en-US" dirty="0">
                <a:solidFill>
                  <a:srgbClr val="002060"/>
                </a:solidFill>
              </a:rPr>
              <a:t>; </a:t>
            </a:r>
            <a:r>
              <a:rPr lang="en-US" b="1" dirty="0">
                <a:solidFill>
                  <a:srgbClr val="002060"/>
                </a:solidFill>
              </a:rPr>
              <a:t>Destruction and misery</a:t>
            </a:r>
            <a:r>
              <a:rPr lang="en-US" dirty="0">
                <a:solidFill>
                  <a:srgbClr val="002060"/>
                </a:solidFill>
              </a:rPr>
              <a:t> are in their ways; And the way of peace they have not known.  </a:t>
            </a:r>
            <a:r>
              <a:rPr lang="en-US" b="1" dirty="0">
                <a:solidFill>
                  <a:srgbClr val="002060"/>
                </a:solidFill>
              </a:rPr>
              <a:t>There is </a:t>
            </a:r>
            <a:r>
              <a:rPr lang="en-US" b="1" u="sng" dirty="0">
                <a:solidFill>
                  <a:srgbClr val="002060"/>
                </a:solidFill>
              </a:rPr>
              <a:t>no fear of God</a:t>
            </a:r>
            <a:r>
              <a:rPr lang="en-US" b="1" dirty="0">
                <a:solidFill>
                  <a:srgbClr val="002060"/>
                </a:solidFill>
              </a:rPr>
              <a:t> before their eyes</a:t>
            </a:r>
            <a:r>
              <a:rPr lang="en-US" dirty="0">
                <a:solidFill>
                  <a:srgbClr val="002060"/>
                </a:solidFill>
              </a:rPr>
              <a:t>.”</a:t>
            </a:r>
            <a:r>
              <a:rPr lang="en-US" dirty="0"/>
              <a:t> (</a:t>
            </a:r>
            <a:r>
              <a:rPr lang="en-US" b="1" dirty="0">
                <a:solidFill>
                  <a:srgbClr val="002060"/>
                </a:solidFill>
              </a:rPr>
              <a:t>3:10-18</a:t>
            </a:r>
            <a:r>
              <a:rPr lang="en-US" dirty="0"/>
              <a:t>; see also, </a:t>
            </a:r>
            <a:r>
              <a:rPr lang="en-US" b="1" dirty="0">
                <a:solidFill>
                  <a:srgbClr val="002060"/>
                </a:solidFill>
              </a:rPr>
              <a:t>Psalm 14:1-3; 53:1-3; 5:9-10; 140:3; 10:7</a:t>
            </a:r>
            <a:r>
              <a:rPr lang="en-US" dirty="0"/>
              <a:t>)</a:t>
            </a:r>
          </a:p>
          <a:p>
            <a:r>
              <a:rPr lang="en-US" dirty="0"/>
              <a:t>In quoted and original context, emphasis is on rebellion – choice!</a:t>
            </a:r>
          </a:p>
          <a:p>
            <a:endParaRPr lang="en-US" dirty="0"/>
          </a:p>
        </p:txBody>
      </p:sp>
    </p:spTree>
    <p:extLst>
      <p:ext uri="{BB962C8B-B14F-4D97-AF65-F5344CB8AC3E}">
        <p14:creationId xmlns:p14="http://schemas.microsoft.com/office/powerpoint/2010/main" val="32845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Rule of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7"/>
            </a:pPr>
            <a:r>
              <a:rPr lang="en-US" dirty="0"/>
              <a:t>What is the fundamental purpose of law in general and the nature of </a:t>
            </a:r>
            <a:r>
              <a:rPr lang="en-US" dirty="0">
                <a:solidFill>
                  <a:srgbClr val="002060"/>
                </a:solidFill>
              </a:rPr>
              <a:t>“flesh”</a:t>
            </a:r>
            <a:r>
              <a:rPr lang="en-US" dirty="0"/>
              <a:t> in general that prevents the law from providing justification of the </a:t>
            </a:r>
            <a:r>
              <a:rPr lang="en-US" dirty="0">
                <a:solidFill>
                  <a:srgbClr val="002060"/>
                </a:solidFill>
              </a:rPr>
              <a:t>“flesh”</a:t>
            </a:r>
            <a:r>
              <a:rPr lang="en-US" dirty="0"/>
              <a:t> (</a:t>
            </a:r>
            <a:r>
              <a:rPr lang="en-US" b="1" dirty="0">
                <a:solidFill>
                  <a:srgbClr val="002060"/>
                </a:solidFill>
              </a:rPr>
              <a:t>3:19-20</a:t>
            </a:r>
            <a:r>
              <a:rPr lang="en-US" dirty="0"/>
              <a:t>)?</a:t>
            </a:r>
          </a:p>
          <a:p>
            <a:pPr marL="0" indent="0">
              <a:lnSpc>
                <a:spcPct val="95000"/>
              </a:lnSpc>
              <a:spcBef>
                <a:spcPts val="0"/>
              </a:spcBef>
              <a:buNone/>
            </a:pPr>
            <a:r>
              <a:rPr lang="en-US" dirty="0">
                <a:solidFill>
                  <a:srgbClr val="002060"/>
                </a:solidFill>
              </a:rPr>
              <a:t>Now we know that </a:t>
            </a:r>
            <a:r>
              <a:rPr lang="en-US" b="1" dirty="0">
                <a:solidFill>
                  <a:srgbClr val="002060"/>
                </a:solidFill>
              </a:rPr>
              <a:t>whatever the law says</a:t>
            </a:r>
            <a:r>
              <a:rPr lang="en-US" dirty="0">
                <a:solidFill>
                  <a:srgbClr val="002060"/>
                </a:solidFill>
              </a:rPr>
              <a:t>, it says to those </a:t>
            </a:r>
            <a:r>
              <a:rPr lang="en-US" b="1" dirty="0">
                <a:solidFill>
                  <a:srgbClr val="002060"/>
                </a:solidFill>
              </a:rPr>
              <a:t>who are under the law, that </a:t>
            </a:r>
            <a:r>
              <a:rPr lang="en-US" b="1" u="sng" dirty="0">
                <a:solidFill>
                  <a:srgbClr val="002060"/>
                </a:solidFill>
              </a:rPr>
              <a:t>every mouth may be stopped</a:t>
            </a:r>
            <a:r>
              <a:rPr lang="en-US" dirty="0">
                <a:solidFill>
                  <a:srgbClr val="002060"/>
                </a:solidFill>
              </a:rPr>
              <a:t>, and </a:t>
            </a:r>
            <a:r>
              <a:rPr lang="en-US" b="1" dirty="0">
                <a:solidFill>
                  <a:srgbClr val="002060"/>
                </a:solidFill>
              </a:rPr>
              <a:t>all the world may become </a:t>
            </a:r>
            <a:r>
              <a:rPr lang="en-US" b="1" u="sng" dirty="0">
                <a:solidFill>
                  <a:srgbClr val="002060"/>
                </a:solidFill>
              </a:rPr>
              <a:t>guilty before God</a:t>
            </a:r>
            <a:r>
              <a:rPr lang="en-US" dirty="0">
                <a:solidFill>
                  <a:srgbClr val="002060"/>
                </a:solidFill>
              </a:rPr>
              <a:t>.  </a:t>
            </a:r>
            <a:r>
              <a:rPr lang="en-US" b="1" dirty="0">
                <a:solidFill>
                  <a:srgbClr val="002060"/>
                </a:solidFill>
              </a:rPr>
              <a:t>Therefore by the deeds of the law </a:t>
            </a:r>
            <a:r>
              <a:rPr lang="en-US" b="1" u="sng" dirty="0">
                <a:solidFill>
                  <a:srgbClr val="002060"/>
                </a:solidFill>
              </a:rPr>
              <a:t>no flesh will be justified</a:t>
            </a:r>
            <a:r>
              <a:rPr lang="en-US" b="1" dirty="0">
                <a:solidFill>
                  <a:srgbClr val="002060"/>
                </a:solidFill>
              </a:rPr>
              <a:t> in His sight, </a:t>
            </a:r>
            <a:r>
              <a:rPr lang="en-US" b="1" u="sng" dirty="0">
                <a:solidFill>
                  <a:srgbClr val="002060"/>
                </a:solidFill>
              </a:rPr>
              <a:t>for by the law is the knowledge of sin</a:t>
            </a:r>
            <a:r>
              <a:rPr lang="en-US" b="1" dirty="0">
                <a:solidFill>
                  <a:srgbClr val="002060"/>
                </a:solidFill>
              </a:rPr>
              <a:t>.</a:t>
            </a:r>
            <a:r>
              <a:rPr lang="en-US" dirty="0">
                <a:solidFill>
                  <a:srgbClr val="002060"/>
                </a:solidFill>
              </a:rPr>
              <a:t> </a:t>
            </a:r>
            <a:r>
              <a:rPr lang="en-US" dirty="0"/>
              <a:t>(</a:t>
            </a:r>
            <a:r>
              <a:rPr lang="en-US" b="1" dirty="0">
                <a:solidFill>
                  <a:srgbClr val="002060"/>
                </a:solidFill>
              </a:rPr>
              <a:t>3:19-20</a:t>
            </a:r>
            <a:r>
              <a:rPr lang="en-US" dirty="0"/>
              <a:t>)</a:t>
            </a:r>
          </a:p>
          <a:p>
            <a:pPr>
              <a:lnSpc>
                <a:spcPct val="95000"/>
              </a:lnSpc>
              <a:spcBef>
                <a:spcPts val="0"/>
              </a:spcBef>
            </a:pPr>
            <a:r>
              <a:rPr lang="en-US" dirty="0"/>
              <a:t>Generally, law provides rules to follow.  Breaking brings penalty.</a:t>
            </a:r>
          </a:p>
          <a:p>
            <a:pPr>
              <a:lnSpc>
                <a:spcPct val="95000"/>
              </a:lnSpc>
              <a:spcBef>
                <a:spcPts val="0"/>
              </a:spcBef>
            </a:pPr>
            <a:r>
              <a:rPr lang="en-US" dirty="0"/>
              <a:t>Only by following them perfectly can one be justified by it.</a:t>
            </a:r>
          </a:p>
          <a:p>
            <a:pPr>
              <a:lnSpc>
                <a:spcPct val="95000"/>
              </a:lnSpc>
              <a:spcBef>
                <a:spcPts val="0"/>
              </a:spcBef>
            </a:pPr>
            <a:r>
              <a:rPr lang="en-US" dirty="0"/>
              <a:t>Law is only useful for defining, emphasizing sin – not redemption.</a:t>
            </a:r>
          </a:p>
          <a:p>
            <a:pPr>
              <a:lnSpc>
                <a:spcPct val="95000"/>
              </a:lnSpc>
              <a:spcBef>
                <a:spcPts val="0"/>
              </a:spcBef>
            </a:pPr>
            <a:r>
              <a:rPr lang="en-US" dirty="0"/>
              <a:t>Sadly, no “flesh” can claim following any of God’s laws perfectly.</a:t>
            </a:r>
          </a:p>
        </p:txBody>
      </p:sp>
    </p:spTree>
    <p:extLst>
      <p:ext uri="{BB962C8B-B14F-4D97-AF65-F5344CB8AC3E}">
        <p14:creationId xmlns:p14="http://schemas.microsoft.com/office/powerpoint/2010/main" val="261164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b="1" dirty="0"/>
              <a:t>Romans 3:21-31</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Righteousness Outside the Law</a:t>
            </a:r>
          </a:p>
        </p:txBody>
      </p:sp>
    </p:spTree>
    <p:extLst>
      <p:ext uri="{BB962C8B-B14F-4D97-AF65-F5344CB8AC3E}">
        <p14:creationId xmlns:p14="http://schemas.microsoft.com/office/powerpoint/2010/main" val="4234919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“Apart From” but “By”?</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But now </a:t>
            </a:r>
            <a:r>
              <a:rPr lang="en-US" b="1" dirty="0">
                <a:solidFill>
                  <a:srgbClr val="002060"/>
                </a:solidFill>
              </a:rPr>
              <a:t>the righteousness of God </a:t>
            </a:r>
            <a:r>
              <a:rPr lang="en-US" b="1" u="sng" dirty="0">
                <a:solidFill>
                  <a:srgbClr val="002060"/>
                </a:solidFill>
              </a:rPr>
              <a:t>apart from the law</a:t>
            </a:r>
            <a:r>
              <a:rPr lang="en-US" b="1" dirty="0">
                <a:solidFill>
                  <a:srgbClr val="002060"/>
                </a:solidFill>
              </a:rPr>
              <a:t> is revealed</a:t>
            </a:r>
            <a:r>
              <a:rPr lang="en-US" dirty="0">
                <a:solidFill>
                  <a:srgbClr val="002060"/>
                </a:solidFill>
              </a:rPr>
              <a:t>, being </a:t>
            </a:r>
            <a:r>
              <a:rPr lang="en-US" b="1" dirty="0">
                <a:solidFill>
                  <a:srgbClr val="002060"/>
                </a:solidFill>
              </a:rPr>
              <a:t>witnessed </a:t>
            </a:r>
            <a:r>
              <a:rPr lang="en-US" b="1" u="sng" dirty="0">
                <a:solidFill>
                  <a:srgbClr val="002060"/>
                </a:solidFill>
              </a:rPr>
              <a:t>by the Law</a:t>
            </a:r>
            <a:r>
              <a:rPr lang="en-US" b="1" dirty="0">
                <a:solidFill>
                  <a:srgbClr val="002060"/>
                </a:solidFill>
              </a:rPr>
              <a:t> and the Prophets</a:t>
            </a:r>
            <a:r>
              <a:rPr lang="en-US" dirty="0">
                <a:solidFill>
                  <a:srgbClr val="002060"/>
                </a:solidFill>
              </a:rPr>
              <a:t>, </a:t>
            </a:r>
            <a:r>
              <a:rPr lang="en-US" dirty="0"/>
              <a:t>(</a:t>
            </a:r>
            <a:r>
              <a:rPr lang="en-US" b="1" dirty="0">
                <a:solidFill>
                  <a:srgbClr val="002060"/>
                </a:solidFill>
              </a:rPr>
              <a:t>3:21</a:t>
            </a:r>
            <a:r>
              <a:rPr lang="en-US" dirty="0"/>
              <a:t>)</a:t>
            </a:r>
          </a:p>
          <a:p>
            <a:pPr marL="457200" indent="-457200">
              <a:buFont typeface="+mj-lt"/>
              <a:buAutoNum type="arabicPeriod" startAt="8"/>
            </a:pPr>
            <a:r>
              <a:rPr lang="en-US" dirty="0"/>
              <a:t>How might </a:t>
            </a:r>
            <a:r>
              <a:rPr lang="en-US" dirty="0">
                <a:solidFill>
                  <a:srgbClr val="002060"/>
                </a:solidFill>
              </a:rPr>
              <a:t>“the law and the prophets” </a:t>
            </a:r>
            <a:r>
              <a:rPr lang="en-US" dirty="0"/>
              <a:t>provide testimony to God’s provision of righteousness </a:t>
            </a:r>
            <a:r>
              <a:rPr lang="en-US" dirty="0">
                <a:solidFill>
                  <a:srgbClr val="002060"/>
                </a:solidFill>
              </a:rPr>
              <a:t>“apart from the law” </a:t>
            </a:r>
            <a:r>
              <a:rPr lang="en-US" dirty="0"/>
              <a:t>(</a:t>
            </a:r>
            <a:r>
              <a:rPr lang="en-US" b="1" dirty="0">
                <a:solidFill>
                  <a:srgbClr val="002060"/>
                </a:solidFill>
              </a:rPr>
              <a:t>3:21</a:t>
            </a:r>
            <a:r>
              <a:rPr lang="en-US" dirty="0"/>
              <a:t>)?</a:t>
            </a:r>
          </a:p>
          <a:p>
            <a:r>
              <a:rPr lang="en-US" dirty="0"/>
              <a:t>Wherever it recorded God’s righteousness being shown to those outside of the covenant, the Law of Moses.</a:t>
            </a:r>
          </a:p>
          <a:p>
            <a:r>
              <a:rPr lang="en-US" dirty="0"/>
              <a:t>Introduces a point here that is more fully made in a few verses, especially chapter 4 …</a:t>
            </a:r>
          </a:p>
          <a:p>
            <a:endParaRPr lang="en-US" dirty="0"/>
          </a:p>
        </p:txBody>
      </p:sp>
    </p:spTree>
    <p:extLst>
      <p:ext uri="{BB962C8B-B14F-4D97-AF65-F5344CB8AC3E}">
        <p14:creationId xmlns:p14="http://schemas.microsoft.com/office/powerpoint/2010/main" val="31815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733758" y="2987041"/>
            <a:ext cx="7617762" cy="334440"/>
          </a:xfrm>
        </p:spPr>
        <p:txBody>
          <a:bodyPr>
            <a:noAutofit/>
          </a:bodyPr>
          <a:lstStyle/>
          <a:p>
            <a:pPr marL="0" indent="0" algn="ctr">
              <a:buNone/>
            </a:pPr>
            <a:r>
              <a:rPr lang="en-US" sz="2400" dirty="0">
                <a:solidFill>
                  <a:srgbClr val="002060"/>
                </a:solidFill>
                <a:latin typeface="Trajan Pro 3" panose="02020502050503020301" pitchFamily="18" charset="0"/>
              </a:rPr>
              <a:t>Condemnation of the Gentiles</a:t>
            </a: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1</a:t>
            </a:r>
          </a:p>
        </p:txBody>
      </p:sp>
    </p:spTree>
    <p:extLst>
      <p:ext uri="{BB962C8B-B14F-4D97-AF65-F5344CB8AC3E}">
        <p14:creationId xmlns:p14="http://schemas.microsoft.com/office/powerpoint/2010/main" val="37711969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There Is No Difference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9"/>
            </a:pPr>
            <a:r>
              <a:rPr lang="en-US" dirty="0"/>
              <a:t>What is the common fundamental problem – and solution – that eliminates any room for boasting in judgment before God (</a:t>
            </a:r>
            <a:r>
              <a:rPr lang="en-US" b="1" dirty="0">
                <a:solidFill>
                  <a:srgbClr val="002060"/>
                </a:solidFill>
              </a:rPr>
              <a:t>3:22-24</a:t>
            </a:r>
            <a:r>
              <a:rPr lang="en-US" dirty="0"/>
              <a:t>)?</a:t>
            </a:r>
          </a:p>
          <a:p>
            <a:pPr marL="0" indent="0">
              <a:buNone/>
            </a:pPr>
            <a:r>
              <a:rPr lang="en-US" dirty="0">
                <a:solidFill>
                  <a:srgbClr val="002060"/>
                </a:solidFill>
              </a:rPr>
              <a:t>even </a:t>
            </a:r>
            <a:r>
              <a:rPr lang="en-US" b="1" dirty="0">
                <a:solidFill>
                  <a:srgbClr val="002060"/>
                </a:solidFill>
              </a:rPr>
              <a:t>the </a:t>
            </a:r>
            <a:r>
              <a:rPr lang="en-US" b="1" u="sng" dirty="0">
                <a:solidFill>
                  <a:srgbClr val="002060"/>
                </a:solidFill>
              </a:rPr>
              <a:t>righteousness of God</a:t>
            </a:r>
            <a:r>
              <a:rPr lang="en-US" b="1" dirty="0">
                <a:solidFill>
                  <a:srgbClr val="002060"/>
                </a:solidFill>
              </a:rPr>
              <a:t>, through faith in Jesus Christ, to </a:t>
            </a:r>
            <a:r>
              <a:rPr lang="en-US" b="1" u="sng" dirty="0">
                <a:solidFill>
                  <a:srgbClr val="002060"/>
                </a:solidFill>
              </a:rPr>
              <a:t>all and on all</a:t>
            </a:r>
            <a:r>
              <a:rPr lang="en-US" b="1" dirty="0">
                <a:solidFill>
                  <a:srgbClr val="002060"/>
                </a:solidFill>
              </a:rPr>
              <a:t> who </a:t>
            </a:r>
            <a:r>
              <a:rPr lang="en-US" b="1" u="sng" dirty="0">
                <a:solidFill>
                  <a:srgbClr val="002060"/>
                </a:solidFill>
              </a:rPr>
              <a:t>believe</a:t>
            </a:r>
            <a:r>
              <a:rPr lang="en-US" dirty="0">
                <a:solidFill>
                  <a:srgbClr val="002060"/>
                </a:solidFill>
              </a:rPr>
              <a:t>. </a:t>
            </a:r>
            <a:r>
              <a:rPr lang="en-US" b="1" u="sng" dirty="0">
                <a:solidFill>
                  <a:srgbClr val="002060"/>
                </a:solidFill>
              </a:rPr>
              <a:t>For there is no difference</a:t>
            </a:r>
            <a:r>
              <a:rPr lang="en-US" b="1" dirty="0">
                <a:solidFill>
                  <a:srgbClr val="002060"/>
                </a:solidFill>
              </a:rPr>
              <a:t>; for </a:t>
            </a:r>
            <a:r>
              <a:rPr lang="en-US" b="1" u="sng" dirty="0">
                <a:solidFill>
                  <a:srgbClr val="002060"/>
                </a:solidFill>
              </a:rPr>
              <a:t>all have sinned</a:t>
            </a:r>
            <a:r>
              <a:rPr lang="en-US" b="1" dirty="0">
                <a:solidFill>
                  <a:srgbClr val="002060"/>
                </a:solidFill>
              </a:rPr>
              <a:t> and fall short of the glory of God, being </a:t>
            </a:r>
            <a:r>
              <a:rPr lang="en-US" b="1" u="sng" dirty="0">
                <a:solidFill>
                  <a:srgbClr val="002060"/>
                </a:solidFill>
              </a:rPr>
              <a:t>justified freely by His grace</a:t>
            </a:r>
            <a:r>
              <a:rPr lang="en-US" b="1" dirty="0">
                <a:solidFill>
                  <a:srgbClr val="002060"/>
                </a:solidFill>
              </a:rPr>
              <a:t> through the redemption that is in Christ Jesus</a:t>
            </a:r>
            <a:r>
              <a:rPr lang="en-US" dirty="0">
                <a:solidFill>
                  <a:srgbClr val="002060"/>
                </a:solidFill>
              </a:rPr>
              <a:t>, </a:t>
            </a:r>
            <a:r>
              <a:rPr lang="en-US" dirty="0"/>
              <a:t>(</a:t>
            </a:r>
            <a:r>
              <a:rPr lang="en-US" b="1" dirty="0">
                <a:solidFill>
                  <a:srgbClr val="002060"/>
                </a:solidFill>
              </a:rPr>
              <a:t>3:22-24</a:t>
            </a:r>
            <a:r>
              <a:rPr lang="en-US" dirty="0"/>
              <a:t>)</a:t>
            </a:r>
          </a:p>
          <a:p>
            <a:r>
              <a:rPr lang="en-US" dirty="0"/>
              <a:t>No difference – everyone has sinned – Jew and Gentile!</a:t>
            </a:r>
          </a:p>
          <a:p>
            <a:r>
              <a:rPr lang="en-US" dirty="0"/>
              <a:t>Similarly, everyone saved is saved by grace through faith in Jesus.</a:t>
            </a:r>
          </a:p>
          <a:p>
            <a:r>
              <a:rPr lang="en-US" dirty="0"/>
              <a:t>Circled back around to vindicating God: faithfulness in redemption.</a:t>
            </a:r>
          </a:p>
          <a:p>
            <a:r>
              <a:rPr lang="en-US" dirty="0"/>
              <a:t>This eliminates any difference made by Jew and felt by Gentile.</a:t>
            </a:r>
          </a:p>
          <a:p>
            <a:endParaRPr lang="en-US" dirty="0"/>
          </a:p>
          <a:p>
            <a:endParaRPr lang="en-US" dirty="0"/>
          </a:p>
        </p:txBody>
      </p:sp>
    </p:spTree>
    <p:extLst>
      <p:ext uri="{BB962C8B-B14F-4D97-AF65-F5344CB8AC3E}">
        <p14:creationId xmlns:p14="http://schemas.microsoft.com/office/powerpoint/2010/main" val="38595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What is “Propitiation”?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Using a Young’s, Strong’s, Vine’s or similar Greek-English dictionary, look up the word for </a:t>
            </a:r>
            <a:r>
              <a:rPr lang="en-US" dirty="0">
                <a:solidFill>
                  <a:srgbClr val="002060"/>
                </a:solidFill>
              </a:rPr>
              <a:t>“propitiation”</a:t>
            </a:r>
            <a:r>
              <a:rPr lang="en-US" dirty="0"/>
              <a:t> (KJV, NKJ, ASV, NAS, ESV), also translated as </a:t>
            </a:r>
            <a:r>
              <a:rPr lang="en-US" dirty="0">
                <a:solidFill>
                  <a:srgbClr val="002060"/>
                </a:solidFill>
              </a:rPr>
              <a:t>“expiation” </a:t>
            </a:r>
            <a:r>
              <a:rPr lang="en-US" dirty="0"/>
              <a:t>(NAB) and </a:t>
            </a:r>
            <a:r>
              <a:rPr lang="en-US" dirty="0">
                <a:solidFill>
                  <a:srgbClr val="002060"/>
                </a:solidFill>
              </a:rPr>
              <a:t>“sacrifice of atonement”</a:t>
            </a:r>
            <a:r>
              <a:rPr lang="en-US" dirty="0"/>
              <a:t> (NIV), and define it using the selected dictionary and your own words, listing other key passages where the same word or similar words are used in the New Testament (</a:t>
            </a:r>
            <a:r>
              <a:rPr lang="en-US" b="1" dirty="0">
                <a:solidFill>
                  <a:srgbClr val="002060"/>
                </a:solidFill>
              </a:rPr>
              <a:t>3:25</a:t>
            </a:r>
            <a:r>
              <a:rPr lang="en-US" dirty="0"/>
              <a:t>).</a:t>
            </a:r>
          </a:p>
        </p:txBody>
      </p:sp>
    </p:spTree>
    <p:extLst>
      <p:ext uri="{BB962C8B-B14F-4D97-AF65-F5344CB8AC3E}">
        <p14:creationId xmlns:p14="http://schemas.microsoft.com/office/powerpoint/2010/main" val="40418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05C79-535D-40D1-AC54-46924A97011E}"/>
              </a:ext>
            </a:extLst>
          </p:cNvPr>
          <p:cNvSpPr>
            <a:spLocks noGrp="1"/>
          </p:cNvSpPr>
          <p:nvPr>
            <p:ph type="title"/>
          </p:nvPr>
        </p:nvSpPr>
        <p:spPr/>
        <p:txBody>
          <a:bodyPr/>
          <a:lstStyle/>
          <a:p>
            <a:r>
              <a:rPr lang="en-US" dirty="0"/>
              <a:t>What is “Propitiation”?</a:t>
            </a:r>
          </a:p>
        </p:txBody>
      </p:sp>
      <p:sp>
        <p:nvSpPr>
          <p:cNvPr id="3" name="Content Placeholder 2">
            <a:extLst>
              <a:ext uri="{FF2B5EF4-FFF2-40B4-BE49-F238E27FC236}">
                <a16:creationId xmlns:a16="http://schemas.microsoft.com/office/drawing/2014/main" id="{99A9EAA5-9FB2-4C01-BBB7-CF87608661E2}"/>
              </a:ext>
            </a:extLst>
          </p:cNvPr>
          <p:cNvSpPr>
            <a:spLocks noGrp="1"/>
          </p:cNvSpPr>
          <p:nvPr>
            <p:ph sz="quarter" idx="10"/>
          </p:nvPr>
        </p:nvSpPr>
        <p:spPr/>
        <p:txBody>
          <a:bodyPr/>
          <a:lstStyle/>
          <a:p>
            <a:r>
              <a:rPr lang="el-GR" b="1" dirty="0"/>
              <a:t>ἱλαστήριος</a:t>
            </a:r>
            <a:r>
              <a:rPr lang="en-US" dirty="0"/>
              <a:t>, </a:t>
            </a:r>
            <a:r>
              <a:rPr lang="el-GR" dirty="0"/>
              <a:t>ἱλαστηρια</a:t>
            </a:r>
            <a:r>
              <a:rPr lang="en-US" dirty="0"/>
              <a:t>, </a:t>
            </a:r>
            <a:r>
              <a:rPr lang="el-GR" dirty="0"/>
              <a:t>ἱλαστήριον</a:t>
            </a:r>
            <a:r>
              <a:rPr lang="en-US" dirty="0"/>
              <a:t>, </a:t>
            </a:r>
            <a:r>
              <a:rPr lang="en-US" i="1" dirty="0"/>
              <a:t>relating to appeasing or expiating, having placating or expiating force, expiatory</a:t>
            </a:r>
            <a:r>
              <a:rPr lang="en-US" dirty="0"/>
              <a:t>:  a monument built to propitiate God, … as a substantive, </a:t>
            </a:r>
            <a:r>
              <a:rPr lang="en-US" i="1" dirty="0"/>
              <a:t>a means of appeasing or expiating, a propitiation </a:t>
            </a:r>
            <a:r>
              <a:rPr lang="en-US" dirty="0"/>
              <a:t>… So used of: </a:t>
            </a:r>
            <a:r>
              <a:rPr lang="en-US" b="1" dirty="0"/>
              <a:t>1. </a:t>
            </a:r>
            <a:r>
              <a:rPr lang="en-US" dirty="0"/>
              <a:t>the well-known cover of the ark of the covenant in the Holy of holies, which was sprinkled with the blood of the expiatory victim on the annual day of atonement </a:t>
            </a:r>
            <a:r>
              <a:rPr lang="en-US" b="1" dirty="0"/>
              <a:t>2. </a:t>
            </a:r>
            <a:r>
              <a:rPr lang="en-US" i="1" dirty="0"/>
              <a:t>an expiatory sacrifice; a piacular victim </a:t>
            </a:r>
            <a:r>
              <a:rPr lang="en-US" dirty="0"/>
              <a:t>…</a:t>
            </a:r>
            <a:r>
              <a:rPr lang="el-GR" dirty="0"/>
              <a:t> </a:t>
            </a:r>
            <a:r>
              <a:rPr lang="en-US" dirty="0"/>
              <a:t>sacrifices expressive of gratitude, </a:t>
            </a:r>
            <a:r>
              <a:rPr lang="en-US" i="1" dirty="0"/>
              <a:t>thank-offerings, </a:t>
            </a:r>
            <a:r>
              <a:rPr lang="el-GR" dirty="0"/>
              <a:t>σωτηρία </a:t>
            </a:r>
            <a:r>
              <a:rPr lang="en-US" dirty="0"/>
              <a:t>sacrifices for safety obtained.  … not to a sacrifice but to a monument</a:t>
            </a:r>
          </a:p>
          <a:p>
            <a:r>
              <a:rPr lang="en-US" b="1" dirty="0">
                <a:solidFill>
                  <a:srgbClr val="002060"/>
                </a:solidFill>
              </a:rPr>
              <a:t>Hebrews 9:5 </a:t>
            </a:r>
            <a:r>
              <a:rPr lang="en-US" dirty="0"/>
              <a:t>(mercy seat)</a:t>
            </a:r>
          </a:p>
          <a:p>
            <a:r>
              <a:rPr lang="en-US" b="1" dirty="0">
                <a:solidFill>
                  <a:srgbClr val="002060"/>
                </a:solidFill>
              </a:rPr>
              <a:t>Hebrews 2:17; 1 John 2:2; 4:10 </a:t>
            </a:r>
            <a:r>
              <a:rPr lang="en-US" dirty="0"/>
              <a:t>(propitiation).</a:t>
            </a:r>
          </a:p>
        </p:txBody>
      </p:sp>
    </p:spTree>
    <p:extLst>
      <p:ext uri="{BB962C8B-B14F-4D97-AF65-F5344CB8AC3E}">
        <p14:creationId xmlns:p14="http://schemas.microsoft.com/office/powerpoint/2010/main" val="284322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Appeasing the Consuming Fire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Using a Young’s, Strong’s, Vine’s or similar Greek-English dictionary, look up the word for </a:t>
            </a:r>
            <a:r>
              <a:rPr lang="en-US" dirty="0">
                <a:solidFill>
                  <a:srgbClr val="002060"/>
                </a:solidFill>
              </a:rPr>
              <a:t>“propitiation”</a:t>
            </a:r>
            <a:r>
              <a:rPr lang="en-US" dirty="0"/>
              <a:t> (KJV, NKJ, ASV, NAS, ESV), also translated as </a:t>
            </a:r>
            <a:r>
              <a:rPr lang="en-US" dirty="0">
                <a:solidFill>
                  <a:srgbClr val="002060"/>
                </a:solidFill>
              </a:rPr>
              <a:t>“expiation” </a:t>
            </a:r>
            <a:r>
              <a:rPr lang="en-US" dirty="0"/>
              <a:t>(NAB) and </a:t>
            </a:r>
            <a:r>
              <a:rPr lang="en-US" dirty="0">
                <a:solidFill>
                  <a:srgbClr val="002060"/>
                </a:solidFill>
              </a:rPr>
              <a:t>“sacrifice of atonement”</a:t>
            </a:r>
            <a:r>
              <a:rPr lang="en-US" dirty="0"/>
              <a:t> (NIV), and define it using the selected dictionary and your own words, listing other key passages where the same word or similar words are used in the New Testament (</a:t>
            </a:r>
            <a:r>
              <a:rPr lang="en-US" b="1" dirty="0">
                <a:solidFill>
                  <a:srgbClr val="002060"/>
                </a:solidFill>
              </a:rPr>
              <a:t>3:25</a:t>
            </a:r>
            <a:r>
              <a:rPr lang="en-US" dirty="0"/>
              <a:t>).</a:t>
            </a:r>
          </a:p>
          <a:p>
            <a:r>
              <a:rPr lang="en-US" dirty="0"/>
              <a:t>Word indicates the need for the sacrifice.</a:t>
            </a:r>
          </a:p>
          <a:p>
            <a:r>
              <a:rPr lang="en-US" dirty="0"/>
              <a:t>Wrath of just needed to be justly extinguished.</a:t>
            </a:r>
          </a:p>
          <a:p>
            <a:r>
              <a:rPr lang="en-US" dirty="0"/>
              <a:t>Establishes a legal, lawful, just connection between our sins, Jesus’ sacrifice, and God’s justification of Himself and us.</a:t>
            </a:r>
          </a:p>
          <a:p>
            <a:endParaRPr lang="en-US" dirty="0"/>
          </a:p>
        </p:txBody>
      </p:sp>
    </p:spTree>
    <p:extLst>
      <p:ext uri="{BB962C8B-B14F-4D97-AF65-F5344CB8AC3E}">
        <p14:creationId xmlns:p14="http://schemas.microsoft.com/office/powerpoint/2010/main" val="24079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Just and the Justifier</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1"/>
            </a:pPr>
            <a:r>
              <a:rPr lang="en-US" dirty="0"/>
              <a:t>What two groups of people were </a:t>
            </a:r>
            <a:r>
              <a:rPr lang="en-US" dirty="0">
                <a:solidFill>
                  <a:srgbClr val="002060"/>
                </a:solidFill>
              </a:rPr>
              <a:t>“justified”</a:t>
            </a:r>
            <a:r>
              <a:rPr lang="en-US" dirty="0"/>
              <a:t> by Jesus’ sacrifice (</a:t>
            </a:r>
            <a:r>
              <a:rPr lang="en-US" b="1" dirty="0">
                <a:solidFill>
                  <a:srgbClr val="002060"/>
                </a:solidFill>
              </a:rPr>
              <a:t>3:25-26</a:t>
            </a:r>
            <a:r>
              <a:rPr lang="en-US" dirty="0"/>
              <a:t>)?  Beside their justification – but closely associated with it – what else did God accomplish by Jesus’ sacrifice (</a:t>
            </a:r>
            <a:r>
              <a:rPr lang="en-US" b="1" dirty="0">
                <a:solidFill>
                  <a:srgbClr val="002060"/>
                </a:solidFill>
              </a:rPr>
              <a:t>3:25-26</a:t>
            </a:r>
            <a:r>
              <a:rPr lang="en-US" dirty="0"/>
              <a:t>)?</a:t>
            </a:r>
          </a:p>
          <a:p>
            <a:pPr marL="0" indent="0">
              <a:buNone/>
            </a:pPr>
            <a:r>
              <a:rPr lang="en-US" dirty="0">
                <a:solidFill>
                  <a:srgbClr val="002060"/>
                </a:solidFill>
              </a:rPr>
              <a:t>whom </a:t>
            </a:r>
            <a:r>
              <a:rPr lang="en-US" b="1" u="sng" dirty="0">
                <a:solidFill>
                  <a:srgbClr val="002060"/>
                </a:solidFill>
              </a:rPr>
              <a:t>God set forth as a propitiation</a:t>
            </a:r>
            <a:r>
              <a:rPr lang="en-US" b="1" dirty="0">
                <a:solidFill>
                  <a:srgbClr val="002060"/>
                </a:solidFill>
              </a:rPr>
              <a:t> by His blood, </a:t>
            </a:r>
            <a:r>
              <a:rPr lang="en-US" b="1" u="sng" dirty="0">
                <a:solidFill>
                  <a:srgbClr val="002060"/>
                </a:solidFill>
              </a:rPr>
              <a:t>through faith</a:t>
            </a:r>
            <a:r>
              <a:rPr lang="en-US" b="1" dirty="0">
                <a:solidFill>
                  <a:srgbClr val="002060"/>
                </a:solidFill>
              </a:rPr>
              <a:t>, </a:t>
            </a:r>
            <a:r>
              <a:rPr lang="en-US" b="1" u="sng" dirty="0">
                <a:solidFill>
                  <a:srgbClr val="002060"/>
                </a:solidFill>
              </a:rPr>
              <a:t>to demonstrate His righteousness</a:t>
            </a:r>
            <a:r>
              <a:rPr lang="en-US" dirty="0">
                <a:solidFill>
                  <a:srgbClr val="002060"/>
                </a:solidFill>
              </a:rPr>
              <a:t>, because </a:t>
            </a:r>
            <a:r>
              <a:rPr lang="en-US" b="1" dirty="0">
                <a:solidFill>
                  <a:srgbClr val="002060"/>
                </a:solidFill>
              </a:rPr>
              <a:t>in His forbearance God had passed over the sins that were previously committed</a:t>
            </a:r>
            <a:r>
              <a:rPr lang="en-US" u="sng" dirty="0">
                <a:solidFill>
                  <a:srgbClr val="002060"/>
                </a:solidFill>
              </a:rPr>
              <a:t>, </a:t>
            </a:r>
            <a:r>
              <a:rPr lang="en-US" b="1" u="sng" dirty="0">
                <a:solidFill>
                  <a:srgbClr val="002060"/>
                </a:solidFill>
              </a:rPr>
              <a:t>to demonstrate</a:t>
            </a:r>
            <a:r>
              <a:rPr lang="en-US" b="1" dirty="0">
                <a:solidFill>
                  <a:srgbClr val="002060"/>
                </a:solidFill>
              </a:rPr>
              <a:t> at the present time His righteousness, that </a:t>
            </a:r>
            <a:r>
              <a:rPr lang="en-US" b="1" u="sng" dirty="0">
                <a:solidFill>
                  <a:srgbClr val="002060"/>
                </a:solidFill>
              </a:rPr>
              <a:t>He might be just and the justifier</a:t>
            </a:r>
            <a:r>
              <a:rPr lang="en-US" b="1" dirty="0">
                <a:solidFill>
                  <a:srgbClr val="002060"/>
                </a:solidFill>
              </a:rPr>
              <a:t> of the one who has faith in Jesus</a:t>
            </a:r>
            <a:r>
              <a:rPr lang="en-US" dirty="0">
                <a:solidFill>
                  <a:srgbClr val="002060"/>
                </a:solidFill>
              </a:rPr>
              <a:t>.</a:t>
            </a:r>
            <a:r>
              <a:rPr lang="en-US" dirty="0"/>
              <a:t> (</a:t>
            </a:r>
            <a:r>
              <a:rPr lang="en-US" b="1" dirty="0">
                <a:solidFill>
                  <a:srgbClr val="002060"/>
                </a:solidFill>
              </a:rPr>
              <a:t>3:25-26</a:t>
            </a:r>
            <a:r>
              <a:rPr lang="en-US" dirty="0"/>
              <a:t>)</a:t>
            </a:r>
          </a:p>
          <a:p>
            <a:r>
              <a:rPr lang="en-US" dirty="0"/>
              <a:t>People committing sins </a:t>
            </a:r>
            <a:r>
              <a:rPr lang="en-US" b="1" i="1" dirty="0"/>
              <a:t>before</a:t>
            </a:r>
            <a:r>
              <a:rPr lang="en-US" dirty="0"/>
              <a:t> and </a:t>
            </a:r>
            <a:r>
              <a:rPr lang="en-US" b="1" i="1" dirty="0"/>
              <a:t>after</a:t>
            </a:r>
            <a:r>
              <a:rPr lang="en-US" dirty="0"/>
              <a:t> Jesus’ sacrifice.</a:t>
            </a:r>
          </a:p>
          <a:p>
            <a:endParaRPr lang="en-US" dirty="0"/>
          </a:p>
        </p:txBody>
      </p:sp>
    </p:spTree>
    <p:extLst>
      <p:ext uri="{BB962C8B-B14F-4D97-AF65-F5344CB8AC3E}">
        <p14:creationId xmlns:p14="http://schemas.microsoft.com/office/powerpoint/2010/main" val="92128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Just and the Justifier</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b="1" dirty="0">
                <a:solidFill>
                  <a:srgbClr val="002060"/>
                </a:solidFill>
              </a:rPr>
              <a:t>Not with the blood of goats and calves, but </a:t>
            </a:r>
            <a:r>
              <a:rPr lang="en-US" b="1" u="sng" dirty="0">
                <a:solidFill>
                  <a:srgbClr val="002060"/>
                </a:solidFill>
              </a:rPr>
              <a:t>with His own blood</a:t>
            </a:r>
            <a:r>
              <a:rPr lang="en-US" b="1" dirty="0">
                <a:solidFill>
                  <a:srgbClr val="002060"/>
                </a:solidFill>
              </a:rPr>
              <a:t> He entered the Most Holy Place once for all</a:t>
            </a:r>
            <a:r>
              <a:rPr lang="en-US" dirty="0">
                <a:solidFill>
                  <a:srgbClr val="002060"/>
                </a:solidFill>
              </a:rPr>
              <a:t>, having obtained eternal redemption. For if the blood of bulls and goats and the ashes of a heifer, sprinkling the unclean, sanctifies for the purifying of the flesh, </a:t>
            </a:r>
            <a:r>
              <a:rPr lang="en-US" b="1" dirty="0">
                <a:solidFill>
                  <a:srgbClr val="002060"/>
                </a:solidFill>
              </a:rPr>
              <a:t>how much more </a:t>
            </a:r>
            <a:r>
              <a:rPr lang="en-US" b="1" u="sng" dirty="0">
                <a:solidFill>
                  <a:srgbClr val="002060"/>
                </a:solidFill>
              </a:rPr>
              <a:t>shall the blood of Christ</a:t>
            </a:r>
            <a:r>
              <a:rPr lang="en-US" dirty="0">
                <a:solidFill>
                  <a:srgbClr val="002060"/>
                </a:solidFill>
              </a:rPr>
              <a:t>, who through the eternal Spirit offered Himself without spot to God, </a:t>
            </a:r>
            <a:r>
              <a:rPr lang="en-US" b="1" dirty="0">
                <a:solidFill>
                  <a:srgbClr val="002060"/>
                </a:solidFill>
              </a:rPr>
              <a:t>cleanse your conscience from dead works to serve the living God</a:t>
            </a:r>
            <a:r>
              <a:rPr lang="en-US" dirty="0">
                <a:solidFill>
                  <a:srgbClr val="002060"/>
                </a:solidFill>
              </a:rPr>
              <a:t>? And </a:t>
            </a:r>
            <a:r>
              <a:rPr lang="en-US" b="1" u="sng" dirty="0">
                <a:solidFill>
                  <a:srgbClr val="002060"/>
                </a:solidFill>
              </a:rPr>
              <a:t>for this reason</a:t>
            </a:r>
            <a:r>
              <a:rPr lang="en-US" b="1" dirty="0">
                <a:solidFill>
                  <a:srgbClr val="002060"/>
                </a:solidFill>
              </a:rPr>
              <a:t> He is the Mediator of the new covenant, by means of death, </a:t>
            </a:r>
            <a:r>
              <a:rPr lang="en-US" b="1" u="sng" dirty="0">
                <a:solidFill>
                  <a:srgbClr val="002060"/>
                </a:solidFill>
              </a:rPr>
              <a:t>for the redemption of the transgressions under the first covenant</a:t>
            </a:r>
            <a:r>
              <a:rPr lang="en-US" dirty="0">
                <a:solidFill>
                  <a:srgbClr val="002060"/>
                </a:solidFill>
              </a:rPr>
              <a:t>, that those who are called may receive the promise of the eternal inheritance. </a:t>
            </a:r>
            <a:r>
              <a:rPr lang="en-US" dirty="0">
                <a:solidFill>
                  <a:schemeClr val="bg1">
                    <a:lumMod val="65000"/>
                    <a:lumOff val="35000"/>
                  </a:schemeClr>
                </a:solidFill>
              </a:rPr>
              <a:t>(</a:t>
            </a:r>
            <a:r>
              <a:rPr lang="en-US" b="1" dirty="0">
                <a:solidFill>
                  <a:srgbClr val="002060"/>
                </a:solidFill>
              </a:rPr>
              <a:t>Hebrews 9:12-15</a:t>
            </a:r>
            <a:r>
              <a:rPr lang="en-US" dirty="0">
                <a:solidFill>
                  <a:schemeClr val="bg1">
                    <a:lumMod val="65000"/>
                    <a:lumOff val="35000"/>
                  </a:schemeClr>
                </a:solidFill>
              </a:rPr>
              <a:t>)</a:t>
            </a:r>
          </a:p>
        </p:txBody>
      </p:sp>
    </p:spTree>
    <p:extLst>
      <p:ext uri="{BB962C8B-B14F-4D97-AF65-F5344CB8AC3E}">
        <p14:creationId xmlns:p14="http://schemas.microsoft.com/office/powerpoint/2010/main" val="385466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To Demonstrate His Righteousness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11"/>
            </a:pPr>
            <a:r>
              <a:rPr lang="en-US" dirty="0"/>
              <a:t>What two groups of people were </a:t>
            </a:r>
            <a:r>
              <a:rPr lang="en-US" dirty="0">
                <a:solidFill>
                  <a:srgbClr val="002060"/>
                </a:solidFill>
              </a:rPr>
              <a:t>“justified”</a:t>
            </a:r>
            <a:r>
              <a:rPr lang="en-US" dirty="0"/>
              <a:t> by Jesus’ sacrifice (</a:t>
            </a:r>
            <a:r>
              <a:rPr lang="en-US" b="1" dirty="0">
                <a:solidFill>
                  <a:srgbClr val="002060"/>
                </a:solidFill>
              </a:rPr>
              <a:t>3:25-26</a:t>
            </a:r>
            <a:r>
              <a:rPr lang="en-US" dirty="0"/>
              <a:t>)?  Beside their justification – but closely associated with it – what else did God accomplish by Jesus’ sacrifice (</a:t>
            </a:r>
            <a:r>
              <a:rPr lang="en-US" b="1" dirty="0">
                <a:solidFill>
                  <a:srgbClr val="002060"/>
                </a:solidFill>
              </a:rPr>
              <a:t>3:25-26</a:t>
            </a:r>
            <a:r>
              <a:rPr lang="en-US" dirty="0"/>
              <a:t>)?</a:t>
            </a:r>
          </a:p>
          <a:p>
            <a:pPr marL="0" indent="0">
              <a:lnSpc>
                <a:spcPct val="95000"/>
              </a:lnSpc>
              <a:spcBef>
                <a:spcPts val="0"/>
              </a:spcBef>
              <a:buNone/>
            </a:pPr>
            <a:r>
              <a:rPr lang="en-US" dirty="0">
                <a:solidFill>
                  <a:srgbClr val="002060"/>
                </a:solidFill>
              </a:rPr>
              <a:t>whom </a:t>
            </a:r>
            <a:r>
              <a:rPr lang="en-US" b="1" u="sng" dirty="0">
                <a:solidFill>
                  <a:srgbClr val="002060"/>
                </a:solidFill>
              </a:rPr>
              <a:t>God set forth as a propitiation</a:t>
            </a:r>
            <a:r>
              <a:rPr lang="en-US" b="1" dirty="0">
                <a:solidFill>
                  <a:srgbClr val="002060"/>
                </a:solidFill>
              </a:rPr>
              <a:t> by His blood, </a:t>
            </a:r>
            <a:r>
              <a:rPr lang="en-US" b="1" u="sng" dirty="0">
                <a:solidFill>
                  <a:srgbClr val="002060"/>
                </a:solidFill>
              </a:rPr>
              <a:t>through faith</a:t>
            </a:r>
            <a:r>
              <a:rPr lang="en-US" b="1" dirty="0">
                <a:solidFill>
                  <a:srgbClr val="002060"/>
                </a:solidFill>
              </a:rPr>
              <a:t>, </a:t>
            </a:r>
            <a:r>
              <a:rPr lang="en-US" b="1" u="sng" dirty="0">
                <a:solidFill>
                  <a:srgbClr val="002060"/>
                </a:solidFill>
              </a:rPr>
              <a:t>to demonstrate His righteousness</a:t>
            </a:r>
            <a:r>
              <a:rPr lang="en-US" dirty="0">
                <a:solidFill>
                  <a:srgbClr val="002060"/>
                </a:solidFill>
              </a:rPr>
              <a:t>, because </a:t>
            </a:r>
            <a:r>
              <a:rPr lang="en-US" b="1" dirty="0">
                <a:solidFill>
                  <a:srgbClr val="002060"/>
                </a:solidFill>
              </a:rPr>
              <a:t>in His forbearance God had passed over the sins that were previously committed</a:t>
            </a:r>
            <a:r>
              <a:rPr lang="en-US" u="sng" dirty="0">
                <a:solidFill>
                  <a:srgbClr val="002060"/>
                </a:solidFill>
              </a:rPr>
              <a:t>, </a:t>
            </a:r>
            <a:r>
              <a:rPr lang="en-US" b="1" u="sng" dirty="0">
                <a:solidFill>
                  <a:srgbClr val="002060"/>
                </a:solidFill>
              </a:rPr>
              <a:t>to demonstrate</a:t>
            </a:r>
            <a:r>
              <a:rPr lang="en-US" b="1" dirty="0">
                <a:solidFill>
                  <a:srgbClr val="002060"/>
                </a:solidFill>
              </a:rPr>
              <a:t> at the present time His righteousness, that </a:t>
            </a:r>
            <a:r>
              <a:rPr lang="en-US" b="1" u="sng" dirty="0">
                <a:solidFill>
                  <a:srgbClr val="002060"/>
                </a:solidFill>
              </a:rPr>
              <a:t>He might be just and the justifier</a:t>
            </a:r>
            <a:r>
              <a:rPr lang="en-US" b="1" dirty="0">
                <a:solidFill>
                  <a:srgbClr val="002060"/>
                </a:solidFill>
              </a:rPr>
              <a:t> of the one who has faith in Jesus</a:t>
            </a:r>
            <a:r>
              <a:rPr lang="en-US" dirty="0">
                <a:solidFill>
                  <a:srgbClr val="002060"/>
                </a:solidFill>
              </a:rPr>
              <a:t>.</a:t>
            </a:r>
            <a:r>
              <a:rPr lang="en-US" dirty="0"/>
              <a:t> (</a:t>
            </a:r>
            <a:r>
              <a:rPr lang="en-US" b="1" dirty="0">
                <a:solidFill>
                  <a:srgbClr val="002060"/>
                </a:solidFill>
              </a:rPr>
              <a:t>3:25-26</a:t>
            </a:r>
            <a:r>
              <a:rPr lang="en-US" dirty="0"/>
              <a:t>)</a:t>
            </a:r>
          </a:p>
          <a:p>
            <a:pPr>
              <a:lnSpc>
                <a:spcPct val="95000"/>
              </a:lnSpc>
              <a:spcBef>
                <a:spcPts val="0"/>
              </a:spcBef>
            </a:pPr>
            <a:r>
              <a:rPr lang="en-US" dirty="0"/>
              <a:t>People committing sins </a:t>
            </a:r>
            <a:r>
              <a:rPr lang="en-US" b="1" i="1" dirty="0"/>
              <a:t>before</a:t>
            </a:r>
            <a:r>
              <a:rPr lang="en-US" dirty="0"/>
              <a:t> and </a:t>
            </a:r>
            <a:r>
              <a:rPr lang="en-US" b="1" i="1" dirty="0"/>
              <a:t>after</a:t>
            </a:r>
            <a:r>
              <a:rPr lang="en-US" dirty="0"/>
              <a:t> Jesus’ sacrifice.</a:t>
            </a:r>
          </a:p>
          <a:p>
            <a:pPr>
              <a:lnSpc>
                <a:spcPct val="95000"/>
              </a:lnSpc>
              <a:spcBef>
                <a:spcPts val="0"/>
              </a:spcBef>
            </a:pPr>
            <a:r>
              <a:rPr lang="en-US" dirty="0"/>
              <a:t>To demonstrate His righteousness, that He is just, a capable justifier.</a:t>
            </a:r>
          </a:p>
          <a:p>
            <a:pPr>
              <a:lnSpc>
                <a:spcPct val="95000"/>
              </a:lnSpc>
              <a:spcBef>
                <a:spcPts val="0"/>
              </a:spcBef>
            </a:pPr>
            <a:r>
              <a:rPr lang="en-US" dirty="0"/>
              <a:t>If we cannot see His justice in Jesus’ propitiation, then either God </a:t>
            </a:r>
            <a:r>
              <a:rPr lang="en-US" b="1" i="1" dirty="0"/>
              <a:t>failed</a:t>
            </a:r>
            <a:r>
              <a:rPr lang="en-US" dirty="0"/>
              <a:t> to demonstrate – or we are </a:t>
            </a:r>
            <a:r>
              <a:rPr lang="en-US" b="1" i="1" dirty="0"/>
              <a:t>covering our eyes</a:t>
            </a:r>
            <a:r>
              <a:rPr lang="en-US" dirty="0"/>
              <a:t> (Calvinists).</a:t>
            </a:r>
          </a:p>
        </p:txBody>
      </p:sp>
    </p:spTree>
    <p:extLst>
      <p:ext uri="{BB962C8B-B14F-4D97-AF65-F5344CB8AC3E}">
        <p14:creationId xmlns:p14="http://schemas.microsoft.com/office/powerpoint/2010/main" val="67625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Where Is Boasting?</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2"/>
            </a:pPr>
            <a:r>
              <a:rPr lang="en-US" dirty="0"/>
              <a:t>What has Paul’s reasoning thus far done to the Jew’s basis for confidence, who exalted themselves over the Gentiles (</a:t>
            </a:r>
            <a:r>
              <a:rPr lang="en-US" b="1" dirty="0">
                <a:solidFill>
                  <a:srgbClr val="002060"/>
                </a:solidFill>
              </a:rPr>
              <a:t>3:27</a:t>
            </a:r>
            <a:r>
              <a:rPr lang="en-US" dirty="0"/>
              <a:t>)?  Why will he need to revisit this topic later in this epistle and not leave them in this state?</a:t>
            </a:r>
          </a:p>
          <a:p>
            <a:pPr marL="0" indent="0">
              <a:buNone/>
            </a:pPr>
            <a:r>
              <a:rPr lang="en-US" b="1" dirty="0">
                <a:solidFill>
                  <a:srgbClr val="002060"/>
                </a:solidFill>
              </a:rPr>
              <a:t>Where is </a:t>
            </a:r>
            <a:r>
              <a:rPr lang="en-US" b="1" u="sng" dirty="0">
                <a:solidFill>
                  <a:srgbClr val="002060"/>
                </a:solidFill>
              </a:rPr>
              <a:t>boasting</a:t>
            </a:r>
            <a:r>
              <a:rPr lang="en-US" b="1" dirty="0">
                <a:solidFill>
                  <a:srgbClr val="002060"/>
                </a:solidFill>
              </a:rPr>
              <a:t> then? </a:t>
            </a:r>
            <a:r>
              <a:rPr lang="en-US" b="1" u="sng" dirty="0">
                <a:solidFill>
                  <a:srgbClr val="002060"/>
                </a:solidFill>
              </a:rPr>
              <a:t>It is excluded</a:t>
            </a:r>
            <a:r>
              <a:rPr lang="en-US" b="1" dirty="0">
                <a:solidFill>
                  <a:srgbClr val="002060"/>
                </a:solidFill>
              </a:rPr>
              <a:t>.</a:t>
            </a:r>
            <a:r>
              <a:rPr lang="en-US" dirty="0">
                <a:solidFill>
                  <a:srgbClr val="002060"/>
                </a:solidFill>
              </a:rPr>
              <a:t> By what law? Of works? No, but </a:t>
            </a:r>
            <a:r>
              <a:rPr lang="en-US" b="1" u="sng" dirty="0">
                <a:solidFill>
                  <a:srgbClr val="002060"/>
                </a:solidFill>
              </a:rPr>
              <a:t>by</a:t>
            </a:r>
            <a:r>
              <a:rPr lang="en-US" b="1" dirty="0">
                <a:solidFill>
                  <a:srgbClr val="002060"/>
                </a:solidFill>
              </a:rPr>
              <a:t> the law of </a:t>
            </a:r>
            <a:r>
              <a:rPr lang="en-US" b="1" u="sng" dirty="0">
                <a:solidFill>
                  <a:srgbClr val="002060"/>
                </a:solidFill>
              </a:rPr>
              <a:t>faith</a:t>
            </a:r>
            <a:r>
              <a:rPr lang="en-US" dirty="0">
                <a:solidFill>
                  <a:srgbClr val="002060"/>
                </a:solidFill>
              </a:rPr>
              <a:t>. </a:t>
            </a:r>
            <a:r>
              <a:rPr lang="en-US" dirty="0"/>
              <a:t>(</a:t>
            </a:r>
            <a:r>
              <a:rPr lang="en-US" b="1" dirty="0">
                <a:solidFill>
                  <a:srgbClr val="002060"/>
                </a:solidFill>
              </a:rPr>
              <a:t>3:27</a:t>
            </a:r>
            <a:r>
              <a:rPr lang="en-US" dirty="0"/>
              <a:t>)</a:t>
            </a:r>
          </a:p>
          <a:p>
            <a:r>
              <a:rPr lang="en-US" dirty="0"/>
              <a:t>Boasting – confidence – is closely associated with strength, hope, and joy.</a:t>
            </a:r>
          </a:p>
          <a:p>
            <a:r>
              <a:rPr lang="en-US" dirty="0"/>
              <a:t>Without some grounds for boasting, where will people place their confidence?  Derive their strength, hope, and joy in adversity?</a:t>
            </a:r>
          </a:p>
          <a:p>
            <a:r>
              <a:rPr lang="en-US" dirty="0"/>
              <a:t>He must revisit this; otherwise, they will not be able to function.</a:t>
            </a:r>
          </a:p>
          <a:p>
            <a:endParaRPr lang="en-US" dirty="0"/>
          </a:p>
        </p:txBody>
      </p:sp>
    </p:spTree>
    <p:extLst>
      <p:ext uri="{BB962C8B-B14F-4D97-AF65-F5344CB8AC3E}">
        <p14:creationId xmlns:p14="http://schemas.microsoft.com/office/powerpoint/2010/main" val="291572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Just and the Justifier</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1"/>
            </a:pPr>
            <a:r>
              <a:rPr lang="en-US" dirty="0"/>
              <a:t>What two groups of people were </a:t>
            </a:r>
            <a:r>
              <a:rPr lang="en-US" dirty="0">
                <a:solidFill>
                  <a:srgbClr val="002060"/>
                </a:solidFill>
              </a:rPr>
              <a:t>“justified”</a:t>
            </a:r>
            <a:r>
              <a:rPr lang="en-US" dirty="0"/>
              <a:t> by Jesus’ sacrifice (</a:t>
            </a:r>
            <a:r>
              <a:rPr lang="en-US" b="1" dirty="0">
                <a:solidFill>
                  <a:srgbClr val="002060"/>
                </a:solidFill>
              </a:rPr>
              <a:t>3:25-26</a:t>
            </a:r>
            <a:r>
              <a:rPr lang="en-US" dirty="0"/>
              <a:t>)?  Beside their justification – but closely associated with it – what else did God accomplish by Jesus’ sacrifice (</a:t>
            </a:r>
            <a:r>
              <a:rPr lang="en-US" b="1" dirty="0">
                <a:solidFill>
                  <a:srgbClr val="002060"/>
                </a:solidFill>
              </a:rPr>
              <a:t>3:25-26</a:t>
            </a:r>
            <a:r>
              <a:rPr lang="en-US" dirty="0"/>
              <a:t>)?</a:t>
            </a:r>
          </a:p>
          <a:p>
            <a:pPr marL="0" indent="0">
              <a:buNone/>
            </a:pPr>
            <a:r>
              <a:rPr lang="en-US" dirty="0">
                <a:solidFill>
                  <a:srgbClr val="002060"/>
                </a:solidFill>
              </a:rPr>
              <a:t>whom </a:t>
            </a:r>
            <a:r>
              <a:rPr lang="en-US" b="1" u="sng" dirty="0">
                <a:solidFill>
                  <a:srgbClr val="002060"/>
                </a:solidFill>
              </a:rPr>
              <a:t>God set forth as a propitiation</a:t>
            </a:r>
            <a:r>
              <a:rPr lang="en-US" b="1" dirty="0">
                <a:solidFill>
                  <a:srgbClr val="002060"/>
                </a:solidFill>
              </a:rPr>
              <a:t> by His blood, </a:t>
            </a:r>
            <a:r>
              <a:rPr lang="en-US" b="1" u="sng" dirty="0">
                <a:solidFill>
                  <a:srgbClr val="002060"/>
                </a:solidFill>
              </a:rPr>
              <a:t>through faith</a:t>
            </a:r>
            <a:r>
              <a:rPr lang="en-US" b="1" dirty="0">
                <a:solidFill>
                  <a:srgbClr val="002060"/>
                </a:solidFill>
              </a:rPr>
              <a:t>, </a:t>
            </a:r>
            <a:r>
              <a:rPr lang="en-US" b="1" u="sng" dirty="0">
                <a:solidFill>
                  <a:srgbClr val="002060"/>
                </a:solidFill>
              </a:rPr>
              <a:t>to demonstrate His righteousness</a:t>
            </a:r>
            <a:r>
              <a:rPr lang="en-US" dirty="0">
                <a:solidFill>
                  <a:srgbClr val="002060"/>
                </a:solidFill>
              </a:rPr>
              <a:t>, because </a:t>
            </a:r>
            <a:r>
              <a:rPr lang="en-US" b="1" dirty="0">
                <a:solidFill>
                  <a:srgbClr val="002060"/>
                </a:solidFill>
              </a:rPr>
              <a:t>in His forbearance God had passed over the sins that were previously committed</a:t>
            </a:r>
            <a:r>
              <a:rPr lang="en-US" u="sng" dirty="0">
                <a:solidFill>
                  <a:srgbClr val="002060"/>
                </a:solidFill>
              </a:rPr>
              <a:t>, </a:t>
            </a:r>
            <a:r>
              <a:rPr lang="en-US" b="1" u="sng" dirty="0">
                <a:solidFill>
                  <a:srgbClr val="002060"/>
                </a:solidFill>
              </a:rPr>
              <a:t>to demonstrate</a:t>
            </a:r>
            <a:r>
              <a:rPr lang="en-US" b="1" dirty="0">
                <a:solidFill>
                  <a:srgbClr val="002060"/>
                </a:solidFill>
              </a:rPr>
              <a:t> at the present time His righteousness, that </a:t>
            </a:r>
            <a:r>
              <a:rPr lang="en-US" b="1" u="sng" dirty="0">
                <a:solidFill>
                  <a:srgbClr val="002060"/>
                </a:solidFill>
              </a:rPr>
              <a:t>He might be just and the justifier</a:t>
            </a:r>
            <a:r>
              <a:rPr lang="en-US" b="1" dirty="0">
                <a:solidFill>
                  <a:srgbClr val="002060"/>
                </a:solidFill>
              </a:rPr>
              <a:t> of the one who has faith in Jesus</a:t>
            </a:r>
            <a:r>
              <a:rPr lang="en-US" dirty="0">
                <a:solidFill>
                  <a:srgbClr val="002060"/>
                </a:solidFill>
              </a:rPr>
              <a:t>.</a:t>
            </a:r>
            <a:r>
              <a:rPr lang="en-US" dirty="0"/>
              <a:t> (</a:t>
            </a:r>
            <a:r>
              <a:rPr lang="en-US" b="1" dirty="0">
                <a:solidFill>
                  <a:srgbClr val="002060"/>
                </a:solidFill>
              </a:rPr>
              <a:t>3:25-26</a:t>
            </a:r>
            <a:r>
              <a:rPr lang="en-US" dirty="0"/>
              <a:t>)</a:t>
            </a:r>
          </a:p>
          <a:p>
            <a:r>
              <a:rPr lang="en-US" dirty="0"/>
              <a:t>People committing sins </a:t>
            </a:r>
            <a:r>
              <a:rPr lang="en-US" b="1" i="1" dirty="0"/>
              <a:t>before</a:t>
            </a:r>
            <a:r>
              <a:rPr lang="en-US" dirty="0"/>
              <a:t> and </a:t>
            </a:r>
            <a:r>
              <a:rPr lang="en-US" b="1" i="1" dirty="0"/>
              <a:t>after</a:t>
            </a:r>
            <a:r>
              <a:rPr lang="en-US" dirty="0"/>
              <a:t> Jesus’ sacrifice.</a:t>
            </a:r>
          </a:p>
          <a:p>
            <a:endParaRPr lang="en-US" dirty="0"/>
          </a:p>
        </p:txBody>
      </p:sp>
    </p:spTree>
    <p:extLst>
      <p:ext uri="{BB962C8B-B14F-4D97-AF65-F5344CB8AC3E}">
        <p14:creationId xmlns:p14="http://schemas.microsoft.com/office/powerpoint/2010/main" val="308108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Just and the Justifier</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b="1" dirty="0">
                <a:solidFill>
                  <a:srgbClr val="002060"/>
                </a:solidFill>
              </a:rPr>
              <a:t>Not with the blood of goats and calves, but </a:t>
            </a:r>
            <a:r>
              <a:rPr lang="en-US" b="1" u="sng" dirty="0">
                <a:solidFill>
                  <a:srgbClr val="002060"/>
                </a:solidFill>
              </a:rPr>
              <a:t>with His own blood</a:t>
            </a:r>
            <a:r>
              <a:rPr lang="en-US" b="1" dirty="0">
                <a:solidFill>
                  <a:srgbClr val="002060"/>
                </a:solidFill>
              </a:rPr>
              <a:t> He entered the Most Holy Place once for all</a:t>
            </a:r>
            <a:r>
              <a:rPr lang="en-US" dirty="0">
                <a:solidFill>
                  <a:srgbClr val="002060"/>
                </a:solidFill>
              </a:rPr>
              <a:t>, having obtained eternal redemption. For if the blood of bulls and goats and the ashes of a heifer, sprinkling the unclean, sanctifies for the purifying of the flesh, </a:t>
            </a:r>
            <a:r>
              <a:rPr lang="en-US" b="1" dirty="0">
                <a:solidFill>
                  <a:srgbClr val="002060"/>
                </a:solidFill>
              </a:rPr>
              <a:t>how much more </a:t>
            </a:r>
            <a:r>
              <a:rPr lang="en-US" b="1" u="sng" dirty="0">
                <a:solidFill>
                  <a:srgbClr val="002060"/>
                </a:solidFill>
              </a:rPr>
              <a:t>shall the blood of Christ</a:t>
            </a:r>
            <a:r>
              <a:rPr lang="en-US" dirty="0">
                <a:solidFill>
                  <a:srgbClr val="002060"/>
                </a:solidFill>
              </a:rPr>
              <a:t>, who through the eternal Spirit offered Himself without spot to God, </a:t>
            </a:r>
            <a:r>
              <a:rPr lang="en-US" b="1" dirty="0">
                <a:solidFill>
                  <a:srgbClr val="002060"/>
                </a:solidFill>
              </a:rPr>
              <a:t>cleanse your conscience from dead works to serve the living God</a:t>
            </a:r>
            <a:r>
              <a:rPr lang="en-US" dirty="0">
                <a:solidFill>
                  <a:srgbClr val="002060"/>
                </a:solidFill>
              </a:rPr>
              <a:t>? And </a:t>
            </a:r>
            <a:r>
              <a:rPr lang="en-US" b="1" u="sng" dirty="0">
                <a:solidFill>
                  <a:srgbClr val="002060"/>
                </a:solidFill>
              </a:rPr>
              <a:t>for this reason</a:t>
            </a:r>
            <a:r>
              <a:rPr lang="en-US" b="1" dirty="0">
                <a:solidFill>
                  <a:srgbClr val="002060"/>
                </a:solidFill>
              </a:rPr>
              <a:t> He is the Mediator of the new covenant, by means of death, </a:t>
            </a:r>
            <a:r>
              <a:rPr lang="en-US" b="1" u="sng" dirty="0">
                <a:solidFill>
                  <a:srgbClr val="002060"/>
                </a:solidFill>
              </a:rPr>
              <a:t>for the redemption of the transgressions under the first covenant</a:t>
            </a:r>
            <a:r>
              <a:rPr lang="en-US" dirty="0">
                <a:solidFill>
                  <a:srgbClr val="002060"/>
                </a:solidFill>
              </a:rPr>
              <a:t>, that those who are called may receive the promise of the eternal inheritance. </a:t>
            </a:r>
            <a:r>
              <a:rPr lang="en-US" dirty="0">
                <a:solidFill>
                  <a:schemeClr val="bg1">
                    <a:lumMod val="65000"/>
                    <a:lumOff val="35000"/>
                  </a:schemeClr>
                </a:solidFill>
              </a:rPr>
              <a:t>(</a:t>
            </a:r>
            <a:r>
              <a:rPr lang="en-US" b="1" dirty="0">
                <a:solidFill>
                  <a:srgbClr val="002060"/>
                </a:solidFill>
              </a:rPr>
              <a:t>Hebrews 9:12-15</a:t>
            </a:r>
            <a:r>
              <a:rPr lang="en-US" dirty="0">
                <a:solidFill>
                  <a:schemeClr val="bg1">
                    <a:lumMod val="65000"/>
                    <a:lumOff val="35000"/>
                  </a:schemeClr>
                </a:solidFill>
              </a:rPr>
              <a:t>)</a:t>
            </a:r>
          </a:p>
        </p:txBody>
      </p:sp>
    </p:spTree>
    <p:extLst>
      <p:ext uri="{BB962C8B-B14F-4D97-AF65-F5344CB8AC3E}">
        <p14:creationId xmlns:p14="http://schemas.microsoft.com/office/powerpoint/2010/main" val="38548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dirty="0"/>
              <a:t>Next Level Outline</a:t>
            </a:r>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1374775" lvl="2" indent="-460375">
              <a:buFont typeface="+mj-lt"/>
              <a:buAutoNum type="arabicPeriod"/>
            </a:pPr>
            <a:r>
              <a:rPr lang="en-US" dirty="0">
                <a:solidFill>
                  <a:schemeClr val="bg1">
                    <a:lumMod val="75000"/>
                    <a:lumOff val="25000"/>
                  </a:schemeClr>
                </a:solidFill>
              </a:rPr>
              <a:t>Condemnation of the Gentiles</a:t>
            </a:r>
          </a:p>
          <a:p>
            <a:pPr marL="1374775" lvl="2" indent="-460375">
              <a:buFont typeface="+mj-lt"/>
              <a:buAutoNum type="arabicPeriod"/>
            </a:pPr>
            <a:r>
              <a:rPr lang="en-US" dirty="0">
                <a:solidFill>
                  <a:schemeClr val="bg1">
                    <a:lumMod val="75000"/>
                    <a:lumOff val="25000"/>
                  </a:schemeClr>
                </a:solidFill>
              </a:rPr>
              <a:t>Condemnation of the Jews</a:t>
            </a:r>
          </a:p>
          <a:p>
            <a:pPr marL="1374775" lvl="2" indent="-460375">
              <a:buFont typeface="+mj-lt"/>
              <a:buAutoNum type="arabicPeriod"/>
            </a:pPr>
            <a:r>
              <a:rPr lang="en-US" dirty="0">
                <a:solidFill>
                  <a:schemeClr val="bg1">
                    <a:lumMod val="75000"/>
                    <a:lumOff val="25000"/>
                  </a:schemeClr>
                </a:solidFill>
              </a:rPr>
              <a:t>Condemnation of All</a:t>
            </a:r>
          </a:p>
        </p:txBody>
      </p:sp>
    </p:spTree>
    <p:extLst>
      <p:ext uri="{BB962C8B-B14F-4D97-AF65-F5344CB8AC3E}">
        <p14:creationId xmlns:p14="http://schemas.microsoft.com/office/powerpoint/2010/main" val="16056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To Demonstrate His Righteousness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11"/>
            </a:pPr>
            <a:r>
              <a:rPr lang="en-US" dirty="0"/>
              <a:t>What two groups of people were </a:t>
            </a:r>
            <a:r>
              <a:rPr lang="en-US" dirty="0">
                <a:solidFill>
                  <a:srgbClr val="002060"/>
                </a:solidFill>
              </a:rPr>
              <a:t>“justified”</a:t>
            </a:r>
            <a:r>
              <a:rPr lang="en-US" dirty="0"/>
              <a:t> by Jesus’ sacrifice (</a:t>
            </a:r>
            <a:r>
              <a:rPr lang="en-US" b="1" dirty="0">
                <a:solidFill>
                  <a:srgbClr val="002060"/>
                </a:solidFill>
              </a:rPr>
              <a:t>3:25-26</a:t>
            </a:r>
            <a:r>
              <a:rPr lang="en-US" dirty="0"/>
              <a:t>)?  Beside their justification – but closely associated with it – what else did God accomplish by Jesus’ sacrifice (</a:t>
            </a:r>
            <a:r>
              <a:rPr lang="en-US" b="1" dirty="0">
                <a:solidFill>
                  <a:srgbClr val="002060"/>
                </a:solidFill>
              </a:rPr>
              <a:t>3:25-26</a:t>
            </a:r>
            <a:r>
              <a:rPr lang="en-US" dirty="0"/>
              <a:t>)?</a:t>
            </a:r>
          </a:p>
          <a:p>
            <a:pPr marL="0" indent="0">
              <a:lnSpc>
                <a:spcPct val="95000"/>
              </a:lnSpc>
              <a:spcBef>
                <a:spcPts val="0"/>
              </a:spcBef>
              <a:buNone/>
            </a:pPr>
            <a:r>
              <a:rPr lang="en-US" dirty="0">
                <a:solidFill>
                  <a:srgbClr val="002060"/>
                </a:solidFill>
              </a:rPr>
              <a:t>whom </a:t>
            </a:r>
            <a:r>
              <a:rPr lang="en-US" b="1" u="sng" dirty="0">
                <a:solidFill>
                  <a:srgbClr val="002060"/>
                </a:solidFill>
              </a:rPr>
              <a:t>God set forth as a propitiation</a:t>
            </a:r>
            <a:r>
              <a:rPr lang="en-US" b="1" dirty="0">
                <a:solidFill>
                  <a:srgbClr val="002060"/>
                </a:solidFill>
              </a:rPr>
              <a:t> by His blood, </a:t>
            </a:r>
            <a:r>
              <a:rPr lang="en-US" b="1" u="sng" dirty="0">
                <a:solidFill>
                  <a:srgbClr val="002060"/>
                </a:solidFill>
              </a:rPr>
              <a:t>through faith</a:t>
            </a:r>
            <a:r>
              <a:rPr lang="en-US" b="1" dirty="0">
                <a:solidFill>
                  <a:srgbClr val="002060"/>
                </a:solidFill>
              </a:rPr>
              <a:t>, </a:t>
            </a:r>
            <a:r>
              <a:rPr lang="en-US" b="1" u="sng" dirty="0">
                <a:solidFill>
                  <a:srgbClr val="002060"/>
                </a:solidFill>
              </a:rPr>
              <a:t>to demonstrate His righteousness</a:t>
            </a:r>
            <a:r>
              <a:rPr lang="en-US" dirty="0">
                <a:solidFill>
                  <a:srgbClr val="002060"/>
                </a:solidFill>
              </a:rPr>
              <a:t>, because </a:t>
            </a:r>
            <a:r>
              <a:rPr lang="en-US" b="1" dirty="0">
                <a:solidFill>
                  <a:srgbClr val="002060"/>
                </a:solidFill>
              </a:rPr>
              <a:t>in His forbearance God had passed over the sins that were previously committed</a:t>
            </a:r>
            <a:r>
              <a:rPr lang="en-US" u="sng" dirty="0">
                <a:solidFill>
                  <a:srgbClr val="002060"/>
                </a:solidFill>
              </a:rPr>
              <a:t>, </a:t>
            </a:r>
            <a:r>
              <a:rPr lang="en-US" b="1" u="sng" dirty="0">
                <a:solidFill>
                  <a:srgbClr val="002060"/>
                </a:solidFill>
              </a:rPr>
              <a:t>to demonstrate</a:t>
            </a:r>
            <a:r>
              <a:rPr lang="en-US" b="1" dirty="0">
                <a:solidFill>
                  <a:srgbClr val="002060"/>
                </a:solidFill>
              </a:rPr>
              <a:t> at the present time His righteousness, that </a:t>
            </a:r>
            <a:r>
              <a:rPr lang="en-US" b="1" u="sng" dirty="0">
                <a:solidFill>
                  <a:srgbClr val="002060"/>
                </a:solidFill>
              </a:rPr>
              <a:t>He might be just and the justifier</a:t>
            </a:r>
            <a:r>
              <a:rPr lang="en-US" b="1" dirty="0">
                <a:solidFill>
                  <a:srgbClr val="002060"/>
                </a:solidFill>
              </a:rPr>
              <a:t> of the one who has faith in Jesus</a:t>
            </a:r>
            <a:r>
              <a:rPr lang="en-US" dirty="0">
                <a:solidFill>
                  <a:srgbClr val="002060"/>
                </a:solidFill>
              </a:rPr>
              <a:t>.</a:t>
            </a:r>
            <a:r>
              <a:rPr lang="en-US" dirty="0"/>
              <a:t> (</a:t>
            </a:r>
            <a:r>
              <a:rPr lang="en-US" b="1" dirty="0">
                <a:solidFill>
                  <a:srgbClr val="002060"/>
                </a:solidFill>
              </a:rPr>
              <a:t>3:25-26</a:t>
            </a:r>
            <a:r>
              <a:rPr lang="en-US" dirty="0"/>
              <a:t>)</a:t>
            </a:r>
          </a:p>
          <a:p>
            <a:pPr>
              <a:lnSpc>
                <a:spcPct val="95000"/>
              </a:lnSpc>
              <a:spcBef>
                <a:spcPts val="0"/>
              </a:spcBef>
            </a:pPr>
            <a:r>
              <a:rPr lang="en-US" dirty="0"/>
              <a:t>People committing sins </a:t>
            </a:r>
            <a:r>
              <a:rPr lang="en-US" b="1" i="1" dirty="0"/>
              <a:t>before</a:t>
            </a:r>
            <a:r>
              <a:rPr lang="en-US" dirty="0"/>
              <a:t> and </a:t>
            </a:r>
            <a:r>
              <a:rPr lang="en-US" b="1" i="1" dirty="0"/>
              <a:t>after</a:t>
            </a:r>
            <a:r>
              <a:rPr lang="en-US" dirty="0"/>
              <a:t> Jesus’ sacrifice.</a:t>
            </a:r>
          </a:p>
          <a:p>
            <a:pPr>
              <a:lnSpc>
                <a:spcPct val="95000"/>
              </a:lnSpc>
              <a:spcBef>
                <a:spcPts val="0"/>
              </a:spcBef>
            </a:pPr>
            <a:r>
              <a:rPr lang="en-US" dirty="0"/>
              <a:t>To demonstrate His righteousness, that He is just, a capable justifier.</a:t>
            </a:r>
          </a:p>
          <a:p>
            <a:pPr>
              <a:lnSpc>
                <a:spcPct val="95000"/>
              </a:lnSpc>
              <a:spcBef>
                <a:spcPts val="0"/>
              </a:spcBef>
            </a:pPr>
            <a:r>
              <a:rPr lang="en-US" dirty="0"/>
              <a:t>If we cannot see His justice in Jesus’ propitiation, then either God </a:t>
            </a:r>
            <a:r>
              <a:rPr lang="en-US" b="1" i="1" dirty="0"/>
              <a:t>failed</a:t>
            </a:r>
            <a:r>
              <a:rPr lang="en-US" dirty="0"/>
              <a:t> to demonstrate – or we are </a:t>
            </a:r>
            <a:r>
              <a:rPr lang="en-US" b="1" i="1" dirty="0"/>
              <a:t>covering our eyes</a:t>
            </a:r>
            <a:r>
              <a:rPr lang="en-US" dirty="0"/>
              <a:t> (Calvinists).</a:t>
            </a:r>
          </a:p>
        </p:txBody>
      </p:sp>
    </p:spTree>
    <p:extLst>
      <p:ext uri="{BB962C8B-B14F-4D97-AF65-F5344CB8AC3E}">
        <p14:creationId xmlns:p14="http://schemas.microsoft.com/office/powerpoint/2010/main" val="371440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Where Is Boasting?</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2"/>
            </a:pPr>
            <a:r>
              <a:rPr lang="en-US" dirty="0"/>
              <a:t>What has Paul’s reasoning thus far done to the Jew’s basis for confidence, who exalted themselves over the Gentiles (</a:t>
            </a:r>
            <a:r>
              <a:rPr lang="en-US" b="1" dirty="0">
                <a:solidFill>
                  <a:srgbClr val="002060"/>
                </a:solidFill>
              </a:rPr>
              <a:t>3:27</a:t>
            </a:r>
            <a:r>
              <a:rPr lang="en-US" dirty="0"/>
              <a:t>)?  Why will he need to revisit this topic later in this epistle and not leave them in this state?</a:t>
            </a:r>
          </a:p>
          <a:p>
            <a:pPr marL="0" indent="0">
              <a:buNone/>
            </a:pPr>
            <a:r>
              <a:rPr lang="en-US" b="1" dirty="0">
                <a:solidFill>
                  <a:srgbClr val="002060"/>
                </a:solidFill>
              </a:rPr>
              <a:t>Where is </a:t>
            </a:r>
            <a:r>
              <a:rPr lang="en-US" b="1" u="sng" dirty="0">
                <a:solidFill>
                  <a:srgbClr val="002060"/>
                </a:solidFill>
              </a:rPr>
              <a:t>boasting</a:t>
            </a:r>
            <a:r>
              <a:rPr lang="en-US" b="1" dirty="0">
                <a:solidFill>
                  <a:srgbClr val="002060"/>
                </a:solidFill>
              </a:rPr>
              <a:t> then? </a:t>
            </a:r>
            <a:r>
              <a:rPr lang="en-US" b="1" u="sng" dirty="0">
                <a:solidFill>
                  <a:srgbClr val="002060"/>
                </a:solidFill>
              </a:rPr>
              <a:t>It is excluded</a:t>
            </a:r>
            <a:r>
              <a:rPr lang="en-US" b="1" dirty="0">
                <a:solidFill>
                  <a:srgbClr val="002060"/>
                </a:solidFill>
              </a:rPr>
              <a:t>.</a:t>
            </a:r>
            <a:r>
              <a:rPr lang="en-US" dirty="0">
                <a:solidFill>
                  <a:srgbClr val="002060"/>
                </a:solidFill>
              </a:rPr>
              <a:t> By what law? Of works? No, but </a:t>
            </a:r>
            <a:r>
              <a:rPr lang="en-US" b="1" u="sng" dirty="0">
                <a:solidFill>
                  <a:srgbClr val="002060"/>
                </a:solidFill>
              </a:rPr>
              <a:t>by</a:t>
            </a:r>
            <a:r>
              <a:rPr lang="en-US" b="1" dirty="0">
                <a:solidFill>
                  <a:srgbClr val="002060"/>
                </a:solidFill>
              </a:rPr>
              <a:t> the law of </a:t>
            </a:r>
            <a:r>
              <a:rPr lang="en-US" b="1" u="sng" dirty="0">
                <a:solidFill>
                  <a:srgbClr val="002060"/>
                </a:solidFill>
              </a:rPr>
              <a:t>faith</a:t>
            </a:r>
            <a:r>
              <a:rPr lang="en-US" dirty="0">
                <a:solidFill>
                  <a:srgbClr val="002060"/>
                </a:solidFill>
              </a:rPr>
              <a:t>. </a:t>
            </a:r>
            <a:r>
              <a:rPr lang="en-US" dirty="0"/>
              <a:t>(</a:t>
            </a:r>
            <a:r>
              <a:rPr lang="en-US" b="1" dirty="0">
                <a:solidFill>
                  <a:srgbClr val="002060"/>
                </a:solidFill>
              </a:rPr>
              <a:t>3:27</a:t>
            </a:r>
            <a:r>
              <a:rPr lang="en-US" dirty="0"/>
              <a:t>)</a:t>
            </a:r>
          </a:p>
          <a:p>
            <a:r>
              <a:rPr lang="en-US" dirty="0"/>
              <a:t>Boasting – confidence – is closely associated with strength, hope, and joy.</a:t>
            </a:r>
          </a:p>
          <a:p>
            <a:r>
              <a:rPr lang="en-US" dirty="0"/>
              <a:t>Without some grounds for boasting, where will people place their confidence?  Derive their strength, hope, and joy in adversity?</a:t>
            </a:r>
          </a:p>
          <a:p>
            <a:r>
              <a:rPr lang="en-US" dirty="0"/>
              <a:t>He must revisit this; otherwise, they will not be able to function.</a:t>
            </a:r>
          </a:p>
          <a:p>
            <a:endParaRPr lang="en-US" dirty="0"/>
          </a:p>
        </p:txBody>
      </p:sp>
    </p:spTree>
    <p:extLst>
      <p:ext uri="{BB962C8B-B14F-4D97-AF65-F5344CB8AC3E}">
        <p14:creationId xmlns:p14="http://schemas.microsoft.com/office/powerpoint/2010/main" val="11744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Justifier of Jew and Gentile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13"/>
            </a:pPr>
            <a:r>
              <a:rPr lang="en-US" dirty="0"/>
              <a:t>What has God required of all men by which He will justify both Jew and Gentile (</a:t>
            </a:r>
            <a:r>
              <a:rPr lang="en-US" b="1" dirty="0">
                <a:solidFill>
                  <a:srgbClr val="002060"/>
                </a:solidFill>
              </a:rPr>
              <a:t>3:28</a:t>
            </a:r>
            <a:r>
              <a:rPr lang="en-US" dirty="0"/>
              <a:t>)?  What is His relationship with Gentiles such that He lays requirements upon them too (</a:t>
            </a:r>
            <a:r>
              <a:rPr lang="en-US" b="1" dirty="0">
                <a:solidFill>
                  <a:srgbClr val="002060"/>
                </a:solidFill>
              </a:rPr>
              <a:t>3:29-30</a:t>
            </a:r>
            <a:r>
              <a:rPr lang="en-US" dirty="0"/>
              <a:t>)?</a:t>
            </a:r>
          </a:p>
          <a:p>
            <a:pPr marL="0" indent="0">
              <a:lnSpc>
                <a:spcPct val="95000"/>
              </a:lnSpc>
              <a:spcBef>
                <a:spcPts val="0"/>
              </a:spcBef>
              <a:buNone/>
            </a:pPr>
            <a:r>
              <a:rPr lang="en-US" dirty="0">
                <a:solidFill>
                  <a:srgbClr val="002060"/>
                </a:solidFill>
              </a:rPr>
              <a:t>Therefore we conclude that </a:t>
            </a:r>
            <a:r>
              <a:rPr lang="en-US" b="1" dirty="0">
                <a:solidFill>
                  <a:srgbClr val="002060"/>
                </a:solidFill>
              </a:rPr>
              <a:t>a man is </a:t>
            </a:r>
            <a:r>
              <a:rPr lang="en-US" b="1" u="sng" dirty="0">
                <a:solidFill>
                  <a:srgbClr val="002060"/>
                </a:solidFill>
              </a:rPr>
              <a:t>justified by faith apart from the deeds of the law</a:t>
            </a:r>
            <a:r>
              <a:rPr lang="en-US" dirty="0">
                <a:solidFill>
                  <a:srgbClr val="002060"/>
                </a:solidFill>
              </a:rPr>
              <a:t>. Or is He the God of the Jews only? Is He not also the God of the Gentiles? Yes, of the Gentiles also, since there is </a:t>
            </a:r>
            <a:r>
              <a:rPr lang="en-US" b="1" dirty="0">
                <a:solidFill>
                  <a:srgbClr val="002060"/>
                </a:solidFill>
              </a:rPr>
              <a:t>one God who will </a:t>
            </a:r>
            <a:r>
              <a:rPr lang="en-US" b="1" u="sng" dirty="0">
                <a:solidFill>
                  <a:srgbClr val="002060"/>
                </a:solidFill>
              </a:rPr>
              <a:t>justify the circumcised by faith</a:t>
            </a:r>
            <a:r>
              <a:rPr lang="en-US" b="1" dirty="0">
                <a:solidFill>
                  <a:srgbClr val="002060"/>
                </a:solidFill>
              </a:rPr>
              <a:t> and the </a:t>
            </a:r>
            <a:r>
              <a:rPr lang="en-US" b="1" u="sng" dirty="0">
                <a:solidFill>
                  <a:srgbClr val="002060"/>
                </a:solidFill>
              </a:rPr>
              <a:t>uncircumcised through faith</a:t>
            </a:r>
            <a:r>
              <a:rPr lang="en-US" dirty="0">
                <a:solidFill>
                  <a:srgbClr val="002060"/>
                </a:solidFill>
              </a:rPr>
              <a:t>. </a:t>
            </a:r>
            <a:r>
              <a:rPr lang="en-US" dirty="0"/>
              <a:t>(</a:t>
            </a:r>
            <a:r>
              <a:rPr lang="en-US" b="1" dirty="0">
                <a:solidFill>
                  <a:srgbClr val="002060"/>
                </a:solidFill>
              </a:rPr>
              <a:t>3:28-30</a:t>
            </a:r>
            <a:r>
              <a:rPr lang="en-US" dirty="0"/>
              <a:t>)</a:t>
            </a:r>
          </a:p>
          <a:p>
            <a:pPr>
              <a:lnSpc>
                <a:spcPct val="95000"/>
              </a:lnSpc>
              <a:spcBef>
                <a:spcPts val="0"/>
              </a:spcBef>
            </a:pPr>
            <a:r>
              <a:rPr lang="en-US" dirty="0"/>
              <a:t>Universal problem – all have sinned.  But, God is Creator of all!?</a:t>
            </a:r>
          </a:p>
          <a:p>
            <a:pPr>
              <a:lnSpc>
                <a:spcPct val="95000"/>
              </a:lnSpc>
              <a:spcBef>
                <a:spcPts val="0"/>
              </a:spcBef>
            </a:pPr>
            <a:r>
              <a:rPr lang="en-US" dirty="0"/>
              <a:t>Witness of God’s righteousness outside of the Law - Abraham.</a:t>
            </a:r>
          </a:p>
          <a:p>
            <a:pPr>
              <a:lnSpc>
                <a:spcPct val="95000"/>
              </a:lnSpc>
              <a:spcBef>
                <a:spcPts val="0"/>
              </a:spcBef>
            </a:pPr>
            <a:r>
              <a:rPr lang="en-US" dirty="0"/>
              <a:t>Failure of the law to justify – needed Christ’s sacrifice.</a:t>
            </a:r>
          </a:p>
          <a:p>
            <a:pPr>
              <a:lnSpc>
                <a:spcPct val="95000"/>
              </a:lnSpc>
              <a:spcBef>
                <a:spcPts val="0"/>
              </a:spcBef>
            </a:pPr>
            <a:r>
              <a:rPr lang="en-US" dirty="0"/>
              <a:t>Establishes salvation, righteousness by faith! … All must have faith!</a:t>
            </a:r>
          </a:p>
        </p:txBody>
      </p:sp>
    </p:spTree>
    <p:extLst>
      <p:ext uri="{BB962C8B-B14F-4D97-AF65-F5344CB8AC3E}">
        <p14:creationId xmlns:p14="http://schemas.microsoft.com/office/powerpoint/2010/main" val="848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Purpose &amp; Need for The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Do we then </a:t>
            </a:r>
            <a:r>
              <a:rPr lang="en-US" b="1" u="sng" dirty="0">
                <a:solidFill>
                  <a:srgbClr val="002060"/>
                </a:solidFill>
              </a:rPr>
              <a:t>make void</a:t>
            </a:r>
            <a:r>
              <a:rPr lang="en-US" b="1" dirty="0">
                <a:solidFill>
                  <a:srgbClr val="002060"/>
                </a:solidFill>
              </a:rPr>
              <a:t> the law through faith</a:t>
            </a:r>
            <a:r>
              <a:rPr lang="en-US" dirty="0">
                <a:solidFill>
                  <a:srgbClr val="002060"/>
                </a:solidFill>
              </a:rPr>
              <a:t>? </a:t>
            </a:r>
            <a:r>
              <a:rPr lang="en-US" b="1" dirty="0">
                <a:solidFill>
                  <a:srgbClr val="002060"/>
                </a:solidFill>
              </a:rPr>
              <a:t>Certainly not! On the contrary, we </a:t>
            </a:r>
            <a:r>
              <a:rPr lang="en-US" b="1" u="sng" dirty="0">
                <a:solidFill>
                  <a:srgbClr val="002060"/>
                </a:solidFill>
              </a:rPr>
              <a:t>establish the law</a:t>
            </a:r>
            <a:r>
              <a:rPr lang="en-US" dirty="0">
                <a:solidFill>
                  <a:srgbClr val="002060"/>
                </a:solidFill>
              </a:rPr>
              <a:t>. </a:t>
            </a:r>
            <a:r>
              <a:rPr lang="en-US" dirty="0"/>
              <a:t>(</a:t>
            </a:r>
            <a:r>
              <a:rPr lang="en-US" b="1" dirty="0">
                <a:solidFill>
                  <a:srgbClr val="002060"/>
                </a:solidFill>
              </a:rPr>
              <a:t>3:31</a:t>
            </a:r>
            <a:r>
              <a:rPr lang="en-US" dirty="0"/>
              <a:t>)</a:t>
            </a:r>
          </a:p>
          <a:p>
            <a:pPr marL="457200" indent="-457200">
              <a:buFont typeface="+mj-lt"/>
              <a:buAutoNum type="arabicPeriod" startAt="13"/>
            </a:pPr>
            <a:r>
              <a:rPr lang="en-US" dirty="0"/>
              <a:t>If Paul’s logic eliminated justification by the works of the law, how did he </a:t>
            </a:r>
            <a:r>
              <a:rPr lang="en-US" dirty="0">
                <a:solidFill>
                  <a:srgbClr val="002060"/>
                </a:solidFill>
              </a:rPr>
              <a:t>“establish the law” </a:t>
            </a:r>
            <a:r>
              <a:rPr lang="en-US" dirty="0"/>
              <a:t>and </a:t>
            </a:r>
            <a:r>
              <a:rPr lang="en-US" b="1" i="1" dirty="0"/>
              <a:t>not</a:t>
            </a:r>
            <a:r>
              <a:rPr lang="en-US" dirty="0"/>
              <a:t> </a:t>
            </a:r>
            <a:r>
              <a:rPr lang="en-US" dirty="0">
                <a:solidFill>
                  <a:srgbClr val="002060"/>
                </a:solidFill>
              </a:rPr>
              <a:t>“make void the law”</a:t>
            </a:r>
            <a:r>
              <a:rPr lang="en-US" dirty="0"/>
              <a:t> (</a:t>
            </a:r>
            <a:r>
              <a:rPr lang="en-US" b="1" dirty="0">
                <a:solidFill>
                  <a:srgbClr val="002060"/>
                </a:solidFill>
              </a:rPr>
              <a:t>3:31</a:t>
            </a:r>
            <a:r>
              <a:rPr lang="en-US" dirty="0"/>
              <a:t>)? … </a:t>
            </a:r>
            <a:r>
              <a:rPr lang="en-US" b="1" dirty="0"/>
              <a:t>Note:</a:t>
            </a:r>
            <a:r>
              <a:rPr lang="en-US" dirty="0"/>
              <a:t> Paul is only alluding to the point here.  He will develop it more fully in chapter 7.</a:t>
            </a:r>
          </a:p>
          <a:p>
            <a:r>
              <a:rPr lang="en-US" dirty="0"/>
              <a:t>Introduces discussion that will continue through chapter 7.</a:t>
            </a:r>
          </a:p>
          <a:p>
            <a:r>
              <a:rPr lang="en-US" dirty="0"/>
              <a:t>Faith requires understanding (sinfulness of sin, weakness of flesh, …)</a:t>
            </a:r>
          </a:p>
          <a:p>
            <a:r>
              <a:rPr lang="en-US" dirty="0"/>
              <a:t>The Law would teach these things (</a:t>
            </a:r>
            <a:r>
              <a:rPr lang="en-US" b="1" dirty="0">
                <a:solidFill>
                  <a:srgbClr val="002060"/>
                </a:solidFill>
              </a:rPr>
              <a:t>7:7-13; 10:17; Gal. 3:22-25</a:t>
            </a:r>
            <a:r>
              <a:rPr lang="en-US" dirty="0"/>
              <a:t>).</a:t>
            </a:r>
          </a:p>
          <a:p>
            <a:r>
              <a:rPr lang="en-US" dirty="0"/>
              <a:t>Faith is evidenced through obedience, some law (</a:t>
            </a:r>
            <a:r>
              <a:rPr lang="en-US" b="1" dirty="0">
                <a:solidFill>
                  <a:srgbClr val="002060"/>
                </a:solidFill>
              </a:rPr>
              <a:t>James 2:17-26</a:t>
            </a:r>
            <a:r>
              <a:rPr lang="en-US" dirty="0"/>
              <a:t>).</a:t>
            </a:r>
          </a:p>
        </p:txBody>
      </p:sp>
    </p:spTree>
    <p:extLst>
      <p:ext uri="{BB962C8B-B14F-4D97-AF65-F5344CB8AC3E}">
        <p14:creationId xmlns:p14="http://schemas.microsoft.com/office/powerpoint/2010/main" val="219892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A8620F-64DB-4F2F-9B3B-C6E0A761165E}"/>
              </a:ext>
            </a:extLst>
          </p:cNvPr>
          <p:cNvSpPr>
            <a:spLocks noGrp="1"/>
          </p:cNvSpPr>
          <p:nvPr>
            <p:ph type="body" sz="quarter" idx="11"/>
          </p:nvPr>
        </p:nvSpPr>
        <p:spPr>
          <a:xfrm>
            <a:off x="733758" y="2987041"/>
            <a:ext cx="7617762" cy="334440"/>
          </a:xfrm>
        </p:spPr>
        <p:txBody>
          <a:bodyPr>
            <a:noAutofit/>
          </a:bodyPr>
          <a:lstStyle/>
          <a:p>
            <a:r>
              <a:rPr lang="en-US" dirty="0"/>
              <a:t>Abraham, Father of the Faithful</a:t>
            </a:r>
            <a:endParaRPr lang="en-US" sz="2400" dirty="0">
              <a:solidFill>
                <a:srgbClr val="002060"/>
              </a:solidFill>
              <a:latin typeface="Trajan Pro 3" panose="02020502050503020301" pitchFamily="18" charset="0"/>
            </a:endParaRPr>
          </a:p>
        </p:txBody>
      </p:sp>
      <p:sp>
        <p:nvSpPr>
          <p:cNvPr id="4" name="Title 3">
            <a:extLst>
              <a:ext uri="{FF2B5EF4-FFF2-40B4-BE49-F238E27FC236}">
                <a16:creationId xmlns:a16="http://schemas.microsoft.com/office/drawing/2014/main" id="{231FEC90-60F3-4484-A972-DD8FBE9E88BC}"/>
              </a:ext>
            </a:extLst>
          </p:cNvPr>
          <p:cNvSpPr>
            <a:spLocks noGrp="1"/>
          </p:cNvSpPr>
          <p:nvPr>
            <p:ph type="title"/>
          </p:nvPr>
        </p:nvSpPr>
        <p:spPr/>
        <p:txBody>
          <a:bodyPr>
            <a:noAutofit/>
          </a:bodyPr>
          <a:lstStyle/>
          <a:p>
            <a:r>
              <a:rPr lang="en-US" sz="6000" dirty="0"/>
              <a:t>Romans 4</a:t>
            </a:r>
          </a:p>
        </p:txBody>
      </p:sp>
    </p:spTree>
    <p:extLst>
      <p:ext uri="{BB962C8B-B14F-4D97-AF65-F5344CB8AC3E}">
        <p14:creationId xmlns:p14="http://schemas.microsoft.com/office/powerpoint/2010/main" val="2204026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3C08-B4F2-4244-8368-5C03FFCCBF2D}"/>
              </a:ext>
            </a:extLst>
          </p:cNvPr>
          <p:cNvSpPr>
            <a:spLocks noGrp="1"/>
          </p:cNvSpPr>
          <p:nvPr>
            <p:ph type="title"/>
          </p:nvPr>
        </p:nvSpPr>
        <p:spPr/>
        <p:txBody>
          <a:bodyPr/>
          <a:lstStyle/>
          <a:p>
            <a:r>
              <a:rPr lang="en-US"/>
              <a:t>Outline</a:t>
            </a:r>
            <a:endParaRPr lang="en-US" dirty="0"/>
          </a:p>
        </p:txBody>
      </p:sp>
      <p:sp>
        <p:nvSpPr>
          <p:cNvPr id="3" name="Content Placeholder 2">
            <a:extLst>
              <a:ext uri="{FF2B5EF4-FFF2-40B4-BE49-F238E27FC236}">
                <a16:creationId xmlns:a16="http://schemas.microsoft.com/office/drawing/2014/main" id="{1B7EB62E-AA1A-4BCE-BE17-524734E81355}"/>
              </a:ext>
            </a:extLst>
          </p:cNvPr>
          <p:cNvSpPr>
            <a:spLocks noGrp="1"/>
          </p:cNvSpPr>
          <p:nvPr>
            <p:ph sz="quarter" idx="10"/>
          </p:nvPr>
        </p:nvSpPr>
        <p:spPr/>
        <p:txBody>
          <a:bodyPr/>
          <a:lstStyle/>
          <a:p>
            <a:pPr marL="460375" lvl="0" indent="-460375">
              <a:buFont typeface="+mj-lt"/>
              <a:buAutoNum type="romanUcPeriod"/>
            </a:pPr>
            <a:r>
              <a:rPr lang="en-US" b="1" i="1" u="sng" dirty="0"/>
              <a:t>Doctrinal</a:t>
            </a:r>
            <a:r>
              <a:rPr lang="en-US" dirty="0"/>
              <a:t> – All spiritual Israel saved by grace through faith (</a:t>
            </a:r>
            <a:r>
              <a:rPr lang="en-US" b="1" dirty="0">
                <a:solidFill>
                  <a:srgbClr val="002060"/>
                </a:solidFill>
              </a:rPr>
              <a:t>1-11</a:t>
            </a:r>
            <a:r>
              <a:rPr lang="en-US" dirty="0"/>
              <a:t>)</a:t>
            </a:r>
          </a:p>
          <a:p>
            <a:pPr marL="914400" lvl="1" indent="-454025">
              <a:buFont typeface="+mj-lt"/>
              <a:buAutoNum type="alphaUcPeriod"/>
            </a:pPr>
            <a:r>
              <a:rPr lang="en-US" dirty="0">
                <a:solidFill>
                  <a:schemeClr val="bg1">
                    <a:lumMod val="75000"/>
                    <a:lumOff val="25000"/>
                  </a:schemeClr>
                </a:solidFill>
              </a:rPr>
              <a:t>All Guilty of Sin before God (</a:t>
            </a:r>
            <a:r>
              <a:rPr lang="en-US" b="1" dirty="0" err="1">
                <a:solidFill>
                  <a:srgbClr val="002060"/>
                </a:solidFill>
              </a:rPr>
              <a:t>ch.</a:t>
            </a:r>
            <a:r>
              <a:rPr lang="en-US" b="1" dirty="0">
                <a:solidFill>
                  <a:srgbClr val="002060"/>
                </a:solidFill>
              </a:rPr>
              <a:t> 1-3</a:t>
            </a:r>
            <a:r>
              <a:rPr lang="en-US" dirty="0">
                <a:solidFill>
                  <a:schemeClr val="bg1">
                    <a:lumMod val="75000"/>
                    <a:lumOff val="25000"/>
                  </a:schemeClr>
                </a:solidFill>
              </a:rPr>
              <a:t>)</a:t>
            </a:r>
          </a:p>
          <a:p>
            <a:pPr marL="914400" lvl="1" indent="-454025">
              <a:buFont typeface="+mj-lt"/>
              <a:buAutoNum type="alphaUcPeriod"/>
            </a:pPr>
            <a:r>
              <a:rPr lang="en-US" dirty="0">
                <a:solidFill>
                  <a:srgbClr val="002060"/>
                </a:solidFill>
              </a:rPr>
              <a:t>All Saved by Grace through Faith </a:t>
            </a:r>
            <a:r>
              <a:rPr lang="en-US" dirty="0">
                <a:solidFill>
                  <a:schemeClr val="bg1">
                    <a:lumMod val="75000"/>
                    <a:lumOff val="25000"/>
                  </a:schemeClr>
                </a:solidFill>
              </a:rPr>
              <a:t>(</a:t>
            </a:r>
            <a:r>
              <a:rPr lang="en-US" b="1" dirty="0" err="1">
                <a:solidFill>
                  <a:srgbClr val="002060"/>
                </a:solidFill>
              </a:rPr>
              <a:t>ch.</a:t>
            </a:r>
            <a:r>
              <a:rPr lang="en-US" b="1" dirty="0">
                <a:solidFill>
                  <a:srgbClr val="002060"/>
                </a:solidFill>
              </a:rPr>
              <a:t> 4-5</a:t>
            </a:r>
            <a:r>
              <a:rPr lang="en-US" dirty="0">
                <a:solidFill>
                  <a:schemeClr val="bg1">
                    <a:lumMod val="75000"/>
                    <a:lumOff val="25000"/>
                  </a:schemeClr>
                </a:solidFill>
              </a:rPr>
              <a:t>)</a:t>
            </a:r>
          </a:p>
          <a:p>
            <a:pPr marL="1374775" lvl="2" indent="-460375">
              <a:buFont typeface="+mj-lt"/>
              <a:buAutoNum type="arabicPeriod" startAt="4"/>
            </a:pPr>
            <a:r>
              <a:rPr lang="en-US" dirty="0"/>
              <a:t>Abraham, example of justification by faith</a:t>
            </a:r>
          </a:p>
          <a:p>
            <a:pPr marL="1374775" lvl="2" indent="-460375">
              <a:buFont typeface="+mj-lt"/>
              <a:buAutoNum type="arabicPeriod" startAt="4"/>
            </a:pPr>
            <a:r>
              <a:rPr lang="en-US" dirty="0"/>
              <a:t>Universal, gracious offering of salvation</a:t>
            </a:r>
            <a:endParaRPr lang="en-US" dirty="0">
              <a:solidFill>
                <a:schemeClr val="bg1">
                  <a:lumMod val="75000"/>
                  <a:lumOff val="25000"/>
                </a:schemeClr>
              </a:solidFill>
            </a:endParaRPr>
          </a:p>
          <a:p>
            <a:pPr marL="914400" lvl="1" indent="-454025">
              <a:buFont typeface="+mj-lt"/>
              <a:buAutoNum type="alphaUcPeriod"/>
            </a:pPr>
            <a:r>
              <a:rPr lang="en-US" dirty="0">
                <a:solidFill>
                  <a:schemeClr val="bg1">
                    <a:lumMod val="75000"/>
                    <a:lumOff val="25000"/>
                  </a:schemeClr>
                </a:solidFill>
              </a:rPr>
              <a:t>Overcoming Sin; Spirit over Flesh (</a:t>
            </a:r>
            <a:r>
              <a:rPr lang="en-US" b="1" dirty="0" err="1">
                <a:solidFill>
                  <a:srgbClr val="002060"/>
                </a:solidFill>
              </a:rPr>
              <a:t>ch.</a:t>
            </a:r>
            <a:r>
              <a:rPr lang="en-US" b="1" dirty="0">
                <a:solidFill>
                  <a:srgbClr val="002060"/>
                </a:solidFill>
              </a:rPr>
              <a:t> 6-8</a:t>
            </a:r>
            <a:r>
              <a:rPr lang="en-US" dirty="0">
                <a:solidFill>
                  <a:schemeClr val="bg1">
                    <a:lumMod val="75000"/>
                    <a:lumOff val="25000"/>
                  </a:schemeClr>
                </a:solidFill>
              </a:rPr>
              <a:t>)</a:t>
            </a:r>
          </a:p>
          <a:p>
            <a:pPr marL="914400" lvl="1" indent="-454025">
              <a:buFont typeface="+mj-lt"/>
              <a:buAutoNum type="alphaUcPeriod"/>
            </a:pPr>
            <a:r>
              <a:rPr lang="en-US" dirty="0">
                <a:solidFill>
                  <a:schemeClr val="bg1">
                    <a:lumMod val="75000"/>
                    <a:lumOff val="25000"/>
                  </a:schemeClr>
                </a:solidFill>
              </a:rPr>
              <a:t>Salvation of Spiritual Israel (</a:t>
            </a:r>
            <a:r>
              <a:rPr lang="en-US" b="1" dirty="0" err="1">
                <a:solidFill>
                  <a:srgbClr val="002060"/>
                </a:solidFill>
              </a:rPr>
              <a:t>ch.</a:t>
            </a:r>
            <a:r>
              <a:rPr lang="en-US" b="1" dirty="0">
                <a:solidFill>
                  <a:srgbClr val="002060"/>
                </a:solidFill>
              </a:rPr>
              <a:t> 9-11</a:t>
            </a:r>
            <a:r>
              <a:rPr lang="en-US" dirty="0">
                <a:solidFill>
                  <a:schemeClr val="bg1">
                    <a:lumMod val="75000"/>
                    <a:lumOff val="25000"/>
                  </a:schemeClr>
                </a:solidFill>
              </a:rPr>
              <a:t>)</a:t>
            </a:r>
          </a:p>
          <a:p>
            <a:pPr marL="460375" lvl="0" indent="-460375">
              <a:buFont typeface="+mj-lt"/>
              <a:buAutoNum type="romanUcPeriod"/>
            </a:pPr>
            <a:r>
              <a:rPr lang="en-US" b="1" i="1" u="sng" dirty="0"/>
              <a:t>Practical</a:t>
            </a:r>
            <a:r>
              <a:rPr lang="en-US" dirty="0"/>
              <a:t> – Act like people saved by grace (</a:t>
            </a:r>
            <a:r>
              <a:rPr lang="en-US" b="1" dirty="0" err="1">
                <a:solidFill>
                  <a:srgbClr val="002060"/>
                </a:solidFill>
              </a:rPr>
              <a:t>ch.</a:t>
            </a:r>
            <a:r>
              <a:rPr lang="en-US" b="1" dirty="0">
                <a:solidFill>
                  <a:srgbClr val="002060"/>
                </a:solidFill>
              </a:rPr>
              <a:t> 12-16</a:t>
            </a:r>
            <a:r>
              <a:rPr lang="en-US" dirty="0"/>
              <a:t>)</a:t>
            </a:r>
          </a:p>
          <a:p>
            <a:pPr marL="917575" lvl="1" indent="-457200">
              <a:buFont typeface="+mj-lt"/>
              <a:buAutoNum type="alphaUcPeriod"/>
            </a:pPr>
            <a:r>
              <a:rPr lang="en-US" dirty="0">
                <a:solidFill>
                  <a:schemeClr val="bg1">
                    <a:lumMod val="75000"/>
                    <a:lumOff val="25000"/>
                  </a:schemeClr>
                </a:solidFill>
              </a:rPr>
              <a:t>Applications toward each other (</a:t>
            </a:r>
            <a:r>
              <a:rPr lang="en-US" b="1" dirty="0" err="1">
                <a:solidFill>
                  <a:srgbClr val="002060"/>
                </a:solidFill>
              </a:rPr>
              <a:t>ch.</a:t>
            </a:r>
            <a:r>
              <a:rPr lang="en-US" b="1" dirty="0">
                <a:solidFill>
                  <a:srgbClr val="002060"/>
                </a:solidFill>
              </a:rPr>
              <a:t> 12-15</a:t>
            </a:r>
            <a:r>
              <a:rPr lang="en-US" dirty="0">
                <a:solidFill>
                  <a:schemeClr val="bg1">
                    <a:lumMod val="75000"/>
                    <a:lumOff val="25000"/>
                  </a:schemeClr>
                </a:solidFill>
              </a:rPr>
              <a:t>)</a:t>
            </a:r>
          </a:p>
          <a:p>
            <a:pPr marL="917575" lvl="1" indent="-457200">
              <a:buFont typeface="+mj-lt"/>
              <a:buAutoNum type="alphaUcPeriod"/>
            </a:pPr>
            <a:r>
              <a:rPr lang="en-US" dirty="0">
                <a:solidFill>
                  <a:schemeClr val="bg1">
                    <a:lumMod val="75000"/>
                    <a:lumOff val="25000"/>
                  </a:schemeClr>
                </a:solidFill>
              </a:rPr>
              <a:t>Closing (</a:t>
            </a:r>
            <a:r>
              <a:rPr lang="en-US" b="1" dirty="0" err="1">
                <a:solidFill>
                  <a:srgbClr val="002060"/>
                </a:solidFill>
              </a:rPr>
              <a:t>ch.</a:t>
            </a:r>
            <a:r>
              <a:rPr lang="en-US" b="1" dirty="0">
                <a:solidFill>
                  <a:srgbClr val="002060"/>
                </a:solidFill>
              </a:rPr>
              <a:t> 16</a:t>
            </a:r>
            <a:r>
              <a:rPr lang="en-US" dirty="0">
                <a:solidFill>
                  <a:schemeClr val="bg1">
                    <a:lumMod val="75000"/>
                    <a:lumOff val="25000"/>
                  </a:schemeClr>
                </a:solidFill>
              </a:rPr>
              <a:t>)</a:t>
            </a:r>
          </a:p>
        </p:txBody>
      </p:sp>
    </p:spTree>
    <p:extLst>
      <p:ext uri="{BB962C8B-B14F-4D97-AF65-F5344CB8AC3E}">
        <p14:creationId xmlns:p14="http://schemas.microsoft.com/office/powerpoint/2010/main" val="40445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4:1-12</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sz="5400" b="1" dirty="0"/>
              <a:t>Abraham, Example of Justification by Faith</a:t>
            </a:r>
          </a:p>
        </p:txBody>
      </p:sp>
    </p:spTree>
    <p:extLst>
      <p:ext uri="{BB962C8B-B14F-4D97-AF65-F5344CB8AC3E}">
        <p14:creationId xmlns:p14="http://schemas.microsoft.com/office/powerpoint/2010/main" val="21856529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Justified by Faith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What was the basis of God accounting righteousness to Abraham, incidentally as recorded in the </a:t>
            </a:r>
            <a:r>
              <a:rPr lang="en-US" dirty="0">
                <a:solidFill>
                  <a:srgbClr val="002060"/>
                </a:solidFill>
              </a:rPr>
              <a:t>“law and the prophets” </a:t>
            </a:r>
            <a:r>
              <a:rPr lang="en-US" dirty="0"/>
              <a:t>(</a:t>
            </a:r>
            <a:r>
              <a:rPr lang="en-US" b="1" dirty="0">
                <a:solidFill>
                  <a:srgbClr val="002060"/>
                </a:solidFill>
              </a:rPr>
              <a:t>4:1-3</a:t>
            </a:r>
            <a:r>
              <a:rPr lang="en-US" dirty="0"/>
              <a:t>)?</a:t>
            </a:r>
          </a:p>
          <a:p>
            <a:pPr marL="0" indent="0">
              <a:buNone/>
            </a:pPr>
            <a:r>
              <a:rPr lang="en-US" dirty="0">
                <a:solidFill>
                  <a:srgbClr val="002060"/>
                </a:solidFill>
              </a:rPr>
              <a:t>What then shall we say that </a:t>
            </a:r>
            <a:r>
              <a:rPr lang="en-US" b="1" dirty="0">
                <a:solidFill>
                  <a:srgbClr val="002060"/>
                </a:solidFill>
              </a:rPr>
              <a:t>Abraham </a:t>
            </a:r>
            <a:r>
              <a:rPr lang="en-US" b="1" u="sng" dirty="0">
                <a:solidFill>
                  <a:srgbClr val="002060"/>
                </a:solidFill>
              </a:rPr>
              <a:t>our</a:t>
            </a:r>
            <a:r>
              <a:rPr lang="en-US" b="1" dirty="0">
                <a:solidFill>
                  <a:srgbClr val="002060"/>
                </a:solidFill>
              </a:rPr>
              <a:t> father has found </a:t>
            </a:r>
            <a:r>
              <a:rPr lang="en-US" b="1" u="sng" dirty="0">
                <a:solidFill>
                  <a:srgbClr val="002060"/>
                </a:solidFill>
              </a:rPr>
              <a:t>according to the flesh</a:t>
            </a:r>
            <a:r>
              <a:rPr lang="en-US" dirty="0">
                <a:solidFill>
                  <a:srgbClr val="002060"/>
                </a:solidFill>
              </a:rPr>
              <a:t>? For </a:t>
            </a:r>
            <a:r>
              <a:rPr lang="en-US" b="1" u="sng" dirty="0">
                <a:solidFill>
                  <a:srgbClr val="002060"/>
                </a:solidFill>
              </a:rPr>
              <a:t>if</a:t>
            </a:r>
            <a:r>
              <a:rPr lang="en-US" b="1" dirty="0">
                <a:solidFill>
                  <a:srgbClr val="002060"/>
                </a:solidFill>
              </a:rPr>
              <a:t> Abraham was justified by works, he has </a:t>
            </a:r>
            <a:r>
              <a:rPr lang="en-US" b="1" u="sng" dirty="0">
                <a:solidFill>
                  <a:srgbClr val="002060"/>
                </a:solidFill>
              </a:rPr>
              <a:t>something to boast about</a:t>
            </a:r>
            <a:r>
              <a:rPr lang="en-US" b="1" dirty="0">
                <a:solidFill>
                  <a:srgbClr val="002060"/>
                </a:solidFill>
              </a:rPr>
              <a:t>, but </a:t>
            </a:r>
            <a:r>
              <a:rPr lang="en-US" b="1" u="sng" dirty="0">
                <a:solidFill>
                  <a:srgbClr val="002060"/>
                </a:solidFill>
              </a:rPr>
              <a:t>not before God</a:t>
            </a:r>
            <a:r>
              <a:rPr lang="en-US" dirty="0">
                <a:solidFill>
                  <a:srgbClr val="002060"/>
                </a:solidFill>
              </a:rPr>
              <a:t>. For what does the Scripture say? “</a:t>
            </a:r>
            <a:r>
              <a:rPr lang="en-US" b="1" dirty="0">
                <a:solidFill>
                  <a:srgbClr val="002060"/>
                </a:solidFill>
              </a:rPr>
              <a:t>Abraham </a:t>
            </a:r>
            <a:r>
              <a:rPr lang="en-US" b="1" u="sng" dirty="0">
                <a:solidFill>
                  <a:srgbClr val="002060"/>
                </a:solidFill>
              </a:rPr>
              <a:t>believed</a:t>
            </a:r>
            <a:r>
              <a:rPr lang="en-US" b="1" dirty="0">
                <a:solidFill>
                  <a:srgbClr val="002060"/>
                </a:solidFill>
              </a:rPr>
              <a:t> God, and </a:t>
            </a:r>
            <a:r>
              <a:rPr lang="en-US" b="1" u="sng" dirty="0">
                <a:solidFill>
                  <a:srgbClr val="002060"/>
                </a:solidFill>
              </a:rPr>
              <a:t>it was accounted</a:t>
            </a:r>
            <a:r>
              <a:rPr lang="en-US" b="1" dirty="0">
                <a:solidFill>
                  <a:srgbClr val="002060"/>
                </a:solidFill>
              </a:rPr>
              <a:t> to him for righteousness</a:t>
            </a:r>
            <a:r>
              <a:rPr lang="en-US" dirty="0">
                <a:solidFill>
                  <a:srgbClr val="002060"/>
                </a:solidFill>
              </a:rPr>
              <a:t>.” </a:t>
            </a:r>
            <a:r>
              <a:rPr lang="en-US" dirty="0"/>
              <a:t>(</a:t>
            </a:r>
            <a:r>
              <a:rPr lang="en-US" b="1" dirty="0">
                <a:solidFill>
                  <a:srgbClr val="002060"/>
                </a:solidFill>
              </a:rPr>
              <a:t>4:1-3</a:t>
            </a:r>
            <a:r>
              <a:rPr lang="en-US" dirty="0"/>
              <a:t>)</a:t>
            </a:r>
          </a:p>
          <a:p>
            <a:r>
              <a:rPr lang="en-US" dirty="0"/>
              <a:t>Abraham was justified by faith, not by works.</a:t>
            </a:r>
          </a:p>
          <a:p>
            <a:endParaRPr lang="en-US" dirty="0"/>
          </a:p>
          <a:p>
            <a:endParaRPr lang="en-US" dirty="0"/>
          </a:p>
        </p:txBody>
      </p:sp>
    </p:spTree>
    <p:extLst>
      <p:ext uri="{BB962C8B-B14F-4D97-AF65-F5344CB8AC3E}">
        <p14:creationId xmlns:p14="http://schemas.microsoft.com/office/powerpoint/2010/main" val="218403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Works, Yes, But What Kind?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2"/>
            </a:pPr>
            <a:r>
              <a:rPr lang="en-US" dirty="0"/>
              <a:t>Based on the context and its relationship to boasting, debt, grace, and faith, what kind of </a:t>
            </a:r>
            <a:r>
              <a:rPr lang="en-US" dirty="0">
                <a:solidFill>
                  <a:srgbClr val="002060"/>
                </a:solidFill>
              </a:rPr>
              <a:t>“works”</a:t>
            </a:r>
            <a:r>
              <a:rPr lang="en-US" dirty="0"/>
              <a:t> is Paul minimizing (</a:t>
            </a:r>
            <a:r>
              <a:rPr lang="en-US" b="1" dirty="0">
                <a:solidFill>
                  <a:srgbClr val="002060"/>
                </a:solidFill>
              </a:rPr>
              <a:t>4:4-6</a:t>
            </a:r>
            <a:r>
              <a:rPr lang="en-US" dirty="0"/>
              <a:t>)?  How is this different than the </a:t>
            </a:r>
            <a:r>
              <a:rPr lang="en-US" dirty="0">
                <a:solidFill>
                  <a:srgbClr val="002060"/>
                </a:solidFill>
              </a:rPr>
              <a:t>“works”</a:t>
            </a:r>
            <a:r>
              <a:rPr lang="en-US" dirty="0"/>
              <a:t> of </a:t>
            </a:r>
            <a:r>
              <a:rPr lang="en-US" b="1" dirty="0">
                <a:solidFill>
                  <a:srgbClr val="002060"/>
                </a:solidFill>
              </a:rPr>
              <a:t>James 2:14-26</a:t>
            </a:r>
            <a:r>
              <a:rPr lang="en-US" dirty="0"/>
              <a:t>?</a:t>
            </a:r>
          </a:p>
          <a:p>
            <a:pPr marL="0" indent="0">
              <a:lnSpc>
                <a:spcPct val="95000"/>
              </a:lnSpc>
              <a:spcBef>
                <a:spcPts val="0"/>
              </a:spcBef>
              <a:buNone/>
            </a:pPr>
            <a:r>
              <a:rPr lang="en-US" dirty="0">
                <a:solidFill>
                  <a:srgbClr val="002060"/>
                </a:solidFill>
              </a:rPr>
              <a:t>For if Abraham was justified by </a:t>
            </a:r>
            <a:r>
              <a:rPr lang="en-US" b="1" dirty="0">
                <a:solidFill>
                  <a:srgbClr val="002060"/>
                </a:solidFill>
              </a:rPr>
              <a:t>works, he has </a:t>
            </a:r>
            <a:r>
              <a:rPr lang="en-US" b="1" u="sng" dirty="0">
                <a:solidFill>
                  <a:srgbClr val="002060"/>
                </a:solidFill>
              </a:rPr>
              <a:t>something to boast</a:t>
            </a:r>
            <a:r>
              <a:rPr lang="en-US" b="1" dirty="0">
                <a:solidFill>
                  <a:srgbClr val="002060"/>
                </a:solidFill>
              </a:rPr>
              <a:t> about</a:t>
            </a:r>
            <a:r>
              <a:rPr lang="en-US" dirty="0">
                <a:solidFill>
                  <a:srgbClr val="002060"/>
                </a:solidFill>
              </a:rPr>
              <a:t>, but not before God. … Now to him </a:t>
            </a:r>
            <a:r>
              <a:rPr lang="en-US" b="1" dirty="0">
                <a:solidFill>
                  <a:srgbClr val="002060"/>
                </a:solidFill>
              </a:rPr>
              <a:t>who </a:t>
            </a:r>
            <a:r>
              <a:rPr lang="en-US" b="1" u="sng" dirty="0">
                <a:solidFill>
                  <a:srgbClr val="002060"/>
                </a:solidFill>
              </a:rPr>
              <a:t>works</a:t>
            </a:r>
            <a:r>
              <a:rPr lang="en-US" b="1" dirty="0">
                <a:solidFill>
                  <a:srgbClr val="002060"/>
                </a:solidFill>
              </a:rPr>
              <a:t>, the </a:t>
            </a:r>
            <a:r>
              <a:rPr lang="en-US" b="1" u="sng" dirty="0">
                <a:solidFill>
                  <a:srgbClr val="002060"/>
                </a:solidFill>
              </a:rPr>
              <a:t>wages</a:t>
            </a:r>
            <a:r>
              <a:rPr lang="en-US" b="1" dirty="0">
                <a:solidFill>
                  <a:srgbClr val="002060"/>
                </a:solidFill>
              </a:rPr>
              <a:t> are not </a:t>
            </a:r>
            <a:r>
              <a:rPr lang="en-US" b="1" u="sng" dirty="0">
                <a:solidFill>
                  <a:srgbClr val="002060"/>
                </a:solidFill>
              </a:rPr>
              <a:t>counted</a:t>
            </a:r>
            <a:r>
              <a:rPr lang="en-US" b="1" dirty="0">
                <a:solidFill>
                  <a:srgbClr val="002060"/>
                </a:solidFill>
              </a:rPr>
              <a:t> as grace but as </a:t>
            </a:r>
            <a:r>
              <a:rPr lang="en-US" b="1" u="sng" dirty="0">
                <a:solidFill>
                  <a:srgbClr val="002060"/>
                </a:solidFill>
              </a:rPr>
              <a:t>debt</a:t>
            </a:r>
            <a:r>
              <a:rPr lang="en-US" dirty="0">
                <a:solidFill>
                  <a:srgbClr val="002060"/>
                </a:solidFill>
              </a:rPr>
              <a:t>. But to him </a:t>
            </a:r>
            <a:r>
              <a:rPr lang="en-US" b="1" dirty="0">
                <a:solidFill>
                  <a:srgbClr val="002060"/>
                </a:solidFill>
              </a:rPr>
              <a:t>who does not work but believes on Him</a:t>
            </a:r>
            <a:r>
              <a:rPr lang="en-US" dirty="0">
                <a:solidFill>
                  <a:srgbClr val="002060"/>
                </a:solidFill>
              </a:rPr>
              <a:t> who justifies the ungodly, </a:t>
            </a:r>
            <a:r>
              <a:rPr lang="en-US" b="1" dirty="0">
                <a:solidFill>
                  <a:srgbClr val="002060"/>
                </a:solidFill>
              </a:rPr>
              <a:t>his </a:t>
            </a:r>
            <a:r>
              <a:rPr lang="en-US" b="1" u="sng" dirty="0">
                <a:solidFill>
                  <a:srgbClr val="002060"/>
                </a:solidFill>
              </a:rPr>
              <a:t>faith is accounted</a:t>
            </a:r>
            <a:r>
              <a:rPr lang="en-US" b="1" dirty="0">
                <a:solidFill>
                  <a:srgbClr val="002060"/>
                </a:solidFill>
              </a:rPr>
              <a:t> for righteousness</a:t>
            </a:r>
            <a:r>
              <a:rPr lang="en-US" dirty="0">
                <a:solidFill>
                  <a:srgbClr val="002060"/>
                </a:solidFill>
              </a:rPr>
              <a:t>, just as David also describes the blessedness of the man to </a:t>
            </a:r>
            <a:r>
              <a:rPr lang="en-US" b="1" dirty="0">
                <a:solidFill>
                  <a:srgbClr val="002060"/>
                </a:solidFill>
              </a:rPr>
              <a:t>whom God imputes </a:t>
            </a:r>
            <a:r>
              <a:rPr lang="en-US" b="1" u="sng" dirty="0">
                <a:solidFill>
                  <a:srgbClr val="002060"/>
                </a:solidFill>
              </a:rPr>
              <a:t>righteousness apart from works</a:t>
            </a:r>
            <a:r>
              <a:rPr lang="en-US" dirty="0">
                <a:solidFill>
                  <a:srgbClr val="002060"/>
                </a:solidFill>
              </a:rPr>
              <a:t> </a:t>
            </a:r>
            <a:r>
              <a:rPr lang="en-US" dirty="0"/>
              <a:t>(</a:t>
            </a:r>
            <a:r>
              <a:rPr lang="en-US" b="1" dirty="0">
                <a:solidFill>
                  <a:srgbClr val="002060"/>
                </a:solidFill>
              </a:rPr>
              <a:t>4:2-6</a:t>
            </a:r>
            <a:r>
              <a:rPr lang="en-US" dirty="0"/>
              <a:t>)</a:t>
            </a:r>
          </a:p>
          <a:p>
            <a:pPr>
              <a:lnSpc>
                <a:spcPct val="95000"/>
              </a:lnSpc>
              <a:spcBef>
                <a:spcPts val="0"/>
              </a:spcBef>
            </a:pPr>
            <a:r>
              <a:rPr lang="en-US" dirty="0"/>
              <a:t>In Romans, “works” merit, </a:t>
            </a:r>
            <a:r>
              <a:rPr lang="en-US" b="1" i="1" dirty="0"/>
              <a:t>earn</a:t>
            </a:r>
            <a:r>
              <a:rPr lang="en-US" dirty="0"/>
              <a:t> salvation from God and </a:t>
            </a:r>
            <a:r>
              <a:rPr lang="en-US" b="1" i="1" dirty="0"/>
              <a:t>boasting</a:t>
            </a:r>
            <a:r>
              <a:rPr lang="en-US" dirty="0"/>
              <a:t>.</a:t>
            </a:r>
          </a:p>
          <a:p>
            <a:pPr>
              <a:lnSpc>
                <a:spcPct val="95000"/>
              </a:lnSpc>
              <a:spcBef>
                <a:spcPts val="0"/>
              </a:spcBef>
            </a:pPr>
            <a:r>
              <a:rPr lang="en-US" dirty="0"/>
              <a:t>Provide justification, righteousness </a:t>
            </a:r>
            <a:r>
              <a:rPr lang="en-US" b="1" i="1" dirty="0"/>
              <a:t>without</a:t>
            </a:r>
            <a:r>
              <a:rPr lang="en-US" dirty="0"/>
              <a:t> faith.</a:t>
            </a:r>
          </a:p>
        </p:txBody>
      </p:sp>
    </p:spTree>
    <p:extLst>
      <p:ext uri="{BB962C8B-B14F-4D97-AF65-F5344CB8AC3E}">
        <p14:creationId xmlns:p14="http://schemas.microsoft.com/office/powerpoint/2010/main" val="418821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36B3-844C-4017-8C6E-9A2730380A04}"/>
              </a:ext>
            </a:extLst>
          </p:cNvPr>
          <p:cNvSpPr>
            <a:spLocks noGrp="1"/>
          </p:cNvSpPr>
          <p:nvPr>
            <p:ph type="title"/>
          </p:nvPr>
        </p:nvSpPr>
        <p:spPr/>
        <p:txBody>
          <a:bodyPr/>
          <a:lstStyle/>
          <a:p>
            <a:r>
              <a:rPr lang="en-US" dirty="0"/>
              <a:t>Works Fulfilling Faith</a:t>
            </a:r>
          </a:p>
        </p:txBody>
      </p:sp>
      <p:sp>
        <p:nvSpPr>
          <p:cNvPr id="3" name="Content Placeholder 2">
            <a:extLst>
              <a:ext uri="{FF2B5EF4-FFF2-40B4-BE49-F238E27FC236}">
                <a16:creationId xmlns:a16="http://schemas.microsoft.com/office/drawing/2014/main" id="{D4FBD463-1846-4428-929D-A30DCC3E5C2E}"/>
              </a:ext>
            </a:extLst>
          </p:cNvPr>
          <p:cNvSpPr>
            <a:spLocks noGrp="1"/>
          </p:cNvSpPr>
          <p:nvPr>
            <p:ph sz="quarter" idx="10"/>
          </p:nvPr>
        </p:nvSpPr>
        <p:spPr/>
        <p:txBody>
          <a:bodyPr/>
          <a:lstStyle/>
          <a:p>
            <a:pPr marL="0" indent="0">
              <a:buNone/>
            </a:pPr>
            <a:r>
              <a:rPr lang="en-US" dirty="0">
                <a:solidFill>
                  <a:srgbClr val="002060"/>
                </a:solidFill>
              </a:rPr>
              <a:t>What does it profit, my brethren, if someone says he has </a:t>
            </a:r>
            <a:r>
              <a:rPr lang="en-US" b="1" dirty="0">
                <a:solidFill>
                  <a:srgbClr val="002060"/>
                </a:solidFill>
              </a:rPr>
              <a:t>faith but does </a:t>
            </a:r>
            <a:r>
              <a:rPr lang="en-US" b="1" u="sng" dirty="0">
                <a:solidFill>
                  <a:srgbClr val="002060"/>
                </a:solidFill>
              </a:rPr>
              <a:t>not</a:t>
            </a:r>
            <a:r>
              <a:rPr lang="en-US" b="1" dirty="0">
                <a:solidFill>
                  <a:srgbClr val="002060"/>
                </a:solidFill>
              </a:rPr>
              <a:t> have works</a:t>
            </a:r>
            <a:r>
              <a:rPr lang="en-US" dirty="0">
                <a:solidFill>
                  <a:srgbClr val="002060"/>
                </a:solidFill>
              </a:rPr>
              <a:t>? Can faith save him? If a brother or sister is naked and destitute of daily food, and one of you says to them, “Depart in peace, be warmed and filled,” but you </a:t>
            </a:r>
            <a:r>
              <a:rPr lang="en-US" b="1" dirty="0">
                <a:solidFill>
                  <a:srgbClr val="002060"/>
                </a:solidFill>
              </a:rPr>
              <a:t>do not give them the things which are needed</a:t>
            </a:r>
            <a:r>
              <a:rPr lang="en-US" dirty="0">
                <a:solidFill>
                  <a:srgbClr val="002060"/>
                </a:solidFill>
              </a:rPr>
              <a:t> for the body, </a:t>
            </a:r>
            <a:r>
              <a:rPr lang="en-US" b="1" u="sng" dirty="0">
                <a:solidFill>
                  <a:srgbClr val="002060"/>
                </a:solidFill>
              </a:rPr>
              <a:t>what does it profit</a:t>
            </a:r>
            <a:r>
              <a:rPr lang="en-US" dirty="0">
                <a:solidFill>
                  <a:srgbClr val="002060"/>
                </a:solidFill>
              </a:rPr>
              <a:t>? </a:t>
            </a:r>
            <a:r>
              <a:rPr lang="en-US" b="1" dirty="0">
                <a:solidFill>
                  <a:srgbClr val="002060"/>
                </a:solidFill>
              </a:rPr>
              <a:t>Thus also </a:t>
            </a:r>
            <a:r>
              <a:rPr lang="en-US" b="1" u="sng" dirty="0">
                <a:solidFill>
                  <a:srgbClr val="002060"/>
                </a:solidFill>
              </a:rPr>
              <a:t>faith by itself, if it does not have works, is dead</a:t>
            </a:r>
            <a:r>
              <a:rPr lang="en-US" dirty="0">
                <a:solidFill>
                  <a:srgbClr val="002060"/>
                </a:solidFill>
              </a:rPr>
              <a:t>. But someone will say, “You have faith, and I have works.” Show me your faith without your works, and I will </a:t>
            </a:r>
            <a:r>
              <a:rPr lang="en-US" b="1" dirty="0">
                <a:solidFill>
                  <a:srgbClr val="002060"/>
                </a:solidFill>
              </a:rPr>
              <a:t>show you my faith by my works</a:t>
            </a:r>
            <a:r>
              <a:rPr lang="en-US" dirty="0">
                <a:solidFill>
                  <a:srgbClr val="002060"/>
                </a:solidFill>
              </a:rPr>
              <a:t>. You believe that there is one God. You do well. </a:t>
            </a:r>
            <a:r>
              <a:rPr lang="en-US" b="1" dirty="0">
                <a:solidFill>
                  <a:srgbClr val="002060"/>
                </a:solidFill>
              </a:rPr>
              <a:t>Even the demons believe </a:t>
            </a:r>
            <a:r>
              <a:rPr lang="en-US" dirty="0">
                <a:solidFill>
                  <a:srgbClr val="002060"/>
                </a:solidFill>
              </a:rPr>
              <a:t>– and tremble! But do you want to know, O foolish man, that </a:t>
            </a:r>
            <a:r>
              <a:rPr lang="en-US" b="1" dirty="0">
                <a:solidFill>
                  <a:srgbClr val="002060"/>
                </a:solidFill>
              </a:rPr>
              <a:t>faith without works is dead</a:t>
            </a:r>
            <a:r>
              <a:rPr lang="en-US" dirty="0">
                <a:solidFill>
                  <a:srgbClr val="002060"/>
                </a:solidFill>
              </a:rPr>
              <a:t>? </a:t>
            </a:r>
            <a:r>
              <a:rPr lang="en-US" dirty="0"/>
              <a:t>(</a:t>
            </a:r>
            <a:r>
              <a:rPr lang="en-US" b="1" dirty="0">
                <a:solidFill>
                  <a:srgbClr val="002060"/>
                </a:solidFill>
              </a:rPr>
              <a:t>James 2:14-20</a:t>
            </a:r>
            <a:r>
              <a:rPr lang="en-US" dirty="0"/>
              <a:t>)</a:t>
            </a:r>
          </a:p>
        </p:txBody>
      </p:sp>
    </p:spTree>
    <p:extLst>
      <p:ext uri="{BB962C8B-B14F-4D97-AF65-F5344CB8AC3E}">
        <p14:creationId xmlns:p14="http://schemas.microsoft.com/office/powerpoint/2010/main" val="330107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b="1" dirty="0"/>
              <a:t>Romans 1:1-17</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Greetings &amp; Personal Wishes</a:t>
            </a:r>
          </a:p>
        </p:txBody>
      </p:sp>
    </p:spTree>
    <p:extLst>
      <p:ext uri="{BB962C8B-B14F-4D97-AF65-F5344CB8AC3E}">
        <p14:creationId xmlns:p14="http://schemas.microsoft.com/office/powerpoint/2010/main" val="1340570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36B3-844C-4017-8C6E-9A2730380A04}"/>
              </a:ext>
            </a:extLst>
          </p:cNvPr>
          <p:cNvSpPr>
            <a:spLocks noGrp="1"/>
          </p:cNvSpPr>
          <p:nvPr>
            <p:ph type="title"/>
          </p:nvPr>
        </p:nvSpPr>
        <p:spPr/>
        <p:txBody>
          <a:bodyPr/>
          <a:lstStyle/>
          <a:p>
            <a:r>
              <a:rPr lang="en-US" dirty="0"/>
              <a:t>Works Fulfilling Faith</a:t>
            </a:r>
          </a:p>
        </p:txBody>
      </p:sp>
      <p:sp>
        <p:nvSpPr>
          <p:cNvPr id="3" name="Content Placeholder 2">
            <a:extLst>
              <a:ext uri="{FF2B5EF4-FFF2-40B4-BE49-F238E27FC236}">
                <a16:creationId xmlns:a16="http://schemas.microsoft.com/office/drawing/2014/main" id="{D4FBD463-1846-4428-929D-A30DCC3E5C2E}"/>
              </a:ext>
            </a:extLst>
          </p:cNvPr>
          <p:cNvSpPr>
            <a:spLocks noGrp="1"/>
          </p:cNvSpPr>
          <p:nvPr>
            <p:ph sz="quarter" idx="10"/>
          </p:nvPr>
        </p:nvSpPr>
        <p:spPr/>
        <p:txBody>
          <a:bodyPr/>
          <a:lstStyle/>
          <a:p>
            <a:pPr marL="0" indent="0">
              <a:buNone/>
            </a:pPr>
            <a:r>
              <a:rPr lang="en-US" dirty="0">
                <a:solidFill>
                  <a:srgbClr val="002060"/>
                </a:solidFill>
              </a:rPr>
              <a:t>Was not </a:t>
            </a:r>
            <a:r>
              <a:rPr lang="en-US" b="1" u="sng" dirty="0">
                <a:solidFill>
                  <a:srgbClr val="002060"/>
                </a:solidFill>
              </a:rPr>
              <a:t>Abraham our father justified by works</a:t>
            </a:r>
            <a:r>
              <a:rPr lang="en-US" b="1" dirty="0">
                <a:solidFill>
                  <a:srgbClr val="002060"/>
                </a:solidFill>
              </a:rPr>
              <a:t> </a:t>
            </a:r>
            <a:r>
              <a:rPr lang="en-US" dirty="0">
                <a:solidFill>
                  <a:srgbClr val="002060"/>
                </a:solidFill>
              </a:rPr>
              <a:t>when he offered Isaac his son on the altar? Do you see that </a:t>
            </a:r>
            <a:r>
              <a:rPr lang="en-US" b="1" dirty="0">
                <a:solidFill>
                  <a:srgbClr val="002060"/>
                </a:solidFill>
              </a:rPr>
              <a:t>faith was </a:t>
            </a:r>
            <a:r>
              <a:rPr lang="en-US" b="1" u="sng" dirty="0">
                <a:solidFill>
                  <a:srgbClr val="002060"/>
                </a:solidFill>
              </a:rPr>
              <a:t>working together</a:t>
            </a:r>
            <a:r>
              <a:rPr lang="en-US" b="1" dirty="0">
                <a:solidFill>
                  <a:srgbClr val="002060"/>
                </a:solidFill>
              </a:rPr>
              <a:t> with his works, and by works faith was </a:t>
            </a:r>
            <a:r>
              <a:rPr lang="en-US" b="1" u="sng" dirty="0">
                <a:solidFill>
                  <a:srgbClr val="002060"/>
                </a:solidFill>
              </a:rPr>
              <a:t>made perfect</a:t>
            </a:r>
            <a:r>
              <a:rPr lang="en-US" dirty="0">
                <a:solidFill>
                  <a:srgbClr val="002060"/>
                </a:solidFill>
              </a:rPr>
              <a:t>? And </a:t>
            </a:r>
            <a:r>
              <a:rPr lang="en-US" b="1" dirty="0">
                <a:solidFill>
                  <a:srgbClr val="002060"/>
                </a:solidFill>
              </a:rPr>
              <a:t>the Scripture was </a:t>
            </a:r>
            <a:r>
              <a:rPr lang="en-US" b="1" u="sng" dirty="0">
                <a:solidFill>
                  <a:srgbClr val="002060"/>
                </a:solidFill>
              </a:rPr>
              <a:t>fulfilled</a:t>
            </a:r>
            <a:r>
              <a:rPr lang="en-US" b="1" dirty="0">
                <a:solidFill>
                  <a:srgbClr val="002060"/>
                </a:solidFill>
              </a:rPr>
              <a:t> </a:t>
            </a:r>
            <a:r>
              <a:rPr lang="en-US" dirty="0">
                <a:solidFill>
                  <a:srgbClr val="002060"/>
                </a:solidFill>
              </a:rPr>
              <a:t>which says, “</a:t>
            </a:r>
            <a:r>
              <a:rPr lang="en-US" b="1" dirty="0">
                <a:solidFill>
                  <a:srgbClr val="002060"/>
                </a:solidFill>
              </a:rPr>
              <a:t>Abraham believed God, and it was accounted to him for righteousness</a:t>
            </a:r>
            <a:r>
              <a:rPr lang="en-US" dirty="0">
                <a:solidFill>
                  <a:srgbClr val="002060"/>
                </a:solidFill>
              </a:rPr>
              <a:t>.” And he was called the friend of God. You see then that a </a:t>
            </a:r>
            <a:r>
              <a:rPr lang="en-US" b="1" dirty="0">
                <a:solidFill>
                  <a:srgbClr val="002060"/>
                </a:solidFill>
              </a:rPr>
              <a:t>man is justified </a:t>
            </a:r>
            <a:r>
              <a:rPr lang="en-US" b="1" u="sng" dirty="0">
                <a:solidFill>
                  <a:srgbClr val="002060"/>
                </a:solidFill>
              </a:rPr>
              <a:t>by works, and not by faith only</a:t>
            </a:r>
            <a:r>
              <a:rPr lang="en-US" dirty="0">
                <a:solidFill>
                  <a:srgbClr val="002060"/>
                </a:solidFill>
              </a:rPr>
              <a:t>.  Likewise, was not </a:t>
            </a:r>
            <a:r>
              <a:rPr lang="en-US" b="1" dirty="0">
                <a:solidFill>
                  <a:srgbClr val="002060"/>
                </a:solidFill>
              </a:rPr>
              <a:t>Rahab the harlot </a:t>
            </a:r>
            <a:r>
              <a:rPr lang="en-US" b="1" u="sng" dirty="0">
                <a:solidFill>
                  <a:srgbClr val="002060"/>
                </a:solidFill>
              </a:rPr>
              <a:t>also justified by works</a:t>
            </a:r>
            <a:r>
              <a:rPr lang="en-US" dirty="0">
                <a:solidFill>
                  <a:srgbClr val="002060"/>
                </a:solidFill>
              </a:rPr>
              <a:t> when she received the messengers and sent them out another way? </a:t>
            </a:r>
            <a:r>
              <a:rPr lang="en-US" b="1" dirty="0">
                <a:solidFill>
                  <a:srgbClr val="002060"/>
                </a:solidFill>
              </a:rPr>
              <a:t>For as the body without the spirit is dead, so </a:t>
            </a:r>
            <a:r>
              <a:rPr lang="en-US" b="1" u="sng" dirty="0">
                <a:solidFill>
                  <a:srgbClr val="002060"/>
                </a:solidFill>
              </a:rPr>
              <a:t>faith without works is dead</a:t>
            </a:r>
            <a:r>
              <a:rPr lang="en-US" b="1" dirty="0">
                <a:solidFill>
                  <a:srgbClr val="002060"/>
                </a:solidFill>
              </a:rPr>
              <a:t> also</a:t>
            </a:r>
            <a:r>
              <a:rPr lang="en-US" dirty="0">
                <a:solidFill>
                  <a:srgbClr val="002060"/>
                </a:solidFill>
              </a:rPr>
              <a:t>. </a:t>
            </a:r>
            <a:r>
              <a:rPr lang="en-US" dirty="0"/>
              <a:t>(</a:t>
            </a:r>
            <a:r>
              <a:rPr lang="en-US" b="1" dirty="0">
                <a:solidFill>
                  <a:srgbClr val="002060"/>
                </a:solidFill>
              </a:rPr>
              <a:t>James 2:21-26</a:t>
            </a:r>
            <a:r>
              <a:rPr lang="en-US" dirty="0"/>
              <a:t>)</a:t>
            </a:r>
          </a:p>
          <a:p>
            <a:r>
              <a:rPr lang="en-US" dirty="0"/>
              <a:t>In James, “works” compliment faith – inseparable – required.</a:t>
            </a:r>
          </a:p>
        </p:txBody>
      </p:sp>
    </p:spTree>
    <p:extLst>
      <p:ext uri="{BB962C8B-B14F-4D97-AF65-F5344CB8AC3E}">
        <p14:creationId xmlns:p14="http://schemas.microsoft.com/office/powerpoint/2010/main" val="354377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Works, Yes, But What Kind?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2"/>
            </a:pPr>
            <a:r>
              <a:rPr lang="en-US" dirty="0"/>
              <a:t>Based on the context and its relationship to boasting, debt, grace, and faith, what kind of </a:t>
            </a:r>
            <a:r>
              <a:rPr lang="en-US" dirty="0">
                <a:solidFill>
                  <a:srgbClr val="002060"/>
                </a:solidFill>
              </a:rPr>
              <a:t>“works”</a:t>
            </a:r>
            <a:r>
              <a:rPr lang="en-US" dirty="0"/>
              <a:t> is Paul minimizing (</a:t>
            </a:r>
            <a:r>
              <a:rPr lang="en-US" b="1" dirty="0">
                <a:solidFill>
                  <a:srgbClr val="002060"/>
                </a:solidFill>
              </a:rPr>
              <a:t>4:4-6</a:t>
            </a:r>
            <a:r>
              <a:rPr lang="en-US" dirty="0"/>
              <a:t>)?  How is this different than the </a:t>
            </a:r>
            <a:r>
              <a:rPr lang="en-US" dirty="0">
                <a:solidFill>
                  <a:srgbClr val="002060"/>
                </a:solidFill>
              </a:rPr>
              <a:t>“works”</a:t>
            </a:r>
            <a:r>
              <a:rPr lang="en-US" dirty="0"/>
              <a:t> of </a:t>
            </a:r>
            <a:r>
              <a:rPr lang="en-US" b="1" dirty="0">
                <a:solidFill>
                  <a:srgbClr val="002060"/>
                </a:solidFill>
              </a:rPr>
              <a:t>James 2:14-26</a:t>
            </a:r>
            <a:r>
              <a:rPr lang="en-US" dirty="0"/>
              <a:t>?</a:t>
            </a:r>
          </a:p>
          <a:p>
            <a:pPr marL="0" indent="0">
              <a:lnSpc>
                <a:spcPct val="95000"/>
              </a:lnSpc>
              <a:spcBef>
                <a:spcPts val="0"/>
              </a:spcBef>
              <a:buNone/>
            </a:pPr>
            <a:r>
              <a:rPr lang="en-US" dirty="0">
                <a:solidFill>
                  <a:srgbClr val="002060"/>
                </a:solidFill>
              </a:rPr>
              <a:t>For if Abraham was justified by </a:t>
            </a:r>
            <a:r>
              <a:rPr lang="en-US" b="1" dirty="0">
                <a:solidFill>
                  <a:srgbClr val="002060"/>
                </a:solidFill>
              </a:rPr>
              <a:t>works, he has </a:t>
            </a:r>
            <a:r>
              <a:rPr lang="en-US" b="1" u="sng" dirty="0">
                <a:solidFill>
                  <a:srgbClr val="002060"/>
                </a:solidFill>
              </a:rPr>
              <a:t>something to boast</a:t>
            </a:r>
            <a:r>
              <a:rPr lang="en-US" b="1" dirty="0">
                <a:solidFill>
                  <a:srgbClr val="002060"/>
                </a:solidFill>
              </a:rPr>
              <a:t> about</a:t>
            </a:r>
            <a:r>
              <a:rPr lang="en-US" dirty="0">
                <a:solidFill>
                  <a:srgbClr val="002060"/>
                </a:solidFill>
              </a:rPr>
              <a:t>, but not before God. … Now to him </a:t>
            </a:r>
            <a:r>
              <a:rPr lang="en-US" b="1" dirty="0">
                <a:solidFill>
                  <a:srgbClr val="002060"/>
                </a:solidFill>
              </a:rPr>
              <a:t>who </a:t>
            </a:r>
            <a:r>
              <a:rPr lang="en-US" b="1" u="sng" dirty="0">
                <a:solidFill>
                  <a:srgbClr val="002060"/>
                </a:solidFill>
              </a:rPr>
              <a:t>works</a:t>
            </a:r>
            <a:r>
              <a:rPr lang="en-US" b="1" dirty="0">
                <a:solidFill>
                  <a:srgbClr val="002060"/>
                </a:solidFill>
              </a:rPr>
              <a:t>, the </a:t>
            </a:r>
            <a:r>
              <a:rPr lang="en-US" b="1" u="sng" dirty="0">
                <a:solidFill>
                  <a:srgbClr val="002060"/>
                </a:solidFill>
              </a:rPr>
              <a:t>wages</a:t>
            </a:r>
            <a:r>
              <a:rPr lang="en-US" b="1" dirty="0">
                <a:solidFill>
                  <a:srgbClr val="002060"/>
                </a:solidFill>
              </a:rPr>
              <a:t> are not </a:t>
            </a:r>
            <a:r>
              <a:rPr lang="en-US" b="1" u="sng" dirty="0">
                <a:solidFill>
                  <a:srgbClr val="002060"/>
                </a:solidFill>
              </a:rPr>
              <a:t>counted</a:t>
            </a:r>
            <a:r>
              <a:rPr lang="en-US" b="1" dirty="0">
                <a:solidFill>
                  <a:srgbClr val="002060"/>
                </a:solidFill>
              </a:rPr>
              <a:t> as grace but as </a:t>
            </a:r>
            <a:r>
              <a:rPr lang="en-US" b="1" u="sng" dirty="0">
                <a:solidFill>
                  <a:srgbClr val="002060"/>
                </a:solidFill>
              </a:rPr>
              <a:t>debt</a:t>
            </a:r>
            <a:r>
              <a:rPr lang="en-US" dirty="0">
                <a:solidFill>
                  <a:srgbClr val="002060"/>
                </a:solidFill>
              </a:rPr>
              <a:t>. But to him </a:t>
            </a:r>
            <a:r>
              <a:rPr lang="en-US" b="1" dirty="0">
                <a:solidFill>
                  <a:srgbClr val="002060"/>
                </a:solidFill>
              </a:rPr>
              <a:t>who does not work but believes on Him</a:t>
            </a:r>
            <a:r>
              <a:rPr lang="en-US" dirty="0">
                <a:solidFill>
                  <a:srgbClr val="002060"/>
                </a:solidFill>
              </a:rPr>
              <a:t> who justifies the ungodly, </a:t>
            </a:r>
            <a:r>
              <a:rPr lang="en-US" b="1" dirty="0">
                <a:solidFill>
                  <a:srgbClr val="002060"/>
                </a:solidFill>
              </a:rPr>
              <a:t>his </a:t>
            </a:r>
            <a:r>
              <a:rPr lang="en-US" b="1" u="sng" dirty="0">
                <a:solidFill>
                  <a:srgbClr val="002060"/>
                </a:solidFill>
              </a:rPr>
              <a:t>faith is accounted</a:t>
            </a:r>
            <a:r>
              <a:rPr lang="en-US" b="1" dirty="0">
                <a:solidFill>
                  <a:srgbClr val="002060"/>
                </a:solidFill>
              </a:rPr>
              <a:t> for righteousness</a:t>
            </a:r>
            <a:r>
              <a:rPr lang="en-US" dirty="0">
                <a:solidFill>
                  <a:srgbClr val="002060"/>
                </a:solidFill>
              </a:rPr>
              <a:t>, just as David also describes the blessedness of the man to </a:t>
            </a:r>
            <a:r>
              <a:rPr lang="en-US" b="1" dirty="0">
                <a:solidFill>
                  <a:srgbClr val="002060"/>
                </a:solidFill>
              </a:rPr>
              <a:t>whom God imputes </a:t>
            </a:r>
            <a:r>
              <a:rPr lang="en-US" b="1" u="sng" dirty="0">
                <a:solidFill>
                  <a:srgbClr val="002060"/>
                </a:solidFill>
              </a:rPr>
              <a:t>righteousness apart from works</a:t>
            </a:r>
            <a:r>
              <a:rPr lang="en-US" dirty="0">
                <a:solidFill>
                  <a:srgbClr val="002060"/>
                </a:solidFill>
              </a:rPr>
              <a:t> </a:t>
            </a:r>
            <a:r>
              <a:rPr lang="en-US" dirty="0"/>
              <a:t>(</a:t>
            </a:r>
            <a:r>
              <a:rPr lang="en-US" b="1" dirty="0">
                <a:solidFill>
                  <a:srgbClr val="002060"/>
                </a:solidFill>
              </a:rPr>
              <a:t>4:2-6</a:t>
            </a:r>
            <a:r>
              <a:rPr lang="en-US" dirty="0"/>
              <a:t>)</a:t>
            </a:r>
          </a:p>
          <a:p>
            <a:pPr>
              <a:lnSpc>
                <a:spcPct val="95000"/>
              </a:lnSpc>
              <a:spcBef>
                <a:spcPts val="0"/>
              </a:spcBef>
            </a:pPr>
            <a:r>
              <a:rPr lang="en-US" dirty="0"/>
              <a:t>In Romans, “works” merit, </a:t>
            </a:r>
            <a:r>
              <a:rPr lang="en-US" b="1" i="1" dirty="0"/>
              <a:t>earn</a:t>
            </a:r>
            <a:r>
              <a:rPr lang="en-US" dirty="0"/>
              <a:t> salvation from God and </a:t>
            </a:r>
            <a:r>
              <a:rPr lang="en-US" b="1" i="1" dirty="0"/>
              <a:t>boasting</a:t>
            </a:r>
            <a:r>
              <a:rPr lang="en-US" dirty="0"/>
              <a:t>.</a:t>
            </a:r>
          </a:p>
          <a:p>
            <a:pPr>
              <a:lnSpc>
                <a:spcPct val="95000"/>
              </a:lnSpc>
              <a:spcBef>
                <a:spcPts val="0"/>
              </a:spcBef>
            </a:pPr>
            <a:r>
              <a:rPr lang="en-US" dirty="0"/>
              <a:t>Provide justification, righteousness </a:t>
            </a:r>
            <a:r>
              <a:rPr lang="en-US" b="1" i="1" dirty="0"/>
              <a:t>without</a:t>
            </a:r>
            <a:r>
              <a:rPr lang="en-US" dirty="0"/>
              <a:t> faith.</a:t>
            </a:r>
          </a:p>
          <a:p>
            <a:pPr>
              <a:lnSpc>
                <a:spcPct val="95000"/>
              </a:lnSpc>
              <a:spcBef>
                <a:spcPts val="0"/>
              </a:spcBef>
            </a:pPr>
            <a:r>
              <a:rPr lang="en-US" dirty="0"/>
              <a:t>These “works” represent the “works” of the law, kept perfectly.</a:t>
            </a:r>
          </a:p>
        </p:txBody>
      </p:sp>
    </p:spTree>
    <p:extLst>
      <p:ext uri="{BB962C8B-B14F-4D97-AF65-F5344CB8AC3E}">
        <p14:creationId xmlns:p14="http://schemas.microsoft.com/office/powerpoint/2010/main" val="209896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Imputed Righteousness of Christ?</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3"/>
            </a:pPr>
            <a:r>
              <a:rPr lang="en-US" dirty="0"/>
              <a:t>How does God impute righteousness (</a:t>
            </a:r>
            <a:r>
              <a:rPr lang="en-US" b="1" dirty="0">
                <a:solidFill>
                  <a:srgbClr val="002060"/>
                </a:solidFill>
              </a:rPr>
              <a:t>4:5-8</a:t>
            </a:r>
            <a:r>
              <a:rPr lang="en-US" dirty="0"/>
              <a:t>)?  Is it by transferring someone else’s righteous deeds to man’s account – or something else?</a:t>
            </a:r>
          </a:p>
          <a:p>
            <a:pPr marL="0" indent="0">
              <a:buNone/>
            </a:pPr>
            <a:r>
              <a:rPr lang="en-US" dirty="0">
                <a:solidFill>
                  <a:srgbClr val="002060"/>
                </a:solidFill>
              </a:rPr>
              <a:t>But to him who does not work but believes on Him who justifies the ungodly, his faith is accounted for righteousness, just as David also describes the </a:t>
            </a:r>
            <a:r>
              <a:rPr lang="en-US" b="1" u="sng" dirty="0">
                <a:solidFill>
                  <a:srgbClr val="002060"/>
                </a:solidFill>
              </a:rPr>
              <a:t>blessedness</a:t>
            </a:r>
            <a:r>
              <a:rPr lang="en-US" b="1" dirty="0">
                <a:solidFill>
                  <a:srgbClr val="002060"/>
                </a:solidFill>
              </a:rPr>
              <a:t> of the man to whom God </a:t>
            </a:r>
            <a:r>
              <a:rPr lang="en-US" b="1" u="sng" dirty="0">
                <a:solidFill>
                  <a:srgbClr val="002060"/>
                </a:solidFill>
              </a:rPr>
              <a:t>imputes righteousness apart from works</a:t>
            </a:r>
            <a:r>
              <a:rPr lang="en-US" dirty="0">
                <a:solidFill>
                  <a:srgbClr val="002060"/>
                </a:solidFill>
              </a:rPr>
              <a:t>:  </a:t>
            </a:r>
            <a:r>
              <a:rPr lang="en-US" b="1" u="sng" dirty="0">
                <a:solidFill>
                  <a:srgbClr val="002060"/>
                </a:solidFill>
              </a:rPr>
              <a:t>Blessed</a:t>
            </a:r>
            <a:r>
              <a:rPr lang="en-US" dirty="0">
                <a:solidFill>
                  <a:srgbClr val="002060"/>
                </a:solidFill>
              </a:rPr>
              <a:t> are those whose </a:t>
            </a:r>
            <a:r>
              <a:rPr lang="en-US" b="1" dirty="0">
                <a:solidFill>
                  <a:srgbClr val="002060"/>
                </a:solidFill>
              </a:rPr>
              <a:t>lawless deeds are </a:t>
            </a:r>
            <a:r>
              <a:rPr lang="en-US" b="1" u="sng" dirty="0">
                <a:solidFill>
                  <a:srgbClr val="002060"/>
                </a:solidFill>
              </a:rPr>
              <a:t>forgiven</a:t>
            </a:r>
            <a:r>
              <a:rPr lang="en-US" dirty="0">
                <a:solidFill>
                  <a:srgbClr val="002060"/>
                </a:solidFill>
              </a:rPr>
              <a:t>, And whose </a:t>
            </a:r>
            <a:r>
              <a:rPr lang="en-US" b="1" dirty="0">
                <a:solidFill>
                  <a:srgbClr val="002060"/>
                </a:solidFill>
              </a:rPr>
              <a:t>sins are </a:t>
            </a:r>
            <a:r>
              <a:rPr lang="en-US" b="1" u="sng" dirty="0">
                <a:solidFill>
                  <a:srgbClr val="002060"/>
                </a:solidFill>
              </a:rPr>
              <a:t>covered</a:t>
            </a:r>
            <a:r>
              <a:rPr lang="en-US" dirty="0">
                <a:solidFill>
                  <a:srgbClr val="002060"/>
                </a:solidFill>
              </a:rPr>
              <a:t>; Blessed is the man to whom the LORD shall </a:t>
            </a:r>
            <a:r>
              <a:rPr lang="en-US" b="1" u="sng" dirty="0">
                <a:solidFill>
                  <a:srgbClr val="002060"/>
                </a:solidFill>
              </a:rPr>
              <a:t>not impute</a:t>
            </a:r>
            <a:r>
              <a:rPr lang="en-US" b="1" dirty="0">
                <a:solidFill>
                  <a:srgbClr val="002060"/>
                </a:solidFill>
              </a:rPr>
              <a:t> sin</a:t>
            </a:r>
            <a:r>
              <a:rPr lang="en-US" dirty="0">
                <a:solidFill>
                  <a:srgbClr val="002060"/>
                </a:solidFill>
              </a:rPr>
              <a:t>.” </a:t>
            </a:r>
            <a:r>
              <a:rPr lang="en-US" dirty="0"/>
              <a:t>(</a:t>
            </a:r>
            <a:r>
              <a:rPr lang="en-US" b="1" dirty="0">
                <a:solidFill>
                  <a:srgbClr val="002060"/>
                </a:solidFill>
              </a:rPr>
              <a:t>4:5-8</a:t>
            </a:r>
            <a:r>
              <a:rPr lang="en-US" dirty="0"/>
              <a:t>)</a:t>
            </a:r>
          </a:p>
          <a:p>
            <a:r>
              <a:rPr lang="en-US" dirty="0"/>
              <a:t>Some believe we continue in sin, but Jesus’ righteousness covers us.</a:t>
            </a:r>
          </a:p>
          <a:p>
            <a:r>
              <a:rPr lang="en-US" dirty="0"/>
              <a:t>Shows it is “covered” through forgiveness, not masking, exchanging.</a:t>
            </a:r>
          </a:p>
          <a:p>
            <a:endParaRPr lang="en-US" dirty="0"/>
          </a:p>
          <a:p>
            <a:endParaRPr lang="en-US" dirty="0"/>
          </a:p>
        </p:txBody>
      </p:sp>
    </p:spTree>
    <p:extLst>
      <p:ext uri="{BB962C8B-B14F-4D97-AF65-F5344CB8AC3E}">
        <p14:creationId xmlns:p14="http://schemas.microsoft.com/office/powerpoint/2010/main" val="9581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Abraham Justified When?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4"/>
            </a:pPr>
            <a:r>
              <a:rPr lang="en-US" dirty="0"/>
              <a:t>Relative to his circumcision, when was Abraham’s faith accounted to him for righteousness (</a:t>
            </a:r>
            <a:r>
              <a:rPr lang="en-US" b="1" dirty="0">
                <a:solidFill>
                  <a:srgbClr val="002060"/>
                </a:solidFill>
              </a:rPr>
              <a:t>4:9-10</a:t>
            </a:r>
            <a:r>
              <a:rPr lang="en-US" dirty="0"/>
              <a:t>)?  How would this relate to justification of Jews versus Gentiles (</a:t>
            </a:r>
            <a:r>
              <a:rPr lang="en-US" b="1" dirty="0">
                <a:solidFill>
                  <a:srgbClr val="002060"/>
                </a:solidFill>
              </a:rPr>
              <a:t>4:11-12</a:t>
            </a:r>
            <a:r>
              <a:rPr lang="en-US" dirty="0"/>
              <a:t>)?</a:t>
            </a:r>
          </a:p>
          <a:p>
            <a:pPr marL="0" indent="0">
              <a:lnSpc>
                <a:spcPct val="95000"/>
              </a:lnSpc>
              <a:spcBef>
                <a:spcPts val="0"/>
              </a:spcBef>
              <a:buNone/>
            </a:pPr>
            <a:r>
              <a:rPr lang="en-US" dirty="0">
                <a:solidFill>
                  <a:srgbClr val="002060"/>
                </a:solidFill>
              </a:rPr>
              <a:t>Does this </a:t>
            </a:r>
            <a:r>
              <a:rPr lang="en-US" b="1" dirty="0">
                <a:solidFill>
                  <a:srgbClr val="002060"/>
                </a:solidFill>
              </a:rPr>
              <a:t>blessedness then come upon the </a:t>
            </a:r>
            <a:r>
              <a:rPr lang="en-US" b="1" u="sng" dirty="0">
                <a:solidFill>
                  <a:srgbClr val="002060"/>
                </a:solidFill>
              </a:rPr>
              <a:t>circumcised only</a:t>
            </a:r>
            <a:r>
              <a:rPr lang="en-US" dirty="0">
                <a:solidFill>
                  <a:srgbClr val="002060"/>
                </a:solidFill>
              </a:rPr>
              <a:t>, or upon the </a:t>
            </a:r>
            <a:r>
              <a:rPr lang="en-US" b="1" dirty="0">
                <a:solidFill>
                  <a:srgbClr val="002060"/>
                </a:solidFill>
              </a:rPr>
              <a:t>uncircumcised also</a:t>
            </a:r>
            <a:r>
              <a:rPr lang="en-US" dirty="0">
                <a:solidFill>
                  <a:srgbClr val="002060"/>
                </a:solidFill>
              </a:rPr>
              <a:t>? For we say that </a:t>
            </a:r>
            <a:r>
              <a:rPr lang="en-US" b="1" u="sng" dirty="0">
                <a:solidFill>
                  <a:srgbClr val="002060"/>
                </a:solidFill>
              </a:rPr>
              <a:t>faith</a:t>
            </a:r>
            <a:r>
              <a:rPr lang="en-US" b="1" dirty="0">
                <a:solidFill>
                  <a:srgbClr val="002060"/>
                </a:solidFill>
              </a:rPr>
              <a:t> was accounted to Abraham for righteousness</a:t>
            </a:r>
            <a:r>
              <a:rPr lang="en-US" dirty="0">
                <a:solidFill>
                  <a:srgbClr val="002060"/>
                </a:solidFill>
              </a:rPr>
              <a:t>.  How then was it accounted? </a:t>
            </a:r>
            <a:r>
              <a:rPr lang="en-US" b="1" dirty="0">
                <a:solidFill>
                  <a:srgbClr val="002060"/>
                </a:solidFill>
              </a:rPr>
              <a:t>While he was circumcised, or uncircumcised? </a:t>
            </a:r>
            <a:r>
              <a:rPr lang="en-US" b="1" u="sng" dirty="0">
                <a:solidFill>
                  <a:srgbClr val="002060"/>
                </a:solidFill>
              </a:rPr>
              <a:t>Not while circumcised, but while uncircumcised</a:t>
            </a:r>
            <a:r>
              <a:rPr lang="en-US" b="1" dirty="0">
                <a:solidFill>
                  <a:srgbClr val="002060"/>
                </a:solidFill>
              </a:rPr>
              <a:t>.</a:t>
            </a:r>
            <a:r>
              <a:rPr lang="en-US" dirty="0">
                <a:solidFill>
                  <a:srgbClr val="002060"/>
                </a:solidFill>
              </a:rPr>
              <a:t> </a:t>
            </a:r>
            <a:r>
              <a:rPr lang="en-US" dirty="0"/>
              <a:t>(</a:t>
            </a:r>
            <a:r>
              <a:rPr lang="en-US" b="1" dirty="0">
                <a:solidFill>
                  <a:srgbClr val="002060"/>
                </a:solidFill>
              </a:rPr>
              <a:t>4:9-10</a:t>
            </a:r>
            <a:r>
              <a:rPr lang="en-US" dirty="0"/>
              <a:t>)</a:t>
            </a:r>
          </a:p>
          <a:p>
            <a:pPr marL="457200" indent="-457200">
              <a:lnSpc>
                <a:spcPct val="95000"/>
              </a:lnSpc>
              <a:spcBef>
                <a:spcPts val="0"/>
              </a:spcBef>
              <a:buFont typeface="+mj-lt"/>
              <a:buAutoNum type="arabicParenR"/>
            </a:pPr>
            <a:r>
              <a:rPr lang="en-US" dirty="0"/>
              <a:t>Abraham obeyed God’s command to leave Ur, which was evidence of his faith (</a:t>
            </a:r>
            <a:r>
              <a:rPr lang="en-US" b="1" dirty="0">
                <a:solidFill>
                  <a:srgbClr val="002060"/>
                </a:solidFill>
              </a:rPr>
              <a:t>Acts 7:2-3; Gen. 12:1-5; Hebrews 8:8-10</a:t>
            </a:r>
            <a:r>
              <a:rPr lang="en-US" dirty="0"/>
              <a:t>).</a:t>
            </a:r>
          </a:p>
          <a:p>
            <a:pPr marL="457200" indent="-457200">
              <a:lnSpc>
                <a:spcPct val="95000"/>
              </a:lnSpc>
              <a:spcBef>
                <a:spcPts val="0"/>
              </a:spcBef>
              <a:buFont typeface="+mj-lt"/>
              <a:buAutoNum type="arabicParenR"/>
            </a:pPr>
            <a:r>
              <a:rPr lang="en-US" dirty="0"/>
              <a:t>Received promises from God in </a:t>
            </a:r>
            <a:r>
              <a:rPr lang="en-US" b="1" dirty="0">
                <a:solidFill>
                  <a:srgbClr val="002060"/>
                </a:solidFill>
              </a:rPr>
              <a:t>Genesis 12:1-5</a:t>
            </a:r>
            <a:r>
              <a:rPr lang="en-US" dirty="0"/>
              <a:t>.</a:t>
            </a:r>
          </a:p>
        </p:txBody>
      </p:sp>
    </p:spTree>
    <p:extLst>
      <p:ext uri="{BB962C8B-B14F-4D97-AF65-F5344CB8AC3E}">
        <p14:creationId xmlns:p14="http://schemas.microsoft.com/office/powerpoint/2010/main" val="77215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Abraham Justified When?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4"/>
            </a:pPr>
            <a:r>
              <a:rPr lang="en-US" dirty="0"/>
              <a:t>Relative to his circumcision, when was Abraham’s faith accounted to him for righteousness (</a:t>
            </a:r>
            <a:r>
              <a:rPr lang="en-US" b="1" dirty="0">
                <a:solidFill>
                  <a:srgbClr val="002060"/>
                </a:solidFill>
              </a:rPr>
              <a:t>4:9-10</a:t>
            </a:r>
            <a:r>
              <a:rPr lang="en-US" dirty="0"/>
              <a:t>)?  How would this relate to justification of Jews versus Gentiles (</a:t>
            </a:r>
            <a:r>
              <a:rPr lang="en-US" b="1" dirty="0">
                <a:solidFill>
                  <a:srgbClr val="002060"/>
                </a:solidFill>
              </a:rPr>
              <a:t>4:11-12</a:t>
            </a:r>
            <a:r>
              <a:rPr lang="en-US" dirty="0"/>
              <a:t>)?</a:t>
            </a:r>
          </a:p>
          <a:p>
            <a:pPr marL="0" indent="0">
              <a:lnSpc>
                <a:spcPct val="95000"/>
              </a:lnSpc>
              <a:spcBef>
                <a:spcPts val="0"/>
              </a:spcBef>
              <a:buNone/>
            </a:pPr>
            <a:r>
              <a:rPr lang="en-US" dirty="0">
                <a:solidFill>
                  <a:srgbClr val="002060"/>
                </a:solidFill>
              </a:rPr>
              <a:t>Does this </a:t>
            </a:r>
            <a:r>
              <a:rPr lang="en-US" b="1" dirty="0">
                <a:solidFill>
                  <a:srgbClr val="002060"/>
                </a:solidFill>
              </a:rPr>
              <a:t>blessedness then come upon the </a:t>
            </a:r>
            <a:r>
              <a:rPr lang="en-US" b="1" u="sng" dirty="0">
                <a:solidFill>
                  <a:srgbClr val="002060"/>
                </a:solidFill>
              </a:rPr>
              <a:t>circumcised only</a:t>
            </a:r>
            <a:r>
              <a:rPr lang="en-US" dirty="0">
                <a:solidFill>
                  <a:srgbClr val="002060"/>
                </a:solidFill>
              </a:rPr>
              <a:t>, or upon the </a:t>
            </a:r>
            <a:r>
              <a:rPr lang="en-US" b="1" dirty="0">
                <a:solidFill>
                  <a:srgbClr val="002060"/>
                </a:solidFill>
              </a:rPr>
              <a:t>uncircumcised also</a:t>
            </a:r>
            <a:r>
              <a:rPr lang="en-US" dirty="0">
                <a:solidFill>
                  <a:srgbClr val="002060"/>
                </a:solidFill>
              </a:rPr>
              <a:t>? For we say that </a:t>
            </a:r>
            <a:r>
              <a:rPr lang="en-US" b="1" u="sng" dirty="0">
                <a:solidFill>
                  <a:srgbClr val="002060"/>
                </a:solidFill>
              </a:rPr>
              <a:t>faith</a:t>
            </a:r>
            <a:r>
              <a:rPr lang="en-US" b="1" dirty="0">
                <a:solidFill>
                  <a:srgbClr val="002060"/>
                </a:solidFill>
              </a:rPr>
              <a:t> was accounted to Abraham for righteousness</a:t>
            </a:r>
            <a:r>
              <a:rPr lang="en-US" dirty="0">
                <a:solidFill>
                  <a:srgbClr val="002060"/>
                </a:solidFill>
              </a:rPr>
              <a:t>.  How then was it accounted? </a:t>
            </a:r>
            <a:r>
              <a:rPr lang="en-US" b="1" dirty="0">
                <a:solidFill>
                  <a:srgbClr val="002060"/>
                </a:solidFill>
              </a:rPr>
              <a:t>While he was circumcised, or uncircumcised? </a:t>
            </a:r>
            <a:r>
              <a:rPr lang="en-US" b="1" u="sng" dirty="0">
                <a:solidFill>
                  <a:srgbClr val="002060"/>
                </a:solidFill>
              </a:rPr>
              <a:t>Not while circumcised, but while uncircumcised</a:t>
            </a:r>
            <a:r>
              <a:rPr lang="en-US" b="1" dirty="0">
                <a:solidFill>
                  <a:srgbClr val="002060"/>
                </a:solidFill>
              </a:rPr>
              <a:t>.</a:t>
            </a:r>
            <a:r>
              <a:rPr lang="en-US" dirty="0">
                <a:solidFill>
                  <a:srgbClr val="002060"/>
                </a:solidFill>
              </a:rPr>
              <a:t> </a:t>
            </a:r>
            <a:r>
              <a:rPr lang="en-US" dirty="0"/>
              <a:t>(</a:t>
            </a:r>
            <a:r>
              <a:rPr lang="en-US" b="1" dirty="0">
                <a:solidFill>
                  <a:srgbClr val="002060"/>
                </a:solidFill>
              </a:rPr>
              <a:t>4:9-10</a:t>
            </a:r>
            <a:r>
              <a:rPr lang="en-US" dirty="0"/>
              <a:t>)</a:t>
            </a:r>
          </a:p>
          <a:p>
            <a:pPr marL="457200" indent="-457200">
              <a:lnSpc>
                <a:spcPct val="95000"/>
              </a:lnSpc>
              <a:spcBef>
                <a:spcPts val="0"/>
              </a:spcBef>
              <a:buFont typeface="+mj-lt"/>
              <a:buAutoNum type="arabicParenR" startAt="3"/>
            </a:pPr>
            <a:r>
              <a:rPr lang="en-US" dirty="0"/>
              <a:t>Built altars to the Lord in Shechem &amp; Bethel, calling on the name of the Lord, receiving promise from God (</a:t>
            </a:r>
            <a:r>
              <a:rPr lang="en-US" b="1" dirty="0">
                <a:solidFill>
                  <a:srgbClr val="002060"/>
                </a:solidFill>
              </a:rPr>
              <a:t>Genesis 12:6-8</a:t>
            </a:r>
            <a:r>
              <a:rPr lang="en-US" dirty="0"/>
              <a:t>).</a:t>
            </a:r>
          </a:p>
          <a:p>
            <a:pPr marL="457200" indent="-457200">
              <a:lnSpc>
                <a:spcPct val="95000"/>
              </a:lnSpc>
              <a:spcBef>
                <a:spcPts val="0"/>
              </a:spcBef>
              <a:buFont typeface="+mj-lt"/>
              <a:buAutoNum type="arabicParenR" startAt="3"/>
            </a:pPr>
            <a:r>
              <a:rPr lang="en-US" dirty="0"/>
              <a:t>Called on the name of the Lord after Egypt (</a:t>
            </a:r>
            <a:r>
              <a:rPr lang="en-US" b="1" dirty="0">
                <a:solidFill>
                  <a:srgbClr val="002060"/>
                </a:solidFill>
              </a:rPr>
              <a:t>Genesis 13:3-4</a:t>
            </a:r>
            <a:r>
              <a:rPr lang="en-US" dirty="0"/>
              <a:t>).</a:t>
            </a:r>
          </a:p>
          <a:p>
            <a:pPr marL="457200" indent="-457200">
              <a:lnSpc>
                <a:spcPct val="95000"/>
              </a:lnSpc>
              <a:spcBef>
                <a:spcPts val="0"/>
              </a:spcBef>
              <a:buFont typeface="+mj-lt"/>
              <a:buAutoNum type="arabicParenR" startAt="3"/>
            </a:pPr>
            <a:r>
              <a:rPr lang="en-US" dirty="0"/>
              <a:t>Blessed by Melchizedek as </a:t>
            </a:r>
            <a:r>
              <a:rPr lang="en-US" dirty="0">
                <a:solidFill>
                  <a:srgbClr val="002060"/>
                </a:solidFill>
              </a:rPr>
              <a:t>“Abram of God Most High”</a:t>
            </a:r>
            <a:r>
              <a:rPr lang="en-US" dirty="0"/>
              <a:t> (</a:t>
            </a:r>
            <a:r>
              <a:rPr lang="en-US" b="1" dirty="0">
                <a:solidFill>
                  <a:srgbClr val="002060"/>
                </a:solidFill>
              </a:rPr>
              <a:t>14:18-20</a:t>
            </a:r>
            <a:r>
              <a:rPr lang="en-US" dirty="0"/>
              <a:t>)</a:t>
            </a:r>
          </a:p>
        </p:txBody>
      </p:sp>
    </p:spTree>
    <p:extLst>
      <p:ext uri="{BB962C8B-B14F-4D97-AF65-F5344CB8AC3E}">
        <p14:creationId xmlns:p14="http://schemas.microsoft.com/office/powerpoint/2010/main" val="23764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Abraham Justified When?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4"/>
            </a:pPr>
            <a:r>
              <a:rPr lang="en-US" dirty="0"/>
              <a:t>Relative to his circumcision, when was Abraham’s faith accounted to him for righteousness (</a:t>
            </a:r>
            <a:r>
              <a:rPr lang="en-US" b="1" dirty="0">
                <a:solidFill>
                  <a:srgbClr val="002060"/>
                </a:solidFill>
              </a:rPr>
              <a:t>4:9-10</a:t>
            </a:r>
            <a:r>
              <a:rPr lang="en-US" dirty="0"/>
              <a:t>)?  How would this relate to justification of Jews versus Gentiles (</a:t>
            </a:r>
            <a:r>
              <a:rPr lang="en-US" b="1" dirty="0">
                <a:solidFill>
                  <a:srgbClr val="002060"/>
                </a:solidFill>
              </a:rPr>
              <a:t>4:11-12</a:t>
            </a:r>
            <a:r>
              <a:rPr lang="en-US" dirty="0"/>
              <a:t>)?</a:t>
            </a:r>
          </a:p>
          <a:p>
            <a:pPr marL="0" indent="0">
              <a:lnSpc>
                <a:spcPct val="95000"/>
              </a:lnSpc>
              <a:spcBef>
                <a:spcPts val="0"/>
              </a:spcBef>
              <a:buNone/>
            </a:pPr>
            <a:r>
              <a:rPr lang="en-US" dirty="0">
                <a:solidFill>
                  <a:srgbClr val="002060"/>
                </a:solidFill>
              </a:rPr>
              <a:t>Does this </a:t>
            </a:r>
            <a:r>
              <a:rPr lang="en-US" b="1" dirty="0">
                <a:solidFill>
                  <a:srgbClr val="002060"/>
                </a:solidFill>
              </a:rPr>
              <a:t>blessedness then come upon the </a:t>
            </a:r>
            <a:r>
              <a:rPr lang="en-US" b="1" u="sng" dirty="0">
                <a:solidFill>
                  <a:srgbClr val="002060"/>
                </a:solidFill>
              </a:rPr>
              <a:t>circumcised only</a:t>
            </a:r>
            <a:r>
              <a:rPr lang="en-US" dirty="0">
                <a:solidFill>
                  <a:srgbClr val="002060"/>
                </a:solidFill>
              </a:rPr>
              <a:t>, or upon the </a:t>
            </a:r>
            <a:r>
              <a:rPr lang="en-US" b="1" dirty="0">
                <a:solidFill>
                  <a:srgbClr val="002060"/>
                </a:solidFill>
              </a:rPr>
              <a:t>uncircumcised also</a:t>
            </a:r>
            <a:r>
              <a:rPr lang="en-US" dirty="0">
                <a:solidFill>
                  <a:srgbClr val="002060"/>
                </a:solidFill>
              </a:rPr>
              <a:t>? For we say that </a:t>
            </a:r>
            <a:r>
              <a:rPr lang="en-US" b="1" u="sng" dirty="0">
                <a:solidFill>
                  <a:srgbClr val="002060"/>
                </a:solidFill>
              </a:rPr>
              <a:t>faith</a:t>
            </a:r>
            <a:r>
              <a:rPr lang="en-US" b="1" dirty="0">
                <a:solidFill>
                  <a:srgbClr val="002060"/>
                </a:solidFill>
              </a:rPr>
              <a:t> was accounted to Abraham for righteousness</a:t>
            </a:r>
            <a:r>
              <a:rPr lang="en-US" dirty="0">
                <a:solidFill>
                  <a:srgbClr val="002060"/>
                </a:solidFill>
              </a:rPr>
              <a:t>.  How then was it accounted? </a:t>
            </a:r>
            <a:r>
              <a:rPr lang="en-US" b="1" dirty="0">
                <a:solidFill>
                  <a:srgbClr val="002060"/>
                </a:solidFill>
              </a:rPr>
              <a:t>While he was circumcised, or uncircumcised? </a:t>
            </a:r>
            <a:r>
              <a:rPr lang="en-US" b="1" u="sng" dirty="0">
                <a:solidFill>
                  <a:srgbClr val="002060"/>
                </a:solidFill>
              </a:rPr>
              <a:t>Not while circumcised, but while uncircumcised</a:t>
            </a:r>
            <a:r>
              <a:rPr lang="en-US" b="1" dirty="0">
                <a:solidFill>
                  <a:srgbClr val="002060"/>
                </a:solidFill>
              </a:rPr>
              <a:t>.</a:t>
            </a:r>
            <a:r>
              <a:rPr lang="en-US" dirty="0">
                <a:solidFill>
                  <a:srgbClr val="002060"/>
                </a:solidFill>
              </a:rPr>
              <a:t> </a:t>
            </a:r>
            <a:r>
              <a:rPr lang="en-US" dirty="0"/>
              <a:t>(</a:t>
            </a:r>
            <a:r>
              <a:rPr lang="en-US" b="1" dirty="0">
                <a:solidFill>
                  <a:srgbClr val="002060"/>
                </a:solidFill>
              </a:rPr>
              <a:t>4:9-10</a:t>
            </a:r>
            <a:r>
              <a:rPr lang="en-US" dirty="0"/>
              <a:t>)</a:t>
            </a:r>
          </a:p>
          <a:p>
            <a:pPr marL="457200" indent="-457200">
              <a:lnSpc>
                <a:spcPct val="95000"/>
              </a:lnSpc>
              <a:spcBef>
                <a:spcPts val="0"/>
              </a:spcBef>
              <a:buFont typeface="+mj-lt"/>
              <a:buAutoNum type="arabicParenR" startAt="3"/>
            </a:pPr>
            <a:r>
              <a:rPr lang="en-US" dirty="0"/>
              <a:t>God promised to be his shield and reward (</a:t>
            </a:r>
            <a:r>
              <a:rPr lang="en-US" b="1" dirty="0">
                <a:solidFill>
                  <a:srgbClr val="002060"/>
                </a:solidFill>
              </a:rPr>
              <a:t>Genesis 15:1</a:t>
            </a:r>
            <a:r>
              <a:rPr lang="en-US" dirty="0"/>
              <a:t>).</a:t>
            </a:r>
          </a:p>
          <a:p>
            <a:pPr marL="457200" indent="-457200">
              <a:lnSpc>
                <a:spcPct val="95000"/>
              </a:lnSpc>
              <a:spcBef>
                <a:spcPts val="0"/>
              </a:spcBef>
              <a:buFont typeface="+mj-lt"/>
              <a:buAutoNum type="arabicParenR" startAt="3"/>
            </a:pPr>
            <a:r>
              <a:rPr lang="en-US" dirty="0"/>
              <a:t>Faith accounted for righteousness in </a:t>
            </a:r>
            <a:r>
              <a:rPr lang="en-US" b="1" dirty="0">
                <a:solidFill>
                  <a:srgbClr val="002060"/>
                </a:solidFill>
              </a:rPr>
              <a:t>Genesis 15:6</a:t>
            </a:r>
            <a:r>
              <a:rPr lang="en-US" dirty="0"/>
              <a:t>.</a:t>
            </a:r>
          </a:p>
          <a:p>
            <a:pPr marL="457200" indent="-457200">
              <a:lnSpc>
                <a:spcPct val="95000"/>
              </a:lnSpc>
              <a:spcBef>
                <a:spcPts val="0"/>
              </a:spcBef>
              <a:buFont typeface="+mj-lt"/>
              <a:buAutoNum type="arabicParenR" startAt="3"/>
            </a:pPr>
            <a:r>
              <a:rPr lang="en-US" dirty="0"/>
              <a:t>Received circumcision in </a:t>
            </a:r>
            <a:r>
              <a:rPr lang="en-US" b="1" dirty="0">
                <a:solidFill>
                  <a:srgbClr val="002060"/>
                </a:solidFill>
              </a:rPr>
              <a:t>Genesis 17</a:t>
            </a:r>
            <a:r>
              <a:rPr lang="en-US" dirty="0"/>
              <a:t>.</a:t>
            </a:r>
          </a:p>
          <a:p>
            <a:pPr marL="460375" indent="-460375">
              <a:lnSpc>
                <a:spcPct val="95000"/>
              </a:lnSpc>
              <a:spcBef>
                <a:spcPts val="0"/>
              </a:spcBef>
            </a:pPr>
            <a:r>
              <a:rPr lang="en-US" dirty="0"/>
              <a:t>Proven faithful by many works long before </a:t>
            </a:r>
            <a:r>
              <a:rPr lang="en-US" b="1" dirty="0">
                <a:solidFill>
                  <a:srgbClr val="002060"/>
                </a:solidFill>
              </a:rPr>
              <a:t>Genesis 15:6 &amp; 17</a:t>
            </a:r>
            <a:r>
              <a:rPr lang="en-US" dirty="0"/>
              <a:t>.</a:t>
            </a:r>
          </a:p>
        </p:txBody>
      </p:sp>
    </p:spTree>
    <p:extLst>
      <p:ext uri="{BB962C8B-B14F-4D97-AF65-F5344CB8AC3E}">
        <p14:creationId xmlns:p14="http://schemas.microsoft.com/office/powerpoint/2010/main" val="202210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Abraham Justified When?</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4"/>
            </a:pPr>
            <a:r>
              <a:rPr lang="en-US" dirty="0"/>
              <a:t>Relative to his circumcision, when was Abraham’s faith accounted to him for righteousness (</a:t>
            </a:r>
            <a:r>
              <a:rPr lang="en-US" b="1" dirty="0">
                <a:solidFill>
                  <a:srgbClr val="002060"/>
                </a:solidFill>
              </a:rPr>
              <a:t>4:9-10</a:t>
            </a:r>
            <a:r>
              <a:rPr lang="en-US" dirty="0"/>
              <a:t>)?  How would this relate to justification of Jews versus Gentiles (</a:t>
            </a:r>
            <a:r>
              <a:rPr lang="en-US" b="1" dirty="0">
                <a:solidFill>
                  <a:srgbClr val="002060"/>
                </a:solidFill>
              </a:rPr>
              <a:t>4:11-12</a:t>
            </a:r>
            <a:r>
              <a:rPr lang="en-US" dirty="0"/>
              <a:t>)?</a:t>
            </a:r>
          </a:p>
          <a:p>
            <a:pPr marL="0" indent="0">
              <a:lnSpc>
                <a:spcPct val="95000"/>
              </a:lnSpc>
              <a:spcBef>
                <a:spcPts val="0"/>
              </a:spcBef>
              <a:buNone/>
            </a:pPr>
            <a:r>
              <a:rPr lang="en-US" dirty="0">
                <a:solidFill>
                  <a:srgbClr val="002060"/>
                </a:solidFill>
              </a:rPr>
              <a:t>And he </a:t>
            </a:r>
            <a:r>
              <a:rPr lang="en-US" b="1" dirty="0">
                <a:solidFill>
                  <a:srgbClr val="002060"/>
                </a:solidFill>
              </a:rPr>
              <a:t>received the sign of circumcision</a:t>
            </a:r>
            <a:r>
              <a:rPr lang="en-US" dirty="0">
                <a:solidFill>
                  <a:srgbClr val="002060"/>
                </a:solidFill>
              </a:rPr>
              <a:t>, </a:t>
            </a:r>
            <a:r>
              <a:rPr lang="en-US" b="1" dirty="0">
                <a:solidFill>
                  <a:srgbClr val="002060"/>
                </a:solidFill>
              </a:rPr>
              <a:t>a seal of the righteousness of the </a:t>
            </a:r>
            <a:r>
              <a:rPr lang="en-US" b="1" u="sng" dirty="0">
                <a:solidFill>
                  <a:srgbClr val="002060"/>
                </a:solidFill>
              </a:rPr>
              <a:t>faith which he had while still uncircumcised</a:t>
            </a:r>
            <a:r>
              <a:rPr lang="en-US" dirty="0">
                <a:solidFill>
                  <a:srgbClr val="002060"/>
                </a:solidFill>
              </a:rPr>
              <a:t>, </a:t>
            </a:r>
            <a:r>
              <a:rPr lang="en-US" b="1" u="sng" dirty="0">
                <a:solidFill>
                  <a:srgbClr val="002060"/>
                </a:solidFill>
              </a:rPr>
              <a:t>that he might be the father</a:t>
            </a:r>
            <a:r>
              <a:rPr lang="en-US" b="1" dirty="0">
                <a:solidFill>
                  <a:srgbClr val="002060"/>
                </a:solidFill>
              </a:rPr>
              <a:t> of all those who believe, </a:t>
            </a:r>
            <a:r>
              <a:rPr lang="en-US" b="1" u="sng" dirty="0">
                <a:solidFill>
                  <a:srgbClr val="002060"/>
                </a:solidFill>
              </a:rPr>
              <a:t>though they are uncircumcised</a:t>
            </a:r>
            <a:r>
              <a:rPr lang="en-US" dirty="0">
                <a:solidFill>
                  <a:srgbClr val="002060"/>
                </a:solidFill>
              </a:rPr>
              <a:t>, </a:t>
            </a:r>
            <a:r>
              <a:rPr lang="en-US" b="1" dirty="0">
                <a:solidFill>
                  <a:srgbClr val="002060"/>
                </a:solidFill>
              </a:rPr>
              <a:t>that righteousness might be </a:t>
            </a:r>
            <a:r>
              <a:rPr lang="en-US" b="1" u="sng" dirty="0">
                <a:solidFill>
                  <a:srgbClr val="002060"/>
                </a:solidFill>
              </a:rPr>
              <a:t>imputed to them also</a:t>
            </a:r>
            <a:r>
              <a:rPr lang="en-US" dirty="0">
                <a:solidFill>
                  <a:srgbClr val="002060"/>
                </a:solidFill>
              </a:rPr>
              <a:t>, and the father of circumcision to those who not only are of the circumcision, but who </a:t>
            </a:r>
            <a:r>
              <a:rPr lang="en-US" b="1" dirty="0">
                <a:solidFill>
                  <a:srgbClr val="002060"/>
                </a:solidFill>
              </a:rPr>
              <a:t>also </a:t>
            </a:r>
            <a:r>
              <a:rPr lang="en-US" b="1" u="sng" dirty="0">
                <a:solidFill>
                  <a:srgbClr val="002060"/>
                </a:solidFill>
              </a:rPr>
              <a:t>walk in the steps of the faith</a:t>
            </a:r>
            <a:r>
              <a:rPr lang="en-US" b="1" dirty="0">
                <a:solidFill>
                  <a:srgbClr val="002060"/>
                </a:solidFill>
              </a:rPr>
              <a:t> which our father Abraham had while </a:t>
            </a:r>
            <a:r>
              <a:rPr lang="en-US" b="1" u="sng" dirty="0">
                <a:solidFill>
                  <a:srgbClr val="002060"/>
                </a:solidFill>
              </a:rPr>
              <a:t>still uncircumcised</a:t>
            </a:r>
            <a:r>
              <a:rPr lang="en-US" dirty="0">
                <a:solidFill>
                  <a:srgbClr val="002060"/>
                </a:solidFill>
              </a:rPr>
              <a:t>. </a:t>
            </a:r>
            <a:r>
              <a:rPr lang="en-US" dirty="0"/>
              <a:t>(</a:t>
            </a:r>
            <a:r>
              <a:rPr lang="en-US" b="1" dirty="0">
                <a:solidFill>
                  <a:srgbClr val="002060"/>
                </a:solidFill>
              </a:rPr>
              <a:t>4:11-12</a:t>
            </a:r>
            <a:r>
              <a:rPr lang="en-US" dirty="0"/>
              <a:t>)</a:t>
            </a:r>
          </a:p>
          <a:p>
            <a:pPr>
              <a:lnSpc>
                <a:spcPct val="95000"/>
              </a:lnSpc>
              <a:spcBef>
                <a:spcPts val="0"/>
              </a:spcBef>
            </a:pPr>
            <a:r>
              <a:rPr lang="en-US" dirty="0"/>
              <a:t>Deliberately justified before circumcision to enable justification of uncircumcised, the Gentiles, and be father of them also by faith.</a:t>
            </a:r>
          </a:p>
        </p:txBody>
      </p:sp>
    </p:spTree>
    <p:extLst>
      <p:ext uri="{BB962C8B-B14F-4D97-AF65-F5344CB8AC3E}">
        <p14:creationId xmlns:p14="http://schemas.microsoft.com/office/powerpoint/2010/main" val="42593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FB31AB-57E6-46E3-9B09-DA792FEAD5F5}"/>
              </a:ext>
            </a:extLst>
          </p:cNvPr>
          <p:cNvSpPr>
            <a:spLocks noGrp="1"/>
          </p:cNvSpPr>
          <p:nvPr>
            <p:ph type="body" sz="quarter" idx="11"/>
          </p:nvPr>
        </p:nvSpPr>
        <p:spPr/>
        <p:txBody>
          <a:bodyPr/>
          <a:lstStyle/>
          <a:p>
            <a:r>
              <a:rPr lang="en-US" dirty="0"/>
              <a:t>Romans 4:13-25</a:t>
            </a:r>
          </a:p>
        </p:txBody>
      </p:sp>
      <p:sp>
        <p:nvSpPr>
          <p:cNvPr id="4" name="Title 3">
            <a:extLst>
              <a:ext uri="{FF2B5EF4-FFF2-40B4-BE49-F238E27FC236}">
                <a16:creationId xmlns:a16="http://schemas.microsoft.com/office/drawing/2014/main" id="{7D92746B-8957-431F-94A9-78D94228BE40}"/>
              </a:ext>
            </a:extLst>
          </p:cNvPr>
          <p:cNvSpPr>
            <a:spLocks noGrp="1"/>
          </p:cNvSpPr>
          <p:nvPr>
            <p:ph type="title"/>
          </p:nvPr>
        </p:nvSpPr>
        <p:spPr>
          <a:xfrm>
            <a:off x="705047" y="0"/>
            <a:ext cx="7666794" cy="2743200"/>
          </a:xfrm>
        </p:spPr>
        <p:txBody>
          <a:bodyPr anchor="b"/>
          <a:lstStyle/>
          <a:p>
            <a:r>
              <a:rPr lang="en-US" dirty="0"/>
              <a:t>Abraham, Strengthened in Faith</a:t>
            </a:r>
            <a:endParaRPr lang="en-US" sz="5400" dirty="0"/>
          </a:p>
        </p:txBody>
      </p:sp>
    </p:spTree>
    <p:extLst>
      <p:ext uri="{BB962C8B-B14F-4D97-AF65-F5344CB8AC3E}">
        <p14:creationId xmlns:p14="http://schemas.microsoft.com/office/powerpoint/2010/main" val="10481412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Weakness of the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5"/>
            </a:pPr>
            <a:r>
              <a:rPr lang="en-US" dirty="0"/>
              <a:t>Beside Abraham receiving the promises before being circumcised (</a:t>
            </a:r>
            <a:r>
              <a:rPr lang="en-US" b="1" dirty="0">
                <a:solidFill>
                  <a:srgbClr val="002060"/>
                </a:solidFill>
              </a:rPr>
              <a:t>Genesis 12:1-8; 15:1-6; 17:1-24</a:t>
            </a:r>
            <a:r>
              <a:rPr lang="en-US" dirty="0"/>
              <a:t>), what intrinsic characteristic of the law prevented it from offering a promise of righteousness, especially by faith (</a:t>
            </a:r>
            <a:r>
              <a:rPr lang="en-US" b="1" dirty="0">
                <a:solidFill>
                  <a:srgbClr val="002060"/>
                </a:solidFill>
              </a:rPr>
              <a:t>4:13-15</a:t>
            </a:r>
            <a:r>
              <a:rPr lang="en-US" dirty="0"/>
              <a:t>)?</a:t>
            </a:r>
          </a:p>
          <a:p>
            <a:pPr marL="0" indent="0">
              <a:lnSpc>
                <a:spcPct val="95000"/>
              </a:lnSpc>
              <a:spcBef>
                <a:spcPts val="0"/>
              </a:spcBef>
              <a:buNone/>
            </a:pPr>
            <a:r>
              <a:rPr lang="en-US" dirty="0">
                <a:solidFill>
                  <a:srgbClr val="002060"/>
                </a:solidFill>
              </a:rPr>
              <a:t>For the promise that he would be the </a:t>
            </a:r>
            <a:r>
              <a:rPr lang="en-US" b="1" dirty="0">
                <a:solidFill>
                  <a:srgbClr val="002060"/>
                </a:solidFill>
              </a:rPr>
              <a:t>heir of the world was </a:t>
            </a:r>
            <a:r>
              <a:rPr lang="en-US" b="1" u="sng" dirty="0">
                <a:solidFill>
                  <a:srgbClr val="002060"/>
                </a:solidFill>
              </a:rPr>
              <a:t>not</a:t>
            </a:r>
            <a:r>
              <a:rPr lang="en-US" b="1" dirty="0">
                <a:solidFill>
                  <a:srgbClr val="002060"/>
                </a:solidFill>
              </a:rPr>
              <a:t> to Abraham or to his seed </a:t>
            </a:r>
            <a:r>
              <a:rPr lang="en-US" b="1" u="sng" dirty="0">
                <a:solidFill>
                  <a:srgbClr val="002060"/>
                </a:solidFill>
              </a:rPr>
              <a:t>through the law</a:t>
            </a:r>
            <a:r>
              <a:rPr lang="en-US" dirty="0">
                <a:solidFill>
                  <a:srgbClr val="002060"/>
                </a:solidFill>
              </a:rPr>
              <a:t>, </a:t>
            </a:r>
            <a:r>
              <a:rPr lang="en-US" b="1" dirty="0">
                <a:solidFill>
                  <a:srgbClr val="002060"/>
                </a:solidFill>
              </a:rPr>
              <a:t>but </a:t>
            </a:r>
            <a:r>
              <a:rPr lang="en-US" b="1" u="sng" dirty="0">
                <a:solidFill>
                  <a:srgbClr val="002060"/>
                </a:solidFill>
              </a:rPr>
              <a:t>through the righteousness of faith</a:t>
            </a:r>
            <a:r>
              <a:rPr lang="en-US" dirty="0">
                <a:solidFill>
                  <a:srgbClr val="002060"/>
                </a:solidFill>
              </a:rPr>
              <a:t>. For </a:t>
            </a:r>
            <a:r>
              <a:rPr lang="en-US" b="1" u="sng" dirty="0">
                <a:solidFill>
                  <a:srgbClr val="002060"/>
                </a:solidFill>
              </a:rPr>
              <a:t>if</a:t>
            </a:r>
            <a:r>
              <a:rPr lang="en-US" dirty="0">
                <a:solidFill>
                  <a:srgbClr val="002060"/>
                </a:solidFill>
              </a:rPr>
              <a:t> those who are </a:t>
            </a:r>
            <a:r>
              <a:rPr lang="en-US" b="1" dirty="0">
                <a:solidFill>
                  <a:srgbClr val="002060"/>
                </a:solidFill>
              </a:rPr>
              <a:t>of the law are heirs, faith is made </a:t>
            </a:r>
            <a:r>
              <a:rPr lang="en-US" b="1" u="sng" dirty="0">
                <a:solidFill>
                  <a:srgbClr val="002060"/>
                </a:solidFill>
              </a:rPr>
              <a:t>void</a:t>
            </a:r>
            <a:r>
              <a:rPr lang="en-US" b="1" dirty="0">
                <a:solidFill>
                  <a:srgbClr val="002060"/>
                </a:solidFill>
              </a:rPr>
              <a:t> and the </a:t>
            </a:r>
            <a:r>
              <a:rPr lang="en-US" b="1" u="sng" dirty="0">
                <a:solidFill>
                  <a:srgbClr val="002060"/>
                </a:solidFill>
              </a:rPr>
              <a:t>promise made of no effect</a:t>
            </a:r>
            <a:r>
              <a:rPr lang="en-US" dirty="0">
                <a:solidFill>
                  <a:srgbClr val="002060"/>
                </a:solidFill>
              </a:rPr>
              <a:t>, because </a:t>
            </a:r>
            <a:r>
              <a:rPr lang="en-US" b="1" u="sng" dirty="0">
                <a:solidFill>
                  <a:srgbClr val="002060"/>
                </a:solidFill>
              </a:rPr>
              <a:t>the law brings about wrath</a:t>
            </a:r>
            <a:r>
              <a:rPr lang="en-US" dirty="0">
                <a:solidFill>
                  <a:srgbClr val="002060"/>
                </a:solidFill>
              </a:rPr>
              <a:t>; for where there is no law there is no transgression. </a:t>
            </a:r>
            <a:r>
              <a:rPr lang="en-US" dirty="0"/>
              <a:t>(</a:t>
            </a:r>
            <a:r>
              <a:rPr lang="en-US" b="1" dirty="0">
                <a:solidFill>
                  <a:srgbClr val="002060"/>
                </a:solidFill>
              </a:rPr>
              <a:t>4:13-15</a:t>
            </a:r>
            <a:r>
              <a:rPr lang="en-US" dirty="0"/>
              <a:t>)</a:t>
            </a:r>
          </a:p>
          <a:p>
            <a:pPr>
              <a:lnSpc>
                <a:spcPct val="95000"/>
              </a:lnSpc>
              <a:spcBef>
                <a:spcPts val="0"/>
              </a:spcBef>
            </a:pPr>
            <a:r>
              <a:rPr lang="en-US" dirty="0"/>
              <a:t>Weakness of the law (*, more later) required perfect rule keeping, preventing it from serving as means to fulfill God’s promise.</a:t>
            </a:r>
          </a:p>
        </p:txBody>
      </p:sp>
    </p:spTree>
    <p:extLst>
      <p:ext uri="{BB962C8B-B14F-4D97-AF65-F5344CB8AC3E}">
        <p14:creationId xmlns:p14="http://schemas.microsoft.com/office/powerpoint/2010/main" val="169867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Weakness of the Law?</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lnSpc>
                <a:spcPct val="95000"/>
              </a:lnSpc>
              <a:spcBef>
                <a:spcPts val="0"/>
              </a:spcBef>
              <a:buFont typeface="+mj-lt"/>
              <a:buAutoNum type="arabicPeriod" startAt="5"/>
            </a:pPr>
            <a:r>
              <a:rPr lang="en-US" dirty="0"/>
              <a:t>Beside Abraham receiving the promises before being circumcised (</a:t>
            </a:r>
            <a:r>
              <a:rPr lang="en-US" b="1" dirty="0">
                <a:solidFill>
                  <a:srgbClr val="002060"/>
                </a:solidFill>
              </a:rPr>
              <a:t>Genesis 12:1-8; 15:1-6; 17:1-24</a:t>
            </a:r>
            <a:r>
              <a:rPr lang="en-US" dirty="0"/>
              <a:t>), what intrinsic characteristic of the law prevented it from offering a promise of righteousness, especially by faith (</a:t>
            </a:r>
            <a:r>
              <a:rPr lang="en-US" b="1" dirty="0">
                <a:solidFill>
                  <a:srgbClr val="002060"/>
                </a:solidFill>
              </a:rPr>
              <a:t>4:13-15</a:t>
            </a:r>
            <a:r>
              <a:rPr lang="en-US" dirty="0"/>
              <a:t>)?</a:t>
            </a:r>
          </a:p>
          <a:p>
            <a:pPr marL="0" indent="0">
              <a:lnSpc>
                <a:spcPct val="95000"/>
              </a:lnSpc>
              <a:spcBef>
                <a:spcPts val="0"/>
              </a:spcBef>
              <a:buNone/>
            </a:pPr>
            <a:r>
              <a:rPr lang="en-US" dirty="0">
                <a:solidFill>
                  <a:srgbClr val="002060"/>
                </a:solidFill>
              </a:rPr>
              <a:t>For the promise that he would be the </a:t>
            </a:r>
            <a:r>
              <a:rPr lang="en-US" b="1" dirty="0">
                <a:solidFill>
                  <a:srgbClr val="002060"/>
                </a:solidFill>
              </a:rPr>
              <a:t>heir of the world was </a:t>
            </a:r>
            <a:r>
              <a:rPr lang="en-US" b="1" u="sng" dirty="0">
                <a:solidFill>
                  <a:srgbClr val="002060"/>
                </a:solidFill>
              </a:rPr>
              <a:t>not</a:t>
            </a:r>
            <a:r>
              <a:rPr lang="en-US" b="1" dirty="0">
                <a:solidFill>
                  <a:srgbClr val="002060"/>
                </a:solidFill>
              </a:rPr>
              <a:t> to Abraham or to his seed </a:t>
            </a:r>
            <a:r>
              <a:rPr lang="en-US" b="1" u="sng" dirty="0">
                <a:solidFill>
                  <a:srgbClr val="002060"/>
                </a:solidFill>
              </a:rPr>
              <a:t>through the law</a:t>
            </a:r>
            <a:r>
              <a:rPr lang="en-US" dirty="0">
                <a:solidFill>
                  <a:srgbClr val="002060"/>
                </a:solidFill>
              </a:rPr>
              <a:t>, </a:t>
            </a:r>
            <a:r>
              <a:rPr lang="en-US" b="1" dirty="0">
                <a:solidFill>
                  <a:srgbClr val="002060"/>
                </a:solidFill>
              </a:rPr>
              <a:t>but </a:t>
            </a:r>
            <a:r>
              <a:rPr lang="en-US" b="1" u="sng" dirty="0">
                <a:solidFill>
                  <a:srgbClr val="002060"/>
                </a:solidFill>
              </a:rPr>
              <a:t>through the righteousness of faith</a:t>
            </a:r>
            <a:r>
              <a:rPr lang="en-US" dirty="0">
                <a:solidFill>
                  <a:srgbClr val="002060"/>
                </a:solidFill>
              </a:rPr>
              <a:t>. For </a:t>
            </a:r>
            <a:r>
              <a:rPr lang="en-US" b="1" u="sng" dirty="0">
                <a:solidFill>
                  <a:srgbClr val="002060"/>
                </a:solidFill>
              </a:rPr>
              <a:t>if</a:t>
            </a:r>
            <a:r>
              <a:rPr lang="en-US" dirty="0">
                <a:solidFill>
                  <a:srgbClr val="002060"/>
                </a:solidFill>
              </a:rPr>
              <a:t> those who are </a:t>
            </a:r>
            <a:r>
              <a:rPr lang="en-US" b="1" dirty="0">
                <a:solidFill>
                  <a:srgbClr val="002060"/>
                </a:solidFill>
              </a:rPr>
              <a:t>of the law are heirs, faith is made </a:t>
            </a:r>
            <a:r>
              <a:rPr lang="en-US" b="1" u="sng" dirty="0">
                <a:solidFill>
                  <a:srgbClr val="002060"/>
                </a:solidFill>
              </a:rPr>
              <a:t>void</a:t>
            </a:r>
            <a:r>
              <a:rPr lang="en-US" b="1" dirty="0">
                <a:solidFill>
                  <a:srgbClr val="002060"/>
                </a:solidFill>
              </a:rPr>
              <a:t> and the </a:t>
            </a:r>
            <a:r>
              <a:rPr lang="en-US" b="1" u="sng" dirty="0">
                <a:solidFill>
                  <a:srgbClr val="002060"/>
                </a:solidFill>
              </a:rPr>
              <a:t>promise made of no effect</a:t>
            </a:r>
            <a:r>
              <a:rPr lang="en-US" dirty="0">
                <a:solidFill>
                  <a:srgbClr val="002060"/>
                </a:solidFill>
              </a:rPr>
              <a:t>, because </a:t>
            </a:r>
            <a:r>
              <a:rPr lang="en-US" b="1" u="sng" dirty="0">
                <a:solidFill>
                  <a:srgbClr val="002060"/>
                </a:solidFill>
              </a:rPr>
              <a:t>the law brings about wrath</a:t>
            </a:r>
            <a:r>
              <a:rPr lang="en-US" dirty="0">
                <a:solidFill>
                  <a:srgbClr val="002060"/>
                </a:solidFill>
              </a:rPr>
              <a:t>; for where there is </a:t>
            </a:r>
            <a:r>
              <a:rPr lang="en-US" b="1" u="sng" dirty="0">
                <a:solidFill>
                  <a:srgbClr val="002060"/>
                </a:solidFill>
              </a:rPr>
              <a:t>no law there is no transgression</a:t>
            </a:r>
            <a:r>
              <a:rPr lang="en-US" dirty="0">
                <a:solidFill>
                  <a:srgbClr val="002060"/>
                </a:solidFill>
              </a:rPr>
              <a:t>. </a:t>
            </a:r>
            <a:r>
              <a:rPr lang="en-US" dirty="0"/>
              <a:t>(</a:t>
            </a:r>
            <a:r>
              <a:rPr lang="en-US" b="1" dirty="0">
                <a:solidFill>
                  <a:srgbClr val="002060"/>
                </a:solidFill>
              </a:rPr>
              <a:t>4:13-15</a:t>
            </a:r>
            <a:r>
              <a:rPr lang="en-US" dirty="0"/>
              <a:t>)</a:t>
            </a:r>
          </a:p>
          <a:p>
            <a:pPr>
              <a:lnSpc>
                <a:spcPct val="95000"/>
              </a:lnSpc>
              <a:spcBef>
                <a:spcPts val="0"/>
              </a:spcBef>
            </a:pPr>
            <a:r>
              <a:rPr lang="en-US" dirty="0"/>
              <a:t>Christians are still under NT law (</a:t>
            </a:r>
            <a:r>
              <a:rPr lang="en-US" b="1" dirty="0">
                <a:solidFill>
                  <a:srgbClr val="002060"/>
                </a:solidFill>
              </a:rPr>
              <a:t>3:27; 8:2; 1 Cor. 9:20-21; Isa. 2:3; Gal. 6:2; James 1:25; 2:12; 4:12; John 8:31-32; 12:48</a:t>
            </a:r>
            <a:r>
              <a:rPr lang="en-US" dirty="0"/>
              <a:t>).</a:t>
            </a:r>
          </a:p>
        </p:txBody>
      </p:sp>
    </p:spTree>
    <p:extLst>
      <p:ext uri="{BB962C8B-B14F-4D97-AF65-F5344CB8AC3E}">
        <p14:creationId xmlns:p14="http://schemas.microsoft.com/office/powerpoint/2010/main" val="58055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Introduction to Notable Peoples</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a:pPr>
            <a:r>
              <a:rPr lang="en-US" dirty="0"/>
              <a:t>In verses 1-7, what special people or persons are emphasized, and how are they distinguished from other people (</a:t>
            </a:r>
            <a:r>
              <a:rPr lang="en-US" b="1" dirty="0">
                <a:solidFill>
                  <a:srgbClr val="002060"/>
                </a:solidFill>
              </a:rPr>
              <a:t>1:1-7</a:t>
            </a:r>
            <a:r>
              <a:rPr lang="en-US" dirty="0"/>
              <a:t>)?</a:t>
            </a:r>
          </a:p>
          <a:p>
            <a:r>
              <a:rPr lang="en-US" b="1" dirty="0"/>
              <a:t>Paul</a:t>
            </a:r>
            <a:r>
              <a:rPr lang="en-US" dirty="0"/>
              <a:t> – “</a:t>
            </a:r>
            <a:r>
              <a:rPr lang="en-US" b="1" i="1" dirty="0">
                <a:solidFill>
                  <a:srgbClr val="002060"/>
                </a:solidFill>
              </a:rPr>
              <a:t>bondservant</a:t>
            </a:r>
            <a:r>
              <a:rPr lang="en-US" dirty="0">
                <a:solidFill>
                  <a:srgbClr val="002060"/>
                </a:solidFill>
              </a:rPr>
              <a:t> of </a:t>
            </a:r>
            <a:r>
              <a:rPr lang="en-US" b="1" i="1" dirty="0">
                <a:solidFill>
                  <a:srgbClr val="002060"/>
                </a:solidFill>
              </a:rPr>
              <a:t>Jesus Christ</a:t>
            </a:r>
            <a:r>
              <a:rPr lang="en-US" dirty="0">
                <a:solidFill>
                  <a:srgbClr val="002060"/>
                </a:solidFill>
              </a:rPr>
              <a:t>, called an </a:t>
            </a:r>
            <a:r>
              <a:rPr lang="en-US" b="1" i="1" dirty="0">
                <a:solidFill>
                  <a:srgbClr val="002060"/>
                </a:solidFill>
              </a:rPr>
              <a:t>apostle</a:t>
            </a:r>
            <a:r>
              <a:rPr lang="en-US" dirty="0">
                <a:solidFill>
                  <a:srgbClr val="002060"/>
                </a:solidFill>
              </a:rPr>
              <a:t>, </a:t>
            </a:r>
            <a:r>
              <a:rPr lang="en-US" b="1" i="1" dirty="0">
                <a:solidFill>
                  <a:srgbClr val="002060"/>
                </a:solidFill>
              </a:rPr>
              <a:t>separated</a:t>
            </a:r>
            <a:r>
              <a:rPr lang="en-US" dirty="0">
                <a:solidFill>
                  <a:srgbClr val="002060"/>
                </a:solidFill>
              </a:rPr>
              <a:t> to the </a:t>
            </a:r>
            <a:r>
              <a:rPr lang="en-US" b="1" i="1" dirty="0">
                <a:solidFill>
                  <a:srgbClr val="002060"/>
                </a:solidFill>
              </a:rPr>
              <a:t>gospel</a:t>
            </a:r>
            <a:r>
              <a:rPr lang="en-US" dirty="0">
                <a:solidFill>
                  <a:srgbClr val="002060"/>
                </a:solidFill>
              </a:rPr>
              <a:t> of </a:t>
            </a:r>
            <a:r>
              <a:rPr lang="en-US" b="1" i="1" dirty="0">
                <a:solidFill>
                  <a:srgbClr val="002060"/>
                </a:solidFill>
              </a:rPr>
              <a:t>God</a:t>
            </a:r>
            <a:r>
              <a:rPr lang="en-US" dirty="0">
                <a:solidFill>
                  <a:srgbClr val="002060"/>
                </a:solidFill>
              </a:rPr>
              <a:t>” </a:t>
            </a:r>
            <a:r>
              <a:rPr lang="en-US" dirty="0"/>
              <a:t>(</a:t>
            </a:r>
            <a:r>
              <a:rPr lang="en-US" b="1" dirty="0">
                <a:solidFill>
                  <a:srgbClr val="002060"/>
                </a:solidFill>
              </a:rPr>
              <a:t>Acts 9:15-16; 26:15-19; 1 Corinthians 9:16-18</a:t>
            </a:r>
            <a:r>
              <a:rPr lang="en-US" dirty="0"/>
              <a:t>).</a:t>
            </a:r>
          </a:p>
          <a:p>
            <a:r>
              <a:rPr lang="en-US" b="1" dirty="0"/>
              <a:t>Jesus Christ </a:t>
            </a:r>
            <a:r>
              <a:rPr lang="en-US" dirty="0"/>
              <a:t>– </a:t>
            </a:r>
            <a:r>
              <a:rPr lang="en-US" dirty="0">
                <a:solidFill>
                  <a:srgbClr val="002060"/>
                </a:solidFill>
              </a:rPr>
              <a:t>“Our </a:t>
            </a:r>
            <a:r>
              <a:rPr lang="en-US" b="1" i="1" dirty="0">
                <a:solidFill>
                  <a:srgbClr val="002060"/>
                </a:solidFill>
              </a:rPr>
              <a:t>Lord</a:t>
            </a:r>
            <a:r>
              <a:rPr lang="en-US" dirty="0">
                <a:solidFill>
                  <a:srgbClr val="002060"/>
                </a:solidFill>
              </a:rPr>
              <a:t>, </a:t>
            </a:r>
            <a:r>
              <a:rPr lang="en-US" b="1" i="1" dirty="0">
                <a:solidFill>
                  <a:srgbClr val="002060"/>
                </a:solidFill>
              </a:rPr>
              <a:t>Of</a:t>
            </a:r>
            <a:r>
              <a:rPr lang="en-US" i="1" dirty="0">
                <a:solidFill>
                  <a:srgbClr val="002060"/>
                </a:solidFill>
              </a:rPr>
              <a:t> </a:t>
            </a:r>
            <a:r>
              <a:rPr lang="en-US" b="1" i="1" dirty="0">
                <a:solidFill>
                  <a:srgbClr val="002060"/>
                </a:solidFill>
              </a:rPr>
              <a:t>David</a:t>
            </a:r>
            <a:r>
              <a:rPr lang="en-US" i="1" dirty="0">
                <a:solidFill>
                  <a:srgbClr val="002060"/>
                </a:solidFill>
              </a:rPr>
              <a:t> </a:t>
            </a:r>
            <a:r>
              <a:rPr lang="en-US" dirty="0">
                <a:solidFill>
                  <a:srgbClr val="002060"/>
                </a:solidFill>
              </a:rPr>
              <a:t>according to the </a:t>
            </a:r>
            <a:r>
              <a:rPr lang="en-US" b="1" i="1" dirty="0">
                <a:solidFill>
                  <a:srgbClr val="002060"/>
                </a:solidFill>
              </a:rPr>
              <a:t>flesh</a:t>
            </a:r>
            <a:r>
              <a:rPr lang="en-US" dirty="0">
                <a:solidFill>
                  <a:srgbClr val="002060"/>
                </a:solidFill>
              </a:rPr>
              <a:t>, Son </a:t>
            </a:r>
            <a:r>
              <a:rPr lang="en-US" b="1" dirty="0">
                <a:solidFill>
                  <a:srgbClr val="002060"/>
                </a:solidFill>
              </a:rPr>
              <a:t>of </a:t>
            </a:r>
            <a:r>
              <a:rPr lang="en-US" b="1" i="1" dirty="0">
                <a:solidFill>
                  <a:srgbClr val="002060"/>
                </a:solidFill>
              </a:rPr>
              <a:t>God</a:t>
            </a:r>
            <a:r>
              <a:rPr lang="en-US" b="1" dirty="0">
                <a:solidFill>
                  <a:srgbClr val="002060"/>
                </a:solidFill>
              </a:rPr>
              <a:t> </a:t>
            </a:r>
            <a:r>
              <a:rPr lang="en-US" dirty="0">
                <a:solidFill>
                  <a:srgbClr val="002060"/>
                </a:solidFill>
              </a:rPr>
              <a:t>with </a:t>
            </a:r>
            <a:r>
              <a:rPr lang="en-US" b="1" i="1" dirty="0">
                <a:solidFill>
                  <a:srgbClr val="002060"/>
                </a:solidFill>
              </a:rPr>
              <a:t>power</a:t>
            </a:r>
            <a:r>
              <a:rPr lang="en-US" dirty="0">
                <a:solidFill>
                  <a:srgbClr val="002060"/>
                </a:solidFill>
              </a:rPr>
              <a:t> according to the </a:t>
            </a:r>
            <a:r>
              <a:rPr lang="en-US" b="1" i="1" dirty="0">
                <a:solidFill>
                  <a:srgbClr val="002060"/>
                </a:solidFill>
              </a:rPr>
              <a:t>Spirit</a:t>
            </a:r>
            <a:r>
              <a:rPr lang="en-US" dirty="0">
                <a:solidFill>
                  <a:srgbClr val="002060"/>
                </a:solidFill>
              </a:rPr>
              <a:t>”, provider of “</a:t>
            </a:r>
            <a:r>
              <a:rPr lang="en-US" b="1" i="1" dirty="0">
                <a:solidFill>
                  <a:srgbClr val="002060"/>
                </a:solidFill>
              </a:rPr>
              <a:t>grace</a:t>
            </a:r>
            <a:r>
              <a:rPr lang="en-US" dirty="0">
                <a:solidFill>
                  <a:srgbClr val="002060"/>
                </a:solidFill>
              </a:rPr>
              <a:t> and </a:t>
            </a:r>
            <a:r>
              <a:rPr lang="en-US" b="1" i="1" dirty="0">
                <a:solidFill>
                  <a:srgbClr val="002060"/>
                </a:solidFill>
              </a:rPr>
              <a:t>apostleship</a:t>
            </a:r>
            <a:r>
              <a:rPr lang="en-US" dirty="0">
                <a:solidFill>
                  <a:srgbClr val="002060"/>
                </a:solidFill>
              </a:rPr>
              <a:t>”</a:t>
            </a:r>
          </a:p>
          <a:p>
            <a:r>
              <a:rPr lang="en-US" b="1" dirty="0"/>
              <a:t>God</a:t>
            </a:r>
            <a:r>
              <a:rPr lang="en-US" dirty="0"/>
              <a:t> – </a:t>
            </a:r>
            <a:r>
              <a:rPr lang="en-US" dirty="0">
                <a:solidFill>
                  <a:srgbClr val="002060"/>
                </a:solidFill>
              </a:rPr>
              <a:t>“</a:t>
            </a:r>
            <a:r>
              <a:rPr lang="en-US" b="1" i="1" dirty="0">
                <a:solidFill>
                  <a:srgbClr val="002060"/>
                </a:solidFill>
              </a:rPr>
              <a:t>Promised before </a:t>
            </a:r>
            <a:r>
              <a:rPr lang="en-US" dirty="0">
                <a:solidFill>
                  <a:srgbClr val="002060"/>
                </a:solidFill>
              </a:rPr>
              <a:t>through </a:t>
            </a:r>
            <a:r>
              <a:rPr lang="en-US" b="1" i="1" dirty="0">
                <a:solidFill>
                  <a:srgbClr val="002060"/>
                </a:solidFill>
              </a:rPr>
              <a:t>prophets</a:t>
            </a:r>
            <a:r>
              <a:rPr lang="en-US" i="1" dirty="0">
                <a:solidFill>
                  <a:srgbClr val="002060"/>
                </a:solidFill>
              </a:rPr>
              <a:t>, </a:t>
            </a:r>
            <a:r>
              <a:rPr lang="en-US" b="1" i="1" dirty="0">
                <a:solidFill>
                  <a:srgbClr val="002060"/>
                </a:solidFill>
              </a:rPr>
              <a:t>scripture</a:t>
            </a:r>
            <a:r>
              <a:rPr lang="en-US" dirty="0">
                <a:solidFill>
                  <a:srgbClr val="002060"/>
                </a:solidFill>
              </a:rPr>
              <a:t>”</a:t>
            </a:r>
          </a:p>
          <a:p>
            <a:r>
              <a:rPr lang="en-US" b="1" dirty="0"/>
              <a:t>Christians</a:t>
            </a:r>
            <a:r>
              <a:rPr lang="en-US" dirty="0"/>
              <a:t> – </a:t>
            </a:r>
            <a:r>
              <a:rPr lang="en-US" dirty="0">
                <a:solidFill>
                  <a:srgbClr val="002060"/>
                </a:solidFill>
              </a:rPr>
              <a:t>“</a:t>
            </a:r>
            <a:r>
              <a:rPr lang="en-US" b="1" i="1" dirty="0">
                <a:solidFill>
                  <a:srgbClr val="002060"/>
                </a:solidFill>
              </a:rPr>
              <a:t>Obedient</a:t>
            </a:r>
            <a:r>
              <a:rPr lang="en-US" dirty="0">
                <a:solidFill>
                  <a:srgbClr val="002060"/>
                </a:solidFill>
              </a:rPr>
              <a:t> to the faith </a:t>
            </a:r>
            <a:r>
              <a:rPr lang="en-US" b="1" i="1" dirty="0">
                <a:solidFill>
                  <a:srgbClr val="002060"/>
                </a:solidFill>
              </a:rPr>
              <a:t>among all nations</a:t>
            </a:r>
            <a:r>
              <a:rPr lang="en-US" dirty="0">
                <a:solidFill>
                  <a:srgbClr val="002060"/>
                </a:solidFill>
              </a:rPr>
              <a:t>, </a:t>
            </a:r>
            <a:r>
              <a:rPr lang="en-US" b="1" i="1" dirty="0">
                <a:solidFill>
                  <a:srgbClr val="002060"/>
                </a:solidFill>
              </a:rPr>
              <a:t>Called</a:t>
            </a:r>
            <a:r>
              <a:rPr lang="en-US" dirty="0">
                <a:solidFill>
                  <a:srgbClr val="002060"/>
                </a:solidFill>
              </a:rPr>
              <a:t> of Jesus Christ, Who are in </a:t>
            </a:r>
            <a:r>
              <a:rPr lang="en-US" b="1" i="1" dirty="0">
                <a:solidFill>
                  <a:srgbClr val="002060"/>
                </a:solidFill>
              </a:rPr>
              <a:t>Rome</a:t>
            </a:r>
            <a:r>
              <a:rPr lang="en-US" dirty="0">
                <a:solidFill>
                  <a:srgbClr val="002060"/>
                </a:solidFill>
              </a:rPr>
              <a:t>, </a:t>
            </a:r>
            <a:r>
              <a:rPr lang="en-US" b="1" i="1" dirty="0">
                <a:solidFill>
                  <a:srgbClr val="002060"/>
                </a:solidFill>
              </a:rPr>
              <a:t>beloved</a:t>
            </a:r>
            <a:r>
              <a:rPr lang="en-US" dirty="0">
                <a:solidFill>
                  <a:srgbClr val="002060"/>
                </a:solidFill>
              </a:rPr>
              <a:t> of God, Called </a:t>
            </a:r>
            <a:r>
              <a:rPr lang="en-US" b="1" i="1" dirty="0">
                <a:solidFill>
                  <a:srgbClr val="002060"/>
                </a:solidFill>
              </a:rPr>
              <a:t>saints</a:t>
            </a:r>
            <a:r>
              <a:rPr lang="en-US" dirty="0">
                <a:solidFill>
                  <a:srgbClr val="002060"/>
                </a:solidFill>
              </a:rPr>
              <a:t>”</a:t>
            </a:r>
          </a:p>
        </p:txBody>
      </p:sp>
    </p:spTree>
    <p:extLst>
      <p:ext uri="{BB962C8B-B14F-4D97-AF65-F5344CB8AC3E}">
        <p14:creationId xmlns:p14="http://schemas.microsoft.com/office/powerpoint/2010/main" val="308641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Grace for All by Faith</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6"/>
            </a:pPr>
            <a:r>
              <a:rPr lang="en-US" dirty="0"/>
              <a:t>What advantages are derived from the promise being grounded in faith and not the law (</a:t>
            </a:r>
            <a:r>
              <a:rPr lang="en-US" b="1" dirty="0">
                <a:solidFill>
                  <a:srgbClr val="002060"/>
                </a:solidFill>
              </a:rPr>
              <a:t>4:16</a:t>
            </a:r>
            <a:r>
              <a:rPr lang="en-US" dirty="0"/>
              <a:t>)?</a:t>
            </a:r>
          </a:p>
          <a:p>
            <a:pPr marL="0" indent="0">
              <a:buNone/>
            </a:pPr>
            <a:r>
              <a:rPr lang="en-US" dirty="0">
                <a:solidFill>
                  <a:srgbClr val="002060"/>
                </a:solidFill>
              </a:rPr>
              <a:t>Therefore </a:t>
            </a:r>
            <a:r>
              <a:rPr lang="en-US" b="1" dirty="0">
                <a:solidFill>
                  <a:srgbClr val="002060"/>
                </a:solidFill>
              </a:rPr>
              <a:t>it is of faith </a:t>
            </a:r>
            <a:r>
              <a:rPr lang="en-US" b="1" u="sng" dirty="0">
                <a:solidFill>
                  <a:srgbClr val="002060"/>
                </a:solidFill>
              </a:rPr>
              <a:t>that</a:t>
            </a:r>
            <a:r>
              <a:rPr lang="en-US" b="1" dirty="0">
                <a:solidFill>
                  <a:srgbClr val="002060"/>
                </a:solidFill>
              </a:rPr>
              <a:t> it might be </a:t>
            </a:r>
            <a:r>
              <a:rPr lang="en-US" b="1" u="sng" dirty="0">
                <a:solidFill>
                  <a:srgbClr val="002060"/>
                </a:solidFill>
              </a:rPr>
              <a:t>according to grace</a:t>
            </a:r>
            <a:r>
              <a:rPr lang="en-US" b="1" dirty="0">
                <a:solidFill>
                  <a:srgbClr val="002060"/>
                </a:solidFill>
              </a:rPr>
              <a:t>, </a:t>
            </a:r>
            <a:r>
              <a:rPr lang="en-US" b="1" u="sng" dirty="0">
                <a:solidFill>
                  <a:srgbClr val="002060"/>
                </a:solidFill>
              </a:rPr>
              <a:t>so that</a:t>
            </a:r>
            <a:r>
              <a:rPr lang="en-US" b="1" dirty="0">
                <a:solidFill>
                  <a:srgbClr val="002060"/>
                </a:solidFill>
              </a:rPr>
              <a:t> the promise might be </a:t>
            </a:r>
            <a:r>
              <a:rPr lang="en-US" b="1" u="sng" dirty="0">
                <a:solidFill>
                  <a:srgbClr val="002060"/>
                </a:solidFill>
              </a:rPr>
              <a:t>sure</a:t>
            </a:r>
            <a:r>
              <a:rPr lang="en-US" b="1" dirty="0">
                <a:solidFill>
                  <a:srgbClr val="002060"/>
                </a:solidFill>
              </a:rPr>
              <a:t> to </a:t>
            </a:r>
            <a:r>
              <a:rPr lang="en-US" b="1" u="sng" dirty="0">
                <a:solidFill>
                  <a:srgbClr val="002060"/>
                </a:solidFill>
              </a:rPr>
              <a:t>all the seed</a:t>
            </a:r>
            <a:r>
              <a:rPr lang="en-US" dirty="0">
                <a:solidFill>
                  <a:srgbClr val="002060"/>
                </a:solidFill>
              </a:rPr>
              <a:t>, not only to those who are of the law, but </a:t>
            </a:r>
            <a:r>
              <a:rPr lang="en-US" b="1" dirty="0">
                <a:solidFill>
                  <a:srgbClr val="002060"/>
                </a:solidFill>
              </a:rPr>
              <a:t>also to those who are of the faith of Abraham</a:t>
            </a:r>
            <a:r>
              <a:rPr lang="en-US" dirty="0">
                <a:solidFill>
                  <a:srgbClr val="002060"/>
                </a:solidFill>
              </a:rPr>
              <a:t>, who is the father of us all </a:t>
            </a:r>
            <a:r>
              <a:rPr lang="en-US" dirty="0"/>
              <a:t>(</a:t>
            </a:r>
            <a:r>
              <a:rPr lang="en-US" b="1" dirty="0">
                <a:solidFill>
                  <a:srgbClr val="002060"/>
                </a:solidFill>
              </a:rPr>
              <a:t>4:16</a:t>
            </a:r>
            <a:r>
              <a:rPr lang="en-US" dirty="0"/>
              <a:t>)</a:t>
            </a:r>
          </a:p>
          <a:p>
            <a:r>
              <a:rPr lang="en-US" dirty="0"/>
              <a:t>Justification by faith – not law – necessitated God to exercise grace.</a:t>
            </a:r>
          </a:p>
          <a:p>
            <a:r>
              <a:rPr lang="en-US" dirty="0"/>
              <a:t>This salvation could be open to all – not just Jews with the Law.</a:t>
            </a:r>
          </a:p>
          <a:p>
            <a:r>
              <a:rPr lang="en-US" dirty="0"/>
              <a:t>Also, it provided a sure basis of confidence – God – and avoided an inherent weakness of the law, to be discussed in detail in </a:t>
            </a:r>
            <a:r>
              <a:rPr lang="en-US" dirty="0" err="1"/>
              <a:t>ch.</a:t>
            </a:r>
            <a:r>
              <a:rPr lang="en-US" dirty="0"/>
              <a:t> 5 &amp; 7.</a:t>
            </a:r>
          </a:p>
          <a:p>
            <a:endParaRPr lang="en-US" dirty="0"/>
          </a:p>
          <a:p>
            <a:endParaRPr lang="en-US" dirty="0"/>
          </a:p>
        </p:txBody>
      </p:sp>
    </p:spTree>
    <p:extLst>
      <p:ext uri="{BB962C8B-B14F-4D97-AF65-F5344CB8AC3E}">
        <p14:creationId xmlns:p14="http://schemas.microsoft.com/office/powerpoint/2010/main" val="237034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The Prophetic Past Tense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(as it is written, “</a:t>
            </a:r>
            <a:r>
              <a:rPr lang="en-US" b="1" dirty="0">
                <a:solidFill>
                  <a:srgbClr val="002060"/>
                </a:solidFill>
              </a:rPr>
              <a:t>I </a:t>
            </a:r>
            <a:r>
              <a:rPr lang="en-US" b="1" u="sng" dirty="0">
                <a:solidFill>
                  <a:srgbClr val="002060"/>
                </a:solidFill>
              </a:rPr>
              <a:t>have made</a:t>
            </a:r>
            <a:r>
              <a:rPr lang="en-US" b="1" dirty="0">
                <a:solidFill>
                  <a:srgbClr val="002060"/>
                </a:solidFill>
              </a:rPr>
              <a:t> you a father </a:t>
            </a:r>
            <a:r>
              <a:rPr lang="en-US" dirty="0">
                <a:solidFill>
                  <a:srgbClr val="002060"/>
                </a:solidFill>
              </a:rPr>
              <a:t>of many nations”) in the presence of Him whom he believed – God, who gives life to the dead and </a:t>
            </a:r>
            <a:r>
              <a:rPr lang="en-US" b="1" dirty="0">
                <a:solidFill>
                  <a:srgbClr val="002060"/>
                </a:solidFill>
              </a:rPr>
              <a:t>calls those things which do not exist </a:t>
            </a:r>
            <a:r>
              <a:rPr lang="en-US" b="1" u="sng" dirty="0">
                <a:solidFill>
                  <a:srgbClr val="002060"/>
                </a:solidFill>
              </a:rPr>
              <a:t>as though they did</a:t>
            </a:r>
            <a:r>
              <a:rPr lang="en-US" dirty="0">
                <a:solidFill>
                  <a:srgbClr val="002060"/>
                </a:solidFill>
              </a:rPr>
              <a:t>; </a:t>
            </a:r>
            <a:r>
              <a:rPr lang="en-US" dirty="0"/>
              <a:t>(</a:t>
            </a:r>
            <a:r>
              <a:rPr lang="en-US" b="1" dirty="0">
                <a:solidFill>
                  <a:srgbClr val="002060"/>
                </a:solidFill>
              </a:rPr>
              <a:t>4:17</a:t>
            </a:r>
            <a:r>
              <a:rPr lang="en-US" dirty="0"/>
              <a:t>)</a:t>
            </a:r>
          </a:p>
          <a:p>
            <a:pPr marL="457200" indent="-457200">
              <a:buFont typeface="+mj-lt"/>
              <a:buAutoNum type="arabicPeriod" startAt="7"/>
            </a:pPr>
            <a:r>
              <a:rPr lang="en-US" dirty="0"/>
              <a:t>How can God accurately speak of things in the future using the past tense (</a:t>
            </a:r>
            <a:r>
              <a:rPr lang="en-US" b="1" dirty="0">
                <a:solidFill>
                  <a:srgbClr val="002060"/>
                </a:solidFill>
              </a:rPr>
              <a:t>4:17</a:t>
            </a:r>
            <a:r>
              <a:rPr lang="en-US" dirty="0"/>
              <a:t>)?</a:t>
            </a:r>
          </a:p>
          <a:p>
            <a:r>
              <a:rPr lang="en-US" dirty="0"/>
              <a:t>Notice, God “made” Abraham a father – past tense, not future.</a:t>
            </a:r>
          </a:p>
          <a:p>
            <a:r>
              <a:rPr lang="en-US" dirty="0"/>
              <a:t>Such “prophetic past tense” is used elsewhere.</a:t>
            </a:r>
          </a:p>
          <a:p>
            <a:r>
              <a:rPr lang="en-US" dirty="0"/>
              <a:t>Primarily, figuratively, provides sure confidence – as good as done.</a:t>
            </a:r>
          </a:p>
          <a:p>
            <a:r>
              <a:rPr lang="en-US" dirty="0"/>
              <a:t>However, it only is so sure, if God literally exists outside of time (</a:t>
            </a:r>
            <a:r>
              <a:rPr lang="en-US" b="1" dirty="0">
                <a:solidFill>
                  <a:srgbClr val="002060"/>
                </a:solidFill>
              </a:rPr>
              <a:t>Hebrews 4:3; 1 Peter 1:20; Revelation 13:8; Acts 15:18; 2 Timothy 1:9; Titus 1:2; </a:t>
            </a:r>
            <a:r>
              <a:rPr lang="en-US" b="1" u="sng" dirty="0">
                <a:solidFill>
                  <a:srgbClr val="002060"/>
                </a:solidFill>
              </a:rPr>
              <a:t>Psalm 139:16</a:t>
            </a:r>
            <a:r>
              <a:rPr lang="en-US" dirty="0">
                <a:solidFill>
                  <a:srgbClr val="002060"/>
                </a:solidFill>
              </a:rPr>
              <a:t> </a:t>
            </a:r>
            <a:r>
              <a:rPr lang="en-US" dirty="0"/>
              <a:t>– Judas:</a:t>
            </a:r>
            <a:r>
              <a:rPr lang="en-US" dirty="0">
                <a:solidFill>
                  <a:srgbClr val="002060"/>
                </a:solidFill>
              </a:rPr>
              <a:t> </a:t>
            </a:r>
            <a:r>
              <a:rPr lang="en-US" b="1" dirty="0">
                <a:solidFill>
                  <a:srgbClr val="002060"/>
                </a:solidFill>
              </a:rPr>
              <a:t>Acts 1: 16-25; Psa. 41:9; 69:25</a:t>
            </a:r>
            <a:r>
              <a:rPr lang="en-US" dirty="0"/>
              <a:t>)</a:t>
            </a:r>
          </a:p>
        </p:txBody>
      </p:sp>
    </p:spTree>
    <p:extLst>
      <p:ext uri="{BB962C8B-B14F-4D97-AF65-F5344CB8AC3E}">
        <p14:creationId xmlns:p14="http://schemas.microsoft.com/office/powerpoint/2010/main" val="25868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Hope Against Hope?</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8"/>
            </a:pPr>
            <a:r>
              <a:rPr lang="en-US" dirty="0"/>
              <a:t>What does it mean that Abraham </a:t>
            </a:r>
            <a:r>
              <a:rPr lang="en-US" dirty="0">
                <a:solidFill>
                  <a:srgbClr val="002060"/>
                </a:solidFill>
              </a:rPr>
              <a:t>“contrary to hope, in hope believed”</a:t>
            </a:r>
            <a:r>
              <a:rPr lang="en-US" dirty="0"/>
              <a:t> (</a:t>
            </a:r>
            <a:r>
              <a:rPr lang="en-US" b="1" dirty="0">
                <a:solidFill>
                  <a:srgbClr val="002060"/>
                </a:solidFill>
              </a:rPr>
              <a:t>4:18</a:t>
            </a:r>
            <a:r>
              <a:rPr lang="en-US" dirty="0"/>
              <a:t>)?  How is that possible?</a:t>
            </a:r>
          </a:p>
          <a:p>
            <a:pPr marL="0" indent="0">
              <a:buNone/>
            </a:pPr>
            <a:r>
              <a:rPr lang="en-US" dirty="0">
                <a:solidFill>
                  <a:srgbClr val="002060"/>
                </a:solidFill>
              </a:rPr>
              <a:t>who, </a:t>
            </a:r>
            <a:r>
              <a:rPr lang="en-US" b="1" u="sng" dirty="0">
                <a:solidFill>
                  <a:srgbClr val="002060"/>
                </a:solidFill>
              </a:rPr>
              <a:t>contrary</a:t>
            </a:r>
            <a:r>
              <a:rPr lang="en-US" b="1" dirty="0">
                <a:solidFill>
                  <a:srgbClr val="002060"/>
                </a:solidFill>
              </a:rPr>
              <a:t> to hope, </a:t>
            </a:r>
            <a:r>
              <a:rPr lang="en-US" b="1" u="sng" dirty="0">
                <a:solidFill>
                  <a:srgbClr val="002060"/>
                </a:solidFill>
              </a:rPr>
              <a:t>in hope believed</a:t>
            </a:r>
            <a:r>
              <a:rPr lang="en-US" dirty="0">
                <a:solidFill>
                  <a:srgbClr val="002060"/>
                </a:solidFill>
              </a:rPr>
              <a:t>, so that he </a:t>
            </a:r>
            <a:r>
              <a:rPr lang="en-US" b="1" dirty="0">
                <a:solidFill>
                  <a:srgbClr val="002060"/>
                </a:solidFill>
              </a:rPr>
              <a:t>became the father of many nations</a:t>
            </a:r>
            <a:r>
              <a:rPr lang="en-US" dirty="0">
                <a:solidFill>
                  <a:srgbClr val="002060"/>
                </a:solidFill>
              </a:rPr>
              <a:t>, according to what was spoken, “So shall your descendants be.”</a:t>
            </a:r>
            <a:r>
              <a:rPr lang="en-US" dirty="0"/>
              <a:t> (</a:t>
            </a:r>
            <a:r>
              <a:rPr lang="en-US" b="1" dirty="0">
                <a:solidFill>
                  <a:srgbClr val="002060"/>
                </a:solidFill>
              </a:rPr>
              <a:t>4:18</a:t>
            </a:r>
            <a:r>
              <a:rPr lang="en-US" dirty="0"/>
              <a:t>)</a:t>
            </a:r>
          </a:p>
          <a:p>
            <a:r>
              <a:rPr lang="en-US" dirty="0"/>
              <a:t>Implicitly contrasts natural, fleshly, human hope with spiritual, faith-based hope.</a:t>
            </a:r>
          </a:p>
          <a:p>
            <a:r>
              <a:rPr lang="en-US" i="1" dirty="0"/>
              <a:t>Roughly:  </a:t>
            </a:r>
            <a:r>
              <a:rPr lang="en-US" dirty="0"/>
              <a:t>Contrary to natural </a:t>
            </a:r>
            <a:r>
              <a:rPr lang="en-US" b="1" dirty="0"/>
              <a:t>expectations</a:t>
            </a:r>
            <a:r>
              <a:rPr lang="en-US" dirty="0"/>
              <a:t>, with spiritual </a:t>
            </a:r>
            <a:r>
              <a:rPr lang="en-US" b="1" dirty="0"/>
              <a:t>expectations</a:t>
            </a:r>
            <a:r>
              <a:rPr lang="en-US" dirty="0"/>
              <a:t> believed …</a:t>
            </a:r>
          </a:p>
          <a:p>
            <a:r>
              <a:rPr lang="en-US" dirty="0"/>
              <a:t>Faith is best demonstrated when it moves us to act in accordance with an outcome that is entirely unlikely, unnatural.</a:t>
            </a:r>
          </a:p>
          <a:p>
            <a:endParaRPr lang="en-US" dirty="0"/>
          </a:p>
          <a:p>
            <a:endParaRPr lang="en-US" dirty="0"/>
          </a:p>
        </p:txBody>
      </p:sp>
    </p:spTree>
    <p:extLst>
      <p:ext uri="{BB962C8B-B14F-4D97-AF65-F5344CB8AC3E}">
        <p14:creationId xmlns:p14="http://schemas.microsoft.com/office/powerpoint/2010/main" val="4842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Did Not Waver Through Unbelief?</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who, contrary to hope, </a:t>
            </a:r>
            <a:r>
              <a:rPr lang="en-US" b="1" u="sng" dirty="0">
                <a:solidFill>
                  <a:srgbClr val="002060"/>
                </a:solidFill>
              </a:rPr>
              <a:t>in hope believed</a:t>
            </a:r>
            <a:r>
              <a:rPr lang="en-US" dirty="0">
                <a:solidFill>
                  <a:srgbClr val="002060"/>
                </a:solidFill>
              </a:rPr>
              <a:t>, so that he became the father of many nations, according to what was spoken, “</a:t>
            </a:r>
            <a:r>
              <a:rPr lang="en-US" b="1" u="sng" dirty="0">
                <a:solidFill>
                  <a:srgbClr val="002060"/>
                </a:solidFill>
              </a:rPr>
              <a:t>So</a:t>
            </a:r>
            <a:r>
              <a:rPr lang="en-US" b="1" dirty="0">
                <a:solidFill>
                  <a:srgbClr val="002060"/>
                </a:solidFill>
              </a:rPr>
              <a:t> shall your </a:t>
            </a:r>
            <a:r>
              <a:rPr lang="en-US" b="1" u="sng" dirty="0">
                <a:solidFill>
                  <a:srgbClr val="002060"/>
                </a:solidFill>
              </a:rPr>
              <a:t>descendants</a:t>
            </a:r>
            <a:r>
              <a:rPr lang="en-US" b="1" dirty="0">
                <a:solidFill>
                  <a:srgbClr val="002060"/>
                </a:solidFill>
              </a:rPr>
              <a:t> be</a:t>
            </a:r>
            <a:r>
              <a:rPr lang="en-US" dirty="0">
                <a:solidFill>
                  <a:srgbClr val="002060"/>
                </a:solidFill>
              </a:rPr>
              <a:t>.” And </a:t>
            </a:r>
            <a:r>
              <a:rPr lang="en-US" b="1" dirty="0">
                <a:solidFill>
                  <a:srgbClr val="002060"/>
                </a:solidFill>
              </a:rPr>
              <a:t>not being weak in faith</a:t>
            </a:r>
            <a:r>
              <a:rPr lang="en-US" dirty="0">
                <a:solidFill>
                  <a:srgbClr val="002060"/>
                </a:solidFill>
              </a:rPr>
              <a:t>, he did not consider his own body, already dead (since he was about a hundred years old), and the deadness of Sarah’s womb. </a:t>
            </a:r>
            <a:r>
              <a:rPr lang="en-US" b="1" dirty="0">
                <a:solidFill>
                  <a:srgbClr val="002060"/>
                </a:solidFill>
              </a:rPr>
              <a:t>He did </a:t>
            </a:r>
            <a:r>
              <a:rPr lang="en-US" b="1" u="sng" dirty="0">
                <a:solidFill>
                  <a:srgbClr val="002060"/>
                </a:solidFill>
              </a:rPr>
              <a:t>not waver</a:t>
            </a:r>
            <a:r>
              <a:rPr lang="en-US" b="1" dirty="0">
                <a:solidFill>
                  <a:srgbClr val="002060"/>
                </a:solidFill>
              </a:rPr>
              <a:t> at the promise of God </a:t>
            </a:r>
            <a:r>
              <a:rPr lang="en-US" b="1" u="sng" dirty="0">
                <a:solidFill>
                  <a:srgbClr val="002060"/>
                </a:solidFill>
              </a:rPr>
              <a:t>through unbelief</a:t>
            </a:r>
            <a:r>
              <a:rPr lang="en-US" dirty="0">
                <a:solidFill>
                  <a:srgbClr val="002060"/>
                </a:solidFill>
              </a:rPr>
              <a:t>, but was strengthened in faith, giving glory to God, and </a:t>
            </a:r>
            <a:r>
              <a:rPr lang="en-US" b="1" u="sng" dirty="0">
                <a:solidFill>
                  <a:srgbClr val="002060"/>
                </a:solidFill>
              </a:rPr>
              <a:t>being fully convinced</a:t>
            </a:r>
            <a:r>
              <a:rPr lang="en-US" b="1" dirty="0">
                <a:solidFill>
                  <a:srgbClr val="002060"/>
                </a:solidFill>
              </a:rPr>
              <a:t> that what He had </a:t>
            </a:r>
            <a:r>
              <a:rPr lang="en-US" b="1" u="sng" dirty="0">
                <a:solidFill>
                  <a:srgbClr val="002060"/>
                </a:solidFill>
              </a:rPr>
              <a:t>promised</a:t>
            </a:r>
            <a:r>
              <a:rPr lang="en-US" b="1" dirty="0">
                <a:solidFill>
                  <a:srgbClr val="002060"/>
                </a:solidFill>
              </a:rPr>
              <a:t> He was also </a:t>
            </a:r>
            <a:r>
              <a:rPr lang="en-US" b="1" u="sng" dirty="0">
                <a:solidFill>
                  <a:srgbClr val="002060"/>
                </a:solidFill>
              </a:rPr>
              <a:t>able to perform</a:t>
            </a:r>
            <a:r>
              <a:rPr lang="en-US" dirty="0">
                <a:solidFill>
                  <a:srgbClr val="002060"/>
                </a:solidFill>
              </a:rPr>
              <a:t>.</a:t>
            </a:r>
            <a:r>
              <a:rPr lang="en-US" dirty="0"/>
              <a:t> (</a:t>
            </a:r>
            <a:r>
              <a:rPr lang="en-US" b="1" dirty="0">
                <a:solidFill>
                  <a:srgbClr val="002060"/>
                </a:solidFill>
              </a:rPr>
              <a:t>4:18-21</a:t>
            </a:r>
            <a:r>
              <a:rPr lang="en-US" dirty="0"/>
              <a:t>)</a:t>
            </a:r>
          </a:p>
        </p:txBody>
      </p:sp>
    </p:spTree>
    <p:extLst>
      <p:ext uri="{BB962C8B-B14F-4D97-AF65-F5344CB8AC3E}">
        <p14:creationId xmlns:p14="http://schemas.microsoft.com/office/powerpoint/2010/main" val="12655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Did Not Waver Through Unbelief?</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After these things the word of the LORD came to Abram in a vision, saying, “Do not be afraid, Abram. </a:t>
            </a:r>
            <a:r>
              <a:rPr lang="en-US" b="1" u="sng" dirty="0">
                <a:solidFill>
                  <a:srgbClr val="002060"/>
                </a:solidFill>
              </a:rPr>
              <a:t>I am</a:t>
            </a:r>
            <a:r>
              <a:rPr lang="en-US" dirty="0">
                <a:solidFill>
                  <a:srgbClr val="002060"/>
                </a:solidFill>
              </a:rPr>
              <a:t> your shield, </a:t>
            </a:r>
            <a:r>
              <a:rPr lang="en-US" b="1" u="sng" dirty="0">
                <a:solidFill>
                  <a:srgbClr val="002060"/>
                </a:solidFill>
              </a:rPr>
              <a:t>your exceedingly great reward</a:t>
            </a:r>
            <a:r>
              <a:rPr lang="en-US" dirty="0">
                <a:solidFill>
                  <a:srgbClr val="002060"/>
                </a:solidFill>
              </a:rPr>
              <a:t>.” But Abram said, “Lord GOD, what will You give me, seeing </a:t>
            </a:r>
            <a:r>
              <a:rPr lang="en-US" b="1" dirty="0">
                <a:solidFill>
                  <a:srgbClr val="002060"/>
                </a:solidFill>
              </a:rPr>
              <a:t>I go </a:t>
            </a:r>
            <a:r>
              <a:rPr lang="en-US" b="1" u="sng" dirty="0">
                <a:solidFill>
                  <a:srgbClr val="002060"/>
                </a:solidFill>
              </a:rPr>
              <a:t>childless</a:t>
            </a:r>
            <a:r>
              <a:rPr lang="en-US" dirty="0">
                <a:solidFill>
                  <a:srgbClr val="002060"/>
                </a:solidFill>
              </a:rPr>
              <a:t>, and the heir of my house is Eliezer of Damascus?” Then Abram said, “Look, </a:t>
            </a:r>
            <a:r>
              <a:rPr lang="en-US" b="1" u="sng" dirty="0">
                <a:solidFill>
                  <a:srgbClr val="002060"/>
                </a:solidFill>
              </a:rPr>
              <a:t>You</a:t>
            </a:r>
            <a:r>
              <a:rPr lang="en-US" b="1" dirty="0">
                <a:solidFill>
                  <a:srgbClr val="002060"/>
                </a:solidFill>
              </a:rPr>
              <a:t> have given me </a:t>
            </a:r>
            <a:r>
              <a:rPr lang="en-US" b="1" u="sng" dirty="0">
                <a:solidFill>
                  <a:srgbClr val="002060"/>
                </a:solidFill>
              </a:rPr>
              <a:t>no offspring</a:t>
            </a:r>
            <a:r>
              <a:rPr lang="en-US" dirty="0">
                <a:solidFill>
                  <a:srgbClr val="002060"/>
                </a:solidFill>
              </a:rPr>
              <a:t>; indeed one born in my house is my </a:t>
            </a:r>
            <a:r>
              <a:rPr lang="en-US" dirty="0" err="1">
                <a:solidFill>
                  <a:srgbClr val="002060"/>
                </a:solidFill>
              </a:rPr>
              <a:t>heir</a:t>
            </a:r>
            <a:r>
              <a:rPr lang="en-US" dirty="0">
                <a:solidFill>
                  <a:srgbClr val="002060"/>
                </a:solidFill>
              </a:rPr>
              <a:t>!” And behold, the word of the LORD came to him, saying, “This one shall not be your heir, but </a:t>
            </a:r>
            <a:r>
              <a:rPr lang="en-US" b="1" dirty="0">
                <a:solidFill>
                  <a:srgbClr val="002060"/>
                </a:solidFill>
              </a:rPr>
              <a:t>one who will </a:t>
            </a:r>
            <a:r>
              <a:rPr lang="en-US" b="1" u="sng" dirty="0">
                <a:solidFill>
                  <a:srgbClr val="002060"/>
                </a:solidFill>
              </a:rPr>
              <a:t>come from your own body</a:t>
            </a:r>
            <a:r>
              <a:rPr lang="en-US" b="1" dirty="0">
                <a:solidFill>
                  <a:srgbClr val="002060"/>
                </a:solidFill>
              </a:rPr>
              <a:t> shall be your heir</a:t>
            </a:r>
            <a:r>
              <a:rPr lang="en-US" dirty="0">
                <a:solidFill>
                  <a:srgbClr val="002060"/>
                </a:solidFill>
              </a:rPr>
              <a:t>.” Then He brought him outside and said, “Look now toward heaven, and count the stars if you are able to number them.” And He said to him, “</a:t>
            </a:r>
            <a:r>
              <a:rPr lang="en-US" b="1" dirty="0">
                <a:solidFill>
                  <a:srgbClr val="002060"/>
                </a:solidFill>
              </a:rPr>
              <a:t>So shall your descendants be</a:t>
            </a:r>
            <a:r>
              <a:rPr lang="en-US" dirty="0">
                <a:solidFill>
                  <a:srgbClr val="002060"/>
                </a:solidFill>
              </a:rPr>
              <a:t>.” And </a:t>
            </a:r>
            <a:r>
              <a:rPr lang="en-US" b="1" dirty="0">
                <a:solidFill>
                  <a:srgbClr val="002060"/>
                </a:solidFill>
              </a:rPr>
              <a:t>he </a:t>
            </a:r>
            <a:r>
              <a:rPr lang="en-US" b="1" u="sng" dirty="0">
                <a:solidFill>
                  <a:srgbClr val="002060"/>
                </a:solidFill>
              </a:rPr>
              <a:t>believed in the LORD</a:t>
            </a:r>
            <a:r>
              <a:rPr lang="en-US" b="1" dirty="0">
                <a:solidFill>
                  <a:srgbClr val="002060"/>
                </a:solidFill>
              </a:rPr>
              <a:t>, and He </a:t>
            </a:r>
            <a:r>
              <a:rPr lang="en-US" b="1" u="sng" dirty="0">
                <a:solidFill>
                  <a:srgbClr val="002060"/>
                </a:solidFill>
              </a:rPr>
              <a:t>accounted it to him for righteousness</a:t>
            </a:r>
            <a:r>
              <a:rPr lang="en-US" dirty="0">
                <a:solidFill>
                  <a:srgbClr val="002060"/>
                </a:solidFill>
              </a:rPr>
              <a:t>. Then He said to him, “</a:t>
            </a:r>
            <a:r>
              <a:rPr lang="en-US" b="1" dirty="0">
                <a:solidFill>
                  <a:srgbClr val="002060"/>
                </a:solidFill>
              </a:rPr>
              <a:t>I am the LORD</a:t>
            </a:r>
            <a:r>
              <a:rPr lang="en-US" dirty="0">
                <a:solidFill>
                  <a:srgbClr val="002060"/>
                </a:solidFill>
              </a:rPr>
              <a:t>, who brought you out of Ur of the Chaldeans, to give you this land to inherit it.” And he said, “</a:t>
            </a:r>
            <a:r>
              <a:rPr lang="en-US" b="1" dirty="0">
                <a:solidFill>
                  <a:srgbClr val="002060"/>
                </a:solidFill>
              </a:rPr>
              <a:t>Lord GOD, how shall </a:t>
            </a:r>
            <a:r>
              <a:rPr lang="en-US" b="1" u="sng" dirty="0">
                <a:solidFill>
                  <a:srgbClr val="002060"/>
                </a:solidFill>
              </a:rPr>
              <a:t>I know</a:t>
            </a:r>
            <a:r>
              <a:rPr lang="en-US" b="1" dirty="0">
                <a:solidFill>
                  <a:srgbClr val="002060"/>
                </a:solidFill>
              </a:rPr>
              <a:t> that I will inherit it?</a:t>
            </a:r>
            <a:r>
              <a:rPr lang="en-US" dirty="0">
                <a:solidFill>
                  <a:srgbClr val="002060"/>
                </a:solidFill>
              </a:rPr>
              <a:t>” </a:t>
            </a:r>
            <a:r>
              <a:rPr lang="en-US" dirty="0"/>
              <a:t>(</a:t>
            </a:r>
            <a:r>
              <a:rPr lang="en-US" b="1" dirty="0">
                <a:solidFill>
                  <a:srgbClr val="002060"/>
                </a:solidFill>
              </a:rPr>
              <a:t>Gen. 15:1-8</a:t>
            </a:r>
            <a:r>
              <a:rPr lang="en-US" dirty="0"/>
              <a:t>)</a:t>
            </a:r>
          </a:p>
          <a:p>
            <a:pPr marL="457200" indent="-457200">
              <a:buFont typeface="+mj-lt"/>
              <a:buAutoNum type="arabicPeriod" startAt="9"/>
            </a:pPr>
            <a:r>
              <a:rPr lang="en-US" dirty="0"/>
              <a:t>How can Abraham, described as one who </a:t>
            </a:r>
            <a:r>
              <a:rPr lang="en-US" dirty="0">
                <a:solidFill>
                  <a:srgbClr val="002060"/>
                </a:solidFill>
              </a:rPr>
              <a:t>“did not waver at the promise of God through unbelief”</a:t>
            </a:r>
            <a:r>
              <a:rPr lang="en-US" dirty="0"/>
              <a:t>, be reconciled with him questioning God in </a:t>
            </a:r>
            <a:r>
              <a:rPr lang="en-US" b="1" dirty="0">
                <a:solidFill>
                  <a:srgbClr val="002060"/>
                </a:solidFill>
              </a:rPr>
              <a:t>Genesis 15:1-8</a:t>
            </a:r>
            <a:r>
              <a:rPr lang="en-US" dirty="0">
                <a:solidFill>
                  <a:srgbClr val="002060"/>
                </a:solidFill>
              </a:rPr>
              <a:t> </a:t>
            </a:r>
            <a:r>
              <a:rPr lang="en-US" dirty="0"/>
              <a:t>(</a:t>
            </a:r>
            <a:r>
              <a:rPr lang="en-US" b="1" dirty="0">
                <a:solidFill>
                  <a:srgbClr val="002060"/>
                </a:solidFill>
              </a:rPr>
              <a:t>4:18-20</a:t>
            </a:r>
            <a:r>
              <a:rPr lang="en-US" dirty="0"/>
              <a:t>)?</a:t>
            </a:r>
          </a:p>
          <a:p>
            <a:pPr marL="0" indent="0">
              <a:buNone/>
            </a:pPr>
            <a:endParaRPr lang="en-US" dirty="0"/>
          </a:p>
          <a:p>
            <a:r>
              <a:rPr lang="en-US" dirty="0" err="1"/>
              <a:t>asdf</a:t>
            </a:r>
            <a:endParaRPr lang="en-US" dirty="0"/>
          </a:p>
          <a:p>
            <a:endParaRPr lang="en-US" dirty="0"/>
          </a:p>
          <a:p>
            <a:endParaRPr lang="en-US" dirty="0"/>
          </a:p>
        </p:txBody>
      </p:sp>
    </p:spTree>
    <p:extLst>
      <p:ext uri="{BB962C8B-B14F-4D97-AF65-F5344CB8AC3E}">
        <p14:creationId xmlns:p14="http://schemas.microsoft.com/office/powerpoint/2010/main" val="378912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Did Not Waver Through Unbelief?</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buNone/>
            </a:pPr>
            <a:r>
              <a:rPr lang="en-US" dirty="0">
                <a:solidFill>
                  <a:srgbClr val="002060"/>
                </a:solidFill>
              </a:rPr>
              <a:t>After these things the word of the LORD came to Abram in a vision, saying, “Do not be afraid, Abram. </a:t>
            </a:r>
            <a:r>
              <a:rPr lang="en-US" b="1" u="sng" dirty="0">
                <a:solidFill>
                  <a:srgbClr val="002060"/>
                </a:solidFill>
              </a:rPr>
              <a:t>I am</a:t>
            </a:r>
            <a:r>
              <a:rPr lang="en-US" dirty="0">
                <a:solidFill>
                  <a:srgbClr val="002060"/>
                </a:solidFill>
              </a:rPr>
              <a:t> your shield, </a:t>
            </a:r>
            <a:r>
              <a:rPr lang="en-US" b="1" u="sng" dirty="0">
                <a:solidFill>
                  <a:srgbClr val="002060"/>
                </a:solidFill>
              </a:rPr>
              <a:t>your exceedingly great reward</a:t>
            </a:r>
            <a:r>
              <a:rPr lang="en-US" dirty="0">
                <a:solidFill>
                  <a:srgbClr val="002060"/>
                </a:solidFill>
              </a:rPr>
              <a:t>.” But Abram said, “Lord GOD, what will You give me, seeing </a:t>
            </a:r>
            <a:r>
              <a:rPr lang="en-US" b="1" dirty="0">
                <a:solidFill>
                  <a:srgbClr val="002060"/>
                </a:solidFill>
              </a:rPr>
              <a:t>I go </a:t>
            </a:r>
            <a:r>
              <a:rPr lang="en-US" b="1" u="sng" dirty="0">
                <a:solidFill>
                  <a:srgbClr val="002060"/>
                </a:solidFill>
              </a:rPr>
              <a:t>childless</a:t>
            </a:r>
            <a:r>
              <a:rPr lang="en-US" dirty="0">
                <a:solidFill>
                  <a:srgbClr val="002060"/>
                </a:solidFill>
              </a:rPr>
              <a:t>, and the heir of my house is Eliezer of Damascus?” Then Abram said, “Look, </a:t>
            </a:r>
            <a:r>
              <a:rPr lang="en-US" b="1" u="sng" dirty="0">
                <a:solidFill>
                  <a:srgbClr val="002060"/>
                </a:solidFill>
              </a:rPr>
              <a:t>You</a:t>
            </a:r>
            <a:r>
              <a:rPr lang="en-US" b="1" dirty="0">
                <a:solidFill>
                  <a:srgbClr val="002060"/>
                </a:solidFill>
              </a:rPr>
              <a:t> have given me </a:t>
            </a:r>
            <a:r>
              <a:rPr lang="en-US" b="1" u="sng" dirty="0">
                <a:solidFill>
                  <a:srgbClr val="002060"/>
                </a:solidFill>
              </a:rPr>
              <a:t>no offspring</a:t>
            </a:r>
            <a:r>
              <a:rPr lang="en-US" dirty="0">
                <a:solidFill>
                  <a:srgbClr val="002060"/>
                </a:solidFill>
              </a:rPr>
              <a:t>; indeed one born in my house is my </a:t>
            </a:r>
            <a:r>
              <a:rPr lang="en-US" dirty="0" err="1">
                <a:solidFill>
                  <a:srgbClr val="002060"/>
                </a:solidFill>
              </a:rPr>
              <a:t>heir</a:t>
            </a:r>
            <a:r>
              <a:rPr lang="en-US" dirty="0">
                <a:solidFill>
                  <a:srgbClr val="002060"/>
                </a:solidFill>
              </a:rPr>
              <a:t>!” And behold, the word of the LORD came to him, saying, “This one shall not be your heir, but </a:t>
            </a:r>
            <a:r>
              <a:rPr lang="en-US" b="1" dirty="0">
                <a:solidFill>
                  <a:srgbClr val="002060"/>
                </a:solidFill>
              </a:rPr>
              <a:t>one who will </a:t>
            </a:r>
            <a:r>
              <a:rPr lang="en-US" b="1" u="sng" dirty="0">
                <a:solidFill>
                  <a:srgbClr val="002060"/>
                </a:solidFill>
              </a:rPr>
              <a:t>come from your own body</a:t>
            </a:r>
            <a:r>
              <a:rPr lang="en-US" b="1" dirty="0">
                <a:solidFill>
                  <a:srgbClr val="002060"/>
                </a:solidFill>
              </a:rPr>
              <a:t> shall be your heir</a:t>
            </a:r>
            <a:r>
              <a:rPr lang="en-US" dirty="0">
                <a:solidFill>
                  <a:srgbClr val="002060"/>
                </a:solidFill>
              </a:rPr>
              <a:t>.” Then He brought him outside and said, “Look now toward heaven, and count the stars if you are able to number them.” And He said to him, “</a:t>
            </a:r>
            <a:r>
              <a:rPr lang="en-US" b="1" dirty="0">
                <a:solidFill>
                  <a:srgbClr val="002060"/>
                </a:solidFill>
              </a:rPr>
              <a:t>So shall your descendants be</a:t>
            </a:r>
            <a:r>
              <a:rPr lang="en-US" dirty="0">
                <a:solidFill>
                  <a:srgbClr val="002060"/>
                </a:solidFill>
              </a:rPr>
              <a:t>.” </a:t>
            </a:r>
            <a:r>
              <a:rPr lang="en-US" dirty="0"/>
              <a:t>(</a:t>
            </a:r>
            <a:r>
              <a:rPr lang="en-US" b="1" dirty="0">
                <a:solidFill>
                  <a:srgbClr val="002060"/>
                </a:solidFill>
              </a:rPr>
              <a:t>Genesis 15:1-5</a:t>
            </a:r>
            <a:r>
              <a:rPr lang="en-US" dirty="0"/>
              <a:t>)</a:t>
            </a:r>
          </a:p>
        </p:txBody>
      </p:sp>
    </p:spTree>
    <p:extLst>
      <p:ext uri="{BB962C8B-B14F-4D97-AF65-F5344CB8AC3E}">
        <p14:creationId xmlns:p14="http://schemas.microsoft.com/office/powerpoint/2010/main" val="359040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Did Not Waver Through Unbelief?</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0" indent="0">
              <a:lnSpc>
                <a:spcPct val="95000"/>
              </a:lnSpc>
              <a:spcBef>
                <a:spcPts val="0"/>
              </a:spcBef>
              <a:buNone/>
            </a:pPr>
            <a:r>
              <a:rPr lang="en-US" dirty="0">
                <a:solidFill>
                  <a:srgbClr val="002060"/>
                </a:solidFill>
              </a:rPr>
              <a:t>And </a:t>
            </a:r>
            <a:r>
              <a:rPr lang="en-US" b="1" dirty="0">
                <a:solidFill>
                  <a:srgbClr val="002060"/>
                </a:solidFill>
              </a:rPr>
              <a:t>he </a:t>
            </a:r>
            <a:r>
              <a:rPr lang="en-US" b="1" u="sng" dirty="0">
                <a:solidFill>
                  <a:srgbClr val="002060"/>
                </a:solidFill>
              </a:rPr>
              <a:t>believed in the LORD</a:t>
            </a:r>
            <a:r>
              <a:rPr lang="en-US" b="1" dirty="0">
                <a:solidFill>
                  <a:srgbClr val="002060"/>
                </a:solidFill>
              </a:rPr>
              <a:t>, and He </a:t>
            </a:r>
            <a:r>
              <a:rPr lang="en-US" b="1" u="sng" dirty="0">
                <a:solidFill>
                  <a:srgbClr val="002060"/>
                </a:solidFill>
              </a:rPr>
              <a:t>accounted it to him for righteousness</a:t>
            </a:r>
            <a:r>
              <a:rPr lang="en-US" dirty="0">
                <a:solidFill>
                  <a:srgbClr val="002060"/>
                </a:solidFill>
              </a:rPr>
              <a:t>. Then He said to him, “</a:t>
            </a:r>
            <a:r>
              <a:rPr lang="en-US" b="1" dirty="0">
                <a:solidFill>
                  <a:srgbClr val="002060"/>
                </a:solidFill>
              </a:rPr>
              <a:t>I am the LORD</a:t>
            </a:r>
            <a:r>
              <a:rPr lang="en-US" dirty="0">
                <a:solidFill>
                  <a:srgbClr val="002060"/>
                </a:solidFill>
              </a:rPr>
              <a:t>, who brought you out of Ur of the Chaldeans, to give you this land to inherit it.” And he said, “</a:t>
            </a:r>
            <a:r>
              <a:rPr lang="en-US" b="1" dirty="0">
                <a:solidFill>
                  <a:srgbClr val="002060"/>
                </a:solidFill>
              </a:rPr>
              <a:t>Lord GOD, how shall </a:t>
            </a:r>
            <a:r>
              <a:rPr lang="en-US" b="1" u="sng" dirty="0">
                <a:solidFill>
                  <a:srgbClr val="002060"/>
                </a:solidFill>
              </a:rPr>
              <a:t>I know</a:t>
            </a:r>
            <a:r>
              <a:rPr lang="en-US" b="1" dirty="0">
                <a:solidFill>
                  <a:srgbClr val="002060"/>
                </a:solidFill>
              </a:rPr>
              <a:t> that I will inherit it</a:t>
            </a:r>
            <a:r>
              <a:rPr lang="en-US" dirty="0">
                <a:solidFill>
                  <a:srgbClr val="002060"/>
                </a:solidFill>
              </a:rPr>
              <a:t>?” </a:t>
            </a:r>
            <a:r>
              <a:rPr lang="en-US" dirty="0"/>
              <a:t>(</a:t>
            </a:r>
            <a:r>
              <a:rPr lang="en-US" b="1" dirty="0">
                <a:solidFill>
                  <a:srgbClr val="002060"/>
                </a:solidFill>
              </a:rPr>
              <a:t>Gen. 15:6-8</a:t>
            </a:r>
            <a:r>
              <a:rPr lang="en-US" dirty="0"/>
              <a:t>)</a:t>
            </a:r>
          </a:p>
          <a:p>
            <a:pPr marL="457200" indent="-457200">
              <a:lnSpc>
                <a:spcPct val="95000"/>
              </a:lnSpc>
              <a:spcBef>
                <a:spcPts val="0"/>
              </a:spcBef>
              <a:buFont typeface="+mj-lt"/>
              <a:buAutoNum type="arabicPeriod" startAt="9"/>
            </a:pPr>
            <a:r>
              <a:rPr lang="en-US" dirty="0"/>
              <a:t>How can Abraham, described as one who </a:t>
            </a:r>
            <a:r>
              <a:rPr lang="en-US" dirty="0">
                <a:solidFill>
                  <a:srgbClr val="002060"/>
                </a:solidFill>
              </a:rPr>
              <a:t>“did not waver at the promise of God through unbelief”</a:t>
            </a:r>
            <a:r>
              <a:rPr lang="en-US" dirty="0"/>
              <a:t>, be reconciled with him questioning God in </a:t>
            </a:r>
            <a:r>
              <a:rPr lang="en-US" b="1" dirty="0">
                <a:solidFill>
                  <a:srgbClr val="002060"/>
                </a:solidFill>
              </a:rPr>
              <a:t>Genesis 15:1-8</a:t>
            </a:r>
            <a:r>
              <a:rPr lang="en-US" dirty="0">
                <a:solidFill>
                  <a:srgbClr val="002060"/>
                </a:solidFill>
              </a:rPr>
              <a:t> </a:t>
            </a:r>
            <a:r>
              <a:rPr lang="en-US" dirty="0"/>
              <a:t>(</a:t>
            </a:r>
            <a:r>
              <a:rPr lang="en-US" b="1" dirty="0">
                <a:solidFill>
                  <a:srgbClr val="002060"/>
                </a:solidFill>
              </a:rPr>
              <a:t>4:18-20</a:t>
            </a:r>
            <a:r>
              <a:rPr lang="en-US" dirty="0"/>
              <a:t>)?</a:t>
            </a:r>
          </a:p>
          <a:p>
            <a:pPr>
              <a:lnSpc>
                <a:spcPct val="95000"/>
              </a:lnSpc>
              <a:spcBef>
                <a:spcPts val="0"/>
              </a:spcBef>
            </a:pPr>
            <a:r>
              <a:rPr lang="en-US" dirty="0"/>
              <a:t>Distinction is made between questioning God’s ability and curiosity in His ways (</a:t>
            </a:r>
            <a:r>
              <a:rPr lang="en-US" b="1" dirty="0">
                <a:solidFill>
                  <a:srgbClr val="002060"/>
                </a:solidFill>
              </a:rPr>
              <a:t>Luke 1:11-20, 26-38; 1 Thessalonians 5:14</a:t>
            </a:r>
            <a:r>
              <a:rPr lang="en-US" dirty="0"/>
              <a:t>).</a:t>
            </a:r>
          </a:p>
          <a:p>
            <a:pPr>
              <a:lnSpc>
                <a:spcPct val="95000"/>
              </a:lnSpc>
              <a:spcBef>
                <a:spcPts val="0"/>
              </a:spcBef>
            </a:pPr>
            <a:r>
              <a:rPr lang="en-US" dirty="0"/>
              <a:t>Plus, He shows mercy, patience toward those wanting help to believe (</a:t>
            </a:r>
            <a:r>
              <a:rPr lang="en-US" b="1" dirty="0">
                <a:solidFill>
                  <a:srgbClr val="002060"/>
                </a:solidFill>
              </a:rPr>
              <a:t>Mark 9:23-24; Matthew 11:1-15; Judges 6:36-40; 7:9-15</a:t>
            </a:r>
            <a:r>
              <a:rPr lang="en-US" dirty="0"/>
              <a:t>).</a:t>
            </a:r>
          </a:p>
        </p:txBody>
      </p:sp>
    </p:spTree>
    <p:extLst>
      <p:ext uri="{BB962C8B-B14F-4D97-AF65-F5344CB8AC3E}">
        <p14:creationId xmlns:p14="http://schemas.microsoft.com/office/powerpoint/2010/main" val="174601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“My Soul </a:t>
            </a:r>
            <a:r>
              <a:rPr lang="en-US" b="1" u="sng" dirty="0"/>
              <a:t>Trusts</a:t>
            </a:r>
            <a:r>
              <a:rPr lang="en-US" dirty="0"/>
              <a:t> in the Lord”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What is the connection between Abraham’s faith despite his and Sarah’s </a:t>
            </a:r>
            <a:r>
              <a:rPr lang="en-US" dirty="0">
                <a:solidFill>
                  <a:srgbClr val="002060"/>
                </a:solidFill>
              </a:rPr>
              <a:t>“deadness”</a:t>
            </a:r>
            <a:r>
              <a:rPr lang="en-US" dirty="0"/>
              <a:t>, God’s promise to Abraham, Jesus’ death, and our justification (</a:t>
            </a:r>
            <a:r>
              <a:rPr lang="en-US" b="1" dirty="0">
                <a:solidFill>
                  <a:srgbClr val="002060"/>
                </a:solidFill>
              </a:rPr>
              <a:t>4:18-25</a:t>
            </a:r>
            <a:r>
              <a:rPr lang="en-US" dirty="0"/>
              <a:t>)?  How would understanding this have helped the Jews and Gentiles of Rome, and how can it help us?</a:t>
            </a:r>
          </a:p>
          <a:p>
            <a:pPr marL="0" indent="0">
              <a:buNone/>
            </a:pPr>
            <a:r>
              <a:rPr lang="en-US" dirty="0">
                <a:solidFill>
                  <a:srgbClr val="002060"/>
                </a:solidFill>
              </a:rPr>
              <a:t>who, </a:t>
            </a:r>
            <a:r>
              <a:rPr lang="en-US" b="1" u="sng" dirty="0">
                <a:solidFill>
                  <a:srgbClr val="002060"/>
                </a:solidFill>
              </a:rPr>
              <a:t>contrary to hope</a:t>
            </a:r>
            <a:r>
              <a:rPr lang="en-US" b="1" dirty="0">
                <a:solidFill>
                  <a:srgbClr val="002060"/>
                </a:solidFill>
              </a:rPr>
              <a:t>, in hope believed</a:t>
            </a:r>
            <a:r>
              <a:rPr lang="en-US" dirty="0">
                <a:solidFill>
                  <a:srgbClr val="002060"/>
                </a:solidFill>
              </a:rPr>
              <a:t>, so that he became the father of many nations, according to what was spoken, “So shall your descendants be.” And </a:t>
            </a:r>
            <a:r>
              <a:rPr lang="en-US" b="1" dirty="0">
                <a:solidFill>
                  <a:srgbClr val="002060"/>
                </a:solidFill>
              </a:rPr>
              <a:t>not being weak in faith, he did </a:t>
            </a:r>
            <a:r>
              <a:rPr lang="en-US" b="1" u="sng" dirty="0">
                <a:solidFill>
                  <a:srgbClr val="002060"/>
                </a:solidFill>
              </a:rPr>
              <a:t>not consider his own body</a:t>
            </a:r>
            <a:r>
              <a:rPr lang="en-US" b="1" dirty="0">
                <a:solidFill>
                  <a:srgbClr val="002060"/>
                </a:solidFill>
              </a:rPr>
              <a:t>, already dead </a:t>
            </a:r>
            <a:r>
              <a:rPr lang="en-US" dirty="0">
                <a:solidFill>
                  <a:srgbClr val="002060"/>
                </a:solidFill>
              </a:rPr>
              <a:t>(since he was about a hundred years old), and the deadness of Sarah’s womb. He </a:t>
            </a:r>
            <a:r>
              <a:rPr lang="en-US" b="1" dirty="0">
                <a:solidFill>
                  <a:srgbClr val="002060"/>
                </a:solidFill>
              </a:rPr>
              <a:t>did not waver at the </a:t>
            </a:r>
            <a:r>
              <a:rPr lang="en-US" b="1" u="sng" dirty="0">
                <a:solidFill>
                  <a:srgbClr val="002060"/>
                </a:solidFill>
              </a:rPr>
              <a:t>promise of God</a:t>
            </a:r>
            <a:r>
              <a:rPr lang="en-US" b="1" dirty="0">
                <a:solidFill>
                  <a:srgbClr val="002060"/>
                </a:solidFill>
              </a:rPr>
              <a:t> through unbelief</a:t>
            </a:r>
            <a:r>
              <a:rPr lang="en-US" dirty="0">
                <a:solidFill>
                  <a:srgbClr val="002060"/>
                </a:solidFill>
              </a:rPr>
              <a:t>, but was </a:t>
            </a:r>
            <a:r>
              <a:rPr lang="en-US" b="1" dirty="0">
                <a:solidFill>
                  <a:srgbClr val="002060"/>
                </a:solidFill>
              </a:rPr>
              <a:t>strengthened in faith, giving glory to God</a:t>
            </a:r>
            <a:r>
              <a:rPr lang="en-US" dirty="0">
                <a:solidFill>
                  <a:srgbClr val="002060"/>
                </a:solidFill>
              </a:rPr>
              <a:t>, </a:t>
            </a:r>
            <a:r>
              <a:rPr lang="en-US" dirty="0"/>
              <a:t>(</a:t>
            </a:r>
            <a:r>
              <a:rPr lang="en-US" b="1" dirty="0">
                <a:solidFill>
                  <a:srgbClr val="002060"/>
                </a:solidFill>
              </a:rPr>
              <a:t>4:18-20</a:t>
            </a:r>
            <a:r>
              <a:rPr lang="en-US" dirty="0"/>
              <a:t>)</a:t>
            </a:r>
          </a:p>
        </p:txBody>
      </p:sp>
    </p:spTree>
    <p:extLst>
      <p:ext uri="{BB962C8B-B14F-4D97-AF65-F5344CB8AC3E}">
        <p14:creationId xmlns:p14="http://schemas.microsoft.com/office/powerpoint/2010/main" val="388260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“My Soul </a:t>
            </a:r>
            <a:r>
              <a:rPr lang="en-US" b="1" u="sng" dirty="0"/>
              <a:t>Trusts</a:t>
            </a:r>
            <a:r>
              <a:rPr lang="en-US" dirty="0"/>
              <a:t> in the Lord”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What is the connection between Abraham’s faith despite his and Sarah’s </a:t>
            </a:r>
            <a:r>
              <a:rPr lang="en-US" dirty="0">
                <a:solidFill>
                  <a:srgbClr val="002060"/>
                </a:solidFill>
              </a:rPr>
              <a:t>“deadness”</a:t>
            </a:r>
            <a:r>
              <a:rPr lang="en-US" dirty="0"/>
              <a:t>, God’s promise to Abraham, Jesus’ death, and our justification (</a:t>
            </a:r>
            <a:r>
              <a:rPr lang="en-US" b="1" dirty="0">
                <a:solidFill>
                  <a:srgbClr val="002060"/>
                </a:solidFill>
              </a:rPr>
              <a:t>4:18-25</a:t>
            </a:r>
            <a:r>
              <a:rPr lang="en-US" dirty="0"/>
              <a:t>)?  How would understanding this have helped the Jews and Gentiles of Rome, and how can it help us?</a:t>
            </a:r>
          </a:p>
          <a:p>
            <a:pPr marL="0" indent="0">
              <a:buNone/>
            </a:pPr>
            <a:r>
              <a:rPr lang="en-US" dirty="0">
                <a:solidFill>
                  <a:srgbClr val="002060"/>
                </a:solidFill>
              </a:rPr>
              <a:t>and </a:t>
            </a:r>
            <a:r>
              <a:rPr lang="en-US" b="1" dirty="0">
                <a:solidFill>
                  <a:srgbClr val="002060"/>
                </a:solidFill>
              </a:rPr>
              <a:t>being fully convinced that what He had </a:t>
            </a:r>
            <a:r>
              <a:rPr lang="en-US" b="1" u="sng" dirty="0">
                <a:solidFill>
                  <a:srgbClr val="002060"/>
                </a:solidFill>
              </a:rPr>
              <a:t>promised</a:t>
            </a:r>
            <a:r>
              <a:rPr lang="en-US" b="1" dirty="0">
                <a:solidFill>
                  <a:srgbClr val="002060"/>
                </a:solidFill>
              </a:rPr>
              <a:t> He was also </a:t>
            </a:r>
            <a:r>
              <a:rPr lang="en-US" b="1" u="sng" dirty="0">
                <a:solidFill>
                  <a:srgbClr val="002060"/>
                </a:solidFill>
              </a:rPr>
              <a:t>able to perform</a:t>
            </a:r>
            <a:r>
              <a:rPr lang="en-US" dirty="0">
                <a:solidFill>
                  <a:srgbClr val="002060"/>
                </a:solidFill>
              </a:rPr>
              <a:t>. And </a:t>
            </a:r>
            <a:r>
              <a:rPr lang="en-US" b="1" dirty="0">
                <a:solidFill>
                  <a:srgbClr val="002060"/>
                </a:solidFill>
              </a:rPr>
              <a:t>therefore “it was accounted to him for righteousness.”</a:t>
            </a:r>
            <a:r>
              <a:rPr lang="en-US" dirty="0">
                <a:solidFill>
                  <a:srgbClr val="002060"/>
                </a:solidFill>
              </a:rPr>
              <a:t> Now it was </a:t>
            </a:r>
            <a:r>
              <a:rPr lang="en-US" b="1" dirty="0">
                <a:solidFill>
                  <a:srgbClr val="002060"/>
                </a:solidFill>
              </a:rPr>
              <a:t>not written for his sake alone</a:t>
            </a:r>
            <a:r>
              <a:rPr lang="en-US" dirty="0">
                <a:solidFill>
                  <a:srgbClr val="002060"/>
                </a:solidFill>
              </a:rPr>
              <a:t> that it was imputed to him, </a:t>
            </a:r>
            <a:r>
              <a:rPr lang="en-US" b="1" u="sng" dirty="0">
                <a:solidFill>
                  <a:srgbClr val="002060"/>
                </a:solidFill>
              </a:rPr>
              <a:t>but also for us</a:t>
            </a:r>
            <a:r>
              <a:rPr lang="en-US" dirty="0">
                <a:solidFill>
                  <a:srgbClr val="002060"/>
                </a:solidFill>
              </a:rPr>
              <a:t>. It shall be </a:t>
            </a:r>
            <a:r>
              <a:rPr lang="en-US" b="1" dirty="0">
                <a:solidFill>
                  <a:srgbClr val="002060"/>
                </a:solidFill>
              </a:rPr>
              <a:t>imputed to </a:t>
            </a:r>
            <a:r>
              <a:rPr lang="en-US" b="1" u="sng" dirty="0">
                <a:solidFill>
                  <a:srgbClr val="002060"/>
                </a:solidFill>
              </a:rPr>
              <a:t>us who believe</a:t>
            </a:r>
            <a:r>
              <a:rPr lang="en-US" b="1" dirty="0">
                <a:solidFill>
                  <a:srgbClr val="002060"/>
                </a:solidFill>
              </a:rPr>
              <a:t> in Him who </a:t>
            </a:r>
            <a:r>
              <a:rPr lang="en-US" b="1" u="sng" dirty="0">
                <a:solidFill>
                  <a:srgbClr val="002060"/>
                </a:solidFill>
              </a:rPr>
              <a:t>raised up Jesus</a:t>
            </a:r>
            <a:r>
              <a:rPr lang="en-US" b="1" dirty="0">
                <a:solidFill>
                  <a:srgbClr val="002060"/>
                </a:solidFill>
              </a:rPr>
              <a:t> our Lord from the dead</a:t>
            </a:r>
            <a:r>
              <a:rPr lang="en-US" dirty="0">
                <a:solidFill>
                  <a:srgbClr val="002060"/>
                </a:solidFill>
              </a:rPr>
              <a:t>, who was delivered up because of our offenses, and was </a:t>
            </a:r>
            <a:r>
              <a:rPr lang="en-US" b="1" u="sng" dirty="0">
                <a:solidFill>
                  <a:srgbClr val="002060"/>
                </a:solidFill>
              </a:rPr>
              <a:t>raised</a:t>
            </a:r>
            <a:r>
              <a:rPr lang="en-US" b="1" dirty="0">
                <a:solidFill>
                  <a:srgbClr val="002060"/>
                </a:solidFill>
              </a:rPr>
              <a:t> because of our justification</a:t>
            </a:r>
            <a:r>
              <a:rPr lang="en-US" dirty="0">
                <a:solidFill>
                  <a:srgbClr val="002060"/>
                </a:solidFill>
              </a:rPr>
              <a:t>. </a:t>
            </a:r>
            <a:r>
              <a:rPr lang="en-US" dirty="0"/>
              <a:t>(</a:t>
            </a:r>
            <a:r>
              <a:rPr lang="en-US" b="1" dirty="0">
                <a:solidFill>
                  <a:srgbClr val="002060"/>
                </a:solidFill>
              </a:rPr>
              <a:t>4:21-25</a:t>
            </a:r>
            <a:r>
              <a:rPr lang="en-US" dirty="0"/>
              <a:t>)</a:t>
            </a:r>
          </a:p>
        </p:txBody>
      </p:sp>
    </p:spTree>
    <p:extLst>
      <p:ext uri="{BB962C8B-B14F-4D97-AF65-F5344CB8AC3E}">
        <p14:creationId xmlns:p14="http://schemas.microsoft.com/office/powerpoint/2010/main" val="257792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F5E1-B90A-4AA5-8B7F-F3F2F88ED1F3}"/>
              </a:ext>
            </a:extLst>
          </p:cNvPr>
          <p:cNvSpPr>
            <a:spLocks noGrp="1"/>
          </p:cNvSpPr>
          <p:nvPr>
            <p:ph type="title"/>
          </p:nvPr>
        </p:nvSpPr>
        <p:spPr/>
        <p:txBody>
          <a:bodyPr/>
          <a:lstStyle/>
          <a:p>
            <a:r>
              <a:rPr lang="en-US" dirty="0"/>
              <a:t>“My Soul </a:t>
            </a:r>
            <a:r>
              <a:rPr lang="en-US" b="1" u="sng" dirty="0"/>
              <a:t>Trusts</a:t>
            </a:r>
            <a:r>
              <a:rPr lang="en-US" dirty="0"/>
              <a:t> in the Lord”</a:t>
            </a:r>
          </a:p>
        </p:txBody>
      </p:sp>
      <p:sp>
        <p:nvSpPr>
          <p:cNvPr id="3" name="Content Placeholder 2">
            <a:extLst>
              <a:ext uri="{FF2B5EF4-FFF2-40B4-BE49-F238E27FC236}">
                <a16:creationId xmlns:a16="http://schemas.microsoft.com/office/drawing/2014/main" id="{5D9CCA2D-7780-4922-B1C4-CC3AAA72CD05}"/>
              </a:ext>
            </a:extLst>
          </p:cNvPr>
          <p:cNvSpPr>
            <a:spLocks noGrp="1"/>
          </p:cNvSpPr>
          <p:nvPr>
            <p:ph sz="quarter" idx="10"/>
          </p:nvPr>
        </p:nvSpPr>
        <p:spPr/>
        <p:txBody>
          <a:bodyPr/>
          <a:lstStyle/>
          <a:p>
            <a:pPr marL="457200" indent="-457200">
              <a:buFont typeface="+mj-lt"/>
              <a:buAutoNum type="arabicPeriod" startAt="10"/>
            </a:pPr>
            <a:r>
              <a:rPr lang="en-US" dirty="0"/>
              <a:t>What is the connection between Abraham’s faith despite his and Sarah’s </a:t>
            </a:r>
            <a:r>
              <a:rPr lang="en-US" dirty="0">
                <a:solidFill>
                  <a:srgbClr val="002060"/>
                </a:solidFill>
              </a:rPr>
              <a:t>“deadness”</a:t>
            </a:r>
            <a:r>
              <a:rPr lang="en-US" dirty="0"/>
              <a:t>, God’s promise to Abraham, Jesus’ death, and our justification (</a:t>
            </a:r>
            <a:r>
              <a:rPr lang="en-US" b="1" dirty="0">
                <a:solidFill>
                  <a:srgbClr val="002060"/>
                </a:solidFill>
              </a:rPr>
              <a:t>4:18-25</a:t>
            </a:r>
            <a:r>
              <a:rPr lang="en-US" dirty="0"/>
              <a:t>)?  How would understanding this have helped the Jews and Gentiles of Rome, and how can it help us?</a:t>
            </a:r>
          </a:p>
          <a:p>
            <a:r>
              <a:rPr lang="en-US" dirty="0"/>
              <a:t>Abraham trusted in God to perform His promise, despite the “deadness” of his and Sarah’s body.</a:t>
            </a:r>
          </a:p>
          <a:p>
            <a:r>
              <a:rPr lang="en-US" dirty="0"/>
              <a:t>Although received the “son of promise”, he never saw the 3 fulfilled.</a:t>
            </a:r>
          </a:p>
          <a:p>
            <a:r>
              <a:rPr lang="en-US" dirty="0"/>
              <a:t>He died trusting God to fulfill the 3 promises: nation, land, seed.</a:t>
            </a:r>
          </a:p>
          <a:p>
            <a:r>
              <a:rPr lang="en-US" dirty="0"/>
              <a:t>Similarly, </a:t>
            </a:r>
            <a:r>
              <a:rPr lang="en-US" b="1" dirty="0"/>
              <a:t>we</a:t>
            </a:r>
            <a:r>
              <a:rPr lang="en-US" dirty="0"/>
              <a:t> have received a “Son of promise”, the “Seed” in the birth, crucifixion, and resurrection of Jesus (</a:t>
            </a:r>
            <a:r>
              <a:rPr lang="en-US" b="1" dirty="0">
                <a:solidFill>
                  <a:srgbClr val="002060"/>
                </a:solidFill>
              </a:rPr>
              <a:t>Acts 13:33-39; 17:30-32</a:t>
            </a:r>
            <a:r>
              <a:rPr lang="en-US" dirty="0"/>
              <a:t>)</a:t>
            </a:r>
          </a:p>
          <a:p>
            <a:r>
              <a:rPr lang="en-US" dirty="0"/>
              <a:t>Likewise, we will die trusting Him to justify and raise us (</a:t>
            </a:r>
            <a:r>
              <a:rPr lang="en-US" b="1" dirty="0">
                <a:solidFill>
                  <a:srgbClr val="002060"/>
                </a:solidFill>
              </a:rPr>
              <a:t>Psa. 57:1</a:t>
            </a:r>
            <a:r>
              <a:rPr lang="en-US" dirty="0"/>
              <a:t>).</a:t>
            </a:r>
          </a:p>
          <a:p>
            <a:endParaRPr lang="en-US" dirty="0"/>
          </a:p>
        </p:txBody>
      </p:sp>
    </p:spTree>
    <p:extLst>
      <p:ext uri="{BB962C8B-B14F-4D97-AF65-F5344CB8AC3E}">
        <p14:creationId xmlns:p14="http://schemas.microsoft.com/office/powerpoint/2010/main" val="1702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1047</TotalTime>
  <Words>40196</Words>
  <Application>Microsoft Office PowerPoint</Application>
  <PresentationFormat>On-screen Show (16:9)</PresentationFormat>
  <Paragraphs>1987</Paragraphs>
  <Slides>361</Slides>
  <Notes>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361</vt:i4>
      </vt:variant>
    </vt:vector>
  </HeadingPairs>
  <TitlesOfParts>
    <vt:vector size="368" baseType="lpstr">
      <vt:lpstr>Apple Chancery</vt:lpstr>
      <vt:lpstr>Arial</vt:lpstr>
      <vt:lpstr>Californian FB</vt:lpstr>
      <vt:lpstr>Traditional Arabic</vt:lpstr>
      <vt:lpstr>Trajan Pro 3</vt:lpstr>
      <vt:lpstr>Wingdings</vt:lpstr>
      <vt:lpstr>Default</vt:lpstr>
      <vt:lpstr>PowerPoint Presentation</vt:lpstr>
      <vt:lpstr>PowerPoint Presentation</vt:lpstr>
      <vt:lpstr>Expectations</vt:lpstr>
      <vt:lpstr>Occasion of Writing</vt:lpstr>
      <vt:lpstr>High Level Outline</vt:lpstr>
      <vt:lpstr>Romans 1</vt:lpstr>
      <vt:lpstr>Next Level Outline</vt:lpstr>
      <vt:lpstr>Greetings &amp; Personal Wishes</vt:lpstr>
      <vt:lpstr>Introduction to Notable Peoples</vt:lpstr>
      <vt:lpstr>Subject of Prayers and Notice</vt:lpstr>
      <vt:lpstr>Subject of Prayers and Notice</vt:lpstr>
      <vt:lpstr>Imparting Spiritual Gifts</vt:lpstr>
      <vt:lpstr>Ashamed to Preach the Gospel?</vt:lpstr>
      <vt:lpstr>Not Ashamed to Preach the Gospel!</vt:lpstr>
      <vt:lpstr>To the Jew First?</vt:lpstr>
      <vt:lpstr>Condemnation of the Gentiles</vt:lpstr>
      <vt:lpstr>Revelation of God’s Wrath</vt:lpstr>
      <vt:lpstr>Gentile’s Rejection of God</vt:lpstr>
      <vt:lpstr>“Professing to be Wise …”</vt:lpstr>
      <vt:lpstr>Sign of Homosexuality</vt:lpstr>
      <vt:lpstr>A Debased Mind</vt:lpstr>
      <vt:lpstr>Evil Communications …</vt:lpstr>
      <vt:lpstr>Romans 2</vt:lpstr>
      <vt:lpstr>Next Level Outline</vt:lpstr>
      <vt:lpstr>The Equitable God</vt:lpstr>
      <vt:lpstr>The Vain Lie of Hypocrisy</vt:lpstr>
      <vt:lpstr>Mercy &amp; Righteousness of God</vt:lpstr>
      <vt:lpstr>“According to His Deeds”</vt:lpstr>
      <vt:lpstr>A “Special People”?</vt:lpstr>
      <vt:lpstr>The Law of Moses</vt:lpstr>
      <vt:lpstr>The Advantage of the Law?</vt:lpstr>
      <vt:lpstr>Natural Law in Hearts?</vt:lpstr>
      <vt:lpstr>Natural Law in Hearts?</vt:lpstr>
      <vt:lpstr>Hypocrites, Beware</vt:lpstr>
      <vt:lpstr>Condemnation of the Jews</vt:lpstr>
      <vt:lpstr>Jews’ Self-Image?</vt:lpstr>
      <vt:lpstr>Jews’ Self-Image?</vt:lpstr>
      <vt:lpstr>The Name of God</vt:lpstr>
      <vt:lpstr>Gentiles Judging Jews?</vt:lpstr>
      <vt:lpstr>Who Is the Real Jew?</vt:lpstr>
      <vt:lpstr>Obedience not Required?</vt:lpstr>
      <vt:lpstr>Obedience not Required?</vt:lpstr>
      <vt:lpstr>Romans 3</vt:lpstr>
      <vt:lpstr>Next Level Outline</vt:lpstr>
      <vt:lpstr>Vindicating God’s Judgment</vt:lpstr>
      <vt:lpstr>Advantage of being a Jew?</vt:lpstr>
      <vt:lpstr>Empty Promises?</vt:lpstr>
      <vt:lpstr>Who Would Judge God?</vt:lpstr>
      <vt:lpstr>Who Would Judge God?</vt:lpstr>
      <vt:lpstr>Who Would Judge God?</vt:lpstr>
      <vt:lpstr>Reduction to the Absurd</vt:lpstr>
      <vt:lpstr>Reductio ad Absurdum</vt:lpstr>
      <vt:lpstr>Condemnation by the Law</vt:lpstr>
      <vt:lpstr>Who is Better?</vt:lpstr>
      <vt:lpstr>Born This Way?</vt:lpstr>
      <vt:lpstr>Chosen This Way!</vt:lpstr>
      <vt:lpstr>The Rule of Law</vt:lpstr>
      <vt:lpstr>Righteousness Outside the Law</vt:lpstr>
      <vt:lpstr>“Apart From” but “By”?</vt:lpstr>
      <vt:lpstr>There Is No Difference</vt:lpstr>
      <vt:lpstr>What is “Propitiation”?</vt:lpstr>
      <vt:lpstr>What is “Propitiation”?</vt:lpstr>
      <vt:lpstr>Appeasing the Consuming Fire</vt:lpstr>
      <vt:lpstr>Just and the Justifier</vt:lpstr>
      <vt:lpstr>Just and the Justifier</vt:lpstr>
      <vt:lpstr>To Demonstrate His Righteousness</vt:lpstr>
      <vt:lpstr>Where Is Boasting?</vt:lpstr>
      <vt:lpstr>Just and the Justifier</vt:lpstr>
      <vt:lpstr>Just and the Justifier</vt:lpstr>
      <vt:lpstr>To Demonstrate His Righteousness</vt:lpstr>
      <vt:lpstr>Where Is Boasting?</vt:lpstr>
      <vt:lpstr>Justifier of Jew and Gentile</vt:lpstr>
      <vt:lpstr>Purpose &amp; Need for The Law</vt:lpstr>
      <vt:lpstr>Romans 4</vt:lpstr>
      <vt:lpstr>Outline</vt:lpstr>
      <vt:lpstr>Abraham, Example of Justification by Faith</vt:lpstr>
      <vt:lpstr>Justified by Faith</vt:lpstr>
      <vt:lpstr>Works, Yes, But What Kind?</vt:lpstr>
      <vt:lpstr>Works Fulfilling Faith</vt:lpstr>
      <vt:lpstr>Works Fulfilling Faith</vt:lpstr>
      <vt:lpstr>Works, Yes, But What Kind?</vt:lpstr>
      <vt:lpstr>Imputed Righteousness of Christ?</vt:lpstr>
      <vt:lpstr>Abraham Justified When?</vt:lpstr>
      <vt:lpstr>Abraham Justified When?</vt:lpstr>
      <vt:lpstr>Abraham Justified When?</vt:lpstr>
      <vt:lpstr>Abraham Justified When?</vt:lpstr>
      <vt:lpstr>Abraham, Strengthened in Faith</vt:lpstr>
      <vt:lpstr>Weakness of the Law?</vt:lpstr>
      <vt:lpstr>Weakness of the Law?</vt:lpstr>
      <vt:lpstr>Grace for All by Faith</vt:lpstr>
      <vt:lpstr>The Prophetic Past Tense</vt:lpstr>
      <vt:lpstr>Hope Against Hope?</vt:lpstr>
      <vt:lpstr>Did Not Waver Through Unbelief?</vt:lpstr>
      <vt:lpstr>Did Not Waver Through Unbelief?</vt:lpstr>
      <vt:lpstr>Did Not Waver Through Unbelief?</vt:lpstr>
      <vt:lpstr>Did Not Waver Through Unbelief?</vt:lpstr>
      <vt:lpstr>“My Soul Trusts in the Lord”</vt:lpstr>
      <vt:lpstr>“My Soul Trusts in the Lord”</vt:lpstr>
      <vt:lpstr>“My Soul Trusts in the Lord”</vt:lpstr>
      <vt:lpstr>Romans 5</vt:lpstr>
      <vt:lpstr>Outline</vt:lpstr>
      <vt:lpstr>Peaceful Confidence from God’s Love</vt:lpstr>
      <vt:lpstr>Hope unto Hope</vt:lpstr>
      <vt:lpstr>Just Basis for Confidence</vt:lpstr>
      <vt:lpstr>Disappointing Hope?</vt:lpstr>
      <vt:lpstr>Inconceivable Love</vt:lpstr>
      <vt:lpstr>“Since He Ever Lives”</vt:lpstr>
      <vt:lpstr>Grace Surpassing Sin</vt:lpstr>
      <vt:lpstr>The Spread of Sin and Death</vt:lpstr>
      <vt:lpstr>Universal Reign of Sin</vt:lpstr>
      <vt:lpstr>Universal Trap &amp; Rescue</vt:lpstr>
      <vt:lpstr>Universal Trap &amp; Rescue</vt:lpstr>
      <vt:lpstr>Universal Trap &amp; Rescue</vt:lpstr>
      <vt:lpstr>“Made Sinners”?</vt:lpstr>
      <vt:lpstr>Law Introduced to Increase Sin?</vt:lpstr>
      <vt:lpstr>What Reigns Over You?</vt:lpstr>
      <vt:lpstr>Romans 6</vt:lpstr>
      <vt:lpstr>Outline</vt:lpstr>
      <vt:lpstr>Dead to Sin’s Reign</vt:lpstr>
      <vt:lpstr>Continue in Sin?</vt:lpstr>
      <vt:lpstr>Outward Sign of Inner Grace?</vt:lpstr>
      <vt:lpstr>Outward Sign of Inner Grace?</vt:lpstr>
      <vt:lpstr>Freed through Death?</vt:lpstr>
      <vt:lpstr>“Died to Sin Once For All”?</vt:lpstr>
      <vt:lpstr>Dominion of Grace</vt:lpstr>
      <vt:lpstr>Dominion of Grace</vt:lpstr>
      <vt:lpstr>Dominion of Grace</vt:lpstr>
      <vt:lpstr>Dominion of Grace</vt:lpstr>
      <vt:lpstr>Dominion of Grace</vt:lpstr>
      <vt:lpstr>Dominion of Grace</vt:lpstr>
      <vt:lpstr>Slaves of Righteousness</vt:lpstr>
      <vt:lpstr>Only Serve One Master</vt:lpstr>
      <vt:lpstr>Slaves to Obey</vt:lpstr>
      <vt:lpstr>“Presenting Your Members”?</vt:lpstr>
      <vt:lpstr>PowerPoint Presentation</vt:lpstr>
      <vt:lpstr>Wages of Sin versus Gift of God</vt:lpstr>
      <vt:lpstr>No Obedience Required?</vt:lpstr>
      <vt:lpstr>Romans 7</vt:lpstr>
      <vt:lpstr>Outline</vt:lpstr>
      <vt:lpstr>Dead to the Law’s Authority</vt:lpstr>
      <vt:lpstr>“As Long As He Lives”</vt:lpstr>
      <vt:lpstr>“As Long As He Lives”</vt:lpstr>
      <vt:lpstr>“As Long As He Lives”</vt:lpstr>
      <vt:lpstr>“Dead through the Body of Christ”</vt:lpstr>
      <vt:lpstr>“Stolen Water Is Sweet”</vt:lpstr>
      <vt:lpstr>“Place Sought for a Second”</vt:lpstr>
      <vt:lpstr>Sin’s Exploitation of the Law</vt:lpstr>
      <vt:lpstr>Moral versus Ceremonial Law?</vt:lpstr>
      <vt:lpstr>Ages of Innocence, Accountability</vt:lpstr>
      <vt:lpstr>Sin “Revived”?</vt:lpstr>
      <vt:lpstr>Holy, Just and Good?</vt:lpstr>
      <vt:lpstr>The Law’s Exposure of Sin and the Flesh</vt:lpstr>
      <vt:lpstr>The Value of the Law of Moses</vt:lpstr>
      <vt:lpstr>I Do Not Understand Doing What I Hate</vt:lpstr>
      <vt:lpstr>I Do Not Understand Doing What I Hate</vt:lpstr>
      <vt:lpstr>Fighting a Losing Battle</vt:lpstr>
      <vt:lpstr>Fighting a Losing Battle</vt:lpstr>
      <vt:lpstr>Fighting a Losing Battle</vt:lpstr>
      <vt:lpstr>The Reign, Rule &amp; Law of Sin</vt:lpstr>
      <vt:lpstr>Then or Now?</vt:lpstr>
      <vt:lpstr>Romans 8</vt:lpstr>
      <vt:lpstr>Outline</vt:lpstr>
      <vt:lpstr>Vindicating God’s Rejection of Physical Israel</vt:lpstr>
      <vt:lpstr>Obedience Is Optional?</vt:lpstr>
      <vt:lpstr>The End of All Laws?</vt:lpstr>
      <vt:lpstr>The Failing of the Law?</vt:lpstr>
      <vt:lpstr>The Failing of the Law?</vt:lpstr>
      <vt:lpstr>The Failing of the Law?</vt:lpstr>
      <vt:lpstr>The Failing of the Law?</vt:lpstr>
      <vt:lpstr>Living According to the Spirit</vt:lpstr>
      <vt:lpstr>Impossible to Please God?</vt:lpstr>
      <vt:lpstr>Indwelling of the Holy Spirit?</vt:lpstr>
      <vt:lpstr>While Alive, Die to Live After Death</vt:lpstr>
      <vt:lpstr>“Love Does Not Fail”</vt:lpstr>
      <vt:lpstr>The Blessings of Children</vt:lpstr>
      <vt:lpstr>PowerPoint Presentation</vt:lpstr>
      <vt:lpstr>How Does the Holy Spirit Indwell?</vt:lpstr>
      <vt:lpstr>How Does the Holy Spirit Indwell?</vt:lpstr>
      <vt:lpstr>Holy Spirit or Scriptures?</vt:lpstr>
      <vt:lpstr>How Does the Holy Spirit Indwell?</vt:lpstr>
      <vt:lpstr>Suffering and Glorified with Christ</vt:lpstr>
      <vt:lpstr>“Anchor of the Soul”</vt:lpstr>
      <vt:lpstr>The God Who Hopes</vt:lpstr>
      <vt:lpstr>“Wait for It with Perseverance”</vt:lpstr>
      <vt:lpstr>Intercessory Spirit</vt:lpstr>
      <vt:lpstr>More than Conquerors Through Christ</vt:lpstr>
      <vt:lpstr>All Things Are Good?</vt:lpstr>
      <vt:lpstr>Great Doctrines of Calvin Proven?</vt:lpstr>
      <vt:lpstr>Doctrines of Calvin Disproved!</vt:lpstr>
      <vt:lpstr>Greater to the Lesser</vt:lpstr>
      <vt:lpstr>“Who Can Be Against Us?”</vt:lpstr>
      <vt:lpstr>“He Cannot Deny Himself”</vt:lpstr>
      <vt:lpstr>Romans 9</vt:lpstr>
      <vt:lpstr>Outline</vt:lpstr>
      <vt:lpstr>Vindicating God’s Rejection of Physical Israel</vt:lpstr>
      <vt:lpstr>Most Favored Nation Status?</vt:lpstr>
      <vt:lpstr>“Could Wish Myself Accursed from Christ”</vt:lpstr>
      <vt:lpstr>How Were God’s Elect Justly Lost?</vt:lpstr>
      <vt:lpstr>“Not of Works, But of Him Who Calls”</vt:lpstr>
      <vt:lpstr>“Not of Works, But of Him Who Calls”</vt:lpstr>
      <vt:lpstr>Election to Produce Messiah</vt:lpstr>
      <vt:lpstr>Which Individual Served the Other?</vt:lpstr>
      <vt:lpstr>When Did God Love Jacob?</vt:lpstr>
      <vt:lpstr>When Did God Love Jacob?</vt:lpstr>
      <vt:lpstr>Answering Calvinism, Thus Far …</vt:lpstr>
      <vt:lpstr>“Not of Works, But of Him Who Calls”</vt:lpstr>
      <vt:lpstr>Contextual Summary, Thus Far …</vt:lpstr>
      <vt:lpstr>Vindicating God Prolonging &amp; Hardening Israel</vt:lpstr>
      <vt:lpstr>Vindicating God’s Choice in Mercy</vt:lpstr>
      <vt:lpstr>“Who May Dwell in Your Holy Hill?”</vt:lpstr>
      <vt:lpstr>Vindicating God’s Choice in Mercy</vt:lpstr>
      <vt:lpstr>Who Is the “Willing” one?</vt:lpstr>
      <vt:lpstr>Who Is the “Willing” one?</vt:lpstr>
      <vt:lpstr>“Has Mercy, Hardens Who He Wills”</vt:lpstr>
      <vt:lpstr>“Has Mercy, Hardens Who He Wills”</vt:lpstr>
      <vt:lpstr>Pharaoh’s Part in Hardening</vt:lpstr>
      <vt:lpstr>God’s Part in Pharaoh’s Hardening</vt:lpstr>
      <vt:lpstr>… Hardened through Mercy!</vt:lpstr>
      <vt:lpstr>“No Respecter of Persons …”</vt:lpstr>
      <vt:lpstr>Contextual Summary, Thus Far …</vt:lpstr>
      <vt:lpstr>The Doctrine of Reprobation</vt:lpstr>
      <vt:lpstr>God Is Passive in Reprobation</vt:lpstr>
      <vt:lpstr>“It Remains Mysterious”</vt:lpstr>
      <vt:lpstr>“Why have you made me like this?”</vt:lpstr>
      <vt:lpstr>Who Formed Who? Potter or Pot?</vt:lpstr>
      <vt:lpstr>“Power Over the Clay”</vt:lpstr>
      <vt:lpstr>Created For Destruction?</vt:lpstr>
      <vt:lpstr>Why Longsuffering?</vt:lpstr>
      <vt:lpstr>Become a Vessel of Honor?</vt:lpstr>
      <vt:lpstr>“Who Are You, O Man, to Reply!?”</vt:lpstr>
      <vt:lpstr>God’s Advanced Preparation</vt:lpstr>
      <vt:lpstr>“Once Were Not a People”</vt:lpstr>
      <vt:lpstr>God’s Advanced Preparation</vt:lpstr>
      <vt:lpstr>“A Short Work”?</vt:lpstr>
      <vt:lpstr>Contextual Summary, Thus Far …</vt:lpstr>
      <vt:lpstr>Vindicating God Saving Gentiles over Jews</vt:lpstr>
      <vt:lpstr>The Stumbling Stone</vt:lpstr>
      <vt:lpstr>Christ Crucified – Offense, Foolish</vt:lpstr>
      <vt:lpstr>Contextual Summary, Thus Far …</vt:lpstr>
      <vt:lpstr>Contextual Overview</vt:lpstr>
      <vt:lpstr>Summary Answers to Calvinist</vt:lpstr>
      <vt:lpstr>Romans 10</vt:lpstr>
      <vt:lpstr>Outline</vt:lpstr>
      <vt:lpstr>Israel’s Rejection of God’s Righteousness</vt:lpstr>
      <vt:lpstr>Futility of Zeal Without Knowledge</vt:lpstr>
      <vt:lpstr>“Willingly” Ignorant!</vt:lpstr>
      <vt:lpstr>Righteousness of the Law versus Faith</vt:lpstr>
      <vt:lpstr>Righteousness of Law vs. Faith</vt:lpstr>
      <vt:lpstr>Proof-Text for the “Sinner’s Prayer”?</vt:lpstr>
      <vt:lpstr>Israel’s Rejection of the Gospel</vt:lpstr>
      <vt:lpstr>“Broken Down the Middle Wall”</vt:lpstr>
      <vt:lpstr>Plausible Deniability?</vt:lpstr>
      <vt:lpstr>All Heard But Not All Obeyed</vt:lpstr>
      <vt:lpstr>Disdain Foretold</vt:lpstr>
      <vt:lpstr>Romans 11</vt:lpstr>
      <vt:lpstr>Outline</vt:lpstr>
      <vt:lpstr>Preservation of the Remnant by Grace</vt:lpstr>
      <vt:lpstr>Israel’s Complete Rejection?</vt:lpstr>
      <vt:lpstr>“Remnant According to Grace”</vt:lpstr>
      <vt:lpstr>Mutual Exclusion by Definition</vt:lpstr>
      <vt:lpstr>Judicial Blindness, Hardening</vt:lpstr>
      <vt:lpstr>Stumble Unto Destruction?</vt:lpstr>
      <vt:lpstr>Provocation to Jealousy, Reconciling</vt:lpstr>
      <vt:lpstr>Humble Gentiles</vt:lpstr>
      <vt:lpstr>“Let Him Who Thinks He Stands …”</vt:lpstr>
      <vt:lpstr>“… Take Heed Lest He Fall”</vt:lpstr>
      <vt:lpstr>“The Goodness &amp; Severity of God”</vt:lpstr>
      <vt:lpstr>Once Saved, Always Saved?</vt:lpstr>
      <vt:lpstr>“Do Not Be Wise In Your Own Opinion”</vt:lpstr>
      <vt:lpstr>The Unsearchable God</vt:lpstr>
      <vt:lpstr>“All Israel Will Be Saved”?</vt:lpstr>
      <vt:lpstr>Simultaneously Enemies and Beloved?</vt:lpstr>
      <vt:lpstr>“Mercy On All”</vt:lpstr>
      <vt:lpstr>Answering Premillennialists</vt:lpstr>
      <vt:lpstr>“To Him Are All Things”</vt:lpstr>
      <vt:lpstr>Romans 12</vt:lpstr>
      <vt:lpstr>Outline</vt:lpstr>
      <vt:lpstr>The Basis of Transformation</vt:lpstr>
      <vt:lpstr>“By the Mercies of God”</vt:lpstr>
      <vt:lpstr>Conformed vs. Transformed.</vt:lpstr>
      <vt:lpstr>What is Good and Acceptable?</vt:lpstr>
      <vt:lpstr>A Sacrificial, Humble, Trusting People</vt:lpstr>
      <vt:lpstr>How Highly Should You Esteem You?</vt:lpstr>
      <vt:lpstr>How Are You Using Your “Gifts”?</vt:lpstr>
      <vt:lpstr>“Test All Things”</vt:lpstr>
      <vt:lpstr>“Each Esteem Others Better Than Himself”</vt:lpstr>
      <vt:lpstr>“Labor is Not in Vain in the Lord”</vt:lpstr>
      <vt:lpstr>“Rejoice … Patient … Steadfast”</vt:lpstr>
      <vt:lpstr>“Associate with the Humble”</vt:lpstr>
      <vt:lpstr>Let God Avenge You</vt:lpstr>
      <vt:lpstr>Romans 13</vt:lpstr>
      <vt:lpstr>Outline</vt:lpstr>
      <vt:lpstr>The Laws of Man</vt:lpstr>
      <vt:lpstr>Resisting Man? Or, God?</vt:lpstr>
      <vt:lpstr>God’s Avenger for Wrath</vt:lpstr>
      <vt:lpstr>“Whose Image Is This?”</vt:lpstr>
      <vt:lpstr>The Law of Love Toward Our Neighbor</vt:lpstr>
      <vt:lpstr>Love Fulfills the Law</vt:lpstr>
      <vt:lpstr>Love Neighbor Fulfills the Whole “Law”?</vt:lpstr>
      <vt:lpstr>What Is “Harm”, Really?</vt:lpstr>
      <vt:lpstr>Urgency of Transformation</vt:lpstr>
      <vt:lpstr>When Are You “Saved”?</vt:lpstr>
      <vt:lpstr>Sleeping, Hiding in Darkness?</vt:lpstr>
      <vt:lpstr>“Make No Provision for the Flesh”</vt:lpstr>
      <vt:lpstr>“Sound Doctrine”</vt:lpstr>
      <vt:lpstr>Romans 14</vt:lpstr>
      <vt:lpstr>Outline</vt:lpstr>
      <vt:lpstr>Accept the Weak</vt:lpstr>
      <vt:lpstr>What Is “Weak in the Faith”?</vt:lpstr>
      <vt:lpstr>Who are “The Weak”?</vt:lpstr>
      <vt:lpstr>How are “The Weak” to be Received?</vt:lpstr>
      <vt:lpstr>Why “Receive” Them?</vt:lpstr>
      <vt:lpstr>Why “Receive” Them?</vt:lpstr>
      <vt:lpstr>Why “Receive” Them?</vt:lpstr>
      <vt:lpstr>Why “Receive” Them?</vt:lpstr>
      <vt:lpstr>Who Are “The Weak”?</vt:lpstr>
      <vt:lpstr>Solution:  Stop Caring &amp; Thinking?</vt:lpstr>
      <vt:lpstr>How to Become of “One Mind”?</vt:lpstr>
      <vt:lpstr>Do Not Tempt the Weak</vt:lpstr>
      <vt:lpstr>“Clean” Can Be “Unclean”?</vt:lpstr>
      <vt:lpstr>Destroying Our Brother?</vt:lpstr>
      <vt:lpstr>Why Deprive Self of Liberties?</vt:lpstr>
      <vt:lpstr>Why Deprive Self of Liberties?</vt:lpstr>
      <vt:lpstr>Romans 15</vt:lpstr>
      <vt:lpstr>Outline</vt:lpstr>
      <vt:lpstr>United in Patience unto Glory</vt:lpstr>
      <vt:lpstr>asdf</vt:lpstr>
      <vt:lpstr>asdf</vt:lpstr>
      <vt:lpstr>asdf</vt:lpstr>
      <vt:lpstr>asdf</vt:lpstr>
      <vt:lpstr>asdf</vt:lpstr>
      <vt:lpstr>asdf</vt:lpstr>
      <vt:lpstr>asdf</vt:lpstr>
      <vt:lpstr>asdf</vt:lpstr>
      <vt:lpstr>Minister of Jesus Christ to the Gentiles</vt:lpstr>
      <vt:lpstr>asdf</vt:lpstr>
      <vt:lpstr>asdf</vt:lpstr>
      <vt:lpstr>asdf</vt:lpstr>
      <vt:lpstr>asdf</vt:lpstr>
      <vt:lpstr>asdf</vt:lpstr>
      <vt:lpstr>asdf</vt:lpstr>
      <vt:lpstr>asdf</vt:lpstr>
      <vt:lpstr>asdf</vt:lpstr>
      <vt:lpstr>Romans 16</vt:lpstr>
      <vt:lpstr>Outline</vt:lpstr>
      <vt:lpstr>United in Patience unto Glory</vt:lpstr>
      <vt:lpstr>asdf</vt:lpstr>
      <vt:lpstr>asdf</vt:lpstr>
      <vt:lpstr>asdf</vt:lpstr>
      <vt:lpstr>Precedent for Continued Descent</vt:lpstr>
      <vt:lpstr>asdf</vt:lpstr>
      <vt:lpstr>asdf</vt:lpstr>
      <vt:lpstr>asdf</vt:lpstr>
      <vt:lpstr>asdf</vt:lpstr>
      <vt:lpstr>Warning of False Teachers, Promise of Hope</vt:lpstr>
      <vt:lpstr>asdf</vt:lpstr>
      <vt:lpstr>asdf</vt:lpstr>
      <vt:lpstr>asdf</vt:lpstr>
      <vt:lpstr>Provided Greetings and Doxology</vt:lpstr>
      <vt:lpstr>asdf</vt:lpstr>
      <vt:lpstr>asdf</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01</dc:title>
  <dc:creator>Trevor Bowen</dc:creator>
  <cp:keywords>Bible;Romans</cp:keywords>
  <cp:lastModifiedBy>Trevor Bowen</cp:lastModifiedBy>
  <cp:revision>263</cp:revision>
  <cp:lastPrinted>2019-04-03T23:33:14Z</cp:lastPrinted>
  <dcterms:created xsi:type="dcterms:W3CDTF">2014-03-26T14:03:34Z</dcterms:created>
  <dcterms:modified xsi:type="dcterms:W3CDTF">2019-06-30T19:09:28Z</dcterms:modified>
</cp:coreProperties>
</file>