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2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425" r:id="rId145"/>
    <p:sldId id="426" r:id="rId146"/>
    <p:sldId id="427" r:id="rId147"/>
    <p:sldId id="432" r:id="rId148"/>
    <p:sldId id="433" r:id="rId149"/>
    <p:sldId id="434" r:id="rId150"/>
    <p:sldId id="435" r:id="rId151"/>
    <p:sldId id="436" r:id="rId152"/>
    <p:sldId id="437" r:id="rId153"/>
    <p:sldId id="438" r:id="rId154"/>
    <p:sldId id="439" r:id="rId155"/>
    <p:sldId id="440" r:id="rId156"/>
    <p:sldId id="441" r:id="rId157"/>
    <p:sldId id="442" r:id="rId158"/>
    <p:sldId id="443" r:id="rId159"/>
    <p:sldId id="444" r:id="rId160"/>
    <p:sldId id="445" r:id="rId161"/>
    <p:sldId id="446" r:id="rId162"/>
    <p:sldId id="447" r:id="rId163"/>
    <p:sldId id="448" r:id="rId164"/>
    <p:sldId id="449" r:id="rId165"/>
    <p:sldId id="450" r:id="rId166"/>
    <p:sldId id="451" r:id="rId167"/>
    <p:sldId id="452" r:id="rId168"/>
    <p:sldId id="453" r:id="rId169"/>
    <p:sldId id="454" r:id="rId170"/>
    <p:sldId id="455" r:id="rId171"/>
    <p:sldId id="456" r:id="rId172"/>
    <p:sldId id="457" r:id="rId173"/>
    <p:sldId id="458" r:id="rId174"/>
    <p:sldId id="459" r:id="rId175"/>
    <p:sldId id="467" r:id="rId176"/>
    <p:sldId id="461" r:id="rId177"/>
    <p:sldId id="462" r:id="rId178"/>
    <p:sldId id="463" r:id="rId179"/>
    <p:sldId id="464" r:id="rId180"/>
    <p:sldId id="468" r:id="rId181"/>
    <p:sldId id="469" r:id="rId182"/>
    <p:sldId id="470" r:id="rId183"/>
    <p:sldId id="471" r:id="rId184"/>
    <p:sldId id="472" r:id="rId185"/>
    <p:sldId id="473" r:id="rId186"/>
    <p:sldId id="474" r:id="rId187"/>
    <p:sldId id="475" r:id="rId188"/>
    <p:sldId id="476" r:id="rId189"/>
    <p:sldId id="485" r:id="rId190"/>
    <p:sldId id="478" r:id="rId191"/>
    <p:sldId id="479" r:id="rId192"/>
    <p:sldId id="480" r:id="rId193"/>
    <p:sldId id="481" r:id="rId194"/>
    <p:sldId id="482" r:id="rId195"/>
    <p:sldId id="486" r:id="rId196"/>
    <p:sldId id="487" r:id="rId197"/>
    <p:sldId id="488" r:id="rId198"/>
    <p:sldId id="489" r:id="rId199"/>
    <p:sldId id="490" r:id="rId200"/>
    <p:sldId id="491" r:id="rId201"/>
    <p:sldId id="492" r:id="rId202"/>
    <p:sldId id="493" r:id="rId203"/>
    <p:sldId id="494" r:id="rId204"/>
    <p:sldId id="495" r:id="rId205"/>
    <p:sldId id="496" r:id="rId206"/>
    <p:sldId id="497" r:id="rId207"/>
    <p:sldId id="498" r:id="rId208"/>
    <p:sldId id="499" r:id="rId209"/>
    <p:sldId id="500" r:id="rId210"/>
    <p:sldId id="501" r:id="rId211"/>
    <p:sldId id="502" r:id="rId212"/>
    <p:sldId id="503" r:id="rId213"/>
    <p:sldId id="504" r:id="rId214"/>
    <p:sldId id="505" r:id="rId215"/>
    <p:sldId id="506" r:id="rId216"/>
    <p:sldId id="507" r:id="rId217"/>
    <p:sldId id="508" r:id="rId218"/>
    <p:sldId id="509" r:id="rId219"/>
    <p:sldId id="510" r:id="rId220"/>
    <p:sldId id="511" r:id="rId221"/>
    <p:sldId id="512" r:id="rId222"/>
    <p:sldId id="513" r:id="rId223"/>
    <p:sldId id="514" r:id="rId224"/>
    <p:sldId id="515" r:id="rId225"/>
    <p:sldId id="516" r:id="rId226"/>
    <p:sldId id="517" r:id="rId227"/>
    <p:sldId id="518" r:id="rId228"/>
    <p:sldId id="519" r:id="rId229"/>
    <p:sldId id="520" r:id="rId230"/>
    <p:sldId id="521" r:id="rId231"/>
    <p:sldId id="522" r:id="rId232"/>
    <p:sldId id="523" r:id="rId233"/>
    <p:sldId id="524" r:id="rId234"/>
    <p:sldId id="530" r:id="rId235"/>
    <p:sldId id="531" r:id="rId236"/>
    <p:sldId id="532" r:id="rId237"/>
    <p:sldId id="533" r:id="rId238"/>
    <p:sldId id="534" r:id="rId239"/>
    <p:sldId id="535" r:id="rId240"/>
    <p:sldId id="536" r:id="rId241"/>
    <p:sldId id="537" r:id="rId242"/>
    <p:sldId id="538" r:id="rId243"/>
    <p:sldId id="539" r:id="rId244"/>
    <p:sldId id="540" r:id="rId245"/>
    <p:sldId id="541" r:id="rId246"/>
    <p:sldId id="542" r:id="rId247"/>
    <p:sldId id="543" r:id="rId248"/>
    <p:sldId id="544" r:id="rId249"/>
    <p:sldId id="545" r:id="rId250"/>
    <p:sldId id="546" r:id="rId251"/>
    <p:sldId id="547" r:id="rId252"/>
    <p:sldId id="548" r:id="rId253"/>
    <p:sldId id="549" r:id="rId254"/>
    <p:sldId id="550" r:id="rId255"/>
    <p:sldId id="551" r:id="rId256"/>
    <p:sldId id="552" r:id="rId257"/>
    <p:sldId id="555" r:id="rId258"/>
    <p:sldId id="556" r:id="rId259"/>
    <p:sldId id="557" r:id="rId260"/>
    <p:sldId id="558" r:id="rId261"/>
    <p:sldId id="559" r:id="rId262"/>
    <p:sldId id="560" r:id="rId263"/>
    <p:sldId id="561" r:id="rId264"/>
    <p:sldId id="562" r:id="rId265"/>
    <p:sldId id="563" r:id="rId266"/>
    <p:sldId id="564" r:id="rId267"/>
    <p:sldId id="565" r:id="rId268"/>
    <p:sldId id="566" r:id="rId269"/>
    <p:sldId id="567" r:id="rId270"/>
    <p:sldId id="568" r:id="rId271"/>
    <p:sldId id="569" r:id="rId272"/>
    <p:sldId id="570" r:id="rId273"/>
    <p:sldId id="571" r:id="rId274"/>
    <p:sldId id="572" r:id="rId275"/>
    <p:sldId id="573" r:id="rId276"/>
    <p:sldId id="574" r:id="rId277"/>
    <p:sldId id="575" r:id="rId278"/>
    <p:sldId id="576" r:id="rId279"/>
    <p:sldId id="577" r:id="rId280"/>
    <p:sldId id="578" r:id="rId281"/>
    <p:sldId id="579" r:id="rId282"/>
    <p:sldId id="580" r:id="rId283"/>
    <p:sldId id="581" r:id="rId284"/>
    <p:sldId id="582" r:id="rId285"/>
    <p:sldId id="583" r:id="rId286"/>
    <p:sldId id="584" r:id="rId287"/>
    <p:sldId id="585" r:id="rId288"/>
    <p:sldId id="586" r:id="rId289"/>
    <p:sldId id="587" r:id="rId290"/>
    <p:sldId id="588" r:id="rId291"/>
    <p:sldId id="589" r:id="rId292"/>
    <p:sldId id="590" r:id="rId293"/>
    <p:sldId id="591" r:id="rId294"/>
    <p:sldId id="592" r:id="rId295"/>
    <p:sldId id="593" r:id="rId296"/>
    <p:sldId id="594" r:id="rId297"/>
    <p:sldId id="595" r:id="rId298"/>
    <p:sldId id="596" r:id="rId299"/>
    <p:sldId id="597" r:id="rId300"/>
    <p:sldId id="598" r:id="rId301"/>
    <p:sldId id="599" r:id="rId302"/>
    <p:sldId id="600" r:id="rId303"/>
    <p:sldId id="601" r:id="rId304"/>
    <p:sldId id="602" r:id="rId305"/>
    <p:sldId id="603" r:id="rId306"/>
    <p:sldId id="604" r:id="rId307"/>
    <p:sldId id="605" r:id="rId308"/>
    <p:sldId id="606" r:id="rId309"/>
    <p:sldId id="607" r:id="rId310"/>
    <p:sldId id="608" r:id="rId311"/>
    <p:sldId id="609" r:id="rId312"/>
    <p:sldId id="610" r:id="rId313"/>
    <p:sldId id="611" r:id="rId314"/>
    <p:sldId id="612" r:id="rId315"/>
    <p:sldId id="613" r:id="rId316"/>
    <p:sldId id="614" r:id="rId317"/>
    <p:sldId id="615" r:id="rId318"/>
    <p:sldId id="624" r:id="rId319"/>
    <p:sldId id="616" r:id="rId320"/>
    <p:sldId id="617" r:id="rId321"/>
    <p:sldId id="618" r:id="rId322"/>
    <p:sldId id="619" r:id="rId323"/>
    <p:sldId id="620" r:id="rId324"/>
    <p:sldId id="621" r:id="rId325"/>
    <p:sldId id="622" r:id="rId326"/>
    <p:sldId id="625" r:id="rId327"/>
    <p:sldId id="626" r:id="rId328"/>
    <p:sldId id="627" r:id="rId329"/>
    <p:sldId id="628" r:id="rId330"/>
    <p:sldId id="629" r:id="rId331"/>
    <p:sldId id="630" r:id="rId332"/>
    <p:sldId id="631" r:id="rId333"/>
    <p:sldId id="632" r:id="rId334"/>
    <p:sldId id="633" r:id="rId335"/>
    <p:sldId id="634" r:id="rId336"/>
    <p:sldId id="635" r:id="rId337"/>
    <p:sldId id="636" r:id="rId338"/>
    <p:sldId id="637" r:id="rId339"/>
    <p:sldId id="638" r:id="rId340"/>
    <p:sldId id="639" r:id="rId341"/>
    <p:sldId id="643" r:id="rId342"/>
    <p:sldId id="644" r:id="rId343"/>
    <p:sldId id="645" r:id="rId344"/>
    <p:sldId id="646" r:id="rId345"/>
    <p:sldId id="647" r:id="rId346"/>
    <p:sldId id="648" r:id="rId347"/>
    <p:sldId id="649" r:id="rId348"/>
    <p:sldId id="650" r:id="rId349"/>
    <p:sldId id="651" r:id="rId350"/>
    <p:sldId id="652" r:id="rId351"/>
    <p:sldId id="653" r:id="rId352"/>
    <p:sldId id="654" r:id="rId353"/>
    <p:sldId id="655" r:id="rId354"/>
    <p:sldId id="656" r:id="rId355"/>
    <p:sldId id="657" r:id="rId356"/>
    <p:sldId id="661" r:id="rId357"/>
    <p:sldId id="662" r:id="rId358"/>
    <p:sldId id="663" r:id="rId359"/>
    <p:sldId id="664" r:id="rId360"/>
    <p:sldId id="665" r:id="rId361"/>
    <p:sldId id="666" r:id="rId362"/>
    <p:sldId id="667" r:id="rId363"/>
    <p:sldId id="668" r:id="rId364"/>
    <p:sldId id="669" r:id="rId365"/>
    <p:sldId id="670" r:id="rId366"/>
    <p:sldId id="671" r:id="rId367"/>
    <p:sldId id="672" r:id="rId368"/>
    <p:sldId id="673" r:id="rId369"/>
    <p:sldId id="674" r:id="rId370"/>
    <p:sldId id="675" r:id="rId371"/>
    <p:sldId id="676" r:id="rId372"/>
    <p:sldId id="677" r:id="rId373"/>
    <p:sldId id="678" r:id="rId374"/>
    <p:sldId id="679" r:id="rId375"/>
    <p:sldId id="680" r:id="rId376"/>
    <p:sldId id="681" r:id="rId377"/>
    <p:sldId id="682" r:id="rId378"/>
    <p:sldId id="683" r:id="rId379"/>
    <p:sldId id="693" r:id="rId380"/>
    <p:sldId id="694" r:id="rId381"/>
    <p:sldId id="695" r:id="rId382"/>
    <p:sldId id="696" r:id="rId383"/>
    <p:sldId id="697" r:id="rId384"/>
    <p:sldId id="698" r:id="rId385"/>
    <p:sldId id="699" r:id="rId386"/>
    <p:sldId id="700" r:id="rId387"/>
    <p:sldId id="701" r:id="rId388"/>
    <p:sldId id="702" r:id="rId389"/>
    <p:sldId id="703" r:id="rId390"/>
    <p:sldId id="704" r:id="rId391"/>
    <p:sldId id="705" r:id="rId392"/>
    <p:sldId id="706" r:id="rId393"/>
    <p:sldId id="707" r:id="rId394"/>
    <p:sldId id="708" r:id="rId395"/>
    <p:sldId id="709" r:id="rId396"/>
    <p:sldId id="710" r:id="rId397"/>
    <p:sldId id="711" r:id="rId398"/>
    <p:sldId id="712" r:id="rId399"/>
    <p:sldId id="713" r:id="rId400"/>
    <p:sldId id="714" r:id="rId401"/>
    <p:sldId id="715" r:id="rId402"/>
    <p:sldId id="716" r:id="rId403"/>
    <p:sldId id="717" r:id="rId404"/>
    <p:sldId id="720" r:id="rId405"/>
    <p:sldId id="721" r:id="rId406"/>
    <p:sldId id="722" r:id="rId407"/>
    <p:sldId id="723" r:id="rId408"/>
    <p:sldId id="724" r:id="rId409"/>
    <p:sldId id="725" r:id="rId410"/>
    <p:sldId id="726" r:id="rId411"/>
    <p:sldId id="727" r:id="rId412"/>
    <p:sldId id="728" r:id="rId413"/>
    <p:sldId id="729" r:id="rId414"/>
    <p:sldId id="730" r:id="rId415"/>
    <p:sldId id="731" r:id="rId416"/>
    <p:sldId id="732" r:id="rId417"/>
    <p:sldId id="733" r:id="rId418"/>
    <p:sldId id="734" r:id="rId419"/>
    <p:sldId id="735" r:id="rId420"/>
    <p:sldId id="736" r:id="rId421"/>
    <p:sldId id="737" r:id="rId422"/>
    <p:sldId id="741" r:id="rId423"/>
    <p:sldId id="742" r:id="rId424"/>
    <p:sldId id="743" r:id="rId425"/>
    <p:sldId id="744" r:id="rId426"/>
    <p:sldId id="745" r:id="rId427"/>
    <p:sldId id="746" r:id="rId428"/>
    <p:sldId id="747" r:id="rId429"/>
    <p:sldId id="748" r:id="rId430"/>
    <p:sldId id="749" r:id="rId431"/>
    <p:sldId id="750" r:id="rId432"/>
    <p:sldId id="751" r:id="rId433"/>
    <p:sldId id="752" r:id="rId434"/>
    <p:sldId id="753" r:id="rId435"/>
    <p:sldId id="754" r:id="rId436"/>
    <p:sldId id="755" r:id="rId437"/>
    <p:sldId id="756" r:id="rId438"/>
    <p:sldId id="758" r:id="rId439"/>
    <p:sldId id="759" r:id="rId440"/>
    <p:sldId id="760" r:id="rId441"/>
    <p:sldId id="761" r:id="rId442"/>
    <p:sldId id="762" r:id="rId443"/>
    <p:sldId id="763" r:id="rId444"/>
    <p:sldId id="764" r:id="rId445"/>
    <p:sldId id="765" r:id="rId446"/>
    <p:sldId id="766" r:id="rId447"/>
    <p:sldId id="767" r:id="rId448"/>
    <p:sldId id="768" r:id="rId449"/>
    <p:sldId id="769" r:id="rId450"/>
    <p:sldId id="770" r:id="rId451"/>
    <p:sldId id="771" r:id="rId452"/>
    <p:sldId id="772" r:id="rId453"/>
    <p:sldId id="773" r:id="rId454"/>
    <p:sldId id="776" r:id="rId455"/>
    <p:sldId id="777" r:id="rId456"/>
    <p:sldId id="778" r:id="rId457"/>
    <p:sldId id="779" r:id="rId458"/>
    <p:sldId id="780" r:id="rId459"/>
    <p:sldId id="781" r:id="rId460"/>
    <p:sldId id="782" r:id="rId461"/>
    <p:sldId id="783" r:id="rId462"/>
    <p:sldId id="784" r:id="rId463"/>
    <p:sldId id="785" r:id="rId464"/>
    <p:sldId id="786" r:id="rId465"/>
    <p:sldId id="787" r:id="rId466"/>
    <p:sldId id="788" r:id="rId467"/>
    <p:sldId id="789" r:id="rId468"/>
    <p:sldId id="790" r:id="rId469"/>
    <p:sldId id="791" r:id="rId470"/>
    <p:sldId id="792" r:id="rId471"/>
    <p:sldId id="793" r:id="rId472"/>
    <p:sldId id="794" r:id="rId473"/>
    <p:sldId id="795" r:id="rId474"/>
    <p:sldId id="796" r:id="rId475"/>
    <p:sldId id="797" r:id="rId476"/>
    <p:sldId id="798" r:id="rId477"/>
    <p:sldId id="799" r:id="rId478"/>
    <p:sldId id="800" r:id="rId479"/>
    <p:sldId id="801" r:id="rId480"/>
    <p:sldId id="802" r:id="rId481"/>
    <p:sldId id="803" r:id="rId482"/>
    <p:sldId id="804" r:id="rId483"/>
    <p:sldId id="805" r:id="rId484"/>
    <p:sldId id="806" r:id="rId485"/>
    <p:sldId id="807" r:id="rId486"/>
    <p:sldId id="808" r:id="rId487"/>
    <p:sldId id="809" r:id="rId488"/>
    <p:sldId id="810" r:id="rId489"/>
    <p:sldId id="811" r:id="rId490"/>
    <p:sldId id="812" r:id="rId491"/>
    <p:sldId id="813" r:id="rId492"/>
    <p:sldId id="814" r:id="rId493"/>
    <p:sldId id="815" r:id="rId494"/>
    <p:sldId id="816" r:id="rId495"/>
    <p:sldId id="817" r:id="rId496"/>
    <p:sldId id="818" r:id="rId497"/>
    <p:sldId id="819" r:id="rId498"/>
    <p:sldId id="820" r:id="rId499"/>
    <p:sldId id="821" r:id="rId500"/>
    <p:sldId id="822" r:id="rId501"/>
    <p:sldId id="823" r:id="rId502"/>
    <p:sldId id="824" r:id="rId503"/>
    <p:sldId id="825" r:id="rId504"/>
    <p:sldId id="826" r:id="rId505"/>
    <p:sldId id="827" r:id="rId506"/>
    <p:sldId id="828" r:id="rId507"/>
    <p:sldId id="829" r:id="rId508"/>
    <p:sldId id="830" r:id="rId509"/>
    <p:sldId id="831" r:id="rId510"/>
    <p:sldId id="832" r:id="rId511"/>
    <p:sldId id="833" r:id="rId512"/>
    <p:sldId id="834" r:id="rId513"/>
    <p:sldId id="835" r:id="rId514"/>
    <p:sldId id="836" r:id="rId515"/>
    <p:sldId id="837" r:id="rId516"/>
    <p:sldId id="838" r:id="rId517"/>
    <p:sldId id="839" r:id="rId518"/>
    <p:sldId id="840" r:id="rId519"/>
    <p:sldId id="841" r:id="rId5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49" d="100"/>
          <a:sy n="149" d="100"/>
        </p:scale>
        <p:origin x="-612"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presProps" Target="pres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notesMaster" Target="notesMasters/notesMaster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viewProps" Target="viewProps.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66D22-6B8F-4752-8C98-976BC731DB6B}" type="datetimeFigureOut">
              <a:rPr lang="en-US" smtClean="0"/>
              <a:t>10/17/2017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39C9-4EB9-4FE5-A220-06E6BC87B3AD}" type="slidenum">
              <a:rPr lang="en-US" altLang="en-US"/>
              <a:pPr/>
              <a:t>290</a:t>
            </a:fld>
            <a:endParaRPr lang="en-US" altLang="en-US"/>
          </a:p>
        </p:txBody>
      </p:sp>
      <p:sp>
        <p:nvSpPr>
          <p:cNvPr id="282626" name="Rectangle 2"/>
          <p:cNvSpPr>
            <a:spLocks noGrp="1" noRot="1" noChangeAspect="1" noChangeArrowheads="1" noTextEdit="1"/>
          </p:cNvSpPr>
          <p:nvPr>
            <p:ph type="sldImg"/>
          </p:nvPr>
        </p:nvSpPr>
        <p:spPr>
          <a:xfrm>
            <a:off x="381000" y="685800"/>
            <a:ext cx="6096000" cy="3429000"/>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hyperlink" Target="http://en.wikipedia.org/wiki/Alexander_the_Great#Divison_of_the_empire"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45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45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1 - Introduction</a:t>
            </a:r>
            <a:endParaRPr lang="en-US" sz="1800" b="1" dirty="0"/>
          </a:p>
        </p:txBody>
      </p:sp>
    </p:spTree>
    <p:extLst>
      <p:ext uri="{BB962C8B-B14F-4D97-AF65-F5344CB8AC3E}">
        <p14:creationId xmlns:p14="http://schemas.microsoft.com/office/powerpoint/2010/main" val="4168845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Roman Persecution</a:t>
            </a:r>
            <a:endParaRPr lang="en-US" sz="5400" dirty="0">
              <a:latin typeface="Impact" panose="020B0806030902050204" pitchFamily="34" charset="0"/>
            </a:endParaRPr>
          </a:p>
        </p:txBody>
      </p:sp>
    </p:spTree>
    <p:extLst>
      <p:ext uri="{BB962C8B-B14F-4D97-AF65-F5344CB8AC3E}">
        <p14:creationId xmlns:p14="http://schemas.microsoft.com/office/powerpoint/2010/main" val="29633362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Scroll</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sz="2200" dirty="0" smtClean="0"/>
              <a:t>How </a:t>
            </a:r>
            <a:r>
              <a:rPr lang="en-US" sz="2200" dirty="0"/>
              <a:t>is the scroll described?  What do you suppose is the significance of this description?</a:t>
            </a:r>
            <a:endParaRPr lang="en-US" sz="2200" dirty="0" smtClean="0"/>
          </a:p>
          <a:p>
            <a:pPr marL="0" indent="0">
              <a:spcBef>
                <a:spcPts val="200"/>
              </a:spcBef>
              <a:buNone/>
            </a:pPr>
            <a:r>
              <a:rPr lang="en-US" sz="2200" i="1" dirty="0">
                <a:solidFill>
                  <a:srgbClr val="800000"/>
                </a:solidFill>
              </a:rPr>
              <a:t>And I </a:t>
            </a:r>
            <a:r>
              <a:rPr lang="en-US" sz="2200" b="1" i="1" dirty="0">
                <a:solidFill>
                  <a:srgbClr val="800000"/>
                </a:solidFill>
              </a:rPr>
              <a:t>saw </a:t>
            </a:r>
            <a:r>
              <a:rPr lang="en-US" sz="2200" b="1" i="1" baseline="30000" dirty="0" smtClean="0">
                <a:solidFill>
                  <a:srgbClr val="800000"/>
                </a:solidFill>
              </a:rPr>
              <a:t>1</a:t>
            </a:r>
            <a:r>
              <a:rPr lang="en-US" sz="2200" b="1" i="1" dirty="0" smtClean="0">
                <a:solidFill>
                  <a:srgbClr val="800000"/>
                </a:solidFill>
              </a:rPr>
              <a:t>in </a:t>
            </a:r>
            <a:r>
              <a:rPr lang="en-US" sz="2200" b="1" i="1" dirty="0">
                <a:solidFill>
                  <a:srgbClr val="800000"/>
                </a:solidFill>
              </a:rPr>
              <a:t>the right hand of Him who sat on the throne a </a:t>
            </a:r>
            <a:r>
              <a:rPr lang="en-US" sz="2200" b="1" i="1" u="sng" dirty="0">
                <a:solidFill>
                  <a:srgbClr val="800000"/>
                </a:solidFill>
              </a:rPr>
              <a:t>scroll</a:t>
            </a:r>
            <a:r>
              <a:rPr lang="en-US" sz="2200" b="1" i="1" dirty="0">
                <a:solidFill>
                  <a:srgbClr val="800000"/>
                </a:solidFill>
              </a:rPr>
              <a:t> </a:t>
            </a:r>
            <a:r>
              <a:rPr lang="en-US" sz="2200" b="1" i="1" baseline="30000" dirty="0" smtClean="0">
                <a:solidFill>
                  <a:srgbClr val="800000"/>
                </a:solidFill>
              </a:rPr>
              <a:t>2</a:t>
            </a:r>
            <a:r>
              <a:rPr lang="en-US" sz="2200" b="1" i="1" dirty="0" smtClean="0">
                <a:solidFill>
                  <a:srgbClr val="800000"/>
                </a:solidFill>
              </a:rPr>
              <a:t>written </a:t>
            </a:r>
            <a:r>
              <a:rPr lang="en-US" sz="2200" b="1" i="1" dirty="0">
                <a:solidFill>
                  <a:srgbClr val="800000"/>
                </a:solidFill>
              </a:rPr>
              <a:t>inside and on the back</a:t>
            </a:r>
            <a:r>
              <a:rPr lang="en-US" sz="2200" i="1" dirty="0">
                <a:solidFill>
                  <a:srgbClr val="800000"/>
                </a:solidFill>
              </a:rPr>
              <a:t>, </a:t>
            </a:r>
            <a:r>
              <a:rPr lang="en-US" sz="2200" i="1" baseline="30000" dirty="0" smtClean="0">
                <a:solidFill>
                  <a:srgbClr val="800000"/>
                </a:solidFill>
              </a:rPr>
              <a:t>3</a:t>
            </a:r>
            <a:r>
              <a:rPr lang="en-US" sz="2200" b="1" i="1" dirty="0" smtClean="0">
                <a:solidFill>
                  <a:srgbClr val="800000"/>
                </a:solidFill>
              </a:rPr>
              <a:t>sealed </a:t>
            </a:r>
            <a:r>
              <a:rPr lang="en-US" sz="2200" b="1" i="1" dirty="0">
                <a:solidFill>
                  <a:srgbClr val="800000"/>
                </a:solidFill>
              </a:rPr>
              <a:t>with seven seals</a:t>
            </a:r>
            <a:r>
              <a:rPr lang="en-US" sz="2200" i="1" dirty="0" smtClean="0">
                <a:solidFill>
                  <a:srgbClr val="800000"/>
                </a:solidFill>
              </a:rPr>
              <a:t>. </a:t>
            </a:r>
            <a:r>
              <a:rPr lang="en-US" sz="2200" dirty="0" smtClean="0"/>
              <a:t>(</a:t>
            </a:r>
            <a:r>
              <a:rPr lang="en-US" sz="2200" b="1" dirty="0" smtClean="0">
                <a:solidFill>
                  <a:srgbClr val="800000"/>
                </a:solidFill>
              </a:rPr>
              <a:t>Revelation 5:1</a:t>
            </a:r>
            <a:r>
              <a:rPr lang="en-US" sz="2200" dirty="0" smtClean="0"/>
              <a:t>)</a:t>
            </a:r>
          </a:p>
          <a:p>
            <a:pPr>
              <a:spcBef>
                <a:spcPts val="200"/>
              </a:spcBef>
            </a:pPr>
            <a:r>
              <a:rPr lang="en-US" sz="2200" dirty="0" smtClean="0"/>
              <a:t>The </a:t>
            </a:r>
            <a:r>
              <a:rPr lang="en-US" sz="2200" i="1" dirty="0" smtClean="0">
                <a:solidFill>
                  <a:srgbClr val="800000"/>
                </a:solidFill>
              </a:rPr>
              <a:t>“right hand”</a:t>
            </a:r>
            <a:r>
              <a:rPr lang="en-US" sz="2200" dirty="0" smtClean="0"/>
              <a:t> represents a position of </a:t>
            </a:r>
            <a:r>
              <a:rPr lang="en-US" sz="2200" b="1" i="1" dirty="0" smtClean="0"/>
              <a:t>favor</a:t>
            </a:r>
            <a:r>
              <a:rPr lang="en-US" sz="2200" dirty="0" smtClean="0"/>
              <a:t> &amp; </a:t>
            </a:r>
            <a:r>
              <a:rPr lang="en-US" sz="2200" b="1" i="1" dirty="0" smtClean="0"/>
              <a:t>skill</a:t>
            </a:r>
            <a:r>
              <a:rPr lang="en-US" sz="2200" dirty="0" smtClean="0"/>
              <a:t> (</a:t>
            </a:r>
            <a:r>
              <a:rPr lang="en-US" sz="2200" b="1" dirty="0" smtClean="0">
                <a:solidFill>
                  <a:srgbClr val="800000"/>
                </a:solidFill>
              </a:rPr>
              <a:t>Gen. 48:14-20; Jdg. 5:26; 1 Kings 12:19; Ps. 16:8-11; 89:13; 110:1-5; 137:5; </a:t>
            </a:r>
            <a:r>
              <a:rPr lang="en-US" sz="2200" b="1" dirty="0" err="1" smtClean="0">
                <a:solidFill>
                  <a:srgbClr val="800000"/>
                </a:solidFill>
              </a:rPr>
              <a:t>Ecc</a:t>
            </a:r>
            <a:r>
              <a:rPr lang="en-US" sz="2200" b="1" dirty="0" smtClean="0">
                <a:solidFill>
                  <a:srgbClr val="800000"/>
                </a:solidFill>
              </a:rPr>
              <a:t>. 10:2</a:t>
            </a:r>
            <a:r>
              <a:rPr lang="en-US" sz="2200" dirty="0" smtClean="0"/>
              <a:t>).</a:t>
            </a:r>
          </a:p>
          <a:p>
            <a:pPr>
              <a:spcBef>
                <a:spcPts val="200"/>
              </a:spcBef>
            </a:pPr>
            <a:r>
              <a:rPr lang="en-US" sz="2200" i="1" dirty="0" smtClean="0">
                <a:solidFill>
                  <a:srgbClr val="800000"/>
                </a:solidFill>
              </a:rPr>
              <a:t>“inside and on the back”</a:t>
            </a:r>
            <a:r>
              <a:rPr lang="en-US" sz="2200" dirty="0" smtClean="0"/>
              <a:t> indicates it was full, overflowing with content.</a:t>
            </a:r>
          </a:p>
          <a:p>
            <a:pPr>
              <a:spcBef>
                <a:spcPts val="200"/>
              </a:spcBef>
            </a:pPr>
            <a:r>
              <a:rPr lang="en-US" sz="2200" dirty="0" smtClean="0"/>
              <a:t>Seals show ownership, authority, and requires authority to open (</a:t>
            </a:r>
            <a:r>
              <a:rPr lang="en-US" sz="2200" b="1" dirty="0" smtClean="0">
                <a:solidFill>
                  <a:srgbClr val="800000"/>
                </a:solidFill>
              </a:rPr>
              <a:t>1 Kings 21:8; Isaiah 29:10-12; Daniel 6:17; 8:26; 12:4, 9; Matthew 27:6</a:t>
            </a:r>
            <a:r>
              <a:rPr lang="en-US" sz="2200" dirty="0" smtClean="0"/>
              <a:t>).</a:t>
            </a:r>
          </a:p>
          <a:p>
            <a:pPr>
              <a:spcBef>
                <a:spcPts val="200"/>
              </a:spcBef>
            </a:pPr>
            <a:r>
              <a:rPr lang="en-US" sz="2200" i="1" dirty="0" smtClean="0">
                <a:solidFill>
                  <a:srgbClr val="800000"/>
                </a:solidFill>
              </a:rPr>
              <a:t>“Seven”</a:t>
            </a:r>
            <a:r>
              <a:rPr lang="en-US" sz="2200" dirty="0" smtClean="0"/>
              <a:t> may represent the completeness, perfection of both content &amp; required authority.</a:t>
            </a:r>
          </a:p>
        </p:txBody>
      </p:sp>
    </p:spTree>
    <p:extLst>
      <p:ext uri="{BB962C8B-B14F-4D97-AF65-F5344CB8AC3E}">
        <p14:creationId xmlns:p14="http://schemas.microsoft.com/office/powerpoint/2010/main" val="20782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Sealed Papyri</a:t>
            </a:r>
            <a:endParaRPr lang="en-US" dirty="0"/>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2361353" y="960117"/>
            <a:ext cx="4421293" cy="4144963"/>
          </a:xfrm>
        </p:spPr>
      </p:pic>
    </p:spTree>
    <p:extLst>
      <p:ext uri="{BB962C8B-B14F-4D97-AF65-F5344CB8AC3E}">
        <p14:creationId xmlns:p14="http://schemas.microsoft.com/office/powerpoint/2010/main" val="25394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Essential Scroll</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sz="2200" dirty="0" smtClean="0"/>
              <a:t>How </a:t>
            </a:r>
            <a:r>
              <a:rPr lang="en-US" sz="2200" dirty="0"/>
              <a:t>important is this scroll?  How do you know from the context?</a:t>
            </a:r>
            <a:endParaRPr lang="en-US" sz="2200" dirty="0" smtClean="0"/>
          </a:p>
          <a:p>
            <a:pPr marL="0" indent="0">
              <a:lnSpc>
                <a:spcPct val="95000"/>
              </a:lnSpc>
              <a:spcBef>
                <a:spcPts val="0"/>
              </a:spcBef>
              <a:buNone/>
            </a:pPr>
            <a:r>
              <a:rPr lang="en-US" sz="2200" i="1" dirty="0" smtClean="0">
                <a:solidFill>
                  <a:srgbClr val="800000"/>
                </a:solidFill>
              </a:rPr>
              <a:t>Then </a:t>
            </a:r>
            <a:r>
              <a:rPr lang="en-US" sz="2200" i="1" dirty="0">
                <a:solidFill>
                  <a:srgbClr val="800000"/>
                </a:solidFill>
              </a:rPr>
              <a:t>I saw </a:t>
            </a:r>
            <a:r>
              <a:rPr lang="en-US" sz="2200" b="1" i="1" dirty="0">
                <a:solidFill>
                  <a:srgbClr val="800000"/>
                </a:solidFill>
              </a:rPr>
              <a:t>a </a:t>
            </a:r>
            <a:r>
              <a:rPr lang="en-US" sz="2200" b="1" i="1" baseline="30000" dirty="0" smtClean="0">
                <a:solidFill>
                  <a:srgbClr val="800000"/>
                </a:solidFill>
              </a:rPr>
              <a:t>1</a:t>
            </a:r>
            <a:r>
              <a:rPr lang="en-US" sz="2200" b="1" i="1" u="sng" dirty="0" smtClean="0">
                <a:solidFill>
                  <a:srgbClr val="800000"/>
                </a:solidFill>
              </a:rPr>
              <a:t>strong </a:t>
            </a:r>
            <a:r>
              <a:rPr lang="en-US" sz="2200" b="1" i="1" u="sng" dirty="0">
                <a:solidFill>
                  <a:srgbClr val="800000"/>
                </a:solidFill>
              </a:rPr>
              <a:t>angel</a:t>
            </a:r>
            <a:r>
              <a:rPr lang="en-US" sz="2200" b="1" i="1" dirty="0">
                <a:solidFill>
                  <a:srgbClr val="800000"/>
                </a:solidFill>
              </a:rPr>
              <a:t> proclaiming with a loud voice, </a:t>
            </a:r>
            <a:r>
              <a:rPr lang="en-US" sz="2200" b="1" i="1" dirty="0" smtClean="0">
                <a:solidFill>
                  <a:srgbClr val="800000"/>
                </a:solidFill>
              </a:rPr>
              <a:t>“Who </a:t>
            </a:r>
            <a:r>
              <a:rPr lang="en-US" sz="2200" b="1" i="1" dirty="0">
                <a:solidFill>
                  <a:srgbClr val="800000"/>
                </a:solidFill>
              </a:rPr>
              <a:t>is </a:t>
            </a:r>
            <a:r>
              <a:rPr lang="en-US" sz="2200" b="1" i="1" u="sng" dirty="0">
                <a:solidFill>
                  <a:srgbClr val="800000"/>
                </a:solidFill>
              </a:rPr>
              <a:t>worthy</a:t>
            </a:r>
            <a:r>
              <a:rPr lang="en-US" sz="2200" b="1" i="1" dirty="0">
                <a:solidFill>
                  <a:srgbClr val="800000"/>
                </a:solidFill>
              </a:rPr>
              <a:t> to open the scroll and to </a:t>
            </a:r>
            <a:r>
              <a:rPr lang="en-US" sz="2200" b="1" i="1" dirty="0" err="1">
                <a:solidFill>
                  <a:srgbClr val="800000"/>
                </a:solidFill>
              </a:rPr>
              <a:t>loose</a:t>
            </a:r>
            <a:r>
              <a:rPr lang="en-US" sz="2200" b="1" i="1" dirty="0">
                <a:solidFill>
                  <a:srgbClr val="800000"/>
                </a:solidFill>
              </a:rPr>
              <a:t> its seals</a:t>
            </a:r>
            <a:r>
              <a:rPr lang="en-US" sz="2200" i="1" dirty="0" smtClean="0">
                <a:solidFill>
                  <a:srgbClr val="800000"/>
                </a:solidFill>
              </a:rPr>
              <a:t>?”  And </a:t>
            </a:r>
            <a:r>
              <a:rPr lang="en-US" sz="2200" b="1" i="1" u="sng" dirty="0">
                <a:solidFill>
                  <a:srgbClr val="800000"/>
                </a:solidFill>
              </a:rPr>
              <a:t>no one</a:t>
            </a:r>
            <a:r>
              <a:rPr lang="en-US" sz="2200" b="1" i="1" dirty="0">
                <a:solidFill>
                  <a:srgbClr val="800000"/>
                </a:solidFill>
              </a:rPr>
              <a:t> </a:t>
            </a:r>
            <a:r>
              <a:rPr lang="en-US" sz="2200" b="1" i="1" baseline="30000" dirty="0" smtClean="0">
                <a:solidFill>
                  <a:srgbClr val="800000"/>
                </a:solidFill>
              </a:rPr>
              <a:t>2</a:t>
            </a:r>
            <a:r>
              <a:rPr lang="en-US" sz="2200" b="1" i="1" dirty="0" smtClean="0">
                <a:solidFill>
                  <a:srgbClr val="800000"/>
                </a:solidFill>
              </a:rPr>
              <a:t>in </a:t>
            </a:r>
            <a:r>
              <a:rPr lang="en-US" sz="2200" b="1" i="1" dirty="0">
                <a:solidFill>
                  <a:srgbClr val="800000"/>
                </a:solidFill>
              </a:rPr>
              <a:t>heaven or </a:t>
            </a:r>
            <a:r>
              <a:rPr lang="en-US" sz="2200" b="1" i="1" baseline="30000" dirty="0" smtClean="0">
                <a:solidFill>
                  <a:srgbClr val="800000"/>
                </a:solidFill>
              </a:rPr>
              <a:t>3</a:t>
            </a:r>
            <a:r>
              <a:rPr lang="en-US" sz="2200" b="1" i="1" dirty="0" smtClean="0">
                <a:solidFill>
                  <a:srgbClr val="800000"/>
                </a:solidFill>
              </a:rPr>
              <a:t>on </a:t>
            </a:r>
            <a:r>
              <a:rPr lang="en-US" sz="2200" b="1" i="1" dirty="0">
                <a:solidFill>
                  <a:srgbClr val="800000"/>
                </a:solidFill>
              </a:rPr>
              <a:t>the earth or </a:t>
            </a:r>
            <a:r>
              <a:rPr lang="en-US" sz="2200" b="1" i="1" baseline="30000" dirty="0" smtClean="0">
                <a:solidFill>
                  <a:srgbClr val="800000"/>
                </a:solidFill>
              </a:rPr>
              <a:t>4</a:t>
            </a:r>
            <a:r>
              <a:rPr lang="en-US" sz="2200" b="1" i="1" dirty="0" smtClean="0">
                <a:solidFill>
                  <a:srgbClr val="800000"/>
                </a:solidFill>
              </a:rPr>
              <a:t>under </a:t>
            </a:r>
            <a:r>
              <a:rPr lang="en-US" sz="2200" b="1" i="1" dirty="0">
                <a:solidFill>
                  <a:srgbClr val="800000"/>
                </a:solidFill>
              </a:rPr>
              <a:t>the earth was </a:t>
            </a:r>
            <a:r>
              <a:rPr lang="en-US" sz="2200" b="1" i="1" u="sng" dirty="0">
                <a:solidFill>
                  <a:srgbClr val="800000"/>
                </a:solidFill>
              </a:rPr>
              <a:t>able to open</a:t>
            </a:r>
            <a:r>
              <a:rPr lang="en-US" sz="2200" b="1" i="1" dirty="0">
                <a:solidFill>
                  <a:srgbClr val="800000"/>
                </a:solidFill>
              </a:rPr>
              <a:t> the scroll, </a:t>
            </a:r>
            <a:r>
              <a:rPr lang="en-US" sz="2200" b="1" i="1" u="sng" dirty="0">
                <a:solidFill>
                  <a:srgbClr val="800000"/>
                </a:solidFill>
              </a:rPr>
              <a:t>or to look</a:t>
            </a:r>
            <a:r>
              <a:rPr lang="en-US" sz="2200" b="1" i="1" dirty="0">
                <a:solidFill>
                  <a:srgbClr val="800000"/>
                </a:solidFill>
              </a:rPr>
              <a:t> at it</a:t>
            </a:r>
            <a:r>
              <a:rPr lang="en-US" sz="2200" i="1" dirty="0" smtClean="0">
                <a:solidFill>
                  <a:srgbClr val="800000"/>
                </a:solidFill>
              </a:rPr>
              <a:t>.  </a:t>
            </a:r>
            <a:r>
              <a:rPr lang="en-US" sz="2200" b="1" i="1" dirty="0" smtClean="0">
                <a:solidFill>
                  <a:srgbClr val="800000"/>
                </a:solidFill>
              </a:rPr>
              <a:t>So </a:t>
            </a:r>
            <a:r>
              <a:rPr lang="en-US" sz="2200" b="1" i="1" baseline="30000" dirty="0" smtClean="0">
                <a:solidFill>
                  <a:srgbClr val="800000"/>
                </a:solidFill>
              </a:rPr>
              <a:t>5</a:t>
            </a:r>
            <a:r>
              <a:rPr lang="en-US" sz="2200" b="1" i="1" u="sng" dirty="0" smtClean="0">
                <a:solidFill>
                  <a:srgbClr val="800000"/>
                </a:solidFill>
              </a:rPr>
              <a:t>I </a:t>
            </a:r>
            <a:r>
              <a:rPr lang="en-US" sz="2200" b="1" i="1" u="sng" dirty="0">
                <a:solidFill>
                  <a:srgbClr val="800000"/>
                </a:solidFill>
              </a:rPr>
              <a:t>wept much</a:t>
            </a:r>
            <a:r>
              <a:rPr lang="en-US" sz="2200" b="1" i="1" dirty="0">
                <a:solidFill>
                  <a:srgbClr val="800000"/>
                </a:solidFill>
              </a:rPr>
              <a:t>, because no one was found worthy</a:t>
            </a:r>
            <a:r>
              <a:rPr lang="en-US" sz="2200" i="1" dirty="0">
                <a:solidFill>
                  <a:srgbClr val="800000"/>
                </a:solidFill>
              </a:rPr>
              <a:t> to open and read the scroll, or to look at </a:t>
            </a:r>
            <a:r>
              <a:rPr lang="en-US" sz="2200" i="1" dirty="0" smtClean="0">
                <a:solidFill>
                  <a:srgbClr val="800000"/>
                </a:solidFill>
              </a:rPr>
              <a:t>it. </a:t>
            </a:r>
            <a:r>
              <a:rPr lang="en-US" sz="2200" dirty="0" smtClean="0"/>
              <a:t>(</a:t>
            </a:r>
            <a:r>
              <a:rPr lang="en-US" sz="2200" b="1" dirty="0" smtClean="0">
                <a:solidFill>
                  <a:srgbClr val="800000"/>
                </a:solidFill>
              </a:rPr>
              <a:t>Revelation 5:2-4</a:t>
            </a:r>
            <a:r>
              <a:rPr lang="en-US" sz="2200" dirty="0" smtClean="0"/>
              <a:t>)</a:t>
            </a:r>
          </a:p>
          <a:p>
            <a:pPr>
              <a:lnSpc>
                <a:spcPct val="95000"/>
              </a:lnSpc>
              <a:spcBef>
                <a:spcPts val="0"/>
              </a:spcBef>
            </a:pPr>
            <a:r>
              <a:rPr lang="en-US" sz="2200" dirty="0" smtClean="0"/>
              <a:t>By implication, even the </a:t>
            </a:r>
            <a:r>
              <a:rPr lang="en-US" sz="2200" i="1" dirty="0" smtClean="0">
                <a:solidFill>
                  <a:srgbClr val="800000"/>
                </a:solidFill>
              </a:rPr>
              <a:t>“strong angel”</a:t>
            </a:r>
            <a:r>
              <a:rPr lang="en-US" sz="2200" dirty="0" smtClean="0"/>
              <a:t> could not open it.</a:t>
            </a:r>
          </a:p>
          <a:p>
            <a:pPr>
              <a:lnSpc>
                <a:spcPct val="95000"/>
              </a:lnSpc>
              <a:spcBef>
                <a:spcPts val="0"/>
              </a:spcBef>
            </a:pPr>
            <a:r>
              <a:rPr lang="en-US" sz="2200" dirty="0" smtClean="0"/>
              <a:t>Thorough search was conducted everywhere – but no one worthy was found.</a:t>
            </a:r>
          </a:p>
          <a:p>
            <a:pPr>
              <a:lnSpc>
                <a:spcPct val="95000"/>
              </a:lnSpc>
              <a:spcBef>
                <a:spcPts val="0"/>
              </a:spcBef>
            </a:pPr>
            <a:r>
              <a:rPr lang="en-US" sz="2200" dirty="0" smtClean="0"/>
              <a:t>John thought it so significant that he </a:t>
            </a:r>
            <a:r>
              <a:rPr lang="en-US" sz="2200" i="1" dirty="0" smtClean="0">
                <a:solidFill>
                  <a:srgbClr val="800000"/>
                </a:solidFill>
              </a:rPr>
              <a:t>“wept much</a:t>
            </a:r>
            <a:r>
              <a:rPr lang="en-US" sz="2200" dirty="0" smtClean="0">
                <a:solidFill>
                  <a:srgbClr val="800000"/>
                </a:solidFill>
              </a:rPr>
              <a:t>”</a:t>
            </a:r>
            <a:r>
              <a:rPr lang="en-US" sz="2200" dirty="0" smtClean="0"/>
              <a:t> because it was not read.</a:t>
            </a:r>
          </a:p>
          <a:p>
            <a:pPr>
              <a:lnSpc>
                <a:spcPct val="95000"/>
              </a:lnSpc>
              <a:spcBef>
                <a:spcPts val="0"/>
              </a:spcBef>
            </a:pPr>
            <a:r>
              <a:rPr lang="en-US" sz="2200" dirty="0" smtClean="0"/>
              <a:t>Recall, it proceeds from God, extended by His </a:t>
            </a:r>
            <a:r>
              <a:rPr lang="en-US" sz="2200" i="1" dirty="0" smtClean="0">
                <a:solidFill>
                  <a:srgbClr val="800000"/>
                </a:solidFill>
              </a:rPr>
              <a:t>“right hand”</a:t>
            </a:r>
            <a:r>
              <a:rPr lang="en-US" sz="2200" dirty="0" smtClean="0"/>
              <a:t>.  God wants it read as indicated by His gesture, the announcement, and conducted search.</a:t>
            </a:r>
          </a:p>
        </p:txBody>
      </p:sp>
    </p:spTree>
    <p:extLst>
      <p:ext uri="{BB962C8B-B14F-4D97-AF65-F5344CB8AC3E}">
        <p14:creationId xmlns:p14="http://schemas.microsoft.com/office/powerpoint/2010/main" val="21065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One Worthy to </a:t>
            </a:r>
          </a:p>
          <a:p>
            <a:r>
              <a:rPr lang="en-US" dirty="0" smtClean="0"/>
              <a:t>Open the Scroll</a:t>
            </a:r>
          </a:p>
          <a:p>
            <a:r>
              <a:rPr lang="en-US" dirty="0" smtClean="0"/>
              <a:t>Revelation 5:5-10</a:t>
            </a:r>
            <a:endParaRPr lang="en-US" dirty="0"/>
          </a:p>
        </p:txBody>
      </p:sp>
    </p:spTree>
    <p:extLst>
      <p:ext uri="{BB962C8B-B14F-4D97-AF65-F5344CB8AC3E}">
        <p14:creationId xmlns:p14="http://schemas.microsoft.com/office/powerpoint/2010/main" val="7048076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Lion Slain as a Lamb</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How </a:t>
            </a:r>
            <a:r>
              <a:rPr lang="en-US" sz="2000" dirty="0"/>
              <a:t>is this description of Jesus in chapter 5 different than the description of chapter 1?  What is the meaning of the description provided here?  What OT prophecies used similar descriptions</a:t>
            </a:r>
            <a:r>
              <a:rPr lang="en-US" sz="2000" dirty="0" smtClean="0"/>
              <a:t>?</a:t>
            </a:r>
            <a:endParaRPr lang="en-US" sz="2000" dirty="0"/>
          </a:p>
        </p:txBody>
      </p:sp>
      <p:sp>
        <p:nvSpPr>
          <p:cNvPr id="4" name="TextBox 3"/>
          <p:cNvSpPr txBox="1"/>
          <p:nvPr/>
        </p:nvSpPr>
        <p:spPr>
          <a:xfrm>
            <a:off x="47501" y="1835334"/>
            <a:ext cx="4524499" cy="2554545"/>
          </a:xfrm>
          <a:prstGeom prst="rect">
            <a:avLst/>
          </a:prstGeom>
          <a:noFill/>
        </p:spPr>
        <p:txBody>
          <a:bodyPr wrap="square" rtlCol="0">
            <a:spAutoFit/>
          </a:bodyPr>
          <a:lstStyle/>
          <a:p>
            <a:pPr marL="285750" indent="-285750">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Jesus </a:t>
            </a:r>
            <a:r>
              <a:rPr lang="en-US" sz="1600" i="1" dirty="0" smtClean="0">
                <a:solidFill>
                  <a:srgbClr val="002060"/>
                </a:solidFill>
                <a:latin typeface="Times New Roman" panose="02020603050405020304" pitchFamily="18" charset="0"/>
                <a:cs typeface="Times New Roman" panose="02020603050405020304" pitchFamily="18" charset="0"/>
              </a:rPr>
              <a:t>Christ</a:t>
            </a:r>
            <a:r>
              <a:rPr lang="en-US" sz="1600" i="1" dirty="0" smtClean="0">
                <a:solidFill>
                  <a:srgbClr val="800000"/>
                </a:solidFill>
                <a:latin typeface="Times New Roman" panose="02020603050405020304" pitchFamily="18" charset="0"/>
                <a:cs typeface="Times New Roman" panose="02020603050405020304" pitchFamily="18" charset="0"/>
              </a:rPr>
              <a:t>,</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the </a:t>
            </a:r>
            <a:r>
              <a:rPr lang="en-US" sz="1600" i="1" dirty="0">
                <a:solidFill>
                  <a:srgbClr val="800000"/>
                </a:solidFill>
                <a:latin typeface="Times New Roman" panose="02020603050405020304" pitchFamily="18" charset="0"/>
                <a:cs typeface="Times New Roman" panose="02020603050405020304" pitchFamily="18" charset="0"/>
              </a:rPr>
              <a:t>faithful </a:t>
            </a:r>
            <a:r>
              <a:rPr lang="en-US" sz="1600" i="1" dirty="0" smtClean="0">
                <a:solidFill>
                  <a:srgbClr val="800000"/>
                </a:solidFill>
                <a:latin typeface="Times New Roman" panose="02020603050405020304" pitchFamily="18" charset="0"/>
                <a:cs typeface="Times New Roman" panose="02020603050405020304" pitchFamily="18" charset="0"/>
              </a:rPr>
              <a:t>witness,</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the </a:t>
            </a:r>
            <a:r>
              <a:rPr lang="en-US" sz="1600" i="1" dirty="0">
                <a:solidFill>
                  <a:srgbClr val="800000"/>
                </a:solidFill>
                <a:latin typeface="Times New Roman" panose="02020603050405020304" pitchFamily="18" charset="0"/>
                <a:cs typeface="Times New Roman" panose="02020603050405020304" pitchFamily="18" charset="0"/>
              </a:rPr>
              <a:t>firstborn from the dead, </a:t>
            </a:r>
            <a:endParaRPr lang="en-US" sz="1600" i="1" dirty="0" smtClean="0">
              <a:solidFill>
                <a:srgbClr val="800000"/>
              </a:solidFill>
              <a:latin typeface="Times New Roman" panose="02020603050405020304" pitchFamily="18" charset="0"/>
              <a:cs typeface="Times New Roman" panose="02020603050405020304" pitchFamily="18" charset="0"/>
            </a:endParaRPr>
          </a:p>
          <a:p>
            <a:pPr marL="285750" indent="-285750">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the </a:t>
            </a:r>
            <a:r>
              <a:rPr lang="en-US" sz="1600" i="1" dirty="0">
                <a:solidFill>
                  <a:srgbClr val="002060"/>
                </a:solidFill>
                <a:latin typeface="Times New Roman" panose="02020603050405020304" pitchFamily="18" charset="0"/>
                <a:cs typeface="Times New Roman" panose="02020603050405020304" pitchFamily="18" charset="0"/>
              </a:rPr>
              <a:t>ruler over the kings of the </a:t>
            </a:r>
            <a:r>
              <a:rPr lang="en-US" sz="1600" i="1" dirty="0" smtClean="0">
                <a:solidFill>
                  <a:srgbClr val="002060"/>
                </a:solidFill>
                <a:latin typeface="Times New Roman" panose="02020603050405020304" pitchFamily="18" charset="0"/>
                <a:cs typeface="Times New Roman" panose="02020603050405020304" pitchFamily="18" charset="0"/>
              </a:rPr>
              <a:t>earth</a:t>
            </a:r>
            <a:r>
              <a:rPr lang="en-US" sz="1600" i="1" dirty="0" smtClean="0">
                <a:solidFill>
                  <a:srgbClr val="800000"/>
                </a:solidFill>
                <a:latin typeface="Times New Roman" panose="02020603050405020304" pitchFamily="18" charset="0"/>
                <a:cs typeface="Times New Roman" panose="02020603050405020304" pitchFamily="18" charset="0"/>
              </a:rPr>
              <a:t>.</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Him </a:t>
            </a:r>
            <a:r>
              <a:rPr lang="en-US" sz="1600" i="1" dirty="0">
                <a:solidFill>
                  <a:srgbClr val="800000"/>
                </a:solidFill>
                <a:latin typeface="Times New Roman" panose="02020603050405020304" pitchFamily="18" charset="0"/>
                <a:cs typeface="Times New Roman" panose="02020603050405020304" pitchFamily="18" charset="0"/>
              </a:rPr>
              <a:t>who loved </a:t>
            </a:r>
            <a:r>
              <a:rPr lang="en-US" sz="1600" i="1" dirty="0" smtClean="0">
                <a:solidFill>
                  <a:srgbClr val="800000"/>
                </a:solidFill>
                <a:latin typeface="Times New Roman" panose="02020603050405020304" pitchFamily="18" charset="0"/>
                <a:cs typeface="Times New Roman" panose="02020603050405020304" pitchFamily="18" charset="0"/>
              </a:rPr>
              <a:t>us</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and washed </a:t>
            </a:r>
            <a:r>
              <a:rPr lang="en-US" sz="1600" i="1" dirty="0">
                <a:solidFill>
                  <a:srgbClr val="800000"/>
                </a:solidFill>
                <a:latin typeface="Times New Roman" panose="02020603050405020304" pitchFamily="18" charset="0"/>
                <a:cs typeface="Times New Roman" panose="02020603050405020304" pitchFamily="18" charset="0"/>
              </a:rPr>
              <a:t>us from our sins in His own </a:t>
            </a:r>
            <a:r>
              <a:rPr lang="en-US" sz="1600" i="1" dirty="0" smtClean="0">
                <a:solidFill>
                  <a:srgbClr val="800000"/>
                </a:solidFill>
                <a:latin typeface="Times New Roman" panose="02020603050405020304" pitchFamily="18" charset="0"/>
                <a:cs typeface="Times New Roman" panose="02020603050405020304" pitchFamily="18" charset="0"/>
              </a:rPr>
              <a:t>blood,</a:t>
            </a:r>
            <a:endParaRPr lang="en-US" sz="1600" i="1" dirty="0">
              <a:solidFill>
                <a:srgbClr val="800000"/>
              </a:solidFill>
              <a:latin typeface="Times New Roman" panose="02020603050405020304" pitchFamily="18" charset="0"/>
              <a:cs typeface="Times New Roman" panose="02020603050405020304" pitchFamily="18" charset="0"/>
            </a:endParaRPr>
          </a:p>
          <a:p>
            <a:pPr marL="285750" indent="-285750">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and </a:t>
            </a:r>
            <a:r>
              <a:rPr lang="en-US" sz="1600" i="1" dirty="0">
                <a:solidFill>
                  <a:srgbClr val="002060"/>
                </a:solidFill>
                <a:latin typeface="Times New Roman" panose="02020603050405020304" pitchFamily="18" charset="0"/>
                <a:cs typeface="Times New Roman" panose="02020603050405020304" pitchFamily="18" charset="0"/>
              </a:rPr>
              <a:t>has made us kings and priests to His God and </a:t>
            </a:r>
            <a:r>
              <a:rPr lang="en-US" sz="1600" i="1" dirty="0" smtClean="0">
                <a:solidFill>
                  <a:srgbClr val="002060"/>
                </a:solidFill>
                <a:latin typeface="Times New Roman" panose="02020603050405020304" pitchFamily="18" charset="0"/>
                <a:cs typeface="Times New Roman" panose="02020603050405020304" pitchFamily="18" charset="0"/>
              </a:rPr>
              <a:t>Father,</a:t>
            </a:r>
          </a:p>
          <a:p>
            <a:pPr marL="285750" indent="-285750">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to </a:t>
            </a:r>
            <a:r>
              <a:rPr lang="en-US" sz="1600" i="1" dirty="0">
                <a:solidFill>
                  <a:srgbClr val="002060"/>
                </a:solidFill>
                <a:latin typeface="Times New Roman" panose="02020603050405020304" pitchFamily="18" charset="0"/>
                <a:cs typeface="Times New Roman" panose="02020603050405020304" pitchFamily="18" charset="0"/>
              </a:rPr>
              <a:t>Him be glory and dominion forever and ever.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Revelation </a:t>
            </a:r>
            <a:r>
              <a:rPr lang="en-US" sz="1600" b="1" dirty="0" smtClean="0">
                <a:solidFill>
                  <a:srgbClr val="800000"/>
                </a:solidFill>
                <a:latin typeface="Times New Roman" panose="02020603050405020304" pitchFamily="18" charset="0"/>
                <a:cs typeface="Times New Roman" panose="02020603050405020304" pitchFamily="18" charset="0"/>
              </a:rPr>
              <a:t>1:5-6</a:t>
            </a:r>
            <a:r>
              <a:rPr lang="en-US" sz="1600" dirty="0" smtClean="0">
                <a:solidFill>
                  <a:srgbClr val="800000"/>
                </a:solidFill>
                <a:latin typeface="Times New Roman" panose="02020603050405020304" pitchFamily="18" charset="0"/>
                <a:cs typeface="Times New Roman" panose="02020603050405020304" pitchFamily="18" charset="0"/>
              </a:rPr>
              <a:t>)</a:t>
            </a:r>
            <a:endParaRPr lang="en-US" sz="1600" dirty="0">
              <a:solidFill>
                <a:srgbClr val="8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1" y="1835334"/>
            <a:ext cx="4572000" cy="3293209"/>
          </a:xfrm>
          <a:prstGeom prst="rect">
            <a:avLst/>
          </a:prstGeom>
          <a:noFill/>
        </p:spPr>
        <p:txBody>
          <a:bodyPr wrap="square" rtlCol="0">
            <a:spAutoFit/>
          </a:bodyPr>
          <a:lstStyle/>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the </a:t>
            </a:r>
            <a:r>
              <a:rPr lang="en-US" sz="1600" i="1" dirty="0">
                <a:solidFill>
                  <a:srgbClr val="002060"/>
                </a:solidFill>
                <a:latin typeface="Times New Roman" panose="02020603050405020304" pitchFamily="18" charset="0"/>
                <a:cs typeface="Times New Roman" panose="02020603050405020304" pitchFamily="18" charset="0"/>
              </a:rPr>
              <a:t>Alpha and </a:t>
            </a:r>
            <a:r>
              <a:rPr lang="en-US" sz="1600" i="1" dirty="0" smtClean="0">
                <a:solidFill>
                  <a:srgbClr val="002060"/>
                </a:solidFill>
                <a:latin typeface="Times New Roman" panose="02020603050405020304" pitchFamily="18" charset="0"/>
                <a:cs typeface="Times New Roman" panose="02020603050405020304" pitchFamily="18" charset="0"/>
              </a:rPr>
              <a:t>Omega, the First </a:t>
            </a:r>
            <a:r>
              <a:rPr lang="en-US" sz="1600" i="1" dirty="0">
                <a:solidFill>
                  <a:srgbClr val="002060"/>
                </a:solidFill>
                <a:latin typeface="Times New Roman" panose="02020603050405020304" pitchFamily="18" charset="0"/>
                <a:cs typeface="Times New Roman" panose="02020603050405020304" pitchFamily="18" charset="0"/>
              </a:rPr>
              <a:t>and </a:t>
            </a:r>
            <a:r>
              <a:rPr lang="en-US" sz="1600" i="1" dirty="0" smtClean="0">
                <a:solidFill>
                  <a:srgbClr val="002060"/>
                </a:solidFill>
                <a:latin typeface="Times New Roman" panose="02020603050405020304" pitchFamily="18" charset="0"/>
                <a:cs typeface="Times New Roman" panose="02020603050405020304" pitchFamily="18" charset="0"/>
              </a:rPr>
              <a:t>Last</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in the midst of the seven lampstands </a:t>
            </a:r>
            <a:endParaRPr lang="en-US" sz="1600" i="1" dirty="0" smtClean="0">
              <a:solidFill>
                <a:srgbClr val="002060"/>
              </a:solidFill>
              <a:latin typeface="Times New Roman" panose="02020603050405020304" pitchFamily="18" charset="0"/>
              <a:cs typeface="Times New Roman" panose="02020603050405020304" pitchFamily="18" charset="0"/>
            </a:endParaRP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One </a:t>
            </a:r>
            <a:r>
              <a:rPr lang="en-US" sz="1600" i="1" dirty="0">
                <a:solidFill>
                  <a:srgbClr val="002060"/>
                </a:solidFill>
                <a:latin typeface="Times New Roman" panose="02020603050405020304" pitchFamily="18" charset="0"/>
                <a:cs typeface="Times New Roman" panose="02020603050405020304" pitchFamily="18" charset="0"/>
              </a:rPr>
              <a:t>like the Son of </a:t>
            </a:r>
            <a:r>
              <a:rPr lang="en-US" sz="1600" i="1" dirty="0" smtClean="0">
                <a:solidFill>
                  <a:srgbClr val="002060"/>
                </a:solidFill>
                <a:latin typeface="Times New Roman" panose="02020603050405020304" pitchFamily="18" charset="0"/>
                <a:cs typeface="Times New Roman" panose="02020603050405020304" pitchFamily="18" charset="0"/>
              </a:rPr>
              <a:t>Man</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Clothed </a:t>
            </a:r>
            <a:r>
              <a:rPr lang="en-US" sz="1600" i="1" dirty="0">
                <a:solidFill>
                  <a:srgbClr val="002060"/>
                </a:solidFill>
                <a:latin typeface="Times New Roman" panose="02020603050405020304" pitchFamily="18" charset="0"/>
                <a:cs typeface="Times New Roman" panose="02020603050405020304" pitchFamily="18" charset="0"/>
              </a:rPr>
              <a:t>with a garment down to the feet and girded about the chest with a golden band.</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Head &amp; </a:t>
            </a:r>
            <a:r>
              <a:rPr lang="en-US" sz="1600" i="1" dirty="0">
                <a:solidFill>
                  <a:srgbClr val="002060"/>
                </a:solidFill>
                <a:latin typeface="Times New Roman" panose="02020603050405020304" pitchFamily="18" charset="0"/>
                <a:cs typeface="Times New Roman" panose="02020603050405020304" pitchFamily="18" charset="0"/>
              </a:rPr>
              <a:t>hair were white like wool, </a:t>
            </a:r>
            <a:r>
              <a:rPr lang="en-US" sz="1600" i="1" dirty="0" smtClean="0">
                <a:solidFill>
                  <a:srgbClr val="002060"/>
                </a:solidFill>
                <a:latin typeface="Times New Roman" panose="02020603050405020304" pitchFamily="18" charset="0"/>
                <a:cs typeface="Times New Roman" panose="02020603050405020304" pitchFamily="18" charset="0"/>
              </a:rPr>
              <a:t>white </a:t>
            </a:r>
            <a:r>
              <a:rPr lang="en-US" sz="1600" i="1" dirty="0">
                <a:solidFill>
                  <a:srgbClr val="002060"/>
                </a:solidFill>
                <a:latin typeface="Times New Roman" panose="02020603050405020304" pitchFamily="18" charset="0"/>
                <a:cs typeface="Times New Roman" panose="02020603050405020304" pitchFamily="18" charset="0"/>
              </a:rPr>
              <a:t>as </a:t>
            </a:r>
            <a:r>
              <a:rPr lang="en-US" sz="1600" i="1" dirty="0" smtClean="0">
                <a:solidFill>
                  <a:srgbClr val="002060"/>
                </a:solidFill>
                <a:latin typeface="Times New Roman" panose="02020603050405020304" pitchFamily="18" charset="0"/>
                <a:cs typeface="Times New Roman" panose="02020603050405020304" pitchFamily="18" charset="0"/>
              </a:rPr>
              <a:t>snow</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eyes like a flame of </a:t>
            </a:r>
            <a:r>
              <a:rPr lang="en-US" sz="1600" i="1" dirty="0" smtClean="0">
                <a:solidFill>
                  <a:srgbClr val="002060"/>
                </a:solidFill>
                <a:latin typeface="Times New Roman" panose="02020603050405020304" pitchFamily="18" charset="0"/>
                <a:cs typeface="Times New Roman" panose="02020603050405020304" pitchFamily="18" charset="0"/>
              </a:rPr>
              <a:t>fire</a:t>
            </a:r>
            <a:endParaRPr lang="en-US" sz="1600" i="1" dirty="0">
              <a:solidFill>
                <a:srgbClr val="002060"/>
              </a:solidFill>
              <a:latin typeface="Times New Roman" panose="02020603050405020304" pitchFamily="18" charset="0"/>
              <a:cs typeface="Times New Roman" panose="02020603050405020304" pitchFamily="18" charset="0"/>
            </a:endParaRP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feet were like fine brass, as </a:t>
            </a:r>
            <a:r>
              <a:rPr lang="en-US" sz="1600" i="1" dirty="0" smtClean="0">
                <a:solidFill>
                  <a:srgbClr val="002060"/>
                </a:solidFill>
                <a:latin typeface="Times New Roman" panose="02020603050405020304" pitchFamily="18" charset="0"/>
                <a:cs typeface="Times New Roman" panose="02020603050405020304" pitchFamily="18" charset="0"/>
              </a:rPr>
              <a:t>refined </a:t>
            </a:r>
            <a:r>
              <a:rPr lang="en-US" sz="1600" i="1" dirty="0">
                <a:solidFill>
                  <a:srgbClr val="002060"/>
                </a:solidFill>
                <a:latin typeface="Times New Roman" panose="02020603050405020304" pitchFamily="18" charset="0"/>
                <a:cs typeface="Times New Roman" panose="02020603050405020304" pitchFamily="18" charset="0"/>
              </a:rPr>
              <a:t>in a </a:t>
            </a:r>
            <a:r>
              <a:rPr lang="en-US" sz="1600" i="1" dirty="0" smtClean="0">
                <a:solidFill>
                  <a:srgbClr val="002060"/>
                </a:solidFill>
                <a:latin typeface="Times New Roman" panose="02020603050405020304" pitchFamily="18" charset="0"/>
                <a:cs typeface="Times New Roman" panose="02020603050405020304" pitchFamily="18" charset="0"/>
              </a:rPr>
              <a:t>furnace</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voice as the sound of many waters;</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He </a:t>
            </a:r>
            <a:r>
              <a:rPr lang="en-US" sz="1600" i="1" dirty="0">
                <a:solidFill>
                  <a:srgbClr val="002060"/>
                </a:solidFill>
                <a:latin typeface="Times New Roman" panose="02020603050405020304" pitchFamily="18" charset="0"/>
                <a:cs typeface="Times New Roman" panose="02020603050405020304" pitchFamily="18" charset="0"/>
              </a:rPr>
              <a:t>had in His right hand seven </a:t>
            </a:r>
            <a:r>
              <a:rPr lang="en-US" sz="1600" i="1" dirty="0" smtClean="0">
                <a:solidFill>
                  <a:srgbClr val="002060"/>
                </a:solidFill>
                <a:latin typeface="Times New Roman" panose="02020603050405020304" pitchFamily="18" charset="0"/>
                <a:cs typeface="Times New Roman" panose="02020603050405020304" pitchFamily="18" charset="0"/>
              </a:rPr>
              <a:t>stars</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Out </a:t>
            </a:r>
            <a:r>
              <a:rPr lang="en-US" sz="1600" i="1" dirty="0">
                <a:solidFill>
                  <a:srgbClr val="002060"/>
                </a:solidFill>
                <a:latin typeface="Times New Roman" panose="02020603050405020304" pitchFamily="18" charset="0"/>
                <a:cs typeface="Times New Roman" panose="02020603050405020304" pitchFamily="18" charset="0"/>
              </a:rPr>
              <a:t>of His mouth went a sharp two-edged </a:t>
            </a:r>
            <a:r>
              <a:rPr lang="en-US" sz="1600" i="1" dirty="0" smtClean="0">
                <a:solidFill>
                  <a:srgbClr val="002060"/>
                </a:solidFill>
                <a:latin typeface="Times New Roman" panose="02020603050405020304" pitchFamily="18" charset="0"/>
                <a:cs typeface="Times New Roman" panose="02020603050405020304" pitchFamily="18" charset="0"/>
              </a:rPr>
              <a:t>sword</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countenance was like the sun shining in its strength.</a:t>
            </a:r>
            <a:r>
              <a:rPr lang="en-US" sz="1600" i="1" dirty="0">
                <a:solidFill>
                  <a:srgbClr val="800000"/>
                </a:solidFill>
                <a:latin typeface="Times New Roman" panose="02020603050405020304" pitchFamily="18" charset="0"/>
                <a:cs typeface="Times New Roman" panose="02020603050405020304" pitchFamily="18" charset="0"/>
              </a:rPr>
              <a:t>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Revelation </a:t>
            </a:r>
            <a:r>
              <a:rPr lang="en-US" sz="1600" b="1" dirty="0" smtClean="0">
                <a:solidFill>
                  <a:srgbClr val="800000"/>
                </a:solidFill>
                <a:latin typeface="Times New Roman" panose="02020603050405020304" pitchFamily="18" charset="0"/>
                <a:cs typeface="Times New Roman" panose="02020603050405020304" pitchFamily="18" charset="0"/>
              </a:rPr>
              <a:t>1:11-16</a:t>
            </a:r>
            <a:r>
              <a:rPr lang="en-US" sz="1600" dirty="0" smtClean="0">
                <a:solidFill>
                  <a:srgbClr val="800000"/>
                </a:solidFill>
                <a:latin typeface="Times New Roman" panose="02020603050405020304" pitchFamily="18" charset="0"/>
                <a:cs typeface="Times New Roman" panose="02020603050405020304" pitchFamily="18" charset="0"/>
              </a:rPr>
              <a:t>)</a:t>
            </a:r>
            <a:endParaRPr lang="en-US" sz="1600"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2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500"/>
                                        <p:tgtEl>
                                          <p:spTgt spid="5">
                                            <p:txEl>
                                              <p:pRg st="0" end="0"/>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500"/>
                                        <p:tgtEl>
                                          <p:spTgt spid="5">
                                            <p:txEl>
                                              <p:pRg st="1" end="1"/>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fade">
                                      <p:cBhvr>
                                        <p:cTn id="60" dur="500"/>
                                        <p:tgtEl>
                                          <p:spTgt spid="5">
                                            <p:txEl>
                                              <p:pRg st="4" end="4"/>
                                            </p:txEl>
                                          </p:spTgt>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500"/>
                                        <p:tgtEl>
                                          <p:spTgt spid="5">
                                            <p:txEl>
                                              <p:pRg st="5" end="5"/>
                                            </p:txEl>
                                          </p:spTgt>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500"/>
                                        <p:tgtEl>
                                          <p:spTgt spid="5">
                                            <p:txEl>
                                              <p:pRg st="6" end="6"/>
                                            </p:txEl>
                                          </p:spTgt>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500"/>
                                        <p:tgtEl>
                                          <p:spTgt spid="5">
                                            <p:txEl>
                                              <p:pRg st="7" end="7"/>
                                            </p:txEl>
                                          </p:spTgt>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fade">
                                      <p:cBhvr>
                                        <p:cTn id="76" dur="500"/>
                                        <p:tgtEl>
                                          <p:spTgt spid="5">
                                            <p:txEl>
                                              <p:pRg st="8" end="8"/>
                                            </p:txEl>
                                          </p:spTgt>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5">
                                            <p:txEl>
                                              <p:pRg st="9" end="9"/>
                                            </p:txEl>
                                          </p:spTgt>
                                        </p:tgtEl>
                                        <p:attrNameLst>
                                          <p:attrName>style.visibility</p:attrName>
                                        </p:attrNameLst>
                                      </p:cBhvr>
                                      <p:to>
                                        <p:strVal val="visible"/>
                                      </p:to>
                                    </p:set>
                                    <p:animEffect transition="in" filter="fade">
                                      <p:cBhvr>
                                        <p:cTn id="80" dur="500"/>
                                        <p:tgtEl>
                                          <p:spTgt spid="5">
                                            <p:txEl>
                                              <p:pRg st="9" end="9"/>
                                            </p:txEl>
                                          </p:spTgt>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5">
                                            <p:txEl>
                                              <p:pRg st="10" end="10"/>
                                            </p:txEl>
                                          </p:spTgt>
                                        </p:tgtEl>
                                        <p:attrNameLst>
                                          <p:attrName>style.visibility</p:attrName>
                                        </p:attrNameLst>
                                      </p:cBhvr>
                                      <p:to>
                                        <p:strVal val="visible"/>
                                      </p:to>
                                    </p:set>
                                    <p:animEffect transition="in" filter="fade">
                                      <p:cBhvr>
                                        <p:cTn id="8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Lion Slain as a Lamb</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How </a:t>
            </a:r>
            <a:r>
              <a:rPr lang="en-US" sz="2000" dirty="0"/>
              <a:t>is this description of Jesus in chapter 5 different than the description of chapter 1?  What is the meaning of the description provided here?  What OT prophecies used similar descriptions?</a:t>
            </a:r>
            <a:endParaRPr lang="en-US" sz="2000" dirty="0" smtClean="0"/>
          </a:p>
          <a:p>
            <a:pPr marL="0" indent="0">
              <a:lnSpc>
                <a:spcPct val="97000"/>
              </a:lnSpc>
              <a:spcBef>
                <a:spcPts val="0"/>
              </a:spcBef>
              <a:buNone/>
            </a:pPr>
            <a:r>
              <a:rPr lang="en-US" sz="2000" i="1" dirty="0">
                <a:solidFill>
                  <a:srgbClr val="800000"/>
                </a:solidFill>
              </a:rPr>
              <a:t>But one of the elders said to me, “</a:t>
            </a:r>
            <a:r>
              <a:rPr lang="en-US" sz="2000" b="1" i="1" dirty="0">
                <a:solidFill>
                  <a:srgbClr val="800000"/>
                </a:solidFill>
              </a:rPr>
              <a:t>Do not weep</a:t>
            </a:r>
            <a:r>
              <a:rPr lang="en-US" sz="2000" i="1" dirty="0">
                <a:solidFill>
                  <a:srgbClr val="800000"/>
                </a:solidFill>
              </a:rPr>
              <a:t>. Behold, </a:t>
            </a:r>
            <a:r>
              <a:rPr lang="en-US" sz="2000" b="1" i="1" baseline="30000" dirty="0">
                <a:solidFill>
                  <a:srgbClr val="002060"/>
                </a:solidFill>
              </a:rPr>
              <a:t>1</a:t>
            </a:r>
            <a:r>
              <a:rPr lang="en-US" sz="2000" b="1" i="1" dirty="0">
                <a:solidFill>
                  <a:srgbClr val="002060"/>
                </a:solidFill>
              </a:rPr>
              <a:t>the </a:t>
            </a:r>
            <a:r>
              <a:rPr lang="en-US" sz="2000" b="1" i="1" u="sng" dirty="0">
                <a:solidFill>
                  <a:srgbClr val="002060"/>
                </a:solidFill>
              </a:rPr>
              <a:t>Lion</a:t>
            </a:r>
            <a:r>
              <a:rPr lang="en-US" sz="2000" b="1" i="1" dirty="0">
                <a:solidFill>
                  <a:srgbClr val="002060"/>
                </a:solidFill>
              </a:rPr>
              <a:t> of the </a:t>
            </a:r>
            <a:r>
              <a:rPr lang="en-US" sz="2000" b="1" i="1" u="sng" dirty="0">
                <a:solidFill>
                  <a:srgbClr val="002060"/>
                </a:solidFill>
              </a:rPr>
              <a:t>tribe of Judah</a:t>
            </a:r>
            <a:r>
              <a:rPr lang="en-US" sz="2000" b="1" i="1" dirty="0">
                <a:solidFill>
                  <a:srgbClr val="002060"/>
                </a:solidFill>
              </a:rPr>
              <a:t>, </a:t>
            </a:r>
            <a:r>
              <a:rPr lang="en-US" sz="2000" b="1" i="1" baseline="30000" dirty="0">
                <a:solidFill>
                  <a:srgbClr val="002060"/>
                </a:solidFill>
              </a:rPr>
              <a:t>2</a:t>
            </a:r>
            <a:r>
              <a:rPr lang="en-US" sz="2000" b="1" i="1" dirty="0">
                <a:solidFill>
                  <a:srgbClr val="002060"/>
                </a:solidFill>
              </a:rPr>
              <a:t>the </a:t>
            </a:r>
            <a:r>
              <a:rPr lang="en-US" sz="2000" b="1" i="1" u="sng" dirty="0">
                <a:solidFill>
                  <a:srgbClr val="002060"/>
                </a:solidFill>
              </a:rPr>
              <a:t>Root of David</a:t>
            </a:r>
            <a:r>
              <a:rPr lang="en-US" sz="2000" i="1" dirty="0">
                <a:solidFill>
                  <a:srgbClr val="002060"/>
                </a:solidFill>
              </a:rPr>
              <a:t>, has prevailed </a:t>
            </a:r>
            <a:r>
              <a:rPr lang="en-US" sz="2000" i="1" dirty="0">
                <a:solidFill>
                  <a:srgbClr val="800000"/>
                </a:solidFill>
              </a:rPr>
              <a:t>to open the scroll and to </a:t>
            </a:r>
            <a:r>
              <a:rPr lang="en-US" sz="2000" i="1" dirty="0" err="1">
                <a:solidFill>
                  <a:srgbClr val="800000"/>
                </a:solidFill>
              </a:rPr>
              <a:t>loose</a:t>
            </a:r>
            <a:r>
              <a:rPr lang="en-US" sz="2000" i="1" dirty="0">
                <a:solidFill>
                  <a:srgbClr val="800000"/>
                </a:solidFill>
              </a:rPr>
              <a:t> its seven seals.” And </a:t>
            </a:r>
            <a:r>
              <a:rPr lang="en-US" sz="2000" b="1" i="1" dirty="0">
                <a:solidFill>
                  <a:srgbClr val="800000"/>
                </a:solidFill>
              </a:rPr>
              <a:t>I </a:t>
            </a:r>
            <a:r>
              <a:rPr lang="en-US" sz="2000" b="1" i="1" u="sng" dirty="0">
                <a:solidFill>
                  <a:srgbClr val="800000"/>
                </a:solidFill>
              </a:rPr>
              <a:t>looked</a:t>
            </a:r>
            <a:r>
              <a:rPr lang="en-US" sz="2000" b="1" i="1" dirty="0">
                <a:solidFill>
                  <a:srgbClr val="800000"/>
                </a:solidFill>
              </a:rPr>
              <a:t>, and </a:t>
            </a:r>
            <a:r>
              <a:rPr lang="en-US" sz="2000" b="1" i="1" u="sng" dirty="0">
                <a:solidFill>
                  <a:srgbClr val="800000"/>
                </a:solidFill>
              </a:rPr>
              <a:t>behold</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in the </a:t>
            </a:r>
            <a:r>
              <a:rPr lang="en-US" sz="2000" b="1" i="1" u="sng" dirty="0">
                <a:solidFill>
                  <a:srgbClr val="800000"/>
                </a:solidFill>
              </a:rPr>
              <a:t>midst</a:t>
            </a:r>
            <a:r>
              <a:rPr lang="en-US" sz="2000" b="1" i="1" dirty="0">
                <a:solidFill>
                  <a:srgbClr val="800000"/>
                </a:solidFill>
              </a:rPr>
              <a:t> of the throne</a:t>
            </a:r>
            <a:r>
              <a:rPr lang="en-US" sz="2000" i="1" dirty="0">
                <a:solidFill>
                  <a:srgbClr val="800000"/>
                </a:solidFill>
              </a:rPr>
              <a:t> and of the four living creatures, and in the midst of the elders, </a:t>
            </a:r>
            <a:r>
              <a:rPr lang="en-US" sz="2000" b="1" i="1" dirty="0">
                <a:solidFill>
                  <a:srgbClr val="800000"/>
                </a:solidFill>
              </a:rPr>
              <a:t>stood </a:t>
            </a:r>
            <a:r>
              <a:rPr lang="en-US" sz="2000" b="1" i="1" baseline="30000" dirty="0">
                <a:solidFill>
                  <a:srgbClr val="800000"/>
                </a:solidFill>
              </a:rPr>
              <a:t>4</a:t>
            </a:r>
            <a:r>
              <a:rPr lang="en-US" sz="2000" b="1" i="1" dirty="0">
                <a:solidFill>
                  <a:srgbClr val="800000"/>
                </a:solidFill>
              </a:rPr>
              <a:t>a Lamb as though it had been </a:t>
            </a:r>
            <a:r>
              <a:rPr lang="en-US" sz="2000" b="1" i="1" baseline="30000" dirty="0">
                <a:solidFill>
                  <a:srgbClr val="800000"/>
                </a:solidFill>
              </a:rPr>
              <a:t>5</a:t>
            </a:r>
            <a:r>
              <a:rPr lang="en-US" sz="2000" b="1" i="1" dirty="0">
                <a:solidFill>
                  <a:srgbClr val="800000"/>
                </a:solidFill>
              </a:rPr>
              <a:t>slain</a:t>
            </a:r>
            <a:r>
              <a:rPr lang="en-US" sz="2000" i="1" dirty="0">
                <a:solidFill>
                  <a:srgbClr val="800000"/>
                </a:solidFill>
              </a:rPr>
              <a:t>, </a:t>
            </a:r>
            <a:r>
              <a:rPr lang="en-US" sz="2000" b="1" i="1" dirty="0">
                <a:solidFill>
                  <a:srgbClr val="800000"/>
                </a:solidFill>
              </a:rPr>
              <a:t>having </a:t>
            </a:r>
            <a:r>
              <a:rPr lang="en-US" sz="2000" b="1" i="1" baseline="30000" dirty="0">
                <a:solidFill>
                  <a:srgbClr val="002060"/>
                </a:solidFill>
              </a:rPr>
              <a:t>6</a:t>
            </a:r>
            <a:r>
              <a:rPr lang="en-US" sz="2000" b="1" i="1" dirty="0">
                <a:solidFill>
                  <a:srgbClr val="002060"/>
                </a:solidFill>
              </a:rPr>
              <a:t>seven horns</a:t>
            </a:r>
            <a:r>
              <a:rPr lang="en-US" sz="2000" b="1" i="1" dirty="0">
                <a:solidFill>
                  <a:srgbClr val="800000"/>
                </a:solidFill>
              </a:rPr>
              <a:t> and </a:t>
            </a:r>
            <a:r>
              <a:rPr lang="en-US" sz="2000" b="1" i="1" baseline="30000" dirty="0">
                <a:solidFill>
                  <a:srgbClr val="002060"/>
                </a:solidFill>
              </a:rPr>
              <a:t>7</a:t>
            </a:r>
            <a:r>
              <a:rPr lang="en-US" sz="2000" b="1" i="1" dirty="0">
                <a:solidFill>
                  <a:srgbClr val="002060"/>
                </a:solidFill>
              </a:rPr>
              <a:t>seven eyes</a:t>
            </a:r>
            <a:r>
              <a:rPr lang="en-US" sz="2000" i="1" dirty="0">
                <a:solidFill>
                  <a:srgbClr val="800000"/>
                </a:solidFill>
              </a:rPr>
              <a:t>, which are </a:t>
            </a:r>
            <a:r>
              <a:rPr lang="en-US" sz="2000" b="1" i="1" dirty="0">
                <a:solidFill>
                  <a:srgbClr val="800000"/>
                </a:solidFill>
              </a:rPr>
              <a:t>the seven Spirits of God </a:t>
            </a:r>
            <a:r>
              <a:rPr lang="en-US" sz="2000" i="1" dirty="0">
                <a:solidFill>
                  <a:srgbClr val="800000"/>
                </a:solidFill>
              </a:rPr>
              <a:t>sent out into all the earth. </a:t>
            </a:r>
            <a:r>
              <a:rPr lang="en-US" sz="2000" dirty="0"/>
              <a:t>(</a:t>
            </a:r>
            <a:r>
              <a:rPr lang="en-US" sz="2000" b="1" dirty="0">
                <a:solidFill>
                  <a:srgbClr val="800000"/>
                </a:solidFill>
              </a:rPr>
              <a:t>Revelation 5:5-6</a:t>
            </a:r>
            <a:r>
              <a:rPr lang="en-US" sz="2000" dirty="0"/>
              <a:t>)</a:t>
            </a:r>
          </a:p>
          <a:p>
            <a:pPr>
              <a:lnSpc>
                <a:spcPct val="97000"/>
              </a:lnSpc>
              <a:spcBef>
                <a:spcPts val="0"/>
              </a:spcBef>
            </a:pPr>
            <a:r>
              <a:rPr lang="en-US" sz="2000" dirty="0" smtClean="0"/>
              <a:t>Ch. 1 stresses more His power, authority, knowledge, &amp; oversight.</a:t>
            </a:r>
            <a:endParaRPr lang="en-US" sz="1600" dirty="0"/>
          </a:p>
          <a:p>
            <a:pPr>
              <a:lnSpc>
                <a:spcPct val="97000"/>
              </a:lnSpc>
              <a:spcBef>
                <a:spcPts val="0"/>
              </a:spcBef>
            </a:pPr>
            <a:r>
              <a:rPr lang="en-US" sz="2000" dirty="0" smtClean="0"/>
              <a:t>Ch. 5 </a:t>
            </a:r>
            <a:r>
              <a:rPr lang="en-US" sz="2000" b="1" i="1" dirty="0" smtClean="0"/>
              <a:t>visually</a:t>
            </a:r>
            <a:r>
              <a:rPr lang="en-US" sz="2000" dirty="0" smtClean="0"/>
              <a:t> stresses what He did to </a:t>
            </a:r>
            <a:r>
              <a:rPr lang="en-US" sz="2000" i="1" dirty="0" smtClean="0">
                <a:solidFill>
                  <a:srgbClr val="800000"/>
                </a:solidFill>
              </a:rPr>
              <a:t>“prevail”</a:t>
            </a:r>
            <a:r>
              <a:rPr lang="en-US" sz="2000" dirty="0" smtClean="0"/>
              <a:t> and </a:t>
            </a:r>
            <a:r>
              <a:rPr lang="en-US" sz="2000" b="1" i="1" dirty="0" smtClean="0"/>
              <a:t>why</a:t>
            </a:r>
            <a:r>
              <a:rPr lang="en-US" sz="2000" dirty="0" smtClean="0"/>
              <a:t> He is </a:t>
            </a:r>
            <a:r>
              <a:rPr lang="en-US" sz="2000" i="1" dirty="0" smtClean="0">
                <a:solidFill>
                  <a:srgbClr val="800000"/>
                </a:solidFill>
              </a:rPr>
              <a:t>“worthy”</a:t>
            </a:r>
            <a:r>
              <a:rPr lang="en-US" sz="2000" dirty="0" smtClean="0"/>
              <a:t>.</a:t>
            </a:r>
          </a:p>
          <a:p>
            <a:pPr>
              <a:lnSpc>
                <a:spcPct val="97000"/>
              </a:lnSpc>
              <a:spcBef>
                <a:spcPts val="0"/>
              </a:spcBef>
            </a:pPr>
            <a:r>
              <a:rPr lang="en-US" sz="2000" dirty="0" smtClean="0"/>
              <a:t>Vision of </a:t>
            </a:r>
            <a:r>
              <a:rPr lang="en-US" sz="2000" i="1" dirty="0" smtClean="0">
                <a:solidFill>
                  <a:srgbClr val="800000"/>
                </a:solidFill>
              </a:rPr>
              <a:t>“lamb slain”</a:t>
            </a:r>
            <a:r>
              <a:rPr lang="en-US" sz="2000" dirty="0" smtClean="0"/>
              <a:t> is more shocking, profound when introduced as a </a:t>
            </a:r>
            <a:r>
              <a:rPr lang="en-US" sz="2000" i="1" dirty="0" smtClean="0">
                <a:solidFill>
                  <a:srgbClr val="800000"/>
                </a:solidFill>
              </a:rPr>
              <a:t>“lion”</a:t>
            </a:r>
            <a:r>
              <a:rPr lang="en-US" sz="2000" dirty="0" smtClean="0"/>
              <a:t>.</a:t>
            </a:r>
            <a:endParaRPr lang="en-US" sz="2000" dirty="0"/>
          </a:p>
        </p:txBody>
      </p:sp>
    </p:spTree>
    <p:extLst>
      <p:ext uri="{BB962C8B-B14F-4D97-AF65-F5344CB8AC3E}">
        <p14:creationId xmlns:p14="http://schemas.microsoft.com/office/powerpoint/2010/main" val="15617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Messiah of Prophecy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How </a:t>
            </a:r>
            <a:r>
              <a:rPr lang="en-US" sz="2000" dirty="0"/>
              <a:t>is this description of Jesus in chapter 5 different than the description of chapter 1?  What is the meaning of the description provided here?  What OT prophecies used similar descriptions?</a:t>
            </a:r>
            <a:endParaRPr lang="en-US" sz="2000" dirty="0" smtClean="0"/>
          </a:p>
          <a:p>
            <a:pPr marL="0" indent="0">
              <a:lnSpc>
                <a:spcPct val="97000"/>
              </a:lnSpc>
              <a:spcBef>
                <a:spcPts val="0"/>
              </a:spcBef>
              <a:buNone/>
            </a:pPr>
            <a:r>
              <a:rPr lang="en-US" sz="2000" i="1" dirty="0">
                <a:solidFill>
                  <a:srgbClr val="800000"/>
                </a:solidFill>
              </a:rPr>
              <a:t>But one of the elders said to me, </a:t>
            </a:r>
            <a:r>
              <a:rPr lang="en-US" sz="2000" i="1" dirty="0" smtClean="0">
                <a:solidFill>
                  <a:srgbClr val="800000"/>
                </a:solidFill>
              </a:rPr>
              <a:t>“</a:t>
            </a:r>
            <a:r>
              <a:rPr lang="en-US" sz="2000" b="1" i="1" dirty="0" smtClean="0">
                <a:solidFill>
                  <a:srgbClr val="800000"/>
                </a:solidFill>
              </a:rPr>
              <a:t>Do </a:t>
            </a:r>
            <a:r>
              <a:rPr lang="en-US" sz="2000" b="1" i="1" dirty="0">
                <a:solidFill>
                  <a:srgbClr val="800000"/>
                </a:solidFill>
              </a:rPr>
              <a:t>not weep</a:t>
            </a:r>
            <a:r>
              <a:rPr lang="en-US" sz="2000" i="1" dirty="0">
                <a:solidFill>
                  <a:srgbClr val="800000"/>
                </a:solidFill>
              </a:rPr>
              <a:t>. Behold, </a:t>
            </a:r>
            <a:r>
              <a:rPr lang="en-US" sz="2000" b="1" i="1" baseline="30000" dirty="0" smtClean="0">
                <a:solidFill>
                  <a:srgbClr val="002060"/>
                </a:solidFill>
              </a:rPr>
              <a:t>1</a:t>
            </a:r>
            <a:r>
              <a:rPr lang="en-US" sz="2000" b="1" i="1" dirty="0" smtClean="0">
                <a:solidFill>
                  <a:srgbClr val="002060"/>
                </a:solidFill>
              </a:rPr>
              <a:t>the </a:t>
            </a:r>
            <a:r>
              <a:rPr lang="en-US" sz="2000" b="1" i="1" u="sng" dirty="0">
                <a:solidFill>
                  <a:srgbClr val="002060"/>
                </a:solidFill>
              </a:rPr>
              <a:t>Lion</a:t>
            </a:r>
            <a:r>
              <a:rPr lang="en-US" sz="2000" b="1" i="1" dirty="0">
                <a:solidFill>
                  <a:srgbClr val="002060"/>
                </a:solidFill>
              </a:rPr>
              <a:t> of the </a:t>
            </a:r>
            <a:r>
              <a:rPr lang="en-US" sz="2000" b="1" i="1" u="sng" dirty="0">
                <a:solidFill>
                  <a:srgbClr val="002060"/>
                </a:solidFill>
              </a:rPr>
              <a:t>tribe of Judah</a:t>
            </a:r>
            <a:r>
              <a:rPr lang="en-US" sz="2000" b="1" i="1" dirty="0">
                <a:solidFill>
                  <a:srgbClr val="002060"/>
                </a:solidFill>
              </a:rPr>
              <a:t>, </a:t>
            </a:r>
            <a:r>
              <a:rPr lang="en-US" sz="2000" b="1" i="1" baseline="30000" dirty="0" smtClean="0">
                <a:solidFill>
                  <a:srgbClr val="002060"/>
                </a:solidFill>
              </a:rPr>
              <a:t>2</a:t>
            </a:r>
            <a:r>
              <a:rPr lang="en-US" sz="2000" b="1" i="1" dirty="0" smtClean="0">
                <a:solidFill>
                  <a:srgbClr val="002060"/>
                </a:solidFill>
              </a:rPr>
              <a:t>the </a:t>
            </a:r>
            <a:r>
              <a:rPr lang="en-US" sz="2000" b="1" i="1" u="sng" dirty="0">
                <a:solidFill>
                  <a:srgbClr val="002060"/>
                </a:solidFill>
              </a:rPr>
              <a:t>Root of David</a:t>
            </a:r>
            <a:r>
              <a:rPr lang="en-US" sz="2000" i="1" dirty="0">
                <a:solidFill>
                  <a:srgbClr val="002060"/>
                </a:solidFill>
              </a:rPr>
              <a:t>, has prevailed </a:t>
            </a:r>
            <a:r>
              <a:rPr lang="en-US" sz="2000" i="1" dirty="0">
                <a:solidFill>
                  <a:srgbClr val="800000"/>
                </a:solidFill>
              </a:rPr>
              <a:t>to open the scroll and to </a:t>
            </a:r>
            <a:r>
              <a:rPr lang="en-US" sz="2000" i="1" dirty="0" err="1">
                <a:solidFill>
                  <a:srgbClr val="800000"/>
                </a:solidFill>
              </a:rPr>
              <a:t>loose</a:t>
            </a:r>
            <a:r>
              <a:rPr lang="en-US" sz="2000" i="1" dirty="0">
                <a:solidFill>
                  <a:srgbClr val="800000"/>
                </a:solidFill>
              </a:rPr>
              <a:t> its seven seals</a:t>
            </a:r>
            <a:r>
              <a:rPr lang="en-US" sz="2000" i="1" dirty="0" smtClean="0">
                <a:solidFill>
                  <a:srgbClr val="800000"/>
                </a:solidFill>
              </a:rPr>
              <a:t>.” And </a:t>
            </a:r>
            <a:r>
              <a:rPr lang="en-US" sz="2000" b="1" i="1" dirty="0">
                <a:solidFill>
                  <a:srgbClr val="800000"/>
                </a:solidFill>
              </a:rPr>
              <a:t>I </a:t>
            </a:r>
            <a:r>
              <a:rPr lang="en-US" sz="2000" b="1" i="1" u="sng" dirty="0">
                <a:solidFill>
                  <a:srgbClr val="800000"/>
                </a:solidFill>
              </a:rPr>
              <a:t>looked</a:t>
            </a:r>
            <a:r>
              <a:rPr lang="en-US" sz="2000" b="1" i="1" dirty="0">
                <a:solidFill>
                  <a:srgbClr val="800000"/>
                </a:solidFill>
              </a:rPr>
              <a:t>, and </a:t>
            </a:r>
            <a:r>
              <a:rPr lang="en-US" sz="2000" b="1" i="1" u="sng" dirty="0">
                <a:solidFill>
                  <a:srgbClr val="800000"/>
                </a:solidFill>
              </a:rPr>
              <a:t>behold</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in </a:t>
            </a:r>
            <a:r>
              <a:rPr lang="en-US" sz="2000" b="1" i="1" dirty="0">
                <a:solidFill>
                  <a:srgbClr val="800000"/>
                </a:solidFill>
              </a:rPr>
              <a:t>the </a:t>
            </a:r>
            <a:r>
              <a:rPr lang="en-US" sz="2000" b="1" i="1" u="sng" dirty="0">
                <a:solidFill>
                  <a:srgbClr val="800000"/>
                </a:solidFill>
              </a:rPr>
              <a:t>midst</a:t>
            </a:r>
            <a:r>
              <a:rPr lang="en-US" sz="2000" b="1" i="1" dirty="0">
                <a:solidFill>
                  <a:srgbClr val="800000"/>
                </a:solidFill>
              </a:rPr>
              <a:t> of the throne</a:t>
            </a:r>
            <a:r>
              <a:rPr lang="en-US" sz="2000" i="1" dirty="0">
                <a:solidFill>
                  <a:srgbClr val="800000"/>
                </a:solidFill>
              </a:rPr>
              <a:t> and of the four living creatures, and in the midst of the elders, </a:t>
            </a:r>
            <a:r>
              <a:rPr lang="en-US" sz="2000" b="1" i="1" dirty="0">
                <a:solidFill>
                  <a:srgbClr val="800000"/>
                </a:solidFill>
              </a:rPr>
              <a:t>stood </a:t>
            </a:r>
            <a:r>
              <a:rPr lang="en-US" sz="2000" b="1" i="1" baseline="30000" dirty="0" smtClean="0">
                <a:solidFill>
                  <a:srgbClr val="800000"/>
                </a:solidFill>
              </a:rPr>
              <a:t>4</a:t>
            </a:r>
            <a:r>
              <a:rPr lang="en-US" sz="2000" b="1" i="1" dirty="0" smtClean="0">
                <a:solidFill>
                  <a:srgbClr val="800000"/>
                </a:solidFill>
              </a:rPr>
              <a:t>a </a:t>
            </a:r>
            <a:r>
              <a:rPr lang="en-US" sz="2000" b="1" i="1" dirty="0">
                <a:solidFill>
                  <a:srgbClr val="800000"/>
                </a:solidFill>
              </a:rPr>
              <a:t>Lamb as though it had been </a:t>
            </a:r>
            <a:r>
              <a:rPr lang="en-US" sz="2000" b="1" i="1" baseline="30000" dirty="0" smtClean="0">
                <a:solidFill>
                  <a:srgbClr val="800000"/>
                </a:solidFill>
              </a:rPr>
              <a:t>5</a:t>
            </a:r>
            <a:r>
              <a:rPr lang="en-US" sz="2000" b="1" i="1" dirty="0" smtClean="0">
                <a:solidFill>
                  <a:srgbClr val="800000"/>
                </a:solidFill>
              </a:rPr>
              <a:t>slain</a:t>
            </a:r>
            <a:r>
              <a:rPr lang="en-US" sz="2000" i="1" dirty="0">
                <a:solidFill>
                  <a:srgbClr val="800000"/>
                </a:solidFill>
              </a:rPr>
              <a:t>, </a:t>
            </a:r>
            <a:r>
              <a:rPr lang="en-US" sz="2000" b="1" i="1" dirty="0">
                <a:solidFill>
                  <a:srgbClr val="800000"/>
                </a:solidFill>
              </a:rPr>
              <a:t>having </a:t>
            </a:r>
            <a:r>
              <a:rPr lang="en-US" sz="2000" b="1" i="1" baseline="30000" dirty="0" smtClean="0">
                <a:solidFill>
                  <a:srgbClr val="002060"/>
                </a:solidFill>
              </a:rPr>
              <a:t>6</a:t>
            </a:r>
            <a:r>
              <a:rPr lang="en-US" sz="2000" b="1" i="1" dirty="0" smtClean="0">
                <a:solidFill>
                  <a:srgbClr val="002060"/>
                </a:solidFill>
              </a:rPr>
              <a:t>seven </a:t>
            </a:r>
            <a:r>
              <a:rPr lang="en-US" sz="2000" b="1" i="1" dirty="0">
                <a:solidFill>
                  <a:srgbClr val="002060"/>
                </a:solidFill>
              </a:rPr>
              <a:t>horns</a:t>
            </a:r>
            <a:r>
              <a:rPr lang="en-US" sz="2000" b="1" i="1" dirty="0">
                <a:solidFill>
                  <a:srgbClr val="800000"/>
                </a:solidFill>
              </a:rPr>
              <a:t> and </a:t>
            </a:r>
            <a:r>
              <a:rPr lang="en-US" sz="2000" b="1" i="1" baseline="30000" dirty="0" smtClean="0">
                <a:solidFill>
                  <a:srgbClr val="002060"/>
                </a:solidFill>
              </a:rPr>
              <a:t>7</a:t>
            </a:r>
            <a:r>
              <a:rPr lang="en-US" sz="2000" b="1" i="1" dirty="0" smtClean="0">
                <a:solidFill>
                  <a:srgbClr val="002060"/>
                </a:solidFill>
              </a:rPr>
              <a:t>seven </a:t>
            </a:r>
            <a:r>
              <a:rPr lang="en-US" sz="2000" b="1" i="1" dirty="0">
                <a:solidFill>
                  <a:srgbClr val="002060"/>
                </a:solidFill>
              </a:rPr>
              <a:t>eyes</a:t>
            </a:r>
            <a:r>
              <a:rPr lang="en-US" sz="2000" i="1" dirty="0">
                <a:solidFill>
                  <a:srgbClr val="800000"/>
                </a:solidFill>
              </a:rPr>
              <a:t>, which are </a:t>
            </a:r>
            <a:r>
              <a:rPr lang="en-US" sz="2000" b="1" i="1" dirty="0">
                <a:solidFill>
                  <a:srgbClr val="800000"/>
                </a:solidFill>
              </a:rPr>
              <a:t>the seven Spirits of God </a:t>
            </a:r>
            <a:r>
              <a:rPr lang="en-US" sz="2000" i="1" dirty="0">
                <a:solidFill>
                  <a:srgbClr val="800000"/>
                </a:solidFill>
              </a:rPr>
              <a:t>sent out into all the earth</a:t>
            </a:r>
            <a:r>
              <a:rPr lang="en-US" sz="2000" i="1" dirty="0" smtClean="0">
                <a:solidFill>
                  <a:srgbClr val="800000"/>
                </a:solidFill>
              </a:rPr>
              <a:t>. </a:t>
            </a:r>
            <a:r>
              <a:rPr lang="en-US" sz="2000" dirty="0" smtClean="0"/>
              <a:t>(</a:t>
            </a:r>
            <a:r>
              <a:rPr lang="en-US" sz="2000" b="1" dirty="0" smtClean="0">
                <a:solidFill>
                  <a:srgbClr val="800000"/>
                </a:solidFill>
              </a:rPr>
              <a:t>Revelation 5:5-6</a:t>
            </a:r>
            <a:r>
              <a:rPr lang="en-US" sz="2000" dirty="0" smtClean="0"/>
              <a:t>)</a:t>
            </a:r>
          </a:p>
          <a:p>
            <a:pPr>
              <a:lnSpc>
                <a:spcPct val="97000"/>
              </a:lnSpc>
              <a:spcBef>
                <a:spcPts val="0"/>
              </a:spcBef>
            </a:pPr>
            <a:r>
              <a:rPr lang="en-US" sz="2000" i="1" dirty="0" smtClean="0">
                <a:solidFill>
                  <a:srgbClr val="800000"/>
                </a:solidFill>
              </a:rPr>
              <a:t>“Lion of Judah”</a:t>
            </a:r>
            <a:r>
              <a:rPr lang="en-US" sz="2000" dirty="0" smtClean="0"/>
              <a:t> – </a:t>
            </a:r>
            <a:r>
              <a:rPr lang="en-US" sz="2000" b="1" dirty="0" smtClean="0">
                <a:solidFill>
                  <a:srgbClr val="800000"/>
                </a:solidFill>
              </a:rPr>
              <a:t>Genesis 49:9-10 </a:t>
            </a:r>
            <a:r>
              <a:rPr lang="en-US" sz="2000" dirty="0" smtClean="0"/>
              <a:t>(</a:t>
            </a:r>
            <a:r>
              <a:rPr lang="en-US" sz="2000" b="1" dirty="0" smtClean="0">
                <a:solidFill>
                  <a:srgbClr val="800000"/>
                </a:solidFill>
              </a:rPr>
              <a:t>Zechariah 9:13-15 </a:t>
            </a:r>
            <a:r>
              <a:rPr lang="en-US" sz="2000" dirty="0" smtClean="0"/>
              <a:t>– Maccabees)</a:t>
            </a:r>
          </a:p>
          <a:p>
            <a:pPr>
              <a:lnSpc>
                <a:spcPct val="97000"/>
              </a:lnSpc>
              <a:spcBef>
                <a:spcPts val="0"/>
              </a:spcBef>
            </a:pPr>
            <a:r>
              <a:rPr lang="en-US" sz="2000" i="1" dirty="0" smtClean="0">
                <a:solidFill>
                  <a:srgbClr val="800000"/>
                </a:solidFill>
              </a:rPr>
              <a:t>“Root of David”</a:t>
            </a:r>
            <a:r>
              <a:rPr lang="en-US" sz="2000" dirty="0" smtClean="0"/>
              <a:t> – </a:t>
            </a:r>
            <a:r>
              <a:rPr lang="en-US" sz="2000" b="1" dirty="0" smtClean="0">
                <a:solidFill>
                  <a:srgbClr val="800000"/>
                </a:solidFill>
              </a:rPr>
              <a:t>Jeremiah 23:5; 33:15; Isaiah 4:2; 11:1; Zechariah 3:8; 6:12</a:t>
            </a:r>
          </a:p>
          <a:p>
            <a:pPr>
              <a:lnSpc>
                <a:spcPct val="97000"/>
              </a:lnSpc>
              <a:spcBef>
                <a:spcPts val="0"/>
              </a:spcBef>
            </a:pPr>
            <a:r>
              <a:rPr lang="en-US" sz="2000" i="1" dirty="0" smtClean="0">
                <a:solidFill>
                  <a:srgbClr val="800000"/>
                </a:solidFill>
              </a:rPr>
              <a:t>“Lamb of God”</a:t>
            </a:r>
            <a:r>
              <a:rPr lang="en-US" sz="2000" dirty="0" smtClean="0">
                <a:solidFill>
                  <a:srgbClr val="800000"/>
                </a:solidFill>
              </a:rPr>
              <a:t> – </a:t>
            </a:r>
            <a:r>
              <a:rPr lang="en-US" sz="2000" b="1" dirty="0" smtClean="0">
                <a:solidFill>
                  <a:srgbClr val="800000"/>
                </a:solidFill>
              </a:rPr>
              <a:t>Genesis 22:8; John 1:29, 36; 1 Peter 1:18-21; Revelation 13:8</a:t>
            </a:r>
          </a:p>
          <a:p>
            <a:pPr>
              <a:lnSpc>
                <a:spcPct val="97000"/>
              </a:lnSpc>
              <a:spcBef>
                <a:spcPts val="0"/>
              </a:spcBef>
            </a:pPr>
            <a:r>
              <a:rPr lang="en-US" sz="2000" i="1" dirty="0" smtClean="0">
                <a:solidFill>
                  <a:srgbClr val="800000"/>
                </a:solidFill>
              </a:rPr>
              <a:t>“Seven </a:t>
            </a:r>
            <a:r>
              <a:rPr lang="en-US" sz="2000" b="1" i="1" dirty="0" smtClean="0">
                <a:solidFill>
                  <a:srgbClr val="800000"/>
                </a:solidFill>
              </a:rPr>
              <a:t>Horns</a:t>
            </a:r>
            <a:r>
              <a:rPr lang="en-US" sz="2000" i="1" dirty="0" smtClean="0">
                <a:solidFill>
                  <a:srgbClr val="800000"/>
                </a:solidFill>
              </a:rPr>
              <a:t>”</a:t>
            </a:r>
            <a:r>
              <a:rPr lang="en-US" sz="2000" dirty="0"/>
              <a:t> </a:t>
            </a:r>
            <a:r>
              <a:rPr lang="en-US" sz="2000" dirty="0" smtClean="0"/>
              <a:t>– Perfect, complete </a:t>
            </a:r>
            <a:r>
              <a:rPr lang="en-US" sz="2000" b="1" i="1" dirty="0" smtClean="0"/>
              <a:t>power</a:t>
            </a:r>
            <a:r>
              <a:rPr lang="en-US" sz="2000" dirty="0" smtClean="0"/>
              <a:t>.</a:t>
            </a:r>
          </a:p>
          <a:p>
            <a:pPr>
              <a:lnSpc>
                <a:spcPct val="97000"/>
              </a:lnSpc>
              <a:spcBef>
                <a:spcPts val="0"/>
              </a:spcBef>
            </a:pPr>
            <a:r>
              <a:rPr lang="en-US" sz="2000" i="1" dirty="0" smtClean="0">
                <a:solidFill>
                  <a:srgbClr val="800000"/>
                </a:solidFill>
              </a:rPr>
              <a:t>“Seven </a:t>
            </a:r>
            <a:r>
              <a:rPr lang="en-US" sz="2000" b="1" i="1" dirty="0" smtClean="0">
                <a:solidFill>
                  <a:srgbClr val="800000"/>
                </a:solidFill>
              </a:rPr>
              <a:t>Eyes</a:t>
            </a:r>
            <a:r>
              <a:rPr lang="en-US" sz="2000" i="1" dirty="0" smtClean="0">
                <a:solidFill>
                  <a:srgbClr val="800000"/>
                </a:solidFill>
              </a:rPr>
              <a:t>”</a:t>
            </a:r>
            <a:r>
              <a:rPr lang="en-US" sz="2000" dirty="0" smtClean="0"/>
              <a:t> – Perfect, complete </a:t>
            </a:r>
            <a:r>
              <a:rPr lang="en-US" sz="2000" b="1" i="1" dirty="0" smtClean="0"/>
              <a:t>knowledge</a:t>
            </a:r>
            <a:r>
              <a:rPr lang="en-US" sz="2000" dirty="0" smtClean="0"/>
              <a:t> (omniscience) – </a:t>
            </a:r>
            <a:r>
              <a:rPr lang="en-US" sz="2000" b="1" dirty="0" smtClean="0">
                <a:solidFill>
                  <a:srgbClr val="800000"/>
                </a:solidFill>
              </a:rPr>
              <a:t>John 16:7-15</a:t>
            </a:r>
            <a:r>
              <a:rPr lang="en-US" sz="2000" dirty="0" smtClean="0"/>
              <a:t>.</a:t>
            </a:r>
            <a:endParaRPr lang="en-US" sz="2000" dirty="0"/>
          </a:p>
        </p:txBody>
      </p:sp>
    </p:spTree>
    <p:extLst>
      <p:ext uri="{BB962C8B-B14F-4D97-AF65-F5344CB8AC3E}">
        <p14:creationId xmlns:p14="http://schemas.microsoft.com/office/powerpoint/2010/main" val="38354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“Worthy Is the Lamb”</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1900" dirty="0" smtClean="0"/>
              <a:t>From </a:t>
            </a:r>
            <a:r>
              <a:rPr lang="en-US" sz="1900" dirty="0"/>
              <a:t>the clues provided in the text, why was Jesus </a:t>
            </a:r>
            <a:r>
              <a:rPr lang="en-US" sz="1900" b="1" i="1" dirty="0" smtClean="0"/>
              <a:t>worthy</a:t>
            </a:r>
            <a:r>
              <a:rPr lang="en-US" sz="1900" dirty="0" smtClean="0"/>
              <a:t> to </a:t>
            </a:r>
            <a:r>
              <a:rPr lang="en-US" sz="1900" i="1" dirty="0">
                <a:solidFill>
                  <a:srgbClr val="800000"/>
                </a:solidFill>
              </a:rPr>
              <a:t>“to open the scroll and loose its seven seals”</a:t>
            </a:r>
            <a:r>
              <a:rPr lang="en-US" sz="1900" dirty="0"/>
              <a:t>?</a:t>
            </a:r>
            <a:endParaRPr lang="en-US" sz="1900" dirty="0" smtClean="0"/>
          </a:p>
          <a:p>
            <a:pPr marL="0" indent="0">
              <a:spcBef>
                <a:spcPts val="0"/>
              </a:spcBef>
              <a:buNone/>
            </a:pPr>
            <a:r>
              <a:rPr lang="en-US" sz="1900" i="1" dirty="0" smtClean="0">
                <a:solidFill>
                  <a:srgbClr val="800000"/>
                </a:solidFill>
              </a:rPr>
              <a:t>But </a:t>
            </a:r>
            <a:r>
              <a:rPr lang="en-US" sz="1900" i="1" dirty="0">
                <a:solidFill>
                  <a:srgbClr val="800000"/>
                </a:solidFill>
              </a:rPr>
              <a:t>one of the elders said to me, </a:t>
            </a:r>
            <a:r>
              <a:rPr lang="en-US" sz="1900" i="1" dirty="0" smtClean="0">
                <a:solidFill>
                  <a:srgbClr val="800000"/>
                </a:solidFill>
              </a:rPr>
              <a:t>“Do </a:t>
            </a:r>
            <a:r>
              <a:rPr lang="en-US" sz="1900" i="1" dirty="0">
                <a:solidFill>
                  <a:srgbClr val="800000"/>
                </a:solidFill>
              </a:rPr>
              <a:t>not weep. Behold, </a:t>
            </a:r>
            <a:r>
              <a:rPr lang="en-US" sz="1900" b="1" i="1" baseline="30000" dirty="0" smtClean="0">
                <a:solidFill>
                  <a:srgbClr val="800000"/>
                </a:solidFill>
              </a:rPr>
              <a:t>1</a:t>
            </a:r>
            <a:r>
              <a:rPr lang="en-US" sz="1900" b="1" i="1" dirty="0" smtClean="0">
                <a:solidFill>
                  <a:srgbClr val="800000"/>
                </a:solidFill>
              </a:rPr>
              <a:t>the </a:t>
            </a:r>
            <a:r>
              <a:rPr lang="en-US" sz="1900" b="1" i="1" dirty="0">
                <a:solidFill>
                  <a:srgbClr val="800000"/>
                </a:solidFill>
              </a:rPr>
              <a:t>Lion of the tribe of Judah</a:t>
            </a:r>
            <a:r>
              <a:rPr lang="en-US" sz="1900" i="1" dirty="0">
                <a:solidFill>
                  <a:srgbClr val="800000"/>
                </a:solidFill>
              </a:rPr>
              <a:t>, </a:t>
            </a:r>
            <a:r>
              <a:rPr lang="en-US" sz="1900" b="1" i="1" baseline="30000" dirty="0" smtClean="0">
                <a:solidFill>
                  <a:srgbClr val="800000"/>
                </a:solidFill>
              </a:rPr>
              <a:t>2</a:t>
            </a:r>
            <a:r>
              <a:rPr lang="en-US" sz="1900" b="1" i="1" dirty="0" smtClean="0">
                <a:solidFill>
                  <a:srgbClr val="800000"/>
                </a:solidFill>
              </a:rPr>
              <a:t>the </a:t>
            </a:r>
            <a:r>
              <a:rPr lang="en-US" sz="1900" b="1" i="1" dirty="0">
                <a:solidFill>
                  <a:srgbClr val="800000"/>
                </a:solidFill>
              </a:rPr>
              <a:t>Root of David</a:t>
            </a:r>
            <a:r>
              <a:rPr lang="en-US" sz="1900" i="1" dirty="0">
                <a:solidFill>
                  <a:srgbClr val="800000"/>
                </a:solidFill>
              </a:rPr>
              <a:t>, </a:t>
            </a:r>
            <a:r>
              <a:rPr lang="en-US" sz="1900" b="1" i="1" dirty="0">
                <a:solidFill>
                  <a:srgbClr val="800000"/>
                </a:solidFill>
              </a:rPr>
              <a:t>has </a:t>
            </a:r>
            <a:r>
              <a:rPr lang="en-US" sz="1900" b="1" i="1" baseline="30000" dirty="0" smtClean="0">
                <a:solidFill>
                  <a:srgbClr val="800000"/>
                </a:solidFill>
              </a:rPr>
              <a:t>3</a:t>
            </a:r>
            <a:r>
              <a:rPr lang="en-US" sz="1900" b="1" i="1" dirty="0" smtClean="0">
                <a:solidFill>
                  <a:srgbClr val="800000"/>
                </a:solidFill>
              </a:rPr>
              <a:t>prevailed </a:t>
            </a:r>
            <a:r>
              <a:rPr lang="en-US" sz="1900" i="1" dirty="0">
                <a:solidFill>
                  <a:srgbClr val="800000"/>
                </a:solidFill>
              </a:rPr>
              <a:t>to open the scroll and to </a:t>
            </a:r>
            <a:r>
              <a:rPr lang="en-US" sz="1900" i="1" dirty="0" err="1">
                <a:solidFill>
                  <a:srgbClr val="800000"/>
                </a:solidFill>
              </a:rPr>
              <a:t>loose</a:t>
            </a:r>
            <a:r>
              <a:rPr lang="en-US" sz="1900" i="1" dirty="0">
                <a:solidFill>
                  <a:srgbClr val="800000"/>
                </a:solidFill>
              </a:rPr>
              <a:t> its seven seals</a:t>
            </a:r>
            <a:r>
              <a:rPr lang="en-US" sz="1900" i="1" dirty="0" smtClean="0">
                <a:solidFill>
                  <a:srgbClr val="800000"/>
                </a:solidFill>
              </a:rPr>
              <a:t>.”  And </a:t>
            </a:r>
            <a:r>
              <a:rPr lang="en-US" sz="1900" i="1" dirty="0">
                <a:solidFill>
                  <a:srgbClr val="800000"/>
                </a:solidFill>
              </a:rPr>
              <a:t>I looked, and behold, </a:t>
            </a:r>
            <a:r>
              <a:rPr lang="en-US" sz="1900" b="1" i="1" baseline="30000" dirty="0">
                <a:solidFill>
                  <a:srgbClr val="800000"/>
                </a:solidFill>
              </a:rPr>
              <a:t>4</a:t>
            </a:r>
            <a:r>
              <a:rPr lang="en-US" sz="1900" b="1" i="1" dirty="0" smtClean="0">
                <a:solidFill>
                  <a:srgbClr val="800000"/>
                </a:solidFill>
              </a:rPr>
              <a:t>in </a:t>
            </a:r>
            <a:r>
              <a:rPr lang="en-US" sz="1900" b="1" i="1" dirty="0">
                <a:solidFill>
                  <a:srgbClr val="800000"/>
                </a:solidFill>
              </a:rPr>
              <a:t>the midst of the throne </a:t>
            </a:r>
            <a:r>
              <a:rPr lang="en-US" sz="1900" i="1" dirty="0">
                <a:solidFill>
                  <a:srgbClr val="800000"/>
                </a:solidFill>
              </a:rPr>
              <a:t>and of the four living creatures, and in the midst of the elders, </a:t>
            </a:r>
            <a:r>
              <a:rPr lang="en-US" sz="1900" b="1" i="1" dirty="0">
                <a:solidFill>
                  <a:srgbClr val="800000"/>
                </a:solidFill>
              </a:rPr>
              <a:t>stood a </a:t>
            </a:r>
            <a:r>
              <a:rPr lang="en-US" sz="1900" b="1" i="1" baseline="30000" dirty="0">
                <a:solidFill>
                  <a:srgbClr val="800000"/>
                </a:solidFill>
              </a:rPr>
              <a:t>5</a:t>
            </a:r>
            <a:r>
              <a:rPr lang="en-US" sz="1900" b="1" i="1" dirty="0" smtClean="0">
                <a:solidFill>
                  <a:srgbClr val="800000"/>
                </a:solidFill>
              </a:rPr>
              <a:t>Lamb as </a:t>
            </a:r>
            <a:r>
              <a:rPr lang="en-US" sz="1900" b="1" i="1" dirty="0">
                <a:solidFill>
                  <a:srgbClr val="800000"/>
                </a:solidFill>
              </a:rPr>
              <a:t>though it </a:t>
            </a:r>
            <a:r>
              <a:rPr lang="en-US" sz="1900" b="1" i="1" dirty="0" smtClean="0">
                <a:solidFill>
                  <a:srgbClr val="800000"/>
                </a:solidFill>
              </a:rPr>
              <a:t>had </a:t>
            </a:r>
            <a:r>
              <a:rPr lang="en-US" sz="1900" b="1" i="1" baseline="30000" dirty="0">
                <a:solidFill>
                  <a:srgbClr val="800000"/>
                </a:solidFill>
              </a:rPr>
              <a:t>6</a:t>
            </a:r>
            <a:r>
              <a:rPr lang="en-US" sz="1900" b="1" i="1" dirty="0" smtClean="0">
                <a:solidFill>
                  <a:srgbClr val="800000"/>
                </a:solidFill>
              </a:rPr>
              <a:t>been </a:t>
            </a:r>
            <a:r>
              <a:rPr lang="en-US" sz="1900" b="1" i="1" dirty="0">
                <a:solidFill>
                  <a:srgbClr val="800000"/>
                </a:solidFill>
              </a:rPr>
              <a:t>slain</a:t>
            </a:r>
            <a:r>
              <a:rPr lang="en-US" sz="1900" i="1" dirty="0">
                <a:solidFill>
                  <a:srgbClr val="800000"/>
                </a:solidFill>
              </a:rPr>
              <a:t>, </a:t>
            </a:r>
            <a:r>
              <a:rPr lang="en-US" sz="1900" b="1" i="1" dirty="0">
                <a:solidFill>
                  <a:srgbClr val="800000"/>
                </a:solidFill>
              </a:rPr>
              <a:t>having </a:t>
            </a:r>
            <a:r>
              <a:rPr lang="en-US" sz="1900" b="1" i="1" baseline="30000" dirty="0">
                <a:solidFill>
                  <a:srgbClr val="800000"/>
                </a:solidFill>
              </a:rPr>
              <a:t>7</a:t>
            </a:r>
            <a:r>
              <a:rPr lang="en-US" sz="1900" b="1" i="1" dirty="0" smtClean="0">
                <a:solidFill>
                  <a:srgbClr val="800000"/>
                </a:solidFill>
              </a:rPr>
              <a:t>seven </a:t>
            </a:r>
            <a:r>
              <a:rPr lang="en-US" sz="1900" b="1" i="1" dirty="0">
                <a:solidFill>
                  <a:srgbClr val="800000"/>
                </a:solidFill>
              </a:rPr>
              <a:t>horns and </a:t>
            </a:r>
            <a:r>
              <a:rPr lang="en-US" sz="1900" b="1" i="1" baseline="30000" dirty="0">
                <a:solidFill>
                  <a:srgbClr val="800000"/>
                </a:solidFill>
              </a:rPr>
              <a:t>8</a:t>
            </a:r>
            <a:r>
              <a:rPr lang="en-US" sz="1900" b="1" i="1" dirty="0" smtClean="0">
                <a:solidFill>
                  <a:srgbClr val="800000"/>
                </a:solidFill>
              </a:rPr>
              <a:t>seven </a:t>
            </a:r>
            <a:r>
              <a:rPr lang="en-US" sz="1900" b="1" i="1" dirty="0">
                <a:solidFill>
                  <a:srgbClr val="800000"/>
                </a:solidFill>
              </a:rPr>
              <a:t>eyes</a:t>
            </a:r>
            <a:r>
              <a:rPr lang="en-US" sz="1900" i="1" dirty="0">
                <a:solidFill>
                  <a:srgbClr val="800000"/>
                </a:solidFill>
              </a:rPr>
              <a:t>, which are the seven Spirits of God sent out into all the earth</a:t>
            </a:r>
            <a:r>
              <a:rPr lang="en-US" sz="1900" i="1" dirty="0" smtClean="0">
                <a:solidFill>
                  <a:srgbClr val="800000"/>
                </a:solidFill>
              </a:rPr>
              <a:t>.  Then </a:t>
            </a:r>
            <a:r>
              <a:rPr lang="en-US" sz="1900" b="1" i="1" dirty="0">
                <a:solidFill>
                  <a:srgbClr val="800000"/>
                </a:solidFill>
              </a:rPr>
              <a:t>He </a:t>
            </a:r>
            <a:r>
              <a:rPr lang="en-US" sz="1900" b="1" i="1" u="sng" dirty="0">
                <a:solidFill>
                  <a:srgbClr val="800000"/>
                </a:solidFill>
              </a:rPr>
              <a:t>came</a:t>
            </a:r>
            <a:r>
              <a:rPr lang="en-US" sz="1900" b="1" i="1" dirty="0">
                <a:solidFill>
                  <a:srgbClr val="800000"/>
                </a:solidFill>
              </a:rPr>
              <a:t> and </a:t>
            </a:r>
            <a:r>
              <a:rPr lang="en-US" sz="1900" b="1" i="1" u="sng" dirty="0">
                <a:solidFill>
                  <a:srgbClr val="800000"/>
                </a:solidFill>
              </a:rPr>
              <a:t>took the scroll out of the right hand</a:t>
            </a:r>
            <a:r>
              <a:rPr lang="en-US" sz="1900" b="1" i="1" dirty="0">
                <a:solidFill>
                  <a:srgbClr val="800000"/>
                </a:solidFill>
              </a:rPr>
              <a:t> of Him who sat on the throne</a:t>
            </a:r>
            <a:r>
              <a:rPr lang="en-US" sz="1900" i="1" dirty="0" smtClean="0">
                <a:solidFill>
                  <a:srgbClr val="800000"/>
                </a:solidFill>
              </a:rPr>
              <a:t>.  Now </a:t>
            </a:r>
            <a:r>
              <a:rPr lang="en-US" sz="1900" i="1" dirty="0">
                <a:solidFill>
                  <a:srgbClr val="800000"/>
                </a:solidFill>
              </a:rPr>
              <a:t>when He had taken the scroll, </a:t>
            </a:r>
            <a:r>
              <a:rPr lang="en-US" sz="1900" b="1" i="1" dirty="0">
                <a:solidFill>
                  <a:srgbClr val="800000"/>
                </a:solidFill>
              </a:rPr>
              <a:t>the four living creatures </a:t>
            </a:r>
            <a:r>
              <a:rPr lang="en-US" sz="1900" i="1" dirty="0">
                <a:solidFill>
                  <a:srgbClr val="800000"/>
                </a:solidFill>
              </a:rPr>
              <a:t>and </a:t>
            </a:r>
            <a:r>
              <a:rPr lang="en-US" sz="1900" b="1" i="1" dirty="0">
                <a:solidFill>
                  <a:srgbClr val="800000"/>
                </a:solidFill>
              </a:rPr>
              <a:t>the twenty-four elders </a:t>
            </a:r>
            <a:r>
              <a:rPr lang="en-US" sz="1900" b="1" i="1" baseline="30000" dirty="0">
                <a:solidFill>
                  <a:srgbClr val="800000"/>
                </a:solidFill>
              </a:rPr>
              <a:t>9</a:t>
            </a:r>
            <a:r>
              <a:rPr lang="en-US" sz="1900" b="1" i="1" dirty="0" smtClean="0">
                <a:solidFill>
                  <a:srgbClr val="800000"/>
                </a:solidFill>
              </a:rPr>
              <a:t>fell </a:t>
            </a:r>
            <a:r>
              <a:rPr lang="en-US" sz="1900" b="1" i="1" dirty="0">
                <a:solidFill>
                  <a:srgbClr val="800000"/>
                </a:solidFill>
              </a:rPr>
              <a:t>down before the Lamb</a:t>
            </a:r>
            <a:r>
              <a:rPr lang="en-US" sz="1900" i="1" dirty="0">
                <a:solidFill>
                  <a:srgbClr val="800000"/>
                </a:solidFill>
              </a:rPr>
              <a:t>, each having a harp, and golden bowls full of incense, which are the prayers of the saints</a:t>
            </a:r>
            <a:r>
              <a:rPr lang="en-US" sz="1900" i="1" dirty="0" smtClean="0">
                <a:solidFill>
                  <a:srgbClr val="800000"/>
                </a:solidFill>
              </a:rPr>
              <a:t>.  And </a:t>
            </a:r>
            <a:r>
              <a:rPr lang="en-US" sz="1900" i="1" dirty="0">
                <a:solidFill>
                  <a:srgbClr val="800000"/>
                </a:solidFill>
              </a:rPr>
              <a:t>they sang a new song, saying: </a:t>
            </a:r>
            <a:r>
              <a:rPr lang="en-US" sz="1900" i="1" dirty="0" smtClean="0">
                <a:solidFill>
                  <a:srgbClr val="800000"/>
                </a:solidFill>
              </a:rPr>
              <a:t>“You </a:t>
            </a:r>
            <a:r>
              <a:rPr lang="en-US" sz="1900" i="1" dirty="0">
                <a:solidFill>
                  <a:srgbClr val="800000"/>
                </a:solidFill>
              </a:rPr>
              <a:t>are </a:t>
            </a:r>
            <a:r>
              <a:rPr lang="en-US" sz="1900" b="1" i="1" dirty="0">
                <a:solidFill>
                  <a:srgbClr val="800000"/>
                </a:solidFill>
              </a:rPr>
              <a:t>worthy to </a:t>
            </a:r>
            <a:r>
              <a:rPr lang="en-US" sz="1900" b="1" i="1" u="sng" dirty="0">
                <a:solidFill>
                  <a:srgbClr val="800000"/>
                </a:solidFill>
              </a:rPr>
              <a:t>take</a:t>
            </a:r>
            <a:r>
              <a:rPr lang="en-US" sz="1900" b="1" i="1" dirty="0">
                <a:solidFill>
                  <a:srgbClr val="800000"/>
                </a:solidFill>
              </a:rPr>
              <a:t> the scroll</a:t>
            </a:r>
            <a:r>
              <a:rPr lang="en-US" sz="1900" i="1" dirty="0">
                <a:solidFill>
                  <a:srgbClr val="800000"/>
                </a:solidFill>
              </a:rPr>
              <a:t>, And </a:t>
            </a:r>
            <a:r>
              <a:rPr lang="en-US" sz="1900" b="1" i="1" dirty="0">
                <a:solidFill>
                  <a:srgbClr val="800000"/>
                </a:solidFill>
              </a:rPr>
              <a:t>to </a:t>
            </a:r>
            <a:r>
              <a:rPr lang="en-US" sz="1900" b="1" i="1" u="sng" dirty="0">
                <a:solidFill>
                  <a:srgbClr val="800000"/>
                </a:solidFill>
              </a:rPr>
              <a:t>open</a:t>
            </a:r>
            <a:r>
              <a:rPr lang="en-US" sz="1900" b="1" i="1" dirty="0">
                <a:solidFill>
                  <a:srgbClr val="800000"/>
                </a:solidFill>
              </a:rPr>
              <a:t> its seals</a:t>
            </a:r>
            <a:r>
              <a:rPr lang="en-US" sz="1900" i="1" dirty="0">
                <a:solidFill>
                  <a:srgbClr val="800000"/>
                </a:solidFill>
              </a:rPr>
              <a:t>; </a:t>
            </a:r>
            <a:r>
              <a:rPr lang="en-US" sz="1900" b="1" i="1" baseline="30000" dirty="0" smtClean="0">
                <a:solidFill>
                  <a:srgbClr val="800000"/>
                </a:solidFill>
              </a:rPr>
              <a:t>6</a:t>
            </a:r>
            <a:r>
              <a:rPr lang="en-US" sz="1900" b="1" i="1" u="sng" dirty="0" smtClean="0">
                <a:solidFill>
                  <a:srgbClr val="800000"/>
                </a:solidFill>
              </a:rPr>
              <a:t>For </a:t>
            </a:r>
            <a:r>
              <a:rPr lang="en-US" sz="1900" b="1" i="1" u="sng" dirty="0">
                <a:solidFill>
                  <a:srgbClr val="800000"/>
                </a:solidFill>
              </a:rPr>
              <a:t>You were slain</a:t>
            </a:r>
            <a:r>
              <a:rPr lang="en-US" sz="1900" b="1" i="1" dirty="0">
                <a:solidFill>
                  <a:srgbClr val="800000"/>
                </a:solidFill>
              </a:rPr>
              <a:t>, And have redeemed us to God </a:t>
            </a:r>
            <a:r>
              <a:rPr lang="en-US" sz="1900" b="1" i="1" u="sng" dirty="0">
                <a:solidFill>
                  <a:srgbClr val="800000"/>
                </a:solidFill>
              </a:rPr>
              <a:t>by Your blood</a:t>
            </a:r>
            <a:r>
              <a:rPr lang="en-US" sz="1900" i="1" dirty="0">
                <a:solidFill>
                  <a:srgbClr val="800000"/>
                </a:solidFill>
              </a:rPr>
              <a:t> Out of every tribe and tongue and people and nation</a:t>
            </a:r>
            <a:r>
              <a:rPr lang="en-US" sz="1900" i="1" dirty="0" smtClean="0">
                <a:solidFill>
                  <a:srgbClr val="800000"/>
                </a:solidFill>
              </a:rPr>
              <a:t>, And </a:t>
            </a:r>
            <a:r>
              <a:rPr lang="en-US" sz="1900" b="1" i="1" dirty="0">
                <a:solidFill>
                  <a:srgbClr val="800000"/>
                </a:solidFill>
              </a:rPr>
              <a:t>have </a:t>
            </a:r>
            <a:r>
              <a:rPr lang="en-US" sz="1900" b="1" i="1" baseline="30000" dirty="0" smtClean="0">
                <a:solidFill>
                  <a:srgbClr val="800000"/>
                </a:solidFill>
              </a:rPr>
              <a:t>10</a:t>
            </a:r>
            <a:r>
              <a:rPr lang="en-US" sz="1900" b="1" i="1" dirty="0" smtClean="0">
                <a:solidFill>
                  <a:srgbClr val="800000"/>
                </a:solidFill>
              </a:rPr>
              <a:t>made </a:t>
            </a:r>
            <a:r>
              <a:rPr lang="en-US" sz="1900" b="1" i="1" dirty="0">
                <a:solidFill>
                  <a:srgbClr val="800000"/>
                </a:solidFill>
              </a:rPr>
              <a:t>us kings and </a:t>
            </a:r>
            <a:r>
              <a:rPr lang="en-US" sz="1900" b="1" i="1" baseline="30000" dirty="0" smtClean="0">
                <a:solidFill>
                  <a:srgbClr val="800000"/>
                </a:solidFill>
              </a:rPr>
              <a:t>11</a:t>
            </a:r>
            <a:r>
              <a:rPr lang="en-US" sz="1900" b="1" i="1" dirty="0" smtClean="0">
                <a:solidFill>
                  <a:srgbClr val="800000"/>
                </a:solidFill>
              </a:rPr>
              <a:t>priests</a:t>
            </a:r>
            <a:r>
              <a:rPr lang="en-US" sz="1900" i="1" dirty="0" smtClean="0">
                <a:solidFill>
                  <a:srgbClr val="800000"/>
                </a:solidFill>
              </a:rPr>
              <a:t> </a:t>
            </a:r>
            <a:r>
              <a:rPr lang="en-US" sz="1900" i="1" dirty="0">
                <a:solidFill>
                  <a:srgbClr val="800000"/>
                </a:solidFill>
              </a:rPr>
              <a:t>to our God; And we shall reign on the earth</a:t>
            </a:r>
            <a:r>
              <a:rPr lang="en-US" sz="1900" i="1" dirty="0" smtClean="0">
                <a:solidFill>
                  <a:srgbClr val="800000"/>
                </a:solidFill>
              </a:rPr>
              <a:t>.” </a:t>
            </a:r>
            <a:r>
              <a:rPr lang="en-US" sz="1900" dirty="0" smtClean="0"/>
              <a:t>(</a:t>
            </a:r>
            <a:r>
              <a:rPr lang="en-US" sz="1900" b="1" dirty="0" smtClean="0">
                <a:solidFill>
                  <a:srgbClr val="800000"/>
                </a:solidFill>
              </a:rPr>
              <a:t>Revelation 5:5-10</a:t>
            </a:r>
            <a:r>
              <a:rPr lang="en-US" sz="1900" dirty="0" smtClean="0"/>
              <a:t>)</a:t>
            </a:r>
          </a:p>
        </p:txBody>
      </p:sp>
    </p:spTree>
    <p:extLst>
      <p:ext uri="{BB962C8B-B14F-4D97-AF65-F5344CB8AC3E}">
        <p14:creationId xmlns:p14="http://schemas.microsoft.com/office/powerpoint/2010/main" val="39014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“Worthy Is the Lamb”</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1900" dirty="0" smtClean="0"/>
              <a:t>From </a:t>
            </a:r>
            <a:r>
              <a:rPr lang="en-US" sz="1900" dirty="0"/>
              <a:t>the clues provided in the text, why was Jesus worthy to </a:t>
            </a:r>
            <a:r>
              <a:rPr lang="en-US" sz="1900" i="1" dirty="0">
                <a:solidFill>
                  <a:srgbClr val="800000"/>
                </a:solidFill>
              </a:rPr>
              <a:t>“to open the scroll and loose its seven seals”</a:t>
            </a:r>
            <a:r>
              <a:rPr lang="en-US" sz="1900" dirty="0"/>
              <a:t>?</a:t>
            </a:r>
            <a:endParaRPr lang="en-US" sz="1900" dirty="0" smtClean="0"/>
          </a:p>
          <a:p>
            <a:pPr>
              <a:spcBef>
                <a:spcPts val="0"/>
              </a:spcBef>
            </a:pPr>
            <a:r>
              <a:rPr lang="en-US" sz="1900" dirty="0" smtClean="0"/>
              <a:t>Fulfilled Prophecy (#1, #2 – </a:t>
            </a:r>
            <a:r>
              <a:rPr lang="en-US" sz="1900" i="1" dirty="0" smtClean="0">
                <a:solidFill>
                  <a:srgbClr val="800000"/>
                </a:solidFill>
              </a:rPr>
              <a:t>“Lion of Judah … Root of David”</a:t>
            </a:r>
            <a:r>
              <a:rPr lang="en-US" sz="1900" dirty="0" smtClean="0"/>
              <a:t>)</a:t>
            </a:r>
          </a:p>
          <a:p>
            <a:pPr>
              <a:spcBef>
                <a:spcPts val="0"/>
              </a:spcBef>
            </a:pPr>
            <a:r>
              <a:rPr lang="en-US" sz="1900" dirty="0" smtClean="0"/>
              <a:t>Overcame Extreme Test &amp; Challenge (#3 – </a:t>
            </a:r>
            <a:r>
              <a:rPr lang="en-US" sz="1900" i="1" dirty="0" smtClean="0">
                <a:solidFill>
                  <a:srgbClr val="800000"/>
                </a:solidFill>
              </a:rPr>
              <a:t>“prevailed”</a:t>
            </a:r>
            <a:r>
              <a:rPr lang="en-US" sz="1900" dirty="0" smtClean="0">
                <a:solidFill>
                  <a:srgbClr val="800000"/>
                </a:solidFill>
              </a:rPr>
              <a:t> – </a:t>
            </a:r>
            <a:r>
              <a:rPr lang="en-US" sz="1900" b="1" dirty="0" smtClean="0">
                <a:solidFill>
                  <a:srgbClr val="800000"/>
                </a:solidFill>
              </a:rPr>
              <a:t>Hebrews 4:15</a:t>
            </a:r>
            <a:r>
              <a:rPr lang="en-US" sz="1900" dirty="0" smtClean="0"/>
              <a:t>)</a:t>
            </a:r>
          </a:p>
          <a:p>
            <a:pPr>
              <a:spcBef>
                <a:spcPts val="0"/>
              </a:spcBef>
            </a:pPr>
            <a:r>
              <a:rPr lang="en-US" sz="1900" dirty="0" smtClean="0"/>
              <a:t>Belongs with God &amp; Zenith of Creation (#4 – </a:t>
            </a:r>
            <a:r>
              <a:rPr lang="en-US" sz="1900" i="1" dirty="0" smtClean="0">
                <a:solidFill>
                  <a:srgbClr val="800000"/>
                </a:solidFill>
              </a:rPr>
              <a:t>“in the midst of the throne”</a:t>
            </a:r>
            <a:r>
              <a:rPr lang="en-US" sz="1900" dirty="0" smtClean="0"/>
              <a:t>)</a:t>
            </a:r>
          </a:p>
          <a:p>
            <a:pPr>
              <a:spcBef>
                <a:spcPts val="0"/>
              </a:spcBef>
            </a:pPr>
            <a:r>
              <a:rPr lang="en-US" sz="1900" dirty="0" smtClean="0"/>
              <a:t>Sacrificed His Life (#5, #6 – </a:t>
            </a:r>
            <a:r>
              <a:rPr lang="en-US" sz="1900" i="1" dirty="0" smtClean="0">
                <a:solidFill>
                  <a:srgbClr val="800000"/>
                </a:solidFill>
              </a:rPr>
              <a:t>“Lamb … slain”</a:t>
            </a:r>
            <a:r>
              <a:rPr lang="en-US" sz="1900" dirty="0" smtClean="0"/>
              <a:t>)</a:t>
            </a:r>
          </a:p>
          <a:p>
            <a:pPr>
              <a:spcBef>
                <a:spcPts val="0"/>
              </a:spcBef>
            </a:pPr>
            <a:r>
              <a:rPr lang="en-US" sz="1900" dirty="0" smtClean="0"/>
              <a:t>Perfected, Complete Power (#7 – </a:t>
            </a:r>
            <a:r>
              <a:rPr lang="en-US" sz="1900" i="1" dirty="0" smtClean="0">
                <a:solidFill>
                  <a:srgbClr val="800000"/>
                </a:solidFill>
              </a:rPr>
              <a:t>“seven horns”</a:t>
            </a:r>
            <a:r>
              <a:rPr lang="en-US" sz="1900" dirty="0" smtClean="0"/>
              <a:t>)</a:t>
            </a:r>
          </a:p>
          <a:p>
            <a:pPr>
              <a:spcBef>
                <a:spcPts val="0"/>
              </a:spcBef>
            </a:pPr>
            <a:r>
              <a:rPr lang="en-US" sz="1900" dirty="0" smtClean="0"/>
              <a:t>Perfected, Complete Knowledge (#8 – </a:t>
            </a:r>
            <a:r>
              <a:rPr lang="en-US" sz="1900" i="1" dirty="0" smtClean="0">
                <a:solidFill>
                  <a:srgbClr val="800000"/>
                </a:solidFill>
              </a:rPr>
              <a:t>“seven eyes”</a:t>
            </a:r>
            <a:r>
              <a:rPr lang="en-US" sz="1900" dirty="0" smtClean="0"/>
              <a:t>)</a:t>
            </a:r>
          </a:p>
          <a:p>
            <a:pPr>
              <a:spcBef>
                <a:spcPts val="0"/>
              </a:spcBef>
            </a:pPr>
            <a:r>
              <a:rPr lang="en-US" sz="1900" dirty="0" smtClean="0"/>
              <a:t>Creation Bows to Him (#9 – </a:t>
            </a:r>
            <a:r>
              <a:rPr lang="en-US" sz="1900" i="1" dirty="0" smtClean="0">
                <a:solidFill>
                  <a:srgbClr val="800000"/>
                </a:solidFill>
              </a:rPr>
              <a:t>“creatures … and … elders fell down before the Lamb”</a:t>
            </a:r>
            <a:r>
              <a:rPr lang="en-US" sz="1900" dirty="0" smtClean="0"/>
              <a:t>)</a:t>
            </a:r>
          </a:p>
          <a:p>
            <a:pPr>
              <a:spcBef>
                <a:spcPts val="0"/>
              </a:spcBef>
            </a:pPr>
            <a:r>
              <a:rPr lang="en-US" sz="1900" dirty="0" smtClean="0"/>
              <a:t>Established a Kingdom for Us (#10 – </a:t>
            </a:r>
            <a:r>
              <a:rPr lang="en-US" sz="1900" i="1" dirty="0" smtClean="0">
                <a:solidFill>
                  <a:srgbClr val="800000"/>
                </a:solidFill>
              </a:rPr>
              <a:t>“made us kings … we shall reign on the earth”</a:t>
            </a:r>
            <a:r>
              <a:rPr lang="en-US" sz="1900" i="1" dirty="0" smtClean="0"/>
              <a:t>, </a:t>
            </a:r>
            <a:r>
              <a:rPr lang="en-US" sz="1900" i="1" dirty="0" smtClean="0">
                <a:solidFill>
                  <a:srgbClr val="800000"/>
                </a:solidFill>
              </a:rPr>
              <a:t>“made us a kingdom”</a:t>
            </a:r>
            <a:r>
              <a:rPr lang="en-US" sz="1900" dirty="0" smtClean="0"/>
              <a:t>)</a:t>
            </a:r>
          </a:p>
          <a:p>
            <a:pPr>
              <a:spcBef>
                <a:spcPts val="0"/>
              </a:spcBef>
            </a:pPr>
            <a:r>
              <a:rPr lang="en-US" sz="1900" dirty="0" smtClean="0"/>
              <a:t>Established a Priesthood for Us (#11 – </a:t>
            </a:r>
            <a:r>
              <a:rPr lang="en-US" sz="1900" i="1" dirty="0" smtClean="0">
                <a:solidFill>
                  <a:srgbClr val="800000"/>
                </a:solidFill>
              </a:rPr>
              <a:t>“made us … priests to our God”</a:t>
            </a:r>
            <a:r>
              <a:rPr lang="en-US" sz="1900" dirty="0" smtClean="0"/>
              <a:t>)</a:t>
            </a:r>
          </a:p>
        </p:txBody>
      </p:sp>
    </p:spTree>
    <p:extLst>
      <p:ext uri="{BB962C8B-B14F-4D97-AF65-F5344CB8AC3E}">
        <p14:creationId xmlns:p14="http://schemas.microsoft.com/office/powerpoint/2010/main" val="42001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“A New Song”</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b="1" i="1" dirty="0" smtClean="0">
                <a:solidFill>
                  <a:srgbClr val="800000"/>
                </a:solidFill>
              </a:rPr>
              <a:t>Now </a:t>
            </a:r>
            <a:r>
              <a:rPr lang="en-US" sz="2000" b="1" i="1" u="sng" dirty="0" smtClean="0">
                <a:solidFill>
                  <a:srgbClr val="800000"/>
                </a:solidFill>
              </a:rPr>
              <a:t>when</a:t>
            </a:r>
            <a:r>
              <a:rPr lang="en-US" sz="2000" b="1" i="1" dirty="0" smtClean="0">
                <a:solidFill>
                  <a:srgbClr val="800000"/>
                </a:solidFill>
              </a:rPr>
              <a:t> He had taken the scroll</a:t>
            </a:r>
            <a:r>
              <a:rPr lang="en-US" sz="2000" i="1" dirty="0" smtClean="0">
                <a:solidFill>
                  <a:srgbClr val="800000"/>
                </a:solidFill>
              </a:rPr>
              <a:t>, the four living creatures and the twenty-four elders fell down before the Lamb, each having a harp, and golden bowls full of incense, which are the prayers of the saints.  And </a:t>
            </a:r>
            <a:r>
              <a:rPr lang="en-US" sz="2000" b="1" i="1" dirty="0" smtClean="0">
                <a:solidFill>
                  <a:srgbClr val="800000"/>
                </a:solidFill>
              </a:rPr>
              <a:t>they sang a </a:t>
            </a:r>
            <a:r>
              <a:rPr lang="en-US" sz="2000" b="1" i="1" u="sng" dirty="0" smtClean="0">
                <a:solidFill>
                  <a:srgbClr val="800000"/>
                </a:solidFill>
              </a:rPr>
              <a:t>new song</a:t>
            </a:r>
            <a:r>
              <a:rPr lang="en-US" sz="2000" b="1" i="1" dirty="0" smtClean="0">
                <a:solidFill>
                  <a:srgbClr val="800000"/>
                </a:solidFill>
              </a:rPr>
              <a:t>, saying</a:t>
            </a:r>
            <a:r>
              <a:rPr lang="en-US" sz="2000" i="1" dirty="0" smtClean="0">
                <a:solidFill>
                  <a:srgbClr val="800000"/>
                </a:solidFill>
              </a:rPr>
              <a:t>: “</a:t>
            </a:r>
            <a:r>
              <a:rPr lang="en-US" sz="2000" b="1" i="1" u="sng" dirty="0" smtClean="0">
                <a:solidFill>
                  <a:srgbClr val="800000"/>
                </a:solidFill>
              </a:rPr>
              <a:t>You are worthy</a:t>
            </a:r>
            <a:r>
              <a:rPr lang="en-US" sz="2000" b="1" i="1" dirty="0" smtClean="0">
                <a:solidFill>
                  <a:srgbClr val="800000"/>
                </a:solidFill>
              </a:rPr>
              <a:t> to take the scroll</a:t>
            </a:r>
            <a:r>
              <a:rPr lang="en-US" sz="2000" i="1" dirty="0" smtClean="0">
                <a:solidFill>
                  <a:srgbClr val="800000"/>
                </a:solidFill>
              </a:rPr>
              <a:t>, And to open its seals; </a:t>
            </a:r>
            <a:r>
              <a:rPr lang="en-US" sz="2000" b="1" i="1" u="sng" dirty="0" smtClean="0">
                <a:solidFill>
                  <a:srgbClr val="800000"/>
                </a:solidFill>
              </a:rPr>
              <a:t>For</a:t>
            </a:r>
            <a:r>
              <a:rPr lang="en-US" sz="2000" b="1" i="1" dirty="0" smtClean="0">
                <a:solidFill>
                  <a:srgbClr val="800000"/>
                </a:solidFill>
              </a:rPr>
              <a:t> You were slain</a:t>
            </a:r>
            <a:r>
              <a:rPr lang="en-US" sz="2000" i="1" dirty="0">
                <a:solidFill>
                  <a:srgbClr val="800000"/>
                </a:solidFill>
              </a:rPr>
              <a:t>, And </a:t>
            </a:r>
            <a:r>
              <a:rPr lang="en-US" sz="2000" b="1" i="1" dirty="0">
                <a:solidFill>
                  <a:srgbClr val="800000"/>
                </a:solidFill>
              </a:rPr>
              <a:t>have </a:t>
            </a:r>
            <a:r>
              <a:rPr lang="en-US" sz="2000" b="1" i="1" u="sng" dirty="0">
                <a:solidFill>
                  <a:srgbClr val="800000"/>
                </a:solidFill>
              </a:rPr>
              <a:t>redeemed us</a:t>
            </a:r>
            <a:r>
              <a:rPr lang="en-US" sz="2000" b="1" i="1" dirty="0">
                <a:solidFill>
                  <a:srgbClr val="800000"/>
                </a:solidFill>
              </a:rPr>
              <a:t> </a:t>
            </a:r>
            <a:r>
              <a:rPr lang="en-US" sz="2000" i="1" dirty="0">
                <a:solidFill>
                  <a:srgbClr val="800000"/>
                </a:solidFill>
              </a:rPr>
              <a:t>to God by Your blood Out of every tribe and tongue and people and nation, </a:t>
            </a:r>
            <a:r>
              <a:rPr lang="en-US" sz="2000" i="1" dirty="0" smtClean="0">
                <a:solidFill>
                  <a:srgbClr val="800000"/>
                </a:solidFill>
              </a:rPr>
              <a:t> And </a:t>
            </a:r>
            <a:r>
              <a:rPr lang="en-US" sz="2000" i="1" dirty="0">
                <a:solidFill>
                  <a:srgbClr val="800000"/>
                </a:solidFill>
              </a:rPr>
              <a:t>have </a:t>
            </a:r>
            <a:r>
              <a:rPr lang="en-US" sz="2000" b="1" i="1" u="sng" dirty="0">
                <a:solidFill>
                  <a:srgbClr val="800000"/>
                </a:solidFill>
              </a:rPr>
              <a:t>made us kings and priests</a:t>
            </a:r>
            <a:r>
              <a:rPr lang="en-US" sz="2000" b="1" i="1" dirty="0">
                <a:solidFill>
                  <a:srgbClr val="800000"/>
                </a:solidFill>
              </a:rPr>
              <a:t> to our God</a:t>
            </a:r>
            <a:r>
              <a:rPr lang="en-US" sz="2000" i="1" dirty="0">
                <a:solidFill>
                  <a:srgbClr val="800000"/>
                </a:solidFill>
              </a:rPr>
              <a:t>; And </a:t>
            </a:r>
            <a:r>
              <a:rPr lang="en-US" sz="2000" b="1" i="1" u="sng" dirty="0">
                <a:solidFill>
                  <a:srgbClr val="800000"/>
                </a:solidFill>
              </a:rPr>
              <a:t>we shall reign</a:t>
            </a:r>
            <a:r>
              <a:rPr lang="en-US" sz="2000" b="1" i="1" dirty="0">
                <a:solidFill>
                  <a:srgbClr val="800000"/>
                </a:solidFill>
              </a:rPr>
              <a:t> on the earth</a:t>
            </a:r>
            <a:r>
              <a:rPr lang="en-US" sz="2000" i="1" dirty="0" smtClean="0">
                <a:solidFill>
                  <a:srgbClr val="800000"/>
                </a:solidFill>
              </a:rPr>
              <a:t>.” </a:t>
            </a:r>
            <a:r>
              <a:rPr lang="en-US" sz="2000" dirty="0" smtClean="0"/>
              <a:t>(</a:t>
            </a:r>
            <a:r>
              <a:rPr lang="en-US" sz="2000" b="1" dirty="0" smtClean="0">
                <a:solidFill>
                  <a:srgbClr val="800000"/>
                </a:solidFill>
              </a:rPr>
              <a:t>Rev.5:8-10</a:t>
            </a:r>
            <a:r>
              <a:rPr lang="en-US" sz="2000" dirty="0" smtClean="0"/>
              <a:t>)</a:t>
            </a:r>
          </a:p>
          <a:p>
            <a:pPr marL="346075" lvl="0" indent="-346075">
              <a:lnSpc>
                <a:spcPct val="90000"/>
              </a:lnSpc>
              <a:spcBef>
                <a:spcPts val="0"/>
              </a:spcBef>
              <a:buFont typeface="+mj-lt"/>
              <a:buAutoNum type="arabicPeriod" startAt="5"/>
            </a:pPr>
            <a:r>
              <a:rPr lang="en-US" sz="2000" dirty="0" smtClean="0"/>
              <a:t>What </a:t>
            </a:r>
            <a:r>
              <a:rPr lang="en-US" sz="2000" dirty="0"/>
              <a:t>are the implications of the 24 elders carrying harps and bowls of incense, falling down before Jesus, singing a </a:t>
            </a:r>
            <a:r>
              <a:rPr lang="en-US" sz="2000" i="1" dirty="0">
                <a:solidFill>
                  <a:srgbClr val="800000"/>
                </a:solidFill>
              </a:rPr>
              <a:t>“new song”</a:t>
            </a:r>
            <a:r>
              <a:rPr lang="en-US" sz="2000" dirty="0"/>
              <a:t>?  What was their expectation of Jesus?</a:t>
            </a:r>
            <a:endParaRPr lang="en-US" sz="2000" dirty="0" smtClean="0"/>
          </a:p>
          <a:p>
            <a:pPr>
              <a:lnSpc>
                <a:spcPct val="90000"/>
              </a:lnSpc>
              <a:spcBef>
                <a:spcPts val="0"/>
              </a:spcBef>
            </a:pPr>
            <a:r>
              <a:rPr lang="en-US" sz="2000" dirty="0" smtClean="0"/>
              <a:t>Represents </a:t>
            </a:r>
            <a:r>
              <a:rPr lang="en-US" sz="2000" i="1" dirty="0" smtClean="0">
                <a:solidFill>
                  <a:srgbClr val="800000"/>
                </a:solidFill>
              </a:rPr>
              <a:t>“prayers of the saints”</a:t>
            </a:r>
            <a:r>
              <a:rPr lang="en-US" sz="2000" i="1" dirty="0" smtClean="0"/>
              <a:t> </a:t>
            </a:r>
            <a:r>
              <a:rPr lang="en-US" sz="2000" dirty="0" smtClean="0"/>
              <a:t>– and possibly their praise too.</a:t>
            </a:r>
          </a:p>
          <a:p>
            <a:pPr>
              <a:lnSpc>
                <a:spcPct val="90000"/>
              </a:lnSpc>
              <a:spcBef>
                <a:spcPts val="0"/>
              </a:spcBef>
            </a:pPr>
            <a:r>
              <a:rPr lang="en-US" sz="2000" dirty="0" smtClean="0"/>
              <a:t>Previously, songs pointed toward God (</a:t>
            </a:r>
            <a:r>
              <a:rPr lang="en-US" sz="2000" b="1" dirty="0" smtClean="0">
                <a:solidFill>
                  <a:srgbClr val="800000"/>
                </a:solidFill>
              </a:rPr>
              <a:t>4:8-10</a:t>
            </a:r>
            <a:r>
              <a:rPr lang="en-US" sz="2000" dirty="0" smtClean="0"/>
              <a:t>).  This </a:t>
            </a:r>
            <a:r>
              <a:rPr lang="en-US" sz="2000" i="1" dirty="0" smtClean="0">
                <a:solidFill>
                  <a:srgbClr val="800000"/>
                </a:solidFill>
              </a:rPr>
              <a:t>“new song”</a:t>
            </a:r>
            <a:r>
              <a:rPr lang="en-US" sz="2000" dirty="0" smtClean="0"/>
              <a:t> points to Jesus.</a:t>
            </a:r>
          </a:p>
          <a:p>
            <a:pPr>
              <a:lnSpc>
                <a:spcPct val="90000"/>
              </a:lnSpc>
              <a:spcBef>
                <a:spcPts val="0"/>
              </a:spcBef>
            </a:pPr>
            <a:r>
              <a:rPr lang="en-US" sz="2000" dirty="0" smtClean="0"/>
              <a:t>Jesus’ death &amp; resurrection was surprising, although foretold (</a:t>
            </a:r>
            <a:r>
              <a:rPr lang="en-US" sz="2000" b="1" dirty="0" smtClean="0">
                <a:solidFill>
                  <a:srgbClr val="800000"/>
                </a:solidFill>
              </a:rPr>
              <a:t>1 Peter 1:12; Psalm 2; Isaiah 52:15; Acts 3:17</a:t>
            </a:r>
            <a:r>
              <a:rPr lang="en-US" sz="2000" dirty="0" smtClean="0"/>
              <a:t>).</a:t>
            </a:r>
          </a:p>
          <a:p>
            <a:pPr>
              <a:lnSpc>
                <a:spcPct val="90000"/>
              </a:lnSpc>
              <a:spcBef>
                <a:spcPts val="0"/>
              </a:spcBef>
            </a:pPr>
            <a:r>
              <a:rPr lang="en-US" sz="2000" dirty="0" smtClean="0"/>
              <a:t>Sin has been defeated.</a:t>
            </a:r>
          </a:p>
          <a:p>
            <a:pPr>
              <a:lnSpc>
                <a:spcPct val="90000"/>
              </a:lnSpc>
              <a:spcBef>
                <a:spcPts val="0"/>
              </a:spcBef>
            </a:pPr>
            <a:r>
              <a:rPr lang="en-US" sz="2000" dirty="0" smtClean="0"/>
              <a:t>Time has come for </a:t>
            </a:r>
            <a:r>
              <a:rPr lang="en-US" sz="2000" i="1" dirty="0" smtClean="0">
                <a:solidFill>
                  <a:srgbClr val="800000"/>
                </a:solidFill>
              </a:rPr>
              <a:t>“saints to possess the kingdom”</a:t>
            </a:r>
            <a:r>
              <a:rPr lang="en-US" sz="2000" dirty="0" smtClean="0"/>
              <a:t>, while serving as priests …</a:t>
            </a:r>
          </a:p>
          <a:p>
            <a:pPr>
              <a:lnSpc>
                <a:spcPct val="90000"/>
              </a:lnSpc>
              <a:spcBef>
                <a:spcPts val="0"/>
              </a:spcBef>
            </a:pPr>
            <a:endParaRPr lang="en-US" sz="2000" dirty="0" smtClean="0"/>
          </a:p>
        </p:txBody>
      </p:sp>
    </p:spTree>
    <p:extLst>
      <p:ext uri="{BB962C8B-B14F-4D97-AF65-F5344CB8AC3E}">
        <p14:creationId xmlns:p14="http://schemas.microsoft.com/office/powerpoint/2010/main" val="39537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Persecuting Caesars</a:t>
            </a:r>
            <a:endParaRPr lang="en-US" dirty="0"/>
          </a:p>
        </p:txBody>
      </p:sp>
      <p:sp>
        <p:nvSpPr>
          <p:cNvPr id="4" name="Content Placeholder 3"/>
          <p:cNvSpPr>
            <a:spLocks noGrp="1"/>
          </p:cNvSpPr>
          <p:nvPr>
            <p:ph sz="quarter" idx="10"/>
          </p:nvPr>
        </p:nvSpPr>
        <p:spPr/>
        <p:txBody>
          <a:bodyPr/>
          <a:lstStyle/>
          <a:p>
            <a:pPr marL="457200" indent="-457200">
              <a:buFont typeface="+mj-lt"/>
              <a:buAutoNum type="arabicPeriod"/>
            </a:pPr>
            <a:r>
              <a:rPr lang="en-US" sz="2200" dirty="0" smtClean="0"/>
              <a:t>Nero (54-68) – scape-goat for burning Rome</a:t>
            </a:r>
          </a:p>
          <a:p>
            <a:pPr marL="457200" indent="-457200">
              <a:buFont typeface="+mj-lt"/>
              <a:buAutoNum type="arabicPeriod"/>
            </a:pPr>
            <a:r>
              <a:rPr lang="en-US" sz="2200" dirty="0" smtClean="0"/>
              <a:t>Domitian (81-96) – first empire wide, more political than religious</a:t>
            </a:r>
          </a:p>
          <a:p>
            <a:pPr marL="457200" indent="-457200">
              <a:buFont typeface="+mj-lt"/>
              <a:buAutoNum type="arabicPeriod"/>
            </a:pPr>
            <a:r>
              <a:rPr lang="en-US" sz="2200" dirty="0" smtClean="0"/>
              <a:t>Trajan (98-117)</a:t>
            </a:r>
          </a:p>
          <a:p>
            <a:pPr marL="457200" indent="-457200">
              <a:buFont typeface="+mj-lt"/>
              <a:buAutoNum type="arabicPeriod"/>
            </a:pPr>
            <a:r>
              <a:rPr lang="en-US" sz="2200" dirty="0" smtClean="0"/>
              <a:t>Marcus Aurelius (161-180)</a:t>
            </a:r>
          </a:p>
          <a:p>
            <a:pPr marL="457200" indent="-457200">
              <a:buFont typeface="+mj-lt"/>
              <a:buAutoNum type="arabicPeriod"/>
            </a:pPr>
            <a:r>
              <a:rPr lang="en-US" sz="2200" dirty="0" smtClean="0"/>
              <a:t>Commodus (180-192)</a:t>
            </a:r>
          </a:p>
          <a:p>
            <a:pPr marL="457200" indent="-457200">
              <a:buFont typeface="+mj-lt"/>
              <a:buAutoNum type="arabicPeriod"/>
            </a:pPr>
            <a:r>
              <a:rPr lang="en-US" sz="2200" dirty="0" err="1" smtClean="0"/>
              <a:t>Septimius</a:t>
            </a:r>
            <a:r>
              <a:rPr lang="en-US" sz="2200" dirty="0" smtClean="0"/>
              <a:t> Severus (193-211)</a:t>
            </a:r>
          </a:p>
          <a:p>
            <a:pPr marL="457200" indent="-457200">
              <a:buFont typeface="+mj-lt"/>
              <a:buAutoNum type="arabicPeriod"/>
            </a:pPr>
            <a:r>
              <a:rPr lang="en-US" sz="2200" dirty="0" smtClean="0"/>
              <a:t>Caracalla (211-217)</a:t>
            </a:r>
          </a:p>
          <a:p>
            <a:pPr marL="457200" indent="-457200">
              <a:buFont typeface="+mj-lt"/>
              <a:buAutoNum type="arabicPeriod"/>
            </a:pPr>
            <a:r>
              <a:rPr lang="en-US" sz="2200" dirty="0" err="1" smtClean="0"/>
              <a:t>Maximinus</a:t>
            </a:r>
            <a:r>
              <a:rPr lang="en-US" sz="2200" dirty="0" smtClean="0"/>
              <a:t> I (235-238)</a:t>
            </a:r>
          </a:p>
          <a:p>
            <a:pPr marL="457200" indent="-457200">
              <a:buFont typeface="+mj-lt"/>
              <a:buAutoNum type="arabicPeriod"/>
            </a:pPr>
            <a:r>
              <a:rPr lang="en-US" sz="2200" dirty="0" smtClean="0"/>
              <a:t>Decius (249-251) – very severe and widespread</a:t>
            </a:r>
          </a:p>
          <a:p>
            <a:pPr marL="457200" indent="-457200">
              <a:buFont typeface="+mj-lt"/>
              <a:buAutoNum type="arabicPeriod"/>
            </a:pPr>
            <a:r>
              <a:rPr lang="en-US" sz="2200" dirty="0" smtClean="0"/>
              <a:t>Valerian (253-260) – very severe and widespread</a:t>
            </a:r>
          </a:p>
          <a:p>
            <a:pPr marL="457200" indent="-457200">
              <a:buFont typeface="+mj-lt"/>
              <a:buAutoNum type="arabicPeriod"/>
            </a:pPr>
            <a:r>
              <a:rPr lang="en-US" sz="2200" dirty="0" smtClean="0"/>
              <a:t>Diocletian (284-313) – most severe of all</a:t>
            </a:r>
            <a:endParaRPr lang="en-US" sz="2200" dirty="0"/>
          </a:p>
        </p:txBody>
      </p:sp>
    </p:spTree>
    <p:extLst>
      <p:ext uri="{BB962C8B-B14F-4D97-AF65-F5344CB8AC3E}">
        <p14:creationId xmlns:p14="http://schemas.microsoft.com/office/powerpoint/2010/main" val="24601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Recognition and Praise</a:t>
            </a:r>
            <a:br>
              <a:rPr lang="en-US" dirty="0" smtClean="0"/>
            </a:br>
            <a:r>
              <a:rPr lang="en-US" dirty="0" smtClean="0"/>
              <a:t>of All Creation</a:t>
            </a:r>
            <a:br>
              <a:rPr lang="en-US" dirty="0" smtClean="0"/>
            </a:br>
            <a:r>
              <a:rPr lang="en-US" dirty="0" smtClean="0"/>
              <a:t> Revelation 5:11-14</a:t>
            </a:r>
            <a:endParaRPr lang="en-US" dirty="0"/>
          </a:p>
        </p:txBody>
      </p:sp>
    </p:spTree>
    <p:extLst>
      <p:ext uri="{BB962C8B-B14F-4D97-AF65-F5344CB8AC3E}">
        <p14:creationId xmlns:p14="http://schemas.microsoft.com/office/powerpoint/2010/main" val="20463061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Heavenly Hosts</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6"/>
            </a:pPr>
            <a:r>
              <a:rPr lang="en-US" dirty="0" smtClean="0"/>
              <a:t>In addition to the elders, who else praised Jesus?</a:t>
            </a:r>
          </a:p>
          <a:p>
            <a:pPr marL="0" indent="0">
              <a:lnSpc>
                <a:spcPct val="95000"/>
              </a:lnSpc>
              <a:spcBef>
                <a:spcPts val="0"/>
              </a:spcBef>
              <a:buNone/>
            </a:pPr>
            <a:r>
              <a:rPr lang="en-US" i="1" dirty="0">
                <a:solidFill>
                  <a:srgbClr val="800000"/>
                </a:solidFill>
              </a:rPr>
              <a:t>Then I looked, and I heard the voice of </a:t>
            </a:r>
            <a:r>
              <a:rPr lang="en-US" b="1" i="1" u="sng" dirty="0">
                <a:solidFill>
                  <a:srgbClr val="800000"/>
                </a:solidFill>
              </a:rPr>
              <a:t>many angels around the throne</a:t>
            </a:r>
            <a:r>
              <a:rPr lang="en-US" i="1" dirty="0">
                <a:solidFill>
                  <a:srgbClr val="800000"/>
                </a:solidFill>
              </a:rPr>
              <a:t>, </a:t>
            </a:r>
            <a:r>
              <a:rPr lang="en-US" b="1" i="1" dirty="0">
                <a:solidFill>
                  <a:srgbClr val="800000"/>
                </a:solidFill>
              </a:rPr>
              <a:t>the living creatures</a:t>
            </a:r>
            <a:r>
              <a:rPr lang="en-US" i="1" dirty="0">
                <a:solidFill>
                  <a:srgbClr val="800000"/>
                </a:solidFill>
              </a:rPr>
              <a:t>, and </a:t>
            </a:r>
            <a:r>
              <a:rPr lang="en-US" b="1" i="1" dirty="0">
                <a:solidFill>
                  <a:srgbClr val="800000"/>
                </a:solidFill>
              </a:rPr>
              <a:t>the elders</a:t>
            </a:r>
            <a:r>
              <a:rPr lang="en-US" i="1" dirty="0">
                <a:solidFill>
                  <a:srgbClr val="800000"/>
                </a:solidFill>
              </a:rPr>
              <a:t>; and </a:t>
            </a:r>
            <a:r>
              <a:rPr lang="en-US" b="1" i="1" dirty="0">
                <a:solidFill>
                  <a:srgbClr val="800000"/>
                </a:solidFill>
              </a:rPr>
              <a:t>the number of them was ten thousand times ten thousand, and thousands of thousands</a:t>
            </a:r>
            <a:r>
              <a:rPr lang="en-US" i="1" dirty="0" smtClean="0">
                <a:solidFill>
                  <a:srgbClr val="800000"/>
                </a:solidFill>
              </a:rPr>
              <a:t>, </a:t>
            </a:r>
            <a:r>
              <a:rPr lang="en-US" dirty="0" smtClean="0"/>
              <a:t>(</a:t>
            </a:r>
            <a:r>
              <a:rPr lang="en-US" b="1" dirty="0" smtClean="0">
                <a:solidFill>
                  <a:srgbClr val="800000"/>
                </a:solidFill>
              </a:rPr>
              <a:t>Revelation 5:11</a:t>
            </a:r>
            <a:r>
              <a:rPr lang="en-US" dirty="0" smtClean="0"/>
              <a:t>)</a:t>
            </a:r>
          </a:p>
          <a:p>
            <a:pPr>
              <a:lnSpc>
                <a:spcPct val="95000"/>
              </a:lnSpc>
              <a:spcBef>
                <a:spcPts val="0"/>
              </a:spcBef>
            </a:pPr>
            <a:r>
              <a:rPr lang="en-US" dirty="0" smtClean="0"/>
              <a:t>Added </a:t>
            </a:r>
            <a:r>
              <a:rPr lang="en-US" b="1" i="1" dirty="0" smtClean="0"/>
              <a:t>all</a:t>
            </a:r>
            <a:r>
              <a:rPr lang="en-US" dirty="0" smtClean="0"/>
              <a:t> of the angles … This is everything good, except humans.</a:t>
            </a:r>
          </a:p>
        </p:txBody>
      </p:sp>
    </p:spTree>
    <p:extLst>
      <p:ext uri="{BB962C8B-B14F-4D97-AF65-F5344CB8AC3E}">
        <p14:creationId xmlns:p14="http://schemas.microsoft.com/office/powerpoint/2010/main" val="16050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Song of Creation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7"/>
            </a:pPr>
            <a:r>
              <a:rPr lang="en-US" sz="2200" dirty="0" smtClean="0"/>
              <a:t>How are the songs offered by the whole host different?  (Contrast verse 12 with verse 13.)</a:t>
            </a:r>
          </a:p>
          <a:p>
            <a:pPr marL="0" lvl="0" indent="0">
              <a:lnSpc>
                <a:spcPct val="95000"/>
              </a:lnSpc>
              <a:spcBef>
                <a:spcPts val="0"/>
              </a:spcBef>
              <a:buNone/>
            </a:pPr>
            <a:r>
              <a:rPr lang="en-US" sz="2200" i="1" dirty="0" smtClean="0">
                <a:solidFill>
                  <a:srgbClr val="800000"/>
                </a:solidFill>
              </a:rPr>
              <a:t>… saying </a:t>
            </a:r>
            <a:r>
              <a:rPr lang="en-US" sz="2200" i="1" dirty="0">
                <a:solidFill>
                  <a:srgbClr val="800000"/>
                </a:solidFill>
              </a:rPr>
              <a:t>with a loud voice: </a:t>
            </a:r>
            <a:r>
              <a:rPr lang="en-US" sz="2200" i="1" dirty="0" smtClean="0">
                <a:solidFill>
                  <a:srgbClr val="800000"/>
                </a:solidFill>
              </a:rPr>
              <a:t>“</a:t>
            </a:r>
            <a:r>
              <a:rPr lang="en-US" sz="2200" b="1" i="1" u="sng" dirty="0" smtClean="0">
                <a:solidFill>
                  <a:srgbClr val="800000"/>
                </a:solidFill>
              </a:rPr>
              <a:t>Worthy </a:t>
            </a:r>
            <a:r>
              <a:rPr lang="en-US" sz="2200" b="1" i="1" u="sng" dirty="0">
                <a:solidFill>
                  <a:srgbClr val="800000"/>
                </a:solidFill>
              </a:rPr>
              <a:t>is the Lamb</a:t>
            </a:r>
            <a:r>
              <a:rPr lang="en-US" sz="2200" b="1" i="1" dirty="0">
                <a:solidFill>
                  <a:srgbClr val="800000"/>
                </a:solidFill>
              </a:rPr>
              <a:t> </a:t>
            </a:r>
            <a:r>
              <a:rPr lang="en-US" sz="2200" i="1" dirty="0">
                <a:solidFill>
                  <a:srgbClr val="800000"/>
                </a:solidFill>
              </a:rPr>
              <a:t>who was slain </a:t>
            </a:r>
            <a:r>
              <a:rPr lang="en-US" sz="2200" b="1" i="1" dirty="0">
                <a:solidFill>
                  <a:srgbClr val="800000"/>
                </a:solidFill>
              </a:rPr>
              <a:t>To </a:t>
            </a:r>
            <a:r>
              <a:rPr lang="en-US" sz="2200" b="1" i="1" u="sng" dirty="0">
                <a:solidFill>
                  <a:srgbClr val="800000"/>
                </a:solidFill>
              </a:rPr>
              <a:t>receive</a:t>
            </a:r>
            <a:r>
              <a:rPr lang="en-US" sz="2200" b="1" i="1" dirty="0">
                <a:solidFill>
                  <a:srgbClr val="800000"/>
                </a:solidFill>
              </a:rPr>
              <a:t> power and riches and wisdom, And strength and honor and glory and blessing</a:t>
            </a:r>
            <a:r>
              <a:rPr lang="en-US" sz="2200" i="1" dirty="0" smtClean="0">
                <a:solidFill>
                  <a:srgbClr val="800000"/>
                </a:solidFill>
              </a:rPr>
              <a:t>!”  </a:t>
            </a:r>
            <a:r>
              <a:rPr lang="en-US" sz="2200" b="1" i="1" dirty="0">
                <a:solidFill>
                  <a:srgbClr val="800000"/>
                </a:solidFill>
              </a:rPr>
              <a:t>And every creature </a:t>
            </a:r>
            <a:r>
              <a:rPr lang="en-US" sz="2200" i="1" dirty="0">
                <a:solidFill>
                  <a:srgbClr val="800000"/>
                </a:solidFill>
              </a:rPr>
              <a:t>which is in heaven and on the earth and under the earth and such as are in the sea, and </a:t>
            </a:r>
            <a:r>
              <a:rPr lang="en-US" sz="2200" b="1" i="1" dirty="0">
                <a:solidFill>
                  <a:srgbClr val="800000"/>
                </a:solidFill>
              </a:rPr>
              <a:t>all that are in them</a:t>
            </a:r>
            <a:r>
              <a:rPr lang="en-US" sz="2200" i="1" dirty="0">
                <a:solidFill>
                  <a:srgbClr val="800000"/>
                </a:solidFill>
              </a:rPr>
              <a:t>, I heard saying: </a:t>
            </a:r>
            <a:r>
              <a:rPr lang="en-US" sz="2200" i="1" dirty="0" smtClean="0">
                <a:solidFill>
                  <a:srgbClr val="800000"/>
                </a:solidFill>
              </a:rPr>
              <a:t>“</a:t>
            </a:r>
            <a:r>
              <a:rPr lang="en-US" sz="2200" b="1" i="1" dirty="0" smtClean="0">
                <a:solidFill>
                  <a:srgbClr val="800000"/>
                </a:solidFill>
              </a:rPr>
              <a:t>Blessing </a:t>
            </a:r>
            <a:r>
              <a:rPr lang="en-US" sz="2200" b="1" i="1" dirty="0">
                <a:solidFill>
                  <a:srgbClr val="800000"/>
                </a:solidFill>
              </a:rPr>
              <a:t>and honor and glory and power Be </a:t>
            </a:r>
            <a:r>
              <a:rPr lang="en-US" sz="2200" b="1" i="1" u="sng" dirty="0">
                <a:solidFill>
                  <a:srgbClr val="800000"/>
                </a:solidFill>
              </a:rPr>
              <a:t>to Him who sits on the throne</a:t>
            </a:r>
            <a:r>
              <a:rPr lang="en-US" sz="2200" b="1" i="1" dirty="0">
                <a:solidFill>
                  <a:srgbClr val="800000"/>
                </a:solidFill>
              </a:rPr>
              <a:t>, And </a:t>
            </a:r>
            <a:r>
              <a:rPr lang="en-US" sz="2200" b="1" i="1" u="sng" dirty="0">
                <a:solidFill>
                  <a:srgbClr val="800000"/>
                </a:solidFill>
              </a:rPr>
              <a:t>to the Lamb</a:t>
            </a:r>
            <a:r>
              <a:rPr lang="en-US" sz="2200" b="1" i="1" dirty="0">
                <a:solidFill>
                  <a:srgbClr val="800000"/>
                </a:solidFill>
              </a:rPr>
              <a:t>, forever and ever</a:t>
            </a:r>
            <a:r>
              <a:rPr lang="en-US" sz="2200" i="1" dirty="0" smtClean="0">
                <a:solidFill>
                  <a:srgbClr val="800000"/>
                </a:solidFill>
              </a:rPr>
              <a:t>!”  </a:t>
            </a:r>
            <a:r>
              <a:rPr lang="en-US" sz="2200" i="1" dirty="0">
                <a:solidFill>
                  <a:srgbClr val="800000"/>
                </a:solidFill>
              </a:rPr>
              <a:t>Then the four living creatures said, </a:t>
            </a:r>
            <a:r>
              <a:rPr lang="en-US" sz="2200" i="1" dirty="0" smtClean="0">
                <a:solidFill>
                  <a:srgbClr val="800000"/>
                </a:solidFill>
              </a:rPr>
              <a:t>“</a:t>
            </a:r>
            <a:r>
              <a:rPr lang="en-US" sz="2200" b="1" i="1" dirty="0" smtClean="0">
                <a:solidFill>
                  <a:srgbClr val="800000"/>
                </a:solidFill>
              </a:rPr>
              <a:t>Amen!</a:t>
            </a:r>
            <a:r>
              <a:rPr lang="en-US" sz="2200" i="1" dirty="0" smtClean="0">
                <a:solidFill>
                  <a:srgbClr val="800000"/>
                </a:solidFill>
              </a:rPr>
              <a:t>” </a:t>
            </a:r>
            <a:r>
              <a:rPr lang="en-US" sz="2200" i="1" dirty="0">
                <a:solidFill>
                  <a:srgbClr val="800000"/>
                </a:solidFill>
              </a:rPr>
              <a:t>And the twenty-four elders fell down and worshiped Him who lives forever and ever</a:t>
            </a:r>
            <a:r>
              <a:rPr lang="en-US" sz="2200" i="1" dirty="0" smtClean="0">
                <a:solidFill>
                  <a:srgbClr val="800000"/>
                </a:solidFill>
              </a:rPr>
              <a:t>. </a:t>
            </a:r>
            <a:r>
              <a:rPr lang="en-US" sz="2200" dirty="0" smtClean="0"/>
              <a:t>(</a:t>
            </a:r>
            <a:r>
              <a:rPr lang="en-US" sz="2200" b="1" dirty="0">
                <a:solidFill>
                  <a:srgbClr val="800000"/>
                </a:solidFill>
              </a:rPr>
              <a:t>Revelation </a:t>
            </a:r>
            <a:r>
              <a:rPr lang="en-US" sz="2200" b="1" dirty="0" smtClean="0">
                <a:solidFill>
                  <a:srgbClr val="800000"/>
                </a:solidFill>
              </a:rPr>
              <a:t>5:12-14</a:t>
            </a:r>
            <a:r>
              <a:rPr lang="en-US" sz="2200" dirty="0" smtClean="0"/>
              <a:t>)</a:t>
            </a:r>
          </a:p>
          <a:p>
            <a:pPr>
              <a:lnSpc>
                <a:spcPct val="95000"/>
              </a:lnSpc>
              <a:spcBef>
                <a:spcPts val="0"/>
              </a:spcBef>
            </a:pPr>
            <a:r>
              <a:rPr lang="en-US" sz="2200" dirty="0" smtClean="0"/>
              <a:t>Offers praise to Jesus, but does not mention thanks for redemption.</a:t>
            </a:r>
          </a:p>
          <a:p>
            <a:pPr>
              <a:lnSpc>
                <a:spcPct val="95000"/>
              </a:lnSpc>
              <a:spcBef>
                <a:spcPts val="0"/>
              </a:spcBef>
            </a:pPr>
            <a:r>
              <a:rPr lang="en-US" sz="2200" dirty="0" smtClean="0"/>
              <a:t>Represents all of creation – except possibly humans (</a:t>
            </a:r>
            <a:r>
              <a:rPr lang="en-US" sz="2200" b="1" dirty="0" smtClean="0">
                <a:solidFill>
                  <a:srgbClr val="800000"/>
                </a:solidFill>
              </a:rPr>
              <a:t>Psalm 19:1-4</a:t>
            </a:r>
            <a:r>
              <a:rPr lang="en-US" sz="2200" dirty="0" smtClean="0"/>
              <a:t>).</a:t>
            </a:r>
          </a:p>
          <a:p>
            <a:pPr>
              <a:lnSpc>
                <a:spcPct val="95000"/>
              </a:lnSpc>
              <a:spcBef>
                <a:spcPts val="0"/>
              </a:spcBef>
            </a:pPr>
            <a:r>
              <a:rPr lang="en-US" sz="2200" dirty="0" smtClean="0"/>
              <a:t>First one is devoted to Jesus.  Last one includes Jesus </a:t>
            </a:r>
            <a:r>
              <a:rPr lang="en-US" sz="2200" b="1" i="1" dirty="0" smtClean="0"/>
              <a:t>and</a:t>
            </a:r>
            <a:r>
              <a:rPr lang="en-US" sz="2200" dirty="0" smtClean="0"/>
              <a:t> God.</a:t>
            </a:r>
          </a:p>
          <a:p>
            <a:pPr>
              <a:lnSpc>
                <a:spcPct val="95000"/>
              </a:lnSpc>
              <a:spcBef>
                <a:spcPts val="0"/>
              </a:spcBef>
            </a:pPr>
            <a:endParaRPr lang="en-US" sz="2200" dirty="0"/>
          </a:p>
        </p:txBody>
      </p:sp>
    </p:spTree>
    <p:extLst>
      <p:ext uri="{BB962C8B-B14F-4D97-AF65-F5344CB8AC3E}">
        <p14:creationId xmlns:p14="http://schemas.microsoft.com/office/powerpoint/2010/main" val="34092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Deity of Christ</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800" i="1" dirty="0">
                <a:solidFill>
                  <a:srgbClr val="800000"/>
                </a:solidFill>
              </a:rPr>
              <a:t>And </a:t>
            </a:r>
            <a:r>
              <a:rPr lang="en-US" sz="1800" b="1" i="1" dirty="0">
                <a:solidFill>
                  <a:srgbClr val="800000"/>
                </a:solidFill>
              </a:rPr>
              <a:t>every creature which is in heaven and on the earth </a:t>
            </a:r>
            <a:r>
              <a:rPr lang="en-US" sz="1800" i="1" dirty="0">
                <a:solidFill>
                  <a:srgbClr val="800000"/>
                </a:solidFill>
              </a:rPr>
              <a:t>and under the earth and such as are in the sea, and all that are in them, I heard saying: “Blessing and honor and glory and power Be </a:t>
            </a:r>
            <a:r>
              <a:rPr lang="en-US" sz="1800" b="1" i="1" dirty="0">
                <a:solidFill>
                  <a:srgbClr val="800000"/>
                </a:solidFill>
              </a:rPr>
              <a:t>to Him who sits on the throne, </a:t>
            </a:r>
            <a:r>
              <a:rPr lang="en-US" sz="1800" b="1" i="1" u="sng" dirty="0">
                <a:solidFill>
                  <a:srgbClr val="800000"/>
                </a:solidFill>
              </a:rPr>
              <a:t>And to the Lamb</a:t>
            </a:r>
            <a:r>
              <a:rPr lang="en-US" sz="1800" b="1" i="1" dirty="0">
                <a:solidFill>
                  <a:srgbClr val="800000"/>
                </a:solidFill>
              </a:rPr>
              <a:t>, forever and ever</a:t>
            </a:r>
            <a:r>
              <a:rPr lang="en-US" sz="1800" i="1" dirty="0">
                <a:solidFill>
                  <a:srgbClr val="800000"/>
                </a:solidFill>
              </a:rPr>
              <a:t>!”  Then </a:t>
            </a:r>
            <a:r>
              <a:rPr lang="en-US" sz="1800" b="1" i="1" u="sng" dirty="0">
                <a:solidFill>
                  <a:srgbClr val="800000"/>
                </a:solidFill>
              </a:rPr>
              <a:t>the four living creatures said, “Amen!”</a:t>
            </a:r>
            <a:r>
              <a:rPr lang="en-US" sz="1800" i="1" dirty="0">
                <a:solidFill>
                  <a:srgbClr val="800000"/>
                </a:solidFill>
              </a:rPr>
              <a:t> And the twenty-four elders fell down and </a:t>
            </a:r>
            <a:r>
              <a:rPr lang="en-US" sz="1800" b="1" i="1" dirty="0">
                <a:solidFill>
                  <a:srgbClr val="800000"/>
                </a:solidFill>
              </a:rPr>
              <a:t>worshiped Him who lives forever and ever</a:t>
            </a:r>
            <a:r>
              <a:rPr lang="en-US" sz="1800" i="1" dirty="0">
                <a:solidFill>
                  <a:srgbClr val="800000"/>
                </a:solidFill>
              </a:rPr>
              <a:t>. </a:t>
            </a:r>
            <a:r>
              <a:rPr lang="en-US" sz="1800" dirty="0"/>
              <a:t>(</a:t>
            </a:r>
            <a:r>
              <a:rPr lang="en-US" sz="1800" b="1" dirty="0">
                <a:solidFill>
                  <a:srgbClr val="800000"/>
                </a:solidFill>
              </a:rPr>
              <a:t>Revelation 5:12-14</a:t>
            </a:r>
            <a:r>
              <a:rPr lang="en-US" sz="1800" dirty="0"/>
              <a:t>)</a:t>
            </a:r>
          </a:p>
          <a:p>
            <a:pPr marL="346075" lvl="0" indent="-346075">
              <a:lnSpc>
                <a:spcPct val="88000"/>
              </a:lnSpc>
              <a:buFont typeface="+mj-lt"/>
              <a:buAutoNum type="arabicPeriod" startAt="8"/>
            </a:pPr>
            <a:r>
              <a:rPr lang="en-US" sz="1800" dirty="0" smtClean="0"/>
              <a:t>What </a:t>
            </a:r>
            <a:r>
              <a:rPr lang="en-US" sz="1800" dirty="0"/>
              <a:t>can we conclude since the entire host of all creation offered the same praise to both God and Jesus?  What is the significance of them sharing the same worship?</a:t>
            </a:r>
            <a:endParaRPr lang="en-US" sz="1800" dirty="0" smtClean="0"/>
          </a:p>
          <a:p>
            <a:pPr>
              <a:lnSpc>
                <a:spcPct val="88000"/>
              </a:lnSpc>
            </a:pPr>
            <a:r>
              <a:rPr lang="en-US" sz="1800" dirty="0" smtClean="0"/>
              <a:t>Angels and humans both </a:t>
            </a:r>
            <a:r>
              <a:rPr lang="en-US" sz="1800" b="1" i="1" dirty="0" smtClean="0"/>
              <a:t>turn</a:t>
            </a:r>
            <a:r>
              <a:rPr lang="en-US" sz="1800" dirty="0" smtClean="0"/>
              <a:t> away worship not due them (</a:t>
            </a:r>
            <a:r>
              <a:rPr lang="en-US" sz="1800" b="1" dirty="0" smtClean="0">
                <a:solidFill>
                  <a:srgbClr val="800000"/>
                </a:solidFill>
              </a:rPr>
              <a:t>Acts 10:25-26; Rev. 22:8-9</a:t>
            </a:r>
            <a:r>
              <a:rPr lang="en-US" sz="1800" dirty="0" smtClean="0"/>
              <a:t>).</a:t>
            </a:r>
          </a:p>
          <a:p>
            <a:pPr>
              <a:lnSpc>
                <a:spcPct val="88000"/>
              </a:lnSpc>
            </a:pPr>
            <a:r>
              <a:rPr lang="en-US" sz="1800" dirty="0" smtClean="0"/>
              <a:t>If Christ </a:t>
            </a:r>
            <a:r>
              <a:rPr lang="en-US" sz="1800" b="1" i="1" dirty="0" smtClean="0"/>
              <a:t>accepts</a:t>
            </a:r>
            <a:r>
              <a:rPr lang="en-US" sz="1800" dirty="0" smtClean="0"/>
              <a:t> the same worship as the Father, then He is equal to the Father (</a:t>
            </a:r>
            <a:r>
              <a:rPr lang="en-US" sz="1800" b="1" dirty="0" smtClean="0">
                <a:solidFill>
                  <a:srgbClr val="800000"/>
                </a:solidFill>
              </a:rPr>
              <a:t>Philip. 2:6</a:t>
            </a:r>
            <a:r>
              <a:rPr lang="en-US" sz="1800" dirty="0" smtClean="0"/>
              <a:t>).</a:t>
            </a:r>
          </a:p>
          <a:p>
            <a:pPr>
              <a:lnSpc>
                <a:spcPct val="88000"/>
              </a:lnSpc>
            </a:pPr>
            <a:r>
              <a:rPr lang="en-US" sz="1800" dirty="0" smtClean="0"/>
              <a:t>Subtle emphasis for final reason He is worthy – He is divine!</a:t>
            </a:r>
          </a:p>
          <a:p>
            <a:pPr marL="0" indent="0">
              <a:lnSpc>
                <a:spcPct val="88000"/>
              </a:lnSpc>
              <a:buNone/>
            </a:pPr>
            <a:r>
              <a:rPr lang="en-US" sz="1800" i="1" dirty="0" smtClean="0">
                <a:solidFill>
                  <a:srgbClr val="800000"/>
                </a:solidFill>
              </a:rPr>
              <a:t>“Truly </a:t>
            </a:r>
            <a:r>
              <a:rPr lang="en-US" sz="1800" i="1" dirty="0">
                <a:solidFill>
                  <a:srgbClr val="800000"/>
                </a:solidFill>
              </a:rPr>
              <a:t>I know it is so, But how can a man be righteous before God</a:t>
            </a:r>
            <a:r>
              <a:rPr lang="en-US" sz="1800" i="1" dirty="0" smtClean="0">
                <a:solidFill>
                  <a:srgbClr val="800000"/>
                </a:solidFill>
              </a:rPr>
              <a:t>?  If </a:t>
            </a:r>
            <a:r>
              <a:rPr lang="en-US" sz="1800" i="1" dirty="0">
                <a:solidFill>
                  <a:srgbClr val="800000"/>
                </a:solidFill>
              </a:rPr>
              <a:t>one wished to contend with Him, He could not answer Him one time out of a thousand</a:t>
            </a:r>
            <a:r>
              <a:rPr lang="en-US" sz="1800" i="1" dirty="0" smtClean="0">
                <a:solidFill>
                  <a:srgbClr val="800000"/>
                </a:solidFill>
              </a:rPr>
              <a:t>. … If </a:t>
            </a:r>
            <a:r>
              <a:rPr lang="en-US" sz="1800" i="1" dirty="0">
                <a:solidFill>
                  <a:srgbClr val="800000"/>
                </a:solidFill>
              </a:rPr>
              <a:t>it is a matter of strength, indeed He is strong; And if of justice, </a:t>
            </a:r>
            <a:r>
              <a:rPr lang="en-US" sz="1800" b="1" i="1" dirty="0">
                <a:solidFill>
                  <a:srgbClr val="800000"/>
                </a:solidFill>
              </a:rPr>
              <a:t>who will appoint my day in </a:t>
            </a:r>
            <a:r>
              <a:rPr lang="en-US" sz="1800" b="1" i="1" dirty="0" smtClean="0">
                <a:solidFill>
                  <a:srgbClr val="800000"/>
                </a:solidFill>
              </a:rPr>
              <a:t>court</a:t>
            </a:r>
            <a:r>
              <a:rPr lang="en-US" sz="1800" i="1" dirty="0" smtClean="0">
                <a:solidFill>
                  <a:srgbClr val="800000"/>
                </a:solidFill>
              </a:rPr>
              <a:t>?  For </a:t>
            </a:r>
            <a:r>
              <a:rPr lang="en-US" sz="1800" i="1" dirty="0">
                <a:solidFill>
                  <a:srgbClr val="800000"/>
                </a:solidFill>
              </a:rPr>
              <a:t>He is not a man, as I am, That I may answer Him, And that we should go to court together</a:t>
            </a:r>
            <a:r>
              <a:rPr lang="en-US" sz="1800" i="1" dirty="0" smtClean="0">
                <a:solidFill>
                  <a:srgbClr val="800000"/>
                </a:solidFill>
              </a:rPr>
              <a:t>.  </a:t>
            </a:r>
            <a:r>
              <a:rPr lang="en-US" sz="1800" b="1" i="1" dirty="0">
                <a:solidFill>
                  <a:srgbClr val="800000"/>
                </a:solidFill>
              </a:rPr>
              <a:t>Nor is there any mediator between us, </a:t>
            </a:r>
            <a:r>
              <a:rPr lang="en-US" sz="1800" b="1" i="1" u="sng" dirty="0">
                <a:solidFill>
                  <a:srgbClr val="800000"/>
                </a:solidFill>
              </a:rPr>
              <a:t>Who may lay his hand on us both</a:t>
            </a:r>
            <a:r>
              <a:rPr lang="en-US" sz="1800" i="1" dirty="0" smtClean="0">
                <a:solidFill>
                  <a:srgbClr val="800000"/>
                </a:solidFill>
              </a:rPr>
              <a:t>.”</a:t>
            </a:r>
            <a:r>
              <a:rPr lang="en-US" sz="1800" dirty="0" smtClean="0"/>
              <a:t>  (</a:t>
            </a:r>
            <a:r>
              <a:rPr lang="en-US" sz="1800" b="1" dirty="0">
                <a:solidFill>
                  <a:srgbClr val="800000"/>
                </a:solidFill>
              </a:rPr>
              <a:t>Job </a:t>
            </a:r>
            <a:r>
              <a:rPr lang="en-US" sz="1800" b="1" dirty="0" smtClean="0">
                <a:solidFill>
                  <a:srgbClr val="800000"/>
                </a:solidFill>
              </a:rPr>
              <a:t>9:2-33</a:t>
            </a:r>
            <a:r>
              <a:rPr lang="en-US" sz="1800" dirty="0" smtClean="0"/>
              <a:t>)</a:t>
            </a:r>
          </a:p>
          <a:p>
            <a:pPr>
              <a:lnSpc>
                <a:spcPct val="88000"/>
              </a:lnSpc>
            </a:pPr>
            <a:r>
              <a:rPr lang="en-US" sz="1800" dirty="0" smtClean="0"/>
              <a:t>A Just Mediator – and </a:t>
            </a:r>
            <a:r>
              <a:rPr lang="en-US" sz="1800" b="1" i="1" dirty="0" smtClean="0"/>
              <a:t>Judge</a:t>
            </a:r>
            <a:r>
              <a:rPr lang="en-US" sz="1800" dirty="0" smtClean="0"/>
              <a:t>!</a:t>
            </a:r>
          </a:p>
        </p:txBody>
      </p:sp>
    </p:spTree>
    <p:extLst>
      <p:ext uri="{BB962C8B-B14F-4D97-AF65-F5344CB8AC3E}">
        <p14:creationId xmlns:p14="http://schemas.microsoft.com/office/powerpoint/2010/main" val="3396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 Is Plan of Salvation?</a:t>
            </a:r>
            <a:endParaRPr lang="en-US" dirty="0"/>
          </a:p>
        </p:txBody>
      </p:sp>
      <p:sp>
        <p:nvSpPr>
          <p:cNvPr id="3" name="Content Placeholder 2"/>
          <p:cNvSpPr>
            <a:spLocks noGrp="1"/>
          </p:cNvSpPr>
          <p:nvPr>
            <p:ph sz="quarter" idx="10"/>
          </p:nvPr>
        </p:nvSpPr>
        <p:spPr>
          <a:xfrm>
            <a:off x="47501" y="914400"/>
            <a:ext cx="9048998" cy="4160520"/>
          </a:xfrm>
        </p:spPr>
        <p:txBody>
          <a:bodyPr/>
          <a:lstStyle/>
          <a:p>
            <a:pPr marL="346075" lvl="0" indent="-346075">
              <a:lnSpc>
                <a:spcPct val="95000"/>
              </a:lnSpc>
              <a:spcBef>
                <a:spcPts val="0"/>
              </a:spcBef>
              <a:buFont typeface="+mj-lt"/>
              <a:buAutoNum type="arabicPeriod" startAt="9"/>
            </a:pPr>
            <a:r>
              <a:rPr lang="en-US" sz="2000" dirty="0" smtClean="0"/>
              <a:t>Looking </a:t>
            </a:r>
            <a:r>
              <a:rPr lang="en-US" sz="2000" dirty="0"/>
              <a:t>back on the chapter, does this scroll refer to the plan of salvation, the gospel, and Jesus </a:t>
            </a:r>
            <a:r>
              <a:rPr lang="en-US" sz="2000" i="1" dirty="0">
                <a:solidFill>
                  <a:srgbClr val="800000"/>
                </a:solidFill>
              </a:rPr>
              <a:t>“slain from the foundation of the world”</a:t>
            </a:r>
            <a:r>
              <a:rPr lang="en-US" sz="2000" dirty="0"/>
              <a:t> (</a:t>
            </a:r>
            <a:r>
              <a:rPr lang="en-US" sz="2000" b="1" dirty="0">
                <a:solidFill>
                  <a:srgbClr val="800000"/>
                </a:solidFill>
              </a:rPr>
              <a:t>Revelation 13:8; 1 Peter 1:20</a:t>
            </a:r>
            <a:r>
              <a:rPr lang="en-US" sz="2000" dirty="0"/>
              <a:t>) – or something else?  How do you know</a:t>
            </a:r>
            <a:r>
              <a:rPr lang="en-US" sz="2000" dirty="0" smtClean="0"/>
              <a:t>?</a:t>
            </a:r>
          </a:p>
          <a:p>
            <a:pPr>
              <a:lnSpc>
                <a:spcPct val="95000"/>
              </a:lnSpc>
              <a:spcBef>
                <a:spcPts val="0"/>
              </a:spcBef>
            </a:pPr>
            <a:r>
              <a:rPr lang="en-US" sz="2000" dirty="0" smtClean="0"/>
              <a:t>Jesus is originally missing from heaven scene (chapter </a:t>
            </a:r>
            <a:r>
              <a:rPr lang="en-US" sz="2000" b="1" dirty="0" smtClean="0">
                <a:solidFill>
                  <a:srgbClr val="800000"/>
                </a:solidFill>
              </a:rPr>
              <a:t>4</a:t>
            </a:r>
            <a:r>
              <a:rPr lang="en-US" sz="2000" dirty="0" smtClean="0"/>
              <a:t>).</a:t>
            </a:r>
          </a:p>
          <a:p>
            <a:pPr>
              <a:lnSpc>
                <a:spcPct val="95000"/>
              </a:lnSpc>
              <a:spcBef>
                <a:spcPts val="0"/>
              </a:spcBef>
            </a:pPr>
            <a:r>
              <a:rPr lang="en-US" sz="2000" dirty="0" smtClean="0"/>
              <a:t>Jesus </a:t>
            </a:r>
            <a:r>
              <a:rPr lang="en-US" sz="2000" i="1" dirty="0" smtClean="0">
                <a:solidFill>
                  <a:srgbClr val="800000"/>
                </a:solidFill>
              </a:rPr>
              <a:t>“prevailed”</a:t>
            </a:r>
            <a:r>
              <a:rPr lang="en-US" sz="2000" dirty="0" smtClean="0"/>
              <a:t> to open the scroll (</a:t>
            </a:r>
            <a:r>
              <a:rPr lang="en-US" sz="2000" b="1" dirty="0" smtClean="0">
                <a:solidFill>
                  <a:srgbClr val="800000"/>
                </a:solidFill>
              </a:rPr>
              <a:t>5:5</a:t>
            </a:r>
            <a:r>
              <a:rPr lang="en-US" sz="2000" dirty="0" smtClean="0"/>
              <a:t>).  He had already overcome, past tense …</a:t>
            </a:r>
          </a:p>
          <a:p>
            <a:pPr>
              <a:lnSpc>
                <a:spcPct val="95000"/>
              </a:lnSpc>
              <a:spcBef>
                <a:spcPts val="0"/>
              </a:spcBef>
            </a:pPr>
            <a:r>
              <a:rPr lang="en-US" sz="2000" dirty="0" smtClean="0"/>
              <a:t>Appeared to already have been </a:t>
            </a:r>
            <a:r>
              <a:rPr lang="en-US" sz="2000" i="1" dirty="0" smtClean="0">
                <a:solidFill>
                  <a:srgbClr val="800000"/>
                </a:solidFill>
              </a:rPr>
              <a:t>“slain”</a:t>
            </a:r>
            <a:r>
              <a:rPr lang="en-US" sz="2000" dirty="0"/>
              <a:t> </a:t>
            </a:r>
            <a:r>
              <a:rPr lang="en-US" sz="2000" dirty="0" smtClean="0"/>
              <a:t>(</a:t>
            </a:r>
            <a:r>
              <a:rPr lang="en-US" sz="2000" b="1" dirty="0" smtClean="0">
                <a:solidFill>
                  <a:srgbClr val="800000"/>
                </a:solidFill>
              </a:rPr>
              <a:t>5:6</a:t>
            </a:r>
            <a:r>
              <a:rPr lang="en-US" sz="2000" dirty="0" smtClean="0"/>
              <a:t>).</a:t>
            </a:r>
          </a:p>
          <a:p>
            <a:pPr>
              <a:lnSpc>
                <a:spcPct val="95000"/>
              </a:lnSpc>
              <a:spcBef>
                <a:spcPts val="0"/>
              </a:spcBef>
            </a:pPr>
            <a:r>
              <a:rPr lang="en-US" sz="2000" dirty="0" smtClean="0"/>
              <a:t>Praised as already having been </a:t>
            </a:r>
            <a:r>
              <a:rPr lang="en-US" sz="2000" i="1" dirty="0" smtClean="0">
                <a:solidFill>
                  <a:srgbClr val="800000"/>
                </a:solidFill>
              </a:rPr>
              <a:t>“slain”</a:t>
            </a:r>
            <a:r>
              <a:rPr lang="en-US" sz="2000" dirty="0" smtClean="0"/>
              <a:t> (</a:t>
            </a:r>
            <a:r>
              <a:rPr lang="en-US" sz="2000" b="1" dirty="0" smtClean="0">
                <a:solidFill>
                  <a:srgbClr val="800000"/>
                </a:solidFill>
              </a:rPr>
              <a:t>5:9</a:t>
            </a:r>
            <a:r>
              <a:rPr lang="en-US" sz="2000" dirty="0" smtClean="0"/>
              <a:t>).</a:t>
            </a:r>
          </a:p>
          <a:p>
            <a:pPr>
              <a:lnSpc>
                <a:spcPct val="95000"/>
              </a:lnSpc>
              <a:spcBef>
                <a:spcPts val="0"/>
              </a:spcBef>
            </a:pPr>
            <a:r>
              <a:rPr lang="en-US" sz="2000" i="1" dirty="0" smtClean="0">
                <a:solidFill>
                  <a:srgbClr val="800000"/>
                </a:solidFill>
              </a:rPr>
              <a:t>“Redeemed us”</a:t>
            </a:r>
            <a:r>
              <a:rPr lang="en-US" sz="2000" dirty="0" smtClean="0"/>
              <a:t>, past tense (</a:t>
            </a:r>
            <a:r>
              <a:rPr lang="en-US" sz="2000" b="1" dirty="0" smtClean="0">
                <a:solidFill>
                  <a:srgbClr val="800000"/>
                </a:solidFill>
              </a:rPr>
              <a:t>5:9</a:t>
            </a:r>
            <a:r>
              <a:rPr lang="en-US" sz="2000" dirty="0" smtClean="0"/>
              <a:t>).</a:t>
            </a:r>
          </a:p>
          <a:p>
            <a:pPr>
              <a:lnSpc>
                <a:spcPct val="95000"/>
              </a:lnSpc>
              <a:spcBef>
                <a:spcPts val="0"/>
              </a:spcBef>
            </a:pPr>
            <a:r>
              <a:rPr lang="en-US" sz="2000" i="1" dirty="0" smtClean="0">
                <a:solidFill>
                  <a:srgbClr val="800000"/>
                </a:solidFill>
              </a:rPr>
              <a:t>“Made us kings and priests”</a:t>
            </a:r>
            <a:r>
              <a:rPr lang="en-US" sz="2000" dirty="0" smtClean="0"/>
              <a:t>, past tense (</a:t>
            </a:r>
            <a:r>
              <a:rPr lang="en-US" sz="2000" b="1" dirty="0" smtClean="0">
                <a:solidFill>
                  <a:srgbClr val="800000"/>
                </a:solidFill>
              </a:rPr>
              <a:t>5:10</a:t>
            </a:r>
            <a:r>
              <a:rPr lang="en-US" sz="2000" dirty="0" smtClean="0"/>
              <a:t>).</a:t>
            </a:r>
          </a:p>
          <a:p>
            <a:pPr>
              <a:lnSpc>
                <a:spcPct val="95000"/>
              </a:lnSpc>
              <a:spcBef>
                <a:spcPts val="0"/>
              </a:spcBef>
            </a:pPr>
            <a:r>
              <a:rPr lang="en-US" sz="2000" smtClean="0"/>
              <a:t>Praised </a:t>
            </a:r>
            <a:r>
              <a:rPr lang="en-US" sz="2000" dirty="0" smtClean="0"/>
              <a:t>again as having already been </a:t>
            </a:r>
            <a:r>
              <a:rPr lang="en-US" sz="2000" i="1" dirty="0" smtClean="0">
                <a:solidFill>
                  <a:srgbClr val="800000"/>
                </a:solidFill>
              </a:rPr>
              <a:t>“slain”</a:t>
            </a:r>
            <a:r>
              <a:rPr lang="en-US" sz="2000" dirty="0" smtClean="0"/>
              <a:t> (</a:t>
            </a:r>
            <a:r>
              <a:rPr lang="en-US" sz="2000" b="1" dirty="0" smtClean="0">
                <a:solidFill>
                  <a:srgbClr val="800000"/>
                </a:solidFill>
              </a:rPr>
              <a:t>5:12</a:t>
            </a:r>
            <a:r>
              <a:rPr lang="en-US" sz="2000" dirty="0" smtClean="0"/>
              <a:t>).</a:t>
            </a:r>
          </a:p>
          <a:p>
            <a:pPr>
              <a:lnSpc>
                <a:spcPct val="95000"/>
              </a:lnSpc>
              <a:spcBef>
                <a:spcPts val="0"/>
              </a:spcBef>
            </a:pPr>
            <a:r>
              <a:rPr lang="en-US" sz="2000" dirty="0" smtClean="0"/>
              <a:t>Praised as already having been </a:t>
            </a:r>
            <a:r>
              <a:rPr lang="en-US" sz="2000" i="1" dirty="0" smtClean="0">
                <a:solidFill>
                  <a:srgbClr val="800000"/>
                </a:solidFill>
              </a:rPr>
              <a:t>“worthy”</a:t>
            </a:r>
            <a:r>
              <a:rPr lang="en-US" sz="2000" dirty="0" smtClean="0"/>
              <a:t>, past tense (</a:t>
            </a:r>
            <a:r>
              <a:rPr lang="en-US" sz="2000" b="1" dirty="0" smtClean="0">
                <a:solidFill>
                  <a:srgbClr val="800000"/>
                </a:solidFill>
              </a:rPr>
              <a:t>5:9, 12</a:t>
            </a:r>
            <a:r>
              <a:rPr lang="en-US" sz="2000" dirty="0" smtClean="0"/>
              <a:t>).</a:t>
            </a:r>
          </a:p>
          <a:p>
            <a:pPr>
              <a:lnSpc>
                <a:spcPct val="95000"/>
              </a:lnSpc>
              <a:spcBef>
                <a:spcPts val="0"/>
              </a:spcBef>
            </a:pPr>
            <a:r>
              <a:rPr lang="en-US" sz="2000" dirty="0" smtClean="0"/>
              <a:t>Jesus does </a:t>
            </a:r>
            <a:r>
              <a:rPr lang="en-US" sz="2000" b="1" i="1" dirty="0" smtClean="0"/>
              <a:t>not</a:t>
            </a:r>
            <a:r>
              <a:rPr lang="en-US" sz="2000" dirty="0" smtClean="0"/>
              <a:t> </a:t>
            </a:r>
            <a:r>
              <a:rPr lang="en-US" sz="2000" b="1" i="1" dirty="0" smtClean="0"/>
              <a:t>leave</a:t>
            </a:r>
            <a:r>
              <a:rPr lang="en-US" sz="2000" dirty="0" smtClean="0"/>
              <a:t> heaven to execute plan (chapter </a:t>
            </a:r>
            <a:r>
              <a:rPr lang="en-US" sz="2000" b="1" dirty="0" smtClean="0">
                <a:solidFill>
                  <a:srgbClr val="800000"/>
                </a:solidFill>
              </a:rPr>
              <a:t>6</a:t>
            </a:r>
            <a:r>
              <a:rPr lang="en-US" sz="2000" dirty="0" smtClean="0"/>
              <a:t> and following).</a:t>
            </a:r>
          </a:p>
          <a:p>
            <a:pPr>
              <a:lnSpc>
                <a:spcPct val="95000"/>
              </a:lnSpc>
              <a:spcBef>
                <a:spcPts val="0"/>
              </a:spcBef>
            </a:pPr>
            <a:r>
              <a:rPr lang="en-US" sz="2000" dirty="0" smtClean="0"/>
              <a:t>After Jesus has ascended, the opening of the scroll represents executing plan to judge those afflicting the saints – and then turn the kingdom over to them (</a:t>
            </a:r>
            <a:r>
              <a:rPr lang="en-US" sz="2000" b="1" dirty="0" smtClean="0">
                <a:solidFill>
                  <a:srgbClr val="800000"/>
                </a:solidFill>
              </a:rPr>
              <a:t>5:10</a:t>
            </a:r>
            <a:r>
              <a:rPr lang="en-US" sz="2000" dirty="0" smtClean="0"/>
              <a:t>)!</a:t>
            </a:r>
          </a:p>
        </p:txBody>
      </p:sp>
    </p:spTree>
    <p:extLst>
      <p:ext uri="{BB962C8B-B14F-4D97-AF65-F5344CB8AC3E}">
        <p14:creationId xmlns:p14="http://schemas.microsoft.com/office/powerpoint/2010/main" val="27358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7 – Revealing the Plan</a:t>
            </a:r>
            <a:endParaRPr lang="en-US" sz="1800" b="1" dirty="0"/>
          </a:p>
        </p:txBody>
      </p:sp>
    </p:spTree>
    <p:extLst>
      <p:ext uri="{BB962C8B-B14F-4D97-AF65-F5344CB8AC3E}">
        <p14:creationId xmlns:p14="http://schemas.microsoft.com/office/powerpoint/2010/main" val="38310430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Horsemen</a:t>
            </a:r>
            <a:br>
              <a:rPr lang="en-US" dirty="0" smtClean="0"/>
            </a:br>
            <a:r>
              <a:rPr lang="en-US" dirty="0" smtClean="0"/>
              <a:t>Revelation 6:1-7</a:t>
            </a:r>
            <a:endParaRPr lang="en-US" dirty="0"/>
          </a:p>
        </p:txBody>
      </p:sp>
    </p:spTree>
    <p:extLst>
      <p:ext uri="{BB962C8B-B14F-4D97-AF65-F5344CB8AC3E}">
        <p14:creationId xmlns:p14="http://schemas.microsoft.com/office/powerpoint/2010/main" val="3162868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Four Horsemen?</a:t>
            </a:r>
            <a:endParaRPr lang="en-US" dirty="0"/>
          </a:p>
        </p:txBody>
      </p:sp>
      <p:sp>
        <p:nvSpPr>
          <p:cNvPr id="3" name="Content Placeholder 2"/>
          <p:cNvSpPr>
            <a:spLocks noGrp="1"/>
          </p:cNvSpPr>
          <p:nvPr>
            <p:ph sz="quarter" idx="10"/>
          </p:nvPr>
        </p:nvSpPr>
        <p:spPr/>
        <p:txBody>
          <a:bodyPr/>
          <a:lstStyle/>
          <a:p>
            <a:pPr marL="0" indent="0">
              <a:spcBef>
                <a:spcPts val="200"/>
              </a:spcBef>
              <a:buNone/>
            </a:pPr>
            <a:r>
              <a:rPr lang="en-US" sz="1700" i="1" dirty="0" smtClean="0">
                <a:solidFill>
                  <a:srgbClr val="800000"/>
                </a:solidFill>
              </a:rPr>
              <a:t>Now I saw when the Lamb opened one of the seals; and I heard one of the four living creatures saying with a voice like thunder, “Come and see.” And I looked, and behold, </a:t>
            </a:r>
            <a:r>
              <a:rPr lang="en-US" sz="1700" b="1" i="1" baseline="30000" dirty="0" smtClean="0">
                <a:solidFill>
                  <a:srgbClr val="800000"/>
                </a:solidFill>
              </a:rPr>
              <a:t>1</a:t>
            </a:r>
            <a:r>
              <a:rPr lang="en-US" sz="1700" i="1" dirty="0" smtClean="0">
                <a:solidFill>
                  <a:srgbClr val="800000"/>
                </a:solidFill>
              </a:rPr>
              <a:t>a </a:t>
            </a:r>
            <a:r>
              <a:rPr lang="en-US" sz="1700" b="1" i="1" u="sng" dirty="0" smtClean="0">
                <a:solidFill>
                  <a:srgbClr val="800000"/>
                </a:solidFill>
              </a:rPr>
              <a:t>white</a:t>
            </a:r>
            <a:r>
              <a:rPr lang="en-US" sz="1700" b="1" i="1" dirty="0" smtClean="0">
                <a:solidFill>
                  <a:srgbClr val="800000"/>
                </a:solidFill>
              </a:rPr>
              <a:t> horse</a:t>
            </a:r>
            <a:r>
              <a:rPr lang="en-US" sz="1700" i="1" dirty="0" smtClean="0">
                <a:solidFill>
                  <a:srgbClr val="800000"/>
                </a:solidFill>
              </a:rPr>
              <a:t>. He who sat on it </a:t>
            </a:r>
            <a:r>
              <a:rPr lang="en-US" sz="1700" b="1" i="1" dirty="0" smtClean="0">
                <a:solidFill>
                  <a:srgbClr val="800000"/>
                </a:solidFill>
              </a:rPr>
              <a:t>had a bow</a:t>
            </a:r>
            <a:r>
              <a:rPr lang="en-US" sz="1700" i="1" dirty="0" smtClean="0">
                <a:solidFill>
                  <a:srgbClr val="800000"/>
                </a:solidFill>
              </a:rPr>
              <a:t>; and </a:t>
            </a:r>
            <a:r>
              <a:rPr lang="en-US" sz="1700" b="1" i="1" dirty="0" smtClean="0">
                <a:solidFill>
                  <a:srgbClr val="800000"/>
                </a:solidFill>
              </a:rPr>
              <a:t>a crown was given to him</a:t>
            </a:r>
            <a:r>
              <a:rPr lang="en-US" sz="1700" i="1" dirty="0" smtClean="0">
                <a:solidFill>
                  <a:srgbClr val="800000"/>
                </a:solidFill>
              </a:rPr>
              <a:t>, and he went out </a:t>
            </a:r>
            <a:r>
              <a:rPr lang="en-US" sz="1700" b="1" i="1" dirty="0" smtClean="0">
                <a:solidFill>
                  <a:srgbClr val="800000"/>
                </a:solidFill>
              </a:rPr>
              <a:t>conquering and to conquer</a:t>
            </a:r>
            <a:r>
              <a:rPr lang="en-US" sz="1700" i="1" dirty="0" smtClean="0">
                <a:solidFill>
                  <a:srgbClr val="800000"/>
                </a:solidFill>
              </a:rPr>
              <a:t>. When He opened the second seal, I heard the second living creature saying, “Come and see.” Another </a:t>
            </a:r>
            <a:r>
              <a:rPr lang="en-US" sz="1700" b="1" i="1" baseline="30000" dirty="0" smtClean="0">
                <a:solidFill>
                  <a:srgbClr val="800000"/>
                </a:solidFill>
              </a:rPr>
              <a:t>2</a:t>
            </a:r>
            <a:r>
              <a:rPr lang="en-US" sz="1700" b="1" i="1" dirty="0" smtClean="0">
                <a:solidFill>
                  <a:srgbClr val="800000"/>
                </a:solidFill>
              </a:rPr>
              <a:t>horse</a:t>
            </a:r>
            <a:r>
              <a:rPr lang="en-US" sz="1700" i="1" dirty="0" smtClean="0">
                <a:solidFill>
                  <a:srgbClr val="800000"/>
                </a:solidFill>
              </a:rPr>
              <a:t>, </a:t>
            </a:r>
            <a:r>
              <a:rPr lang="en-US" sz="1700" b="1" i="1" u="sng" dirty="0" smtClean="0">
                <a:solidFill>
                  <a:srgbClr val="800000"/>
                </a:solidFill>
              </a:rPr>
              <a:t>fiery red</a:t>
            </a:r>
            <a:r>
              <a:rPr lang="en-US" sz="1700" b="1" i="1" dirty="0" smtClean="0">
                <a:solidFill>
                  <a:srgbClr val="800000"/>
                </a:solidFill>
              </a:rPr>
              <a:t>, went </a:t>
            </a:r>
            <a:r>
              <a:rPr lang="en-US" sz="1700" i="1" dirty="0" smtClean="0">
                <a:solidFill>
                  <a:srgbClr val="800000"/>
                </a:solidFill>
              </a:rPr>
              <a:t>out. And it was granted to the one who sat on it </a:t>
            </a:r>
            <a:r>
              <a:rPr lang="en-US" sz="1700" b="1" i="1" dirty="0" smtClean="0">
                <a:solidFill>
                  <a:srgbClr val="800000"/>
                </a:solidFill>
              </a:rPr>
              <a:t>to take peace from the earth</a:t>
            </a:r>
            <a:r>
              <a:rPr lang="en-US" sz="1700" i="1" dirty="0" smtClean="0">
                <a:solidFill>
                  <a:srgbClr val="800000"/>
                </a:solidFill>
              </a:rPr>
              <a:t>, and that </a:t>
            </a:r>
            <a:r>
              <a:rPr lang="en-US" sz="1700" b="1" i="1" dirty="0" smtClean="0">
                <a:solidFill>
                  <a:srgbClr val="800000"/>
                </a:solidFill>
              </a:rPr>
              <a:t>people should kill one another</a:t>
            </a:r>
            <a:r>
              <a:rPr lang="en-US" sz="1700" i="1" dirty="0" smtClean="0">
                <a:solidFill>
                  <a:srgbClr val="800000"/>
                </a:solidFill>
              </a:rPr>
              <a:t>; and there was given to him </a:t>
            </a:r>
            <a:r>
              <a:rPr lang="en-US" sz="1700" b="1" i="1" dirty="0" smtClean="0">
                <a:solidFill>
                  <a:srgbClr val="800000"/>
                </a:solidFill>
              </a:rPr>
              <a:t>a great sword</a:t>
            </a:r>
            <a:r>
              <a:rPr lang="en-US" sz="1700" i="1" dirty="0" smtClean="0">
                <a:solidFill>
                  <a:srgbClr val="800000"/>
                </a:solidFill>
              </a:rPr>
              <a:t>. When He opened the third seal, I heard the third living creature say, “Come and see.” So I looked, and behold, </a:t>
            </a:r>
            <a:r>
              <a:rPr lang="en-US" sz="1700" b="1" i="1" baseline="30000" dirty="0" smtClean="0">
                <a:solidFill>
                  <a:srgbClr val="800000"/>
                </a:solidFill>
              </a:rPr>
              <a:t>3</a:t>
            </a:r>
            <a:r>
              <a:rPr lang="en-US" sz="1700" b="1" i="1" dirty="0" smtClean="0">
                <a:solidFill>
                  <a:srgbClr val="800000"/>
                </a:solidFill>
              </a:rPr>
              <a:t>a </a:t>
            </a:r>
            <a:r>
              <a:rPr lang="en-US" sz="1700" b="1" i="1" u="sng" dirty="0" smtClean="0">
                <a:solidFill>
                  <a:srgbClr val="800000"/>
                </a:solidFill>
              </a:rPr>
              <a:t>black</a:t>
            </a:r>
            <a:r>
              <a:rPr lang="en-US" sz="1700" b="1" i="1" dirty="0" smtClean="0">
                <a:solidFill>
                  <a:srgbClr val="800000"/>
                </a:solidFill>
              </a:rPr>
              <a:t> horse</a:t>
            </a:r>
            <a:r>
              <a:rPr lang="en-US" sz="1700" i="1" dirty="0" smtClean="0">
                <a:solidFill>
                  <a:srgbClr val="800000"/>
                </a:solidFill>
              </a:rPr>
              <a:t>, and he who sat on it had </a:t>
            </a:r>
            <a:r>
              <a:rPr lang="en-US" sz="1700" b="1" i="1" dirty="0" smtClean="0">
                <a:solidFill>
                  <a:srgbClr val="800000"/>
                </a:solidFill>
              </a:rPr>
              <a:t>a pair of scales</a:t>
            </a:r>
            <a:r>
              <a:rPr lang="en-US" sz="1700" i="1" dirty="0" smtClean="0">
                <a:solidFill>
                  <a:srgbClr val="800000"/>
                </a:solidFill>
              </a:rPr>
              <a:t> in his hand.  And I heard a voice in the midst of the four living creatures saying, “A quart of wheat for a denarius, and three quarts of barley for a denarius; and do not harm the oil and the wine.” When He opened the fourth seal, I heard the voice of the fourth living creature saying, “Come and see.”  So I looked, and behold, </a:t>
            </a:r>
            <a:r>
              <a:rPr lang="en-US" sz="1700" b="1" i="1" baseline="30000" dirty="0" smtClean="0">
                <a:solidFill>
                  <a:srgbClr val="800000"/>
                </a:solidFill>
              </a:rPr>
              <a:t>4</a:t>
            </a:r>
            <a:r>
              <a:rPr lang="en-US" sz="1700" b="1" i="1" dirty="0" smtClean="0">
                <a:solidFill>
                  <a:srgbClr val="800000"/>
                </a:solidFill>
              </a:rPr>
              <a:t>a pale horse</a:t>
            </a:r>
            <a:r>
              <a:rPr lang="en-US" sz="1700" i="1" dirty="0" smtClean="0">
                <a:solidFill>
                  <a:srgbClr val="800000"/>
                </a:solidFill>
              </a:rPr>
              <a:t>. And the name of him who sat on it was </a:t>
            </a:r>
            <a:r>
              <a:rPr lang="en-US" sz="1700" b="1" i="1" dirty="0" smtClean="0">
                <a:solidFill>
                  <a:srgbClr val="800000"/>
                </a:solidFill>
              </a:rPr>
              <a:t>Death</a:t>
            </a:r>
            <a:r>
              <a:rPr lang="en-US" sz="1700" i="1" dirty="0" smtClean="0">
                <a:solidFill>
                  <a:srgbClr val="800000"/>
                </a:solidFill>
              </a:rPr>
              <a:t>, and </a:t>
            </a:r>
            <a:r>
              <a:rPr lang="en-US" sz="1700" b="1" i="1" dirty="0" smtClean="0">
                <a:solidFill>
                  <a:srgbClr val="800000"/>
                </a:solidFill>
              </a:rPr>
              <a:t>Hades followed</a:t>
            </a:r>
            <a:r>
              <a:rPr lang="en-US" sz="1700" i="1" dirty="0" smtClean="0">
                <a:solidFill>
                  <a:srgbClr val="800000"/>
                </a:solidFill>
              </a:rPr>
              <a:t> with him. And power was given to them over </a:t>
            </a:r>
            <a:r>
              <a:rPr lang="en-US" sz="1700" b="1" i="1" dirty="0" smtClean="0">
                <a:solidFill>
                  <a:srgbClr val="800000"/>
                </a:solidFill>
              </a:rPr>
              <a:t>a fourth of the earth, to kill</a:t>
            </a:r>
            <a:r>
              <a:rPr lang="en-US" sz="1700" i="1" dirty="0" smtClean="0">
                <a:solidFill>
                  <a:srgbClr val="800000"/>
                </a:solidFill>
              </a:rPr>
              <a:t> with sword, with hunger, with death, and by the beasts of the earth.</a:t>
            </a:r>
            <a:r>
              <a:rPr lang="en-US" sz="1700" dirty="0" smtClean="0">
                <a:solidFill>
                  <a:srgbClr val="800000"/>
                </a:solidFill>
              </a:rPr>
              <a:t> </a:t>
            </a:r>
            <a:r>
              <a:rPr lang="en-US" sz="1700" dirty="0" smtClean="0"/>
              <a:t>(</a:t>
            </a:r>
            <a:r>
              <a:rPr lang="en-US" sz="1700" b="1" dirty="0" smtClean="0">
                <a:solidFill>
                  <a:srgbClr val="800000"/>
                </a:solidFill>
              </a:rPr>
              <a:t>Revelation 6:1-8</a:t>
            </a:r>
            <a:r>
              <a:rPr lang="en-US" sz="1700" dirty="0" smtClean="0"/>
              <a:t>)</a:t>
            </a:r>
          </a:p>
          <a:p>
            <a:pPr marL="346075" lvl="0" indent="-346075">
              <a:spcBef>
                <a:spcPts val="200"/>
              </a:spcBef>
              <a:buFont typeface="+mj-lt"/>
              <a:buAutoNum type="arabicPeriod"/>
            </a:pPr>
            <a:r>
              <a:rPr lang="en-US" sz="1700" dirty="0" smtClean="0"/>
              <a:t>Please </a:t>
            </a:r>
            <a:r>
              <a:rPr lang="en-US" sz="1700" dirty="0"/>
              <a:t>compare the four horseman of </a:t>
            </a:r>
            <a:r>
              <a:rPr lang="en-US" sz="1700" b="1" dirty="0">
                <a:solidFill>
                  <a:srgbClr val="800000"/>
                </a:solidFill>
              </a:rPr>
              <a:t>Revelation 6</a:t>
            </a:r>
            <a:r>
              <a:rPr lang="en-US" sz="1700" dirty="0"/>
              <a:t> to similar visions found in </a:t>
            </a:r>
            <a:r>
              <a:rPr lang="en-US" sz="1700" b="1" dirty="0">
                <a:solidFill>
                  <a:srgbClr val="800000"/>
                </a:solidFill>
              </a:rPr>
              <a:t>Zechariah 1:7-11 </a:t>
            </a:r>
            <a:r>
              <a:rPr lang="en-US" sz="1700" dirty="0"/>
              <a:t>and </a:t>
            </a:r>
            <a:r>
              <a:rPr lang="en-US" sz="1700" b="1" dirty="0">
                <a:solidFill>
                  <a:srgbClr val="800000"/>
                </a:solidFill>
              </a:rPr>
              <a:t>6:1-8</a:t>
            </a:r>
            <a:r>
              <a:rPr lang="en-US" sz="1700" dirty="0"/>
              <a:t>.  How are the images of the horseman similar and different?  What is their overall significance in </a:t>
            </a:r>
            <a:r>
              <a:rPr lang="en-US" sz="1700" b="1" dirty="0">
                <a:solidFill>
                  <a:srgbClr val="800000"/>
                </a:solidFill>
              </a:rPr>
              <a:t>Revelation 6</a:t>
            </a:r>
            <a:r>
              <a:rPr lang="en-US" sz="1700" dirty="0" smtClean="0"/>
              <a:t>?</a:t>
            </a:r>
          </a:p>
        </p:txBody>
      </p:sp>
    </p:spTree>
    <p:extLst>
      <p:ext uri="{BB962C8B-B14F-4D97-AF65-F5344CB8AC3E}">
        <p14:creationId xmlns:p14="http://schemas.microsoft.com/office/powerpoint/2010/main" val="28351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Horsemen of Zechariah</a:t>
            </a:r>
            <a:endParaRPr lang="en-US" dirty="0"/>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1:7-11</a:t>
            </a:r>
            <a:endParaRPr lang="en-US" sz="1600" b="1" dirty="0">
              <a:solidFill>
                <a:srgbClr val="800000"/>
              </a:solidFill>
            </a:endParaRPr>
          </a:p>
          <a:p>
            <a:pPr marL="227013" indent="-227013">
              <a:lnSpc>
                <a:spcPct val="95000"/>
              </a:lnSpc>
              <a:spcBef>
                <a:spcPts val="0"/>
              </a:spcBef>
            </a:pPr>
            <a:r>
              <a:rPr lang="en-US" sz="1400" b="1" i="1" dirty="0" smtClean="0"/>
              <a:t>Horses of Three Colors</a:t>
            </a:r>
            <a:endParaRPr lang="en-US" sz="1400" b="1" dirty="0" smtClean="0">
              <a:solidFill>
                <a:srgbClr val="800000"/>
              </a:solidFill>
            </a:endParaRPr>
          </a:p>
          <a:p>
            <a:pPr marL="460375" lvl="1" indent="-227013">
              <a:lnSpc>
                <a:spcPct val="95000"/>
              </a:lnSpc>
              <a:spcBef>
                <a:spcPts val="0"/>
              </a:spcBef>
            </a:pPr>
            <a:r>
              <a:rPr lang="en-US" sz="1200" dirty="0" smtClean="0"/>
              <a:t>Red</a:t>
            </a:r>
          </a:p>
          <a:p>
            <a:pPr marL="460375" lvl="1" indent="-227013">
              <a:lnSpc>
                <a:spcPct val="95000"/>
              </a:lnSpc>
              <a:spcBef>
                <a:spcPts val="0"/>
              </a:spcBef>
            </a:pPr>
            <a:r>
              <a:rPr lang="en-US" sz="1200" dirty="0" smtClean="0"/>
              <a:t>Sorrel (Reddish-Brown)</a:t>
            </a:r>
          </a:p>
          <a:p>
            <a:pPr marL="460375" lvl="1" indent="-227013">
              <a:lnSpc>
                <a:spcPct val="95000"/>
              </a:lnSpc>
              <a:spcBef>
                <a:spcPts val="0"/>
              </a:spcBef>
            </a:pPr>
            <a:r>
              <a:rPr lang="en-US" sz="1200" dirty="0" smtClean="0"/>
              <a:t>White</a:t>
            </a:r>
          </a:p>
          <a:p>
            <a:pPr marL="227013" indent="-227013">
              <a:lnSpc>
                <a:spcPct val="95000"/>
              </a:lnSpc>
              <a:spcBef>
                <a:spcPts val="0"/>
              </a:spcBef>
            </a:pPr>
            <a:r>
              <a:rPr lang="en-US" sz="1400" dirty="0" smtClean="0"/>
              <a:t>Resting in the hollow, myrtle trees</a:t>
            </a:r>
          </a:p>
          <a:p>
            <a:pPr marL="227013" indent="-227013">
              <a:lnSpc>
                <a:spcPct val="95000"/>
              </a:lnSpc>
              <a:spcBef>
                <a:spcPts val="0"/>
              </a:spcBef>
            </a:pPr>
            <a:r>
              <a:rPr lang="en-US" sz="1400" i="1" dirty="0" smtClean="0">
                <a:solidFill>
                  <a:srgbClr val="800000"/>
                </a:solidFill>
              </a:rPr>
              <a:t>“Lord has sent to walk to and fro throughout the earth”</a:t>
            </a:r>
          </a:p>
          <a:p>
            <a:pPr marL="227013" indent="-227013">
              <a:lnSpc>
                <a:spcPct val="95000"/>
              </a:lnSpc>
              <a:spcBef>
                <a:spcPts val="0"/>
              </a:spcBef>
            </a:pPr>
            <a:r>
              <a:rPr lang="en-US" sz="1400" i="1" dirty="0" smtClean="0">
                <a:solidFill>
                  <a:srgbClr val="800000"/>
                </a:solidFill>
              </a:rPr>
              <a:t>“Earth is resting quietly”</a:t>
            </a:r>
            <a:endParaRPr lang="en-US" sz="1400" i="1" dirty="0">
              <a:solidFill>
                <a:srgbClr val="800000"/>
              </a:solidFill>
            </a:endParaRP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6:1-8</a:t>
            </a:r>
            <a:endParaRPr lang="en-US" sz="1600" b="1" dirty="0">
              <a:solidFill>
                <a:srgbClr val="800000"/>
              </a:solidFill>
            </a:endParaRPr>
          </a:p>
          <a:p>
            <a:pPr marL="227013" indent="-227013">
              <a:lnSpc>
                <a:spcPct val="95000"/>
              </a:lnSpc>
              <a:spcBef>
                <a:spcPts val="0"/>
              </a:spcBef>
            </a:pPr>
            <a:r>
              <a:rPr lang="en-US" sz="1400" dirty="0" smtClean="0"/>
              <a:t>Coming from between 2 Bronze Mountains</a:t>
            </a:r>
          </a:p>
          <a:p>
            <a:pPr marL="227013" indent="-227013">
              <a:lnSpc>
                <a:spcPct val="95000"/>
              </a:lnSpc>
              <a:spcBef>
                <a:spcPts val="0"/>
              </a:spcBef>
            </a:pPr>
            <a:r>
              <a:rPr lang="en-US" sz="1400" b="1" i="1" dirty="0" smtClean="0"/>
              <a:t>Chariots with Horses of Four Colors</a:t>
            </a:r>
            <a:endParaRPr lang="en-US" sz="1400" dirty="0" smtClean="0"/>
          </a:p>
          <a:p>
            <a:pPr marL="460375" lvl="1" indent="-225425">
              <a:lnSpc>
                <a:spcPct val="95000"/>
              </a:lnSpc>
              <a:spcBef>
                <a:spcPts val="0"/>
              </a:spcBef>
            </a:pPr>
            <a:r>
              <a:rPr lang="en-US" sz="1200" dirty="0" smtClean="0"/>
              <a:t>Red</a:t>
            </a:r>
          </a:p>
          <a:p>
            <a:pPr marL="460375" lvl="1" indent="-225425">
              <a:lnSpc>
                <a:spcPct val="95000"/>
              </a:lnSpc>
              <a:spcBef>
                <a:spcPts val="0"/>
              </a:spcBef>
            </a:pPr>
            <a:r>
              <a:rPr lang="en-US" sz="1200" dirty="0" smtClean="0"/>
              <a:t>Black</a:t>
            </a:r>
          </a:p>
          <a:p>
            <a:pPr marL="460375" lvl="1" indent="-225425">
              <a:lnSpc>
                <a:spcPct val="95000"/>
              </a:lnSpc>
              <a:spcBef>
                <a:spcPts val="0"/>
              </a:spcBef>
            </a:pPr>
            <a:r>
              <a:rPr lang="en-US" sz="1200" dirty="0" smtClean="0"/>
              <a:t>White</a:t>
            </a:r>
          </a:p>
          <a:p>
            <a:pPr marL="460375" lvl="1" indent="-225425">
              <a:lnSpc>
                <a:spcPct val="95000"/>
              </a:lnSpc>
              <a:spcBef>
                <a:spcPts val="0"/>
              </a:spcBef>
            </a:pPr>
            <a:r>
              <a:rPr lang="en-US" sz="1200" dirty="0" smtClean="0"/>
              <a:t>Dapple (Spotted Gray)</a:t>
            </a:r>
          </a:p>
          <a:p>
            <a:pPr marL="227013" indent="-227013">
              <a:lnSpc>
                <a:spcPct val="95000"/>
              </a:lnSpc>
              <a:spcBef>
                <a:spcPts val="0"/>
              </a:spcBef>
            </a:pPr>
            <a:r>
              <a:rPr lang="en-US" sz="1400" i="1" dirty="0" smtClean="0">
                <a:solidFill>
                  <a:srgbClr val="800000"/>
                </a:solidFill>
              </a:rPr>
              <a:t>“Four spirits of heaven go out from their station before Lord”</a:t>
            </a:r>
          </a:p>
          <a:p>
            <a:pPr marL="227013" indent="-227013">
              <a:lnSpc>
                <a:spcPct val="95000"/>
              </a:lnSpc>
              <a:spcBef>
                <a:spcPts val="0"/>
              </a:spcBef>
            </a:pPr>
            <a:r>
              <a:rPr lang="en-US" sz="1400" i="1" dirty="0" smtClean="0">
                <a:solidFill>
                  <a:srgbClr val="800000"/>
                </a:solidFill>
              </a:rPr>
              <a:t>“Go, walk to and fro throughout the earth.”</a:t>
            </a:r>
          </a:p>
          <a:p>
            <a:pPr marL="227013" indent="-227013">
              <a:lnSpc>
                <a:spcPct val="95000"/>
              </a:lnSpc>
              <a:spcBef>
                <a:spcPts val="0"/>
              </a:spcBef>
            </a:pPr>
            <a:r>
              <a:rPr lang="en-US" sz="1400" i="1" dirty="0" smtClean="0">
                <a:solidFill>
                  <a:srgbClr val="800000"/>
                </a:solidFill>
              </a:rPr>
              <a:t>“those who go toward the north country have </a:t>
            </a:r>
            <a:r>
              <a:rPr lang="en-US" sz="1400" b="1" i="1" dirty="0" smtClean="0">
                <a:solidFill>
                  <a:srgbClr val="800000"/>
                </a:solidFill>
              </a:rPr>
              <a:t>given rest to My Spirit</a:t>
            </a:r>
            <a:r>
              <a:rPr lang="en-US" sz="1400" i="1" dirty="0" smtClean="0">
                <a:solidFill>
                  <a:srgbClr val="800000"/>
                </a:solidFill>
              </a:rPr>
              <a:t> in the north country”</a:t>
            </a:r>
          </a:p>
          <a:p>
            <a:pPr marL="227013" indent="-227013">
              <a:lnSpc>
                <a:spcPct val="95000"/>
              </a:lnSpc>
              <a:spcBef>
                <a:spcPts val="0"/>
              </a:spcBef>
            </a:pPr>
            <a:r>
              <a:rPr lang="en-US" sz="1400" dirty="0" smtClean="0"/>
              <a:t>North associated with Babylon</a:t>
            </a:r>
            <a:r>
              <a:rPr lang="en-US" sz="1400" i="1" dirty="0" smtClean="0"/>
              <a:t> </a:t>
            </a:r>
            <a:r>
              <a:rPr lang="en-US" sz="1400" dirty="0" smtClean="0"/>
              <a:t>(</a:t>
            </a:r>
            <a:r>
              <a:rPr lang="en-US" sz="1400" b="1" dirty="0" smtClean="0">
                <a:solidFill>
                  <a:srgbClr val="800000"/>
                </a:solidFill>
              </a:rPr>
              <a:t>2:1-7</a:t>
            </a:r>
            <a:r>
              <a:rPr lang="en-US" sz="1400" dirty="0" smtClean="0"/>
              <a:t>)</a:t>
            </a:r>
          </a:p>
        </p:txBody>
      </p:sp>
      <p:sp>
        <p:nvSpPr>
          <p:cNvPr id="6" name="Content Placeholder 2"/>
          <p:cNvSpPr>
            <a:spLocks noGrp="1"/>
          </p:cNvSpPr>
          <p:nvPr>
            <p:ph sz="quarter" idx="10"/>
          </p:nvPr>
        </p:nvSpPr>
        <p:spPr>
          <a:xfrm>
            <a:off x="47501" y="914400"/>
            <a:ext cx="4093425" cy="4144488"/>
          </a:xfrm>
        </p:spPr>
        <p:txBody>
          <a:bodyPr/>
          <a:lstStyle/>
          <a:p>
            <a:pPr>
              <a:spcBef>
                <a:spcPts val="200"/>
              </a:spcBef>
            </a:pPr>
            <a:endParaRPr lang="en-US" sz="1700" dirty="0" smtClean="0"/>
          </a:p>
          <a:p>
            <a:pPr>
              <a:spcBef>
                <a:spcPts val="200"/>
              </a:spcBef>
            </a:pPr>
            <a:endParaRPr lang="en-US" sz="1700" dirty="0" smtClean="0"/>
          </a:p>
          <a:p>
            <a:pPr marL="0" indent="0">
              <a:spcBef>
                <a:spcPts val="200"/>
              </a:spcBef>
              <a:buNone/>
            </a:pPr>
            <a:endParaRPr lang="en-US" sz="1700" dirty="0"/>
          </a:p>
          <a:p>
            <a:pPr>
              <a:spcBef>
                <a:spcPts val="200"/>
              </a:spcBef>
            </a:pPr>
            <a:r>
              <a:rPr lang="en-US" sz="1700" dirty="0" smtClean="0"/>
              <a:t>God sent.</a:t>
            </a:r>
          </a:p>
          <a:p>
            <a:pPr>
              <a:spcBef>
                <a:spcPts val="200"/>
              </a:spcBef>
            </a:pPr>
            <a:r>
              <a:rPr lang="en-US" sz="1700" dirty="0" smtClean="0"/>
              <a:t>Travel throughout the earth.</a:t>
            </a:r>
          </a:p>
          <a:p>
            <a:pPr>
              <a:spcBef>
                <a:spcPts val="200"/>
              </a:spcBef>
            </a:pPr>
            <a:r>
              <a:rPr lang="en-US" sz="1700" dirty="0" smtClean="0"/>
              <a:t>Found resting – reporting earth at rest.</a:t>
            </a:r>
          </a:p>
          <a:p>
            <a:pPr>
              <a:spcBef>
                <a:spcPts val="200"/>
              </a:spcBef>
            </a:pPr>
            <a:endParaRPr lang="en-US" sz="1700" dirty="0" smtClean="0"/>
          </a:p>
          <a:p>
            <a:pPr marL="0" indent="0">
              <a:spcBef>
                <a:spcPts val="200"/>
              </a:spcBef>
              <a:buNone/>
            </a:pPr>
            <a:endParaRPr lang="en-US" sz="1700" dirty="0" smtClean="0"/>
          </a:p>
          <a:p>
            <a:pPr>
              <a:spcBef>
                <a:spcPts val="200"/>
              </a:spcBef>
            </a:pPr>
            <a:endParaRPr lang="en-US" sz="1700" dirty="0"/>
          </a:p>
          <a:p>
            <a:pPr marL="0" indent="0">
              <a:spcBef>
                <a:spcPts val="200"/>
              </a:spcBef>
              <a:buNone/>
            </a:pPr>
            <a:endParaRPr lang="en-US" sz="1700" dirty="0" smtClean="0"/>
          </a:p>
          <a:p>
            <a:pPr>
              <a:spcBef>
                <a:spcPts val="200"/>
              </a:spcBef>
            </a:pPr>
            <a:r>
              <a:rPr lang="en-US" sz="1700" dirty="0" smtClean="0"/>
              <a:t>Represent spirits, agents of God.</a:t>
            </a:r>
          </a:p>
          <a:p>
            <a:pPr>
              <a:spcBef>
                <a:spcPts val="200"/>
              </a:spcBef>
            </a:pPr>
            <a:r>
              <a:rPr lang="en-US" sz="1700" dirty="0" smtClean="0"/>
              <a:t>Commissioned by God to go and </a:t>
            </a:r>
            <a:r>
              <a:rPr lang="en-US" sz="1700" b="1" i="1" dirty="0" smtClean="0"/>
              <a:t>give </a:t>
            </a:r>
            <a:r>
              <a:rPr lang="en-US" sz="1700" b="1" i="1" dirty="0" smtClean="0">
                <a:solidFill>
                  <a:srgbClr val="800000"/>
                </a:solidFill>
              </a:rPr>
              <a:t>“</a:t>
            </a:r>
            <a:r>
              <a:rPr lang="en-US" sz="1700" b="1" i="1" u="sng" dirty="0" smtClean="0">
                <a:solidFill>
                  <a:srgbClr val="800000"/>
                </a:solidFill>
              </a:rPr>
              <a:t>rest</a:t>
            </a:r>
            <a:r>
              <a:rPr lang="en-US" sz="1700" b="1" i="1" dirty="0" smtClean="0">
                <a:solidFill>
                  <a:srgbClr val="800000"/>
                </a:solidFill>
              </a:rPr>
              <a:t> to His Spirit”</a:t>
            </a:r>
            <a:r>
              <a:rPr lang="en-US" sz="1700" dirty="0" smtClean="0"/>
              <a:t> – restore peace.</a:t>
            </a:r>
          </a:p>
          <a:p>
            <a:pPr>
              <a:spcBef>
                <a:spcPts val="200"/>
              </a:spcBef>
            </a:pPr>
            <a:r>
              <a:rPr lang="en-US" sz="1700" dirty="0" smtClean="0"/>
              <a:t>Agents of God’s vengeance (</a:t>
            </a:r>
            <a:r>
              <a:rPr lang="en-US" sz="1700" b="1" dirty="0" err="1" smtClean="0">
                <a:solidFill>
                  <a:srgbClr val="800000"/>
                </a:solidFill>
              </a:rPr>
              <a:t>Deu</a:t>
            </a:r>
            <a:r>
              <a:rPr lang="en-US" sz="1700" b="1" dirty="0" smtClean="0">
                <a:solidFill>
                  <a:srgbClr val="800000"/>
                </a:solidFill>
              </a:rPr>
              <a:t>. 32:35; Heb. 10:30</a:t>
            </a:r>
            <a:r>
              <a:rPr lang="en-US" sz="1700" dirty="0" smtClean="0"/>
              <a:t>).</a:t>
            </a:r>
          </a:p>
        </p:txBody>
      </p:sp>
    </p:spTree>
    <p:extLst>
      <p:ext uri="{BB962C8B-B14F-4D97-AF65-F5344CB8AC3E}">
        <p14:creationId xmlns:p14="http://schemas.microsoft.com/office/powerpoint/2010/main" val="28548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bg/>
                                          </p:spTgt>
                                        </p:tgtEl>
                                        <p:attrNameLst>
                                          <p:attrName>style.visibility</p:attrName>
                                        </p:attrNameLst>
                                      </p:cBhvr>
                                      <p:to>
                                        <p:strVal val="visible"/>
                                      </p:to>
                                    </p:set>
                                    <p:animEffect transition="in" filter="fade">
                                      <p:cBhvr>
                                        <p:cTn id="56" dur="500"/>
                                        <p:tgtEl>
                                          <p:spTgt spid="8">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500"/>
                                        <p:tgtEl>
                                          <p:spTgt spid="8">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fade">
                                      <p:cBhvr>
                                        <p:cTn id="63" dur="500"/>
                                        <p:tgtEl>
                                          <p:spTgt spid="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animEffect transition="in" filter="fade">
                                      <p:cBhvr>
                                        <p:cTn id="68" dur="500"/>
                                        <p:tgtEl>
                                          <p:spTgt spid="8">
                                            <p:txEl>
                                              <p:pRg st="2" end="2"/>
                                            </p:txEl>
                                          </p:spTgt>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Effect transition="in" filter="fade">
                                      <p:cBhvr>
                                        <p:cTn id="76" dur="500"/>
                                        <p:tgtEl>
                                          <p:spTgt spid="8">
                                            <p:txEl>
                                              <p:pRg st="4" end="4"/>
                                            </p:txEl>
                                          </p:spTgt>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8">
                                            <p:txEl>
                                              <p:pRg st="5" end="5"/>
                                            </p:txEl>
                                          </p:spTgt>
                                        </p:tgtEl>
                                        <p:attrNameLst>
                                          <p:attrName>style.visibility</p:attrName>
                                        </p:attrNameLst>
                                      </p:cBhvr>
                                      <p:to>
                                        <p:strVal val="visible"/>
                                      </p:to>
                                    </p:set>
                                    <p:animEffect transition="in" filter="fade">
                                      <p:cBhvr>
                                        <p:cTn id="80" dur="500"/>
                                        <p:tgtEl>
                                          <p:spTgt spid="8">
                                            <p:txEl>
                                              <p:pRg st="5" end="5"/>
                                            </p:txEl>
                                          </p:spTgt>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8">
                                            <p:txEl>
                                              <p:pRg st="6" end="6"/>
                                            </p:txEl>
                                          </p:spTgt>
                                        </p:tgtEl>
                                        <p:attrNameLst>
                                          <p:attrName>style.visibility</p:attrName>
                                        </p:attrNameLst>
                                      </p:cBhvr>
                                      <p:to>
                                        <p:strVal val="visible"/>
                                      </p:to>
                                    </p:set>
                                    <p:animEffect transition="in" filter="fade">
                                      <p:cBhvr>
                                        <p:cTn id="84" dur="500"/>
                                        <p:tgtEl>
                                          <p:spTgt spid="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
                                            <p:txEl>
                                              <p:pRg st="7" end="7"/>
                                            </p:txEl>
                                          </p:spTgt>
                                        </p:tgtEl>
                                        <p:attrNameLst>
                                          <p:attrName>style.visibility</p:attrName>
                                        </p:attrNameLst>
                                      </p:cBhvr>
                                      <p:to>
                                        <p:strVal val="visible"/>
                                      </p:to>
                                    </p:set>
                                    <p:animEffect transition="in" filter="fade">
                                      <p:cBhvr>
                                        <p:cTn id="89" dur="500"/>
                                        <p:tgtEl>
                                          <p:spTgt spid="8">
                                            <p:txEl>
                                              <p:pRg st="7" end="7"/>
                                            </p:txEl>
                                          </p:spTgt>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6">
                                            <p:txEl>
                                              <p:pRg st="10" end="10"/>
                                            </p:txEl>
                                          </p:spTgt>
                                        </p:tgtEl>
                                        <p:attrNameLst>
                                          <p:attrName>style.visibility</p:attrName>
                                        </p:attrNameLst>
                                      </p:cBhvr>
                                      <p:to>
                                        <p:strVal val="visible"/>
                                      </p:to>
                                    </p:set>
                                    <p:animEffect transition="in" filter="fade">
                                      <p:cBhvr>
                                        <p:cTn id="93" dur="500"/>
                                        <p:tgtEl>
                                          <p:spTgt spid="6">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xEl>
                                              <p:pRg st="8" end="8"/>
                                            </p:txEl>
                                          </p:spTgt>
                                        </p:tgtEl>
                                        <p:attrNameLst>
                                          <p:attrName>style.visibility</p:attrName>
                                        </p:attrNameLst>
                                      </p:cBhvr>
                                      <p:to>
                                        <p:strVal val="visible"/>
                                      </p:to>
                                    </p:set>
                                    <p:animEffect transition="in" filter="fade">
                                      <p:cBhvr>
                                        <p:cTn id="98" dur="500"/>
                                        <p:tgtEl>
                                          <p:spTgt spid="8">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
                                            <p:txEl>
                                              <p:pRg st="9" end="9"/>
                                            </p:txEl>
                                          </p:spTgt>
                                        </p:tgtEl>
                                        <p:attrNameLst>
                                          <p:attrName>style.visibility</p:attrName>
                                        </p:attrNameLst>
                                      </p:cBhvr>
                                      <p:to>
                                        <p:strVal val="visible"/>
                                      </p:to>
                                    </p:set>
                                    <p:animEffect transition="in" filter="fade">
                                      <p:cBhvr>
                                        <p:cTn id="103" dur="500"/>
                                        <p:tgtEl>
                                          <p:spTgt spid="8">
                                            <p:txEl>
                                              <p:pRg st="9" end="9"/>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
                                            <p:txEl>
                                              <p:pRg st="11" end="11"/>
                                            </p:txEl>
                                          </p:spTgt>
                                        </p:tgtEl>
                                        <p:attrNameLst>
                                          <p:attrName>style.visibility</p:attrName>
                                        </p:attrNameLst>
                                      </p:cBhvr>
                                      <p:to>
                                        <p:strVal val="visible"/>
                                      </p:to>
                                    </p:set>
                                    <p:animEffect transition="in" filter="fade">
                                      <p:cBhvr>
                                        <p:cTn id="112" dur="500"/>
                                        <p:tgtEl>
                                          <p:spTgt spid="6">
                                            <p:txEl>
                                              <p:pRg st="11" end="11"/>
                                            </p:txEl>
                                          </p:spTgt>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6">
                                            <p:txEl>
                                              <p:pRg st="12" end="12"/>
                                            </p:txEl>
                                          </p:spTgt>
                                        </p:tgtEl>
                                        <p:attrNameLst>
                                          <p:attrName>style.visibility</p:attrName>
                                        </p:attrNameLst>
                                      </p:cBhvr>
                                      <p:to>
                                        <p:strVal val="visible"/>
                                      </p:to>
                                    </p:set>
                                    <p:animEffect transition="in" filter="fade">
                                      <p:cBhvr>
                                        <p:cTn id="11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Revelation to Zechariah</a:t>
            </a:r>
            <a:endParaRPr lang="en-US" dirty="0"/>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1:7-11</a:t>
            </a:r>
            <a:endParaRPr lang="en-US" sz="1600" b="1" dirty="0">
              <a:solidFill>
                <a:srgbClr val="800000"/>
              </a:solidFill>
            </a:endParaRPr>
          </a:p>
          <a:p>
            <a:pPr marL="227013" indent="-227013">
              <a:lnSpc>
                <a:spcPct val="95000"/>
              </a:lnSpc>
              <a:spcBef>
                <a:spcPts val="0"/>
              </a:spcBef>
            </a:pPr>
            <a:r>
              <a:rPr lang="en-US" sz="1400" b="1" i="1" dirty="0" smtClean="0"/>
              <a:t>Horses of Three Colors</a:t>
            </a:r>
            <a:endParaRPr lang="en-US" sz="1400" b="1" dirty="0" smtClean="0">
              <a:solidFill>
                <a:srgbClr val="800000"/>
              </a:solidFill>
            </a:endParaRPr>
          </a:p>
          <a:p>
            <a:pPr marL="460375" lvl="1" indent="-227013">
              <a:lnSpc>
                <a:spcPct val="95000"/>
              </a:lnSpc>
              <a:spcBef>
                <a:spcPts val="0"/>
              </a:spcBef>
            </a:pPr>
            <a:r>
              <a:rPr lang="en-US" sz="1200" dirty="0" smtClean="0"/>
              <a:t>Red</a:t>
            </a:r>
          </a:p>
          <a:p>
            <a:pPr marL="460375" lvl="1" indent="-227013">
              <a:lnSpc>
                <a:spcPct val="95000"/>
              </a:lnSpc>
              <a:spcBef>
                <a:spcPts val="0"/>
              </a:spcBef>
            </a:pPr>
            <a:r>
              <a:rPr lang="en-US" sz="1200" dirty="0" smtClean="0"/>
              <a:t>Sorrel (Reddish-Brown)</a:t>
            </a:r>
          </a:p>
          <a:p>
            <a:pPr marL="460375" lvl="1" indent="-227013">
              <a:lnSpc>
                <a:spcPct val="95000"/>
              </a:lnSpc>
              <a:spcBef>
                <a:spcPts val="0"/>
              </a:spcBef>
            </a:pPr>
            <a:r>
              <a:rPr lang="en-US" sz="1200" dirty="0" smtClean="0"/>
              <a:t>White</a:t>
            </a:r>
          </a:p>
          <a:p>
            <a:pPr marL="227013" indent="-227013">
              <a:lnSpc>
                <a:spcPct val="95000"/>
              </a:lnSpc>
              <a:spcBef>
                <a:spcPts val="0"/>
              </a:spcBef>
            </a:pPr>
            <a:r>
              <a:rPr lang="en-US" sz="1400" dirty="0" smtClean="0"/>
              <a:t>Resting in the hollow, myrtle trees</a:t>
            </a:r>
          </a:p>
          <a:p>
            <a:pPr marL="227013" indent="-227013">
              <a:lnSpc>
                <a:spcPct val="95000"/>
              </a:lnSpc>
              <a:spcBef>
                <a:spcPts val="0"/>
              </a:spcBef>
            </a:pPr>
            <a:r>
              <a:rPr lang="en-US" sz="1400" i="1" dirty="0" smtClean="0">
                <a:solidFill>
                  <a:srgbClr val="800000"/>
                </a:solidFill>
              </a:rPr>
              <a:t>“Lord has sent to walk to and fro throughout the earth”</a:t>
            </a:r>
          </a:p>
          <a:p>
            <a:pPr marL="227013" indent="-227013">
              <a:lnSpc>
                <a:spcPct val="95000"/>
              </a:lnSpc>
              <a:spcBef>
                <a:spcPts val="0"/>
              </a:spcBef>
            </a:pPr>
            <a:r>
              <a:rPr lang="en-US" sz="1400" i="1" dirty="0" smtClean="0">
                <a:solidFill>
                  <a:srgbClr val="800000"/>
                </a:solidFill>
              </a:rPr>
              <a:t>“Earth is resting quietly”</a:t>
            </a:r>
            <a:endParaRPr lang="en-US" sz="1400" i="1" dirty="0">
              <a:solidFill>
                <a:srgbClr val="800000"/>
              </a:solidFill>
            </a:endParaRP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Revelation 6</a:t>
            </a:r>
            <a:endParaRPr lang="en-US" sz="1600" b="1" dirty="0">
              <a:solidFill>
                <a:srgbClr val="800000"/>
              </a:solidFill>
            </a:endParaRPr>
          </a:p>
          <a:p>
            <a:pPr>
              <a:lnSpc>
                <a:spcPct val="95000"/>
              </a:lnSpc>
              <a:spcBef>
                <a:spcPts val="0"/>
              </a:spcBef>
            </a:pPr>
            <a:r>
              <a:rPr lang="en-US" sz="1400" dirty="0" smtClean="0"/>
              <a:t>Each unleashed by opening a seal.</a:t>
            </a:r>
          </a:p>
          <a:p>
            <a:pPr>
              <a:lnSpc>
                <a:spcPct val="95000"/>
              </a:lnSpc>
              <a:spcBef>
                <a:spcPts val="0"/>
              </a:spcBef>
            </a:pPr>
            <a:r>
              <a:rPr lang="en-US" sz="1400" dirty="0" smtClean="0"/>
              <a:t>Each introduced by a different </a:t>
            </a:r>
            <a:r>
              <a:rPr lang="en-US" sz="1400" i="1" dirty="0" smtClean="0">
                <a:solidFill>
                  <a:srgbClr val="800000"/>
                </a:solidFill>
              </a:rPr>
              <a:t>“living creature”</a:t>
            </a:r>
            <a:r>
              <a:rPr lang="en-US" sz="1400" i="1" dirty="0" smtClean="0"/>
              <a:t>.</a:t>
            </a:r>
          </a:p>
          <a:p>
            <a:pPr>
              <a:lnSpc>
                <a:spcPct val="95000"/>
              </a:lnSpc>
              <a:spcBef>
                <a:spcPts val="0"/>
              </a:spcBef>
            </a:pPr>
            <a:r>
              <a:rPr lang="en-US" sz="1400" b="1" i="1" dirty="0" smtClean="0"/>
              <a:t>White Horse</a:t>
            </a:r>
          </a:p>
          <a:p>
            <a:pPr marL="569913" lvl="1" indent="-225425">
              <a:lnSpc>
                <a:spcPct val="95000"/>
              </a:lnSpc>
              <a:spcBef>
                <a:spcPts val="0"/>
              </a:spcBef>
            </a:pPr>
            <a:r>
              <a:rPr lang="en-US" sz="1200" dirty="0" smtClean="0"/>
              <a:t>Bow</a:t>
            </a:r>
          </a:p>
          <a:p>
            <a:pPr marL="569913" lvl="1" indent="-225425">
              <a:lnSpc>
                <a:spcPct val="95000"/>
              </a:lnSpc>
              <a:spcBef>
                <a:spcPts val="0"/>
              </a:spcBef>
            </a:pPr>
            <a:r>
              <a:rPr lang="en-US" sz="1200" dirty="0" smtClean="0"/>
              <a:t>Given a Crown (</a:t>
            </a:r>
            <a:r>
              <a:rPr lang="en-US" sz="1200" i="1" dirty="0" err="1" smtClean="0"/>
              <a:t>stephanos</a:t>
            </a:r>
            <a:r>
              <a:rPr lang="en-US" sz="1200" dirty="0" smtClean="0"/>
              <a:t>)</a:t>
            </a:r>
          </a:p>
          <a:p>
            <a:pPr marL="569913" lvl="1" indent="-225425">
              <a:lnSpc>
                <a:spcPct val="95000"/>
              </a:lnSpc>
              <a:spcBef>
                <a:spcPts val="0"/>
              </a:spcBef>
            </a:pPr>
            <a:r>
              <a:rPr lang="en-US" sz="1200" i="1" dirty="0" smtClean="0">
                <a:solidFill>
                  <a:srgbClr val="800000"/>
                </a:solidFill>
              </a:rPr>
              <a:t>“Went out conquering and to conquer”</a:t>
            </a:r>
          </a:p>
          <a:p>
            <a:pPr indent="-227013">
              <a:lnSpc>
                <a:spcPct val="95000"/>
              </a:lnSpc>
              <a:spcBef>
                <a:spcPts val="0"/>
              </a:spcBef>
            </a:pPr>
            <a:r>
              <a:rPr lang="en-US" sz="1400" b="1" i="1" dirty="0" smtClean="0"/>
              <a:t>Fiery, Red Horse</a:t>
            </a:r>
          </a:p>
          <a:p>
            <a:pPr marL="569913" lvl="1" indent="-225425">
              <a:lnSpc>
                <a:spcPct val="95000"/>
              </a:lnSpc>
              <a:spcBef>
                <a:spcPts val="0"/>
              </a:spcBef>
            </a:pPr>
            <a:r>
              <a:rPr lang="en-US" sz="1200" dirty="0" smtClean="0"/>
              <a:t>Granted to take peace from earth</a:t>
            </a:r>
          </a:p>
          <a:p>
            <a:pPr marL="569913" lvl="1" indent="-225425">
              <a:lnSpc>
                <a:spcPct val="95000"/>
              </a:lnSpc>
              <a:spcBef>
                <a:spcPts val="0"/>
              </a:spcBef>
            </a:pPr>
            <a:r>
              <a:rPr lang="en-US" sz="1200" dirty="0" smtClean="0"/>
              <a:t>People kill one another</a:t>
            </a:r>
          </a:p>
          <a:p>
            <a:pPr marL="569913" lvl="1" indent="-225425">
              <a:lnSpc>
                <a:spcPct val="95000"/>
              </a:lnSpc>
              <a:spcBef>
                <a:spcPts val="0"/>
              </a:spcBef>
            </a:pPr>
            <a:r>
              <a:rPr lang="en-US" sz="1200" dirty="0" smtClean="0"/>
              <a:t>Given a great sword</a:t>
            </a:r>
          </a:p>
          <a:p>
            <a:pPr indent="-225425">
              <a:lnSpc>
                <a:spcPct val="95000"/>
              </a:lnSpc>
              <a:spcBef>
                <a:spcPts val="0"/>
              </a:spcBef>
            </a:pPr>
            <a:r>
              <a:rPr lang="en-US" sz="1400" b="1" i="1" dirty="0" smtClean="0"/>
              <a:t>Black Horse</a:t>
            </a:r>
          </a:p>
          <a:p>
            <a:pPr marL="569913" lvl="1" indent="-225425">
              <a:lnSpc>
                <a:spcPct val="95000"/>
              </a:lnSpc>
              <a:spcBef>
                <a:spcPts val="0"/>
              </a:spcBef>
            </a:pPr>
            <a:r>
              <a:rPr lang="en-US" sz="1200" i="1" dirty="0" smtClean="0">
                <a:solidFill>
                  <a:srgbClr val="800000"/>
                </a:solidFill>
              </a:rPr>
              <a:t>“Pair of scales in his hand”</a:t>
            </a:r>
          </a:p>
          <a:p>
            <a:pPr marL="569913" lvl="1" indent="-225425">
              <a:lnSpc>
                <a:spcPct val="95000"/>
              </a:lnSpc>
              <a:spcBef>
                <a:spcPts val="0"/>
              </a:spcBef>
            </a:pPr>
            <a:r>
              <a:rPr lang="en-US" sz="1200" dirty="0" smtClean="0"/>
              <a:t>Common foods increase price</a:t>
            </a:r>
          </a:p>
          <a:p>
            <a:pPr marL="569913" lvl="1" indent="-225425">
              <a:lnSpc>
                <a:spcPct val="95000"/>
              </a:lnSpc>
              <a:spcBef>
                <a:spcPts val="0"/>
              </a:spcBef>
            </a:pPr>
            <a:r>
              <a:rPr lang="en-US" sz="1200" i="1" dirty="0" smtClean="0">
                <a:solidFill>
                  <a:srgbClr val="800000"/>
                </a:solidFill>
              </a:rPr>
              <a:t>“Do not harm the oil and the wine”</a:t>
            </a:r>
            <a:endParaRPr lang="en-US" sz="1200" i="1" dirty="0"/>
          </a:p>
          <a:p>
            <a:pPr indent="-225425">
              <a:lnSpc>
                <a:spcPct val="95000"/>
              </a:lnSpc>
              <a:spcBef>
                <a:spcPts val="0"/>
              </a:spcBef>
            </a:pPr>
            <a:r>
              <a:rPr lang="en-US" sz="1400" b="1" i="1" dirty="0" smtClean="0"/>
              <a:t>Pale Horse</a:t>
            </a:r>
          </a:p>
          <a:p>
            <a:pPr marL="569913" lvl="1" indent="-225425">
              <a:lnSpc>
                <a:spcPct val="95000"/>
              </a:lnSpc>
              <a:spcBef>
                <a:spcPts val="0"/>
              </a:spcBef>
            </a:pPr>
            <a:r>
              <a:rPr lang="en-US" sz="1200" i="1" dirty="0" smtClean="0">
                <a:solidFill>
                  <a:srgbClr val="800000"/>
                </a:solidFill>
              </a:rPr>
              <a:t>“Name of him who sat on it was Death”</a:t>
            </a:r>
          </a:p>
          <a:p>
            <a:pPr marL="569913" lvl="1" indent="-225425">
              <a:lnSpc>
                <a:spcPct val="95000"/>
              </a:lnSpc>
              <a:spcBef>
                <a:spcPts val="0"/>
              </a:spcBef>
            </a:pPr>
            <a:r>
              <a:rPr lang="en-US" sz="1200" i="1" dirty="0" smtClean="0">
                <a:solidFill>
                  <a:srgbClr val="800000"/>
                </a:solidFill>
              </a:rPr>
              <a:t>“Hades followed with him”</a:t>
            </a:r>
          </a:p>
          <a:p>
            <a:pPr marL="569913" lvl="1" indent="-225425">
              <a:lnSpc>
                <a:spcPct val="95000"/>
              </a:lnSpc>
              <a:spcBef>
                <a:spcPts val="0"/>
              </a:spcBef>
            </a:pPr>
            <a:r>
              <a:rPr lang="en-US" sz="1200" i="1" dirty="0" smtClean="0">
                <a:solidFill>
                  <a:srgbClr val="800000"/>
                </a:solidFill>
              </a:rPr>
              <a:t>“Power given to them over fourth of earth to kill”</a:t>
            </a:r>
          </a:p>
          <a:p>
            <a:pPr marL="569913" lvl="1" indent="-225425">
              <a:lnSpc>
                <a:spcPct val="95000"/>
              </a:lnSpc>
              <a:spcBef>
                <a:spcPts val="0"/>
              </a:spcBef>
            </a:pPr>
            <a:r>
              <a:rPr lang="en-US" sz="1200" dirty="0" smtClean="0"/>
              <a:t>With sword, hunger, death, and by beasts of earth.</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6:1-8</a:t>
            </a:r>
            <a:endParaRPr lang="en-US" sz="1600" b="1" dirty="0">
              <a:solidFill>
                <a:srgbClr val="800000"/>
              </a:solidFill>
            </a:endParaRPr>
          </a:p>
          <a:p>
            <a:pPr marL="227013" indent="-227013">
              <a:lnSpc>
                <a:spcPct val="95000"/>
              </a:lnSpc>
              <a:spcBef>
                <a:spcPts val="0"/>
              </a:spcBef>
            </a:pPr>
            <a:r>
              <a:rPr lang="en-US" sz="1400" dirty="0" smtClean="0"/>
              <a:t>From between 2 Bronze Mountains</a:t>
            </a:r>
          </a:p>
          <a:p>
            <a:pPr marL="227013" indent="-227013">
              <a:lnSpc>
                <a:spcPct val="95000"/>
              </a:lnSpc>
              <a:spcBef>
                <a:spcPts val="0"/>
              </a:spcBef>
            </a:pPr>
            <a:r>
              <a:rPr lang="en-US" sz="1400" b="1" i="1" dirty="0" smtClean="0"/>
              <a:t>Chariots with Horses of Four Colors</a:t>
            </a:r>
            <a:endParaRPr lang="en-US" sz="1400" dirty="0" smtClean="0"/>
          </a:p>
          <a:p>
            <a:pPr marL="460375" lvl="1" indent="-225425">
              <a:lnSpc>
                <a:spcPct val="95000"/>
              </a:lnSpc>
              <a:spcBef>
                <a:spcPts val="0"/>
              </a:spcBef>
            </a:pPr>
            <a:r>
              <a:rPr lang="en-US" sz="1200" dirty="0" smtClean="0"/>
              <a:t>Red</a:t>
            </a:r>
          </a:p>
          <a:p>
            <a:pPr marL="460375" lvl="1" indent="-225425">
              <a:lnSpc>
                <a:spcPct val="95000"/>
              </a:lnSpc>
              <a:spcBef>
                <a:spcPts val="0"/>
              </a:spcBef>
            </a:pPr>
            <a:r>
              <a:rPr lang="en-US" sz="1200" dirty="0" smtClean="0"/>
              <a:t>Black</a:t>
            </a:r>
          </a:p>
          <a:p>
            <a:pPr marL="460375" lvl="1" indent="-225425">
              <a:lnSpc>
                <a:spcPct val="95000"/>
              </a:lnSpc>
              <a:spcBef>
                <a:spcPts val="0"/>
              </a:spcBef>
            </a:pPr>
            <a:r>
              <a:rPr lang="en-US" sz="1200" dirty="0" smtClean="0"/>
              <a:t>White</a:t>
            </a:r>
          </a:p>
          <a:p>
            <a:pPr marL="460375" lvl="1" indent="-225425">
              <a:lnSpc>
                <a:spcPct val="95000"/>
              </a:lnSpc>
              <a:spcBef>
                <a:spcPts val="0"/>
              </a:spcBef>
            </a:pPr>
            <a:r>
              <a:rPr lang="en-US" sz="1200" dirty="0" smtClean="0"/>
              <a:t>Dapple (Spotted Gray)</a:t>
            </a:r>
          </a:p>
          <a:p>
            <a:pPr marL="227013" indent="-227013">
              <a:lnSpc>
                <a:spcPct val="95000"/>
              </a:lnSpc>
              <a:spcBef>
                <a:spcPts val="0"/>
              </a:spcBef>
            </a:pPr>
            <a:r>
              <a:rPr lang="en-US" sz="1400" i="1" dirty="0" smtClean="0">
                <a:solidFill>
                  <a:srgbClr val="800000"/>
                </a:solidFill>
              </a:rPr>
              <a:t>“Four spirits of heaven go out from their station before Lord”</a:t>
            </a:r>
          </a:p>
          <a:p>
            <a:pPr marL="227013" indent="-227013">
              <a:lnSpc>
                <a:spcPct val="95000"/>
              </a:lnSpc>
              <a:spcBef>
                <a:spcPts val="0"/>
              </a:spcBef>
            </a:pPr>
            <a:r>
              <a:rPr lang="en-US" sz="1400" i="1" dirty="0" smtClean="0">
                <a:solidFill>
                  <a:srgbClr val="800000"/>
                </a:solidFill>
              </a:rPr>
              <a:t>“Go, walk to and fro throughout the earth.”</a:t>
            </a:r>
          </a:p>
          <a:p>
            <a:pPr marL="227013" indent="-227013">
              <a:lnSpc>
                <a:spcPct val="95000"/>
              </a:lnSpc>
              <a:spcBef>
                <a:spcPts val="0"/>
              </a:spcBef>
            </a:pPr>
            <a:r>
              <a:rPr lang="en-US" sz="1400" i="1" dirty="0" smtClean="0">
                <a:solidFill>
                  <a:srgbClr val="800000"/>
                </a:solidFill>
              </a:rPr>
              <a:t>“those who go toward the north country have given rest to My Spirit in the north country”</a:t>
            </a:r>
          </a:p>
          <a:p>
            <a:pPr marL="227013" indent="-227013">
              <a:lnSpc>
                <a:spcPct val="95000"/>
              </a:lnSpc>
              <a:spcBef>
                <a:spcPts val="0"/>
              </a:spcBef>
            </a:pPr>
            <a:r>
              <a:rPr lang="en-US" sz="1400" dirty="0" smtClean="0"/>
              <a:t>North associated with Babylon</a:t>
            </a:r>
            <a:r>
              <a:rPr lang="en-US" sz="1400" i="1" dirty="0" smtClean="0"/>
              <a:t> </a:t>
            </a:r>
            <a:r>
              <a:rPr lang="en-US" sz="1400" dirty="0" smtClean="0"/>
              <a:t>(</a:t>
            </a:r>
            <a:r>
              <a:rPr lang="en-US" sz="1400" b="1" dirty="0" smtClean="0">
                <a:solidFill>
                  <a:srgbClr val="800000"/>
                </a:solidFill>
              </a:rPr>
              <a:t>2:1-7</a:t>
            </a:r>
            <a:r>
              <a:rPr lang="en-US" sz="1400" dirty="0" smtClean="0"/>
              <a:t>)</a:t>
            </a:r>
          </a:p>
        </p:txBody>
      </p:sp>
    </p:spTree>
    <p:extLst>
      <p:ext uri="{BB962C8B-B14F-4D97-AF65-F5344CB8AC3E}">
        <p14:creationId xmlns:p14="http://schemas.microsoft.com/office/powerpoint/2010/main" val="204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fade">
                                      <p:cBhvr>
                                        <p:cTn id="59" dur="500"/>
                                        <p:tgtEl>
                                          <p:spTgt spid="5">
                                            <p:txEl>
                                              <p:pRg st="11" end="11"/>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Effect transition="in" filter="fade">
                                      <p:cBhvr>
                                        <p:cTn id="63" dur="500"/>
                                        <p:tgtEl>
                                          <p:spTgt spid="5">
                                            <p:txEl>
                                              <p:pRg st="12" end="12"/>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14" end="14"/>
                                            </p:txEl>
                                          </p:spTgt>
                                        </p:tgtEl>
                                        <p:attrNameLst>
                                          <p:attrName>style.visibility</p:attrName>
                                        </p:attrNameLst>
                                      </p:cBhvr>
                                      <p:to>
                                        <p:strVal val="visible"/>
                                      </p:to>
                                    </p:set>
                                    <p:animEffect transition="in" filter="fade">
                                      <p:cBhvr>
                                        <p:cTn id="71" dur="500"/>
                                        <p:tgtEl>
                                          <p:spTgt spid="5">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xEl>
                                              <p:pRg st="15" end="15"/>
                                            </p:txEl>
                                          </p:spTgt>
                                        </p:tgtEl>
                                        <p:attrNameLst>
                                          <p:attrName>style.visibility</p:attrName>
                                        </p:attrNameLst>
                                      </p:cBhvr>
                                      <p:to>
                                        <p:strVal val="visible"/>
                                      </p:to>
                                    </p:set>
                                    <p:animEffect transition="in" filter="fade">
                                      <p:cBhvr>
                                        <p:cTn id="76" dur="500"/>
                                        <p:tgtEl>
                                          <p:spTgt spid="5">
                                            <p:txEl>
                                              <p:pRg st="15" end="15"/>
                                            </p:txEl>
                                          </p:spTgt>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5">
                                            <p:txEl>
                                              <p:pRg st="16" end="16"/>
                                            </p:txEl>
                                          </p:spTgt>
                                        </p:tgtEl>
                                        <p:attrNameLst>
                                          <p:attrName>style.visibility</p:attrName>
                                        </p:attrNameLst>
                                      </p:cBhvr>
                                      <p:to>
                                        <p:strVal val="visible"/>
                                      </p:to>
                                    </p:set>
                                    <p:animEffect transition="in" filter="fade">
                                      <p:cBhvr>
                                        <p:cTn id="80" dur="500"/>
                                        <p:tgtEl>
                                          <p:spTgt spid="5">
                                            <p:txEl>
                                              <p:pRg st="16" end="16"/>
                                            </p:txEl>
                                          </p:spTgt>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
                                            <p:txEl>
                                              <p:pRg st="17" end="17"/>
                                            </p:txEl>
                                          </p:spTgt>
                                        </p:tgtEl>
                                        <p:attrNameLst>
                                          <p:attrName>style.visibility</p:attrName>
                                        </p:attrNameLst>
                                      </p:cBhvr>
                                      <p:to>
                                        <p:strVal val="visible"/>
                                      </p:to>
                                    </p:set>
                                    <p:animEffect transition="in" filter="fade">
                                      <p:cBhvr>
                                        <p:cTn id="84" dur="500"/>
                                        <p:tgtEl>
                                          <p:spTgt spid="5">
                                            <p:txEl>
                                              <p:pRg st="17" end="17"/>
                                            </p:txEl>
                                          </p:spTgt>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5">
                                            <p:txEl>
                                              <p:pRg st="18" end="18"/>
                                            </p:txEl>
                                          </p:spTgt>
                                        </p:tgtEl>
                                        <p:attrNameLst>
                                          <p:attrName>style.visibility</p:attrName>
                                        </p:attrNameLst>
                                      </p:cBhvr>
                                      <p:to>
                                        <p:strVal val="visible"/>
                                      </p:to>
                                    </p:set>
                                    <p:animEffect transition="in" filter="fade">
                                      <p:cBhvr>
                                        <p:cTn id="88" dur="500"/>
                                        <p:tgtEl>
                                          <p:spTgt spid="5">
                                            <p:txEl>
                                              <p:pRg st="18" end="18"/>
                                            </p:txEl>
                                          </p:spTgt>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5">
                                            <p:txEl>
                                              <p:pRg st="19" end="19"/>
                                            </p:txEl>
                                          </p:spTgt>
                                        </p:tgtEl>
                                        <p:attrNameLst>
                                          <p:attrName>style.visibility</p:attrName>
                                        </p:attrNameLst>
                                      </p:cBhvr>
                                      <p:to>
                                        <p:strVal val="visible"/>
                                      </p:to>
                                    </p:set>
                                    <p:animEffect transition="in" filter="fade">
                                      <p:cBhvr>
                                        <p:cTn id="92"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Moral &amp; Political</a:t>
            </a:r>
          </a:p>
          <a:p>
            <a:pPr algn="ctr"/>
            <a:r>
              <a:rPr lang="en-US" sz="5400" dirty="0" smtClean="0">
                <a:latin typeface="Impact" panose="020B0806030902050204" pitchFamily="34" charset="0"/>
              </a:rPr>
              <a:t>Issues of Rome</a:t>
            </a:r>
            <a:endParaRPr lang="en-US" sz="5400" dirty="0">
              <a:latin typeface="Impact" panose="020B0806030902050204" pitchFamily="34" charset="0"/>
            </a:endParaRPr>
          </a:p>
        </p:txBody>
      </p:sp>
    </p:spTree>
    <p:extLst>
      <p:ext uri="{BB962C8B-B14F-4D97-AF65-F5344CB8AC3E}">
        <p14:creationId xmlns:p14="http://schemas.microsoft.com/office/powerpoint/2010/main" val="7113597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Horsemen</a:t>
            </a:r>
            <a:r>
              <a:rPr lang="en-US" dirty="0"/>
              <a:t> </a:t>
            </a:r>
            <a:r>
              <a:rPr lang="en-US" dirty="0" smtClean="0"/>
              <a:t>of Revelation</a:t>
            </a:r>
            <a:endParaRPr lang="en-US" dirty="0"/>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Revelation 6</a:t>
            </a:r>
            <a:endParaRPr lang="en-US" sz="1600" b="1" dirty="0">
              <a:solidFill>
                <a:srgbClr val="800000"/>
              </a:solidFill>
            </a:endParaRPr>
          </a:p>
          <a:p>
            <a:pPr>
              <a:lnSpc>
                <a:spcPct val="95000"/>
              </a:lnSpc>
              <a:spcBef>
                <a:spcPts val="0"/>
              </a:spcBef>
            </a:pPr>
            <a:r>
              <a:rPr lang="en-US" sz="1400" dirty="0" smtClean="0"/>
              <a:t>Each unleashed by opening a seal.</a:t>
            </a:r>
          </a:p>
          <a:p>
            <a:pPr>
              <a:lnSpc>
                <a:spcPct val="95000"/>
              </a:lnSpc>
              <a:spcBef>
                <a:spcPts val="0"/>
              </a:spcBef>
            </a:pPr>
            <a:r>
              <a:rPr lang="en-US" sz="1400" dirty="0" smtClean="0"/>
              <a:t>Each </a:t>
            </a:r>
            <a:r>
              <a:rPr lang="en-US" sz="1400" b="1" i="1" dirty="0" smtClean="0"/>
              <a:t>called</a:t>
            </a:r>
            <a:r>
              <a:rPr lang="en-US" sz="1400" dirty="0" smtClean="0"/>
              <a:t> by a different </a:t>
            </a:r>
            <a:r>
              <a:rPr lang="en-US" sz="1400" i="1" dirty="0" smtClean="0">
                <a:solidFill>
                  <a:srgbClr val="800000"/>
                </a:solidFill>
              </a:rPr>
              <a:t>“living creature”</a:t>
            </a:r>
            <a:r>
              <a:rPr lang="en-US" sz="1400" i="1" dirty="0" smtClean="0"/>
              <a:t>.</a:t>
            </a:r>
          </a:p>
          <a:p>
            <a:pPr>
              <a:lnSpc>
                <a:spcPct val="95000"/>
              </a:lnSpc>
              <a:spcBef>
                <a:spcPts val="0"/>
              </a:spcBef>
            </a:pPr>
            <a:r>
              <a:rPr lang="en-US" sz="1400" b="1" i="1" dirty="0" smtClean="0"/>
              <a:t>White Horse</a:t>
            </a:r>
          </a:p>
          <a:p>
            <a:pPr marL="569913" lvl="1" indent="-225425">
              <a:lnSpc>
                <a:spcPct val="95000"/>
              </a:lnSpc>
              <a:spcBef>
                <a:spcPts val="0"/>
              </a:spcBef>
            </a:pPr>
            <a:r>
              <a:rPr lang="en-US" sz="1200" dirty="0" smtClean="0"/>
              <a:t>Bow</a:t>
            </a:r>
          </a:p>
          <a:p>
            <a:pPr marL="569913" lvl="1" indent="-225425">
              <a:lnSpc>
                <a:spcPct val="95000"/>
              </a:lnSpc>
              <a:spcBef>
                <a:spcPts val="0"/>
              </a:spcBef>
            </a:pPr>
            <a:r>
              <a:rPr lang="en-US" sz="1200" dirty="0" smtClean="0"/>
              <a:t>Given a Crown (</a:t>
            </a:r>
            <a:r>
              <a:rPr lang="en-US" sz="1200" i="1" dirty="0" err="1" smtClean="0"/>
              <a:t>stephanos</a:t>
            </a:r>
            <a:r>
              <a:rPr lang="en-US" sz="1200" dirty="0" smtClean="0"/>
              <a:t>)</a:t>
            </a:r>
          </a:p>
          <a:p>
            <a:pPr marL="569913" lvl="1" indent="-225425">
              <a:lnSpc>
                <a:spcPct val="95000"/>
              </a:lnSpc>
              <a:spcBef>
                <a:spcPts val="0"/>
              </a:spcBef>
            </a:pPr>
            <a:r>
              <a:rPr lang="en-US" sz="1200" i="1" dirty="0" smtClean="0">
                <a:solidFill>
                  <a:srgbClr val="800000"/>
                </a:solidFill>
              </a:rPr>
              <a:t>“Went out conquering and to conquer”</a:t>
            </a:r>
          </a:p>
          <a:p>
            <a:pPr indent="-227013">
              <a:lnSpc>
                <a:spcPct val="95000"/>
              </a:lnSpc>
              <a:spcBef>
                <a:spcPts val="0"/>
              </a:spcBef>
            </a:pPr>
            <a:r>
              <a:rPr lang="en-US" sz="1400" b="1" i="1" dirty="0" smtClean="0"/>
              <a:t>Fiery, Red Horse</a:t>
            </a:r>
          </a:p>
          <a:p>
            <a:pPr marL="569913" lvl="1" indent="-225425">
              <a:lnSpc>
                <a:spcPct val="95000"/>
              </a:lnSpc>
              <a:spcBef>
                <a:spcPts val="0"/>
              </a:spcBef>
            </a:pPr>
            <a:r>
              <a:rPr lang="en-US" sz="1200" dirty="0" smtClean="0"/>
              <a:t>Granted to take peace from earth</a:t>
            </a:r>
          </a:p>
          <a:p>
            <a:pPr marL="569913" lvl="1" indent="-225425">
              <a:lnSpc>
                <a:spcPct val="95000"/>
              </a:lnSpc>
              <a:spcBef>
                <a:spcPts val="0"/>
              </a:spcBef>
            </a:pPr>
            <a:r>
              <a:rPr lang="en-US" sz="1200" dirty="0" smtClean="0"/>
              <a:t>People kill one another</a:t>
            </a:r>
          </a:p>
          <a:p>
            <a:pPr marL="569913" lvl="1" indent="-225425">
              <a:lnSpc>
                <a:spcPct val="95000"/>
              </a:lnSpc>
              <a:spcBef>
                <a:spcPts val="0"/>
              </a:spcBef>
            </a:pPr>
            <a:r>
              <a:rPr lang="en-US" sz="1200" dirty="0" smtClean="0"/>
              <a:t>Given a great sword</a:t>
            </a:r>
          </a:p>
          <a:p>
            <a:pPr indent="-225425">
              <a:lnSpc>
                <a:spcPct val="95000"/>
              </a:lnSpc>
              <a:spcBef>
                <a:spcPts val="0"/>
              </a:spcBef>
            </a:pPr>
            <a:r>
              <a:rPr lang="en-US" sz="1400" b="1" i="1" dirty="0" smtClean="0"/>
              <a:t>Black Horse</a:t>
            </a:r>
          </a:p>
          <a:p>
            <a:pPr marL="569913" lvl="1" indent="-225425">
              <a:lnSpc>
                <a:spcPct val="95000"/>
              </a:lnSpc>
              <a:spcBef>
                <a:spcPts val="0"/>
              </a:spcBef>
            </a:pPr>
            <a:r>
              <a:rPr lang="en-US" sz="1200" i="1" dirty="0" smtClean="0">
                <a:solidFill>
                  <a:srgbClr val="800000"/>
                </a:solidFill>
              </a:rPr>
              <a:t>“Pair of scales in his hand”</a:t>
            </a:r>
          </a:p>
          <a:p>
            <a:pPr marL="569913" lvl="1" indent="-225425">
              <a:lnSpc>
                <a:spcPct val="95000"/>
              </a:lnSpc>
              <a:spcBef>
                <a:spcPts val="0"/>
              </a:spcBef>
            </a:pPr>
            <a:r>
              <a:rPr lang="en-US" sz="1200" dirty="0" smtClean="0"/>
              <a:t>Common foods increase price</a:t>
            </a:r>
          </a:p>
          <a:p>
            <a:pPr marL="569913" lvl="1" indent="-225425">
              <a:lnSpc>
                <a:spcPct val="95000"/>
              </a:lnSpc>
              <a:spcBef>
                <a:spcPts val="0"/>
              </a:spcBef>
            </a:pPr>
            <a:r>
              <a:rPr lang="en-US" sz="1200" i="1" dirty="0" smtClean="0">
                <a:solidFill>
                  <a:srgbClr val="800000"/>
                </a:solidFill>
              </a:rPr>
              <a:t>“Do not harm the oil and the wine”</a:t>
            </a:r>
            <a:endParaRPr lang="en-US" sz="1200" i="1" dirty="0"/>
          </a:p>
          <a:p>
            <a:pPr indent="-225425">
              <a:lnSpc>
                <a:spcPct val="95000"/>
              </a:lnSpc>
              <a:spcBef>
                <a:spcPts val="0"/>
              </a:spcBef>
            </a:pPr>
            <a:r>
              <a:rPr lang="en-US" sz="1400" b="1" i="1" dirty="0" smtClean="0"/>
              <a:t>Pale Horse</a:t>
            </a:r>
          </a:p>
          <a:p>
            <a:pPr marL="569913" lvl="1" indent="-225425">
              <a:lnSpc>
                <a:spcPct val="95000"/>
              </a:lnSpc>
              <a:spcBef>
                <a:spcPts val="0"/>
              </a:spcBef>
            </a:pPr>
            <a:r>
              <a:rPr lang="en-US" sz="1200" i="1" dirty="0" smtClean="0">
                <a:solidFill>
                  <a:srgbClr val="800000"/>
                </a:solidFill>
              </a:rPr>
              <a:t>“Name of him who sat on it was Death”</a:t>
            </a:r>
          </a:p>
          <a:p>
            <a:pPr marL="569913" lvl="1" indent="-225425">
              <a:lnSpc>
                <a:spcPct val="95000"/>
              </a:lnSpc>
              <a:spcBef>
                <a:spcPts val="0"/>
              </a:spcBef>
            </a:pPr>
            <a:r>
              <a:rPr lang="en-US" sz="1200" i="1" dirty="0" smtClean="0">
                <a:solidFill>
                  <a:srgbClr val="800000"/>
                </a:solidFill>
              </a:rPr>
              <a:t>“Hades followed with him”</a:t>
            </a:r>
          </a:p>
          <a:p>
            <a:pPr marL="569913" lvl="1" indent="-225425">
              <a:lnSpc>
                <a:spcPct val="95000"/>
              </a:lnSpc>
              <a:spcBef>
                <a:spcPts val="0"/>
              </a:spcBef>
            </a:pPr>
            <a:r>
              <a:rPr lang="en-US" sz="1200" i="1" dirty="0" smtClean="0">
                <a:solidFill>
                  <a:srgbClr val="800000"/>
                </a:solidFill>
              </a:rPr>
              <a:t>“Power given to them over fourth of earth to kill”</a:t>
            </a:r>
          </a:p>
          <a:p>
            <a:pPr marL="569913" lvl="1" indent="-225425">
              <a:lnSpc>
                <a:spcPct val="95000"/>
              </a:lnSpc>
              <a:spcBef>
                <a:spcPts val="0"/>
              </a:spcBef>
            </a:pPr>
            <a:r>
              <a:rPr lang="en-US" sz="1200" dirty="0" smtClean="0"/>
              <a:t>With sword, hunger, death, and by beasts of earth.</a:t>
            </a:r>
          </a:p>
        </p:txBody>
      </p:sp>
      <p:sp>
        <p:nvSpPr>
          <p:cNvPr id="6" name="Content Placeholder 2"/>
          <p:cNvSpPr>
            <a:spLocks noGrp="1"/>
          </p:cNvSpPr>
          <p:nvPr>
            <p:ph sz="quarter" idx="10"/>
          </p:nvPr>
        </p:nvSpPr>
        <p:spPr>
          <a:xfrm>
            <a:off x="4249850" y="975917"/>
            <a:ext cx="4846649" cy="4144488"/>
          </a:xfrm>
        </p:spPr>
        <p:txBody>
          <a:bodyPr/>
          <a:lstStyle/>
          <a:p>
            <a:pPr>
              <a:spcBef>
                <a:spcPts val="200"/>
              </a:spcBef>
            </a:pPr>
            <a:r>
              <a:rPr lang="en-US" sz="1700" dirty="0" smtClean="0"/>
              <a:t>Like in </a:t>
            </a:r>
            <a:r>
              <a:rPr lang="en-US" sz="1700" b="1" dirty="0" smtClean="0">
                <a:solidFill>
                  <a:srgbClr val="800000"/>
                </a:solidFill>
              </a:rPr>
              <a:t>Zechariah</a:t>
            </a:r>
            <a:r>
              <a:rPr lang="en-US" sz="1700" dirty="0" smtClean="0"/>
              <a:t>, unleashed agents of vengeance sent to reckon and bring peace to God’s Spirit.</a:t>
            </a:r>
            <a:endParaRPr lang="en-US" sz="1700" dirty="0"/>
          </a:p>
          <a:p>
            <a:pPr>
              <a:spcBef>
                <a:spcPts val="200"/>
              </a:spcBef>
              <a:buFont typeface="+mj-lt"/>
              <a:buAutoNum type="arabicPeriod"/>
            </a:pPr>
            <a:r>
              <a:rPr lang="en-US" sz="1700" dirty="0" smtClean="0"/>
              <a:t>Represent military conquest – external conquerors and invaders (e.g., Parthia).</a:t>
            </a:r>
            <a:endParaRPr lang="en-US" sz="1700" dirty="0"/>
          </a:p>
          <a:p>
            <a:pPr marL="342900" indent="-342900">
              <a:spcBef>
                <a:spcPts val="200"/>
              </a:spcBef>
              <a:buFont typeface="+mj-lt"/>
              <a:buAutoNum type="arabicPeriod"/>
            </a:pPr>
            <a:endParaRPr lang="en-US" sz="1700" dirty="0" smtClean="0"/>
          </a:p>
          <a:p>
            <a:pPr>
              <a:spcBef>
                <a:spcPts val="200"/>
              </a:spcBef>
              <a:buFont typeface="+mj-lt"/>
              <a:buAutoNum type="arabicPeriod"/>
            </a:pPr>
            <a:r>
              <a:rPr lang="en-US" sz="1700" dirty="0" smtClean="0"/>
              <a:t>Represent internal strife, treachery, people turning on each other (</a:t>
            </a:r>
            <a:r>
              <a:rPr lang="en-US" sz="1700" i="1" dirty="0" smtClean="0">
                <a:solidFill>
                  <a:srgbClr val="800000"/>
                </a:solidFill>
              </a:rPr>
              <a:t>“spirit of ill will”</a:t>
            </a:r>
            <a:r>
              <a:rPr lang="en-US" sz="1700" dirty="0" smtClean="0"/>
              <a:t>, </a:t>
            </a:r>
            <a:r>
              <a:rPr lang="en-US" sz="1700" b="1" dirty="0" smtClean="0">
                <a:solidFill>
                  <a:srgbClr val="800000"/>
                </a:solidFill>
              </a:rPr>
              <a:t>Judges 9:7-24; Zechariah 10:10-14</a:t>
            </a:r>
            <a:r>
              <a:rPr lang="en-US" sz="1700" dirty="0" smtClean="0"/>
              <a:t>).</a:t>
            </a:r>
          </a:p>
          <a:p>
            <a:pPr>
              <a:spcBef>
                <a:spcPts val="200"/>
              </a:spcBef>
              <a:buFont typeface="+mj-lt"/>
              <a:buAutoNum type="arabicPeriod"/>
            </a:pPr>
            <a:r>
              <a:rPr lang="en-US" sz="1700" dirty="0" smtClean="0"/>
              <a:t>Represent economic disasters – eating food by measure (</a:t>
            </a:r>
            <a:r>
              <a:rPr lang="en-US" sz="1700" b="1" dirty="0" smtClean="0">
                <a:solidFill>
                  <a:srgbClr val="800000"/>
                </a:solidFill>
              </a:rPr>
              <a:t>Lev. 26:26; Lam. 5:10</a:t>
            </a:r>
            <a:r>
              <a:rPr lang="en-US" sz="1700" dirty="0" smtClean="0"/>
              <a:t>) – famines, or other food scarcity (e.g., siege, </a:t>
            </a:r>
            <a:r>
              <a:rPr lang="en-US" sz="1700" b="1" dirty="0" err="1" smtClean="0">
                <a:solidFill>
                  <a:srgbClr val="800000"/>
                </a:solidFill>
              </a:rPr>
              <a:t>Eze</a:t>
            </a:r>
            <a:r>
              <a:rPr lang="en-US" sz="1700" b="1" dirty="0" smtClean="0">
                <a:solidFill>
                  <a:srgbClr val="800000"/>
                </a:solidFill>
              </a:rPr>
              <a:t>. 4:9-17</a:t>
            </a:r>
            <a:r>
              <a:rPr lang="en-US" sz="1700" dirty="0" smtClean="0"/>
              <a:t>).</a:t>
            </a:r>
          </a:p>
          <a:p>
            <a:pPr>
              <a:spcBef>
                <a:spcPts val="200"/>
              </a:spcBef>
              <a:buFont typeface="+mj-lt"/>
              <a:buAutoNum type="arabicPeriod"/>
            </a:pPr>
            <a:r>
              <a:rPr lang="en-US" sz="1700" dirty="0" smtClean="0"/>
              <a:t>Represent massive (but not total) death caused by all the previous and additional natural disasters (</a:t>
            </a:r>
            <a:r>
              <a:rPr lang="en-US" sz="1700" b="1" dirty="0" smtClean="0">
                <a:solidFill>
                  <a:srgbClr val="800000"/>
                </a:solidFill>
              </a:rPr>
              <a:t>Ezekiel 5:5-17; 14:13-21</a:t>
            </a:r>
            <a:r>
              <a:rPr lang="en-US" sz="1700" dirty="0" smtClean="0">
                <a:solidFill>
                  <a:srgbClr val="800000"/>
                </a:solidFill>
              </a:rPr>
              <a:t>, </a:t>
            </a:r>
            <a:r>
              <a:rPr lang="en-US" sz="1700" i="1" dirty="0" smtClean="0">
                <a:solidFill>
                  <a:srgbClr val="800000"/>
                </a:solidFill>
              </a:rPr>
              <a:t>“My four severe judgments”</a:t>
            </a:r>
            <a:r>
              <a:rPr lang="en-US" sz="1700" dirty="0" smtClean="0"/>
              <a:t>).</a:t>
            </a:r>
          </a:p>
        </p:txBody>
      </p:sp>
    </p:spTree>
    <p:extLst>
      <p:ext uri="{BB962C8B-B14F-4D97-AF65-F5344CB8AC3E}">
        <p14:creationId xmlns:p14="http://schemas.microsoft.com/office/powerpoint/2010/main" val="41149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Alternative Idealist View</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2000" dirty="0" smtClean="0"/>
              <a:t>Chapter 5 represents the worthiness of Christ to execute the gospel (i.e., come to earth, become the Lamb).</a:t>
            </a:r>
          </a:p>
          <a:p>
            <a:pPr>
              <a:lnSpc>
                <a:spcPct val="95000"/>
              </a:lnSpc>
              <a:spcBef>
                <a:spcPts val="0"/>
              </a:spcBef>
            </a:pPr>
            <a:r>
              <a:rPr lang="en-US" sz="2000" dirty="0" smtClean="0"/>
              <a:t>Rider on </a:t>
            </a:r>
            <a:r>
              <a:rPr lang="en-US" sz="2000" b="1" i="1" dirty="0" smtClean="0"/>
              <a:t>white</a:t>
            </a:r>
            <a:r>
              <a:rPr lang="en-US" sz="2000" dirty="0" smtClean="0"/>
              <a:t> horse is Jesus, through Christianity converting lost souls, conquering in the Messianic kingdom (</a:t>
            </a:r>
            <a:r>
              <a:rPr lang="en-US" sz="2000" b="1" dirty="0" smtClean="0">
                <a:solidFill>
                  <a:srgbClr val="800000"/>
                </a:solidFill>
              </a:rPr>
              <a:t>Daniel 2:44; Ephesians 2:17</a:t>
            </a:r>
            <a:r>
              <a:rPr lang="en-US" sz="2000" dirty="0" smtClean="0"/>
              <a:t>).</a:t>
            </a:r>
          </a:p>
          <a:p>
            <a:pPr>
              <a:lnSpc>
                <a:spcPct val="95000"/>
              </a:lnSpc>
              <a:spcBef>
                <a:spcPts val="0"/>
              </a:spcBef>
            </a:pPr>
            <a:r>
              <a:rPr lang="en-US" sz="2000" dirty="0" smtClean="0"/>
              <a:t>God is referred to using a bow to conqueror (</a:t>
            </a:r>
            <a:r>
              <a:rPr lang="en-US" sz="2000" b="1" dirty="0" smtClean="0">
                <a:solidFill>
                  <a:srgbClr val="800000"/>
                </a:solidFill>
              </a:rPr>
              <a:t>Psalm 7:10-13; 45:3-6; Hab. 3:8-9</a:t>
            </a:r>
            <a:r>
              <a:rPr lang="en-US" sz="2000" dirty="0" smtClean="0"/>
              <a:t>).</a:t>
            </a:r>
          </a:p>
          <a:p>
            <a:pPr>
              <a:lnSpc>
                <a:spcPct val="95000"/>
              </a:lnSpc>
              <a:spcBef>
                <a:spcPts val="0"/>
              </a:spcBef>
            </a:pPr>
            <a:r>
              <a:rPr lang="en-US" sz="2000" b="1" i="1" dirty="0" smtClean="0"/>
              <a:t>Red</a:t>
            </a:r>
            <a:r>
              <a:rPr lang="en-US" sz="2000" dirty="0" smtClean="0"/>
              <a:t> horse represents persecution that follows conversion (</a:t>
            </a:r>
            <a:r>
              <a:rPr lang="en-US" sz="2000" b="1" dirty="0" smtClean="0">
                <a:solidFill>
                  <a:srgbClr val="800000"/>
                </a:solidFill>
              </a:rPr>
              <a:t>Matthew 10:16-42</a:t>
            </a:r>
            <a:r>
              <a:rPr lang="en-US" sz="2000" dirty="0" smtClean="0"/>
              <a:t>.  Compare parallel usage of sword, peace, and family.).</a:t>
            </a:r>
          </a:p>
          <a:p>
            <a:pPr>
              <a:lnSpc>
                <a:spcPct val="95000"/>
              </a:lnSpc>
              <a:spcBef>
                <a:spcPts val="0"/>
              </a:spcBef>
            </a:pPr>
            <a:r>
              <a:rPr lang="en-US" sz="2000" b="1" i="1" dirty="0" smtClean="0"/>
              <a:t>Black</a:t>
            </a:r>
            <a:r>
              <a:rPr lang="en-US" sz="2000" dirty="0" smtClean="0"/>
              <a:t> horse represents economic persecution.  Rich will oppress poor Christians by overcharging them.</a:t>
            </a:r>
          </a:p>
          <a:p>
            <a:pPr>
              <a:lnSpc>
                <a:spcPct val="95000"/>
              </a:lnSpc>
              <a:spcBef>
                <a:spcPts val="0"/>
              </a:spcBef>
            </a:pPr>
            <a:r>
              <a:rPr lang="en-US" sz="2000" b="1" i="1" dirty="0" smtClean="0"/>
              <a:t>Gray</a:t>
            </a:r>
            <a:r>
              <a:rPr lang="en-US" sz="2000" dirty="0" smtClean="0"/>
              <a:t> horse represents death that follows – both to Christians and persecutors.</a:t>
            </a:r>
            <a:endParaRPr lang="en-US" sz="2000" dirty="0"/>
          </a:p>
          <a:p>
            <a:pPr>
              <a:lnSpc>
                <a:spcPct val="95000"/>
              </a:lnSpc>
              <a:spcBef>
                <a:spcPts val="0"/>
              </a:spcBef>
            </a:pPr>
            <a:r>
              <a:rPr lang="en-US" sz="2000" dirty="0" smtClean="0"/>
              <a:t>Although there is much truth to this being a valid timeline or process …</a:t>
            </a:r>
          </a:p>
          <a:p>
            <a:pPr>
              <a:lnSpc>
                <a:spcPct val="95000"/>
              </a:lnSpc>
              <a:spcBef>
                <a:spcPts val="0"/>
              </a:spcBef>
            </a:pPr>
            <a:r>
              <a:rPr lang="en-US" sz="2000" dirty="0" smtClean="0"/>
              <a:t>Which view best fits OT usage of symbols?</a:t>
            </a:r>
          </a:p>
          <a:p>
            <a:pPr>
              <a:lnSpc>
                <a:spcPct val="95000"/>
              </a:lnSpc>
              <a:spcBef>
                <a:spcPts val="0"/>
              </a:spcBef>
            </a:pPr>
            <a:r>
              <a:rPr lang="en-US" sz="2000" dirty="0" smtClean="0"/>
              <a:t>Which view fits timeline of context?  (See chapter 5 and 7.)</a:t>
            </a:r>
          </a:p>
          <a:p>
            <a:pPr>
              <a:lnSpc>
                <a:spcPct val="95000"/>
              </a:lnSpc>
              <a:spcBef>
                <a:spcPts val="0"/>
              </a:spcBef>
            </a:pPr>
            <a:r>
              <a:rPr lang="en-US" sz="2000" dirty="0" smtClean="0"/>
              <a:t>Which view best addresses the tribulation of the saints?</a:t>
            </a:r>
          </a:p>
          <a:p>
            <a:pPr>
              <a:lnSpc>
                <a:spcPct val="95000"/>
              </a:lnSpc>
              <a:spcBef>
                <a:spcPts val="0"/>
              </a:spcBef>
            </a:pPr>
            <a:endParaRPr lang="en-US" sz="2000" dirty="0" smtClean="0"/>
          </a:p>
        </p:txBody>
      </p:sp>
    </p:spTree>
    <p:extLst>
      <p:ext uri="{BB962C8B-B14F-4D97-AF65-F5344CB8AC3E}">
        <p14:creationId xmlns:p14="http://schemas.microsoft.com/office/powerpoint/2010/main" val="19014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Jesus Be Rider on White Horse?</a:t>
            </a:r>
            <a:endParaRPr lang="en-US" dirty="0"/>
          </a:p>
        </p:txBody>
      </p:sp>
      <p:sp>
        <p:nvSpPr>
          <p:cNvPr id="3" name="Content Placeholder 2"/>
          <p:cNvSpPr>
            <a:spLocks noGrp="1"/>
          </p:cNvSpPr>
          <p:nvPr>
            <p:ph sz="quarter" idx="10"/>
          </p:nvPr>
        </p:nvSpPr>
        <p:spPr/>
        <p:txBody>
          <a:bodyPr/>
          <a:lstStyle/>
          <a:p>
            <a:pPr marL="457200" lvl="0" indent="-457200">
              <a:lnSpc>
                <a:spcPct val="95000"/>
              </a:lnSpc>
              <a:spcBef>
                <a:spcPts val="0"/>
              </a:spcBef>
              <a:buFont typeface="+mj-lt"/>
              <a:buAutoNum type="arabicPeriod" startAt="2"/>
            </a:pPr>
            <a:r>
              <a:rPr lang="en-US" sz="2000" dirty="0" smtClean="0"/>
              <a:t>Who </a:t>
            </a:r>
            <a:r>
              <a:rPr lang="en-US" sz="2000" dirty="0"/>
              <a:t>could be represented by the rider on the white horse?  How does this fit with the chronology established in chapters </a:t>
            </a:r>
            <a:r>
              <a:rPr lang="en-US" sz="2000" b="1" dirty="0">
                <a:solidFill>
                  <a:srgbClr val="800000"/>
                </a:solidFill>
              </a:rPr>
              <a:t>1</a:t>
            </a:r>
            <a:r>
              <a:rPr lang="en-US" sz="2000" dirty="0"/>
              <a:t>, </a:t>
            </a:r>
            <a:r>
              <a:rPr lang="en-US" sz="2000" b="1" dirty="0">
                <a:solidFill>
                  <a:srgbClr val="800000"/>
                </a:solidFill>
              </a:rPr>
              <a:t>4</a:t>
            </a:r>
            <a:r>
              <a:rPr lang="en-US" sz="2000" dirty="0"/>
              <a:t>, and </a:t>
            </a:r>
            <a:r>
              <a:rPr lang="en-US" sz="2000" b="1" dirty="0">
                <a:solidFill>
                  <a:srgbClr val="800000"/>
                </a:solidFill>
              </a:rPr>
              <a:t>5</a:t>
            </a:r>
            <a:r>
              <a:rPr lang="en-US" sz="2000" dirty="0"/>
              <a:t>?</a:t>
            </a:r>
            <a:endParaRPr lang="en-US" sz="2000" dirty="0" smtClean="0"/>
          </a:p>
          <a:p>
            <a:pPr marL="0" indent="0">
              <a:lnSpc>
                <a:spcPct val="95000"/>
              </a:lnSpc>
              <a:spcBef>
                <a:spcPts val="0"/>
              </a:spcBef>
              <a:buNone/>
            </a:pPr>
            <a:r>
              <a:rPr lang="en-US" sz="2000" i="1" dirty="0">
                <a:solidFill>
                  <a:srgbClr val="800000"/>
                </a:solidFill>
              </a:rPr>
              <a:t>Now I saw </a:t>
            </a:r>
            <a:r>
              <a:rPr lang="en-US" sz="2000" b="1" i="1" dirty="0">
                <a:solidFill>
                  <a:srgbClr val="800000"/>
                </a:solidFill>
              </a:rPr>
              <a:t>when </a:t>
            </a:r>
            <a:r>
              <a:rPr lang="en-US" sz="2000" b="1" i="1" u="sng" dirty="0">
                <a:solidFill>
                  <a:srgbClr val="800000"/>
                </a:solidFill>
              </a:rPr>
              <a:t>the Lamb opened</a:t>
            </a:r>
            <a:r>
              <a:rPr lang="en-US" sz="2000" b="1" i="1" dirty="0">
                <a:solidFill>
                  <a:srgbClr val="800000"/>
                </a:solidFill>
              </a:rPr>
              <a:t> one of the seals</a:t>
            </a:r>
            <a:r>
              <a:rPr lang="en-US" sz="2000" i="1" dirty="0">
                <a:solidFill>
                  <a:srgbClr val="800000"/>
                </a:solidFill>
              </a:rPr>
              <a:t>; and I heard one of the four living creatures saying with a voice like thunder, </a:t>
            </a:r>
            <a:r>
              <a:rPr lang="en-US" sz="2000" i="1" dirty="0" smtClean="0">
                <a:solidFill>
                  <a:srgbClr val="800000"/>
                </a:solidFill>
              </a:rPr>
              <a:t>“Come </a:t>
            </a:r>
            <a:r>
              <a:rPr lang="en-US" sz="2000" i="1" dirty="0">
                <a:solidFill>
                  <a:srgbClr val="800000"/>
                </a:solidFill>
              </a:rPr>
              <a:t>and see</a:t>
            </a:r>
            <a:r>
              <a:rPr lang="en-US" sz="2000" i="1" dirty="0" smtClean="0">
                <a:solidFill>
                  <a:srgbClr val="800000"/>
                </a:solidFill>
              </a:rPr>
              <a:t>.”  And </a:t>
            </a:r>
            <a:r>
              <a:rPr lang="en-US" sz="2000" i="1" dirty="0">
                <a:solidFill>
                  <a:srgbClr val="800000"/>
                </a:solidFill>
              </a:rPr>
              <a:t>I looked, and behold, </a:t>
            </a:r>
            <a:r>
              <a:rPr lang="en-US" sz="2000" b="1" i="1" dirty="0">
                <a:solidFill>
                  <a:srgbClr val="800000"/>
                </a:solidFill>
              </a:rPr>
              <a:t>a white </a:t>
            </a:r>
            <a:r>
              <a:rPr lang="en-US" sz="2000" b="1" i="1" u="sng" dirty="0">
                <a:solidFill>
                  <a:srgbClr val="800000"/>
                </a:solidFill>
              </a:rPr>
              <a:t>horse</a:t>
            </a:r>
            <a:r>
              <a:rPr lang="en-US" sz="2000" i="1" dirty="0">
                <a:solidFill>
                  <a:srgbClr val="800000"/>
                </a:solidFill>
              </a:rPr>
              <a:t>. He who sat on it </a:t>
            </a:r>
            <a:r>
              <a:rPr lang="en-US" sz="2000" b="1" i="1" dirty="0">
                <a:solidFill>
                  <a:srgbClr val="800000"/>
                </a:solidFill>
              </a:rPr>
              <a:t>had a bow</a:t>
            </a:r>
            <a:r>
              <a:rPr lang="en-US" sz="2000" i="1" dirty="0">
                <a:solidFill>
                  <a:srgbClr val="800000"/>
                </a:solidFill>
              </a:rPr>
              <a:t>; and </a:t>
            </a:r>
            <a:r>
              <a:rPr lang="en-US" sz="2000" b="1" i="1" dirty="0">
                <a:solidFill>
                  <a:srgbClr val="800000"/>
                </a:solidFill>
              </a:rPr>
              <a:t>a crown was </a:t>
            </a:r>
            <a:r>
              <a:rPr lang="en-US" sz="2000" b="1" i="1" u="sng" dirty="0">
                <a:solidFill>
                  <a:srgbClr val="800000"/>
                </a:solidFill>
              </a:rPr>
              <a:t>given</a:t>
            </a:r>
            <a:r>
              <a:rPr lang="en-US" sz="2000" b="1" i="1" dirty="0">
                <a:solidFill>
                  <a:srgbClr val="800000"/>
                </a:solidFill>
              </a:rPr>
              <a:t> to him</a:t>
            </a:r>
            <a:r>
              <a:rPr lang="en-US" sz="2000" i="1" dirty="0">
                <a:solidFill>
                  <a:srgbClr val="800000"/>
                </a:solidFill>
              </a:rPr>
              <a:t>, and he </a:t>
            </a:r>
            <a:r>
              <a:rPr lang="en-US" sz="2000" b="1" i="1" dirty="0">
                <a:solidFill>
                  <a:srgbClr val="800000"/>
                </a:solidFill>
              </a:rPr>
              <a:t>went out conquering and to conquer</a:t>
            </a:r>
            <a:r>
              <a:rPr lang="en-US" sz="2000" i="1" dirty="0">
                <a:solidFill>
                  <a:srgbClr val="800000"/>
                </a:solidFill>
              </a:rPr>
              <a:t>. </a:t>
            </a:r>
            <a:r>
              <a:rPr lang="en-US" sz="2000" dirty="0" smtClean="0"/>
              <a:t>(</a:t>
            </a:r>
            <a:r>
              <a:rPr lang="en-US" sz="2000" b="1" dirty="0" smtClean="0">
                <a:solidFill>
                  <a:srgbClr val="800000"/>
                </a:solidFill>
              </a:rPr>
              <a:t>Rev. 6:1-2</a:t>
            </a:r>
            <a:r>
              <a:rPr lang="en-US" sz="2000" dirty="0" smtClean="0"/>
              <a:t>)</a:t>
            </a:r>
          </a:p>
          <a:p>
            <a:pPr>
              <a:lnSpc>
                <a:spcPct val="95000"/>
              </a:lnSpc>
              <a:spcBef>
                <a:spcPts val="0"/>
              </a:spcBef>
            </a:pPr>
            <a:r>
              <a:rPr lang="en-US" sz="2000" dirty="0" smtClean="0"/>
              <a:t>Especially odd that Jesus is unleashed by </a:t>
            </a:r>
            <a:r>
              <a:rPr lang="en-US" sz="2000" b="1" i="1" dirty="0" smtClean="0"/>
              <a:t>Himself</a:t>
            </a:r>
            <a:r>
              <a:rPr lang="en-US" sz="2000" dirty="0" smtClean="0"/>
              <a:t> – even as a symbol.</a:t>
            </a:r>
          </a:p>
          <a:p>
            <a:pPr>
              <a:lnSpc>
                <a:spcPct val="95000"/>
              </a:lnSpc>
              <a:spcBef>
                <a:spcPts val="0"/>
              </a:spcBef>
            </a:pPr>
            <a:r>
              <a:rPr lang="en-US" sz="2000" dirty="0" smtClean="0"/>
              <a:t>Jesus appears on white horse later, but so do His saints (</a:t>
            </a:r>
            <a:r>
              <a:rPr lang="en-US" sz="2000" b="1" dirty="0" smtClean="0">
                <a:solidFill>
                  <a:srgbClr val="800000"/>
                </a:solidFill>
              </a:rPr>
              <a:t>19:11-14</a:t>
            </a:r>
            <a:r>
              <a:rPr lang="en-US" sz="2000" dirty="0" smtClean="0"/>
              <a:t>).</a:t>
            </a:r>
          </a:p>
          <a:p>
            <a:pPr>
              <a:lnSpc>
                <a:spcPct val="95000"/>
              </a:lnSpc>
              <a:spcBef>
                <a:spcPts val="0"/>
              </a:spcBef>
            </a:pPr>
            <a:r>
              <a:rPr lang="en-US" sz="2000" dirty="0" smtClean="0"/>
              <a:t>This rider is </a:t>
            </a:r>
            <a:r>
              <a:rPr lang="en-US" sz="2000" b="1" i="1" dirty="0" smtClean="0"/>
              <a:t>given</a:t>
            </a:r>
            <a:r>
              <a:rPr lang="en-US" sz="2000" dirty="0" smtClean="0"/>
              <a:t> a </a:t>
            </a:r>
            <a:r>
              <a:rPr lang="en-US" sz="2000" i="1" dirty="0" err="1" smtClean="0"/>
              <a:t>stephanos</a:t>
            </a:r>
            <a:r>
              <a:rPr lang="en-US" sz="2000" dirty="0" smtClean="0"/>
              <a:t>.  Later, Jesus has many </a:t>
            </a:r>
            <a:r>
              <a:rPr lang="en-US" sz="2000" i="1" dirty="0" smtClean="0"/>
              <a:t>diadems</a:t>
            </a:r>
            <a:r>
              <a:rPr lang="en-US" sz="2000" dirty="0" smtClean="0"/>
              <a:t> (</a:t>
            </a:r>
            <a:r>
              <a:rPr lang="en-US" sz="2000" b="1" dirty="0" smtClean="0">
                <a:solidFill>
                  <a:srgbClr val="800000"/>
                </a:solidFill>
              </a:rPr>
              <a:t>19:12</a:t>
            </a:r>
            <a:r>
              <a:rPr lang="en-US" sz="2000" dirty="0" smtClean="0"/>
              <a:t>).</a:t>
            </a:r>
          </a:p>
          <a:p>
            <a:pPr>
              <a:lnSpc>
                <a:spcPct val="95000"/>
              </a:lnSpc>
              <a:spcBef>
                <a:spcPts val="0"/>
              </a:spcBef>
            </a:pPr>
            <a:r>
              <a:rPr lang="en-US" sz="2000" dirty="0" smtClean="0"/>
              <a:t>This rider has a bow.  Later Jesus has a sword (</a:t>
            </a:r>
            <a:r>
              <a:rPr lang="en-US" sz="2000" b="1" dirty="0" smtClean="0">
                <a:solidFill>
                  <a:srgbClr val="800000"/>
                </a:solidFill>
              </a:rPr>
              <a:t>19:15</a:t>
            </a:r>
            <a:r>
              <a:rPr lang="en-US" sz="2000" dirty="0" smtClean="0"/>
              <a:t>).</a:t>
            </a:r>
          </a:p>
          <a:p>
            <a:pPr>
              <a:lnSpc>
                <a:spcPct val="95000"/>
              </a:lnSpc>
              <a:spcBef>
                <a:spcPts val="0"/>
              </a:spcBef>
            </a:pPr>
            <a:r>
              <a:rPr lang="en-US" sz="2000" dirty="0" smtClean="0"/>
              <a:t>This rider conquers and seeks to conquer.  Jesus </a:t>
            </a:r>
            <a:r>
              <a:rPr lang="en-US" sz="2000" i="1" dirty="0" smtClean="0">
                <a:solidFill>
                  <a:srgbClr val="800000"/>
                </a:solidFill>
              </a:rPr>
              <a:t>“strikes the nations, rules them with a rod of iron, treads winepress of fierceness of and wrath of Almighty God”</a:t>
            </a:r>
            <a:r>
              <a:rPr lang="en-US" sz="2000" dirty="0" smtClean="0"/>
              <a:t> (</a:t>
            </a:r>
            <a:r>
              <a:rPr lang="en-US" sz="2000" b="1" dirty="0" smtClean="0">
                <a:solidFill>
                  <a:srgbClr val="800000"/>
                </a:solidFill>
              </a:rPr>
              <a:t>19:15</a:t>
            </a:r>
            <a:r>
              <a:rPr lang="en-US" sz="2000" dirty="0" smtClean="0"/>
              <a:t>).</a:t>
            </a:r>
          </a:p>
          <a:p>
            <a:pPr>
              <a:lnSpc>
                <a:spcPct val="95000"/>
              </a:lnSpc>
              <a:spcBef>
                <a:spcPts val="0"/>
              </a:spcBef>
            </a:pPr>
            <a:r>
              <a:rPr lang="en-US" sz="2000" b="1" dirty="0" smtClean="0"/>
              <a:t>Anachronism:</a:t>
            </a:r>
            <a:r>
              <a:rPr lang="en-US" sz="2000" dirty="0" smtClean="0"/>
              <a:t> Time of gospel’s revealing already passed, persecution already begun.</a:t>
            </a:r>
          </a:p>
        </p:txBody>
      </p:sp>
    </p:spTree>
    <p:extLst>
      <p:ext uri="{BB962C8B-B14F-4D97-AF65-F5344CB8AC3E}">
        <p14:creationId xmlns:p14="http://schemas.microsoft.com/office/powerpoint/2010/main" val="30733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Scales</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When He opened the third seal, I heard the third living creature say, </a:t>
            </a:r>
            <a:r>
              <a:rPr lang="en-US" sz="2000" i="1" dirty="0" smtClean="0">
                <a:solidFill>
                  <a:srgbClr val="800000"/>
                </a:solidFill>
              </a:rPr>
              <a:t>“Come </a:t>
            </a:r>
            <a:r>
              <a:rPr lang="en-US" sz="2000" i="1" dirty="0">
                <a:solidFill>
                  <a:srgbClr val="800000"/>
                </a:solidFill>
              </a:rPr>
              <a:t>and </a:t>
            </a:r>
            <a:r>
              <a:rPr lang="en-US" sz="2000" i="1" dirty="0" smtClean="0">
                <a:solidFill>
                  <a:srgbClr val="800000"/>
                </a:solidFill>
              </a:rPr>
              <a:t>see.”  So </a:t>
            </a:r>
            <a:r>
              <a:rPr lang="en-US" sz="2000" i="1" dirty="0">
                <a:solidFill>
                  <a:srgbClr val="800000"/>
                </a:solidFill>
              </a:rPr>
              <a:t>I looked, and behold, </a:t>
            </a:r>
            <a:r>
              <a:rPr lang="en-US" sz="2000" b="1" i="1" dirty="0">
                <a:solidFill>
                  <a:srgbClr val="800000"/>
                </a:solidFill>
              </a:rPr>
              <a:t>a black horse</a:t>
            </a:r>
            <a:r>
              <a:rPr lang="en-US" sz="2000" i="1" dirty="0">
                <a:solidFill>
                  <a:srgbClr val="800000"/>
                </a:solidFill>
              </a:rPr>
              <a:t>, and he who sat on it had </a:t>
            </a:r>
            <a:r>
              <a:rPr lang="en-US" sz="2000" b="1" i="1" dirty="0">
                <a:solidFill>
                  <a:srgbClr val="800000"/>
                </a:solidFill>
              </a:rPr>
              <a:t>a pair of </a:t>
            </a:r>
            <a:r>
              <a:rPr lang="en-US" sz="2000" b="1" i="1" u="sng" dirty="0">
                <a:solidFill>
                  <a:srgbClr val="800000"/>
                </a:solidFill>
              </a:rPr>
              <a:t>scales</a:t>
            </a:r>
            <a:r>
              <a:rPr lang="en-US" sz="2000" b="1" i="1" dirty="0">
                <a:solidFill>
                  <a:srgbClr val="800000"/>
                </a:solidFill>
              </a:rPr>
              <a:t> in his hand</a:t>
            </a:r>
            <a:r>
              <a:rPr lang="en-US" sz="2000" i="1" dirty="0" smtClean="0">
                <a:solidFill>
                  <a:srgbClr val="800000"/>
                </a:solidFill>
              </a:rPr>
              <a:t>.  And </a:t>
            </a:r>
            <a:r>
              <a:rPr lang="en-US" sz="2000" i="1" dirty="0">
                <a:solidFill>
                  <a:srgbClr val="800000"/>
                </a:solidFill>
              </a:rPr>
              <a:t>I heard a voice in the midst of the four living creatures saying, </a:t>
            </a:r>
            <a:r>
              <a:rPr lang="en-US" sz="2000" i="1" dirty="0" smtClean="0">
                <a:solidFill>
                  <a:srgbClr val="800000"/>
                </a:solidFill>
              </a:rPr>
              <a:t>“</a:t>
            </a:r>
            <a:r>
              <a:rPr lang="en-US" sz="2000" b="1" i="1" dirty="0" smtClean="0">
                <a:solidFill>
                  <a:srgbClr val="800000"/>
                </a:solidFill>
              </a:rPr>
              <a:t>A </a:t>
            </a:r>
            <a:r>
              <a:rPr lang="en-US" sz="2000" b="1" i="1" dirty="0">
                <a:solidFill>
                  <a:srgbClr val="800000"/>
                </a:solidFill>
              </a:rPr>
              <a:t>quart of wheat for a denarius</a:t>
            </a:r>
            <a:r>
              <a:rPr lang="en-US" sz="2000" i="1" dirty="0">
                <a:solidFill>
                  <a:srgbClr val="800000"/>
                </a:solidFill>
              </a:rPr>
              <a:t>, and </a:t>
            </a:r>
            <a:r>
              <a:rPr lang="en-US" sz="2000" b="1" i="1" dirty="0">
                <a:solidFill>
                  <a:srgbClr val="800000"/>
                </a:solidFill>
              </a:rPr>
              <a:t>three quarts of barley for a denarius</a:t>
            </a:r>
            <a:r>
              <a:rPr lang="en-US" sz="2000" i="1" dirty="0">
                <a:solidFill>
                  <a:srgbClr val="800000"/>
                </a:solidFill>
              </a:rPr>
              <a:t>; and </a:t>
            </a:r>
            <a:r>
              <a:rPr lang="en-US" sz="2000" b="1" i="1" u="sng" dirty="0">
                <a:solidFill>
                  <a:srgbClr val="800000"/>
                </a:solidFill>
              </a:rPr>
              <a:t>do not harm the oil and the wine</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6:5-6</a:t>
            </a:r>
            <a:r>
              <a:rPr lang="en-US" sz="2000" dirty="0" smtClean="0"/>
              <a:t>)</a:t>
            </a:r>
            <a:endParaRPr lang="en-US" sz="2000" dirty="0"/>
          </a:p>
          <a:p>
            <a:pPr marL="346075" lvl="0" indent="-346075">
              <a:lnSpc>
                <a:spcPct val="97000"/>
              </a:lnSpc>
              <a:spcBef>
                <a:spcPts val="0"/>
              </a:spcBef>
              <a:buFont typeface="+mj-lt"/>
              <a:buAutoNum type="arabicPeriod" startAt="3"/>
            </a:pPr>
            <a:r>
              <a:rPr lang="en-US" sz="2000" dirty="0" smtClean="0"/>
              <a:t>Who </a:t>
            </a:r>
            <a:r>
              <a:rPr lang="en-US" sz="2000" dirty="0"/>
              <a:t>would be most injured by the economic disruption caused by the 3</a:t>
            </a:r>
            <a:r>
              <a:rPr lang="en-US" sz="2000" baseline="30000" dirty="0"/>
              <a:t>rd</a:t>
            </a:r>
            <a:r>
              <a:rPr lang="en-US" sz="2000" dirty="0"/>
              <a:t> seal</a:t>
            </a:r>
            <a:r>
              <a:rPr lang="en-US" sz="2000" dirty="0" smtClean="0"/>
              <a:t>?</a:t>
            </a:r>
          </a:p>
          <a:p>
            <a:pPr>
              <a:lnSpc>
                <a:spcPct val="97000"/>
              </a:lnSpc>
              <a:spcBef>
                <a:spcPts val="0"/>
              </a:spcBef>
            </a:pPr>
            <a:r>
              <a:rPr lang="en-US" sz="2000" i="1" dirty="0" smtClean="0">
                <a:solidFill>
                  <a:srgbClr val="800000"/>
                </a:solidFill>
              </a:rPr>
              <a:t>“Wheat”</a:t>
            </a:r>
            <a:r>
              <a:rPr lang="en-US" sz="2000" dirty="0" smtClean="0"/>
              <a:t> and </a:t>
            </a:r>
            <a:r>
              <a:rPr lang="en-US" sz="2000" i="1" dirty="0" smtClean="0">
                <a:solidFill>
                  <a:srgbClr val="800000"/>
                </a:solidFill>
              </a:rPr>
              <a:t>“barley”</a:t>
            </a:r>
            <a:r>
              <a:rPr lang="en-US" sz="2000" dirty="0" smtClean="0"/>
              <a:t> would be staples of common people.</a:t>
            </a:r>
          </a:p>
          <a:p>
            <a:pPr>
              <a:lnSpc>
                <a:spcPct val="97000"/>
              </a:lnSpc>
              <a:spcBef>
                <a:spcPts val="0"/>
              </a:spcBef>
            </a:pPr>
            <a:r>
              <a:rPr lang="en-US" sz="2000" i="1" dirty="0" smtClean="0">
                <a:solidFill>
                  <a:srgbClr val="800000"/>
                </a:solidFill>
              </a:rPr>
              <a:t>“Oil and the wine”</a:t>
            </a:r>
            <a:r>
              <a:rPr lang="en-US" sz="2000" dirty="0" smtClean="0"/>
              <a:t> would have only been afforded by wealthy.</a:t>
            </a:r>
          </a:p>
          <a:p>
            <a:pPr>
              <a:lnSpc>
                <a:spcPct val="97000"/>
              </a:lnSpc>
              <a:spcBef>
                <a:spcPts val="0"/>
              </a:spcBef>
            </a:pPr>
            <a:r>
              <a:rPr lang="en-US" sz="2000" dirty="0" smtClean="0"/>
              <a:t>Common, middle-class, laboring people most affected by this </a:t>
            </a:r>
            <a:r>
              <a:rPr lang="en-US" sz="2000" i="1" dirty="0" smtClean="0">
                <a:solidFill>
                  <a:srgbClr val="800000"/>
                </a:solidFill>
              </a:rPr>
              <a:t>“harming”</a:t>
            </a:r>
            <a:r>
              <a:rPr lang="en-US" sz="2000" dirty="0" smtClean="0"/>
              <a:t>.</a:t>
            </a:r>
          </a:p>
          <a:p>
            <a:pPr>
              <a:lnSpc>
                <a:spcPct val="97000"/>
              </a:lnSpc>
              <a:spcBef>
                <a:spcPts val="0"/>
              </a:spcBef>
            </a:pPr>
            <a:r>
              <a:rPr lang="en-US" sz="2000" dirty="0" smtClean="0"/>
              <a:t>Effectively deepened &amp; widened class divide.  Hurting common man the most.</a:t>
            </a:r>
          </a:p>
          <a:p>
            <a:pPr>
              <a:lnSpc>
                <a:spcPct val="97000"/>
              </a:lnSpc>
              <a:spcBef>
                <a:spcPts val="0"/>
              </a:spcBef>
            </a:pPr>
            <a:r>
              <a:rPr lang="en-US" sz="2000" dirty="0" smtClean="0"/>
              <a:t>Possibly destabilizing country.  Certainly weakening its core, laboring population.</a:t>
            </a:r>
            <a:endParaRPr lang="en-US" sz="2000" dirty="0"/>
          </a:p>
        </p:txBody>
      </p:sp>
    </p:spTree>
    <p:extLst>
      <p:ext uri="{BB962C8B-B14F-4D97-AF65-F5344CB8AC3E}">
        <p14:creationId xmlns:p14="http://schemas.microsoft.com/office/powerpoint/2010/main" val="4070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Fifth Seal</a:t>
            </a:r>
          </a:p>
          <a:p>
            <a:r>
              <a:rPr lang="en-US" dirty="0" smtClean="0"/>
              <a:t>Revelation 6:9-11</a:t>
            </a:r>
            <a:endParaRPr lang="en-US" dirty="0"/>
          </a:p>
        </p:txBody>
      </p:sp>
    </p:spTree>
    <p:extLst>
      <p:ext uri="{BB962C8B-B14F-4D97-AF65-F5344CB8AC3E}">
        <p14:creationId xmlns:p14="http://schemas.microsoft.com/office/powerpoint/2010/main" val="371304978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“Souls Under the Altar”</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When </a:t>
            </a:r>
            <a:r>
              <a:rPr lang="en-US" sz="2000" i="1" dirty="0">
                <a:solidFill>
                  <a:srgbClr val="800000"/>
                </a:solidFill>
              </a:rPr>
              <a:t>He opened the fifth seal, I saw </a:t>
            </a:r>
            <a:r>
              <a:rPr lang="en-US" sz="2000" b="1" i="1" u="sng" dirty="0" smtClean="0">
                <a:solidFill>
                  <a:srgbClr val="800000"/>
                </a:solidFill>
              </a:rPr>
              <a:t>under the altar</a:t>
            </a:r>
            <a:r>
              <a:rPr lang="en-US" sz="2000" b="1" i="1" dirty="0" smtClean="0">
                <a:solidFill>
                  <a:srgbClr val="800000"/>
                </a:solidFill>
              </a:rPr>
              <a:t> </a:t>
            </a:r>
            <a:r>
              <a:rPr lang="en-US" sz="2000" b="1" i="1" dirty="0">
                <a:solidFill>
                  <a:srgbClr val="800000"/>
                </a:solidFill>
              </a:rPr>
              <a:t>the souls of those who had been slain </a:t>
            </a:r>
            <a:r>
              <a:rPr lang="en-US" sz="2000" i="1" dirty="0">
                <a:solidFill>
                  <a:srgbClr val="800000"/>
                </a:solidFill>
              </a:rPr>
              <a:t>for the word of God and for the testimony which they held</a:t>
            </a:r>
            <a:r>
              <a:rPr lang="en-US" sz="2000" i="1" dirty="0" smtClean="0">
                <a:solidFill>
                  <a:srgbClr val="800000"/>
                </a:solidFill>
              </a:rPr>
              <a:t>. </a:t>
            </a:r>
            <a:r>
              <a:rPr lang="en-US" sz="2000" dirty="0" smtClean="0"/>
              <a:t>(</a:t>
            </a:r>
            <a:r>
              <a:rPr lang="en-US" sz="2000" b="1" dirty="0" smtClean="0">
                <a:solidFill>
                  <a:srgbClr val="800000"/>
                </a:solidFill>
              </a:rPr>
              <a:t>Revelation 6:9</a:t>
            </a:r>
            <a:r>
              <a:rPr lang="en-US" sz="2000" dirty="0" smtClean="0"/>
              <a:t>)</a:t>
            </a:r>
          </a:p>
          <a:p>
            <a:pPr marL="346075" lvl="0" indent="-346075">
              <a:spcBef>
                <a:spcPts val="0"/>
              </a:spcBef>
              <a:buFont typeface="+mj-lt"/>
              <a:buAutoNum type="arabicPeriod" startAt="4"/>
            </a:pPr>
            <a:r>
              <a:rPr lang="en-US" sz="2000" dirty="0" smtClean="0"/>
              <a:t>What is the significance of the souls being </a:t>
            </a:r>
            <a:r>
              <a:rPr lang="en-US" sz="2000" i="1" dirty="0" smtClean="0">
                <a:solidFill>
                  <a:srgbClr val="800000"/>
                </a:solidFill>
              </a:rPr>
              <a:t>“</a:t>
            </a:r>
            <a:r>
              <a:rPr lang="en-US" sz="2000" b="1" i="1" dirty="0" smtClean="0">
                <a:solidFill>
                  <a:srgbClr val="800000"/>
                </a:solidFill>
              </a:rPr>
              <a:t>under</a:t>
            </a:r>
            <a:r>
              <a:rPr lang="en-US" sz="2000" i="1" dirty="0" smtClean="0">
                <a:solidFill>
                  <a:srgbClr val="800000"/>
                </a:solidFill>
              </a:rPr>
              <a:t> the altar”</a:t>
            </a:r>
            <a:r>
              <a:rPr lang="en-US" sz="2000" dirty="0" smtClean="0"/>
              <a:t>?  Was the altar </a:t>
            </a:r>
            <a:r>
              <a:rPr lang="en-US" sz="2000" b="1" i="1" dirty="0" smtClean="0"/>
              <a:t>covering</a:t>
            </a:r>
            <a:r>
              <a:rPr lang="en-US" sz="2000" dirty="0" smtClean="0"/>
              <a:t> these people?</a:t>
            </a:r>
          </a:p>
          <a:p>
            <a:pPr>
              <a:spcBef>
                <a:spcPts val="0"/>
              </a:spcBef>
            </a:pPr>
            <a:r>
              <a:rPr lang="en-US" sz="2000" dirty="0" smtClean="0"/>
              <a:t>The blood of sacrifices was </a:t>
            </a:r>
            <a:r>
              <a:rPr lang="en-US" sz="2000" b="1" i="1" dirty="0" smtClean="0"/>
              <a:t>poured</a:t>
            </a:r>
            <a:r>
              <a:rPr lang="en-US" sz="2000" dirty="0" smtClean="0"/>
              <a:t>, splashed on the altar, running under it (</a:t>
            </a:r>
            <a:r>
              <a:rPr lang="en-US" sz="2000" b="1" dirty="0" smtClean="0">
                <a:solidFill>
                  <a:srgbClr val="800000"/>
                </a:solidFill>
              </a:rPr>
              <a:t>Exodus 29:12-20; Leviticus 1:5-15; 3:2-13; </a:t>
            </a:r>
            <a:r>
              <a:rPr lang="en-US" sz="2000" b="1" u="sng" dirty="0" smtClean="0">
                <a:solidFill>
                  <a:srgbClr val="800000"/>
                </a:solidFill>
              </a:rPr>
              <a:t>4:7, 18, 25, 30, 34</a:t>
            </a:r>
            <a:r>
              <a:rPr lang="en-US" sz="2000" b="1" dirty="0" smtClean="0">
                <a:solidFill>
                  <a:srgbClr val="800000"/>
                </a:solidFill>
              </a:rPr>
              <a:t>; 7:2; </a:t>
            </a:r>
            <a:r>
              <a:rPr lang="en-US" sz="2000" b="1" u="sng" dirty="0" smtClean="0">
                <a:solidFill>
                  <a:srgbClr val="800000"/>
                </a:solidFill>
              </a:rPr>
              <a:t>8:15</a:t>
            </a:r>
            <a:r>
              <a:rPr lang="en-US" sz="2000" b="1" dirty="0" smtClean="0">
                <a:solidFill>
                  <a:srgbClr val="800000"/>
                </a:solidFill>
              </a:rPr>
              <a:t>, 19, 24; </a:t>
            </a:r>
            <a:r>
              <a:rPr lang="en-US" sz="2000" b="1" u="sng" dirty="0" smtClean="0">
                <a:solidFill>
                  <a:srgbClr val="800000"/>
                </a:solidFill>
              </a:rPr>
              <a:t>9:9</a:t>
            </a:r>
            <a:r>
              <a:rPr lang="en-US" sz="2000" b="1" dirty="0" smtClean="0">
                <a:solidFill>
                  <a:srgbClr val="800000"/>
                </a:solidFill>
              </a:rPr>
              <a:t>, 12, 18; 16:18;18:17; </a:t>
            </a:r>
            <a:r>
              <a:rPr lang="en-US" sz="2000" b="1" u="sng" dirty="0" smtClean="0">
                <a:solidFill>
                  <a:srgbClr val="800000"/>
                </a:solidFill>
              </a:rPr>
              <a:t>Deuteronomy 12:27</a:t>
            </a:r>
            <a:r>
              <a:rPr lang="en-US" sz="2000" b="1" dirty="0" smtClean="0">
                <a:solidFill>
                  <a:srgbClr val="800000"/>
                </a:solidFill>
              </a:rPr>
              <a:t>; 2 Chronicles 29:22-24</a:t>
            </a:r>
            <a:r>
              <a:rPr lang="en-US" sz="2000" dirty="0" smtClean="0"/>
              <a:t>).</a:t>
            </a:r>
          </a:p>
          <a:p>
            <a:pPr>
              <a:spcBef>
                <a:spcPts val="0"/>
              </a:spcBef>
            </a:pPr>
            <a:r>
              <a:rPr lang="en-US" sz="2000" dirty="0" smtClean="0"/>
              <a:t>The blood of sacrifices represented their life (</a:t>
            </a:r>
            <a:r>
              <a:rPr lang="en-US" sz="2000" b="1" dirty="0" smtClean="0">
                <a:solidFill>
                  <a:srgbClr val="800000"/>
                </a:solidFill>
              </a:rPr>
              <a:t>Leviticus 17:11</a:t>
            </a:r>
            <a:r>
              <a:rPr lang="en-US" sz="2000" dirty="0" smtClean="0"/>
              <a:t>).</a:t>
            </a:r>
          </a:p>
          <a:p>
            <a:pPr>
              <a:spcBef>
                <a:spcPts val="0"/>
              </a:spcBef>
            </a:pPr>
            <a:r>
              <a:rPr lang="en-US" sz="2000" dirty="0" smtClean="0"/>
              <a:t>The </a:t>
            </a:r>
            <a:r>
              <a:rPr lang="en-US" sz="2000" i="1" dirty="0" smtClean="0">
                <a:solidFill>
                  <a:srgbClr val="800000"/>
                </a:solidFill>
              </a:rPr>
              <a:t>“souls … </a:t>
            </a:r>
            <a:r>
              <a:rPr lang="en-US" sz="2000" b="1" i="1" u="sng" dirty="0" smtClean="0">
                <a:solidFill>
                  <a:srgbClr val="800000"/>
                </a:solidFill>
              </a:rPr>
              <a:t>under</a:t>
            </a:r>
            <a:r>
              <a:rPr lang="en-US" sz="2000" i="1" dirty="0" smtClean="0">
                <a:solidFill>
                  <a:srgbClr val="800000"/>
                </a:solidFill>
              </a:rPr>
              <a:t> the altar”</a:t>
            </a:r>
            <a:r>
              <a:rPr lang="en-US" sz="2000" dirty="0" smtClean="0"/>
              <a:t> compares martyrs to lives sacrificed with their blood pooled </a:t>
            </a:r>
            <a:r>
              <a:rPr lang="en-US" sz="2000" i="1" dirty="0" smtClean="0">
                <a:solidFill>
                  <a:srgbClr val="800000"/>
                </a:solidFill>
              </a:rPr>
              <a:t>“</a:t>
            </a:r>
            <a:r>
              <a:rPr lang="en-US" sz="2000" b="1" i="1" u="sng" dirty="0" smtClean="0">
                <a:solidFill>
                  <a:srgbClr val="800000"/>
                </a:solidFill>
              </a:rPr>
              <a:t>under</a:t>
            </a:r>
            <a:r>
              <a:rPr lang="en-US" sz="2000" i="1" dirty="0" smtClean="0">
                <a:solidFill>
                  <a:srgbClr val="800000"/>
                </a:solidFill>
              </a:rPr>
              <a:t> the altar … </a:t>
            </a:r>
            <a:r>
              <a:rPr lang="en-US" sz="2000" b="1" i="1" dirty="0" smtClean="0">
                <a:solidFill>
                  <a:srgbClr val="800000"/>
                </a:solidFill>
              </a:rPr>
              <a:t>slain </a:t>
            </a:r>
            <a:r>
              <a:rPr lang="en-US" sz="2000" b="1" i="1" u="sng" dirty="0" smtClean="0">
                <a:solidFill>
                  <a:srgbClr val="800000"/>
                </a:solidFill>
              </a:rPr>
              <a:t>for</a:t>
            </a:r>
            <a:r>
              <a:rPr lang="en-US" sz="2000" b="1" i="1" dirty="0" smtClean="0">
                <a:solidFill>
                  <a:srgbClr val="800000"/>
                </a:solidFill>
              </a:rPr>
              <a:t> the word of God </a:t>
            </a:r>
            <a:r>
              <a:rPr lang="en-US" sz="2000" i="1" dirty="0" smtClean="0">
                <a:solidFill>
                  <a:srgbClr val="800000"/>
                </a:solidFill>
              </a:rPr>
              <a:t>and </a:t>
            </a:r>
            <a:r>
              <a:rPr lang="en-US" sz="2000" b="1" i="1" u="sng" dirty="0" smtClean="0">
                <a:solidFill>
                  <a:srgbClr val="800000"/>
                </a:solidFill>
              </a:rPr>
              <a:t>for</a:t>
            </a:r>
            <a:r>
              <a:rPr lang="en-US" sz="2000" b="1" i="1" dirty="0" smtClean="0">
                <a:solidFill>
                  <a:srgbClr val="800000"/>
                </a:solidFill>
              </a:rPr>
              <a:t> the testimony which they held</a:t>
            </a:r>
            <a:r>
              <a:rPr lang="en-US" sz="2000" i="1" dirty="0" smtClean="0">
                <a:solidFill>
                  <a:srgbClr val="800000"/>
                </a:solidFill>
              </a:rPr>
              <a:t>”</a:t>
            </a:r>
            <a:r>
              <a:rPr lang="en-US" sz="2000" dirty="0"/>
              <a:t> </a:t>
            </a:r>
            <a:r>
              <a:rPr lang="en-US" sz="2000" dirty="0" smtClean="0"/>
              <a:t>– just because they would not forsake God’s command and testimony, like John and </a:t>
            </a:r>
            <a:r>
              <a:rPr lang="en-US" sz="2000" i="1" dirty="0" smtClean="0">
                <a:solidFill>
                  <a:srgbClr val="800000"/>
                </a:solidFill>
              </a:rPr>
              <a:t>“souls who had been beheaded” </a:t>
            </a:r>
            <a:r>
              <a:rPr lang="en-US" sz="2000" dirty="0" smtClean="0"/>
              <a:t>(</a:t>
            </a:r>
            <a:r>
              <a:rPr lang="en-US" sz="2000" b="1" dirty="0" smtClean="0">
                <a:solidFill>
                  <a:srgbClr val="800000"/>
                </a:solidFill>
              </a:rPr>
              <a:t>Revelation 1:9; 20:4</a:t>
            </a:r>
            <a:r>
              <a:rPr lang="en-US" sz="2000" dirty="0" smtClean="0"/>
              <a:t>).</a:t>
            </a:r>
          </a:p>
          <a:p>
            <a:pPr>
              <a:spcBef>
                <a:spcPts val="0"/>
              </a:spcBef>
            </a:pPr>
            <a:r>
              <a:rPr lang="en-US" sz="2000" dirty="0" smtClean="0"/>
              <a:t>Compare to Paul’s </a:t>
            </a:r>
            <a:r>
              <a:rPr lang="en-US" sz="2000" i="1" dirty="0" smtClean="0">
                <a:solidFill>
                  <a:srgbClr val="800000"/>
                </a:solidFill>
              </a:rPr>
              <a:t>“drink offering”</a:t>
            </a:r>
            <a:r>
              <a:rPr lang="en-US" sz="2000" dirty="0" smtClean="0"/>
              <a:t> (</a:t>
            </a:r>
            <a:r>
              <a:rPr lang="en-US" sz="2000" b="1" dirty="0" smtClean="0">
                <a:solidFill>
                  <a:srgbClr val="800000"/>
                </a:solidFill>
              </a:rPr>
              <a:t>Phi. 2:17; 2 Tim. 4:6</a:t>
            </a:r>
            <a:r>
              <a:rPr lang="en-US" sz="2000" dirty="0" smtClean="0"/>
              <a:t>).</a:t>
            </a:r>
          </a:p>
        </p:txBody>
      </p:sp>
    </p:spTree>
    <p:extLst>
      <p:ext uri="{BB962C8B-B14F-4D97-AF65-F5344CB8AC3E}">
        <p14:creationId xmlns:p14="http://schemas.microsoft.com/office/powerpoint/2010/main" val="23051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until You Avenge?”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5"/>
            </a:pPr>
            <a:r>
              <a:rPr lang="en-US" sz="1900" dirty="0" smtClean="0"/>
              <a:t>What </a:t>
            </a:r>
            <a:r>
              <a:rPr lang="en-US" sz="1900" dirty="0"/>
              <a:t>is the complaint of those revealed by the 5th seal?  What can we learn about the nature of God and His judgments based on His revealed response</a:t>
            </a:r>
            <a:r>
              <a:rPr lang="en-US" sz="1900" dirty="0" smtClean="0"/>
              <a:t>?</a:t>
            </a:r>
          </a:p>
          <a:p>
            <a:pPr marL="0" indent="0">
              <a:lnSpc>
                <a:spcPct val="95000"/>
              </a:lnSpc>
              <a:spcBef>
                <a:spcPts val="0"/>
              </a:spcBef>
              <a:buNone/>
            </a:pPr>
            <a:r>
              <a:rPr lang="en-US" sz="1900" i="1" dirty="0" smtClean="0">
                <a:solidFill>
                  <a:srgbClr val="800000"/>
                </a:solidFill>
              </a:rPr>
              <a:t>And they </a:t>
            </a:r>
            <a:r>
              <a:rPr lang="en-US" sz="1900" b="1" i="1" dirty="0" smtClean="0">
                <a:solidFill>
                  <a:srgbClr val="800000"/>
                </a:solidFill>
              </a:rPr>
              <a:t>cried with a loud voice</a:t>
            </a:r>
            <a:r>
              <a:rPr lang="en-US" sz="1900" i="1" dirty="0" smtClean="0">
                <a:solidFill>
                  <a:srgbClr val="800000"/>
                </a:solidFill>
              </a:rPr>
              <a:t>, saying, “</a:t>
            </a:r>
            <a:r>
              <a:rPr lang="en-US" sz="1900" b="1" i="1" dirty="0" smtClean="0">
                <a:solidFill>
                  <a:srgbClr val="800000"/>
                </a:solidFill>
              </a:rPr>
              <a:t>How long</a:t>
            </a:r>
            <a:r>
              <a:rPr lang="en-US" sz="1900" i="1" dirty="0" smtClean="0">
                <a:solidFill>
                  <a:srgbClr val="800000"/>
                </a:solidFill>
              </a:rPr>
              <a:t>, O Lord, </a:t>
            </a:r>
            <a:r>
              <a:rPr lang="en-US" sz="1900" b="1" i="1" dirty="0" smtClean="0">
                <a:solidFill>
                  <a:srgbClr val="800000"/>
                </a:solidFill>
              </a:rPr>
              <a:t>holy</a:t>
            </a:r>
            <a:r>
              <a:rPr lang="en-US" sz="1900" i="1" dirty="0" smtClean="0">
                <a:solidFill>
                  <a:srgbClr val="800000"/>
                </a:solidFill>
              </a:rPr>
              <a:t> and </a:t>
            </a:r>
            <a:r>
              <a:rPr lang="en-US" sz="1900" b="1" i="1" dirty="0" smtClean="0">
                <a:solidFill>
                  <a:srgbClr val="800000"/>
                </a:solidFill>
              </a:rPr>
              <a:t>true</a:t>
            </a:r>
            <a:r>
              <a:rPr lang="en-US" sz="1900" i="1" dirty="0" smtClean="0">
                <a:solidFill>
                  <a:srgbClr val="800000"/>
                </a:solidFill>
              </a:rPr>
              <a:t>, </a:t>
            </a:r>
            <a:r>
              <a:rPr lang="en-US" sz="1900" b="1" i="1" dirty="0" smtClean="0">
                <a:solidFill>
                  <a:srgbClr val="800000"/>
                </a:solidFill>
              </a:rPr>
              <a:t>until You </a:t>
            </a:r>
            <a:r>
              <a:rPr lang="en-US" sz="1900" b="1" i="1" u="sng" dirty="0" smtClean="0">
                <a:solidFill>
                  <a:srgbClr val="800000"/>
                </a:solidFill>
              </a:rPr>
              <a:t>judge</a:t>
            </a:r>
            <a:r>
              <a:rPr lang="en-US" sz="1900" b="1" i="1" dirty="0" smtClean="0">
                <a:solidFill>
                  <a:srgbClr val="800000"/>
                </a:solidFill>
              </a:rPr>
              <a:t> and </a:t>
            </a:r>
            <a:r>
              <a:rPr lang="en-US" sz="1900" b="1" i="1" u="sng" dirty="0" smtClean="0">
                <a:solidFill>
                  <a:srgbClr val="800000"/>
                </a:solidFill>
              </a:rPr>
              <a:t>avenge our blood</a:t>
            </a:r>
            <a:r>
              <a:rPr lang="en-US" sz="1900" b="1" i="1" dirty="0" smtClean="0">
                <a:solidFill>
                  <a:srgbClr val="800000"/>
                </a:solidFill>
              </a:rPr>
              <a:t> on those who dwell on the earth</a:t>
            </a:r>
            <a:r>
              <a:rPr lang="en-US" sz="1900" i="1" dirty="0" smtClean="0">
                <a:solidFill>
                  <a:srgbClr val="800000"/>
                </a:solidFill>
              </a:rPr>
              <a:t>?”  Then </a:t>
            </a:r>
            <a:r>
              <a:rPr lang="en-US" sz="1900" b="1" i="1" dirty="0" smtClean="0">
                <a:solidFill>
                  <a:srgbClr val="800000"/>
                </a:solidFill>
              </a:rPr>
              <a:t>a </a:t>
            </a:r>
            <a:r>
              <a:rPr lang="en-US" sz="1900" b="1" i="1" u="sng" dirty="0" smtClean="0">
                <a:solidFill>
                  <a:srgbClr val="800000"/>
                </a:solidFill>
              </a:rPr>
              <a:t>white robe</a:t>
            </a:r>
            <a:r>
              <a:rPr lang="en-US" sz="1900" b="1" i="1" dirty="0" smtClean="0">
                <a:solidFill>
                  <a:srgbClr val="800000"/>
                </a:solidFill>
              </a:rPr>
              <a:t> was given to each of them</a:t>
            </a:r>
            <a:r>
              <a:rPr lang="en-US" sz="1900" i="1" dirty="0" smtClean="0">
                <a:solidFill>
                  <a:srgbClr val="800000"/>
                </a:solidFill>
              </a:rPr>
              <a:t>; and </a:t>
            </a:r>
            <a:r>
              <a:rPr lang="en-US" sz="1900" b="1" i="1" dirty="0" smtClean="0">
                <a:solidFill>
                  <a:srgbClr val="800000"/>
                </a:solidFill>
              </a:rPr>
              <a:t>it was said to them that they </a:t>
            </a:r>
            <a:r>
              <a:rPr lang="en-US" sz="1900" b="1" i="1" u="sng" dirty="0" smtClean="0">
                <a:solidFill>
                  <a:srgbClr val="800000"/>
                </a:solidFill>
              </a:rPr>
              <a:t>should rest a little while longer</a:t>
            </a:r>
            <a:r>
              <a:rPr lang="en-US" sz="1900" i="1" dirty="0" smtClean="0">
                <a:solidFill>
                  <a:srgbClr val="800000"/>
                </a:solidFill>
              </a:rPr>
              <a:t>, </a:t>
            </a:r>
            <a:r>
              <a:rPr lang="en-US" sz="1900" b="1" i="1" dirty="0" smtClean="0">
                <a:solidFill>
                  <a:srgbClr val="800000"/>
                </a:solidFill>
              </a:rPr>
              <a:t>until both the number </a:t>
            </a:r>
            <a:r>
              <a:rPr lang="en-US" sz="1900" i="1" dirty="0" smtClean="0">
                <a:solidFill>
                  <a:srgbClr val="800000"/>
                </a:solidFill>
              </a:rPr>
              <a:t>of their fellow servants and their brethren, </a:t>
            </a:r>
            <a:r>
              <a:rPr lang="en-US" sz="1900" b="1" i="1" dirty="0" smtClean="0">
                <a:solidFill>
                  <a:srgbClr val="800000"/>
                </a:solidFill>
              </a:rPr>
              <a:t>who would be killed as they were, </a:t>
            </a:r>
            <a:r>
              <a:rPr lang="en-US" sz="1900" b="1" i="1" u="sng" dirty="0" smtClean="0">
                <a:solidFill>
                  <a:srgbClr val="800000"/>
                </a:solidFill>
              </a:rPr>
              <a:t>was completed</a:t>
            </a:r>
            <a:r>
              <a:rPr lang="en-US" sz="1900" i="1" dirty="0" smtClean="0">
                <a:solidFill>
                  <a:srgbClr val="800000"/>
                </a:solidFill>
              </a:rPr>
              <a:t>. </a:t>
            </a:r>
            <a:r>
              <a:rPr lang="en-US" sz="1900" dirty="0" smtClean="0"/>
              <a:t>(</a:t>
            </a:r>
            <a:r>
              <a:rPr lang="en-US" sz="1900" b="1" dirty="0" smtClean="0">
                <a:solidFill>
                  <a:srgbClr val="800000"/>
                </a:solidFill>
              </a:rPr>
              <a:t>Revelation 6:10-11</a:t>
            </a:r>
            <a:r>
              <a:rPr lang="en-US" sz="1900" dirty="0" smtClean="0"/>
              <a:t>)</a:t>
            </a:r>
          </a:p>
          <a:p>
            <a:pPr>
              <a:lnSpc>
                <a:spcPct val="95000"/>
              </a:lnSpc>
              <a:spcBef>
                <a:spcPts val="0"/>
              </a:spcBef>
            </a:pPr>
            <a:r>
              <a:rPr lang="en-US" sz="1900" dirty="0" smtClean="0"/>
              <a:t>Cry of unjustly shed blood represents severe injustice that God ultimately avenges (</a:t>
            </a:r>
            <a:r>
              <a:rPr lang="en-US" sz="1900" b="1" dirty="0" smtClean="0">
                <a:solidFill>
                  <a:srgbClr val="800000"/>
                </a:solidFill>
              </a:rPr>
              <a:t>Gen. 4:10-11; 9:5-6; Num. 35:33; Job 16:18; Isa. 26:21; </a:t>
            </a:r>
            <a:r>
              <a:rPr lang="en-US" sz="1900" b="1" dirty="0" err="1" smtClean="0">
                <a:solidFill>
                  <a:srgbClr val="800000"/>
                </a:solidFill>
              </a:rPr>
              <a:t>Eze</a:t>
            </a:r>
            <a:r>
              <a:rPr lang="en-US" sz="1900" b="1" dirty="0" smtClean="0">
                <a:solidFill>
                  <a:srgbClr val="800000"/>
                </a:solidFill>
              </a:rPr>
              <a:t>. 24:7; Heb. 11:4; 12:24</a:t>
            </a:r>
            <a:r>
              <a:rPr lang="en-US" sz="1900" dirty="0" smtClean="0"/>
              <a:t>).</a:t>
            </a:r>
          </a:p>
          <a:p>
            <a:pPr>
              <a:lnSpc>
                <a:spcPct val="95000"/>
              </a:lnSpc>
              <a:spcBef>
                <a:spcPts val="0"/>
              </a:spcBef>
            </a:pPr>
            <a:r>
              <a:rPr lang="en-US" sz="1900" dirty="0" smtClean="0"/>
              <a:t>God delays because of patience, desire to save, and displeasure in destruction (</a:t>
            </a:r>
            <a:r>
              <a:rPr lang="en-US" sz="1900" b="1" dirty="0" smtClean="0">
                <a:solidFill>
                  <a:srgbClr val="800000"/>
                </a:solidFill>
              </a:rPr>
              <a:t>2 Peter 3:9; Ezekiel 18:23-32; 33:11-20</a:t>
            </a:r>
            <a:r>
              <a:rPr lang="en-US" sz="1900" dirty="0" smtClean="0"/>
              <a:t>).  However, He is a </a:t>
            </a:r>
            <a:r>
              <a:rPr lang="en-US" sz="1900" i="1" dirty="0" smtClean="0">
                <a:solidFill>
                  <a:srgbClr val="800000"/>
                </a:solidFill>
              </a:rPr>
              <a:t>“holy and true”</a:t>
            </a:r>
            <a:r>
              <a:rPr lang="en-US" sz="1900" dirty="0" smtClean="0"/>
              <a:t> God, so …</a:t>
            </a:r>
          </a:p>
          <a:p>
            <a:pPr>
              <a:lnSpc>
                <a:spcPct val="95000"/>
              </a:lnSpc>
              <a:spcBef>
                <a:spcPts val="0"/>
              </a:spcBef>
            </a:pPr>
            <a:r>
              <a:rPr lang="en-US" sz="1900" dirty="0" smtClean="0"/>
              <a:t>His patience has its </a:t>
            </a:r>
            <a:r>
              <a:rPr lang="en-US" sz="1900" b="1" i="1" dirty="0" smtClean="0"/>
              <a:t>limits</a:t>
            </a:r>
            <a:r>
              <a:rPr lang="en-US" sz="1900" dirty="0" smtClean="0"/>
              <a:t>.  He delays </a:t>
            </a:r>
            <a:r>
              <a:rPr lang="en-US" sz="1900" i="1" dirty="0" smtClean="0">
                <a:solidFill>
                  <a:srgbClr val="800000"/>
                </a:solidFill>
              </a:rPr>
              <a:t>“until there is no remedy”</a:t>
            </a:r>
            <a:r>
              <a:rPr lang="en-US" sz="1900" dirty="0" smtClean="0"/>
              <a:t>, while </a:t>
            </a:r>
            <a:r>
              <a:rPr lang="en-US" sz="1900" i="1" dirty="0" smtClean="0">
                <a:solidFill>
                  <a:srgbClr val="800000"/>
                </a:solidFill>
              </a:rPr>
              <a:t>“iniquity is not yet complete”</a:t>
            </a:r>
            <a:r>
              <a:rPr lang="en-US" sz="1900" dirty="0" smtClean="0"/>
              <a:t> (</a:t>
            </a:r>
            <a:r>
              <a:rPr lang="en-US" sz="1900" b="1" dirty="0" smtClean="0">
                <a:solidFill>
                  <a:srgbClr val="800000"/>
                </a:solidFill>
              </a:rPr>
              <a:t>2 Chronicles 36:15-16; Genesis 15:16; Matt. 23:32-36; Luke 18:1-8</a:t>
            </a:r>
            <a:r>
              <a:rPr lang="en-US" sz="1900" dirty="0" smtClean="0"/>
              <a:t>).</a:t>
            </a:r>
          </a:p>
          <a:p>
            <a:pPr>
              <a:lnSpc>
                <a:spcPct val="95000"/>
              </a:lnSpc>
              <a:spcBef>
                <a:spcPts val="0"/>
              </a:spcBef>
            </a:pPr>
            <a:r>
              <a:rPr lang="en-US" sz="1900" dirty="0" smtClean="0"/>
              <a:t>Notice, their sacrifice is rewarded.  They are patiently answered comforted.</a:t>
            </a:r>
          </a:p>
          <a:p>
            <a:pPr>
              <a:lnSpc>
                <a:spcPct val="95000"/>
              </a:lnSpc>
              <a:spcBef>
                <a:spcPts val="0"/>
              </a:spcBef>
            </a:pPr>
            <a:r>
              <a:rPr lang="en-US" sz="1900" dirty="0" smtClean="0"/>
              <a:t>Notice, delay was only for </a:t>
            </a:r>
            <a:r>
              <a:rPr lang="en-US" sz="1900" i="1" dirty="0" smtClean="0">
                <a:solidFill>
                  <a:srgbClr val="800000"/>
                </a:solidFill>
              </a:rPr>
              <a:t>“a </a:t>
            </a:r>
            <a:r>
              <a:rPr lang="en-US" sz="1900" b="1" i="1" u="sng" dirty="0" smtClean="0">
                <a:solidFill>
                  <a:srgbClr val="800000"/>
                </a:solidFill>
              </a:rPr>
              <a:t>little</a:t>
            </a:r>
            <a:r>
              <a:rPr lang="en-US" sz="1900" i="1" dirty="0" smtClean="0">
                <a:solidFill>
                  <a:srgbClr val="800000"/>
                </a:solidFill>
              </a:rPr>
              <a:t> while longer”</a:t>
            </a:r>
            <a:r>
              <a:rPr lang="en-US" sz="1900" dirty="0" smtClean="0"/>
              <a:t> (</a:t>
            </a:r>
            <a:r>
              <a:rPr lang="en-US" sz="1900" b="1" dirty="0" smtClean="0">
                <a:solidFill>
                  <a:srgbClr val="800000"/>
                </a:solidFill>
              </a:rPr>
              <a:t>12:12</a:t>
            </a:r>
            <a:r>
              <a:rPr lang="en-US" sz="1900" dirty="0" smtClean="0"/>
              <a:t>).  Eliminates Futurist, again.</a:t>
            </a:r>
          </a:p>
        </p:txBody>
      </p:sp>
    </p:spTree>
    <p:extLst>
      <p:ext uri="{BB962C8B-B14F-4D97-AF65-F5344CB8AC3E}">
        <p14:creationId xmlns:p14="http://schemas.microsoft.com/office/powerpoint/2010/main" val="26359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Sixth Seal</a:t>
            </a:r>
            <a:br>
              <a:rPr lang="en-US" dirty="0" smtClean="0"/>
            </a:br>
            <a:r>
              <a:rPr lang="en-US" dirty="0" smtClean="0"/>
              <a:t> Revelation 6:12-17</a:t>
            </a:r>
            <a:endParaRPr lang="en-US" dirty="0"/>
          </a:p>
        </p:txBody>
      </p:sp>
    </p:spTree>
    <p:extLst>
      <p:ext uri="{BB962C8B-B14F-4D97-AF65-F5344CB8AC3E}">
        <p14:creationId xmlns:p14="http://schemas.microsoft.com/office/powerpoint/2010/main" val="31300237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7000"/>
              </a:lnSpc>
              <a:spcBef>
                <a:spcPts val="0"/>
              </a:spcBef>
              <a:buNone/>
            </a:pPr>
            <a:r>
              <a:rPr lang="en-US" sz="2000" i="1" dirty="0">
                <a:solidFill>
                  <a:srgbClr val="800000"/>
                </a:solidFill>
              </a:rPr>
              <a:t>I looked when He </a:t>
            </a:r>
            <a:r>
              <a:rPr lang="en-US" sz="2000" b="1" i="1" dirty="0">
                <a:solidFill>
                  <a:srgbClr val="800000"/>
                </a:solidFill>
              </a:rPr>
              <a:t>opened the sixth seal</a:t>
            </a:r>
            <a:r>
              <a:rPr lang="en-US" sz="2000" i="1" dirty="0">
                <a:solidFill>
                  <a:srgbClr val="800000"/>
                </a:solidFill>
              </a:rPr>
              <a:t>, and behold, there was </a:t>
            </a:r>
            <a:r>
              <a:rPr lang="en-US" sz="2000" b="1" i="1" baseline="30000" dirty="0" smtClean="0">
                <a:solidFill>
                  <a:srgbClr val="800000"/>
                </a:solidFill>
              </a:rPr>
              <a:t>1</a:t>
            </a:r>
            <a:r>
              <a:rPr lang="en-US" sz="2000" b="1" i="1" dirty="0" smtClean="0">
                <a:solidFill>
                  <a:srgbClr val="800000"/>
                </a:solidFill>
              </a:rPr>
              <a:t>a </a:t>
            </a:r>
            <a:r>
              <a:rPr lang="en-US" sz="2000" b="1" i="1" dirty="0">
                <a:solidFill>
                  <a:srgbClr val="800000"/>
                </a:solidFill>
              </a:rPr>
              <a:t>great earthquake</a:t>
            </a:r>
            <a:r>
              <a:rPr lang="en-US" sz="2000" i="1" dirty="0">
                <a:solidFill>
                  <a:srgbClr val="800000"/>
                </a:solidFill>
              </a:rPr>
              <a:t>; and </a:t>
            </a:r>
            <a:r>
              <a:rPr lang="en-US" sz="2000" b="1" i="1" baseline="30000" dirty="0" smtClean="0">
                <a:solidFill>
                  <a:srgbClr val="800000"/>
                </a:solidFill>
              </a:rPr>
              <a:t>2</a:t>
            </a:r>
            <a:r>
              <a:rPr lang="en-US" sz="2000" b="1" i="1" dirty="0" smtClean="0">
                <a:solidFill>
                  <a:srgbClr val="800000"/>
                </a:solidFill>
              </a:rPr>
              <a:t>the </a:t>
            </a:r>
            <a:r>
              <a:rPr lang="en-US" sz="2000" b="1" i="1" dirty="0">
                <a:solidFill>
                  <a:srgbClr val="800000"/>
                </a:solidFill>
              </a:rPr>
              <a:t>sun became black</a:t>
            </a:r>
            <a:r>
              <a:rPr lang="en-US" sz="2000" i="1" dirty="0">
                <a:solidFill>
                  <a:srgbClr val="800000"/>
                </a:solidFill>
              </a:rPr>
              <a:t> as sackcloth of hair, and </a:t>
            </a:r>
            <a:r>
              <a:rPr lang="en-US" sz="2000" b="1" i="1" baseline="30000" dirty="0" smtClean="0">
                <a:solidFill>
                  <a:srgbClr val="800000"/>
                </a:solidFill>
              </a:rPr>
              <a:t>3</a:t>
            </a:r>
            <a:r>
              <a:rPr lang="en-US" sz="2000" b="1" i="1" dirty="0" smtClean="0">
                <a:solidFill>
                  <a:srgbClr val="800000"/>
                </a:solidFill>
              </a:rPr>
              <a:t>the</a:t>
            </a:r>
            <a:r>
              <a:rPr lang="en-US" sz="2000" i="1" dirty="0" smtClean="0">
                <a:solidFill>
                  <a:srgbClr val="800000"/>
                </a:solidFill>
              </a:rPr>
              <a:t> </a:t>
            </a:r>
            <a:r>
              <a:rPr lang="en-US" sz="2000" b="1" i="1" dirty="0">
                <a:solidFill>
                  <a:srgbClr val="800000"/>
                </a:solidFill>
              </a:rPr>
              <a:t>moon became like blood</a:t>
            </a:r>
            <a:r>
              <a:rPr lang="en-US" sz="2000" i="1" dirty="0" smtClean="0">
                <a:solidFill>
                  <a:srgbClr val="800000"/>
                </a:solidFill>
              </a:rPr>
              <a:t>.  And </a:t>
            </a:r>
            <a:r>
              <a:rPr lang="en-US" sz="2000" b="1" i="1" baseline="30000" dirty="0" smtClean="0">
                <a:solidFill>
                  <a:srgbClr val="800000"/>
                </a:solidFill>
              </a:rPr>
              <a:t>4</a:t>
            </a:r>
            <a:r>
              <a:rPr lang="en-US" sz="2000" b="1" i="1" dirty="0" smtClean="0">
                <a:solidFill>
                  <a:srgbClr val="800000"/>
                </a:solidFill>
              </a:rPr>
              <a:t>the </a:t>
            </a:r>
            <a:r>
              <a:rPr lang="en-US" sz="2000" b="1" i="1" dirty="0">
                <a:solidFill>
                  <a:srgbClr val="800000"/>
                </a:solidFill>
              </a:rPr>
              <a:t>stars of heaven fell </a:t>
            </a:r>
            <a:r>
              <a:rPr lang="en-US" sz="2000" i="1" dirty="0">
                <a:solidFill>
                  <a:srgbClr val="800000"/>
                </a:solidFill>
              </a:rPr>
              <a:t>to the earth, as a fig tree drops its late figs when it is shaken by a mighty wind</a:t>
            </a:r>
            <a:r>
              <a:rPr lang="en-US" sz="2000" i="1" dirty="0" smtClean="0">
                <a:solidFill>
                  <a:srgbClr val="800000"/>
                </a:solidFill>
              </a:rPr>
              <a:t>.  Then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sky receded </a:t>
            </a:r>
            <a:r>
              <a:rPr lang="en-US" sz="2000" i="1" dirty="0">
                <a:solidFill>
                  <a:srgbClr val="800000"/>
                </a:solidFill>
              </a:rPr>
              <a:t>as a scroll when it is rolled up, and </a:t>
            </a:r>
            <a:r>
              <a:rPr lang="en-US" sz="2000" b="1" i="1" baseline="30000" dirty="0" smtClean="0">
                <a:solidFill>
                  <a:srgbClr val="800000"/>
                </a:solidFill>
              </a:rPr>
              <a:t>6</a:t>
            </a:r>
            <a:r>
              <a:rPr lang="en-US" sz="2000" b="1" i="1" dirty="0" smtClean="0">
                <a:solidFill>
                  <a:srgbClr val="800000"/>
                </a:solidFill>
              </a:rPr>
              <a:t>every </a:t>
            </a:r>
            <a:r>
              <a:rPr lang="en-US" sz="2000" b="1" i="1" dirty="0">
                <a:solidFill>
                  <a:srgbClr val="800000"/>
                </a:solidFill>
              </a:rPr>
              <a:t>mountain and island was moved </a:t>
            </a:r>
            <a:r>
              <a:rPr lang="en-US" sz="2000" i="1" dirty="0">
                <a:solidFill>
                  <a:srgbClr val="800000"/>
                </a:solidFill>
              </a:rPr>
              <a:t>out of its place</a:t>
            </a:r>
            <a:r>
              <a:rPr lang="en-US" sz="2000" i="1" dirty="0" smtClean="0">
                <a:solidFill>
                  <a:srgbClr val="800000"/>
                </a:solidFill>
              </a:rPr>
              <a:t>.  And</a:t>
            </a:r>
            <a:r>
              <a:rPr lang="en-US" sz="2000" b="1" i="1" dirty="0" smtClean="0">
                <a:solidFill>
                  <a:srgbClr val="800000"/>
                </a:solidFill>
              </a:rPr>
              <a:t> </a:t>
            </a:r>
            <a:r>
              <a:rPr lang="en-US" sz="2000" b="1" i="1" baseline="30000" dirty="0" smtClean="0">
                <a:solidFill>
                  <a:srgbClr val="800000"/>
                </a:solidFill>
              </a:rPr>
              <a:t>7</a:t>
            </a:r>
            <a:r>
              <a:rPr lang="en-US" sz="2000" b="1" i="1" dirty="0" smtClean="0">
                <a:solidFill>
                  <a:srgbClr val="800000"/>
                </a:solidFill>
              </a:rPr>
              <a:t>the </a:t>
            </a:r>
            <a:r>
              <a:rPr lang="en-US" sz="2000" b="1" i="1" dirty="0">
                <a:solidFill>
                  <a:srgbClr val="800000"/>
                </a:solidFill>
              </a:rPr>
              <a:t>kings of the earth, the great men, the rich men, the commanders, the mighty men, every slave and every free man, </a:t>
            </a:r>
            <a:r>
              <a:rPr lang="en-US" sz="2000" b="1" i="1" dirty="0" smtClean="0">
                <a:solidFill>
                  <a:srgbClr val="800000"/>
                </a:solidFill>
              </a:rPr>
              <a:t>hid </a:t>
            </a:r>
            <a:r>
              <a:rPr lang="en-US" sz="2000" b="1" i="1" dirty="0">
                <a:solidFill>
                  <a:srgbClr val="800000"/>
                </a:solidFill>
              </a:rPr>
              <a:t>themselves </a:t>
            </a:r>
            <a:r>
              <a:rPr lang="en-US" sz="2000" i="1" dirty="0">
                <a:solidFill>
                  <a:srgbClr val="800000"/>
                </a:solidFill>
              </a:rPr>
              <a:t>in the caves and in the rocks of the mountains</a:t>
            </a:r>
            <a:r>
              <a:rPr lang="en-US" sz="2000" i="1" dirty="0" smtClean="0">
                <a:solidFill>
                  <a:srgbClr val="800000"/>
                </a:solidFill>
              </a:rPr>
              <a:t>, and </a:t>
            </a:r>
            <a:r>
              <a:rPr lang="en-US" sz="2000" i="1" dirty="0">
                <a:solidFill>
                  <a:srgbClr val="800000"/>
                </a:solidFill>
              </a:rPr>
              <a:t>said to the mountains and rocks, </a:t>
            </a:r>
            <a:r>
              <a:rPr lang="en-US" sz="2000" i="1" dirty="0" smtClean="0">
                <a:solidFill>
                  <a:srgbClr val="800000"/>
                </a:solidFill>
              </a:rPr>
              <a:t>“Fall </a:t>
            </a:r>
            <a:r>
              <a:rPr lang="en-US" sz="2000" i="1" dirty="0">
                <a:solidFill>
                  <a:srgbClr val="800000"/>
                </a:solidFill>
              </a:rPr>
              <a:t>on us and </a:t>
            </a:r>
            <a:r>
              <a:rPr lang="en-US" sz="2000" b="1" i="1" dirty="0">
                <a:solidFill>
                  <a:srgbClr val="800000"/>
                </a:solidFill>
              </a:rPr>
              <a:t>hide us from the face of Him who sits on the throne and from the wrath of the Lamb</a:t>
            </a:r>
            <a:r>
              <a:rPr lang="en-US" sz="2000" i="1" dirty="0" smtClean="0">
                <a:solidFill>
                  <a:srgbClr val="800000"/>
                </a:solidFill>
              </a:rPr>
              <a:t>!  For </a:t>
            </a:r>
            <a:r>
              <a:rPr lang="en-US" sz="2000" b="1" i="1" u="sng" dirty="0">
                <a:solidFill>
                  <a:srgbClr val="800000"/>
                </a:solidFill>
              </a:rPr>
              <a:t>the great day of His wrath has come</a:t>
            </a:r>
            <a:r>
              <a:rPr lang="en-US" sz="2000" i="1" dirty="0">
                <a:solidFill>
                  <a:srgbClr val="800000"/>
                </a:solidFill>
              </a:rPr>
              <a:t>, and who is able to stand</a:t>
            </a:r>
            <a:r>
              <a:rPr lang="en-US" sz="2000" i="1" dirty="0" smtClean="0">
                <a:solidFill>
                  <a:srgbClr val="800000"/>
                </a:solidFill>
              </a:rPr>
              <a:t>?” </a:t>
            </a:r>
            <a:r>
              <a:rPr lang="en-US" sz="2000" dirty="0" smtClean="0"/>
              <a:t>(</a:t>
            </a:r>
            <a:r>
              <a:rPr lang="en-US" sz="2000" b="1" dirty="0" smtClean="0">
                <a:solidFill>
                  <a:srgbClr val="800000"/>
                </a:solidFill>
              </a:rPr>
              <a:t>Revelation 6:12-17</a:t>
            </a:r>
            <a:r>
              <a:rPr lang="en-US" sz="2000" dirty="0" smtClean="0"/>
              <a:t>)</a:t>
            </a:r>
          </a:p>
          <a:p>
            <a:pPr marL="346075" lvl="0" indent="-346075">
              <a:lnSpc>
                <a:spcPct val="97000"/>
              </a:lnSpc>
              <a:spcBef>
                <a:spcPts val="0"/>
              </a:spcBef>
              <a:buFont typeface="+mj-lt"/>
              <a:buAutoNum type="arabicPeriod" startAt="6"/>
            </a:pPr>
            <a:r>
              <a:rPr lang="en-US" sz="2000" dirty="0" smtClean="0"/>
              <a:t>Do </a:t>
            </a:r>
            <a:r>
              <a:rPr lang="en-US" sz="2000" dirty="0"/>
              <a:t>the events caused by the opening of the </a:t>
            </a:r>
            <a:r>
              <a:rPr lang="en-US" sz="2000" dirty="0" smtClean="0"/>
              <a:t>6</a:t>
            </a:r>
            <a:r>
              <a:rPr lang="en-US" sz="2000" baseline="30000" dirty="0" smtClean="0"/>
              <a:t>th</a:t>
            </a:r>
            <a:r>
              <a:rPr lang="en-US" sz="2000" dirty="0" smtClean="0"/>
              <a:t> seal </a:t>
            </a:r>
            <a:r>
              <a:rPr lang="en-US" sz="2000" dirty="0"/>
              <a:t>refer to literal earthquakes, eclipses, red moons, falling stars, receding skies, and displaced mountains?  If not, how are these symbols used in the Old Testament prophets?  What do these symbols here foretell</a:t>
            </a:r>
            <a:r>
              <a:rPr lang="en-US" sz="2000" dirty="0" smtClean="0"/>
              <a:t>?  Does this represent the end of the world?</a:t>
            </a:r>
          </a:p>
        </p:txBody>
      </p:sp>
    </p:spTree>
    <p:extLst>
      <p:ext uri="{BB962C8B-B14F-4D97-AF65-F5344CB8AC3E}">
        <p14:creationId xmlns:p14="http://schemas.microsoft.com/office/powerpoint/2010/main" val="34730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Lights Failing, Earth Shaking</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The </a:t>
            </a:r>
            <a:r>
              <a:rPr lang="en-US" sz="2000" b="1" i="1" dirty="0">
                <a:solidFill>
                  <a:srgbClr val="800000"/>
                </a:solidFill>
              </a:rPr>
              <a:t>burden against </a:t>
            </a:r>
            <a:r>
              <a:rPr lang="en-US" sz="2000" b="1" i="1" u="sng" dirty="0">
                <a:solidFill>
                  <a:srgbClr val="800000"/>
                </a:solidFill>
              </a:rPr>
              <a:t>Babylon</a:t>
            </a:r>
            <a:r>
              <a:rPr lang="en-US" sz="2000" b="1" i="1" dirty="0">
                <a:solidFill>
                  <a:srgbClr val="800000"/>
                </a:solidFill>
              </a:rPr>
              <a:t> </a:t>
            </a:r>
            <a:r>
              <a:rPr lang="en-US" sz="2000" i="1" dirty="0">
                <a:solidFill>
                  <a:srgbClr val="800000"/>
                </a:solidFill>
              </a:rPr>
              <a:t>which Isaiah the son of </a:t>
            </a:r>
            <a:r>
              <a:rPr lang="en-US" sz="2000" i="1" dirty="0" err="1">
                <a:solidFill>
                  <a:srgbClr val="800000"/>
                </a:solidFill>
              </a:rPr>
              <a:t>Amoz</a:t>
            </a:r>
            <a:r>
              <a:rPr lang="en-US" sz="2000" i="1" dirty="0">
                <a:solidFill>
                  <a:srgbClr val="800000"/>
                </a:solidFill>
              </a:rPr>
              <a:t> saw</a:t>
            </a:r>
            <a:r>
              <a:rPr lang="en-US" sz="2000" i="1" dirty="0" smtClean="0">
                <a:solidFill>
                  <a:srgbClr val="800000"/>
                </a:solidFill>
              </a:rPr>
              <a:t>. … “They </a:t>
            </a:r>
            <a:r>
              <a:rPr lang="en-US" sz="2000" i="1" dirty="0">
                <a:solidFill>
                  <a:srgbClr val="800000"/>
                </a:solidFill>
              </a:rPr>
              <a:t>come from a far country, From the end of </a:t>
            </a:r>
            <a:r>
              <a:rPr lang="en-US" sz="2000" i="1" dirty="0" smtClean="0">
                <a:solidFill>
                  <a:srgbClr val="800000"/>
                </a:solidFill>
              </a:rPr>
              <a:t>heaven – </a:t>
            </a:r>
            <a:r>
              <a:rPr lang="en-US" sz="2000" i="1" dirty="0">
                <a:solidFill>
                  <a:srgbClr val="800000"/>
                </a:solidFill>
              </a:rPr>
              <a:t>The LORD and His weapons of indignation, To destroy the whole land</a:t>
            </a:r>
            <a:r>
              <a:rPr lang="en-US" sz="2000" i="1" dirty="0" smtClean="0">
                <a:solidFill>
                  <a:srgbClr val="800000"/>
                </a:solidFill>
              </a:rPr>
              <a:t>.  Wail</a:t>
            </a:r>
            <a:r>
              <a:rPr lang="en-US" sz="2000" i="1" dirty="0">
                <a:solidFill>
                  <a:srgbClr val="800000"/>
                </a:solidFill>
              </a:rPr>
              <a:t>, </a:t>
            </a:r>
            <a:r>
              <a:rPr lang="en-US" sz="2000" b="1" i="1" dirty="0">
                <a:solidFill>
                  <a:srgbClr val="800000"/>
                </a:solidFill>
              </a:rPr>
              <a:t>for </a:t>
            </a:r>
            <a:r>
              <a:rPr lang="en-US" sz="2000" b="1" i="1" u="sng" dirty="0">
                <a:solidFill>
                  <a:srgbClr val="800000"/>
                </a:solidFill>
              </a:rPr>
              <a:t>the day of the LORD</a:t>
            </a:r>
            <a:r>
              <a:rPr lang="en-US" sz="2000" b="1" i="1" dirty="0">
                <a:solidFill>
                  <a:srgbClr val="800000"/>
                </a:solidFill>
              </a:rPr>
              <a:t> is at hand</a:t>
            </a:r>
            <a:r>
              <a:rPr lang="en-US" sz="2000" i="1" dirty="0">
                <a:solidFill>
                  <a:srgbClr val="800000"/>
                </a:solidFill>
              </a:rPr>
              <a:t>! It will come as destruction from the Almighty</a:t>
            </a:r>
            <a:r>
              <a:rPr lang="en-US" sz="2000" i="1" dirty="0" smtClean="0">
                <a:solidFill>
                  <a:srgbClr val="800000"/>
                </a:solidFill>
              </a:rPr>
              <a:t>. Therefore </a:t>
            </a:r>
            <a:r>
              <a:rPr lang="en-US" sz="2000" i="1" dirty="0">
                <a:solidFill>
                  <a:srgbClr val="800000"/>
                </a:solidFill>
              </a:rPr>
              <a:t>all hands will be limp, Every </a:t>
            </a:r>
            <a:r>
              <a:rPr lang="en-US" sz="2000" i="1" dirty="0" smtClean="0">
                <a:solidFill>
                  <a:srgbClr val="800000"/>
                </a:solidFill>
              </a:rPr>
              <a:t>man’s </a:t>
            </a:r>
            <a:r>
              <a:rPr lang="en-US" sz="2000" i="1" dirty="0">
                <a:solidFill>
                  <a:srgbClr val="800000"/>
                </a:solidFill>
              </a:rPr>
              <a:t>heart will melt</a:t>
            </a:r>
            <a:r>
              <a:rPr lang="en-US" sz="2000" i="1" dirty="0" smtClean="0">
                <a:solidFill>
                  <a:srgbClr val="800000"/>
                </a:solidFill>
              </a:rPr>
              <a:t>, … Behold</a:t>
            </a:r>
            <a:r>
              <a:rPr lang="en-US" sz="2000" i="1" dirty="0">
                <a:solidFill>
                  <a:srgbClr val="800000"/>
                </a:solidFill>
              </a:rPr>
              <a:t>, </a:t>
            </a:r>
            <a:r>
              <a:rPr lang="en-US" sz="2000" b="1" i="1" u="sng" dirty="0">
                <a:solidFill>
                  <a:srgbClr val="800000"/>
                </a:solidFill>
              </a:rPr>
              <a:t>the day of the LORD</a:t>
            </a:r>
            <a:r>
              <a:rPr lang="en-US" sz="2000" b="1" i="1" dirty="0">
                <a:solidFill>
                  <a:srgbClr val="800000"/>
                </a:solidFill>
              </a:rPr>
              <a:t> comes</a:t>
            </a:r>
            <a:r>
              <a:rPr lang="en-US" sz="2000" i="1" dirty="0">
                <a:solidFill>
                  <a:srgbClr val="800000"/>
                </a:solidFill>
              </a:rPr>
              <a:t>, Cruel, with both wrath and fierce anger, To lay the land desolate; And He will destroy its sinners from it</a:t>
            </a:r>
            <a:r>
              <a:rPr lang="en-US" sz="2000" i="1" dirty="0" smtClean="0">
                <a:solidFill>
                  <a:srgbClr val="800000"/>
                </a:solidFill>
              </a:rPr>
              <a:t>. For </a:t>
            </a:r>
            <a:r>
              <a:rPr lang="en-US" sz="2000" b="1" i="1" dirty="0">
                <a:solidFill>
                  <a:srgbClr val="800000"/>
                </a:solidFill>
              </a:rPr>
              <a:t>the stars of heaven and their constellations Will not give their light</a:t>
            </a:r>
            <a:r>
              <a:rPr lang="en-US" sz="2000" i="1" dirty="0">
                <a:solidFill>
                  <a:srgbClr val="800000"/>
                </a:solidFill>
              </a:rPr>
              <a:t>; The </a:t>
            </a:r>
            <a:r>
              <a:rPr lang="en-US" sz="2000" b="1" i="1" dirty="0">
                <a:solidFill>
                  <a:srgbClr val="800000"/>
                </a:solidFill>
              </a:rPr>
              <a:t>sun will be darkened </a:t>
            </a:r>
            <a:r>
              <a:rPr lang="en-US" sz="2000" i="1" dirty="0">
                <a:solidFill>
                  <a:srgbClr val="800000"/>
                </a:solidFill>
              </a:rPr>
              <a:t>in its going forth, And </a:t>
            </a:r>
            <a:r>
              <a:rPr lang="en-US" sz="2000" b="1" i="1" dirty="0">
                <a:solidFill>
                  <a:srgbClr val="800000"/>
                </a:solidFill>
              </a:rPr>
              <a:t>the moon will not cause its light to shine</a:t>
            </a:r>
            <a:r>
              <a:rPr lang="en-US" sz="2000" i="1" dirty="0" smtClean="0">
                <a:solidFill>
                  <a:srgbClr val="800000"/>
                </a:solidFill>
              </a:rPr>
              <a:t>.  … Therefore </a:t>
            </a:r>
            <a:r>
              <a:rPr lang="en-US" sz="2000" i="1" dirty="0">
                <a:solidFill>
                  <a:srgbClr val="800000"/>
                </a:solidFill>
              </a:rPr>
              <a:t>I will </a:t>
            </a:r>
            <a:r>
              <a:rPr lang="en-US" sz="2000" b="1" i="1" dirty="0">
                <a:solidFill>
                  <a:srgbClr val="800000"/>
                </a:solidFill>
              </a:rPr>
              <a:t>shake the heavens</a:t>
            </a:r>
            <a:r>
              <a:rPr lang="en-US" sz="2000" i="1" dirty="0">
                <a:solidFill>
                  <a:srgbClr val="800000"/>
                </a:solidFill>
              </a:rPr>
              <a:t>, And </a:t>
            </a:r>
            <a:r>
              <a:rPr lang="en-US" sz="2000" b="1" i="1" dirty="0">
                <a:solidFill>
                  <a:srgbClr val="800000"/>
                </a:solidFill>
              </a:rPr>
              <a:t>the earth will move out of her place</a:t>
            </a:r>
            <a:r>
              <a:rPr lang="en-US" sz="2000" i="1" dirty="0">
                <a:solidFill>
                  <a:srgbClr val="800000"/>
                </a:solidFill>
              </a:rPr>
              <a:t>, In </a:t>
            </a:r>
            <a:r>
              <a:rPr lang="en-US" sz="2000" b="1" i="1" dirty="0">
                <a:solidFill>
                  <a:srgbClr val="800000"/>
                </a:solidFill>
              </a:rPr>
              <a:t>the wrath of the LORD of hosts And in </a:t>
            </a:r>
            <a:r>
              <a:rPr lang="en-US" sz="2000" b="1" i="1" u="sng" dirty="0">
                <a:solidFill>
                  <a:srgbClr val="800000"/>
                </a:solidFill>
              </a:rPr>
              <a:t>the day of His fierce anger</a:t>
            </a:r>
            <a:r>
              <a:rPr lang="en-US" sz="2000" i="1" dirty="0" smtClean="0">
                <a:solidFill>
                  <a:srgbClr val="800000"/>
                </a:solidFill>
              </a:rPr>
              <a:t>. … Behold</a:t>
            </a:r>
            <a:r>
              <a:rPr lang="en-US" sz="2000" i="1" dirty="0">
                <a:solidFill>
                  <a:srgbClr val="800000"/>
                </a:solidFill>
              </a:rPr>
              <a:t>, I will stir up </a:t>
            </a:r>
            <a:r>
              <a:rPr lang="en-US" sz="2000" b="1" i="1" dirty="0">
                <a:solidFill>
                  <a:srgbClr val="800000"/>
                </a:solidFill>
              </a:rPr>
              <a:t>the </a:t>
            </a:r>
            <a:r>
              <a:rPr lang="en-US" sz="2000" b="1" i="1" u="sng" dirty="0">
                <a:solidFill>
                  <a:srgbClr val="800000"/>
                </a:solidFill>
              </a:rPr>
              <a:t>Medes</a:t>
            </a:r>
            <a:r>
              <a:rPr lang="en-US" sz="2000" b="1" i="1" dirty="0">
                <a:solidFill>
                  <a:srgbClr val="800000"/>
                </a:solidFill>
              </a:rPr>
              <a:t> against them</a:t>
            </a:r>
            <a:r>
              <a:rPr lang="en-US" sz="2000" i="1" dirty="0">
                <a:solidFill>
                  <a:srgbClr val="800000"/>
                </a:solidFill>
              </a:rPr>
              <a:t>, Who will not regard silver; And as for gold, they will not delight in it</a:t>
            </a:r>
            <a:r>
              <a:rPr lang="en-US" sz="2000" i="1" dirty="0" smtClean="0">
                <a:solidFill>
                  <a:srgbClr val="800000"/>
                </a:solidFill>
              </a:rPr>
              <a:t>. … And </a:t>
            </a:r>
            <a:r>
              <a:rPr lang="en-US" sz="2000" b="1" i="1" u="sng" dirty="0">
                <a:solidFill>
                  <a:srgbClr val="800000"/>
                </a:solidFill>
              </a:rPr>
              <a:t>Babylon</a:t>
            </a:r>
            <a:r>
              <a:rPr lang="en-US" sz="2000" b="1" i="1" dirty="0">
                <a:solidFill>
                  <a:srgbClr val="800000"/>
                </a:solidFill>
              </a:rPr>
              <a:t>, the glory of kingdoms</a:t>
            </a:r>
            <a:r>
              <a:rPr lang="en-US" sz="2000" i="1" dirty="0">
                <a:solidFill>
                  <a:srgbClr val="800000"/>
                </a:solidFill>
              </a:rPr>
              <a:t>, The beauty of the </a:t>
            </a:r>
            <a:r>
              <a:rPr lang="en-US" sz="2000" i="1" dirty="0" smtClean="0">
                <a:solidFill>
                  <a:srgbClr val="800000"/>
                </a:solidFill>
              </a:rPr>
              <a:t>Chaldeans’ </a:t>
            </a:r>
            <a:r>
              <a:rPr lang="en-US" sz="2000" i="1" dirty="0">
                <a:solidFill>
                  <a:srgbClr val="800000"/>
                </a:solidFill>
              </a:rPr>
              <a:t>pride, Will be as when God overthrew Sodom and Gomorrah</a:t>
            </a:r>
            <a:r>
              <a:rPr lang="en-US" sz="2000" i="1" dirty="0" smtClean="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13:1-19</a:t>
            </a:r>
            <a:r>
              <a:rPr lang="en-US" sz="2000" dirty="0" smtClean="0"/>
              <a:t>)</a:t>
            </a:r>
          </a:p>
          <a:p>
            <a:pPr>
              <a:lnSpc>
                <a:spcPct val="90000"/>
              </a:lnSpc>
              <a:spcBef>
                <a:spcPts val="0"/>
              </a:spcBef>
            </a:pPr>
            <a:r>
              <a:rPr lang="en-US" sz="2000" dirty="0" smtClean="0"/>
              <a:t>See also:  </a:t>
            </a:r>
            <a:r>
              <a:rPr lang="en-US" sz="2000" b="1" dirty="0" smtClean="0">
                <a:solidFill>
                  <a:srgbClr val="800000"/>
                </a:solidFill>
              </a:rPr>
              <a:t>Isaiah 29:6; Jeremiah 4:23-24; Matthew 4:29 </a:t>
            </a:r>
            <a:r>
              <a:rPr lang="en-US" sz="2000" dirty="0" smtClean="0"/>
              <a:t>(Jerusalem); </a:t>
            </a:r>
            <a:r>
              <a:rPr lang="en-US" sz="2000" b="1" dirty="0" smtClean="0">
                <a:solidFill>
                  <a:srgbClr val="800000"/>
                </a:solidFill>
              </a:rPr>
              <a:t>Joel 2:31 </a:t>
            </a:r>
            <a:r>
              <a:rPr lang="en-US" sz="2000" dirty="0" smtClean="0"/>
              <a:t>(Messianic, Pentecost – </a:t>
            </a:r>
            <a:r>
              <a:rPr lang="en-US" sz="2000" b="1" dirty="0" smtClean="0">
                <a:solidFill>
                  <a:srgbClr val="800000"/>
                </a:solidFill>
              </a:rPr>
              <a:t>Acts 2:16-21</a:t>
            </a:r>
            <a:r>
              <a:rPr lang="en-US" sz="2000" dirty="0" smtClean="0"/>
              <a:t>); </a:t>
            </a:r>
            <a:r>
              <a:rPr lang="en-US" sz="2000" b="1" dirty="0" smtClean="0">
                <a:solidFill>
                  <a:srgbClr val="800000"/>
                </a:solidFill>
              </a:rPr>
              <a:t>Isaiah 50:3</a:t>
            </a:r>
          </a:p>
        </p:txBody>
      </p:sp>
    </p:spTree>
    <p:extLst>
      <p:ext uri="{BB962C8B-B14F-4D97-AF65-F5344CB8AC3E}">
        <p14:creationId xmlns:p14="http://schemas.microsoft.com/office/powerpoint/2010/main" val="4102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Rome – Profound Decay</a:t>
            </a:r>
            <a:endParaRPr lang="en-US" dirty="0"/>
          </a:p>
        </p:txBody>
      </p:sp>
      <p:sp>
        <p:nvSpPr>
          <p:cNvPr id="4" name="Content Placeholder 3"/>
          <p:cNvSpPr>
            <a:spLocks noGrp="1"/>
          </p:cNvSpPr>
          <p:nvPr>
            <p:ph sz="quarter" idx="10"/>
          </p:nvPr>
        </p:nvSpPr>
        <p:spPr/>
        <p:txBody>
          <a:bodyPr/>
          <a:lstStyle/>
          <a:p>
            <a:r>
              <a:rPr lang="en-US" dirty="0" smtClean="0"/>
              <a:t>Wealthy, but empire grew mostly by conquest and slavery.</a:t>
            </a:r>
          </a:p>
          <a:p>
            <a:r>
              <a:rPr lang="en-US" dirty="0" smtClean="0"/>
              <a:t>Huge portion of population was slaves, later German immigrants.</a:t>
            </a:r>
          </a:p>
          <a:p>
            <a:r>
              <a:rPr lang="en-US" dirty="0" smtClean="0"/>
              <a:t>Sexual immorality &amp; lust knew no bounds.</a:t>
            </a:r>
          </a:p>
          <a:p>
            <a:r>
              <a:rPr lang="en-US" dirty="0" smtClean="0"/>
              <a:t>Leadership exemplified unbridled excess &amp; madness.</a:t>
            </a:r>
          </a:p>
          <a:p>
            <a:r>
              <a:rPr lang="en-US" dirty="0" smtClean="0"/>
              <a:t>Children were neglected &amp; abused at early ages.</a:t>
            </a:r>
          </a:p>
          <a:p>
            <a:pPr marL="457200" indent="-457200">
              <a:buFont typeface="+mj-lt"/>
              <a:buAutoNum type="arabicPeriod"/>
            </a:pPr>
            <a:endParaRPr lang="en-US" dirty="0"/>
          </a:p>
        </p:txBody>
      </p:sp>
    </p:spTree>
    <p:extLst>
      <p:ext uri="{BB962C8B-B14F-4D97-AF65-F5344CB8AC3E}">
        <p14:creationId xmlns:p14="http://schemas.microsoft.com/office/powerpoint/2010/main" val="20064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pPr marL="0" indent="0">
              <a:buNone/>
            </a:pPr>
            <a:r>
              <a:rPr lang="en-US" sz="2000" i="1" dirty="0" smtClean="0">
                <a:solidFill>
                  <a:srgbClr val="800000"/>
                </a:solidFill>
              </a:rPr>
              <a:t>All </a:t>
            </a:r>
            <a:r>
              <a:rPr lang="en-US" sz="2000" b="1" i="1" dirty="0">
                <a:solidFill>
                  <a:srgbClr val="800000"/>
                </a:solidFill>
              </a:rPr>
              <a:t>the host of heaven shall be dissolved</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heavens shall be rolled up like a scroll</a:t>
            </a:r>
            <a:r>
              <a:rPr lang="en-US" sz="2000" b="1" i="1" dirty="0">
                <a:solidFill>
                  <a:srgbClr val="800000"/>
                </a:solidFill>
              </a:rPr>
              <a:t>; All their host shall fall down </a:t>
            </a:r>
            <a:r>
              <a:rPr lang="en-US" sz="2000" i="1" dirty="0">
                <a:solidFill>
                  <a:srgbClr val="800000"/>
                </a:solidFill>
              </a:rPr>
              <a:t>As the leaf falls from the vine, And as fruit falling from a fig tree</a:t>
            </a:r>
            <a:r>
              <a:rPr lang="en-US" sz="2000" i="1" dirty="0" smtClean="0">
                <a:solidFill>
                  <a:srgbClr val="800000"/>
                </a:solidFill>
              </a:rPr>
              <a:t>.  For </a:t>
            </a:r>
            <a:r>
              <a:rPr lang="en-US" sz="2000" i="1" dirty="0">
                <a:solidFill>
                  <a:srgbClr val="800000"/>
                </a:solidFill>
              </a:rPr>
              <a:t>My sword shall be bathed in heaven; Indeed it shall </a:t>
            </a:r>
            <a:r>
              <a:rPr lang="en-US" sz="2000" b="1" i="1" dirty="0">
                <a:solidFill>
                  <a:srgbClr val="800000"/>
                </a:solidFill>
              </a:rPr>
              <a:t>come down on </a:t>
            </a:r>
            <a:r>
              <a:rPr lang="en-US" sz="2000" b="1" i="1" u="sng" dirty="0">
                <a:solidFill>
                  <a:srgbClr val="800000"/>
                </a:solidFill>
              </a:rPr>
              <a:t>Edom</a:t>
            </a:r>
            <a:r>
              <a:rPr lang="en-US" sz="2000" i="1" dirty="0">
                <a:solidFill>
                  <a:srgbClr val="800000"/>
                </a:solidFill>
              </a:rPr>
              <a:t>, And </a:t>
            </a:r>
            <a:r>
              <a:rPr lang="en-US" sz="2000" b="1" i="1" dirty="0">
                <a:solidFill>
                  <a:srgbClr val="800000"/>
                </a:solidFill>
              </a:rPr>
              <a:t>on the people of My curse, </a:t>
            </a:r>
            <a:r>
              <a:rPr lang="en-US" sz="2000" b="1" i="1" u="sng" dirty="0">
                <a:solidFill>
                  <a:srgbClr val="800000"/>
                </a:solidFill>
              </a:rPr>
              <a:t>for judgment</a:t>
            </a:r>
            <a:r>
              <a:rPr lang="en-US" sz="2000" i="1" dirty="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34:4-5</a:t>
            </a:r>
            <a:r>
              <a:rPr lang="en-US" sz="2000" dirty="0" smtClean="0"/>
              <a:t>)</a:t>
            </a:r>
          </a:p>
        </p:txBody>
      </p:sp>
    </p:spTree>
    <p:extLst>
      <p:ext uri="{BB962C8B-B14F-4D97-AF65-F5344CB8AC3E}">
        <p14:creationId xmlns:p14="http://schemas.microsoft.com/office/powerpoint/2010/main" val="7286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smtClean="0"/>
              <a:t>Mountains Moving</a:t>
            </a:r>
            <a:r>
              <a:rPr lang="en-US" sz="2000" dirty="0" smtClean="0"/>
              <a:t> – Symbols of permanence; Shaking the unshakable</a:t>
            </a:r>
          </a:p>
          <a:p>
            <a:r>
              <a:rPr lang="en-US" sz="2000" i="1" dirty="0" smtClean="0"/>
              <a:t>Islands = Remote Lands</a:t>
            </a:r>
            <a:r>
              <a:rPr lang="en-US" sz="2000" dirty="0" smtClean="0"/>
              <a:t> – News, horror, &amp; disassociation of remote lands</a:t>
            </a:r>
          </a:p>
          <a:p>
            <a:pPr marL="0" indent="0">
              <a:buNone/>
            </a:pPr>
            <a:r>
              <a:rPr lang="en-US" sz="2000" i="1" dirty="0" smtClean="0">
                <a:solidFill>
                  <a:srgbClr val="800000"/>
                </a:solidFill>
              </a:rPr>
              <a:t>“Thus </a:t>
            </a:r>
            <a:r>
              <a:rPr lang="en-US" sz="2000" i="1" dirty="0">
                <a:solidFill>
                  <a:srgbClr val="800000"/>
                </a:solidFill>
              </a:rPr>
              <a:t>says the Lord GOD </a:t>
            </a:r>
            <a:r>
              <a:rPr lang="en-US" sz="2000" b="1" i="1" dirty="0">
                <a:solidFill>
                  <a:srgbClr val="800000"/>
                </a:solidFill>
              </a:rPr>
              <a:t>to </a:t>
            </a:r>
            <a:r>
              <a:rPr lang="en-US" sz="2000" b="1" i="1" u="sng" dirty="0" err="1" smtClean="0">
                <a:solidFill>
                  <a:srgbClr val="800000"/>
                </a:solidFill>
              </a:rPr>
              <a:t>Tyre</a:t>
            </a:r>
            <a:r>
              <a:rPr lang="en-US" sz="2000" i="1" dirty="0" smtClean="0">
                <a:solidFill>
                  <a:srgbClr val="800000"/>
                </a:solidFill>
              </a:rPr>
              <a:t>: ‘Will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not shake at the sound of your fall</a:t>
            </a:r>
            <a:r>
              <a:rPr lang="en-US" sz="2000" i="1" dirty="0">
                <a:solidFill>
                  <a:srgbClr val="800000"/>
                </a:solidFill>
              </a:rPr>
              <a:t>, when the wounded cry, when slaughter is made in the midst of you</a:t>
            </a:r>
            <a:r>
              <a:rPr lang="en-US" sz="2000" i="1" dirty="0" smtClean="0">
                <a:solidFill>
                  <a:srgbClr val="800000"/>
                </a:solidFill>
              </a:rPr>
              <a:t>? … Now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tremble on the day of </a:t>
            </a:r>
            <a:r>
              <a:rPr lang="en-US" sz="2000" b="1" i="1" u="sng" dirty="0">
                <a:solidFill>
                  <a:srgbClr val="800000"/>
                </a:solidFill>
              </a:rPr>
              <a:t>your</a:t>
            </a:r>
            <a:r>
              <a:rPr lang="en-US" sz="2000" b="1" i="1" dirty="0">
                <a:solidFill>
                  <a:srgbClr val="800000"/>
                </a:solidFill>
              </a:rPr>
              <a:t> fall</a:t>
            </a:r>
            <a:r>
              <a:rPr lang="en-US" sz="2000" i="1" dirty="0">
                <a:solidFill>
                  <a:srgbClr val="800000"/>
                </a:solidFill>
              </a:rPr>
              <a:t>; Yes,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by the sea are troubled at </a:t>
            </a:r>
            <a:r>
              <a:rPr lang="en-US" sz="2000" b="1" i="1" u="sng" dirty="0">
                <a:solidFill>
                  <a:srgbClr val="800000"/>
                </a:solidFill>
              </a:rPr>
              <a:t>your</a:t>
            </a:r>
            <a:r>
              <a:rPr lang="en-US" sz="2000" b="1" i="1" dirty="0">
                <a:solidFill>
                  <a:srgbClr val="800000"/>
                </a:solidFill>
              </a:rPr>
              <a:t> </a:t>
            </a:r>
            <a:r>
              <a:rPr lang="en-US" sz="2000" b="1" i="1" dirty="0" smtClean="0">
                <a:solidFill>
                  <a:srgbClr val="800000"/>
                </a:solidFill>
              </a:rPr>
              <a:t>departure</a:t>
            </a:r>
            <a:r>
              <a:rPr lang="en-US" sz="2000" i="1" dirty="0" smtClean="0">
                <a:solidFill>
                  <a:srgbClr val="800000"/>
                </a:solidFill>
              </a:rPr>
              <a:t>. … In their </a:t>
            </a:r>
            <a:r>
              <a:rPr lang="en-US" sz="2000" i="1" dirty="0">
                <a:solidFill>
                  <a:srgbClr val="800000"/>
                </a:solidFill>
              </a:rPr>
              <a:t>wailing for you They will take up a lamentation, And lament for </a:t>
            </a:r>
            <a:r>
              <a:rPr lang="en-US" sz="2000" i="1" dirty="0" smtClean="0">
                <a:solidFill>
                  <a:srgbClr val="800000"/>
                </a:solidFill>
              </a:rPr>
              <a:t>you: ‘</a:t>
            </a:r>
            <a:r>
              <a:rPr lang="en-US" sz="2000" b="1" i="1" dirty="0" smtClean="0">
                <a:solidFill>
                  <a:srgbClr val="800000"/>
                </a:solidFill>
              </a:rPr>
              <a:t>What </a:t>
            </a:r>
            <a:r>
              <a:rPr lang="en-US" sz="2000" b="1" i="1" dirty="0">
                <a:solidFill>
                  <a:srgbClr val="800000"/>
                </a:solidFill>
              </a:rPr>
              <a:t>city is like </a:t>
            </a:r>
            <a:r>
              <a:rPr lang="en-US" sz="2000" b="1" i="1" u="sng" dirty="0" err="1">
                <a:solidFill>
                  <a:srgbClr val="800000"/>
                </a:solidFill>
              </a:rPr>
              <a:t>Tyre</a:t>
            </a:r>
            <a:r>
              <a:rPr lang="en-US" sz="2000" i="1" dirty="0">
                <a:solidFill>
                  <a:srgbClr val="800000"/>
                </a:solidFill>
              </a:rPr>
              <a:t>, Destroyed in the midst of the sea</a:t>
            </a:r>
            <a:r>
              <a:rPr lang="en-US" sz="2000" i="1" dirty="0" smtClean="0">
                <a:solidFill>
                  <a:srgbClr val="800000"/>
                </a:solidFill>
              </a:rPr>
              <a:t>?’ … </a:t>
            </a:r>
            <a:r>
              <a:rPr lang="en-US" sz="2000" b="1" i="1" dirty="0">
                <a:solidFill>
                  <a:srgbClr val="800000"/>
                </a:solidFill>
              </a:rPr>
              <a:t>All the </a:t>
            </a:r>
            <a:r>
              <a:rPr lang="en-US" sz="2000" b="1" i="1" u="sng" dirty="0">
                <a:solidFill>
                  <a:srgbClr val="800000"/>
                </a:solidFill>
              </a:rPr>
              <a:t>inhabitants of the isles</a:t>
            </a:r>
            <a:r>
              <a:rPr lang="en-US" sz="2000" b="1" i="1" dirty="0">
                <a:solidFill>
                  <a:srgbClr val="800000"/>
                </a:solidFill>
              </a:rPr>
              <a:t> will be astonished at you</a:t>
            </a:r>
            <a:r>
              <a:rPr lang="en-US" sz="2000" i="1" dirty="0">
                <a:solidFill>
                  <a:srgbClr val="800000"/>
                </a:solidFill>
              </a:rPr>
              <a:t>; Their kings will be greatly afraid, And their countenance will be troubled</a:t>
            </a:r>
            <a:r>
              <a:rPr lang="en-US" sz="2000" i="1"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26:15-18; 27:32-35</a:t>
            </a:r>
            <a:r>
              <a:rPr lang="en-US" sz="2000" dirty="0" smtClean="0"/>
              <a:t>)</a:t>
            </a:r>
          </a:p>
        </p:txBody>
      </p:sp>
    </p:spTree>
    <p:extLst>
      <p:ext uri="{BB962C8B-B14F-4D97-AF65-F5344CB8AC3E}">
        <p14:creationId xmlns:p14="http://schemas.microsoft.com/office/powerpoint/2010/main" val="30789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a:t>Mountains Moving</a:t>
            </a:r>
            <a:r>
              <a:rPr lang="en-US" sz="2000" dirty="0"/>
              <a:t> – Symbols of permanence; Shaking the unshakable</a:t>
            </a:r>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r>
              <a:rPr lang="en-US" sz="2000" dirty="0" smtClean="0"/>
              <a:t>).</a:t>
            </a:r>
          </a:p>
          <a:p>
            <a:pPr marL="0" indent="0">
              <a:buNone/>
            </a:pPr>
            <a:r>
              <a:rPr lang="en-US" sz="2000" i="1" dirty="0">
                <a:solidFill>
                  <a:srgbClr val="800000"/>
                </a:solidFill>
              </a:rPr>
              <a:t>The idol also shall be </a:t>
            </a:r>
            <a:r>
              <a:rPr lang="en-US" sz="2000" b="1" i="1" dirty="0">
                <a:solidFill>
                  <a:srgbClr val="800000"/>
                </a:solidFill>
              </a:rPr>
              <a:t>carried to </a:t>
            </a:r>
            <a:r>
              <a:rPr lang="en-US" sz="2000" b="1" i="1" u="sng" dirty="0">
                <a:solidFill>
                  <a:srgbClr val="800000"/>
                </a:solidFill>
              </a:rPr>
              <a:t>Assyria</a:t>
            </a:r>
            <a:r>
              <a:rPr lang="en-US" sz="2000" b="1" i="1" dirty="0">
                <a:solidFill>
                  <a:srgbClr val="800000"/>
                </a:solidFill>
              </a:rPr>
              <a:t> </a:t>
            </a:r>
            <a:r>
              <a:rPr lang="en-US" sz="2000" i="1" dirty="0">
                <a:solidFill>
                  <a:srgbClr val="800000"/>
                </a:solidFill>
              </a:rPr>
              <a:t>As a present for King </a:t>
            </a:r>
            <a:r>
              <a:rPr lang="en-US" sz="2000" i="1" dirty="0" err="1">
                <a:solidFill>
                  <a:srgbClr val="800000"/>
                </a:solidFill>
              </a:rPr>
              <a:t>Jareb</a:t>
            </a:r>
            <a:r>
              <a:rPr lang="en-US" sz="2000" i="1" dirty="0">
                <a:solidFill>
                  <a:srgbClr val="800000"/>
                </a:solidFill>
              </a:rPr>
              <a:t>. </a:t>
            </a:r>
            <a:r>
              <a:rPr lang="en-US" sz="2000" b="1" i="1" dirty="0">
                <a:solidFill>
                  <a:srgbClr val="800000"/>
                </a:solidFill>
              </a:rPr>
              <a:t>Ephraim shall receive shame, And Israel shall be ashamed </a:t>
            </a:r>
            <a:r>
              <a:rPr lang="en-US" sz="2000" i="1" dirty="0">
                <a:solidFill>
                  <a:srgbClr val="800000"/>
                </a:solidFill>
              </a:rPr>
              <a:t>of his own counsel</a:t>
            </a:r>
            <a:r>
              <a:rPr lang="en-US" sz="2000" i="1" dirty="0" smtClean="0">
                <a:solidFill>
                  <a:srgbClr val="800000"/>
                </a:solidFill>
              </a:rPr>
              <a:t>.  As </a:t>
            </a:r>
            <a:r>
              <a:rPr lang="en-US" sz="2000" i="1" dirty="0">
                <a:solidFill>
                  <a:srgbClr val="800000"/>
                </a:solidFill>
              </a:rPr>
              <a:t>for </a:t>
            </a:r>
            <a:r>
              <a:rPr lang="en-US" sz="2000" b="1" i="1" dirty="0">
                <a:solidFill>
                  <a:srgbClr val="800000"/>
                </a:solidFill>
              </a:rPr>
              <a:t>Samaria, her king is cut off</a:t>
            </a:r>
            <a:r>
              <a:rPr lang="en-US" sz="2000" i="1" dirty="0">
                <a:solidFill>
                  <a:srgbClr val="800000"/>
                </a:solidFill>
              </a:rPr>
              <a:t> Like a twig on the water</a:t>
            </a:r>
            <a:r>
              <a:rPr lang="en-US" sz="2000" i="1" dirty="0" smtClean="0">
                <a:solidFill>
                  <a:srgbClr val="800000"/>
                </a:solidFill>
              </a:rPr>
              <a:t>.  Also </a:t>
            </a:r>
            <a:r>
              <a:rPr lang="en-US" sz="2000" i="1" dirty="0">
                <a:solidFill>
                  <a:srgbClr val="800000"/>
                </a:solidFill>
              </a:rPr>
              <a:t>the high places of </a:t>
            </a:r>
            <a:r>
              <a:rPr lang="en-US" sz="2000" i="1" dirty="0" err="1">
                <a:solidFill>
                  <a:srgbClr val="800000"/>
                </a:solidFill>
              </a:rPr>
              <a:t>Aven</a:t>
            </a:r>
            <a:r>
              <a:rPr lang="en-US" sz="2000" i="1" dirty="0">
                <a:solidFill>
                  <a:srgbClr val="800000"/>
                </a:solidFill>
              </a:rPr>
              <a:t>, the sin of Israel, Shall be destroyed. The thorn and thistle shall grow on their altars; </a:t>
            </a:r>
            <a:r>
              <a:rPr lang="en-US" sz="2000" b="1" i="1" u="sng" dirty="0">
                <a:solidFill>
                  <a:srgbClr val="800000"/>
                </a:solidFill>
              </a:rPr>
              <a:t>They shall say to the mountains, </a:t>
            </a:r>
            <a:r>
              <a:rPr lang="en-US" sz="2000" b="1" i="1" u="sng" dirty="0" smtClean="0">
                <a:solidFill>
                  <a:srgbClr val="800000"/>
                </a:solidFill>
              </a:rPr>
              <a:t>“Cover </a:t>
            </a:r>
            <a:r>
              <a:rPr lang="en-US" sz="2000" b="1" i="1" u="sng" dirty="0">
                <a:solidFill>
                  <a:srgbClr val="800000"/>
                </a:solidFill>
              </a:rPr>
              <a:t>us</a:t>
            </a:r>
            <a:r>
              <a:rPr lang="en-US" sz="2000" b="1" i="1" u="sng" dirty="0" smtClean="0">
                <a:solidFill>
                  <a:srgbClr val="800000"/>
                </a:solidFill>
              </a:rPr>
              <a:t>!” </a:t>
            </a:r>
            <a:r>
              <a:rPr lang="en-US" sz="2000" b="1" i="1" u="sng" dirty="0">
                <a:solidFill>
                  <a:srgbClr val="800000"/>
                </a:solidFill>
              </a:rPr>
              <a:t>And to the hills, </a:t>
            </a:r>
            <a:r>
              <a:rPr lang="en-US" sz="2000" b="1" i="1" u="sng" dirty="0" smtClean="0">
                <a:solidFill>
                  <a:srgbClr val="800000"/>
                </a:solidFill>
              </a:rPr>
              <a:t>“Fall </a:t>
            </a:r>
            <a:r>
              <a:rPr lang="en-US" sz="2000" b="1" i="1" u="sng" dirty="0">
                <a:solidFill>
                  <a:srgbClr val="800000"/>
                </a:solidFill>
              </a:rPr>
              <a:t>on us</a:t>
            </a:r>
            <a:r>
              <a:rPr lang="en-US" sz="2000" b="1" i="1" u="sng" dirty="0" smtClean="0">
                <a:solidFill>
                  <a:srgbClr val="800000"/>
                </a:solidFill>
              </a:rPr>
              <a:t>!”</a:t>
            </a:r>
            <a:r>
              <a:rPr lang="en-US" sz="2000" i="1" dirty="0" smtClean="0"/>
              <a:t> </a:t>
            </a:r>
            <a:r>
              <a:rPr lang="en-US" sz="2000" dirty="0"/>
              <a:t>(</a:t>
            </a:r>
            <a:r>
              <a:rPr lang="en-US" sz="2000" b="1" dirty="0">
                <a:solidFill>
                  <a:srgbClr val="800000"/>
                </a:solidFill>
              </a:rPr>
              <a:t>Hosea </a:t>
            </a:r>
            <a:r>
              <a:rPr lang="en-US" sz="2000" b="1" dirty="0" smtClean="0">
                <a:solidFill>
                  <a:srgbClr val="800000"/>
                </a:solidFill>
              </a:rPr>
              <a:t>10:6-8</a:t>
            </a:r>
            <a:r>
              <a:rPr lang="en-US" sz="2000" dirty="0" smtClean="0"/>
              <a:t>)</a:t>
            </a:r>
            <a:endParaRPr lang="en-US" sz="2000" dirty="0"/>
          </a:p>
        </p:txBody>
      </p:sp>
    </p:spTree>
    <p:extLst>
      <p:ext uri="{BB962C8B-B14F-4D97-AF65-F5344CB8AC3E}">
        <p14:creationId xmlns:p14="http://schemas.microsoft.com/office/powerpoint/2010/main" val="36359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a:t>Mountains Moving</a:t>
            </a:r>
            <a:r>
              <a:rPr lang="en-US" sz="2000" dirty="0"/>
              <a:t> – Symbols of permanence; Shaking the unshakable</a:t>
            </a:r>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r>
              <a:rPr lang="en-US" sz="2000" dirty="0" smtClean="0"/>
              <a:t>), </a:t>
            </a:r>
            <a:r>
              <a:rPr lang="en-US" sz="2000" b="1" dirty="0" smtClean="0">
                <a:solidFill>
                  <a:srgbClr val="800000"/>
                </a:solidFill>
              </a:rPr>
              <a:t>Malachi 3:2</a:t>
            </a:r>
            <a:r>
              <a:rPr lang="en-US" sz="2000" dirty="0" smtClean="0">
                <a:solidFill>
                  <a:srgbClr val="800000"/>
                </a:solidFill>
              </a:rPr>
              <a:t> </a:t>
            </a:r>
            <a:r>
              <a:rPr lang="en-US" sz="2000" dirty="0" smtClean="0"/>
              <a:t>(Messianic)</a:t>
            </a:r>
          </a:p>
          <a:p>
            <a:pPr marL="0" indent="0">
              <a:buNone/>
            </a:pPr>
            <a:r>
              <a:rPr lang="en-US" sz="2000" i="1" dirty="0">
                <a:solidFill>
                  <a:srgbClr val="800000"/>
                </a:solidFill>
              </a:rPr>
              <a:t>The burden </a:t>
            </a:r>
            <a:r>
              <a:rPr lang="en-US" sz="2000" b="1" i="1" dirty="0">
                <a:solidFill>
                  <a:srgbClr val="800000"/>
                </a:solidFill>
              </a:rPr>
              <a:t>against </a:t>
            </a:r>
            <a:r>
              <a:rPr lang="en-US" sz="2000" b="1" i="1" u="sng" dirty="0">
                <a:solidFill>
                  <a:srgbClr val="800000"/>
                </a:solidFill>
              </a:rPr>
              <a:t>Nineveh</a:t>
            </a:r>
            <a:r>
              <a:rPr lang="en-US" sz="2000" i="1" dirty="0">
                <a:solidFill>
                  <a:srgbClr val="800000"/>
                </a:solidFill>
              </a:rPr>
              <a:t>. The book of the vision of Nahum the </a:t>
            </a:r>
            <a:r>
              <a:rPr lang="en-US" sz="2000" i="1" dirty="0" err="1" smtClean="0">
                <a:solidFill>
                  <a:srgbClr val="800000"/>
                </a:solidFill>
              </a:rPr>
              <a:t>Elkoshite</a:t>
            </a:r>
            <a:r>
              <a:rPr lang="en-US" sz="2000" i="1" dirty="0" smtClean="0">
                <a:solidFill>
                  <a:srgbClr val="800000"/>
                </a:solidFill>
              </a:rPr>
              <a:t>. … </a:t>
            </a:r>
            <a:r>
              <a:rPr lang="en-US" sz="2000" i="1" dirty="0">
                <a:solidFill>
                  <a:srgbClr val="800000"/>
                </a:solidFill>
              </a:rPr>
              <a:t>The </a:t>
            </a:r>
            <a:r>
              <a:rPr lang="en-US" sz="2000" b="1" i="1" dirty="0">
                <a:solidFill>
                  <a:srgbClr val="800000"/>
                </a:solidFill>
              </a:rPr>
              <a:t>mountains quake before Him</a:t>
            </a:r>
            <a:r>
              <a:rPr lang="en-US" sz="2000" i="1" dirty="0">
                <a:solidFill>
                  <a:srgbClr val="800000"/>
                </a:solidFill>
              </a:rPr>
              <a:t>, The hills melt, And the </a:t>
            </a:r>
            <a:r>
              <a:rPr lang="en-US" sz="2000" b="1" i="1" dirty="0">
                <a:solidFill>
                  <a:srgbClr val="800000"/>
                </a:solidFill>
              </a:rPr>
              <a:t>earth heaves at His presence</a:t>
            </a:r>
            <a:r>
              <a:rPr lang="en-US" sz="2000" i="1" dirty="0">
                <a:solidFill>
                  <a:srgbClr val="800000"/>
                </a:solidFill>
              </a:rPr>
              <a:t>, Yes, the world and all who dwell in </a:t>
            </a:r>
            <a:r>
              <a:rPr lang="en-US" sz="2000" i="1" dirty="0" smtClean="0">
                <a:solidFill>
                  <a:srgbClr val="800000"/>
                </a:solidFill>
              </a:rPr>
              <a:t>it. </a:t>
            </a:r>
            <a:r>
              <a:rPr lang="en-US" sz="2000" b="1" i="1" u="sng" dirty="0">
                <a:solidFill>
                  <a:srgbClr val="800000"/>
                </a:solidFill>
              </a:rPr>
              <a:t>Who can stand before His indignation?</a:t>
            </a:r>
            <a:r>
              <a:rPr lang="en-US" sz="2000" i="1" dirty="0">
                <a:solidFill>
                  <a:srgbClr val="800000"/>
                </a:solidFill>
              </a:rPr>
              <a:t> And </a:t>
            </a:r>
            <a:r>
              <a:rPr lang="en-US" sz="2000" b="1" i="1" dirty="0">
                <a:solidFill>
                  <a:srgbClr val="800000"/>
                </a:solidFill>
              </a:rPr>
              <a:t>who can endure the fierceness of His anger?</a:t>
            </a:r>
            <a:r>
              <a:rPr lang="en-US" sz="2000" i="1" dirty="0">
                <a:solidFill>
                  <a:srgbClr val="800000"/>
                </a:solidFill>
              </a:rPr>
              <a:t> His fury is poured out like fire, And the rocks are thrown down by Him.</a:t>
            </a:r>
            <a:r>
              <a:rPr lang="en-US" sz="2000" dirty="0"/>
              <a:t> (</a:t>
            </a:r>
            <a:r>
              <a:rPr lang="en-US" sz="2000" b="1" dirty="0">
                <a:solidFill>
                  <a:srgbClr val="800000"/>
                </a:solidFill>
              </a:rPr>
              <a:t>Nahum </a:t>
            </a:r>
            <a:r>
              <a:rPr lang="en-US" sz="2000" b="1" dirty="0" smtClean="0">
                <a:solidFill>
                  <a:srgbClr val="800000"/>
                </a:solidFill>
              </a:rPr>
              <a:t>1:1-6</a:t>
            </a:r>
            <a:r>
              <a:rPr lang="en-US" sz="2000" dirty="0" smtClean="0"/>
              <a:t>)</a:t>
            </a:r>
          </a:p>
        </p:txBody>
      </p:sp>
    </p:spTree>
    <p:extLst>
      <p:ext uri="{BB962C8B-B14F-4D97-AF65-F5344CB8AC3E}">
        <p14:creationId xmlns:p14="http://schemas.microsoft.com/office/powerpoint/2010/main" val="1151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more people are rolled up, carried away?</a:t>
            </a:r>
          </a:p>
          <a:p>
            <a:r>
              <a:rPr lang="en-US" sz="2000" i="1" dirty="0"/>
              <a:t>Mountains Moving</a:t>
            </a:r>
            <a:r>
              <a:rPr lang="en-US" sz="2000" dirty="0"/>
              <a:t> – Symbols of permanence; Shaking </a:t>
            </a:r>
            <a:r>
              <a:rPr lang="en-US" sz="2000"/>
              <a:t>the </a:t>
            </a:r>
            <a:r>
              <a:rPr lang="en-US" sz="2000" smtClean="0"/>
              <a:t>unshakable.</a:t>
            </a:r>
            <a:endParaRPr lang="en-US" sz="2000" dirty="0"/>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p>
          <a:p>
            <a:r>
              <a:rPr lang="en-US" sz="2000" dirty="0"/>
              <a:t>Not the end of world.  It comes suddenly (</a:t>
            </a:r>
            <a:r>
              <a:rPr lang="en-US" sz="2000" b="1" dirty="0" smtClean="0">
                <a:solidFill>
                  <a:srgbClr val="800000"/>
                </a:solidFill>
              </a:rPr>
              <a:t>1 Thessalonians 5:2-3; 2 </a:t>
            </a:r>
            <a:r>
              <a:rPr lang="en-US" sz="2000" b="1" dirty="0">
                <a:solidFill>
                  <a:srgbClr val="800000"/>
                </a:solidFill>
              </a:rPr>
              <a:t>Peter 3:10</a:t>
            </a:r>
            <a:r>
              <a:rPr lang="en-US" sz="2000" dirty="0" smtClean="0"/>
              <a:t>).</a:t>
            </a:r>
          </a:p>
          <a:p>
            <a:r>
              <a:rPr lang="en-US" sz="2000" dirty="0" smtClean="0"/>
              <a:t>End of the world for the nation or empire oppressing God’s people.</a:t>
            </a:r>
          </a:p>
          <a:p>
            <a:r>
              <a:rPr lang="en-US" sz="2000" dirty="0" smtClean="0"/>
              <a:t>Answers the question asked by 5</a:t>
            </a:r>
            <a:r>
              <a:rPr lang="en-US" sz="2000" baseline="30000" dirty="0" smtClean="0"/>
              <a:t>th</a:t>
            </a:r>
            <a:r>
              <a:rPr lang="en-US" sz="2000" dirty="0" smtClean="0"/>
              <a:t> seal, the saints under the altar.</a:t>
            </a:r>
          </a:p>
          <a:p>
            <a:r>
              <a:rPr lang="en-US" sz="2000" dirty="0" smtClean="0"/>
              <a:t>If end of world, then how does it address 5</a:t>
            </a:r>
            <a:r>
              <a:rPr lang="en-US" sz="2000" baseline="30000" dirty="0" smtClean="0"/>
              <a:t>th</a:t>
            </a:r>
            <a:r>
              <a:rPr lang="en-US" sz="2000" dirty="0" smtClean="0"/>
              <a:t> seal?  Or, set stage for chapter 7?</a:t>
            </a:r>
            <a:endParaRPr lang="en-US" sz="2000" dirty="0"/>
          </a:p>
          <a:p>
            <a:endParaRPr lang="en-US" sz="2000" dirty="0" smtClean="0"/>
          </a:p>
        </p:txBody>
      </p:sp>
    </p:spTree>
    <p:extLst>
      <p:ext uri="{BB962C8B-B14F-4D97-AF65-F5344CB8AC3E}">
        <p14:creationId xmlns:p14="http://schemas.microsoft.com/office/powerpoint/2010/main" val="11634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8 – Protecting the </a:t>
            </a:r>
            <a:r>
              <a:rPr lang="en-US" sz="1800" b="1" smtClean="0"/>
              <a:t>Lamb’s Saints</a:t>
            </a:r>
            <a:endParaRPr lang="en-US" sz="1800" b="1" dirty="0"/>
          </a:p>
        </p:txBody>
      </p:sp>
    </p:spTree>
    <p:extLst>
      <p:ext uri="{BB962C8B-B14F-4D97-AF65-F5344CB8AC3E}">
        <p14:creationId xmlns:p14="http://schemas.microsoft.com/office/powerpoint/2010/main" val="40297899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Sealing of Israel</a:t>
            </a:r>
            <a:br>
              <a:rPr lang="en-US" dirty="0" smtClean="0"/>
            </a:br>
            <a:r>
              <a:rPr lang="en-US" dirty="0" smtClean="0"/>
              <a:t>Revelation 7:1-8</a:t>
            </a:r>
            <a:endParaRPr lang="en-US" dirty="0"/>
          </a:p>
        </p:txBody>
      </p:sp>
    </p:spTree>
    <p:extLst>
      <p:ext uri="{BB962C8B-B14F-4D97-AF65-F5344CB8AC3E}">
        <p14:creationId xmlns:p14="http://schemas.microsoft.com/office/powerpoint/2010/main" val="39244306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Back the Wind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a:pPr>
            <a:r>
              <a:rPr lang="en-US" sz="2000" dirty="0" smtClean="0"/>
              <a:t>What </a:t>
            </a:r>
            <a:r>
              <a:rPr lang="en-US" sz="2000" dirty="0"/>
              <a:t>is suggested by the imagery of the four angels holding back the four winds of the earth</a:t>
            </a:r>
            <a:r>
              <a:rPr lang="en-US" sz="2000" dirty="0" smtClean="0"/>
              <a:t>?</a:t>
            </a:r>
          </a:p>
          <a:p>
            <a:pPr marL="0" indent="0">
              <a:spcBef>
                <a:spcPts val="0"/>
              </a:spcBef>
              <a:buNone/>
            </a:pPr>
            <a:r>
              <a:rPr lang="en-US" sz="2000" i="1" dirty="0" smtClean="0">
                <a:solidFill>
                  <a:srgbClr val="800000"/>
                </a:solidFill>
              </a:rPr>
              <a:t>After these things I saw </a:t>
            </a:r>
            <a:r>
              <a:rPr lang="en-US" sz="2000" b="1" i="1" dirty="0" smtClean="0">
                <a:solidFill>
                  <a:srgbClr val="800000"/>
                </a:solidFill>
              </a:rPr>
              <a:t>four angels standing at the four corners of the earth, holding the four winds of the earth, </a:t>
            </a:r>
            <a:r>
              <a:rPr lang="en-US" sz="2000" b="1" i="1" u="sng" dirty="0" smtClean="0">
                <a:solidFill>
                  <a:srgbClr val="800000"/>
                </a:solidFill>
              </a:rPr>
              <a:t>that the wind should not blow</a:t>
            </a:r>
            <a:r>
              <a:rPr lang="en-US" sz="2000" b="1" i="1" dirty="0" smtClean="0">
                <a:solidFill>
                  <a:srgbClr val="800000"/>
                </a:solidFill>
              </a:rPr>
              <a:t> </a:t>
            </a:r>
            <a:r>
              <a:rPr lang="en-US" sz="2000" i="1" dirty="0" smtClean="0">
                <a:solidFill>
                  <a:srgbClr val="800000"/>
                </a:solidFill>
              </a:rPr>
              <a:t>on the earth, on the sea, or on any tree. Then I saw another angel ascending from the east, having the seal of the living God. And he cried with a loud voice to the four angels to whom it was granted to harm the earth and the sea, saying, “</a:t>
            </a:r>
            <a:r>
              <a:rPr lang="en-US" sz="2000" b="1" i="1" u="sng" dirty="0" smtClean="0">
                <a:solidFill>
                  <a:srgbClr val="800000"/>
                </a:solidFill>
              </a:rPr>
              <a:t>Do not harm</a:t>
            </a:r>
            <a:r>
              <a:rPr lang="en-US" sz="2000" b="1" i="1" dirty="0" smtClean="0">
                <a:solidFill>
                  <a:srgbClr val="800000"/>
                </a:solidFill>
              </a:rPr>
              <a:t> the earth, the sea, or the trees </a:t>
            </a:r>
            <a:r>
              <a:rPr lang="en-US" sz="2000" b="1" i="1" u="sng" dirty="0" smtClean="0">
                <a:solidFill>
                  <a:srgbClr val="800000"/>
                </a:solidFill>
              </a:rPr>
              <a:t>till we have sealed</a:t>
            </a:r>
            <a:r>
              <a:rPr lang="en-US" sz="2000" b="1" i="1" dirty="0" smtClean="0">
                <a:solidFill>
                  <a:srgbClr val="800000"/>
                </a:solidFill>
              </a:rPr>
              <a:t> the servants of our God</a:t>
            </a:r>
            <a:r>
              <a:rPr lang="en-US" sz="2000" i="1" dirty="0" smtClean="0">
                <a:solidFill>
                  <a:srgbClr val="800000"/>
                </a:solidFill>
              </a:rPr>
              <a:t> on their foreheads.” </a:t>
            </a:r>
            <a:r>
              <a:rPr lang="en-US" sz="2000" dirty="0" smtClean="0"/>
              <a:t>(</a:t>
            </a:r>
            <a:r>
              <a:rPr lang="en-US" sz="2000" b="1" dirty="0" smtClean="0">
                <a:solidFill>
                  <a:srgbClr val="800000"/>
                </a:solidFill>
              </a:rPr>
              <a:t>Revelation 7:1-3</a:t>
            </a:r>
            <a:r>
              <a:rPr lang="en-US" sz="2000" dirty="0" smtClean="0"/>
              <a:t>)</a:t>
            </a:r>
          </a:p>
          <a:p>
            <a:pPr>
              <a:spcBef>
                <a:spcPts val="0"/>
              </a:spcBef>
            </a:pPr>
            <a:r>
              <a:rPr lang="en-US" sz="2000" i="1" dirty="0" smtClean="0">
                <a:solidFill>
                  <a:srgbClr val="800000"/>
                </a:solidFill>
              </a:rPr>
              <a:t>“Four”</a:t>
            </a:r>
            <a:r>
              <a:rPr lang="en-US" sz="2000" dirty="0" smtClean="0"/>
              <a:t> is the </a:t>
            </a:r>
            <a:r>
              <a:rPr lang="en-US" sz="2000" b="1" i="1" dirty="0" smtClean="0"/>
              <a:t>world</a:t>
            </a:r>
            <a:r>
              <a:rPr lang="en-US" sz="2000" dirty="0" smtClean="0"/>
              <a:t> number.  Represents farthest, remotest corners of the world (</a:t>
            </a:r>
            <a:r>
              <a:rPr lang="en-US" sz="2000" i="1" dirty="0" smtClean="0">
                <a:solidFill>
                  <a:srgbClr val="800000"/>
                </a:solidFill>
              </a:rPr>
              <a:t>“from the farthest part of earth to the farthest part of heaven”</a:t>
            </a:r>
            <a:r>
              <a:rPr lang="en-US" sz="2000" dirty="0" smtClean="0"/>
              <a:t>, </a:t>
            </a:r>
            <a:r>
              <a:rPr lang="en-US" sz="2000" b="1" dirty="0" smtClean="0">
                <a:solidFill>
                  <a:srgbClr val="800000"/>
                </a:solidFill>
              </a:rPr>
              <a:t>Mark 13:27</a:t>
            </a:r>
            <a:r>
              <a:rPr lang="en-US" sz="2000" dirty="0" smtClean="0"/>
              <a:t>).</a:t>
            </a:r>
          </a:p>
          <a:p>
            <a:pPr>
              <a:spcBef>
                <a:spcPts val="0"/>
              </a:spcBef>
            </a:pPr>
            <a:r>
              <a:rPr lang="en-US" sz="2000" dirty="0" smtClean="0"/>
              <a:t>Think about the edges or corners of a map depicting accessible, relevant world.</a:t>
            </a:r>
          </a:p>
          <a:p>
            <a:pPr>
              <a:spcBef>
                <a:spcPts val="0"/>
              </a:spcBef>
            </a:pPr>
            <a:r>
              <a:rPr lang="en-US" sz="2000" dirty="0" smtClean="0"/>
              <a:t>When let loose from the </a:t>
            </a:r>
            <a:r>
              <a:rPr lang="en-US" sz="2000" i="1" dirty="0" smtClean="0">
                <a:solidFill>
                  <a:srgbClr val="800000"/>
                </a:solidFill>
              </a:rPr>
              <a:t>“four corners”</a:t>
            </a:r>
            <a:r>
              <a:rPr lang="en-US" sz="2000" dirty="0" smtClean="0"/>
              <a:t>, these winds will cover all the earth.</a:t>
            </a:r>
          </a:p>
          <a:p>
            <a:pPr>
              <a:spcBef>
                <a:spcPts val="0"/>
              </a:spcBef>
            </a:pPr>
            <a:r>
              <a:rPr lang="en-US" sz="2000" dirty="0" smtClean="0"/>
              <a:t>Suggests far-reaching, unforeseen impact of suspended winds – controlled by God.</a:t>
            </a:r>
          </a:p>
        </p:txBody>
      </p:sp>
    </p:spTree>
    <p:extLst>
      <p:ext uri="{BB962C8B-B14F-4D97-AF65-F5344CB8AC3E}">
        <p14:creationId xmlns:p14="http://schemas.microsoft.com/office/powerpoint/2010/main" val="38656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Harmful, Blowing Winds</a:t>
            </a:r>
            <a:endParaRPr lang="en-US" dirty="0"/>
          </a:p>
        </p:txBody>
      </p:sp>
      <p:sp>
        <p:nvSpPr>
          <p:cNvPr id="3" name="Content Placeholder 2"/>
          <p:cNvSpPr>
            <a:spLocks noGrp="1"/>
          </p:cNvSpPr>
          <p:nvPr>
            <p:ph sz="quarter" idx="10"/>
          </p:nvPr>
        </p:nvSpPr>
        <p:spPr/>
        <p:txBody>
          <a:bodyPr/>
          <a:lstStyle/>
          <a:p>
            <a:r>
              <a:rPr lang="en-US" sz="2000" dirty="0" smtClean="0"/>
              <a:t>Wind’s effects are often associated with acts of God, typically in judgment or doom:</a:t>
            </a:r>
          </a:p>
          <a:p>
            <a:pPr lvl="1"/>
            <a:r>
              <a:rPr lang="en-US" sz="1600" dirty="0" smtClean="0"/>
              <a:t>Represents remotest reaches, corners of the world (</a:t>
            </a:r>
            <a:r>
              <a:rPr lang="en-US" sz="1600" b="1" u="sng" dirty="0" smtClean="0">
                <a:solidFill>
                  <a:srgbClr val="800000"/>
                </a:solidFill>
              </a:rPr>
              <a:t>Dan. 8:8-9; 11:4</a:t>
            </a:r>
            <a:r>
              <a:rPr lang="en-US" sz="1600" b="1" dirty="0" smtClean="0">
                <a:solidFill>
                  <a:srgbClr val="800000"/>
                </a:solidFill>
              </a:rPr>
              <a:t>; Ez. 5:2, 10, 12; 12:14; 17:21</a:t>
            </a:r>
            <a:r>
              <a:rPr lang="en-US" sz="1600" dirty="0" smtClean="0"/>
              <a:t>)</a:t>
            </a:r>
          </a:p>
          <a:p>
            <a:pPr lvl="1"/>
            <a:r>
              <a:rPr lang="en-US" sz="1600" dirty="0" smtClean="0"/>
              <a:t>Brings blessing or salvation (</a:t>
            </a:r>
            <a:r>
              <a:rPr lang="en-US" sz="1600" b="1" dirty="0" smtClean="0">
                <a:solidFill>
                  <a:srgbClr val="800000"/>
                </a:solidFill>
              </a:rPr>
              <a:t>Numbers 11:31; Isaiah 11:15; Ezekiel 37:9</a:t>
            </a:r>
            <a:r>
              <a:rPr lang="en-US" sz="1600" dirty="0" smtClean="0"/>
              <a:t>).</a:t>
            </a:r>
          </a:p>
          <a:p>
            <a:pPr lvl="1"/>
            <a:r>
              <a:rPr lang="en-US" sz="1600" dirty="0" smtClean="0"/>
              <a:t>Blights trees and plants, dries them out (</a:t>
            </a:r>
            <a:r>
              <a:rPr lang="en-US" sz="1600" b="1" u="sng" dirty="0" err="1" smtClean="0">
                <a:solidFill>
                  <a:srgbClr val="800000"/>
                </a:solidFill>
              </a:rPr>
              <a:t>Eze</a:t>
            </a:r>
            <a:r>
              <a:rPr lang="en-US" sz="1600" b="1" u="sng" dirty="0" smtClean="0">
                <a:solidFill>
                  <a:srgbClr val="800000"/>
                </a:solidFill>
              </a:rPr>
              <a:t>. 17:10; 19:10-14</a:t>
            </a:r>
            <a:r>
              <a:rPr lang="en-US" sz="1600" b="1" dirty="0" smtClean="0">
                <a:solidFill>
                  <a:srgbClr val="800000"/>
                </a:solidFill>
              </a:rPr>
              <a:t>; Gen. 41:6, 23, 27; Psalm 103:16</a:t>
            </a:r>
            <a:r>
              <a:rPr lang="en-US" sz="1600" dirty="0" smtClean="0"/>
              <a:t>).</a:t>
            </a:r>
          </a:p>
          <a:p>
            <a:pPr lvl="1"/>
            <a:r>
              <a:rPr lang="en-US" sz="1600" dirty="0" smtClean="0"/>
              <a:t>Carries plagues (</a:t>
            </a:r>
            <a:r>
              <a:rPr lang="en-US" sz="1600" b="1" dirty="0" smtClean="0">
                <a:solidFill>
                  <a:srgbClr val="800000"/>
                </a:solidFill>
              </a:rPr>
              <a:t>Exodus 10:13, 19; 15:10; Psalm 11:6</a:t>
            </a:r>
            <a:r>
              <a:rPr lang="en-US" sz="1600" dirty="0" smtClean="0"/>
              <a:t>).</a:t>
            </a:r>
          </a:p>
          <a:p>
            <a:pPr lvl="1"/>
            <a:r>
              <a:rPr lang="en-US" sz="1600" dirty="0" smtClean="0"/>
              <a:t>Destroys like in a tornado or whirlwind (</a:t>
            </a:r>
            <a:r>
              <a:rPr lang="en-US" sz="1600" b="1" dirty="0" smtClean="0">
                <a:solidFill>
                  <a:srgbClr val="800000"/>
                </a:solidFill>
              </a:rPr>
              <a:t>Jeremiah 4:11-3; 22:22; Ezekiel 13:11-13; Job 30:15, 22</a:t>
            </a:r>
            <a:r>
              <a:rPr lang="en-US" sz="1600" dirty="0" smtClean="0"/>
              <a:t>).</a:t>
            </a:r>
          </a:p>
          <a:p>
            <a:pPr lvl="1"/>
            <a:r>
              <a:rPr lang="en-US" sz="1600" dirty="0" smtClean="0"/>
              <a:t>Scatters people and nations, especially like chaff (</a:t>
            </a:r>
            <a:r>
              <a:rPr lang="en-US" sz="1600" b="1" u="sng" dirty="0" smtClean="0">
                <a:solidFill>
                  <a:srgbClr val="800000"/>
                </a:solidFill>
              </a:rPr>
              <a:t>Jeremiah 49:32-36</a:t>
            </a:r>
            <a:r>
              <a:rPr lang="en-US" sz="1600" b="1" dirty="0" smtClean="0">
                <a:solidFill>
                  <a:srgbClr val="800000"/>
                </a:solidFill>
              </a:rPr>
              <a:t>; 51:1-2; 13:24; 18:17; </a:t>
            </a:r>
            <a:r>
              <a:rPr lang="en-US" sz="1600" b="1" u="sng" dirty="0" smtClean="0">
                <a:solidFill>
                  <a:srgbClr val="800000"/>
                </a:solidFill>
              </a:rPr>
              <a:t>Daniel 2:35</a:t>
            </a:r>
            <a:r>
              <a:rPr lang="en-US" sz="1600" b="1" dirty="0" smtClean="0">
                <a:solidFill>
                  <a:srgbClr val="800000"/>
                </a:solidFill>
              </a:rPr>
              <a:t>; Zechariah 2:6; Isaiah 17:13; 27:5; 41:16; 57:13; Job 21:18; 27:21; Psalm 1:4-6; 35:5</a:t>
            </a:r>
            <a:r>
              <a:rPr lang="en-US" sz="1600" dirty="0" smtClean="0"/>
              <a:t>).</a:t>
            </a:r>
          </a:p>
          <a:p>
            <a:pPr lvl="1"/>
            <a:r>
              <a:rPr lang="en-US" sz="1600" dirty="0" smtClean="0"/>
              <a:t>Understood, controlled only by God (</a:t>
            </a:r>
            <a:r>
              <a:rPr lang="en-US" sz="1600" b="1" dirty="0" smtClean="0">
                <a:solidFill>
                  <a:srgbClr val="800000"/>
                </a:solidFill>
              </a:rPr>
              <a:t>Job 28:25; Psalm 107:25; 135:7; Proverbs 30:4; Ecclesiastes 1:14; 11:5; Jeremiah 10:13; 51:16; Amos 4:13</a:t>
            </a:r>
            <a:r>
              <a:rPr lang="en-US" sz="1600" dirty="0" smtClean="0"/>
              <a:t>).</a:t>
            </a:r>
          </a:p>
          <a:p>
            <a:r>
              <a:rPr lang="en-US" sz="2000" dirty="0" smtClean="0"/>
              <a:t>Not blessing – context is judgment, and saints are spared from it.</a:t>
            </a:r>
          </a:p>
          <a:p>
            <a:r>
              <a:rPr lang="en-US" sz="2000" dirty="0" smtClean="0"/>
              <a:t>Not scattering – wrong direction; coming from four winds, not driven to them</a:t>
            </a:r>
          </a:p>
          <a:p>
            <a:r>
              <a:rPr lang="en-US" sz="2000" dirty="0" smtClean="0"/>
              <a:t>Winds of destruction, blowing and bringing </a:t>
            </a:r>
            <a:r>
              <a:rPr lang="en-US" sz="2000" i="1" dirty="0" smtClean="0">
                <a:solidFill>
                  <a:srgbClr val="800000"/>
                </a:solidFill>
              </a:rPr>
              <a:t>“harm … on the earth, sea, and trees”</a:t>
            </a:r>
            <a:r>
              <a:rPr lang="en-US" sz="2000" dirty="0" smtClean="0"/>
              <a:t>.</a:t>
            </a:r>
          </a:p>
          <a:p>
            <a:r>
              <a:rPr lang="en-US" sz="2000" dirty="0" smtClean="0"/>
              <a:t>Therefore, the judgment unleashed by previous seals is being stalled, waiting on …</a:t>
            </a:r>
          </a:p>
        </p:txBody>
      </p:sp>
    </p:spTree>
    <p:extLst>
      <p:ext uri="{BB962C8B-B14F-4D97-AF65-F5344CB8AC3E}">
        <p14:creationId xmlns:p14="http://schemas.microsoft.com/office/powerpoint/2010/main" val="28340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Difference”</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smtClean="0"/>
              <a:t>What </a:t>
            </a:r>
            <a:r>
              <a:rPr lang="en-US" sz="2000" dirty="0"/>
              <a:t>is the significance of them waiting until the number of God’s people was sealed?</a:t>
            </a:r>
          </a:p>
          <a:p>
            <a:pPr marL="0" indent="0">
              <a:lnSpc>
                <a:spcPct val="97000"/>
              </a:lnSpc>
              <a:spcBef>
                <a:spcPts val="0"/>
              </a:spcBef>
              <a:buNone/>
            </a:pPr>
            <a:r>
              <a:rPr lang="en-US" sz="2000" i="1" dirty="0" smtClean="0">
                <a:solidFill>
                  <a:srgbClr val="800000"/>
                </a:solidFill>
              </a:rPr>
              <a:t>… saying, “</a:t>
            </a:r>
            <a:r>
              <a:rPr lang="en-US" sz="2000" b="1" i="1" u="sng" dirty="0" smtClean="0">
                <a:solidFill>
                  <a:srgbClr val="800000"/>
                </a:solidFill>
              </a:rPr>
              <a:t>Do not harm</a:t>
            </a:r>
            <a:r>
              <a:rPr lang="en-US" sz="2000" b="1" i="1" dirty="0" smtClean="0">
                <a:solidFill>
                  <a:srgbClr val="800000"/>
                </a:solidFill>
              </a:rPr>
              <a:t> the earth, the sea, or the trees </a:t>
            </a:r>
            <a:r>
              <a:rPr lang="en-US" sz="2000" b="1" i="1" u="sng" dirty="0" smtClean="0">
                <a:solidFill>
                  <a:srgbClr val="800000"/>
                </a:solidFill>
              </a:rPr>
              <a:t>till we have sealed</a:t>
            </a:r>
            <a:r>
              <a:rPr lang="en-US" sz="2000" b="1" i="1" dirty="0" smtClean="0">
                <a:solidFill>
                  <a:srgbClr val="800000"/>
                </a:solidFill>
              </a:rPr>
              <a:t> the servants of our God</a:t>
            </a:r>
            <a:r>
              <a:rPr lang="en-US" sz="2000" i="1" dirty="0" smtClean="0">
                <a:solidFill>
                  <a:srgbClr val="800000"/>
                </a:solidFill>
              </a:rPr>
              <a:t> on their foreheads.” </a:t>
            </a:r>
            <a:r>
              <a:rPr lang="en-US" sz="2000" dirty="0" smtClean="0"/>
              <a:t>(</a:t>
            </a:r>
            <a:r>
              <a:rPr lang="en-US" sz="2000" b="1" dirty="0" smtClean="0">
                <a:solidFill>
                  <a:srgbClr val="800000"/>
                </a:solidFill>
              </a:rPr>
              <a:t>Revelation 7:1-3</a:t>
            </a:r>
            <a:r>
              <a:rPr lang="en-US" sz="2000" dirty="0" smtClean="0"/>
              <a:t>)</a:t>
            </a:r>
          </a:p>
          <a:p>
            <a:pPr>
              <a:lnSpc>
                <a:spcPct val="97000"/>
              </a:lnSpc>
              <a:spcBef>
                <a:spcPts val="0"/>
              </a:spcBef>
            </a:pPr>
            <a:r>
              <a:rPr lang="en-US" sz="2000" dirty="0" smtClean="0"/>
              <a:t>Apparently, the </a:t>
            </a:r>
            <a:r>
              <a:rPr lang="en-US" sz="2000" i="1" dirty="0" smtClean="0">
                <a:solidFill>
                  <a:srgbClr val="800000"/>
                </a:solidFill>
              </a:rPr>
              <a:t>“sealing of the servants of our God”</a:t>
            </a:r>
            <a:r>
              <a:rPr lang="en-US" sz="2000" dirty="0" smtClean="0"/>
              <a:t> made a distinction, offered them some kind of protection.</a:t>
            </a:r>
          </a:p>
          <a:p>
            <a:pPr marL="0" indent="0">
              <a:lnSpc>
                <a:spcPct val="97000"/>
              </a:lnSpc>
              <a:spcBef>
                <a:spcPts val="0"/>
              </a:spcBef>
              <a:buNone/>
            </a:pPr>
            <a:r>
              <a:rPr lang="en-US" sz="2000" i="1" dirty="0" smtClean="0">
                <a:solidFill>
                  <a:srgbClr val="800000"/>
                </a:solidFill>
              </a:rPr>
              <a:t>“</a:t>
            </a:r>
            <a:r>
              <a:rPr lang="en-US" sz="2000" b="1" i="1" dirty="0" smtClean="0">
                <a:solidFill>
                  <a:srgbClr val="800000"/>
                </a:solidFill>
              </a:rPr>
              <a:t>And </a:t>
            </a:r>
            <a:r>
              <a:rPr lang="en-US" sz="2000" b="1" i="1" dirty="0">
                <a:solidFill>
                  <a:srgbClr val="800000"/>
                </a:solidFill>
              </a:rPr>
              <a:t>in that day </a:t>
            </a:r>
            <a:r>
              <a:rPr lang="en-US" sz="2000" b="1" i="1" u="sng" dirty="0">
                <a:solidFill>
                  <a:srgbClr val="800000"/>
                </a:solidFill>
              </a:rPr>
              <a:t>I will set apart</a:t>
            </a:r>
            <a:r>
              <a:rPr lang="en-US" sz="2000" i="1" dirty="0">
                <a:solidFill>
                  <a:srgbClr val="800000"/>
                </a:solidFill>
              </a:rPr>
              <a:t> the land of Goshen, </a:t>
            </a:r>
            <a:r>
              <a:rPr lang="en-US" sz="2000" b="1" i="1" dirty="0">
                <a:solidFill>
                  <a:srgbClr val="800000"/>
                </a:solidFill>
              </a:rPr>
              <a:t>in which My people dwell</a:t>
            </a:r>
            <a:r>
              <a:rPr lang="en-US" sz="2000" i="1" dirty="0">
                <a:solidFill>
                  <a:srgbClr val="800000"/>
                </a:solidFill>
              </a:rPr>
              <a:t>, that no swarms of flies shall be there, </a:t>
            </a:r>
            <a:r>
              <a:rPr lang="en-US" sz="2000" b="1" i="1" u="sng" dirty="0">
                <a:solidFill>
                  <a:srgbClr val="800000"/>
                </a:solidFill>
              </a:rPr>
              <a:t>in order that you may know</a:t>
            </a:r>
            <a:r>
              <a:rPr lang="en-US" sz="2000" b="1" i="1" dirty="0">
                <a:solidFill>
                  <a:srgbClr val="800000"/>
                </a:solidFill>
              </a:rPr>
              <a:t> that I am the LORD </a:t>
            </a:r>
            <a:r>
              <a:rPr lang="en-US" sz="2000" i="1" dirty="0">
                <a:solidFill>
                  <a:srgbClr val="800000"/>
                </a:solidFill>
              </a:rPr>
              <a:t>in the midst of the land</a:t>
            </a:r>
            <a:r>
              <a:rPr lang="en-US" sz="2000" i="1" dirty="0" smtClean="0">
                <a:solidFill>
                  <a:srgbClr val="800000"/>
                </a:solidFill>
              </a:rPr>
              <a:t>. </a:t>
            </a:r>
            <a:r>
              <a:rPr lang="en-US" sz="2000" b="1" i="1" u="sng" dirty="0" smtClean="0">
                <a:solidFill>
                  <a:srgbClr val="800000"/>
                </a:solidFill>
              </a:rPr>
              <a:t>I </a:t>
            </a:r>
            <a:r>
              <a:rPr lang="en-US" sz="2000" b="1" i="1" u="sng" dirty="0">
                <a:solidFill>
                  <a:srgbClr val="800000"/>
                </a:solidFill>
              </a:rPr>
              <a:t>will make a difference</a:t>
            </a:r>
            <a:r>
              <a:rPr lang="en-US" sz="2000" b="1" i="1" dirty="0">
                <a:solidFill>
                  <a:srgbClr val="800000"/>
                </a:solidFill>
              </a:rPr>
              <a:t> between My people and your people</a:t>
            </a:r>
            <a:r>
              <a:rPr lang="en-US" sz="2000" i="1" dirty="0">
                <a:solidFill>
                  <a:srgbClr val="800000"/>
                </a:solidFill>
              </a:rPr>
              <a:t>. Tomorrow this sign shall be</a:t>
            </a:r>
            <a:r>
              <a:rPr lang="en-US" sz="2000" i="1" dirty="0" smtClean="0">
                <a:solidFill>
                  <a:srgbClr val="800000"/>
                </a:solidFill>
              </a:rPr>
              <a:t>.” </a:t>
            </a:r>
            <a:r>
              <a:rPr lang="en-US" sz="2000" dirty="0"/>
              <a:t>(</a:t>
            </a:r>
            <a:r>
              <a:rPr lang="en-US" sz="2000" b="1" dirty="0">
                <a:solidFill>
                  <a:srgbClr val="800000"/>
                </a:solidFill>
              </a:rPr>
              <a:t>Exodus </a:t>
            </a:r>
            <a:r>
              <a:rPr lang="en-US" sz="2000" b="1" dirty="0" smtClean="0">
                <a:solidFill>
                  <a:srgbClr val="800000"/>
                </a:solidFill>
              </a:rPr>
              <a:t>8:22-23; 9:4, 25-26; 10:22-23; 11:5-7</a:t>
            </a:r>
            <a:r>
              <a:rPr lang="en-US" sz="2000" dirty="0" smtClean="0"/>
              <a:t>)</a:t>
            </a:r>
          </a:p>
        </p:txBody>
      </p:sp>
    </p:spTree>
    <p:extLst>
      <p:ext uri="{BB962C8B-B14F-4D97-AF65-F5344CB8AC3E}">
        <p14:creationId xmlns:p14="http://schemas.microsoft.com/office/powerpoint/2010/main" val="37640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Interpretation</a:t>
            </a:r>
            <a:endParaRPr lang="en-US" sz="5400" dirty="0">
              <a:latin typeface="Impact" panose="020B0806030902050204" pitchFamily="34" charset="0"/>
            </a:endParaRPr>
          </a:p>
        </p:txBody>
      </p:sp>
    </p:spTree>
    <p:extLst>
      <p:ext uri="{BB962C8B-B14F-4D97-AF65-F5344CB8AC3E}">
        <p14:creationId xmlns:p14="http://schemas.microsoft.com/office/powerpoint/2010/main" val="39690617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God’s People</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3"/>
            </a:pPr>
            <a:r>
              <a:rPr lang="en-US" sz="1900" dirty="0" smtClean="0"/>
              <a:t>Please </a:t>
            </a:r>
            <a:r>
              <a:rPr lang="en-US" sz="1900" dirty="0"/>
              <a:t>compare and contrast this message to that depicted in </a:t>
            </a:r>
            <a:r>
              <a:rPr lang="en-US" sz="1900" b="1" dirty="0">
                <a:solidFill>
                  <a:srgbClr val="800000"/>
                </a:solidFill>
              </a:rPr>
              <a:t>Ezekiel 9</a:t>
            </a:r>
            <a:r>
              <a:rPr lang="en-US" sz="1900" dirty="0" smtClean="0"/>
              <a:t>?  How does this enrich the meaning of the sealing of </a:t>
            </a:r>
            <a:r>
              <a:rPr lang="en-US" sz="1900" b="1" dirty="0" smtClean="0">
                <a:solidFill>
                  <a:srgbClr val="800000"/>
                </a:solidFill>
              </a:rPr>
              <a:t>Revelation 7</a:t>
            </a:r>
            <a:r>
              <a:rPr lang="en-US" sz="1900" dirty="0" smtClean="0"/>
              <a:t>?</a:t>
            </a:r>
          </a:p>
          <a:p>
            <a:pPr>
              <a:lnSpc>
                <a:spcPct val="90000"/>
              </a:lnSpc>
              <a:spcBef>
                <a:spcPts val="0"/>
              </a:spcBef>
            </a:pPr>
            <a:r>
              <a:rPr lang="en-US" sz="1900" dirty="0" smtClean="0"/>
              <a:t>Preceded by God showing Ezekiel the elders’ hidden, grotesque sins (</a:t>
            </a:r>
            <a:r>
              <a:rPr lang="en-US" sz="1900" b="1" dirty="0" smtClean="0">
                <a:solidFill>
                  <a:srgbClr val="800000"/>
                </a:solidFill>
              </a:rPr>
              <a:t>Ezekiel 8</a:t>
            </a:r>
            <a:r>
              <a:rPr lang="en-US" sz="1900" dirty="0" smtClean="0"/>
              <a:t>).</a:t>
            </a:r>
          </a:p>
          <a:p>
            <a:pPr marL="0" indent="0">
              <a:lnSpc>
                <a:spcPct val="90000"/>
              </a:lnSpc>
              <a:spcBef>
                <a:spcPts val="0"/>
              </a:spcBef>
              <a:buNone/>
            </a:pPr>
            <a:r>
              <a:rPr lang="en-US" sz="1900" i="1" dirty="0">
                <a:solidFill>
                  <a:srgbClr val="800000"/>
                </a:solidFill>
              </a:rPr>
              <a:t>Then He called out in my hearing with a loud voice, saying, </a:t>
            </a:r>
            <a:r>
              <a:rPr lang="en-US" sz="1900" i="1" dirty="0" smtClean="0">
                <a:solidFill>
                  <a:srgbClr val="800000"/>
                </a:solidFill>
              </a:rPr>
              <a:t>“Let </a:t>
            </a:r>
            <a:r>
              <a:rPr lang="en-US" sz="1900" b="1" i="1" dirty="0">
                <a:solidFill>
                  <a:srgbClr val="800000"/>
                </a:solidFill>
              </a:rPr>
              <a:t>those who have charge over the city</a:t>
            </a:r>
            <a:r>
              <a:rPr lang="en-US" sz="1900" i="1" dirty="0">
                <a:solidFill>
                  <a:srgbClr val="800000"/>
                </a:solidFill>
              </a:rPr>
              <a:t> draw near, </a:t>
            </a:r>
            <a:r>
              <a:rPr lang="en-US" sz="1900" b="1" i="1" dirty="0">
                <a:solidFill>
                  <a:srgbClr val="800000"/>
                </a:solidFill>
              </a:rPr>
              <a:t>each with a deadly weapon in his hand</a:t>
            </a:r>
            <a:r>
              <a:rPr lang="en-US" sz="1900" i="1" dirty="0" smtClean="0">
                <a:solidFill>
                  <a:srgbClr val="800000"/>
                </a:solidFill>
              </a:rPr>
              <a:t>.”  … One </a:t>
            </a:r>
            <a:r>
              <a:rPr lang="en-US" sz="1900" i="1" dirty="0">
                <a:solidFill>
                  <a:srgbClr val="800000"/>
                </a:solidFill>
              </a:rPr>
              <a:t>man among them was clothed with linen and </a:t>
            </a:r>
            <a:r>
              <a:rPr lang="en-US" sz="1900" b="1" i="1" dirty="0">
                <a:solidFill>
                  <a:srgbClr val="800000"/>
                </a:solidFill>
              </a:rPr>
              <a:t>had a </a:t>
            </a:r>
            <a:r>
              <a:rPr lang="en-US" sz="1900" b="1" i="1" u="sng" dirty="0" smtClean="0">
                <a:solidFill>
                  <a:srgbClr val="800000"/>
                </a:solidFill>
              </a:rPr>
              <a:t>writer’s </a:t>
            </a:r>
            <a:r>
              <a:rPr lang="en-US" sz="1900" b="1" i="1" u="sng" dirty="0">
                <a:solidFill>
                  <a:srgbClr val="800000"/>
                </a:solidFill>
              </a:rPr>
              <a:t>inkhorn</a:t>
            </a:r>
            <a:r>
              <a:rPr lang="en-US" sz="1900" b="1" i="1" dirty="0">
                <a:solidFill>
                  <a:srgbClr val="800000"/>
                </a:solidFill>
              </a:rPr>
              <a:t> at his side</a:t>
            </a:r>
            <a:r>
              <a:rPr lang="en-US" sz="1900" i="1" dirty="0">
                <a:solidFill>
                  <a:srgbClr val="800000"/>
                </a:solidFill>
              </a:rPr>
              <a:t>. </a:t>
            </a:r>
            <a:r>
              <a:rPr lang="en-US" sz="1900" i="1" dirty="0" smtClean="0">
                <a:solidFill>
                  <a:srgbClr val="800000"/>
                </a:solidFill>
              </a:rPr>
              <a:t> … </a:t>
            </a:r>
            <a:r>
              <a:rPr lang="en-US" sz="1900" i="1" dirty="0">
                <a:solidFill>
                  <a:srgbClr val="800000"/>
                </a:solidFill>
              </a:rPr>
              <a:t>and the LORD said to him, </a:t>
            </a:r>
            <a:r>
              <a:rPr lang="en-US" sz="1900" i="1" dirty="0" smtClean="0">
                <a:solidFill>
                  <a:srgbClr val="800000"/>
                </a:solidFill>
              </a:rPr>
              <a:t>“</a:t>
            </a:r>
            <a:r>
              <a:rPr lang="en-US" sz="1900" b="1" i="1" dirty="0" smtClean="0">
                <a:solidFill>
                  <a:srgbClr val="800000"/>
                </a:solidFill>
              </a:rPr>
              <a:t>Go </a:t>
            </a:r>
            <a:r>
              <a:rPr lang="en-US" sz="1900" b="1" i="1" dirty="0">
                <a:solidFill>
                  <a:srgbClr val="800000"/>
                </a:solidFill>
              </a:rPr>
              <a:t>through the midst of the city</a:t>
            </a:r>
            <a:r>
              <a:rPr lang="en-US" sz="1900" i="1" dirty="0">
                <a:solidFill>
                  <a:srgbClr val="800000"/>
                </a:solidFill>
              </a:rPr>
              <a:t>, through the midst of Jerusalem, and </a:t>
            </a:r>
            <a:r>
              <a:rPr lang="en-US" sz="1900" b="1" i="1" u="sng" dirty="0">
                <a:solidFill>
                  <a:srgbClr val="800000"/>
                </a:solidFill>
              </a:rPr>
              <a:t>put a mark on the foreheads</a:t>
            </a:r>
            <a:r>
              <a:rPr lang="en-US" sz="1900" b="1" i="1" dirty="0">
                <a:solidFill>
                  <a:srgbClr val="800000"/>
                </a:solidFill>
              </a:rPr>
              <a:t> of the men who </a:t>
            </a:r>
            <a:r>
              <a:rPr lang="en-US" sz="1900" b="1" i="1" u="sng" dirty="0">
                <a:solidFill>
                  <a:srgbClr val="800000"/>
                </a:solidFill>
              </a:rPr>
              <a:t>sigh and cry over all the abominations</a:t>
            </a:r>
            <a:r>
              <a:rPr lang="en-US" sz="1900" b="1" i="1" dirty="0">
                <a:solidFill>
                  <a:srgbClr val="800000"/>
                </a:solidFill>
              </a:rPr>
              <a:t> that are done within it</a:t>
            </a:r>
            <a:r>
              <a:rPr lang="en-US" sz="1900" i="1" dirty="0" smtClean="0">
                <a:solidFill>
                  <a:srgbClr val="800000"/>
                </a:solidFill>
              </a:rPr>
              <a:t>.”  To </a:t>
            </a:r>
            <a:r>
              <a:rPr lang="en-US" sz="1900" i="1" dirty="0">
                <a:solidFill>
                  <a:srgbClr val="800000"/>
                </a:solidFill>
              </a:rPr>
              <a:t>the others He said in my hearing, </a:t>
            </a:r>
            <a:r>
              <a:rPr lang="en-US" sz="1900" i="1" dirty="0" smtClean="0">
                <a:solidFill>
                  <a:srgbClr val="800000"/>
                </a:solidFill>
              </a:rPr>
              <a:t>“</a:t>
            </a:r>
            <a:r>
              <a:rPr lang="en-US" sz="1900" b="1" i="1" dirty="0" smtClean="0">
                <a:solidFill>
                  <a:srgbClr val="800000"/>
                </a:solidFill>
              </a:rPr>
              <a:t>Go </a:t>
            </a:r>
            <a:r>
              <a:rPr lang="en-US" sz="1900" b="1" i="1" u="sng" dirty="0">
                <a:solidFill>
                  <a:srgbClr val="800000"/>
                </a:solidFill>
              </a:rPr>
              <a:t>after</a:t>
            </a:r>
            <a:r>
              <a:rPr lang="en-US" sz="1900" b="1" i="1" dirty="0">
                <a:solidFill>
                  <a:srgbClr val="800000"/>
                </a:solidFill>
              </a:rPr>
              <a:t> him </a:t>
            </a:r>
            <a:r>
              <a:rPr lang="en-US" sz="1900" i="1" dirty="0">
                <a:solidFill>
                  <a:srgbClr val="800000"/>
                </a:solidFill>
              </a:rPr>
              <a:t>through the city and </a:t>
            </a:r>
            <a:r>
              <a:rPr lang="en-US" sz="1900" b="1" i="1" dirty="0">
                <a:solidFill>
                  <a:srgbClr val="800000"/>
                </a:solidFill>
              </a:rPr>
              <a:t>kill; do not let your eye spare, nor have any </a:t>
            </a:r>
            <a:r>
              <a:rPr lang="en-US" sz="1900" b="1" i="1" dirty="0" smtClean="0">
                <a:solidFill>
                  <a:srgbClr val="800000"/>
                </a:solidFill>
              </a:rPr>
              <a:t>pity</a:t>
            </a:r>
            <a:r>
              <a:rPr lang="en-US" sz="1900" i="1" dirty="0" smtClean="0">
                <a:solidFill>
                  <a:srgbClr val="800000"/>
                </a:solidFill>
              </a:rPr>
              <a:t>.  Utterly </a:t>
            </a:r>
            <a:r>
              <a:rPr lang="en-US" sz="1900" i="1" dirty="0">
                <a:solidFill>
                  <a:srgbClr val="800000"/>
                </a:solidFill>
              </a:rPr>
              <a:t>slay old and young men, maidens and little children and women; </a:t>
            </a:r>
            <a:r>
              <a:rPr lang="en-US" sz="1900" b="1" i="1" dirty="0">
                <a:solidFill>
                  <a:srgbClr val="800000"/>
                </a:solidFill>
              </a:rPr>
              <a:t>but do not come near anyone </a:t>
            </a:r>
            <a:r>
              <a:rPr lang="en-US" sz="1900" b="1" i="1" u="sng" dirty="0">
                <a:solidFill>
                  <a:srgbClr val="800000"/>
                </a:solidFill>
              </a:rPr>
              <a:t>on whom is the mark</a:t>
            </a:r>
            <a:r>
              <a:rPr lang="en-US" sz="1900" b="1" i="1" dirty="0">
                <a:solidFill>
                  <a:srgbClr val="800000"/>
                </a:solidFill>
              </a:rPr>
              <a:t>; and </a:t>
            </a:r>
            <a:r>
              <a:rPr lang="en-US" sz="1900" b="1" i="1" u="sng" dirty="0">
                <a:solidFill>
                  <a:srgbClr val="800000"/>
                </a:solidFill>
              </a:rPr>
              <a:t>begin at My sanctuary</a:t>
            </a:r>
            <a:r>
              <a:rPr lang="en-US" sz="1900" i="1" dirty="0" smtClean="0">
                <a:solidFill>
                  <a:srgbClr val="800000"/>
                </a:solidFill>
              </a:rPr>
              <a:t>.” </a:t>
            </a:r>
            <a:r>
              <a:rPr lang="en-US" sz="1900" i="1" dirty="0">
                <a:solidFill>
                  <a:srgbClr val="800000"/>
                </a:solidFill>
              </a:rPr>
              <a:t>So they began with the elders who were before the temple</a:t>
            </a:r>
            <a:r>
              <a:rPr lang="en-US" sz="1900" i="1" dirty="0" smtClean="0">
                <a:solidFill>
                  <a:srgbClr val="800000"/>
                </a:solidFill>
              </a:rPr>
              <a:t>. … </a:t>
            </a:r>
            <a:r>
              <a:rPr lang="en-US" sz="1900" i="1" dirty="0">
                <a:solidFill>
                  <a:srgbClr val="800000"/>
                </a:solidFill>
              </a:rPr>
              <a:t>Just then, the man clothed with linen, who had the inkhorn at his side, reported back and said, </a:t>
            </a:r>
            <a:r>
              <a:rPr lang="en-US" sz="1900" i="1" dirty="0" smtClean="0">
                <a:solidFill>
                  <a:srgbClr val="800000"/>
                </a:solidFill>
              </a:rPr>
              <a:t>“</a:t>
            </a:r>
            <a:r>
              <a:rPr lang="en-US" sz="1900" b="1" i="1" dirty="0" smtClean="0">
                <a:solidFill>
                  <a:srgbClr val="800000"/>
                </a:solidFill>
              </a:rPr>
              <a:t>I </a:t>
            </a:r>
            <a:r>
              <a:rPr lang="en-US" sz="1900" b="1" i="1" dirty="0">
                <a:solidFill>
                  <a:srgbClr val="800000"/>
                </a:solidFill>
              </a:rPr>
              <a:t>have done as You commanded me</a:t>
            </a:r>
            <a:r>
              <a:rPr lang="en-US" sz="1900" i="1" dirty="0" smtClean="0">
                <a:solidFill>
                  <a:srgbClr val="800000"/>
                </a:solidFill>
              </a:rPr>
              <a:t>.” </a:t>
            </a:r>
            <a:r>
              <a:rPr lang="en-US" sz="1900" dirty="0" smtClean="0"/>
              <a:t>(</a:t>
            </a:r>
            <a:r>
              <a:rPr lang="en-US" sz="1900" b="1" dirty="0" smtClean="0">
                <a:solidFill>
                  <a:srgbClr val="800000"/>
                </a:solidFill>
              </a:rPr>
              <a:t>Ezekiel 9:1-11</a:t>
            </a:r>
            <a:r>
              <a:rPr lang="en-US" sz="1900" dirty="0" smtClean="0"/>
              <a:t>)</a:t>
            </a:r>
          </a:p>
          <a:p>
            <a:pPr>
              <a:lnSpc>
                <a:spcPct val="90000"/>
              </a:lnSpc>
              <a:spcBef>
                <a:spcPts val="0"/>
              </a:spcBef>
            </a:pPr>
            <a:r>
              <a:rPr lang="en-US" sz="1900" dirty="0" smtClean="0"/>
              <a:t>Followed by God departing from temple, killing 1 elder, and announcing judgment (</a:t>
            </a:r>
            <a:r>
              <a:rPr lang="en-US" sz="1900" b="1" dirty="0" smtClean="0">
                <a:solidFill>
                  <a:srgbClr val="800000"/>
                </a:solidFill>
              </a:rPr>
              <a:t>Ezekiel 10-12</a:t>
            </a:r>
            <a:r>
              <a:rPr lang="en-US" sz="1900" dirty="0" smtClean="0"/>
              <a:t>).</a:t>
            </a:r>
          </a:p>
        </p:txBody>
      </p:sp>
    </p:spTree>
    <p:extLst>
      <p:ext uri="{BB962C8B-B14F-4D97-AF65-F5344CB8AC3E}">
        <p14:creationId xmlns:p14="http://schemas.microsoft.com/office/powerpoint/2010/main" val="491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God’s People</a:t>
            </a:r>
            <a:endParaRPr lang="en-US" dirty="0"/>
          </a:p>
        </p:txBody>
      </p:sp>
      <p:sp>
        <p:nvSpPr>
          <p:cNvPr id="3" name="Content Placeholder 2"/>
          <p:cNvSpPr>
            <a:spLocks noGrp="1"/>
          </p:cNvSpPr>
          <p:nvPr>
            <p:ph sz="quarter" idx="10"/>
          </p:nvPr>
        </p:nvSpPr>
        <p:spPr/>
        <p:txBody>
          <a:bodyPr/>
          <a:lstStyle/>
          <a:p>
            <a:pPr>
              <a:lnSpc>
                <a:spcPct val="97000"/>
              </a:lnSpc>
              <a:spcBef>
                <a:spcPts val="0"/>
              </a:spcBef>
            </a:pPr>
            <a:r>
              <a:rPr lang="en-US" sz="2000" dirty="0" smtClean="0"/>
              <a:t>God’s wrath is not blind, hasty, or uncontrolled.</a:t>
            </a:r>
          </a:p>
          <a:p>
            <a:pPr>
              <a:lnSpc>
                <a:spcPct val="97000"/>
              </a:lnSpc>
              <a:spcBef>
                <a:spcPts val="0"/>
              </a:spcBef>
            </a:pPr>
            <a:r>
              <a:rPr lang="en-US" sz="2000" dirty="0" smtClean="0"/>
              <a:t>God knows His people and makes a distinction, protecting them from the punishment due sinners.</a:t>
            </a:r>
          </a:p>
          <a:p>
            <a:pPr marL="0" indent="0">
              <a:lnSpc>
                <a:spcPct val="97000"/>
              </a:lnSpc>
              <a:spcBef>
                <a:spcPts val="0"/>
              </a:spcBef>
              <a:buNone/>
            </a:pPr>
            <a:r>
              <a:rPr lang="en-US" sz="2000" i="1" dirty="0">
                <a:solidFill>
                  <a:srgbClr val="800000"/>
                </a:solidFill>
              </a:rPr>
              <a:t>Nevertheless the solid foundation of God stands, </a:t>
            </a:r>
            <a:r>
              <a:rPr lang="en-US" sz="2000" b="1" i="1" dirty="0">
                <a:solidFill>
                  <a:srgbClr val="800000"/>
                </a:solidFill>
              </a:rPr>
              <a:t>having this </a:t>
            </a:r>
            <a:r>
              <a:rPr lang="en-US" sz="2000" b="1" i="1" u="sng" dirty="0">
                <a:solidFill>
                  <a:srgbClr val="800000"/>
                </a:solidFill>
              </a:rPr>
              <a:t>seal</a:t>
            </a:r>
            <a:r>
              <a:rPr lang="en-US" sz="2000" i="1" dirty="0">
                <a:solidFill>
                  <a:srgbClr val="800000"/>
                </a:solidFill>
              </a:rPr>
              <a:t>: </a:t>
            </a:r>
            <a:r>
              <a:rPr lang="en-US" sz="2000" i="1" dirty="0" smtClean="0">
                <a:solidFill>
                  <a:srgbClr val="800000"/>
                </a:solidFill>
              </a:rPr>
              <a:t>“</a:t>
            </a:r>
            <a:r>
              <a:rPr lang="en-US" sz="2000" b="1" i="1" baseline="30000" dirty="0" smtClean="0">
                <a:solidFill>
                  <a:srgbClr val="800000"/>
                </a:solidFill>
              </a:rPr>
              <a:t>1</a:t>
            </a:r>
            <a:r>
              <a:rPr lang="en-US" sz="2000" b="1" i="1" u="sng" dirty="0" smtClean="0">
                <a:solidFill>
                  <a:srgbClr val="800000"/>
                </a:solidFill>
              </a:rPr>
              <a:t>The </a:t>
            </a:r>
            <a:r>
              <a:rPr lang="en-US" sz="2000" b="1" i="1" u="sng" dirty="0">
                <a:solidFill>
                  <a:srgbClr val="800000"/>
                </a:solidFill>
              </a:rPr>
              <a:t>Lord knows</a:t>
            </a:r>
            <a:r>
              <a:rPr lang="en-US" sz="2000" b="1" i="1" dirty="0">
                <a:solidFill>
                  <a:srgbClr val="800000"/>
                </a:solidFill>
              </a:rPr>
              <a:t> those who </a:t>
            </a:r>
            <a:r>
              <a:rPr lang="en-US" sz="2000" b="1" i="1" u="sng" dirty="0">
                <a:solidFill>
                  <a:srgbClr val="800000"/>
                </a:solidFill>
              </a:rPr>
              <a:t>are His</a:t>
            </a:r>
            <a:r>
              <a:rPr lang="en-US" sz="2000" i="1" dirty="0" smtClean="0">
                <a:solidFill>
                  <a:srgbClr val="800000"/>
                </a:solidFill>
              </a:rPr>
              <a:t>,” </a:t>
            </a:r>
            <a:r>
              <a:rPr lang="en-US" sz="2000" i="1" dirty="0">
                <a:solidFill>
                  <a:srgbClr val="800000"/>
                </a:solidFill>
              </a:rPr>
              <a:t>and, </a:t>
            </a:r>
            <a:r>
              <a:rPr lang="en-US" sz="2000" i="1" dirty="0" smtClean="0">
                <a:solidFill>
                  <a:srgbClr val="800000"/>
                </a:solidFill>
              </a:rPr>
              <a:t>“</a:t>
            </a:r>
            <a:r>
              <a:rPr lang="en-US" sz="2000" b="1" i="1" baseline="30000" dirty="0" smtClean="0">
                <a:solidFill>
                  <a:srgbClr val="800000"/>
                </a:solidFill>
              </a:rPr>
              <a:t>2</a:t>
            </a:r>
            <a:r>
              <a:rPr lang="en-US" sz="2000" b="1" i="1" dirty="0" smtClean="0">
                <a:solidFill>
                  <a:srgbClr val="800000"/>
                </a:solidFill>
              </a:rPr>
              <a:t>Let </a:t>
            </a:r>
            <a:r>
              <a:rPr lang="en-US" sz="2000" b="1" i="1" dirty="0">
                <a:solidFill>
                  <a:srgbClr val="800000"/>
                </a:solidFill>
              </a:rPr>
              <a:t>everyone who names the name of Christ </a:t>
            </a:r>
            <a:r>
              <a:rPr lang="en-US" sz="2000" b="1" i="1" u="sng" dirty="0">
                <a:solidFill>
                  <a:srgbClr val="800000"/>
                </a:solidFill>
              </a:rPr>
              <a:t>depart from iniquity</a:t>
            </a:r>
            <a:r>
              <a:rPr lang="en-US" sz="2000" b="1" i="1" dirty="0" smtClean="0">
                <a:solidFill>
                  <a:srgbClr val="800000"/>
                </a:solidFill>
              </a:rPr>
              <a:t>.</a:t>
            </a:r>
            <a:r>
              <a:rPr lang="en-US" sz="2000" i="1" dirty="0" smtClean="0">
                <a:solidFill>
                  <a:srgbClr val="800000"/>
                </a:solidFill>
              </a:rPr>
              <a:t>”</a:t>
            </a:r>
            <a:r>
              <a:rPr lang="en-US" sz="2000" dirty="0" smtClean="0">
                <a:solidFill>
                  <a:srgbClr val="800000"/>
                </a:solidFill>
              </a:rPr>
              <a:t> </a:t>
            </a:r>
            <a:r>
              <a:rPr lang="en-US" sz="2000" dirty="0" smtClean="0"/>
              <a:t>(</a:t>
            </a:r>
            <a:r>
              <a:rPr lang="en-US" sz="2000" b="1" dirty="0" smtClean="0">
                <a:solidFill>
                  <a:srgbClr val="800000"/>
                </a:solidFill>
              </a:rPr>
              <a:t>2 Timothy 2:19</a:t>
            </a:r>
            <a:r>
              <a:rPr lang="en-US" sz="2000" dirty="0" smtClean="0"/>
              <a:t>; see also, </a:t>
            </a:r>
            <a:r>
              <a:rPr lang="en-US" sz="2000" b="1" dirty="0" smtClean="0">
                <a:solidFill>
                  <a:srgbClr val="800000"/>
                </a:solidFill>
              </a:rPr>
              <a:t>1 Kings 19:18; Isaiah 40:26-27</a:t>
            </a:r>
            <a:r>
              <a:rPr lang="en-US" sz="2000" dirty="0" smtClean="0"/>
              <a:t>)</a:t>
            </a:r>
          </a:p>
          <a:p>
            <a:pPr>
              <a:lnSpc>
                <a:spcPct val="97000"/>
              </a:lnSpc>
              <a:spcBef>
                <a:spcPts val="0"/>
              </a:spcBef>
            </a:pPr>
            <a:r>
              <a:rPr lang="en-US" sz="2000" dirty="0" smtClean="0"/>
              <a:t>Do we </a:t>
            </a:r>
            <a:r>
              <a:rPr lang="en-US" sz="2000" i="1" dirty="0" smtClean="0">
                <a:solidFill>
                  <a:srgbClr val="800000"/>
                </a:solidFill>
              </a:rPr>
              <a:t>“sigh and cry over all the abominations”</a:t>
            </a:r>
            <a:r>
              <a:rPr lang="en-US" sz="2000" dirty="0" smtClean="0"/>
              <a:t>, or do we secretly partake them, even if only vicariously?</a:t>
            </a:r>
            <a:r>
              <a:rPr lang="en-US" sz="2000" dirty="0"/>
              <a:t> </a:t>
            </a:r>
            <a:r>
              <a:rPr lang="en-US" sz="2000" dirty="0" smtClean="0"/>
              <a:t> Do we also silently think, </a:t>
            </a:r>
            <a:r>
              <a:rPr lang="en-US" sz="2000" i="1" dirty="0" smtClean="0">
                <a:solidFill>
                  <a:srgbClr val="800000"/>
                </a:solidFill>
              </a:rPr>
              <a:t>“God does not see”</a:t>
            </a:r>
            <a:r>
              <a:rPr lang="en-US" sz="2000" dirty="0" smtClean="0"/>
              <a:t>?</a:t>
            </a:r>
          </a:p>
          <a:p>
            <a:pPr marL="0" indent="0">
              <a:lnSpc>
                <a:spcPct val="97000"/>
              </a:lnSpc>
              <a:spcBef>
                <a:spcPts val="0"/>
              </a:spcBef>
              <a:buNone/>
            </a:pPr>
            <a:r>
              <a:rPr lang="en-US" sz="2000" i="1" dirty="0" smtClean="0">
                <a:solidFill>
                  <a:srgbClr val="800000"/>
                </a:solidFill>
              </a:rPr>
              <a:t>… take </a:t>
            </a:r>
            <a:r>
              <a:rPr lang="en-US" sz="2000" i="1" dirty="0">
                <a:solidFill>
                  <a:srgbClr val="800000"/>
                </a:solidFill>
              </a:rPr>
              <a:t>note, you have sinned against the LORD; and </a:t>
            </a:r>
            <a:r>
              <a:rPr lang="en-US" sz="2000" b="1" i="1" dirty="0">
                <a:solidFill>
                  <a:srgbClr val="800000"/>
                </a:solidFill>
              </a:rPr>
              <a:t>be sure </a:t>
            </a:r>
            <a:r>
              <a:rPr lang="en-US" sz="2000" b="1" i="1" u="sng" dirty="0">
                <a:solidFill>
                  <a:srgbClr val="800000"/>
                </a:solidFill>
              </a:rPr>
              <a:t>your sin will find you out</a:t>
            </a:r>
            <a:r>
              <a:rPr lang="en-US" sz="2000" i="1" dirty="0">
                <a:solidFill>
                  <a:srgbClr val="800000"/>
                </a:solidFill>
              </a:rPr>
              <a:t>. </a:t>
            </a:r>
            <a:r>
              <a:rPr lang="en-US" sz="2000" dirty="0"/>
              <a:t>(</a:t>
            </a:r>
            <a:r>
              <a:rPr lang="en-US" sz="2000" b="1" dirty="0">
                <a:solidFill>
                  <a:srgbClr val="800000"/>
                </a:solidFill>
              </a:rPr>
              <a:t>Numbers </a:t>
            </a:r>
            <a:r>
              <a:rPr lang="en-US" sz="2000" b="1" dirty="0" smtClean="0">
                <a:solidFill>
                  <a:srgbClr val="800000"/>
                </a:solidFill>
              </a:rPr>
              <a:t>32:23</a:t>
            </a:r>
            <a:r>
              <a:rPr lang="en-US" sz="2000" dirty="0" smtClean="0"/>
              <a:t>)</a:t>
            </a:r>
          </a:p>
          <a:p>
            <a:pPr>
              <a:lnSpc>
                <a:spcPct val="97000"/>
              </a:lnSpc>
              <a:spcBef>
                <a:spcPts val="0"/>
              </a:spcBef>
            </a:pPr>
            <a:r>
              <a:rPr lang="en-US" sz="2000" dirty="0" smtClean="0"/>
              <a:t>Judgment begins at the house of God!</a:t>
            </a:r>
          </a:p>
          <a:p>
            <a:pPr>
              <a:lnSpc>
                <a:spcPct val="97000"/>
              </a:lnSpc>
              <a:spcBef>
                <a:spcPts val="0"/>
              </a:spcBef>
            </a:pPr>
            <a:r>
              <a:rPr lang="en-US" sz="2000" dirty="0" smtClean="0"/>
              <a:t>For those who </a:t>
            </a:r>
            <a:r>
              <a:rPr lang="en-US" sz="2000" i="1" dirty="0" smtClean="0">
                <a:solidFill>
                  <a:srgbClr val="800000"/>
                </a:solidFill>
              </a:rPr>
              <a:t>“sigh and cry”</a:t>
            </a:r>
            <a:r>
              <a:rPr lang="en-US" sz="2000" dirty="0" smtClean="0"/>
              <a:t> (compare to </a:t>
            </a:r>
            <a:r>
              <a:rPr lang="en-US" sz="2000" b="1" dirty="0" smtClean="0">
                <a:solidFill>
                  <a:srgbClr val="800000"/>
                </a:solidFill>
              </a:rPr>
              <a:t>2 Peter 2:7-9</a:t>
            </a:r>
            <a:r>
              <a:rPr lang="en-US" sz="2000" dirty="0" smtClean="0"/>
              <a:t>) – comfort and confidence.</a:t>
            </a:r>
          </a:p>
          <a:p>
            <a:pPr>
              <a:lnSpc>
                <a:spcPct val="97000"/>
              </a:lnSpc>
              <a:spcBef>
                <a:spcPts val="0"/>
              </a:spcBef>
            </a:pPr>
            <a:r>
              <a:rPr lang="en-US" sz="2000" dirty="0" smtClean="0"/>
              <a:t>God’s angels will </a:t>
            </a:r>
            <a:r>
              <a:rPr lang="en-US" sz="2000" b="1" i="1" dirty="0" smtClean="0"/>
              <a:t>not</a:t>
            </a:r>
            <a:r>
              <a:rPr lang="en-US" sz="2000" dirty="0" smtClean="0"/>
              <a:t> fail – </a:t>
            </a:r>
            <a:r>
              <a:rPr lang="en-US" sz="2000" i="1" dirty="0" smtClean="0">
                <a:solidFill>
                  <a:srgbClr val="800000"/>
                </a:solidFill>
              </a:rPr>
              <a:t>“I have done as you commanded me”</a:t>
            </a:r>
            <a:r>
              <a:rPr lang="en-US" sz="2000" dirty="0" smtClean="0"/>
              <a:t>.</a:t>
            </a:r>
          </a:p>
          <a:p>
            <a:pPr>
              <a:lnSpc>
                <a:spcPct val="97000"/>
              </a:lnSpc>
              <a:spcBef>
                <a:spcPts val="0"/>
              </a:spcBef>
            </a:pPr>
            <a:r>
              <a:rPr lang="en-US" sz="2000" dirty="0" smtClean="0"/>
              <a:t>Even if the saint suffers with the sinner now (</a:t>
            </a:r>
            <a:r>
              <a:rPr lang="en-US" sz="2000" b="1" dirty="0" smtClean="0">
                <a:solidFill>
                  <a:srgbClr val="800000"/>
                </a:solidFill>
              </a:rPr>
              <a:t>6:9</a:t>
            </a:r>
            <a:r>
              <a:rPr lang="en-US" sz="2000" dirty="0" smtClean="0"/>
              <a:t>), God ultimately reckons …</a:t>
            </a:r>
          </a:p>
        </p:txBody>
      </p:sp>
    </p:spTree>
    <p:extLst>
      <p:ext uri="{BB962C8B-B14F-4D97-AF65-F5344CB8AC3E}">
        <p14:creationId xmlns:p14="http://schemas.microsoft.com/office/powerpoint/2010/main" val="7804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Sealed?</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2000" i="1" dirty="0">
                <a:solidFill>
                  <a:srgbClr val="800000"/>
                </a:solidFill>
              </a:rPr>
              <a:t>And I heard </a:t>
            </a:r>
            <a:r>
              <a:rPr lang="en-US" sz="2000" b="1" i="1" dirty="0">
                <a:solidFill>
                  <a:srgbClr val="800000"/>
                </a:solidFill>
              </a:rPr>
              <a:t>the </a:t>
            </a:r>
            <a:r>
              <a:rPr lang="en-US" sz="2000" b="1" i="1" u="sng" dirty="0">
                <a:solidFill>
                  <a:srgbClr val="800000"/>
                </a:solidFill>
              </a:rPr>
              <a:t>number</a:t>
            </a:r>
            <a:r>
              <a:rPr lang="en-US" sz="2000" b="1" i="1" dirty="0">
                <a:solidFill>
                  <a:srgbClr val="800000"/>
                </a:solidFill>
              </a:rPr>
              <a:t> of those who were </a:t>
            </a:r>
            <a:r>
              <a:rPr lang="en-US" sz="2000" b="1" i="1" u="sng" dirty="0">
                <a:solidFill>
                  <a:srgbClr val="800000"/>
                </a:solidFill>
              </a:rPr>
              <a:t>sealed</a:t>
            </a:r>
            <a:r>
              <a:rPr lang="en-US" sz="2000" b="1" i="1" dirty="0">
                <a:solidFill>
                  <a:srgbClr val="800000"/>
                </a:solidFill>
              </a:rPr>
              <a:t>. </a:t>
            </a:r>
            <a:r>
              <a:rPr lang="en-US" sz="2000" b="1" i="1" u="sng" dirty="0">
                <a:solidFill>
                  <a:srgbClr val="800000"/>
                </a:solidFill>
              </a:rPr>
              <a:t>One hundred and forty-four </a:t>
            </a:r>
            <a:r>
              <a:rPr lang="en-US" sz="2000" b="1" i="1" u="sng" dirty="0" err="1">
                <a:solidFill>
                  <a:srgbClr val="800000"/>
                </a:solidFill>
              </a:rPr>
              <a:t>thousand</a:t>
            </a:r>
            <a:r>
              <a:rPr lang="en-US" sz="2000" b="1" i="1" dirty="0">
                <a:solidFill>
                  <a:srgbClr val="800000"/>
                </a:solidFill>
              </a:rPr>
              <a:t> of all the tribes </a:t>
            </a:r>
            <a:r>
              <a:rPr lang="en-US" sz="2000" b="1" i="1" u="sng" dirty="0">
                <a:solidFill>
                  <a:srgbClr val="800000"/>
                </a:solidFill>
              </a:rPr>
              <a:t>of the children of Israel</a:t>
            </a:r>
            <a:r>
              <a:rPr lang="en-US" sz="2000" b="1" i="1" dirty="0">
                <a:solidFill>
                  <a:srgbClr val="800000"/>
                </a:solidFill>
              </a:rPr>
              <a:t> were sealed</a:t>
            </a:r>
            <a:r>
              <a:rPr lang="en-US" sz="2000" i="1" dirty="0" smtClean="0">
                <a:solidFill>
                  <a:srgbClr val="800000"/>
                </a:solidFill>
              </a:rPr>
              <a:t>: of </a:t>
            </a:r>
            <a:r>
              <a:rPr lang="en-US" sz="2000" i="1" dirty="0">
                <a:solidFill>
                  <a:srgbClr val="800000"/>
                </a:solidFill>
              </a:rPr>
              <a:t>the tribe of </a:t>
            </a:r>
            <a:r>
              <a:rPr lang="en-US" sz="2000" b="1" i="1" dirty="0">
                <a:solidFill>
                  <a:srgbClr val="800000"/>
                </a:solidFill>
              </a:rPr>
              <a:t>Judah</a:t>
            </a:r>
            <a:r>
              <a:rPr lang="en-US" sz="2000" i="1" dirty="0">
                <a:solidFill>
                  <a:srgbClr val="800000"/>
                </a:solidFill>
              </a:rPr>
              <a:t> twelve thousand were sealed; of the tribe of </a:t>
            </a:r>
            <a:r>
              <a:rPr lang="en-US" sz="2000" b="1" i="1" dirty="0">
                <a:solidFill>
                  <a:srgbClr val="800000"/>
                </a:solidFill>
              </a:rPr>
              <a:t>Reuben</a:t>
            </a:r>
            <a:r>
              <a:rPr lang="en-US" sz="2000" i="1" dirty="0">
                <a:solidFill>
                  <a:srgbClr val="800000"/>
                </a:solidFill>
              </a:rPr>
              <a:t> twelve thousand were sealed; of the tribe of </a:t>
            </a:r>
            <a:r>
              <a:rPr lang="en-US" sz="2000" b="1" i="1" dirty="0">
                <a:solidFill>
                  <a:srgbClr val="800000"/>
                </a:solidFill>
              </a:rPr>
              <a:t>Gad</a:t>
            </a:r>
            <a:r>
              <a:rPr lang="en-US" sz="2000" i="1" dirty="0">
                <a:solidFill>
                  <a:srgbClr val="800000"/>
                </a:solidFill>
              </a:rPr>
              <a:t> twelve thousand were sealed</a:t>
            </a:r>
            <a:r>
              <a:rPr lang="en-US" sz="2000" i="1" dirty="0" smtClean="0">
                <a:solidFill>
                  <a:srgbClr val="800000"/>
                </a:solidFill>
              </a:rPr>
              <a:t>; … of </a:t>
            </a:r>
            <a:r>
              <a:rPr lang="en-US" sz="2000" i="1" dirty="0">
                <a:solidFill>
                  <a:srgbClr val="800000"/>
                </a:solidFill>
              </a:rPr>
              <a:t>the tribe of </a:t>
            </a:r>
            <a:r>
              <a:rPr lang="en-US" sz="2000" b="1" i="1" dirty="0">
                <a:solidFill>
                  <a:srgbClr val="800000"/>
                </a:solidFill>
              </a:rPr>
              <a:t>Benjamin</a:t>
            </a:r>
            <a:r>
              <a:rPr lang="en-US" sz="2000" i="1" dirty="0">
                <a:solidFill>
                  <a:srgbClr val="800000"/>
                </a:solidFill>
              </a:rPr>
              <a:t> twelve thousand were sealed</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7:4-8</a:t>
            </a:r>
            <a:r>
              <a:rPr lang="en-US" sz="2000" dirty="0" smtClean="0"/>
              <a:t>)</a:t>
            </a:r>
            <a:endParaRPr lang="en-US" sz="2000" dirty="0"/>
          </a:p>
          <a:p>
            <a:pPr marL="346075" lvl="0" indent="-346075">
              <a:lnSpc>
                <a:spcPct val="95000"/>
              </a:lnSpc>
              <a:spcBef>
                <a:spcPts val="0"/>
              </a:spcBef>
              <a:buFont typeface="+mj-lt"/>
              <a:buAutoNum type="arabicPeriod" startAt="4"/>
            </a:pPr>
            <a:r>
              <a:rPr lang="en-US" sz="2000" dirty="0" smtClean="0"/>
              <a:t>Who </a:t>
            </a:r>
            <a:r>
              <a:rPr lang="en-US" sz="2000" dirty="0"/>
              <a:t>does Israel represent in this chapter?  What is the significance of their number, </a:t>
            </a:r>
            <a:r>
              <a:rPr lang="en-US" sz="2000" b="1" i="1" dirty="0"/>
              <a:t>144,000</a:t>
            </a:r>
            <a:r>
              <a:rPr lang="en-US" sz="2000" dirty="0"/>
              <a:t>?</a:t>
            </a:r>
            <a:endParaRPr lang="en-US" sz="2000" dirty="0" smtClean="0"/>
          </a:p>
          <a:p>
            <a:pPr>
              <a:lnSpc>
                <a:spcPct val="95000"/>
              </a:lnSpc>
              <a:spcBef>
                <a:spcPts val="0"/>
              </a:spcBef>
            </a:pPr>
            <a:r>
              <a:rPr lang="en-US" sz="2000" i="1" dirty="0" smtClean="0">
                <a:solidFill>
                  <a:srgbClr val="800000"/>
                </a:solidFill>
              </a:rPr>
              <a:t>“Israel”</a:t>
            </a:r>
            <a:r>
              <a:rPr lang="en-US" sz="2000" dirty="0" smtClean="0"/>
              <a:t> represents God’s </a:t>
            </a:r>
            <a:r>
              <a:rPr lang="en-US" sz="2000" b="1" i="1" dirty="0" smtClean="0"/>
              <a:t>spiritual</a:t>
            </a:r>
            <a:r>
              <a:rPr lang="en-US" sz="2000" dirty="0" smtClean="0"/>
              <a:t> people (</a:t>
            </a:r>
            <a:r>
              <a:rPr lang="en-US" sz="2000" b="1" dirty="0" smtClean="0">
                <a:solidFill>
                  <a:srgbClr val="800000"/>
                </a:solidFill>
              </a:rPr>
              <a:t>Rom. 2:28-29; 9:3-6; Gal. 6:16</a:t>
            </a:r>
            <a:r>
              <a:rPr lang="en-US" sz="2000" dirty="0" smtClean="0"/>
              <a:t>).</a:t>
            </a:r>
          </a:p>
          <a:p>
            <a:pPr>
              <a:lnSpc>
                <a:spcPct val="95000"/>
              </a:lnSpc>
              <a:spcBef>
                <a:spcPts val="0"/>
              </a:spcBef>
            </a:pPr>
            <a:r>
              <a:rPr lang="en-US" sz="2000" i="1" dirty="0" smtClean="0">
                <a:solidFill>
                  <a:srgbClr val="800000"/>
                </a:solidFill>
              </a:rPr>
              <a:t>“Twelve Tribes”</a:t>
            </a:r>
            <a:r>
              <a:rPr lang="en-US" sz="2000" dirty="0" smtClean="0"/>
              <a:t> also represent the church (</a:t>
            </a:r>
            <a:r>
              <a:rPr lang="en-US" sz="2000" b="1" dirty="0" smtClean="0">
                <a:solidFill>
                  <a:srgbClr val="800000"/>
                </a:solidFill>
              </a:rPr>
              <a:t>Mat. 19:28; Luke 22:30; James 1:1</a:t>
            </a:r>
            <a:r>
              <a:rPr lang="en-US" sz="2000" dirty="0" smtClean="0"/>
              <a:t>).</a:t>
            </a:r>
          </a:p>
          <a:p>
            <a:pPr>
              <a:lnSpc>
                <a:spcPct val="95000"/>
              </a:lnSpc>
              <a:spcBef>
                <a:spcPts val="0"/>
              </a:spcBef>
            </a:pPr>
            <a:r>
              <a:rPr lang="en-US" sz="2000" b="1" dirty="0" smtClean="0">
                <a:solidFill>
                  <a:srgbClr val="800000"/>
                </a:solidFill>
              </a:rPr>
              <a:t>144,000</a:t>
            </a:r>
            <a:r>
              <a:rPr lang="en-US" sz="2000" dirty="0" smtClean="0"/>
              <a:t> = 12 x 12 x 10 x 10 x 10 – </a:t>
            </a:r>
            <a:r>
              <a:rPr lang="en-US" sz="2000" b="1" i="1" dirty="0" smtClean="0"/>
              <a:t>All</a:t>
            </a:r>
            <a:r>
              <a:rPr lang="en-US" sz="2000" dirty="0" smtClean="0"/>
              <a:t> of God’s people </a:t>
            </a:r>
            <a:r>
              <a:rPr lang="en-US" sz="2000" b="1" i="1" dirty="0" smtClean="0"/>
              <a:t>everywhere</a:t>
            </a:r>
            <a:r>
              <a:rPr lang="en-US" sz="2000" dirty="0" smtClean="0"/>
              <a:t> throughout the </a:t>
            </a:r>
            <a:r>
              <a:rPr lang="en-US" sz="2000" b="1" i="1" dirty="0" smtClean="0"/>
              <a:t>entire</a:t>
            </a:r>
            <a:r>
              <a:rPr lang="en-US" sz="2000" dirty="0" smtClean="0"/>
              <a:t> </a:t>
            </a:r>
            <a:r>
              <a:rPr lang="en-US" sz="2000" b="1" i="1" u="sng" dirty="0" smtClean="0"/>
              <a:t>earth</a:t>
            </a:r>
            <a:r>
              <a:rPr lang="en-US" sz="2000" dirty="0" smtClean="0"/>
              <a:t>.  No one is overlooked (</a:t>
            </a:r>
            <a:r>
              <a:rPr lang="en-US" sz="2000" b="1" dirty="0" smtClean="0">
                <a:solidFill>
                  <a:srgbClr val="800000"/>
                </a:solidFill>
              </a:rPr>
              <a:t>Matthew 10:28-31</a:t>
            </a:r>
            <a:r>
              <a:rPr lang="en-US" sz="2000" dirty="0" smtClean="0"/>
              <a:t>)!</a:t>
            </a:r>
          </a:p>
          <a:p>
            <a:pPr>
              <a:lnSpc>
                <a:spcPct val="95000"/>
              </a:lnSpc>
              <a:spcBef>
                <a:spcPts val="0"/>
              </a:spcBef>
            </a:pPr>
            <a:r>
              <a:rPr lang="en-US" sz="2000" dirty="0" smtClean="0"/>
              <a:t>Missing Dan, Ephraim? Leaders in idolatry (</a:t>
            </a:r>
            <a:r>
              <a:rPr lang="en-US" sz="2000" b="1" dirty="0" smtClean="0">
                <a:solidFill>
                  <a:srgbClr val="800000"/>
                </a:solidFill>
              </a:rPr>
              <a:t>1 Kings 11:26; 12:25-33; Jdgs. 18</a:t>
            </a:r>
            <a:r>
              <a:rPr lang="en-US" sz="2000" dirty="0" smtClean="0"/>
              <a:t>)?</a:t>
            </a:r>
          </a:p>
          <a:p>
            <a:pPr>
              <a:lnSpc>
                <a:spcPct val="95000"/>
              </a:lnSpc>
              <a:spcBef>
                <a:spcPts val="0"/>
              </a:spcBef>
            </a:pPr>
            <a:r>
              <a:rPr lang="en-US" sz="2000" dirty="0" smtClean="0"/>
              <a:t>Ephraim often used to represent idolatrous northern kingdom.</a:t>
            </a:r>
          </a:p>
          <a:p>
            <a:pPr>
              <a:lnSpc>
                <a:spcPct val="95000"/>
              </a:lnSpc>
              <a:spcBef>
                <a:spcPts val="0"/>
              </a:spcBef>
            </a:pPr>
            <a:r>
              <a:rPr lang="en-US" sz="2000" dirty="0" smtClean="0"/>
              <a:t>Judah Leads = King, tribe of David and Messiah?</a:t>
            </a:r>
            <a:endParaRPr lang="en-US" sz="2000" dirty="0"/>
          </a:p>
        </p:txBody>
      </p:sp>
    </p:spTree>
    <p:extLst>
      <p:ext uri="{BB962C8B-B14F-4D97-AF65-F5344CB8AC3E}">
        <p14:creationId xmlns:p14="http://schemas.microsoft.com/office/powerpoint/2010/main" val="13366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Eternal Home &amp; Paradise</a:t>
            </a:r>
          </a:p>
          <a:p>
            <a:r>
              <a:rPr lang="en-US" dirty="0" smtClean="0"/>
              <a:t>Revelation 7:9-17</a:t>
            </a:r>
            <a:endParaRPr lang="en-US" dirty="0"/>
          </a:p>
        </p:txBody>
      </p:sp>
    </p:spTree>
    <p:extLst>
      <p:ext uri="{BB962C8B-B14F-4D97-AF65-F5344CB8AC3E}">
        <p14:creationId xmlns:p14="http://schemas.microsoft.com/office/powerpoint/2010/main" val="14017160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Innumerable, Heavenly Host</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5"/>
            </a:pPr>
            <a:r>
              <a:rPr lang="en-US" sz="2000" dirty="0" smtClean="0"/>
              <a:t>How is this heavenly host described?  What might be the significance of the </a:t>
            </a:r>
            <a:r>
              <a:rPr lang="en-US" sz="2000" i="1" dirty="0" smtClean="0">
                <a:solidFill>
                  <a:srgbClr val="800000"/>
                </a:solidFill>
              </a:rPr>
              <a:t>“palm branches”</a:t>
            </a:r>
            <a:r>
              <a:rPr lang="en-US" sz="2000" dirty="0" smtClean="0"/>
              <a:t>?</a:t>
            </a:r>
          </a:p>
          <a:p>
            <a:pPr marL="0" indent="0">
              <a:lnSpc>
                <a:spcPct val="97000"/>
              </a:lnSpc>
              <a:spcBef>
                <a:spcPts val="0"/>
              </a:spcBef>
              <a:buNone/>
            </a:pPr>
            <a:r>
              <a:rPr lang="en-US" sz="2000" i="1" dirty="0" smtClean="0">
                <a:solidFill>
                  <a:srgbClr val="800000"/>
                </a:solidFill>
              </a:rPr>
              <a:t>After </a:t>
            </a:r>
            <a:r>
              <a:rPr lang="en-US" sz="2000" i="1" dirty="0">
                <a:solidFill>
                  <a:srgbClr val="800000"/>
                </a:solidFill>
              </a:rPr>
              <a:t>these things I looked, and behold, </a:t>
            </a:r>
            <a:r>
              <a:rPr lang="en-US" sz="2000" b="1" i="1" dirty="0">
                <a:solidFill>
                  <a:srgbClr val="800000"/>
                </a:solidFill>
              </a:rPr>
              <a:t>a great multitude which </a:t>
            </a:r>
            <a:r>
              <a:rPr lang="en-US" sz="2000" b="1" i="1" u="sng" dirty="0">
                <a:solidFill>
                  <a:srgbClr val="800000"/>
                </a:solidFill>
              </a:rPr>
              <a:t>no one could number</a:t>
            </a:r>
            <a:r>
              <a:rPr lang="en-US" sz="2000" i="1" dirty="0">
                <a:solidFill>
                  <a:srgbClr val="800000"/>
                </a:solidFill>
              </a:rPr>
              <a:t>, of all nations, tribes, peoples, and tongues, </a:t>
            </a:r>
            <a:r>
              <a:rPr lang="en-US" sz="2000" b="1" i="1" dirty="0">
                <a:solidFill>
                  <a:srgbClr val="800000"/>
                </a:solidFill>
              </a:rPr>
              <a:t>standing </a:t>
            </a:r>
            <a:r>
              <a:rPr lang="en-US" sz="2000" b="1" i="1" u="sng" dirty="0">
                <a:solidFill>
                  <a:srgbClr val="800000"/>
                </a:solidFill>
              </a:rPr>
              <a:t>before the throne</a:t>
            </a:r>
            <a:r>
              <a:rPr lang="en-US" sz="2000" b="1" i="1" dirty="0">
                <a:solidFill>
                  <a:srgbClr val="800000"/>
                </a:solidFill>
              </a:rPr>
              <a:t> and </a:t>
            </a:r>
            <a:r>
              <a:rPr lang="en-US" sz="2000" b="1" i="1" u="sng" dirty="0">
                <a:solidFill>
                  <a:srgbClr val="800000"/>
                </a:solidFill>
              </a:rPr>
              <a:t>before the Lamb</a:t>
            </a:r>
            <a:r>
              <a:rPr lang="en-US" sz="2000" i="1" dirty="0">
                <a:solidFill>
                  <a:srgbClr val="800000"/>
                </a:solidFill>
              </a:rPr>
              <a:t>, clothed with </a:t>
            </a:r>
            <a:r>
              <a:rPr lang="en-US" sz="2000" b="1" i="1" dirty="0">
                <a:solidFill>
                  <a:srgbClr val="800000"/>
                </a:solidFill>
              </a:rPr>
              <a:t>white robes</a:t>
            </a:r>
            <a:r>
              <a:rPr lang="en-US" sz="2000" i="1" dirty="0">
                <a:solidFill>
                  <a:srgbClr val="800000"/>
                </a:solidFill>
              </a:rPr>
              <a:t>, with </a:t>
            </a:r>
            <a:r>
              <a:rPr lang="en-US" sz="2000" b="1" i="1" dirty="0">
                <a:solidFill>
                  <a:srgbClr val="800000"/>
                </a:solidFill>
              </a:rPr>
              <a:t>palm branches </a:t>
            </a:r>
            <a:r>
              <a:rPr lang="en-US" sz="2000" i="1" dirty="0">
                <a:solidFill>
                  <a:srgbClr val="800000"/>
                </a:solidFill>
              </a:rPr>
              <a:t>in their </a:t>
            </a:r>
            <a:r>
              <a:rPr lang="en-US" sz="2000" i="1" dirty="0" smtClean="0">
                <a:solidFill>
                  <a:srgbClr val="800000"/>
                </a:solidFill>
              </a:rPr>
              <a:t>hands, </a:t>
            </a:r>
            <a:r>
              <a:rPr lang="en-US" sz="2000" b="1" i="1" dirty="0">
                <a:solidFill>
                  <a:srgbClr val="800000"/>
                </a:solidFill>
              </a:rPr>
              <a:t>and crying out with a loud voice</a:t>
            </a:r>
            <a:r>
              <a:rPr lang="en-US" sz="2000" i="1" dirty="0">
                <a:solidFill>
                  <a:srgbClr val="800000"/>
                </a:solidFill>
              </a:rPr>
              <a:t>, saying, </a:t>
            </a:r>
            <a:r>
              <a:rPr lang="en-US" sz="2000" b="1" i="1" dirty="0" smtClean="0">
                <a:solidFill>
                  <a:srgbClr val="800000"/>
                </a:solidFill>
              </a:rPr>
              <a:t>“</a:t>
            </a:r>
            <a:r>
              <a:rPr lang="en-US" sz="2000" b="1" i="1" u="sng" dirty="0" smtClean="0">
                <a:solidFill>
                  <a:srgbClr val="800000"/>
                </a:solidFill>
              </a:rPr>
              <a:t>Salvation</a:t>
            </a:r>
            <a:r>
              <a:rPr lang="en-US" sz="2000" b="1" i="1" dirty="0" smtClean="0">
                <a:solidFill>
                  <a:srgbClr val="800000"/>
                </a:solidFill>
              </a:rPr>
              <a:t> </a:t>
            </a:r>
            <a:r>
              <a:rPr lang="en-US" sz="2000" b="1" i="1" dirty="0">
                <a:solidFill>
                  <a:srgbClr val="800000"/>
                </a:solidFill>
              </a:rPr>
              <a:t>belongs to </a:t>
            </a:r>
            <a:r>
              <a:rPr lang="en-US" sz="2000" b="1" i="1" u="sng" dirty="0">
                <a:solidFill>
                  <a:srgbClr val="800000"/>
                </a:solidFill>
              </a:rPr>
              <a:t>our God</a:t>
            </a:r>
            <a:r>
              <a:rPr lang="en-US" sz="2000" b="1" i="1" dirty="0">
                <a:solidFill>
                  <a:srgbClr val="800000"/>
                </a:solidFill>
              </a:rPr>
              <a:t> who </a:t>
            </a:r>
            <a:r>
              <a:rPr lang="en-US" sz="2000" b="1" i="1" u="sng" dirty="0">
                <a:solidFill>
                  <a:srgbClr val="800000"/>
                </a:solidFill>
              </a:rPr>
              <a:t>sits on the throne</a:t>
            </a:r>
            <a:r>
              <a:rPr lang="en-US" sz="2000" b="1" i="1" dirty="0">
                <a:solidFill>
                  <a:srgbClr val="800000"/>
                </a:solidFill>
              </a:rPr>
              <a:t>, and to </a:t>
            </a:r>
            <a:r>
              <a:rPr lang="en-US" sz="2000" b="1" i="1" u="sng" dirty="0">
                <a:solidFill>
                  <a:srgbClr val="800000"/>
                </a:solidFill>
              </a:rPr>
              <a:t>the Lamb</a:t>
            </a:r>
            <a:r>
              <a:rPr lang="en-US" sz="2000" b="1" i="1" dirty="0" smtClean="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Revelation 7:9-10</a:t>
            </a:r>
            <a:r>
              <a:rPr lang="en-US" sz="2000" dirty="0" smtClean="0"/>
              <a:t>)</a:t>
            </a:r>
          </a:p>
          <a:p>
            <a:pPr>
              <a:lnSpc>
                <a:spcPct val="97000"/>
              </a:lnSpc>
              <a:spcBef>
                <a:spcPts val="0"/>
              </a:spcBef>
            </a:pPr>
            <a:r>
              <a:rPr lang="en-US" sz="2000" b="1" dirty="0" smtClean="0"/>
              <a:t>144,000</a:t>
            </a:r>
            <a:r>
              <a:rPr lang="en-US" sz="2000" dirty="0" smtClean="0"/>
              <a:t> – </a:t>
            </a:r>
            <a:r>
              <a:rPr lang="en-US" sz="2000" b="1" i="1" dirty="0" smtClean="0"/>
              <a:t>Numerable</a:t>
            </a:r>
            <a:r>
              <a:rPr lang="en-US" sz="2000" dirty="0" smtClean="0"/>
              <a:t> and were sealed on </a:t>
            </a:r>
            <a:r>
              <a:rPr lang="en-US" sz="2000" b="1" i="1" dirty="0" smtClean="0"/>
              <a:t>earth</a:t>
            </a:r>
            <a:r>
              <a:rPr lang="en-US" sz="2000" dirty="0" smtClean="0"/>
              <a:t>!</a:t>
            </a:r>
          </a:p>
          <a:p>
            <a:pPr>
              <a:lnSpc>
                <a:spcPct val="97000"/>
              </a:lnSpc>
              <a:spcBef>
                <a:spcPts val="0"/>
              </a:spcBef>
            </a:pPr>
            <a:r>
              <a:rPr lang="en-US" sz="2000" b="1" i="1" dirty="0" smtClean="0"/>
              <a:t>Innumerable</a:t>
            </a:r>
            <a:r>
              <a:rPr lang="en-US" sz="2000" dirty="0" smtClean="0"/>
              <a:t> and </a:t>
            </a:r>
            <a:r>
              <a:rPr lang="en-US" sz="2000" b="1" i="1" dirty="0" smtClean="0"/>
              <a:t>Before the Throne </a:t>
            </a:r>
            <a:r>
              <a:rPr lang="en-US" sz="2000" dirty="0" smtClean="0"/>
              <a:t>– </a:t>
            </a:r>
            <a:r>
              <a:rPr lang="en-US" sz="2000" b="1" i="1" dirty="0" smtClean="0"/>
              <a:t>All</a:t>
            </a:r>
            <a:r>
              <a:rPr lang="en-US" sz="2000" dirty="0" smtClean="0"/>
              <a:t> the redeemed in </a:t>
            </a:r>
            <a:r>
              <a:rPr lang="en-US" sz="2000" b="1" i="1" dirty="0" smtClean="0"/>
              <a:t>heaven</a:t>
            </a:r>
            <a:r>
              <a:rPr lang="en-US" sz="2000" dirty="0" smtClean="0"/>
              <a:t> (</a:t>
            </a:r>
            <a:r>
              <a:rPr lang="en-US" sz="2000" b="1" dirty="0" smtClean="0">
                <a:solidFill>
                  <a:srgbClr val="800000"/>
                </a:solidFill>
              </a:rPr>
              <a:t>Gen. 13:16</a:t>
            </a:r>
            <a:r>
              <a:rPr lang="en-US" sz="2000" dirty="0" smtClean="0"/>
              <a:t>).</a:t>
            </a:r>
          </a:p>
          <a:p>
            <a:pPr>
              <a:lnSpc>
                <a:spcPct val="97000"/>
              </a:lnSpc>
              <a:spcBef>
                <a:spcPts val="0"/>
              </a:spcBef>
            </a:pPr>
            <a:r>
              <a:rPr lang="en-US" sz="2000" b="1" dirty="0" smtClean="0"/>
              <a:t>White Robes </a:t>
            </a:r>
            <a:r>
              <a:rPr lang="en-US" sz="2000" dirty="0" smtClean="0"/>
              <a:t>– symbols of victory, purity, and holiness.</a:t>
            </a:r>
          </a:p>
          <a:p>
            <a:pPr>
              <a:lnSpc>
                <a:spcPct val="97000"/>
              </a:lnSpc>
              <a:spcBef>
                <a:spcPts val="0"/>
              </a:spcBef>
            </a:pPr>
            <a:r>
              <a:rPr lang="en-US" sz="2000" b="1" dirty="0" smtClean="0"/>
              <a:t>Proscribing Salvation to God </a:t>
            </a:r>
            <a:r>
              <a:rPr lang="en-US" sz="2000" dirty="0" smtClean="0"/>
              <a:t>– Acknowledging that God is the source, owner of their salvation.  (Incidentally, this would likely preclude angels, </a:t>
            </a:r>
            <a:r>
              <a:rPr lang="en-US" sz="2000" b="1" dirty="0" smtClean="0">
                <a:solidFill>
                  <a:srgbClr val="800000"/>
                </a:solidFill>
              </a:rPr>
              <a:t>Hebrews 2:16</a:t>
            </a:r>
            <a:r>
              <a:rPr lang="en-US" sz="2000" dirty="0" smtClean="0"/>
              <a:t>.)</a:t>
            </a:r>
          </a:p>
          <a:p>
            <a:pPr>
              <a:lnSpc>
                <a:spcPct val="97000"/>
              </a:lnSpc>
              <a:spcBef>
                <a:spcPts val="0"/>
              </a:spcBef>
            </a:pPr>
            <a:r>
              <a:rPr lang="en-US" sz="2000" b="1" dirty="0" smtClean="0"/>
              <a:t>Palm Branches</a:t>
            </a:r>
            <a:r>
              <a:rPr lang="en-US" sz="2000" dirty="0" smtClean="0"/>
              <a:t> – Feast of Tabernacles (</a:t>
            </a:r>
            <a:r>
              <a:rPr lang="en-US" sz="2000" b="1" dirty="0" smtClean="0">
                <a:solidFill>
                  <a:srgbClr val="800000"/>
                </a:solidFill>
              </a:rPr>
              <a:t>Leviticus 23:40-43; Nehemiah 8:14-18</a:t>
            </a:r>
            <a:r>
              <a:rPr lang="en-US" sz="2000" dirty="0" smtClean="0"/>
              <a:t>)? Triumphal Entry (</a:t>
            </a:r>
            <a:r>
              <a:rPr lang="en-US" sz="2000" b="1" dirty="0" smtClean="0">
                <a:solidFill>
                  <a:srgbClr val="800000"/>
                </a:solidFill>
              </a:rPr>
              <a:t>John 12:12-21</a:t>
            </a:r>
            <a:r>
              <a:rPr lang="en-US" sz="2000" dirty="0" smtClean="0"/>
              <a:t>)?</a:t>
            </a:r>
          </a:p>
        </p:txBody>
      </p:sp>
    </p:spTree>
    <p:extLst>
      <p:ext uri="{BB962C8B-B14F-4D97-AF65-F5344CB8AC3E}">
        <p14:creationId xmlns:p14="http://schemas.microsoft.com/office/powerpoint/2010/main" val="9161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Innumerable, Heavenly Host</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b="1" i="1" u="sng" dirty="0" smtClean="0">
                <a:solidFill>
                  <a:srgbClr val="800000"/>
                </a:solidFill>
              </a:rPr>
              <a:t>All</a:t>
            </a:r>
            <a:r>
              <a:rPr lang="en-US" sz="2000" b="1" i="1" dirty="0" smtClean="0">
                <a:solidFill>
                  <a:srgbClr val="800000"/>
                </a:solidFill>
              </a:rPr>
              <a:t> </a:t>
            </a:r>
            <a:r>
              <a:rPr lang="en-US" sz="2000" b="1" i="1" dirty="0">
                <a:solidFill>
                  <a:srgbClr val="800000"/>
                </a:solidFill>
              </a:rPr>
              <a:t>the </a:t>
            </a:r>
            <a:r>
              <a:rPr lang="en-US" sz="2000" b="1" i="1" u="sng" dirty="0">
                <a:solidFill>
                  <a:srgbClr val="800000"/>
                </a:solidFill>
              </a:rPr>
              <a:t>angels</a:t>
            </a:r>
            <a:r>
              <a:rPr lang="en-US" sz="2000" b="1" i="1" dirty="0">
                <a:solidFill>
                  <a:srgbClr val="800000"/>
                </a:solidFill>
              </a:rPr>
              <a:t> </a:t>
            </a:r>
            <a:r>
              <a:rPr lang="en-US" sz="2000" i="1" dirty="0">
                <a:solidFill>
                  <a:srgbClr val="800000"/>
                </a:solidFill>
              </a:rPr>
              <a:t>stood around the throne and </a:t>
            </a:r>
            <a:r>
              <a:rPr lang="en-US" sz="2000" b="1" i="1" dirty="0">
                <a:solidFill>
                  <a:srgbClr val="800000"/>
                </a:solidFill>
              </a:rPr>
              <a:t>the </a:t>
            </a:r>
            <a:r>
              <a:rPr lang="en-US" sz="2000" b="1" i="1" u="sng" dirty="0">
                <a:solidFill>
                  <a:srgbClr val="800000"/>
                </a:solidFill>
              </a:rPr>
              <a:t>elders</a:t>
            </a:r>
            <a:r>
              <a:rPr lang="en-US" sz="2000" b="1" i="1" dirty="0">
                <a:solidFill>
                  <a:srgbClr val="800000"/>
                </a:solidFill>
              </a:rPr>
              <a:t> and the </a:t>
            </a:r>
            <a:r>
              <a:rPr lang="en-US" sz="2000" b="1" i="1" u="sng" dirty="0">
                <a:solidFill>
                  <a:srgbClr val="800000"/>
                </a:solidFill>
              </a:rPr>
              <a:t>four living creatures</a:t>
            </a:r>
            <a:r>
              <a:rPr lang="en-US" sz="2000" i="1" dirty="0">
                <a:solidFill>
                  <a:srgbClr val="800000"/>
                </a:solidFill>
              </a:rPr>
              <a:t>, and fell on their faces before the throne and </a:t>
            </a:r>
            <a:r>
              <a:rPr lang="en-US" sz="2000" b="1" i="1" dirty="0">
                <a:solidFill>
                  <a:srgbClr val="800000"/>
                </a:solidFill>
              </a:rPr>
              <a:t>worshiped </a:t>
            </a:r>
            <a:r>
              <a:rPr lang="en-US" sz="2000" b="1" i="1" dirty="0" smtClean="0">
                <a:solidFill>
                  <a:srgbClr val="800000"/>
                </a:solidFill>
              </a:rPr>
              <a:t>God, saying</a:t>
            </a:r>
            <a:r>
              <a:rPr lang="en-US" sz="2000" i="1" dirty="0">
                <a:solidFill>
                  <a:srgbClr val="800000"/>
                </a:solidFill>
              </a:rPr>
              <a:t>: </a:t>
            </a:r>
            <a:r>
              <a:rPr lang="en-US" sz="2000" i="1" dirty="0" smtClean="0">
                <a:solidFill>
                  <a:srgbClr val="800000"/>
                </a:solidFill>
              </a:rPr>
              <a:t>“</a:t>
            </a:r>
            <a:r>
              <a:rPr lang="en-US" sz="2000" b="1" i="1" dirty="0" smtClean="0">
                <a:solidFill>
                  <a:srgbClr val="800000"/>
                </a:solidFill>
              </a:rPr>
              <a:t>Amen</a:t>
            </a:r>
            <a:r>
              <a:rPr lang="en-US" sz="2000" i="1" dirty="0">
                <a:solidFill>
                  <a:srgbClr val="800000"/>
                </a:solidFill>
              </a:rPr>
              <a:t>! </a:t>
            </a:r>
            <a:r>
              <a:rPr lang="en-US" sz="2000" b="1" i="1" baseline="30000" dirty="0" smtClean="0">
                <a:solidFill>
                  <a:srgbClr val="800000"/>
                </a:solidFill>
              </a:rPr>
              <a:t>1</a:t>
            </a:r>
            <a:r>
              <a:rPr lang="en-US" sz="2000" b="1" i="1" dirty="0" smtClean="0">
                <a:solidFill>
                  <a:srgbClr val="800000"/>
                </a:solidFill>
              </a:rPr>
              <a:t>Blessing</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glory</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wisdom</a:t>
            </a:r>
            <a:r>
              <a:rPr lang="en-US" sz="2000" i="1" dirty="0">
                <a:solidFill>
                  <a:srgbClr val="800000"/>
                </a:solidFill>
              </a:rPr>
              <a:t>, </a:t>
            </a:r>
            <a:r>
              <a:rPr lang="en-US" sz="2000" b="1" i="1" baseline="30000" dirty="0" smtClean="0">
                <a:solidFill>
                  <a:srgbClr val="800000"/>
                </a:solidFill>
              </a:rPr>
              <a:t>4</a:t>
            </a:r>
            <a:r>
              <a:rPr lang="en-US" sz="2000" b="1" i="1" dirty="0" smtClean="0">
                <a:solidFill>
                  <a:srgbClr val="800000"/>
                </a:solidFill>
              </a:rPr>
              <a:t>thanksgiving</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5</a:t>
            </a:r>
            <a:r>
              <a:rPr lang="en-US" sz="2000" b="1" i="1" dirty="0" smtClean="0">
                <a:solidFill>
                  <a:srgbClr val="800000"/>
                </a:solidFill>
              </a:rPr>
              <a:t>honor</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6</a:t>
            </a:r>
            <a:r>
              <a:rPr lang="en-US" sz="2000" b="1" i="1" dirty="0" smtClean="0">
                <a:solidFill>
                  <a:srgbClr val="800000"/>
                </a:solidFill>
              </a:rPr>
              <a:t>power</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7</a:t>
            </a:r>
            <a:r>
              <a:rPr lang="en-US" sz="2000" b="1" i="1" dirty="0" smtClean="0">
                <a:solidFill>
                  <a:srgbClr val="800000"/>
                </a:solidFill>
              </a:rPr>
              <a:t>might</a:t>
            </a:r>
            <a:r>
              <a:rPr lang="en-US" sz="2000" i="1" dirty="0">
                <a:solidFill>
                  <a:srgbClr val="800000"/>
                </a:solidFill>
              </a:rPr>
              <a:t>, </a:t>
            </a:r>
            <a:r>
              <a:rPr lang="en-US" sz="2000" b="1" i="1" dirty="0" smtClean="0">
                <a:solidFill>
                  <a:srgbClr val="800000"/>
                </a:solidFill>
              </a:rPr>
              <a:t>be </a:t>
            </a:r>
            <a:r>
              <a:rPr lang="en-US" sz="2000" b="1" i="1" dirty="0">
                <a:solidFill>
                  <a:srgbClr val="800000"/>
                </a:solidFill>
              </a:rPr>
              <a:t>to </a:t>
            </a:r>
            <a:r>
              <a:rPr lang="en-US" sz="2000" b="1" i="1" u="sng" dirty="0">
                <a:solidFill>
                  <a:srgbClr val="800000"/>
                </a:solidFill>
              </a:rPr>
              <a:t>our God</a:t>
            </a:r>
            <a:r>
              <a:rPr lang="en-US" sz="2000" b="1" i="1" dirty="0">
                <a:solidFill>
                  <a:srgbClr val="800000"/>
                </a:solidFill>
              </a:rPr>
              <a:t> forever and ever</a:t>
            </a:r>
            <a:r>
              <a:rPr lang="en-US" sz="2000" i="1" dirty="0">
                <a:solidFill>
                  <a:srgbClr val="800000"/>
                </a:solidFill>
              </a:rPr>
              <a:t>. Amen</a:t>
            </a:r>
            <a:r>
              <a:rPr lang="en-US" sz="2000" i="1" dirty="0" smtClean="0">
                <a:solidFill>
                  <a:srgbClr val="800000"/>
                </a:solidFill>
              </a:rPr>
              <a:t>.” </a:t>
            </a:r>
            <a:r>
              <a:rPr lang="en-US" sz="2000" i="1" dirty="0">
                <a:solidFill>
                  <a:srgbClr val="800000"/>
                </a:solidFill>
              </a:rPr>
              <a:t>Then one of the elders answered, saying to me, </a:t>
            </a:r>
            <a:r>
              <a:rPr lang="en-US" sz="2000" i="1" dirty="0" smtClean="0">
                <a:solidFill>
                  <a:srgbClr val="800000"/>
                </a:solidFill>
              </a:rPr>
              <a:t>“</a:t>
            </a:r>
            <a:r>
              <a:rPr lang="en-US" sz="2000" b="1" i="1" u="sng" dirty="0" smtClean="0">
                <a:solidFill>
                  <a:srgbClr val="800000"/>
                </a:solidFill>
              </a:rPr>
              <a:t>Who</a:t>
            </a:r>
            <a:r>
              <a:rPr lang="en-US" sz="2000" b="1" i="1" dirty="0" smtClean="0">
                <a:solidFill>
                  <a:srgbClr val="800000"/>
                </a:solidFill>
              </a:rPr>
              <a:t> </a:t>
            </a:r>
            <a:r>
              <a:rPr lang="en-US" sz="2000" b="1" i="1" dirty="0">
                <a:solidFill>
                  <a:srgbClr val="800000"/>
                </a:solidFill>
              </a:rPr>
              <a:t>are these arrayed in white robes, and </a:t>
            </a:r>
            <a:r>
              <a:rPr lang="en-US" sz="2000" b="1" i="1" u="sng" dirty="0">
                <a:solidFill>
                  <a:srgbClr val="800000"/>
                </a:solidFill>
              </a:rPr>
              <a:t>where</a:t>
            </a:r>
            <a:r>
              <a:rPr lang="en-US" sz="2000" b="1" i="1" dirty="0">
                <a:solidFill>
                  <a:srgbClr val="800000"/>
                </a:solidFill>
              </a:rPr>
              <a:t> did they come from</a:t>
            </a:r>
            <a:r>
              <a:rPr lang="en-US" sz="2000" i="1" dirty="0" smtClean="0">
                <a:solidFill>
                  <a:srgbClr val="800000"/>
                </a:solidFill>
              </a:rPr>
              <a:t>?” </a:t>
            </a:r>
            <a:r>
              <a:rPr lang="en-US" sz="2000" dirty="0" smtClean="0"/>
              <a:t>(</a:t>
            </a:r>
            <a:r>
              <a:rPr lang="en-US" sz="2000" b="1" dirty="0" smtClean="0">
                <a:solidFill>
                  <a:srgbClr val="800000"/>
                </a:solidFill>
              </a:rPr>
              <a:t>Rev. 7:11-13</a:t>
            </a:r>
            <a:r>
              <a:rPr lang="en-US" sz="2000" dirty="0" smtClean="0"/>
              <a:t>)</a:t>
            </a:r>
          </a:p>
          <a:p>
            <a:pPr>
              <a:spcBef>
                <a:spcPts val="0"/>
              </a:spcBef>
            </a:pPr>
            <a:r>
              <a:rPr lang="en-US" sz="2000" dirty="0" smtClean="0"/>
              <a:t>Entire heavenly host – including all angels, elders, and 4 living creatures.</a:t>
            </a:r>
          </a:p>
          <a:p>
            <a:pPr>
              <a:spcBef>
                <a:spcPts val="0"/>
              </a:spcBef>
            </a:pPr>
            <a:r>
              <a:rPr lang="en-US" sz="2000" dirty="0" smtClean="0"/>
              <a:t>Raise 7-fold blessing and praise.</a:t>
            </a:r>
          </a:p>
          <a:p>
            <a:pPr>
              <a:spcBef>
                <a:spcPts val="0"/>
              </a:spcBef>
            </a:pPr>
            <a:r>
              <a:rPr lang="en-US" sz="2000" dirty="0" smtClean="0"/>
              <a:t>Returns attention to identity and condition of those robed in white before the throne.</a:t>
            </a:r>
          </a:p>
          <a:p>
            <a:pPr>
              <a:spcBef>
                <a:spcPts val="0"/>
              </a:spcBef>
            </a:pPr>
            <a:endParaRPr lang="en-US" sz="2000" dirty="0" smtClean="0"/>
          </a:p>
        </p:txBody>
      </p:sp>
    </p:spTree>
    <p:extLst>
      <p:ext uri="{BB962C8B-B14F-4D97-AF65-F5344CB8AC3E}">
        <p14:creationId xmlns:p14="http://schemas.microsoft.com/office/powerpoint/2010/main" val="40175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White in the Blood of the Lamb</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smtClean="0"/>
              <a:t>What </a:t>
            </a:r>
            <a:r>
              <a:rPr lang="en-US" sz="2000" dirty="0"/>
              <a:t>is ironic about the color of their robes and how they obtained that color?</a:t>
            </a:r>
            <a:endParaRPr lang="en-US" sz="2000" dirty="0" smtClean="0"/>
          </a:p>
          <a:p>
            <a:pPr marL="0" indent="0">
              <a:spcBef>
                <a:spcPts val="0"/>
              </a:spcBef>
              <a:buNone/>
            </a:pPr>
            <a:r>
              <a:rPr lang="en-US" sz="2000" i="1" dirty="0">
                <a:solidFill>
                  <a:srgbClr val="800000"/>
                </a:solidFill>
              </a:rPr>
              <a:t>And I said to him, </a:t>
            </a:r>
            <a:r>
              <a:rPr lang="en-US" sz="2000" i="1" dirty="0" smtClean="0">
                <a:solidFill>
                  <a:srgbClr val="800000"/>
                </a:solidFill>
              </a:rPr>
              <a:t>“Sir</a:t>
            </a:r>
            <a:r>
              <a:rPr lang="en-US" sz="2000" i="1" dirty="0">
                <a:solidFill>
                  <a:srgbClr val="800000"/>
                </a:solidFill>
              </a:rPr>
              <a:t>, you know</a:t>
            </a:r>
            <a:r>
              <a:rPr lang="en-US" sz="2000" i="1" dirty="0" smtClean="0">
                <a:solidFill>
                  <a:srgbClr val="800000"/>
                </a:solidFill>
              </a:rPr>
              <a:t>.” </a:t>
            </a:r>
            <a:r>
              <a:rPr lang="en-US" sz="2000" i="1" dirty="0">
                <a:solidFill>
                  <a:srgbClr val="800000"/>
                </a:solidFill>
              </a:rPr>
              <a:t>So he said to me, </a:t>
            </a:r>
            <a:r>
              <a:rPr lang="en-US" sz="2000" i="1" dirty="0" smtClean="0">
                <a:solidFill>
                  <a:srgbClr val="800000"/>
                </a:solidFill>
              </a:rPr>
              <a:t>“These </a:t>
            </a:r>
            <a:r>
              <a:rPr lang="en-US" sz="2000" i="1" dirty="0">
                <a:solidFill>
                  <a:srgbClr val="800000"/>
                </a:solidFill>
              </a:rPr>
              <a:t>are the </a:t>
            </a:r>
            <a:r>
              <a:rPr lang="en-US" sz="2000" b="1" i="1" dirty="0">
                <a:solidFill>
                  <a:srgbClr val="800000"/>
                </a:solidFill>
              </a:rPr>
              <a:t>ones who come out of </a:t>
            </a:r>
            <a:r>
              <a:rPr lang="en-US" sz="2000" b="1" i="1" u="sng" dirty="0">
                <a:solidFill>
                  <a:srgbClr val="800000"/>
                </a:solidFill>
              </a:rPr>
              <a:t>the great tribulation</a:t>
            </a:r>
            <a:r>
              <a:rPr lang="en-US" sz="2000" i="1" dirty="0">
                <a:solidFill>
                  <a:srgbClr val="800000"/>
                </a:solidFill>
              </a:rPr>
              <a:t>, and </a:t>
            </a:r>
            <a:r>
              <a:rPr lang="en-US" sz="2000" b="1" i="1" u="sng" dirty="0">
                <a:solidFill>
                  <a:srgbClr val="800000"/>
                </a:solidFill>
              </a:rPr>
              <a:t>washed</a:t>
            </a:r>
            <a:r>
              <a:rPr lang="en-US" sz="2000" b="1" i="1" dirty="0">
                <a:solidFill>
                  <a:srgbClr val="800000"/>
                </a:solidFill>
              </a:rPr>
              <a:t> their robes </a:t>
            </a:r>
            <a:r>
              <a:rPr lang="en-US" sz="2000" i="1" dirty="0">
                <a:solidFill>
                  <a:srgbClr val="800000"/>
                </a:solidFill>
              </a:rPr>
              <a:t>and </a:t>
            </a:r>
            <a:r>
              <a:rPr lang="en-US" sz="2000" b="1" i="1" dirty="0">
                <a:solidFill>
                  <a:srgbClr val="800000"/>
                </a:solidFill>
              </a:rPr>
              <a:t>made them </a:t>
            </a:r>
            <a:r>
              <a:rPr lang="en-US" sz="2000" b="1" i="1" u="sng" dirty="0">
                <a:solidFill>
                  <a:srgbClr val="800000"/>
                </a:solidFill>
              </a:rPr>
              <a:t>white in the blood</a:t>
            </a:r>
            <a:r>
              <a:rPr lang="en-US" sz="2000" b="1" i="1" dirty="0">
                <a:solidFill>
                  <a:srgbClr val="800000"/>
                </a:solidFill>
              </a:rPr>
              <a:t> of the Lamb</a:t>
            </a:r>
            <a:r>
              <a:rPr lang="en-US" sz="2000" i="1" dirty="0" smtClean="0">
                <a:solidFill>
                  <a:srgbClr val="800000"/>
                </a:solidFill>
              </a:rPr>
              <a:t>.” </a:t>
            </a:r>
            <a:r>
              <a:rPr lang="en-US" sz="2000" dirty="0" smtClean="0"/>
              <a:t>(</a:t>
            </a:r>
            <a:r>
              <a:rPr lang="en-US" sz="2000" b="1" dirty="0" smtClean="0">
                <a:solidFill>
                  <a:srgbClr val="800000"/>
                </a:solidFill>
              </a:rPr>
              <a:t>Revelation 7:14</a:t>
            </a:r>
            <a:r>
              <a:rPr lang="en-US" sz="2000" dirty="0" smtClean="0"/>
              <a:t>)</a:t>
            </a:r>
          </a:p>
          <a:p>
            <a:pPr>
              <a:spcBef>
                <a:spcPts val="0"/>
              </a:spcBef>
            </a:pPr>
            <a:r>
              <a:rPr lang="en-US" sz="2000" i="1" dirty="0" smtClean="0">
                <a:solidFill>
                  <a:srgbClr val="800000"/>
                </a:solidFill>
              </a:rPr>
              <a:t>“Washed”</a:t>
            </a:r>
            <a:r>
              <a:rPr lang="en-US" sz="2000" dirty="0" smtClean="0"/>
              <a:t> clean in </a:t>
            </a:r>
            <a:r>
              <a:rPr lang="en-US" sz="2000" i="1" dirty="0" smtClean="0">
                <a:solidFill>
                  <a:srgbClr val="800000"/>
                </a:solidFill>
              </a:rPr>
              <a:t>“blood”</a:t>
            </a:r>
            <a:r>
              <a:rPr lang="en-US" sz="2000" i="1" dirty="0" smtClean="0"/>
              <a:t>.</a:t>
            </a:r>
          </a:p>
          <a:p>
            <a:pPr>
              <a:spcBef>
                <a:spcPts val="0"/>
              </a:spcBef>
            </a:pPr>
            <a:r>
              <a:rPr lang="en-US" sz="2000" dirty="0" smtClean="0"/>
              <a:t>Shocking that what produces the worst stains removes the </a:t>
            </a:r>
            <a:r>
              <a:rPr lang="en-US" sz="2000" dirty="0" err="1" smtClean="0"/>
              <a:t>unremovable</a:t>
            </a:r>
            <a:r>
              <a:rPr lang="en-US" sz="2000" dirty="0" smtClean="0"/>
              <a:t> stains.</a:t>
            </a:r>
          </a:p>
          <a:p>
            <a:pPr>
              <a:spcBef>
                <a:spcPts val="0"/>
              </a:spcBef>
            </a:pPr>
            <a:r>
              <a:rPr lang="en-US" sz="2000" dirty="0" smtClean="0"/>
              <a:t>… Only because it is </a:t>
            </a:r>
            <a:r>
              <a:rPr lang="en-US" sz="2000" i="1" dirty="0" smtClean="0">
                <a:solidFill>
                  <a:srgbClr val="800000"/>
                </a:solidFill>
              </a:rPr>
              <a:t>“the blood of the Lamb”</a:t>
            </a:r>
            <a:r>
              <a:rPr lang="en-US" sz="2000" dirty="0" smtClean="0"/>
              <a:t>!</a:t>
            </a:r>
          </a:p>
          <a:p>
            <a:pPr>
              <a:spcBef>
                <a:spcPts val="0"/>
              </a:spcBef>
            </a:pPr>
            <a:r>
              <a:rPr lang="en-US" sz="2000" dirty="0" smtClean="0"/>
              <a:t>Meaning of </a:t>
            </a:r>
            <a:r>
              <a:rPr lang="en-US" sz="2000" i="1" dirty="0" smtClean="0"/>
              <a:t>“the great tribulation”</a:t>
            </a:r>
            <a:r>
              <a:rPr lang="en-US" sz="2000" dirty="0" smtClean="0"/>
              <a:t>?</a:t>
            </a:r>
          </a:p>
          <a:p>
            <a:pPr lvl="1">
              <a:spcBef>
                <a:spcPts val="0"/>
              </a:spcBef>
            </a:pPr>
            <a:r>
              <a:rPr lang="en-US" sz="1800" dirty="0" smtClean="0"/>
              <a:t>Could refer to all saints of all time, because we all suffer to some extent as Christians (</a:t>
            </a:r>
            <a:r>
              <a:rPr lang="en-US" sz="1800" b="1" dirty="0" smtClean="0">
                <a:solidFill>
                  <a:srgbClr val="800000"/>
                </a:solidFill>
              </a:rPr>
              <a:t>Acts 14:22; 2 Timothy 3:12; John 16:33</a:t>
            </a:r>
            <a:r>
              <a:rPr lang="en-US" sz="1800" dirty="0" smtClean="0"/>
              <a:t>).</a:t>
            </a:r>
          </a:p>
          <a:p>
            <a:pPr lvl="1">
              <a:spcBef>
                <a:spcPts val="0"/>
              </a:spcBef>
            </a:pPr>
            <a:r>
              <a:rPr lang="en-US" sz="1800" dirty="0" smtClean="0"/>
              <a:t>Could refer to all saints who died specifically during the time of persecution associated with the establishment of the church.</a:t>
            </a:r>
          </a:p>
        </p:txBody>
      </p:sp>
    </p:spTree>
    <p:extLst>
      <p:ext uri="{BB962C8B-B14F-4D97-AF65-F5344CB8AC3E}">
        <p14:creationId xmlns:p14="http://schemas.microsoft.com/office/powerpoint/2010/main" val="744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“I Will Dwell Among Them”</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7"/>
            </a:pPr>
            <a:r>
              <a:rPr lang="en-US" sz="2000" dirty="0" smtClean="0"/>
              <a:t>What state is described for God’s people?  What application would this hold 1</a:t>
            </a:r>
            <a:r>
              <a:rPr lang="en-US" sz="2000" baseline="30000" dirty="0" smtClean="0"/>
              <a:t>st</a:t>
            </a:r>
            <a:r>
              <a:rPr lang="en-US" sz="2000" dirty="0" smtClean="0"/>
              <a:t> century saints?  How does it help us?  At what other time or times did God </a:t>
            </a:r>
            <a:r>
              <a:rPr lang="en-US" sz="2000" i="1" dirty="0" smtClean="0">
                <a:solidFill>
                  <a:srgbClr val="800000"/>
                </a:solidFill>
              </a:rPr>
              <a:t>“dwell among”</a:t>
            </a:r>
            <a:r>
              <a:rPr lang="en-US" sz="2000" dirty="0" smtClean="0"/>
              <a:t> His people?</a:t>
            </a:r>
          </a:p>
          <a:p>
            <a:pPr marL="0" indent="0">
              <a:lnSpc>
                <a:spcPct val="97000"/>
              </a:lnSpc>
              <a:spcBef>
                <a:spcPts val="0"/>
              </a:spcBef>
              <a:buNone/>
            </a:pPr>
            <a:r>
              <a:rPr lang="en-US" sz="2000" i="1" dirty="0" smtClean="0">
                <a:solidFill>
                  <a:srgbClr val="800000"/>
                </a:solidFill>
              </a:rPr>
              <a:t>“Therefore </a:t>
            </a:r>
            <a:r>
              <a:rPr lang="en-US" sz="2000" i="1" dirty="0">
                <a:solidFill>
                  <a:srgbClr val="800000"/>
                </a:solidFill>
              </a:rPr>
              <a:t>they are </a:t>
            </a:r>
            <a:r>
              <a:rPr lang="en-US" sz="2000" b="1" i="1" dirty="0">
                <a:solidFill>
                  <a:srgbClr val="800000"/>
                </a:solidFill>
              </a:rPr>
              <a:t>before the </a:t>
            </a:r>
            <a:r>
              <a:rPr lang="en-US" sz="2000" b="1" i="1" u="sng" dirty="0">
                <a:solidFill>
                  <a:srgbClr val="800000"/>
                </a:solidFill>
              </a:rPr>
              <a:t>throne of God</a:t>
            </a:r>
            <a:r>
              <a:rPr lang="en-US" sz="2000" i="1" dirty="0">
                <a:solidFill>
                  <a:srgbClr val="800000"/>
                </a:solidFill>
              </a:rPr>
              <a:t>, and serve Him day and night </a:t>
            </a:r>
            <a:r>
              <a:rPr lang="en-US" sz="2000" b="1" i="1" dirty="0">
                <a:solidFill>
                  <a:srgbClr val="800000"/>
                </a:solidFill>
              </a:rPr>
              <a:t>in His temple</a:t>
            </a:r>
            <a:r>
              <a:rPr lang="en-US" sz="2000" i="1" dirty="0">
                <a:solidFill>
                  <a:srgbClr val="800000"/>
                </a:solidFill>
              </a:rPr>
              <a:t>. And </a:t>
            </a:r>
            <a:r>
              <a:rPr lang="en-US" sz="2000" b="1" i="1" dirty="0">
                <a:solidFill>
                  <a:srgbClr val="800000"/>
                </a:solidFill>
              </a:rPr>
              <a:t>He who sits on the throne will </a:t>
            </a:r>
            <a:r>
              <a:rPr lang="en-US" sz="2000" b="1" i="1" u="sng" dirty="0">
                <a:solidFill>
                  <a:srgbClr val="800000"/>
                </a:solidFill>
              </a:rPr>
              <a:t>dwell among </a:t>
            </a:r>
            <a:r>
              <a:rPr lang="en-US" sz="2000" b="1" i="1" u="sng" dirty="0" smtClean="0">
                <a:solidFill>
                  <a:srgbClr val="800000"/>
                </a:solidFill>
              </a:rPr>
              <a:t>them</a:t>
            </a:r>
            <a:r>
              <a:rPr lang="en-US" sz="2000" i="1" dirty="0" smtClean="0">
                <a:solidFill>
                  <a:srgbClr val="800000"/>
                </a:solidFill>
              </a:rPr>
              <a:t>.  They </a:t>
            </a:r>
            <a:r>
              <a:rPr lang="en-US" sz="2000" b="1" i="1" dirty="0">
                <a:solidFill>
                  <a:srgbClr val="800000"/>
                </a:solidFill>
              </a:rPr>
              <a:t>shall neither hunger</a:t>
            </a:r>
            <a:r>
              <a:rPr lang="en-US" sz="2000" i="1" dirty="0">
                <a:solidFill>
                  <a:srgbClr val="800000"/>
                </a:solidFill>
              </a:rPr>
              <a:t> anymore </a:t>
            </a:r>
            <a:r>
              <a:rPr lang="en-US" sz="2000" b="1" i="1" dirty="0">
                <a:solidFill>
                  <a:srgbClr val="800000"/>
                </a:solidFill>
              </a:rPr>
              <a:t>nor thirst </a:t>
            </a:r>
            <a:r>
              <a:rPr lang="en-US" sz="2000" i="1" dirty="0">
                <a:solidFill>
                  <a:srgbClr val="800000"/>
                </a:solidFill>
              </a:rPr>
              <a:t>anymore; the </a:t>
            </a:r>
            <a:r>
              <a:rPr lang="en-US" sz="2000" b="1" i="1" dirty="0">
                <a:solidFill>
                  <a:srgbClr val="800000"/>
                </a:solidFill>
              </a:rPr>
              <a:t>sun shall not strike </a:t>
            </a:r>
            <a:r>
              <a:rPr lang="en-US" sz="2000" i="1" dirty="0">
                <a:solidFill>
                  <a:srgbClr val="800000"/>
                </a:solidFill>
              </a:rPr>
              <a:t>them, </a:t>
            </a:r>
            <a:r>
              <a:rPr lang="en-US" sz="2000" b="1" i="1" dirty="0">
                <a:solidFill>
                  <a:srgbClr val="800000"/>
                </a:solidFill>
              </a:rPr>
              <a:t>nor any </a:t>
            </a:r>
            <a:r>
              <a:rPr lang="en-US" sz="2000" b="1" i="1" dirty="0" smtClean="0">
                <a:solidFill>
                  <a:srgbClr val="800000"/>
                </a:solidFill>
              </a:rPr>
              <a:t>heat</a:t>
            </a:r>
            <a:r>
              <a:rPr lang="en-US" sz="2000" i="1" dirty="0" smtClean="0">
                <a:solidFill>
                  <a:srgbClr val="800000"/>
                </a:solidFill>
              </a:rPr>
              <a:t>;  for </a:t>
            </a:r>
            <a:r>
              <a:rPr lang="en-US" sz="2000" b="1" i="1" u="sng" dirty="0">
                <a:solidFill>
                  <a:srgbClr val="800000"/>
                </a:solidFill>
              </a:rPr>
              <a:t>the Lamb </a:t>
            </a:r>
            <a:r>
              <a:rPr lang="en-US" sz="2000" b="1" i="1" dirty="0">
                <a:solidFill>
                  <a:srgbClr val="800000"/>
                </a:solidFill>
              </a:rPr>
              <a:t>who is in the midst of the throne will </a:t>
            </a:r>
            <a:r>
              <a:rPr lang="en-US" sz="2000" b="1" i="1" u="sng" dirty="0">
                <a:solidFill>
                  <a:srgbClr val="800000"/>
                </a:solidFill>
              </a:rPr>
              <a:t>shepherd</a:t>
            </a:r>
            <a:r>
              <a:rPr lang="en-US" sz="2000" b="1" i="1" dirty="0">
                <a:solidFill>
                  <a:srgbClr val="800000"/>
                </a:solidFill>
              </a:rPr>
              <a:t> them and lead them </a:t>
            </a:r>
            <a:r>
              <a:rPr lang="en-US" sz="2000" i="1" dirty="0">
                <a:solidFill>
                  <a:srgbClr val="800000"/>
                </a:solidFill>
              </a:rPr>
              <a:t>to living fountains of waters. And </a:t>
            </a:r>
            <a:r>
              <a:rPr lang="en-US" sz="2000" b="1" i="1" u="sng" dirty="0">
                <a:solidFill>
                  <a:srgbClr val="800000"/>
                </a:solidFill>
              </a:rPr>
              <a:t>God will wipe</a:t>
            </a:r>
            <a:r>
              <a:rPr lang="en-US" sz="2000" b="1" i="1" dirty="0">
                <a:solidFill>
                  <a:srgbClr val="800000"/>
                </a:solidFill>
              </a:rPr>
              <a:t> away every tear from their eyes</a:t>
            </a:r>
            <a:r>
              <a:rPr lang="en-US" sz="2000" i="1" dirty="0" smtClean="0">
                <a:solidFill>
                  <a:srgbClr val="800000"/>
                </a:solidFill>
              </a:rPr>
              <a:t>.” </a:t>
            </a:r>
            <a:r>
              <a:rPr lang="en-US" sz="2000" dirty="0" smtClean="0"/>
              <a:t>(</a:t>
            </a:r>
            <a:r>
              <a:rPr lang="en-US" sz="2000" b="1" dirty="0" smtClean="0">
                <a:solidFill>
                  <a:srgbClr val="800000"/>
                </a:solidFill>
              </a:rPr>
              <a:t>Rv.7:15-17</a:t>
            </a:r>
            <a:r>
              <a:rPr lang="en-US" sz="2000" dirty="0" smtClean="0"/>
              <a:t>)</a:t>
            </a:r>
          </a:p>
          <a:p>
            <a:pPr>
              <a:lnSpc>
                <a:spcPct val="97000"/>
              </a:lnSpc>
              <a:spcBef>
                <a:spcPts val="0"/>
              </a:spcBef>
            </a:pPr>
            <a:r>
              <a:rPr lang="en-US" sz="2000" dirty="0" smtClean="0"/>
              <a:t>God would provide temple, sanctuary for protection (</a:t>
            </a:r>
            <a:r>
              <a:rPr lang="en-US" sz="2000" b="1" dirty="0" smtClean="0">
                <a:solidFill>
                  <a:srgbClr val="800000"/>
                </a:solidFill>
              </a:rPr>
              <a:t>Is.4:5-6; 49:10 Ez.37:27-28</a:t>
            </a:r>
            <a:r>
              <a:rPr lang="en-US" sz="2000" dirty="0" smtClean="0"/>
              <a:t>).</a:t>
            </a:r>
          </a:p>
          <a:p>
            <a:pPr>
              <a:lnSpc>
                <a:spcPct val="97000"/>
              </a:lnSpc>
              <a:spcBef>
                <a:spcPts val="0"/>
              </a:spcBef>
            </a:pPr>
            <a:r>
              <a:rPr lang="en-US" sz="2000" dirty="0" smtClean="0"/>
              <a:t>No </a:t>
            </a:r>
            <a:r>
              <a:rPr lang="en-US" sz="2000" i="1" dirty="0" smtClean="0">
                <a:solidFill>
                  <a:srgbClr val="800000"/>
                </a:solidFill>
              </a:rPr>
              <a:t>“temple”</a:t>
            </a:r>
            <a:r>
              <a:rPr lang="en-US" sz="2000" dirty="0" smtClean="0"/>
              <a:t> in heaven, because </a:t>
            </a:r>
            <a:r>
              <a:rPr lang="en-US" sz="2000" i="1" dirty="0" smtClean="0">
                <a:solidFill>
                  <a:srgbClr val="800000"/>
                </a:solidFill>
              </a:rPr>
              <a:t>“the Lord God Almighty and the Lamb </a:t>
            </a:r>
            <a:r>
              <a:rPr lang="en-US" sz="2000" b="1" i="1" u="sng" dirty="0" smtClean="0">
                <a:solidFill>
                  <a:srgbClr val="800000"/>
                </a:solidFill>
              </a:rPr>
              <a:t>are</a:t>
            </a:r>
            <a:r>
              <a:rPr lang="en-US" sz="2000" b="1" i="1" dirty="0" smtClean="0">
                <a:solidFill>
                  <a:srgbClr val="800000"/>
                </a:solidFill>
              </a:rPr>
              <a:t> its temple</a:t>
            </a:r>
            <a:r>
              <a:rPr lang="en-US" sz="2000" i="1" dirty="0" smtClean="0">
                <a:solidFill>
                  <a:srgbClr val="800000"/>
                </a:solidFill>
              </a:rPr>
              <a:t>”</a:t>
            </a:r>
            <a:r>
              <a:rPr lang="en-US" sz="2000" dirty="0" smtClean="0"/>
              <a:t> (</a:t>
            </a:r>
            <a:r>
              <a:rPr lang="en-US" sz="2000" b="1" dirty="0" smtClean="0">
                <a:solidFill>
                  <a:srgbClr val="800000"/>
                </a:solidFill>
              </a:rPr>
              <a:t>Revelation 21:22</a:t>
            </a:r>
            <a:r>
              <a:rPr lang="en-US" sz="2000" dirty="0" smtClean="0"/>
              <a:t>).</a:t>
            </a:r>
          </a:p>
          <a:p>
            <a:pPr>
              <a:lnSpc>
                <a:spcPct val="97000"/>
              </a:lnSpc>
              <a:spcBef>
                <a:spcPts val="0"/>
              </a:spcBef>
            </a:pPr>
            <a:r>
              <a:rPr lang="en-US" sz="2000" dirty="0" smtClean="0"/>
              <a:t>God’s promise to </a:t>
            </a:r>
            <a:r>
              <a:rPr lang="en-US" sz="2000" i="1" dirty="0" smtClean="0">
                <a:solidFill>
                  <a:srgbClr val="800000"/>
                </a:solidFill>
              </a:rPr>
              <a:t>“dwell among them”</a:t>
            </a:r>
            <a:r>
              <a:rPr lang="en-US" sz="2000" dirty="0" smtClean="0"/>
              <a:t> has been extended and rejected multiple times (</a:t>
            </a:r>
            <a:r>
              <a:rPr lang="en-US" sz="2000" b="1" dirty="0" smtClean="0">
                <a:solidFill>
                  <a:srgbClr val="800000"/>
                </a:solidFill>
              </a:rPr>
              <a:t>Genesis 3:8; Exodus 29:45; 1 Kings 6:13</a:t>
            </a:r>
            <a:r>
              <a:rPr lang="en-US" sz="2000" dirty="0" smtClean="0"/>
              <a:t>).  Here it is finally realized.</a:t>
            </a:r>
          </a:p>
          <a:p>
            <a:pPr>
              <a:lnSpc>
                <a:spcPct val="97000"/>
              </a:lnSpc>
              <a:spcBef>
                <a:spcPts val="0"/>
              </a:spcBef>
            </a:pPr>
            <a:endParaRPr lang="en-US" sz="2000" dirty="0" smtClean="0"/>
          </a:p>
        </p:txBody>
      </p:sp>
    </p:spTree>
    <p:extLst>
      <p:ext uri="{BB962C8B-B14F-4D97-AF65-F5344CB8AC3E}">
        <p14:creationId xmlns:p14="http://schemas.microsoft.com/office/powerpoint/2010/main" val="31741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Present or Future Bliss?</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8"/>
            </a:pPr>
            <a:r>
              <a:rPr lang="en-US" sz="2000" dirty="0"/>
              <a:t>Does this image represent the then current state of those saints or does the symbol allow for this to pertain to the future?  How do you know?</a:t>
            </a:r>
          </a:p>
          <a:p>
            <a:pPr marL="0" indent="0">
              <a:lnSpc>
                <a:spcPct val="97000"/>
              </a:lnSpc>
              <a:spcBef>
                <a:spcPts val="0"/>
              </a:spcBef>
              <a:buNone/>
            </a:pPr>
            <a:r>
              <a:rPr lang="en-US" sz="2000" i="1" dirty="0" smtClean="0">
                <a:solidFill>
                  <a:srgbClr val="800000"/>
                </a:solidFill>
              </a:rPr>
              <a:t>“Therefore </a:t>
            </a:r>
            <a:r>
              <a:rPr lang="en-US" sz="2000" i="1" dirty="0">
                <a:solidFill>
                  <a:srgbClr val="800000"/>
                </a:solidFill>
              </a:rPr>
              <a:t>they </a:t>
            </a:r>
            <a:r>
              <a:rPr lang="en-US" sz="2000" i="1" dirty="0">
                <a:solidFill>
                  <a:srgbClr val="0070C0"/>
                </a:solidFill>
              </a:rPr>
              <a:t>are</a:t>
            </a:r>
            <a:r>
              <a:rPr lang="en-US" sz="2000" i="1" dirty="0">
                <a:solidFill>
                  <a:srgbClr val="800000"/>
                </a:solidFill>
              </a:rPr>
              <a:t> before the throne of God, and </a:t>
            </a:r>
            <a:r>
              <a:rPr lang="en-US" sz="2000" i="1" dirty="0">
                <a:solidFill>
                  <a:srgbClr val="0070C0"/>
                </a:solidFill>
              </a:rPr>
              <a:t>serve</a:t>
            </a:r>
            <a:r>
              <a:rPr lang="en-US" sz="2000" i="1" dirty="0">
                <a:solidFill>
                  <a:srgbClr val="800000"/>
                </a:solidFill>
              </a:rPr>
              <a:t> Him day and night in His temple. And He who sits on the throne </a:t>
            </a:r>
            <a:r>
              <a:rPr lang="en-US" sz="2000" i="1" dirty="0">
                <a:solidFill>
                  <a:srgbClr val="00B050"/>
                </a:solidFill>
              </a:rPr>
              <a:t>will dwell </a:t>
            </a:r>
            <a:r>
              <a:rPr lang="en-US" sz="2000" i="1" dirty="0">
                <a:solidFill>
                  <a:srgbClr val="800000"/>
                </a:solidFill>
              </a:rPr>
              <a:t>among </a:t>
            </a:r>
            <a:r>
              <a:rPr lang="en-US" sz="2000" i="1" dirty="0" smtClean="0">
                <a:solidFill>
                  <a:srgbClr val="800000"/>
                </a:solidFill>
              </a:rPr>
              <a:t>them.  They </a:t>
            </a:r>
            <a:r>
              <a:rPr lang="en-US" sz="2000" i="1" dirty="0">
                <a:solidFill>
                  <a:srgbClr val="00B050"/>
                </a:solidFill>
              </a:rPr>
              <a:t>shall</a:t>
            </a:r>
            <a:r>
              <a:rPr lang="en-US" sz="2000" i="1" dirty="0">
                <a:solidFill>
                  <a:srgbClr val="800000"/>
                </a:solidFill>
              </a:rPr>
              <a:t> neither </a:t>
            </a:r>
            <a:r>
              <a:rPr lang="en-US" sz="2000" i="1" dirty="0">
                <a:solidFill>
                  <a:srgbClr val="00B050"/>
                </a:solidFill>
              </a:rPr>
              <a:t>hunger</a:t>
            </a:r>
            <a:r>
              <a:rPr lang="en-US" sz="2000" i="1" dirty="0">
                <a:solidFill>
                  <a:srgbClr val="800000"/>
                </a:solidFill>
              </a:rPr>
              <a:t> anymore nor </a:t>
            </a:r>
            <a:r>
              <a:rPr lang="en-US" sz="2000" i="1" dirty="0">
                <a:solidFill>
                  <a:srgbClr val="00B050"/>
                </a:solidFill>
              </a:rPr>
              <a:t>thirst</a:t>
            </a:r>
            <a:r>
              <a:rPr lang="en-US" sz="2000" i="1" dirty="0">
                <a:solidFill>
                  <a:srgbClr val="800000"/>
                </a:solidFill>
              </a:rPr>
              <a:t> anymore; the sun </a:t>
            </a:r>
            <a:r>
              <a:rPr lang="en-US" sz="2000" i="1" dirty="0">
                <a:solidFill>
                  <a:srgbClr val="00B050"/>
                </a:solidFill>
              </a:rPr>
              <a:t>shall</a:t>
            </a:r>
            <a:r>
              <a:rPr lang="en-US" sz="2000" i="1" dirty="0">
                <a:solidFill>
                  <a:srgbClr val="800000"/>
                </a:solidFill>
              </a:rPr>
              <a:t> not </a:t>
            </a:r>
            <a:r>
              <a:rPr lang="en-US" sz="2000" i="1" dirty="0">
                <a:solidFill>
                  <a:srgbClr val="00B050"/>
                </a:solidFill>
              </a:rPr>
              <a:t>strike</a:t>
            </a:r>
            <a:r>
              <a:rPr lang="en-US" sz="2000" i="1" dirty="0">
                <a:solidFill>
                  <a:srgbClr val="800000"/>
                </a:solidFill>
              </a:rPr>
              <a:t> them, nor any </a:t>
            </a:r>
            <a:r>
              <a:rPr lang="en-US" sz="2000" i="1" dirty="0" smtClean="0">
                <a:solidFill>
                  <a:srgbClr val="800000"/>
                </a:solidFill>
              </a:rPr>
              <a:t>heat;  for </a:t>
            </a:r>
            <a:r>
              <a:rPr lang="en-US" sz="2000" i="1" dirty="0">
                <a:solidFill>
                  <a:srgbClr val="800000"/>
                </a:solidFill>
              </a:rPr>
              <a:t>the Lamb who is in the midst of the throne </a:t>
            </a:r>
            <a:r>
              <a:rPr lang="en-US" sz="2000" i="1" dirty="0">
                <a:solidFill>
                  <a:srgbClr val="00B050"/>
                </a:solidFill>
              </a:rPr>
              <a:t>will shepherd </a:t>
            </a:r>
            <a:r>
              <a:rPr lang="en-US" sz="2000" i="1" dirty="0">
                <a:solidFill>
                  <a:srgbClr val="800000"/>
                </a:solidFill>
              </a:rPr>
              <a:t>them and </a:t>
            </a:r>
            <a:r>
              <a:rPr lang="en-US" sz="2000" i="1" dirty="0">
                <a:solidFill>
                  <a:srgbClr val="00B050"/>
                </a:solidFill>
              </a:rPr>
              <a:t>lead</a:t>
            </a:r>
            <a:r>
              <a:rPr lang="en-US" sz="2000" i="1" dirty="0">
                <a:solidFill>
                  <a:srgbClr val="800000"/>
                </a:solidFill>
              </a:rPr>
              <a:t> them to living fountains of waters. And God </a:t>
            </a:r>
            <a:r>
              <a:rPr lang="en-US" sz="2000" i="1" dirty="0">
                <a:solidFill>
                  <a:srgbClr val="00B050"/>
                </a:solidFill>
              </a:rPr>
              <a:t>will wipe </a:t>
            </a:r>
            <a:r>
              <a:rPr lang="en-US" sz="2000" i="1" dirty="0">
                <a:solidFill>
                  <a:srgbClr val="800000"/>
                </a:solidFill>
              </a:rPr>
              <a:t>away every tear from their eyes</a:t>
            </a:r>
            <a:r>
              <a:rPr lang="en-US" sz="2000" i="1" dirty="0" smtClean="0">
                <a:solidFill>
                  <a:srgbClr val="800000"/>
                </a:solidFill>
              </a:rPr>
              <a:t>.” </a:t>
            </a:r>
            <a:r>
              <a:rPr lang="en-US" sz="2000" dirty="0" smtClean="0"/>
              <a:t>(</a:t>
            </a:r>
            <a:r>
              <a:rPr lang="en-US" sz="2000" b="1" dirty="0" smtClean="0">
                <a:solidFill>
                  <a:srgbClr val="800000"/>
                </a:solidFill>
              </a:rPr>
              <a:t>Rev.7:15-17</a:t>
            </a:r>
            <a:r>
              <a:rPr lang="en-US" sz="2000" dirty="0" smtClean="0"/>
              <a:t>)</a:t>
            </a:r>
          </a:p>
          <a:p>
            <a:pPr>
              <a:lnSpc>
                <a:spcPct val="97000"/>
              </a:lnSpc>
              <a:spcBef>
                <a:spcPts val="0"/>
              </a:spcBef>
            </a:pPr>
            <a:r>
              <a:rPr lang="en-US" sz="2000" dirty="0" smtClean="0"/>
              <a:t>Transitions from </a:t>
            </a:r>
            <a:r>
              <a:rPr lang="en-US" sz="2000" b="1" i="1" dirty="0" smtClean="0">
                <a:solidFill>
                  <a:srgbClr val="0070C0"/>
                </a:solidFill>
              </a:rPr>
              <a:t>present</a:t>
            </a:r>
            <a:r>
              <a:rPr lang="en-US" sz="2000" dirty="0" smtClean="0">
                <a:solidFill>
                  <a:srgbClr val="0070C0"/>
                </a:solidFill>
              </a:rPr>
              <a:t> </a:t>
            </a:r>
            <a:r>
              <a:rPr lang="en-US" sz="2000" dirty="0" smtClean="0"/>
              <a:t>tense to </a:t>
            </a:r>
            <a:r>
              <a:rPr lang="en-US" sz="2000" b="1" i="1" dirty="0" smtClean="0">
                <a:solidFill>
                  <a:srgbClr val="00B050"/>
                </a:solidFill>
              </a:rPr>
              <a:t>future</a:t>
            </a:r>
            <a:r>
              <a:rPr lang="en-US" sz="2000" dirty="0" smtClean="0">
                <a:solidFill>
                  <a:srgbClr val="00B050"/>
                </a:solidFill>
              </a:rPr>
              <a:t> </a:t>
            </a:r>
            <a:r>
              <a:rPr lang="en-US" sz="2000" dirty="0" smtClean="0"/>
              <a:t>tense.</a:t>
            </a:r>
          </a:p>
          <a:p>
            <a:pPr>
              <a:lnSpc>
                <a:spcPct val="97000"/>
              </a:lnSpc>
              <a:spcBef>
                <a:spcPts val="0"/>
              </a:spcBef>
            </a:pPr>
            <a:r>
              <a:rPr lang="en-US" sz="2000" dirty="0" smtClean="0"/>
              <a:t>Could be transition from present vision to future reality?</a:t>
            </a:r>
          </a:p>
          <a:p>
            <a:pPr>
              <a:lnSpc>
                <a:spcPct val="97000"/>
              </a:lnSpc>
              <a:spcBef>
                <a:spcPts val="0"/>
              </a:spcBef>
            </a:pPr>
            <a:r>
              <a:rPr lang="en-US" sz="2000" dirty="0" smtClean="0"/>
              <a:t>Could be emphasizing ongoing bliss – present and future?</a:t>
            </a:r>
          </a:p>
          <a:p>
            <a:pPr>
              <a:lnSpc>
                <a:spcPct val="97000"/>
              </a:lnSpc>
              <a:spcBef>
                <a:spcPts val="0"/>
              </a:spcBef>
            </a:pPr>
            <a:r>
              <a:rPr lang="en-US" sz="2000" dirty="0" smtClean="0"/>
              <a:t>Could be both?</a:t>
            </a:r>
          </a:p>
          <a:p>
            <a:pPr>
              <a:lnSpc>
                <a:spcPct val="97000"/>
              </a:lnSpc>
              <a:spcBef>
                <a:spcPts val="0"/>
              </a:spcBef>
            </a:pPr>
            <a:r>
              <a:rPr lang="en-US" sz="2000" dirty="0" smtClean="0"/>
              <a:t>Sneak peek of final vision in </a:t>
            </a:r>
            <a:r>
              <a:rPr lang="en-US" sz="2000" b="1" dirty="0" smtClean="0">
                <a:solidFill>
                  <a:srgbClr val="800000"/>
                </a:solidFill>
              </a:rPr>
              <a:t>Revelation 21-22</a:t>
            </a:r>
            <a:r>
              <a:rPr lang="en-US" sz="2000" dirty="0" smtClean="0"/>
              <a:t>.</a:t>
            </a:r>
          </a:p>
          <a:p>
            <a:pPr>
              <a:lnSpc>
                <a:spcPct val="97000"/>
              </a:lnSpc>
              <a:spcBef>
                <a:spcPts val="0"/>
              </a:spcBef>
            </a:pPr>
            <a:r>
              <a:rPr lang="en-US" sz="2000" dirty="0" smtClean="0"/>
              <a:t>Provides hope now for the persecuted, troubled saint (</a:t>
            </a:r>
            <a:r>
              <a:rPr lang="en-US" sz="2000" b="1" dirty="0" smtClean="0">
                <a:solidFill>
                  <a:srgbClr val="800000"/>
                </a:solidFill>
              </a:rPr>
              <a:t>Hebrews 6:17-19</a:t>
            </a:r>
            <a:r>
              <a:rPr lang="en-US" sz="2000" dirty="0" smtClean="0"/>
              <a:t>).</a:t>
            </a:r>
          </a:p>
          <a:p>
            <a:pPr>
              <a:lnSpc>
                <a:spcPct val="97000"/>
              </a:lnSpc>
              <a:spcBef>
                <a:spcPts val="0"/>
              </a:spcBef>
            </a:pPr>
            <a:r>
              <a:rPr lang="en-US" sz="2000" dirty="0" smtClean="0"/>
              <a:t>Motivates us to </a:t>
            </a:r>
            <a:r>
              <a:rPr lang="en-US" sz="2000" i="1" dirty="0" smtClean="0">
                <a:solidFill>
                  <a:srgbClr val="800000"/>
                </a:solidFill>
              </a:rPr>
              <a:t>“seek first the kingdom of God and His righteousness” </a:t>
            </a:r>
            <a:r>
              <a:rPr lang="en-US" sz="2000" dirty="0" smtClean="0"/>
              <a:t>(</a:t>
            </a:r>
            <a:r>
              <a:rPr lang="en-US" sz="2000" b="1" dirty="0" smtClean="0">
                <a:solidFill>
                  <a:srgbClr val="800000"/>
                </a:solidFill>
              </a:rPr>
              <a:t>Mat. 6:33</a:t>
            </a:r>
            <a:r>
              <a:rPr lang="en-US" sz="2000" dirty="0" smtClean="0"/>
              <a:t>).</a:t>
            </a:r>
          </a:p>
        </p:txBody>
      </p:sp>
    </p:spTree>
    <p:extLst>
      <p:ext uri="{BB962C8B-B14F-4D97-AF65-F5344CB8AC3E}">
        <p14:creationId xmlns:p14="http://schemas.microsoft.com/office/powerpoint/2010/main" val="7550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9 – The First Four Trumpets</a:t>
            </a:r>
            <a:endParaRPr lang="en-US" sz="1800" b="1" dirty="0"/>
          </a:p>
        </p:txBody>
      </p:sp>
    </p:spTree>
    <p:extLst>
      <p:ext uri="{BB962C8B-B14F-4D97-AF65-F5344CB8AC3E}">
        <p14:creationId xmlns:p14="http://schemas.microsoft.com/office/powerpoint/2010/main" val="1125425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the Millennium</a:t>
            </a:r>
            <a:endParaRPr lang="en-US" dirty="0"/>
          </a:p>
        </p:txBody>
      </p:sp>
      <p:sp>
        <p:nvSpPr>
          <p:cNvPr id="3" name="Content Placeholder 2"/>
          <p:cNvSpPr>
            <a:spLocks noGrp="1"/>
          </p:cNvSpPr>
          <p:nvPr>
            <p:ph sz="quarter" idx="10"/>
          </p:nvPr>
        </p:nvSpPr>
        <p:spPr>
          <a:xfrm>
            <a:off x="47501" y="914400"/>
            <a:ext cx="5948350" cy="4144488"/>
          </a:xfrm>
        </p:spPr>
        <p:txBody>
          <a:bodyPr/>
          <a:lstStyle/>
          <a:p>
            <a:pPr marL="346075" lvl="0" indent="-346075">
              <a:buFont typeface="+mj-lt"/>
              <a:buAutoNum type="arabicPeriod" startAt="4"/>
            </a:pPr>
            <a:r>
              <a:rPr lang="en-US" dirty="0" smtClean="0"/>
              <a:t>Name </a:t>
            </a:r>
            <a:r>
              <a:rPr lang="en-US" dirty="0"/>
              <a:t>and define the 3 most common views for interpreting the millennium of chapter 20</a:t>
            </a:r>
            <a:r>
              <a:rPr lang="en-US" dirty="0" smtClean="0"/>
              <a:t>?</a:t>
            </a:r>
          </a:p>
          <a:p>
            <a:r>
              <a:rPr lang="en-US" dirty="0" smtClean="0"/>
              <a:t>Named, categorized according to Jesus return </a:t>
            </a:r>
            <a:r>
              <a:rPr lang="en-US" b="1" i="1" dirty="0" smtClean="0"/>
              <a:t>relative</a:t>
            </a:r>
            <a:r>
              <a:rPr lang="en-US" dirty="0" smtClean="0"/>
              <a:t> to millennium.</a:t>
            </a:r>
          </a:p>
          <a:p>
            <a:pPr marL="346075" indent="-346075">
              <a:buFont typeface="+mj-lt"/>
              <a:buAutoNum type="alphaUcPeriod"/>
            </a:pPr>
            <a:r>
              <a:rPr lang="en-US" b="1" dirty="0" smtClean="0">
                <a:solidFill>
                  <a:srgbClr val="800000"/>
                </a:solidFill>
              </a:rPr>
              <a:t>Premillennial</a:t>
            </a:r>
            <a:r>
              <a:rPr lang="en-US" dirty="0" smtClean="0">
                <a:solidFill>
                  <a:srgbClr val="800000"/>
                </a:solidFill>
              </a:rPr>
              <a:t> </a:t>
            </a:r>
            <a:r>
              <a:rPr lang="en-US" dirty="0" smtClean="0"/>
              <a:t>– Jesus returns </a:t>
            </a:r>
            <a:r>
              <a:rPr lang="en-US" b="1" i="1" dirty="0" smtClean="0"/>
              <a:t>before</a:t>
            </a:r>
            <a:r>
              <a:rPr lang="en-US" dirty="0" smtClean="0"/>
              <a:t> literal 1000 year reign.  May be dispensational.</a:t>
            </a:r>
          </a:p>
          <a:p>
            <a:pPr marL="346075" indent="-346075">
              <a:buFont typeface="+mj-lt"/>
              <a:buAutoNum type="alphaUcPeriod"/>
            </a:pPr>
            <a:r>
              <a:rPr lang="en-US" b="1" dirty="0" smtClean="0">
                <a:solidFill>
                  <a:srgbClr val="800000"/>
                </a:solidFill>
              </a:rPr>
              <a:t>Postmillennial</a:t>
            </a:r>
            <a:r>
              <a:rPr lang="en-US" dirty="0" smtClean="0">
                <a:solidFill>
                  <a:srgbClr val="800000"/>
                </a:solidFill>
              </a:rPr>
              <a:t> </a:t>
            </a:r>
            <a:r>
              <a:rPr lang="en-US" dirty="0" smtClean="0"/>
              <a:t>– Jesus returns </a:t>
            </a:r>
            <a:r>
              <a:rPr lang="en-US" b="1" i="1" dirty="0" smtClean="0"/>
              <a:t>after</a:t>
            </a:r>
            <a:r>
              <a:rPr lang="en-US" dirty="0" smtClean="0"/>
              <a:t> literal 1000 year reign, </a:t>
            </a:r>
            <a:r>
              <a:rPr lang="en-US" b="1" i="1" dirty="0" smtClean="0"/>
              <a:t>utopia</a:t>
            </a:r>
            <a:r>
              <a:rPr lang="en-US" dirty="0" smtClean="0"/>
              <a:t>.</a:t>
            </a:r>
          </a:p>
          <a:p>
            <a:pPr marL="346075" indent="-346075">
              <a:buFont typeface="+mj-lt"/>
              <a:buAutoNum type="alphaUcPeriod"/>
            </a:pPr>
            <a:r>
              <a:rPr lang="en-US" b="1" dirty="0" smtClean="0">
                <a:solidFill>
                  <a:srgbClr val="800000"/>
                </a:solidFill>
              </a:rPr>
              <a:t>Amillennial</a:t>
            </a:r>
            <a:r>
              <a:rPr lang="en-US" dirty="0" smtClean="0"/>
              <a:t> – 1000 year reign is </a:t>
            </a:r>
            <a:r>
              <a:rPr lang="en-US" b="1" i="1" dirty="0" smtClean="0"/>
              <a:t>symbolic</a:t>
            </a:r>
            <a:r>
              <a:rPr lang="en-US" dirty="0" smtClean="0"/>
              <a:t>, long, indefinite time.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8103" y="941774"/>
            <a:ext cx="3048396" cy="4154669"/>
          </a:xfrm>
          <a:prstGeom prst="rect">
            <a:avLst/>
          </a:prstGeom>
        </p:spPr>
      </p:pic>
    </p:spTree>
    <p:extLst>
      <p:ext uri="{BB962C8B-B14F-4D97-AF65-F5344CB8AC3E}">
        <p14:creationId xmlns:p14="http://schemas.microsoft.com/office/powerpoint/2010/main" val="27391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Seals, Trumpets, and Vials</a:t>
            </a:r>
            <a:endParaRPr lang="en-US" dirty="0"/>
          </a:p>
        </p:txBody>
      </p:sp>
      <p:sp>
        <p:nvSpPr>
          <p:cNvPr id="3" name="Content Placeholder 2"/>
          <p:cNvSpPr>
            <a:spLocks noGrp="1"/>
          </p:cNvSpPr>
          <p:nvPr>
            <p:ph sz="quarter" idx="10"/>
          </p:nvPr>
        </p:nvSpPr>
        <p:spPr/>
        <p:txBody>
          <a:bodyPr/>
          <a:lstStyle/>
          <a:p>
            <a:pPr>
              <a:lnSpc>
                <a:spcPct val="97000"/>
              </a:lnSpc>
              <a:spcBef>
                <a:spcPts val="0"/>
              </a:spcBef>
            </a:pPr>
            <a:r>
              <a:rPr lang="en-US" sz="2000" b="1" dirty="0" smtClean="0">
                <a:solidFill>
                  <a:srgbClr val="800000"/>
                </a:solidFill>
              </a:rPr>
              <a:t>Revelation 4-16 </a:t>
            </a:r>
            <a:r>
              <a:rPr lang="en-US" sz="2000" dirty="0" smtClean="0"/>
              <a:t>contains Three sets of Seven:</a:t>
            </a:r>
            <a:endParaRPr lang="en-US" sz="2000" b="1" i="1" dirty="0" smtClean="0"/>
          </a:p>
          <a:p>
            <a:pPr lvl="1">
              <a:lnSpc>
                <a:spcPct val="97000"/>
              </a:lnSpc>
              <a:spcBef>
                <a:spcPts val="0"/>
              </a:spcBef>
            </a:pPr>
            <a:r>
              <a:rPr lang="en-US" dirty="0" smtClean="0"/>
              <a:t>Opening Seven Seals (</a:t>
            </a:r>
            <a:r>
              <a:rPr lang="en-US" b="1" dirty="0" smtClean="0">
                <a:solidFill>
                  <a:srgbClr val="800000"/>
                </a:solidFill>
              </a:rPr>
              <a:t>4-8</a:t>
            </a:r>
            <a:r>
              <a:rPr lang="en-US" dirty="0" smtClean="0"/>
              <a:t>)</a:t>
            </a:r>
          </a:p>
          <a:p>
            <a:pPr lvl="1">
              <a:lnSpc>
                <a:spcPct val="97000"/>
              </a:lnSpc>
              <a:spcBef>
                <a:spcPts val="0"/>
              </a:spcBef>
            </a:pPr>
            <a:r>
              <a:rPr lang="en-US" dirty="0" smtClean="0"/>
              <a:t>Sounding Seven Trumpets (</a:t>
            </a:r>
            <a:r>
              <a:rPr lang="en-US" b="1" dirty="0" smtClean="0">
                <a:solidFill>
                  <a:srgbClr val="800000"/>
                </a:solidFill>
              </a:rPr>
              <a:t>8-11</a:t>
            </a:r>
            <a:r>
              <a:rPr lang="en-US" dirty="0" smtClean="0"/>
              <a:t>)</a:t>
            </a:r>
          </a:p>
          <a:p>
            <a:pPr lvl="1">
              <a:lnSpc>
                <a:spcPct val="97000"/>
              </a:lnSpc>
              <a:spcBef>
                <a:spcPts val="0"/>
              </a:spcBef>
            </a:pPr>
            <a:r>
              <a:rPr lang="en-US" dirty="0" smtClean="0"/>
              <a:t>Pouring Seven Vials, Bowls (</a:t>
            </a:r>
            <a:r>
              <a:rPr lang="en-US" b="1" dirty="0" smtClean="0">
                <a:solidFill>
                  <a:srgbClr val="800000"/>
                </a:solidFill>
              </a:rPr>
              <a:t>15-16</a:t>
            </a:r>
            <a:r>
              <a:rPr lang="en-US" dirty="0" smtClean="0"/>
              <a:t>)</a:t>
            </a:r>
          </a:p>
          <a:p>
            <a:pPr>
              <a:lnSpc>
                <a:spcPct val="97000"/>
              </a:lnSpc>
              <a:spcBef>
                <a:spcPts val="0"/>
              </a:spcBef>
            </a:pPr>
            <a:r>
              <a:rPr lang="en-US" sz="2000" dirty="0" smtClean="0"/>
              <a:t>Represent a progressive, escalating, incremental judgment from God and the Lamb with multiple opportunities for man to repent.</a:t>
            </a:r>
          </a:p>
          <a:p>
            <a:pPr lvl="1">
              <a:lnSpc>
                <a:spcPct val="97000"/>
              </a:lnSpc>
              <a:spcBef>
                <a:spcPts val="0"/>
              </a:spcBef>
            </a:pPr>
            <a:r>
              <a:rPr lang="en-US" dirty="0" smtClean="0"/>
              <a:t>Opened </a:t>
            </a:r>
            <a:r>
              <a:rPr lang="en-US" b="1" i="1" dirty="0" smtClean="0"/>
              <a:t>seals </a:t>
            </a:r>
            <a:r>
              <a:rPr lang="en-US" b="1" i="1" u="sng" dirty="0" smtClean="0"/>
              <a:t>reveal</a:t>
            </a:r>
            <a:r>
              <a:rPr lang="en-US" b="1" i="1" dirty="0" smtClean="0"/>
              <a:t> </a:t>
            </a:r>
            <a:r>
              <a:rPr lang="en-US" dirty="0" smtClean="0"/>
              <a:t>and initiate punishment.</a:t>
            </a:r>
          </a:p>
          <a:p>
            <a:pPr lvl="1">
              <a:lnSpc>
                <a:spcPct val="97000"/>
              </a:lnSpc>
              <a:spcBef>
                <a:spcPts val="0"/>
              </a:spcBef>
            </a:pPr>
            <a:r>
              <a:rPr lang="en-US" b="1" i="1" dirty="0" smtClean="0"/>
              <a:t>Trumpets </a:t>
            </a:r>
            <a:r>
              <a:rPr lang="en-US" b="1" i="1" u="sng" dirty="0" smtClean="0"/>
              <a:t>warn</a:t>
            </a:r>
            <a:r>
              <a:rPr lang="en-US" b="1" i="1" dirty="0" smtClean="0"/>
              <a:t> </a:t>
            </a:r>
            <a:r>
              <a:rPr lang="en-US" dirty="0" smtClean="0"/>
              <a:t>of further judgment (</a:t>
            </a:r>
            <a:r>
              <a:rPr lang="en-US" b="1" dirty="0" smtClean="0">
                <a:solidFill>
                  <a:srgbClr val="800000"/>
                </a:solidFill>
              </a:rPr>
              <a:t>Num. 10:1-10; Ezekiel 33:3-6; Joel 2:1</a:t>
            </a:r>
            <a:r>
              <a:rPr lang="en-US" dirty="0" smtClean="0"/>
              <a:t>).</a:t>
            </a:r>
          </a:p>
          <a:p>
            <a:pPr lvl="1">
              <a:lnSpc>
                <a:spcPct val="97000"/>
              </a:lnSpc>
              <a:spcBef>
                <a:spcPts val="0"/>
              </a:spcBef>
            </a:pPr>
            <a:r>
              <a:rPr lang="en-US" b="1" i="1" dirty="0" smtClean="0"/>
              <a:t>Vials </a:t>
            </a:r>
            <a:r>
              <a:rPr lang="en-US" b="1" i="1" u="sng" dirty="0" smtClean="0"/>
              <a:t>destroy</a:t>
            </a:r>
            <a:r>
              <a:rPr lang="en-US" dirty="0" smtClean="0"/>
              <a:t>, yet even still incrementally.</a:t>
            </a:r>
          </a:p>
          <a:p>
            <a:pPr>
              <a:lnSpc>
                <a:spcPct val="97000"/>
              </a:lnSpc>
              <a:spcBef>
                <a:spcPts val="0"/>
              </a:spcBef>
            </a:pPr>
            <a:r>
              <a:rPr lang="en-US" sz="2000" dirty="0" smtClean="0"/>
              <a:t>Exceptions will be few:</a:t>
            </a:r>
          </a:p>
          <a:p>
            <a:pPr lvl="1">
              <a:lnSpc>
                <a:spcPct val="97000"/>
              </a:lnSpc>
              <a:spcBef>
                <a:spcPts val="0"/>
              </a:spcBef>
            </a:pPr>
            <a:r>
              <a:rPr lang="en-US" b="1" i="1" dirty="0" smtClean="0"/>
              <a:t>Flashbacks</a:t>
            </a:r>
            <a:r>
              <a:rPr lang="en-US" dirty="0" smtClean="0"/>
              <a:t> – Ascension of Christ (</a:t>
            </a:r>
            <a:r>
              <a:rPr lang="en-US" b="1" dirty="0" smtClean="0">
                <a:solidFill>
                  <a:srgbClr val="800000"/>
                </a:solidFill>
              </a:rPr>
              <a:t>4-5</a:t>
            </a:r>
            <a:r>
              <a:rPr lang="en-US" dirty="0" smtClean="0"/>
              <a:t>), Introduction of Devil, Agents, and Opposing Response (</a:t>
            </a:r>
            <a:r>
              <a:rPr lang="en-US" b="1" dirty="0" smtClean="0">
                <a:solidFill>
                  <a:srgbClr val="800000"/>
                </a:solidFill>
              </a:rPr>
              <a:t>12-14</a:t>
            </a:r>
            <a:r>
              <a:rPr lang="en-US" dirty="0" smtClean="0"/>
              <a:t>)</a:t>
            </a:r>
          </a:p>
          <a:p>
            <a:pPr lvl="1">
              <a:lnSpc>
                <a:spcPct val="97000"/>
              </a:lnSpc>
              <a:spcBef>
                <a:spcPts val="0"/>
              </a:spcBef>
            </a:pPr>
            <a:r>
              <a:rPr lang="en-US" b="1" i="1" dirty="0" smtClean="0"/>
              <a:t>Cut-scenes</a:t>
            </a:r>
            <a:r>
              <a:rPr lang="en-US" dirty="0" smtClean="0"/>
              <a:t> – Sealing of Saints (</a:t>
            </a:r>
            <a:r>
              <a:rPr lang="en-US" b="1" dirty="0" smtClean="0">
                <a:solidFill>
                  <a:srgbClr val="800000"/>
                </a:solidFill>
              </a:rPr>
              <a:t>7</a:t>
            </a:r>
            <a:r>
              <a:rPr lang="en-US" dirty="0" smtClean="0"/>
              <a:t>), Little Book and Two Witnesses (</a:t>
            </a:r>
            <a:r>
              <a:rPr lang="en-US" b="1" dirty="0" smtClean="0">
                <a:solidFill>
                  <a:srgbClr val="800000"/>
                </a:solidFill>
              </a:rPr>
              <a:t>10-11</a:t>
            </a:r>
            <a:r>
              <a:rPr lang="en-US" dirty="0" smtClean="0"/>
              <a:t>)</a:t>
            </a:r>
          </a:p>
          <a:p>
            <a:pPr lvl="1">
              <a:lnSpc>
                <a:spcPct val="97000"/>
              </a:lnSpc>
              <a:spcBef>
                <a:spcPts val="0"/>
              </a:spcBef>
            </a:pPr>
            <a:r>
              <a:rPr lang="en-US" b="1" i="1" dirty="0" smtClean="0"/>
              <a:t>Close-ups</a:t>
            </a:r>
            <a:r>
              <a:rPr lang="en-US" dirty="0" smtClean="0"/>
              <a:t> – Fall of Babylon (</a:t>
            </a:r>
            <a:r>
              <a:rPr lang="en-US" b="1" dirty="0" smtClean="0">
                <a:solidFill>
                  <a:srgbClr val="800000"/>
                </a:solidFill>
              </a:rPr>
              <a:t>17-18</a:t>
            </a:r>
            <a:r>
              <a:rPr lang="en-US" dirty="0" smtClean="0"/>
              <a:t>), Armageddon (</a:t>
            </a:r>
            <a:r>
              <a:rPr lang="en-US" b="1" dirty="0" smtClean="0">
                <a:solidFill>
                  <a:srgbClr val="800000"/>
                </a:solidFill>
              </a:rPr>
              <a:t>19</a:t>
            </a:r>
            <a:r>
              <a:rPr lang="en-US" dirty="0" smtClean="0"/>
              <a:t>), Eternity (</a:t>
            </a:r>
            <a:r>
              <a:rPr lang="en-US" b="1" dirty="0" smtClean="0">
                <a:solidFill>
                  <a:srgbClr val="800000"/>
                </a:solidFill>
              </a:rPr>
              <a:t>20-22</a:t>
            </a:r>
            <a:r>
              <a:rPr lang="en-US" dirty="0" smtClean="0"/>
              <a:t>)</a:t>
            </a:r>
          </a:p>
          <a:p>
            <a:pPr>
              <a:lnSpc>
                <a:spcPct val="97000"/>
              </a:lnSpc>
              <a:spcBef>
                <a:spcPts val="0"/>
              </a:spcBef>
            </a:pPr>
            <a:endParaRPr lang="en-US" sz="2000" dirty="0" smtClean="0"/>
          </a:p>
        </p:txBody>
      </p:sp>
    </p:spTree>
    <p:extLst>
      <p:ext uri="{BB962C8B-B14F-4D97-AF65-F5344CB8AC3E}">
        <p14:creationId xmlns:p14="http://schemas.microsoft.com/office/powerpoint/2010/main" val="32917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Opening the Seventh Seal Revelation 8:1-6</a:t>
            </a:r>
            <a:endParaRPr lang="en-US" dirty="0"/>
          </a:p>
        </p:txBody>
      </p:sp>
    </p:spTree>
    <p:extLst>
      <p:ext uri="{BB962C8B-B14F-4D97-AF65-F5344CB8AC3E}">
        <p14:creationId xmlns:p14="http://schemas.microsoft.com/office/powerpoint/2010/main" val="50130461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Significance of Silence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When He opened the seventh seal, there was silence in heaven for about half an hour. </a:t>
            </a:r>
            <a:r>
              <a:rPr lang="en-US" sz="2000" dirty="0" smtClean="0"/>
              <a:t>(</a:t>
            </a:r>
            <a:r>
              <a:rPr lang="en-US" sz="2000" b="1" dirty="0" smtClean="0">
                <a:solidFill>
                  <a:srgbClr val="800000"/>
                </a:solidFill>
              </a:rPr>
              <a:t>Revelation 8:1</a:t>
            </a:r>
            <a:r>
              <a:rPr lang="en-US" sz="2000" dirty="0" smtClean="0"/>
              <a:t>)</a:t>
            </a:r>
          </a:p>
          <a:p>
            <a:pPr marL="346075" lvl="0" indent="-346075">
              <a:lnSpc>
                <a:spcPct val="97000"/>
              </a:lnSpc>
              <a:spcBef>
                <a:spcPts val="0"/>
              </a:spcBef>
              <a:buFont typeface="+mj-lt"/>
              <a:buAutoNum type="arabicPeriod"/>
            </a:pPr>
            <a:r>
              <a:rPr lang="en-US" sz="2000" dirty="0" smtClean="0"/>
              <a:t>What </a:t>
            </a:r>
            <a:r>
              <a:rPr lang="en-US" sz="2000" dirty="0"/>
              <a:t>is the significance of the </a:t>
            </a:r>
            <a:r>
              <a:rPr lang="en-US" sz="2000" i="1" dirty="0">
                <a:solidFill>
                  <a:srgbClr val="800000"/>
                </a:solidFill>
              </a:rPr>
              <a:t>“silence in heaven for about half an hour”</a:t>
            </a:r>
            <a:r>
              <a:rPr lang="en-US" sz="2000" dirty="0"/>
              <a:t>?</a:t>
            </a:r>
            <a:endParaRPr lang="en-US" sz="2000" dirty="0" smtClean="0"/>
          </a:p>
          <a:p>
            <a:pPr marL="346075" indent="-346075">
              <a:lnSpc>
                <a:spcPct val="97000"/>
              </a:lnSpc>
              <a:spcBef>
                <a:spcPts val="0"/>
              </a:spcBef>
              <a:buFont typeface="+mj-lt"/>
              <a:buAutoNum type="alphaUcPeriod"/>
            </a:pPr>
            <a:r>
              <a:rPr lang="en-US" sz="2000" dirty="0" smtClean="0"/>
              <a:t>Draws attention for </a:t>
            </a:r>
            <a:r>
              <a:rPr lang="en-US" sz="2000" b="1" i="1" dirty="0" smtClean="0"/>
              <a:t>emphasis</a:t>
            </a:r>
            <a:r>
              <a:rPr lang="en-US" sz="2000" dirty="0" smtClean="0"/>
              <a:t> and </a:t>
            </a:r>
            <a:r>
              <a:rPr lang="en-US" sz="2000" b="1" i="1" dirty="0" smtClean="0"/>
              <a:t>dramatic</a:t>
            </a:r>
            <a:r>
              <a:rPr lang="en-US" sz="2000" dirty="0" smtClean="0"/>
              <a:t> effect for following awesome events.</a:t>
            </a:r>
          </a:p>
          <a:p>
            <a:pPr marL="346075" indent="-346075">
              <a:lnSpc>
                <a:spcPct val="97000"/>
              </a:lnSpc>
              <a:spcBef>
                <a:spcPts val="0"/>
              </a:spcBef>
              <a:buFont typeface="+mj-lt"/>
              <a:buAutoNum type="alphaUcPeriod"/>
            </a:pPr>
            <a:r>
              <a:rPr lang="en-US" sz="2000" dirty="0" smtClean="0"/>
              <a:t>Indicates </a:t>
            </a:r>
            <a:r>
              <a:rPr lang="en-US" sz="2000" b="1" i="1" dirty="0" smtClean="0"/>
              <a:t>respect</a:t>
            </a:r>
            <a:r>
              <a:rPr lang="en-US" sz="2000" dirty="0" smtClean="0"/>
              <a:t> and </a:t>
            </a:r>
            <a:r>
              <a:rPr lang="en-US" sz="2000" b="1" i="1" dirty="0" smtClean="0"/>
              <a:t>reverence</a:t>
            </a:r>
            <a:r>
              <a:rPr lang="en-US" sz="2000" dirty="0" smtClean="0"/>
              <a:t> as heaven waits on God and the Lamb to act</a:t>
            </a:r>
          </a:p>
          <a:p>
            <a:pPr marL="0" indent="0">
              <a:lnSpc>
                <a:spcPct val="97000"/>
              </a:lnSpc>
              <a:spcBef>
                <a:spcPts val="0"/>
              </a:spcBef>
              <a:buNone/>
            </a:pPr>
            <a:r>
              <a:rPr lang="en-US" sz="2000" i="1" dirty="0" smtClean="0">
                <a:solidFill>
                  <a:srgbClr val="800000"/>
                </a:solidFill>
              </a:rPr>
              <a:t>Men </a:t>
            </a:r>
            <a:r>
              <a:rPr lang="en-US" sz="2000" i="1" dirty="0">
                <a:solidFill>
                  <a:srgbClr val="800000"/>
                </a:solidFill>
              </a:rPr>
              <a:t>listened to me and waited, And </a:t>
            </a:r>
            <a:r>
              <a:rPr lang="en-US" sz="2000" b="1" i="1" dirty="0">
                <a:solidFill>
                  <a:srgbClr val="800000"/>
                </a:solidFill>
              </a:rPr>
              <a:t>kept </a:t>
            </a:r>
            <a:r>
              <a:rPr lang="en-US" sz="2000" b="1" i="1" u="sng" dirty="0">
                <a:solidFill>
                  <a:srgbClr val="800000"/>
                </a:solidFill>
              </a:rPr>
              <a:t>silence</a:t>
            </a:r>
            <a:r>
              <a:rPr lang="en-US" sz="2000" b="1" i="1" dirty="0">
                <a:solidFill>
                  <a:srgbClr val="800000"/>
                </a:solidFill>
              </a:rPr>
              <a:t> for my counsel</a:t>
            </a:r>
            <a:r>
              <a:rPr lang="en-US" sz="2000" i="1" dirty="0" smtClean="0">
                <a:solidFill>
                  <a:srgbClr val="800000"/>
                </a:solidFill>
              </a:rPr>
              <a:t>.  After </a:t>
            </a:r>
            <a:r>
              <a:rPr lang="en-US" sz="2000" i="1" dirty="0">
                <a:solidFill>
                  <a:srgbClr val="800000"/>
                </a:solidFill>
              </a:rPr>
              <a:t>my words they did not speak again, And my speech settled on them </a:t>
            </a:r>
            <a:r>
              <a:rPr lang="en-US" sz="2000" i="1" dirty="0" smtClean="0">
                <a:solidFill>
                  <a:srgbClr val="800000"/>
                </a:solidFill>
              </a:rPr>
              <a:t>as dew.”</a:t>
            </a:r>
            <a:r>
              <a:rPr lang="en-US" sz="2000" dirty="0" smtClean="0"/>
              <a:t>  </a:t>
            </a:r>
            <a:r>
              <a:rPr lang="en-US" sz="2000" dirty="0"/>
              <a:t>(</a:t>
            </a:r>
            <a:r>
              <a:rPr lang="en-US" sz="2000" b="1" dirty="0">
                <a:solidFill>
                  <a:srgbClr val="800000"/>
                </a:solidFill>
              </a:rPr>
              <a:t>Job </a:t>
            </a:r>
            <a:r>
              <a:rPr lang="en-US" sz="2000" b="1" dirty="0" smtClean="0">
                <a:solidFill>
                  <a:srgbClr val="800000"/>
                </a:solidFill>
              </a:rPr>
              <a:t>29:21-22</a:t>
            </a:r>
            <a:r>
              <a:rPr lang="en-US" sz="2000" dirty="0" smtClean="0"/>
              <a:t>)</a:t>
            </a:r>
          </a:p>
          <a:p>
            <a:pPr marL="0" indent="0">
              <a:lnSpc>
                <a:spcPct val="97000"/>
              </a:lnSpc>
              <a:spcBef>
                <a:spcPts val="0"/>
              </a:spcBef>
              <a:buNone/>
            </a:pPr>
            <a:r>
              <a:rPr lang="en-US" sz="2000" i="1" dirty="0" smtClean="0">
                <a:solidFill>
                  <a:srgbClr val="800000"/>
                </a:solidFill>
              </a:rPr>
              <a:t>So </a:t>
            </a:r>
            <a:r>
              <a:rPr lang="en-US" sz="2000" i="1" dirty="0">
                <a:solidFill>
                  <a:srgbClr val="800000"/>
                </a:solidFill>
              </a:rPr>
              <a:t>when he had given him permission, Paul stood on the stairs and motioned with his hand to the people. And </a:t>
            </a:r>
            <a:r>
              <a:rPr lang="en-US" sz="2000" b="1" i="1" dirty="0">
                <a:solidFill>
                  <a:srgbClr val="800000"/>
                </a:solidFill>
              </a:rPr>
              <a:t>when there was a </a:t>
            </a:r>
            <a:r>
              <a:rPr lang="en-US" sz="2000" b="1" i="1" u="sng" dirty="0">
                <a:solidFill>
                  <a:srgbClr val="800000"/>
                </a:solidFill>
              </a:rPr>
              <a:t>great silence</a:t>
            </a:r>
            <a:r>
              <a:rPr lang="en-US" sz="2000" b="1" i="1" dirty="0">
                <a:solidFill>
                  <a:srgbClr val="800000"/>
                </a:solidFill>
              </a:rPr>
              <a:t>, he spoke </a:t>
            </a:r>
            <a:r>
              <a:rPr lang="en-US" sz="2000" i="1" dirty="0">
                <a:solidFill>
                  <a:srgbClr val="800000"/>
                </a:solidFill>
              </a:rPr>
              <a:t>to them in the Hebrew language, saying, </a:t>
            </a:r>
            <a:r>
              <a:rPr lang="en-US" sz="2000" dirty="0"/>
              <a:t>(</a:t>
            </a:r>
            <a:r>
              <a:rPr lang="en-US" sz="2000" b="1" dirty="0">
                <a:solidFill>
                  <a:srgbClr val="800000"/>
                </a:solidFill>
              </a:rPr>
              <a:t>Acts </a:t>
            </a:r>
            <a:r>
              <a:rPr lang="en-US" sz="2000" b="1" dirty="0" smtClean="0">
                <a:solidFill>
                  <a:srgbClr val="800000"/>
                </a:solidFill>
              </a:rPr>
              <a:t>21:40</a:t>
            </a:r>
            <a:r>
              <a:rPr lang="en-US" sz="2000" dirty="0" smtClean="0"/>
              <a:t>)</a:t>
            </a:r>
          </a:p>
          <a:p>
            <a:pPr marL="0" indent="0">
              <a:lnSpc>
                <a:spcPct val="97000"/>
              </a:lnSpc>
              <a:spcBef>
                <a:spcPts val="0"/>
              </a:spcBef>
              <a:buNone/>
            </a:pPr>
            <a:r>
              <a:rPr lang="en-US" sz="2000" b="1" i="1" dirty="0" smtClean="0">
                <a:solidFill>
                  <a:srgbClr val="800000"/>
                </a:solidFill>
              </a:rPr>
              <a:t>Let </a:t>
            </a:r>
            <a:r>
              <a:rPr lang="en-US" sz="2000" b="1" i="1" dirty="0">
                <a:solidFill>
                  <a:srgbClr val="800000"/>
                </a:solidFill>
              </a:rPr>
              <a:t>your women </a:t>
            </a:r>
            <a:r>
              <a:rPr lang="en-US" sz="2000" b="1" i="1" u="sng" dirty="0">
                <a:solidFill>
                  <a:srgbClr val="800000"/>
                </a:solidFill>
              </a:rPr>
              <a:t>keep silent</a:t>
            </a:r>
            <a:r>
              <a:rPr lang="en-US" sz="2000" b="1" i="1" dirty="0">
                <a:solidFill>
                  <a:srgbClr val="800000"/>
                </a:solidFill>
              </a:rPr>
              <a:t> in the churches</a:t>
            </a:r>
            <a:r>
              <a:rPr lang="en-US" sz="2000" i="1" dirty="0">
                <a:solidFill>
                  <a:srgbClr val="800000"/>
                </a:solidFill>
              </a:rPr>
              <a:t>, for they are not permitted to speak; but they are </a:t>
            </a:r>
            <a:r>
              <a:rPr lang="en-US" sz="2000" b="1" i="1" dirty="0">
                <a:solidFill>
                  <a:srgbClr val="800000"/>
                </a:solidFill>
              </a:rPr>
              <a:t>to be submissive</a:t>
            </a:r>
            <a:r>
              <a:rPr lang="en-US" sz="2000" i="1" dirty="0">
                <a:solidFill>
                  <a:srgbClr val="800000"/>
                </a:solidFill>
              </a:rPr>
              <a:t>, as the law also says.</a:t>
            </a:r>
            <a:r>
              <a:rPr lang="en-US" sz="2000" dirty="0"/>
              <a:t> </a:t>
            </a:r>
            <a:r>
              <a:rPr lang="en-US" sz="2000" dirty="0" smtClean="0"/>
              <a:t>(</a:t>
            </a:r>
            <a:r>
              <a:rPr lang="en-US" sz="2000" b="1" dirty="0" smtClean="0">
                <a:solidFill>
                  <a:srgbClr val="800000"/>
                </a:solidFill>
              </a:rPr>
              <a:t>1 </a:t>
            </a:r>
            <a:r>
              <a:rPr lang="en-US" sz="2000" b="1" dirty="0">
                <a:solidFill>
                  <a:srgbClr val="800000"/>
                </a:solidFill>
              </a:rPr>
              <a:t>Corinthians </a:t>
            </a:r>
            <a:r>
              <a:rPr lang="en-US" sz="2000" b="1" dirty="0" smtClean="0">
                <a:solidFill>
                  <a:srgbClr val="800000"/>
                </a:solidFill>
              </a:rPr>
              <a:t>14:34</a:t>
            </a:r>
            <a:r>
              <a:rPr lang="en-US" sz="2000" dirty="0" smtClean="0"/>
              <a:t>)</a:t>
            </a:r>
          </a:p>
          <a:p>
            <a:pPr marL="0" indent="0">
              <a:lnSpc>
                <a:spcPct val="97000"/>
              </a:lnSpc>
              <a:spcBef>
                <a:spcPts val="0"/>
              </a:spcBef>
              <a:buNone/>
            </a:pPr>
            <a:r>
              <a:rPr lang="en-US" sz="2000" i="1" dirty="0" smtClean="0">
                <a:solidFill>
                  <a:srgbClr val="800000"/>
                </a:solidFill>
              </a:rPr>
              <a:t>But </a:t>
            </a:r>
            <a:r>
              <a:rPr lang="en-US" sz="2000" b="1" i="1" u="sng" dirty="0">
                <a:solidFill>
                  <a:srgbClr val="800000"/>
                </a:solidFill>
              </a:rPr>
              <a:t>the LORD</a:t>
            </a:r>
            <a:r>
              <a:rPr lang="en-US" sz="2000" b="1" i="1" dirty="0">
                <a:solidFill>
                  <a:srgbClr val="800000"/>
                </a:solidFill>
              </a:rPr>
              <a:t> is </a:t>
            </a:r>
            <a:r>
              <a:rPr lang="en-US" sz="2000" b="1" i="1" u="sng" dirty="0">
                <a:solidFill>
                  <a:srgbClr val="800000"/>
                </a:solidFill>
              </a:rPr>
              <a:t>in</a:t>
            </a:r>
            <a:r>
              <a:rPr lang="en-US" sz="2000" b="1" i="1" dirty="0">
                <a:solidFill>
                  <a:srgbClr val="800000"/>
                </a:solidFill>
              </a:rPr>
              <a:t> His </a:t>
            </a:r>
            <a:r>
              <a:rPr lang="en-US" sz="2000" b="1" i="1" u="sng" dirty="0">
                <a:solidFill>
                  <a:srgbClr val="800000"/>
                </a:solidFill>
              </a:rPr>
              <a:t>holy temple</a:t>
            </a:r>
            <a:r>
              <a:rPr lang="en-US" sz="2000" i="1" dirty="0">
                <a:solidFill>
                  <a:srgbClr val="800000"/>
                </a:solidFill>
              </a:rPr>
              <a:t>. </a:t>
            </a:r>
            <a:r>
              <a:rPr lang="en-US" sz="2000" b="1" i="1" dirty="0">
                <a:solidFill>
                  <a:srgbClr val="800000"/>
                </a:solidFill>
              </a:rPr>
              <a:t>Let all the earth </a:t>
            </a:r>
            <a:r>
              <a:rPr lang="en-US" sz="2000" b="1" i="1" u="sng" dirty="0">
                <a:solidFill>
                  <a:srgbClr val="800000"/>
                </a:solidFill>
              </a:rPr>
              <a:t>keep silence</a:t>
            </a:r>
            <a:r>
              <a:rPr lang="en-US" sz="2000" b="1" i="1" dirty="0">
                <a:solidFill>
                  <a:srgbClr val="800000"/>
                </a:solidFill>
              </a:rPr>
              <a:t> before Him</a:t>
            </a:r>
            <a:r>
              <a:rPr lang="en-US" sz="2000" i="1" dirty="0" smtClean="0">
                <a:solidFill>
                  <a:srgbClr val="800000"/>
                </a:solidFill>
              </a:rPr>
              <a:t>. </a:t>
            </a:r>
            <a:r>
              <a:rPr lang="en-US" sz="2000" dirty="0" smtClean="0"/>
              <a:t>(</a:t>
            </a:r>
            <a:r>
              <a:rPr lang="en-US" sz="2000" b="1" dirty="0">
                <a:solidFill>
                  <a:srgbClr val="800000"/>
                </a:solidFill>
              </a:rPr>
              <a:t>Habakkuk </a:t>
            </a:r>
            <a:r>
              <a:rPr lang="en-US" sz="2000" b="1" dirty="0" smtClean="0">
                <a:solidFill>
                  <a:srgbClr val="800000"/>
                </a:solidFill>
              </a:rPr>
              <a:t>2:20</a:t>
            </a:r>
            <a:r>
              <a:rPr lang="en-US" sz="2000" dirty="0" smtClean="0"/>
              <a:t>)</a:t>
            </a:r>
            <a:endParaRPr lang="en-US" sz="2000" dirty="0"/>
          </a:p>
        </p:txBody>
      </p:sp>
    </p:spTree>
    <p:extLst>
      <p:ext uri="{BB962C8B-B14F-4D97-AF65-F5344CB8AC3E}">
        <p14:creationId xmlns:p14="http://schemas.microsoft.com/office/powerpoint/2010/main" val="1630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Incense with the Prayers”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And I saw the </a:t>
            </a:r>
            <a:r>
              <a:rPr lang="en-US" sz="2000" b="1" i="1" dirty="0" smtClean="0">
                <a:solidFill>
                  <a:srgbClr val="800000"/>
                </a:solidFill>
              </a:rPr>
              <a:t>seven angels </a:t>
            </a:r>
            <a:r>
              <a:rPr lang="en-US" sz="2000" i="1" dirty="0" smtClean="0">
                <a:solidFill>
                  <a:srgbClr val="800000"/>
                </a:solidFill>
              </a:rPr>
              <a:t>who stand before God, and to them were given </a:t>
            </a:r>
            <a:r>
              <a:rPr lang="en-US" sz="2000" b="1" i="1" dirty="0" smtClean="0">
                <a:solidFill>
                  <a:srgbClr val="800000"/>
                </a:solidFill>
              </a:rPr>
              <a:t>seven trumpets</a:t>
            </a:r>
            <a:r>
              <a:rPr lang="en-US" sz="2000" i="1" dirty="0" smtClean="0">
                <a:solidFill>
                  <a:srgbClr val="800000"/>
                </a:solidFill>
              </a:rPr>
              <a:t>. Then another angel, having a golden censer, came and stood at the altar. He was given </a:t>
            </a:r>
            <a:r>
              <a:rPr lang="en-US" sz="2000" b="1" i="1" dirty="0" smtClean="0">
                <a:solidFill>
                  <a:srgbClr val="800000"/>
                </a:solidFill>
              </a:rPr>
              <a:t>much </a:t>
            </a:r>
            <a:r>
              <a:rPr lang="en-US" sz="2000" b="1" i="1" u="sng" dirty="0" smtClean="0">
                <a:solidFill>
                  <a:srgbClr val="800000"/>
                </a:solidFill>
              </a:rPr>
              <a:t>incense</a:t>
            </a:r>
            <a:r>
              <a:rPr lang="en-US" sz="2000" b="1" i="1" dirty="0" smtClean="0">
                <a:solidFill>
                  <a:srgbClr val="800000"/>
                </a:solidFill>
              </a:rPr>
              <a:t>, that he should offer it </a:t>
            </a:r>
            <a:r>
              <a:rPr lang="en-US" sz="2000" b="1" i="1" u="sng" dirty="0" smtClean="0">
                <a:solidFill>
                  <a:srgbClr val="800000"/>
                </a:solidFill>
              </a:rPr>
              <a:t>with</a:t>
            </a:r>
            <a:r>
              <a:rPr lang="en-US" sz="2000" b="1" i="1" dirty="0" smtClean="0">
                <a:solidFill>
                  <a:srgbClr val="800000"/>
                </a:solidFill>
              </a:rPr>
              <a:t> the </a:t>
            </a:r>
            <a:r>
              <a:rPr lang="en-US" sz="2000" b="1" i="1" u="sng" dirty="0" smtClean="0">
                <a:solidFill>
                  <a:srgbClr val="800000"/>
                </a:solidFill>
              </a:rPr>
              <a:t>prayers</a:t>
            </a:r>
            <a:r>
              <a:rPr lang="en-US" sz="2000" b="1" i="1" dirty="0" smtClean="0">
                <a:solidFill>
                  <a:srgbClr val="800000"/>
                </a:solidFill>
              </a:rPr>
              <a:t> of all the saints </a:t>
            </a:r>
            <a:r>
              <a:rPr lang="en-US" sz="2000" i="1" dirty="0" smtClean="0">
                <a:solidFill>
                  <a:srgbClr val="800000"/>
                </a:solidFill>
              </a:rPr>
              <a:t>upon the golden altar which was before the throne. </a:t>
            </a:r>
            <a:r>
              <a:rPr lang="en-US" sz="2000" dirty="0" smtClean="0"/>
              <a:t>(</a:t>
            </a:r>
            <a:r>
              <a:rPr lang="en-US" sz="2000" b="1" dirty="0" smtClean="0">
                <a:solidFill>
                  <a:srgbClr val="800000"/>
                </a:solidFill>
              </a:rPr>
              <a:t>Revelation 8:2-3</a:t>
            </a:r>
            <a:r>
              <a:rPr lang="en-US" sz="2000" dirty="0" smtClean="0"/>
              <a:t>)</a:t>
            </a:r>
          </a:p>
          <a:p>
            <a:pPr marL="346075" lvl="0" indent="-346075">
              <a:lnSpc>
                <a:spcPct val="97000"/>
              </a:lnSpc>
              <a:spcBef>
                <a:spcPts val="0"/>
              </a:spcBef>
              <a:buFont typeface="+mj-lt"/>
              <a:buAutoNum type="arabicPeriod" startAt="2"/>
            </a:pPr>
            <a:r>
              <a:rPr lang="en-US" sz="2000" dirty="0" smtClean="0"/>
              <a:t>If </a:t>
            </a:r>
            <a:r>
              <a:rPr lang="en-US" sz="2000" dirty="0"/>
              <a:t>incense previously represented the </a:t>
            </a:r>
            <a:r>
              <a:rPr lang="en-US" sz="2000" i="1" dirty="0">
                <a:solidFill>
                  <a:srgbClr val="800000"/>
                </a:solidFill>
              </a:rPr>
              <a:t>“prayers of the saints”</a:t>
            </a:r>
            <a:r>
              <a:rPr lang="en-US" sz="2000" dirty="0"/>
              <a:t> (</a:t>
            </a:r>
            <a:r>
              <a:rPr lang="en-US" sz="2000" b="1" dirty="0">
                <a:solidFill>
                  <a:srgbClr val="800000"/>
                </a:solidFill>
              </a:rPr>
              <a:t>5:8</a:t>
            </a:r>
            <a:r>
              <a:rPr lang="en-US" sz="2000" dirty="0"/>
              <a:t>), then what is the </a:t>
            </a:r>
            <a:r>
              <a:rPr lang="en-US" sz="2000" i="1" dirty="0">
                <a:solidFill>
                  <a:srgbClr val="800000"/>
                </a:solidFill>
              </a:rPr>
              <a:t>“much incense”</a:t>
            </a:r>
            <a:r>
              <a:rPr lang="en-US" sz="2000" dirty="0"/>
              <a:t> offered </a:t>
            </a:r>
            <a:r>
              <a:rPr lang="en-US" sz="2000" i="1" dirty="0">
                <a:solidFill>
                  <a:srgbClr val="800000"/>
                </a:solidFill>
              </a:rPr>
              <a:t>“with the prayers of the saints”</a:t>
            </a:r>
            <a:r>
              <a:rPr lang="en-US" sz="2000" dirty="0"/>
              <a:t> in </a:t>
            </a:r>
            <a:r>
              <a:rPr lang="en-US" sz="2000" b="1" dirty="0">
                <a:solidFill>
                  <a:srgbClr val="800000"/>
                </a:solidFill>
              </a:rPr>
              <a:t>8:3</a:t>
            </a:r>
            <a:r>
              <a:rPr lang="en-US" sz="2000" dirty="0"/>
              <a:t>?</a:t>
            </a:r>
          </a:p>
          <a:p>
            <a:pPr>
              <a:lnSpc>
                <a:spcPct val="97000"/>
              </a:lnSpc>
              <a:spcBef>
                <a:spcPts val="0"/>
              </a:spcBef>
            </a:pPr>
            <a:r>
              <a:rPr lang="en-US" sz="2000" dirty="0" smtClean="0"/>
              <a:t>Represent something added to make prayers acceptable.</a:t>
            </a:r>
          </a:p>
          <a:p>
            <a:pPr marL="0" indent="0">
              <a:lnSpc>
                <a:spcPct val="97000"/>
              </a:lnSpc>
              <a:spcBef>
                <a:spcPts val="0"/>
              </a:spcBef>
              <a:buNone/>
            </a:pPr>
            <a:r>
              <a:rPr lang="en-US" sz="2000" i="1" dirty="0">
                <a:solidFill>
                  <a:srgbClr val="800000"/>
                </a:solidFill>
              </a:rPr>
              <a:t>Therefore, brethren, having </a:t>
            </a:r>
            <a:r>
              <a:rPr lang="en-US" sz="2000" b="1" i="1" dirty="0">
                <a:solidFill>
                  <a:srgbClr val="800000"/>
                </a:solidFill>
              </a:rPr>
              <a:t>boldness to enter the Holiest </a:t>
            </a:r>
            <a:r>
              <a:rPr lang="en-US" sz="2000" b="1" i="1" u="sng" dirty="0">
                <a:solidFill>
                  <a:srgbClr val="800000"/>
                </a:solidFill>
              </a:rPr>
              <a:t>by the blood of Jesus</a:t>
            </a:r>
            <a:r>
              <a:rPr lang="en-US" sz="2000" i="1" dirty="0" smtClean="0">
                <a:solidFill>
                  <a:srgbClr val="800000"/>
                </a:solidFill>
              </a:rPr>
              <a:t>, </a:t>
            </a:r>
            <a:r>
              <a:rPr lang="en-US" sz="2000" b="1" i="1" dirty="0">
                <a:solidFill>
                  <a:srgbClr val="800000"/>
                </a:solidFill>
              </a:rPr>
              <a:t>by a new and living way</a:t>
            </a:r>
            <a:r>
              <a:rPr lang="en-US" sz="2000" i="1" dirty="0">
                <a:solidFill>
                  <a:srgbClr val="800000"/>
                </a:solidFill>
              </a:rPr>
              <a:t> which He consecrated for us, through the veil, </a:t>
            </a:r>
            <a:r>
              <a:rPr lang="en-US" sz="2000" b="1" i="1" dirty="0">
                <a:solidFill>
                  <a:srgbClr val="800000"/>
                </a:solidFill>
              </a:rPr>
              <a:t>that is, His </a:t>
            </a:r>
            <a:r>
              <a:rPr lang="en-US" sz="2000" b="1" i="1" dirty="0" smtClean="0">
                <a:solidFill>
                  <a:srgbClr val="800000"/>
                </a:solidFill>
              </a:rPr>
              <a:t>flesh</a:t>
            </a:r>
            <a:r>
              <a:rPr lang="en-US" sz="2000" b="1"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Hebrews 10:19-20</a:t>
            </a:r>
            <a:r>
              <a:rPr lang="en-US" sz="2000" dirty="0" smtClean="0"/>
              <a:t>; see also, </a:t>
            </a:r>
            <a:r>
              <a:rPr lang="en-US" sz="2000" b="1" dirty="0" smtClean="0">
                <a:solidFill>
                  <a:srgbClr val="800000"/>
                </a:solidFill>
              </a:rPr>
              <a:t>Romans 8:26-27, 34; Hebrews 7:25; John 9:31</a:t>
            </a:r>
            <a:r>
              <a:rPr lang="en-US" sz="2000" dirty="0" smtClean="0"/>
              <a:t>)</a:t>
            </a:r>
          </a:p>
          <a:p>
            <a:pPr>
              <a:lnSpc>
                <a:spcPct val="97000"/>
              </a:lnSpc>
              <a:spcBef>
                <a:spcPts val="0"/>
              </a:spcBef>
            </a:pPr>
            <a:r>
              <a:rPr lang="en-US" sz="2000" dirty="0" smtClean="0"/>
              <a:t>Purified prayers, removed of selfish and destructive content (</a:t>
            </a:r>
            <a:r>
              <a:rPr lang="en-US" sz="2000" b="1" dirty="0" smtClean="0">
                <a:solidFill>
                  <a:srgbClr val="800000"/>
                </a:solidFill>
              </a:rPr>
              <a:t>James 4:1-4</a:t>
            </a:r>
            <a:r>
              <a:rPr lang="en-US" sz="2000" dirty="0" smtClean="0"/>
              <a:t>).</a:t>
            </a:r>
          </a:p>
          <a:p>
            <a:pPr>
              <a:lnSpc>
                <a:spcPct val="97000"/>
              </a:lnSpc>
              <a:spcBef>
                <a:spcPts val="0"/>
              </a:spcBef>
            </a:pPr>
            <a:r>
              <a:rPr lang="en-US" sz="2000" dirty="0" smtClean="0"/>
              <a:t>Comforting to know that He hears our prayers, but He also </a:t>
            </a:r>
            <a:r>
              <a:rPr lang="en-US" sz="2000" b="1" i="1" dirty="0" smtClean="0"/>
              <a:t>fixes</a:t>
            </a:r>
            <a:r>
              <a:rPr lang="en-US" sz="2000" dirty="0" smtClean="0"/>
              <a:t> them.</a:t>
            </a:r>
          </a:p>
        </p:txBody>
      </p:sp>
    </p:spTree>
    <p:extLst>
      <p:ext uri="{BB962C8B-B14F-4D97-AF65-F5344CB8AC3E}">
        <p14:creationId xmlns:p14="http://schemas.microsoft.com/office/powerpoint/2010/main" val="19623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Casting Down Censer Filled with Fire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the smoke of </a:t>
            </a:r>
            <a:r>
              <a:rPr lang="en-US" sz="2000" b="1" i="1" dirty="0">
                <a:solidFill>
                  <a:srgbClr val="800000"/>
                </a:solidFill>
              </a:rPr>
              <a:t>the </a:t>
            </a:r>
            <a:r>
              <a:rPr lang="en-US" sz="2000" b="1" i="1" u="sng" dirty="0">
                <a:solidFill>
                  <a:srgbClr val="800000"/>
                </a:solidFill>
              </a:rPr>
              <a:t>incense</a:t>
            </a:r>
            <a:r>
              <a:rPr lang="en-US" sz="2000" b="1" i="1" dirty="0">
                <a:solidFill>
                  <a:srgbClr val="800000"/>
                </a:solidFill>
              </a:rPr>
              <a:t>, with the </a:t>
            </a:r>
            <a:r>
              <a:rPr lang="en-US" sz="2000" b="1" i="1" u="sng" dirty="0">
                <a:solidFill>
                  <a:srgbClr val="800000"/>
                </a:solidFill>
              </a:rPr>
              <a:t>prayers</a:t>
            </a:r>
            <a:r>
              <a:rPr lang="en-US" sz="2000" b="1" i="1" dirty="0">
                <a:solidFill>
                  <a:srgbClr val="800000"/>
                </a:solidFill>
              </a:rPr>
              <a:t> of the saints, ascended </a:t>
            </a:r>
            <a:r>
              <a:rPr lang="en-US" sz="2000" b="1" i="1" u="sng" dirty="0" smtClean="0">
                <a:solidFill>
                  <a:srgbClr val="800000"/>
                </a:solidFill>
              </a:rPr>
              <a:t>before God</a:t>
            </a:r>
            <a:r>
              <a:rPr lang="en-US" sz="2000" i="1" dirty="0" smtClean="0">
                <a:solidFill>
                  <a:srgbClr val="800000"/>
                </a:solidFill>
              </a:rPr>
              <a:t> </a:t>
            </a:r>
            <a:r>
              <a:rPr lang="en-US" sz="2000" i="1" dirty="0">
                <a:solidFill>
                  <a:srgbClr val="800000"/>
                </a:solidFill>
              </a:rPr>
              <a:t>from the </a:t>
            </a:r>
            <a:r>
              <a:rPr lang="en-US" sz="2000" i="1" dirty="0" smtClean="0">
                <a:solidFill>
                  <a:srgbClr val="800000"/>
                </a:solidFill>
              </a:rPr>
              <a:t>angel’s </a:t>
            </a:r>
            <a:r>
              <a:rPr lang="en-US" sz="2000" i="1" dirty="0">
                <a:solidFill>
                  <a:srgbClr val="800000"/>
                </a:solidFill>
              </a:rPr>
              <a:t>hand</a:t>
            </a:r>
            <a:r>
              <a:rPr lang="en-US" sz="2000" i="1" dirty="0" smtClean="0">
                <a:solidFill>
                  <a:srgbClr val="800000"/>
                </a:solidFill>
              </a:rPr>
              <a:t>.  Then </a:t>
            </a:r>
            <a:r>
              <a:rPr lang="en-US" sz="2000" i="1" dirty="0">
                <a:solidFill>
                  <a:srgbClr val="800000"/>
                </a:solidFill>
              </a:rPr>
              <a:t>the angel </a:t>
            </a:r>
            <a:r>
              <a:rPr lang="en-US" sz="2000" b="1" i="1" dirty="0">
                <a:solidFill>
                  <a:srgbClr val="800000"/>
                </a:solidFill>
              </a:rPr>
              <a:t>took the censer, </a:t>
            </a:r>
            <a:r>
              <a:rPr lang="en-US" sz="2000" b="1" i="1" u="sng" dirty="0">
                <a:solidFill>
                  <a:srgbClr val="800000"/>
                </a:solidFill>
              </a:rPr>
              <a:t>filled it with fire from the altar</a:t>
            </a:r>
            <a:r>
              <a:rPr lang="en-US" sz="2000" b="1" i="1" dirty="0">
                <a:solidFill>
                  <a:srgbClr val="800000"/>
                </a:solidFill>
              </a:rPr>
              <a:t>, and </a:t>
            </a:r>
            <a:r>
              <a:rPr lang="en-US" sz="2000" b="1" i="1" u="sng" dirty="0">
                <a:solidFill>
                  <a:srgbClr val="800000"/>
                </a:solidFill>
              </a:rPr>
              <a:t>threw it to the earth</a:t>
            </a:r>
            <a:r>
              <a:rPr lang="en-US" sz="2000" i="1" dirty="0">
                <a:solidFill>
                  <a:srgbClr val="800000"/>
                </a:solidFill>
              </a:rPr>
              <a:t>. And there were </a:t>
            </a:r>
            <a:r>
              <a:rPr lang="en-US" sz="2000" b="1" i="1" baseline="30000" dirty="0" smtClean="0">
                <a:solidFill>
                  <a:srgbClr val="800000"/>
                </a:solidFill>
              </a:rPr>
              <a:t>1</a:t>
            </a:r>
            <a:r>
              <a:rPr lang="en-US" sz="2000" b="1" i="1" dirty="0" smtClean="0">
                <a:solidFill>
                  <a:srgbClr val="800000"/>
                </a:solidFill>
              </a:rPr>
              <a:t>noises</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thunderings</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lightnings</a:t>
            </a:r>
            <a:r>
              <a:rPr lang="en-US" sz="2000" i="1" dirty="0">
                <a:solidFill>
                  <a:srgbClr val="800000"/>
                </a:solidFill>
              </a:rPr>
              <a:t>, and an </a:t>
            </a:r>
            <a:r>
              <a:rPr lang="en-US" sz="2000" b="1" i="1" baseline="30000" dirty="0">
                <a:solidFill>
                  <a:srgbClr val="800000"/>
                </a:solidFill>
              </a:rPr>
              <a:t>4</a:t>
            </a:r>
            <a:r>
              <a:rPr lang="en-US" sz="2000" b="1" i="1" dirty="0" smtClean="0">
                <a:solidFill>
                  <a:srgbClr val="800000"/>
                </a:solidFill>
              </a:rPr>
              <a:t>earthquake</a:t>
            </a:r>
            <a:r>
              <a:rPr lang="en-US" sz="2000" i="1" dirty="0" smtClean="0">
                <a:solidFill>
                  <a:srgbClr val="800000"/>
                </a:solidFill>
              </a:rPr>
              <a:t>.</a:t>
            </a:r>
            <a:r>
              <a:rPr lang="en-US" sz="2000" dirty="0"/>
              <a:t> </a:t>
            </a:r>
            <a:r>
              <a:rPr lang="en-US" sz="2000" i="1" dirty="0" smtClean="0">
                <a:solidFill>
                  <a:srgbClr val="800000"/>
                </a:solidFill>
              </a:rPr>
              <a:t>So </a:t>
            </a:r>
            <a:r>
              <a:rPr lang="en-US" sz="2000" i="1" dirty="0">
                <a:solidFill>
                  <a:srgbClr val="800000"/>
                </a:solidFill>
              </a:rPr>
              <a:t>the seven angels who had the seven trumpets prepared themselves to sound </a:t>
            </a:r>
            <a:r>
              <a:rPr lang="en-US" sz="2000" dirty="0" smtClean="0"/>
              <a:t>(</a:t>
            </a:r>
            <a:r>
              <a:rPr lang="en-US" sz="2000" b="1" dirty="0" smtClean="0">
                <a:solidFill>
                  <a:srgbClr val="800000"/>
                </a:solidFill>
              </a:rPr>
              <a:t>Revelation 8:4-6</a:t>
            </a:r>
            <a:r>
              <a:rPr lang="en-US" sz="2000" dirty="0" smtClean="0"/>
              <a:t>)</a:t>
            </a:r>
          </a:p>
          <a:p>
            <a:pPr marL="346075" lvl="0" indent="-346075">
              <a:lnSpc>
                <a:spcPct val="97000"/>
              </a:lnSpc>
              <a:spcBef>
                <a:spcPts val="0"/>
              </a:spcBef>
              <a:buFont typeface="+mj-lt"/>
              <a:buAutoNum type="arabicPeriod" startAt="3"/>
            </a:pPr>
            <a:r>
              <a:rPr lang="en-US" sz="2000" dirty="0" smtClean="0"/>
              <a:t>What </a:t>
            </a:r>
            <a:r>
              <a:rPr lang="en-US" sz="2000" dirty="0"/>
              <a:t>is implied by the angel filling his censer with </a:t>
            </a:r>
            <a:r>
              <a:rPr lang="en-US" sz="2000" i="1" dirty="0">
                <a:solidFill>
                  <a:srgbClr val="800000"/>
                </a:solidFill>
              </a:rPr>
              <a:t>“fire from the altar”</a:t>
            </a:r>
            <a:r>
              <a:rPr lang="en-US" sz="2000" dirty="0"/>
              <a:t> and throwing it </a:t>
            </a:r>
            <a:r>
              <a:rPr lang="en-US" sz="2000" i="1" dirty="0">
                <a:solidFill>
                  <a:srgbClr val="800000"/>
                </a:solidFill>
              </a:rPr>
              <a:t>“to the earth”</a:t>
            </a:r>
            <a:r>
              <a:rPr lang="en-US" sz="2000" dirty="0"/>
              <a:t>?</a:t>
            </a:r>
          </a:p>
          <a:p>
            <a:pPr>
              <a:lnSpc>
                <a:spcPct val="97000"/>
              </a:lnSpc>
              <a:spcBef>
                <a:spcPts val="0"/>
              </a:spcBef>
            </a:pPr>
            <a:r>
              <a:rPr lang="en-US" sz="2000" dirty="0" smtClean="0"/>
              <a:t>Prayers ascending before God indicate that the prayers were heard.</a:t>
            </a:r>
          </a:p>
          <a:p>
            <a:pPr>
              <a:lnSpc>
                <a:spcPct val="97000"/>
              </a:lnSpc>
              <a:spcBef>
                <a:spcPts val="0"/>
              </a:spcBef>
            </a:pPr>
            <a:r>
              <a:rPr lang="en-US" sz="2000" dirty="0" smtClean="0"/>
              <a:t>Filling the censer with fire implies that a fiery answer was prepared in response (</a:t>
            </a:r>
            <a:r>
              <a:rPr lang="en-US" sz="2000" b="1" dirty="0" smtClean="0">
                <a:solidFill>
                  <a:srgbClr val="800000"/>
                </a:solidFill>
              </a:rPr>
              <a:t>Ezekiel 10</a:t>
            </a:r>
            <a:r>
              <a:rPr lang="en-US" sz="2000" dirty="0" smtClean="0"/>
              <a:t>).</a:t>
            </a:r>
          </a:p>
          <a:p>
            <a:pPr>
              <a:lnSpc>
                <a:spcPct val="97000"/>
              </a:lnSpc>
              <a:spcBef>
                <a:spcPts val="0"/>
              </a:spcBef>
            </a:pPr>
            <a:r>
              <a:rPr lang="en-US" sz="2000" dirty="0" smtClean="0"/>
              <a:t>Throwing the fire down to the earth clarifies the recipient beyond all doubt.</a:t>
            </a:r>
          </a:p>
          <a:p>
            <a:pPr>
              <a:lnSpc>
                <a:spcPct val="97000"/>
              </a:lnSpc>
              <a:spcBef>
                <a:spcPts val="0"/>
              </a:spcBef>
            </a:pPr>
            <a:r>
              <a:rPr lang="en-US" sz="2000" dirty="0" smtClean="0"/>
              <a:t>This concludes the opening of the seventh seals and prepares the way for the escalating sounding of the seven trumpets.</a:t>
            </a:r>
          </a:p>
        </p:txBody>
      </p:sp>
    </p:spTree>
    <p:extLst>
      <p:ext uri="{BB962C8B-B14F-4D97-AF65-F5344CB8AC3E}">
        <p14:creationId xmlns:p14="http://schemas.microsoft.com/office/powerpoint/2010/main" val="24860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Just Judge of All the Earth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Then He spoke a parable to them, </a:t>
            </a:r>
            <a:r>
              <a:rPr lang="en-US" sz="2000" b="1" i="1" dirty="0">
                <a:solidFill>
                  <a:srgbClr val="800000"/>
                </a:solidFill>
              </a:rPr>
              <a:t>that men </a:t>
            </a:r>
            <a:r>
              <a:rPr lang="en-US" sz="2000" b="1" i="1" u="sng" dirty="0">
                <a:solidFill>
                  <a:srgbClr val="800000"/>
                </a:solidFill>
              </a:rPr>
              <a:t>always ought to pray</a:t>
            </a:r>
            <a:r>
              <a:rPr lang="en-US" sz="2000" b="1" i="1" dirty="0">
                <a:solidFill>
                  <a:srgbClr val="800000"/>
                </a:solidFill>
              </a:rPr>
              <a:t> and </a:t>
            </a:r>
            <a:r>
              <a:rPr lang="en-US" sz="2000" b="1" i="1" u="sng" dirty="0">
                <a:solidFill>
                  <a:srgbClr val="800000"/>
                </a:solidFill>
              </a:rPr>
              <a:t>not lose heart</a:t>
            </a:r>
            <a:r>
              <a:rPr lang="en-US" sz="2000" i="1" dirty="0" smtClean="0">
                <a:solidFill>
                  <a:srgbClr val="800000"/>
                </a:solidFill>
              </a:rPr>
              <a:t>, saying</a:t>
            </a:r>
            <a:r>
              <a:rPr lang="en-US" sz="2000" i="1" dirty="0">
                <a:solidFill>
                  <a:srgbClr val="800000"/>
                </a:solidFill>
              </a:rPr>
              <a:t>: </a:t>
            </a:r>
            <a:r>
              <a:rPr lang="en-US" sz="2000" i="1" dirty="0" smtClean="0">
                <a:solidFill>
                  <a:srgbClr val="800000"/>
                </a:solidFill>
              </a:rPr>
              <a:t>“There </a:t>
            </a:r>
            <a:r>
              <a:rPr lang="en-US" sz="2000" i="1" dirty="0">
                <a:solidFill>
                  <a:srgbClr val="800000"/>
                </a:solidFill>
              </a:rPr>
              <a:t>was in a certain city a judge who did not fear God nor regard man</a:t>
            </a:r>
            <a:r>
              <a:rPr lang="en-US" sz="2000" i="1" dirty="0" smtClean="0">
                <a:solidFill>
                  <a:srgbClr val="800000"/>
                </a:solidFill>
              </a:rPr>
              <a:t>.  Now </a:t>
            </a:r>
            <a:r>
              <a:rPr lang="en-US" sz="2000" i="1" dirty="0">
                <a:solidFill>
                  <a:srgbClr val="800000"/>
                </a:solidFill>
              </a:rPr>
              <a:t>there was a widow in that city; and she came to him, </a:t>
            </a:r>
            <a:r>
              <a:rPr lang="en-US" sz="2000" i="1" dirty="0" smtClean="0">
                <a:solidFill>
                  <a:srgbClr val="800000"/>
                </a:solidFill>
              </a:rPr>
              <a:t>saying, ‘</a:t>
            </a:r>
            <a:r>
              <a:rPr lang="en-US" sz="2000" b="1" i="1" dirty="0" smtClean="0">
                <a:solidFill>
                  <a:srgbClr val="800000"/>
                </a:solidFill>
              </a:rPr>
              <a:t>Get </a:t>
            </a:r>
            <a:r>
              <a:rPr lang="en-US" sz="2000" b="1" i="1" u="sng" dirty="0">
                <a:solidFill>
                  <a:srgbClr val="800000"/>
                </a:solidFill>
              </a:rPr>
              <a:t>justice for me</a:t>
            </a:r>
            <a:r>
              <a:rPr lang="en-US" sz="2000" b="1" i="1" dirty="0">
                <a:solidFill>
                  <a:srgbClr val="800000"/>
                </a:solidFill>
              </a:rPr>
              <a:t> from my adversary</a:t>
            </a:r>
            <a:r>
              <a:rPr lang="en-US" sz="2000" i="1" dirty="0" smtClean="0">
                <a:solidFill>
                  <a:srgbClr val="800000"/>
                </a:solidFill>
              </a:rPr>
              <a:t>.’ And </a:t>
            </a:r>
            <a:r>
              <a:rPr lang="en-US" sz="2000" i="1" dirty="0">
                <a:solidFill>
                  <a:srgbClr val="800000"/>
                </a:solidFill>
              </a:rPr>
              <a:t>he would not for a while; but afterward he said within himself</a:t>
            </a:r>
            <a:r>
              <a:rPr lang="en-US" sz="2000" i="1" dirty="0" smtClean="0">
                <a:solidFill>
                  <a:srgbClr val="800000"/>
                </a:solidFill>
              </a:rPr>
              <a:t>, ‘Though </a:t>
            </a:r>
            <a:r>
              <a:rPr lang="en-US" sz="2000" i="1" dirty="0">
                <a:solidFill>
                  <a:srgbClr val="800000"/>
                </a:solidFill>
              </a:rPr>
              <a:t>I do not fear God nor regard </a:t>
            </a:r>
            <a:r>
              <a:rPr lang="en-US" sz="2000" i="1" dirty="0" smtClean="0">
                <a:solidFill>
                  <a:srgbClr val="800000"/>
                </a:solidFill>
              </a:rPr>
              <a:t>man, yet </a:t>
            </a:r>
            <a:r>
              <a:rPr lang="en-US" sz="2000" b="1" i="1" dirty="0">
                <a:solidFill>
                  <a:srgbClr val="800000"/>
                </a:solidFill>
              </a:rPr>
              <a:t>because this widow </a:t>
            </a:r>
            <a:r>
              <a:rPr lang="en-US" sz="2000" b="1" i="1" u="sng" dirty="0">
                <a:solidFill>
                  <a:srgbClr val="800000"/>
                </a:solidFill>
              </a:rPr>
              <a:t>troubles me</a:t>
            </a:r>
            <a:r>
              <a:rPr lang="en-US" sz="2000" b="1" i="1" dirty="0">
                <a:solidFill>
                  <a:srgbClr val="800000"/>
                </a:solidFill>
              </a:rPr>
              <a:t> I will </a:t>
            </a:r>
            <a:r>
              <a:rPr lang="en-US" sz="2000" b="1" i="1" u="sng" dirty="0">
                <a:solidFill>
                  <a:srgbClr val="800000"/>
                </a:solidFill>
              </a:rPr>
              <a:t>avenge her</a:t>
            </a:r>
            <a:r>
              <a:rPr lang="en-US" sz="2000" b="1" i="1" dirty="0">
                <a:solidFill>
                  <a:srgbClr val="800000"/>
                </a:solidFill>
              </a:rPr>
              <a:t>, lest by her continual coming she weary me</a:t>
            </a:r>
            <a:r>
              <a:rPr lang="en-US" sz="2000" i="1" dirty="0" smtClean="0">
                <a:solidFill>
                  <a:srgbClr val="800000"/>
                </a:solidFill>
              </a:rPr>
              <a:t>.’”  </a:t>
            </a:r>
            <a:r>
              <a:rPr lang="en-US" sz="2000" i="1" dirty="0">
                <a:solidFill>
                  <a:srgbClr val="800000"/>
                </a:solidFill>
              </a:rPr>
              <a:t>Then the Lord said, </a:t>
            </a:r>
            <a:r>
              <a:rPr lang="en-US" sz="2000" i="1" dirty="0" smtClean="0">
                <a:solidFill>
                  <a:srgbClr val="800000"/>
                </a:solidFill>
              </a:rPr>
              <a:t>“Hear </a:t>
            </a:r>
            <a:r>
              <a:rPr lang="en-US" sz="2000" i="1" dirty="0">
                <a:solidFill>
                  <a:srgbClr val="800000"/>
                </a:solidFill>
              </a:rPr>
              <a:t>what the unjust judge said</a:t>
            </a:r>
            <a:r>
              <a:rPr lang="en-US" sz="2000" i="1" dirty="0" smtClean="0">
                <a:solidFill>
                  <a:srgbClr val="800000"/>
                </a:solidFill>
              </a:rPr>
              <a:t>.  And </a:t>
            </a:r>
            <a:r>
              <a:rPr lang="en-US" sz="2000" b="1" i="1" dirty="0">
                <a:solidFill>
                  <a:srgbClr val="800000"/>
                </a:solidFill>
              </a:rPr>
              <a:t>shall God not </a:t>
            </a:r>
            <a:r>
              <a:rPr lang="en-US" sz="2000" b="1" i="1" u="sng" dirty="0">
                <a:solidFill>
                  <a:srgbClr val="800000"/>
                </a:solidFill>
              </a:rPr>
              <a:t>avenge His own elect</a:t>
            </a:r>
            <a:r>
              <a:rPr lang="en-US" sz="2000" b="1" i="1" dirty="0">
                <a:solidFill>
                  <a:srgbClr val="800000"/>
                </a:solidFill>
              </a:rPr>
              <a:t> who cry out day and night to Him</a:t>
            </a:r>
            <a:r>
              <a:rPr lang="en-US" sz="2000" i="1" dirty="0">
                <a:solidFill>
                  <a:srgbClr val="800000"/>
                </a:solidFill>
              </a:rPr>
              <a:t>, though He bears long with them</a:t>
            </a:r>
            <a:r>
              <a:rPr lang="en-US" sz="2000" i="1" dirty="0" smtClean="0">
                <a:solidFill>
                  <a:srgbClr val="800000"/>
                </a:solidFill>
              </a:rPr>
              <a:t>?  I </a:t>
            </a:r>
            <a:r>
              <a:rPr lang="en-US" sz="2000" i="1" dirty="0">
                <a:solidFill>
                  <a:srgbClr val="800000"/>
                </a:solidFill>
              </a:rPr>
              <a:t>tell you that </a:t>
            </a:r>
            <a:r>
              <a:rPr lang="en-US" sz="2000" b="1" i="1" dirty="0">
                <a:solidFill>
                  <a:srgbClr val="800000"/>
                </a:solidFill>
              </a:rPr>
              <a:t>He will </a:t>
            </a:r>
            <a:r>
              <a:rPr lang="en-US" sz="2000" b="1" i="1" u="sng" dirty="0">
                <a:solidFill>
                  <a:srgbClr val="800000"/>
                </a:solidFill>
              </a:rPr>
              <a:t>avenge them speedily</a:t>
            </a:r>
            <a:r>
              <a:rPr lang="en-US" sz="2000" i="1" dirty="0">
                <a:solidFill>
                  <a:srgbClr val="800000"/>
                </a:solidFill>
              </a:rPr>
              <a:t>. Nevertheless, when the Son of Man comes, will He really find faith on the earth</a:t>
            </a:r>
            <a:r>
              <a:rPr lang="en-US" sz="2000" i="1" dirty="0" smtClean="0">
                <a:solidFill>
                  <a:srgbClr val="800000"/>
                </a:solidFill>
              </a:rPr>
              <a:t>?”</a:t>
            </a:r>
            <a:r>
              <a:rPr lang="en-US" sz="2000" dirty="0" smtClean="0"/>
              <a:t> (</a:t>
            </a:r>
            <a:r>
              <a:rPr lang="en-US" sz="2000" b="1" dirty="0" smtClean="0">
                <a:solidFill>
                  <a:srgbClr val="800000"/>
                </a:solidFill>
              </a:rPr>
              <a:t>Luke 18:1-8</a:t>
            </a:r>
            <a:r>
              <a:rPr lang="en-US" sz="2000" dirty="0" smtClean="0"/>
              <a:t>)</a:t>
            </a:r>
          </a:p>
          <a:p>
            <a:r>
              <a:rPr lang="en-US" sz="2000" dirty="0" smtClean="0"/>
              <a:t>Argue from lesser to greater, selfish judge to just </a:t>
            </a:r>
            <a:r>
              <a:rPr lang="en-US" sz="2000" i="1" dirty="0" smtClean="0">
                <a:solidFill>
                  <a:srgbClr val="800000"/>
                </a:solidFill>
              </a:rPr>
              <a:t>“Judge of all earth” </a:t>
            </a:r>
            <a:r>
              <a:rPr lang="en-US" sz="2000" dirty="0" smtClean="0"/>
              <a:t>(</a:t>
            </a:r>
            <a:r>
              <a:rPr lang="en-US" sz="2000" b="1" dirty="0" smtClean="0">
                <a:solidFill>
                  <a:srgbClr val="800000"/>
                </a:solidFill>
              </a:rPr>
              <a:t>Gen. 18:25</a:t>
            </a:r>
            <a:r>
              <a:rPr lang="en-US" sz="2000" dirty="0" smtClean="0"/>
              <a:t>).</a:t>
            </a:r>
          </a:p>
          <a:p>
            <a:r>
              <a:rPr lang="en-US" sz="2000" dirty="0" smtClean="0"/>
              <a:t>Comforting God </a:t>
            </a:r>
            <a:r>
              <a:rPr lang="en-US" sz="2000" i="1" dirty="0" smtClean="0">
                <a:solidFill>
                  <a:srgbClr val="800000"/>
                </a:solidFill>
              </a:rPr>
              <a:t>“avenges”</a:t>
            </a:r>
            <a:r>
              <a:rPr lang="en-US" sz="2000" dirty="0" smtClean="0">
                <a:solidFill>
                  <a:srgbClr val="800000"/>
                </a:solidFill>
              </a:rPr>
              <a:t> </a:t>
            </a:r>
            <a:r>
              <a:rPr lang="en-US" sz="2000" dirty="0" smtClean="0"/>
              <a:t>quick as possible (</a:t>
            </a:r>
            <a:r>
              <a:rPr lang="en-US" sz="2000" b="1" dirty="0" smtClean="0">
                <a:solidFill>
                  <a:srgbClr val="800000"/>
                </a:solidFill>
              </a:rPr>
              <a:t>Exo. 2:23-25; 1 Pt. 3:12; 2 Pt. 3:9</a:t>
            </a:r>
            <a:r>
              <a:rPr lang="en-US" sz="2000" dirty="0" smtClean="0"/>
              <a:t>).</a:t>
            </a:r>
          </a:p>
          <a:p>
            <a:r>
              <a:rPr lang="en-US" sz="2000" b="1" i="1" dirty="0" smtClean="0"/>
              <a:t>Lesson:</a:t>
            </a:r>
            <a:r>
              <a:rPr lang="en-US" sz="2000" dirty="0" smtClean="0"/>
              <a:t>  God hears, even if He waits, so </a:t>
            </a:r>
            <a:r>
              <a:rPr lang="en-US" sz="2000" i="1" dirty="0" smtClean="0">
                <a:solidFill>
                  <a:srgbClr val="800000"/>
                </a:solidFill>
              </a:rPr>
              <a:t>“always pray”</a:t>
            </a:r>
            <a:r>
              <a:rPr lang="en-US" sz="2000" dirty="0" smtClean="0"/>
              <a:t> and do </a:t>
            </a:r>
            <a:r>
              <a:rPr lang="en-US" sz="2000" i="1" dirty="0" smtClean="0">
                <a:solidFill>
                  <a:srgbClr val="800000"/>
                </a:solidFill>
              </a:rPr>
              <a:t>“not lose heart”</a:t>
            </a:r>
            <a:r>
              <a:rPr lang="en-US" sz="2000" dirty="0" smtClean="0"/>
              <a:t>.</a:t>
            </a:r>
            <a:endParaRPr lang="en-US" sz="2000" dirty="0"/>
          </a:p>
        </p:txBody>
      </p:sp>
    </p:spTree>
    <p:extLst>
      <p:ext uri="{BB962C8B-B14F-4D97-AF65-F5344CB8AC3E}">
        <p14:creationId xmlns:p14="http://schemas.microsoft.com/office/powerpoint/2010/main" val="3164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Sounding of the First</a:t>
            </a:r>
            <a:br>
              <a:rPr lang="en-US" dirty="0" smtClean="0"/>
            </a:br>
            <a:r>
              <a:rPr lang="en-US" dirty="0" smtClean="0"/>
              <a:t>Four Trumpets</a:t>
            </a:r>
          </a:p>
          <a:p>
            <a:r>
              <a:rPr lang="en-US" dirty="0" smtClean="0"/>
              <a:t>Revelation 8:7-13</a:t>
            </a:r>
            <a:endParaRPr lang="en-US" dirty="0"/>
          </a:p>
        </p:txBody>
      </p:sp>
    </p:spTree>
    <p:extLst>
      <p:ext uri="{BB962C8B-B14F-4D97-AF65-F5344CB8AC3E}">
        <p14:creationId xmlns:p14="http://schemas.microsoft.com/office/powerpoint/2010/main" val="142520807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Four Trumpets Sound</a:t>
            </a:r>
            <a:endParaRPr lang="en-US" dirty="0"/>
          </a:p>
        </p:txBody>
      </p:sp>
      <p:sp>
        <p:nvSpPr>
          <p:cNvPr id="3" name="Content Placeholder 2"/>
          <p:cNvSpPr>
            <a:spLocks noGrp="1"/>
          </p:cNvSpPr>
          <p:nvPr>
            <p:ph sz="quarter" idx="10"/>
          </p:nvPr>
        </p:nvSpPr>
        <p:spPr/>
        <p:txBody>
          <a:bodyPr/>
          <a:lstStyle/>
          <a:p>
            <a:pPr marL="0" indent="0">
              <a:lnSpc>
                <a:spcPct val="90000"/>
              </a:lnSpc>
              <a:spcBef>
                <a:spcPts val="0"/>
              </a:spcBef>
              <a:buNone/>
            </a:pPr>
            <a:r>
              <a:rPr lang="en-US" sz="2000" i="1" dirty="0" smtClean="0">
                <a:solidFill>
                  <a:srgbClr val="800000"/>
                </a:solidFill>
              </a:rPr>
              <a:t>The </a:t>
            </a:r>
            <a:r>
              <a:rPr lang="en-US" sz="2000" b="1" i="1" baseline="30000" dirty="0" smtClean="0">
                <a:solidFill>
                  <a:srgbClr val="800000"/>
                </a:solidFill>
              </a:rPr>
              <a:t>1</a:t>
            </a:r>
            <a:r>
              <a:rPr lang="en-US" sz="2000" b="1" i="1" u="sng" dirty="0" smtClean="0">
                <a:solidFill>
                  <a:srgbClr val="800000"/>
                </a:solidFill>
              </a:rPr>
              <a:t>first</a:t>
            </a:r>
            <a:r>
              <a:rPr lang="en-US" sz="2000" b="1" i="1" dirty="0" smtClean="0">
                <a:solidFill>
                  <a:srgbClr val="800000"/>
                </a:solidFill>
              </a:rPr>
              <a:t> angel sounded</a:t>
            </a:r>
            <a:r>
              <a:rPr lang="en-US" sz="2000" i="1" dirty="0" smtClean="0">
                <a:solidFill>
                  <a:srgbClr val="800000"/>
                </a:solidFill>
              </a:rPr>
              <a:t>: And </a:t>
            </a:r>
            <a:r>
              <a:rPr lang="en-US" sz="2000" b="1" i="1" dirty="0" smtClean="0">
                <a:solidFill>
                  <a:srgbClr val="800000"/>
                </a:solidFill>
              </a:rPr>
              <a:t>hail and fire followed, mingled with blood</a:t>
            </a:r>
            <a:r>
              <a:rPr lang="en-US" sz="2000" i="1" dirty="0" smtClean="0">
                <a:solidFill>
                  <a:srgbClr val="800000"/>
                </a:solidFill>
              </a:rPr>
              <a:t>, and they were thrown to the earth. And a third of the trees were burned up, and all green grass was burned up. Then the </a:t>
            </a:r>
            <a:r>
              <a:rPr lang="en-US" sz="2000" b="1" i="1" baseline="30000" dirty="0" smtClean="0">
                <a:solidFill>
                  <a:srgbClr val="800000"/>
                </a:solidFill>
              </a:rPr>
              <a:t>2</a:t>
            </a:r>
            <a:r>
              <a:rPr lang="en-US" sz="2000" b="1" i="1" u="sng" dirty="0" smtClean="0">
                <a:solidFill>
                  <a:srgbClr val="800000"/>
                </a:solidFill>
              </a:rPr>
              <a:t>second</a:t>
            </a:r>
            <a:r>
              <a:rPr lang="en-US" sz="2000" b="1" i="1" dirty="0" smtClean="0">
                <a:solidFill>
                  <a:srgbClr val="800000"/>
                </a:solidFill>
              </a:rPr>
              <a:t> angel sounded</a:t>
            </a:r>
            <a:r>
              <a:rPr lang="en-US" sz="2000" i="1" dirty="0" smtClean="0">
                <a:solidFill>
                  <a:srgbClr val="800000"/>
                </a:solidFill>
              </a:rPr>
              <a:t>: And something like </a:t>
            </a:r>
            <a:r>
              <a:rPr lang="en-US" sz="2000" b="1" i="1" dirty="0" smtClean="0">
                <a:solidFill>
                  <a:srgbClr val="800000"/>
                </a:solidFill>
              </a:rPr>
              <a:t>a great mountain burning with fire was thrown into the sea</a:t>
            </a:r>
            <a:r>
              <a:rPr lang="en-US" sz="2000" i="1" dirty="0" smtClean="0">
                <a:solidFill>
                  <a:srgbClr val="800000"/>
                </a:solidFill>
              </a:rPr>
              <a:t>, and a third of </a:t>
            </a:r>
            <a:r>
              <a:rPr lang="en-US" sz="2000" b="1" i="1" dirty="0" smtClean="0">
                <a:solidFill>
                  <a:srgbClr val="800000"/>
                </a:solidFill>
              </a:rPr>
              <a:t>the sea became blood</a:t>
            </a:r>
            <a:r>
              <a:rPr lang="en-US" sz="2000" i="1" dirty="0" smtClean="0">
                <a:solidFill>
                  <a:srgbClr val="800000"/>
                </a:solidFill>
              </a:rPr>
              <a:t>.  And a third of the living creatures in the sea died, and a third of the ships were destroyed. Then the </a:t>
            </a:r>
            <a:r>
              <a:rPr lang="en-US" sz="2000" b="1" i="1" baseline="30000" dirty="0">
                <a:solidFill>
                  <a:srgbClr val="800000"/>
                </a:solidFill>
              </a:rPr>
              <a:t>3</a:t>
            </a:r>
            <a:r>
              <a:rPr lang="en-US" sz="2000" b="1" i="1" u="sng" dirty="0" smtClean="0">
                <a:solidFill>
                  <a:srgbClr val="800000"/>
                </a:solidFill>
              </a:rPr>
              <a:t>third</a:t>
            </a:r>
            <a:r>
              <a:rPr lang="en-US" sz="2000" b="1" i="1" dirty="0" smtClean="0">
                <a:solidFill>
                  <a:srgbClr val="800000"/>
                </a:solidFill>
              </a:rPr>
              <a:t> angel sounded</a:t>
            </a:r>
            <a:r>
              <a:rPr lang="en-US" sz="2000" i="1" dirty="0" smtClean="0">
                <a:solidFill>
                  <a:srgbClr val="800000"/>
                </a:solidFill>
              </a:rPr>
              <a:t>: And </a:t>
            </a:r>
            <a:r>
              <a:rPr lang="en-US" sz="2000" b="1" i="1" dirty="0" smtClean="0">
                <a:solidFill>
                  <a:srgbClr val="800000"/>
                </a:solidFill>
              </a:rPr>
              <a:t>a great star fell </a:t>
            </a:r>
            <a:r>
              <a:rPr lang="en-US" sz="2000" i="1" dirty="0" smtClean="0">
                <a:solidFill>
                  <a:srgbClr val="800000"/>
                </a:solidFill>
              </a:rPr>
              <a:t>from heaven, </a:t>
            </a:r>
            <a:r>
              <a:rPr lang="en-US" sz="2000" b="1" i="1" dirty="0" smtClean="0">
                <a:solidFill>
                  <a:srgbClr val="800000"/>
                </a:solidFill>
              </a:rPr>
              <a:t>burning like a torch</a:t>
            </a:r>
            <a:r>
              <a:rPr lang="en-US" sz="2000" i="1" dirty="0" smtClean="0">
                <a:solidFill>
                  <a:srgbClr val="800000"/>
                </a:solidFill>
              </a:rPr>
              <a:t>, and </a:t>
            </a:r>
            <a:r>
              <a:rPr lang="en-US" sz="2000" b="1" i="1" dirty="0" smtClean="0">
                <a:solidFill>
                  <a:srgbClr val="800000"/>
                </a:solidFill>
              </a:rPr>
              <a:t>it fell on a third of the rivers and on the springs of water</a:t>
            </a:r>
            <a:r>
              <a:rPr lang="en-US" sz="2000" i="1" dirty="0" smtClean="0">
                <a:solidFill>
                  <a:srgbClr val="800000"/>
                </a:solidFill>
              </a:rPr>
              <a:t>. The name of the star is Wormwood. A third of the waters became wormwood, and many men died from the water, because it was made bitter. Then the </a:t>
            </a:r>
            <a:r>
              <a:rPr lang="en-US" sz="2000" b="1" i="1" baseline="30000" dirty="0" smtClean="0">
                <a:solidFill>
                  <a:srgbClr val="800000"/>
                </a:solidFill>
              </a:rPr>
              <a:t>4</a:t>
            </a:r>
            <a:r>
              <a:rPr lang="en-US" sz="2000" b="1" i="1" u="sng" dirty="0" smtClean="0">
                <a:solidFill>
                  <a:srgbClr val="800000"/>
                </a:solidFill>
              </a:rPr>
              <a:t>fourth</a:t>
            </a:r>
            <a:r>
              <a:rPr lang="en-US" sz="2000" b="1" i="1" dirty="0" smtClean="0">
                <a:solidFill>
                  <a:srgbClr val="800000"/>
                </a:solidFill>
              </a:rPr>
              <a:t> angel sounded</a:t>
            </a:r>
            <a:r>
              <a:rPr lang="en-US" sz="2000" i="1" dirty="0" smtClean="0">
                <a:solidFill>
                  <a:srgbClr val="800000"/>
                </a:solidFill>
              </a:rPr>
              <a:t>: And a third of </a:t>
            </a:r>
            <a:r>
              <a:rPr lang="en-US" sz="2000" b="1" i="1" dirty="0" smtClean="0">
                <a:solidFill>
                  <a:srgbClr val="800000"/>
                </a:solidFill>
              </a:rPr>
              <a:t>the sun was struck</a:t>
            </a:r>
            <a:r>
              <a:rPr lang="en-US" sz="2000" i="1" dirty="0" smtClean="0">
                <a:solidFill>
                  <a:srgbClr val="800000"/>
                </a:solidFill>
              </a:rPr>
              <a:t>, a third of </a:t>
            </a:r>
            <a:r>
              <a:rPr lang="en-US" sz="2000" b="1" i="1" dirty="0" smtClean="0">
                <a:solidFill>
                  <a:srgbClr val="800000"/>
                </a:solidFill>
              </a:rPr>
              <a:t>the moon</a:t>
            </a:r>
            <a:r>
              <a:rPr lang="en-US" sz="2000" i="1" dirty="0" smtClean="0">
                <a:solidFill>
                  <a:srgbClr val="800000"/>
                </a:solidFill>
              </a:rPr>
              <a:t>, and a third of </a:t>
            </a:r>
            <a:r>
              <a:rPr lang="en-US" sz="2000" b="1" i="1" dirty="0" smtClean="0">
                <a:solidFill>
                  <a:srgbClr val="800000"/>
                </a:solidFill>
              </a:rPr>
              <a:t>the stars</a:t>
            </a:r>
            <a:r>
              <a:rPr lang="en-US" sz="2000" i="1" dirty="0" smtClean="0">
                <a:solidFill>
                  <a:srgbClr val="800000"/>
                </a:solidFill>
              </a:rPr>
              <a:t>, so that a third of them </a:t>
            </a:r>
            <a:r>
              <a:rPr lang="en-US" sz="2000" b="1" i="1" dirty="0" smtClean="0">
                <a:solidFill>
                  <a:srgbClr val="800000"/>
                </a:solidFill>
              </a:rPr>
              <a:t>were darkened</a:t>
            </a:r>
            <a:r>
              <a:rPr lang="en-US" sz="2000" i="1" dirty="0" smtClean="0">
                <a:solidFill>
                  <a:srgbClr val="800000"/>
                </a:solidFill>
              </a:rPr>
              <a:t>. A third of </a:t>
            </a:r>
            <a:r>
              <a:rPr lang="en-US" sz="2000" b="1" i="1" dirty="0" smtClean="0">
                <a:solidFill>
                  <a:srgbClr val="800000"/>
                </a:solidFill>
              </a:rPr>
              <a:t>the day did not shine, and likewise the night</a:t>
            </a:r>
            <a:r>
              <a:rPr lang="en-US" sz="2000" i="1" dirty="0" smtClean="0">
                <a:solidFill>
                  <a:srgbClr val="800000"/>
                </a:solidFill>
              </a:rPr>
              <a:t>. </a:t>
            </a:r>
            <a:r>
              <a:rPr lang="en-US" sz="2000" dirty="0" smtClean="0"/>
              <a:t>(</a:t>
            </a:r>
            <a:r>
              <a:rPr lang="en-US" sz="2000" b="1" dirty="0" smtClean="0">
                <a:solidFill>
                  <a:srgbClr val="800000"/>
                </a:solidFill>
              </a:rPr>
              <a:t>Revelation 8:7-12</a:t>
            </a:r>
            <a:r>
              <a:rPr lang="en-US" sz="2000" dirty="0" smtClean="0"/>
              <a:t>)</a:t>
            </a:r>
          </a:p>
          <a:p>
            <a:pPr marL="346075" lvl="0" indent="-346075">
              <a:lnSpc>
                <a:spcPct val="90000"/>
              </a:lnSpc>
              <a:spcBef>
                <a:spcPts val="0"/>
              </a:spcBef>
              <a:buFont typeface="+mj-lt"/>
              <a:buAutoNum type="arabicPeriod" startAt="4"/>
            </a:pPr>
            <a:r>
              <a:rPr lang="en-US" sz="2000" dirty="0" smtClean="0"/>
              <a:t>Compare </a:t>
            </a:r>
            <a:r>
              <a:rPr lang="en-US" sz="2000" dirty="0"/>
              <a:t>and contrast the sounding of the first two trumpets to the 10 plagues of Egypt.  What was the purpose of those plagues?  How might these trumpets be similar</a:t>
            </a:r>
            <a:r>
              <a:rPr lang="en-US" sz="2000" dirty="0" smtClean="0"/>
              <a:t>?</a:t>
            </a:r>
          </a:p>
        </p:txBody>
      </p:sp>
    </p:spTree>
    <p:extLst>
      <p:ext uri="{BB962C8B-B14F-4D97-AF65-F5344CB8AC3E}">
        <p14:creationId xmlns:p14="http://schemas.microsoft.com/office/powerpoint/2010/main" val="1871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You May Know”</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4"/>
            </a:pPr>
            <a:r>
              <a:rPr lang="en-US" sz="2000" dirty="0" smtClean="0"/>
              <a:t>Compare </a:t>
            </a:r>
            <a:r>
              <a:rPr lang="en-US" sz="2000" dirty="0"/>
              <a:t>and contrast the sounding of the first two trumpets to the 10 plagues of Egypt.  What was the purpose of those plagues?  How might these trumpets be similar</a:t>
            </a:r>
            <a:r>
              <a:rPr lang="en-US" sz="2000" dirty="0" smtClean="0"/>
              <a:t>?</a:t>
            </a:r>
          </a:p>
          <a:p>
            <a:pPr marL="0" lvl="0" indent="0">
              <a:lnSpc>
                <a:spcPct val="90000"/>
              </a:lnSpc>
              <a:spcBef>
                <a:spcPts val="0"/>
              </a:spcBef>
              <a:buNone/>
            </a:pPr>
            <a:endParaRPr lang="en-US" sz="2000" dirty="0" smtClean="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10 Plagues (Exodus 7-12)</a:t>
            </a:r>
            <a:endParaRPr lang="en-US" sz="1600" b="1" dirty="0">
              <a:solidFill>
                <a:srgbClr val="800000"/>
              </a:solidFill>
            </a:endParaRPr>
          </a:p>
          <a:p>
            <a:pPr>
              <a:lnSpc>
                <a:spcPct val="95000"/>
              </a:lnSpc>
              <a:spcBef>
                <a:spcPts val="0"/>
              </a:spcBef>
              <a:buFont typeface="+mj-lt"/>
              <a:buAutoNum type="arabicPeriod"/>
            </a:pPr>
            <a:r>
              <a:rPr lang="en-US" sz="1400" dirty="0" smtClean="0"/>
              <a:t>Water to Blood</a:t>
            </a:r>
          </a:p>
          <a:p>
            <a:pPr>
              <a:lnSpc>
                <a:spcPct val="95000"/>
              </a:lnSpc>
              <a:spcBef>
                <a:spcPts val="0"/>
              </a:spcBef>
              <a:buFont typeface="+mj-lt"/>
              <a:buAutoNum type="arabicPeriod"/>
            </a:pPr>
            <a:r>
              <a:rPr lang="en-US" sz="1400" dirty="0" smtClean="0"/>
              <a:t>Frogs</a:t>
            </a:r>
          </a:p>
          <a:p>
            <a:pPr>
              <a:lnSpc>
                <a:spcPct val="95000"/>
              </a:lnSpc>
              <a:spcBef>
                <a:spcPts val="0"/>
              </a:spcBef>
              <a:buFont typeface="+mj-lt"/>
              <a:buAutoNum type="arabicPeriod"/>
            </a:pPr>
            <a:r>
              <a:rPr lang="en-US" sz="1400" dirty="0" smtClean="0"/>
              <a:t>Lice</a:t>
            </a:r>
          </a:p>
          <a:p>
            <a:pPr>
              <a:lnSpc>
                <a:spcPct val="95000"/>
              </a:lnSpc>
              <a:spcBef>
                <a:spcPts val="0"/>
              </a:spcBef>
              <a:buFont typeface="+mj-lt"/>
              <a:buAutoNum type="arabicPeriod"/>
            </a:pPr>
            <a:r>
              <a:rPr lang="en-US" sz="1400" dirty="0" smtClean="0"/>
              <a:t>Flies</a:t>
            </a:r>
          </a:p>
          <a:p>
            <a:pPr>
              <a:lnSpc>
                <a:spcPct val="95000"/>
              </a:lnSpc>
              <a:spcBef>
                <a:spcPts val="0"/>
              </a:spcBef>
              <a:buFont typeface="+mj-lt"/>
              <a:buAutoNum type="arabicPeriod"/>
            </a:pPr>
            <a:r>
              <a:rPr lang="en-US" sz="1400" dirty="0" smtClean="0"/>
              <a:t>Pestilence of Cattle</a:t>
            </a:r>
          </a:p>
          <a:p>
            <a:pPr>
              <a:lnSpc>
                <a:spcPct val="95000"/>
              </a:lnSpc>
              <a:spcBef>
                <a:spcPts val="0"/>
              </a:spcBef>
              <a:buFont typeface="+mj-lt"/>
              <a:buAutoNum type="arabicPeriod"/>
            </a:pPr>
            <a:r>
              <a:rPr lang="en-US" sz="1400" dirty="0" smtClean="0"/>
              <a:t>Boils</a:t>
            </a:r>
          </a:p>
          <a:p>
            <a:pPr>
              <a:lnSpc>
                <a:spcPct val="95000"/>
              </a:lnSpc>
              <a:spcBef>
                <a:spcPts val="0"/>
              </a:spcBef>
              <a:buFont typeface="+mj-lt"/>
              <a:buAutoNum type="arabicPeriod"/>
            </a:pPr>
            <a:r>
              <a:rPr lang="en-US" sz="1400" dirty="0" smtClean="0"/>
              <a:t>Hail</a:t>
            </a:r>
          </a:p>
          <a:p>
            <a:pPr>
              <a:lnSpc>
                <a:spcPct val="95000"/>
              </a:lnSpc>
              <a:spcBef>
                <a:spcPts val="0"/>
              </a:spcBef>
              <a:buFont typeface="+mj-lt"/>
              <a:buAutoNum type="arabicPeriod"/>
            </a:pPr>
            <a:r>
              <a:rPr lang="en-US" sz="1400" dirty="0" smtClean="0"/>
              <a:t>Locusts</a:t>
            </a:r>
          </a:p>
          <a:p>
            <a:pPr>
              <a:lnSpc>
                <a:spcPct val="95000"/>
              </a:lnSpc>
              <a:spcBef>
                <a:spcPts val="0"/>
              </a:spcBef>
              <a:buFont typeface="+mj-lt"/>
              <a:buAutoNum type="arabicPeriod"/>
            </a:pPr>
            <a:r>
              <a:rPr lang="en-US" sz="1400" dirty="0" smtClean="0"/>
              <a:t>Darkness</a:t>
            </a:r>
          </a:p>
          <a:p>
            <a:pPr>
              <a:lnSpc>
                <a:spcPct val="95000"/>
              </a:lnSpc>
              <a:spcBef>
                <a:spcPts val="0"/>
              </a:spcBef>
              <a:buFont typeface="+mj-lt"/>
              <a:buAutoNum type="arabicPeriod"/>
            </a:pPr>
            <a:r>
              <a:rPr lang="en-US" sz="1400" dirty="0" smtClean="0"/>
              <a:t>Death of the Firstborn</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4 Trumpets (Revelation 8)</a:t>
            </a:r>
            <a:endParaRPr lang="en-US" sz="1600" b="1" dirty="0">
              <a:solidFill>
                <a:srgbClr val="800000"/>
              </a:solidFill>
            </a:endParaRPr>
          </a:p>
          <a:p>
            <a:pPr>
              <a:lnSpc>
                <a:spcPct val="95000"/>
              </a:lnSpc>
              <a:spcBef>
                <a:spcPts val="0"/>
              </a:spcBef>
              <a:buFont typeface="+mj-lt"/>
              <a:buAutoNum type="arabicPeriod"/>
            </a:pPr>
            <a:r>
              <a:rPr lang="en-US" sz="1400" dirty="0" smtClean="0"/>
              <a:t>First, Second, and Third</a:t>
            </a:r>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 </a:t>
            </a:r>
            <a:endParaRPr lang="en-US" sz="1400" dirty="0" smtClean="0">
              <a:latin typeface="Times New Roman"/>
              <a:cs typeface="Times New Roman"/>
            </a:endParaRPr>
          </a:p>
          <a:p>
            <a:pPr>
              <a:lnSpc>
                <a:spcPct val="95000"/>
              </a:lnSpc>
              <a:spcBef>
                <a:spcPts val="0"/>
              </a:spcBef>
              <a:buFont typeface="+mj-lt"/>
              <a:buAutoNum type="arabicPeriod"/>
            </a:pPr>
            <a:r>
              <a:rPr lang="en-US" sz="1400" dirty="0" smtClean="0">
                <a:latin typeface="Times New Roman"/>
                <a:cs typeface="Times New Roman"/>
              </a:rPr>
              <a:t>─</a:t>
            </a:r>
            <a:endParaRPr lang="en-US" sz="1400" dirty="0" smtClean="0"/>
          </a:p>
          <a:p>
            <a:pPr>
              <a:lnSpc>
                <a:spcPct val="95000"/>
              </a:lnSpc>
              <a:spcBef>
                <a:spcPts val="0"/>
              </a:spcBef>
              <a:buFont typeface="+mj-lt"/>
              <a:buAutoNum type="arabicPeriod"/>
            </a:pPr>
            <a:r>
              <a:rPr lang="en-US" sz="1400" dirty="0" smtClean="0"/>
              <a:t>First</a:t>
            </a:r>
          </a:p>
          <a:p>
            <a:pPr>
              <a:lnSpc>
                <a:spcPct val="95000"/>
              </a:lnSpc>
              <a:spcBef>
                <a:spcPts val="0"/>
              </a:spcBef>
              <a:buFont typeface="+mj-lt"/>
              <a:buAutoNum type="arabicPeriod"/>
            </a:pPr>
            <a:r>
              <a:rPr lang="en-US" sz="1400" dirty="0" smtClean="0"/>
              <a:t>First (⅓ of trees, all grass burned)</a:t>
            </a:r>
          </a:p>
          <a:p>
            <a:pPr>
              <a:lnSpc>
                <a:spcPct val="95000"/>
              </a:lnSpc>
              <a:spcBef>
                <a:spcPts val="0"/>
              </a:spcBef>
              <a:buFont typeface="+mj-lt"/>
              <a:buAutoNum type="arabicPeriod"/>
            </a:pPr>
            <a:r>
              <a:rPr lang="en-US" sz="1400" dirty="0" smtClean="0"/>
              <a:t>Fourth</a:t>
            </a:r>
          </a:p>
          <a:p>
            <a:pPr>
              <a:lnSpc>
                <a:spcPct val="95000"/>
              </a:lnSpc>
              <a:spcBef>
                <a:spcPts val="0"/>
              </a:spcBef>
              <a:buFont typeface="+mj-lt"/>
              <a:buAutoNum type="arabicPeriod"/>
            </a:pPr>
            <a:r>
              <a:rPr lang="en-US" sz="1400" dirty="0" smtClean="0">
                <a:latin typeface="Times New Roman"/>
                <a:cs typeface="Times New Roman"/>
              </a:rPr>
              <a:t>─</a:t>
            </a:r>
            <a:endParaRPr lang="en-US" sz="1400" dirty="0" smtClean="0"/>
          </a:p>
        </p:txBody>
      </p:sp>
      <p:sp>
        <p:nvSpPr>
          <p:cNvPr id="6" name="Content Placeholder 2"/>
          <p:cNvSpPr txBox="1">
            <a:spLocks/>
          </p:cNvSpPr>
          <p:nvPr/>
        </p:nvSpPr>
        <p:spPr>
          <a:xfrm>
            <a:off x="6002379"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3000"/>
              </a:lnSpc>
              <a:spcBef>
                <a:spcPts val="0"/>
              </a:spcBef>
              <a:buNone/>
            </a:pPr>
            <a:r>
              <a:rPr lang="en-US" sz="1500" i="1" dirty="0" smtClean="0">
                <a:solidFill>
                  <a:srgbClr val="800000"/>
                </a:solidFill>
              </a:rPr>
              <a:t>“… for </a:t>
            </a:r>
            <a:r>
              <a:rPr lang="en-US" sz="1500" i="1" dirty="0">
                <a:solidFill>
                  <a:srgbClr val="800000"/>
                </a:solidFill>
              </a:rPr>
              <a:t>at this time </a:t>
            </a:r>
            <a:r>
              <a:rPr lang="en-US" sz="1500" b="1" i="1" dirty="0">
                <a:solidFill>
                  <a:srgbClr val="800000"/>
                </a:solidFill>
              </a:rPr>
              <a:t>I will send all My plagues to </a:t>
            </a:r>
            <a:r>
              <a:rPr lang="en-US" sz="1500" b="1" i="1" u="sng" dirty="0">
                <a:solidFill>
                  <a:srgbClr val="800000"/>
                </a:solidFill>
              </a:rPr>
              <a:t>your very heart</a:t>
            </a:r>
            <a:r>
              <a:rPr lang="en-US" sz="1500" i="1" dirty="0">
                <a:solidFill>
                  <a:srgbClr val="800000"/>
                </a:solidFill>
              </a:rPr>
              <a:t>, and on your servants and on your people, </a:t>
            </a:r>
            <a:r>
              <a:rPr lang="en-US" sz="1500" b="1" i="1" u="sng" dirty="0">
                <a:solidFill>
                  <a:srgbClr val="800000"/>
                </a:solidFill>
              </a:rPr>
              <a:t>that you may know</a:t>
            </a:r>
            <a:r>
              <a:rPr lang="en-US" sz="1500" b="1" i="1" dirty="0">
                <a:solidFill>
                  <a:srgbClr val="800000"/>
                </a:solidFill>
              </a:rPr>
              <a:t> that there is none like Me in all the </a:t>
            </a:r>
            <a:r>
              <a:rPr lang="en-US" sz="1500" b="1" i="1" dirty="0" smtClean="0">
                <a:solidFill>
                  <a:srgbClr val="800000"/>
                </a:solidFill>
              </a:rPr>
              <a:t>earth</a:t>
            </a:r>
            <a:r>
              <a:rPr lang="en-US" sz="1500" i="1" dirty="0" smtClean="0">
                <a:solidFill>
                  <a:srgbClr val="800000"/>
                </a:solidFill>
              </a:rPr>
              <a:t>.  Now </a:t>
            </a:r>
            <a:r>
              <a:rPr lang="en-US" sz="1500" i="1" dirty="0">
                <a:solidFill>
                  <a:srgbClr val="800000"/>
                </a:solidFill>
              </a:rPr>
              <a:t>if I had stretched out My hand and struck you and your people with pestilence, then you would have been cut off from the earth</a:t>
            </a:r>
            <a:r>
              <a:rPr lang="en-US" sz="1500" i="1" dirty="0" smtClean="0">
                <a:solidFill>
                  <a:srgbClr val="800000"/>
                </a:solidFill>
              </a:rPr>
              <a:t>.  But </a:t>
            </a:r>
            <a:r>
              <a:rPr lang="en-US" sz="1500" i="1" dirty="0">
                <a:solidFill>
                  <a:srgbClr val="800000"/>
                </a:solidFill>
              </a:rPr>
              <a:t>indeed for this purpose </a:t>
            </a:r>
            <a:r>
              <a:rPr lang="en-US" sz="1500" b="1" i="1" dirty="0">
                <a:solidFill>
                  <a:srgbClr val="800000"/>
                </a:solidFill>
              </a:rPr>
              <a:t>I have raised you up, that I may show My power in you</a:t>
            </a:r>
            <a:r>
              <a:rPr lang="en-US" sz="1500" i="1" dirty="0">
                <a:solidFill>
                  <a:srgbClr val="800000"/>
                </a:solidFill>
              </a:rPr>
              <a:t>, and that </a:t>
            </a:r>
            <a:r>
              <a:rPr lang="en-US" sz="1500" b="1" i="1" dirty="0">
                <a:solidFill>
                  <a:srgbClr val="800000"/>
                </a:solidFill>
              </a:rPr>
              <a:t>My name may be declared in all the earth</a:t>
            </a:r>
            <a:r>
              <a:rPr lang="en-US" sz="1500" i="1" dirty="0" smtClean="0">
                <a:solidFill>
                  <a:srgbClr val="800000"/>
                </a:solidFill>
              </a:rPr>
              <a:t>.  </a:t>
            </a:r>
            <a:r>
              <a:rPr lang="en-US" sz="1500" b="1" i="1" dirty="0" smtClean="0">
                <a:solidFill>
                  <a:srgbClr val="800000"/>
                </a:solidFill>
              </a:rPr>
              <a:t>As </a:t>
            </a:r>
            <a:r>
              <a:rPr lang="en-US" sz="1500" b="1" i="1" dirty="0">
                <a:solidFill>
                  <a:srgbClr val="800000"/>
                </a:solidFill>
              </a:rPr>
              <a:t>yet </a:t>
            </a:r>
            <a:r>
              <a:rPr lang="en-US" sz="1500" b="1" i="1" u="sng" dirty="0">
                <a:solidFill>
                  <a:srgbClr val="800000"/>
                </a:solidFill>
              </a:rPr>
              <a:t>you exalt yourself</a:t>
            </a:r>
            <a:r>
              <a:rPr lang="en-US" sz="1500" b="1" i="1" dirty="0">
                <a:solidFill>
                  <a:srgbClr val="800000"/>
                </a:solidFill>
              </a:rPr>
              <a:t> against My people </a:t>
            </a:r>
            <a:r>
              <a:rPr lang="en-US" sz="1500" i="1" dirty="0">
                <a:solidFill>
                  <a:srgbClr val="800000"/>
                </a:solidFill>
              </a:rPr>
              <a:t>in that you will not let them go</a:t>
            </a:r>
            <a:r>
              <a:rPr lang="en-US" sz="1500" i="1" dirty="0" smtClean="0">
                <a:solidFill>
                  <a:srgbClr val="800000"/>
                </a:solidFill>
              </a:rPr>
              <a:t>.”</a:t>
            </a:r>
            <a:r>
              <a:rPr lang="en-US" sz="1500" dirty="0" smtClean="0">
                <a:solidFill>
                  <a:srgbClr val="800000"/>
                </a:solidFill>
              </a:rPr>
              <a:t> </a:t>
            </a:r>
            <a:r>
              <a:rPr lang="en-US" sz="1500" dirty="0">
                <a:solidFill>
                  <a:srgbClr val="800000"/>
                </a:solidFill>
              </a:rPr>
              <a:t>(</a:t>
            </a:r>
            <a:r>
              <a:rPr lang="en-US" sz="1500" b="1" dirty="0">
                <a:solidFill>
                  <a:srgbClr val="800000"/>
                </a:solidFill>
              </a:rPr>
              <a:t>Exodus </a:t>
            </a:r>
            <a:r>
              <a:rPr lang="en-US" sz="1500" b="1" dirty="0" smtClean="0">
                <a:solidFill>
                  <a:srgbClr val="800000"/>
                </a:solidFill>
              </a:rPr>
              <a:t>9:14-17</a:t>
            </a:r>
            <a:r>
              <a:rPr lang="en-US" sz="1500" dirty="0" smtClean="0">
                <a:solidFill>
                  <a:srgbClr val="800000"/>
                </a:solidFill>
              </a:rPr>
              <a:t>)</a:t>
            </a:r>
          </a:p>
        </p:txBody>
      </p:sp>
    </p:spTree>
    <p:extLst>
      <p:ext uri="{BB962C8B-B14F-4D97-AF65-F5344CB8AC3E}">
        <p14:creationId xmlns:p14="http://schemas.microsoft.com/office/powerpoint/2010/main" val="35741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fade">
                                      <p:cBhvr>
                                        <p:cTn id="54" dur="500"/>
                                        <p:tgtEl>
                                          <p:spTgt spid="4">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bg/>
                                          </p:spTgt>
                                        </p:tgtEl>
                                        <p:attrNameLst>
                                          <p:attrName>style.visibility</p:attrName>
                                        </p:attrNameLst>
                                      </p:cBhvr>
                                      <p:to>
                                        <p:strVal val="visible"/>
                                      </p:to>
                                    </p:set>
                                    <p:animEffect transition="in" filter="fade">
                                      <p:cBhvr>
                                        <p:cTn id="59" dur="500"/>
                                        <p:tgtEl>
                                          <p:spTgt spid="5">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fade">
                                      <p:cBhvr>
                                        <p:cTn id="66" dur="500"/>
                                        <p:tgtEl>
                                          <p:spTgt spid="5">
                                            <p:txEl>
                                              <p:pRg st="1" end="1"/>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500"/>
                                        <p:tgtEl>
                                          <p:spTgt spid="5">
                                            <p:txEl>
                                              <p:pRg st="2" end="2"/>
                                            </p:txEl>
                                          </p:spTgt>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fade">
                                      <p:cBhvr>
                                        <p:cTn id="74" dur="500"/>
                                        <p:tgtEl>
                                          <p:spTgt spid="5">
                                            <p:txEl>
                                              <p:pRg st="3" end="3"/>
                                            </p:txEl>
                                          </p:spTgt>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fade">
                                      <p:cBhvr>
                                        <p:cTn id="78" dur="500"/>
                                        <p:tgtEl>
                                          <p:spTgt spid="5">
                                            <p:txEl>
                                              <p:pRg st="4" end="4"/>
                                            </p:txEl>
                                          </p:spTgt>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500"/>
                                        <p:tgtEl>
                                          <p:spTgt spid="5">
                                            <p:txEl>
                                              <p:pRg st="5" end="5"/>
                                            </p:txEl>
                                          </p:spTgt>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5">
                                            <p:txEl>
                                              <p:pRg st="6" end="6"/>
                                            </p:txEl>
                                          </p:spTgt>
                                        </p:tgtEl>
                                        <p:attrNameLst>
                                          <p:attrName>style.visibility</p:attrName>
                                        </p:attrNameLst>
                                      </p:cBhvr>
                                      <p:to>
                                        <p:strVal val="visible"/>
                                      </p:to>
                                    </p:set>
                                    <p:animEffect transition="in" filter="fade">
                                      <p:cBhvr>
                                        <p:cTn id="86" dur="500"/>
                                        <p:tgtEl>
                                          <p:spTgt spid="5">
                                            <p:txEl>
                                              <p:pRg st="6" end="6"/>
                                            </p:txEl>
                                          </p:spTgt>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Effect transition="in" filter="fade">
                                      <p:cBhvr>
                                        <p:cTn id="90" dur="500"/>
                                        <p:tgtEl>
                                          <p:spTgt spid="5">
                                            <p:txEl>
                                              <p:pRg st="7" end="7"/>
                                            </p:txEl>
                                          </p:spTgt>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
                                            <p:txEl>
                                              <p:pRg st="8" end="8"/>
                                            </p:txEl>
                                          </p:spTgt>
                                        </p:tgtEl>
                                        <p:attrNameLst>
                                          <p:attrName>style.visibility</p:attrName>
                                        </p:attrNameLst>
                                      </p:cBhvr>
                                      <p:to>
                                        <p:strVal val="visible"/>
                                      </p:to>
                                    </p:set>
                                    <p:animEffect transition="in" filter="fade">
                                      <p:cBhvr>
                                        <p:cTn id="94" dur="500"/>
                                        <p:tgtEl>
                                          <p:spTgt spid="5">
                                            <p:txEl>
                                              <p:pRg st="8" end="8"/>
                                            </p:txEl>
                                          </p:spTgt>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5">
                                            <p:txEl>
                                              <p:pRg st="9" end="9"/>
                                            </p:txEl>
                                          </p:spTgt>
                                        </p:tgtEl>
                                        <p:attrNameLst>
                                          <p:attrName>style.visibility</p:attrName>
                                        </p:attrNameLst>
                                      </p:cBhvr>
                                      <p:to>
                                        <p:strVal val="visible"/>
                                      </p:to>
                                    </p:set>
                                    <p:animEffect transition="in" filter="fade">
                                      <p:cBhvr>
                                        <p:cTn id="98" dur="500"/>
                                        <p:tgtEl>
                                          <p:spTgt spid="5">
                                            <p:txEl>
                                              <p:pRg st="9" end="9"/>
                                            </p:txEl>
                                          </p:spTgt>
                                        </p:tgtEl>
                                      </p:cBhvr>
                                    </p:animEffect>
                                  </p:childTnLst>
                                </p:cTn>
                              </p:par>
                            </p:childTnLst>
                          </p:cTn>
                        </p:par>
                        <p:par>
                          <p:cTn id="99" fill="hold">
                            <p:stCondLst>
                              <p:cond delay="5000"/>
                            </p:stCondLst>
                            <p:childTnLst>
                              <p:par>
                                <p:cTn id="100" presetID="10" presetClass="entr" presetSubtype="0" fill="hold" grpId="0" nodeType="afterEffect">
                                  <p:stCondLst>
                                    <p:cond delay="0"/>
                                  </p:stCondLst>
                                  <p:childTnLst>
                                    <p:set>
                                      <p:cBhvr>
                                        <p:cTn id="101" dur="1" fill="hold">
                                          <p:stCondLst>
                                            <p:cond delay="0"/>
                                          </p:stCondLst>
                                        </p:cTn>
                                        <p:tgtEl>
                                          <p:spTgt spid="5">
                                            <p:txEl>
                                              <p:pRg st="10" end="10"/>
                                            </p:txEl>
                                          </p:spTgt>
                                        </p:tgtEl>
                                        <p:attrNameLst>
                                          <p:attrName>style.visibility</p:attrName>
                                        </p:attrNameLst>
                                      </p:cBhvr>
                                      <p:to>
                                        <p:strVal val="visible"/>
                                      </p:to>
                                    </p:set>
                                    <p:animEffect transition="in" filter="fade">
                                      <p:cBhvr>
                                        <p:cTn id="102" dur="500"/>
                                        <p:tgtEl>
                                          <p:spTgt spid="5">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500"/>
                                        <p:tgtEl>
                                          <p:spTgt spid="2"/>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6">
                                            <p:bg/>
                                          </p:spTgt>
                                        </p:tgtEl>
                                        <p:attrNameLst>
                                          <p:attrName>style.visibility</p:attrName>
                                        </p:attrNameLst>
                                      </p:cBhvr>
                                      <p:to>
                                        <p:strVal val="visible"/>
                                      </p:to>
                                    </p:set>
                                    <p:animEffect transition="in" filter="fade">
                                      <p:cBhvr>
                                        <p:cTn id="111" dur="500"/>
                                        <p:tgtEl>
                                          <p:spTgt spid="6">
                                            <p:bg/>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
                                            <p:txEl>
                                              <p:pRg st="0" end="0"/>
                                            </p:txEl>
                                          </p:spTgt>
                                        </p:tgtEl>
                                        <p:attrNameLst>
                                          <p:attrName>style.visibility</p:attrName>
                                        </p:attrNameLst>
                                      </p:cBhvr>
                                      <p:to>
                                        <p:strVal val="visible"/>
                                      </p:to>
                                    </p:set>
                                    <p:animEffect transition="in" filter="fade">
                                      <p:cBhvr>
                                        <p:cTn id="1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5" grpId="0" build="p" animBg="1"/>
      <p:bldP spid="6" grpId="0" build="p"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Mountain on Fire?</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second angel sounded: And </a:t>
            </a:r>
            <a:r>
              <a:rPr lang="en-US" sz="2000" b="1" i="1" dirty="0">
                <a:solidFill>
                  <a:srgbClr val="800000"/>
                </a:solidFill>
              </a:rPr>
              <a:t>something like a </a:t>
            </a:r>
            <a:r>
              <a:rPr lang="en-US" sz="2000" b="1" i="1" u="sng" dirty="0">
                <a:solidFill>
                  <a:srgbClr val="800000"/>
                </a:solidFill>
              </a:rPr>
              <a:t>great mountain burning</a:t>
            </a:r>
            <a:r>
              <a:rPr lang="en-US" sz="2000" b="1" i="1" dirty="0">
                <a:solidFill>
                  <a:srgbClr val="800000"/>
                </a:solidFill>
              </a:rPr>
              <a:t> with fire was thrown into </a:t>
            </a:r>
            <a:r>
              <a:rPr lang="en-US" sz="2000" b="1" i="1" u="sng" dirty="0">
                <a:solidFill>
                  <a:srgbClr val="800000"/>
                </a:solidFill>
              </a:rPr>
              <a:t>the sea</a:t>
            </a:r>
            <a:r>
              <a:rPr lang="en-US" sz="2000" i="1" dirty="0">
                <a:solidFill>
                  <a:srgbClr val="800000"/>
                </a:solidFill>
              </a:rPr>
              <a:t>, and a third of the sea became </a:t>
            </a:r>
            <a:r>
              <a:rPr lang="en-US" sz="2000" i="1" dirty="0" smtClean="0">
                <a:solidFill>
                  <a:srgbClr val="800000"/>
                </a:solidFill>
              </a:rPr>
              <a:t>blood.  And </a:t>
            </a:r>
            <a:r>
              <a:rPr lang="en-US" sz="2000" i="1" dirty="0">
                <a:solidFill>
                  <a:srgbClr val="800000"/>
                </a:solidFill>
              </a:rPr>
              <a:t>a third of the living creatures in the sea died, and a third of the ships were destroyed. </a:t>
            </a:r>
            <a:r>
              <a:rPr lang="en-US" sz="2000" dirty="0" smtClean="0"/>
              <a:t>(</a:t>
            </a:r>
            <a:r>
              <a:rPr lang="en-US" sz="2000" b="1" dirty="0" smtClean="0">
                <a:solidFill>
                  <a:srgbClr val="800000"/>
                </a:solidFill>
              </a:rPr>
              <a:t>Rev. 8:8-9</a:t>
            </a:r>
            <a:r>
              <a:rPr lang="en-US" sz="2000" dirty="0" smtClean="0"/>
              <a:t>)</a:t>
            </a:r>
          </a:p>
          <a:p>
            <a:pPr marL="346075" lvl="0" indent="-346075">
              <a:lnSpc>
                <a:spcPct val="92000"/>
              </a:lnSpc>
              <a:spcBef>
                <a:spcPts val="0"/>
              </a:spcBef>
              <a:buFont typeface="+mj-lt"/>
              <a:buAutoNum type="arabicPeriod" startAt="5"/>
            </a:pPr>
            <a:r>
              <a:rPr lang="en-US" sz="2000" dirty="0" smtClean="0"/>
              <a:t>Based on OT prophets’ usage of </a:t>
            </a:r>
            <a:r>
              <a:rPr lang="en-US" sz="2000" i="1" dirty="0" smtClean="0">
                <a:solidFill>
                  <a:srgbClr val="800000"/>
                </a:solidFill>
              </a:rPr>
              <a:t>“mountain”</a:t>
            </a:r>
            <a:r>
              <a:rPr lang="en-US" sz="2000" dirty="0" smtClean="0"/>
              <a:t>, what might be symbolized by a </a:t>
            </a:r>
            <a:r>
              <a:rPr lang="en-US" sz="2000" i="1" dirty="0" smtClean="0">
                <a:solidFill>
                  <a:srgbClr val="800000"/>
                </a:solidFill>
              </a:rPr>
              <a:t>“burning mountain”</a:t>
            </a:r>
            <a:r>
              <a:rPr lang="en-US" sz="2000" dirty="0" smtClean="0">
                <a:solidFill>
                  <a:srgbClr val="800000"/>
                </a:solidFill>
              </a:rPr>
              <a:t> </a:t>
            </a:r>
            <a:r>
              <a:rPr lang="en-US" sz="2000" dirty="0" smtClean="0"/>
              <a:t>being cast into </a:t>
            </a:r>
            <a:r>
              <a:rPr lang="en-US" sz="2000" i="1" dirty="0" smtClean="0">
                <a:solidFill>
                  <a:srgbClr val="800000"/>
                </a:solidFill>
              </a:rPr>
              <a:t>“the sea”</a:t>
            </a:r>
            <a:r>
              <a:rPr lang="en-US" sz="2000" dirty="0" smtClean="0"/>
              <a:t>?</a:t>
            </a:r>
          </a:p>
          <a:p>
            <a:pPr>
              <a:lnSpc>
                <a:spcPct val="92000"/>
              </a:lnSpc>
              <a:spcBef>
                <a:spcPts val="0"/>
              </a:spcBef>
            </a:pPr>
            <a:r>
              <a:rPr lang="en-US" sz="2000" dirty="0" smtClean="0"/>
              <a:t>Mountains represent centers of power &amp; defense – large, powerful cities.</a:t>
            </a:r>
          </a:p>
          <a:p>
            <a:pPr marL="0" lvl="0" indent="0">
              <a:lnSpc>
                <a:spcPct val="92000"/>
              </a:lnSpc>
              <a:spcBef>
                <a:spcPts val="0"/>
              </a:spcBef>
              <a:buNone/>
            </a:pPr>
            <a:r>
              <a:rPr lang="en-US" sz="2000" i="1" dirty="0" smtClean="0">
                <a:solidFill>
                  <a:srgbClr val="800000"/>
                </a:solidFill>
              </a:rPr>
              <a:t>Now </a:t>
            </a:r>
            <a:r>
              <a:rPr lang="en-US" sz="2000" i="1" dirty="0">
                <a:solidFill>
                  <a:srgbClr val="800000"/>
                </a:solidFill>
              </a:rPr>
              <a:t>it shall come to pass in the latter days That </a:t>
            </a:r>
            <a:r>
              <a:rPr lang="en-US" sz="2000" b="1" i="1" dirty="0">
                <a:solidFill>
                  <a:srgbClr val="800000"/>
                </a:solidFill>
              </a:rPr>
              <a:t>the </a:t>
            </a:r>
            <a:r>
              <a:rPr lang="en-US" sz="2000" b="1" i="1" u="sng" dirty="0">
                <a:solidFill>
                  <a:srgbClr val="800000"/>
                </a:solidFill>
              </a:rPr>
              <a:t>mountain</a:t>
            </a:r>
            <a:r>
              <a:rPr lang="en-US" sz="2000" b="1" i="1" dirty="0">
                <a:solidFill>
                  <a:srgbClr val="800000"/>
                </a:solidFill>
              </a:rPr>
              <a:t> of the </a:t>
            </a:r>
            <a:r>
              <a:rPr lang="en-US" sz="2000" b="1" i="1" dirty="0" smtClean="0">
                <a:solidFill>
                  <a:srgbClr val="800000"/>
                </a:solidFill>
              </a:rPr>
              <a:t>LORD’S </a:t>
            </a:r>
            <a:r>
              <a:rPr lang="en-US" sz="2000" b="1" i="1" dirty="0">
                <a:solidFill>
                  <a:srgbClr val="800000"/>
                </a:solidFill>
              </a:rPr>
              <a:t>house Shall be established </a:t>
            </a:r>
            <a:r>
              <a:rPr lang="en-US" sz="2000" b="1" i="1" u="sng" dirty="0">
                <a:solidFill>
                  <a:srgbClr val="800000"/>
                </a:solidFill>
              </a:rPr>
              <a:t>on the top of the mountains</a:t>
            </a:r>
            <a:r>
              <a:rPr lang="en-US" sz="2000" i="1" dirty="0">
                <a:solidFill>
                  <a:srgbClr val="800000"/>
                </a:solidFill>
              </a:rPr>
              <a:t>, And shall be </a:t>
            </a:r>
            <a:r>
              <a:rPr lang="en-US" sz="2000" b="1" i="1" dirty="0">
                <a:solidFill>
                  <a:srgbClr val="800000"/>
                </a:solidFill>
              </a:rPr>
              <a:t>exalted </a:t>
            </a:r>
            <a:r>
              <a:rPr lang="en-US" sz="2000" b="1" i="1" u="sng" dirty="0">
                <a:solidFill>
                  <a:srgbClr val="800000"/>
                </a:solidFill>
              </a:rPr>
              <a:t>above the hills</a:t>
            </a:r>
            <a:r>
              <a:rPr lang="en-US" sz="2000" i="1" dirty="0">
                <a:solidFill>
                  <a:srgbClr val="800000"/>
                </a:solidFill>
              </a:rPr>
              <a:t>; And all nations shall flow to it. </a:t>
            </a:r>
            <a:r>
              <a:rPr lang="en-US" sz="2000" dirty="0"/>
              <a:t>(</a:t>
            </a:r>
            <a:r>
              <a:rPr lang="en-US" sz="2000" b="1" dirty="0">
                <a:solidFill>
                  <a:srgbClr val="800000"/>
                </a:solidFill>
              </a:rPr>
              <a:t>Isaiah </a:t>
            </a:r>
            <a:r>
              <a:rPr lang="en-US" sz="2000" b="1" dirty="0" smtClean="0">
                <a:solidFill>
                  <a:srgbClr val="800000"/>
                </a:solidFill>
              </a:rPr>
              <a:t>2:2</a:t>
            </a:r>
            <a:r>
              <a:rPr lang="en-US" sz="2000" dirty="0" smtClean="0"/>
              <a:t>)</a:t>
            </a:r>
          </a:p>
          <a:p>
            <a:pPr>
              <a:lnSpc>
                <a:spcPct val="92000"/>
              </a:lnSpc>
              <a:spcBef>
                <a:spcPts val="0"/>
              </a:spcBef>
            </a:pPr>
            <a:r>
              <a:rPr lang="en-US" sz="2000" dirty="0" smtClean="0"/>
              <a:t>Casting mountains down and burning them represents destruction of such cities.</a:t>
            </a:r>
          </a:p>
          <a:p>
            <a:pPr marL="0" lvl="0" indent="0">
              <a:lnSpc>
                <a:spcPct val="92000"/>
              </a:lnSpc>
              <a:spcBef>
                <a:spcPts val="0"/>
              </a:spcBef>
              <a:buNone/>
            </a:pPr>
            <a:r>
              <a:rPr lang="en-US" sz="2000" i="1" dirty="0" smtClean="0">
                <a:solidFill>
                  <a:srgbClr val="800000"/>
                </a:solidFill>
              </a:rPr>
              <a:t>“And </a:t>
            </a:r>
            <a:r>
              <a:rPr lang="en-US" sz="2000" b="1" i="1" dirty="0">
                <a:solidFill>
                  <a:srgbClr val="800000"/>
                </a:solidFill>
              </a:rPr>
              <a:t>I will repay </a:t>
            </a:r>
            <a:r>
              <a:rPr lang="en-US" sz="2000" b="1" i="1" u="sng" dirty="0">
                <a:solidFill>
                  <a:srgbClr val="800000"/>
                </a:solidFill>
              </a:rPr>
              <a:t>Babylon</a:t>
            </a:r>
            <a:r>
              <a:rPr lang="en-US" sz="2000" b="1" i="1" dirty="0">
                <a:solidFill>
                  <a:srgbClr val="800000"/>
                </a:solidFill>
              </a:rPr>
              <a:t> And all the inhabitants of </a:t>
            </a:r>
            <a:r>
              <a:rPr lang="en-US" sz="2000" b="1" i="1" u="sng" dirty="0">
                <a:solidFill>
                  <a:srgbClr val="800000"/>
                </a:solidFill>
              </a:rPr>
              <a:t>Chaldea</a:t>
            </a:r>
            <a:r>
              <a:rPr lang="en-US" sz="2000" i="1" dirty="0">
                <a:solidFill>
                  <a:srgbClr val="800000"/>
                </a:solidFill>
              </a:rPr>
              <a:t> </a:t>
            </a:r>
            <a:r>
              <a:rPr lang="en-US" sz="2000" i="1" dirty="0" smtClean="0">
                <a:solidFill>
                  <a:srgbClr val="800000"/>
                </a:solidFill>
              </a:rPr>
              <a:t> …Behold</a:t>
            </a:r>
            <a:r>
              <a:rPr lang="en-US" sz="2000" i="1" dirty="0">
                <a:solidFill>
                  <a:srgbClr val="800000"/>
                </a:solidFill>
              </a:rPr>
              <a:t>, I am against you, </a:t>
            </a:r>
            <a:r>
              <a:rPr lang="en-US" sz="2000" b="1" i="1" dirty="0">
                <a:solidFill>
                  <a:srgbClr val="800000"/>
                </a:solidFill>
              </a:rPr>
              <a:t>O destroying </a:t>
            </a:r>
            <a:r>
              <a:rPr lang="en-US" sz="2000" b="1" i="1" u="sng" dirty="0">
                <a:solidFill>
                  <a:srgbClr val="800000"/>
                </a:solidFill>
              </a:rPr>
              <a:t>mountain</a:t>
            </a:r>
            <a:r>
              <a:rPr lang="en-US" sz="2000" i="1" dirty="0">
                <a:solidFill>
                  <a:srgbClr val="800000"/>
                </a:solidFill>
              </a:rPr>
              <a:t>, Who destroys all the earth</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“And </a:t>
            </a:r>
            <a:r>
              <a:rPr lang="en-US" sz="2000" i="1" dirty="0">
                <a:solidFill>
                  <a:srgbClr val="800000"/>
                </a:solidFill>
              </a:rPr>
              <a:t>I will stretch out My hand against you, </a:t>
            </a:r>
            <a:r>
              <a:rPr lang="en-US" sz="2000" b="1" i="1" u="sng" dirty="0">
                <a:solidFill>
                  <a:srgbClr val="800000"/>
                </a:solidFill>
              </a:rPr>
              <a:t>Roll you down</a:t>
            </a:r>
            <a:r>
              <a:rPr lang="en-US" sz="2000" b="1" i="1" dirty="0">
                <a:solidFill>
                  <a:srgbClr val="800000"/>
                </a:solidFill>
              </a:rPr>
              <a:t> from the rocks, And make you </a:t>
            </a:r>
            <a:r>
              <a:rPr lang="en-US" sz="2000" b="1" i="1" u="sng" dirty="0">
                <a:solidFill>
                  <a:srgbClr val="800000"/>
                </a:solidFill>
              </a:rPr>
              <a:t>a burnt mountain</a:t>
            </a:r>
            <a:r>
              <a:rPr lang="en-US" sz="2000" i="1" dirty="0" smtClean="0">
                <a:solidFill>
                  <a:srgbClr val="800000"/>
                </a:solidFill>
              </a:rPr>
              <a:t>.” </a:t>
            </a:r>
            <a:r>
              <a:rPr lang="en-US" sz="2000" dirty="0" smtClean="0"/>
              <a:t>(</a:t>
            </a:r>
            <a:r>
              <a:rPr lang="en-US" sz="2000" b="1" dirty="0" smtClean="0">
                <a:solidFill>
                  <a:srgbClr val="800000"/>
                </a:solidFill>
              </a:rPr>
              <a:t>Jeremiah 51:24-25</a:t>
            </a:r>
            <a:r>
              <a:rPr lang="en-US" sz="2000" dirty="0" smtClean="0"/>
              <a:t>)</a:t>
            </a:r>
          </a:p>
          <a:p>
            <a:pPr>
              <a:lnSpc>
                <a:spcPct val="92000"/>
              </a:lnSpc>
              <a:spcBef>
                <a:spcPts val="0"/>
              </a:spcBef>
            </a:pPr>
            <a:r>
              <a:rPr lang="en-US" sz="2000" dirty="0" smtClean="0"/>
              <a:t>This represents destruction of a yet unnamed city of power.</a:t>
            </a:r>
          </a:p>
        </p:txBody>
      </p:sp>
    </p:spTree>
    <p:extLst>
      <p:ext uri="{BB962C8B-B14F-4D97-AF65-F5344CB8AC3E}">
        <p14:creationId xmlns:p14="http://schemas.microsoft.com/office/powerpoint/2010/main" val="42340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Interpreting Revelation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smtClean="0"/>
              <a:t>Name </a:t>
            </a:r>
            <a:r>
              <a:rPr lang="en-US" sz="2000" dirty="0"/>
              <a:t>and define the 5 most common views for interpreting the entire book of Revelation</a:t>
            </a:r>
            <a:r>
              <a:rPr lang="en-US" sz="2000" dirty="0" smtClean="0"/>
              <a:t>?</a:t>
            </a:r>
          </a:p>
          <a:p>
            <a:r>
              <a:rPr lang="en-US" sz="2000" dirty="0"/>
              <a:t>Categorized by time period of primary application:</a:t>
            </a:r>
          </a:p>
          <a:p>
            <a:pPr marL="346075" indent="-346075">
              <a:buFont typeface="+mj-lt"/>
              <a:buAutoNum type="alphaUcPeriod"/>
            </a:pPr>
            <a:r>
              <a:rPr lang="en-US" sz="2000" b="1" dirty="0">
                <a:solidFill>
                  <a:srgbClr val="800000"/>
                </a:solidFill>
              </a:rPr>
              <a:t>Futurist</a:t>
            </a:r>
            <a:r>
              <a:rPr lang="en-US" sz="2000" dirty="0">
                <a:solidFill>
                  <a:srgbClr val="800000"/>
                </a:solidFill>
              </a:rPr>
              <a:t> </a:t>
            </a:r>
            <a:r>
              <a:rPr lang="en-US" sz="2000" dirty="0"/>
              <a:t>– Literal. Always Premillennial. Typically Dispensational.</a:t>
            </a:r>
          </a:p>
          <a:p>
            <a:pPr marL="346075" indent="-346075">
              <a:buFont typeface="+mj-lt"/>
              <a:buAutoNum type="alphaUcPeriod"/>
            </a:pPr>
            <a:r>
              <a:rPr lang="en-US" sz="2000" b="1" dirty="0" err="1">
                <a:solidFill>
                  <a:srgbClr val="800000"/>
                </a:solidFill>
              </a:rPr>
              <a:t>Preterist</a:t>
            </a:r>
            <a:r>
              <a:rPr lang="en-US" sz="2000" dirty="0">
                <a:solidFill>
                  <a:srgbClr val="800000"/>
                </a:solidFill>
              </a:rPr>
              <a:t> </a:t>
            </a:r>
            <a:r>
              <a:rPr lang="en-US" sz="2000" dirty="0"/>
              <a:t>– Fulfilled in past</a:t>
            </a:r>
            <a:r>
              <a:rPr lang="en-US" sz="2000" dirty="0" smtClean="0"/>
              <a:t>. Often associated with </a:t>
            </a:r>
            <a:r>
              <a:rPr lang="en-US" sz="2000" dirty="0" err="1" smtClean="0"/>
              <a:t>Preterist</a:t>
            </a:r>
            <a:r>
              <a:rPr lang="en-US" sz="2000" dirty="0" smtClean="0"/>
              <a:t> view of NT (</a:t>
            </a:r>
            <a:r>
              <a:rPr lang="en-US" sz="2000" b="1" dirty="0" smtClean="0">
                <a:solidFill>
                  <a:srgbClr val="800000"/>
                </a:solidFill>
              </a:rPr>
              <a:t>2Tm.2:18</a:t>
            </a:r>
            <a:r>
              <a:rPr lang="en-US" sz="2000" dirty="0" smtClean="0"/>
              <a:t>).</a:t>
            </a:r>
            <a:endParaRPr lang="en-US" sz="2000" dirty="0"/>
          </a:p>
          <a:p>
            <a:pPr marL="688975" lvl="1" indent="-346075"/>
            <a:r>
              <a:rPr lang="en-US" sz="1800" b="1" dirty="0"/>
              <a:t>Full </a:t>
            </a:r>
            <a:r>
              <a:rPr lang="en-US" sz="1800" b="1" dirty="0" err="1"/>
              <a:t>Preterist</a:t>
            </a:r>
            <a:r>
              <a:rPr lang="en-US" sz="1800" b="1" dirty="0"/>
              <a:t> </a:t>
            </a:r>
            <a:r>
              <a:rPr lang="en-US" sz="1800" dirty="0"/>
              <a:t>–  Orthodox or Hyper.  May doubt inspiration or application.</a:t>
            </a:r>
          </a:p>
          <a:p>
            <a:pPr marL="688975" lvl="1" indent="-346075"/>
            <a:r>
              <a:rPr lang="en-US" sz="1800" b="1" dirty="0"/>
              <a:t>Partial </a:t>
            </a:r>
            <a:r>
              <a:rPr lang="en-US" sz="1800" b="1" dirty="0" err="1"/>
              <a:t>Preterist</a:t>
            </a:r>
            <a:r>
              <a:rPr lang="en-US" sz="1800" b="1" dirty="0"/>
              <a:t> </a:t>
            </a:r>
            <a:r>
              <a:rPr lang="en-US" sz="1800" dirty="0"/>
              <a:t>– </a:t>
            </a:r>
            <a:r>
              <a:rPr lang="en-US" sz="1800" dirty="0" smtClean="0"/>
              <a:t>May overlap </a:t>
            </a:r>
            <a:r>
              <a:rPr lang="en-US" sz="1800" b="1" dirty="0" smtClean="0">
                <a:solidFill>
                  <a:srgbClr val="800000"/>
                </a:solidFill>
              </a:rPr>
              <a:t>Historical </a:t>
            </a:r>
            <a:r>
              <a:rPr lang="en-US" sz="1800" b="1" dirty="0">
                <a:solidFill>
                  <a:srgbClr val="800000"/>
                </a:solidFill>
              </a:rPr>
              <a:t>Background</a:t>
            </a:r>
            <a:r>
              <a:rPr lang="en-US" sz="1800" dirty="0"/>
              <a:t>.</a:t>
            </a:r>
          </a:p>
          <a:p>
            <a:pPr marL="346075" indent="-346075">
              <a:buFont typeface="+mj-lt"/>
              <a:buAutoNum type="alphaUcPeriod"/>
            </a:pPr>
            <a:r>
              <a:rPr lang="en-US" sz="2000" b="1" dirty="0">
                <a:solidFill>
                  <a:srgbClr val="800000"/>
                </a:solidFill>
              </a:rPr>
              <a:t>Continuous Historical </a:t>
            </a:r>
            <a:r>
              <a:rPr lang="en-US" sz="2000" dirty="0"/>
              <a:t>– Ongoing record of history from early church to Reformation movement.</a:t>
            </a:r>
          </a:p>
          <a:p>
            <a:pPr marL="346075" indent="-346075">
              <a:buFont typeface="+mj-lt"/>
              <a:buAutoNum type="alphaUcPeriod"/>
            </a:pPr>
            <a:r>
              <a:rPr lang="en-US" sz="2000" b="1" dirty="0">
                <a:solidFill>
                  <a:srgbClr val="800000"/>
                </a:solidFill>
              </a:rPr>
              <a:t>Idealist (Philosophy of History, Spiritual, Symbolical) </a:t>
            </a:r>
            <a:r>
              <a:rPr lang="en-US" sz="2000" dirty="0"/>
              <a:t>– Never applies but always applies.  Represents underlying mechanics of all spiritual conflicts.</a:t>
            </a:r>
          </a:p>
          <a:p>
            <a:pPr marL="346075" indent="-346075">
              <a:buFont typeface="+mj-lt"/>
              <a:buAutoNum type="alphaUcPeriod"/>
            </a:pPr>
            <a:r>
              <a:rPr lang="en-US" sz="2000" b="1" dirty="0">
                <a:solidFill>
                  <a:srgbClr val="800000"/>
                </a:solidFill>
              </a:rPr>
              <a:t>Historical Background </a:t>
            </a:r>
            <a:r>
              <a:rPr lang="en-US" sz="2000" dirty="0"/>
              <a:t>– Primarily fulfilled in the past (like </a:t>
            </a:r>
            <a:r>
              <a:rPr lang="en-US" sz="2000" b="1" dirty="0" err="1">
                <a:solidFill>
                  <a:srgbClr val="800000"/>
                </a:solidFill>
              </a:rPr>
              <a:t>Preterist</a:t>
            </a:r>
            <a:r>
              <a:rPr lang="en-US" sz="2000" dirty="0"/>
              <a:t>), but emphasizes ongoing applicability (like </a:t>
            </a:r>
            <a:r>
              <a:rPr lang="en-US" sz="2000" b="1" dirty="0">
                <a:solidFill>
                  <a:srgbClr val="800000"/>
                </a:solidFill>
              </a:rPr>
              <a:t>Idealist</a:t>
            </a:r>
            <a:r>
              <a:rPr lang="en-US" sz="2000" dirty="0" smtClean="0"/>
              <a:t>).</a:t>
            </a:r>
            <a:endParaRPr lang="en-US" sz="2000" dirty="0"/>
          </a:p>
        </p:txBody>
      </p:sp>
    </p:spTree>
    <p:extLst>
      <p:ext uri="{BB962C8B-B14F-4D97-AF65-F5344CB8AC3E}">
        <p14:creationId xmlns:p14="http://schemas.microsoft.com/office/powerpoint/2010/main" val="12907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Mountain Cast into the Sea?</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second angel sounded: And </a:t>
            </a:r>
            <a:r>
              <a:rPr lang="en-US" sz="2000" b="1" i="1" dirty="0">
                <a:solidFill>
                  <a:srgbClr val="800000"/>
                </a:solidFill>
              </a:rPr>
              <a:t>something like a </a:t>
            </a:r>
            <a:r>
              <a:rPr lang="en-US" sz="2000" b="1" i="1" u="sng" dirty="0">
                <a:solidFill>
                  <a:srgbClr val="800000"/>
                </a:solidFill>
              </a:rPr>
              <a:t>great mountain burning</a:t>
            </a:r>
            <a:r>
              <a:rPr lang="en-US" sz="2000" b="1" i="1" dirty="0">
                <a:solidFill>
                  <a:srgbClr val="800000"/>
                </a:solidFill>
              </a:rPr>
              <a:t> with fire was thrown into </a:t>
            </a:r>
            <a:r>
              <a:rPr lang="en-US" sz="2000" b="1" i="1" u="sng" dirty="0">
                <a:solidFill>
                  <a:srgbClr val="800000"/>
                </a:solidFill>
              </a:rPr>
              <a:t>the sea</a:t>
            </a:r>
            <a:r>
              <a:rPr lang="en-US" sz="2000" i="1" dirty="0">
                <a:solidFill>
                  <a:srgbClr val="800000"/>
                </a:solidFill>
              </a:rPr>
              <a:t>, and a third of the sea became </a:t>
            </a:r>
            <a:r>
              <a:rPr lang="en-US" sz="2000" i="1" dirty="0" smtClean="0">
                <a:solidFill>
                  <a:srgbClr val="800000"/>
                </a:solidFill>
              </a:rPr>
              <a:t>blood.  And </a:t>
            </a:r>
            <a:r>
              <a:rPr lang="en-US" sz="2000" i="1" dirty="0">
                <a:solidFill>
                  <a:srgbClr val="800000"/>
                </a:solidFill>
              </a:rPr>
              <a:t>a third of the living creatures in the sea died, and a third of the ships were destroyed. </a:t>
            </a:r>
            <a:r>
              <a:rPr lang="en-US" sz="2000" dirty="0" smtClean="0"/>
              <a:t>(</a:t>
            </a:r>
            <a:r>
              <a:rPr lang="en-US" sz="2000" b="1" dirty="0" smtClean="0">
                <a:solidFill>
                  <a:srgbClr val="800000"/>
                </a:solidFill>
              </a:rPr>
              <a:t>Rev. 8:8-9</a:t>
            </a:r>
            <a:r>
              <a:rPr lang="en-US" sz="2000" dirty="0" smtClean="0"/>
              <a:t>)</a:t>
            </a:r>
          </a:p>
          <a:p>
            <a:pPr marL="346075" lvl="0" indent="-346075">
              <a:lnSpc>
                <a:spcPct val="92000"/>
              </a:lnSpc>
              <a:spcBef>
                <a:spcPts val="0"/>
              </a:spcBef>
              <a:buFont typeface="+mj-lt"/>
              <a:buAutoNum type="arabicPeriod" startAt="5"/>
            </a:pPr>
            <a:r>
              <a:rPr lang="en-US" sz="2000" dirty="0" smtClean="0"/>
              <a:t>Based on OT prophets’ usage of </a:t>
            </a:r>
            <a:r>
              <a:rPr lang="en-US" sz="2000" i="1" dirty="0" smtClean="0">
                <a:solidFill>
                  <a:srgbClr val="800000"/>
                </a:solidFill>
              </a:rPr>
              <a:t>“mountain”</a:t>
            </a:r>
            <a:r>
              <a:rPr lang="en-US" sz="2000" dirty="0" smtClean="0"/>
              <a:t>, what might be symbolized by a </a:t>
            </a:r>
            <a:r>
              <a:rPr lang="en-US" sz="2000" i="1" dirty="0">
                <a:solidFill>
                  <a:srgbClr val="800000"/>
                </a:solidFill>
              </a:rPr>
              <a:t>“burning mountain”</a:t>
            </a:r>
            <a:r>
              <a:rPr lang="en-US" sz="2000" dirty="0" smtClean="0"/>
              <a:t> being cast into </a:t>
            </a:r>
            <a:r>
              <a:rPr lang="en-US" sz="2000" i="1" dirty="0" smtClean="0">
                <a:solidFill>
                  <a:srgbClr val="800000"/>
                </a:solidFill>
              </a:rPr>
              <a:t>“the sea”</a:t>
            </a:r>
            <a:r>
              <a:rPr lang="en-US" sz="2000" dirty="0" smtClean="0"/>
              <a:t>?</a:t>
            </a:r>
          </a:p>
          <a:p>
            <a:pPr>
              <a:lnSpc>
                <a:spcPct val="92000"/>
              </a:lnSpc>
              <a:spcBef>
                <a:spcPts val="0"/>
              </a:spcBef>
            </a:pPr>
            <a:r>
              <a:rPr lang="en-US" sz="2000" dirty="0" smtClean="0"/>
              <a:t>The </a:t>
            </a:r>
            <a:r>
              <a:rPr lang="en-US" sz="2000" i="1" dirty="0" smtClean="0">
                <a:solidFill>
                  <a:srgbClr val="800000"/>
                </a:solidFill>
              </a:rPr>
              <a:t>“sea”</a:t>
            </a:r>
            <a:r>
              <a:rPr lang="en-US" sz="2000" dirty="0" smtClean="0"/>
              <a:t> seems to represent the collection of all peoples, nations, and societies:</a:t>
            </a:r>
          </a:p>
          <a:p>
            <a:pPr marL="0" lvl="0" indent="0">
              <a:lnSpc>
                <a:spcPct val="92000"/>
              </a:lnSpc>
              <a:spcBef>
                <a:spcPts val="0"/>
              </a:spcBef>
              <a:buNone/>
            </a:pPr>
            <a:r>
              <a:rPr lang="en-US" sz="2000" i="1" dirty="0">
                <a:solidFill>
                  <a:srgbClr val="800000"/>
                </a:solidFill>
              </a:rPr>
              <a:t> Daniel spoke, saying, </a:t>
            </a:r>
            <a:r>
              <a:rPr lang="en-US" sz="2000" i="1" dirty="0" smtClean="0">
                <a:solidFill>
                  <a:srgbClr val="800000"/>
                </a:solidFill>
              </a:rPr>
              <a:t>“I </a:t>
            </a:r>
            <a:r>
              <a:rPr lang="en-US" sz="2000" i="1" dirty="0">
                <a:solidFill>
                  <a:srgbClr val="800000"/>
                </a:solidFill>
              </a:rPr>
              <a:t>saw in my vision by night, and behold, </a:t>
            </a:r>
            <a:r>
              <a:rPr lang="en-US" sz="2000" b="1" i="1" dirty="0">
                <a:solidFill>
                  <a:srgbClr val="800000"/>
                </a:solidFill>
              </a:rPr>
              <a:t>the four winds of heaven were stirring up </a:t>
            </a:r>
            <a:r>
              <a:rPr lang="en-US" sz="2000" b="1" i="1" u="sng" dirty="0">
                <a:solidFill>
                  <a:srgbClr val="800000"/>
                </a:solidFill>
              </a:rPr>
              <a:t>the Great Sea</a:t>
            </a:r>
            <a:r>
              <a:rPr lang="en-US" sz="2000" i="1" dirty="0" smtClean="0">
                <a:solidFill>
                  <a:srgbClr val="800000"/>
                </a:solidFill>
              </a:rPr>
              <a:t>.  And </a:t>
            </a:r>
            <a:r>
              <a:rPr lang="en-US" sz="2000" b="1" i="1" dirty="0">
                <a:solidFill>
                  <a:srgbClr val="800000"/>
                </a:solidFill>
              </a:rPr>
              <a:t>four great beasts came </a:t>
            </a:r>
            <a:r>
              <a:rPr lang="en-US" sz="2000" b="1" i="1" u="sng" dirty="0">
                <a:solidFill>
                  <a:srgbClr val="800000"/>
                </a:solidFill>
              </a:rPr>
              <a:t>up from the sea</a:t>
            </a:r>
            <a:r>
              <a:rPr lang="en-US" sz="2000" i="1" dirty="0">
                <a:solidFill>
                  <a:srgbClr val="800000"/>
                </a:solidFill>
              </a:rPr>
              <a:t>, each different from the </a:t>
            </a:r>
            <a:r>
              <a:rPr lang="en-US" sz="2000" i="1" dirty="0" smtClean="0">
                <a:solidFill>
                  <a:srgbClr val="800000"/>
                </a:solidFill>
              </a:rPr>
              <a:t>other. … I </a:t>
            </a:r>
            <a:r>
              <a:rPr lang="en-US" sz="2000" i="1" dirty="0">
                <a:solidFill>
                  <a:srgbClr val="800000"/>
                </a:solidFill>
              </a:rPr>
              <a:t>came near to one of those who stood by, and asked him the truth of all this. So he told me and </a:t>
            </a:r>
            <a:r>
              <a:rPr lang="en-US" sz="2000" b="1" i="1" dirty="0">
                <a:solidFill>
                  <a:srgbClr val="800000"/>
                </a:solidFill>
              </a:rPr>
              <a:t>made known to me the interpretation of these </a:t>
            </a:r>
            <a:r>
              <a:rPr lang="en-US" sz="2000" b="1" i="1" dirty="0" smtClean="0">
                <a:solidFill>
                  <a:srgbClr val="800000"/>
                </a:solidFill>
              </a:rPr>
              <a:t>things</a:t>
            </a:r>
            <a:r>
              <a:rPr lang="en-US" sz="2000" i="1" dirty="0" smtClean="0">
                <a:solidFill>
                  <a:srgbClr val="800000"/>
                </a:solidFill>
              </a:rPr>
              <a:t>: ‘Those </a:t>
            </a:r>
            <a:r>
              <a:rPr lang="en-US" sz="2000" i="1" dirty="0">
                <a:solidFill>
                  <a:srgbClr val="800000"/>
                </a:solidFill>
              </a:rPr>
              <a:t>great beasts, which are four, are </a:t>
            </a:r>
            <a:r>
              <a:rPr lang="en-US" sz="2000" b="1" i="1" dirty="0">
                <a:solidFill>
                  <a:srgbClr val="800000"/>
                </a:solidFill>
              </a:rPr>
              <a:t>four kings which </a:t>
            </a:r>
            <a:r>
              <a:rPr lang="en-US" sz="2000" b="1" i="1" u="sng" dirty="0">
                <a:solidFill>
                  <a:srgbClr val="800000"/>
                </a:solidFill>
              </a:rPr>
              <a:t>arise out of the earth</a:t>
            </a:r>
            <a:r>
              <a:rPr lang="en-US" sz="2000" i="1" dirty="0" smtClean="0">
                <a:solidFill>
                  <a:srgbClr val="800000"/>
                </a:solidFill>
              </a:rPr>
              <a:t>.’” </a:t>
            </a:r>
            <a:r>
              <a:rPr lang="en-US" sz="2000" dirty="0" smtClean="0"/>
              <a:t>(</a:t>
            </a:r>
            <a:r>
              <a:rPr lang="en-US" sz="2000" b="1" dirty="0" smtClean="0">
                <a:solidFill>
                  <a:srgbClr val="800000"/>
                </a:solidFill>
              </a:rPr>
              <a:t>Daniel 7:2-3, 17</a:t>
            </a:r>
            <a:r>
              <a:rPr lang="en-US" sz="2000" dirty="0" smtClean="0"/>
              <a:t>)</a:t>
            </a:r>
          </a:p>
          <a:p>
            <a:pPr marL="0" lvl="0" indent="0">
              <a:lnSpc>
                <a:spcPct val="92000"/>
              </a:lnSpc>
              <a:spcBef>
                <a:spcPts val="0"/>
              </a:spcBef>
              <a:buNone/>
            </a:pPr>
            <a:r>
              <a:rPr lang="en-US" sz="2000" i="1" dirty="0" smtClean="0">
                <a:solidFill>
                  <a:srgbClr val="800000"/>
                </a:solidFill>
              </a:rPr>
              <a:t>But </a:t>
            </a:r>
            <a:r>
              <a:rPr lang="en-US" sz="2000" i="1" dirty="0">
                <a:solidFill>
                  <a:srgbClr val="800000"/>
                </a:solidFill>
              </a:rPr>
              <a:t>the wicked are like the troubled sea, When it cannot rest, Whose waters cast up mire and dirt</a:t>
            </a:r>
            <a:r>
              <a:rPr lang="en-US" sz="2000" i="1" dirty="0" smtClean="0">
                <a:solidFill>
                  <a:srgbClr val="800000"/>
                </a:solidFill>
              </a:rPr>
              <a:t>. </a:t>
            </a:r>
            <a:r>
              <a:rPr lang="en-US" sz="2000" dirty="0" smtClean="0"/>
              <a:t>(</a:t>
            </a:r>
            <a:r>
              <a:rPr lang="en-US" sz="2000" b="1" dirty="0" smtClean="0">
                <a:solidFill>
                  <a:srgbClr val="800000"/>
                </a:solidFill>
              </a:rPr>
              <a:t>Isaiah 57:20</a:t>
            </a:r>
            <a:r>
              <a:rPr lang="en-US" sz="2000" dirty="0" smtClean="0"/>
              <a:t>)</a:t>
            </a:r>
          </a:p>
          <a:p>
            <a:pPr>
              <a:lnSpc>
                <a:spcPct val="92000"/>
              </a:lnSpc>
              <a:spcBef>
                <a:spcPts val="0"/>
              </a:spcBef>
            </a:pPr>
            <a:r>
              <a:rPr lang="en-US" sz="2000" dirty="0" smtClean="0"/>
              <a:t>Destruction or diminishing of such a mountain would greatly injure greater society.</a:t>
            </a:r>
          </a:p>
        </p:txBody>
      </p:sp>
    </p:spTree>
    <p:extLst>
      <p:ext uri="{BB962C8B-B14F-4D97-AF65-F5344CB8AC3E}">
        <p14:creationId xmlns:p14="http://schemas.microsoft.com/office/powerpoint/2010/main" val="6196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Wormwood?</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smtClean="0">
                <a:solidFill>
                  <a:srgbClr val="800000"/>
                </a:solidFill>
              </a:rPr>
              <a:t>Then the third angel sounded: And </a:t>
            </a:r>
            <a:r>
              <a:rPr lang="en-US" sz="2000" b="1" i="1" dirty="0" smtClean="0">
                <a:solidFill>
                  <a:srgbClr val="800000"/>
                </a:solidFill>
              </a:rPr>
              <a:t>a great </a:t>
            </a:r>
            <a:r>
              <a:rPr lang="en-US" sz="2000" b="1" i="1" u="sng" dirty="0" smtClean="0">
                <a:solidFill>
                  <a:srgbClr val="800000"/>
                </a:solidFill>
              </a:rPr>
              <a:t>star fell</a:t>
            </a:r>
            <a:r>
              <a:rPr lang="en-US" sz="2000" b="1" i="1" dirty="0" smtClean="0">
                <a:solidFill>
                  <a:srgbClr val="800000"/>
                </a:solidFill>
              </a:rPr>
              <a:t> from heaven, burning like a torch</a:t>
            </a:r>
            <a:r>
              <a:rPr lang="en-US" sz="2000" i="1" dirty="0" smtClean="0">
                <a:solidFill>
                  <a:srgbClr val="800000"/>
                </a:solidFill>
              </a:rPr>
              <a:t>, and it fell on a third of the rivers and on the springs of water</a:t>
            </a:r>
            <a:r>
              <a:rPr lang="en-US" sz="2000" b="1" i="1" dirty="0" smtClean="0">
                <a:solidFill>
                  <a:srgbClr val="800000"/>
                </a:solidFill>
              </a:rPr>
              <a:t>.  The name of the star is Wormwood</a:t>
            </a:r>
            <a:r>
              <a:rPr lang="en-US" sz="2000" i="1" dirty="0" smtClean="0">
                <a:solidFill>
                  <a:srgbClr val="800000"/>
                </a:solidFill>
              </a:rPr>
              <a:t>. A third of the waters became wormwood, and </a:t>
            </a:r>
            <a:r>
              <a:rPr lang="en-US" sz="2000" b="1" i="1" dirty="0" smtClean="0">
                <a:solidFill>
                  <a:srgbClr val="800000"/>
                </a:solidFill>
              </a:rPr>
              <a:t>many men died from the water, because it was made bitter</a:t>
            </a:r>
            <a:r>
              <a:rPr lang="en-US" sz="2000" i="1" dirty="0" smtClean="0">
                <a:solidFill>
                  <a:srgbClr val="800000"/>
                </a:solidFill>
              </a:rPr>
              <a:t>. </a:t>
            </a:r>
            <a:r>
              <a:rPr lang="en-US" sz="2000" dirty="0" smtClean="0"/>
              <a:t>(</a:t>
            </a:r>
            <a:r>
              <a:rPr lang="en-US" sz="2000" b="1" dirty="0" smtClean="0">
                <a:solidFill>
                  <a:srgbClr val="800000"/>
                </a:solidFill>
              </a:rPr>
              <a:t>Revelation 8:10-11</a:t>
            </a:r>
            <a:r>
              <a:rPr lang="en-US" sz="2000" dirty="0" smtClean="0"/>
              <a:t>)</a:t>
            </a:r>
          </a:p>
          <a:p>
            <a:pPr marL="346075" lvl="0" indent="-346075">
              <a:lnSpc>
                <a:spcPct val="92000"/>
              </a:lnSpc>
              <a:spcBef>
                <a:spcPts val="0"/>
              </a:spcBef>
              <a:buFont typeface="+mj-lt"/>
              <a:buAutoNum type="arabicPeriod" startAt="6"/>
            </a:pPr>
            <a:r>
              <a:rPr lang="en-US" sz="2000" dirty="0" smtClean="0"/>
              <a:t>Can you find reference to another falling star in the Old Testament prophets?  Assuming the meaning is similar, how might this produce bitter water?</a:t>
            </a:r>
            <a:endParaRPr lang="en-US" sz="2000" dirty="0"/>
          </a:p>
        </p:txBody>
      </p:sp>
    </p:spTree>
    <p:extLst>
      <p:ext uri="{BB962C8B-B14F-4D97-AF65-F5344CB8AC3E}">
        <p14:creationId xmlns:p14="http://schemas.microsoft.com/office/powerpoint/2010/main" val="25916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Lucifer</a:t>
            </a:r>
            <a:endParaRPr lang="en-US" dirty="0"/>
          </a:p>
        </p:txBody>
      </p:sp>
      <p:sp>
        <p:nvSpPr>
          <p:cNvPr id="3" name="Content Placeholder 2"/>
          <p:cNvSpPr>
            <a:spLocks noGrp="1"/>
          </p:cNvSpPr>
          <p:nvPr>
            <p:ph sz="quarter" idx="10"/>
          </p:nvPr>
        </p:nvSpPr>
        <p:spPr/>
        <p:txBody>
          <a:bodyPr/>
          <a:lstStyle/>
          <a:p>
            <a:pPr marL="0" indent="0">
              <a:lnSpc>
                <a:spcPct val="96000"/>
              </a:lnSpc>
              <a:spcBef>
                <a:spcPts val="0"/>
              </a:spcBef>
              <a:buNone/>
            </a:pPr>
            <a:r>
              <a:rPr lang="en-US" sz="1300" b="1" i="1" dirty="0">
                <a:solidFill>
                  <a:srgbClr val="800000"/>
                </a:solidFill>
              </a:rPr>
              <a:t>The burden </a:t>
            </a:r>
            <a:r>
              <a:rPr lang="en-US" sz="1300" b="1" i="1" u="sng" dirty="0">
                <a:solidFill>
                  <a:srgbClr val="800000"/>
                </a:solidFill>
              </a:rPr>
              <a:t>against Babylon</a:t>
            </a:r>
            <a:r>
              <a:rPr lang="en-US" sz="1300" b="1" i="1" dirty="0">
                <a:solidFill>
                  <a:srgbClr val="800000"/>
                </a:solidFill>
              </a:rPr>
              <a:t> which Isaiah the son of </a:t>
            </a:r>
            <a:r>
              <a:rPr lang="en-US" sz="1300" b="1" i="1" dirty="0" err="1">
                <a:solidFill>
                  <a:srgbClr val="800000"/>
                </a:solidFill>
              </a:rPr>
              <a:t>Amoz</a:t>
            </a:r>
            <a:r>
              <a:rPr lang="en-US" sz="1300" b="1" i="1" dirty="0">
                <a:solidFill>
                  <a:srgbClr val="800000"/>
                </a:solidFill>
              </a:rPr>
              <a:t> saw</a:t>
            </a:r>
            <a:r>
              <a:rPr lang="en-US" sz="1300" i="1" dirty="0" smtClean="0">
                <a:solidFill>
                  <a:srgbClr val="800000"/>
                </a:solidFill>
              </a:rPr>
              <a:t>. … “Behold</a:t>
            </a:r>
            <a:r>
              <a:rPr lang="en-US" sz="1300" i="1" dirty="0">
                <a:solidFill>
                  <a:srgbClr val="800000"/>
                </a:solidFill>
              </a:rPr>
              <a:t>, I will stir up </a:t>
            </a:r>
            <a:r>
              <a:rPr lang="en-US" sz="1300" b="1" i="1" dirty="0">
                <a:solidFill>
                  <a:srgbClr val="800000"/>
                </a:solidFill>
              </a:rPr>
              <a:t>the </a:t>
            </a:r>
            <a:r>
              <a:rPr lang="en-US" sz="1300" b="1" i="1" u="sng" dirty="0">
                <a:solidFill>
                  <a:srgbClr val="800000"/>
                </a:solidFill>
              </a:rPr>
              <a:t>Medes</a:t>
            </a:r>
            <a:r>
              <a:rPr lang="en-US" sz="1300" b="1" i="1" dirty="0">
                <a:solidFill>
                  <a:srgbClr val="800000"/>
                </a:solidFill>
              </a:rPr>
              <a:t> against them</a:t>
            </a:r>
            <a:r>
              <a:rPr lang="en-US" sz="1300" i="1" dirty="0">
                <a:solidFill>
                  <a:srgbClr val="800000"/>
                </a:solidFill>
              </a:rPr>
              <a:t>, Who will not regard silver; And as for gold, they will not delight in it</a:t>
            </a:r>
            <a:r>
              <a:rPr lang="en-US" sz="1300" i="1" dirty="0" smtClean="0">
                <a:solidFill>
                  <a:srgbClr val="800000"/>
                </a:solidFill>
              </a:rPr>
              <a:t>. … And </a:t>
            </a:r>
            <a:r>
              <a:rPr lang="en-US" sz="1300" b="1" i="1" u="sng" dirty="0">
                <a:solidFill>
                  <a:srgbClr val="800000"/>
                </a:solidFill>
              </a:rPr>
              <a:t>Babylon</a:t>
            </a:r>
            <a:r>
              <a:rPr lang="en-US" sz="1300" b="1" i="1" dirty="0">
                <a:solidFill>
                  <a:srgbClr val="800000"/>
                </a:solidFill>
              </a:rPr>
              <a:t>, the glory of </a:t>
            </a:r>
            <a:r>
              <a:rPr lang="en-US" sz="1300" b="1" i="1" u="sng" dirty="0">
                <a:solidFill>
                  <a:srgbClr val="800000"/>
                </a:solidFill>
              </a:rPr>
              <a:t>kingdoms</a:t>
            </a:r>
            <a:r>
              <a:rPr lang="en-US" sz="1300" b="1" i="1" dirty="0">
                <a:solidFill>
                  <a:srgbClr val="800000"/>
                </a:solidFill>
              </a:rPr>
              <a:t>, The beauty of the </a:t>
            </a:r>
            <a:r>
              <a:rPr lang="en-US" sz="1300" b="1" i="1" u="sng" dirty="0" smtClean="0">
                <a:solidFill>
                  <a:srgbClr val="800000"/>
                </a:solidFill>
              </a:rPr>
              <a:t>Chaldeans</a:t>
            </a:r>
            <a:r>
              <a:rPr lang="en-US" sz="1300" b="1" i="1" dirty="0" smtClean="0">
                <a:solidFill>
                  <a:srgbClr val="800000"/>
                </a:solidFill>
              </a:rPr>
              <a:t>’</a:t>
            </a:r>
            <a:r>
              <a:rPr lang="en-US" sz="1300" i="1" dirty="0" smtClean="0">
                <a:solidFill>
                  <a:srgbClr val="800000"/>
                </a:solidFill>
              </a:rPr>
              <a:t> </a:t>
            </a:r>
            <a:r>
              <a:rPr lang="en-US" sz="1300" i="1" dirty="0">
                <a:solidFill>
                  <a:srgbClr val="800000"/>
                </a:solidFill>
              </a:rPr>
              <a:t>pride, Will be </a:t>
            </a:r>
            <a:r>
              <a:rPr lang="en-US" sz="1300" b="1" i="1" dirty="0">
                <a:solidFill>
                  <a:srgbClr val="800000"/>
                </a:solidFill>
              </a:rPr>
              <a:t>as when God overthrew </a:t>
            </a:r>
            <a:r>
              <a:rPr lang="en-US" sz="1300" b="1" i="1" u="sng" dirty="0">
                <a:solidFill>
                  <a:srgbClr val="800000"/>
                </a:solidFill>
              </a:rPr>
              <a:t>Sodom</a:t>
            </a:r>
            <a:r>
              <a:rPr lang="en-US" sz="1300" b="1" i="1" dirty="0">
                <a:solidFill>
                  <a:srgbClr val="800000"/>
                </a:solidFill>
              </a:rPr>
              <a:t> and </a:t>
            </a:r>
            <a:r>
              <a:rPr lang="en-US" sz="1300" b="1" i="1" u="sng" dirty="0">
                <a:solidFill>
                  <a:srgbClr val="800000"/>
                </a:solidFill>
              </a:rPr>
              <a:t>Gomorrah</a:t>
            </a:r>
            <a:r>
              <a:rPr lang="en-US" sz="1300" i="1" dirty="0" smtClean="0">
                <a:solidFill>
                  <a:srgbClr val="800000"/>
                </a:solidFill>
              </a:rPr>
              <a:t>. …  </a:t>
            </a:r>
            <a:r>
              <a:rPr lang="en-US" sz="1300" i="1" dirty="0">
                <a:solidFill>
                  <a:srgbClr val="800000"/>
                </a:solidFill>
              </a:rPr>
              <a:t>For </a:t>
            </a:r>
            <a:r>
              <a:rPr lang="en-US" sz="1300" b="1" i="1" dirty="0">
                <a:solidFill>
                  <a:srgbClr val="800000"/>
                </a:solidFill>
              </a:rPr>
              <a:t>the LORD will have mercy on Jacob</a:t>
            </a:r>
            <a:r>
              <a:rPr lang="en-US" sz="1300" i="1" dirty="0">
                <a:solidFill>
                  <a:srgbClr val="800000"/>
                </a:solidFill>
              </a:rPr>
              <a:t>, and will still </a:t>
            </a:r>
            <a:r>
              <a:rPr lang="en-US" sz="1300" b="1" i="1" dirty="0">
                <a:solidFill>
                  <a:srgbClr val="800000"/>
                </a:solidFill>
              </a:rPr>
              <a:t>choose Israel</a:t>
            </a:r>
            <a:r>
              <a:rPr lang="en-US" sz="1300" i="1" dirty="0">
                <a:solidFill>
                  <a:srgbClr val="800000"/>
                </a:solidFill>
              </a:rPr>
              <a:t>, and settle them in their own land. The strangers will be joined with them, and they will cling to the house of Jacob</a:t>
            </a:r>
            <a:r>
              <a:rPr lang="en-US" sz="1300" i="1" dirty="0" smtClean="0">
                <a:solidFill>
                  <a:srgbClr val="800000"/>
                </a:solidFill>
              </a:rPr>
              <a:t>. … you </a:t>
            </a:r>
            <a:r>
              <a:rPr lang="en-US" sz="1300" i="1" dirty="0">
                <a:solidFill>
                  <a:srgbClr val="800000"/>
                </a:solidFill>
              </a:rPr>
              <a:t>will take up </a:t>
            </a:r>
            <a:r>
              <a:rPr lang="en-US" sz="1300" b="1" i="1" dirty="0">
                <a:solidFill>
                  <a:srgbClr val="800000"/>
                </a:solidFill>
              </a:rPr>
              <a:t>this proverb </a:t>
            </a:r>
            <a:r>
              <a:rPr lang="en-US" sz="1300" b="1" i="1" u="sng" dirty="0">
                <a:solidFill>
                  <a:srgbClr val="800000"/>
                </a:solidFill>
              </a:rPr>
              <a:t>against the king of Babylon</a:t>
            </a:r>
            <a:r>
              <a:rPr lang="en-US" sz="1300" i="1" dirty="0">
                <a:solidFill>
                  <a:srgbClr val="800000"/>
                </a:solidFill>
              </a:rPr>
              <a:t>, and say: </a:t>
            </a:r>
            <a:r>
              <a:rPr lang="en-US" sz="1300" i="1" dirty="0" smtClean="0">
                <a:solidFill>
                  <a:srgbClr val="800000"/>
                </a:solidFill>
              </a:rPr>
              <a:t>“How </a:t>
            </a:r>
            <a:r>
              <a:rPr lang="en-US" sz="1300" i="1" dirty="0">
                <a:solidFill>
                  <a:srgbClr val="800000"/>
                </a:solidFill>
              </a:rPr>
              <a:t>the oppressor has ceased, The golden city </a:t>
            </a:r>
            <a:r>
              <a:rPr lang="en-US" sz="1300" i="1" dirty="0" smtClean="0">
                <a:solidFill>
                  <a:srgbClr val="800000"/>
                </a:solidFill>
              </a:rPr>
              <a:t>ceased! </a:t>
            </a:r>
            <a:r>
              <a:rPr lang="en-US" sz="1300" i="1" dirty="0">
                <a:solidFill>
                  <a:srgbClr val="800000"/>
                </a:solidFill>
              </a:rPr>
              <a:t>The LORD has broken the staff of the wicked, </a:t>
            </a:r>
            <a:r>
              <a:rPr lang="en-US" sz="1300" b="1" i="1" dirty="0">
                <a:solidFill>
                  <a:srgbClr val="800000"/>
                </a:solidFill>
              </a:rPr>
              <a:t>The scepter of the rulers</a:t>
            </a:r>
            <a:r>
              <a:rPr lang="en-US" sz="1300" i="1" dirty="0" smtClean="0">
                <a:solidFill>
                  <a:srgbClr val="800000"/>
                </a:solidFill>
              </a:rPr>
              <a:t>;  </a:t>
            </a:r>
            <a:r>
              <a:rPr lang="en-US" sz="1300" i="1" dirty="0">
                <a:solidFill>
                  <a:srgbClr val="800000"/>
                </a:solidFill>
              </a:rPr>
              <a:t>He who struck the people in wrath with a continual stroke, </a:t>
            </a:r>
            <a:r>
              <a:rPr lang="en-US" sz="1300" b="1" i="1" dirty="0">
                <a:solidFill>
                  <a:srgbClr val="800000"/>
                </a:solidFill>
              </a:rPr>
              <a:t>He who ruled the nations in anger</a:t>
            </a:r>
            <a:r>
              <a:rPr lang="en-US" sz="1300" i="1" dirty="0">
                <a:solidFill>
                  <a:srgbClr val="800000"/>
                </a:solidFill>
              </a:rPr>
              <a:t>, Is persecuted and no one hinders</a:t>
            </a:r>
            <a:r>
              <a:rPr lang="en-US" sz="1300" i="1" dirty="0" smtClean="0">
                <a:solidFill>
                  <a:srgbClr val="800000"/>
                </a:solidFill>
              </a:rPr>
              <a:t>.  </a:t>
            </a:r>
            <a:r>
              <a:rPr lang="en-US" sz="1300" b="1" i="1" dirty="0">
                <a:solidFill>
                  <a:srgbClr val="800000"/>
                </a:solidFill>
              </a:rPr>
              <a:t>The whole earth is at rest and quiet</a:t>
            </a:r>
            <a:r>
              <a:rPr lang="en-US" sz="1300" i="1" dirty="0">
                <a:solidFill>
                  <a:srgbClr val="800000"/>
                </a:solidFill>
              </a:rPr>
              <a:t>; They break forth into singing</a:t>
            </a:r>
            <a:r>
              <a:rPr lang="en-US" sz="1300" i="1" dirty="0" smtClean="0">
                <a:solidFill>
                  <a:srgbClr val="800000"/>
                </a:solidFill>
              </a:rPr>
              <a:t>. … Hell </a:t>
            </a:r>
            <a:r>
              <a:rPr lang="en-US" sz="1300" i="1" dirty="0">
                <a:solidFill>
                  <a:srgbClr val="800000"/>
                </a:solidFill>
              </a:rPr>
              <a:t>from beneath is excited about you, To meet you at your coming; It stirs up the dead for you, All the chief ones of the earth; It has </a:t>
            </a:r>
            <a:r>
              <a:rPr lang="en-US" sz="1300" b="1" i="1" dirty="0">
                <a:solidFill>
                  <a:srgbClr val="800000"/>
                </a:solidFill>
              </a:rPr>
              <a:t>raised up from their </a:t>
            </a:r>
            <a:r>
              <a:rPr lang="en-US" sz="1300" b="1" i="1" u="sng" dirty="0">
                <a:solidFill>
                  <a:srgbClr val="800000"/>
                </a:solidFill>
              </a:rPr>
              <a:t>thrones</a:t>
            </a:r>
            <a:r>
              <a:rPr lang="en-US" sz="1300" b="1" i="1" dirty="0">
                <a:solidFill>
                  <a:srgbClr val="800000"/>
                </a:solidFill>
              </a:rPr>
              <a:t> All the </a:t>
            </a:r>
            <a:r>
              <a:rPr lang="en-US" sz="1300" b="1" i="1" u="sng" dirty="0">
                <a:solidFill>
                  <a:srgbClr val="800000"/>
                </a:solidFill>
              </a:rPr>
              <a:t>kings of the nations</a:t>
            </a:r>
            <a:r>
              <a:rPr lang="en-US" sz="1300" i="1" dirty="0" smtClean="0">
                <a:solidFill>
                  <a:srgbClr val="800000"/>
                </a:solidFill>
              </a:rPr>
              <a:t>.  They </a:t>
            </a:r>
            <a:r>
              <a:rPr lang="en-US" sz="1300" i="1" dirty="0">
                <a:solidFill>
                  <a:srgbClr val="800000"/>
                </a:solidFill>
              </a:rPr>
              <a:t>all shall speak and say to you</a:t>
            </a:r>
            <a:r>
              <a:rPr lang="en-US" sz="1300" i="1" dirty="0" smtClean="0">
                <a:solidFill>
                  <a:srgbClr val="800000"/>
                </a:solidFill>
              </a:rPr>
              <a:t>: ‘</a:t>
            </a:r>
            <a:r>
              <a:rPr lang="en-US" sz="1300" b="1" i="1" dirty="0" smtClean="0">
                <a:solidFill>
                  <a:srgbClr val="800000"/>
                </a:solidFill>
              </a:rPr>
              <a:t>Have </a:t>
            </a:r>
            <a:r>
              <a:rPr lang="en-US" sz="1300" b="1" i="1" dirty="0">
                <a:solidFill>
                  <a:srgbClr val="800000"/>
                </a:solidFill>
              </a:rPr>
              <a:t>you also become as weak </a:t>
            </a:r>
            <a:r>
              <a:rPr lang="en-US" sz="1300" b="1" i="1" u="sng" dirty="0">
                <a:solidFill>
                  <a:srgbClr val="800000"/>
                </a:solidFill>
              </a:rPr>
              <a:t>as we</a:t>
            </a:r>
            <a:r>
              <a:rPr lang="en-US" sz="1300" b="1" i="1" dirty="0">
                <a:solidFill>
                  <a:srgbClr val="800000"/>
                </a:solidFill>
              </a:rPr>
              <a:t>? Have you become </a:t>
            </a:r>
            <a:r>
              <a:rPr lang="en-US" sz="1300" b="1" i="1" u="sng" dirty="0">
                <a:solidFill>
                  <a:srgbClr val="800000"/>
                </a:solidFill>
              </a:rPr>
              <a:t>like us</a:t>
            </a:r>
            <a:r>
              <a:rPr lang="en-US" sz="1300" b="1" i="1" dirty="0" smtClean="0">
                <a:solidFill>
                  <a:srgbClr val="800000"/>
                </a:solidFill>
              </a:rPr>
              <a:t>? </a:t>
            </a:r>
            <a:r>
              <a:rPr lang="en-US" sz="1300" i="1" dirty="0" smtClean="0">
                <a:solidFill>
                  <a:srgbClr val="800000"/>
                </a:solidFill>
              </a:rPr>
              <a:t>Your </a:t>
            </a:r>
            <a:r>
              <a:rPr lang="en-US" sz="1300" i="1" dirty="0">
                <a:solidFill>
                  <a:srgbClr val="800000"/>
                </a:solidFill>
              </a:rPr>
              <a:t>pomp is brought down to </a:t>
            </a:r>
            <a:r>
              <a:rPr lang="en-US" sz="1300" i="1" dirty="0" err="1">
                <a:solidFill>
                  <a:srgbClr val="800000"/>
                </a:solidFill>
              </a:rPr>
              <a:t>Sheol</a:t>
            </a:r>
            <a:r>
              <a:rPr lang="en-US" sz="1300" i="1" dirty="0">
                <a:solidFill>
                  <a:srgbClr val="800000"/>
                </a:solidFill>
              </a:rPr>
              <a:t>, And the sound of your stringed instruments; The maggot is spread under you, And worms cover you</a:t>
            </a:r>
            <a:r>
              <a:rPr lang="en-US" sz="1300" i="1" dirty="0" smtClean="0">
                <a:solidFill>
                  <a:srgbClr val="800000"/>
                </a:solidFill>
              </a:rPr>
              <a:t>.’  </a:t>
            </a:r>
            <a:r>
              <a:rPr lang="en-US" sz="1300" b="1" i="1" dirty="0" smtClean="0">
                <a:solidFill>
                  <a:srgbClr val="800000"/>
                </a:solidFill>
              </a:rPr>
              <a:t>How </a:t>
            </a:r>
            <a:r>
              <a:rPr lang="en-US" sz="1300" b="1" i="1" dirty="0">
                <a:solidFill>
                  <a:srgbClr val="800000"/>
                </a:solidFill>
              </a:rPr>
              <a:t>you are </a:t>
            </a:r>
            <a:r>
              <a:rPr lang="en-US" sz="1300" b="1" i="1" u="sng" dirty="0">
                <a:solidFill>
                  <a:srgbClr val="800000"/>
                </a:solidFill>
              </a:rPr>
              <a:t>fallen from heaven</a:t>
            </a:r>
            <a:r>
              <a:rPr lang="en-US" sz="1300" b="1" i="1" dirty="0">
                <a:solidFill>
                  <a:srgbClr val="800000"/>
                </a:solidFill>
              </a:rPr>
              <a:t>, O </a:t>
            </a:r>
            <a:r>
              <a:rPr lang="en-US" sz="1300" b="1" i="1" u="sng" dirty="0" smtClean="0">
                <a:solidFill>
                  <a:srgbClr val="800000"/>
                </a:solidFill>
              </a:rPr>
              <a:t>Lucifer</a:t>
            </a:r>
            <a:r>
              <a:rPr lang="en-US" sz="1300" b="1" i="1" dirty="0" smtClean="0">
                <a:solidFill>
                  <a:srgbClr val="800000"/>
                </a:solidFill>
              </a:rPr>
              <a:t> </a:t>
            </a:r>
            <a:r>
              <a:rPr lang="en-US" sz="1300" b="1" dirty="0" smtClean="0">
                <a:solidFill>
                  <a:srgbClr val="800000"/>
                </a:solidFill>
              </a:rPr>
              <a:t>(Heb. light-bearer, morning-star)</a:t>
            </a:r>
            <a:r>
              <a:rPr lang="en-US" sz="1300" b="1" i="1" dirty="0" smtClean="0">
                <a:solidFill>
                  <a:srgbClr val="800000"/>
                </a:solidFill>
              </a:rPr>
              <a:t>, </a:t>
            </a:r>
            <a:r>
              <a:rPr lang="en-US" sz="1300" b="1" i="1" u="sng" dirty="0">
                <a:solidFill>
                  <a:srgbClr val="800000"/>
                </a:solidFill>
              </a:rPr>
              <a:t>son of the morning</a:t>
            </a:r>
            <a:r>
              <a:rPr lang="en-US" sz="1300" i="1" dirty="0">
                <a:solidFill>
                  <a:srgbClr val="800000"/>
                </a:solidFill>
              </a:rPr>
              <a:t>! How </a:t>
            </a:r>
            <a:r>
              <a:rPr lang="en-US" sz="1300" b="1" i="1" dirty="0">
                <a:solidFill>
                  <a:srgbClr val="800000"/>
                </a:solidFill>
              </a:rPr>
              <a:t>you are cut down </a:t>
            </a:r>
            <a:r>
              <a:rPr lang="en-US" sz="1300" b="1" i="1" u="sng" dirty="0">
                <a:solidFill>
                  <a:srgbClr val="800000"/>
                </a:solidFill>
              </a:rPr>
              <a:t>to the ground</a:t>
            </a:r>
            <a:r>
              <a:rPr lang="en-US" sz="1300" b="1" i="1" dirty="0">
                <a:solidFill>
                  <a:srgbClr val="800000"/>
                </a:solidFill>
              </a:rPr>
              <a:t>, You who weakened the nations</a:t>
            </a:r>
            <a:r>
              <a:rPr lang="en-US" sz="1300" i="1" dirty="0" smtClean="0">
                <a:solidFill>
                  <a:srgbClr val="800000"/>
                </a:solidFill>
              </a:rPr>
              <a:t>!  For </a:t>
            </a:r>
            <a:r>
              <a:rPr lang="en-US" sz="1300" i="1" dirty="0">
                <a:solidFill>
                  <a:srgbClr val="800000"/>
                </a:solidFill>
              </a:rPr>
              <a:t>you have said in your </a:t>
            </a:r>
            <a:r>
              <a:rPr lang="en-US" sz="1300" i="1" dirty="0" smtClean="0">
                <a:solidFill>
                  <a:srgbClr val="800000"/>
                </a:solidFill>
              </a:rPr>
              <a:t>heart: ‘</a:t>
            </a:r>
            <a:r>
              <a:rPr lang="en-US" sz="1300" b="1" i="1" dirty="0" smtClean="0">
                <a:solidFill>
                  <a:srgbClr val="800000"/>
                </a:solidFill>
              </a:rPr>
              <a:t>I </a:t>
            </a:r>
            <a:r>
              <a:rPr lang="en-US" sz="1300" b="1" i="1" dirty="0">
                <a:solidFill>
                  <a:srgbClr val="800000"/>
                </a:solidFill>
              </a:rPr>
              <a:t>will </a:t>
            </a:r>
            <a:r>
              <a:rPr lang="en-US" sz="1300" b="1" i="1" u="sng" dirty="0">
                <a:solidFill>
                  <a:srgbClr val="800000"/>
                </a:solidFill>
              </a:rPr>
              <a:t>ascend into heaven</a:t>
            </a:r>
            <a:r>
              <a:rPr lang="en-US" sz="1300" b="1" i="1" dirty="0">
                <a:solidFill>
                  <a:srgbClr val="800000"/>
                </a:solidFill>
              </a:rPr>
              <a:t>, I will exalt my throne above </a:t>
            </a:r>
            <a:r>
              <a:rPr lang="en-US" sz="1300" b="1" i="1" u="sng" dirty="0">
                <a:solidFill>
                  <a:srgbClr val="800000"/>
                </a:solidFill>
              </a:rPr>
              <a:t>the stars of God</a:t>
            </a:r>
            <a:r>
              <a:rPr lang="en-US" sz="1300" i="1" dirty="0">
                <a:solidFill>
                  <a:srgbClr val="800000"/>
                </a:solidFill>
              </a:rPr>
              <a:t>; I will also sit on the mount of the congregation On the farthest sides of the north</a:t>
            </a:r>
            <a:r>
              <a:rPr lang="en-US" sz="1300" i="1" dirty="0" smtClean="0">
                <a:solidFill>
                  <a:srgbClr val="800000"/>
                </a:solidFill>
              </a:rPr>
              <a:t>; </a:t>
            </a:r>
            <a:r>
              <a:rPr lang="en-US" sz="1300" b="1" i="1" dirty="0" smtClean="0">
                <a:solidFill>
                  <a:srgbClr val="800000"/>
                </a:solidFill>
              </a:rPr>
              <a:t>I </a:t>
            </a:r>
            <a:r>
              <a:rPr lang="en-US" sz="1300" b="1" i="1" dirty="0">
                <a:solidFill>
                  <a:srgbClr val="800000"/>
                </a:solidFill>
              </a:rPr>
              <a:t>will ascend above the heights of the clouds, I will be like </a:t>
            </a:r>
            <a:r>
              <a:rPr lang="en-US" sz="1300" b="1" i="1" u="sng" dirty="0">
                <a:solidFill>
                  <a:srgbClr val="800000"/>
                </a:solidFill>
              </a:rPr>
              <a:t>the Most High</a:t>
            </a:r>
            <a:r>
              <a:rPr lang="en-US" sz="1300" i="1" dirty="0" smtClean="0">
                <a:solidFill>
                  <a:srgbClr val="800000"/>
                </a:solidFill>
              </a:rPr>
              <a:t>.’ </a:t>
            </a:r>
            <a:r>
              <a:rPr lang="en-US" sz="1300" i="1" dirty="0">
                <a:solidFill>
                  <a:srgbClr val="800000"/>
                </a:solidFill>
              </a:rPr>
              <a:t>Yet </a:t>
            </a:r>
            <a:r>
              <a:rPr lang="en-US" sz="1300" b="1" i="1" dirty="0">
                <a:solidFill>
                  <a:srgbClr val="800000"/>
                </a:solidFill>
              </a:rPr>
              <a:t>you shall be brought down to </a:t>
            </a:r>
            <a:r>
              <a:rPr lang="en-US" sz="1300" b="1" i="1" dirty="0" err="1">
                <a:solidFill>
                  <a:srgbClr val="800000"/>
                </a:solidFill>
              </a:rPr>
              <a:t>Sheol</a:t>
            </a:r>
            <a:r>
              <a:rPr lang="en-US" sz="1300" b="1" i="1" dirty="0">
                <a:solidFill>
                  <a:srgbClr val="800000"/>
                </a:solidFill>
              </a:rPr>
              <a:t>, To the lowest depths of the Pit</a:t>
            </a:r>
            <a:r>
              <a:rPr lang="en-US" sz="1300" i="1" dirty="0" smtClean="0">
                <a:solidFill>
                  <a:srgbClr val="800000"/>
                </a:solidFill>
              </a:rPr>
              <a:t>.  Those </a:t>
            </a:r>
            <a:r>
              <a:rPr lang="en-US" sz="1300" i="1" dirty="0">
                <a:solidFill>
                  <a:srgbClr val="800000"/>
                </a:solidFill>
              </a:rPr>
              <a:t>who see you will gaze at you, And consider you, </a:t>
            </a:r>
            <a:r>
              <a:rPr lang="en-US" sz="1300" i="1" dirty="0" smtClean="0">
                <a:solidFill>
                  <a:srgbClr val="800000"/>
                </a:solidFill>
              </a:rPr>
              <a:t>saying: ‘</a:t>
            </a:r>
            <a:r>
              <a:rPr lang="en-US" sz="1300" b="1" i="1" dirty="0" smtClean="0">
                <a:solidFill>
                  <a:srgbClr val="800000"/>
                </a:solidFill>
              </a:rPr>
              <a:t>Is </a:t>
            </a:r>
            <a:r>
              <a:rPr lang="en-US" sz="1300" b="1" i="1" dirty="0">
                <a:solidFill>
                  <a:srgbClr val="800000"/>
                </a:solidFill>
              </a:rPr>
              <a:t>this the </a:t>
            </a:r>
            <a:r>
              <a:rPr lang="en-US" sz="1300" b="1" i="1" u="sng" dirty="0">
                <a:solidFill>
                  <a:srgbClr val="800000"/>
                </a:solidFill>
              </a:rPr>
              <a:t>man</a:t>
            </a:r>
            <a:r>
              <a:rPr lang="en-US" sz="1300" b="1" i="1" dirty="0">
                <a:solidFill>
                  <a:srgbClr val="800000"/>
                </a:solidFill>
              </a:rPr>
              <a:t> who made the earth tremble</a:t>
            </a:r>
            <a:r>
              <a:rPr lang="en-US" sz="1300" i="1" dirty="0">
                <a:solidFill>
                  <a:srgbClr val="800000"/>
                </a:solidFill>
              </a:rPr>
              <a:t>, Who shook kingdoms</a:t>
            </a:r>
            <a:r>
              <a:rPr lang="en-US" sz="1300" i="1" dirty="0" smtClean="0">
                <a:solidFill>
                  <a:srgbClr val="800000"/>
                </a:solidFill>
              </a:rPr>
              <a:t>, Who </a:t>
            </a:r>
            <a:r>
              <a:rPr lang="en-US" sz="1300" i="1" dirty="0">
                <a:solidFill>
                  <a:srgbClr val="800000"/>
                </a:solidFill>
              </a:rPr>
              <a:t>made the world as a wilderness And destroyed its cities, Who did not open the house of his prisoners</a:t>
            </a:r>
            <a:r>
              <a:rPr lang="en-US" sz="1300" i="1" dirty="0" smtClean="0">
                <a:solidFill>
                  <a:srgbClr val="800000"/>
                </a:solidFill>
              </a:rPr>
              <a:t>?’  </a:t>
            </a:r>
            <a:r>
              <a:rPr lang="en-US" sz="1300" b="1" i="1" dirty="0" smtClean="0">
                <a:solidFill>
                  <a:srgbClr val="800000"/>
                </a:solidFill>
              </a:rPr>
              <a:t>All </a:t>
            </a:r>
            <a:r>
              <a:rPr lang="en-US" sz="1300" b="1" i="1" dirty="0">
                <a:solidFill>
                  <a:srgbClr val="800000"/>
                </a:solidFill>
              </a:rPr>
              <a:t>the kings of the nations</a:t>
            </a:r>
            <a:r>
              <a:rPr lang="en-US" sz="1300" i="1" dirty="0">
                <a:solidFill>
                  <a:srgbClr val="800000"/>
                </a:solidFill>
              </a:rPr>
              <a:t>, All of them, sleep in glory, Everyone in his own house</a:t>
            </a:r>
            <a:r>
              <a:rPr lang="en-US" sz="1300" i="1" dirty="0" smtClean="0">
                <a:solidFill>
                  <a:srgbClr val="800000"/>
                </a:solidFill>
              </a:rPr>
              <a:t>; </a:t>
            </a:r>
            <a:r>
              <a:rPr lang="en-US" sz="1300" b="1" i="1" u="sng" dirty="0" smtClean="0">
                <a:solidFill>
                  <a:srgbClr val="800000"/>
                </a:solidFill>
              </a:rPr>
              <a:t>But </a:t>
            </a:r>
            <a:r>
              <a:rPr lang="en-US" sz="1300" b="1" i="1" u="sng" dirty="0">
                <a:solidFill>
                  <a:srgbClr val="800000"/>
                </a:solidFill>
              </a:rPr>
              <a:t>you</a:t>
            </a:r>
            <a:r>
              <a:rPr lang="en-US" sz="1300" b="1" i="1" dirty="0">
                <a:solidFill>
                  <a:srgbClr val="800000"/>
                </a:solidFill>
              </a:rPr>
              <a:t> are cast out of your grave </a:t>
            </a:r>
            <a:r>
              <a:rPr lang="en-US" sz="1300" i="1" dirty="0">
                <a:solidFill>
                  <a:srgbClr val="800000"/>
                </a:solidFill>
              </a:rPr>
              <a:t>Like an abominable branch, Like the garment of those who are slain, Thrust through with a sword, Who go down to the stones of the pit, Like a corpse trodden underfoot</a:t>
            </a:r>
            <a:r>
              <a:rPr lang="en-US" sz="1300" i="1" dirty="0" smtClean="0">
                <a:solidFill>
                  <a:srgbClr val="800000"/>
                </a:solidFill>
              </a:rPr>
              <a:t>.   </a:t>
            </a:r>
            <a:r>
              <a:rPr lang="en-US" sz="1300" i="1" dirty="0">
                <a:solidFill>
                  <a:srgbClr val="800000"/>
                </a:solidFill>
              </a:rPr>
              <a:t>You will not be joined with them in burial, Because you have destroyed your land And slain your people. The brood of evildoers shall never be named</a:t>
            </a:r>
            <a:r>
              <a:rPr lang="en-US" sz="1300" i="1" dirty="0" smtClean="0">
                <a:solidFill>
                  <a:srgbClr val="800000"/>
                </a:solidFill>
              </a:rPr>
              <a:t>.  Prepare </a:t>
            </a:r>
            <a:r>
              <a:rPr lang="en-US" sz="1300" i="1" dirty="0">
                <a:solidFill>
                  <a:srgbClr val="800000"/>
                </a:solidFill>
              </a:rPr>
              <a:t>slaughter for his children Because of the iniquity of their fathers, Lest they rise up and possess the land, And fill the face of the world with cities</a:t>
            </a:r>
            <a:r>
              <a:rPr lang="en-US" sz="1300" i="1" dirty="0" smtClean="0">
                <a:solidFill>
                  <a:srgbClr val="800000"/>
                </a:solidFill>
              </a:rPr>
              <a:t>. For </a:t>
            </a:r>
            <a:r>
              <a:rPr lang="en-US" sz="1300" i="1" dirty="0">
                <a:solidFill>
                  <a:srgbClr val="800000"/>
                </a:solidFill>
              </a:rPr>
              <a:t>I will rise up against them</a:t>
            </a:r>
            <a:r>
              <a:rPr lang="en-US" sz="1300" i="1" dirty="0" smtClean="0">
                <a:solidFill>
                  <a:srgbClr val="800000"/>
                </a:solidFill>
              </a:rPr>
              <a:t>,” </a:t>
            </a:r>
            <a:r>
              <a:rPr lang="en-US" sz="1300" i="1" dirty="0">
                <a:solidFill>
                  <a:srgbClr val="800000"/>
                </a:solidFill>
              </a:rPr>
              <a:t>says the LORD of hosts, </a:t>
            </a:r>
            <a:r>
              <a:rPr lang="en-US" sz="1300" i="1" dirty="0" smtClean="0">
                <a:solidFill>
                  <a:srgbClr val="800000"/>
                </a:solidFill>
              </a:rPr>
              <a:t>“And </a:t>
            </a:r>
            <a:r>
              <a:rPr lang="en-US" sz="1300" b="1" i="1" dirty="0">
                <a:solidFill>
                  <a:srgbClr val="800000"/>
                </a:solidFill>
              </a:rPr>
              <a:t>cut off </a:t>
            </a:r>
            <a:r>
              <a:rPr lang="en-US" sz="1300" b="1" i="1" u="sng" dirty="0">
                <a:solidFill>
                  <a:srgbClr val="800000"/>
                </a:solidFill>
              </a:rPr>
              <a:t>from Babylon</a:t>
            </a:r>
            <a:r>
              <a:rPr lang="en-US" sz="1300" b="1" i="1" dirty="0">
                <a:solidFill>
                  <a:srgbClr val="800000"/>
                </a:solidFill>
              </a:rPr>
              <a:t> the name and remnant, And offspring and posterity</a:t>
            </a:r>
            <a:r>
              <a:rPr lang="en-US" sz="1300" i="1" dirty="0" smtClean="0">
                <a:solidFill>
                  <a:srgbClr val="800000"/>
                </a:solidFill>
              </a:rPr>
              <a:t>,” </a:t>
            </a:r>
            <a:r>
              <a:rPr lang="en-US" sz="1300" i="1" dirty="0">
                <a:solidFill>
                  <a:srgbClr val="800000"/>
                </a:solidFill>
              </a:rPr>
              <a:t>says the LORD</a:t>
            </a:r>
            <a:r>
              <a:rPr lang="en-US" sz="1300" i="1" dirty="0" smtClean="0">
                <a:solidFill>
                  <a:srgbClr val="800000"/>
                </a:solidFill>
              </a:rPr>
              <a:t>. </a:t>
            </a:r>
            <a:r>
              <a:rPr lang="en-US" sz="1300" dirty="0"/>
              <a:t>(</a:t>
            </a:r>
            <a:r>
              <a:rPr lang="en-US" sz="1300" b="1" dirty="0">
                <a:solidFill>
                  <a:srgbClr val="800000"/>
                </a:solidFill>
              </a:rPr>
              <a:t>Isaiah </a:t>
            </a:r>
            <a:r>
              <a:rPr lang="en-US" sz="1300" b="1" dirty="0" smtClean="0">
                <a:solidFill>
                  <a:srgbClr val="800000"/>
                </a:solidFill>
              </a:rPr>
              <a:t>13:1-14:22</a:t>
            </a:r>
            <a:r>
              <a:rPr lang="en-US" sz="1300" dirty="0" smtClean="0"/>
              <a:t>)</a:t>
            </a:r>
            <a:endParaRPr lang="en-US" sz="1300" dirty="0"/>
          </a:p>
        </p:txBody>
      </p:sp>
    </p:spTree>
    <p:extLst>
      <p:ext uri="{BB962C8B-B14F-4D97-AF65-F5344CB8AC3E}">
        <p14:creationId xmlns:p14="http://schemas.microsoft.com/office/powerpoint/2010/main" val="16093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Wormwood?</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smtClean="0">
                <a:solidFill>
                  <a:srgbClr val="800000"/>
                </a:solidFill>
              </a:rPr>
              <a:t>Then the third angel sounded: And </a:t>
            </a:r>
            <a:r>
              <a:rPr lang="en-US" sz="2000" b="1" i="1" dirty="0" smtClean="0">
                <a:solidFill>
                  <a:srgbClr val="800000"/>
                </a:solidFill>
              </a:rPr>
              <a:t>a great </a:t>
            </a:r>
            <a:r>
              <a:rPr lang="en-US" sz="2000" b="1" i="1" u="sng" dirty="0" smtClean="0">
                <a:solidFill>
                  <a:srgbClr val="800000"/>
                </a:solidFill>
              </a:rPr>
              <a:t>star fell</a:t>
            </a:r>
            <a:r>
              <a:rPr lang="en-US" sz="2000" b="1" i="1" dirty="0" smtClean="0">
                <a:solidFill>
                  <a:srgbClr val="800000"/>
                </a:solidFill>
              </a:rPr>
              <a:t> from heaven, burning like a torch</a:t>
            </a:r>
            <a:r>
              <a:rPr lang="en-US" sz="2000" i="1" dirty="0" smtClean="0">
                <a:solidFill>
                  <a:srgbClr val="800000"/>
                </a:solidFill>
              </a:rPr>
              <a:t>, and it fell on a third of the rivers and on the springs of water</a:t>
            </a:r>
            <a:r>
              <a:rPr lang="en-US" sz="2000" b="1" i="1" dirty="0" smtClean="0">
                <a:solidFill>
                  <a:srgbClr val="800000"/>
                </a:solidFill>
              </a:rPr>
              <a:t>.  The name of the star is Wormwood</a:t>
            </a:r>
            <a:r>
              <a:rPr lang="en-US" sz="2000" i="1" dirty="0" smtClean="0">
                <a:solidFill>
                  <a:srgbClr val="800000"/>
                </a:solidFill>
              </a:rPr>
              <a:t>. A third of the waters became wormwood, and </a:t>
            </a:r>
            <a:r>
              <a:rPr lang="en-US" sz="2000" b="1" i="1" dirty="0" smtClean="0">
                <a:solidFill>
                  <a:srgbClr val="800000"/>
                </a:solidFill>
              </a:rPr>
              <a:t>many men died from the water, because it was made bitter</a:t>
            </a:r>
            <a:r>
              <a:rPr lang="en-US" sz="2000" i="1" dirty="0" smtClean="0">
                <a:solidFill>
                  <a:srgbClr val="800000"/>
                </a:solidFill>
              </a:rPr>
              <a:t>. </a:t>
            </a:r>
            <a:r>
              <a:rPr lang="en-US" sz="2000" dirty="0" smtClean="0"/>
              <a:t>(</a:t>
            </a:r>
            <a:r>
              <a:rPr lang="en-US" sz="2000" b="1" dirty="0" smtClean="0">
                <a:solidFill>
                  <a:srgbClr val="800000"/>
                </a:solidFill>
              </a:rPr>
              <a:t>Revelation 8:10-11</a:t>
            </a:r>
            <a:r>
              <a:rPr lang="en-US" sz="2000" dirty="0" smtClean="0"/>
              <a:t>)</a:t>
            </a:r>
          </a:p>
          <a:p>
            <a:pPr marL="346075" lvl="0" indent="-346075">
              <a:lnSpc>
                <a:spcPct val="92000"/>
              </a:lnSpc>
              <a:spcBef>
                <a:spcPts val="0"/>
              </a:spcBef>
              <a:buFont typeface="+mj-lt"/>
              <a:buAutoNum type="arabicPeriod" startAt="6"/>
            </a:pPr>
            <a:r>
              <a:rPr lang="en-US" sz="2000" dirty="0" smtClean="0"/>
              <a:t>Can you find reference to another falling star in the Old Testament prophets?  Assuming the meaning is similar, how might this produce bitter water?</a:t>
            </a:r>
          </a:p>
          <a:p>
            <a:pPr>
              <a:lnSpc>
                <a:spcPct val="92000"/>
              </a:lnSpc>
              <a:spcBef>
                <a:spcPts val="0"/>
              </a:spcBef>
            </a:pPr>
            <a:r>
              <a:rPr lang="en-US" sz="2000" dirty="0" smtClean="0"/>
              <a:t>Star falling was associated with destruction of mighty king of Babylon (</a:t>
            </a:r>
            <a:r>
              <a:rPr lang="en-US" sz="2000" b="1" dirty="0" smtClean="0">
                <a:solidFill>
                  <a:srgbClr val="800000"/>
                </a:solidFill>
              </a:rPr>
              <a:t>Isa.13-14</a:t>
            </a:r>
            <a:r>
              <a:rPr lang="en-US" sz="2000" dirty="0" smtClean="0"/>
              <a:t>).</a:t>
            </a:r>
          </a:p>
          <a:p>
            <a:pPr>
              <a:lnSpc>
                <a:spcPct val="92000"/>
              </a:lnSpc>
              <a:spcBef>
                <a:spcPts val="0"/>
              </a:spcBef>
            </a:pPr>
            <a:r>
              <a:rPr lang="en-US" sz="2000" i="1" dirty="0" smtClean="0">
                <a:solidFill>
                  <a:srgbClr val="800000"/>
                </a:solidFill>
              </a:rPr>
              <a:t>“Wormwood” </a:t>
            </a:r>
            <a:r>
              <a:rPr lang="en-US" sz="2000" dirty="0" smtClean="0"/>
              <a:t>was often associated with miserable food &amp; drink in captivity:</a:t>
            </a:r>
          </a:p>
          <a:p>
            <a:pPr marL="0" indent="0">
              <a:lnSpc>
                <a:spcPct val="92000"/>
              </a:lnSpc>
              <a:spcBef>
                <a:spcPts val="0"/>
              </a:spcBef>
              <a:buNone/>
            </a:pPr>
            <a:r>
              <a:rPr lang="en-US" sz="2000" i="1" dirty="0">
                <a:solidFill>
                  <a:srgbClr val="800000"/>
                </a:solidFill>
              </a:rPr>
              <a:t>therefore thus says the LORD of hosts, the God of Israel: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I will </a:t>
            </a:r>
            <a:r>
              <a:rPr lang="en-US" sz="2000" b="1" i="1" u="sng" dirty="0">
                <a:solidFill>
                  <a:srgbClr val="800000"/>
                </a:solidFill>
              </a:rPr>
              <a:t>feed</a:t>
            </a:r>
            <a:r>
              <a:rPr lang="en-US" sz="2000" b="1" i="1" dirty="0">
                <a:solidFill>
                  <a:srgbClr val="800000"/>
                </a:solidFill>
              </a:rPr>
              <a:t> them, this people, </a:t>
            </a:r>
            <a:r>
              <a:rPr lang="en-US" sz="2000" b="1" i="1" u="sng" dirty="0">
                <a:solidFill>
                  <a:srgbClr val="800000"/>
                </a:solidFill>
              </a:rPr>
              <a:t>with wormwood</a:t>
            </a:r>
            <a:r>
              <a:rPr lang="en-US" sz="2000" b="1" i="1" dirty="0">
                <a:solidFill>
                  <a:srgbClr val="800000"/>
                </a:solidFill>
              </a:rPr>
              <a:t>, and give them </a:t>
            </a:r>
            <a:r>
              <a:rPr lang="en-US" sz="2000" b="1" i="1" u="sng" dirty="0">
                <a:solidFill>
                  <a:srgbClr val="800000"/>
                </a:solidFill>
              </a:rPr>
              <a:t>water of gall to drink</a:t>
            </a:r>
            <a:r>
              <a:rPr lang="en-US" sz="2000" i="1" dirty="0" smtClean="0">
                <a:solidFill>
                  <a:srgbClr val="800000"/>
                </a:solidFill>
              </a:rPr>
              <a:t>.  I </a:t>
            </a:r>
            <a:r>
              <a:rPr lang="en-US" sz="2000" i="1" dirty="0">
                <a:solidFill>
                  <a:srgbClr val="800000"/>
                </a:solidFill>
              </a:rPr>
              <a:t>will scatter them also among the Gentiles, whom neither they nor their fathers have known. And I will send a sword after them until I have consumed them</a:t>
            </a:r>
            <a:r>
              <a:rPr lang="en-US" sz="2000" i="1" dirty="0" smtClean="0">
                <a:solidFill>
                  <a:srgbClr val="800000"/>
                </a:solidFill>
              </a:rPr>
              <a:t>. </a:t>
            </a:r>
            <a:r>
              <a:rPr lang="en-US" sz="2000" dirty="0" smtClean="0"/>
              <a:t>(</a:t>
            </a:r>
            <a:r>
              <a:rPr lang="en-US" sz="2000" b="1" dirty="0" smtClean="0">
                <a:solidFill>
                  <a:srgbClr val="800000"/>
                </a:solidFill>
              </a:rPr>
              <a:t>Jer.9:15-16;23:15;Lam.3:15-19</a:t>
            </a:r>
            <a:r>
              <a:rPr lang="en-US" sz="2000" dirty="0" smtClean="0"/>
              <a:t>)</a:t>
            </a:r>
          </a:p>
          <a:p>
            <a:pPr>
              <a:lnSpc>
                <a:spcPct val="92000"/>
              </a:lnSpc>
              <a:spcBef>
                <a:spcPts val="0"/>
              </a:spcBef>
            </a:pPr>
            <a:r>
              <a:rPr lang="en-US" sz="2000" dirty="0" smtClean="0"/>
              <a:t>Also associated with spirit to </a:t>
            </a:r>
            <a:r>
              <a:rPr lang="en-US" sz="2000" b="1" i="1" dirty="0" smtClean="0"/>
              <a:t>idolatry</a:t>
            </a:r>
            <a:r>
              <a:rPr lang="en-US" sz="2000" dirty="0" smtClean="0"/>
              <a:t> and end of </a:t>
            </a:r>
            <a:r>
              <a:rPr lang="en-US" sz="2000" b="1" i="1" dirty="0" smtClean="0"/>
              <a:t>harlotry</a:t>
            </a:r>
            <a:r>
              <a:rPr lang="en-US" sz="2000" dirty="0" smtClean="0"/>
              <a:t> (</a:t>
            </a:r>
            <a:r>
              <a:rPr lang="en-US" sz="2000" b="1" dirty="0" err="1" smtClean="0">
                <a:solidFill>
                  <a:srgbClr val="800000"/>
                </a:solidFill>
              </a:rPr>
              <a:t>Deu</a:t>
            </a:r>
            <a:r>
              <a:rPr lang="en-US" sz="2000" b="1" dirty="0" smtClean="0">
                <a:solidFill>
                  <a:srgbClr val="800000"/>
                </a:solidFill>
              </a:rPr>
              <a:t>. 29:18; Pro. 5:4</a:t>
            </a:r>
            <a:r>
              <a:rPr lang="en-US" sz="2000" dirty="0" smtClean="0"/>
              <a:t>)</a:t>
            </a:r>
          </a:p>
          <a:p>
            <a:pPr>
              <a:lnSpc>
                <a:spcPct val="92000"/>
              </a:lnSpc>
              <a:spcBef>
                <a:spcPts val="0"/>
              </a:spcBef>
            </a:pPr>
            <a:r>
              <a:rPr lang="en-US" sz="2000" dirty="0" smtClean="0"/>
              <a:t>Combining the symbols, would refer to the fall of a great persecuting king that would have made the people bitter and sorrowful.</a:t>
            </a:r>
            <a:endParaRPr lang="en-US" sz="2000" dirty="0"/>
          </a:p>
          <a:p>
            <a:pPr marL="0" indent="0">
              <a:lnSpc>
                <a:spcPct val="92000"/>
              </a:lnSpc>
              <a:spcBef>
                <a:spcPts val="0"/>
              </a:spcBef>
              <a:buNone/>
            </a:pPr>
            <a:endParaRPr lang="en-US" sz="2000" dirty="0"/>
          </a:p>
        </p:txBody>
      </p:sp>
    </p:spTree>
    <p:extLst>
      <p:ext uri="{BB962C8B-B14F-4D97-AF65-F5344CB8AC3E}">
        <p14:creationId xmlns:p14="http://schemas.microsoft.com/office/powerpoint/2010/main" val="35602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Three Woes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smtClean="0"/>
              <a:t>According </a:t>
            </a:r>
            <a:r>
              <a:rPr lang="en-US" sz="2000" dirty="0"/>
              <a:t>to the flying angel (or eagle), what was to be associated with each of the three remaining trumpet blasts?  They were considered as what?</a:t>
            </a:r>
            <a:endParaRPr lang="en-US" sz="2000" dirty="0" smtClean="0"/>
          </a:p>
          <a:p>
            <a:pPr marL="0" indent="0">
              <a:spcBef>
                <a:spcPts val="0"/>
              </a:spcBef>
              <a:buNone/>
            </a:pPr>
            <a:r>
              <a:rPr lang="en-US" sz="2000" i="1" dirty="0">
                <a:solidFill>
                  <a:srgbClr val="800000"/>
                </a:solidFill>
              </a:rPr>
              <a:t>And I looked, and I heard an angel flying through the midst of heaven, saying with a loud voice, </a:t>
            </a:r>
            <a:r>
              <a:rPr lang="en-US" sz="2000" i="1" dirty="0" smtClean="0">
                <a:solidFill>
                  <a:srgbClr val="800000"/>
                </a:solidFill>
              </a:rPr>
              <a:t>“</a:t>
            </a:r>
            <a:r>
              <a:rPr lang="en-US" sz="2000" b="1" i="1" u="sng" dirty="0" smtClean="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to the inhabitants of the earth</a:t>
            </a:r>
            <a:r>
              <a:rPr lang="en-US" sz="2000" i="1" dirty="0">
                <a:solidFill>
                  <a:srgbClr val="800000"/>
                </a:solidFill>
              </a:rPr>
              <a:t>, because of </a:t>
            </a:r>
            <a:r>
              <a:rPr lang="en-US" sz="2000" b="1" i="1" dirty="0">
                <a:solidFill>
                  <a:srgbClr val="800000"/>
                </a:solidFill>
              </a:rPr>
              <a:t>the </a:t>
            </a:r>
            <a:r>
              <a:rPr lang="en-US" sz="2000" b="1" i="1" u="sng" dirty="0">
                <a:solidFill>
                  <a:srgbClr val="800000"/>
                </a:solidFill>
              </a:rPr>
              <a:t>remaining blasts of the trumpet</a:t>
            </a:r>
            <a:r>
              <a:rPr lang="en-US" sz="2000" b="1" i="1" dirty="0">
                <a:solidFill>
                  <a:srgbClr val="800000"/>
                </a:solidFill>
              </a:rPr>
              <a:t> of the three angels who are about to sound</a:t>
            </a:r>
            <a:r>
              <a:rPr lang="en-US" sz="2000" i="1" dirty="0" smtClean="0">
                <a:solidFill>
                  <a:srgbClr val="800000"/>
                </a:solidFill>
              </a:rPr>
              <a:t>!” </a:t>
            </a:r>
            <a:r>
              <a:rPr lang="en-US" sz="2000" dirty="0" smtClean="0"/>
              <a:t>(</a:t>
            </a:r>
            <a:r>
              <a:rPr lang="en-US" sz="2000" b="1" dirty="0" smtClean="0">
                <a:solidFill>
                  <a:srgbClr val="800000"/>
                </a:solidFill>
              </a:rPr>
              <a:t>Revelation 8:13</a:t>
            </a:r>
            <a:r>
              <a:rPr lang="en-US" sz="2000" dirty="0" smtClean="0"/>
              <a:t>)</a:t>
            </a:r>
          </a:p>
          <a:p>
            <a:pPr>
              <a:spcBef>
                <a:spcPts val="0"/>
              </a:spcBef>
            </a:pPr>
            <a:r>
              <a:rPr lang="en-US" sz="2000" dirty="0" smtClean="0"/>
              <a:t>Remaining blasts (#5-#7) would be so severe as to be classified as </a:t>
            </a:r>
            <a:r>
              <a:rPr lang="en-US" sz="2000" i="1" dirty="0" smtClean="0">
                <a:solidFill>
                  <a:srgbClr val="800000"/>
                </a:solidFill>
              </a:rPr>
              <a:t>“woes”</a:t>
            </a:r>
            <a:r>
              <a:rPr lang="en-US" sz="2000" dirty="0" smtClean="0"/>
              <a:t>.</a:t>
            </a:r>
          </a:p>
          <a:p>
            <a:pPr>
              <a:spcBef>
                <a:spcPts val="0"/>
              </a:spcBef>
            </a:pPr>
            <a:r>
              <a:rPr lang="en-US" sz="2000" i="1" dirty="0" smtClean="0"/>
              <a:t>“Historians agree that </a:t>
            </a:r>
            <a:r>
              <a:rPr lang="en-US" sz="2000" b="1" i="1" dirty="0" smtClean="0"/>
              <a:t>three major factors </a:t>
            </a:r>
            <a:r>
              <a:rPr lang="en-US" sz="2000" i="1" dirty="0" smtClean="0"/>
              <a:t>contributed to Rome’s demise:  </a:t>
            </a:r>
            <a:r>
              <a:rPr lang="en-US" sz="2000" b="1" i="1" dirty="0" smtClean="0"/>
              <a:t>natural calamity</a:t>
            </a:r>
            <a:r>
              <a:rPr lang="en-US" sz="2000" i="1" dirty="0" smtClean="0"/>
              <a:t>, </a:t>
            </a:r>
            <a:r>
              <a:rPr lang="en-US" sz="2000" b="1" i="1" dirty="0" smtClean="0"/>
              <a:t>internal rottenness</a:t>
            </a:r>
            <a:r>
              <a:rPr lang="en-US" sz="2000" i="1" dirty="0" smtClean="0"/>
              <a:t>, and </a:t>
            </a:r>
            <a:r>
              <a:rPr lang="en-US" sz="2000" b="1" i="1" dirty="0" smtClean="0"/>
              <a:t>outside invasion</a:t>
            </a:r>
            <a:r>
              <a:rPr lang="en-US" sz="2000" i="1" dirty="0" smtClean="0"/>
              <a:t>.  It seems these three areas are symbolized, first, in the warning sounds of the trumpets, and again, but more completely, in the outpouring of God’s wrath from the seven bowls which are yet to be revealed.”  </a:t>
            </a:r>
            <a:r>
              <a:rPr lang="en-US" sz="2000" dirty="0" smtClean="0"/>
              <a:t>(</a:t>
            </a:r>
            <a:r>
              <a:rPr lang="en-US" sz="2000" b="1" dirty="0" err="1" smtClean="0"/>
              <a:t>Harkrider</a:t>
            </a:r>
            <a:r>
              <a:rPr lang="en-US" sz="2000" dirty="0" smtClean="0"/>
              <a:t>, 103)</a:t>
            </a:r>
          </a:p>
        </p:txBody>
      </p:sp>
    </p:spTree>
    <p:extLst>
      <p:ext uri="{BB962C8B-B14F-4D97-AF65-F5344CB8AC3E}">
        <p14:creationId xmlns:p14="http://schemas.microsoft.com/office/powerpoint/2010/main" val="225948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10 – The First Two Woes</a:t>
            </a:r>
            <a:endParaRPr lang="en-US" sz="1800" b="1" dirty="0"/>
          </a:p>
        </p:txBody>
      </p:sp>
    </p:spTree>
    <p:extLst>
      <p:ext uri="{BB962C8B-B14F-4D97-AF65-F5344CB8AC3E}">
        <p14:creationId xmlns:p14="http://schemas.microsoft.com/office/powerpoint/2010/main" val="441956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First Woe</a:t>
            </a:r>
          </a:p>
          <a:p>
            <a:r>
              <a:rPr lang="en-US" dirty="0" smtClean="0"/>
              <a:t>(Trumpet #5)</a:t>
            </a:r>
          </a:p>
          <a:p>
            <a:r>
              <a:rPr lang="en-US" dirty="0" smtClean="0"/>
              <a:t>Revelation 9:1-12</a:t>
            </a:r>
            <a:endParaRPr lang="en-US" dirty="0"/>
          </a:p>
        </p:txBody>
      </p:sp>
    </p:spTree>
    <p:extLst>
      <p:ext uri="{BB962C8B-B14F-4D97-AF65-F5344CB8AC3E}">
        <p14:creationId xmlns:p14="http://schemas.microsoft.com/office/powerpoint/2010/main" val="151147676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Source of the First Woe</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a:pPr>
            <a:r>
              <a:rPr lang="en-US" sz="2000" dirty="0" smtClean="0"/>
              <a:t>What was the source of the first woe (sounding of the 5</a:t>
            </a:r>
            <a:r>
              <a:rPr lang="en-US" sz="2000" baseline="30000" dirty="0" smtClean="0"/>
              <a:t>th</a:t>
            </a:r>
            <a:r>
              <a:rPr lang="en-US" sz="2000" dirty="0" smtClean="0"/>
              <a:t> trumpet)?  What is suggested by this source?  What does it represent?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fifth</a:t>
            </a:r>
            <a:r>
              <a:rPr lang="en-US" sz="2000" b="1" i="1" dirty="0">
                <a:solidFill>
                  <a:srgbClr val="800000"/>
                </a:solidFill>
              </a:rPr>
              <a:t> angel sounded</a:t>
            </a:r>
            <a:r>
              <a:rPr lang="en-US" sz="2000" i="1" dirty="0">
                <a:solidFill>
                  <a:srgbClr val="800000"/>
                </a:solidFill>
              </a:rPr>
              <a:t>: And I </a:t>
            </a:r>
            <a:r>
              <a:rPr lang="en-US" sz="2000" b="1" i="1" dirty="0">
                <a:solidFill>
                  <a:srgbClr val="800000"/>
                </a:solidFill>
              </a:rPr>
              <a:t>saw a </a:t>
            </a:r>
            <a:r>
              <a:rPr lang="en-US" sz="2000" b="1" i="1" u="sng" dirty="0">
                <a:solidFill>
                  <a:srgbClr val="800000"/>
                </a:solidFill>
              </a:rPr>
              <a:t>star</a:t>
            </a:r>
            <a:r>
              <a:rPr lang="en-US" sz="2000" b="1" i="1" dirty="0">
                <a:solidFill>
                  <a:srgbClr val="800000"/>
                </a:solidFill>
              </a:rPr>
              <a:t> fallen from heaven to the earth. To </a:t>
            </a:r>
            <a:r>
              <a:rPr lang="en-US" sz="2000" b="1" i="1" u="sng" dirty="0">
                <a:solidFill>
                  <a:srgbClr val="800000"/>
                </a:solidFill>
              </a:rPr>
              <a:t>him</a:t>
            </a:r>
            <a:r>
              <a:rPr lang="en-US" sz="2000" b="1" i="1" dirty="0">
                <a:solidFill>
                  <a:srgbClr val="800000"/>
                </a:solidFill>
              </a:rPr>
              <a:t> </a:t>
            </a:r>
            <a:r>
              <a:rPr lang="en-US" sz="2000" i="1" dirty="0">
                <a:solidFill>
                  <a:srgbClr val="800000"/>
                </a:solidFill>
              </a:rPr>
              <a:t>was given the key to the bottomless pit</a:t>
            </a:r>
            <a:r>
              <a:rPr lang="en-US" sz="2000" i="1" dirty="0" smtClean="0">
                <a:solidFill>
                  <a:srgbClr val="800000"/>
                </a:solidFill>
              </a:rPr>
              <a:t>.  And </a:t>
            </a:r>
            <a:r>
              <a:rPr lang="en-US" sz="2000" b="1" i="1" dirty="0">
                <a:solidFill>
                  <a:srgbClr val="800000"/>
                </a:solidFill>
              </a:rPr>
              <a:t>he opened the </a:t>
            </a:r>
            <a:r>
              <a:rPr lang="en-US" sz="2000" b="1" i="1" u="sng" dirty="0">
                <a:solidFill>
                  <a:srgbClr val="800000"/>
                </a:solidFill>
              </a:rPr>
              <a:t>bottomless pit</a:t>
            </a:r>
            <a:r>
              <a:rPr lang="en-US" sz="2000" i="1" dirty="0">
                <a:solidFill>
                  <a:srgbClr val="800000"/>
                </a:solidFill>
              </a:rPr>
              <a:t>, and </a:t>
            </a:r>
            <a:r>
              <a:rPr lang="en-US" sz="2000" b="1" i="1" baseline="30000" dirty="0" smtClean="0">
                <a:solidFill>
                  <a:srgbClr val="800000"/>
                </a:solidFill>
              </a:rPr>
              <a:t>1</a:t>
            </a:r>
            <a:r>
              <a:rPr lang="en-US" sz="2000" b="1" i="1" dirty="0" smtClean="0">
                <a:solidFill>
                  <a:srgbClr val="800000"/>
                </a:solidFill>
              </a:rPr>
              <a:t>smoke </a:t>
            </a:r>
            <a:r>
              <a:rPr lang="en-US" sz="2000" b="1" i="1" dirty="0">
                <a:solidFill>
                  <a:srgbClr val="800000"/>
                </a:solidFill>
              </a:rPr>
              <a:t>arose out of the pit </a:t>
            </a:r>
            <a:r>
              <a:rPr lang="en-US" sz="2000" i="1" dirty="0">
                <a:solidFill>
                  <a:srgbClr val="800000"/>
                </a:solidFill>
              </a:rPr>
              <a:t>like the smoke of a great furnace. So </a:t>
            </a:r>
            <a:r>
              <a:rPr lang="en-US" sz="2000" b="1" i="1" dirty="0">
                <a:solidFill>
                  <a:srgbClr val="800000"/>
                </a:solidFill>
              </a:rPr>
              <a:t>the sun and the air were darkened</a:t>
            </a:r>
            <a:r>
              <a:rPr lang="en-US" sz="2000" i="1" dirty="0">
                <a:solidFill>
                  <a:srgbClr val="800000"/>
                </a:solidFill>
              </a:rPr>
              <a:t> because of the smoke of the pit</a:t>
            </a:r>
            <a:r>
              <a:rPr lang="en-US" sz="2000" i="1" dirty="0" smtClean="0">
                <a:solidFill>
                  <a:srgbClr val="800000"/>
                </a:solidFill>
              </a:rPr>
              <a:t>.  Then </a:t>
            </a:r>
            <a:r>
              <a:rPr lang="en-US" sz="2000" b="1" i="1" baseline="30000" dirty="0" smtClean="0">
                <a:solidFill>
                  <a:srgbClr val="800000"/>
                </a:solidFill>
              </a:rPr>
              <a:t>2</a:t>
            </a:r>
            <a:r>
              <a:rPr lang="en-US" sz="2000" b="1" i="1" dirty="0" smtClean="0">
                <a:solidFill>
                  <a:srgbClr val="800000"/>
                </a:solidFill>
              </a:rPr>
              <a:t>out </a:t>
            </a:r>
            <a:r>
              <a:rPr lang="en-US" sz="2000" b="1" i="1" dirty="0">
                <a:solidFill>
                  <a:srgbClr val="800000"/>
                </a:solidFill>
              </a:rPr>
              <a:t>of the smoke locusts came upon the earth</a:t>
            </a:r>
            <a:r>
              <a:rPr lang="en-US" sz="2000" i="1" dirty="0">
                <a:solidFill>
                  <a:srgbClr val="800000"/>
                </a:solidFill>
              </a:rPr>
              <a:t>. And to them was given power, as the scorpions of the earth have power</a:t>
            </a:r>
            <a:r>
              <a:rPr lang="en-US" sz="2000" i="1" dirty="0" smtClean="0">
                <a:solidFill>
                  <a:srgbClr val="800000"/>
                </a:solidFill>
              </a:rPr>
              <a:t>. </a:t>
            </a:r>
            <a:r>
              <a:rPr lang="en-US" sz="2000" dirty="0" smtClean="0"/>
              <a:t>(</a:t>
            </a:r>
            <a:r>
              <a:rPr lang="en-US" sz="2000" b="1" dirty="0" smtClean="0">
                <a:solidFill>
                  <a:srgbClr val="800000"/>
                </a:solidFill>
              </a:rPr>
              <a:t>Revelation 9:1-3</a:t>
            </a:r>
            <a:r>
              <a:rPr lang="en-US" sz="2000" dirty="0" smtClean="0"/>
              <a:t>)</a:t>
            </a:r>
          </a:p>
          <a:p>
            <a:pPr>
              <a:lnSpc>
                <a:spcPct val="97000"/>
              </a:lnSpc>
              <a:spcBef>
                <a:spcPts val="0"/>
              </a:spcBef>
            </a:pPr>
            <a:r>
              <a:rPr lang="en-US" sz="2000" dirty="0" smtClean="0"/>
              <a:t>Associated with realm of dead, perdition (</a:t>
            </a:r>
            <a:r>
              <a:rPr lang="en-US" sz="2000" b="1" dirty="0" smtClean="0">
                <a:solidFill>
                  <a:srgbClr val="800000"/>
                </a:solidFill>
              </a:rPr>
              <a:t>Romans 10:7; Revelation 11:7; 17:8</a:t>
            </a:r>
            <a:r>
              <a:rPr lang="en-US" sz="2000" dirty="0" smtClean="0"/>
              <a:t>).</a:t>
            </a:r>
          </a:p>
          <a:p>
            <a:pPr>
              <a:lnSpc>
                <a:spcPct val="97000"/>
              </a:lnSpc>
              <a:spcBef>
                <a:spcPts val="0"/>
              </a:spcBef>
            </a:pPr>
            <a:r>
              <a:rPr lang="en-US" sz="2000" dirty="0" smtClean="0"/>
              <a:t>Associated with realm of demons (</a:t>
            </a:r>
            <a:r>
              <a:rPr lang="en-US" sz="2000" b="1" dirty="0" smtClean="0">
                <a:solidFill>
                  <a:srgbClr val="800000"/>
                </a:solidFill>
              </a:rPr>
              <a:t>Luke 8:31</a:t>
            </a:r>
            <a:r>
              <a:rPr lang="en-US" sz="2000" dirty="0" smtClean="0"/>
              <a:t>).</a:t>
            </a:r>
          </a:p>
          <a:p>
            <a:pPr>
              <a:lnSpc>
                <a:spcPct val="97000"/>
              </a:lnSpc>
              <a:spcBef>
                <a:spcPts val="0"/>
              </a:spcBef>
            </a:pPr>
            <a:r>
              <a:rPr lang="en-US" sz="2000" dirty="0" smtClean="0"/>
              <a:t>The Devil later cast into it before millennium and arise after it (</a:t>
            </a:r>
            <a:r>
              <a:rPr lang="en-US" sz="2000" b="1" dirty="0" smtClean="0">
                <a:solidFill>
                  <a:srgbClr val="800000"/>
                </a:solidFill>
              </a:rPr>
              <a:t>Revelation 20:1-7</a:t>
            </a:r>
            <a:r>
              <a:rPr lang="en-US" sz="2000" dirty="0" smtClean="0"/>
              <a:t>).</a:t>
            </a:r>
          </a:p>
          <a:p>
            <a:pPr>
              <a:lnSpc>
                <a:spcPct val="97000"/>
              </a:lnSpc>
              <a:spcBef>
                <a:spcPts val="0"/>
              </a:spcBef>
            </a:pPr>
            <a:r>
              <a:rPr lang="en-US" sz="2000" dirty="0" smtClean="0"/>
              <a:t>This suggests that the ultimate source of this woe is the Devil and his demons….</a:t>
            </a:r>
          </a:p>
          <a:p>
            <a:pPr>
              <a:lnSpc>
                <a:spcPct val="97000"/>
              </a:lnSpc>
              <a:spcBef>
                <a:spcPts val="0"/>
              </a:spcBef>
            </a:pPr>
            <a:r>
              <a:rPr lang="en-US" sz="2000" i="1" dirty="0" smtClean="0">
                <a:solidFill>
                  <a:srgbClr val="800000"/>
                </a:solidFill>
              </a:rPr>
              <a:t>“Fallen star”</a:t>
            </a:r>
            <a:r>
              <a:rPr lang="en-US" sz="2000" dirty="0" smtClean="0"/>
              <a:t> could be ruler, like </a:t>
            </a:r>
            <a:r>
              <a:rPr lang="en-US" sz="2000" b="1" dirty="0" smtClean="0">
                <a:solidFill>
                  <a:srgbClr val="800000"/>
                </a:solidFill>
              </a:rPr>
              <a:t>8:10</a:t>
            </a:r>
            <a:r>
              <a:rPr lang="en-US" sz="2000" dirty="0" smtClean="0"/>
              <a:t>, or the Devil (</a:t>
            </a:r>
            <a:r>
              <a:rPr lang="en-US" sz="2000" b="1" dirty="0" smtClean="0">
                <a:solidFill>
                  <a:srgbClr val="800000"/>
                </a:solidFill>
              </a:rPr>
              <a:t>Luke 10:18; Rev. 12:9-12</a:t>
            </a:r>
            <a:r>
              <a:rPr lang="en-US" sz="2000" dirty="0" smtClean="0"/>
              <a:t>).</a:t>
            </a:r>
          </a:p>
          <a:p>
            <a:pPr>
              <a:lnSpc>
                <a:spcPct val="97000"/>
              </a:lnSpc>
              <a:spcBef>
                <a:spcPts val="0"/>
              </a:spcBef>
            </a:pPr>
            <a:r>
              <a:rPr lang="en-US" sz="2000" dirty="0" smtClean="0"/>
              <a:t>But, this </a:t>
            </a:r>
            <a:r>
              <a:rPr lang="en-US" sz="2000" i="1" dirty="0" smtClean="0">
                <a:solidFill>
                  <a:srgbClr val="800000"/>
                </a:solidFill>
              </a:rPr>
              <a:t>“fallen star”</a:t>
            </a:r>
            <a:r>
              <a:rPr lang="en-US" sz="2000" dirty="0" smtClean="0"/>
              <a:t> affects the earth-dwellers, not Christians (</a:t>
            </a:r>
            <a:r>
              <a:rPr lang="en-US" sz="2000" b="1" dirty="0" smtClean="0">
                <a:solidFill>
                  <a:srgbClr val="800000"/>
                </a:solidFill>
              </a:rPr>
              <a:t>Revelation 9:4</a:t>
            </a:r>
            <a:r>
              <a:rPr lang="en-US" sz="2000" dirty="0" smtClean="0"/>
              <a:t>).</a:t>
            </a:r>
            <a:endParaRPr lang="en-US" sz="2000" dirty="0"/>
          </a:p>
        </p:txBody>
      </p:sp>
    </p:spTree>
    <p:extLst>
      <p:ext uri="{BB962C8B-B14F-4D97-AF65-F5344CB8AC3E}">
        <p14:creationId xmlns:p14="http://schemas.microsoft.com/office/powerpoint/2010/main" val="5079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Darkening the Heavens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smtClean="0"/>
              <a:t>What effect did it have on the elements?  Is this literal?  If not, what does it mean?</a:t>
            </a:r>
          </a:p>
          <a:p>
            <a:pPr marL="0" indent="0">
              <a:lnSpc>
                <a:spcPct val="97000"/>
              </a:lnSpc>
              <a:spcBef>
                <a:spcPts val="0"/>
              </a:spcBef>
              <a:buNone/>
            </a:pPr>
            <a:r>
              <a:rPr lang="en-US" sz="2000" i="1" dirty="0" smtClean="0">
                <a:solidFill>
                  <a:srgbClr val="800000"/>
                </a:solidFill>
              </a:rPr>
              <a:t>And </a:t>
            </a:r>
            <a:r>
              <a:rPr lang="en-US" sz="2000" i="1" dirty="0">
                <a:solidFill>
                  <a:srgbClr val="800000"/>
                </a:solidFill>
              </a:rPr>
              <a:t>he opened the bottomless pit, and </a:t>
            </a:r>
            <a:r>
              <a:rPr lang="en-US" sz="2000" b="1" i="1" dirty="0" smtClean="0">
                <a:solidFill>
                  <a:srgbClr val="800000"/>
                </a:solidFill>
              </a:rPr>
              <a:t>smoke </a:t>
            </a:r>
            <a:r>
              <a:rPr lang="en-US" sz="2000" b="1" i="1" dirty="0">
                <a:solidFill>
                  <a:srgbClr val="800000"/>
                </a:solidFill>
              </a:rPr>
              <a:t>arose out of the pit like the smoke of a great furnace</a:t>
            </a:r>
            <a:r>
              <a:rPr lang="en-US" sz="2000" i="1" dirty="0">
                <a:solidFill>
                  <a:srgbClr val="800000"/>
                </a:solidFill>
              </a:rPr>
              <a:t>. So </a:t>
            </a:r>
            <a:r>
              <a:rPr lang="en-US" sz="2000" b="1" i="1" dirty="0">
                <a:solidFill>
                  <a:srgbClr val="800000"/>
                </a:solidFill>
              </a:rPr>
              <a:t>the </a:t>
            </a:r>
            <a:r>
              <a:rPr lang="en-US" sz="2000" b="1" i="1" u="sng" dirty="0">
                <a:solidFill>
                  <a:srgbClr val="800000"/>
                </a:solidFill>
              </a:rPr>
              <a:t>sun and the air were darkened</a:t>
            </a:r>
            <a:r>
              <a:rPr lang="en-US" sz="2000" b="1" i="1" dirty="0">
                <a:solidFill>
                  <a:srgbClr val="800000"/>
                </a:solidFill>
              </a:rPr>
              <a:t> because of the smoke of the pit</a:t>
            </a:r>
            <a:r>
              <a:rPr lang="en-US" sz="2000" i="1" dirty="0">
                <a:solidFill>
                  <a:srgbClr val="800000"/>
                </a:solidFill>
              </a:rPr>
              <a:t>.  Then </a:t>
            </a:r>
            <a:r>
              <a:rPr lang="en-US" sz="2000" i="1" dirty="0" smtClean="0">
                <a:solidFill>
                  <a:srgbClr val="800000"/>
                </a:solidFill>
              </a:rPr>
              <a:t>out </a:t>
            </a:r>
            <a:r>
              <a:rPr lang="en-US" sz="2000" i="1" dirty="0">
                <a:solidFill>
                  <a:srgbClr val="800000"/>
                </a:solidFill>
              </a:rPr>
              <a:t>of the smoke locusts came upon the earth. And to them was given power, as the scorpions of the earth have power. </a:t>
            </a:r>
            <a:r>
              <a:rPr lang="en-US" sz="2000" dirty="0"/>
              <a:t>(</a:t>
            </a:r>
            <a:r>
              <a:rPr lang="en-US" sz="2000" b="1" dirty="0">
                <a:solidFill>
                  <a:srgbClr val="800000"/>
                </a:solidFill>
              </a:rPr>
              <a:t>Revelation </a:t>
            </a:r>
            <a:r>
              <a:rPr lang="en-US" sz="2000" b="1" dirty="0" smtClean="0">
                <a:solidFill>
                  <a:srgbClr val="800000"/>
                </a:solidFill>
              </a:rPr>
              <a:t>9:2-3</a:t>
            </a:r>
            <a:r>
              <a:rPr lang="en-US" sz="2000" dirty="0" smtClean="0"/>
              <a:t>)</a:t>
            </a:r>
          </a:p>
          <a:p>
            <a:pPr>
              <a:lnSpc>
                <a:spcPct val="97000"/>
              </a:lnSpc>
              <a:spcBef>
                <a:spcPts val="0"/>
              </a:spcBef>
            </a:pPr>
            <a:r>
              <a:rPr lang="en-US" sz="2000" dirty="0" smtClean="0"/>
              <a:t>Could be emphasizing the extreme torment associated with this woe.</a:t>
            </a:r>
          </a:p>
          <a:p>
            <a:pPr>
              <a:lnSpc>
                <a:spcPct val="97000"/>
              </a:lnSpc>
              <a:spcBef>
                <a:spcPts val="0"/>
              </a:spcBef>
            </a:pPr>
            <a:r>
              <a:rPr lang="en-US" sz="2000" dirty="0" smtClean="0"/>
              <a:t>Or, loss of light indicates loss of direction, often associated with rulers’ guidance.</a:t>
            </a:r>
            <a:endParaRPr lang="en-US" sz="2000" dirty="0"/>
          </a:p>
          <a:p>
            <a:pPr>
              <a:lnSpc>
                <a:spcPct val="97000"/>
              </a:lnSpc>
              <a:spcBef>
                <a:spcPts val="0"/>
              </a:spcBef>
            </a:pPr>
            <a:r>
              <a:rPr lang="en-US" sz="2000" dirty="0" smtClean="0"/>
              <a:t>Further indicates the one opening the pit is human, although influenced himself.</a:t>
            </a:r>
          </a:p>
        </p:txBody>
      </p:sp>
    </p:spTree>
    <p:extLst>
      <p:ext uri="{BB962C8B-B14F-4D97-AF65-F5344CB8AC3E}">
        <p14:creationId xmlns:p14="http://schemas.microsoft.com/office/powerpoint/2010/main" val="5209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Locusts from the Abyss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Describe what came out of the pit?  Please provide your best guess as to the significance of each attribute?  What do these creatures represent?  Please compare and contrast their description to that of the day and army described in </a:t>
            </a:r>
            <a:r>
              <a:rPr lang="en-US" sz="2000" b="1" dirty="0" smtClean="0">
                <a:solidFill>
                  <a:srgbClr val="800000"/>
                </a:solidFill>
              </a:rPr>
              <a:t>Joel 2:1-11</a:t>
            </a:r>
            <a:r>
              <a:rPr lang="en-US" sz="2000" dirty="0" smtClean="0"/>
              <a: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out of the smoke </a:t>
            </a:r>
            <a:r>
              <a:rPr lang="en-US" sz="2000" b="1" i="1" u="sng" dirty="0">
                <a:solidFill>
                  <a:srgbClr val="800000"/>
                </a:solidFill>
              </a:rPr>
              <a:t>locusts came upon the earth</a:t>
            </a:r>
            <a:r>
              <a:rPr lang="en-US" sz="2000" i="1" dirty="0">
                <a:solidFill>
                  <a:srgbClr val="800000"/>
                </a:solidFill>
              </a:rPr>
              <a:t>. And to them was given power, </a:t>
            </a:r>
            <a:r>
              <a:rPr lang="en-US" sz="2000" b="1" i="1" dirty="0">
                <a:solidFill>
                  <a:srgbClr val="800000"/>
                </a:solidFill>
              </a:rPr>
              <a:t>as the </a:t>
            </a:r>
            <a:r>
              <a:rPr lang="en-US" sz="2000" b="1" i="1" baseline="30000" dirty="0">
                <a:solidFill>
                  <a:srgbClr val="800000"/>
                </a:solidFill>
              </a:rPr>
              <a:t>1</a:t>
            </a:r>
            <a:r>
              <a:rPr lang="en-US" sz="2000" b="1" i="1" u="sng" dirty="0">
                <a:solidFill>
                  <a:srgbClr val="800000"/>
                </a:solidFill>
              </a:rPr>
              <a:t>scorpions</a:t>
            </a:r>
            <a:r>
              <a:rPr lang="en-US" sz="2000" b="1" i="1" dirty="0">
                <a:solidFill>
                  <a:srgbClr val="800000"/>
                </a:solidFill>
              </a:rPr>
              <a:t> of the earth have power</a:t>
            </a:r>
            <a:r>
              <a:rPr lang="en-US" sz="2000" i="1" dirty="0">
                <a:solidFill>
                  <a:srgbClr val="800000"/>
                </a:solidFill>
              </a:rPr>
              <a:t>.  … Their torment was </a:t>
            </a:r>
            <a:r>
              <a:rPr lang="en-US" sz="2000" b="1" i="1" dirty="0">
                <a:solidFill>
                  <a:srgbClr val="800000"/>
                </a:solidFill>
              </a:rPr>
              <a:t>like the torment of a scorpion when it strikes a man</a:t>
            </a:r>
            <a:r>
              <a:rPr lang="en-US" sz="2000" i="1" dirty="0">
                <a:solidFill>
                  <a:srgbClr val="800000"/>
                </a:solidFill>
              </a:rPr>
              <a:t>.  In those days men will seek death and will not find it; they will desire to die, and death will flee from them.  The shape of the locusts was </a:t>
            </a:r>
            <a:r>
              <a:rPr lang="en-US" sz="2000" b="1" i="1" dirty="0">
                <a:solidFill>
                  <a:srgbClr val="800000"/>
                </a:solidFill>
              </a:rPr>
              <a:t>like </a:t>
            </a:r>
            <a:r>
              <a:rPr lang="en-US" sz="2000" b="1" i="1" baseline="30000" dirty="0">
                <a:solidFill>
                  <a:srgbClr val="800000"/>
                </a:solidFill>
              </a:rPr>
              <a:t>2</a:t>
            </a:r>
            <a:r>
              <a:rPr lang="en-US" sz="2000" b="1" i="1" u="sng" dirty="0">
                <a:solidFill>
                  <a:srgbClr val="800000"/>
                </a:solidFill>
              </a:rPr>
              <a:t>horses</a:t>
            </a:r>
            <a:r>
              <a:rPr lang="en-US" sz="2000" b="1" i="1" dirty="0">
                <a:solidFill>
                  <a:srgbClr val="800000"/>
                </a:solidFill>
              </a:rPr>
              <a:t> prepared for battle</a:t>
            </a:r>
            <a:r>
              <a:rPr lang="en-US" sz="2000" i="1" dirty="0">
                <a:solidFill>
                  <a:srgbClr val="800000"/>
                </a:solidFill>
              </a:rPr>
              <a:t>. On their heads were </a:t>
            </a:r>
            <a:r>
              <a:rPr lang="en-US" sz="2000" b="1" i="1" baseline="30000" dirty="0">
                <a:solidFill>
                  <a:srgbClr val="800000"/>
                </a:solidFill>
              </a:rPr>
              <a:t>3</a:t>
            </a:r>
            <a:r>
              <a:rPr lang="en-US" sz="2000" b="1" i="1" u="sng" dirty="0">
                <a:solidFill>
                  <a:srgbClr val="800000"/>
                </a:solidFill>
              </a:rPr>
              <a:t>crowns</a:t>
            </a:r>
            <a:r>
              <a:rPr lang="en-US" sz="2000" b="1" i="1" dirty="0">
                <a:solidFill>
                  <a:srgbClr val="800000"/>
                </a:solidFill>
              </a:rPr>
              <a:t> of something like gold</a:t>
            </a:r>
            <a:r>
              <a:rPr lang="en-US" sz="2000" i="1" dirty="0">
                <a:solidFill>
                  <a:srgbClr val="800000"/>
                </a:solidFill>
              </a:rPr>
              <a:t>, and their </a:t>
            </a:r>
            <a:r>
              <a:rPr lang="en-US" sz="2000" b="1" i="1" baseline="30000" dirty="0">
                <a:solidFill>
                  <a:srgbClr val="800000"/>
                </a:solidFill>
              </a:rPr>
              <a:t>4</a:t>
            </a:r>
            <a:r>
              <a:rPr lang="en-US" sz="2000" b="1" i="1" dirty="0">
                <a:solidFill>
                  <a:srgbClr val="800000"/>
                </a:solidFill>
              </a:rPr>
              <a:t>faces were like the </a:t>
            </a:r>
            <a:r>
              <a:rPr lang="en-US" sz="2000" b="1" i="1" u="sng" dirty="0">
                <a:solidFill>
                  <a:srgbClr val="800000"/>
                </a:solidFill>
              </a:rPr>
              <a:t>faces of men</a:t>
            </a:r>
            <a:r>
              <a:rPr lang="en-US" sz="2000" i="1" dirty="0">
                <a:solidFill>
                  <a:srgbClr val="800000"/>
                </a:solidFill>
              </a:rPr>
              <a:t>.  They had </a:t>
            </a:r>
            <a:r>
              <a:rPr lang="en-US" sz="2000" b="1" i="1" baseline="30000" dirty="0">
                <a:solidFill>
                  <a:srgbClr val="800000"/>
                </a:solidFill>
              </a:rPr>
              <a:t>5</a:t>
            </a:r>
            <a:r>
              <a:rPr lang="en-US" sz="2000" b="1" i="1" dirty="0">
                <a:solidFill>
                  <a:srgbClr val="800000"/>
                </a:solidFill>
              </a:rPr>
              <a:t>hair like </a:t>
            </a:r>
            <a:r>
              <a:rPr lang="en-US" sz="2000" b="1" i="1" u="sng" dirty="0">
                <a:solidFill>
                  <a:srgbClr val="800000"/>
                </a:solidFill>
              </a:rPr>
              <a:t>women’s hair</a:t>
            </a:r>
            <a:r>
              <a:rPr lang="en-US" sz="2000" i="1" dirty="0">
                <a:solidFill>
                  <a:srgbClr val="800000"/>
                </a:solidFill>
              </a:rPr>
              <a:t>, and their </a:t>
            </a:r>
            <a:r>
              <a:rPr lang="en-US" sz="2000" b="1" i="1" baseline="30000" dirty="0">
                <a:solidFill>
                  <a:srgbClr val="800000"/>
                </a:solidFill>
              </a:rPr>
              <a:t>6</a:t>
            </a:r>
            <a:r>
              <a:rPr lang="en-US" sz="2000" b="1" i="1" dirty="0">
                <a:solidFill>
                  <a:srgbClr val="800000"/>
                </a:solidFill>
              </a:rPr>
              <a:t>teeth were like </a:t>
            </a:r>
            <a:r>
              <a:rPr lang="en-US" sz="2000" b="1" i="1" u="sng" dirty="0">
                <a:solidFill>
                  <a:srgbClr val="800000"/>
                </a:solidFill>
              </a:rPr>
              <a:t>lions’ teeth</a:t>
            </a:r>
            <a:r>
              <a:rPr lang="en-US" sz="2000" i="1" dirty="0">
                <a:solidFill>
                  <a:srgbClr val="800000"/>
                </a:solidFill>
              </a:rPr>
              <a:t>.  And they had </a:t>
            </a:r>
            <a:r>
              <a:rPr lang="en-US" sz="2000" b="1" i="1" baseline="30000" dirty="0">
                <a:solidFill>
                  <a:srgbClr val="800000"/>
                </a:solidFill>
              </a:rPr>
              <a:t>7</a:t>
            </a:r>
            <a:r>
              <a:rPr lang="en-US" sz="2000" b="1" i="1" dirty="0">
                <a:solidFill>
                  <a:srgbClr val="800000"/>
                </a:solidFill>
              </a:rPr>
              <a:t>breastplates like </a:t>
            </a:r>
            <a:r>
              <a:rPr lang="en-US" sz="2000" b="1" i="1" u="sng" dirty="0">
                <a:solidFill>
                  <a:srgbClr val="800000"/>
                </a:solidFill>
              </a:rPr>
              <a:t>breastplates of iron</a:t>
            </a:r>
            <a:r>
              <a:rPr lang="en-US" sz="2000" i="1" dirty="0">
                <a:solidFill>
                  <a:srgbClr val="800000"/>
                </a:solidFill>
              </a:rPr>
              <a:t>, and the </a:t>
            </a:r>
            <a:r>
              <a:rPr lang="en-US" sz="2000" b="1" i="1" baseline="30000" dirty="0">
                <a:solidFill>
                  <a:srgbClr val="800000"/>
                </a:solidFill>
              </a:rPr>
              <a:t>8</a:t>
            </a:r>
            <a:r>
              <a:rPr lang="en-US" sz="2000" b="1" i="1" dirty="0">
                <a:solidFill>
                  <a:srgbClr val="800000"/>
                </a:solidFill>
              </a:rPr>
              <a:t>sound of their wings was like the sound of </a:t>
            </a:r>
            <a:r>
              <a:rPr lang="en-US" sz="2000" b="1" i="1" u="sng" dirty="0">
                <a:solidFill>
                  <a:srgbClr val="800000"/>
                </a:solidFill>
              </a:rPr>
              <a:t>chariots with many horses</a:t>
            </a:r>
            <a:r>
              <a:rPr lang="en-US" sz="2000" b="1" i="1" dirty="0">
                <a:solidFill>
                  <a:srgbClr val="800000"/>
                </a:solidFill>
              </a:rPr>
              <a:t> running into battle</a:t>
            </a:r>
            <a:r>
              <a:rPr lang="en-US" sz="2000" i="1" dirty="0">
                <a:solidFill>
                  <a:srgbClr val="800000"/>
                </a:solidFill>
              </a:rPr>
              <a:t>.  They had </a:t>
            </a:r>
            <a:r>
              <a:rPr lang="en-US" sz="2000" b="1" i="1" baseline="30000" dirty="0">
                <a:solidFill>
                  <a:srgbClr val="800000"/>
                </a:solidFill>
              </a:rPr>
              <a:t>9</a:t>
            </a:r>
            <a:r>
              <a:rPr lang="en-US" sz="2000" b="1" i="1" dirty="0">
                <a:solidFill>
                  <a:srgbClr val="800000"/>
                </a:solidFill>
              </a:rPr>
              <a:t>tails like </a:t>
            </a:r>
            <a:r>
              <a:rPr lang="en-US" sz="2000" b="1" i="1" u="sng" dirty="0">
                <a:solidFill>
                  <a:srgbClr val="800000"/>
                </a:solidFill>
              </a:rPr>
              <a:t>scorpions</a:t>
            </a:r>
            <a:r>
              <a:rPr lang="en-US" sz="2000" i="1" dirty="0">
                <a:solidFill>
                  <a:srgbClr val="800000"/>
                </a:solidFill>
              </a:rPr>
              <a:t>, and there were </a:t>
            </a:r>
            <a:r>
              <a:rPr lang="en-US" sz="2000" b="1" i="1" u="sng" dirty="0">
                <a:solidFill>
                  <a:srgbClr val="800000"/>
                </a:solidFill>
              </a:rPr>
              <a:t>stings in their tails</a:t>
            </a:r>
            <a:r>
              <a:rPr lang="en-US" sz="2000" i="1" dirty="0">
                <a:solidFill>
                  <a:srgbClr val="800000"/>
                </a:solidFill>
              </a:rPr>
              <a:t>. Their power was to hurt men five months. </a:t>
            </a:r>
            <a:r>
              <a:rPr lang="en-US" sz="2000" dirty="0"/>
              <a:t>(</a:t>
            </a:r>
            <a:r>
              <a:rPr lang="en-US" sz="2000" b="1" dirty="0">
                <a:solidFill>
                  <a:srgbClr val="800000"/>
                </a:solidFill>
              </a:rPr>
              <a:t>Revelation 9:3-10</a:t>
            </a:r>
            <a:r>
              <a:rPr lang="en-US" sz="2000" dirty="0" smtClean="0"/>
              <a:t>).</a:t>
            </a:r>
            <a:endParaRPr lang="en-US" sz="2000" dirty="0"/>
          </a:p>
        </p:txBody>
      </p:sp>
    </p:spTree>
    <p:extLst>
      <p:ext uri="{BB962C8B-B14F-4D97-AF65-F5344CB8AC3E}">
        <p14:creationId xmlns:p14="http://schemas.microsoft.com/office/powerpoint/2010/main" val="24889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Themes</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6"/>
            </a:pPr>
            <a:r>
              <a:rPr lang="en-US" dirty="0" smtClean="0"/>
              <a:t>What </a:t>
            </a:r>
            <a:r>
              <a:rPr lang="en-US" dirty="0"/>
              <a:t>prominent themes appear throughout Revelation</a:t>
            </a:r>
            <a:r>
              <a:rPr lang="en-US" dirty="0" smtClean="0"/>
              <a:t>?</a:t>
            </a:r>
          </a:p>
          <a:p>
            <a:pPr>
              <a:spcBef>
                <a:spcPts val="200"/>
              </a:spcBef>
            </a:pPr>
            <a:r>
              <a:rPr lang="en-US" b="1" dirty="0">
                <a:solidFill>
                  <a:srgbClr val="800000"/>
                </a:solidFill>
              </a:rPr>
              <a:t>Sovereignty of God </a:t>
            </a:r>
            <a:r>
              <a:rPr lang="en-US" dirty="0"/>
              <a:t>– </a:t>
            </a:r>
            <a:r>
              <a:rPr lang="en-US" dirty="0" smtClean="0"/>
              <a:t>War, Overcome, Victory (</a:t>
            </a:r>
            <a:r>
              <a:rPr lang="en-US" b="1" dirty="0">
                <a:solidFill>
                  <a:srgbClr val="800000"/>
                </a:solidFill>
              </a:rPr>
              <a:t>Daniel 4:17</a:t>
            </a:r>
            <a:r>
              <a:rPr lang="en-US" dirty="0"/>
              <a:t>).</a:t>
            </a:r>
          </a:p>
          <a:p>
            <a:pPr>
              <a:spcBef>
                <a:spcPts val="200"/>
              </a:spcBef>
            </a:pPr>
            <a:r>
              <a:rPr lang="en-US" b="1" dirty="0">
                <a:solidFill>
                  <a:srgbClr val="800000"/>
                </a:solidFill>
              </a:rPr>
              <a:t>Righteousness of God </a:t>
            </a:r>
            <a:r>
              <a:rPr lang="en-US" dirty="0"/>
              <a:t>– Just in avenging saints upon persecutors.  God wants us to understand He is just (</a:t>
            </a:r>
            <a:r>
              <a:rPr lang="en-US" b="1" dirty="0">
                <a:solidFill>
                  <a:srgbClr val="800000"/>
                </a:solidFill>
              </a:rPr>
              <a:t>Hebrews 8:10-11; Romans 3:3-5, 24-26</a:t>
            </a:r>
            <a:r>
              <a:rPr lang="en-US" dirty="0"/>
              <a:t>).  Common theme (</a:t>
            </a:r>
            <a:r>
              <a:rPr lang="en-US" b="1" dirty="0">
                <a:solidFill>
                  <a:srgbClr val="800000"/>
                </a:solidFill>
              </a:rPr>
              <a:t>Eccles. 3:16-17; 4:1; Psalm 73</a:t>
            </a:r>
            <a:r>
              <a:rPr lang="en-US" dirty="0" smtClean="0"/>
              <a:t>).</a:t>
            </a:r>
          </a:p>
          <a:p>
            <a:pPr>
              <a:spcBef>
                <a:spcPts val="200"/>
              </a:spcBef>
            </a:pPr>
            <a:r>
              <a:rPr lang="en-US" b="1" dirty="0" smtClean="0">
                <a:solidFill>
                  <a:srgbClr val="800000"/>
                </a:solidFill>
              </a:rPr>
              <a:t>Worthiness of the Lamb </a:t>
            </a:r>
            <a:r>
              <a:rPr lang="en-US" dirty="0" smtClean="0"/>
              <a:t>– Jesus alone is worthy to redeem, save His people, execute justice, lead God’s army, judge, and provide light.</a:t>
            </a:r>
          </a:p>
          <a:p>
            <a:pPr>
              <a:spcBef>
                <a:spcPts val="200"/>
              </a:spcBef>
            </a:pPr>
            <a:r>
              <a:rPr lang="en-US" b="1" dirty="0" smtClean="0">
                <a:solidFill>
                  <a:srgbClr val="800000"/>
                </a:solidFill>
              </a:rPr>
              <a:t>Love of God </a:t>
            </a:r>
            <a:r>
              <a:rPr lang="en-US" dirty="0" smtClean="0"/>
              <a:t>– Cares for His people.  Punishes incrementally, providing ample opportunity to repent.</a:t>
            </a:r>
            <a:endParaRPr lang="en-US" dirty="0"/>
          </a:p>
          <a:p>
            <a:pPr>
              <a:spcBef>
                <a:spcPts val="200"/>
              </a:spcBef>
            </a:pPr>
            <a:r>
              <a:rPr lang="en-US" b="1" dirty="0" smtClean="0">
                <a:solidFill>
                  <a:srgbClr val="800000"/>
                </a:solidFill>
              </a:rPr>
              <a:t>Faithful unto Death </a:t>
            </a:r>
            <a:r>
              <a:rPr lang="en-US" dirty="0" smtClean="0"/>
              <a:t>– Requires commitment, obedience, faithfulness.</a:t>
            </a:r>
          </a:p>
          <a:p>
            <a:pPr>
              <a:spcBef>
                <a:spcPts val="200"/>
              </a:spcBef>
            </a:pPr>
            <a:r>
              <a:rPr lang="en-US" dirty="0" smtClean="0"/>
              <a:t>Does God see?  Does He know?  Does He care?  What is He doing?</a:t>
            </a:r>
          </a:p>
        </p:txBody>
      </p:sp>
    </p:spTree>
    <p:extLst>
      <p:ext uri="{BB962C8B-B14F-4D97-AF65-F5344CB8AC3E}">
        <p14:creationId xmlns:p14="http://schemas.microsoft.com/office/powerpoint/2010/main" val="16980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Locusts of Judgment &amp; Warning</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1500" i="1" dirty="0">
                <a:solidFill>
                  <a:srgbClr val="800000"/>
                </a:solidFill>
              </a:rPr>
              <a:t>What the </a:t>
            </a:r>
            <a:r>
              <a:rPr lang="en-US" sz="1500" b="1" i="1" dirty="0">
                <a:solidFill>
                  <a:srgbClr val="800000"/>
                </a:solidFill>
              </a:rPr>
              <a:t>chewing locust </a:t>
            </a:r>
            <a:r>
              <a:rPr lang="en-US" sz="1500" i="1" dirty="0">
                <a:solidFill>
                  <a:srgbClr val="800000"/>
                </a:solidFill>
              </a:rPr>
              <a:t>left, </a:t>
            </a:r>
            <a:r>
              <a:rPr lang="en-US" sz="1500" b="1" i="1" dirty="0">
                <a:solidFill>
                  <a:srgbClr val="800000"/>
                </a:solidFill>
              </a:rPr>
              <a:t>the swarming locust has eaten</a:t>
            </a:r>
            <a:r>
              <a:rPr lang="en-US" sz="1500" i="1" dirty="0">
                <a:solidFill>
                  <a:srgbClr val="800000"/>
                </a:solidFill>
              </a:rPr>
              <a:t>; What the swarming locust left, </a:t>
            </a:r>
            <a:r>
              <a:rPr lang="en-US" sz="1500" b="1" i="1" dirty="0">
                <a:solidFill>
                  <a:srgbClr val="800000"/>
                </a:solidFill>
              </a:rPr>
              <a:t>the crawling locust has eaten</a:t>
            </a:r>
            <a:r>
              <a:rPr lang="en-US" sz="1500" i="1" dirty="0">
                <a:solidFill>
                  <a:srgbClr val="800000"/>
                </a:solidFill>
              </a:rPr>
              <a:t>; And what the crawling locust left, </a:t>
            </a:r>
            <a:r>
              <a:rPr lang="en-US" sz="1500" b="1" i="1" dirty="0">
                <a:solidFill>
                  <a:srgbClr val="800000"/>
                </a:solidFill>
              </a:rPr>
              <a:t>the consuming locust has eaten</a:t>
            </a:r>
            <a:r>
              <a:rPr lang="en-US" sz="1500" i="1" dirty="0" smtClean="0">
                <a:solidFill>
                  <a:srgbClr val="800000"/>
                </a:solidFill>
              </a:rPr>
              <a:t>. … </a:t>
            </a:r>
            <a:r>
              <a:rPr lang="en-US" sz="1500" i="1" dirty="0">
                <a:solidFill>
                  <a:srgbClr val="800000"/>
                </a:solidFill>
              </a:rPr>
              <a:t>For </a:t>
            </a:r>
            <a:r>
              <a:rPr lang="en-US" sz="1500" b="1" i="1" dirty="0">
                <a:solidFill>
                  <a:srgbClr val="800000"/>
                </a:solidFill>
              </a:rPr>
              <a:t>a </a:t>
            </a:r>
            <a:r>
              <a:rPr lang="en-US" sz="1500" b="1" i="1" u="sng" dirty="0">
                <a:solidFill>
                  <a:srgbClr val="800000"/>
                </a:solidFill>
              </a:rPr>
              <a:t>nation</a:t>
            </a:r>
            <a:r>
              <a:rPr lang="en-US" sz="1500" b="1" i="1" dirty="0">
                <a:solidFill>
                  <a:srgbClr val="800000"/>
                </a:solidFill>
              </a:rPr>
              <a:t> has come up against My land, Strong, and </a:t>
            </a:r>
            <a:r>
              <a:rPr lang="en-US" sz="1500" b="1" i="1" u="sng" dirty="0">
                <a:solidFill>
                  <a:srgbClr val="800000"/>
                </a:solidFill>
              </a:rPr>
              <a:t>without number</a:t>
            </a:r>
            <a:r>
              <a:rPr lang="en-US" sz="1500" i="1" dirty="0">
                <a:solidFill>
                  <a:srgbClr val="800000"/>
                </a:solidFill>
              </a:rPr>
              <a:t>; </a:t>
            </a:r>
            <a:r>
              <a:rPr lang="en-US" sz="1500" b="1" i="1" dirty="0">
                <a:solidFill>
                  <a:srgbClr val="800000"/>
                </a:solidFill>
              </a:rPr>
              <a:t>His teeth are </a:t>
            </a:r>
            <a:r>
              <a:rPr lang="en-US" sz="1500" b="1" i="1" u="sng" dirty="0">
                <a:solidFill>
                  <a:srgbClr val="800000"/>
                </a:solidFill>
              </a:rPr>
              <a:t>the teeth of a lion</a:t>
            </a:r>
            <a:r>
              <a:rPr lang="en-US" sz="1500" b="1" i="1" dirty="0">
                <a:solidFill>
                  <a:srgbClr val="800000"/>
                </a:solidFill>
              </a:rPr>
              <a:t>, And he has the fangs of a fierce lion</a:t>
            </a:r>
            <a:r>
              <a:rPr lang="en-US" sz="1500" i="1" dirty="0" smtClean="0">
                <a:solidFill>
                  <a:srgbClr val="800000"/>
                </a:solidFill>
              </a:rPr>
              <a:t>.  He </a:t>
            </a:r>
            <a:r>
              <a:rPr lang="en-US" sz="1500" i="1" dirty="0">
                <a:solidFill>
                  <a:srgbClr val="800000"/>
                </a:solidFill>
              </a:rPr>
              <a:t>has laid waste My vine, And ruined My fig tree; He has stripped it bare and thrown it away; Its branches are made white</a:t>
            </a:r>
            <a:r>
              <a:rPr lang="en-US" sz="1500" i="1" dirty="0" smtClean="0">
                <a:solidFill>
                  <a:srgbClr val="800000"/>
                </a:solidFill>
              </a:rPr>
              <a:t>. … Blow </a:t>
            </a:r>
            <a:r>
              <a:rPr lang="en-US" sz="1500" i="1" dirty="0">
                <a:solidFill>
                  <a:srgbClr val="800000"/>
                </a:solidFill>
              </a:rPr>
              <a:t>the trumpet in Zion, And sound an alarm in My holy mountain! Let all the inhabitants of the land tremble; For the day of the LORD is coming, For it is at hand</a:t>
            </a:r>
            <a:r>
              <a:rPr lang="en-US" sz="1500" i="1" dirty="0" smtClean="0">
                <a:solidFill>
                  <a:srgbClr val="800000"/>
                </a:solidFill>
              </a:rPr>
              <a:t>:  </a:t>
            </a:r>
            <a:r>
              <a:rPr lang="en-US" sz="1500" b="1" i="1" dirty="0" smtClean="0">
                <a:solidFill>
                  <a:srgbClr val="800000"/>
                </a:solidFill>
              </a:rPr>
              <a:t>A </a:t>
            </a:r>
            <a:r>
              <a:rPr lang="en-US" sz="1500" b="1" i="1" dirty="0">
                <a:solidFill>
                  <a:srgbClr val="800000"/>
                </a:solidFill>
              </a:rPr>
              <a:t>day of </a:t>
            </a:r>
            <a:r>
              <a:rPr lang="en-US" sz="1500" b="1" i="1" u="sng" dirty="0">
                <a:solidFill>
                  <a:srgbClr val="800000"/>
                </a:solidFill>
              </a:rPr>
              <a:t>darkness and gloominess</a:t>
            </a:r>
            <a:r>
              <a:rPr lang="en-US" sz="1500" b="1" i="1" dirty="0">
                <a:solidFill>
                  <a:srgbClr val="800000"/>
                </a:solidFill>
              </a:rPr>
              <a:t>, A day of clouds and </a:t>
            </a:r>
            <a:r>
              <a:rPr lang="en-US" sz="1500" b="1" i="1" u="sng" dirty="0">
                <a:solidFill>
                  <a:srgbClr val="800000"/>
                </a:solidFill>
              </a:rPr>
              <a:t>thick darknes</a:t>
            </a:r>
            <a:r>
              <a:rPr lang="en-US" sz="1500" b="1" i="1" dirty="0">
                <a:solidFill>
                  <a:srgbClr val="800000"/>
                </a:solidFill>
              </a:rPr>
              <a:t>s</a:t>
            </a:r>
            <a:r>
              <a:rPr lang="en-US" sz="1500" i="1" dirty="0">
                <a:solidFill>
                  <a:srgbClr val="800000"/>
                </a:solidFill>
              </a:rPr>
              <a:t>, Like the morning clouds spread over the mountains. A people come, great and strong, The like of whom has never been; Nor will there ever be any such after them, Even for many successive generations</a:t>
            </a:r>
            <a:r>
              <a:rPr lang="en-US" sz="1500" i="1" dirty="0" smtClean="0">
                <a:solidFill>
                  <a:srgbClr val="800000"/>
                </a:solidFill>
              </a:rPr>
              <a:t>. A </a:t>
            </a:r>
            <a:r>
              <a:rPr lang="en-US" sz="1500" b="1" i="1" dirty="0">
                <a:solidFill>
                  <a:srgbClr val="800000"/>
                </a:solidFill>
              </a:rPr>
              <a:t>fire devours before them, And behind them a flame burns</a:t>
            </a:r>
            <a:r>
              <a:rPr lang="en-US" sz="1500" i="1" dirty="0">
                <a:solidFill>
                  <a:srgbClr val="800000"/>
                </a:solidFill>
              </a:rPr>
              <a:t>; The land is like the Garden of Eden before them, And </a:t>
            </a:r>
            <a:r>
              <a:rPr lang="en-US" sz="1500" b="1" i="1" dirty="0">
                <a:solidFill>
                  <a:srgbClr val="800000"/>
                </a:solidFill>
              </a:rPr>
              <a:t>behind them a desolate wilderness</a:t>
            </a:r>
            <a:r>
              <a:rPr lang="en-US" sz="1500" i="1" dirty="0">
                <a:solidFill>
                  <a:srgbClr val="800000"/>
                </a:solidFill>
              </a:rPr>
              <a:t>; Surely nothing shall escape them</a:t>
            </a:r>
            <a:r>
              <a:rPr lang="en-US" sz="1500" i="1" dirty="0" smtClean="0">
                <a:solidFill>
                  <a:srgbClr val="800000"/>
                </a:solidFill>
              </a:rPr>
              <a:t>.  Their </a:t>
            </a:r>
            <a:r>
              <a:rPr lang="en-US" sz="1500" i="1" dirty="0">
                <a:solidFill>
                  <a:srgbClr val="800000"/>
                </a:solidFill>
              </a:rPr>
              <a:t>appearance is like </a:t>
            </a:r>
            <a:r>
              <a:rPr lang="en-US" sz="1500" b="1" i="1" dirty="0">
                <a:solidFill>
                  <a:srgbClr val="800000"/>
                </a:solidFill>
              </a:rPr>
              <a:t>the appearance of </a:t>
            </a:r>
            <a:r>
              <a:rPr lang="en-US" sz="1500" b="1" i="1" u="sng" dirty="0">
                <a:solidFill>
                  <a:srgbClr val="800000"/>
                </a:solidFill>
              </a:rPr>
              <a:t>horses</a:t>
            </a:r>
            <a:r>
              <a:rPr lang="en-US" sz="1500" i="1" dirty="0">
                <a:solidFill>
                  <a:srgbClr val="800000"/>
                </a:solidFill>
              </a:rPr>
              <a:t>; And </a:t>
            </a:r>
            <a:r>
              <a:rPr lang="en-US" sz="1500" b="1" i="1" dirty="0">
                <a:solidFill>
                  <a:srgbClr val="800000"/>
                </a:solidFill>
              </a:rPr>
              <a:t>like </a:t>
            </a:r>
            <a:r>
              <a:rPr lang="en-US" sz="1500" b="1" i="1" u="sng" dirty="0">
                <a:solidFill>
                  <a:srgbClr val="800000"/>
                </a:solidFill>
              </a:rPr>
              <a:t>swift steeds</a:t>
            </a:r>
            <a:r>
              <a:rPr lang="en-US" sz="1500" b="1" i="1" dirty="0">
                <a:solidFill>
                  <a:srgbClr val="800000"/>
                </a:solidFill>
              </a:rPr>
              <a:t>, so they run</a:t>
            </a:r>
            <a:r>
              <a:rPr lang="en-US" sz="1500" i="1" dirty="0" smtClean="0">
                <a:solidFill>
                  <a:srgbClr val="800000"/>
                </a:solidFill>
              </a:rPr>
              <a:t>.  With </a:t>
            </a:r>
            <a:r>
              <a:rPr lang="en-US" sz="1500" b="1" i="1" dirty="0">
                <a:solidFill>
                  <a:srgbClr val="800000"/>
                </a:solidFill>
              </a:rPr>
              <a:t>a noise like </a:t>
            </a:r>
            <a:r>
              <a:rPr lang="en-US" sz="1500" b="1" i="1" u="sng" dirty="0">
                <a:solidFill>
                  <a:srgbClr val="800000"/>
                </a:solidFill>
              </a:rPr>
              <a:t>chariots</a:t>
            </a:r>
            <a:r>
              <a:rPr lang="en-US" sz="1500" b="1" i="1" dirty="0">
                <a:solidFill>
                  <a:srgbClr val="800000"/>
                </a:solidFill>
              </a:rPr>
              <a:t> Over mountaintops they leap</a:t>
            </a:r>
            <a:r>
              <a:rPr lang="en-US" sz="1500" i="1" dirty="0">
                <a:solidFill>
                  <a:srgbClr val="800000"/>
                </a:solidFill>
              </a:rPr>
              <a:t>, Like </a:t>
            </a:r>
            <a:r>
              <a:rPr lang="en-US" sz="1500" b="1" i="1" dirty="0">
                <a:solidFill>
                  <a:srgbClr val="800000"/>
                </a:solidFill>
              </a:rPr>
              <a:t>the noise of a flaming fire that devours the stubble</a:t>
            </a:r>
            <a:r>
              <a:rPr lang="en-US" sz="1500" i="1" dirty="0">
                <a:solidFill>
                  <a:srgbClr val="800000"/>
                </a:solidFill>
              </a:rPr>
              <a:t>, Like a strong people set in battle array</a:t>
            </a:r>
            <a:r>
              <a:rPr lang="en-US" sz="1500" i="1" dirty="0" smtClean="0">
                <a:solidFill>
                  <a:srgbClr val="800000"/>
                </a:solidFill>
              </a:rPr>
              <a:t>.  Before </a:t>
            </a:r>
            <a:r>
              <a:rPr lang="en-US" sz="1500" i="1" dirty="0">
                <a:solidFill>
                  <a:srgbClr val="800000"/>
                </a:solidFill>
              </a:rPr>
              <a:t>them the people writhe in pain; All faces are drained of color</a:t>
            </a:r>
            <a:r>
              <a:rPr lang="en-US" sz="1500" i="1" dirty="0" smtClean="0">
                <a:solidFill>
                  <a:srgbClr val="800000"/>
                </a:solidFill>
              </a:rPr>
              <a:t>.  They </a:t>
            </a:r>
            <a:r>
              <a:rPr lang="en-US" sz="1500" b="1" i="1" dirty="0">
                <a:solidFill>
                  <a:srgbClr val="800000"/>
                </a:solidFill>
              </a:rPr>
              <a:t>run like mighty men</a:t>
            </a:r>
            <a:r>
              <a:rPr lang="en-US" sz="1500" i="1" dirty="0">
                <a:solidFill>
                  <a:srgbClr val="800000"/>
                </a:solidFill>
              </a:rPr>
              <a:t>, They </a:t>
            </a:r>
            <a:r>
              <a:rPr lang="en-US" sz="1500" b="1" i="1" dirty="0">
                <a:solidFill>
                  <a:srgbClr val="800000"/>
                </a:solidFill>
              </a:rPr>
              <a:t>climb the wall like men of war</a:t>
            </a:r>
            <a:r>
              <a:rPr lang="en-US" sz="1500" i="1" dirty="0">
                <a:solidFill>
                  <a:srgbClr val="800000"/>
                </a:solidFill>
              </a:rPr>
              <a:t>; Every one </a:t>
            </a:r>
            <a:r>
              <a:rPr lang="en-US" sz="1500" b="1" i="1" dirty="0">
                <a:solidFill>
                  <a:srgbClr val="800000"/>
                </a:solidFill>
              </a:rPr>
              <a:t>marches in formation</a:t>
            </a:r>
            <a:r>
              <a:rPr lang="en-US" sz="1500" i="1" dirty="0">
                <a:solidFill>
                  <a:srgbClr val="800000"/>
                </a:solidFill>
              </a:rPr>
              <a:t>, And they </a:t>
            </a:r>
            <a:r>
              <a:rPr lang="en-US" sz="1500" b="1" i="1" dirty="0">
                <a:solidFill>
                  <a:srgbClr val="800000"/>
                </a:solidFill>
              </a:rPr>
              <a:t>do not break ranks</a:t>
            </a:r>
            <a:r>
              <a:rPr lang="en-US" sz="1500" i="1" dirty="0" smtClean="0">
                <a:solidFill>
                  <a:srgbClr val="800000"/>
                </a:solidFill>
              </a:rPr>
              <a:t>.  They </a:t>
            </a:r>
            <a:r>
              <a:rPr lang="en-US" sz="1500" b="1" i="1" dirty="0">
                <a:solidFill>
                  <a:srgbClr val="800000"/>
                </a:solidFill>
              </a:rPr>
              <a:t>do not push one another</a:t>
            </a:r>
            <a:r>
              <a:rPr lang="en-US" sz="1500" i="1" dirty="0">
                <a:solidFill>
                  <a:srgbClr val="800000"/>
                </a:solidFill>
              </a:rPr>
              <a:t>; Every one </a:t>
            </a:r>
            <a:r>
              <a:rPr lang="en-US" sz="1500" b="1" i="1" dirty="0">
                <a:solidFill>
                  <a:srgbClr val="800000"/>
                </a:solidFill>
              </a:rPr>
              <a:t>marches in his own column</a:t>
            </a:r>
            <a:r>
              <a:rPr lang="en-US" sz="1500" i="1" dirty="0">
                <a:solidFill>
                  <a:srgbClr val="800000"/>
                </a:solidFill>
              </a:rPr>
              <a:t>. Though they </a:t>
            </a:r>
            <a:r>
              <a:rPr lang="en-US" sz="1500" b="1" i="1" dirty="0">
                <a:solidFill>
                  <a:srgbClr val="800000"/>
                </a:solidFill>
              </a:rPr>
              <a:t>lunge between the weapons</a:t>
            </a:r>
            <a:r>
              <a:rPr lang="en-US" sz="1500" i="1" dirty="0">
                <a:solidFill>
                  <a:srgbClr val="800000"/>
                </a:solidFill>
              </a:rPr>
              <a:t>, They are </a:t>
            </a:r>
            <a:r>
              <a:rPr lang="en-US" sz="1500" b="1" i="1" dirty="0">
                <a:solidFill>
                  <a:srgbClr val="800000"/>
                </a:solidFill>
              </a:rPr>
              <a:t>not cut down</a:t>
            </a:r>
            <a:r>
              <a:rPr lang="en-US" sz="1500" i="1" dirty="0" smtClean="0">
                <a:solidFill>
                  <a:srgbClr val="800000"/>
                </a:solidFill>
              </a:rPr>
              <a:t>.  They </a:t>
            </a:r>
            <a:r>
              <a:rPr lang="en-US" sz="1500" i="1" dirty="0">
                <a:solidFill>
                  <a:srgbClr val="800000"/>
                </a:solidFill>
              </a:rPr>
              <a:t>run to and fro </a:t>
            </a:r>
            <a:r>
              <a:rPr lang="en-US" sz="1500" b="1" i="1" dirty="0">
                <a:solidFill>
                  <a:srgbClr val="800000"/>
                </a:solidFill>
              </a:rPr>
              <a:t>in the city</a:t>
            </a:r>
            <a:r>
              <a:rPr lang="en-US" sz="1500" i="1" dirty="0">
                <a:solidFill>
                  <a:srgbClr val="800000"/>
                </a:solidFill>
              </a:rPr>
              <a:t>, They run </a:t>
            </a:r>
            <a:r>
              <a:rPr lang="en-US" sz="1500" b="1" i="1" dirty="0">
                <a:solidFill>
                  <a:srgbClr val="800000"/>
                </a:solidFill>
              </a:rPr>
              <a:t>on the wall</a:t>
            </a:r>
            <a:r>
              <a:rPr lang="en-US" sz="1500" i="1" dirty="0">
                <a:solidFill>
                  <a:srgbClr val="800000"/>
                </a:solidFill>
              </a:rPr>
              <a:t>; They climb </a:t>
            </a:r>
            <a:r>
              <a:rPr lang="en-US" sz="1500" b="1" i="1" dirty="0">
                <a:solidFill>
                  <a:srgbClr val="800000"/>
                </a:solidFill>
              </a:rPr>
              <a:t>into the houses</a:t>
            </a:r>
            <a:r>
              <a:rPr lang="en-US" sz="1500" i="1" dirty="0">
                <a:solidFill>
                  <a:srgbClr val="800000"/>
                </a:solidFill>
              </a:rPr>
              <a:t>, They enter </a:t>
            </a:r>
            <a:r>
              <a:rPr lang="en-US" sz="1500" b="1" i="1" dirty="0">
                <a:solidFill>
                  <a:srgbClr val="800000"/>
                </a:solidFill>
              </a:rPr>
              <a:t>at the windows like a thief</a:t>
            </a:r>
            <a:r>
              <a:rPr lang="en-US" sz="1500" i="1" dirty="0" smtClean="0">
                <a:solidFill>
                  <a:srgbClr val="800000"/>
                </a:solidFill>
              </a:rPr>
              <a:t>.  The </a:t>
            </a:r>
            <a:r>
              <a:rPr lang="en-US" sz="1500" b="1" i="1" dirty="0">
                <a:solidFill>
                  <a:srgbClr val="800000"/>
                </a:solidFill>
              </a:rPr>
              <a:t>earth </a:t>
            </a:r>
            <a:r>
              <a:rPr lang="en-US" sz="1500" b="1" i="1" u="sng" dirty="0">
                <a:solidFill>
                  <a:srgbClr val="800000"/>
                </a:solidFill>
              </a:rPr>
              <a:t>quakes</a:t>
            </a:r>
            <a:r>
              <a:rPr lang="en-US" sz="1500" b="1" i="1" dirty="0">
                <a:solidFill>
                  <a:srgbClr val="800000"/>
                </a:solidFill>
              </a:rPr>
              <a:t> before them</a:t>
            </a:r>
            <a:r>
              <a:rPr lang="en-US" sz="1500" i="1" dirty="0">
                <a:solidFill>
                  <a:srgbClr val="800000"/>
                </a:solidFill>
              </a:rPr>
              <a:t>, The </a:t>
            </a:r>
            <a:r>
              <a:rPr lang="en-US" sz="1500" b="1" i="1" dirty="0">
                <a:solidFill>
                  <a:srgbClr val="800000"/>
                </a:solidFill>
              </a:rPr>
              <a:t>heavens tremble; The </a:t>
            </a:r>
            <a:r>
              <a:rPr lang="en-US" sz="1500" b="1" i="1" u="sng" dirty="0">
                <a:solidFill>
                  <a:srgbClr val="800000"/>
                </a:solidFill>
              </a:rPr>
              <a:t>sun</a:t>
            </a:r>
            <a:r>
              <a:rPr lang="en-US" sz="1500" b="1" i="1" dirty="0">
                <a:solidFill>
                  <a:srgbClr val="800000"/>
                </a:solidFill>
              </a:rPr>
              <a:t> and moon </a:t>
            </a:r>
            <a:r>
              <a:rPr lang="en-US" sz="1500" b="1" i="1" u="sng" dirty="0">
                <a:solidFill>
                  <a:srgbClr val="800000"/>
                </a:solidFill>
              </a:rPr>
              <a:t>grow dark</a:t>
            </a:r>
            <a:r>
              <a:rPr lang="en-US" sz="1500" b="1" i="1" dirty="0">
                <a:solidFill>
                  <a:srgbClr val="800000"/>
                </a:solidFill>
              </a:rPr>
              <a:t>, And the stars diminish their brightness</a:t>
            </a:r>
            <a:r>
              <a:rPr lang="en-US" sz="1500" i="1" dirty="0" smtClean="0">
                <a:solidFill>
                  <a:srgbClr val="800000"/>
                </a:solidFill>
              </a:rPr>
              <a:t>.  The </a:t>
            </a:r>
            <a:r>
              <a:rPr lang="en-US" sz="1500" b="1" i="1" dirty="0">
                <a:solidFill>
                  <a:srgbClr val="800000"/>
                </a:solidFill>
              </a:rPr>
              <a:t>LORD gives voice before His army</a:t>
            </a:r>
            <a:r>
              <a:rPr lang="en-US" sz="1500" i="1" dirty="0">
                <a:solidFill>
                  <a:srgbClr val="800000"/>
                </a:solidFill>
              </a:rPr>
              <a:t>, For His camp is very great; For strong is the One who executes His word. For the day of the LORD is great and very terrible; Who can endure it?</a:t>
            </a:r>
            <a:r>
              <a:rPr lang="en-US" sz="1500" dirty="0"/>
              <a:t> (</a:t>
            </a:r>
            <a:r>
              <a:rPr lang="en-US" sz="1500" b="1" dirty="0">
                <a:solidFill>
                  <a:srgbClr val="800000"/>
                </a:solidFill>
              </a:rPr>
              <a:t>Joel </a:t>
            </a:r>
            <a:r>
              <a:rPr lang="en-US" sz="1500" b="1" dirty="0" smtClean="0">
                <a:solidFill>
                  <a:srgbClr val="800000"/>
                </a:solidFill>
              </a:rPr>
              <a:t>1:4-2:11</a:t>
            </a:r>
            <a:r>
              <a:rPr lang="en-US" sz="1500" dirty="0" smtClean="0"/>
              <a:t>)</a:t>
            </a:r>
          </a:p>
        </p:txBody>
      </p:sp>
    </p:spTree>
    <p:extLst>
      <p:ext uri="{BB962C8B-B14F-4D97-AF65-F5344CB8AC3E}">
        <p14:creationId xmlns:p14="http://schemas.microsoft.com/office/powerpoint/2010/main" val="6880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from the Abyss</a:t>
            </a:r>
          </a:p>
        </p:txBody>
      </p:sp>
      <p:sp>
        <p:nvSpPr>
          <p:cNvPr id="3" name="Content Placeholder 2"/>
          <p:cNvSpPr>
            <a:spLocks noGrp="1"/>
          </p:cNvSpPr>
          <p:nvPr>
            <p:ph sz="quarter" idx="10"/>
          </p:nvPr>
        </p:nvSpPr>
        <p:spPr/>
        <p:txBody>
          <a:bodyPr/>
          <a:lstStyle/>
          <a:p>
            <a:pPr marL="346075" indent="-346075">
              <a:lnSpc>
                <a:spcPct val="90000"/>
              </a:lnSpc>
              <a:spcBef>
                <a:spcPts val="0"/>
              </a:spcBef>
              <a:buFont typeface="+mj-lt"/>
              <a:buAutoNum type="arabicPeriod" startAt="3"/>
            </a:pPr>
            <a:r>
              <a:rPr lang="en-US" sz="2000" dirty="0"/>
              <a:t>Describe what came out of the pit?  Please provide your best guess as to the significance of each attribute?  What do these creatures represent?  Please compare and contrast their description to that of the day and army described in </a:t>
            </a:r>
            <a:r>
              <a:rPr lang="en-US" sz="2000" b="1" dirty="0">
                <a:solidFill>
                  <a:srgbClr val="800000"/>
                </a:solidFill>
              </a:rPr>
              <a:t>Joel </a:t>
            </a:r>
            <a:r>
              <a:rPr lang="en-US" sz="2000" b="1" dirty="0" smtClean="0">
                <a:solidFill>
                  <a:srgbClr val="800000"/>
                </a:solidFill>
              </a:rPr>
              <a:t>1:4-2:11</a:t>
            </a:r>
            <a:r>
              <a:rPr lang="en-US" sz="2000" dirty="0" smtClean="0"/>
              <a:t>?</a:t>
            </a:r>
          </a:p>
          <a:p>
            <a:pPr marL="0" lvl="0" indent="0">
              <a:lnSpc>
                <a:spcPct val="90000"/>
              </a:lnSpc>
              <a:spcBef>
                <a:spcPts val="0"/>
              </a:spcBef>
              <a:buNone/>
            </a:pPr>
            <a:endParaRPr lang="en-US" sz="2000" dirty="0" smtClean="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smtClean="0">
                <a:solidFill>
                  <a:srgbClr val="800000"/>
                </a:solidFill>
              </a:rPr>
              <a:t>Revelation 9:3-10</a:t>
            </a:r>
            <a:endParaRPr lang="en-US" sz="1600" b="1" dirty="0">
              <a:solidFill>
                <a:srgbClr val="800000"/>
              </a:solidFill>
            </a:endParaRPr>
          </a:p>
          <a:p>
            <a:pPr>
              <a:lnSpc>
                <a:spcPct val="90000"/>
              </a:lnSpc>
              <a:spcBef>
                <a:spcPts val="0"/>
              </a:spcBef>
              <a:buFont typeface="+mj-lt"/>
              <a:buAutoNum type="arabicPeriod"/>
            </a:pPr>
            <a:r>
              <a:rPr lang="en-US" sz="1400" dirty="0" smtClean="0"/>
              <a:t>Sun and air darkened</a:t>
            </a:r>
          </a:p>
          <a:p>
            <a:pPr>
              <a:lnSpc>
                <a:spcPct val="90000"/>
              </a:lnSpc>
              <a:spcBef>
                <a:spcPts val="0"/>
              </a:spcBef>
              <a:buFont typeface="+mj-lt"/>
              <a:buAutoNum type="arabicPeriod"/>
            </a:pPr>
            <a:r>
              <a:rPr lang="en-US" sz="1400" dirty="0" smtClean="0"/>
              <a:t>Torment like scorpions</a:t>
            </a:r>
          </a:p>
          <a:p>
            <a:pPr>
              <a:lnSpc>
                <a:spcPct val="90000"/>
              </a:lnSpc>
              <a:spcBef>
                <a:spcPts val="0"/>
              </a:spcBef>
              <a:buFont typeface="+mj-lt"/>
              <a:buAutoNum type="arabicPeriod"/>
            </a:pPr>
            <a:r>
              <a:rPr lang="en-US" sz="1400" dirty="0" smtClean="0"/>
              <a:t>Shaped like war horses</a:t>
            </a:r>
          </a:p>
          <a:p>
            <a:pPr>
              <a:lnSpc>
                <a:spcPct val="90000"/>
              </a:lnSpc>
              <a:spcBef>
                <a:spcPts val="0"/>
              </a:spcBef>
              <a:buFont typeface="+mj-lt"/>
              <a:buAutoNum type="arabicPeriod"/>
            </a:pPr>
            <a:r>
              <a:rPr lang="en-US" sz="1400" dirty="0" smtClean="0"/>
              <a:t>Gold-like crowns (</a:t>
            </a:r>
            <a:r>
              <a:rPr lang="en-US" sz="1400" i="1" dirty="0" err="1" smtClean="0"/>
              <a:t>stephanos</a:t>
            </a:r>
            <a:r>
              <a:rPr lang="en-US" sz="1400" dirty="0" smtClean="0"/>
              <a:t>)</a:t>
            </a:r>
          </a:p>
          <a:p>
            <a:pPr>
              <a:lnSpc>
                <a:spcPct val="90000"/>
              </a:lnSpc>
              <a:spcBef>
                <a:spcPts val="0"/>
              </a:spcBef>
              <a:buFont typeface="+mj-lt"/>
              <a:buAutoNum type="arabicPeriod"/>
            </a:pPr>
            <a:r>
              <a:rPr lang="en-US" sz="1400" dirty="0" smtClean="0"/>
              <a:t>Men’s faces</a:t>
            </a:r>
          </a:p>
          <a:p>
            <a:pPr>
              <a:lnSpc>
                <a:spcPct val="90000"/>
              </a:lnSpc>
              <a:spcBef>
                <a:spcPts val="0"/>
              </a:spcBef>
              <a:buFont typeface="+mj-lt"/>
              <a:buAutoNum type="arabicPeriod"/>
            </a:pPr>
            <a:r>
              <a:rPr lang="en-US" sz="1400" dirty="0" smtClean="0"/>
              <a:t>Women’s hair</a:t>
            </a:r>
          </a:p>
          <a:p>
            <a:pPr>
              <a:lnSpc>
                <a:spcPct val="90000"/>
              </a:lnSpc>
              <a:spcBef>
                <a:spcPts val="0"/>
              </a:spcBef>
              <a:buFont typeface="+mj-lt"/>
              <a:buAutoNum type="arabicPeriod"/>
            </a:pPr>
            <a:r>
              <a:rPr lang="en-US" sz="1400" dirty="0" smtClean="0"/>
              <a:t>Lion’s teeth</a:t>
            </a:r>
          </a:p>
          <a:p>
            <a:pPr>
              <a:lnSpc>
                <a:spcPct val="90000"/>
              </a:lnSpc>
              <a:spcBef>
                <a:spcPts val="0"/>
              </a:spcBef>
              <a:buFont typeface="+mj-lt"/>
              <a:buAutoNum type="arabicPeriod"/>
            </a:pPr>
            <a:r>
              <a:rPr lang="en-US" sz="1400" dirty="0" smtClean="0"/>
              <a:t>Breastplates of iron</a:t>
            </a:r>
          </a:p>
          <a:p>
            <a:pPr>
              <a:lnSpc>
                <a:spcPct val="90000"/>
              </a:lnSpc>
              <a:spcBef>
                <a:spcPts val="0"/>
              </a:spcBef>
              <a:buFont typeface="+mj-lt"/>
              <a:buAutoNum type="arabicPeriod"/>
            </a:pPr>
            <a:r>
              <a:rPr lang="en-US" sz="1400" dirty="0" smtClean="0"/>
              <a:t>Sounded like many chariots</a:t>
            </a:r>
          </a:p>
          <a:p>
            <a:pPr>
              <a:lnSpc>
                <a:spcPct val="90000"/>
              </a:lnSpc>
              <a:spcBef>
                <a:spcPts val="0"/>
              </a:spcBef>
              <a:buFont typeface="+mj-lt"/>
              <a:buAutoNum type="arabicPeriod"/>
            </a:pPr>
            <a:r>
              <a:rPr lang="en-US" sz="1400" dirty="0" smtClean="0"/>
              <a:t>Barbed scorpion tails.</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smtClean="0">
                <a:solidFill>
                  <a:srgbClr val="800000"/>
                </a:solidFill>
              </a:rPr>
              <a:t>Joel 1:4-2:11</a:t>
            </a:r>
            <a:endParaRPr lang="en-US" sz="1600" b="1" dirty="0">
              <a:solidFill>
                <a:srgbClr val="800000"/>
              </a:solidFill>
            </a:endParaRPr>
          </a:p>
          <a:p>
            <a:pPr>
              <a:lnSpc>
                <a:spcPct val="90000"/>
              </a:lnSpc>
              <a:spcBef>
                <a:spcPts val="0"/>
              </a:spcBef>
              <a:buFont typeface="+mj-lt"/>
              <a:buAutoNum type="arabicPeriod"/>
            </a:pPr>
            <a:r>
              <a:rPr lang="en-US" sz="1400" dirty="0" smtClean="0">
                <a:latin typeface="Times New Roman"/>
                <a:cs typeface="Times New Roman"/>
              </a:rPr>
              <a:t>Darkness, sun darkened, earthquake</a:t>
            </a:r>
          </a:p>
          <a:p>
            <a:pPr>
              <a:lnSpc>
                <a:spcPct val="90000"/>
              </a:lnSpc>
              <a:spcBef>
                <a:spcPts val="0"/>
              </a:spcBef>
              <a:buFont typeface="+mj-lt"/>
              <a:buAutoNum type="arabicPeriod"/>
            </a:pPr>
            <a:r>
              <a:rPr lang="en-US" sz="1400" dirty="0" smtClean="0">
                <a:latin typeface="Times New Roman"/>
                <a:cs typeface="Times New Roman"/>
              </a:rPr>
              <a:t>─ </a:t>
            </a:r>
          </a:p>
          <a:p>
            <a:pPr>
              <a:lnSpc>
                <a:spcPct val="90000"/>
              </a:lnSpc>
              <a:spcBef>
                <a:spcPts val="0"/>
              </a:spcBef>
              <a:buFont typeface="+mj-lt"/>
              <a:buAutoNum type="arabicPeriod"/>
            </a:pPr>
            <a:r>
              <a:rPr lang="en-US" sz="1400" dirty="0" smtClean="0">
                <a:latin typeface="Times New Roman"/>
                <a:cs typeface="Times New Roman"/>
              </a:rPr>
              <a:t>Appearance of horses, swift steeds</a:t>
            </a:r>
            <a:endParaRPr lang="en-US" sz="1400" dirty="0" smtClean="0"/>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a:latin typeface="Times New Roman"/>
                <a:cs typeface="Times New Roman"/>
              </a:rPr>
              <a:t>─ </a:t>
            </a:r>
            <a:endParaRPr lang="en-US" sz="1400" dirty="0" smtClean="0">
              <a:latin typeface="Times New Roman"/>
              <a:cs typeface="Times New Roman"/>
            </a:endParaRPr>
          </a:p>
          <a:p>
            <a:pPr>
              <a:lnSpc>
                <a:spcPct val="90000"/>
              </a:lnSpc>
              <a:spcBef>
                <a:spcPts val="0"/>
              </a:spcBef>
              <a:buFont typeface="+mj-lt"/>
              <a:buAutoNum type="arabicPeriod"/>
            </a:pPr>
            <a:r>
              <a:rPr lang="en-US" sz="1400" dirty="0" smtClean="0">
                <a:latin typeface="Times New Roman"/>
                <a:cs typeface="Times New Roman"/>
              </a:rPr>
              <a:t>Lion’s teeth and fangs</a:t>
            </a:r>
            <a:endParaRPr lang="en-US" sz="1400" dirty="0" smtClean="0"/>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smtClean="0"/>
              <a:t>Noise like chariots, fire, army</a:t>
            </a:r>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smtClean="0">
                <a:latin typeface="Times New Roman"/>
                <a:cs typeface="Times New Roman"/>
              </a:rPr>
              <a:t>Nation without number</a:t>
            </a:r>
          </a:p>
          <a:p>
            <a:pPr>
              <a:lnSpc>
                <a:spcPct val="90000"/>
              </a:lnSpc>
              <a:spcBef>
                <a:spcPts val="0"/>
              </a:spcBef>
              <a:buFont typeface="+mj-lt"/>
              <a:buAutoNum type="arabicPeriod"/>
            </a:pPr>
            <a:r>
              <a:rPr lang="en-US" sz="1400" dirty="0" smtClean="0">
                <a:latin typeface="Times New Roman"/>
                <a:cs typeface="Times New Roman"/>
              </a:rPr>
              <a:t>Devour the land like fire</a:t>
            </a:r>
          </a:p>
          <a:p>
            <a:pPr>
              <a:lnSpc>
                <a:spcPct val="90000"/>
              </a:lnSpc>
              <a:spcBef>
                <a:spcPts val="0"/>
              </a:spcBef>
              <a:buFont typeface="+mj-lt"/>
              <a:buAutoNum type="arabicPeriod"/>
            </a:pPr>
            <a:r>
              <a:rPr lang="en-US" sz="1400" dirty="0" smtClean="0">
                <a:latin typeface="Times New Roman"/>
                <a:cs typeface="Times New Roman"/>
              </a:rPr>
              <a:t>Organized</a:t>
            </a:r>
          </a:p>
          <a:p>
            <a:pPr>
              <a:lnSpc>
                <a:spcPct val="90000"/>
              </a:lnSpc>
              <a:spcBef>
                <a:spcPts val="0"/>
              </a:spcBef>
              <a:buFont typeface="+mj-lt"/>
              <a:buAutoNum type="arabicPeriod"/>
            </a:pPr>
            <a:r>
              <a:rPr lang="en-US" sz="1400" dirty="0" smtClean="0">
                <a:latin typeface="Times New Roman"/>
                <a:cs typeface="Times New Roman"/>
              </a:rPr>
              <a:t>Cannot be stopped by weapons.</a:t>
            </a:r>
          </a:p>
          <a:p>
            <a:pPr>
              <a:lnSpc>
                <a:spcPct val="90000"/>
              </a:lnSpc>
              <a:spcBef>
                <a:spcPts val="0"/>
              </a:spcBef>
              <a:buFont typeface="+mj-lt"/>
              <a:buAutoNum type="arabicPeriod"/>
            </a:pPr>
            <a:r>
              <a:rPr lang="en-US" sz="1400" dirty="0" smtClean="0">
                <a:latin typeface="Times New Roman"/>
                <a:cs typeface="Times New Roman"/>
              </a:rPr>
              <a:t>Get into everything</a:t>
            </a:r>
          </a:p>
          <a:p>
            <a:pPr>
              <a:lnSpc>
                <a:spcPct val="90000"/>
              </a:lnSpc>
              <a:spcBef>
                <a:spcPts val="0"/>
              </a:spcBef>
              <a:buFont typeface="+mj-lt"/>
              <a:buAutoNum type="arabicPeriod"/>
            </a:pPr>
            <a:endParaRPr lang="en-US" sz="1400" dirty="0" smtClean="0"/>
          </a:p>
        </p:txBody>
      </p:sp>
      <p:sp>
        <p:nvSpPr>
          <p:cNvPr id="7" name="Content Placeholder 2"/>
          <p:cNvSpPr txBox="1">
            <a:spLocks/>
          </p:cNvSpPr>
          <p:nvPr/>
        </p:nvSpPr>
        <p:spPr>
          <a:xfrm>
            <a:off x="6020921" y="1841863"/>
            <a:ext cx="3075578"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smtClean="0">
                <a:solidFill>
                  <a:srgbClr val="800000"/>
                </a:solidFill>
              </a:rPr>
              <a:t>Meaning – Revelation 9:3-10</a:t>
            </a:r>
            <a:endParaRPr lang="en-US" sz="1600" b="1" dirty="0">
              <a:solidFill>
                <a:srgbClr val="800000"/>
              </a:solidFill>
            </a:endParaRPr>
          </a:p>
          <a:p>
            <a:pPr>
              <a:lnSpc>
                <a:spcPct val="90000"/>
              </a:lnSpc>
              <a:spcBef>
                <a:spcPts val="0"/>
              </a:spcBef>
              <a:buFont typeface="+mj-lt"/>
              <a:buAutoNum type="arabicPeriod"/>
            </a:pPr>
            <a:r>
              <a:rPr lang="en-US" sz="1400" dirty="0" smtClean="0"/>
              <a:t>Loss of direction, guidance</a:t>
            </a:r>
          </a:p>
          <a:p>
            <a:pPr>
              <a:lnSpc>
                <a:spcPct val="90000"/>
              </a:lnSpc>
              <a:spcBef>
                <a:spcPts val="0"/>
              </a:spcBef>
              <a:buFont typeface="+mj-lt"/>
              <a:buAutoNum type="arabicPeriod"/>
            </a:pPr>
            <a:r>
              <a:rPr lang="en-US" sz="1400" dirty="0" smtClean="0"/>
              <a:t>Power to torture (</a:t>
            </a:r>
            <a:r>
              <a:rPr lang="en-US" sz="1400" b="1" dirty="0" smtClean="0">
                <a:solidFill>
                  <a:srgbClr val="800000"/>
                </a:solidFill>
              </a:rPr>
              <a:t>Mat.8:6; 2Pet.2:8</a:t>
            </a:r>
            <a:r>
              <a:rPr lang="en-US" sz="1400" dirty="0" smtClean="0"/>
              <a:t>)</a:t>
            </a:r>
          </a:p>
          <a:p>
            <a:pPr>
              <a:lnSpc>
                <a:spcPct val="90000"/>
              </a:lnSpc>
              <a:spcBef>
                <a:spcPts val="0"/>
              </a:spcBef>
              <a:buFont typeface="+mj-lt"/>
              <a:buAutoNum type="arabicPeriod"/>
            </a:pPr>
            <a:r>
              <a:rPr lang="en-US" sz="1400" dirty="0" smtClean="0"/>
              <a:t>Strong, fast, enduring</a:t>
            </a:r>
          </a:p>
          <a:p>
            <a:pPr>
              <a:lnSpc>
                <a:spcPct val="90000"/>
              </a:lnSpc>
              <a:spcBef>
                <a:spcPts val="0"/>
              </a:spcBef>
              <a:buFont typeface="+mj-lt"/>
              <a:buAutoNum type="arabicPeriod"/>
            </a:pPr>
            <a:r>
              <a:rPr lang="en-US" sz="1400" dirty="0" smtClean="0"/>
              <a:t>Appearance of victory</a:t>
            </a:r>
          </a:p>
          <a:p>
            <a:pPr>
              <a:lnSpc>
                <a:spcPct val="90000"/>
              </a:lnSpc>
              <a:spcBef>
                <a:spcPts val="0"/>
              </a:spcBef>
              <a:buFont typeface="+mj-lt"/>
              <a:buAutoNum type="arabicPeriod"/>
            </a:pPr>
            <a:r>
              <a:rPr lang="en-US" sz="1400" dirty="0" smtClean="0"/>
              <a:t>Use of men, intellect</a:t>
            </a:r>
          </a:p>
          <a:p>
            <a:pPr>
              <a:lnSpc>
                <a:spcPct val="90000"/>
              </a:lnSpc>
              <a:spcBef>
                <a:spcPts val="0"/>
              </a:spcBef>
              <a:buFont typeface="+mj-lt"/>
              <a:buAutoNum type="arabicPeriod"/>
            </a:pPr>
            <a:r>
              <a:rPr lang="en-US" sz="1400" dirty="0" smtClean="0"/>
              <a:t>Use of women, beauty</a:t>
            </a:r>
          </a:p>
          <a:p>
            <a:pPr>
              <a:lnSpc>
                <a:spcPct val="90000"/>
              </a:lnSpc>
              <a:spcBef>
                <a:spcPts val="0"/>
              </a:spcBef>
              <a:buFont typeface="+mj-lt"/>
              <a:buAutoNum type="arabicPeriod"/>
            </a:pPr>
            <a:r>
              <a:rPr lang="en-US" sz="1400" dirty="0" smtClean="0"/>
              <a:t>Voracious, aggressive</a:t>
            </a:r>
          </a:p>
          <a:p>
            <a:pPr>
              <a:lnSpc>
                <a:spcPct val="90000"/>
              </a:lnSpc>
              <a:spcBef>
                <a:spcPts val="0"/>
              </a:spcBef>
              <a:buFont typeface="+mj-lt"/>
              <a:buAutoNum type="arabicPeriod"/>
            </a:pPr>
            <a:r>
              <a:rPr lang="en-US" sz="1400" dirty="0" smtClean="0"/>
              <a:t>Resistant to defeat, being stopped.</a:t>
            </a:r>
          </a:p>
          <a:p>
            <a:pPr>
              <a:lnSpc>
                <a:spcPct val="90000"/>
              </a:lnSpc>
              <a:spcBef>
                <a:spcPts val="0"/>
              </a:spcBef>
              <a:buFont typeface="+mj-lt"/>
              <a:buAutoNum type="arabicPeriod"/>
            </a:pPr>
            <a:r>
              <a:rPr lang="en-US" sz="1400" dirty="0" smtClean="0"/>
              <a:t>Intimidating, overwhelming</a:t>
            </a:r>
          </a:p>
          <a:p>
            <a:pPr>
              <a:lnSpc>
                <a:spcPct val="90000"/>
              </a:lnSpc>
              <a:spcBef>
                <a:spcPts val="0"/>
              </a:spcBef>
              <a:buFont typeface="+mj-lt"/>
              <a:buAutoNum type="arabicPeriod"/>
            </a:pPr>
            <a:r>
              <a:rPr lang="en-US" sz="1400" dirty="0" smtClean="0"/>
              <a:t>Unexpected, poisonous attack.</a:t>
            </a:r>
          </a:p>
        </p:txBody>
      </p:sp>
    </p:spTree>
    <p:extLst>
      <p:ext uri="{BB962C8B-B14F-4D97-AF65-F5344CB8AC3E}">
        <p14:creationId xmlns:p14="http://schemas.microsoft.com/office/powerpoint/2010/main" val="22979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fade">
                                      <p:cBhvr>
                                        <p:cTn id="56" dur="500"/>
                                        <p:tgtEl>
                                          <p:spTgt spid="5">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500"/>
                                        <p:tgtEl>
                                          <p:spTgt spid="5">
                                            <p:txEl>
                                              <p:pRg st="1" end="1"/>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fade">
                                      <p:cBhvr>
                                        <p:cTn id="71" dur="500"/>
                                        <p:tgtEl>
                                          <p:spTgt spid="5">
                                            <p:txEl>
                                              <p:pRg st="3" end="3"/>
                                            </p:txEl>
                                          </p:spTgt>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fade">
                                      <p:cBhvr>
                                        <p:cTn id="75" dur="500"/>
                                        <p:tgtEl>
                                          <p:spTgt spid="5">
                                            <p:txEl>
                                              <p:pRg st="4" end="4"/>
                                            </p:txEl>
                                          </p:spTgt>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fade">
                                      <p:cBhvr>
                                        <p:cTn id="79" dur="500"/>
                                        <p:tgtEl>
                                          <p:spTgt spid="5">
                                            <p:txEl>
                                              <p:pRg st="5" end="5"/>
                                            </p:txEl>
                                          </p:spTgt>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500"/>
                                        <p:tgtEl>
                                          <p:spTgt spid="5">
                                            <p:txEl>
                                              <p:pRg st="6" end="6"/>
                                            </p:txEl>
                                          </p:spTgt>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500"/>
                                        <p:tgtEl>
                                          <p:spTgt spid="5">
                                            <p:txEl>
                                              <p:pRg st="7" end="7"/>
                                            </p:txEl>
                                          </p:spTgt>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5">
                                            <p:txEl>
                                              <p:pRg st="8" end="8"/>
                                            </p:txEl>
                                          </p:spTgt>
                                        </p:tgtEl>
                                        <p:attrNameLst>
                                          <p:attrName>style.visibility</p:attrName>
                                        </p:attrNameLst>
                                      </p:cBhvr>
                                      <p:to>
                                        <p:strVal val="visible"/>
                                      </p:to>
                                    </p:set>
                                    <p:animEffect transition="in" filter="fade">
                                      <p:cBhvr>
                                        <p:cTn id="91" dur="500"/>
                                        <p:tgtEl>
                                          <p:spTgt spid="5">
                                            <p:txEl>
                                              <p:pRg st="8" end="8"/>
                                            </p:txEl>
                                          </p:spTgt>
                                        </p:tgtEl>
                                      </p:cBhvr>
                                    </p:animEffect>
                                  </p:childTnLst>
                                </p:cTn>
                              </p:par>
                            </p:childTnLst>
                          </p:cTn>
                        </p:par>
                        <p:par>
                          <p:cTn id="92" fill="hold">
                            <p:stCondLst>
                              <p:cond delay="4500"/>
                            </p:stCondLst>
                            <p:childTnLst>
                              <p:par>
                                <p:cTn id="93" presetID="10" presetClass="entr" presetSubtype="0" fill="hold" grpId="0" nodeType="after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fade">
                                      <p:cBhvr>
                                        <p:cTn id="95" dur="500"/>
                                        <p:tgtEl>
                                          <p:spTgt spid="5">
                                            <p:txEl>
                                              <p:pRg st="9" end="9"/>
                                            </p:txEl>
                                          </p:spTgt>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fade">
                                      <p:cBhvr>
                                        <p:cTn id="99" dur="500"/>
                                        <p:tgtEl>
                                          <p:spTgt spid="5">
                                            <p:txEl>
                                              <p:pRg st="10" end="10"/>
                                            </p:txEl>
                                          </p:spTgt>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5">
                                            <p:txEl>
                                              <p:pRg st="11" end="11"/>
                                            </p:txEl>
                                          </p:spTgt>
                                        </p:tgtEl>
                                        <p:attrNameLst>
                                          <p:attrName>style.visibility</p:attrName>
                                        </p:attrNameLst>
                                      </p:cBhvr>
                                      <p:to>
                                        <p:strVal val="visible"/>
                                      </p:to>
                                    </p:set>
                                    <p:animEffect transition="in" filter="fade">
                                      <p:cBhvr>
                                        <p:cTn id="103" dur="500"/>
                                        <p:tgtEl>
                                          <p:spTgt spid="5">
                                            <p:txEl>
                                              <p:pRg st="11" end="11"/>
                                            </p:txEl>
                                          </p:spTgt>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5">
                                            <p:txEl>
                                              <p:pRg st="12" end="12"/>
                                            </p:txEl>
                                          </p:spTgt>
                                        </p:tgtEl>
                                        <p:attrNameLst>
                                          <p:attrName>style.visibility</p:attrName>
                                        </p:attrNameLst>
                                      </p:cBhvr>
                                      <p:to>
                                        <p:strVal val="visible"/>
                                      </p:to>
                                    </p:set>
                                    <p:animEffect transition="in" filter="fade">
                                      <p:cBhvr>
                                        <p:cTn id="107" dur="500"/>
                                        <p:tgtEl>
                                          <p:spTgt spid="5">
                                            <p:txEl>
                                              <p:pRg st="12" end="12"/>
                                            </p:tx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5">
                                            <p:txEl>
                                              <p:pRg st="13" end="13"/>
                                            </p:txEl>
                                          </p:spTgt>
                                        </p:tgtEl>
                                        <p:attrNameLst>
                                          <p:attrName>style.visibility</p:attrName>
                                        </p:attrNameLst>
                                      </p:cBhvr>
                                      <p:to>
                                        <p:strVal val="visible"/>
                                      </p:to>
                                    </p:set>
                                    <p:animEffect transition="in" filter="fade">
                                      <p:cBhvr>
                                        <p:cTn id="111" dur="500"/>
                                        <p:tgtEl>
                                          <p:spTgt spid="5">
                                            <p:txEl>
                                              <p:pRg st="13" end="13"/>
                                            </p:txEl>
                                          </p:spTgt>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5">
                                            <p:txEl>
                                              <p:pRg st="14" end="14"/>
                                            </p:txEl>
                                          </p:spTgt>
                                        </p:tgtEl>
                                        <p:attrNameLst>
                                          <p:attrName>style.visibility</p:attrName>
                                        </p:attrNameLst>
                                      </p:cBhvr>
                                      <p:to>
                                        <p:strVal val="visible"/>
                                      </p:to>
                                    </p:set>
                                    <p:animEffect transition="in" filter="fade">
                                      <p:cBhvr>
                                        <p:cTn id="115" dur="500"/>
                                        <p:tgtEl>
                                          <p:spTgt spid="5">
                                            <p:txEl>
                                              <p:pRg st="14" end="14"/>
                                            </p:txEl>
                                          </p:spTgt>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5">
                                            <p:txEl>
                                              <p:pRg st="15" end="15"/>
                                            </p:txEl>
                                          </p:spTgt>
                                        </p:tgtEl>
                                        <p:attrNameLst>
                                          <p:attrName>style.visibility</p:attrName>
                                        </p:attrNameLst>
                                      </p:cBhvr>
                                      <p:to>
                                        <p:strVal val="visible"/>
                                      </p:to>
                                    </p:set>
                                    <p:animEffect transition="in" filter="fade">
                                      <p:cBhvr>
                                        <p:cTn id="119" dur="500"/>
                                        <p:tgtEl>
                                          <p:spTgt spid="5">
                                            <p:txEl>
                                              <p:pRg st="15" end="1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
                                            <p:bg/>
                                          </p:spTgt>
                                        </p:tgtEl>
                                        <p:attrNameLst>
                                          <p:attrName>style.visibility</p:attrName>
                                        </p:attrNameLst>
                                      </p:cBhvr>
                                      <p:to>
                                        <p:strVal val="visible"/>
                                      </p:to>
                                    </p:set>
                                    <p:animEffect transition="in" filter="fade">
                                      <p:cBhvr>
                                        <p:cTn id="124" dur="500"/>
                                        <p:tgtEl>
                                          <p:spTgt spid="7">
                                            <p:bg/>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xEl>
                                              <p:pRg st="0" end="0"/>
                                            </p:txEl>
                                          </p:spTgt>
                                        </p:tgtEl>
                                        <p:attrNameLst>
                                          <p:attrName>style.visibility</p:attrName>
                                        </p:attrNameLst>
                                      </p:cBhvr>
                                      <p:to>
                                        <p:strVal val="visible"/>
                                      </p:to>
                                    </p:set>
                                    <p:animEffect transition="in" filter="fade">
                                      <p:cBhvr>
                                        <p:cTn id="127" dur="500"/>
                                        <p:tgtEl>
                                          <p:spTgt spid="7">
                                            <p:txEl>
                                              <p:pRg st="0" end="0"/>
                                            </p:txEl>
                                          </p:spTgt>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7">
                                            <p:txEl>
                                              <p:pRg st="1" end="1"/>
                                            </p:txEl>
                                          </p:spTgt>
                                        </p:tgtEl>
                                        <p:attrNameLst>
                                          <p:attrName>style.visibility</p:attrName>
                                        </p:attrNameLst>
                                      </p:cBhvr>
                                      <p:to>
                                        <p:strVal val="visible"/>
                                      </p:to>
                                    </p:set>
                                    <p:animEffect transition="in" filter="fade">
                                      <p:cBhvr>
                                        <p:cTn id="131" dur="500"/>
                                        <p:tgtEl>
                                          <p:spTgt spid="7">
                                            <p:txEl>
                                              <p:pRg st="1" end="1"/>
                                            </p:txEl>
                                          </p:spTgt>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7">
                                            <p:txEl>
                                              <p:pRg st="2" end="2"/>
                                            </p:txEl>
                                          </p:spTgt>
                                        </p:tgtEl>
                                        <p:attrNameLst>
                                          <p:attrName>style.visibility</p:attrName>
                                        </p:attrNameLst>
                                      </p:cBhvr>
                                      <p:to>
                                        <p:strVal val="visible"/>
                                      </p:to>
                                    </p:set>
                                    <p:animEffect transition="in" filter="fade">
                                      <p:cBhvr>
                                        <p:cTn id="135" dur="500"/>
                                        <p:tgtEl>
                                          <p:spTgt spid="7">
                                            <p:txEl>
                                              <p:pRg st="2" end="2"/>
                                            </p:txEl>
                                          </p:spTgt>
                                        </p:tgtEl>
                                      </p:cBhvr>
                                    </p:animEffect>
                                  </p:childTnLst>
                                </p:cTn>
                              </p:par>
                            </p:childTnLst>
                          </p:cTn>
                        </p:par>
                        <p:par>
                          <p:cTn id="136" fill="hold">
                            <p:stCondLst>
                              <p:cond delay="1500"/>
                            </p:stCondLst>
                            <p:childTnLst>
                              <p:par>
                                <p:cTn id="137" presetID="10" presetClass="entr" presetSubtype="0" fill="hold" grpId="0" nodeType="afterEffect">
                                  <p:stCondLst>
                                    <p:cond delay="0"/>
                                  </p:stCondLst>
                                  <p:childTnLst>
                                    <p:set>
                                      <p:cBhvr>
                                        <p:cTn id="138" dur="1" fill="hold">
                                          <p:stCondLst>
                                            <p:cond delay="0"/>
                                          </p:stCondLst>
                                        </p:cTn>
                                        <p:tgtEl>
                                          <p:spTgt spid="7">
                                            <p:txEl>
                                              <p:pRg st="3" end="3"/>
                                            </p:txEl>
                                          </p:spTgt>
                                        </p:tgtEl>
                                        <p:attrNameLst>
                                          <p:attrName>style.visibility</p:attrName>
                                        </p:attrNameLst>
                                      </p:cBhvr>
                                      <p:to>
                                        <p:strVal val="visible"/>
                                      </p:to>
                                    </p:set>
                                    <p:animEffect transition="in" filter="fade">
                                      <p:cBhvr>
                                        <p:cTn id="139" dur="500"/>
                                        <p:tgtEl>
                                          <p:spTgt spid="7">
                                            <p:txEl>
                                              <p:pRg st="3" end="3"/>
                                            </p:txEl>
                                          </p:spTgt>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7">
                                            <p:txEl>
                                              <p:pRg st="4" end="4"/>
                                            </p:txEl>
                                          </p:spTgt>
                                        </p:tgtEl>
                                        <p:attrNameLst>
                                          <p:attrName>style.visibility</p:attrName>
                                        </p:attrNameLst>
                                      </p:cBhvr>
                                      <p:to>
                                        <p:strVal val="visible"/>
                                      </p:to>
                                    </p:set>
                                    <p:animEffect transition="in" filter="fade">
                                      <p:cBhvr>
                                        <p:cTn id="143" dur="500"/>
                                        <p:tgtEl>
                                          <p:spTgt spid="7">
                                            <p:txEl>
                                              <p:pRg st="4" end="4"/>
                                            </p:txEl>
                                          </p:spTgt>
                                        </p:tgtEl>
                                      </p:cBhvr>
                                    </p:animEffect>
                                  </p:childTnLst>
                                </p:cTn>
                              </p:par>
                            </p:childTnLst>
                          </p:cTn>
                        </p:par>
                        <p:par>
                          <p:cTn id="144" fill="hold">
                            <p:stCondLst>
                              <p:cond delay="2500"/>
                            </p:stCondLst>
                            <p:childTnLst>
                              <p:par>
                                <p:cTn id="145" presetID="10" presetClass="entr" presetSubtype="0" fill="hold" grpId="0" nodeType="afterEffect">
                                  <p:stCondLst>
                                    <p:cond delay="0"/>
                                  </p:stCondLst>
                                  <p:childTnLst>
                                    <p:set>
                                      <p:cBhvr>
                                        <p:cTn id="146" dur="1" fill="hold">
                                          <p:stCondLst>
                                            <p:cond delay="0"/>
                                          </p:stCondLst>
                                        </p:cTn>
                                        <p:tgtEl>
                                          <p:spTgt spid="7">
                                            <p:txEl>
                                              <p:pRg st="5" end="5"/>
                                            </p:txEl>
                                          </p:spTgt>
                                        </p:tgtEl>
                                        <p:attrNameLst>
                                          <p:attrName>style.visibility</p:attrName>
                                        </p:attrNameLst>
                                      </p:cBhvr>
                                      <p:to>
                                        <p:strVal val="visible"/>
                                      </p:to>
                                    </p:set>
                                    <p:animEffect transition="in" filter="fade">
                                      <p:cBhvr>
                                        <p:cTn id="147" dur="500"/>
                                        <p:tgtEl>
                                          <p:spTgt spid="7">
                                            <p:txEl>
                                              <p:pRg st="5" end="5"/>
                                            </p:txEl>
                                          </p:spTgt>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7">
                                            <p:txEl>
                                              <p:pRg st="6" end="6"/>
                                            </p:txEl>
                                          </p:spTgt>
                                        </p:tgtEl>
                                        <p:attrNameLst>
                                          <p:attrName>style.visibility</p:attrName>
                                        </p:attrNameLst>
                                      </p:cBhvr>
                                      <p:to>
                                        <p:strVal val="visible"/>
                                      </p:to>
                                    </p:set>
                                    <p:animEffect transition="in" filter="fade">
                                      <p:cBhvr>
                                        <p:cTn id="151" dur="500"/>
                                        <p:tgtEl>
                                          <p:spTgt spid="7">
                                            <p:txEl>
                                              <p:pRg st="6" end="6"/>
                                            </p:txEl>
                                          </p:spTgt>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7">
                                            <p:txEl>
                                              <p:pRg st="7" end="7"/>
                                            </p:txEl>
                                          </p:spTgt>
                                        </p:tgtEl>
                                        <p:attrNameLst>
                                          <p:attrName>style.visibility</p:attrName>
                                        </p:attrNameLst>
                                      </p:cBhvr>
                                      <p:to>
                                        <p:strVal val="visible"/>
                                      </p:to>
                                    </p:set>
                                    <p:animEffect transition="in" filter="fade">
                                      <p:cBhvr>
                                        <p:cTn id="155" dur="500"/>
                                        <p:tgtEl>
                                          <p:spTgt spid="7">
                                            <p:txEl>
                                              <p:pRg st="7" end="7"/>
                                            </p:txEl>
                                          </p:spTgt>
                                        </p:tgtEl>
                                      </p:cBhvr>
                                    </p:animEffect>
                                  </p:childTnLst>
                                </p:cTn>
                              </p:par>
                            </p:childTnLst>
                          </p:cTn>
                        </p:par>
                        <p:par>
                          <p:cTn id="156" fill="hold">
                            <p:stCondLst>
                              <p:cond delay="4000"/>
                            </p:stCondLst>
                            <p:childTnLst>
                              <p:par>
                                <p:cTn id="157" presetID="10" presetClass="entr" presetSubtype="0" fill="hold" grpId="0" nodeType="afterEffect">
                                  <p:stCondLst>
                                    <p:cond delay="0"/>
                                  </p:stCondLst>
                                  <p:childTnLst>
                                    <p:set>
                                      <p:cBhvr>
                                        <p:cTn id="158" dur="1" fill="hold">
                                          <p:stCondLst>
                                            <p:cond delay="0"/>
                                          </p:stCondLst>
                                        </p:cTn>
                                        <p:tgtEl>
                                          <p:spTgt spid="7">
                                            <p:txEl>
                                              <p:pRg st="8" end="8"/>
                                            </p:txEl>
                                          </p:spTgt>
                                        </p:tgtEl>
                                        <p:attrNameLst>
                                          <p:attrName>style.visibility</p:attrName>
                                        </p:attrNameLst>
                                      </p:cBhvr>
                                      <p:to>
                                        <p:strVal val="visible"/>
                                      </p:to>
                                    </p:set>
                                    <p:animEffect transition="in" filter="fade">
                                      <p:cBhvr>
                                        <p:cTn id="159" dur="500"/>
                                        <p:tgtEl>
                                          <p:spTgt spid="7">
                                            <p:txEl>
                                              <p:pRg st="8" end="8"/>
                                            </p:txEl>
                                          </p:spTgt>
                                        </p:tgtEl>
                                      </p:cBhvr>
                                    </p:animEffect>
                                  </p:childTnLst>
                                </p:cTn>
                              </p:par>
                            </p:childTnLst>
                          </p:cTn>
                        </p:par>
                        <p:par>
                          <p:cTn id="160" fill="hold">
                            <p:stCondLst>
                              <p:cond delay="4500"/>
                            </p:stCondLst>
                            <p:childTnLst>
                              <p:par>
                                <p:cTn id="161" presetID="10" presetClass="entr" presetSubtype="0" fill="hold" grpId="0" nodeType="afterEffect">
                                  <p:stCondLst>
                                    <p:cond delay="0"/>
                                  </p:stCondLst>
                                  <p:childTnLst>
                                    <p:set>
                                      <p:cBhvr>
                                        <p:cTn id="162" dur="1" fill="hold">
                                          <p:stCondLst>
                                            <p:cond delay="0"/>
                                          </p:stCondLst>
                                        </p:cTn>
                                        <p:tgtEl>
                                          <p:spTgt spid="7">
                                            <p:txEl>
                                              <p:pRg st="9" end="9"/>
                                            </p:txEl>
                                          </p:spTgt>
                                        </p:tgtEl>
                                        <p:attrNameLst>
                                          <p:attrName>style.visibility</p:attrName>
                                        </p:attrNameLst>
                                      </p:cBhvr>
                                      <p:to>
                                        <p:strVal val="visible"/>
                                      </p:to>
                                    </p:set>
                                    <p:animEffect transition="in" filter="fade">
                                      <p:cBhvr>
                                        <p:cTn id="163" dur="500"/>
                                        <p:tgtEl>
                                          <p:spTgt spid="7">
                                            <p:txEl>
                                              <p:pRg st="9" end="9"/>
                                            </p:txEl>
                                          </p:spTgt>
                                        </p:tgtEl>
                                      </p:cBhvr>
                                    </p:animEffect>
                                  </p:childTnLst>
                                </p:cTn>
                              </p:par>
                            </p:childTnLst>
                          </p:cTn>
                        </p:par>
                        <p:par>
                          <p:cTn id="164" fill="hold">
                            <p:stCondLst>
                              <p:cond delay="5000"/>
                            </p:stCondLst>
                            <p:childTnLst>
                              <p:par>
                                <p:cTn id="165" presetID="10" presetClass="entr" presetSubtype="0" fill="hold" grpId="0" nodeType="afterEffect">
                                  <p:stCondLst>
                                    <p:cond delay="0"/>
                                  </p:stCondLst>
                                  <p:childTnLst>
                                    <p:set>
                                      <p:cBhvr>
                                        <p:cTn id="166" dur="1" fill="hold">
                                          <p:stCondLst>
                                            <p:cond delay="0"/>
                                          </p:stCondLst>
                                        </p:cTn>
                                        <p:tgtEl>
                                          <p:spTgt spid="7">
                                            <p:txEl>
                                              <p:pRg st="10" end="10"/>
                                            </p:txEl>
                                          </p:spTgt>
                                        </p:tgtEl>
                                        <p:attrNameLst>
                                          <p:attrName>style.visibility</p:attrName>
                                        </p:attrNameLst>
                                      </p:cBhvr>
                                      <p:to>
                                        <p:strVal val="visible"/>
                                      </p:to>
                                    </p:set>
                                    <p:animEffect transition="in" filter="fade">
                                      <p:cBhvr>
                                        <p:cTn id="16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Locusts’ Target</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4"/>
            </a:pPr>
            <a:r>
              <a:rPr lang="en-US" sz="2000" dirty="0" smtClean="0"/>
              <a:t>Who was their target?  What can we learn from this?</a:t>
            </a:r>
          </a:p>
          <a:p>
            <a:pPr marL="0" indent="0">
              <a:lnSpc>
                <a:spcPct val="95000"/>
              </a:lnSpc>
              <a:spcBef>
                <a:spcPts val="0"/>
              </a:spcBef>
              <a:buNone/>
            </a:pPr>
            <a:r>
              <a:rPr lang="en-US" sz="2000" i="1" dirty="0">
                <a:solidFill>
                  <a:srgbClr val="800000"/>
                </a:solidFill>
              </a:rPr>
              <a:t>They were commanded </a:t>
            </a:r>
            <a:r>
              <a:rPr lang="en-US" sz="2000" b="1" i="1" u="sng" dirty="0">
                <a:solidFill>
                  <a:srgbClr val="800000"/>
                </a:solidFill>
              </a:rPr>
              <a:t>not</a:t>
            </a:r>
            <a:r>
              <a:rPr lang="en-US" sz="2000" b="1" i="1" dirty="0">
                <a:solidFill>
                  <a:srgbClr val="800000"/>
                </a:solidFill>
              </a:rPr>
              <a:t> to harm the grass of the earth, or any green thing, or any tree</a:t>
            </a:r>
            <a:r>
              <a:rPr lang="en-US" sz="2000" i="1" dirty="0">
                <a:solidFill>
                  <a:srgbClr val="800000"/>
                </a:solidFill>
              </a:rPr>
              <a:t>, but </a:t>
            </a:r>
            <a:r>
              <a:rPr lang="en-US" sz="2000" b="1" i="1" u="sng" dirty="0">
                <a:solidFill>
                  <a:srgbClr val="800000"/>
                </a:solidFill>
              </a:rPr>
              <a:t>only</a:t>
            </a:r>
            <a:r>
              <a:rPr lang="en-US" sz="2000" b="1" i="1" dirty="0">
                <a:solidFill>
                  <a:srgbClr val="800000"/>
                </a:solidFill>
              </a:rPr>
              <a:t> those men who </a:t>
            </a:r>
            <a:r>
              <a:rPr lang="en-US" sz="2000" b="1" i="1" u="sng" dirty="0">
                <a:solidFill>
                  <a:srgbClr val="800000"/>
                </a:solidFill>
              </a:rPr>
              <a:t>do not have the seal of God</a:t>
            </a:r>
            <a:r>
              <a:rPr lang="en-US" sz="2000" b="1" i="1" dirty="0">
                <a:solidFill>
                  <a:srgbClr val="800000"/>
                </a:solidFill>
              </a:rPr>
              <a:t> on their foreheads</a:t>
            </a:r>
            <a:r>
              <a:rPr lang="en-US" sz="2000" i="1" dirty="0" smtClean="0">
                <a:solidFill>
                  <a:srgbClr val="800000"/>
                </a:solidFill>
              </a:rPr>
              <a:t>. </a:t>
            </a:r>
            <a:r>
              <a:rPr lang="en-US" sz="2000" dirty="0" smtClean="0"/>
              <a:t>(</a:t>
            </a:r>
            <a:r>
              <a:rPr lang="en-US" sz="2000" b="1" dirty="0" smtClean="0">
                <a:solidFill>
                  <a:srgbClr val="800000"/>
                </a:solidFill>
              </a:rPr>
              <a:t>Rv.9:4</a:t>
            </a:r>
            <a:r>
              <a:rPr lang="en-US" sz="2000" dirty="0" smtClean="0"/>
              <a:t>)</a:t>
            </a:r>
          </a:p>
          <a:p>
            <a:pPr>
              <a:lnSpc>
                <a:spcPct val="95000"/>
              </a:lnSpc>
              <a:spcBef>
                <a:spcPts val="0"/>
              </a:spcBef>
            </a:pPr>
            <a:r>
              <a:rPr lang="en-US" sz="2000" dirty="0" smtClean="0"/>
              <a:t>Not natural locusts, because only attacked men – not plants.</a:t>
            </a:r>
          </a:p>
          <a:p>
            <a:pPr>
              <a:lnSpc>
                <a:spcPct val="95000"/>
              </a:lnSpc>
              <a:spcBef>
                <a:spcPts val="0"/>
              </a:spcBef>
            </a:pPr>
            <a:r>
              <a:rPr lang="en-US" sz="2000" dirty="0" smtClean="0"/>
              <a:t>Not natural disaster, because only affects unbelievers.</a:t>
            </a:r>
          </a:p>
          <a:p>
            <a:pPr>
              <a:lnSpc>
                <a:spcPct val="95000"/>
              </a:lnSpc>
              <a:spcBef>
                <a:spcPts val="0"/>
              </a:spcBef>
            </a:pPr>
            <a:r>
              <a:rPr lang="en-US" sz="2000" dirty="0" smtClean="0"/>
              <a:t>Comforting that:</a:t>
            </a:r>
          </a:p>
          <a:p>
            <a:pPr lvl="1">
              <a:lnSpc>
                <a:spcPct val="95000"/>
              </a:lnSpc>
              <a:spcBef>
                <a:spcPts val="0"/>
              </a:spcBef>
            </a:pPr>
            <a:r>
              <a:rPr lang="en-US" dirty="0" smtClean="0"/>
              <a:t>God knows us and makes a distinction (</a:t>
            </a:r>
            <a:r>
              <a:rPr lang="en-US" b="1" dirty="0" smtClean="0">
                <a:solidFill>
                  <a:srgbClr val="800000"/>
                </a:solidFill>
              </a:rPr>
              <a:t>Ex. 8:22-23; 2 Tim. 2:19; </a:t>
            </a:r>
            <a:r>
              <a:rPr lang="en-US" b="1" dirty="0" err="1" smtClean="0">
                <a:solidFill>
                  <a:srgbClr val="800000"/>
                </a:solidFill>
              </a:rPr>
              <a:t>Eze</a:t>
            </a:r>
            <a:r>
              <a:rPr lang="en-US" b="1" dirty="0" smtClean="0">
                <a:solidFill>
                  <a:srgbClr val="800000"/>
                </a:solidFill>
              </a:rPr>
              <a:t>. 9:1-11</a:t>
            </a:r>
            <a:r>
              <a:rPr lang="en-US" dirty="0" smtClean="0"/>
              <a:t>).</a:t>
            </a:r>
          </a:p>
          <a:p>
            <a:pPr lvl="1">
              <a:lnSpc>
                <a:spcPct val="95000"/>
              </a:lnSpc>
              <a:spcBef>
                <a:spcPts val="0"/>
              </a:spcBef>
            </a:pPr>
            <a:r>
              <a:rPr lang="en-US" dirty="0" smtClean="0"/>
              <a:t>We do can avoid some punishment and </a:t>
            </a:r>
            <a:r>
              <a:rPr lang="en-US" i="1" dirty="0" smtClean="0">
                <a:solidFill>
                  <a:srgbClr val="800000"/>
                </a:solidFill>
              </a:rPr>
              <a:t>“torment”</a:t>
            </a:r>
            <a:r>
              <a:rPr lang="en-US" dirty="0" smtClean="0"/>
              <a:t> through righteousness.</a:t>
            </a:r>
          </a:p>
          <a:p>
            <a:pPr lvl="1">
              <a:lnSpc>
                <a:spcPct val="95000"/>
              </a:lnSpc>
              <a:spcBef>
                <a:spcPts val="0"/>
              </a:spcBef>
            </a:pPr>
            <a:r>
              <a:rPr lang="en-US" dirty="0" smtClean="0"/>
              <a:t>Wickedness brings its own penalty even now.</a:t>
            </a:r>
            <a:endParaRPr lang="en-US" dirty="0"/>
          </a:p>
          <a:p>
            <a:pPr marL="0" indent="0">
              <a:lnSpc>
                <a:spcPct val="95000"/>
              </a:lnSpc>
              <a:spcBef>
                <a:spcPts val="0"/>
              </a:spcBef>
              <a:buNone/>
            </a:pPr>
            <a:r>
              <a:rPr lang="en-US" sz="2000" i="1" dirty="0">
                <a:solidFill>
                  <a:srgbClr val="800000"/>
                </a:solidFill>
              </a:rPr>
              <a:t>Likewise also the men, leaving the natural use of the woman, burned in their lust for one another, men with men committing what is shameful, and </a:t>
            </a:r>
            <a:r>
              <a:rPr lang="en-US" sz="2000" b="1" i="1" dirty="0">
                <a:solidFill>
                  <a:srgbClr val="800000"/>
                </a:solidFill>
              </a:rPr>
              <a:t>receiving in themselves the </a:t>
            </a:r>
            <a:r>
              <a:rPr lang="en-US" sz="2000" b="1" i="1" u="sng" dirty="0">
                <a:solidFill>
                  <a:srgbClr val="800000"/>
                </a:solidFill>
              </a:rPr>
              <a:t>penalty of their error</a:t>
            </a:r>
            <a:r>
              <a:rPr lang="en-US" sz="2000" b="1" i="1" dirty="0">
                <a:solidFill>
                  <a:srgbClr val="800000"/>
                </a:solidFill>
              </a:rPr>
              <a:t> which was due</a:t>
            </a:r>
            <a:r>
              <a:rPr lang="en-US" sz="2000" i="1" dirty="0" smtClean="0">
                <a:solidFill>
                  <a:srgbClr val="800000"/>
                </a:solidFill>
              </a:rPr>
              <a:t>.  And </a:t>
            </a:r>
            <a:r>
              <a:rPr lang="en-US" sz="2000" i="1" dirty="0">
                <a:solidFill>
                  <a:srgbClr val="800000"/>
                </a:solidFill>
              </a:rPr>
              <a:t>even </a:t>
            </a:r>
            <a:r>
              <a:rPr lang="en-US" sz="2000" b="1" i="1" dirty="0">
                <a:solidFill>
                  <a:srgbClr val="800000"/>
                </a:solidFill>
              </a:rPr>
              <a:t>as they did not like to retain God in their knowledge, God </a:t>
            </a:r>
            <a:r>
              <a:rPr lang="en-US" sz="2000" b="1" i="1" u="sng" dirty="0">
                <a:solidFill>
                  <a:srgbClr val="800000"/>
                </a:solidFill>
              </a:rPr>
              <a:t>gave them over to a debased mind</a:t>
            </a:r>
            <a:r>
              <a:rPr lang="en-US" sz="2000" i="1" dirty="0">
                <a:solidFill>
                  <a:srgbClr val="800000"/>
                </a:solidFill>
              </a:rPr>
              <a:t>, to do those things which are not fitting; </a:t>
            </a:r>
            <a:r>
              <a:rPr lang="en-US" sz="2000" dirty="0"/>
              <a:t>(</a:t>
            </a:r>
            <a:r>
              <a:rPr lang="en-US" sz="2000" b="1" dirty="0">
                <a:solidFill>
                  <a:srgbClr val="800000"/>
                </a:solidFill>
              </a:rPr>
              <a:t>Romans </a:t>
            </a:r>
            <a:r>
              <a:rPr lang="en-US" sz="2000" b="1" dirty="0" smtClean="0">
                <a:solidFill>
                  <a:srgbClr val="800000"/>
                </a:solidFill>
              </a:rPr>
              <a:t>1:27-28</a:t>
            </a:r>
            <a:r>
              <a:rPr lang="en-US" sz="2000" dirty="0" smtClean="0"/>
              <a:t>)</a:t>
            </a:r>
          </a:p>
        </p:txBody>
      </p:sp>
    </p:spTree>
    <p:extLst>
      <p:ext uri="{BB962C8B-B14F-4D97-AF65-F5344CB8AC3E}">
        <p14:creationId xmlns:p14="http://schemas.microsoft.com/office/powerpoint/2010/main" val="40831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Authority to Torment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smtClean="0"/>
              <a:t>How long did they afflict men?  What might this mean?</a:t>
            </a:r>
          </a:p>
          <a:p>
            <a:pPr marL="0" lvl="0" indent="0">
              <a:buNone/>
            </a:pPr>
            <a:r>
              <a:rPr lang="en-US" sz="2000" i="1" dirty="0">
                <a:solidFill>
                  <a:srgbClr val="800000"/>
                </a:solidFill>
              </a:rPr>
              <a:t>And they were </a:t>
            </a:r>
            <a:r>
              <a:rPr lang="en-US" sz="2000" b="1" i="1" u="sng" dirty="0">
                <a:solidFill>
                  <a:srgbClr val="800000"/>
                </a:solidFill>
              </a:rPr>
              <a:t>not</a:t>
            </a:r>
            <a:r>
              <a:rPr lang="en-US" sz="2000" b="1" i="1" dirty="0">
                <a:solidFill>
                  <a:srgbClr val="800000"/>
                </a:solidFill>
              </a:rPr>
              <a:t> given authority </a:t>
            </a:r>
            <a:r>
              <a:rPr lang="en-US" sz="2000" b="1" i="1" u="sng" dirty="0">
                <a:solidFill>
                  <a:srgbClr val="800000"/>
                </a:solidFill>
              </a:rPr>
              <a:t>to kill</a:t>
            </a:r>
            <a:r>
              <a:rPr lang="en-US" sz="2000" b="1" i="1" dirty="0">
                <a:solidFill>
                  <a:srgbClr val="800000"/>
                </a:solidFill>
              </a:rPr>
              <a:t> them</a:t>
            </a:r>
            <a:r>
              <a:rPr lang="en-US" sz="2000" i="1" dirty="0">
                <a:solidFill>
                  <a:srgbClr val="800000"/>
                </a:solidFill>
              </a:rPr>
              <a:t>, but </a:t>
            </a:r>
            <a:r>
              <a:rPr lang="en-US" sz="2000" b="1" i="1" dirty="0">
                <a:solidFill>
                  <a:srgbClr val="800000"/>
                </a:solidFill>
              </a:rPr>
              <a:t>to </a:t>
            </a:r>
            <a:r>
              <a:rPr lang="en-US" sz="2000" b="1" i="1" u="sng" dirty="0">
                <a:solidFill>
                  <a:srgbClr val="800000"/>
                </a:solidFill>
              </a:rPr>
              <a:t>torment</a:t>
            </a:r>
            <a:r>
              <a:rPr lang="en-US" sz="2000" b="1" i="1" dirty="0">
                <a:solidFill>
                  <a:srgbClr val="800000"/>
                </a:solidFill>
              </a:rPr>
              <a:t> them for </a:t>
            </a:r>
            <a:r>
              <a:rPr lang="en-US" sz="2000" b="1" i="1" u="sng" dirty="0">
                <a:solidFill>
                  <a:srgbClr val="800000"/>
                </a:solidFill>
              </a:rPr>
              <a:t>five months</a:t>
            </a:r>
            <a:r>
              <a:rPr lang="en-US" sz="2000" i="1" dirty="0">
                <a:solidFill>
                  <a:srgbClr val="800000"/>
                </a:solidFill>
              </a:rPr>
              <a:t>. Their torment was like the torment of a scorpion when it strikes a man</a:t>
            </a:r>
            <a:r>
              <a:rPr lang="en-US" sz="2000" i="1" dirty="0" smtClean="0">
                <a:solidFill>
                  <a:srgbClr val="800000"/>
                </a:solidFill>
              </a:rPr>
              <a:t>.  In </a:t>
            </a:r>
            <a:r>
              <a:rPr lang="en-US" sz="2000" i="1" dirty="0">
                <a:solidFill>
                  <a:srgbClr val="800000"/>
                </a:solidFill>
              </a:rPr>
              <a:t>those days men will seek death and will not find it; they will desire to die, and death will flee from them</a:t>
            </a:r>
            <a:r>
              <a:rPr lang="en-US" sz="2000" i="1" dirty="0" smtClean="0">
                <a:solidFill>
                  <a:srgbClr val="800000"/>
                </a:solidFill>
              </a:rPr>
              <a:t>. </a:t>
            </a:r>
            <a:r>
              <a:rPr lang="en-US" sz="2000" dirty="0" smtClean="0"/>
              <a:t>(</a:t>
            </a:r>
            <a:r>
              <a:rPr lang="en-US" sz="2000" b="1" dirty="0" smtClean="0">
                <a:solidFill>
                  <a:srgbClr val="800000"/>
                </a:solidFill>
              </a:rPr>
              <a:t>Revelation 9:5-6</a:t>
            </a:r>
            <a:r>
              <a:rPr lang="en-US" sz="2000" dirty="0" smtClean="0"/>
              <a:t>)</a:t>
            </a:r>
          </a:p>
          <a:p>
            <a:r>
              <a:rPr lang="en-US" sz="2000" dirty="0" smtClean="0"/>
              <a:t>Would have killed, but limited in authority; therefore, God restrained them:</a:t>
            </a:r>
          </a:p>
          <a:p>
            <a:pPr marL="0" indent="0">
              <a:buNone/>
            </a:pPr>
            <a:r>
              <a:rPr lang="en-US" sz="2000" i="1" dirty="0">
                <a:solidFill>
                  <a:srgbClr val="800000"/>
                </a:solidFill>
              </a:rPr>
              <a:t>And the LORD said to Satan,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all that he has is in your power; </a:t>
            </a:r>
            <a:r>
              <a:rPr lang="en-US" sz="2000" b="1" i="1" u="sng" dirty="0">
                <a:solidFill>
                  <a:srgbClr val="800000"/>
                </a:solidFill>
              </a:rPr>
              <a:t>only do not lay a hand on his person</a:t>
            </a:r>
            <a:r>
              <a:rPr lang="en-US" sz="2000" i="1" dirty="0" smtClean="0">
                <a:solidFill>
                  <a:srgbClr val="800000"/>
                </a:solidFill>
              </a:rPr>
              <a:t>.” </a:t>
            </a:r>
            <a:r>
              <a:rPr lang="en-US" sz="2000" i="1" dirty="0">
                <a:solidFill>
                  <a:srgbClr val="800000"/>
                </a:solidFill>
              </a:rPr>
              <a:t>So Satan went out from the presence of the </a:t>
            </a:r>
            <a:r>
              <a:rPr lang="en-US" sz="2000" i="1" dirty="0" smtClean="0">
                <a:solidFill>
                  <a:srgbClr val="800000"/>
                </a:solidFill>
              </a:rPr>
              <a:t>LORD. … And </a:t>
            </a:r>
            <a:r>
              <a:rPr lang="en-US" sz="2000" i="1" dirty="0">
                <a:solidFill>
                  <a:srgbClr val="800000"/>
                </a:solidFill>
              </a:rPr>
              <a:t>the LORD said to Satan,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he is in your hand, </a:t>
            </a:r>
            <a:r>
              <a:rPr lang="en-US" sz="2000" b="1" i="1" u="sng" dirty="0">
                <a:solidFill>
                  <a:srgbClr val="800000"/>
                </a:solidFill>
              </a:rPr>
              <a:t>but spare his life</a:t>
            </a:r>
            <a:r>
              <a:rPr lang="en-US" sz="2000" i="1" dirty="0" smtClean="0">
                <a:solidFill>
                  <a:srgbClr val="800000"/>
                </a:solidFill>
              </a:rPr>
              <a:t>.” </a:t>
            </a:r>
            <a:r>
              <a:rPr lang="en-US" sz="2000" dirty="0"/>
              <a:t>(</a:t>
            </a:r>
            <a:r>
              <a:rPr lang="en-US" sz="2000" b="1" dirty="0">
                <a:solidFill>
                  <a:srgbClr val="800000"/>
                </a:solidFill>
              </a:rPr>
              <a:t>Job </a:t>
            </a:r>
            <a:r>
              <a:rPr lang="en-US" sz="2000" b="1" dirty="0" smtClean="0">
                <a:solidFill>
                  <a:srgbClr val="800000"/>
                </a:solidFill>
              </a:rPr>
              <a:t>1:12, 2:6</a:t>
            </a:r>
            <a:r>
              <a:rPr lang="en-US" sz="2000" dirty="0" smtClean="0"/>
              <a:t>)</a:t>
            </a:r>
          </a:p>
          <a:p>
            <a:r>
              <a:rPr lang="en-US" sz="2000" dirty="0" smtClean="0"/>
              <a:t>The </a:t>
            </a:r>
            <a:r>
              <a:rPr lang="en-US" sz="2000" i="1" dirty="0" smtClean="0">
                <a:solidFill>
                  <a:srgbClr val="800000"/>
                </a:solidFill>
              </a:rPr>
              <a:t>“five months”</a:t>
            </a:r>
            <a:r>
              <a:rPr lang="en-US" sz="2000" dirty="0" smtClean="0"/>
              <a:t> may indicate only part of man’s capacity, whether to endure or to torment, as interrupted by God.</a:t>
            </a:r>
          </a:p>
        </p:txBody>
      </p:sp>
    </p:spTree>
    <p:extLst>
      <p:ext uri="{BB962C8B-B14F-4D97-AF65-F5344CB8AC3E}">
        <p14:creationId xmlns:p14="http://schemas.microsoft.com/office/powerpoint/2010/main" val="3192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Destroyer</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smtClean="0"/>
              <a:t>Who is their king?  How is he their </a:t>
            </a:r>
            <a:r>
              <a:rPr lang="en-US" sz="2000" b="1" i="1" dirty="0" smtClean="0"/>
              <a:t>king</a:t>
            </a:r>
            <a:r>
              <a:rPr lang="en-US" sz="2000" dirty="0" smtClean="0"/>
              <a:t>?</a:t>
            </a:r>
          </a:p>
          <a:p>
            <a:pPr marL="0" lvl="0" indent="0">
              <a:spcBef>
                <a:spcPts val="0"/>
              </a:spcBef>
              <a:buNone/>
            </a:pPr>
            <a:r>
              <a:rPr lang="en-US" sz="2000" i="1" dirty="0">
                <a:solidFill>
                  <a:srgbClr val="800000"/>
                </a:solidFill>
              </a:rPr>
              <a:t>And they had </a:t>
            </a:r>
            <a:r>
              <a:rPr lang="en-US" sz="2000" b="1" i="1" dirty="0">
                <a:solidFill>
                  <a:srgbClr val="800000"/>
                </a:solidFill>
              </a:rPr>
              <a:t>as </a:t>
            </a:r>
            <a:r>
              <a:rPr lang="en-US" sz="2000" b="1" i="1" u="sng" dirty="0">
                <a:solidFill>
                  <a:srgbClr val="800000"/>
                </a:solidFill>
              </a:rPr>
              <a:t>king over them</a:t>
            </a:r>
            <a:r>
              <a:rPr lang="en-US" sz="2000" b="1" i="1" dirty="0">
                <a:solidFill>
                  <a:srgbClr val="800000"/>
                </a:solidFill>
              </a:rPr>
              <a:t> the </a:t>
            </a:r>
            <a:r>
              <a:rPr lang="en-US" sz="2000" b="1" i="1" u="sng" dirty="0">
                <a:solidFill>
                  <a:srgbClr val="800000"/>
                </a:solidFill>
              </a:rPr>
              <a:t>angel of the bottomless pit</a:t>
            </a:r>
            <a:r>
              <a:rPr lang="en-US" sz="2000" i="1" dirty="0">
                <a:solidFill>
                  <a:srgbClr val="800000"/>
                </a:solidFill>
              </a:rPr>
              <a:t>, whose </a:t>
            </a:r>
            <a:r>
              <a:rPr lang="en-US" sz="2000" b="1" i="1" dirty="0">
                <a:solidFill>
                  <a:srgbClr val="800000"/>
                </a:solidFill>
              </a:rPr>
              <a:t>name in Hebrew is </a:t>
            </a:r>
            <a:r>
              <a:rPr lang="en-US" sz="2000" b="1" i="1" u="sng" dirty="0">
                <a:solidFill>
                  <a:srgbClr val="800000"/>
                </a:solidFill>
              </a:rPr>
              <a:t>Abaddon</a:t>
            </a:r>
            <a:r>
              <a:rPr lang="en-US" sz="2000" i="1" dirty="0">
                <a:solidFill>
                  <a:srgbClr val="800000"/>
                </a:solidFill>
              </a:rPr>
              <a:t>, but </a:t>
            </a:r>
            <a:r>
              <a:rPr lang="en-US" sz="2000" b="1" i="1" dirty="0">
                <a:solidFill>
                  <a:srgbClr val="800000"/>
                </a:solidFill>
              </a:rPr>
              <a:t>in Greek he has the name </a:t>
            </a:r>
            <a:r>
              <a:rPr lang="en-US" sz="2000" b="1" i="1" u="sng" dirty="0">
                <a:solidFill>
                  <a:srgbClr val="800000"/>
                </a:solidFill>
              </a:rPr>
              <a:t>Apollyon</a:t>
            </a:r>
            <a:r>
              <a:rPr lang="en-US" sz="2000" i="1" dirty="0" smtClean="0">
                <a:solidFill>
                  <a:srgbClr val="800000"/>
                </a:solidFill>
              </a:rPr>
              <a:t>. </a:t>
            </a:r>
            <a:r>
              <a:rPr lang="en-US" sz="2000" dirty="0" smtClean="0"/>
              <a:t>(</a:t>
            </a:r>
            <a:r>
              <a:rPr lang="en-US" sz="2000" b="1" dirty="0" smtClean="0">
                <a:solidFill>
                  <a:srgbClr val="800000"/>
                </a:solidFill>
              </a:rPr>
              <a:t>Revelation 9:11</a:t>
            </a:r>
            <a:r>
              <a:rPr lang="en-US" sz="2000" dirty="0" smtClean="0"/>
              <a:t>)</a:t>
            </a:r>
          </a:p>
          <a:p>
            <a:pPr marL="0" indent="0">
              <a:spcBef>
                <a:spcPts val="0"/>
              </a:spcBef>
              <a:buNone/>
            </a:pPr>
            <a:r>
              <a:rPr lang="en-US" sz="2000" b="1" i="1" dirty="0">
                <a:solidFill>
                  <a:srgbClr val="800000"/>
                </a:solidFill>
              </a:rPr>
              <a:t>Hell and </a:t>
            </a:r>
            <a:r>
              <a:rPr lang="en-US" sz="2000" b="1" i="1" u="sng" dirty="0">
                <a:solidFill>
                  <a:srgbClr val="800000"/>
                </a:solidFill>
              </a:rPr>
              <a:t>Destruction</a:t>
            </a:r>
            <a:r>
              <a:rPr lang="en-US" sz="2000" b="1" i="1" dirty="0">
                <a:solidFill>
                  <a:srgbClr val="800000"/>
                </a:solidFill>
              </a:rPr>
              <a:t> </a:t>
            </a:r>
            <a:r>
              <a:rPr lang="en-US" sz="2000" i="1" dirty="0">
                <a:solidFill>
                  <a:srgbClr val="800000"/>
                </a:solidFill>
              </a:rPr>
              <a:t>are before the LORD; So how much more the hearts of the sons of men. </a:t>
            </a:r>
            <a:r>
              <a:rPr lang="en-US" sz="2000" dirty="0"/>
              <a:t>(</a:t>
            </a:r>
            <a:r>
              <a:rPr lang="en-US" sz="2000" b="1" dirty="0">
                <a:solidFill>
                  <a:srgbClr val="800000"/>
                </a:solidFill>
              </a:rPr>
              <a:t>Proverbs </a:t>
            </a:r>
            <a:r>
              <a:rPr lang="en-US" sz="2000" b="1" dirty="0" smtClean="0">
                <a:solidFill>
                  <a:srgbClr val="800000"/>
                </a:solidFill>
              </a:rPr>
              <a:t>15:11</a:t>
            </a:r>
            <a:r>
              <a:rPr lang="en-US" sz="2000" dirty="0" smtClean="0"/>
              <a:t>)</a:t>
            </a:r>
            <a:endParaRPr lang="en-US" sz="2000" dirty="0"/>
          </a:p>
          <a:p>
            <a:pPr marL="0" indent="0">
              <a:spcBef>
                <a:spcPts val="0"/>
              </a:spcBef>
              <a:buNone/>
            </a:pPr>
            <a:r>
              <a:rPr lang="en-US" sz="2000" b="1" i="1" dirty="0" smtClean="0">
                <a:solidFill>
                  <a:srgbClr val="800000"/>
                </a:solidFill>
              </a:rPr>
              <a:t>Hell </a:t>
            </a:r>
            <a:r>
              <a:rPr lang="en-US" sz="2000" b="1" i="1" dirty="0">
                <a:solidFill>
                  <a:srgbClr val="800000"/>
                </a:solidFill>
              </a:rPr>
              <a:t>and </a:t>
            </a:r>
            <a:r>
              <a:rPr lang="en-US" sz="2000" b="1" i="1" u="sng" dirty="0">
                <a:solidFill>
                  <a:srgbClr val="800000"/>
                </a:solidFill>
              </a:rPr>
              <a:t>Destruction</a:t>
            </a:r>
            <a:r>
              <a:rPr lang="en-US" sz="2000" b="1" i="1" dirty="0">
                <a:solidFill>
                  <a:srgbClr val="800000"/>
                </a:solidFill>
              </a:rPr>
              <a:t> are never full</a:t>
            </a:r>
            <a:r>
              <a:rPr lang="en-US" sz="2000" i="1" dirty="0">
                <a:solidFill>
                  <a:srgbClr val="800000"/>
                </a:solidFill>
              </a:rPr>
              <a:t>; So the eyes of man are never satisfied. </a:t>
            </a:r>
            <a:r>
              <a:rPr lang="en-US" sz="2000" dirty="0" smtClean="0"/>
              <a:t>(</a:t>
            </a:r>
            <a:r>
              <a:rPr lang="en-US" sz="2000" b="1" dirty="0" smtClean="0">
                <a:solidFill>
                  <a:srgbClr val="800000"/>
                </a:solidFill>
              </a:rPr>
              <a:t>Pr. 27:20</a:t>
            </a:r>
            <a:r>
              <a:rPr lang="en-US" sz="2000" dirty="0" smtClean="0"/>
              <a:t>)</a:t>
            </a:r>
          </a:p>
          <a:p>
            <a:pPr marL="0" indent="0">
              <a:spcBef>
                <a:spcPts val="0"/>
              </a:spcBef>
              <a:buNone/>
            </a:pPr>
            <a:r>
              <a:rPr lang="en-US" sz="2000" b="1" i="1" u="sng" dirty="0">
                <a:solidFill>
                  <a:srgbClr val="800000"/>
                </a:solidFill>
              </a:rPr>
              <a:t>Destruction</a:t>
            </a:r>
            <a:r>
              <a:rPr lang="en-US" sz="2000" b="1" i="1" dirty="0">
                <a:solidFill>
                  <a:srgbClr val="800000"/>
                </a:solidFill>
              </a:rPr>
              <a:t> and Death </a:t>
            </a:r>
            <a:r>
              <a:rPr lang="en-US" sz="2000" i="1" dirty="0">
                <a:solidFill>
                  <a:srgbClr val="800000"/>
                </a:solidFill>
              </a:rPr>
              <a:t>say</a:t>
            </a:r>
            <a:r>
              <a:rPr lang="en-US" sz="2000" i="1" dirty="0" smtClean="0">
                <a:solidFill>
                  <a:srgbClr val="800000"/>
                </a:solidFill>
              </a:rPr>
              <a:t>, ‘We </a:t>
            </a:r>
            <a:r>
              <a:rPr lang="en-US" sz="2000" i="1" dirty="0">
                <a:solidFill>
                  <a:srgbClr val="800000"/>
                </a:solidFill>
              </a:rPr>
              <a:t>have heard a report about it with our ears</a:t>
            </a:r>
            <a:r>
              <a:rPr lang="en-US" sz="2000" i="1" dirty="0" smtClean="0">
                <a:solidFill>
                  <a:srgbClr val="800000"/>
                </a:solidFill>
              </a:rPr>
              <a:t>.’</a:t>
            </a:r>
            <a:r>
              <a:rPr lang="en-US" sz="2000" dirty="0" smtClean="0"/>
              <a:t> </a:t>
            </a:r>
            <a:r>
              <a:rPr lang="en-US" sz="2000" dirty="0"/>
              <a:t>(</a:t>
            </a:r>
            <a:r>
              <a:rPr lang="en-US" sz="2000" b="1" dirty="0" smtClean="0">
                <a:solidFill>
                  <a:srgbClr val="800000"/>
                </a:solidFill>
              </a:rPr>
              <a:t>Jb.28:22</a:t>
            </a:r>
            <a:r>
              <a:rPr lang="en-US" sz="2000" dirty="0" smtClean="0"/>
              <a:t>)</a:t>
            </a:r>
          </a:p>
          <a:p>
            <a:pPr marL="0" indent="0">
              <a:spcBef>
                <a:spcPts val="0"/>
              </a:spcBef>
              <a:buNone/>
            </a:pPr>
            <a:r>
              <a:rPr lang="en-US" sz="2000" i="1" dirty="0" smtClean="0">
                <a:solidFill>
                  <a:srgbClr val="800000"/>
                </a:solidFill>
              </a:rPr>
              <a:t>You </a:t>
            </a:r>
            <a:r>
              <a:rPr lang="en-US" sz="2000" i="1" dirty="0">
                <a:solidFill>
                  <a:srgbClr val="800000"/>
                </a:solidFill>
              </a:rPr>
              <a:t>are </a:t>
            </a:r>
            <a:r>
              <a:rPr lang="en-US" sz="2000" b="1" i="1" dirty="0">
                <a:solidFill>
                  <a:srgbClr val="800000"/>
                </a:solidFill>
              </a:rPr>
              <a:t>of your father </a:t>
            </a:r>
            <a:r>
              <a:rPr lang="en-US" sz="2000" b="1" i="1" u="sng" dirty="0">
                <a:solidFill>
                  <a:srgbClr val="800000"/>
                </a:solidFill>
              </a:rPr>
              <a:t>the devil</a:t>
            </a:r>
            <a:r>
              <a:rPr lang="en-US" sz="2000" i="1" dirty="0">
                <a:solidFill>
                  <a:srgbClr val="800000"/>
                </a:solidFill>
              </a:rPr>
              <a:t>, and </a:t>
            </a:r>
            <a:r>
              <a:rPr lang="en-US" sz="2000" b="1" i="1" dirty="0">
                <a:solidFill>
                  <a:srgbClr val="800000"/>
                </a:solidFill>
              </a:rPr>
              <a:t>the desires of your father you want to do</a:t>
            </a:r>
            <a:r>
              <a:rPr lang="en-US" sz="2000" i="1" dirty="0">
                <a:solidFill>
                  <a:srgbClr val="800000"/>
                </a:solidFill>
              </a:rPr>
              <a:t>. </a:t>
            </a:r>
            <a:r>
              <a:rPr lang="en-US" sz="2000" b="1" i="1" dirty="0">
                <a:solidFill>
                  <a:srgbClr val="800000"/>
                </a:solidFill>
              </a:rPr>
              <a:t>He was a </a:t>
            </a:r>
            <a:r>
              <a:rPr lang="en-US" sz="2000" b="1" i="1" u="sng" dirty="0">
                <a:solidFill>
                  <a:srgbClr val="800000"/>
                </a:solidFill>
              </a:rPr>
              <a:t>murderer from the beginning</a:t>
            </a:r>
            <a:r>
              <a:rPr lang="en-US" sz="2000" i="1" dirty="0">
                <a:solidFill>
                  <a:srgbClr val="800000"/>
                </a:solidFill>
              </a:rPr>
              <a:t>, and does not stand in the truth, because there is no truth in him. When he speaks a lie, he speaks from his own resources, for he is a liar and the father of it.</a:t>
            </a:r>
            <a:r>
              <a:rPr lang="en-US" sz="2000" dirty="0"/>
              <a:t> (</a:t>
            </a:r>
            <a:r>
              <a:rPr lang="en-US" sz="2000" b="1" dirty="0">
                <a:solidFill>
                  <a:srgbClr val="800000"/>
                </a:solidFill>
              </a:rPr>
              <a:t>John </a:t>
            </a:r>
            <a:r>
              <a:rPr lang="en-US" sz="2000" b="1" dirty="0" smtClean="0">
                <a:solidFill>
                  <a:srgbClr val="800000"/>
                </a:solidFill>
              </a:rPr>
              <a:t>8:44</a:t>
            </a:r>
            <a:r>
              <a:rPr lang="en-US" sz="2000" dirty="0" smtClean="0"/>
              <a:t>)</a:t>
            </a:r>
          </a:p>
          <a:p>
            <a:pPr>
              <a:spcBef>
                <a:spcPts val="0"/>
              </a:spcBef>
            </a:pPr>
            <a:r>
              <a:rPr lang="en-US" sz="2000" i="1" dirty="0" smtClean="0">
                <a:solidFill>
                  <a:srgbClr val="800000"/>
                </a:solidFill>
              </a:rPr>
              <a:t>“Destroyer” </a:t>
            </a:r>
            <a:r>
              <a:rPr lang="en-US" sz="2000" dirty="0" smtClean="0"/>
              <a:t>is opposite of </a:t>
            </a:r>
            <a:r>
              <a:rPr lang="en-US" sz="2000" i="1" dirty="0" smtClean="0">
                <a:solidFill>
                  <a:srgbClr val="800000"/>
                </a:solidFill>
              </a:rPr>
              <a:t>“Creator”</a:t>
            </a:r>
            <a:r>
              <a:rPr lang="en-US" sz="2000" dirty="0" smtClean="0"/>
              <a:t> (</a:t>
            </a:r>
            <a:r>
              <a:rPr lang="en-US" sz="2000" b="1" dirty="0" smtClean="0">
                <a:solidFill>
                  <a:srgbClr val="800000"/>
                </a:solidFill>
              </a:rPr>
              <a:t>Isaiah 40:28; Romans 1:25</a:t>
            </a:r>
            <a:r>
              <a:rPr lang="en-US" sz="2000" dirty="0" smtClean="0"/>
              <a:t>).</a:t>
            </a:r>
          </a:p>
          <a:p>
            <a:pPr>
              <a:spcBef>
                <a:spcPts val="0"/>
              </a:spcBef>
            </a:pPr>
            <a:r>
              <a:rPr lang="en-US" sz="2000" dirty="0" smtClean="0"/>
              <a:t>Reference to the Devil, or those influenced by him (</a:t>
            </a:r>
            <a:r>
              <a:rPr lang="en-US" sz="2000" b="1" dirty="0" smtClean="0">
                <a:solidFill>
                  <a:srgbClr val="800000"/>
                </a:solidFill>
              </a:rPr>
              <a:t>John 8:44; 13:2</a:t>
            </a:r>
            <a:r>
              <a:rPr lang="en-US" sz="2000" dirty="0" smtClean="0"/>
              <a:t>).</a:t>
            </a:r>
          </a:p>
        </p:txBody>
      </p:sp>
    </p:spTree>
    <p:extLst>
      <p:ext uri="{BB962C8B-B14F-4D97-AF65-F5344CB8AC3E}">
        <p14:creationId xmlns:p14="http://schemas.microsoft.com/office/powerpoint/2010/main" val="21877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Moral Rottenness</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800" b="1" i="1" dirty="0" smtClean="0">
                <a:solidFill>
                  <a:srgbClr val="800000"/>
                </a:solidFill>
              </a:rPr>
              <a:t>One woe is past</a:t>
            </a:r>
            <a:r>
              <a:rPr lang="en-US" sz="1800" i="1" dirty="0" smtClean="0">
                <a:solidFill>
                  <a:srgbClr val="800000"/>
                </a:solidFill>
              </a:rPr>
              <a:t>. Behold, still </a:t>
            </a:r>
            <a:r>
              <a:rPr lang="en-US" sz="1800" b="1" i="1" dirty="0" smtClean="0">
                <a:solidFill>
                  <a:srgbClr val="800000"/>
                </a:solidFill>
              </a:rPr>
              <a:t>two more woes are </a:t>
            </a:r>
            <a:r>
              <a:rPr lang="en-US" sz="1800" b="1" i="1" u="sng" dirty="0" smtClean="0">
                <a:solidFill>
                  <a:srgbClr val="800000"/>
                </a:solidFill>
              </a:rPr>
              <a:t>coming after</a:t>
            </a:r>
            <a:r>
              <a:rPr lang="en-US" sz="1800" i="1" dirty="0" smtClean="0">
                <a:solidFill>
                  <a:srgbClr val="800000"/>
                </a:solidFill>
              </a:rPr>
              <a:t> these things. </a:t>
            </a:r>
            <a:r>
              <a:rPr lang="en-US" sz="1800" dirty="0" smtClean="0"/>
              <a:t>(</a:t>
            </a:r>
            <a:r>
              <a:rPr lang="en-US" sz="1800" b="1" dirty="0" smtClean="0">
                <a:solidFill>
                  <a:srgbClr val="800000"/>
                </a:solidFill>
              </a:rPr>
              <a:t>Rev. 9:12</a:t>
            </a:r>
            <a:r>
              <a:rPr lang="en-US" sz="1800" dirty="0" smtClean="0"/>
              <a:t>)</a:t>
            </a:r>
          </a:p>
          <a:p>
            <a:pPr marL="346075" lvl="0" indent="-346075">
              <a:lnSpc>
                <a:spcPct val="95000"/>
              </a:lnSpc>
              <a:spcBef>
                <a:spcPts val="0"/>
              </a:spcBef>
              <a:buFont typeface="+mj-lt"/>
              <a:buAutoNum type="arabicPeriod" startAt="7"/>
            </a:pPr>
            <a:r>
              <a:rPr lang="en-US" sz="1800" dirty="0"/>
              <a:t>What might this woe represent?  What are these locusts?  How do they really torment men?  Is it suggesting a plague of demon possession</a:t>
            </a:r>
            <a:r>
              <a:rPr lang="en-US" sz="1800" dirty="0" smtClean="0"/>
              <a:t>?</a:t>
            </a:r>
          </a:p>
          <a:p>
            <a:pPr>
              <a:lnSpc>
                <a:spcPct val="95000"/>
              </a:lnSpc>
              <a:spcBef>
                <a:spcPts val="0"/>
              </a:spcBef>
            </a:pPr>
            <a:r>
              <a:rPr lang="en-US" sz="1800" dirty="0" smtClean="0"/>
              <a:t>Most likely </a:t>
            </a:r>
            <a:r>
              <a:rPr lang="en-US" sz="1800" b="1" i="1" dirty="0" smtClean="0"/>
              <a:t>not</a:t>
            </a:r>
            <a:r>
              <a:rPr lang="en-US" sz="1800" dirty="0" smtClean="0"/>
              <a:t> demon possession because ended with Messianic age (</a:t>
            </a:r>
            <a:r>
              <a:rPr lang="en-US" sz="1800" b="1" dirty="0" smtClean="0">
                <a:solidFill>
                  <a:srgbClr val="800000"/>
                </a:solidFill>
              </a:rPr>
              <a:t>Luke 10:17-20; Zechariah 13:1-3</a:t>
            </a:r>
            <a:r>
              <a:rPr lang="en-US" sz="1800" dirty="0" smtClean="0"/>
              <a:t>).</a:t>
            </a:r>
          </a:p>
          <a:p>
            <a:pPr>
              <a:lnSpc>
                <a:spcPct val="95000"/>
              </a:lnSpc>
              <a:spcBef>
                <a:spcPts val="0"/>
              </a:spcBef>
            </a:pPr>
            <a:r>
              <a:rPr lang="en-US" sz="1800" dirty="0" smtClean="0"/>
              <a:t>People may perform the will of the Devil and demons as much as they give themselves over to do their will (</a:t>
            </a:r>
            <a:r>
              <a:rPr lang="en-US" sz="1800" b="1" dirty="0" smtClean="0">
                <a:solidFill>
                  <a:srgbClr val="800000"/>
                </a:solidFill>
              </a:rPr>
              <a:t>James 3:14-16; 1 Tim. 4:1; 2 Cor. 11:13-15;  John 8:44; 13:2</a:t>
            </a:r>
            <a:r>
              <a:rPr lang="en-US" sz="1800" dirty="0" smtClean="0"/>
              <a:t>).</a:t>
            </a:r>
          </a:p>
          <a:p>
            <a:pPr marL="0" indent="0">
              <a:lnSpc>
                <a:spcPct val="95000"/>
              </a:lnSpc>
              <a:spcBef>
                <a:spcPts val="0"/>
              </a:spcBef>
              <a:buNone/>
            </a:pPr>
            <a:r>
              <a:rPr lang="en-US" sz="1800" i="1" dirty="0">
                <a:solidFill>
                  <a:srgbClr val="800000"/>
                </a:solidFill>
              </a:rPr>
              <a:t>There is </a:t>
            </a:r>
            <a:r>
              <a:rPr lang="en-US" sz="1800" b="1" i="1" dirty="0">
                <a:solidFill>
                  <a:srgbClr val="800000"/>
                </a:solidFill>
              </a:rPr>
              <a:t>a </a:t>
            </a:r>
            <a:r>
              <a:rPr lang="en-US" sz="1800" b="1" i="1" u="sng" dirty="0">
                <a:solidFill>
                  <a:srgbClr val="800000"/>
                </a:solidFill>
              </a:rPr>
              <a:t>generation</a:t>
            </a:r>
            <a:r>
              <a:rPr lang="en-US" sz="1800" b="1" i="1" dirty="0">
                <a:solidFill>
                  <a:srgbClr val="800000"/>
                </a:solidFill>
              </a:rPr>
              <a:t> that </a:t>
            </a:r>
            <a:r>
              <a:rPr lang="en-US" sz="1800" b="1" i="1" u="sng" dirty="0">
                <a:solidFill>
                  <a:srgbClr val="800000"/>
                </a:solidFill>
              </a:rPr>
              <a:t>curses its father</a:t>
            </a:r>
            <a:r>
              <a:rPr lang="en-US" sz="1800" i="1" dirty="0">
                <a:solidFill>
                  <a:srgbClr val="800000"/>
                </a:solidFill>
              </a:rPr>
              <a:t>, And </a:t>
            </a:r>
            <a:r>
              <a:rPr lang="en-US" sz="1800" b="1" i="1" dirty="0">
                <a:solidFill>
                  <a:srgbClr val="800000"/>
                </a:solidFill>
              </a:rPr>
              <a:t>does not bless its mother</a:t>
            </a:r>
            <a:r>
              <a:rPr lang="en-US" sz="1800" i="1" dirty="0" smtClean="0">
                <a:solidFill>
                  <a:srgbClr val="800000"/>
                </a:solidFill>
              </a:rPr>
              <a:t>.  There </a:t>
            </a:r>
            <a:r>
              <a:rPr lang="en-US" sz="1800" i="1" dirty="0">
                <a:solidFill>
                  <a:srgbClr val="800000"/>
                </a:solidFill>
              </a:rPr>
              <a:t>is a generation that is </a:t>
            </a:r>
            <a:r>
              <a:rPr lang="en-US" sz="1800" b="1" i="1" dirty="0">
                <a:solidFill>
                  <a:srgbClr val="800000"/>
                </a:solidFill>
              </a:rPr>
              <a:t>pure in its own eyes, Yet is not washed </a:t>
            </a:r>
            <a:r>
              <a:rPr lang="en-US" sz="1800" i="1" dirty="0">
                <a:solidFill>
                  <a:srgbClr val="800000"/>
                </a:solidFill>
              </a:rPr>
              <a:t>from its filthiness</a:t>
            </a:r>
            <a:r>
              <a:rPr lang="en-US" sz="1800" i="1" dirty="0" smtClean="0">
                <a:solidFill>
                  <a:srgbClr val="800000"/>
                </a:solidFill>
              </a:rPr>
              <a:t>.  There </a:t>
            </a:r>
            <a:r>
              <a:rPr lang="en-US" sz="1800" i="1" dirty="0">
                <a:solidFill>
                  <a:srgbClr val="800000"/>
                </a:solidFill>
              </a:rPr>
              <a:t>is a </a:t>
            </a:r>
            <a:r>
              <a:rPr lang="en-US" sz="1800" i="1" dirty="0" smtClean="0">
                <a:solidFill>
                  <a:srgbClr val="800000"/>
                </a:solidFill>
              </a:rPr>
              <a:t>generation – oh, </a:t>
            </a:r>
            <a:r>
              <a:rPr lang="en-US" sz="1800" i="1" dirty="0">
                <a:solidFill>
                  <a:srgbClr val="800000"/>
                </a:solidFill>
              </a:rPr>
              <a:t>how lofty are their eyes! And their eyelids are lifted up</a:t>
            </a:r>
            <a:r>
              <a:rPr lang="en-US" sz="1800" i="1" dirty="0" smtClean="0">
                <a:solidFill>
                  <a:srgbClr val="800000"/>
                </a:solidFill>
              </a:rPr>
              <a:t>.  There </a:t>
            </a:r>
            <a:r>
              <a:rPr lang="en-US" sz="1800" b="1" i="1" dirty="0">
                <a:solidFill>
                  <a:srgbClr val="800000"/>
                </a:solidFill>
              </a:rPr>
              <a:t>is a generation whose </a:t>
            </a:r>
            <a:r>
              <a:rPr lang="en-US" sz="1800" b="1" i="1" u="sng" dirty="0">
                <a:solidFill>
                  <a:srgbClr val="800000"/>
                </a:solidFill>
              </a:rPr>
              <a:t>teeth are like swords</a:t>
            </a:r>
            <a:r>
              <a:rPr lang="en-US" sz="1800" b="1" i="1" dirty="0">
                <a:solidFill>
                  <a:srgbClr val="800000"/>
                </a:solidFill>
              </a:rPr>
              <a:t>, And whose </a:t>
            </a:r>
            <a:r>
              <a:rPr lang="en-US" sz="1800" b="1" i="1" u="sng" dirty="0">
                <a:solidFill>
                  <a:srgbClr val="800000"/>
                </a:solidFill>
              </a:rPr>
              <a:t>fangs are like knives</a:t>
            </a:r>
            <a:r>
              <a:rPr lang="en-US" sz="1800" b="1" i="1" dirty="0">
                <a:solidFill>
                  <a:srgbClr val="800000"/>
                </a:solidFill>
              </a:rPr>
              <a:t>, To devour </a:t>
            </a:r>
            <a:r>
              <a:rPr lang="en-US" sz="1800" i="1" dirty="0">
                <a:solidFill>
                  <a:srgbClr val="800000"/>
                </a:solidFill>
              </a:rPr>
              <a:t>the poor from off the earth, And the needy from among men</a:t>
            </a:r>
            <a:r>
              <a:rPr lang="en-US" sz="1800" i="1" dirty="0" smtClean="0">
                <a:solidFill>
                  <a:srgbClr val="800000"/>
                </a:solidFill>
              </a:rPr>
              <a:t>.  The </a:t>
            </a:r>
            <a:r>
              <a:rPr lang="en-US" sz="1800" b="1" i="1" u="sng" dirty="0">
                <a:solidFill>
                  <a:srgbClr val="800000"/>
                </a:solidFill>
              </a:rPr>
              <a:t>leech</a:t>
            </a:r>
            <a:r>
              <a:rPr lang="en-US" sz="1800" b="1" i="1" dirty="0">
                <a:solidFill>
                  <a:srgbClr val="800000"/>
                </a:solidFill>
              </a:rPr>
              <a:t> has two </a:t>
            </a:r>
            <a:r>
              <a:rPr lang="en-US" sz="1800" b="1" i="1" dirty="0" smtClean="0">
                <a:solidFill>
                  <a:srgbClr val="800000"/>
                </a:solidFill>
              </a:rPr>
              <a:t>daughters – Give </a:t>
            </a:r>
            <a:r>
              <a:rPr lang="en-US" sz="1800" b="1" i="1" dirty="0">
                <a:solidFill>
                  <a:srgbClr val="800000"/>
                </a:solidFill>
              </a:rPr>
              <a:t>and Give</a:t>
            </a:r>
            <a:r>
              <a:rPr lang="en-US" sz="1800" i="1" dirty="0">
                <a:solidFill>
                  <a:srgbClr val="800000"/>
                </a:solidFill>
              </a:rPr>
              <a:t>! There are three things that are </a:t>
            </a:r>
            <a:r>
              <a:rPr lang="en-US" sz="1800" b="1" i="1" dirty="0">
                <a:solidFill>
                  <a:srgbClr val="800000"/>
                </a:solidFill>
              </a:rPr>
              <a:t>never satisfied, Four never say, </a:t>
            </a:r>
            <a:r>
              <a:rPr lang="en-US" sz="1800" b="1" i="1" dirty="0" smtClean="0">
                <a:solidFill>
                  <a:srgbClr val="800000"/>
                </a:solidFill>
              </a:rPr>
              <a:t>“Enough!”</a:t>
            </a:r>
            <a:r>
              <a:rPr lang="en-US" sz="1800" i="1" dirty="0" smtClean="0">
                <a:solidFill>
                  <a:srgbClr val="800000"/>
                </a:solidFill>
              </a:rPr>
              <a:t>: …  </a:t>
            </a:r>
            <a:r>
              <a:rPr lang="en-US" sz="1800" b="1" i="1" dirty="0" smtClean="0">
                <a:solidFill>
                  <a:srgbClr val="800000"/>
                </a:solidFill>
              </a:rPr>
              <a:t>The </a:t>
            </a:r>
            <a:r>
              <a:rPr lang="en-US" sz="1800" b="1" i="1" dirty="0">
                <a:solidFill>
                  <a:srgbClr val="800000"/>
                </a:solidFill>
              </a:rPr>
              <a:t>eye that </a:t>
            </a:r>
            <a:r>
              <a:rPr lang="en-US" sz="1800" b="1" i="1" u="sng" dirty="0">
                <a:solidFill>
                  <a:srgbClr val="800000"/>
                </a:solidFill>
              </a:rPr>
              <a:t>mocks his father</a:t>
            </a:r>
            <a:r>
              <a:rPr lang="en-US" sz="1800" b="1" i="1" dirty="0">
                <a:solidFill>
                  <a:srgbClr val="800000"/>
                </a:solidFill>
              </a:rPr>
              <a:t>, And </a:t>
            </a:r>
            <a:r>
              <a:rPr lang="en-US" sz="1800" b="1" i="1" u="sng" dirty="0">
                <a:solidFill>
                  <a:srgbClr val="800000"/>
                </a:solidFill>
              </a:rPr>
              <a:t>scorns obedience to his mother</a:t>
            </a:r>
            <a:r>
              <a:rPr lang="en-US" sz="1800" i="1" dirty="0">
                <a:solidFill>
                  <a:srgbClr val="800000"/>
                </a:solidFill>
              </a:rPr>
              <a:t>, The ravens of the valley will pick it out, And the young eagles will eat it. </a:t>
            </a:r>
            <a:r>
              <a:rPr lang="en-US" sz="1800" dirty="0"/>
              <a:t>(</a:t>
            </a:r>
            <a:r>
              <a:rPr lang="en-US" sz="1800" b="1" dirty="0">
                <a:solidFill>
                  <a:srgbClr val="800000"/>
                </a:solidFill>
              </a:rPr>
              <a:t>Proverbs </a:t>
            </a:r>
            <a:r>
              <a:rPr lang="en-US" sz="1800" b="1" dirty="0" smtClean="0">
                <a:solidFill>
                  <a:srgbClr val="800000"/>
                </a:solidFill>
              </a:rPr>
              <a:t>30:11-17</a:t>
            </a:r>
            <a:r>
              <a:rPr lang="en-US" sz="1800" dirty="0" smtClean="0"/>
              <a:t>)</a:t>
            </a:r>
          </a:p>
          <a:p>
            <a:pPr>
              <a:lnSpc>
                <a:spcPct val="95000"/>
              </a:lnSpc>
              <a:spcBef>
                <a:spcPts val="0"/>
              </a:spcBef>
            </a:pPr>
            <a:r>
              <a:rPr lang="en-US" sz="1800" dirty="0" smtClean="0"/>
              <a:t>Just one example of destruction arising from within because of internal, moral rottenness.</a:t>
            </a:r>
          </a:p>
        </p:txBody>
      </p:sp>
    </p:spTree>
    <p:extLst>
      <p:ext uri="{BB962C8B-B14F-4D97-AF65-F5344CB8AC3E}">
        <p14:creationId xmlns:p14="http://schemas.microsoft.com/office/powerpoint/2010/main" val="23357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Second Woe</a:t>
            </a:r>
          </a:p>
          <a:p>
            <a:r>
              <a:rPr lang="en-US" dirty="0" smtClean="0"/>
              <a:t>(Trumpet #6)</a:t>
            </a:r>
          </a:p>
          <a:p>
            <a:r>
              <a:rPr lang="en-US" dirty="0" smtClean="0"/>
              <a:t>Revelation 9:13-21</a:t>
            </a:r>
            <a:endParaRPr lang="en-US" dirty="0"/>
          </a:p>
        </p:txBody>
      </p:sp>
    </p:spTree>
    <p:extLst>
      <p:ext uri="{BB962C8B-B14F-4D97-AF65-F5344CB8AC3E}">
        <p14:creationId xmlns:p14="http://schemas.microsoft.com/office/powerpoint/2010/main" val="417645144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Angels Bound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Do the four angels bound at the Euphrates represent real angels?  Are they good or evil?  What is the significance of these angels having been </a:t>
            </a:r>
            <a:r>
              <a:rPr lang="en-US" sz="2000" i="1" dirty="0">
                <a:solidFill>
                  <a:srgbClr val="800000"/>
                </a:solidFill>
              </a:rPr>
              <a:t>“prepared for the hour and day and month and year”</a:t>
            </a:r>
            <a:r>
              <a:rPr lang="en-US" sz="2000" dirty="0"/>
              <a:t>?  What could these angels represent?</a:t>
            </a:r>
            <a:endParaRPr lang="en-US" sz="2000" dirty="0" smtClean="0"/>
          </a:p>
          <a:p>
            <a:pPr marL="0" indent="0">
              <a:buNone/>
            </a:pPr>
            <a:r>
              <a:rPr lang="en-US" sz="2000" i="1" dirty="0" smtClean="0">
                <a:solidFill>
                  <a:srgbClr val="800000"/>
                </a:solidFill>
              </a:rPr>
              <a:t>Then </a:t>
            </a:r>
            <a:r>
              <a:rPr lang="en-US" sz="2000" b="1" i="1" dirty="0">
                <a:solidFill>
                  <a:srgbClr val="800000"/>
                </a:solidFill>
              </a:rPr>
              <a:t>the </a:t>
            </a:r>
            <a:r>
              <a:rPr lang="en-US" sz="2000" b="1" i="1" u="sng" dirty="0">
                <a:solidFill>
                  <a:srgbClr val="800000"/>
                </a:solidFill>
              </a:rPr>
              <a:t>sixth</a:t>
            </a:r>
            <a:r>
              <a:rPr lang="en-US" sz="2000" b="1" i="1" dirty="0">
                <a:solidFill>
                  <a:srgbClr val="800000"/>
                </a:solidFill>
              </a:rPr>
              <a:t> angel </a:t>
            </a:r>
            <a:r>
              <a:rPr lang="en-US" sz="2000" b="1" i="1" u="sng" dirty="0">
                <a:solidFill>
                  <a:srgbClr val="800000"/>
                </a:solidFill>
              </a:rPr>
              <a:t>sounded</a:t>
            </a:r>
            <a:r>
              <a:rPr lang="en-US" sz="2000" i="1" dirty="0">
                <a:solidFill>
                  <a:srgbClr val="800000"/>
                </a:solidFill>
              </a:rPr>
              <a:t>: And I heard </a:t>
            </a:r>
            <a:r>
              <a:rPr lang="en-US" sz="2000" b="1" i="1" dirty="0">
                <a:solidFill>
                  <a:srgbClr val="800000"/>
                </a:solidFill>
              </a:rPr>
              <a:t>a voice from the four horns of </a:t>
            </a:r>
            <a:r>
              <a:rPr lang="en-US" sz="2000" b="1" i="1" u="sng" dirty="0">
                <a:solidFill>
                  <a:srgbClr val="800000"/>
                </a:solidFill>
              </a:rPr>
              <a:t>the golden altar</a:t>
            </a:r>
            <a:r>
              <a:rPr lang="en-US" sz="2000" b="1" i="1" dirty="0">
                <a:solidFill>
                  <a:srgbClr val="800000"/>
                </a:solidFill>
              </a:rPr>
              <a:t> which is before God</a:t>
            </a:r>
            <a:r>
              <a:rPr lang="en-US" sz="2000" i="1" dirty="0" smtClean="0">
                <a:solidFill>
                  <a:srgbClr val="800000"/>
                </a:solidFill>
              </a:rPr>
              <a:t>, saying </a:t>
            </a:r>
            <a:r>
              <a:rPr lang="en-US" sz="2000" i="1" dirty="0">
                <a:solidFill>
                  <a:srgbClr val="800000"/>
                </a:solidFill>
              </a:rPr>
              <a:t>to the sixth angel who had the trumpet, </a:t>
            </a:r>
            <a:r>
              <a:rPr lang="en-US" sz="2000" i="1" dirty="0" smtClean="0">
                <a:solidFill>
                  <a:srgbClr val="800000"/>
                </a:solidFill>
              </a:rPr>
              <a:t>“</a:t>
            </a:r>
            <a:r>
              <a:rPr lang="en-US" sz="2000" b="1" i="1" dirty="0" smtClean="0">
                <a:solidFill>
                  <a:srgbClr val="800000"/>
                </a:solidFill>
              </a:rPr>
              <a:t>Release </a:t>
            </a:r>
            <a:r>
              <a:rPr lang="en-US" sz="2000" b="1" i="1" dirty="0">
                <a:solidFill>
                  <a:srgbClr val="800000"/>
                </a:solidFill>
              </a:rPr>
              <a:t>the </a:t>
            </a:r>
            <a:r>
              <a:rPr lang="en-US" sz="2000" b="1" i="1" u="sng" dirty="0">
                <a:solidFill>
                  <a:srgbClr val="800000"/>
                </a:solidFill>
              </a:rPr>
              <a:t>four angels who are bound</a:t>
            </a:r>
            <a:r>
              <a:rPr lang="en-US" sz="2000" b="1" i="1" dirty="0">
                <a:solidFill>
                  <a:srgbClr val="800000"/>
                </a:solidFill>
              </a:rPr>
              <a:t> at the great river Euphrates</a:t>
            </a:r>
            <a:r>
              <a:rPr lang="en-US" sz="2000" i="1" dirty="0" smtClean="0">
                <a:solidFill>
                  <a:srgbClr val="800000"/>
                </a:solidFill>
              </a:rPr>
              <a:t>.”  So </a:t>
            </a:r>
            <a:r>
              <a:rPr lang="en-US" sz="2000" b="1" i="1" dirty="0">
                <a:solidFill>
                  <a:srgbClr val="800000"/>
                </a:solidFill>
              </a:rPr>
              <a:t>the </a:t>
            </a:r>
            <a:r>
              <a:rPr lang="en-US" sz="2000" b="1" i="1" u="sng" dirty="0">
                <a:solidFill>
                  <a:srgbClr val="800000"/>
                </a:solidFill>
              </a:rPr>
              <a:t>four angels</a:t>
            </a:r>
            <a:r>
              <a:rPr lang="en-US" sz="2000" b="1" i="1" dirty="0">
                <a:solidFill>
                  <a:srgbClr val="800000"/>
                </a:solidFill>
              </a:rPr>
              <a:t>, who had been </a:t>
            </a:r>
            <a:r>
              <a:rPr lang="en-US" sz="2000" b="1" i="1" u="sng" dirty="0">
                <a:solidFill>
                  <a:srgbClr val="800000"/>
                </a:solidFill>
              </a:rPr>
              <a:t>prepared</a:t>
            </a:r>
            <a:r>
              <a:rPr lang="en-US" sz="2000" b="1" i="1" dirty="0">
                <a:solidFill>
                  <a:srgbClr val="800000"/>
                </a:solidFill>
              </a:rPr>
              <a:t> for the hour and day and month and year, were </a:t>
            </a:r>
            <a:r>
              <a:rPr lang="en-US" sz="2000" b="1" i="1" u="sng" dirty="0">
                <a:solidFill>
                  <a:srgbClr val="800000"/>
                </a:solidFill>
              </a:rPr>
              <a:t>released to kill</a:t>
            </a:r>
            <a:r>
              <a:rPr lang="en-US" sz="2000" b="1" i="1" dirty="0">
                <a:solidFill>
                  <a:srgbClr val="800000"/>
                </a:solidFill>
              </a:rPr>
              <a:t> </a:t>
            </a:r>
            <a:r>
              <a:rPr lang="en-US" sz="2000" i="1" dirty="0">
                <a:solidFill>
                  <a:srgbClr val="800000"/>
                </a:solidFill>
              </a:rPr>
              <a:t>a third of mankind</a:t>
            </a:r>
            <a:r>
              <a:rPr lang="en-US" sz="2000" i="1" dirty="0" smtClean="0">
                <a:solidFill>
                  <a:srgbClr val="800000"/>
                </a:solidFill>
              </a:rPr>
              <a:t>. </a:t>
            </a:r>
            <a:r>
              <a:rPr lang="en-US" sz="2000" dirty="0" smtClean="0"/>
              <a:t>(</a:t>
            </a:r>
            <a:r>
              <a:rPr lang="en-US" sz="2000" b="1" dirty="0" smtClean="0">
                <a:solidFill>
                  <a:srgbClr val="800000"/>
                </a:solidFill>
              </a:rPr>
              <a:t>Revelation 9:13-15</a:t>
            </a:r>
            <a:r>
              <a:rPr lang="en-US" sz="2000" dirty="0" smtClean="0"/>
              <a:t>)</a:t>
            </a:r>
          </a:p>
          <a:p>
            <a:r>
              <a:rPr lang="en-US" sz="2000" dirty="0" smtClean="0"/>
              <a:t>Providentially, God may </a:t>
            </a:r>
            <a:r>
              <a:rPr lang="en-US" sz="2000" i="1" dirty="0" smtClean="0">
                <a:solidFill>
                  <a:srgbClr val="800000"/>
                </a:solidFill>
              </a:rPr>
              <a:t>“prepare”</a:t>
            </a:r>
            <a:r>
              <a:rPr lang="en-US" sz="2000" dirty="0" smtClean="0"/>
              <a:t> things for His purpose (</a:t>
            </a:r>
            <a:r>
              <a:rPr lang="en-US" sz="2000" b="1" dirty="0" smtClean="0">
                <a:solidFill>
                  <a:srgbClr val="800000"/>
                </a:solidFill>
              </a:rPr>
              <a:t>Jonah 1:17; 4:6-8</a:t>
            </a:r>
            <a:r>
              <a:rPr lang="en-US" sz="2000" dirty="0" smtClean="0"/>
              <a:t>).</a:t>
            </a:r>
          </a:p>
          <a:p>
            <a:r>
              <a:rPr lang="en-US" sz="2000" dirty="0" smtClean="0"/>
              <a:t>Angels over nations fought against other angels &amp; nations (</a:t>
            </a:r>
            <a:r>
              <a:rPr lang="en-US" sz="2000" b="1" dirty="0" smtClean="0">
                <a:solidFill>
                  <a:srgbClr val="800000"/>
                </a:solidFill>
              </a:rPr>
              <a:t>Daniel 10:13, 20-11:1</a:t>
            </a:r>
            <a:r>
              <a:rPr lang="en-US" sz="2000" dirty="0" smtClean="0"/>
              <a:t>).</a:t>
            </a:r>
          </a:p>
          <a:p>
            <a:r>
              <a:rPr lang="en-US" sz="2000" dirty="0" smtClean="0"/>
              <a:t>Could these represent external nations waiting to attack the persecuting empire?</a:t>
            </a:r>
          </a:p>
          <a:p>
            <a:r>
              <a:rPr lang="en-US" sz="2000" i="1" dirty="0" smtClean="0">
                <a:solidFill>
                  <a:srgbClr val="800000"/>
                </a:solidFill>
              </a:rPr>
              <a:t>“Four”</a:t>
            </a:r>
            <a:r>
              <a:rPr lang="en-US" sz="2000" dirty="0" smtClean="0"/>
              <a:t> represents the world, so maybe armies from all over the relevant world?</a:t>
            </a:r>
          </a:p>
          <a:p>
            <a:r>
              <a:rPr lang="en-US" sz="2000" dirty="0" smtClean="0"/>
              <a:t>Associated again with </a:t>
            </a:r>
            <a:r>
              <a:rPr lang="en-US" sz="2000" i="1" dirty="0" smtClean="0">
                <a:solidFill>
                  <a:srgbClr val="800000"/>
                </a:solidFill>
              </a:rPr>
              <a:t>“prayers of the saints”</a:t>
            </a:r>
            <a:r>
              <a:rPr lang="en-US" sz="2000" dirty="0" smtClean="0"/>
              <a:t> (</a:t>
            </a:r>
            <a:r>
              <a:rPr lang="en-US" sz="2000" b="1" dirty="0" smtClean="0">
                <a:solidFill>
                  <a:srgbClr val="800000"/>
                </a:solidFill>
              </a:rPr>
              <a:t>8:3-5</a:t>
            </a:r>
            <a:r>
              <a:rPr lang="en-US" sz="2000" dirty="0" smtClean="0"/>
              <a:t>).</a:t>
            </a:r>
          </a:p>
        </p:txBody>
      </p:sp>
    </p:spTree>
    <p:extLst>
      <p:ext uri="{BB962C8B-B14F-4D97-AF65-F5344CB8AC3E}">
        <p14:creationId xmlns:p14="http://schemas.microsoft.com/office/powerpoint/2010/main" val="41339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Unimaginable Army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Describe the army lead by them?  Do they represent good or evil forces?  How can you tell?</a:t>
            </a:r>
            <a:endParaRPr lang="en-US" sz="2000" dirty="0" smtClean="0"/>
          </a:p>
          <a:p>
            <a:pPr marL="0" indent="0">
              <a:lnSpc>
                <a:spcPct val="97000"/>
              </a:lnSpc>
              <a:spcBef>
                <a:spcPts val="0"/>
              </a:spcBef>
              <a:buNone/>
            </a:pPr>
            <a:r>
              <a:rPr lang="en-US" sz="2000" i="1" dirty="0">
                <a:solidFill>
                  <a:srgbClr val="800000"/>
                </a:solidFill>
              </a:rPr>
              <a:t>Now </a:t>
            </a:r>
            <a:r>
              <a:rPr lang="en-US" sz="2000" b="1" i="1" dirty="0">
                <a:solidFill>
                  <a:srgbClr val="800000"/>
                </a:solidFill>
              </a:rPr>
              <a:t>the number of the army of the horsemen was </a:t>
            </a:r>
            <a:r>
              <a:rPr lang="en-US" sz="2000" b="1" i="1" u="sng" dirty="0">
                <a:solidFill>
                  <a:srgbClr val="800000"/>
                </a:solidFill>
              </a:rPr>
              <a:t>two hundred million</a:t>
            </a:r>
            <a:r>
              <a:rPr lang="en-US" sz="2000" i="1" dirty="0">
                <a:solidFill>
                  <a:srgbClr val="800000"/>
                </a:solidFill>
              </a:rPr>
              <a:t>; I heard the number of them</a:t>
            </a:r>
            <a:r>
              <a:rPr lang="en-US" sz="2000" i="1" dirty="0" smtClean="0">
                <a:solidFill>
                  <a:srgbClr val="800000"/>
                </a:solidFill>
              </a:rPr>
              <a:t>.  And </a:t>
            </a:r>
            <a:r>
              <a:rPr lang="en-US" sz="2000" i="1" dirty="0">
                <a:solidFill>
                  <a:srgbClr val="800000"/>
                </a:solidFill>
              </a:rPr>
              <a:t>thus I saw the horses in the vision: those who sat on them had </a:t>
            </a:r>
            <a:r>
              <a:rPr lang="en-US" sz="2000" b="1" i="1" dirty="0">
                <a:solidFill>
                  <a:srgbClr val="800000"/>
                </a:solidFill>
              </a:rPr>
              <a:t>breastplates of fiery </a:t>
            </a:r>
            <a:r>
              <a:rPr lang="en-US" sz="2000" b="1" i="1" baseline="30000" dirty="0" smtClean="0">
                <a:solidFill>
                  <a:srgbClr val="800000"/>
                </a:solidFill>
              </a:rPr>
              <a:t>1</a:t>
            </a:r>
            <a:r>
              <a:rPr lang="en-US" sz="2000" b="1" i="1" u="sng" dirty="0" smtClean="0">
                <a:solidFill>
                  <a:srgbClr val="800000"/>
                </a:solidFill>
              </a:rPr>
              <a:t>red</a:t>
            </a:r>
            <a:r>
              <a:rPr lang="en-US" sz="2000" b="1" i="1" dirty="0">
                <a:solidFill>
                  <a:srgbClr val="800000"/>
                </a:solidFill>
              </a:rPr>
              <a:t>, hyacinth </a:t>
            </a:r>
            <a:r>
              <a:rPr lang="en-US" sz="2000" b="1" i="1" baseline="30000" dirty="0" smtClean="0">
                <a:solidFill>
                  <a:srgbClr val="800000"/>
                </a:solidFill>
              </a:rPr>
              <a:t>2</a:t>
            </a:r>
            <a:r>
              <a:rPr lang="en-US" sz="2000" b="1" i="1" u="sng" dirty="0" smtClean="0">
                <a:solidFill>
                  <a:srgbClr val="800000"/>
                </a:solidFill>
              </a:rPr>
              <a:t>blue</a:t>
            </a:r>
            <a:r>
              <a:rPr lang="en-US" sz="2000" b="1" i="1" dirty="0">
                <a:solidFill>
                  <a:srgbClr val="800000"/>
                </a:solidFill>
              </a:rPr>
              <a:t>, and sulfur </a:t>
            </a:r>
            <a:r>
              <a:rPr lang="en-US" sz="2000" b="1" i="1" baseline="30000" dirty="0" smtClean="0">
                <a:solidFill>
                  <a:srgbClr val="800000"/>
                </a:solidFill>
              </a:rPr>
              <a:t>3</a:t>
            </a:r>
            <a:r>
              <a:rPr lang="en-US" sz="2000" b="1" i="1" u="sng" dirty="0" smtClean="0">
                <a:solidFill>
                  <a:srgbClr val="800000"/>
                </a:solidFill>
              </a:rPr>
              <a:t>yellow</a:t>
            </a:r>
            <a:r>
              <a:rPr lang="en-US" sz="2000" i="1" dirty="0">
                <a:solidFill>
                  <a:srgbClr val="800000"/>
                </a:solidFill>
              </a:rPr>
              <a:t>; and the </a:t>
            </a:r>
            <a:r>
              <a:rPr lang="en-US" sz="2000" b="1" i="1" dirty="0">
                <a:solidFill>
                  <a:srgbClr val="800000"/>
                </a:solidFill>
              </a:rPr>
              <a:t>heads of the horses were like the </a:t>
            </a:r>
            <a:r>
              <a:rPr lang="en-US" sz="2000" b="1" i="1" u="sng" dirty="0">
                <a:solidFill>
                  <a:srgbClr val="800000"/>
                </a:solidFill>
              </a:rPr>
              <a:t>heads of lions</a:t>
            </a:r>
            <a:r>
              <a:rPr lang="en-US" sz="2000" i="1" dirty="0">
                <a:solidFill>
                  <a:srgbClr val="800000"/>
                </a:solidFill>
              </a:rPr>
              <a:t>; and </a:t>
            </a:r>
            <a:r>
              <a:rPr lang="en-US" sz="2000" b="1" i="1" dirty="0">
                <a:solidFill>
                  <a:srgbClr val="800000"/>
                </a:solidFill>
              </a:rPr>
              <a:t>out of their </a:t>
            </a:r>
            <a:r>
              <a:rPr lang="en-US" sz="2000" b="1" i="1" u="sng" dirty="0">
                <a:solidFill>
                  <a:srgbClr val="800000"/>
                </a:solidFill>
              </a:rPr>
              <a:t>mouths</a:t>
            </a:r>
            <a:r>
              <a:rPr lang="en-US" sz="2000" b="1" i="1" dirty="0">
                <a:solidFill>
                  <a:srgbClr val="800000"/>
                </a:solidFill>
              </a:rPr>
              <a:t> came </a:t>
            </a:r>
            <a:r>
              <a:rPr lang="en-US" sz="2000" b="1" i="1" baseline="30000" dirty="0" smtClean="0">
                <a:solidFill>
                  <a:srgbClr val="800000"/>
                </a:solidFill>
              </a:rPr>
              <a:t>1</a:t>
            </a:r>
            <a:r>
              <a:rPr lang="en-US" sz="2000" b="1" i="1" u="sng" dirty="0" smtClean="0">
                <a:solidFill>
                  <a:srgbClr val="800000"/>
                </a:solidFill>
              </a:rPr>
              <a:t>fire</a:t>
            </a:r>
            <a:r>
              <a:rPr lang="en-US" sz="2000" b="1" i="1" dirty="0">
                <a:solidFill>
                  <a:srgbClr val="800000"/>
                </a:solidFill>
              </a:rPr>
              <a:t>, </a:t>
            </a:r>
            <a:r>
              <a:rPr lang="en-US" sz="2000" b="1" i="1" baseline="30000" dirty="0" smtClean="0">
                <a:solidFill>
                  <a:srgbClr val="800000"/>
                </a:solidFill>
              </a:rPr>
              <a:t>2</a:t>
            </a:r>
            <a:r>
              <a:rPr lang="en-US" sz="2000" b="1" i="1" u="sng" dirty="0" smtClean="0">
                <a:solidFill>
                  <a:srgbClr val="800000"/>
                </a:solidFill>
              </a:rPr>
              <a:t>smoke</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brimstone</a:t>
            </a:r>
            <a:r>
              <a:rPr lang="en-US" sz="2000" i="1" dirty="0" smtClean="0">
                <a:solidFill>
                  <a:srgbClr val="800000"/>
                </a:solidFill>
              </a:rPr>
              <a:t>.  </a:t>
            </a:r>
            <a:r>
              <a:rPr lang="en-US" sz="2000" b="1" i="1" dirty="0" smtClean="0">
                <a:solidFill>
                  <a:srgbClr val="800000"/>
                </a:solidFill>
              </a:rPr>
              <a:t>By </a:t>
            </a:r>
            <a:r>
              <a:rPr lang="en-US" sz="2000" b="1" i="1" dirty="0">
                <a:solidFill>
                  <a:srgbClr val="800000"/>
                </a:solidFill>
              </a:rPr>
              <a:t>these </a:t>
            </a:r>
            <a:r>
              <a:rPr lang="en-US" sz="2000" b="1" i="1" u="sng" dirty="0">
                <a:solidFill>
                  <a:srgbClr val="800000"/>
                </a:solidFill>
              </a:rPr>
              <a:t>three plagues</a:t>
            </a:r>
            <a:r>
              <a:rPr lang="en-US" sz="2000" b="1" i="1" dirty="0">
                <a:solidFill>
                  <a:srgbClr val="800000"/>
                </a:solidFill>
              </a:rPr>
              <a:t> a third of mankind was </a:t>
            </a:r>
            <a:r>
              <a:rPr lang="en-US" sz="2000" b="1" i="1" dirty="0" smtClean="0">
                <a:solidFill>
                  <a:srgbClr val="800000"/>
                </a:solidFill>
              </a:rPr>
              <a:t>killed </a:t>
            </a:r>
            <a:r>
              <a:rPr lang="en-US" sz="2000" i="1" dirty="0" smtClean="0">
                <a:solidFill>
                  <a:srgbClr val="800000"/>
                </a:solidFill>
              </a:rPr>
              <a:t>– by the </a:t>
            </a:r>
            <a:r>
              <a:rPr lang="en-US" sz="2000" i="1" dirty="0">
                <a:solidFill>
                  <a:srgbClr val="800000"/>
                </a:solidFill>
              </a:rPr>
              <a:t>fire and the smoke and the brimstone which came out of their mouths</a:t>
            </a:r>
            <a:r>
              <a:rPr lang="en-US" sz="2000" i="1" dirty="0" smtClean="0">
                <a:solidFill>
                  <a:srgbClr val="800000"/>
                </a:solidFill>
              </a:rPr>
              <a:t>.  For </a:t>
            </a:r>
            <a:r>
              <a:rPr lang="en-US" sz="2000" b="1" i="1" dirty="0">
                <a:solidFill>
                  <a:srgbClr val="800000"/>
                </a:solidFill>
              </a:rPr>
              <a:t>their power is in their mouth </a:t>
            </a:r>
            <a:r>
              <a:rPr lang="en-US" sz="2000" b="1" i="1" u="sng" dirty="0">
                <a:solidFill>
                  <a:srgbClr val="800000"/>
                </a:solidFill>
              </a:rPr>
              <a:t>and in their tails</a:t>
            </a:r>
            <a:r>
              <a:rPr lang="en-US" sz="2000" i="1" dirty="0">
                <a:solidFill>
                  <a:srgbClr val="800000"/>
                </a:solidFill>
              </a:rPr>
              <a:t>; for their </a:t>
            </a:r>
            <a:r>
              <a:rPr lang="en-US" sz="2000" b="1" i="1" dirty="0">
                <a:solidFill>
                  <a:srgbClr val="800000"/>
                </a:solidFill>
              </a:rPr>
              <a:t>tails are like </a:t>
            </a:r>
            <a:r>
              <a:rPr lang="en-US" sz="2000" b="1" i="1" u="sng" dirty="0">
                <a:solidFill>
                  <a:srgbClr val="800000"/>
                </a:solidFill>
              </a:rPr>
              <a:t>serpents</a:t>
            </a:r>
            <a:r>
              <a:rPr lang="en-US" sz="2000" b="1" i="1" dirty="0">
                <a:solidFill>
                  <a:srgbClr val="800000"/>
                </a:solidFill>
              </a:rPr>
              <a:t>, having heads; and with them they do harm</a:t>
            </a:r>
            <a:r>
              <a:rPr lang="en-US" sz="2000" i="1" dirty="0" smtClean="0">
                <a:solidFill>
                  <a:srgbClr val="800000"/>
                </a:solidFill>
              </a:rPr>
              <a:t>. </a:t>
            </a:r>
            <a:r>
              <a:rPr lang="en-US" sz="2000" dirty="0" smtClean="0"/>
              <a:t>(</a:t>
            </a:r>
            <a:r>
              <a:rPr lang="en-US" sz="2000" b="1" dirty="0" smtClean="0">
                <a:solidFill>
                  <a:srgbClr val="800000"/>
                </a:solidFill>
              </a:rPr>
              <a:t>Revelation 9:16-19</a:t>
            </a:r>
            <a:r>
              <a:rPr lang="en-US" sz="2000" dirty="0" smtClean="0"/>
              <a:t>; see also</a:t>
            </a:r>
            <a:r>
              <a:rPr lang="en-US" sz="2000" dirty="0"/>
              <a:t>, </a:t>
            </a:r>
            <a:r>
              <a:rPr lang="en-US" sz="2000" b="1" dirty="0">
                <a:solidFill>
                  <a:srgbClr val="800000"/>
                </a:solidFill>
              </a:rPr>
              <a:t>Revelation 16:12-14</a:t>
            </a:r>
            <a:r>
              <a:rPr lang="en-US" sz="2000" dirty="0" smtClean="0"/>
              <a:t>)</a:t>
            </a:r>
          </a:p>
          <a:p>
            <a:pPr>
              <a:lnSpc>
                <a:spcPct val="97000"/>
              </a:lnSpc>
              <a:spcBef>
                <a:spcPts val="0"/>
              </a:spcBef>
            </a:pPr>
            <a:r>
              <a:rPr lang="en-US" sz="2000" dirty="0" smtClean="0"/>
              <a:t>Represent a deadly external army (</a:t>
            </a:r>
            <a:r>
              <a:rPr lang="en-US" sz="2000" b="1" dirty="0" smtClean="0">
                <a:solidFill>
                  <a:srgbClr val="800000"/>
                </a:solidFill>
              </a:rPr>
              <a:t>Jeremiah 46:2-10</a:t>
            </a:r>
            <a:r>
              <a:rPr lang="en-US" sz="2000" dirty="0" smtClean="0"/>
              <a:t>)?  Multiple external armies?</a:t>
            </a:r>
          </a:p>
          <a:p>
            <a:pPr>
              <a:lnSpc>
                <a:spcPct val="97000"/>
              </a:lnSpc>
              <a:spcBef>
                <a:spcPts val="0"/>
              </a:spcBef>
            </a:pPr>
            <a:r>
              <a:rPr lang="en-US" sz="2000" dirty="0" smtClean="0"/>
              <a:t>200,000,000 (2 x 10 x 10</a:t>
            </a:r>
            <a:r>
              <a:rPr lang="en-US" sz="2000" baseline="30000" dirty="0" smtClean="0"/>
              <a:t>7</a:t>
            </a:r>
            <a:r>
              <a:rPr lang="en-US" sz="2000" dirty="0" smtClean="0"/>
              <a:t>) – A more than sufficient army, doubled.</a:t>
            </a:r>
          </a:p>
          <a:p>
            <a:pPr>
              <a:lnSpc>
                <a:spcPct val="97000"/>
              </a:lnSpc>
              <a:spcBef>
                <a:spcPts val="0"/>
              </a:spcBef>
            </a:pPr>
            <a:r>
              <a:rPr lang="en-US" sz="2000" dirty="0" smtClean="0"/>
              <a:t>Could this be various </a:t>
            </a:r>
            <a:r>
              <a:rPr lang="en-US" sz="2000" i="1" dirty="0" smtClean="0">
                <a:solidFill>
                  <a:srgbClr val="800000"/>
                </a:solidFill>
              </a:rPr>
              <a:t>“plagues”</a:t>
            </a:r>
            <a:r>
              <a:rPr lang="en-US" sz="2000" dirty="0" smtClean="0"/>
              <a:t> – natural disasters?</a:t>
            </a:r>
          </a:p>
          <a:p>
            <a:pPr>
              <a:lnSpc>
                <a:spcPct val="97000"/>
              </a:lnSpc>
              <a:spcBef>
                <a:spcPts val="0"/>
              </a:spcBef>
            </a:pPr>
            <a:r>
              <a:rPr lang="en-US" sz="2000" dirty="0" smtClean="0"/>
              <a:t>Again limited to affecting only </a:t>
            </a:r>
            <a:r>
              <a:rPr lang="en-US" sz="2000" i="1" dirty="0" smtClean="0">
                <a:solidFill>
                  <a:srgbClr val="800000"/>
                </a:solidFill>
              </a:rPr>
              <a:t>“one third of </a:t>
            </a:r>
            <a:r>
              <a:rPr lang="en-US" sz="2000" i="1" smtClean="0">
                <a:solidFill>
                  <a:srgbClr val="800000"/>
                </a:solidFill>
              </a:rPr>
              <a:t>mankind”</a:t>
            </a:r>
            <a:r>
              <a:rPr lang="en-US" sz="2000" smtClean="0"/>
              <a:t>.</a:t>
            </a:r>
            <a:endParaRPr lang="en-US" sz="2000" dirty="0" smtClean="0"/>
          </a:p>
        </p:txBody>
      </p:sp>
    </p:spTree>
    <p:extLst>
      <p:ext uri="{BB962C8B-B14F-4D97-AF65-F5344CB8AC3E}">
        <p14:creationId xmlns:p14="http://schemas.microsoft.com/office/powerpoint/2010/main" val="13775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the First Two Woes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was the expected result of these woes and trumpet blasts?  From this, what can we learn about the nature of God and our own human nature?</a:t>
            </a:r>
            <a:endParaRPr lang="en-US" sz="2000" dirty="0" smtClean="0"/>
          </a:p>
          <a:p>
            <a:pPr marL="0" indent="0">
              <a:spcBef>
                <a:spcPts val="0"/>
              </a:spcBef>
              <a:buNone/>
            </a:pPr>
            <a:r>
              <a:rPr lang="en-US" sz="2000" i="1" dirty="0">
                <a:solidFill>
                  <a:srgbClr val="800000"/>
                </a:solidFill>
              </a:rPr>
              <a:t>But </a:t>
            </a:r>
            <a:r>
              <a:rPr lang="en-US" sz="2000" b="1" i="1" dirty="0">
                <a:solidFill>
                  <a:srgbClr val="800000"/>
                </a:solidFill>
              </a:rPr>
              <a:t>the </a:t>
            </a:r>
            <a:r>
              <a:rPr lang="en-US" sz="2000" b="1" i="1" u="sng" dirty="0">
                <a:solidFill>
                  <a:srgbClr val="800000"/>
                </a:solidFill>
              </a:rPr>
              <a:t>rest of mankind</a:t>
            </a:r>
            <a:r>
              <a:rPr lang="en-US" sz="2000" i="1" dirty="0">
                <a:solidFill>
                  <a:srgbClr val="800000"/>
                </a:solidFill>
              </a:rPr>
              <a:t>, who were </a:t>
            </a:r>
            <a:r>
              <a:rPr lang="en-US" sz="2000" b="1" i="1" dirty="0">
                <a:solidFill>
                  <a:srgbClr val="800000"/>
                </a:solidFill>
              </a:rPr>
              <a:t>not killed by these </a:t>
            </a:r>
            <a:r>
              <a:rPr lang="en-US" sz="2000" b="1" i="1" u="sng" dirty="0">
                <a:solidFill>
                  <a:srgbClr val="800000"/>
                </a:solidFill>
              </a:rPr>
              <a:t>plagues</a:t>
            </a:r>
            <a:r>
              <a:rPr lang="en-US" sz="2000" i="1" dirty="0">
                <a:solidFill>
                  <a:srgbClr val="800000"/>
                </a:solidFill>
              </a:rPr>
              <a:t>,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 works of their hands</a:t>
            </a:r>
            <a:r>
              <a:rPr lang="en-US" sz="2000" i="1" dirty="0">
                <a:solidFill>
                  <a:srgbClr val="800000"/>
                </a:solidFill>
              </a:rPr>
              <a:t>, that they should </a:t>
            </a:r>
            <a:r>
              <a:rPr lang="en-US" sz="2000" b="1" i="1" dirty="0">
                <a:solidFill>
                  <a:srgbClr val="800000"/>
                </a:solidFill>
              </a:rPr>
              <a:t>not worship demons, and idols </a:t>
            </a:r>
            <a:r>
              <a:rPr lang="en-US" sz="2000" i="1" dirty="0">
                <a:solidFill>
                  <a:srgbClr val="800000"/>
                </a:solidFill>
              </a:rPr>
              <a:t>of gold, silver, brass, stone, and wood, which can neither see nor hear nor walk</a:t>
            </a:r>
            <a:r>
              <a:rPr lang="en-US" sz="2000" i="1" dirty="0" smtClean="0">
                <a:solidFill>
                  <a:srgbClr val="800000"/>
                </a:solidFill>
              </a:rPr>
              <a:t>.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of their murders</a:t>
            </a:r>
            <a:r>
              <a:rPr lang="en-US" sz="2000" i="1" dirty="0">
                <a:solidFill>
                  <a:srgbClr val="800000"/>
                </a:solidFill>
              </a:rPr>
              <a:t> or their </a:t>
            </a:r>
            <a:r>
              <a:rPr lang="en-US" sz="2000" b="1" i="1" dirty="0">
                <a:solidFill>
                  <a:srgbClr val="800000"/>
                </a:solidFill>
              </a:rPr>
              <a:t>sorceries</a:t>
            </a:r>
            <a:r>
              <a:rPr lang="en-US" sz="2000" i="1" dirty="0">
                <a:solidFill>
                  <a:srgbClr val="800000"/>
                </a:solidFill>
              </a:rPr>
              <a:t> or their </a:t>
            </a:r>
            <a:r>
              <a:rPr lang="en-US" sz="2000" b="1" i="1" dirty="0">
                <a:solidFill>
                  <a:srgbClr val="800000"/>
                </a:solidFill>
              </a:rPr>
              <a:t>sexual immorality </a:t>
            </a:r>
            <a:r>
              <a:rPr lang="en-US" sz="2000" i="1" dirty="0">
                <a:solidFill>
                  <a:srgbClr val="800000"/>
                </a:solidFill>
              </a:rPr>
              <a:t>or their </a:t>
            </a:r>
            <a:r>
              <a:rPr lang="en-US" sz="2000" b="1" i="1" dirty="0">
                <a:solidFill>
                  <a:srgbClr val="800000"/>
                </a:solidFill>
              </a:rPr>
              <a:t>thefts</a:t>
            </a:r>
            <a:r>
              <a:rPr lang="en-US" sz="2000" i="1" dirty="0" smtClean="0">
                <a:solidFill>
                  <a:srgbClr val="800000"/>
                </a:solidFill>
              </a:rPr>
              <a:t>. </a:t>
            </a:r>
            <a:r>
              <a:rPr lang="en-US" sz="2000" dirty="0" smtClean="0"/>
              <a:t>(</a:t>
            </a:r>
            <a:r>
              <a:rPr lang="en-US" sz="2000" b="1" dirty="0" smtClean="0">
                <a:solidFill>
                  <a:srgbClr val="800000"/>
                </a:solidFill>
              </a:rPr>
              <a:t>Revelation 9:20-21</a:t>
            </a:r>
            <a:r>
              <a:rPr lang="en-US" sz="2000" dirty="0" smtClean="0"/>
              <a:t>)</a:t>
            </a:r>
          </a:p>
          <a:p>
            <a:pPr>
              <a:spcBef>
                <a:spcPts val="0"/>
              </a:spcBef>
            </a:pPr>
            <a:r>
              <a:rPr lang="en-US" sz="2000" dirty="0" smtClean="0"/>
              <a:t>Hope and expectation that they should </a:t>
            </a:r>
            <a:r>
              <a:rPr lang="en-US" sz="2000" b="1" i="1" dirty="0" smtClean="0"/>
              <a:t>repent</a:t>
            </a:r>
            <a:r>
              <a:rPr lang="en-US" sz="2000" dirty="0" smtClean="0"/>
              <a:t>.</a:t>
            </a:r>
          </a:p>
          <a:p>
            <a:pPr>
              <a:spcBef>
                <a:spcPts val="0"/>
              </a:spcBef>
            </a:pPr>
            <a:r>
              <a:rPr lang="en-US" sz="2000" dirty="0" smtClean="0"/>
              <a:t>God does not want anyone to be lost, destroyed (</a:t>
            </a:r>
            <a:r>
              <a:rPr lang="en-US" sz="2000" b="1" dirty="0" smtClean="0">
                <a:solidFill>
                  <a:srgbClr val="800000"/>
                </a:solidFill>
              </a:rPr>
              <a:t>2 Peter 3:9; Ezekiel 18:23, 30-32</a:t>
            </a:r>
            <a:r>
              <a:rPr lang="en-US" sz="2000" dirty="0" smtClean="0"/>
              <a:t>).</a:t>
            </a:r>
          </a:p>
          <a:p>
            <a:pPr>
              <a:spcBef>
                <a:spcPts val="0"/>
              </a:spcBef>
            </a:pPr>
            <a:r>
              <a:rPr lang="en-US" sz="2000" dirty="0" smtClean="0"/>
              <a:t>Multiple opportunities are extended </a:t>
            </a:r>
            <a:r>
              <a:rPr lang="en-US" sz="2000" i="1" dirty="0" smtClean="0">
                <a:solidFill>
                  <a:srgbClr val="800000"/>
                </a:solidFill>
              </a:rPr>
              <a:t>“until there is no remedy”</a:t>
            </a:r>
            <a:r>
              <a:rPr lang="en-US" sz="2000" dirty="0" smtClean="0"/>
              <a:t> (</a:t>
            </a:r>
            <a:r>
              <a:rPr lang="en-US" sz="2000" b="1" dirty="0" smtClean="0">
                <a:solidFill>
                  <a:srgbClr val="800000"/>
                </a:solidFill>
              </a:rPr>
              <a:t>2 Chr. 36:15-16</a:t>
            </a:r>
            <a:r>
              <a:rPr lang="en-US" sz="2000" dirty="0" smtClean="0"/>
              <a:t>).</a:t>
            </a:r>
          </a:p>
          <a:p>
            <a:pPr>
              <a:spcBef>
                <a:spcPts val="0"/>
              </a:spcBef>
            </a:pPr>
            <a:r>
              <a:rPr lang="en-US" sz="2000" dirty="0" smtClean="0"/>
              <a:t>Generally, men do </a:t>
            </a:r>
            <a:r>
              <a:rPr lang="en-US" sz="2000" b="1" i="1" dirty="0" smtClean="0"/>
              <a:t>not</a:t>
            </a:r>
            <a:r>
              <a:rPr lang="en-US" sz="2000" dirty="0" smtClean="0"/>
              <a:t> respond to these warnings (</a:t>
            </a:r>
            <a:r>
              <a:rPr lang="en-US" sz="2000" b="1" dirty="0" smtClean="0">
                <a:solidFill>
                  <a:srgbClr val="800000"/>
                </a:solidFill>
              </a:rPr>
              <a:t>Matthew 7:13</a:t>
            </a:r>
            <a:r>
              <a:rPr lang="en-US" sz="2000" dirty="0" smtClean="0"/>
              <a:t>).</a:t>
            </a:r>
          </a:p>
        </p:txBody>
      </p:sp>
    </p:spTree>
    <p:extLst>
      <p:ext uri="{BB962C8B-B14F-4D97-AF65-F5344CB8AC3E}">
        <p14:creationId xmlns:p14="http://schemas.microsoft.com/office/powerpoint/2010/main" val="9628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Numbers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dirty="0" smtClean="0"/>
              <a:t>How </a:t>
            </a:r>
            <a:r>
              <a:rPr lang="en-US" dirty="0"/>
              <a:t>are numbers generally used to communicate in this book</a:t>
            </a:r>
            <a:r>
              <a:rPr lang="en-US" dirty="0" smtClean="0"/>
              <a:t>?</a:t>
            </a:r>
          </a:p>
          <a:p>
            <a:pPr>
              <a:spcBef>
                <a:spcPts val="0"/>
              </a:spcBef>
            </a:pPr>
            <a:r>
              <a:rPr lang="en-US" dirty="0" smtClean="0"/>
              <a:t>Symbolic, not literal.  Maybe multiplied for emphasis, mingling.</a:t>
            </a:r>
          </a:p>
          <a:p>
            <a:pPr>
              <a:spcBef>
                <a:spcPts val="0"/>
              </a:spcBef>
            </a:pPr>
            <a:r>
              <a:rPr lang="en-US" b="1" dirty="0" smtClean="0">
                <a:solidFill>
                  <a:srgbClr val="800000"/>
                </a:solidFill>
              </a:rPr>
              <a:t>1 </a:t>
            </a:r>
            <a:r>
              <a:rPr lang="en-US" dirty="0" smtClean="0"/>
              <a:t>– </a:t>
            </a:r>
            <a:r>
              <a:rPr lang="en-US" dirty="0" smtClean="0"/>
              <a:t>Unity, Unique (</a:t>
            </a:r>
            <a:r>
              <a:rPr lang="en-US" b="1" dirty="0" smtClean="0">
                <a:solidFill>
                  <a:srgbClr val="800000"/>
                </a:solidFill>
              </a:rPr>
              <a:t>Gen. 11:6; John 10:30; 17:22; 1 Cor. 3:8; Rev. 17:13</a:t>
            </a:r>
            <a:r>
              <a:rPr lang="en-US" dirty="0" smtClean="0"/>
              <a:t>).</a:t>
            </a:r>
          </a:p>
          <a:p>
            <a:pPr>
              <a:spcBef>
                <a:spcPts val="0"/>
              </a:spcBef>
            </a:pPr>
            <a:r>
              <a:rPr lang="en-US" b="1" dirty="0" smtClean="0">
                <a:solidFill>
                  <a:srgbClr val="800000"/>
                </a:solidFill>
              </a:rPr>
              <a:t>2 </a:t>
            </a:r>
            <a:r>
              <a:rPr lang="en-US" dirty="0" smtClean="0"/>
              <a:t>– Reinforcement or Confidence (</a:t>
            </a:r>
            <a:r>
              <a:rPr lang="en-US" b="1" dirty="0" smtClean="0">
                <a:solidFill>
                  <a:srgbClr val="800000"/>
                </a:solidFill>
              </a:rPr>
              <a:t>Ecclesiastes 4:9-11; Luke 10:11; Deuteronomy 17:6; 19:15; 2 Corinthians 13:1</a:t>
            </a:r>
            <a:r>
              <a:rPr lang="en-US" dirty="0" smtClean="0"/>
              <a:t>).</a:t>
            </a:r>
          </a:p>
          <a:p>
            <a:pPr>
              <a:spcBef>
                <a:spcPts val="0"/>
              </a:spcBef>
            </a:pPr>
            <a:r>
              <a:rPr lang="en-US" b="1" dirty="0" smtClean="0">
                <a:solidFill>
                  <a:srgbClr val="800000"/>
                </a:solidFill>
              </a:rPr>
              <a:t>3 </a:t>
            </a:r>
            <a:r>
              <a:rPr lang="en-US" dirty="0" smtClean="0"/>
              <a:t>– Deity, Divinity, the Godhead – Repetition for super emphasis (</a:t>
            </a:r>
            <a:r>
              <a:rPr lang="en-US" b="1" dirty="0" smtClean="0">
                <a:solidFill>
                  <a:srgbClr val="800000"/>
                </a:solidFill>
              </a:rPr>
              <a:t>Isaiah 6:3; Revelation 4:8</a:t>
            </a:r>
            <a:r>
              <a:rPr lang="en-US" dirty="0" smtClean="0"/>
              <a:t>).</a:t>
            </a:r>
          </a:p>
          <a:p>
            <a:pPr>
              <a:spcBef>
                <a:spcPts val="0"/>
              </a:spcBef>
            </a:pPr>
            <a:r>
              <a:rPr lang="en-US" b="1" dirty="0" smtClean="0">
                <a:solidFill>
                  <a:srgbClr val="800000"/>
                </a:solidFill>
              </a:rPr>
              <a:t>3½</a:t>
            </a:r>
            <a:r>
              <a:rPr lang="en-US" dirty="0" smtClean="0"/>
              <a:t>  - Broken or Interrupted </a:t>
            </a:r>
            <a:r>
              <a:rPr lang="en-US" b="1" dirty="0" smtClean="0">
                <a:solidFill>
                  <a:srgbClr val="800000"/>
                </a:solidFill>
              </a:rPr>
              <a:t>7</a:t>
            </a:r>
            <a:r>
              <a:rPr lang="en-US" dirty="0" smtClean="0"/>
              <a:t>, Divine intervention</a:t>
            </a:r>
          </a:p>
          <a:p>
            <a:pPr>
              <a:spcBef>
                <a:spcPts val="0"/>
              </a:spcBef>
            </a:pPr>
            <a:r>
              <a:rPr lang="en-US" b="1" dirty="0" smtClean="0">
                <a:solidFill>
                  <a:srgbClr val="800000"/>
                </a:solidFill>
              </a:rPr>
              <a:t>4</a:t>
            </a:r>
            <a:r>
              <a:rPr lang="en-US" dirty="0" smtClean="0"/>
              <a:t> – The Whole World (</a:t>
            </a:r>
            <a:r>
              <a:rPr lang="en-US" b="1" dirty="0" smtClean="0">
                <a:solidFill>
                  <a:srgbClr val="800000"/>
                </a:solidFill>
              </a:rPr>
              <a:t>Isaiah 11:12; Jeremiah 49:36; Ezekiel 37:9; Daniel 7:2; 11:4; Zechariah 2:6</a:t>
            </a:r>
            <a:r>
              <a:rPr lang="en-US" b="1" smtClean="0">
                <a:solidFill>
                  <a:srgbClr val="800000"/>
                </a:solidFill>
              </a:rPr>
              <a:t>; </a:t>
            </a:r>
            <a:r>
              <a:rPr lang="en-US" b="1" smtClean="0">
                <a:solidFill>
                  <a:srgbClr val="800000"/>
                </a:solidFill>
              </a:rPr>
              <a:t>Mat. </a:t>
            </a:r>
            <a:r>
              <a:rPr lang="en-US" b="1" dirty="0" smtClean="0">
                <a:solidFill>
                  <a:srgbClr val="800000"/>
                </a:solidFill>
              </a:rPr>
              <a:t>24:31; Mar. 13:27</a:t>
            </a:r>
            <a:r>
              <a:rPr lang="en-US" b="1" dirty="0" smtClean="0">
                <a:solidFill>
                  <a:srgbClr val="800000"/>
                </a:solidFill>
              </a:rPr>
              <a:t>; Rev. 7:1</a:t>
            </a:r>
            <a:r>
              <a:rPr lang="en-US" dirty="0" smtClean="0"/>
              <a:t>)</a:t>
            </a:r>
            <a:endParaRPr lang="en-US" dirty="0"/>
          </a:p>
        </p:txBody>
      </p:sp>
    </p:spTree>
    <p:extLst>
      <p:ext uri="{BB962C8B-B14F-4D97-AF65-F5344CB8AC3E}">
        <p14:creationId xmlns:p14="http://schemas.microsoft.com/office/powerpoint/2010/main" val="6772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11 – Proclamation of Delay No Longer</a:t>
            </a:r>
            <a:endParaRPr lang="en-US" sz="1800" b="1" dirty="0"/>
          </a:p>
        </p:txBody>
      </p:sp>
    </p:spTree>
    <p:extLst>
      <p:ext uri="{BB962C8B-B14F-4D97-AF65-F5344CB8AC3E}">
        <p14:creationId xmlns:p14="http://schemas.microsoft.com/office/powerpoint/2010/main" val="257857673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Mighty Angel and </a:t>
            </a:r>
            <a:endParaRPr lang="en-US" dirty="0" smtClean="0"/>
          </a:p>
          <a:p>
            <a:r>
              <a:rPr lang="en-US" dirty="0" smtClean="0"/>
              <a:t>the </a:t>
            </a:r>
            <a:r>
              <a:rPr lang="en-US" dirty="0"/>
              <a:t>Little Book </a:t>
            </a:r>
            <a:endParaRPr lang="en-US" dirty="0" smtClean="0"/>
          </a:p>
          <a:p>
            <a:r>
              <a:rPr lang="en-US" dirty="0" smtClean="0"/>
              <a:t>Revelation 10:1-7</a:t>
            </a:r>
            <a:endParaRPr lang="en-US" dirty="0"/>
          </a:p>
        </p:txBody>
      </p:sp>
    </p:spTree>
    <p:extLst>
      <p:ext uri="{BB962C8B-B14F-4D97-AF65-F5344CB8AC3E}">
        <p14:creationId xmlns:p14="http://schemas.microsoft.com/office/powerpoint/2010/main" val="342926478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Mighty Angel</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Describe this </a:t>
            </a:r>
            <a:r>
              <a:rPr lang="en-US" sz="2000" i="1" dirty="0">
                <a:solidFill>
                  <a:srgbClr val="800000"/>
                </a:solidFill>
              </a:rPr>
              <a:t>“mighty angel”</a:t>
            </a:r>
            <a:r>
              <a:rPr lang="en-US" sz="2000" dirty="0"/>
              <a:t>?  How does he compare to descriptions of other beings recorded thus far in Revelation? </a:t>
            </a:r>
            <a:endParaRPr lang="en-US" sz="2000" dirty="0" smtClean="0"/>
          </a:p>
          <a:p>
            <a:pPr marL="0" lvl="0" indent="0">
              <a:buNone/>
            </a:pPr>
            <a:r>
              <a:rPr lang="en-US" sz="2000" i="1" dirty="0">
                <a:solidFill>
                  <a:srgbClr val="800000"/>
                </a:solidFill>
              </a:rPr>
              <a:t>I saw still </a:t>
            </a:r>
            <a:r>
              <a:rPr lang="en-US" sz="2000" b="1" i="1" u="sng" dirty="0">
                <a:solidFill>
                  <a:srgbClr val="800000"/>
                </a:solidFill>
              </a:rPr>
              <a:t>another mighty</a:t>
            </a:r>
            <a:r>
              <a:rPr lang="en-US" sz="2000" dirty="0"/>
              <a:t> </a:t>
            </a:r>
            <a:r>
              <a:rPr lang="en-US" sz="2000" dirty="0" smtClean="0"/>
              <a:t>(Gr., </a:t>
            </a:r>
            <a:r>
              <a:rPr lang="en-US" sz="2000" i="1" dirty="0" err="1" smtClean="0"/>
              <a:t>ischuros</a:t>
            </a:r>
            <a:r>
              <a:rPr lang="en-US" sz="2000" dirty="0" smtClean="0"/>
              <a:t>) </a:t>
            </a:r>
            <a:r>
              <a:rPr lang="en-US" sz="2000" b="1" i="1" u="sng" dirty="0" smtClean="0">
                <a:solidFill>
                  <a:srgbClr val="800000"/>
                </a:solidFill>
              </a:rPr>
              <a:t>angel</a:t>
            </a:r>
            <a:r>
              <a:rPr lang="en-US" sz="2000" b="1" i="1" dirty="0" smtClean="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smtClean="0">
                <a:solidFill>
                  <a:srgbClr val="800000"/>
                </a:solidFill>
              </a:rPr>
              <a:t>. </a:t>
            </a:r>
            <a:r>
              <a:rPr lang="en-US" sz="2000" dirty="0" smtClean="0"/>
              <a:t>(</a:t>
            </a:r>
            <a:r>
              <a:rPr lang="en-US" sz="2000" b="1" dirty="0" smtClean="0">
                <a:solidFill>
                  <a:srgbClr val="800000"/>
                </a:solidFill>
              </a:rPr>
              <a:t>Revelation 10:1</a:t>
            </a:r>
            <a:r>
              <a:rPr lang="en-US" sz="2000" dirty="0" smtClean="0"/>
              <a:t>)</a:t>
            </a:r>
          </a:p>
          <a:p>
            <a:pPr marL="0" indent="0">
              <a:buNone/>
            </a:pPr>
            <a:r>
              <a:rPr lang="en-US" sz="2000" i="1" dirty="0" smtClean="0">
                <a:solidFill>
                  <a:srgbClr val="800000"/>
                </a:solidFill>
              </a:rPr>
              <a:t>“Then </a:t>
            </a:r>
            <a:r>
              <a:rPr lang="en-US" sz="2000" i="1" dirty="0">
                <a:solidFill>
                  <a:srgbClr val="800000"/>
                </a:solidFill>
              </a:rPr>
              <a:t>I saw </a:t>
            </a:r>
            <a:r>
              <a:rPr lang="en-US" sz="2000" b="1" i="1" dirty="0">
                <a:solidFill>
                  <a:srgbClr val="800000"/>
                </a:solidFill>
              </a:rPr>
              <a:t>a </a:t>
            </a:r>
            <a:r>
              <a:rPr lang="en-US" sz="2000" b="1" i="1" u="sng" dirty="0" smtClean="0">
                <a:solidFill>
                  <a:srgbClr val="800000"/>
                </a:solidFill>
              </a:rPr>
              <a:t>strong</a:t>
            </a:r>
            <a:r>
              <a:rPr lang="en-US" sz="2000" dirty="0"/>
              <a:t> (Gr., </a:t>
            </a:r>
            <a:r>
              <a:rPr lang="en-US" sz="2000" i="1" dirty="0" err="1" smtClean="0"/>
              <a:t>ischuros</a:t>
            </a:r>
            <a:r>
              <a:rPr lang="en-US" sz="2000" dirty="0"/>
              <a:t>) </a:t>
            </a:r>
            <a:r>
              <a:rPr lang="en-US" sz="2000" b="1" i="1" u="sng" dirty="0" smtClean="0">
                <a:solidFill>
                  <a:srgbClr val="800000"/>
                </a:solidFill>
              </a:rPr>
              <a:t>angel</a:t>
            </a:r>
            <a:r>
              <a:rPr lang="en-US" sz="2000" b="1" i="1" dirty="0" smtClean="0">
                <a:solidFill>
                  <a:srgbClr val="800000"/>
                </a:solidFill>
              </a:rPr>
              <a:t> </a:t>
            </a:r>
            <a:r>
              <a:rPr lang="en-US" sz="2000" b="1" i="1" dirty="0">
                <a:solidFill>
                  <a:srgbClr val="800000"/>
                </a:solidFill>
              </a:rPr>
              <a:t>proclaiming with a </a:t>
            </a:r>
            <a:r>
              <a:rPr lang="en-US" sz="2000" b="1" i="1" u="sng" dirty="0">
                <a:solidFill>
                  <a:srgbClr val="800000"/>
                </a:solidFill>
              </a:rPr>
              <a:t>loud voice</a:t>
            </a:r>
            <a:r>
              <a:rPr lang="en-US" sz="2000" i="1" dirty="0">
                <a:solidFill>
                  <a:srgbClr val="800000"/>
                </a:solidFill>
              </a:rPr>
              <a:t>, </a:t>
            </a:r>
            <a:r>
              <a:rPr lang="en-US" sz="2000" i="1" dirty="0" smtClean="0">
                <a:solidFill>
                  <a:srgbClr val="800000"/>
                </a:solidFill>
              </a:rPr>
              <a:t>“Who </a:t>
            </a:r>
            <a:r>
              <a:rPr lang="en-US" sz="2000" i="1" dirty="0">
                <a:solidFill>
                  <a:srgbClr val="800000"/>
                </a:solidFill>
              </a:rPr>
              <a:t>is worthy to open the scroll and to </a:t>
            </a:r>
            <a:r>
              <a:rPr lang="en-US" sz="2000" i="1" dirty="0" err="1">
                <a:solidFill>
                  <a:srgbClr val="800000"/>
                </a:solidFill>
              </a:rPr>
              <a:t>loose</a:t>
            </a:r>
            <a:r>
              <a:rPr lang="en-US" sz="2000" i="1" dirty="0">
                <a:solidFill>
                  <a:srgbClr val="800000"/>
                </a:solidFill>
              </a:rPr>
              <a:t> its seals</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5:2</a:t>
            </a:r>
            <a:r>
              <a:rPr lang="en-US" sz="2000" dirty="0" smtClean="0"/>
              <a:t>)</a:t>
            </a:r>
          </a:p>
          <a:p>
            <a:pPr marL="0" indent="0">
              <a:buNone/>
            </a:pPr>
            <a:r>
              <a:rPr lang="en-US" sz="2000" i="1" dirty="0" smtClean="0">
                <a:solidFill>
                  <a:srgbClr val="800000"/>
                </a:solidFill>
              </a:rPr>
              <a:t>Then </a:t>
            </a:r>
            <a:r>
              <a:rPr lang="en-US" sz="2000" i="1" dirty="0">
                <a:solidFill>
                  <a:srgbClr val="800000"/>
                </a:solidFill>
              </a:rPr>
              <a:t>I saw </a:t>
            </a:r>
            <a:r>
              <a:rPr lang="en-US" sz="2000" b="1" i="1" u="sng" dirty="0">
                <a:solidFill>
                  <a:srgbClr val="800000"/>
                </a:solidFill>
              </a:rPr>
              <a:t>another angel</a:t>
            </a:r>
            <a:r>
              <a:rPr lang="en-US" sz="2000" b="1" i="1" dirty="0">
                <a:solidFill>
                  <a:srgbClr val="800000"/>
                </a:solidFill>
              </a:rPr>
              <a:t> </a:t>
            </a:r>
            <a:r>
              <a:rPr lang="en-US" sz="2000" i="1" dirty="0">
                <a:solidFill>
                  <a:srgbClr val="800000"/>
                </a:solidFill>
              </a:rPr>
              <a:t>ascending from the east, </a:t>
            </a:r>
            <a:r>
              <a:rPr lang="en-US" sz="2000" b="1" i="1" dirty="0">
                <a:solidFill>
                  <a:srgbClr val="800000"/>
                </a:solidFill>
              </a:rPr>
              <a:t>having the seal of the living God</a:t>
            </a:r>
            <a:r>
              <a:rPr lang="en-US" sz="2000" i="1" dirty="0">
                <a:solidFill>
                  <a:srgbClr val="800000"/>
                </a:solidFill>
              </a:rPr>
              <a:t>. And </a:t>
            </a:r>
            <a:r>
              <a:rPr lang="en-US" sz="2000" b="1" i="1" dirty="0">
                <a:solidFill>
                  <a:srgbClr val="800000"/>
                </a:solidFill>
              </a:rPr>
              <a:t>he cried with a </a:t>
            </a:r>
            <a:r>
              <a:rPr lang="en-US" sz="2000" b="1" i="1" u="sng" dirty="0">
                <a:solidFill>
                  <a:srgbClr val="800000"/>
                </a:solidFill>
              </a:rPr>
              <a:t>loud voice</a:t>
            </a:r>
            <a:r>
              <a:rPr lang="en-US" sz="2000" b="1" i="1" dirty="0">
                <a:solidFill>
                  <a:srgbClr val="800000"/>
                </a:solidFill>
              </a:rPr>
              <a:t> </a:t>
            </a:r>
            <a:r>
              <a:rPr lang="en-US" sz="2000" i="1" dirty="0">
                <a:solidFill>
                  <a:srgbClr val="800000"/>
                </a:solidFill>
              </a:rPr>
              <a:t>to the four angels to whom it was granted to harm the earth and the sea, </a:t>
            </a:r>
            <a:r>
              <a:rPr lang="en-US" sz="2000" dirty="0"/>
              <a:t>(</a:t>
            </a:r>
            <a:r>
              <a:rPr lang="en-US" sz="2000" b="1" dirty="0">
                <a:solidFill>
                  <a:srgbClr val="800000"/>
                </a:solidFill>
              </a:rPr>
              <a:t>Revelation </a:t>
            </a:r>
            <a:r>
              <a:rPr lang="en-US" sz="2000" b="1" dirty="0" smtClean="0">
                <a:solidFill>
                  <a:srgbClr val="800000"/>
                </a:solidFill>
              </a:rPr>
              <a:t>7:2</a:t>
            </a:r>
            <a:r>
              <a:rPr lang="en-US" sz="2000" dirty="0" smtClean="0"/>
              <a:t>)</a:t>
            </a:r>
            <a:endParaRPr lang="en-US" sz="2000" dirty="0"/>
          </a:p>
          <a:p>
            <a:r>
              <a:rPr lang="en-US" sz="2000" dirty="0" smtClean="0"/>
              <a:t>Most powerful one observed thus far.  Cloud associated with divine judgment.</a:t>
            </a:r>
          </a:p>
          <a:p>
            <a:r>
              <a:rPr lang="en-US" sz="2000" dirty="0" smtClean="0"/>
              <a:t>Description seems to enhance impression of his power (wisdom, glory, power).</a:t>
            </a:r>
          </a:p>
          <a:p>
            <a:r>
              <a:rPr lang="en-US" sz="2000" dirty="0" smtClean="0"/>
              <a:t>Scale suggests he was giant (compared to cloud, rainbow, sun, and pillars).</a:t>
            </a:r>
            <a:endParaRPr lang="en-US" sz="2000" dirty="0"/>
          </a:p>
        </p:txBody>
      </p:sp>
    </p:spTree>
    <p:extLst>
      <p:ext uri="{BB962C8B-B14F-4D97-AF65-F5344CB8AC3E}">
        <p14:creationId xmlns:p14="http://schemas.microsoft.com/office/powerpoint/2010/main" val="19185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“Mighty Angel” Really Jesus?</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I saw still </a:t>
            </a:r>
            <a:r>
              <a:rPr lang="en-US" sz="2000" b="1" i="1" u="sng" dirty="0" smtClean="0">
                <a:solidFill>
                  <a:srgbClr val="800000"/>
                </a:solidFill>
              </a:rPr>
              <a:t>another mighty</a:t>
            </a:r>
            <a:r>
              <a:rPr lang="en-US" sz="2000" dirty="0" smtClean="0"/>
              <a:t> (Gr., </a:t>
            </a:r>
            <a:r>
              <a:rPr lang="en-US" sz="2000" i="1" dirty="0" err="1" smtClean="0"/>
              <a:t>ischuros</a:t>
            </a:r>
            <a:r>
              <a:rPr lang="en-US" sz="2000" dirty="0" smtClean="0"/>
              <a:t>) </a:t>
            </a:r>
            <a:r>
              <a:rPr lang="en-US" sz="2000" b="1" i="1" u="sng" dirty="0" smtClean="0">
                <a:solidFill>
                  <a:srgbClr val="800000"/>
                </a:solidFill>
              </a:rPr>
              <a:t>angel</a:t>
            </a:r>
            <a:r>
              <a:rPr lang="en-US" sz="2000" b="1" i="1" dirty="0" smtClean="0">
                <a:solidFill>
                  <a:srgbClr val="800000"/>
                </a:solidFill>
              </a:rPr>
              <a:t> </a:t>
            </a:r>
            <a:r>
              <a:rPr lang="en-US" sz="2000" i="1" dirty="0" smtClean="0">
                <a:solidFill>
                  <a:srgbClr val="800000"/>
                </a:solidFill>
              </a:rPr>
              <a:t>coming down from heaven, </a:t>
            </a:r>
            <a:r>
              <a:rPr lang="en-US" sz="2000" b="1" i="1" dirty="0" smtClean="0">
                <a:solidFill>
                  <a:srgbClr val="800000"/>
                </a:solidFill>
              </a:rPr>
              <a:t>clothed with a </a:t>
            </a:r>
            <a:r>
              <a:rPr lang="en-US" sz="2000" b="1" i="1" u="sng" dirty="0" smtClean="0">
                <a:solidFill>
                  <a:srgbClr val="800000"/>
                </a:solidFill>
              </a:rPr>
              <a:t>cloud</a:t>
            </a:r>
            <a:r>
              <a:rPr lang="en-US" sz="2000" i="1" dirty="0" smtClean="0">
                <a:solidFill>
                  <a:srgbClr val="800000"/>
                </a:solidFill>
              </a:rPr>
              <a:t>. And </a:t>
            </a:r>
            <a:r>
              <a:rPr lang="en-US" sz="2000" b="1" i="1" dirty="0" smtClean="0">
                <a:solidFill>
                  <a:srgbClr val="800000"/>
                </a:solidFill>
              </a:rPr>
              <a:t>a </a:t>
            </a:r>
            <a:r>
              <a:rPr lang="en-US" sz="2000" b="1" i="1" u="sng" dirty="0" smtClean="0">
                <a:solidFill>
                  <a:srgbClr val="800000"/>
                </a:solidFill>
              </a:rPr>
              <a:t>rainbow</a:t>
            </a:r>
            <a:r>
              <a:rPr lang="en-US" sz="2000" b="1" i="1" dirty="0" smtClean="0">
                <a:solidFill>
                  <a:srgbClr val="800000"/>
                </a:solidFill>
              </a:rPr>
              <a:t> was on his head</a:t>
            </a:r>
            <a:r>
              <a:rPr lang="en-US" sz="2000" i="1" dirty="0" smtClean="0">
                <a:solidFill>
                  <a:srgbClr val="800000"/>
                </a:solidFill>
              </a:rPr>
              <a:t>, </a:t>
            </a:r>
            <a:r>
              <a:rPr lang="en-US" sz="2000" b="1" i="1" dirty="0" smtClean="0">
                <a:solidFill>
                  <a:srgbClr val="800000"/>
                </a:solidFill>
              </a:rPr>
              <a:t>his face was </a:t>
            </a:r>
            <a:r>
              <a:rPr lang="en-US" sz="2000" b="1" i="1" u="sng" dirty="0" smtClean="0">
                <a:solidFill>
                  <a:srgbClr val="800000"/>
                </a:solidFill>
              </a:rPr>
              <a:t>like the sun</a:t>
            </a:r>
            <a:r>
              <a:rPr lang="en-US" sz="2000" i="1" dirty="0" smtClean="0">
                <a:solidFill>
                  <a:srgbClr val="800000"/>
                </a:solidFill>
              </a:rPr>
              <a:t>, and his </a:t>
            </a:r>
            <a:r>
              <a:rPr lang="en-US" sz="2000" b="1" i="1" dirty="0" smtClean="0">
                <a:solidFill>
                  <a:srgbClr val="800000"/>
                </a:solidFill>
              </a:rPr>
              <a:t>feet like </a:t>
            </a:r>
            <a:r>
              <a:rPr lang="en-US" sz="2000" b="1" i="1" u="sng" dirty="0" smtClean="0">
                <a:solidFill>
                  <a:srgbClr val="800000"/>
                </a:solidFill>
              </a:rPr>
              <a:t>pillars of fire</a:t>
            </a:r>
            <a:r>
              <a:rPr lang="en-US" sz="2000" i="1" dirty="0" smtClean="0">
                <a:solidFill>
                  <a:srgbClr val="800000"/>
                </a:solidFill>
              </a:rPr>
              <a:t>. </a:t>
            </a:r>
            <a:r>
              <a:rPr lang="en-US" sz="2000" dirty="0" smtClean="0"/>
              <a:t>(</a:t>
            </a:r>
            <a:r>
              <a:rPr lang="en-US" sz="2000" b="1" dirty="0" smtClean="0">
                <a:solidFill>
                  <a:srgbClr val="800000"/>
                </a:solidFill>
              </a:rPr>
              <a:t>Revelation 10:1</a:t>
            </a:r>
            <a:r>
              <a:rPr lang="en-US" sz="2000" dirty="0" smtClean="0"/>
              <a:t>)</a:t>
            </a:r>
          </a:p>
          <a:p>
            <a:pPr marL="346075" lvl="0" indent="-346075">
              <a:buFont typeface="+mj-lt"/>
              <a:buAutoNum type="arabicPeriod" startAt="2"/>
            </a:pPr>
            <a:r>
              <a:rPr lang="en-US" sz="2000" dirty="0" smtClean="0"/>
              <a:t>Could this </a:t>
            </a:r>
            <a:r>
              <a:rPr lang="en-US" sz="2000" i="1" dirty="0" smtClean="0">
                <a:solidFill>
                  <a:srgbClr val="800000"/>
                </a:solidFill>
              </a:rPr>
              <a:t>“mighty angel”</a:t>
            </a:r>
            <a:r>
              <a:rPr lang="en-US" sz="2000" dirty="0"/>
              <a:t> </a:t>
            </a:r>
            <a:r>
              <a:rPr lang="en-US" sz="2000" dirty="0" smtClean="0"/>
              <a:t>be Jesus? </a:t>
            </a:r>
          </a:p>
          <a:p>
            <a:r>
              <a:rPr lang="en-US" sz="2000" i="1" dirty="0" smtClean="0">
                <a:solidFill>
                  <a:srgbClr val="800000"/>
                </a:solidFill>
              </a:rPr>
              <a:t>“another”</a:t>
            </a:r>
            <a:r>
              <a:rPr lang="en-US" sz="2000" dirty="0" smtClean="0"/>
              <a:t> (Gr., </a:t>
            </a:r>
            <a:r>
              <a:rPr lang="en-US" sz="2000" i="1" dirty="0" err="1" smtClean="0"/>
              <a:t>allos</a:t>
            </a:r>
            <a:r>
              <a:rPr lang="en-US" sz="2000" dirty="0" smtClean="0"/>
              <a:t>) – another of the </a:t>
            </a:r>
            <a:r>
              <a:rPr lang="en-US" sz="2000" b="1" i="1" dirty="0" smtClean="0"/>
              <a:t>same</a:t>
            </a:r>
            <a:r>
              <a:rPr lang="en-US" sz="2000" dirty="0" smtClean="0"/>
              <a:t> kind (in contrast to </a:t>
            </a:r>
            <a:r>
              <a:rPr lang="en-US" sz="2000" i="1" dirty="0" err="1" smtClean="0"/>
              <a:t>heteros</a:t>
            </a:r>
            <a:r>
              <a:rPr lang="en-US" sz="2000" dirty="0" smtClean="0"/>
              <a:t>) – not Jesus.</a:t>
            </a:r>
          </a:p>
          <a:p>
            <a:r>
              <a:rPr lang="en-US" sz="2000" dirty="0" smtClean="0"/>
              <a:t>John does not fall down and worship this angel, like with Jesus (</a:t>
            </a:r>
            <a:r>
              <a:rPr lang="en-US" sz="2000" b="1" dirty="0" smtClean="0">
                <a:solidFill>
                  <a:srgbClr val="800000"/>
                </a:solidFill>
              </a:rPr>
              <a:t>John 1:17</a:t>
            </a:r>
            <a:r>
              <a:rPr lang="en-US" sz="2000" dirty="0" smtClean="0"/>
              <a:t>).</a:t>
            </a:r>
          </a:p>
          <a:p>
            <a:r>
              <a:rPr lang="en-US" sz="2000" dirty="0" smtClean="0"/>
              <a:t>However, the shared characteristics with the divine (cloud, rainbow, sun, fire) indicate not only his power but his divine authority, commissioning.</a:t>
            </a:r>
          </a:p>
          <a:p>
            <a:r>
              <a:rPr lang="en-US" sz="2000" dirty="0" smtClean="0"/>
              <a:t>In other words, he was sent and empowered by God.</a:t>
            </a:r>
          </a:p>
          <a:p>
            <a:r>
              <a:rPr lang="en-US" sz="2000" dirty="0" smtClean="0"/>
              <a:t>Other angels who could be mistaken for Jesus (</a:t>
            </a:r>
            <a:r>
              <a:rPr lang="en-US" sz="2000" b="1" dirty="0" smtClean="0">
                <a:solidFill>
                  <a:srgbClr val="800000"/>
                </a:solidFill>
              </a:rPr>
              <a:t>8:3-5; 14:14-20</a:t>
            </a:r>
            <a:r>
              <a:rPr lang="en-US" sz="2000" dirty="0" smtClean="0"/>
              <a:t>).</a:t>
            </a:r>
            <a:endParaRPr lang="en-US" sz="2000" dirty="0"/>
          </a:p>
        </p:txBody>
      </p:sp>
    </p:spTree>
    <p:extLst>
      <p:ext uri="{BB962C8B-B14F-4D97-AF65-F5344CB8AC3E}">
        <p14:creationId xmlns:p14="http://schemas.microsoft.com/office/powerpoint/2010/main" val="17130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on the Land and Sea</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What </a:t>
            </a:r>
            <a:r>
              <a:rPr lang="en-US" sz="2000" dirty="0"/>
              <a:t>is the significance of him standing on both the sea and the land?</a:t>
            </a:r>
            <a:endParaRPr lang="en-US" sz="2000" dirty="0" smtClean="0"/>
          </a:p>
          <a:p>
            <a:pPr marL="0" indent="0">
              <a:lnSpc>
                <a:spcPct val="97000"/>
              </a:lnSpc>
              <a:spcBef>
                <a:spcPts val="0"/>
              </a:spcBef>
              <a:buNone/>
            </a:pPr>
            <a:r>
              <a:rPr lang="en-US" sz="2000" i="1" dirty="0">
                <a:solidFill>
                  <a:srgbClr val="800000"/>
                </a:solidFill>
              </a:rPr>
              <a:t>He had a little book open in his hand. And </a:t>
            </a:r>
            <a:r>
              <a:rPr lang="en-US" sz="2000" b="1" i="1" dirty="0">
                <a:solidFill>
                  <a:srgbClr val="800000"/>
                </a:solidFill>
              </a:rPr>
              <a:t>he </a:t>
            </a:r>
            <a:r>
              <a:rPr lang="en-US" sz="2000" b="1" i="1" u="sng" dirty="0">
                <a:solidFill>
                  <a:srgbClr val="800000"/>
                </a:solidFill>
              </a:rPr>
              <a:t>set</a:t>
            </a:r>
            <a:r>
              <a:rPr lang="en-US" sz="2000" b="1" i="1" dirty="0">
                <a:solidFill>
                  <a:srgbClr val="800000"/>
                </a:solidFill>
              </a:rPr>
              <a:t> his right foot </a:t>
            </a:r>
            <a:r>
              <a:rPr lang="en-US" sz="2000" b="1" i="1" u="sng" dirty="0">
                <a:solidFill>
                  <a:srgbClr val="800000"/>
                </a:solidFill>
              </a:rPr>
              <a:t>on the sea</a:t>
            </a:r>
            <a:r>
              <a:rPr lang="en-US" sz="2000" b="1" i="1" dirty="0">
                <a:solidFill>
                  <a:srgbClr val="800000"/>
                </a:solidFill>
              </a:rPr>
              <a:t> and his left foot </a:t>
            </a:r>
            <a:r>
              <a:rPr lang="en-US" sz="2000" b="1" i="1" u="sng" dirty="0">
                <a:solidFill>
                  <a:srgbClr val="800000"/>
                </a:solidFill>
              </a:rPr>
              <a:t>on the land</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10:2</a:t>
            </a:r>
            <a:r>
              <a:rPr lang="en-US" sz="2000" dirty="0" smtClean="0"/>
              <a:t>)</a:t>
            </a:r>
          </a:p>
          <a:p>
            <a:pPr>
              <a:lnSpc>
                <a:spcPct val="97000"/>
              </a:lnSpc>
              <a:spcBef>
                <a:spcPts val="0"/>
              </a:spcBef>
            </a:pPr>
            <a:r>
              <a:rPr lang="en-US" sz="2000" dirty="0" smtClean="0"/>
              <a:t>Suggests power, authority </a:t>
            </a:r>
            <a:r>
              <a:rPr lang="en-US" sz="2000" b="1" i="1" dirty="0" smtClean="0"/>
              <a:t>over</a:t>
            </a:r>
            <a:r>
              <a:rPr lang="en-US" sz="2000" dirty="0" smtClean="0"/>
              <a:t> all aspects, domains of our world (land and sea).</a:t>
            </a:r>
          </a:p>
          <a:p>
            <a:pPr>
              <a:lnSpc>
                <a:spcPct val="97000"/>
              </a:lnSpc>
              <a:spcBef>
                <a:spcPts val="0"/>
              </a:spcBef>
            </a:pPr>
            <a:r>
              <a:rPr lang="en-US" sz="2000" dirty="0" smtClean="0"/>
              <a:t>Emphasizes his might and power ... and credibility and significance of his words and his </a:t>
            </a:r>
            <a:r>
              <a:rPr lang="en-US" sz="2000" i="1" dirty="0" smtClean="0">
                <a:solidFill>
                  <a:srgbClr val="800000"/>
                </a:solidFill>
              </a:rPr>
              <a:t>“little book”</a:t>
            </a:r>
            <a:r>
              <a:rPr lang="en-US" sz="2000" dirty="0" smtClean="0"/>
              <a:t>.</a:t>
            </a:r>
          </a:p>
          <a:p>
            <a:pPr>
              <a:lnSpc>
                <a:spcPct val="97000"/>
              </a:lnSpc>
              <a:spcBef>
                <a:spcPts val="0"/>
              </a:spcBef>
            </a:pPr>
            <a:r>
              <a:rPr lang="en-US" sz="2000" dirty="0" smtClean="0"/>
              <a:t>May suggest broad applicability of the </a:t>
            </a:r>
            <a:r>
              <a:rPr lang="en-US" sz="2000" i="1" dirty="0">
                <a:solidFill>
                  <a:srgbClr val="800000"/>
                </a:solidFill>
              </a:rPr>
              <a:t>“little book</a:t>
            </a:r>
            <a:r>
              <a:rPr lang="en-US" sz="2000" i="1" dirty="0" smtClean="0">
                <a:solidFill>
                  <a:srgbClr val="800000"/>
                </a:solidFill>
              </a:rPr>
              <a:t>”</a:t>
            </a:r>
            <a:r>
              <a:rPr lang="en-US" sz="2000" dirty="0" smtClean="0"/>
              <a:t>.</a:t>
            </a:r>
          </a:p>
          <a:p>
            <a:pPr>
              <a:lnSpc>
                <a:spcPct val="97000"/>
              </a:lnSpc>
              <a:spcBef>
                <a:spcPts val="0"/>
              </a:spcBef>
            </a:pPr>
            <a:endParaRPr lang="en-US" sz="2000" dirty="0" smtClean="0"/>
          </a:p>
        </p:txBody>
      </p:sp>
    </p:spTree>
    <p:extLst>
      <p:ext uri="{BB962C8B-B14F-4D97-AF65-F5344CB8AC3E}">
        <p14:creationId xmlns:p14="http://schemas.microsoft.com/office/powerpoint/2010/main" val="34352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Sealing the Seven Thunders’ Words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4"/>
            </a:pPr>
            <a:r>
              <a:rPr lang="en-US" sz="2000" dirty="0" smtClean="0"/>
              <a:t>Why </a:t>
            </a:r>
            <a:r>
              <a:rPr lang="en-US" sz="2000" dirty="0"/>
              <a:t>were the words uttered by the seven thunders sealed?  Why is this told to us, if we cannot know what they said?</a:t>
            </a:r>
            <a:endParaRPr lang="en-US" sz="2000" dirty="0" smtClean="0"/>
          </a:p>
          <a:p>
            <a:pPr marL="0" indent="0">
              <a:lnSpc>
                <a:spcPct val="97000"/>
              </a:lnSpc>
              <a:spcBef>
                <a:spcPts val="0"/>
              </a:spcBef>
              <a:buNone/>
            </a:pPr>
            <a:r>
              <a:rPr lang="en-US" sz="2000" i="1" dirty="0">
                <a:solidFill>
                  <a:srgbClr val="800000"/>
                </a:solidFill>
              </a:rPr>
              <a:t>and </a:t>
            </a:r>
            <a:r>
              <a:rPr lang="en-US" sz="2000" b="1" i="1" dirty="0">
                <a:solidFill>
                  <a:srgbClr val="800000"/>
                </a:solidFill>
              </a:rPr>
              <a:t>cried with a loud voice</a:t>
            </a:r>
            <a:r>
              <a:rPr lang="en-US" sz="2000" i="1" dirty="0">
                <a:solidFill>
                  <a:srgbClr val="800000"/>
                </a:solidFill>
              </a:rPr>
              <a:t>, as when </a:t>
            </a:r>
            <a:r>
              <a:rPr lang="en-US" sz="2000" b="1" i="1" dirty="0">
                <a:solidFill>
                  <a:srgbClr val="800000"/>
                </a:solidFill>
              </a:rPr>
              <a:t>a lion roars</a:t>
            </a:r>
            <a:r>
              <a:rPr lang="en-US" sz="2000" i="1" dirty="0">
                <a:solidFill>
                  <a:srgbClr val="800000"/>
                </a:solidFill>
              </a:rPr>
              <a:t>. When he cried out, </a:t>
            </a:r>
            <a:r>
              <a:rPr lang="en-US" sz="2000" b="1" i="1" dirty="0">
                <a:solidFill>
                  <a:srgbClr val="800000"/>
                </a:solidFill>
              </a:rPr>
              <a:t>seven thunders uttered their voices</a:t>
            </a:r>
            <a:r>
              <a:rPr lang="en-US" sz="2000" i="1" dirty="0" smtClean="0">
                <a:solidFill>
                  <a:srgbClr val="800000"/>
                </a:solidFill>
              </a:rPr>
              <a:t>.  Now </a:t>
            </a:r>
            <a:r>
              <a:rPr lang="en-US" sz="2000" i="1" dirty="0">
                <a:solidFill>
                  <a:srgbClr val="800000"/>
                </a:solidFill>
              </a:rPr>
              <a:t>when the seven thunders uttered their voices, </a:t>
            </a:r>
            <a:r>
              <a:rPr lang="en-US" sz="2000" b="1" i="1" dirty="0">
                <a:solidFill>
                  <a:srgbClr val="800000"/>
                </a:solidFill>
              </a:rPr>
              <a:t>I was about to write</a:t>
            </a:r>
            <a:r>
              <a:rPr lang="en-US" sz="2000" i="1" dirty="0">
                <a:solidFill>
                  <a:srgbClr val="800000"/>
                </a:solidFill>
              </a:rPr>
              <a:t>; but I heard a voice from heaven saying to me, </a:t>
            </a:r>
            <a:r>
              <a:rPr lang="en-US" sz="2000" i="1" dirty="0" smtClean="0">
                <a:solidFill>
                  <a:srgbClr val="800000"/>
                </a:solidFill>
              </a:rPr>
              <a:t>“</a:t>
            </a:r>
            <a:r>
              <a:rPr lang="en-US" sz="2000" b="1" i="1" u="sng" dirty="0" smtClean="0">
                <a:solidFill>
                  <a:srgbClr val="800000"/>
                </a:solidFill>
              </a:rPr>
              <a:t>Seal </a:t>
            </a:r>
            <a:r>
              <a:rPr lang="en-US" sz="2000" b="1" i="1" u="sng" dirty="0">
                <a:solidFill>
                  <a:srgbClr val="800000"/>
                </a:solidFill>
              </a:rPr>
              <a:t>up</a:t>
            </a:r>
            <a:r>
              <a:rPr lang="en-US" sz="2000" b="1" i="1" dirty="0">
                <a:solidFill>
                  <a:srgbClr val="800000"/>
                </a:solidFill>
              </a:rPr>
              <a:t> the things which the seven thunders uttered, and </a:t>
            </a:r>
            <a:r>
              <a:rPr lang="en-US" sz="2000" b="1" i="1" u="sng" dirty="0">
                <a:solidFill>
                  <a:srgbClr val="800000"/>
                </a:solidFill>
              </a:rPr>
              <a:t>do not write them</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10:3-4</a:t>
            </a:r>
            <a:r>
              <a:rPr lang="en-US" sz="2000" dirty="0" smtClean="0"/>
              <a:t>).</a:t>
            </a:r>
          </a:p>
          <a:p>
            <a:pPr>
              <a:lnSpc>
                <a:spcPct val="97000"/>
              </a:lnSpc>
              <a:spcBef>
                <a:spcPts val="0"/>
              </a:spcBef>
            </a:pPr>
            <a:r>
              <a:rPr lang="en-US" sz="2000" dirty="0" smtClean="0"/>
              <a:t>Daniel was to </a:t>
            </a:r>
            <a:r>
              <a:rPr lang="en-US" sz="2000" i="1" dirty="0" smtClean="0">
                <a:solidFill>
                  <a:srgbClr val="800000"/>
                </a:solidFill>
              </a:rPr>
              <a:t>“shut up the words and seal the book”</a:t>
            </a:r>
            <a:r>
              <a:rPr lang="en-US" sz="2000" dirty="0" smtClean="0"/>
              <a:t> … because they applied to </a:t>
            </a:r>
            <a:r>
              <a:rPr lang="en-US" sz="2000" i="1" dirty="0" smtClean="0">
                <a:solidFill>
                  <a:srgbClr val="800000"/>
                </a:solidFill>
              </a:rPr>
              <a:t>“the time of the end”</a:t>
            </a:r>
            <a:r>
              <a:rPr lang="en-US" sz="2000" dirty="0"/>
              <a:t> </a:t>
            </a:r>
            <a:r>
              <a:rPr lang="en-US" sz="2000" dirty="0" smtClean="0"/>
              <a:t>(</a:t>
            </a:r>
            <a:r>
              <a:rPr lang="en-US" sz="2000" b="1" dirty="0" smtClean="0">
                <a:solidFill>
                  <a:srgbClr val="800000"/>
                </a:solidFill>
              </a:rPr>
              <a:t>Daniel 9:24; 12:3-4, 9</a:t>
            </a:r>
            <a:r>
              <a:rPr lang="en-US" sz="2000" dirty="0" smtClean="0"/>
              <a:t>).  Required preservation, not hiding.</a:t>
            </a:r>
          </a:p>
          <a:p>
            <a:pPr>
              <a:lnSpc>
                <a:spcPct val="97000"/>
              </a:lnSpc>
              <a:spcBef>
                <a:spcPts val="0"/>
              </a:spcBef>
            </a:pPr>
            <a:r>
              <a:rPr lang="en-US" sz="2000" dirty="0" smtClean="0"/>
              <a:t>Paul </a:t>
            </a:r>
            <a:r>
              <a:rPr lang="en-US" sz="2000" i="1" dirty="0" smtClean="0">
                <a:solidFill>
                  <a:srgbClr val="800000"/>
                </a:solidFill>
              </a:rPr>
              <a:t>“heard </a:t>
            </a:r>
            <a:r>
              <a:rPr lang="en-US" sz="2000" b="1" i="1" dirty="0" smtClean="0">
                <a:solidFill>
                  <a:srgbClr val="800000"/>
                </a:solidFill>
              </a:rPr>
              <a:t>inexpressible</a:t>
            </a:r>
            <a:r>
              <a:rPr lang="en-US" sz="2000" i="1" dirty="0" smtClean="0">
                <a:solidFill>
                  <a:srgbClr val="800000"/>
                </a:solidFill>
              </a:rPr>
              <a:t> words … </a:t>
            </a:r>
            <a:r>
              <a:rPr lang="en-US" sz="2000" b="1" i="1" dirty="0" smtClean="0">
                <a:solidFill>
                  <a:srgbClr val="800000"/>
                </a:solidFill>
              </a:rPr>
              <a:t>not lawful </a:t>
            </a:r>
            <a:r>
              <a:rPr lang="en-US" sz="2000" i="1" dirty="0" smtClean="0">
                <a:solidFill>
                  <a:srgbClr val="800000"/>
                </a:solidFill>
              </a:rPr>
              <a:t>for a man </a:t>
            </a:r>
            <a:r>
              <a:rPr lang="en-US" sz="2000" b="1" i="1" dirty="0" smtClean="0">
                <a:solidFill>
                  <a:srgbClr val="800000"/>
                </a:solidFill>
              </a:rPr>
              <a:t>to utter</a:t>
            </a:r>
            <a:r>
              <a:rPr lang="en-US" sz="2000" i="1" dirty="0" smtClean="0">
                <a:solidFill>
                  <a:srgbClr val="800000"/>
                </a:solidFill>
              </a:rPr>
              <a:t>”</a:t>
            </a:r>
            <a:r>
              <a:rPr lang="en-US" sz="2000" dirty="0"/>
              <a:t> </a:t>
            </a:r>
            <a:r>
              <a:rPr lang="en-US" sz="2000" dirty="0" smtClean="0"/>
              <a:t>(</a:t>
            </a:r>
            <a:r>
              <a:rPr lang="en-US" sz="2000" b="1" dirty="0" smtClean="0">
                <a:solidFill>
                  <a:srgbClr val="800000"/>
                </a:solidFill>
              </a:rPr>
              <a:t>2 Cor. 12:1-4</a:t>
            </a:r>
            <a:r>
              <a:rPr lang="en-US" sz="2000" dirty="0" smtClean="0"/>
              <a:t>).</a:t>
            </a:r>
          </a:p>
          <a:p>
            <a:pPr>
              <a:lnSpc>
                <a:spcPct val="97000"/>
              </a:lnSpc>
              <a:spcBef>
                <a:spcPts val="0"/>
              </a:spcBef>
            </a:pPr>
            <a:r>
              <a:rPr lang="en-US" sz="2000" dirty="0" smtClean="0"/>
              <a:t>Jesus previously </a:t>
            </a:r>
            <a:r>
              <a:rPr lang="en-US" sz="2000" b="1" i="1" dirty="0" smtClean="0"/>
              <a:t>loosed</a:t>
            </a:r>
            <a:r>
              <a:rPr lang="en-US" sz="2000" dirty="0" smtClean="0"/>
              <a:t> the </a:t>
            </a:r>
            <a:r>
              <a:rPr lang="en-US" sz="2000" i="1" dirty="0" smtClean="0">
                <a:solidFill>
                  <a:srgbClr val="800000"/>
                </a:solidFill>
              </a:rPr>
              <a:t>“scroll … </a:t>
            </a:r>
            <a:r>
              <a:rPr lang="en-US" sz="2000" b="1" i="1" dirty="0" smtClean="0">
                <a:solidFill>
                  <a:srgbClr val="800000"/>
                </a:solidFill>
              </a:rPr>
              <a:t>sealed</a:t>
            </a:r>
            <a:r>
              <a:rPr lang="en-US" sz="2000" i="1" dirty="0" smtClean="0">
                <a:solidFill>
                  <a:srgbClr val="800000"/>
                </a:solidFill>
              </a:rPr>
              <a:t> with seven seals”</a:t>
            </a:r>
            <a:r>
              <a:rPr lang="en-US" sz="2000" dirty="0" smtClean="0"/>
              <a:t> (</a:t>
            </a:r>
            <a:r>
              <a:rPr lang="en-US" sz="2000" b="1" dirty="0" smtClean="0">
                <a:solidFill>
                  <a:srgbClr val="800000"/>
                </a:solidFill>
              </a:rPr>
              <a:t>Revelation 5-6</a:t>
            </a:r>
            <a:r>
              <a:rPr lang="en-US" sz="2000" dirty="0" smtClean="0"/>
              <a:t>).</a:t>
            </a:r>
          </a:p>
          <a:p>
            <a:pPr>
              <a:lnSpc>
                <a:spcPct val="97000"/>
              </a:lnSpc>
              <a:spcBef>
                <a:spcPts val="0"/>
              </a:spcBef>
            </a:pPr>
            <a:r>
              <a:rPr lang="en-US" sz="2000" i="1" dirty="0" smtClean="0">
                <a:solidFill>
                  <a:srgbClr val="800000"/>
                </a:solidFill>
              </a:rPr>
              <a:t>“The secret things belong to God”</a:t>
            </a:r>
            <a:r>
              <a:rPr lang="en-US" sz="2000" dirty="0" smtClean="0"/>
              <a:t> (</a:t>
            </a:r>
            <a:r>
              <a:rPr lang="en-US" sz="2000" b="1" dirty="0" err="1" smtClean="0">
                <a:solidFill>
                  <a:srgbClr val="800000"/>
                </a:solidFill>
              </a:rPr>
              <a:t>Deu</a:t>
            </a:r>
            <a:r>
              <a:rPr lang="en-US" sz="2000" b="1" dirty="0" smtClean="0">
                <a:solidFill>
                  <a:srgbClr val="800000"/>
                </a:solidFill>
              </a:rPr>
              <a:t>. 29:29</a:t>
            </a:r>
            <a:r>
              <a:rPr lang="en-US" sz="2000" dirty="0" smtClean="0"/>
              <a:t>).  More plans than revealed.</a:t>
            </a:r>
          </a:p>
          <a:p>
            <a:pPr>
              <a:lnSpc>
                <a:spcPct val="97000"/>
              </a:lnSpc>
              <a:spcBef>
                <a:spcPts val="0"/>
              </a:spcBef>
            </a:pPr>
            <a:r>
              <a:rPr lang="en-US" sz="2000" dirty="0" smtClean="0"/>
              <a:t>Enhances image, credibility of angel, his words recorded by John, and </a:t>
            </a:r>
            <a:r>
              <a:rPr lang="en-US" sz="2000" i="1" dirty="0" smtClean="0">
                <a:solidFill>
                  <a:srgbClr val="800000"/>
                </a:solidFill>
              </a:rPr>
              <a:t>“little book”</a:t>
            </a:r>
            <a:r>
              <a:rPr lang="en-US" sz="2000" dirty="0" smtClean="0"/>
              <a:t>.</a:t>
            </a:r>
          </a:p>
          <a:p>
            <a:pPr>
              <a:lnSpc>
                <a:spcPct val="97000"/>
              </a:lnSpc>
              <a:spcBef>
                <a:spcPts val="0"/>
              </a:spcBef>
            </a:pPr>
            <a:r>
              <a:rPr lang="en-US" sz="2000" dirty="0" smtClean="0"/>
              <a:t>Roar of lion often associated with God’s judgment and protection (</a:t>
            </a:r>
            <a:r>
              <a:rPr lang="en-US" sz="2000" b="1" dirty="0" smtClean="0">
                <a:solidFill>
                  <a:srgbClr val="800000"/>
                </a:solidFill>
              </a:rPr>
              <a:t>Jeremiah 25:30; Hosea 11:10; Joel 3:16; Amos 3:8</a:t>
            </a:r>
            <a:r>
              <a:rPr lang="en-US" sz="2000" dirty="0" smtClean="0"/>
              <a:t>)</a:t>
            </a:r>
            <a:endParaRPr lang="en-US" sz="2000" dirty="0"/>
          </a:p>
        </p:txBody>
      </p:sp>
    </p:spTree>
    <p:extLst>
      <p:ext uri="{BB962C8B-B14F-4D97-AF65-F5344CB8AC3E}">
        <p14:creationId xmlns:p14="http://schemas.microsoft.com/office/powerpoint/2010/main" val="1036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Thunderous Voice of God</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Give unto the LORD, O you mighty ones, Give unto the LORD glory and strength</a:t>
            </a:r>
            <a:r>
              <a:rPr lang="en-US" sz="2000" i="1" dirty="0" smtClean="0">
                <a:solidFill>
                  <a:srgbClr val="800000"/>
                </a:solidFill>
              </a:rPr>
              <a:t>. Give </a:t>
            </a:r>
            <a:r>
              <a:rPr lang="en-US" sz="2000" i="1" dirty="0">
                <a:solidFill>
                  <a:srgbClr val="800000"/>
                </a:solidFill>
              </a:rPr>
              <a:t>unto the LORD the glory due to His name; Worship the LORD in the beauty of holiness</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is over the waters; </a:t>
            </a:r>
            <a:r>
              <a:rPr lang="en-US" sz="2000" b="1" i="1" dirty="0">
                <a:solidFill>
                  <a:srgbClr val="800000"/>
                </a:solidFill>
              </a:rPr>
              <a:t>The God of glory </a:t>
            </a:r>
            <a:r>
              <a:rPr lang="en-US" sz="2000" b="1" i="1" u="sng" dirty="0">
                <a:solidFill>
                  <a:srgbClr val="800000"/>
                </a:solidFill>
              </a:rPr>
              <a:t>thunders</a:t>
            </a:r>
            <a:r>
              <a:rPr lang="en-US" sz="2000" i="1" dirty="0">
                <a:solidFill>
                  <a:srgbClr val="800000"/>
                </a:solidFill>
              </a:rPr>
              <a:t>; The LORD is over many waters</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is powerful; The </a:t>
            </a:r>
            <a:r>
              <a:rPr lang="en-US" sz="2000" b="1" i="1" dirty="0">
                <a:solidFill>
                  <a:srgbClr val="800000"/>
                </a:solidFill>
              </a:rPr>
              <a:t>voice of the LORD </a:t>
            </a:r>
            <a:r>
              <a:rPr lang="en-US" sz="2000" i="1" dirty="0">
                <a:solidFill>
                  <a:srgbClr val="800000"/>
                </a:solidFill>
              </a:rPr>
              <a:t>is full of majesty</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breaks the cedars, Yes, the LORD splinters the cedars of Lebanon</a:t>
            </a:r>
            <a:r>
              <a:rPr lang="en-US" sz="2000" i="1" dirty="0" smtClean="0">
                <a:solidFill>
                  <a:srgbClr val="800000"/>
                </a:solidFill>
              </a:rPr>
              <a:t>. He </a:t>
            </a:r>
            <a:r>
              <a:rPr lang="en-US" sz="2000" i="1" dirty="0">
                <a:solidFill>
                  <a:srgbClr val="800000"/>
                </a:solidFill>
              </a:rPr>
              <a:t>makes them also skip like a calf, Lebanon and </a:t>
            </a:r>
            <a:r>
              <a:rPr lang="en-US" sz="2000" i="1" dirty="0" err="1">
                <a:solidFill>
                  <a:srgbClr val="800000"/>
                </a:solidFill>
              </a:rPr>
              <a:t>Sirion</a:t>
            </a:r>
            <a:r>
              <a:rPr lang="en-US" sz="2000" i="1" dirty="0">
                <a:solidFill>
                  <a:srgbClr val="800000"/>
                </a:solidFill>
              </a:rPr>
              <a:t> like a young wild ox</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divides the flames of fire</a:t>
            </a:r>
            <a:r>
              <a:rPr lang="en-US" sz="2000" i="1" dirty="0" smtClean="0">
                <a:solidFill>
                  <a:srgbClr val="800000"/>
                </a:solidFill>
              </a:rPr>
              <a:t>. The </a:t>
            </a:r>
            <a:r>
              <a:rPr lang="en-US" sz="2000" b="1" i="1" dirty="0">
                <a:solidFill>
                  <a:srgbClr val="800000"/>
                </a:solidFill>
              </a:rPr>
              <a:t>voice of the LORD</a:t>
            </a:r>
            <a:r>
              <a:rPr lang="en-US" sz="2000" i="1" dirty="0">
                <a:solidFill>
                  <a:srgbClr val="800000"/>
                </a:solidFill>
              </a:rPr>
              <a:t> shakes the wilderness; The LORD shakes the Wilderness of Kadesh</a:t>
            </a:r>
            <a:r>
              <a:rPr lang="en-US" sz="2000" i="1" dirty="0" smtClean="0">
                <a:solidFill>
                  <a:srgbClr val="800000"/>
                </a:solidFill>
              </a:rPr>
              <a:t>. The </a:t>
            </a:r>
            <a:r>
              <a:rPr lang="en-US" sz="2000" b="1" i="1" dirty="0">
                <a:solidFill>
                  <a:srgbClr val="800000"/>
                </a:solidFill>
              </a:rPr>
              <a:t>voice of the LORD</a:t>
            </a:r>
            <a:r>
              <a:rPr lang="en-US" sz="2000" i="1" dirty="0">
                <a:solidFill>
                  <a:srgbClr val="800000"/>
                </a:solidFill>
              </a:rPr>
              <a:t> makes the deer give birth, And strips the forests bare; And in His temple everyone says, </a:t>
            </a:r>
            <a:r>
              <a:rPr lang="en-US" sz="2000" i="1" dirty="0" smtClean="0">
                <a:solidFill>
                  <a:srgbClr val="800000"/>
                </a:solidFill>
              </a:rPr>
              <a:t>“Glory!” The </a:t>
            </a:r>
            <a:r>
              <a:rPr lang="en-US" sz="2000" i="1" dirty="0">
                <a:solidFill>
                  <a:srgbClr val="800000"/>
                </a:solidFill>
              </a:rPr>
              <a:t>LORD sat enthroned at the Flood, And the LORD sits as King forever</a:t>
            </a:r>
            <a:r>
              <a:rPr lang="en-US" sz="2000" i="1" dirty="0" smtClean="0">
                <a:solidFill>
                  <a:srgbClr val="800000"/>
                </a:solidFill>
              </a:rPr>
              <a:t>. The </a:t>
            </a:r>
            <a:r>
              <a:rPr lang="en-US" sz="2000" i="1" dirty="0">
                <a:solidFill>
                  <a:srgbClr val="800000"/>
                </a:solidFill>
              </a:rPr>
              <a:t>LORD will give strength to His people; The LORD will bless His people with peace. </a:t>
            </a:r>
            <a:r>
              <a:rPr lang="en-US" sz="2000" dirty="0"/>
              <a:t>(</a:t>
            </a:r>
            <a:r>
              <a:rPr lang="en-US" sz="2000" b="1" dirty="0">
                <a:solidFill>
                  <a:srgbClr val="800000"/>
                </a:solidFill>
              </a:rPr>
              <a:t>Psalm </a:t>
            </a:r>
            <a:r>
              <a:rPr lang="en-US" sz="2000" b="1" dirty="0" smtClean="0">
                <a:solidFill>
                  <a:srgbClr val="800000"/>
                </a:solidFill>
              </a:rPr>
              <a:t>29:1-11</a:t>
            </a:r>
            <a:r>
              <a:rPr lang="en-US" sz="2000" dirty="0" smtClean="0"/>
              <a:t>)</a:t>
            </a:r>
          </a:p>
          <a:p>
            <a:r>
              <a:rPr lang="en-US" sz="2000" dirty="0" smtClean="0"/>
              <a:t>God’s voice equated to thunder:  </a:t>
            </a:r>
            <a:r>
              <a:rPr lang="en-US" sz="2000" b="1" dirty="0" smtClean="0">
                <a:solidFill>
                  <a:srgbClr val="800000"/>
                </a:solidFill>
              </a:rPr>
              <a:t>John 12:27-31</a:t>
            </a:r>
            <a:r>
              <a:rPr lang="en-US" sz="2000" dirty="0" smtClean="0"/>
              <a:t>.</a:t>
            </a:r>
            <a:endParaRPr lang="en-US" sz="2000" dirty="0"/>
          </a:p>
        </p:txBody>
      </p:sp>
    </p:spTree>
    <p:extLst>
      <p:ext uri="{BB962C8B-B14F-4D97-AF65-F5344CB8AC3E}">
        <p14:creationId xmlns:p14="http://schemas.microsoft.com/office/powerpoint/2010/main" val="12737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Mystery?</a:t>
            </a:r>
            <a:endParaRPr lang="en-US" dirty="0"/>
          </a:p>
        </p:txBody>
      </p:sp>
      <p:sp>
        <p:nvSpPr>
          <p:cNvPr id="3" name="Content Placeholder 2"/>
          <p:cNvSpPr>
            <a:spLocks noGrp="1"/>
          </p:cNvSpPr>
          <p:nvPr>
            <p:ph sz="quarter" idx="10"/>
          </p:nvPr>
        </p:nvSpPr>
        <p:spPr/>
        <p:txBody>
          <a:bodyPr/>
          <a:lstStyle/>
          <a:p>
            <a:pPr marL="0" lvl="0" indent="0">
              <a:lnSpc>
                <a:spcPct val="90000"/>
              </a:lnSpc>
              <a:spcBef>
                <a:spcPts val="0"/>
              </a:spcBef>
              <a:buNone/>
            </a:pPr>
            <a:r>
              <a:rPr lang="en-US" sz="1800" i="1" dirty="0" smtClean="0">
                <a:solidFill>
                  <a:srgbClr val="800000"/>
                </a:solidFill>
              </a:rPr>
              <a:t>The angel whom I saw </a:t>
            </a:r>
            <a:r>
              <a:rPr lang="en-US" sz="1800" b="1" i="1" dirty="0" smtClean="0">
                <a:solidFill>
                  <a:srgbClr val="800000"/>
                </a:solidFill>
              </a:rPr>
              <a:t>standing on the sea and on the land </a:t>
            </a:r>
            <a:r>
              <a:rPr lang="en-US" sz="1800" b="1" i="1" u="sng" dirty="0" smtClean="0">
                <a:solidFill>
                  <a:srgbClr val="800000"/>
                </a:solidFill>
              </a:rPr>
              <a:t>raised up his hand</a:t>
            </a:r>
            <a:r>
              <a:rPr lang="en-US" sz="1800" b="1" i="1" dirty="0" smtClean="0">
                <a:solidFill>
                  <a:srgbClr val="800000"/>
                </a:solidFill>
              </a:rPr>
              <a:t> to heaven and swore by Him </a:t>
            </a:r>
            <a:r>
              <a:rPr lang="en-US" sz="1800" i="1" dirty="0" smtClean="0">
                <a:solidFill>
                  <a:srgbClr val="800000"/>
                </a:solidFill>
              </a:rPr>
              <a:t>who lives forever and ever, </a:t>
            </a:r>
            <a:r>
              <a:rPr lang="en-US" sz="1800" b="1" i="1" dirty="0" smtClean="0">
                <a:solidFill>
                  <a:srgbClr val="800000"/>
                </a:solidFill>
              </a:rPr>
              <a:t>who created </a:t>
            </a:r>
            <a:r>
              <a:rPr lang="en-US" sz="1800" b="1" i="1" baseline="30000" dirty="0" smtClean="0">
                <a:solidFill>
                  <a:srgbClr val="800000"/>
                </a:solidFill>
              </a:rPr>
              <a:t>1</a:t>
            </a:r>
            <a:r>
              <a:rPr lang="en-US" sz="1800" b="1" i="1" dirty="0" smtClean="0">
                <a:solidFill>
                  <a:srgbClr val="800000"/>
                </a:solidFill>
              </a:rPr>
              <a:t>heaven </a:t>
            </a:r>
            <a:r>
              <a:rPr lang="en-US" sz="1800" i="1" dirty="0" smtClean="0">
                <a:solidFill>
                  <a:srgbClr val="800000"/>
                </a:solidFill>
              </a:rPr>
              <a:t>and the things that are in it, the </a:t>
            </a:r>
            <a:r>
              <a:rPr lang="en-US" sz="1800" b="1" i="1" baseline="30000" dirty="0" smtClean="0">
                <a:solidFill>
                  <a:srgbClr val="800000"/>
                </a:solidFill>
              </a:rPr>
              <a:t>2</a:t>
            </a:r>
            <a:r>
              <a:rPr lang="en-US" sz="1800" b="1" i="1" dirty="0" smtClean="0">
                <a:solidFill>
                  <a:srgbClr val="800000"/>
                </a:solidFill>
              </a:rPr>
              <a:t>earth</a:t>
            </a:r>
            <a:r>
              <a:rPr lang="en-US" sz="1800" i="1" dirty="0" smtClean="0">
                <a:solidFill>
                  <a:srgbClr val="800000"/>
                </a:solidFill>
              </a:rPr>
              <a:t> and the things that are in it, and the </a:t>
            </a:r>
            <a:r>
              <a:rPr lang="en-US" sz="1800" i="1" baseline="30000" dirty="0" smtClean="0">
                <a:solidFill>
                  <a:srgbClr val="800000"/>
                </a:solidFill>
              </a:rPr>
              <a:t>3</a:t>
            </a:r>
            <a:r>
              <a:rPr lang="en-US" sz="1800" b="1" i="1" dirty="0" smtClean="0">
                <a:solidFill>
                  <a:srgbClr val="800000"/>
                </a:solidFill>
              </a:rPr>
              <a:t>sea</a:t>
            </a:r>
            <a:r>
              <a:rPr lang="en-US" sz="1800" i="1" dirty="0" smtClean="0">
                <a:solidFill>
                  <a:srgbClr val="800000"/>
                </a:solidFill>
              </a:rPr>
              <a:t> and the things that are in it, </a:t>
            </a:r>
            <a:r>
              <a:rPr lang="en-US" sz="1800" b="1" i="1" dirty="0" smtClean="0">
                <a:solidFill>
                  <a:srgbClr val="800000"/>
                </a:solidFill>
              </a:rPr>
              <a:t>that there should be delay no longer, but in the days of the sounding of the seventh angel</a:t>
            </a:r>
            <a:r>
              <a:rPr lang="en-US" sz="1800" i="1" dirty="0" smtClean="0">
                <a:solidFill>
                  <a:srgbClr val="800000"/>
                </a:solidFill>
              </a:rPr>
              <a:t>, when he is about to sound, </a:t>
            </a:r>
            <a:r>
              <a:rPr lang="en-US" sz="1800" b="1" i="1" u="sng" dirty="0" smtClean="0">
                <a:solidFill>
                  <a:srgbClr val="800000"/>
                </a:solidFill>
              </a:rPr>
              <a:t>the mystery of God would be finished</a:t>
            </a:r>
            <a:r>
              <a:rPr lang="en-US" sz="1800" b="1" i="1" dirty="0" smtClean="0">
                <a:solidFill>
                  <a:srgbClr val="800000"/>
                </a:solidFill>
              </a:rPr>
              <a:t>, as He declared to His servants the prophets</a:t>
            </a:r>
            <a:r>
              <a:rPr lang="en-US" sz="1800" i="1" dirty="0" smtClean="0">
                <a:solidFill>
                  <a:srgbClr val="800000"/>
                </a:solidFill>
              </a:rPr>
              <a:t>. </a:t>
            </a:r>
            <a:r>
              <a:rPr lang="en-US" sz="1800" dirty="0" smtClean="0"/>
              <a:t>(</a:t>
            </a:r>
            <a:r>
              <a:rPr lang="en-US" sz="1800" b="1" dirty="0" smtClean="0">
                <a:solidFill>
                  <a:srgbClr val="800000"/>
                </a:solidFill>
              </a:rPr>
              <a:t>Revelation 10:5-7</a:t>
            </a:r>
            <a:r>
              <a:rPr lang="en-US" sz="1800" dirty="0" smtClean="0"/>
              <a:t>)</a:t>
            </a:r>
          </a:p>
          <a:p>
            <a:pPr marL="346075" lvl="0" indent="-346075">
              <a:lnSpc>
                <a:spcPct val="90000"/>
              </a:lnSpc>
              <a:spcBef>
                <a:spcPts val="0"/>
              </a:spcBef>
              <a:buFont typeface="+mj-lt"/>
              <a:buAutoNum type="arabicPeriod" startAt="5"/>
            </a:pPr>
            <a:r>
              <a:rPr lang="en-US" sz="1800" dirty="0" smtClean="0"/>
              <a:t>What is this </a:t>
            </a:r>
            <a:r>
              <a:rPr lang="en-US" sz="1800" i="1" dirty="0" smtClean="0">
                <a:solidFill>
                  <a:srgbClr val="800000"/>
                </a:solidFill>
              </a:rPr>
              <a:t>“mystery”</a:t>
            </a:r>
            <a:r>
              <a:rPr lang="en-US" sz="1800" dirty="0" smtClean="0"/>
              <a:t>?  The Messiah dying on the cross?  Unification of Jews and Gentiles?</a:t>
            </a:r>
          </a:p>
          <a:p>
            <a:pPr marL="0" lvl="0" indent="0">
              <a:lnSpc>
                <a:spcPct val="90000"/>
              </a:lnSpc>
              <a:spcBef>
                <a:spcPts val="0"/>
              </a:spcBef>
              <a:buNone/>
            </a:pPr>
            <a:r>
              <a:rPr lang="en-US" sz="1800" i="1" dirty="0" smtClean="0">
                <a:solidFill>
                  <a:srgbClr val="800000"/>
                </a:solidFill>
              </a:rPr>
              <a:t>how </a:t>
            </a:r>
            <a:r>
              <a:rPr lang="en-US" sz="1800" i="1" dirty="0">
                <a:solidFill>
                  <a:srgbClr val="800000"/>
                </a:solidFill>
              </a:rPr>
              <a:t>that by revelation He made known to me the mystery (as I have briefly written </a:t>
            </a:r>
            <a:r>
              <a:rPr lang="en-US" sz="1800" i="1" dirty="0" smtClean="0">
                <a:solidFill>
                  <a:srgbClr val="800000"/>
                </a:solidFill>
              </a:rPr>
              <a:t>already, by </a:t>
            </a:r>
            <a:r>
              <a:rPr lang="en-US" sz="1800" i="1" dirty="0">
                <a:solidFill>
                  <a:srgbClr val="800000"/>
                </a:solidFill>
              </a:rPr>
              <a:t>which, when you read, </a:t>
            </a:r>
            <a:r>
              <a:rPr lang="en-US" sz="1800" b="1" i="1" dirty="0">
                <a:solidFill>
                  <a:srgbClr val="800000"/>
                </a:solidFill>
              </a:rPr>
              <a:t>you may </a:t>
            </a:r>
            <a:r>
              <a:rPr lang="en-US" sz="1800" b="1" i="1" u="sng" dirty="0">
                <a:solidFill>
                  <a:srgbClr val="800000"/>
                </a:solidFill>
              </a:rPr>
              <a:t>understand</a:t>
            </a:r>
            <a:r>
              <a:rPr lang="en-US" sz="1800" b="1" i="1" dirty="0">
                <a:solidFill>
                  <a:srgbClr val="800000"/>
                </a:solidFill>
              </a:rPr>
              <a:t> my knowledge in </a:t>
            </a:r>
            <a:r>
              <a:rPr lang="en-US" sz="1800" b="1" i="1" u="sng" dirty="0">
                <a:solidFill>
                  <a:srgbClr val="800000"/>
                </a:solidFill>
              </a:rPr>
              <a:t>the mystery of Christ</a:t>
            </a:r>
            <a:r>
              <a:rPr lang="en-US" sz="1800" i="1" dirty="0" smtClean="0">
                <a:solidFill>
                  <a:srgbClr val="800000"/>
                </a:solidFill>
              </a:rPr>
              <a:t>), which </a:t>
            </a:r>
            <a:r>
              <a:rPr lang="en-US" sz="1800" i="1" dirty="0">
                <a:solidFill>
                  <a:srgbClr val="800000"/>
                </a:solidFill>
              </a:rPr>
              <a:t>in other ages was not made known to the sons of men, </a:t>
            </a:r>
            <a:r>
              <a:rPr lang="en-US" sz="1800" b="1" i="1" dirty="0">
                <a:solidFill>
                  <a:srgbClr val="800000"/>
                </a:solidFill>
              </a:rPr>
              <a:t>as it has </a:t>
            </a:r>
            <a:r>
              <a:rPr lang="en-US" sz="1800" b="1" i="1" u="sng" dirty="0">
                <a:solidFill>
                  <a:srgbClr val="800000"/>
                </a:solidFill>
              </a:rPr>
              <a:t>now been revealed</a:t>
            </a:r>
            <a:r>
              <a:rPr lang="en-US" sz="1800" b="1" i="1" dirty="0">
                <a:solidFill>
                  <a:srgbClr val="800000"/>
                </a:solidFill>
              </a:rPr>
              <a:t> by the Spirit to His holy apostles and prophets</a:t>
            </a:r>
            <a:r>
              <a:rPr lang="en-US" sz="1800" i="1" dirty="0" smtClean="0">
                <a:solidFill>
                  <a:srgbClr val="800000"/>
                </a:solidFill>
              </a:rPr>
              <a:t>: that </a:t>
            </a:r>
            <a:r>
              <a:rPr lang="en-US" sz="1800" b="1" i="1" dirty="0">
                <a:solidFill>
                  <a:srgbClr val="800000"/>
                </a:solidFill>
              </a:rPr>
              <a:t>the Gentiles should be fellow heirs</a:t>
            </a:r>
            <a:r>
              <a:rPr lang="en-US" sz="1800" i="1" dirty="0">
                <a:solidFill>
                  <a:srgbClr val="800000"/>
                </a:solidFill>
              </a:rPr>
              <a:t>, of the same body, and partakers of His promise in Christ through the gospel</a:t>
            </a:r>
            <a:r>
              <a:rPr lang="en-US" sz="1800" i="1" dirty="0" smtClean="0">
                <a:solidFill>
                  <a:srgbClr val="800000"/>
                </a:solidFill>
              </a:rPr>
              <a:t>, …</a:t>
            </a:r>
            <a:r>
              <a:rPr lang="en-US" sz="1800" b="1" i="1" dirty="0" smtClean="0">
                <a:solidFill>
                  <a:srgbClr val="800000"/>
                </a:solidFill>
              </a:rPr>
              <a:t>to </a:t>
            </a:r>
            <a:r>
              <a:rPr lang="en-US" sz="1800" b="1" i="1" dirty="0">
                <a:solidFill>
                  <a:srgbClr val="800000"/>
                </a:solidFill>
              </a:rPr>
              <a:t>make </a:t>
            </a:r>
            <a:r>
              <a:rPr lang="en-US" sz="1800" b="1" i="1" u="sng" dirty="0">
                <a:solidFill>
                  <a:srgbClr val="800000"/>
                </a:solidFill>
              </a:rPr>
              <a:t>all see</a:t>
            </a:r>
            <a:r>
              <a:rPr lang="en-US" sz="1800" b="1" i="1" dirty="0">
                <a:solidFill>
                  <a:srgbClr val="800000"/>
                </a:solidFill>
              </a:rPr>
              <a:t> what is the fellowship of the </a:t>
            </a:r>
            <a:r>
              <a:rPr lang="en-US" sz="1800" b="1" i="1" u="sng" dirty="0">
                <a:solidFill>
                  <a:srgbClr val="800000"/>
                </a:solidFill>
              </a:rPr>
              <a:t>mystery</a:t>
            </a:r>
            <a:r>
              <a:rPr lang="en-US" sz="1800" i="1" dirty="0">
                <a:solidFill>
                  <a:srgbClr val="800000"/>
                </a:solidFill>
              </a:rPr>
              <a:t>, which from the beginning of the ages has been hidden in God who created all things through Jesus Christ</a:t>
            </a:r>
            <a:r>
              <a:rPr lang="en-US" sz="1800" i="1" dirty="0" smtClean="0">
                <a:solidFill>
                  <a:srgbClr val="800000"/>
                </a:solidFill>
              </a:rPr>
              <a:t>; to </a:t>
            </a:r>
            <a:r>
              <a:rPr lang="en-US" sz="1800" i="1" dirty="0">
                <a:solidFill>
                  <a:srgbClr val="800000"/>
                </a:solidFill>
              </a:rPr>
              <a:t>the intent </a:t>
            </a:r>
            <a:r>
              <a:rPr lang="en-US" sz="1800" b="1" i="1" dirty="0">
                <a:solidFill>
                  <a:srgbClr val="800000"/>
                </a:solidFill>
              </a:rPr>
              <a:t>that</a:t>
            </a:r>
            <a:r>
              <a:rPr lang="en-US" sz="1800" i="1" dirty="0">
                <a:solidFill>
                  <a:srgbClr val="800000"/>
                </a:solidFill>
              </a:rPr>
              <a:t> </a:t>
            </a:r>
            <a:r>
              <a:rPr lang="en-US" sz="1800" b="1" i="1" u="sng" dirty="0">
                <a:solidFill>
                  <a:srgbClr val="800000"/>
                </a:solidFill>
              </a:rPr>
              <a:t>now</a:t>
            </a:r>
            <a:r>
              <a:rPr lang="en-US" sz="1800" b="1" i="1" dirty="0">
                <a:solidFill>
                  <a:srgbClr val="800000"/>
                </a:solidFill>
              </a:rPr>
              <a:t> the manifold wisdom of God might be </a:t>
            </a:r>
            <a:r>
              <a:rPr lang="en-US" sz="1800" b="1" i="1" u="sng" dirty="0">
                <a:solidFill>
                  <a:srgbClr val="800000"/>
                </a:solidFill>
              </a:rPr>
              <a:t>made known</a:t>
            </a:r>
            <a:r>
              <a:rPr lang="en-US" sz="1800" b="1" i="1" dirty="0">
                <a:solidFill>
                  <a:srgbClr val="800000"/>
                </a:solidFill>
              </a:rPr>
              <a:t> </a:t>
            </a:r>
            <a:r>
              <a:rPr lang="en-US" sz="1800" i="1" dirty="0">
                <a:solidFill>
                  <a:srgbClr val="800000"/>
                </a:solidFill>
              </a:rPr>
              <a:t>by the church to the principalities and powers in the heavenly places</a:t>
            </a:r>
            <a:r>
              <a:rPr lang="en-US" sz="1800" i="1" dirty="0" smtClean="0">
                <a:solidFill>
                  <a:srgbClr val="800000"/>
                </a:solidFill>
              </a:rPr>
              <a:t>, </a:t>
            </a:r>
            <a:r>
              <a:rPr lang="en-US" sz="1800" dirty="0" smtClean="0"/>
              <a:t>(</a:t>
            </a:r>
            <a:r>
              <a:rPr lang="en-US" sz="1800" b="1" dirty="0" smtClean="0">
                <a:solidFill>
                  <a:srgbClr val="800000"/>
                </a:solidFill>
              </a:rPr>
              <a:t>Ephesians 3:3-10</a:t>
            </a:r>
            <a:r>
              <a:rPr lang="en-US" sz="1800" dirty="0" smtClean="0"/>
              <a:t>)</a:t>
            </a:r>
          </a:p>
          <a:p>
            <a:pPr>
              <a:lnSpc>
                <a:spcPct val="90000"/>
              </a:lnSpc>
              <a:spcBef>
                <a:spcPts val="0"/>
              </a:spcBef>
            </a:pPr>
            <a:r>
              <a:rPr lang="en-US" sz="1800" dirty="0" smtClean="0"/>
              <a:t>That mystery is already </a:t>
            </a:r>
            <a:r>
              <a:rPr lang="en-US" sz="1800" i="1" dirty="0" smtClean="0">
                <a:solidFill>
                  <a:srgbClr val="800000"/>
                </a:solidFill>
              </a:rPr>
              <a:t>“made known”</a:t>
            </a:r>
            <a:r>
              <a:rPr lang="en-US" sz="1800" dirty="0" smtClean="0"/>
              <a:t>, </a:t>
            </a:r>
            <a:r>
              <a:rPr lang="en-US" sz="1800" i="1" dirty="0" smtClean="0">
                <a:solidFill>
                  <a:srgbClr val="800000"/>
                </a:solidFill>
              </a:rPr>
              <a:t>“revealed”</a:t>
            </a:r>
            <a:r>
              <a:rPr lang="en-US" sz="1800" dirty="0" smtClean="0"/>
              <a:t>.  This </a:t>
            </a:r>
            <a:r>
              <a:rPr lang="en-US" sz="1800" i="1" dirty="0" smtClean="0">
                <a:solidFill>
                  <a:srgbClr val="800000"/>
                </a:solidFill>
              </a:rPr>
              <a:t>“mystery”</a:t>
            </a:r>
            <a:r>
              <a:rPr lang="en-US" sz="1800" dirty="0" smtClean="0">
                <a:solidFill>
                  <a:srgbClr val="800000"/>
                </a:solidFill>
              </a:rPr>
              <a:t> </a:t>
            </a:r>
            <a:r>
              <a:rPr lang="en-US" sz="1800" dirty="0" smtClean="0"/>
              <a:t>is something else …</a:t>
            </a:r>
          </a:p>
          <a:p>
            <a:pPr>
              <a:lnSpc>
                <a:spcPct val="90000"/>
              </a:lnSpc>
              <a:spcBef>
                <a:spcPts val="0"/>
              </a:spcBef>
            </a:pPr>
            <a:r>
              <a:rPr lang="en-US" sz="1800" dirty="0" smtClean="0"/>
              <a:t>At least, this part of the </a:t>
            </a:r>
            <a:r>
              <a:rPr lang="en-US" sz="1800" i="1" dirty="0" smtClean="0">
                <a:solidFill>
                  <a:srgbClr val="800000"/>
                </a:solidFill>
              </a:rPr>
              <a:t>“mystery”</a:t>
            </a:r>
            <a:r>
              <a:rPr lang="en-US" sz="1800" dirty="0" smtClean="0"/>
              <a:t> is already made known.  This is at least another part …</a:t>
            </a:r>
          </a:p>
        </p:txBody>
      </p:sp>
    </p:spTree>
    <p:extLst>
      <p:ext uri="{BB962C8B-B14F-4D97-AF65-F5344CB8AC3E}">
        <p14:creationId xmlns:p14="http://schemas.microsoft.com/office/powerpoint/2010/main" val="17295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No Longer</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700" i="1" dirty="0" smtClean="0">
                <a:solidFill>
                  <a:srgbClr val="800000"/>
                </a:solidFill>
              </a:rPr>
              <a:t>The angel whom I saw </a:t>
            </a:r>
            <a:r>
              <a:rPr lang="en-US" sz="1700" b="1" i="1" dirty="0" smtClean="0">
                <a:solidFill>
                  <a:srgbClr val="800000"/>
                </a:solidFill>
              </a:rPr>
              <a:t>standing on the sea and on the land </a:t>
            </a:r>
            <a:r>
              <a:rPr lang="en-US" sz="1700" b="1" i="1" u="sng" dirty="0" smtClean="0">
                <a:solidFill>
                  <a:srgbClr val="800000"/>
                </a:solidFill>
              </a:rPr>
              <a:t>raised up his hand</a:t>
            </a:r>
            <a:r>
              <a:rPr lang="en-US" sz="1700" b="1" i="1" dirty="0" smtClean="0">
                <a:solidFill>
                  <a:srgbClr val="800000"/>
                </a:solidFill>
              </a:rPr>
              <a:t> to heaven and </a:t>
            </a:r>
            <a:r>
              <a:rPr lang="en-US" sz="1700" b="1" i="1" u="sng" dirty="0" smtClean="0">
                <a:solidFill>
                  <a:srgbClr val="800000"/>
                </a:solidFill>
              </a:rPr>
              <a:t>swore</a:t>
            </a:r>
            <a:r>
              <a:rPr lang="en-US" sz="1700" b="1" i="1" dirty="0" smtClean="0">
                <a:solidFill>
                  <a:srgbClr val="800000"/>
                </a:solidFill>
              </a:rPr>
              <a:t> by Him </a:t>
            </a:r>
            <a:r>
              <a:rPr lang="en-US" sz="1700" i="1" dirty="0" smtClean="0">
                <a:solidFill>
                  <a:srgbClr val="800000"/>
                </a:solidFill>
              </a:rPr>
              <a:t>who lives forever and ever, </a:t>
            </a:r>
            <a:r>
              <a:rPr lang="en-US" sz="1700" b="1" i="1" dirty="0" smtClean="0">
                <a:solidFill>
                  <a:srgbClr val="800000"/>
                </a:solidFill>
              </a:rPr>
              <a:t>who created </a:t>
            </a:r>
            <a:r>
              <a:rPr lang="en-US" sz="1700" b="1" i="1" baseline="30000" dirty="0" smtClean="0">
                <a:solidFill>
                  <a:srgbClr val="800000"/>
                </a:solidFill>
              </a:rPr>
              <a:t>1</a:t>
            </a:r>
            <a:r>
              <a:rPr lang="en-US" sz="1700" b="1" i="1" dirty="0" smtClean="0">
                <a:solidFill>
                  <a:srgbClr val="800000"/>
                </a:solidFill>
              </a:rPr>
              <a:t>heaven </a:t>
            </a:r>
            <a:r>
              <a:rPr lang="en-US" sz="1700" i="1" dirty="0" smtClean="0">
                <a:solidFill>
                  <a:srgbClr val="800000"/>
                </a:solidFill>
              </a:rPr>
              <a:t>and the things that are in it, the </a:t>
            </a:r>
            <a:r>
              <a:rPr lang="en-US" sz="1700" b="1" i="1" baseline="30000" dirty="0" smtClean="0">
                <a:solidFill>
                  <a:srgbClr val="800000"/>
                </a:solidFill>
              </a:rPr>
              <a:t>2</a:t>
            </a:r>
            <a:r>
              <a:rPr lang="en-US" sz="1700" b="1" i="1" dirty="0" smtClean="0">
                <a:solidFill>
                  <a:srgbClr val="800000"/>
                </a:solidFill>
              </a:rPr>
              <a:t>earth</a:t>
            </a:r>
            <a:r>
              <a:rPr lang="en-US" sz="1700" i="1" dirty="0" smtClean="0">
                <a:solidFill>
                  <a:srgbClr val="800000"/>
                </a:solidFill>
              </a:rPr>
              <a:t> and the things that are in it, and the </a:t>
            </a:r>
            <a:r>
              <a:rPr lang="en-US" sz="1700" i="1" baseline="30000" dirty="0" smtClean="0">
                <a:solidFill>
                  <a:srgbClr val="800000"/>
                </a:solidFill>
              </a:rPr>
              <a:t>3</a:t>
            </a:r>
            <a:r>
              <a:rPr lang="en-US" sz="1700" b="1" i="1" dirty="0" smtClean="0">
                <a:solidFill>
                  <a:srgbClr val="800000"/>
                </a:solidFill>
              </a:rPr>
              <a:t>sea</a:t>
            </a:r>
            <a:r>
              <a:rPr lang="en-US" sz="1700" i="1" dirty="0" smtClean="0">
                <a:solidFill>
                  <a:srgbClr val="800000"/>
                </a:solidFill>
              </a:rPr>
              <a:t> and the things that are in it, </a:t>
            </a:r>
            <a:r>
              <a:rPr lang="en-US" sz="1700" b="1" i="1" dirty="0" smtClean="0">
                <a:solidFill>
                  <a:srgbClr val="800000"/>
                </a:solidFill>
              </a:rPr>
              <a:t>that there should be </a:t>
            </a:r>
            <a:r>
              <a:rPr lang="en-US" sz="1700" b="1" i="1" u="sng" dirty="0" smtClean="0">
                <a:solidFill>
                  <a:srgbClr val="800000"/>
                </a:solidFill>
              </a:rPr>
              <a:t>delay no longer</a:t>
            </a:r>
            <a:r>
              <a:rPr lang="en-US" sz="1700" b="1" i="1" dirty="0" smtClean="0">
                <a:solidFill>
                  <a:srgbClr val="800000"/>
                </a:solidFill>
              </a:rPr>
              <a:t>, but </a:t>
            </a:r>
            <a:r>
              <a:rPr lang="en-US" sz="1700" b="1" i="1" u="sng" dirty="0" smtClean="0">
                <a:solidFill>
                  <a:srgbClr val="800000"/>
                </a:solidFill>
              </a:rPr>
              <a:t>in the days</a:t>
            </a:r>
            <a:r>
              <a:rPr lang="en-US" sz="1700" b="1" i="1" dirty="0" smtClean="0">
                <a:solidFill>
                  <a:srgbClr val="800000"/>
                </a:solidFill>
              </a:rPr>
              <a:t> of the sounding of the seventh angel</a:t>
            </a:r>
            <a:r>
              <a:rPr lang="en-US" sz="1700" i="1" dirty="0" smtClean="0">
                <a:solidFill>
                  <a:srgbClr val="800000"/>
                </a:solidFill>
              </a:rPr>
              <a:t>, when he is about to sound, </a:t>
            </a:r>
            <a:r>
              <a:rPr lang="en-US" sz="1700" b="1" i="1" dirty="0" smtClean="0">
                <a:solidFill>
                  <a:srgbClr val="800000"/>
                </a:solidFill>
              </a:rPr>
              <a:t>the mystery of God </a:t>
            </a:r>
            <a:r>
              <a:rPr lang="en-US" sz="1700" b="1" i="1" u="sng" dirty="0" smtClean="0">
                <a:solidFill>
                  <a:srgbClr val="800000"/>
                </a:solidFill>
              </a:rPr>
              <a:t>would be finished</a:t>
            </a:r>
            <a:r>
              <a:rPr lang="en-US" sz="1700" b="1" i="1" dirty="0" smtClean="0">
                <a:solidFill>
                  <a:srgbClr val="800000"/>
                </a:solidFill>
              </a:rPr>
              <a:t>, as He </a:t>
            </a:r>
            <a:r>
              <a:rPr lang="en-US" sz="1700" b="1" i="1" u="sng" dirty="0" smtClean="0">
                <a:solidFill>
                  <a:srgbClr val="800000"/>
                </a:solidFill>
              </a:rPr>
              <a:t>declared to His servants the prophets</a:t>
            </a:r>
            <a:r>
              <a:rPr lang="en-US" sz="1700" i="1" dirty="0" smtClean="0">
                <a:solidFill>
                  <a:srgbClr val="800000"/>
                </a:solidFill>
              </a:rPr>
              <a:t>. </a:t>
            </a:r>
            <a:r>
              <a:rPr lang="en-US" sz="1700" dirty="0" smtClean="0"/>
              <a:t>(</a:t>
            </a:r>
            <a:r>
              <a:rPr lang="en-US" sz="1700" b="1" dirty="0" smtClean="0">
                <a:solidFill>
                  <a:srgbClr val="800000"/>
                </a:solidFill>
              </a:rPr>
              <a:t>Revelation 10:5-7</a:t>
            </a:r>
            <a:r>
              <a:rPr lang="en-US" sz="1700" dirty="0" smtClean="0"/>
              <a:t>)</a:t>
            </a:r>
          </a:p>
          <a:p>
            <a:pPr marL="346075" lvl="0" indent="-346075">
              <a:lnSpc>
                <a:spcPct val="95000"/>
              </a:lnSpc>
              <a:spcBef>
                <a:spcPts val="0"/>
              </a:spcBef>
              <a:buFont typeface="+mj-lt"/>
              <a:buAutoNum type="arabicPeriod" startAt="6"/>
            </a:pPr>
            <a:r>
              <a:rPr lang="en-US" sz="1700" dirty="0" smtClean="0"/>
              <a:t>What exactly is no longer delayed?  What </a:t>
            </a:r>
            <a:r>
              <a:rPr lang="en-US" sz="1700" dirty="0"/>
              <a:t>can we conclude from learning that </a:t>
            </a:r>
            <a:r>
              <a:rPr lang="en-US" sz="1700" i="1" dirty="0">
                <a:solidFill>
                  <a:srgbClr val="800000"/>
                </a:solidFill>
              </a:rPr>
              <a:t>“in the days of the sounding of the seventh angel … the mystery of God would be finished, as He declared to His servants the prophets</a:t>
            </a:r>
            <a:r>
              <a:rPr lang="en-US" sz="1700" i="1" dirty="0" smtClean="0">
                <a:solidFill>
                  <a:srgbClr val="800000"/>
                </a:solidFill>
              </a:rPr>
              <a:t>”</a:t>
            </a:r>
            <a:r>
              <a:rPr lang="en-US" sz="1700" dirty="0"/>
              <a:t> regarding the applicability of the OT</a:t>
            </a:r>
            <a:r>
              <a:rPr lang="en-US" sz="1700" dirty="0" smtClean="0"/>
              <a:t>?</a:t>
            </a:r>
          </a:p>
          <a:p>
            <a:pPr>
              <a:lnSpc>
                <a:spcPct val="95000"/>
              </a:lnSpc>
              <a:spcBef>
                <a:spcPts val="0"/>
              </a:spcBef>
            </a:pPr>
            <a:r>
              <a:rPr lang="en-US" sz="1700" dirty="0" smtClean="0"/>
              <a:t>Presumably, refers to end of patience and warning (</a:t>
            </a:r>
            <a:r>
              <a:rPr lang="en-US" sz="1700" b="1" dirty="0" smtClean="0">
                <a:solidFill>
                  <a:srgbClr val="800000"/>
                </a:solidFill>
              </a:rPr>
              <a:t>2 Chr. 36:16</a:t>
            </a:r>
            <a:r>
              <a:rPr lang="en-US" sz="1700" dirty="0" smtClean="0"/>
              <a:t>) – beginning of destruction.</a:t>
            </a:r>
          </a:p>
          <a:p>
            <a:pPr>
              <a:lnSpc>
                <a:spcPct val="95000"/>
              </a:lnSpc>
              <a:spcBef>
                <a:spcPts val="0"/>
              </a:spcBef>
            </a:pPr>
            <a:r>
              <a:rPr lang="en-US" sz="1700" dirty="0" smtClean="0"/>
              <a:t>Most OT prophecies point to judgment and at most, establish Messianic kingdom.</a:t>
            </a:r>
          </a:p>
          <a:p>
            <a:pPr>
              <a:lnSpc>
                <a:spcPct val="95000"/>
              </a:lnSpc>
              <a:spcBef>
                <a:spcPts val="0"/>
              </a:spcBef>
            </a:pPr>
            <a:r>
              <a:rPr lang="en-US" sz="1700" dirty="0" smtClean="0"/>
              <a:t>Very few foretell events </a:t>
            </a:r>
            <a:r>
              <a:rPr lang="en-US" sz="1700" b="1" i="1" dirty="0" smtClean="0"/>
              <a:t>after</a:t>
            </a:r>
            <a:r>
              <a:rPr lang="en-US" sz="1700" dirty="0" smtClean="0"/>
              <a:t> Messiah and destruction of Jerusalem (</a:t>
            </a:r>
            <a:r>
              <a:rPr lang="en-US" sz="1700" b="1" dirty="0" smtClean="0">
                <a:solidFill>
                  <a:srgbClr val="800000"/>
                </a:solidFill>
              </a:rPr>
              <a:t>Daniel 2:44; 7; 9:20-27; 10</a:t>
            </a:r>
            <a:r>
              <a:rPr lang="en-US" sz="1700" dirty="0" smtClean="0"/>
              <a:t>; possibly </a:t>
            </a:r>
            <a:r>
              <a:rPr lang="en-US" sz="1700" b="1" dirty="0" smtClean="0">
                <a:solidFill>
                  <a:srgbClr val="800000"/>
                </a:solidFill>
              </a:rPr>
              <a:t>Zechariah 13-14</a:t>
            </a:r>
            <a:r>
              <a:rPr lang="en-US" sz="1700" dirty="0" smtClean="0"/>
              <a:t>, although this may point to destruction of Jerusalem).</a:t>
            </a:r>
          </a:p>
          <a:p>
            <a:pPr>
              <a:lnSpc>
                <a:spcPct val="95000"/>
              </a:lnSpc>
              <a:spcBef>
                <a:spcPts val="0"/>
              </a:spcBef>
            </a:pPr>
            <a:r>
              <a:rPr lang="en-US" sz="1700" dirty="0" smtClean="0"/>
              <a:t>These few point to the destruction of the empire ruling when the Messianic kingdom is established.  These few remaining unfulfilled prophecies are about to be fulfilled!</a:t>
            </a:r>
          </a:p>
          <a:p>
            <a:pPr>
              <a:lnSpc>
                <a:spcPct val="95000"/>
              </a:lnSpc>
              <a:spcBef>
                <a:spcPts val="0"/>
              </a:spcBef>
            </a:pPr>
            <a:r>
              <a:rPr lang="en-US" sz="1700" dirty="0" smtClean="0"/>
              <a:t>Eliminates application to destruction of Jerusalem, because of prophecies about Rome.</a:t>
            </a:r>
          </a:p>
          <a:p>
            <a:pPr>
              <a:lnSpc>
                <a:spcPct val="95000"/>
              </a:lnSpc>
              <a:spcBef>
                <a:spcPts val="0"/>
              </a:spcBef>
            </a:pPr>
            <a:r>
              <a:rPr lang="en-US" sz="1700" dirty="0" smtClean="0"/>
              <a:t>Could also eliminate Futurist position because so many OT prophecies remain unfulfilled.</a:t>
            </a:r>
          </a:p>
          <a:p>
            <a:pPr>
              <a:lnSpc>
                <a:spcPct val="95000"/>
              </a:lnSpc>
              <a:spcBef>
                <a:spcPts val="0"/>
              </a:spcBef>
            </a:pPr>
            <a:r>
              <a:rPr lang="en-US" sz="1700" dirty="0" smtClean="0"/>
              <a:t>Finally bring absolute close to OT mentioned in </a:t>
            </a:r>
            <a:r>
              <a:rPr lang="en-US" sz="1700" b="1" dirty="0" smtClean="0">
                <a:solidFill>
                  <a:srgbClr val="800000"/>
                </a:solidFill>
              </a:rPr>
              <a:t>Matthew 5:17-19</a:t>
            </a:r>
            <a:r>
              <a:rPr lang="en-US" sz="1700" dirty="0" smtClean="0"/>
              <a:t>.</a:t>
            </a:r>
          </a:p>
        </p:txBody>
      </p:sp>
    </p:spTree>
    <p:extLst>
      <p:ext uri="{BB962C8B-B14F-4D97-AF65-F5344CB8AC3E}">
        <p14:creationId xmlns:p14="http://schemas.microsoft.com/office/powerpoint/2010/main" val="41216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to Meet Your God”</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1600" dirty="0" smtClean="0"/>
              <a:t>As God dealt with all nations prior, this persecuting empire faces unavoidable judgment after 7</a:t>
            </a:r>
            <a:r>
              <a:rPr lang="en-US" sz="1600" baseline="30000" dirty="0" smtClean="0"/>
              <a:t>th</a:t>
            </a:r>
            <a:r>
              <a:rPr lang="en-US" sz="1600" dirty="0" smtClean="0"/>
              <a:t> trumpet.</a:t>
            </a:r>
          </a:p>
          <a:p>
            <a:pPr marL="0" indent="0">
              <a:lnSpc>
                <a:spcPct val="95000"/>
              </a:lnSpc>
              <a:spcBef>
                <a:spcPts val="0"/>
              </a:spcBef>
              <a:buNone/>
            </a:pPr>
            <a:r>
              <a:rPr lang="en-US" sz="1600" i="1" dirty="0" smtClean="0">
                <a:solidFill>
                  <a:srgbClr val="800000"/>
                </a:solidFill>
              </a:rPr>
              <a:t>Hear </a:t>
            </a:r>
            <a:r>
              <a:rPr lang="en-US" sz="1600" i="1" dirty="0">
                <a:solidFill>
                  <a:srgbClr val="800000"/>
                </a:solidFill>
              </a:rPr>
              <a:t>this word, you cows of Bashan, who are on the mountain of Samaria, </a:t>
            </a:r>
            <a:r>
              <a:rPr lang="en-US" sz="1600" b="1" i="1" dirty="0">
                <a:solidFill>
                  <a:srgbClr val="800000"/>
                </a:solidFill>
              </a:rPr>
              <a:t>Who oppress the poor</a:t>
            </a:r>
            <a:r>
              <a:rPr lang="en-US" sz="1600" i="1" dirty="0">
                <a:solidFill>
                  <a:srgbClr val="800000"/>
                </a:solidFill>
              </a:rPr>
              <a:t>, </a:t>
            </a:r>
            <a:r>
              <a:rPr lang="en-US" sz="1600" b="1" i="1" dirty="0">
                <a:solidFill>
                  <a:srgbClr val="800000"/>
                </a:solidFill>
              </a:rPr>
              <a:t>Who crush the needy</a:t>
            </a:r>
            <a:r>
              <a:rPr lang="en-US" sz="1600" i="1" dirty="0">
                <a:solidFill>
                  <a:srgbClr val="800000"/>
                </a:solidFill>
              </a:rPr>
              <a:t>, Who say to your husbands, </a:t>
            </a:r>
            <a:r>
              <a:rPr lang="en-US" sz="1600" i="1" dirty="0" smtClean="0">
                <a:solidFill>
                  <a:srgbClr val="800000"/>
                </a:solidFill>
              </a:rPr>
              <a:t>“Bring </a:t>
            </a:r>
            <a:r>
              <a:rPr lang="en-US" sz="1600" i="1" dirty="0">
                <a:solidFill>
                  <a:srgbClr val="800000"/>
                </a:solidFill>
              </a:rPr>
              <a:t>wine, let us drink</a:t>
            </a:r>
            <a:r>
              <a:rPr lang="en-US" sz="1600" i="1" dirty="0" smtClean="0">
                <a:solidFill>
                  <a:srgbClr val="800000"/>
                </a:solidFill>
              </a:rPr>
              <a:t>!” The </a:t>
            </a:r>
            <a:r>
              <a:rPr lang="en-US" sz="1600" i="1" dirty="0">
                <a:solidFill>
                  <a:srgbClr val="800000"/>
                </a:solidFill>
              </a:rPr>
              <a:t>Lord GOD has sworn by His holiness: </a:t>
            </a:r>
            <a:r>
              <a:rPr lang="en-US" sz="1600" i="1" dirty="0" smtClean="0">
                <a:solidFill>
                  <a:srgbClr val="800000"/>
                </a:solidFill>
              </a:rPr>
              <a:t>“Behold</a:t>
            </a:r>
            <a:r>
              <a:rPr lang="en-US" sz="1600" i="1" dirty="0">
                <a:solidFill>
                  <a:srgbClr val="800000"/>
                </a:solidFill>
              </a:rPr>
              <a:t>, the days shall come upon you When He will </a:t>
            </a:r>
            <a:r>
              <a:rPr lang="en-US" sz="1600" b="1" i="1" dirty="0">
                <a:solidFill>
                  <a:srgbClr val="800000"/>
                </a:solidFill>
              </a:rPr>
              <a:t>take you away with fishhooks</a:t>
            </a:r>
            <a:r>
              <a:rPr lang="en-US" sz="1600" i="1" dirty="0">
                <a:solidFill>
                  <a:srgbClr val="800000"/>
                </a:solidFill>
              </a:rPr>
              <a:t>, And your posterity with fishhooks</a:t>
            </a:r>
            <a:r>
              <a:rPr lang="en-US" sz="1600" i="1" dirty="0" smtClean="0">
                <a:solidFill>
                  <a:srgbClr val="800000"/>
                </a:solidFill>
              </a:rPr>
              <a:t>. … </a:t>
            </a:r>
            <a:r>
              <a:rPr lang="en-US" sz="1600" b="1" i="1" baseline="30000" dirty="0" smtClean="0">
                <a:solidFill>
                  <a:srgbClr val="0070C0"/>
                </a:solidFill>
              </a:rPr>
              <a:t>1</a:t>
            </a:r>
            <a:r>
              <a:rPr lang="en-US" sz="1600" b="1" i="1" dirty="0" smtClean="0">
                <a:solidFill>
                  <a:srgbClr val="800000"/>
                </a:solidFill>
              </a:rPr>
              <a:t>I </a:t>
            </a:r>
            <a:r>
              <a:rPr lang="en-US" sz="1600" b="1" i="1" dirty="0">
                <a:solidFill>
                  <a:srgbClr val="800000"/>
                </a:solidFill>
              </a:rPr>
              <a:t>gave you cleanness of teeth in all your cities, And lack of bread </a:t>
            </a:r>
            <a:r>
              <a:rPr lang="en-US" sz="1600" i="1" dirty="0">
                <a:solidFill>
                  <a:srgbClr val="800000"/>
                </a:solidFill>
              </a:rPr>
              <a:t>in all your places;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“I </a:t>
            </a:r>
            <a:r>
              <a:rPr lang="en-US" sz="1600" i="1" dirty="0">
                <a:solidFill>
                  <a:srgbClr val="800000"/>
                </a:solidFill>
              </a:rPr>
              <a:t>also </a:t>
            </a:r>
            <a:r>
              <a:rPr lang="en-US" sz="1600" b="1" i="1" baseline="30000" dirty="0" smtClean="0">
                <a:solidFill>
                  <a:srgbClr val="0070C0"/>
                </a:solidFill>
              </a:rPr>
              <a:t>2</a:t>
            </a:r>
            <a:r>
              <a:rPr lang="en-US" sz="1600" b="1" i="1" dirty="0" smtClean="0">
                <a:solidFill>
                  <a:srgbClr val="800000"/>
                </a:solidFill>
              </a:rPr>
              <a:t>withheld </a:t>
            </a:r>
            <a:r>
              <a:rPr lang="en-US" sz="1600" b="1" i="1" dirty="0">
                <a:solidFill>
                  <a:srgbClr val="800000"/>
                </a:solidFill>
              </a:rPr>
              <a:t>rain from you</a:t>
            </a:r>
            <a:r>
              <a:rPr lang="en-US" sz="1600" i="1" dirty="0">
                <a:solidFill>
                  <a:srgbClr val="800000"/>
                </a:solidFill>
              </a:rPr>
              <a:t>, When there were still three months to the harvest. I made it rain on one city, I withheld rain from another city. One part was rained upon, And where it did not rain the part withered</a:t>
            </a:r>
            <a:r>
              <a:rPr lang="en-US" sz="1600" i="1" dirty="0" smtClean="0">
                <a:solidFill>
                  <a:srgbClr val="800000"/>
                </a:solidFill>
              </a:rPr>
              <a:t>.  So </a:t>
            </a:r>
            <a:r>
              <a:rPr lang="en-US" sz="1600" i="1" dirty="0">
                <a:solidFill>
                  <a:srgbClr val="800000"/>
                </a:solidFill>
              </a:rPr>
              <a:t>two or three cities wandered to another city to drink water, But they were not satisfied;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“I </a:t>
            </a:r>
            <a:r>
              <a:rPr lang="en-US" sz="1600" b="1" i="1" baseline="30000" dirty="0" smtClean="0">
                <a:solidFill>
                  <a:srgbClr val="0070C0"/>
                </a:solidFill>
              </a:rPr>
              <a:t>3</a:t>
            </a:r>
            <a:r>
              <a:rPr lang="en-US" sz="1600" b="1" i="1" dirty="0" smtClean="0">
                <a:solidFill>
                  <a:srgbClr val="800000"/>
                </a:solidFill>
              </a:rPr>
              <a:t>blasted </a:t>
            </a:r>
            <a:r>
              <a:rPr lang="en-US" sz="1600" b="1" i="1" dirty="0">
                <a:solidFill>
                  <a:srgbClr val="800000"/>
                </a:solidFill>
              </a:rPr>
              <a:t>you with blight and mildew</a:t>
            </a:r>
            <a:r>
              <a:rPr lang="en-US" sz="1600" i="1" dirty="0">
                <a:solidFill>
                  <a:srgbClr val="800000"/>
                </a:solidFill>
              </a:rPr>
              <a:t>. When your gardens increased, Your vineyards, Your fig trees, And your olive trees, The </a:t>
            </a:r>
            <a:r>
              <a:rPr lang="en-US" sz="1600" b="1" i="1" baseline="30000" dirty="0" smtClean="0">
                <a:solidFill>
                  <a:srgbClr val="0070C0"/>
                </a:solidFill>
              </a:rPr>
              <a:t>4</a:t>
            </a:r>
            <a:r>
              <a:rPr lang="en-US" sz="1600" b="1" i="1" dirty="0" smtClean="0">
                <a:solidFill>
                  <a:srgbClr val="800000"/>
                </a:solidFill>
              </a:rPr>
              <a:t>locust </a:t>
            </a:r>
            <a:r>
              <a:rPr lang="en-US" sz="1600" b="1" i="1" dirty="0">
                <a:solidFill>
                  <a:srgbClr val="800000"/>
                </a:solidFill>
              </a:rPr>
              <a:t>devoured them; 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“I </a:t>
            </a:r>
            <a:r>
              <a:rPr lang="en-US" sz="1600" i="1" dirty="0">
                <a:solidFill>
                  <a:srgbClr val="800000"/>
                </a:solidFill>
              </a:rPr>
              <a:t>sent among you a </a:t>
            </a:r>
            <a:r>
              <a:rPr lang="en-US" sz="1600" b="1" i="1" baseline="30000" dirty="0" smtClean="0">
                <a:solidFill>
                  <a:srgbClr val="0070C0"/>
                </a:solidFill>
              </a:rPr>
              <a:t>5</a:t>
            </a:r>
            <a:r>
              <a:rPr lang="en-US" sz="1600" b="1" i="1" dirty="0" smtClean="0">
                <a:solidFill>
                  <a:srgbClr val="800000"/>
                </a:solidFill>
              </a:rPr>
              <a:t>plague </a:t>
            </a:r>
            <a:r>
              <a:rPr lang="en-US" sz="1600" b="1" i="1" dirty="0">
                <a:solidFill>
                  <a:srgbClr val="800000"/>
                </a:solidFill>
              </a:rPr>
              <a:t>after the manner of Egypt</a:t>
            </a:r>
            <a:r>
              <a:rPr lang="en-US" sz="1600" i="1" dirty="0">
                <a:solidFill>
                  <a:srgbClr val="800000"/>
                </a:solidFill>
              </a:rPr>
              <a:t>; Your </a:t>
            </a:r>
            <a:r>
              <a:rPr lang="en-US" sz="1600" b="1" i="1" baseline="30000" dirty="0" smtClean="0">
                <a:solidFill>
                  <a:srgbClr val="0070C0"/>
                </a:solidFill>
              </a:rPr>
              <a:t>6</a:t>
            </a:r>
            <a:r>
              <a:rPr lang="en-US" sz="1600" b="1" i="1" dirty="0" smtClean="0">
                <a:solidFill>
                  <a:srgbClr val="800000"/>
                </a:solidFill>
              </a:rPr>
              <a:t>young</a:t>
            </a:r>
            <a:r>
              <a:rPr lang="en-US" sz="1600" i="1" dirty="0" smtClean="0">
                <a:solidFill>
                  <a:srgbClr val="800000"/>
                </a:solidFill>
              </a:rPr>
              <a:t> </a:t>
            </a:r>
            <a:r>
              <a:rPr lang="en-US" sz="1600" b="1" i="1" dirty="0">
                <a:solidFill>
                  <a:srgbClr val="800000"/>
                </a:solidFill>
              </a:rPr>
              <a:t>men I killed with a sword</a:t>
            </a:r>
            <a:r>
              <a:rPr lang="en-US" sz="1600" i="1" dirty="0">
                <a:solidFill>
                  <a:srgbClr val="800000"/>
                </a:solidFill>
              </a:rPr>
              <a:t>, Along with your captive horses; I made the stench of your camps come up into your nostrils;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a:t>
            </a:r>
            <a:r>
              <a:rPr lang="en-US" sz="1600" i="1" dirty="0" smtClean="0">
                <a:solidFill>
                  <a:srgbClr val="800000"/>
                </a:solidFill>
              </a:rPr>
              <a:t>LORD.  “</a:t>
            </a:r>
            <a:r>
              <a:rPr lang="en-US" sz="1600" b="1" i="1" dirty="0" smtClean="0">
                <a:solidFill>
                  <a:srgbClr val="800000"/>
                </a:solidFill>
              </a:rPr>
              <a:t>I </a:t>
            </a:r>
            <a:r>
              <a:rPr lang="en-US" sz="1600" b="1" i="1" baseline="30000" dirty="0">
                <a:solidFill>
                  <a:srgbClr val="0070C0"/>
                </a:solidFill>
              </a:rPr>
              <a:t>7</a:t>
            </a:r>
            <a:r>
              <a:rPr lang="en-US" sz="1600" b="1" i="1" dirty="0" smtClean="0">
                <a:solidFill>
                  <a:srgbClr val="800000"/>
                </a:solidFill>
              </a:rPr>
              <a:t>overthrew </a:t>
            </a:r>
            <a:r>
              <a:rPr lang="en-US" sz="1600" b="1" i="1" dirty="0">
                <a:solidFill>
                  <a:srgbClr val="800000"/>
                </a:solidFill>
              </a:rPr>
              <a:t>some of you</a:t>
            </a:r>
            <a:r>
              <a:rPr lang="en-US" sz="1600" i="1" dirty="0">
                <a:solidFill>
                  <a:srgbClr val="800000"/>
                </a:solidFill>
              </a:rPr>
              <a:t>, As God overthrew Sodom and Gomorrah, And you were like a firebrand plucked from the burning;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“Therefore </a:t>
            </a:r>
            <a:r>
              <a:rPr lang="en-US" sz="1600" i="1" dirty="0">
                <a:solidFill>
                  <a:srgbClr val="800000"/>
                </a:solidFill>
              </a:rPr>
              <a:t>thus will I do to you, O Israel; Because I will do this to you, </a:t>
            </a:r>
            <a:r>
              <a:rPr lang="en-US" sz="1600" b="1" i="1" u="sng" dirty="0">
                <a:solidFill>
                  <a:srgbClr val="800000"/>
                </a:solidFill>
              </a:rPr>
              <a:t>Prepare to meet your God</a:t>
            </a:r>
            <a:r>
              <a:rPr lang="en-US" sz="1600" i="1" dirty="0">
                <a:solidFill>
                  <a:srgbClr val="800000"/>
                </a:solidFill>
              </a:rPr>
              <a:t>, O Israel</a:t>
            </a:r>
            <a:r>
              <a:rPr lang="en-US" sz="1600" i="1" dirty="0" smtClean="0">
                <a:solidFill>
                  <a:srgbClr val="800000"/>
                </a:solidFill>
              </a:rPr>
              <a:t>!”  </a:t>
            </a:r>
            <a:r>
              <a:rPr lang="en-US" sz="1600" i="1" dirty="0">
                <a:solidFill>
                  <a:srgbClr val="800000"/>
                </a:solidFill>
              </a:rPr>
              <a:t>For behold, He who </a:t>
            </a:r>
            <a:r>
              <a:rPr lang="en-US" sz="1600" b="1" i="1" dirty="0">
                <a:solidFill>
                  <a:srgbClr val="800000"/>
                </a:solidFill>
              </a:rPr>
              <a:t>forms mountains</a:t>
            </a:r>
            <a:r>
              <a:rPr lang="en-US" sz="1600" i="1" dirty="0">
                <a:solidFill>
                  <a:srgbClr val="800000"/>
                </a:solidFill>
              </a:rPr>
              <a:t>, And </a:t>
            </a:r>
            <a:r>
              <a:rPr lang="en-US" sz="1600" b="1" i="1" dirty="0">
                <a:solidFill>
                  <a:srgbClr val="800000"/>
                </a:solidFill>
              </a:rPr>
              <a:t>creates the wind</a:t>
            </a:r>
            <a:r>
              <a:rPr lang="en-US" sz="1600" i="1" dirty="0">
                <a:solidFill>
                  <a:srgbClr val="800000"/>
                </a:solidFill>
              </a:rPr>
              <a:t>, Who </a:t>
            </a:r>
            <a:r>
              <a:rPr lang="en-US" sz="1600" b="1" i="1" dirty="0">
                <a:solidFill>
                  <a:srgbClr val="800000"/>
                </a:solidFill>
              </a:rPr>
              <a:t>declares to man what his thought is</a:t>
            </a:r>
            <a:r>
              <a:rPr lang="en-US" sz="1600" i="1" dirty="0">
                <a:solidFill>
                  <a:srgbClr val="800000"/>
                </a:solidFill>
              </a:rPr>
              <a:t>, And </a:t>
            </a:r>
            <a:r>
              <a:rPr lang="en-US" sz="1600" b="1" i="1" dirty="0">
                <a:solidFill>
                  <a:srgbClr val="800000"/>
                </a:solidFill>
              </a:rPr>
              <a:t>makes the morning darkness</a:t>
            </a:r>
            <a:r>
              <a:rPr lang="en-US" sz="1600" i="1" dirty="0">
                <a:solidFill>
                  <a:srgbClr val="800000"/>
                </a:solidFill>
              </a:rPr>
              <a:t>, Who </a:t>
            </a:r>
            <a:r>
              <a:rPr lang="en-US" sz="1600" b="1" i="1" dirty="0">
                <a:solidFill>
                  <a:srgbClr val="800000"/>
                </a:solidFill>
              </a:rPr>
              <a:t>treads the high places of the </a:t>
            </a:r>
            <a:r>
              <a:rPr lang="en-US" sz="1600" b="1" i="1" dirty="0" smtClean="0">
                <a:solidFill>
                  <a:srgbClr val="800000"/>
                </a:solidFill>
              </a:rPr>
              <a:t>earth </a:t>
            </a:r>
            <a:r>
              <a:rPr lang="en-US" sz="1600" i="1" dirty="0" smtClean="0">
                <a:solidFill>
                  <a:srgbClr val="800000"/>
                </a:solidFill>
              </a:rPr>
              <a:t>– The LORD </a:t>
            </a:r>
            <a:r>
              <a:rPr lang="en-US" sz="1600" i="1" dirty="0">
                <a:solidFill>
                  <a:srgbClr val="800000"/>
                </a:solidFill>
              </a:rPr>
              <a:t>God of hosts is His name</a:t>
            </a:r>
            <a:r>
              <a:rPr lang="en-US" sz="1600" i="1" dirty="0" smtClean="0">
                <a:solidFill>
                  <a:srgbClr val="800000"/>
                </a:solidFill>
              </a:rPr>
              <a:t>. </a:t>
            </a:r>
            <a:r>
              <a:rPr lang="en-US" sz="1600" dirty="0"/>
              <a:t>(</a:t>
            </a:r>
            <a:r>
              <a:rPr lang="en-US" sz="1600" b="1" dirty="0">
                <a:solidFill>
                  <a:srgbClr val="800000"/>
                </a:solidFill>
              </a:rPr>
              <a:t>Amos </a:t>
            </a:r>
            <a:r>
              <a:rPr lang="en-US" sz="1600" b="1" dirty="0" smtClean="0">
                <a:solidFill>
                  <a:srgbClr val="800000"/>
                </a:solidFill>
              </a:rPr>
              <a:t>4:1-13</a:t>
            </a:r>
            <a:r>
              <a:rPr lang="en-US" sz="1600" dirty="0" smtClean="0"/>
              <a:t>)</a:t>
            </a:r>
            <a:endParaRPr lang="en-US" sz="1600" dirty="0"/>
          </a:p>
        </p:txBody>
      </p:sp>
    </p:spTree>
    <p:extLst>
      <p:ext uri="{BB962C8B-B14F-4D97-AF65-F5344CB8AC3E}">
        <p14:creationId xmlns:p14="http://schemas.microsoft.com/office/powerpoint/2010/main" val="34865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Numbers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dirty="0" smtClean="0"/>
              <a:t>How </a:t>
            </a:r>
            <a:r>
              <a:rPr lang="en-US" dirty="0"/>
              <a:t>are numbers generally used to communicate in this book</a:t>
            </a:r>
            <a:r>
              <a:rPr lang="en-US" dirty="0" smtClean="0"/>
              <a:t>?</a:t>
            </a:r>
          </a:p>
          <a:p>
            <a:pPr>
              <a:spcBef>
                <a:spcPts val="0"/>
              </a:spcBef>
            </a:pPr>
            <a:r>
              <a:rPr lang="en-US" b="1" dirty="0" smtClean="0">
                <a:solidFill>
                  <a:srgbClr val="800000"/>
                </a:solidFill>
              </a:rPr>
              <a:t>5 </a:t>
            </a:r>
            <a:r>
              <a:rPr lang="en-US" dirty="0" smtClean="0"/>
              <a:t>– Partial, Broken, or Interrupted </a:t>
            </a:r>
            <a:r>
              <a:rPr lang="en-US" b="1" dirty="0" smtClean="0">
                <a:solidFill>
                  <a:srgbClr val="800000"/>
                </a:solidFill>
              </a:rPr>
              <a:t>10</a:t>
            </a:r>
            <a:r>
              <a:rPr lang="en-US" dirty="0" smtClean="0"/>
              <a:t>. (</a:t>
            </a:r>
            <a:r>
              <a:rPr lang="en-US" b="1" dirty="0" smtClean="0">
                <a:solidFill>
                  <a:srgbClr val="800000"/>
                </a:solidFill>
              </a:rPr>
              <a:t>Matthew 25:2</a:t>
            </a:r>
            <a:r>
              <a:rPr lang="en-US" dirty="0" smtClean="0"/>
              <a:t>).</a:t>
            </a:r>
          </a:p>
          <a:p>
            <a:pPr>
              <a:spcBef>
                <a:spcPts val="0"/>
              </a:spcBef>
            </a:pPr>
            <a:r>
              <a:rPr lang="en-US" b="1" dirty="0" smtClean="0">
                <a:solidFill>
                  <a:srgbClr val="800000"/>
                </a:solidFill>
              </a:rPr>
              <a:t>6 </a:t>
            </a:r>
            <a:r>
              <a:rPr lang="en-US" dirty="0" smtClean="0"/>
              <a:t>– Man, Failure, Disapproval, Failure – falling short of </a:t>
            </a:r>
            <a:r>
              <a:rPr lang="en-US" b="1" dirty="0" smtClean="0">
                <a:solidFill>
                  <a:srgbClr val="800000"/>
                </a:solidFill>
              </a:rPr>
              <a:t>7</a:t>
            </a:r>
            <a:r>
              <a:rPr lang="en-US" dirty="0" smtClean="0"/>
              <a:t> (</a:t>
            </a:r>
            <a:r>
              <a:rPr lang="en-US" b="1" dirty="0" smtClean="0">
                <a:solidFill>
                  <a:srgbClr val="800000"/>
                </a:solidFill>
              </a:rPr>
              <a:t>Genesis 1:27-31; Revelation 4:8; 13:8</a:t>
            </a:r>
            <a:r>
              <a:rPr lang="en-US" dirty="0" smtClean="0"/>
              <a:t>).</a:t>
            </a:r>
          </a:p>
          <a:p>
            <a:pPr>
              <a:spcBef>
                <a:spcPts val="0"/>
              </a:spcBef>
            </a:pPr>
            <a:r>
              <a:rPr lang="en-US" b="1" dirty="0" smtClean="0">
                <a:solidFill>
                  <a:srgbClr val="800000"/>
                </a:solidFill>
              </a:rPr>
              <a:t>7 </a:t>
            </a:r>
            <a:r>
              <a:rPr lang="en-US" dirty="0" smtClean="0"/>
              <a:t>– Divine Consummation, Extent or Measurement of God, Work or Capacity of God (</a:t>
            </a:r>
            <a:r>
              <a:rPr lang="en-US" b="1" dirty="0" smtClean="0">
                <a:solidFill>
                  <a:srgbClr val="800000"/>
                </a:solidFill>
              </a:rPr>
              <a:t>Genesis 2:1-3</a:t>
            </a:r>
            <a:r>
              <a:rPr lang="en-US" dirty="0" smtClean="0"/>
              <a:t>).  Occurs 54 times in Revelation.</a:t>
            </a:r>
          </a:p>
          <a:p>
            <a:pPr>
              <a:spcBef>
                <a:spcPts val="0"/>
              </a:spcBef>
            </a:pPr>
            <a:r>
              <a:rPr lang="en-US" b="1" dirty="0" smtClean="0">
                <a:solidFill>
                  <a:srgbClr val="800000"/>
                </a:solidFill>
              </a:rPr>
              <a:t>10</a:t>
            </a:r>
            <a:r>
              <a:rPr lang="en-US" dirty="0" smtClean="0"/>
              <a:t> – Completion, Perfection, Power – Maybe based on 10 fingers?</a:t>
            </a:r>
          </a:p>
          <a:p>
            <a:pPr>
              <a:spcBef>
                <a:spcPts val="0"/>
              </a:spcBef>
            </a:pPr>
            <a:r>
              <a:rPr lang="en-US" b="1" dirty="0" smtClean="0">
                <a:solidFill>
                  <a:srgbClr val="800000"/>
                </a:solidFill>
              </a:rPr>
              <a:t>12</a:t>
            </a:r>
            <a:r>
              <a:rPr lang="en-US" dirty="0" smtClean="0"/>
              <a:t> – God’s people in any one place or dispensation (based on 12 tribes, 12 apostles).</a:t>
            </a:r>
          </a:p>
          <a:p>
            <a:pPr>
              <a:spcBef>
                <a:spcPts val="0"/>
              </a:spcBef>
            </a:pPr>
            <a:r>
              <a:rPr lang="en-US" b="1" dirty="0" smtClean="0"/>
              <a:t>Combinations:</a:t>
            </a:r>
            <a:r>
              <a:rPr lang="en-US" i="1" dirty="0" smtClean="0"/>
              <a:t> </a:t>
            </a:r>
            <a:r>
              <a:rPr lang="en-US" b="1" dirty="0" smtClean="0">
                <a:solidFill>
                  <a:srgbClr val="800000"/>
                </a:solidFill>
              </a:rPr>
              <a:t>1000</a:t>
            </a:r>
            <a:r>
              <a:rPr lang="en-US" dirty="0" smtClean="0"/>
              <a:t>=</a:t>
            </a:r>
            <a:r>
              <a:rPr lang="en-US" b="1" dirty="0" smtClean="0">
                <a:solidFill>
                  <a:srgbClr val="800000"/>
                </a:solidFill>
              </a:rPr>
              <a:t>10</a:t>
            </a:r>
            <a:r>
              <a:rPr lang="en-US" dirty="0" smtClean="0"/>
              <a:t>x</a:t>
            </a:r>
            <a:r>
              <a:rPr lang="en-US" b="1" dirty="0" smtClean="0">
                <a:solidFill>
                  <a:srgbClr val="800000"/>
                </a:solidFill>
              </a:rPr>
              <a:t>10</a:t>
            </a:r>
            <a:r>
              <a:rPr lang="en-US" dirty="0" smtClean="0"/>
              <a:t>x</a:t>
            </a:r>
            <a:r>
              <a:rPr lang="en-US" b="1" dirty="0" smtClean="0">
                <a:solidFill>
                  <a:srgbClr val="800000"/>
                </a:solidFill>
              </a:rPr>
              <a:t>10</a:t>
            </a:r>
            <a:r>
              <a:rPr lang="en-US" dirty="0" smtClean="0"/>
              <a:t>;  </a:t>
            </a:r>
            <a:r>
              <a:rPr lang="en-US" b="1" dirty="0" smtClean="0">
                <a:solidFill>
                  <a:srgbClr val="800000"/>
                </a:solidFill>
              </a:rPr>
              <a:t>144,000</a:t>
            </a:r>
            <a:r>
              <a:rPr lang="en-US" dirty="0" smtClean="0"/>
              <a:t>=</a:t>
            </a:r>
            <a:r>
              <a:rPr lang="en-US" b="1" dirty="0" smtClean="0">
                <a:solidFill>
                  <a:srgbClr val="800000"/>
                </a:solidFill>
              </a:rPr>
              <a:t>12</a:t>
            </a:r>
            <a:r>
              <a:rPr lang="en-US" dirty="0" smtClean="0"/>
              <a:t>x</a:t>
            </a:r>
            <a:r>
              <a:rPr lang="en-US" b="1" dirty="0" smtClean="0">
                <a:solidFill>
                  <a:srgbClr val="800000"/>
                </a:solidFill>
              </a:rPr>
              <a:t>12</a:t>
            </a:r>
            <a:r>
              <a:rPr lang="en-US" dirty="0" smtClean="0"/>
              <a:t>x</a:t>
            </a:r>
            <a:r>
              <a:rPr lang="en-US" b="1" dirty="0" smtClean="0">
                <a:solidFill>
                  <a:srgbClr val="800000"/>
                </a:solidFill>
              </a:rPr>
              <a:t>10</a:t>
            </a:r>
            <a:r>
              <a:rPr lang="en-US" dirty="0" smtClean="0"/>
              <a:t>x</a:t>
            </a:r>
            <a:r>
              <a:rPr lang="en-US" b="1" dirty="0" smtClean="0">
                <a:solidFill>
                  <a:srgbClr val="800000"/>
                </a:solidFill>
              </a:rPr>
              <a:t>10</a:t>
            </a:r>
            <a:r>
              <a:rPr lang="en-US" dirty="0" smtClean="0"/>
              <a:t>x</a:t>
            </a:r>
            <a:r>
              <a:rPr lang="en-US" b="1" dirty="0" smtClean="0">
                <a:solidFill>
                  <a:srgbClr val="800000"/>
                </a:solidFill>
              </a:rPr>
              <a:t>10</a:t>
            </a:r>
            <a:endParaRPr lang="en-US" b="1" dirty="0">
              <a:solidFill>
                <a:srgbClr val="800000"/>
              </a:solidFill>
            </a:endParaRPr>
          </a:p>
        </p:txBody>
      </p:sp>
    </p:spTree>
    <p:extLst>
      <p:ext uri="{BB962C8B-B14F-4D97-AF65-F5344CB8AC3E}">
        <p14:creationId xmlns:p14="http://schemas.microsoft.com/office/powerpoint/2010/main" val="11665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John Eats the Little Book </a:t>
            </a:r>
            <a:r>
              <a:rPr lang="en-US" dirty="0" smtClean="0"/>
              <a:t>Revelation 10:8-11</a:t>
            </a:r>
            <a:endParaRPr lang="en-US" dirty="0"/>
          </a:p>
        </p:txBody>
      </p:sp>
    </p:spTree>
    <p:extLst>
      <p:ext uri="{BB962C8B-B14F-4D97-AF65-F5344CB8AC3E}">
        <p14:creationId xmlns:p14="http://schemas.microsoft.com/office/powerpoint/2010/main" val="57626796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the Little Book</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Then </a:t>
            </a:r>
            <a:r>
              <a:rPr lang="en-US" sz="2000" b="1" i="1" dirty="0" smtClean="0">
                <a:solidFill>
                  <a:srgbClr val="800000"/>
                </a:solidFill>
              </a:rPr>
              <a:t>the voice which I heard from heaven spoke to me again </a:t>
            </a:r>
            <a:r>
              <a:rPr lang="en-US" sz="2000" i="1" dirty="0" smtClean="0">
                <a:solidFill>
                  <a:srgbClr val="800000"/>
                </a:solidFill>
              </a:rPr>
              <a:t>and said, “</a:t>
            </a:r>
            <a:r>
              <a:rPr lang="en-US" sz="2000" b="1" i="1" dirty="0" smtClean="0">
                <a:solidFill>
                  <a:srgbClr val="800000"/>
                </a:solidFill>
              </a:rPr>
              <a:t>Go, </a:t>
            </a:r>
            <a:r>
              <a:rPr lang="en-US" sz="2000" b="1" i="1" u="sng" dirty="0" smtClean="0">
                <a:solidFill>
                  <a:srgbClr val="800000"/>
                </a:solidFill>
              </a:rPr>
              <a:t>take the little book</a:t>
            </a:r>
            <a:r>
              <a:rPr lang="en-US" sz="2000" b="1" i="1" dirty="0" smtClean="0">
                <a:solidFill>
                  <a:srgbClr val="800000"/>
                </a:solidFill>
              </a:rPr>
              <a:t> which is open</a:t>
            </a:r>
            <a:r>
              <a:rPr lang="en-US" sz="2000" i="1" dirty="0" smtClean="0">
                <a:solidFill>
                  <a:srgbClr val="800000"/>
                </a:solidFill>
              </a:rPr>
              <a:t> in the hand of the angel who stands on the sea and on the earth.”  So I went to the angel and said to him, “</a:t>
            </a:r>
            <a:r>
              <a:rPr lang="en-US" sz="2000" b="1" i="1" dirty="0" smtClean="0">
                <a:solidFill>
                  <a:srgbClr val="800000"/>
                </a:solidFill>
              </a:rPr>
              <a:t>Give me the little book</a:t>
            </a:r>
            <a:r>
              <a:rPr lang="en-US" sz="2000" i="1" dirty="0" smtClean="0">
                <a:solidFill>
                  <a:srgbClr val="800000"/>
                </a:solidFill>
              </a:rPr>
              <a:t>.”  And he said to me, “</a:t>
            </a:r>
            <a:r>
              <a:rPr lang="en-US" sz="2000" b="1" i="1" dirty="0" smtClean="0">
                <a:solidFill>
                  <a:srgbClr val="800000"/>
                </a:solidFill>
              </a:rPr>
              <a:t>Take and </a:t>
            </a:r>
            <a:r>
              <a:rPr lang="en-US" sz="2000" b="1" i="1" u="sng" dirty="0" smtClean="0">
                <a:solidFill>
                  <a:srgbClr val="800000"/>
                </a:solidFill>
              </a:rPr>
              <a:t>eat it</a:t>
            </a:r>
            <a:r>
              <a:rPr lang="en-US" sz="2000" i="1" dirty="0" smtClean="0">
                <a:solidFill>
                  <a:srgbClr val="800000"/>
                </a:solidFill>
              </a:rPr>
              <a:t>; and </a:t>
            </a:r>
            <a:r>
              <a:rPr lang="en-US" sz="2000" b="1" i="1" dirty="0" smtClean="0">
                <a:solidFill>
                  <a:srgbClr val="800000"/>
                </a:solidFill>
              </a:rPr>
              <a:t>it will make your </a:t>
            </a:r>
            <a:r>
              <a:rPr lang="en-US" sz="2000" b="1" i="1" u="sng" dirty="0" smtClean="0">
                <a:solidFill>
                  <a:srgbClr val="800000"/>
                </a:solidFill>
              </a:rPr>
              <a:t>stomach bitter</a:t>
            </a:r>
            <a:r>
              <a:rPr lang="en-US" sz="2000" i="1" dirty="0" smtClean="0">
                <a:solidFill>
                  <a:srgbClr val="800000"/>
                </a:solidFill>
              </a:rPr>
              <a:t>, but it will be </a:t>
            </a:r>
            <a:r>
              <a:rPr lang="en-US" sz="2000" b="1" i="1" dirty="0" smtClean="0">
                <a:solidFill>
                  <a:srgbClr val="800000"/>
                </a:solidFill>
              </a:rPr>
              <a:t>as sweet as </a:t>
            </a:r>
            <a:r>
              <a:rPr lang="en-US" sz="2000" b="1" i="1" u="sng" dirty="0" smtClean="0">
                <a:solidFill>
                  <a:srgbClr val="800000"/>
                </a:solidFill>
              </a:rPr>
              <a:t>honey in your mouth</a:t>
            </a:r>
            <a:r>
              <a:rPr lang="en-US" sz="2000" i="1" dirty="0" smtClean="0">
                <a:solidFill>
                  <a:srgbClr val="800000"/>
                </a:solidFill>
              </a:rPr>
              <a:t>.”  Then I took the little book out of the angel’s hand and </a:t>
            </a:r>
            <a:r>
              <a:rPr lang="en-US" sz="2000" b="1" i="1" dirty="0" smtClean="0">
                <a:solidFill>
                  <a:srgbClr val="800000"/>
                </a:solidFill>
              </a:rPr>
              <a:t>ate it</a:t>
            </a:r>
            <a:r>
              <a:rPr lang="en-US" sz="2000" i="1" dirty="0" smtClean="0">
                <a:solidFill>
                  <a:srgbClr val="800000"/>
                </a:solidFill>
              </a:rPr>
              <a:t>, and it was </a:t>
            </a:r>
            <a:r>
              <a:rPr lang="en-US" sz="2000" b="1" i="1" dirty="0" smtClean="0">
                <a:solidFill>
                  <a:srgbClr val="800000"/>
                </a:solidFill>
              </a:rPr>
              <a:t>as sweet as </a:t>
            </a:r>
            <a:r>
              <a:rPr lang="en-US" sz="2000" b="1" i="1" u="sng" dirty="0" smtClean="0">
                <a:solidFill>
                  <a:srgbClr val="800000"/>
                </a:solidFill>
              </a:rPr>
              <a:t>honey in my mouth</a:t>
            </a:r>
            <a:r>
              <a:rPr lang="en-US" sz="2000" i="1" dirty="0" smtClean="0">
                <a:solidFill>
                  <a:srgbClr val="800000"/>
                </a:solidFill>
              </a:rPr>
              <a:t>. But </a:t>
            </a:r>
            <a:r>
              <a:rPr lang="en-US" sz="2000" b="1" i="1" dirty="0" smtClean="0">
                <a:solidFill>
                  <a:srgbClr val="800000"/>
                </a:solidFill>
              </a:rPr>
              <a:t>when I had eaten it, my </a:t>
            </a:r>
            <a:r>
              <a:rPr lang="en-US" sz="2000" b="1" i="1" u="sng" dirty="0" smtClean="0">
                <a:solidFill>
                  <a:srgbClr val="800000"/>
                </a:solidFill>
              </a:rPr>
              <a:t>stomach became bitter</a:t>
            </a:r>
            <a:r>
              <a:rPr lang="en-US" sz="2000" i="1" dirty="0" smtClean="0">
                <a:solidFill>
                  <a:srgbClr val="800000"/>
                </a:solidFill>
              </a:rPr>
              <a:t>. </a:t>
            </a:r>
            <a:r>
              <a:rPr lang="en-US" sz="2000" dirty="0" smtClean="0"/>
              <a:t>(</a:t>
            </a:r>
            <a:r>
              <a:rPr lang="en-US" sz="2000" b="1" dirty="0" smtClean="0">
                <a:solidFill>
                  <a:srgbClr val="800000"/>
                </a:solidFill>
              </a:rPr>
              <a:t>Revelation 10:8-10</a:t>
            </a:r>
            <a:r>
              <a:rPr lang="en-US" sz="2000" dirty="0" smtClean="0"/>
              <a:t>)</a:t>
            </a:r>
          </a:p>
          <a:p>
            <a:pPr marL="346075" lvl="0" indent="-346075">
              <a:buFont typeface="+mj-lt"/>
              <a:buAutoNum type="arabicPeriod" startAt="7"/>
            </a:pPr>
            <a:r>
              <a:rPr lang="en-US" sz="2000" dirty="0" smtClean="0"/>
              <a:t>What </a:t>
            </a:r>
            <a:r>
              <a:rPr lang="en-US" sz="2000" dirty="0"/>
              <a:t>other prophets were commanded to eat books and scrolls?  What is this significance of them eating these messages?  What is implied by the book being </a:t>
            </a:r>
            <a:r>
              <a:rPr lang="en-US" sz="2000" i="1" dirty="0">
                <a:solidFill>
                  <a:srgbClr val="800000"/>
                </a:solidFill>
              </a:rPr>
              <a:t>“as sweet as honey in your mouth”</a:t>
            </a:r>
            <a:r>
              <a:rPr lang="en-US" sz="2000" dirty="0"/>
              <a:t> but making </a:t>
            </a:r>
            <a:r>
              <a:rPr lang="en-US" sz="2000" dirty="0" smtClean="0"/>
              <a:t>John’s </a:t>
            </a:r>
            <a:r>
              <a:rPr lang="en-US" sz="2000" dirty="0"/>
              <a:t>stomach bitter</a:t>
            </a:r>
            <a:r>
              <a:rPr lang="en-US" sz="2000" dirty="0" smtClean="0"/>
              <a:t>?</a:t>
            </a:r>
          </a:p>
          <a:p>
            <a:r>
              <a:rPr lang="en-US" sz="2000" dirty="0" smtClean="0"/>
              <a:t>Similar thoughts in </a:t>
            </a:r>
            <a:r>
              <a:rPr lang="en-US" sz="2000" b="1" dirty="0" smtClean="0">
                <a:solidFill>
                  <a:srgbClr val="800000"/>
                </a:solidFill>
              </a:rPr>
              <a:t>Ezekiel 2-3 </a:t>
            </a:r>
            <a:r>
              <a:rPr lang="en-US" sz="2000" dirty="0" smtClean="0"/>
              <a:t>and similar issue in </a:t>
            </a:r>
            <a:r>
              <a:rPr lang="en-US" sz="2000" b="1" dirty="0" smtClean="0">
                <a:solidFill>
                  <a:srgbClr val="800000"/>
                </a:solidFill>
              </a:rPr>
              <a:t>Jeremiah 15:16-18</a:t>
            </a:r>
            <a:r>
              <a:rPr lang="en-US" sz="2000" dirty="0" smtClean="0"/>
              <a:t>.</a:t>
            </a:r>
          </a:p>
        </p:txBody>
      </p:sp>
    </p:spTree>
    <p:extLst>
      <p:ext uri="{BB962C8B-B14F-4D97-AF65-F5344CB8AC3E}">
        <p14:creationId xmlns:p14="http://schemas.microsoft.com/office/powerpoint/2010/main" val="40847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Ezekiel’s Bitter-Sweet Message</a:t>
            </a:r>
            <a:endParaRPr lang="en-US" dirty="0"/>
          </a:p>
        </p:txBody>
      </p:sp>
      <p:sp>
        <p:nvSpPr>
          <p:cNvPr id="3" name="Content Placeholder 2"/>
          <p:cNvSpPr>
            <a:spLocks noGrp="1"/>
          </p:cNvSpPr>
          <p:nvPr>
            <p:ph sz="quarter" idx="10"/>
          </p:nvPr>
        </p:nvSpPr>
        <p:spPr/>
        <p:txBody>
          <a:bodyPr/>
          <a:lstStyle/>
          <a:p>
            <a:pPr marL="0" indent="0">
              <a:lnSpc>
                <a:spcPct val="96000"/>
              </a:lnSpc>
              <a:spcBef>
                <a:spcPts val="0"/>
              </a:spcBef>
              <a:buNone/>
            </a:pPr>
            <a:r>
              <a:rPr lang="en-US" sz="1900" i="1" dirty="0" smtClean="0">
                <a:solidFill>
                  <a:srgbClr val="800000"/>
                </a:solidFill>
              </a:rPr>
              <a:t>“But </a:t>
            </a:r>
            <a:r>
              <a:rPr lang="en-US" sz="1900" i="1" dirty="0">
                <a:solidFill>
                  <a:srgbClr val="800000"/>
                </a:solidFill>
              </a:rPr>
              <a:t>you, son of man, hear what I say to you. Do not be rebellious like that rebellious house; </a:t>
            </a:r>
            <a:r>
              <a:rPr lang="en-US" sz="1900" b="1" i="1" dirty="0">
                <a:solidFill>
                  <a:srgbClr val="800000"/>
                </a:solidFill>
              </a:rPr>
              <a:t>open your mouth and </a:t>
            </a:r>
            <a:r>
              <a:rPr lang="en-US" sz="1900" b="1" i="1" u="sng" dirty="0">
                <a:solidFill>
                  <a:srgbClr val="800000"/>
                </a:solidFill>
              </a:rPr>
              <a:t>eat</a:t>
            </a:r>
            <a:r>
              <a:rPr lang="en-US" sz="1900" i="1" dirty="0">
                <a:solidFill>
                  <a:srgbClr val="800000"/>
                </a:solidFill>
              </a:rPr>
              <a:t> what I give you</a:t>
            </a:r>
            <a:r>
              <a:rPr lang="en-US" sz="1900" i="1" dirty="0" smtClean="0">
                <a:solidFill>
                  <a:srgbClr val="800000"/>
                </a:solidFill>
              </a:rPr>
              <a:t>.”  Now </a:t>
            </a:r>
            <a:r>
              <a:rPr lang="en-US" sz="1900" i="1" dirty="0">
                <a:solidFill>
                  <a:srgbClr val="800000"/>
                </a:solidFill>
              </a:rPr>
              <a:t>when I looked, there was </a:t>
            </a:r>
            <a:r>
              <a:rPr lang="en-US" sz="1900" b="1" i="1" dirty="0">
                <a:solidFill>
                  <a:srgbClr val="800000"/>
                </a:solidFill>
              </a:rPr>
              <a:t>a hand stretched out to me; and behold, a </a:t>
            </a:r>
            <a:r>
              <a:rPr lang="en-US" sz="1900" b="1" i="1" u="sng" dirty="0">
                <a:solidFill>
                  <a:srgbClr val="800000"/>
                </a:solidFill>
              </a:rPr>
              <a:t>scroll of a book</a:t>
            </a:r>
            <a:r>
              <a:rPr lang="en-US" sz="1900" b="1" i="1" dirty="0">
                <a:solidFill>
                  <a:srgbClr val="800000"/>
                </a:solidFill>
              </a:rPr>
              <a:t> was in it</a:t>
            </a:r>
            <a:r>
              <a:rPr lang="en-US" sz="1900" i="1" dirty="0" smtClean="0">
                <a:solidFill>
                  <a:srgbClr val="800000"/>
                </a:solidFill>
              </a:rPr>
              <a:t>.  Then </a:t>
            </a:r>
            <a:r>
              <a:rPr lang="en-US" sz="1900" i="1" dirty="0">
                <a:solidFill>
                  <a:srgbClr val="800000"/>
                </a:solidFill>
              </a:rPr>
              <a:t>He spread it before me; and there was </a:t>
            </a:r>
            <a:r>
              <a:rPr lang="en-US" sz="1900" b="1" i="1" dirty="0">
                <a:solidFill>
                  <a:srgbClr val="800000"/>
                </a:solidFill>
              </a:rPr>
              <a:t>writing </a:t>
            </a:r>
            <a:r>
              <a:rPr lang="en-US" sz="1900" b="1" i="1" u="sng" dirty="0">
                <a:solidFill>
                  <a:srgbClr val="800000"/>
                </a:solidFill>
              </a:rPr>
              <a:t>on the inside</a:t>
            </a:r>
            <a:r>
              <a:rPr lang="en-US" sz="1900" b="1" i="1" dirty="0">
                <a:solidFill>
                  <a:srgbClr val="800000"/>
                </a:solidFill>
              </a:rPr>
              <a:t> and </a:t>
            </a:r>
            <a:r>
              <a:rPr lang="en-US" sz="1900" b="1" i="1" u="sng" dirty="0">
                <a:solidFill>
                  <a:srgbClr val="800000"/>
                </a:solidFill>
              </a:rPr>
              <a:t>on the outside</a:t>
            </a:r>
            <a:r>
              <a:rPr lang="en-US" sz="1900" i="1" dirty="0">
                <a:solidFill>
                  <a:srgbClr val="800000"/>
                </a:solidFill>
              </a:rPr>
              <a:t>, and </a:t>
            </a:r>
            <a:r>
              <a:rPr lang="en-US" sz="1900" b="1" i="1" dirty="0">
                <a:solidFill>
                  <a:srgbClr val="800000"/>
                </a:solidFill>
              </a:rPr>
              <a:t>written on it were </a:t>
            </a:r>
            <a:r>
              <a:rPr lang="en-US" sz="1900" b="1" i="1" u="sng" dirty="0">
                <a:solidFill>
                  <a:srgbClr val="800000"/>
                </a:solidFill>
              </a:rPr>
              <a:t>lamentations</a:t>
            </a:r>
            <a:r>
              <a:rPr lang="en-US" sz="1900" b="1" i="1" dirty="0">
                <a:solidFill>
                  <a:srgbClr val="800000"/>
                </a:solidFill>
              </a:rPr>
              <a:t> and </a:t>
            </a:r>
            <a:r>
              <a:rPr lang="en-US" sz="1900" b="1" i="1" u="sng" dirty="0">
                <a:solidFill>
                  <a:srgbClr val="800000"/>
                </a:solidFill>
              </a:rPr>
              <a:t>mourning</a:t>
            </a:r>
            <a:r>
              <a:rPr lang="en-US" sz="1900" b="1" i="1" dirty="0">
                <a:solidFill>
                  <a:srgbClr val="800000"/>
                </a:solidFill>
              </a:rPr>
              <a:t> and </a:t>
            </a:r>
            <a:r>
              <a:rPr lang="en-US" sz="1900" b="1" i="1" u="sng" dirty="0">
                <a:solidFill>
                  <a:srgbClr val="800000"/>
                </a:solidFill>
              </a:rPr>
              <a:t>woe</a:t>
            </a:r>
            <a:r>
              <a:rPr lang="en-US" sz="1900" i="1" dirty="0" smtClean="0">
                <a:solidFill>
                  <a:srgbClr val="800000"/>
                </a:solidFill>
              </a:rPr>
              <a:t>.  Moreover </a:t>
            </a:r>
            <a:r>
              <a:rPr lang="en-US" sz="1900" i="1" dirty="0">
                <a:solidFill>
                  <a:srgbClr val="800000"/>
                </a:solidFill>
              </a:rPr>
              <a:t>He said to me, </a:t>
            </a:r>
            <a:r>
              <a:rPr lang="en-US" sz="1900" i="1" dirty="0" smtClean="0">
                <a:solidFill>
                  <a:srgbClr val="800000"/>
                </a:solidFill>
              </a:rPr>
              <a:t>“Son </a:t>
            </a:r>
            <a:r>
              <a:rPr lang="en-US" sz="1900" i="1" dirty="0">
                <a:solidFill>
                  <a:srgbClr val="800000"/>
                </a:solidFill>
              </a:rPr>
              <a:t>of man, </a:t>
            </a:r>
            <a:r>
              <a:rPr lang="en-US" sz="1900" b="1" i="1" dirty="0">
                <a:solidFill>
                  <a:srgbClr val="800000"/>
                </a:solidFill>
              </a:rPr>
              <a:t>eat what you find; </a:t>
            </a:r>
            <a:r>
              <a:rPr lang="en-US" sz="1900" b="1" i="1" u="sng" dirty="0">
                <a:solidFill>
                  <a:srgbClr val="800000"/>
                </a:solidFill>
              </a:rPr>
              <a:t>eat this scroll</a:t>
            </a:r>
            <a:r>
              <a:rPr lang="en-US" sz="1900" b="1" i="1" dirty="0">
                <a:solidFill>
                  <a:srgbClr val="800000"/>
                </a:solidFill>
              </a:rPr>
              <a:t>, and go, speak to the house of Israel</a:t>
            </a:r>
            <a:r>
              <a:rPr lang="en-US" sz="1900" i="1" dirty="0" smtClean="0">
                <a:solidFill>
                  <a:srgbClr val="800000"/>
                </a:solidFill>
              </a:rPr>
              <a:t>.” </a:t>
            </a:r>
            <a:r>
              <a:rPr lang="en-US" sz="1900" i="1" dirty="0">
                <a:solidFill>
                  <a:srgbClr val="800000"/>
                </a:solidFill>
              </a:rPr>
              <a:t>So </a:t>
            </a:r>
            <a:r>
              <a:rPr lang="en-US" sz="1900" b="1" i="1" dirty="0">
                <a:solidFill>
                  <a:srgbClr val="800000"/>
                </a:solidFill>
              </a:rPr>
              <a:t>I opened my mouth, and He caused me to eat that scroll</a:t>
            </a:r>
            <a:r>
              <a:rPr lang="en-US" sz="1900" i="1" dirty="0" smtClean="0">
                <a:solidFill>
                  <a:srgbClr val="800000"/>
                </a:solidFill>
              </a:rPr>
              <a:t>.  </a:t>
            </a:r>
            <a:r>
              <a:rPr lang="en-US" sz="1900" i="1" dirty="0">
                <a:solidFill>
                  <a:srgbClr val="800000"/>
                </a:solidFill>
              </a:rPr>
              <a:t>And He said to me, </a:t>
            </a:r>
            <a:r>
              <a:rPr lang="en-US" sz="1900" i="1" dirty="0" smtClean="0">
                <a:solidFill>
                  <a:srgbClr val="800000"/>
                </a:solidFill>
              </a:rPr>
              <a:t>“Son </a:t>
            </a:r>
            <a:r>
              <a:rPr lang="en-US" sz="1900" i="1" dirty="0">
                <a:solidFill>
                  <a:srgbClr val="800000"/>
                </a:solidFill>
              </a:rPr>
              <a:t>of man, </a:t>
            </a:r>
            <a:r>
              <a:rPr lang="en-US" sz="1900" b="1" i="1" dirty="0">
                <a:solidFill>
                  <a:srgbClr val="800000"/>
                </a:solidFill>
              </a:rPr>
              <a:t>feed your belly, and </a:t>
            </a:r>
            <a:r>
              <a:rPr lang="en-US" sz="1900" b="1" i="1" u="sng" dirty="0" smtClean="0">
                <a:solidFill>
                  <a:srgbClr val="800000"/>
                </a:solidFill>
              </a:rPr>
              <a:t>fill your stomach</a:t>
            </a:r>
            <a:r>
              <a:rPr lang="en-US" sz="1900" b="1" i="1" dirty="0" smtClean="0">
                <a:solidFill>
                  <a:srgbClr val="800000"/>
                </a:solidFill>
              </a:rPr>
              <a:t> </a:t>
            </a:r>
            <a:r>
              <a:rPr lang="en-US" sz="1900" b="1" i="1" dirty="0">
                <a:solidFill>
                  <a:srgbClr val="800000"/>
                </a:solidFill>
              </a:rPr>
              <a:t>with this scroll </a:t>
            </a:r>
            <a:r>
              <a:rPr lang="en-US" sz="1900" i="1" dirty="0">
                <a:solidFill>
                  <a:srgbClr val="800000"/>
                </a:solidFill>
              </a:rPr>
              <a:t>that I give you</a:t>
            </a:r>
            <a:r>
              <a:rPr lang="en-US" sz="1900" i="1" dirty="0" smtClean="0">
                <a:solidFill>
                  <a:srgbClr val="800000"/>
                </a:solidFill>
              </a:rPr>
              <a:t>.” </a:t>
            </a:r>
            <a:r>
              <a:rPr lang="en-US" sz="1900" i="1" dirty="0">
                <a:solidFill>
                  <a:srgbClr val="800000"/>
                </a:solidFill>
              </a:rPr>
              <a:t>So </a:t>
            </a:r>
            <a:r>
              <a:rPr lang="en-US" sz="1900" b="1" i="1" dirty="0">
                <a:solidFill>
                  <a:srgbClr val="800000"/>
                </a:solidFill>
              </a:rPr>
              <a:t>I ate, and it was </a:t>
            </a:r>
            <a:r>
              <a:rPr lang="en-US" sz="1900" b="1" i="1" u="sng" dirty="0">
                <a:solidFill>
                  <a:srgbClr val="800000"/>
                </a:solidFill>
              </a:rPr>
              <a:t>in my mouth like honey in sweetness</a:t>
            </a:r>
            <a:r>
              <a:rPr lang="en-US" sz="1900" i="1" dirty="0" smtClean="0">
                <a:solidFill>
                  <a:srgbClr val="800000"/>
                </a:solidFill>
              </a:rPr>
              <a:t>. … Moreover </a:t>
            </a:r>
            <a:r>
              <a:rPr lang="en-US" sz="1900" i="1" dirty="0">
                <a:solidFill>
                  <a:srgbClr val="800000"/>
                </a:solidFill>
              </a:rPr>
              <a:t>He said to me: </a:t>
            </a:r>
            <a:r>
              <a:rPr lang="en-US" sz="1900" i="1" dirty="0" smtClean="0">
                <a:solidFill>
                  <a:srgbClr val="800000"/>
                </a:solidFill>
              </a:rPr>
              <a:t>“Son </a:t>
            </a:r>
            <a:r>
              <a:rPr lang="en-US" sz="1900" i="1" dirty="0">
                <a:solidFill>
                  <a:srgbClr val="800000"/>
                </a:solidFill>
              </a:rPr>
              <a:t>of man, </a:t>
            </a:r>
            <a:r>
              <a:rPr lang="en-US" sz="1900" b="1" i="1" u="sng" dirty="0">
                <a:solidFill>
                  <a:srgbClr val="800000"/>
                </a:solidFill>
              </a:rPr>
              <a:t>receive into your heart</a:t>
            </a:r>
            <a:r>
              <a:rPr lang="en-US" sz="1900" b="1" i="1" dirty="0">
                <a:solidFill>
                  <a:srgbClr val="800000"/>
                </a:solidFill>
              </a:rPr>
              <a:t> all My words that I speak to you</a:t>
            </a:r>
            <a:r>
              <a:rPr lang="en-US" sz="1900" i="1" dirty="0">
                <a:solidFill>
                  <a:srgbClr val="800000"/>
                </a:solidFill>
              </a:rPr>
              <a:t>, and hear with your ears</a:t>
            </a:r>
            <a:r>
              <a:rPr lang="en-US" sz="1900" i="1" dirty="0" smtClean="0">
                <a:solidFill>
                  <a:srgbClr val="800000"/>
                </a:solidFill>
              </a:rPr>
              <a:t>.  And </a:t>
            </a:r>
            <a:r>
              <a:rPr lang="en-US" sz="1900" i="1" dirty="0">
                <a:solidFill>
                  <a:srgbClr val="800000"/>
                </a:solidFill>
              </a:rPr>
              <a:t>go, get to the captives, to the children of your people, and speak to them and tell them</a:t>
            </a:r>
            <a:r>
              <a:rPr lang="en-US" sz="1900" i="1" dirty="0" smtClean="0">
                <a:solidFill>
                  <a:srgbClr val="800000"/>
                </a:solidFill>
              </a:rPr>
              <a:t>, ‘Thus </a:t>
            </a:r>
            <a:r>
              <a:rPr lang="en-US" sz="1900" i="1" dirty="0">
                <a:solidFill>
                  <a:srgbClr val="800000"/>
                </a:solidFill>
              </a:rPr>
              <a:t>says the Lord GOD</a:t>
            </a:r>
            <a:r>
              <a:rPr lang="en-US" sz="1900" i="1" dirty="0" smtClean="0">
                <a:solidFill>
                  <a:srgbClr val="800000"/>
                </a:solidFill>
              </a:rPr>
              <a:t>,” </a:t>
            </a:r>
            <a:r>
              <a:rPr lang="en-US" sz="1900" i="1" dirty="0">
                <a:solidFill>
                  <a:srgbClr val="800000"/>
                </a:solidFill>
              </a:rPr>
              <a:t>whether they hear, or whether they refuse</a:t>
            </a:r>
            <a:r>
              <a:rPr lang="en-US" sz="1900" i="1" dirty="0" smtClean="0">
                <a:solidFill>
                  <a:srgbClr val="800000"/>
                </a:solidFill>
              </a:rPr>
              <a:t>.” … </a:t>
            </a:r>
            <a:r>
              <a:rPr lang="en-US" sz="1900" i="1" dirty="0">
                <a:solidFill>
                  <a:srgbClr val="800000"/>
                </a:solidFill>
              </a:rPr>
              <a:t>So the Spirit lifted me up and took me away, and </a:t>
            </a:r>
            <a:r>
              <a:rPr lang="en-US" sz="1900" b="1" i="1" dirty="0">
                <a:solidFill>
                  <a:srgbClr val="800000"/>
                </a:solidFill>
              </a:rPr>
              <a:t>I went in </a:t>
            </a:r>
            <a:r>
              <a:rPr lang="en-US" sz="1900" b="1" i="1" u="sng" dirty="0">
                <a:solidFill>
                  <a:srgbClr val="800000"/>
                </a:solidFill>
              </a:rPr>
              <a:t>bitterness</a:t>
            </a:r>
            <a:r>
              <a:rPr lang="en-US" sz="1900" b="1" i="1" dirty="0">
                <a:solidFill>
                  <a:srgbClr val="800000"/>
                </a:solidFill>
              </a:rPr>
              <a:t>, in the </a:t>
            </a:r>
            <a:r>
              <a:rPr lang="en-US" sz="1900" b="1" i="1" u="sng" dirty="0">
                <a:solidFill>
                  <a:srgbClr val="800000"/>
                </a:solidFill>
              </a:rPr>
              <a:t>heat of my spirit</a:t>
            </a:r>
            <a:r>
              <a:rPr lang="en-US" sz="1900" b="1" i="1" dirty="0">
                <a:solidFill>
                  <a:srgbClr val="800000"/>
                </a:solidFill>
              </a:rPr>
              <a:t>; </a:t>
            </a:r>
            <a:r>
              <a:rPr lang="en-US" sz="1900" b="1" i="1" u="sng" dirty="0">
                <a:solidFill>
                  <a:srgbClr val="800000"/>
                </a:solidFill>
              </a:rPr>
              <a:t>but</a:t>
            </a:r>
            <a:r>
              <a:rPr lang="en-US" sz="1900" b="1" i="1" dirty="0">
                <a:solidFill>
                  <a:srgbClr val="800000"/>
                </a:solidFill>
              </a:rPr>
              <a:t> the hand of the LORD was strong upon me</a:t>
            </a:r>
            <a:r>
              <a:rPr lang="en-US" sz="1900" i="1" dirty="0" smtClean="0">
                <a:solidFill>
                  <a:srgbClr val="800000"/>
                </a:solidFill>
              </a:rPr>
              <a:t>.  Then </a:t>
            </a:r>
            <a:r>
              <a:rPr lang="en-US" sz="1900" i="1" dirty="0">
                <a:solidFill>
                  <a:srgbClr val="800000"/>
                </a:solidFill>
              </a:rPr>
              <a:t>I came to the captives at Tel Abib, who dwelt by the River </a:t>
            </a:r>
            <a:r>
              <a:rPr lang="en-US" sz="1900" i="1" dirty="0" err="1">
                <a:solidFill>
                  <a:srgbClr val="800000"/>
                </a:solidFill>
              </a:rPr>
              <a:t>Chebar</a:t>
            </a:r>
            <a:r>
              <a:rPr lang="en-US" sz="1900" i="1" dirty="0">
                <a:solidFill>
                  <a:srgbClr val="800000"/>
                </a:solidFill>
              </a:rPr>
              <a:t>; and I sat where they sat, and remained there astonished among them seven days</a:t>
            </a:r>
            <a:r>
              <a:rPr lang="en-US" sz="1900" i="1" dirty="0" smtClean="0">
                <a:solidFill>
                  <a:srgbClr val="800000"/>
                </a:solidFill>
              </a:rPr>
              <a:t>.</a:t>
            </a:r>
            <a:r>
              <a:rPr lang="en-US" sz="1900" dirty="0" smtClean="0"/>
              <a:t>  (</a:t>
            </a:r>
            <a:r>
              <a:rPr lang="en-US" sz="1900" b="1" dirty="0" smtClean="0">
                <a:solidFill>
                  <a:srgbClr val="800000"/>
                </a:solidFill>
              </a:rPr>
              <a:t>Ezekiel 2:8-3:15</a:t>
            </a:r>
            <a:r>
              <a:rPr lang="en-US" sz="1900" dirty="0" smtClean="0"/>
              <a:t>)</a:t>
            </a:r>
            <a:endParaRPr lang="en-US" sz="1900" dirty="0"/>
          </a:p>
        </p:txBody>
      </p:sp>
    </p:spTree>
    <p:extLst>
      <p:ext uri="{BB962C8B-B14F-4D97-AF65-F5344CB8AC3E}">
        <p14:creationId xmlns:p14="http://schemas.microsoft.com/office/powerpoint/2010/main" val="426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a:t>
            </a:r>
            <a:r>
              <a:rPr lang="en-US" u="sng" dirty="0" smtClean="0"/>
              <a:t>Our</a:t>
            </a:r>
            <a:r>
              <a:rPr lang="en-US" dirty="0" smtClean="0"/>
              <a:t> Little Book</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7"/>
            </a:pPr>
            <a:r>
              <a:rPr lang="en-US" sz="2000" dirty="0" smtClean="0"/>
              <a:t>What other prophets were commanded to eat books and scrolls?  What is this significance of them eating these messages?  What is implied by the book being </a:t>
            </a:r>
            <a:r>
              <a:rPr lang="en-US" sz="2000" i="1" dirty="0" smtClean="0">
                <a:solidFill>
                  <a:srgbClr val="800000"/>
                </a:solidFill>
              </a:rPr>
              <a:t>“as sweet as honey in your mouth”</a:t>
            </a:r>
            <a:r>
              <a:rPr lang="en-US" sz="2000" dirty="0" smtClean="0"/>
              <a:t> but making John’s stomach bitter?</a:t>
            </a:r>
          </a:p>
          <a:p>
            <a:pPr>
              <a:spcBef>
                <a:spcPts val="200"/>
              </a:spcBef>
            </a:pPr>
            <a:r>
              <a:rPr lang="en-US" sz="2000" dirty="0" smtClean="0"/>
              <a:t>God’s teachers must first fill themselves with His Word (</a:t>
            </a:r>
            <a:r>
              <a:rPr lang="en-US" sz="2000" b="1" dirty="0" smtClean="0">
                <a:solidFill>
                  <a:srgbClr val="800000"/>
                </a:solidFill>
              </a:rPr>
              <a:t>Matthew 7:1-5; 1 Timothy 4:15-16; Ezra 7:10</a:t>
            </a:r>
            <a:r>
              <a:rPr lang="en-US" sz="2000" dirty="0" smtClean="0"/>
              <a:t>).</a:t>
            </a:r>
          </a:p>
          <a:p>
            <a:pPr>
              <a:spcBef>
                <a:spcPts val="200"/>
              </a:spcBef>
            </a:pPr>
            <a:r>
              <a:rPr lang="en-US" sz="2000" b="1" dirty="0" smtClean="0"/>
              <a:t>Honey</a:t>
            </a:r>
            <a:r>
              <a:rPr lang="en-US" sz="2000" dirty="0" smtClean="0"/>
              <a:t> – Learning God’s Word first brings great joy, happiness, and satisfaction.</a:t>
            </a:r>
          </a:p>
          <a:p>
            <a:pPr>
              <a:spcBef>
                <a:spcPts val="200"/>
              </a:spcBef>
            </a:pPr>
            <a:r>
              <a:rPr lang="en-US" sz="2000" b="1" dirty="0" smtClean="0"/>
              <a:t>Bitterness</a:t>
            </a:r>
            <a:r>
              <a:rPr lang="en-US" sz="2000" dirty="0" smtClean="0"/>
              <a:t> – Eventually, it will produce unhappy conflict (</a:t>
            </a:r>
            <a:r>
              <a:rPr lang="en-US" sz="2000" b="1" dirty="0" smtClean="0">
                <a:solidFill>
                  <a:srgbClr val="800000"/>
                </a:solidFill>
              </a:rPr>
              <a:t>Matthew 10:16-42</a:t>
            </a:r>
            <a:r>
              <a:rPr lang="en-US" sz="2000" dirty="0" smtClean="0"/>
              <a:t>).</a:t>
            </a:r>
          </a:p>
          <a:p>
            <a:pPr>
              <a:spcBef>
                <a:spcPts val="200"/>
              </a:spcBef>
            </a:pPr>
            <a:r>
              <a:rPr lang="en-US" sz="2000" dirty="0" smtClean="0"/>
              <a:t>Bitterness is not the end of His Word for the humble</a:t>
            </a:r>
            <a:r>
              <a:rPr lang="en-US" sz="2000" dirty="0"/>
              <a:t> </a:t>
            </a:r>
            <a:r>
              <a:rPr lang="en-US" sz="2000" dirty="0" smtClean="0"/>
              <a:t>and obedient.</a:t>
            </a:r>
          </a:p>
          <a:p>
            <a:pPr>
              <a:spcBef>
                <a:spcPts val="200"/>
              </a:spcBef>
            </a:pPr>
            <a:r>
              <a:rPr lang="en-US" sz="2000" dirty="0" smtClean="0"/>
              <a:t>God’s Word ultimately produces great joy in saving others and ourselves (</a:t>
            </a:r>
            <a:r>
              <a:rPr lang="en-US" sz="2000" b="1" dirty="0" smtClean="0">
                <a:solidFill>
                  <a:srgbClr val="800000"/>
                </a:solidFill>
              </a:rPr>
              <a:t>3 John 4</a:t>
            </a:r>
            <a:r>
              <a:rPr lang="en-US" sz="2000" dirty="0" smtClean="0"/>
              <a:t>).</a:t>
            </a:r>
          </a:p>
          <a:p>
            <a:pPr>
              <a:spcBef>
                <a:spcPts val="200"/>
              </a:spcBef>
            </a:pPr>
            <a:r>
              <a:rPr lang="en-US" sz="2000" dirty="0" smtClean="0"/>
              <a:t>But, there is inevitable bitterness along the way.  Don’t be naïve.  Be prepared.</a:t>
            </a:r>
          </a:p>
          <a:p>
            <a:pPr marL="0" indent="0">
              <a:spcBef>
                <a:spcPts val="200"/>
              </a:spcBef>
              <a:buNone/>
            </a:pPr>
            <a:r>
              <a:rPr lang="en-US" sz="2000" i="1" dirty="0">
                <a:solidFill>
                  <a:srgbClr val="800000"/>
                </a:solidFill>
              </a:rPr>
              <a:t>For Ezra had </a:t>
            </a:r>
            <a:r>
              <a:rPr lang="en-US" sz="2000" b="1" i="1" u="sng" dirty="0">
                <a:solidFill>
                  <a:srgbClr val="800000"/>
                </a:solidFill>
              </a:rPr>
              <a:t>prepared</a:t>
            </a:r>
            <a:r>
              <a:rPr lang="en-US" sz="2000" b="1" i="1" dirty="0">
                <a:solidFill>
                  <a:srgbClr val="800000"/>
                </a:solidFill>
              </a:rPr>
              <a:t> his heart</a:t>
            </a:r>
            <a:r>
              <a:rPr lang="en-US" sz="2000" i="1" dirty="0">
                <a:solidFill>
                  <a:srgbClr val="800000"/>
                </a:solidFill>
              </a:rPr>
              <a:t> to </a:t>
            </a:r>
            <a:r>
              <a:rPr lang="en-US" sz="2000" b="1" i="1" baseline="30000" dirty="0" smtClean="0">
                <a:solidFill>
                  <a:srgbClr val="800000"/>
                </a:solidFill>
              </a:rPr>
              <a:t>1</a:t>
            </a:r>
            <a:r>
              <a:rPr lang="en-US" sz="2000" b="1" i="1" dirty="0" smtClean="0">
                <a:solidFill>
                  <a:srgbClr val="800000"/>
                </a:solidFill>
              </a:rPr>
              <a:t>seek </a:t>
            </a:r>
            <a:r>
              <a:rPr lang="en-US" sz="2000" b="1" i="1" dirty="0">
                <a:solidFill>
                  <a:srgbClr val="800000"/>
                </a:solidFill>
              </a:rPr>
              <a:t>the Law of the LORD</a:t>
            </a:r>
            <a:r>
              <a:rPr lang="en-US" sz="2000" i="1" dirty="0">
                <a:solidFill>
                  <a:srgbClr val="800000"/>
                </a:solidFill>
              </a:rPr>
              <a:t>, and to </a:t>
            </a:r>
            <a:r>
              <a:rPr lang="en-US" sz="2000" b="1" i="1" baseline="30000" dirty="0" smtClean="0">
                <a:solidFill>
                  <a:srgbClr val="800000"/>
                </a:solidFill>
              </a:rPr>
              <a:t>2</a:t>
            </a:r>
            <a:r>
              <a:rPr lang="en-US" sz="2000" b="1" i="1" dirty="0" smtClean="0">
                <a:solidFill>
                  <a:srgbClr val="800000"/>
                </a:solidFill>
              </a:rPr>
              <a:t>do </a:t>
            </a:r>
            <a:r>
              <a:rPr lang="en-US" sz="2000" b="1" i="1" dirty="0">
                <a:solidFill>
                  <a:srgbClr val="800000"/>
                </a:solidFill>
              </a:rPr>
              <a:t>it</a:t>
            </a:r>
            <a:r>
              <a:rPr lang="en-US" sz="2000" i="1" dirty="0">
                <a:solidFill>
                  <a:srgbClr val="800000"/>
                </a:solidFill>
              </a:rPr>
              <a:t>, and to </a:t>
            </a:r>
            <a:r>
              <a:rPr lang="en-US" sz="2000" b="1" i="1" baseline="30000" dirty="0" smtClean="0">
                <a:solidFill>
                  <a:srgbClr val="800000"/>
                </a:solidFill>
              </a:rPr>
              <a:t>3</a:t>
            </a:r>
            <a:r>
              <a:rPr lang="en-US" sz="2000" b="1" i="1" dirty="0" smtClean="0">
                <a:solidFill>
                  <a:srgbClr val="800000"/>
                </a:solidFill>
              </a:rPr>
              <a:t>teach </a:t>
            </a:r>
            <a:r>
              <a:rPr lang="en-US" sz="2000" b="1" i="1" dirty="0">
                <a:solidFill>
                  <a:srgbClr val="800000"/>
                </a:solidFill>
              </a:rPr>
              <a:t>statutes and ordinances </a:t>
            </a:r>
            <a:r>
              <a:rPr lang="en-US" sz="2000" i="1" dirty="0">
                <a:solidFill>
                  <a:srgbClr val="800000"/>
                </a:solidFill>
              </a:rPr>
              <a:t>in Israel. </a:t>
            </a:r>
            <a:r>
              <a:rPr lang="en-US" sz="2000" dirty="0"/>
              <a:t>(</a:t>
            </a:r>
            <a:r>
              <a:rPr lang="en-US" sz="2000" b="1" dirty="0">
                <a:solidFill>
                  <a:srgbClr val="800000"/>
                </a:solidFill>
              </a:rPr>
              <a:t>Ezra </a:t>
            </a:r>
            <a:r>
              <a:rPr lang="en-US" sz="2000" b="1" dirty="0" smtClean="0">
                <a:solidFill>
                  <a:srgbClr val="800000"/>
                </a:solidFill>
              </a:rPr>
              <a:t>7:10</a:t>
            </a:r>
            <a:r>
              <a:rPr lang="en-US" sz="2000" dirty="0" smtClean="0"/>
              <a:t>)</a:t>
            </a:r>
          </a:p>
          <a:p>
            <a:pPr>
              <a:spcBef>
                <a:spcPts val="200"/>
              </a:spcBef>
            </a:pPr>
            <a:r>
              <a:rPr lang="en-US" sz="2000" dirty="0" smtClean="0"/>
              <a:t>Count the cost in </a:t>
            </a:r>
            <a:r>
              <a:rPr lang="en-US" sz="2000" b="1" i="1" dirty="0" smtClean="0"/>
              <a:t>advance</a:t>
            </a:r>
            <a:r>
              <a:rPr lang="en-US" sz="2000" dirty="0" smtClean="0"/>
              <a:t> (</a:t>
            </a:r>
            <a:r>
              <a:rPr lang="en-US" sz="2000" b="1" dirty="0" smtClean="0">
                <a:solidFill>
                  <a:srgbClr val="800000"/>
                </a:solidFill>
              </a:rPr>
              <a:t>Luke 14:25-35</a:t>
            </a:r>
            <a:r>
              <a:rPr lang="en-US" sz="2000" dirty="0" smtClean="0"/>
              <a:t>).</a:t>
            </a:r>
          </a:p>
        </p:txBody>
      </p:sp>
    </p:spTree>
    <p:extLst>
      <p:ext uri="{BB962C8B-B14F-4D97-AF65-F5344CB8AC3E}">
        <p14:creationId xmlns:p14="http://schemas.microsoft.com/office/powerpoint/2010/main" val="23600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Chapters Yet to Be Written</a:t>
            </a:r>
            <a:endParaRPr lang="en-US" dirty="0"/>
          </a:p>
        </p:txBody>
      </p:sp>
      <p:sp>
        <p:nvSpPr>
          <p:cNvPr id="3" name="Content Placeholder 2"/>
          <p:cNvSpPr>
            <a:spLocks noGrp="1"/>
          </p:cNvSpPr>
          <p:nvPr>
            <p:ph sz="quarter" idx="10"/>
          </p:nvPr>
        </p:nvSpPr>
        <p:spPr/>
        <p:txBody>
          <a:bodyPr/>
          <a:lstStyle/>
          <a:p>
            <a:pPr marL="0" lvl="0" indent="0">
              <a:spcBef>
                <a:spcPts val="0"/>
              </a:spcBef>
              <a:buNone/>
            </a:pPr>
            <a:r>
              <a:rPr lang="en-US" sz="2000" i="1" dirty="0" smtClean="0">
                <a:solidFill>
                  <a:srgbClr val="800000"/>
                </a:solidFill>
              </a:rPr>
              <a:t>And he said to me, “</a:t>
            </a:r>
            <a:r>
              <a:rPr lang="en-US" sz="2000" b="1" i="1" dirty="0" smtClean="0">
                <a:solidFill>
                  <a:srgbClr val="800000"/>
                </a:solidFill>
              </a:rPr>
              <a:t>You must </a:t>
            </a:r>
            <a:r>
              <a:rPr lang="en-US" sz="2000" b="1" i="1" u="sng" dirty="0" smtClean="0">
                <a:solidFill>
                  <a:srgbClr val="800000"/>
                </a:solidFill>
              </a:rPr>
              <a:t>prophesy again</a:t>
            </a:r>
            <a:r>
              <a:rPr lang="en-US" sz="2000" b="1" i="1" dirty="0" smtClean="0">
                <a:solidFill>
                  <a:srgbClr val="800000"/>
                </a:solidFill>
              </a:rPr>
              <a:t> </a:t>
            </a:r>
            <a:r>
              <a:rPr lang="en-US" sz="2000" i="1" dirty="0" smtClean="0">
                <a:solidFill>
                  <a:srgbClr val="800000"/>
                </a:solidFill>
              </a:rPr>
              <a:t>about </a:t>
            </a:r>
            <a:r>
              <a:rPr lang="en-US" sz="2000" b="1" i="1" dirty="0" smtClean="0">
                <a:solidFill>
                  <a:srgbClr val="800000"/>
                </a:solidFill>
              </a:rPr>
              <a:t>many peoples</a:t>
            </a:r>
            <a:r>
              <a:rPr lang="en-US" sz="2000" i="1" dirty="0" smtClean="0">
                <a:solidFill>
                  <a:srgbClr val="800000"/>
                </a:solidFill>
              </a:rPr>
              <a:t>, </a:t>
            </a:r>
            <a:r>
              <a:rPr lang="en-US" sz="2000" b="1" i="1" dirty="0" smtClean="0">
                <a:solidFill>
                  <a:srgbClr val="800000"/>
                </a:solidFill>
              </a:rPr>
              <a:t>nations</a:t>
            </a:r>
            <a:r>
              <a:rPr lang="en-US" sz="2000" i="1" dirty="0" smtClean="0">
                <a:solidFill>
                  <a:srgbClr val="800000"/>
                </a:solidFill>
              </a:rPr>
              <a:t>, </a:t>
            </a:r>
            <a:r>
              <a:rPr lang="en-US" sz="2000" b="1" i="1" dirty="0" smtClean="0">
                <a:solidFill>
                  <a:srgbClr val="800000"/>
                </a:solidFill>
              </a:rPr>
              <a:t>tongues</a:t>
            </a:r>
            <a:r>
              <a:rPr lang="en-US" sz="2000" i="1" dirty="0" smtClean="0">
                <a:solidFill>
                  <a:srgbClr val="800000"/>
                </a:solidFill>
              </a:rPr>
              <a:t>, and </a:t>
            </a:r>
            <a:r>
              <a:rPr lang="en-US" sz="2000" b="1" i="1" dirty="0" smtClean="0">
                <a:solidFill>
                  <a:srgbClr val="800000"/>
                </a:solidFill>
              </a:rPr>
              <a:t>kings</a:t>
            </a:r>
            <a:r>
              <a:rPr lang="en-US" sz="2000" i="1" dirty="0" smtClean="0">
                <a:solidFill>
                  <a:srgbClr val="800000"/>
                </a:solidFill>
              </a:rPr>
              <a:t>.”  </a:t>
            </a:r>
            <a:r>
              <a:rPr lang="en-US" sz="2000" dirty="0" smtClean="0"/>
              <a:t>(</a:t>
            </a:r>
            <a:r>
              <a:rPr lang="en-US" sz="2000" b="1" dirty="0" smtClean="0">
                <a:solidFill>
                  <a:srgbClr val="800000"/>
                </a:solidFill>
              </a:rPr>
              <a:t>Revelation 10:11</a:t>
            </a:r>
            <a:r>
              <a:rPr lang="en-US" sz="2000" dirty="0" smtClean="0"/>
              <a:t>)</a:t>
            </a:r>
          </a:p>
          <a:p>
            <a:pPr marL="346075" lvl="0" indent="-346075">
              <a:spcBef>
                <a:spcPts val="0"/>
              </a:spcBef>
              <a:buFont typeface="+mj-lt"/>
              <a:buAutoNum type="arabicPeriod" startAt="8"/>
            </a:pPr>
            <a:r>
              <a:rPr lang="en-US" sz="2000" dirty="0" smtClean="0"/>
              <a:t>What </a:t>
            </a:r>
            <a:r>
              <a:rPr lang="en-US" sz="2000" dirty="0"/>
              <a:t>was the meaning behind John’s prophetic work being unfinished at this point in the book?</a:t>
            </a:r>
            <a:endParaRPr lang="en-US" sz="2000" dirty="0" smtClean="0"/>
          </a:p>
          <a:p>
            <a:pPr>
              <a:spcBef>
                <a:spcPts val="0"/>
              </a:spcBef>
            </a:pPr>
            <a:r>
              <a:rPr lang="en-US" sz="2000" dirty="0" smtClean="0"/>
              <a:t>Although the OT prophets’ mystery was now made manifest …</a:t>
            </a:r>
          </a:p>
          <a:p>
            <a:pPr>
              <a:spcBef>
                <a:spcPts val="0"/>
              </a:spcBef>
            </a:pPr>
            <a:r>
              <a:rPr lang="en-US" sz="2000" dirty="0" smtClean="0"/>
              <a:t>Although John had preached and foretold so much already …</a:t>
            </a:r>
          </a:p>
          <a:p>
            <a:pPr>
              <a:spcBef>
                <a:spcPts val="0"/>
              </a:spcBef>
            </a:pPr>
            <a:r>
              <a:rPr lang="en-US" sz="2000" dirty="0" smtClean="0"/>
              <a:t>He personally was not yet finished.</a:t>
            </a:r>
          </a:p>
          <a:p>
            <a:pPr>
              <a:spcBef>
                <a:spcPts val="0"/>
              </a:spcBef>
            </a:pPr>
            <a:r>
              <a:rPr lang="en-US" sz="2000" dirty="0" smtClean="0"/>
              <a:t>There was more to reveal that he was to proclaim that would apply to </a:t>
            </a:r>
            <a:r>
              <a:rPr lang="en-US" sz="2000" i="1" dirty="0" smtClean="0">
                <a:solidFill>
                  <a:srgbClr val="800000"/>
                </a:solidFill>
              </a:rPr>
              <a:t>“many peoples, nations, tongues, and kings”</a:t>
            </a:r>
            <a:r>
              <a:rPr lang="en-US" sz="2000" dirty="0" smtClean="0"/>
              <a:t>.</a:t>
            </a:r>
          </a:p>
          <a:p>
            <a:pPr>
              <a:spcBef>
                <a:spcPts val="0"/>
              </a:spcBef>
            </a:pPr>
            <a:r>
              <a:rPr lang="en-US" sz="2000" dirty="0" smtClean="0"/>
              <a:t>Most likely applies to last half of </a:t>
            </a:r>
            <a:r>
              <a:rPr lang="en-US" sz="2000" b="1" dirty="0" smtClean="0">
                <a:solidFill>
                  <a:srgbClr val="800000"/>
                </a:solidFill>
              </a:rPr>
              <a:t>Revelation</a:t>
            </a:r>
            <a:r>
              <a:rPr lang="en-US" sz="2000" dirty="0" smtClean="0"/>
              <a:t>, chapters </a:t>
            </a:r>
            <a:r>
              <a:rPr lang="en-US" sz="2000" b="1" dirty="0" smtClean="0">
                <a:solidFill>
                  <a:srgbClr val="800000"/>
                </a:solidFill>
              </a:rPr>
              <a:t>12-22</a:t>
            </a:r>
            <a:r>
              <a:rPr lang="en-US" sz="2000" dirty="0" smtClean="0"/>
              <a:t>, which specifically targets many such people.</a:t>
            </a:r>
          </a:p>
        </p:txBody>
      </p:sp>
    </p:spTree>
    <p:extLst>
      <p:ext uri="{BB962C8B-B14F-4D97-AF65-F5344CB8AC3E}">
        <p14:creationId xmlns:p14="http://schemas.microsoft.com/office/powerpoint/2010/main" val="36165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12 – Two Witnesses and the Seventh Trumpet</a:t>
            </a:r>
            <a:endParaRPr lang="en-US" sz="1800" b="1" dirty="0"/>
          </a:p>
        </p:txBody>
      </p:sp>
    </p:spTree>
    <p:extLst>
      <p:ext uri="{BB962C8B-B14F-4D97-AF65-F5344CB8AC3E}">
        <p14:creationId xmlns:p14="http://schemas.microsoft.com/office/powerpoint/2010/main" val="85969896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Measuring the Temple</a:t>
            </a:r>
          </a:p>
          <a:p>
            <a:r>
              <a:rPr lang="en-US" dirty="0" smtClean="0"/>
              <a:t>Revelation 11:1-2</a:t>
            </a:r>
            <a:endParaRPr lang="en-US" dirty="0"/>
          </a:p>
        </p:txBody>
      </p:sp>
    </p:spTree>
    <p:extLst>
      <p:ext uri="{BB962C8B-B14F-4D97-AF65-F5344CB8AC3E}">
        <p14:creationId xmlns:p14="http://schemas.microsoft.com/office/powerpoint/2010/main" val="144048298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Temple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the symbol as originally used (</a:t>
            </a:r>
            <a:r>
              <a:rPr lang="en-US" sz="2000" b="1" dirty="0">
                <a:solidFill>
                  <a:srgbClr val="800000"/>
                </a:solidFill>
              </a:rPr>
              <a:t>Ezekiel 40:1-5; 43:1-12; 48:35</a:t>
            </a:r>
            <a:r>
              <a:rPr lang="en-US" sz="2000" dirty="0"/>
              <a:t>)?  How is the measuring of the temple used in </a:t>
            </a:r>
            <a:r>
              <a:rPr lang="en-US" sz="2000" b="1" dirty="0">
                <a:solidFill>
                  <a:srgbClr val="800000"/>
                </a:solidFill>
              </a:rPr>
              <a:t>Revelation 11</a:t>
            </a:r>
            <a:r>
              <a:rPr lang="en-US" sz="2000" dirty="0"/>
              <a:t>?</a:t>
            </a:r>
            <a:r>
              <a:rPr lang="en-US" sz="2000" dirty="0" smtClean="0"/>
              <a:t> </a:t>
            </a:r>
          </a:p>
          <a:p>
            <a:r>
              <a:rPr lang="en-US" sz="2000" dirty="0" smtClean="0"/>
              <a:t>Original purpose was to emphasize failure to conform to original law, design:</a:t>
            </a:r>
          </a:p>
          <a:p>
            <a:pPr marL="0" lvl="0" indent="0">
              <a:buNone/>
            </a:pPr>
            <a:r>
              <a:rPr lang="en-US" sz="2000" i="1" dirty="0" smtClean="0">
                <a:solidFill>
                  <a:srgbClr val="800000"/>
                </a:solidFill>
              </a:rPr>
              <a:t>“Son </a:t>
            </a:r>
            <a:r>
              <a:rPr lang="en-US" sz="2000" i="1" dirty="0">
                <a:solidFill>
                  <a:srgbClr val="800000"/>
                </a:solidFill>
              </a:rPr>
              <a:t>of man, </a:t>
            </a:r>
            <a:r>
              <a:rPr lang="en-US" sz="2000" b="1" i="1" dirty="0">
                <a:solidFill>
                  <a:srgbClr val="800000"/>
                </a:solidFill>
              </a:rPr>
              <a:t>describe the temple </a:t>
            </a:r>
            <a:r>
              <a:rPr lang="en-US" sz="2000" b="1" i="1" u="sng" dirty="0">
                <a:solidFill>
                  <a:srgbClr val="800000"/>
                </a:solidFill>
              </a:rPr>
              <a:t>to the house of Israel</a:t>
            </a:r>
            <a:r>
              <a:rPr lang="en-US" sz="2000" b="1" i="1" dirty="0">
                <a:solidFill>
                  <a:srgbClr val="800000"/>
                </a:solidFill>
              </a:rPr>
              <a:t>, that they </a:t>
            </a:r>
            <a:r>
              <a:rPr lang="en-US" sz="2000" b="1" i="1" u="sng" dirty="0">
                <a:solidFill>
                  <a:srgbClr val="800000"/>
                </a:solidFill>
              </a:rPr>
              <a:t>may be ashamed of their iniquities</a:t>
            </a:r>
            <a:r>
              <a:rPr lang="en-US" sz="2000" i="1" dirty="0">
                <a:solidFill>
                  <a:srgbClr val="800000"/>
                </a:solidFill>
              </a:rPr>
              <a:t>; and let them measure the pattern</a:t>
            </a:r>
            <a:r>
              <a:rPr lang="en-US" sz="2000" i="1" dirty="0" smtClean="0">
                <a:solidFill>
                  <a:srgbClr val="800000"/>
                </a:solidFill>
              </a:rPr>
              <a:t>.  And </a:t>
            </a:r>
            <a:r>
              <a:rPr lang="en-US" sz="2000" i="1" dirty="0">
                <a:solidFill>
                  <a:srgbClr val="800000"/>
                </a:solidFill>
              </a:rPr>
              <a:t>if they are ashamed of all that they have done, </a:t>
            </a:r>
            <a:r>
              <a:rPr lang="en-US" sz="2000" b="1" i="1" u="sng" dirty="0">
                <a:solidFill>
                  <a:srgbClr val="800000"/>
                </a:solidFill>
              </a:rPr>
              <a:t>make known</a:t>
            </a:r>
            <a:r>
              <a:rPr lang="en-US" sz="2000" b="1" i="1" dirty="0">
                <a:solidFill>
                  <a:srgbClr val="800000"/>
                </a:solidFill>
              </a:rPr>
              <a:t> to them the design of the temple </a:t>
            </a:r>
            <a:r>
              <a:rPr lang="en-US" sz="2000" i="1" dirty="0">
                <a:solidFill>
                  <a:srgbClr val="800000"/>
                </a:solidFill>
              </a:rPr>
              <a:t>and its arrangement, its exits and its entrances, its entire design and all its ordinances, all its forms and all its laws. </a:t>
            </a:r>
            <a:r>
              <a:rPr lang="en-US" sz="2000" b="1" i="1" dirty="0">
                <a:solidFill>
                  <a:srgbClr val="800000"/>
                </a:solidFill>
              </a:rPr>
              <a:t>Write it down in their sight, </a:t>
            </a:r>
            <a:r>
              <a:rPr lang="en-US" sz="2000" b="1" i="1" u="sng" dirty="0">
                <a:solidFill>
                  <a:srgbClr val="800000"/>
                </a:solidFill>
              </a:rPr>
              <a:t>so that they may keep</a:t>
            </a:r>
            <a:r>
              <a:rPr lang="en-US" sz="2000" b="1" i="1" dirty="0">
                <a:solidFill>
                  <a:srgbClr val="800000"/>
                </a:solidFill>
              </a:rPr>
              <a:t> its whole design </a:t>
            </a:r>
            <a:r>
              <a:rPr lang="en-US" sz="2000" i="1" dirty="0">
                <a:solidFill>
                  <a:srgbClr val="800000"/>
                </a:solidFill>
              </a:rPr>
              <a:t>and all its ordinances</a:t>
            </a:r>
            <a:r>
              <a:rPr lang="en-US" sz="2000" b="1" i="1" dirty="0">
                <a:solidFill>
                  <a:srgbClr val="800000"/>
                </a:solidFill>
              </a:rPr>
              <a:t>, and </a:t>
            </a:r>
            <a:r>
              <a:rPr lang="en-US" sz="2000" b="1" i="1" u="sng" dirty="0">
                <a:solidFill>
                  <a:srgbClr val="800000"/>
                </a:solidFill>
              </a:rPr>
              <a:t>perform</a:t>
            </a:r>
            <a:r>
              <a:rPr lang="en-US" sz="2000" b="1" i="1" dirty="0">
                <a:solidFill>
                  <a:srgbClr val="800000"/>
                </a:solidFill>
              </a:rPr>
              <a:t> them</a:t>
            </a:r>
            <a:r>
              <a:rPr lang="en-US" sz="2000" i="1" dirty="0" smtClean="0">
                <a:solidFill>
                  <a:srgbClr val="800000"/>
                </a:solidFill>
              </a:rPr>
              <a:t>.” </a:t>
            </a:r>
            <a:r>
              <a:rPr lang="en-US" sz="2000" dirty="0" smtClean="0"/>
              <a:t>(</a:t>
            </a:r>
            <a:r>
              <a:rPr lang="en-US" sz="2000" b="1" dirty="0" smtClean="0">
                <a:solidFill>
                  <a:srgbClr val="800000"/>
                </a:solidFill>
              </a:rPr>
              <a:t>Ezekiel 43:10-11</a:t>
            </a:r>
            <a:r>
              <a:rPr lang="en-US" sz="2000" dirty="0" smtClean="0"/>
              <a:t>).</a:t>
            </a:r>
            <a:endParaRPr lang="en-US" sz="2000" dirty="0"/>
          </a:p>
        </p:txBody>
      </p:sp>
    </p:spTree>
    <p:extLst>
      <p:ext uri="{BB962C8B-B14F-4D97-AF65-F5344CB8AC3E}">
        <p14:creationId xmlns:p14="http://schemas.microsoft.com/office/powerpoint/2010/main" val="28237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Temple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the symbol as originally used (</a:t>
            </a:r>
            <a:r>
              <a:rPr lang="en-US" sz="2000" b="1" dirty="0">
                <a:solidFill>
                  <a:srgbClr val="800000"/>
                </a:solidFill>
              </a:rPr>
              <a:t>Ezekiel 40:1-5; 43:1-12; 48:35</a:t>
            </a:r>
            <a:r>
              <a:rPr lang="en-US" sz="2000" dirty="0"/>
              <a:t>)?  How is the measuring of the temple used in </a:t>
            </a:r>
            <a:r>
              <a:rPr lang="en-US" sz="2000" b="1" dirty="0">
                <a:solidFill>
                  <a:srgbClr val="800000"/>
                </a:solidFill>
              </a:rPr>
              <a:t>Revelation 11</a:t>
            </a:r>
            <a:r>
              <a:rPr lang="en-US" sz="2000" dirty="0"/>
              <a:t>?</a:t>
            </a:r>
            <a:r>
              <a:rPr lang="en-US" sz="2000" dirty="0" smtClean="0"/>
              <a:t> </a:t>
            </a:r>
          </a:p>
          <a:p>
            <a:r>
              <a:rPr lang="en-US" sz="2000" dirty="0" smtClean="0"/>
              <a:t>Original purpose was to emphasize failure to conform to original law, design.</a:t>
            </a:r>
          </a:p>
          <a:p>
            <a:r>
              <a:rPr lang="en-US" sz="2000" dirty="0" smtClean="0"/>
              <a:t>Additional purpose was emphasize holiness, so God could dwell there:</a:t>
            </a:r>
          </a:p>
          <a:p>
            <a:pPr marL="0" lvl="0" indent="0">
              <a:buNone/>
            </a:pPr>
            <a:r>
              <a:rPr lang="en-US" sz="2000" i="1" dirty="0" smtClean="0">
                <a:solidFill>
                  <a:srgbClr val="800000"/>
                </a:solidFill>
              </a:rPr>
              <a:t>The </a:t>
            </a:r>
            <a:r>
              <a:rPr lang="en-US" sz="2000" i="1" dirty="0">
                <a:solidFill>
                  <a:srgbClr val="800000"/>
                </a:solidFill>
              </a:rPr>
              <a:t>Spirit lifted me up and brought me into the inner court; and behold, </a:t>
            </a:r>
            <a:r>
              <a:rPr lang="en-US" sz="2000" b="1" i="1" dirty="0">
                <a:solidFill>
                  <a:srgbClr val="800000"/>
                </a:solidFill>
              </a:rPr>
              <a:t>the glory of the LORD filled the temple</a:t>
            </a:r>
            <a:r>
              <a:rPr lang="en-US" sz="2000" i="1" dirty="0" smtClean="0">
                <a:solidFill>
                  <a:srgbClr val="800000"/>
                </a:solidFill>
              </a:rPr>
              <a:t>. Then </a:t>
            </a:r>
            <a:r>
              <a:rPr lang="en-US" sz="2000" i="1" dirty="0">
                <a:solidFill>
                  <a:srgbClr val="800000"/>
                </a:solidFill>
              </a:rPr>
              <a:t>I heard Him speaking to me from the temple, while a man stood beside me</a:t>
            </a:r>
            <a:r>
              <a:rPr lang="en-US" sz="2000" i="1" dirty="0" smtClean="0">
                <a:solidFill>
                  <a:srgbClr val="800000"/>
                </a:solidFill>
              </a:rPr>
              <a:t>. And </a:t>
            </a:r>
            <a:r>
              <a:rPr lang="en-US" sz="2000" i="1" dirty="0">
                <a:solidFill>
                  <a:srgbClr val="800000"/>
                </a:solidFill>
              </a:rPr>
              <a:t>He said to me, </a:t>
            </a:r>
            <a:r>
              <a:rPr lang="en-US" sz="2000" i="1" dirty="0" smtClean="0">
                <a:solidFill>
                  <a:srgbClr val="800000"/>
                </a:solidFill>
              </a:rPr>
              <a:t>“Son </a:t>
            </a:r>
            <a:r>
              <a:rPr lang="en-US" sz="2000" i="1" dirty="0">
                <a:solidFill>
                  <a:srgbClr val="800000"/>
                </a:solidFill>
              </a:rPr>
              <a:t>of man, this is </a:t>
            </a:r>
            <a:r>
              <a:rPr lang="en-US" sz="2000" b="1" i="1" dirty="0">
                <a:solidFill>
                  <a:srgbClr val="800000"/>
                </a:solidFill>
              </a:rPr>
              <a:t>the place of My throne </a:t>
            </a:r>
            <a:r>
              <a:rPr lang="en-US" sz="2000" i="1" dirty="0">
                <a:solidFill>
                  <a:srgbClr val="800000"/>
                </a:solidFill>
              </a:rPr>
              <a:t>and the place of </a:t>
            </a:r>
            <a:r>
              <a:rPr lang="en-US" sz="2000" b="1" i="1" dirty="0">
                <a:solidFill>
                  <a:srgbClr val="800000"/>
                </a:solidFill>
              </a:rPr>
              <a:t>the soles of My feet, </a:t>
            </a:r>
            <a:r>
              <a:rPr lang="en-US" sz="2000" b="1" i="1" u="sng" dirty="0">
                <a:solidFill>
                  <a:srgbClr val="800000"/>
                </a:solidFill>
              </a:rPr>
              <a:t>where I will dwell</a:t>
            </a:r>
            <a:r>
              <a:rPr lang="en-US" sz="2000" b="1" i="1" dirty="0">
                <a:solidFill>
                  <a:srgbClr val="800000"/>
                </a:solidFill>
              </a:rPr>
              <a:t> in the midst of the children of Israel forever</a:t>
            </a:r>
            <a:r>
              <a:rPr lang="en-US" sz="2000" i="1" dirty="0">
                <a:solidFill>
                  <a:srgbClr val="800000"/>
                </a:solidFill>
              </a:rPr>
              <a:t>. No more shall the house of Israel defile My holy name</a:t>
            </a:r>
            <a:r>
              <a:rPr lang="en-US" sz="2000" i="1" dirty="0" smtClean="0">
                <a:solidFill>
                  <a:srgbClr val="800000"/>
                </a:solidFill>
              </a:rPr>
              <a:t>, … </a:t>
            </a:r>
            <a:r>
              <a:rPr lang="en-US" sz="2000" b="1" i="1" dirty="0" smtClean="0">
                <a:solidFill>
                  <a:srgbClr val="800000"/>
                </a:solidFill>
              </a:rPr>
              <a:t>Now </a:t>
            </a:r>
            <a:r>
              <a:rPr lang="en-US" sz="2000" b="1" i="1" dirty="0">
                <a:solidFill>
                  <a:srgbClr val="800000"/>
                </a:solidFill>
              </a:rPr>
              <a:t>let them put their harlotry and the carcasses of their kings far away from Me, and </a:t>
            </a:r>
            <a:r>
              <a:rPr lang="en-US" sz="2000" b="1" i="1" u="sng" dirty="0">
                <a:solidFill>
                  <a:srgbClr val="800000"/>
                </a:solidFill>
              </a:rPr>
              <a:t>I will dwell in their midst forever</a:t>
            </a:r>
            <a:r>
              <a:rPr lang="en-US" sz="2000" i="1" dirty="0" smtClean="0">
                <a:solidFill>
                  <a:srgbClr val="800000"/>
                </a:solidFill>
              </a:rPr>
              <a:t>.” </a:t>
            </a:r>
            <a:r>
              <a:rPr lang="en-US" sz="2000" dirty="0" smtClean="0"/>
              <a:t>(</a:t>
            </a:r>
            <a:r>
              <a:rPr lang="en-US" sz="2000" b="1" dirty="0" smtClean="0">
                <a:solidFill>
                  <a:srgbClr val="800000"/>
                </a:solidFill>
              </a:rPr>
              <a:t>Ezekiel 43:4-9</a:t>
            </a:r>
            <a:r>
              <a:rPr lang="en-US" sz="2000" dirty="0" smtClean="0"/>
              <a:t>).</a:t>
            </a:r>
            <a:endParaRPr lang="en-US" sz="2000" dirty="0"/>
          </a:p>
        </p:txBody>
      </p:sp>
    </p:spTree>
    <p:extLst>
      <p:ext uri="{BB962C8B-B14F-4D97-AF65-F5344CB8AC3E}">
        <p14:creationId xmlns:p14="http://schemas.microsoft.com/office/powerpoint/2010/main" val="2483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Temple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the symbol as originally used (</a:t>
            </a:r>
            <a:r>
              <a:rPr lang="en-US" sz="2000" b="1" dirty="0">
                <a:solidFill>
                  <a:srgbClr val="800000"/>
                </a:solidFill>
              </a:rPr>
              <a:t>Ezekiel 40:1-5; 43:1-12; 48:35</a:t>
            </a:r>
            <a:r>
              <a:rPr lang="en-US" sz="2000" dirty="0"/>
              <a:t>)?  How is the measuring of the temple used in </a:t>
            </a:r>
            <a:r>
              <a:rPr lang="en-US" sz="2000" b="1" dirty="0">
                <a:solidFill>
                  <a:srgbClr val="800000"/>
                </a:solidFill>
              </a:rPr>
              <a:t>Revelation 11</a:t>
            </a:r>
            <a:r>
              <a:rPr lang="en-US" sz="2000" dirty="0"/>
              <a:t>?</a:t>
            </a:r>
            <a:r>
              <a:rPr lang="en-US" sz="2000" dirty="0" smtClean="0"/>
              <a:t> </a:t>
            </a:r>
          </a:p>
          <a:p>
            <a:r>
              <a:rPr lang="en-US" sz="2000" dirty="0"/>
              <a:t>Original purpose was to emphasize failure to conform to original law, design.</a:t>
            </a:r>
          </a:p>
          <a:p>
            <a:r>
              <a:rPr lang="en-US" sz="2000" dirty="0"/>
              <a:t>Additional purpose was emphasize holiness, so God could dwell </a:t>
            </a:r>
            <a:r>
              <a:rPr lang="en-US" sz="2000" dirty="0" smtClean="0"/>
              <a:t>there.</a:t>
            </a:r>
          </a:p>
          <a:p>
            <a:r>
              <a:rPr lang="en-US" sz="2000" dirty="0" smtClean="0"/>
              <a:t>However, in </a:t>
            </a:r>
            <a:r>
              <a:rPr lang="en-US" sz="2000" b="1" dirty="0" smtClean="0">
                <a:solidFill>
                  <a:srgbClr val="800000"/>
                </a:solidFill>
              </a:rPr>
              <a:t>Revelation 11 </a:t>
            </a:r>
            <a:r>
              <a:rPr lang="en-US" sz="2000" dirty="0" smtClean="0"/>
              <a:t>the point is to show protection of God’s people:</a:t>
            </a:r>
          </a:p>
          <a:p>
            <a:pPr marL="0" lvl="0" indent="0">
              <a:buNone/>
            </a:pPr>
            <a:r>
              <a:rPr lang="en-US" sz="2000" i="1" dirty="0">
                <a:solidFill>
                  <a:srgbClr val="800000"/>
                </a:solidFill>
              </a:rPr>
              <a:t>Then I was given a reed like a measuring rod. And the angel stood, saying, </a:t>
            </a:r>
            <a:r>
              <a:rPr lang="en-US" sz="2000" i="1" dirty="0" smtClean="0">
                <a:solidFill>
                  <a:srgbClr val="800000"/>
                </a:solidFill>
              </a:rPr>
              <a:t>“Rise </a:t>
            </a:r>
            <a:r>
              <a:rPr lang="en-US" sz="2000" i="1" dirty="0">
                <a:solidFill>
                  <a:srgbClr val="800000"/>
                </a:solidFill>
              </a:rPr>
              <a:t>and </a:t>
            </a:r>
            <a:r>
              <a:rPr lang="en-US" sz="2000" b="1" i="1" dirty="0">
                <a:solidFill>
                  <a:srgbClr val="800000"/>
                </a:solidFill>
              </a:rPr>
              <a:t>measure the temple of God, the altar, and </a:t>
            </a:r>
            <a:r>
              <a:rPr lang="en-US" sz="2000" b="1" i="1" u="sng" dirty="0">
                <a:solidFill>
                  <a:srgbClr val="800000"/>
                </a:solidFill>
              </a:rPr>
              <a:t>those who worship there</a:t>
            </a:r>
            <a:r>
              <a:rPr lang="en-US" sz="2000" i="1" dirty="0" smtClean="0">
                <a:solidFill>
                  <a:srgbClr val="800000"/>
                </a:solidFill>
              </a:rPr>
              <a:t>.  But </a:t>
            </a:r>
            <a:r>
              <a:rPr lang="en-US" sz="2000" b="1" i="1" dirty="0">
                <a:solidFill>
                  <a:srgbClr val="800000"/>
                </a:solidFill>
              </a:rPr>
              <a:t>leave out the court which is outside </a:t>
            </a:r>
            <a:r>
              <a:rPr lang="en-US" sz="2000" i="1" dirty="0">
                <a:solidFill>
                  <a:srgbClr val="800000"/>
                </a:solidFill>
              </a:rPr>
              <a:t>the temple, and </a:t>
            </a:r>
            <a:r>
              <a:rPr lang="en-US" sz="2000" b="1" i="1" dirty="0">
                <a:solidFill>
                  <a:srgbClr val="800000"/>
                </a:solidFill>
              </a:rPr>
              <a:t>do not measure it, for it has been given to the Gentiles</a:t>
            </a:r>
            <a:r>
              <a:rPr lang="en-US" sz="2000" i="1" dirty="0">
                <a:solidFill>
                  <a:srgbClr val="800000"/>
                </a:solidFill>
              </a:rPr>
              <a:t>. And </a:t>
            </a:r>
            <a:r>
              <a:rPr lang="en-US" sz="2000" b="1" i="1" dirty="0">
                <a:solidFill>
                  <a:srgbClr val="800000"/>
                </a:solidFill>
              </a:rPr>
              <a:t>they will </a:t>
            </a:r>
            <a:r>
              <a:rPr lang="en-US" sz="2000" b="1" i="1" u="sng" dirty="0">
                <a:solidFill>
                  <a:srgbClr val="800000"/>
                </a:solidFill>
              </a:rPr>
              <a:t>tread the holy city</a:t>
            </a:r>
            <a:r>
              <a:rPr lang="en-US" sz="2000" b="1" i="1" dirty="0">
                <a:solidFill>
                  <a:srgbClr val="800000"/>
                </a:solidFill>
              </a:rPr>
              <a:t> underfoot </a:t>
            </a:r>
            <a:r>
              <a:rPr lang="en-US" sz="2000" i="1" dirty="0">
                <a:solidFill>
                  <a:srgbClr val="800000"/>
                </a:solidFill>
              </a:rPr>
              <a:t>for forty-two months</a:t>
            </a:r>
            <a:r>
              <a:rPr lang="en-US" sz="2000" i="1" dirty="0" smtClean="0">
                <a:solidFill>
                  <a:srgbClr val="800000"/>
                </a:solidFill>
              </a:rPr>
              <a:t>.” </a:t>
            </a:r>
            <a:r>
              <a:rPr lang="en-US" sz="2000" dirty="0" smtClean="0"/>
              <a:t>(</a:t>
            </a:r>
            <a:r>
              <a:rPr lang="en-US" sz="2000" b="1" dirty="0" smtClean="0">
                <a:solidFill>
                  <a:srgbClr val="800000"/>
                </a:solidFill>
              </a:rPr>
              <a:t>Revelation 11:1-2</a:t>
            </a:r>
            <a:r>
              <a:rPr lang="en-US" sz="2000" dirty="0" smtClean="0"/>
              <a:t>).</a:t>
            </a:r>
          </a:p>
          <a:p>
            <a:pPr marL="0" indent="0">
              <a:buNone/>
            </a:pPr>
            <a:r>
              <a:rPr lang="en-US" sz="2000" dirty="0"/>
              <a:t>Message of </a:t>
            </a:r>
            <a:r>
              <a:rPr lang="en-US" sz="2000" b="1" i="1" dirty="0"/>
              <a:t>assurance</a:t>
            </a:r>
            <a:r>
              <a:rPr lang="en-US" sz="2000" dirty="0"/>
              <a:t> and </a:t>
            </a:r>
            <a:r>
              <a:rPr lang="en-US" sz="2000" b="1" i="1" dirty="0"/>
              <a:t>protection</a:t>
            </a:r>
            <a:r>
              <a:rPr lang="en-US" sz="2000" dirty="0"/>
              <a:t> similar to numbering in </a:t>
            </a:r>
            <a:r>
              <a:rPr lang="en-US" sz="2000" b="1" dirty="0">
                <a:solidFill>
                  <a:srgbClr val="800000"/>
                </a:solidFill>
              </a:rPr>
              <a:t>Revelation 7:1-8</a:t>
            </a:r>
            <a:r>
              <a:rPr lang="en-US" sz="2000" dirty="0" smtClean="0"/>
              <a:t>.</a:t>
            </a:r>
            <a:endParaRPr lang="en-US" sz="2000" dirty="0"/>
          </a:p>
        </p:txBody>
      </p:sp>
    </p:spTree>
    <p:extLst>
      <p:ext uri="{BB962C8B-B14F-4D97-AF65-F5344CB8AC3E}">
        <p14:creationId xmlns:p14="http://schemas.microsoft.com/office/powerpoint/2010/main" val="40703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Writing Style</a:t>
            </a:r>
            <a:endParaRPr lang="en-US" sz="5400" dirty="0">
              <a:latin typeface="Impact" panose="020B0806030902050204" pitchFamily="34" charset="0"/>
            </a:endParaRPr>
          </a:p>
        </p:txBody>
      </p:sp>
    </p:spTree>
    <p:extLst>
      <p:ext uri="{BB962C8B-B14F-4D97-AF65-F5344CB8AC3E}">
        <p14:creationId xmlns:p14="http://schemas.microsoft.com/office/powerpoint/2010/main" val="1278682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Summary</a:t>
            </a:r>
            <a:endParaRPr lang="en-US" sz="5400" dirty="0">
              <a:latin typeface="Impact" panose="020B0806030902050204" pitchFamily="34" charset="0"/>
            </a:endParaRPr>
          </a:p>
        </p:txBody>
      </p:sp>
    </p:spTree>
    <p:extLst>
      <p:ext uri="{BB962C8B-B14F-4D97-AF65-F5344CB8AC3E}">
        <p14:creationId xmlns:p14="http://schemas.microsoft.com/office/powerpoint/2010/main" val="228702853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Under the Court &amp; City</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a:t>
            </a:r>
            <a:r>
              <a:rPr lang="en-US" sz="2000" i="1" dirty="0" smtClean="0">
                <a:solidFill>
                  <a:srgbClr val="800000"/>
                </a:solidFill>
              </a:rPr>
              <a:t>Rise </a:t>
            </a:r>
            <a:r>
              <a:rPr lang="en-US" sz="2000" i="1" dirty="0">
                <a:solidFill>
                  <a:srgbClr val="800000"/>
                </a:solidFill>
              </a:rPr>
              <a:t>and measure the temple of God, the altar, and those who worship there</a:t>
            </a:r>
            <a:r>
              <a:rPr lang="en-US" sz="2000" i="1" dirty="0" smtClean="0">
                <a:solidFill>
                  <a:srgbClr val="800000"/>
                </a:solidFill>
              </a:rPr>
              <a:t>.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smtClean="0"/>
              <a:t>(</a:t>
            </a:r>
            <a:r>
              <a:rPr lang="en-US" sz="2000" b="1" dirty="0" smtClean="0">
                <a:solidFill>
                  <a:srgbClr val="800000"/>
                </a:solidFill>
              </a:rPr>
              <a:t>Rev.11:1-2</a:t>
            </a:r>
            <a:r>
              <a:rPr lang="en-US" sz="2000" dirty="0" smtClean="0"/>
              <a:t>)</a:t>
            </a:r>
          </a:p>
          <a:p>
            <a:pPr marL="346075" lvl="0" indent="-346075">
              <a:buFont typeface="+mj-lt"/>
              <a:buAutoNum type="arabicPeriod" startAt="2"/>
            </a:pPr>
            <a:r>
              <a:rPr lang="en-US" sz="2000" dirty="0"/>
              <a:t>How would </a:t>
            </a:r>
            <a:r>
              <a:rPr lang="en-US" sz="2000" i="1" dirty="0">
                <a:solidFill>
                  <a:srgbClr val="800000"/>
                </a:solidFill>
              </a:rPr>
              <a:t>“Gentiles … tread the holy city underfoot for forty-two months”</a:t>
            </a:r>
            <a:r>
              <a:rPr lang="en-US" sz="2000" dirty="0"/>
              <a:t>?</a:t>
            </a:r>
            <a:endParaRPr lang="en-US" sz="2000" dirty="0" smtClean="0"/>
          </a:p>
          <a:p>
            <a:r>
              <a:rPr lang="en-US" sz="2000" dirty="0" smtClean="0"/>
              <a:t>God knows &amp; will preserve a remnant of His people (</a:t>
            </a:r>
            <a:r>
              <a:rPr lang="en-US" sz="2000" b="1" dirty="0" smtClean="0">
                <a:solidFill>
                  <a:srgbClr val="800000"/>
                </a:solidFill>
              </a:rPr>
              <a:t>2 Timothy 2:19</a:t>
            </a:r>
            <a:r>
              <a:rPr lang="en-US" sz="2000" dirty="0" smtClean="0"/>
              <a:t>):</a:t>
            </a:r>
            <a:endParaRPr lang="en-US" sz="2000" i="1" dirty="0" smtClean="0">
              <a:solidFill>
                <a:srgbClr val="800000"/>
              </a:solidFill>
            </a:endParaRPr>
          </a:p>
        </p:txBody>
      </p:sp>
    </p:spTree>
    <p:extLst>
      <p:ext uri="{BB962C8B-B14F-4D97-AF65-F5344CB8AC3E}">
        <p14:creationId xmlns:p14="http://schemas.microsoft.com/office/powerpoint/2010/main" val="24620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Under the Court &amp; City</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“And </a:t>
            </a:r>
            <a:r>
              <a:rPr lang="en-US" sz="2000" i="1" dirty="0">
                <a:solidFill>
                  <a:srgbClr val="800000"/>
                </a:solidFill>
              </a:rPr>
              <a:t>it shall come to pass in all the land</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“That </a:t>
            </a:r>
            <a:r>
              <a:rPr lang="en-US" sz="2000" b="1" i="1" dirty="0">
                <a:solidFill>
                  <a:srgbClr val="800000"/>
                </a:solidFill>
              </a:rPr>
              <a:t>two-thirds in it shall be cut off and die</a:t>
            </a:r>
            <a:r>
              <a:rPr lang="en-US" sz="2000" i="1" dirty="0">
                <a:solidFill>
                  <a:srgbClr val="800000"/>
                </a:solidFill>
              </a:rPr>
              <a:t>, But </a:t>
            </a:r>
            <a:r>
              <a:rPr lang="en-US" sz="2000" b="1" i="1" dirty="0">
                <a:solidFill>
                  <a:srgbClr val="800000"/>
                </a:solidFill>
              </a:rPr>
              <a:t>one-third shall be left in it</a:t>
            </a:r>
            <a:r>
              <a:rPr lang="en-US" sz="2000" b="1" i="1" dirty="0" smtClean="0">
                <a:solidFill>
                  <a:srgbClr val="800000"/>
                </a:solidFill>
              </a:rPr>
              <a:t>:  I </a:t>
            </a:r>
            <a:r>
              <a:rPr lang="en-US" sz="2000" b="1" i="1" dirty="0">
                <a:solidFill>
                  <a:srgbClr val="800000"/>
                </a:solidFill>
              </a:rPr>
              <a:t>will bring the </a:t>
            </a:r>
            <a:r>
              <a:rPr lang="en-US" sz="2000" b="1" i="1" u="sng" dirty="0">
                <a:solidFill>
                  <a:srgbClr val="800000"/>
                </a:solidFill>
              </a:rPr>
              <a:t>one-third </a:t>
            </a:r>
            <a:r>
              <a:rPr lang="en-US" sz="2000" b="1" i="1" u="sng" dirty="0" smtClean="0">
                <a:solidFill>
                  <a:srgbClr val="800000"/>
                </a:solidFill>
              </a:rPr>
              <a:t>through </a:t>
            </a:r>
            <a:r>
              <a:rPr lang="en-US" sz="2000" b="1" i="1" u="sng" dirty="0">
                <a:solidFill>
                  <a:srgbClr val="800000"/>
                </a:solidFill>
              </a:rPr>
              <a:t>the fire</a:t>
            </a:r>
            <a:r>
              <a:rPr lang="en-US" sz="2000" i="1" dirty="0">
                <a:solidFill>
                  <a:srgbClr val="800000"/>
                </a:solidFill>
              </a:rPr>
              <a:t>, Will refine them as silver is refined, And test them as gold is tested. </a:t>
            </a:r>
            <a:r>
              <a:rPr lang="en-US" sz="2000" b="1" i="1" dirty="0">
                <a:solidFill>
                  <a:srgbClr val="800000"/>
                </a:solidFill>
              </a:rPr>
              <a:t>They will call on My name, And I will answer them</a:t>
            </a:r>
            <a:r>
              <a:rPr lang="en-US" sz="2000" i="1" dirty="0">
                <a:solidFill>
                  <a:srgbClr val="800000"/>
                </a:solidFill>
              </a:rPr>
              <a:t>. I will </a:t>
            </a:r>
            <a:r>
              <a:rPr lang="en-US" sz="2000" i="1" dirty="0" smtClean="0">
                <a:solidFill>
                  <a:srgbClr val="800000"/>
                </a:solidFill>
              </a:rPr>
              <a:t>say, ‘This </a:t>
            </a:r>
            <a:r>
              <a:rPr lang="en-US" sz="2000" i="1" dirty="0">
                <a:solidFill>
                  <a:srgbClr val="800000"/>
                </a:solidFill>
              </a:rPr>
              <a:t>is My </a:t>
            </a:r>
            <a:r>
              <a:rPr lang="en-US" sz="2000" i="1" dirty="0" smtClean="0">
                <a:solidFill>
                  <a:srgbClr val="800000"/>
                </a:solidFill>
              </a:rPr>
              <a:t>people’; </a:t>
            </a:r>
            <a:r>
              <a:rPr lang="en-US" sz="2000" i="1" dirty="0">
                <a:solidFill>
                  <a:srgbClr val="800000"/>
                </a:solidFill>
              </a:rPr>
              <a:t>And each one will </a:t>
            </a:r>
            <a:r>
              <a:rPr lang="en-US" sz="2000" i="1" dirty="0" smtClean="0">
                <a:solidFill>
                  <a:srgbClr val="800000"/>
                </a:solidFill>
              </a:rPr>
              <a:t>say, ‘The </a:t>
            </a:r>
            <a:r>
              <a:rPr lang="en-US" sz="2000" i="1" dirty="0">
                <a:solidFill>
                  <a:srgbClr val="800000"/>
                </a:solidFill>
              </a:rPr>
              <a:t>LORD is my God</a:t>
            </a:r>
            <a:r>
              <a:rPr lang="en-US" sz="2000" i="1" dirty="0" smtClean="0">
                <a:solidFill>
                  <a:srgbClr val="800000"/>
                </a:solidFill>
              </a:rPr>
              <a:t>.’   Behold</a:t>
            </a:r>
            <a:r>
              <a:rPr lang="en-US" sz="2000" i="1" dirty="0">
                <a:solidFill>
                  <a:srgbClr val="800000"/>
                </a:solidFill>
              </a:rPr>
              <a:t>, the day of the LORD is coming, And </a:t>
            </a:r>
            <a:r>
              <a:rPr lang="en-US" sz="2000" b="1" i="1" dirty="0">
                <a:solidFill>
                  <a:srgbClr val="800000"/>
                </a:solidFill>
              </a:rPr>
              <a:t>your spoil will be divided in your midst</a:t>
            </a:r>
            <a:r>
              <a:rPr lang="en-US" sz="2000" i="1" dirty="0" smtClean="0">
                <a:solidFill>
                  <a:srgbClr val="800000"/>
                </a:solidFill>
              </a:rPr>
              <a:t>.  For </a:t>
            </a:r>
            <a:r>
              <a:rPr lang="en-US" sz="2000" i="1" dirty="0">
                <a:solidFill>
                  <a:srgbClr val="800000"/>
                </a:solidFill>
              </a:rPr>
              <a:t>I will gather </a:t>
            </a:r>
            <a:r>
              <a:rPr lang="en-US" sz="2000" b="1" i="1" dirty="0">
                <a:solidFill>
                  <a:srgbClr val="800000"/>
                </a:solidFill>
              </a:rPr>
              <a:t>all the nations to battle against Jerusalem</a:t>
            </a:r>
            <a:r>
              <a:rPr lang="en-US" sz="2000" i="1" dirty="0">
                <a:solidFill>
                  <a:srgbClr val="800000"/>
                </a:solidFill>
              </a:rPr>
              <a:t>; </a:t>
            </a:r>
            <a:r>
              <a:rPr lang="en-US" sz="2000" b="1" i="1" dirty="0">
                <a:solidFill>
                  <a:srgbClr val="800000"/>
                </a:solidFill>
              </a:rPr>
              <a:t>The city shall be taken</a:t>
            </a:r>
            <a:r>
              <a:rPr lang="en-US" sz="2000" i="1" dirty="0">
                <a:solidFill>
                  <a:srgbClr val="800000"/>
                </a:solidFill>
              </a:rPr>
              <a:t>, The houses rifled, And the women ravished. </a:t>
            </a:r>
            <a:r>
              <a:rPr lang="en-US" sz="2000" b="1" i="1" dirty="0">
                <a:solidFill>
                  <a:srgbClr val="800000"/>
                </a:solidFill>
              </a:rPr>
              <a:t>Half of the city shall go into captivity, But </a:t>
            </a:r>
            <a:r>
              <a:rPr lang="en-US" sz="2000" b="1" i="1" u="sng" dirty="0">
                <a:solidFill>
                  <a:srgbClr val="800000"/>
                </a:solidFill>
              </a:rPr>
              <a:t>the remnant of the people shall not be cut off</a:t>
            </a:r>
            <a:r>
              <a:rPr lang="en-US" sz="2000" b="1" i="1" dirty="0">
                <a:solidFill>
                  <a:srgbClr val="800000"/>
                </a:solidFill>
              </a:rPr>
              <a:t> from the city</a:t>
            </a:r>
            <a:r>
              <a:rPr lang="en-US" sz="2000" i="1" dirty="0" smtClean="0">
                <a:solidFill>
                  <a:srgbClr val="800000"/>
                </a:solidFill>
              </a:rPr>
              <a:t>.  Then </a:t>
            </a:r>
            <a:r>
              <a:rPr lang="en-US" sz="2000" i="1" dirty="0">
                <a:solidFill>
                  <a:srgbClr val="800000"/>
                </a:solidFill>
              </a:rPr>
              <a:t>the LORD will go forth And fight against those nations, As He fights in the day of battle</a:t>
            </a:r>
            <a:r>
              <a:rPr lang="en-US" sz="2000" i="1" dirty="0" smtClean="0">
                <a:solidFill>
                  <a:srgbClr val="800000"/>
                </a:solidFill>
              </a:rPr>
              <a:t>.</a:t>
            </a:r>
            <a:r>
              <a:rPr lang="en-US" sz="2000" dirty="0" smtClean="0"/>
              <a:t> </a:t>
            </a:r>
            <a:r>
              <a:rPr lang="en-US" sz="2000" dirty="0"/>
              <a:t>(</a:t>
            </a:r>
            <a:r>
              <a:rPr lang="en-US" sz="2000" b="1" dirty="0">
                <a:solidFill>
                  <a:srgbClr val="800000"/>
                </a:solidFill>
              </a:rPr>
              <a:t>Zechariah </a:t>
            </a:r>
            <a:r>
              <a:rPr lang="en-US" sz="2000" b="1" dirty="0" smtClean="0">
                <a:solidFill>
                  <a:srgbClr val="800000"/>
                </a:solidFill>
              </a:rPr>
              <a:t>13:8-14:3</a:t>
            </a:r>
            <a:r>
              <a:rPr lang="en-US" sz="2000" dirty="0" smtClean="0"/>
              <a:t>)</a:t>
            </a:r>
          </a:p>
        </p:txBody>
      </p:sp>
    </p:spTree>
    <p:extLst>
      <p:ext uri="{BB962C8B-B14F-4D97-AF65-F5344CB8AC3E}">
        <p14:creationId xmlns:p14="http://schemas.microsoft.com/office/powerpoint/2010/main" val="296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Under the Court &amp; City</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a:t>
            </a:r>
            <a:r>
              <a:rPr lang="en-US" sz="2000" i="1" dirty="0" smtClean="0">
                <a:solidFill>
                  <a:srgbClr val="800000"/>
                </a:solidFill>
              </a:rPr>
              <a:t>Rise </a:t>
            </a:r>
            <a:r>
              <a:rPr lang="en-US" sz="2000" i="1" dirty="0">
                <a:solidFill>
                  <a:srgbClr val="800000"/>
                </a:solidFill>
              </a:rPr>
              <a:t>and measure the temple of God, the altar, and those who worship there</a:t>
            </a:r>
            <a:r>
              <a:rPr lang="en-US" sz="2000" i="1" dirty="0" smtClean="0">
                <a:solidFill>
                  <a:srgbClr val="800000"/>
                </a:solidFill>
              </a:rPr>
              <a:t>.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smtClean="0"/>
              <a:t>(</a:t>
            </a:r>
            <a:r>
              <a:rPr lang="en-US" sz="2000" b="1" dirty="0" smtClean="0">
                <a:solidFill>
                  <a:srgbClr val="800000"/>
                </a:solidFill>
              </a:rPr>
              <a:t>Rev.11:1-2</a:t>
            </a:r>
            <a:r>
              <a:rPr lang="en-US" sz="2000" dirty="0" smtClean="0"/>
              <a:t>)</a:t>
            </a:r>
          </a:p>
          <a:p>
            <a:pPr marL="346075" lvl="0" indent="-346075">
              <a:buFont typeface="+mj-lt"/>
              <a:buAutoNum type="arabicPeriod" startAt="2"/>
            </a:pPr>
            <a:r>
              <a:rPr lang="en-US" sz="2000" dirty="0"/>
              <a:t>How would </a:t>
            </a:r>
            <a:r>
              <a:rPr lang="en-US" sz="2000" i="1" dirty="0">
                <a:solidFill>
                  <a:srgbClr val="800000"/>
                </a:solidFill>
              </a:rPr>
              <a:t>“Gentiles … tread the holy city underfoot for forty-two months”</a:t>
            </a:r>
            <a:r>
              <a:rPr lang="en-US" sz="2000" dirty="0"/>
              <a:t>?</a:t>
            </a:r>
            <a:endParaRPr lang="en-US" sz="2000" dirty="0" smtClean="0"/>
          </a:p>
          <a:p>
            <a:r>
              <a:rPr lang="en-US" sz="2000" dirty="0" smtClean="0"/>
              <a:t>God knows &amp; will preserve a remnant of His people (</a:t>
            </a:r>
            <a:r>
              <a:rPr lang="en-US" sz="2000" b="1" dirty="0">
                <a:solidFill>
                  <a:srgbClr val="800000"/>
                </a:solidFill>
              </a:rPr>
              <a:t>2 Timothy 2:19</a:t>
            </a:r>
            <a:r>
              <a:rPr lang="en-US" sz="2000" dirty="0"/>
              <a:t>)</a:t>
            </a:r>
            <a:r>
              <a:rPr lang="en-US" sz="2000" dirty="0" smtClean="0"/>
              <a:t>.</a:t>
            </a:r>
          </a:p>
          <a:p>
            <a:r>
              <a:rPr lang="en-US" sz="2000" dirty="0" smtClean="0"/>
              <a:t>Possible applications:</a:t>
            </a:r>
          </a:p>
          <a:p>
            <a:pPr lvl="1"/>
            <a:r>
              <a:rPr lang="en-US" dirty="0" smtClean="0"/>
              <a:t>Persecution may physically destroy outer body of kingdom citizens, but soul &amp; kingdom cannot be touched (</a:t>
            </a:r>
            <a:r>
              <a:rPr lang="en-US" b="1" dirty="0" smtClean="0">
                <a:solidFill>
                  <a:srgbClr val="800000"/>
                </a:solidFill>
              </a:rPr>
              <a:t>Matthew 10:16-28</a:t>
            </a:r>
            <a:r>
              <a:rPr lang="en-US" dirty="0" smtClean="0"/>
              <a:t>).</a:t>
            </a:r>
          </a:p>
          <a:p>
            <a:pPr lvl="1"/>
            <a:r>
              <a:rPr lang="en-US" dirty="0" smtClean="0"/>
              <a:t>Persecution may spiritually destroy cultural, nominal Christians, but true Christians will stand firm (</a:t>
            </a:r>
            <a:r>
              <a:rPr lang="en-US" b="1" dirty="0" smtClean="0">
                <a:solidFill>
                  <a:srgbClr val="800000"/>
                </a:solidFill>
              </a:rPr>
              <a:t>Matthew 13:24-43</a:t>
            </a:r>
            <a:r>
              <a:rPr lang="en-US" dirty="0" smtClean="0"/>
              <a:t>).</a:t>
            </a:r>
          </a:p>
          <a:p>
            <a:r>
              <a:rPr lang="en-US" sz="2000" dirty="0" smtClean="0"/>
              <a:t>Both applications are taught and offer realistic encouragement.</a:t>
            </a:r>
          </a:p>
        </p:txBody>
      </p:sp>
    </p:spTree>
    <p:extLst>
      <p:ext uri="{BB962C8B-B14F-4D97-AF65-F5344CB8AC3E}">
        <p14:creationId xmlns:p14="http://schemas.microsoft.com/office/powerpoint/2010/main" val="36647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Two Witnesses Revelation 11:3-14</a:t>
            </a:r>
            <a:endParaRPr lang="en-US" dirty="0"/>
          </a:p>
        </p:txBody>
      </p:sp>
    </p:spTree>
    <p:extLst>
      <p:ext uri="{BB962C8B-B14F-4D97-AF65-F5344CB8AC3E}">
        <p14:creationId xmlns:p14="http://schemas.microsoft.com/office/powerpoint/2010/main" val="196298615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Two Witnesses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endParaRPr lang="en-US" sz="2000" dirty="0" smtClean="0"/>
          </a:p>
          <a:p>
            <a:pPr marL="0" indent="0">
              <a:lnSpc>
                <a:spcPct val="97000"/>
              </a:lnSpc>
              <a:spcBef>
                <a:spcPts val="0"/>
              </a:spcBef>
              <a:buNone/>
            </a:pPr>
            <a:r>
              <a:rPr lang="en-US" sz="2000" i="1" dirty="0" smtClean="0">
                <a:solidFill>
                  <a:srgbClr val="800000"/>
                </a:solidFill>
              </a:rPr>
              <a:t>“And </a:t>
            </a:r>
            <a:r>
              <a:rPr lang="en-US" sz="2000" i="1" dirty="0">
                <a:solidFill>
                  <a:srgbClr val="800000"/>
                </a:solidFill>
              </a:rPr>
              <a:t>I will </a:t>
            </a:r>
            <a:r>
              <a:rPr lang="en-US" sz="2000" b="1" i="1" dirty="0">
                <a:solidFill>
                  <a:srgbClr val="800000"/>
                </a:solidFill>
              </a:rPr>
              <a:t>give power to </a:t>
            </a:r>
            <a:r>
              <a:rPr lang="en-US" sz="2000" b="1" i="1" u="sng" dirty="0">
                <a:solidFill>
                  <a:srgbClr val="800000"/>
                </a:solidFill>
              </a:rPr>
              <a:t>my two witnesses</a:t>
            </a:r>
            <a:r>
              <a:rPr lang="en-US" sz="2000" i="1" dirty="0">
                <a:solidFill>
                  <a:srgbClr val="800000"/>
                </a:solidFill>
              </a:rPr>
              <a:t>, and they will </a:t>
            </a:r>
            <a:r>
              <a:rPr lang="en-US" sz="2000" b="1" i="1" baseline="30000" dirty="0" smtClean="0">
                <a:solidFill>
                  <a:srgbClr val="800000"/>
                </a:solidFill>
              </a:rPr>
              <a:t>1</a:t>
            </a:r>
            <a:r>
              <a:rPr lang="en-US" sz="2000" b="1" i="1" dirty="0" smtClean="0">
                <a:solidFill>
                  <a:srgbClr val="800000"/>
                </a:solidFill>
              </a:rPr>
              <a:t>prophesy </a:t>
            </a:r>
            <a:r>
              <a:rPr lang="en-US" sz="2000" b="1" i="1" baseline="30000" dirty="0" smtClean="0">
                <a:solidFill>
                  <a:srgbClr val="800000"/>
                </a:solidFill>
              </a:rPr>
              <a:t>2</a:t>
            </a:r>
            <a:r>
              <a:rPr lang="en-US" sz="2000" b="1" i="1" dirty="0" smtClean="0">
                <a:solidFill>
                  <a:srgbClr val="800000"/>
                </a:solidFill>
              </a:rPr>
              <a:t>one </a:t>
            </a:r>
            <a:r>
              <a:rPr lang="en-US" sz="2000" b="1" i="1" dirty="0">
                <a:solidFill>
                  <a:srgbClr val="800000"/>
                </a:solidFill>
              </a:rPr>
              <a:t>thousand two hundred and sixty days, </a:t>
            </a:r>
            <a:r>
              <a:rPr lang="en-US" sz="2000" b="1" i="1" baseline="30000" dirty="0" smtClean="0">
                <a:solidFill>
                  <a:srgbClr val="800000"/>
                </a:solidFill>
              </a:rPr>
              <a:t>3</a:t>
            </a:r>
            <a:r>
              <a:rPr lang="en-US" sz="2000" b="1" i="1" dirty="0" smtClean="0">
                <a:solidFill>
                  <a:srgbClr val="800000"/>
                </a:solidFill>
              </a:rPr>
              <a:t>clothed </a:t>
            </a:r>
            <a:r>
              <a:rPr lang="en-US" sz="2000" b="1" i="1" dirty="0">
                <a:solidFill>
                  <a:srgbClr val="800000"/>
                </a:solidFill>
              </a:rPr>
              <a:t>in sackcloth</a:t>
            </a:r>
            <a:r>
              <a:rPr lang="en-US" sz="2000" i="1" dirty="0" smtClean="0">
                <a:solidFill>
                  <a:srgbClr val="800000"/>
                </a:solidFill>
              </a:rPr>
              <a:t>.  These </a:t>
            </a:r>
            <a:r>
              <a:rPr lang="en-US" sz="2000" i="1" dirty="0">
                <a:solidFill>
                  <a:srgbClr val="800000"/>
                </a:solidFill>
              </a:rPr>
              <a:t>are </a:t>
            </a:r>
            <a:r>
              <a:rPr lang="en-US" sz="2000" b="1" i="1" baseline="30000" dirty="0" smtClean="0">
                <a:solidFill>
                  <a:srgbClr val="800000"/>
                </a:solidFill>
              </a:rPr>
              <a:t>4</a:t>
            </a:r>
            <a:r>
              <a:rPr lang="en-US" sz="2000" b="1" i="1" dirty="0" smtClean="0">
                <a:solidFill>
                  <a:srgbClr val="800000"/>
                </a:solidFill>
              </a:rPr>
              <a:t>the </a:t>
            </a:r>
            <a:r>
              <a:rPr lang="en-US" sz="2000" b="1" i="1" dirty="0">
                <a:solidFill>
                  <a:srgbClr val="800000"/>
                </a:solidFill>
              </a:rPr>
              <a:t>two olive trees </a:t>
            </a:r>
            <a:r>
              <a:rPr lang="en-US" sz="2000" i="1" dirty="0">
                <a:solidFill>
                  <a:srgbClr val="800000"/>
                </a:solidFill>
              </a:rPr>
              <a:t>and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two lampstands standing before the God of the earth</a:t>
            </a:r>
            <a:r>
              <a:rPr lang="en-US" sz="2000" i="1" dirty="0" smtClean="0">
                <a:solidFill>
                  <a:srgbClr val="800000"/>
                </a:solidFill>
              </a:rPr>
              <a:t>.  And </a:t>
            </a:r>
            <a:r>
              <a:rPr lang="en-US" sz="2000" i="1" dirty="0">
                <a:solidFill>
                  <a:srgbClr val="800000"/>
                </a:solidFill>
              </a:rPr>
              <a:t>if anyone wants to harm them, </a:t>
            </a:r>
            <a:r>
              <a:rPr lang="en-US" sz="2000" b="1" i="1" baseline="30000" dirty="0" smtClean="0">
                <a:solidFill>
                  <a:srgbClr val="800000"/>
                </a:solidFill>
              </a:rPr>
              <a:t>6</a:t>
            </a:r>
            <a:r>
              <a:rPr lang="en-US" sz="2000" b="1" i="1" dirty="0" smtClean="0">
                <a:solidFill>
                  <a:srgbClr val="800000"/>
                </a:solidFill>
              </a:rPr>
              <a:t>fire </a:t>
            </a:r>
            <a:r>
              <a:rPr lang="en-US" sz="2000" b="1" i="1" dirty="0">
                <a:solidFill>
                  <a:srgbClr val="800000"/>
                </a:solidFill>
              </a:rPr>
              <a:t>proceeds from their mouth and devours their enemies</a:t>
            </a:r>
            <a:r>
              <a:rPr lang="en-US" sz="2000" i="1" dirty="0">
                <a:solidFill>
                  <a:srgbClr val="800000"/>
                </a:solidFill>
              </a:rPr>
              <a:t>. And if anyone wants to harm them, he must be killed in this manner</a:t>
            </a:r>
            <a:r>
              <a:rPr lang="en-US" sz="2000" i="1" dirty="0" smtClean="0">
                <a:solidFill>
                  <a:srgbClr val="800000"/>
                </a:solidFill>
              </a:rPr>
              <a:t>.  These </a:t>
            </a:r>
            <a:r>
              <a:rPr lang="en-US" sz="2000" b="1" i="1" baseline="30000" dirty="0" smtClean="0">
                <a:solidFill>
                  <a:srgbClr val="800000"/>
                </a:solidFill>
              </a:rPr>
              <a:t>7</a:t>
            </a:r>
            <a:r>
              <a:rPr lang="en-US" sz="2000" b="1" i="1" dirty="0" smtClean="0">
                <a:solidFill>
                  <a:srgbClr val="800000"/>
                </a:solidFill>
              </a:rPr>
              <a:t>have </a:t>
            </a:r>
            <a:r>
              <a:rPr lang="en-US" sz="2000" b="1" i="1" dirty="0">
                <a:solidFill>
                  <a:srgbClr val="800000"/>
                </a:solidFill>
              </a:rPr>
              <a:t>power to shut heaven</a:t>
            </a:r>
            <a:r>
              <a:rPr lang="en-US" sz="2000" i="1" dirty="0">
                <a:solidFill>
                  <a:srgbClr val="800000"/>
                </a:solidFill>
              </a:rPr>
              <a:t>, so that no rain falls in the days of their prophecy; and they </a:t>
            </a:r>
            <a:r>
              <a:rPr lang="en-US" sz="2000" b="1" i="1" baseline="30000" dirty="0" smtClean="0">
                <a:solidFill>
                  <a:srgbClr val="800000"/>
                </a:solidFill>
              </a:rPr>
              <a:t>8</a:t>
            </a:r>
            <a:r>
              <a:rPr lang="en-US" sz="2000" b="1" i="1" dirty="0" smtClean="0">
                <a:solidFill>
                  <a:srgbClr val="800000"/>
                </a:solidFill>
              </a:rPr>
              <a:t>have </a:t>
            </a:r>
            <a:r>
              <a:rPr lang="en-US" sz="2000" b="1" i="1" dirty="0">
                <a:solidFill>
                  <a:srgbClr val="800000"/>
                </a:solidFill>
              </a:rPr>
              <a:t>power over waters to turn them to blood</a:t>
            </a:r>
            <a:r>
              <a:rPr lang="en-US" sz="2000" i="1" dirty="0">
                <a:solidFill>
                  <a:srgbClr val="800000"/>
                </a:solidFill>
              </a:rPr>
              <a:t>, and to </a:t>
            </a:r>
            <a:r>
              <a:rPr lang="en-US" sz="2000" b="1" i="1" baseline="30000" dirty="0" smtClean="0">
                <a:solidFill>
                  <a:srgbClr val="800000"/>
                </a:solidFill>
              </a:rPr>
              <a:t>9</a:t>
            </a:r>
            <a:r>
              <a:rPr lang="en-US" sz="2000" b="1" i="1" dirty="0" smtClean="0">
                <a:solidFill>
                  <a:srgbClr val="800000"/>
                </a:solidFill>
              </a:rPr>
              <a:t>strike </a:t>
            </a:r>
            <a:r>
              <a:rPr lang="en-US" sz="2000" b="1" i="1" dirty="0">
                <a:solidFill>
                  <a:srgbClr val="800000"/>
                </a:solidFill>
              </a:rPr>
              <a:t>the earth with all plagues</a:t>
            </a:r>
            <a:r>
              <a:rPr lang="en-US" sz="2000" i="1" dirty="0">
                <a:solidFill>
                  <a:srgbClr val="800000"/>
                </a:solidFill>
              </a:rPr>
              <a:t>, as often as they desire</a:t>
            </a:r>
            <a:r>
              <a:rPr lang="en-US" sz="2000" i="1" dirty="0" smtClean="0">
                <a:solidFill>
                  <a:srgbClr val="800000"/>
                </a:solidFill>
              </a:rPr>
              <a:t>. </a:t>
            </a:r>
            <a:r>
              <a:rPr lang="en-US" sz="2000" dirty="0" smtClean="0"/>
              <a:t>(</a:t>
            </a:r>
            <a:r>
              <a:rPr lang="en-US" sz="2000" b="1" dirty="0" smtClean="0">
                <a:solidFill>
                  <a:srgbClr val="800000"/>
                </a:solidFill>
              </a:rPr>
              <a:t>Revelation 11:3-6</a:t>
            </a:r>
            <a:r>
              <a:rPr lang="en-US" sz="2000" dirty="0" smtClean="0"/>
              <a:t>)</a:t>
            </a:r>
          </a:p>
          <a:p>
            <a:pPr marL="0" indent="0">
              <a:lnSpc>
                <a:spcPct val="97000"/>
              </a:lnSpc>
              <a:spcBef>
                <a:spcPts val="0"/>
              </a:spcBef>
              <a:buNone/>
            </a:pPr>
            <a:endParaRPr lang="en-US" sz="2000" dirty="0" smtClean="0"/>
          </a:p>
        </p:txBody>
      </p:sp>
    </p:spTree>
    <p:extLst>
      <p:ext uri="{BB962C8B-B14F-4D97-AF65-F5344CB8AC3E}">
        <p14:creationId xmlns:p14="http://schemas.microsoft.com/office/powerpoint/2010/main" val="3457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Two Witnesses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endParaRPr lang="en-US" sz="2000" dirty="0" smtClean="0"/>
          </a:p>
          <a:p>
            <a:pPr>
              <a:lnSpc>
                <a:spcPct val="97000"/>
              </a:lnSpc>
              <a:spcBef>
                <a:spcPts val="0"/>
              </a:spcBef>
            </a:pPr>
            <a:r>
              <a:rPr lang="en-US" sz="2000" dirty="0" smtClean="0"/>
              <a:t>Two is measure of confidence, providing legal veracity (</a:t>
            </a:r>
            <a:r>
              <a:rPr lang="en-US" sz="2000" b="1" dirty="0" err="1" smtClean="0">
                <a:solidFill>
                  <a:srgbClr val="800000"/>
                </a:solidFill>
              </a:rPr>
              <a:t>Ecc</a:t>
            </a:r>
            <a:r>
              <a:rPr lang="en-US" sz="2000" b="1" dirty="0" smtClean="0">
                <a:solidFill>
                  <a:srgbClr val="800000"/>
                </a:solidFill>
              </a:rPr>
              <a:t>. 4:9-11; Mat. 18:16</a:t>
            </a:r>
            <a:r>
              <a:rPr lang="en-US" sz="2000" dirty="0" smtClean="0"/>
              <a:t>).</a:t>
            </a:r>
          </a:p>
          <a:p>
            <a:pPr>
              <a:lnSpc>
                <a:spcPct val="97000"/>
              </a:lnSpc>
              <a:spcBef>
                <a:spcPts val="0"/>
              </a:spcBef>
            </a:pPr>
            <a:r>
              <a:rPr lang="en-US" sz="2000" dirty="0" smtClean="0"/>
              <a:t>Prophesy refers to their proclamation of truth, God’s Word.</a:t>
            </a:r>
          </a:p>
          <a:p>
            <a:pPr>
              <a:lnSpc>
                <a:spcPct val="97000"/>
              </a:lnSpc>
              <a:spcBef>
                <a:spcPts val="0"/>
              </a:spcBef>
            </a:pPr>
            <a:r>
              <a:rPr lang="en-US" sz="2000" dirty="0" smtClean="0"/>
              <a:t>1260 days – talk about next time</a:t>
            </a:r>
          </a:p>
          <a:p>
            <a:pPr>
              <a:lnSpc>
                <a:spcPct val="97000"/>
              </a:lnSpc>
              <a:spcBef>
                <a:spcPts val="0"/>
              </a:spcBef>
            </a:pPr>
            <a:r>
              <a:rPr lang="en-US" sz="2000" dirty="0" smtClean="0"/>
              <a:t>Sackcloth is associated with mourning (</a:t>
            </a:r>
            <a:r>
              <a:rPr lang="en-US" sz="2000" b="1" dirty="0" smtClean="0">
                <a:solidFill>
                  <a:srgbClr val="800000"/>
                </a:solidFill>
              </a:rPr>
              <a:t>Gen. 37:34; Jer. 6:26</a:t>
            </a:r>
            <a:r>
              <a:rPr lang="en-US" sz="2000" dirty="0" smtClean="0"/>
              <a:t>).</a:t>
            </a:r>
          </a:p>
          <a:p>
            <a:pPr>
              <a:lnSpc>
                <a:spcPct val="97000"/>
              </a:lnSpc>
              <a:spcBef>
                <a:spcPts val="0"/>
              </a:spcBef>
            </a:pPr>
            <a:r>
              <a:rPr lang="en-US" sz="2000" dirty="0" smtClean="0"/>
              <a:t>Olive trees and lampstands are combined to show officers and institution which provides God’s light to the world (</a:t>
            </a:r>
            <a:r>
              <a:rPr lang="en-US" sz="2000" b="1" dirty="0" smtClean="0">
                <a:solidFill>
                  <a:srgbClr val="800000"/>
                </a:solidFill>
              </a:rPr>
              <a:t>Zechariah 4:1-14; 1 Tim. 3:15; Mat. 5:14-16</a:t>
            </a:r>
            <a:r>
              <a:rPr lang="en-US" sz="2000" dirty="0" smtClean="0"/>
              <a:t>).</a:t>
            </a:r>
          </a:p>
          <a:p>
            <a:pPr>
              <a:lnSpc>
                <a:spcPct val="97000"/>
              </a:lnSpc>
              <a:spcBef>
                <a:spcPts val="0"/>
              </a:spcBef>
            </a:pPr>
            <a:r>
              <a:rPr lang="en-US" sz="2000" dirty="0" smtClean="0"/>
              <a:t>Represents the church and especially her apostles and prophets proclaiming God’s Word to the world during time of persecution shortly after establishment of church.</a:t>
            </a:r>
          </a:p>
          <a:p>
            <a:pPr>
              <a:lnSpc>
                <a:spcPct val="97000"/>
              </a:lnSpc>
              <a:spcBef>
                <a:spcPts val="0"/>
              </a:spcBef>
            </a:pPr>
            <a:r>
              <a:rPr lang="en-US" sz="2000" dirty="0" smtClean="0"/>
              <a:t>Fire represents the convicting, condemning power of the Word (</a:t>
            </a:r>
            <a:r>
              <a:rPr lang="en-US" sz="2000" b="1" dirty="0" smtClean="0">
                <a:solidFill>
                  <a:srgbClr val="800000"/>
                </a:solidFill>
              </a:rPr>
              <a:t>Jer. 5:14; 23:29</a:t>
            </a:r>
            <a:r>
              <a:rPr lang="en-US" sz="2000" dirty="0" smtClean="0"/>
              <a:t>).</a:t>
            </a:r>
          </a:p>
          <a:p>
            <a:pPr>
              <a:lnSpc>
                <a:spcPct val="97000"/>
              </a:lnSpc>
              <a:spcBef>
                <a:spcPts val="0"/>
              </a:spcBef>
            </a:pPr>
            <a:r>
              <a:rPr lang="en-US" sz="2000" dirty="0" smtClean="0"/>
              <a:t>Figures of Moses and Elijah suggest the apostles and prophets who have come in their same power, as John the Baptist did of Elijah (</a:t>
            </a:r>
            <a:r>
              <a:rPr lang="en-US" sz="2000" b="1" dirty="0" smtClean="0">
                <a:solidFill>
                  <a:srgbClr val="800000"/>
                </a:solidFill>
              </a:rPr>
              <a:t>Mat. 11:1-15; 17:1-5</a:t>
            </a:r>
            <a:r>
              <a:rPr lang="en-US" sz="2000" dirty="0" smtClean="0"/>
              <a:t>).</a:t>
            </a:r>
            <a:endParaRPr lang="en-US" sz="2000" dirty="0"/>
          </a:p>
          <a:p>
            <a:pPr>
              <a:lnSpc>
                <a:spcPct val="97000"/>
              </a:lnSpc>
              <a:spcBef>
                <a:spcPts val="0"/>
              </a:spcBef>
            </a:pPr>
            <a:endParaRPr lang="en-US" sz="2000" dirty="0" smtClean="0"/>
          </a:p>
        </p:txBody>
      </p:sp>
    </p:spTree>
    <p:extLst>
      <p:ext uri="{BB962C8B-B14F-4D97-AF65-F5344CB8AC3E}">
        <p14:creationId xmlns:p14="http://schemas.microsoft.com/office/powerpoint/2010/main" val="27654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the Witnesses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1900" b="1" i="1" dirty="0" smtClean="0">
                <a:solidFill>
                  <a:srgbClr val="800000"/>
                </a:solidFill>
              </a:rPr>
              <a:t>When they </a:t>
            </a:r>
            <a:r>
              <a:rPr lang="en-US" sz="1900" b="1" i="1" u="sng" dirty="0" smtClean="0">
                <a:solidFill>
                  <a:srgbClr val="800000"/>
                </a:solidFill>
              </a:rPr>
              <a:t>finish</a:t>
            </a:r>
            <a:r>
              <a:rPr lang="en-US" sz="1900" b="1" i="1" dirty="0" smtClean="0">
                <a:solidFill>
                  <a:srgbClr val="800000"/>
                </a:solidFill>
              </a:rPr>
              <a:t> their testimony</a:t>
            </a:r>
            <a:r>
              <a:rPr lang="en-US" sz="1900" i="1" dirty="0" smtClean="0">
                <a:solidFill>
                  <a:srgbClr val="800000"/>
                </a:solidFill>
              </a:rPr>
              <a:t>, the beast that ascends out of the bottomless pit will </a:t>
            </a:r>
            <a:r>
              <a:rPr lang="en-US" sz="1900" b="1" i="1" dirty="0" smtClean="0">
                <a:solidFill>
                  <a:srgbClr val="800000"/>
                </a:solidFill>
              </a:rPr>
              <a:t>make war against them, overcome them, and kill them</a:t>
            </a:r>
            <a:r>
              <a:rPr lang="en-US" sz="1900" i="1" dirty="0" smtClean="0">
                <a:solidFill>
                  <a:srgbClr val="800000"/>
                </a:solidFill>
              </a:rPr>
              <a:t>.  And their dead bodies will lie </a:t>
            </a:r>
            <a:r>
              <a:rPr lang="en-US" sz="1900" b="1" i="1" dirty="0" smtClean="0">
                <a:solidFill>
                  <a:srgbClr val="800000"/>
                </a:solidFill>
              </a:rPr>
              <a:t>in the street of </a:t>
            </a:r>
            <a:r>
              <a:rPr lang="en-US" sz="1900" b="1" i="1" u="sng" dirty="0" smtClean="0">
                <a:solidFill>
                  <a:srgbClr val="800000"/>
                </a:solidFill>
              </a:rPr>
              <a:t>the great city</a:t>
            </a:r>
            <a:r>
              <a:rPr lang="en-US" sz="1900" b="1" i="1" dirty="0" smtClean="0">
                <a:solidFill>
                  <a:srgbClr val="800000"/>
                </a:solidFill>
              </a:rPr>
              <a:t> </a:t>
            </a:r>
            <a:r>
              <a:rPr lang="en-US" sz="1900" i="1" dirty="0" smtClean="0">
                <a:solidFill>
                  <a:srgbClr val="800000"/>
                </a:solidFill>
              </a:rPr>
              <a:t>which </a:t>
            </a:r>
            <a:r>
              <a:rPr lang="en-US" sz="1900" b="1" i="1" u="sng" dirty="0" smtClean="0">
                <a:solidFill>
                  <a:srgbClr val="800000"/>
                </a:solidFill>
              </a:rPr>
              <a:t>spiritually</a:t>
            </a:r>
            <a:r>
              <a:rPr lang="en-US" sz="1900" b="1" i="1" dirty="0" smtClean="0">
                <a:solidFill>
                  <a:srgbClr val="800000"/>
                </a:solidFill>
              </a:rPr>
              <a:t> is called </a:t>
            </a:r>
            <a:r>
              <a:rPr lang="en-US" sz="1900" b="1" i="1" u="sng" dirty="0" smtClean="0">
                <a:solidFill>
                  <a:srgbClr val="800000"/>
                </a:solidFill>
              </a:rPr>
              <a:t>Sodom</a:t>
            </a:r>
            <a:r>
              <a:rPr lang="en-US" sz="1900" b="1" i="1" dirty="0" smtClean="0">
                <a:solidFill>
                  <a:srgbClr val="800000"/>
                </a:solidFill>
              </a:rPr>
              <a:t> and </a:t>
            </a:r>
            <a:r>
              <a:rPr lang="en-US" sz="1900" b="1" i="1" u="sng" dirty="0" smtClean="0">
                <a:solidFill>
                  <a:srgbClr val="800000"/>
                </a:solidFill>
              </a:rPr>
              <a:t>Egypt</a:t>
            </a:r>
            <a:r>
              <a:rPr lang="en-US" sz="1900" b="1" i="1" dirty="0" smtClean="0">
                <a:solidFill>
                  <a:srgbClr val="800000"/>
                </a:solidFill>
              </a:rPr>
              <a:t>, where also </a:t>
            </a:r>
            <a:r>
              <a:rPr lang="en-US" sz="1900" b="1" i="1" u="sng" dirty="0" smtClean="0">
                <a:solidFill>
                  <a:srgbClr val="800000"/>
                </a:solidFill>
              </a:rPr>
              <a:t>our Lord was crucified</a:t>
            </a:r>
            <a:r>
              <a:rPr lang="en-US" sz="1900" i="1" dirty="0" smtClean="0">
                <a:solidFill>
                  <a:srgbClr val="800000"/>
                </a:solidFill>
              </a:rPr>
              <a:t>.  </a:t>
            </a:r>
            <a:r>
              <a:rPr lang="en-US" sz="1900" dirty="0" smtClean="0"/>
              <a:t>(</a:t>
            </a:r>
            <a:r>
              <a:rPr lang="en-US" sz="1900" b="1" dirty="0" smtClean="0">
                <a:solidFill>
                  <a:srgbClr val="800000"/>
                </a:solidFill>
              </a:rPr>
              <a:t>Revelation 11:7-8</a:t>
            </a:r>
            <a:r>
              <a:rPr lang="en-US" sz="1900" dirty="0" smtClean="0"/>
              <a:t>).</a:t>
            </a:r>
          </a:p>
          <a:p>
            <a:pPr marL="346075" lvl="0" indent="-346075">
              <a:lnSpc>
                <a:spcPct val="97000"/>
              </a:lnSpc>
              <a:spcBef>
                <a:spcPts val="0"/>
              </a:spcBef>
              <a:buFont typeface="+mj-lt"/>
              <a:buAutoNum type="arabicPeriod" startAt="4"/>
            </a:pPr>
            <a:r>
              <a:rPr lang="en-US" sz="1900" dirty="0" smtClean="0"/>
              <a:t>What </a:t>
            </a:r>
            <a:r>
              <a:rPr lang="en-US" sz="1900" dirty="0"/>
              <a:t>cities have been </a:t>
            </a:r>
            <a:r>
              <a:rPr lang="en-US" sz="1900" i="1" dirty="0">
                <a:solidFill>
                  <a:srgbClr val="800000"/>
                </a:solidFill>
              </a:rPr>
              <a:t>“spiritually called Sodom and Egypt”</a:t>
            </a:r>
            <a:r>
              <a:rPr lang="en-US" sz="1900" dirty="0"/>
              <a:t>?  What did these symbols convey when originally used?  Is this a literal reference to Jerusalem?  How do you know?</a:t>
            </a:r>
            <a:endParaRPr lang="en-US" sz="1900" dirty="0" smtClean="0"/>
          </a:p>
          <a:p>
            <a:pPr>
              <a:lnSpc>
                <a:spcPct val="97000"/>
              </a:lnSpc>
              <a:spcBef>
                <a:spcPts val="0"/>
              </a:spcBef>
            </a:pPr>
            <a:r>
              <a:rPr lang="en-US" sz="1900" dirty="0" smtClean="0"/>
              <a:t>The beast from the bottomless pit will be discussed in </a:t>
            </a:r>
            <a:r>
              <a:rPr lang="en-US" sz="1900" b="1" dirty="0" smtClean="0">
                <a:solidFill>
                  <a:srgbClr val="800000"/>
                </a:solidFill>
              </a:rPr>
              <a:t>Revelation 13 </a:t>
            </a:r>
            <a:r>
              <a:rPr lang="en-US" sz="1900" dirty="0" smtClean="0"/>
              <a:t>and </a:t>
            </a:r>
            <a:r>
              <a:rPr lang="en-US" sz="1900" b="1" dirty="0" smtClean="0">
                <a:solidFill>
                  <a:srgbClr val="800000"/>
                </a:solidFill>
              </a:rPr>
              <a:t>17</a:t>
            </a:r>
            <a:r>
              <a:rPr lang="en-US" sz="1900" dirty="0" smtClean="0"/>
              <a:t>.</a:t>
            </a:r>
          </a:p>
          <a:p>
            <a:pPr>
              <a:lnSpc>
                <a:spcPct val="97000"/>
              </a:lnSpc>
              <a:spcBef>
                <a:spcPts val="0"/>
              </a:spcBef>
            </a:pPr>
            <a:r>
              <a:rPr lang="en-US" sz="1900" i="1" dirty="0" smtClean="0">
                <a:solidFill>
                  <a:srgbClr val="800000"/>
                </a:solidFill>
              </a:rPr>
              <a:t>“Great city”</a:t>
            </a:r>
            <a:r>
              <a:rPr lang="en-US" sz="1900" dirty="0" smtClean="0"/>
              <a:t> refers to </a:t>
            </a:r>
            <a:r>
              <a:rPr lang="en-US" sz="1900" i="1" dirty="0" smtClean="0">
                <a:solidFill>
                  <a:srgbClr val="800000"/>
                </a:solidFill>
              </a:rPr>
              <a:t>“Babylon”</a:t>
            </a:r>
            <a:r>
              <a:rPr lang="en-US" sz="1900" dirty="0" smtClean="0"/>
              <a:t> (</a:t>
            </a:r>
            <a:r>
              <a:rPr lang="en-US" sz="1900" b="1" dirty="0" smtClean="0">
                <a:solidFill>
                  <a:srgbClr val="800000"/>
                </a:solidFill>
              </a:rPr>
              <a:t>Rev. 14:8; 16:19; 17:5, 18; 18:2, 10, 16, 18, 19, 21</a:t>
            </a:r>
            <a:r>
              <a:rPr lang="en-US" sz="1900" dirty="0" smtClean="0"/>
              <a:t>).</a:t>
            </a:r>
          </a:p>
          <a:p>
            <a:pPr>
              <a:lnSpc>
                <a:spcPct val="97000"/>
              </a:lnSpc>
              <a:spcBef>
                <a:spcPts val="0"/>
              </a:spcBef>
            </a:pPr>
            <a:r>
              <a:rPr lang="en-US" sz="1900" dirty="0" smtClean="0"/>
              <a:t>Sodom represents morally depraved judged by God (</a:t>
            </a:r>
            <a:r>
              <a:rPr lang="en-US" sz="1900" b="1" dirty="0" smtClean="0">
                <a:solidFill>
                  <a:srgbClr val="800000"/>
                </a:solidFill>
              </a:rPr>
              <a:t>Isa. 1:10; 3:9; Jer. 23:14; </a:t>
            </a:r>
            <a:r>
              <a:rPr lang="en-US" sz="1900" b="1" dirty="0" err="1" smtClean="0">
                <a:solidFill>
                  <a:srgbClr val="800000"/>
                </a:solidFill>
              </a:rPr>
              <a:t>Eze</a:t>
            </a:r>
            <a:r>
              <a:rPr lang="en-US" sz="1900" b="1" dirty="0" smtClean="0">
                <a:solidFill>
                  <a:srgbClr val="800000"/>
                </a:solidFill>
              </a:rPr>
              <a:t>. 16</a:t>
            </a:r>
            <a:r>
              <a:rPr lang="en-US" sz="1900" dirty="0" smtClean="0"/>
              <a:t>).</a:t>
            </a:r>
          </a:p>
          <a:p>
            <a:pPr>
              <a:lnSpc>
                <a:spcPct val="97000"/>
              </a:lnSpc>
              <a:spcBef>
                <a:spcPts val="0"/>
              </a:spcBef>
            </a:pPr>
            <a:r>
              <a:rPr lang="en-US" sz="1900" dirty="0" smtClean="0"/>
              <a:t>Egypt represents rebellious nation holding God’s people in captivity.</a:t>
            </a:r>
          </a:p>
          <a:p>
            <a:pPr>
              <a:lnSpc>
                <a:spcPct val="97000"/>
              </a:lnSpc>
              <a:spcBef>
                <a:spcPts val="0"/>
              </a:spcBef>
            </a:pPr>
            <a:r>
              <a:rPr lang="en-US" sz="1900" dirty="0" smtClean="0"/>
              <a:t>Jerusalem represents city and nation rejecting, killing God’s prophets (</a:t>
            </a:r>
            <a:r>
              <a:rPr lang="en-US" sz="1900" b="1" dirty="0" smtClean="0">
                <a:solidFill>
                  <a:srgbClr val="800000"/>
                </a:solidFill>
              </a:rPr>
              <a:t>Matthew 23:33-39; Luke 13:33-35</a:t>
            </a:r>
            <a:r>
              <a:rPr lang="en-US" sz="1900" dirty="0" smtClean="0"/>
              <a:t>).</a:t>
            </a:r>
          </a:p>
          <a:p>
            <a:pPr>
              <a:lnSpc>
                <a:spcPct val="97000"/>
              </a:lnSpc>
              <a:spcBef>
                <a:spcPts val="0"/>
              </a:spcBef>
            </a:pPr>
            <a:r>
              <a:rPr lang="en-US" sz="1900" dirty="0" smtClean="0"/>
              <a:t>If Sodom and Egypt are figurative, then would not Jerusalem be figurative too?</a:t>
            </a:r>
          </a:p>
          <a:p>
            <a:pPr>
              <a:lnSpc>
                <a:spcPct val="97000"/>
              </a:lnSpc>
              <a:spcBef>
                <a:spcPts val="0"/>
              </a:spcBef>
            </a:pPr>
            <a:r>
              <a:rPr lang="en-US" sz="1900" dirty="0" smtClean="0"/>
              <a:t>Represents either city of Rome or Roman empire.</a:t>
            </a:r>
            <a:endParaRPr lang="en-US" sz="1900" dirty="0"/>
          </a:p>
        </p:txBody>
      </p:sp>
    </p:spTree>
    <p:extLst>
      <p:ext uri="{BB962C8B-B14F-4D97-AF65-F5344CB8AC3E}">
        <p14:creationId xmlns:p14="http://schemas.microsoft.com/office/powerpoint/2010/main" val="27499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Short-Lived Celebration</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5"/>
            </a:pPr>
            <a:r>
              <a:rPr lang="en-US" sz="1800" dirty="0" smtClean="0"/>
              <a:t>Why </a:t>
            </a:r>
            <a:r>
              <a:rPr lang="en-US" sz="1800" dirty="0"/>
              <a:t>would </a:t>
            </a:r>
            <a:r>
              <a:rPr lang="en-US" sz="1800" i="1" dirty="0">
                <a:solidFill>
                  <a:srgbClr val="800000"/>
                </a:solidFill>
              </a:rPr>
              <a:t>“peoples, tribes, tongues, and nations”</a:t>
            </a:r>
            <a:r>
              <a:rPr lang="en-US" sz="1800" dirty="0"/>
              <a:t> celebrate the death of these two witnesses?</a:t>
            </a:r>
            <a:endParaRPr lang="en-US" sz="1800" dirty="0" smtClean="0"/>
          </a:p>
          <a:p>
            <a:pPr marL="0" lvl="0" indent="0">
              <a:lnSpc>
                <a:spcPct val="90000"/>
              </a:lnSpc>
              <a:spcBef>
                <a:spcPts val="0"/>
              </a:spcBef>
              <a:buNone/>
            </a:pPr>
            <a:r>
              <a:rPr lang="en-US" sz="1800" i="1" dirty="0" smtClean="0">
                <a:solidFill>
                  <a:srgbClr val="800000"/>
                </a:solidFill>
              </a:rPr>
              <a:t>Then those from the </a:t>
            </a:r>
            <a:r>
              <a:rPr lang="en-US" sz="1800" b="1" i="1" dirty="0" smtClean="0">
                <a:solidFill>
                  <a:srgbClr val="800000"/>
                </a:solidFill>
              </a:rPr>
              <a:t>peoples, tribes, tongues, and nations </a:t>
            </a:r>
            <a:r>
              <a:rPr lang="en-US" sz="1800" i="1" dirty="0" smtClean="0">
                <a:solidFill>
                  <a:srgbClr val="800000"/>
                </a:solidFill>
              </a:rPr>
              <a:t>will see their dead bodies </a:t>
            </a:r>
            <a:r>
              <a:rPr lang="en-US" sz="1800" b="1" i="1" dirty="0" smtClean="0">
                <a:solidFill>
                  <a:srgbClr val="800000"/>
                </a:solidFill>
              </a:rPr>
              <a:t>three-and-a-half days</a:t>
            </a:r>
            <a:r>
              <a:rPr lang="en-US" sz="1800" i="1" dirty="0" smtClean="0">
                <a:solidFill>
                  <a:srgbClr val="800000"/>
                </a:solidFill>
              </a:rPr>
              <a:t>, and </a:t>
            </a:r>
            <a:r>
              <a:rPr lang="en-US" sz="1800" b="1" i="1" dirty="0" smtClean="0">
                <a:solidFill>
                  <a:srgbClr val="800000"/>
                </a:solidFill>
              </a:rPr>
              <a:t>not allow their dead bodies to be put into graves</a:t>
            </a:r>
            <a:r>
              <a:rPr lang="en-US" sz="1800" i="1" dirty="0" smtClean="0">
                <a:solidFill>
                  <a:srgbClr val="800000"/>
                </a:solidFill>
              </a:rPr>
              <a:t>. And those who dwell on </a:t>
            </a:r>
            <a:r>
              <a:rPr lang="en-US" sz="1800" b="1" i="1" dirty="0" smtClean="0">
                <a:solidFill>
                  <a:srgbClr val="800000"/>
                </a:solidFill>
              </a:rPr>
              <a:t>the earth will rejoice over them</a:t>
            </a:r>
            <a:r>
              <a:rPr lang="en-US" sz="1800" i="1" dirty="0" smtClean="0">
                <a:solidFill>
                  <a:srgbClr val="800000"/>
                </a:solidFill>
              </a:rPr>
              <a:t>, make merry, and send gifts to one another, </a:t>
            </a:r>
            <a:r>
              <a:rPr lang="en-US" sz="1800" b="1" i="1" dirty="0" smtClean="0">
                <a:solidFill>
                  <a:srgbClr val="800000"/>
                </a:solidFill>
              </a:rPr>
              <a:t>because these two prophets </a:t>
            </a:r>
            <a:r>
              <a:rPr lang="en-US" sz="1800" b="1" i="1" u="sng" dirty="0" smtClean="0">
                <a:solidFill>
                  <a:srgbClr val="800000"/>
                </a:solidFill>
              </a:rPr>
              <a:t>tormented those who dwell on the earth</a:t>
            </a:r>
            <a:r>
              <a:rPr lang="en-US" sz="1800" i="1" dirty="0" smtClean="0">
                <a:solidFill>
                  <a:srgbClr val="800000"/>
                </a:solidFill>
              </a:rPr>
              <a:t>. </a:t>
            </a:r>
            <a:r>
              <a:rPr lang="en-US" sz="1800" dirty="0" smtClean="0"/>
              <a:t>(</a:t>
            </a:r>
            <a:r>
              <a:rPr lang="en-US" sz="1800" b="1" dirty="0" smtClean="0">
                <a:solidFill>
                  <a:srgbClr val="800000"/>
                </a:solidFill>
              </a:rPr>
              <a:t>Revelation 11:9-10</a:t>
            </a:r>
            <a:r>
              <a:rPr lang="en-US" sz="1800" dirty="0" smtClean="0"/>
              <a:t>)</a:t>
            </a:r>
          </a:p>
          <a:p>
            <a:pPr>
              <a:lnSpc>
                <a:spcPct val="90000"/>
              </a:lnSpc>
              <a:spcBef>
                <a:spcPts val="0"/>
              </a:spcBef>
            </a:pPr>
            <a:r>
              <a:rPr lang="en-US" sz="1800" dirty="0" smtClean="0"/>
              <a:t>The </a:t>
            </a:r>
            <a:r>
              <a:rPr lang="en-US" sz="1800" i="1" dirty="0">
                <a:solidFill>
                  <a:srgbClr val="800000"/>
                </a:solidFill>
              </a:rPr>
              <a:t>“peoples, tribes, tongues, and nations”</a:t>
            </a:r>
            <a:r>
              <a:rPr lang="en-US" sz="1800" dirty="0" smtClean="0"/>
              <a:t> represents all people of this </a:t>
            </a:r>
            <a:r>
              <a:rPr lang="en-US" sz="1800" i="1" dirty="0" smtClean="0">
                <a:solidFill>
                  <a:srgbClr val="800000"/>
                </a:solidFill>
              </a:rPr>
              <a:t>“great city”</a:t>
            </a:r>
            <a:r>
              <a:rPr lang="en-US" sz="1800" dirty="0" smtClean="0"/>
              <a:t>, encompassing the whole empire. (Notice use of 4.)</a:t>
            </a:r>
          </a:p>
          <a:p>
            <a:pPr>
              <a:lnSpc>
                <a:spcPct val="90000"/>
              </a:lnSpc>
              <a:spcBef>
                <a:spcPts val="0"/>
              </a:spcBef>
            </a:pPr>
            <a:r>
              <a:rPr lang="en-US" sz="1800" dirty="0" smtClean="0"/>
              <a:t>3½ days is parallel to 1260 days in general meaning, but different specific application – a broken, interrupted period of complete </a:t>
            </a:r>
            <a:r>
              <a:rPr lang="en-US" sz="1800" dirty="0"/>
              <a:t>time (½ </a:t>
            </a:r>
            <a:r>
              <a:rPr lang="en-US" sz="1800" dirty="0" smtClean="0"/>
              <a:t>of 7), even less than 1260 days in this case.</a:t>
            </a:r>
          </a:p>
          <a:p>
            <a:pPr marL="0" indent="0">
              <a:buNone/>
            </a:pPr>
            <a:r>
              <a:rPr lang="en-US" sz="1800" i="1" dirty="0" smtClean="0">
                <a:solidFill>
                  <a:srgbClr val="800000"/>
                </a:solidFill>
              </a:rPr>
              <a:t>“And </a:t>
            </a:r>
            <a:r>
              <a:rPr lang="en-US" sz="1800" i="1" dirty="0">
                <a:solidFill>
                  <a:srgbClr val="800000"/>
                </a:solidFill>
              </a:rPr>
              <a:t>this is the condemnation, that the light has come into the world, and </a:t>
            </a:r>
            <a:r>
              <a:rPr lang="en-US" sz="1800" b="1" i="1" dirty="0">
                <a:solidFill>
                  <a:srgbClr val="800000"/>
                </a:solidFill>
              </a:rPr>
              <a:t>men loved darkness rather than light</a:t>
            </a:r>
            <a:r>
              <a:rPr lang="en-US" sz="1800" i="1" dirty="0">
                <a:solidFill>
                  <a:srgbClr val="800000"/>
                </a:solidFill>
              </a:rPr>
              <a:t>, because their deeds were evil</a:t>
            </a:r>
            <a:r>
              <a:rPr lang="en-US" sz="1800" i="1" dirty="0" smtClean="0">
                <a:solidFill>
                  <a:srgbClr val="800000"/>
                </a:solidFill>
              </a:rPr>
              <a:t>.  For </a:t>
            </a:r>
            <a:r>
              <a:rPr lang="en-US" sz="1800" b="1" i="1" dirty="0">
                <a:solidFill>
                  <a:srgbClr val="800000"/>
                </a:solidFill>
              </a:rPr>
              <a:t>everyone practicing evil </a:t>
            </a:r>
            <a:r>
              <a:rPr lang="en-US" sz="1800" b="1" i="1" u="sng" dirty="0">
                <a:solidFill>
                  <a:srgbClr val="800000"/>
                </a:solidFill>
              </a:rPr>
              <a:t>hates</a:t>
            </a:r>
            <a:r>
              <a:rPr lang="en-US" sz="1800" b="1" i="1" dirty="0">
                <a:solidFill>
                  <a:srgbClr val="800000"/>
                </a:solidFill>
              </a:rPr>
              <a:t> the light</a:t>
            </a:r>
            <a:r>
              <a:rPr lang="en-US" sz="1800" i="1" dirty="0">
                <a:solidFill>
                  <a:srgbClr val="800000"/>
                </a:solidFill>
              </a:rPr>
              <a:t> and does not come to the light</a:t>
            </a:r>
            <a:r>
              <a:rPr lang="en-US" sz="1800" b="1" i="1" dirty="0">
                <a:solidFill>
                  <a:srgbClr val="800000"/>
                </a:solidFill>
              </a:rPr>
              <a:t>, lest his deeds should be exposed</a:t>
            </a:r>
            <a:r>
              <a:rPr lang="en-US" sz="1800" i="1" dirty="0" smtClean="0">
                <a:solidFill>
                  <a:srgbClr val="800000"/>
                </a:solidFill>
              </a:rPr>
              <a:t>.” </a:t>
            </a:r>
            <a:r>
              <a:rPr lang="en-US" sz="1800" dirty="0"/>
              <a:t>(</a:t>
            </a:r>
            <a:r>
              <a:rPr lang="en-US" sz="1800" b="1" dirty="0">
                <a:solidFill>
                  <a:srgbClr val="800000"/>
                </a:solidFill>
              </a:rPr>
              <a:t>John </a:t>
            </a:r>
            <a:r>
              <a:rPr lang="en-US" sz="1800" b="1" dirty="0" smtClean="0">
                <a:solidFill>
                  <a:srgbClr val="800000"/>
                </a:solidFill>
              </a:rPr>
              <a:t>3:19-20</a:t>
            </a:r>
            <a:r>
              <a:rPr lang="en-US" sz="1800" dirty="0" smtClean="0"/>
              <a:t>)</a:t>
            </a:r>
          </a:p>
          <a:p>
            <a:r>
              <a:rPr lang="en-US" sz="1800" dirty="0" smtClean="0"/>
              <a:t>They were hated for making people feel guilty and robbing them of excuses for their sin and lack of repentance (</a:t>
            </a:r>
            <a:r>
              <a:rPr lang="en-US" sz="1800" b="1" dirty="0" smtClean="0">
                <a:solidFill>
                  <a:srgbClr val="800000"/>
                </a:solidFill>
              </a:rPr>
              <a:t>John 15:18-25</a:t>
            </a:r>
            <a:r>
              <a:rPr lang="en-US" sz="1800" dirty="0" smtClean="0"/>
              <a:t>).</a:t>
            </a:r>
            <a:endParaRPr lang="en-US" sz="1800" dirty="0"/>
          </a:p>
          <a:p>
            <a:pPr marL="0" indent="0">
              <a:lnSpc>
                <a:spcPct val="90000"/>
              </a:lnSpc>
              <a:spcBef>
                <a:spcPts val="0"/>
              </a:spcBef>
              <a:buNone/>
            </a:pPr>
            <a:endParaRPr lang="en-US" sz="1800" dirty="0" smtClean="0"/>
          </a:p>
          <a:p>
            <a:pPr>
              <a:lnSpc>
                <a:spcPct val="90000"/>
              </a:lnSpc>
              <a:spcBef>
                <a:spcPts val="0"/>
              </a:spcBef>
            </a:pPr>
            <a:endParaRPr lang="en-US" sz="1800" dirty="0" smtClean="0"/>
          </a:p>
        </p:txBody>
      </p:sp>
    </p:spTree>
    <p:extLst>
      <p:ext uri="{BB962C8B-B14F-4D97-AF65-F5344CB8AC3E}">
        <p14:creationId xmlns:p14="http://schemas.microsoft.com/office/powerpoint/2010/main" val="27962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Triumph of the Witnesses</a:t>
            </a:r>
            <a:endParaRPr lang="en-US" dirty="0"/>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Now </a:t>
            </a:r>
            <a:r>
              <a:rPr lang="en-US" sz="2000" b="1" i="1" dirty="0">
                <a:solidFill>
                  <a:srgbClr val="800000"/>
                </a:solidFill>
              </a:rPr>
              <a:t>after the three-and-a-half days </a:t>
            </a:r>
            <a:r>
              <a:rPr lang="en-US" sz="2000" i="1" dirty="0">
                <a:solidFill>
                  <a:srgbClr val="800000"/>
                </a:solidFill>
              </a:rPr>
              <a:t>the breath of life from God entered them, and </a:t>
            </a:r>
            <a:r>
              <a:rPr lang="en-US" sz="2000" b="1" i="1" dirty="0">
                <a:solidFill>
                  <a:srgbClr val="800000"/>
                </a:solidFill>
              </a:rPr>
              <a:t>they stood on their feet</a:t>
            </a:r>
            <a:r>
              <a:rPr lang="en-US" sz="2000" i="1" dirty="0">
                <a:solidFill>
                  <a:srgbClr val="800000"/>
                </a:solidFill>
              </a:rPr>
              <a:t>, and </a:t>
            </a:r>
            <a:r>
              <a:rPr lang="en-US" sz="2000" b="1" i="1" u="sng" dirty="0">
                <a:solidFill>
                  <a:srgbClr val="800000"/>
                </a:solidFill>
              </a:rPr>
              <a:t>great fear</a:t>
            </a:r>
            <a:r>
              <a:rPr lang="en-US" sz="2000" b="1" i="1" dirty="0">
                <a:solidFill>
                  <a:srgbClr val="800000"/>
                </a:solidFill>
              </a:rPr>
              <a:t> fell on those who saw them</a:t>
            </a:r>
            <a:r>
              <a:rPr lang="en-US" sz="2000" i="1" dirty="0" smtClean="0">
                <a:solidFill>
                  <a:srgbClr val="800000"/>
                </a:solidFill>
              </a:rPr>
              <a:t>.  And </a:t>
            </a:r>
            <a:r>
              <a:rPr lang="en-US" sz="2000" i="1" dirty="0">
                <a:solidFill>
                  <a:srgbClr val="800000"/>
                </a:solidFill>
              </a:rPr>
              <a:t>they heard a loud voice from heaven saying to them, </a:t>
            </a:r>
            <a:r>
              <a:rPr lang="en-US" sz="2000" i="1" dirty="0" smtClean="0">
                <a:solidFill>
                  <a:srgbClr val="800000"/>
                </a:solidFill>
              </a:rPr>
              <a:t>“Come </a:t>
            </a:r>
            <a:r>
              <a:rPr lang="en-US" sz="2000" i="1" dirty="0">
                <a:solidFill>
                  <a:srgbClr val="800000"/>
                </a:solidFill>
              </a:rPr>
              <a:t>up here</a:t>
            </a:r>
            <a:r>
              <a:rPr lang="en-US" sz="2000" i="1" dirty="0" smtClean="0">
                <a:solidFill>
                  <a:srgbClr val="800000"/>
                </a:solidFill>
              </a:rPr>
              <a:t>.” </a:t>
            </a:r>
            <a:r>
              <a:rPr lang="en-US" sz="2000" i="1" dirty="0">
                <a:solidFill>
                  <a:srgbClr val="800000"/>
                </a:solidFill>
              </a:rPr>
              <a:t>And </a:t>
            </a:r>
            <a:r>
              <a:rPr lang="en-US" sz="2000" b="1" i="1" dirty="0">
                <a:solidFill>
                  <a:srgbClr val="800000"/>
                </a:solidFill>
              </a:rPr>
              <a:t>they ascended to heaven in a cloud</a:t>
            </a:r>
            <a:r>
              <a:rPr lang="en-US" sz="2000" i="1" dirty="0">
                <a:solidFill>
                  <a:srgbClr val="800000"/>
                </a:solidFill>
              </a:rPr>
              <a:t>, and </a:t>
            </a:r>
            <a:r>
              <a:rPr lang="en-US" sz="2000" b="1" i="1" u="sng" dirty="0">
                <a:solidFill>
                  <a:srgbClr val="800000"/>
                </a:solidFill>
              </a:rPr>
              <a:t>their enemies saw</a:t>
            </a:r>
            <a:r>
              <a:rPr lang="en-US" sz="2000" b="1" i="1" dirty="0">
                <a:solidFill>
                  <a:srgbClr val="800000"/>
                </a:solidFill>
              </a:rPr>
              <a:t> them</a:t>
            </a:r>
            <a:r>
              <a:rPr lang="en-US" sz="2000" i="1" dirty="0" smtClean="0">
                <a:solidFill>
                  <a:srgbClr val="800000"/>
                </a:solidFill>
              </a:rPr>
              <a:t>. </a:t>
            </a:r>
            <a:r>
              <a:rPr lang="en-US" sz="2000" dirty="0" smtClean="0"/>
              <a:t>(</a:t>
            </a:r>
            <a:r>
              <a:rPr lang="en-US" sz="2000" b="1" dirty="0" smtClean="0">
                <a:solidFill>
                  <a:srgbClr val="800000"/>
                </a:solidFill>
              </a:rPr>
              <a:t>Revelation 11:11-12</a:t>
            </a:r>
            <a:r>
              <a:rPr lang="en-US" sz="2000" dirty="0" smtClean="0"/>
              <a:t>)</a:t>
            </a:r>
          </a:p>
          <a:p>
            <a:pPr marL="346075" lvl="0" indent="-346075">
              <a:spcBef>
                <a:spcPts val="0"/>
              </a:spcBef>
              <a:buFont typeface="+mj-lt"/>
              <a:buAutoNum type="arabicPeriod" startAt="6"/>
            </a:pPr>
            <a:r>
              <a:rPr lang="en-US" sz="2000" dirty="0"/>
              <a:t>What is symbolized by the death, resurrection, and ascension of these two witnesses?</a:t>
            </a:r>
            <a:endParaRPr lang="en-US" sz="2000" dirty="0" smtClean="0"/>
          </a:p>
          <a:p>
            <a:pPr>
              <a:spcBef>
                <a:spcPts val="0"/>
              </a:spcBef>
            </a:pPr>
            <a:r>
              <a:rPr lang="en-US" sz="2000" dirty="0" smtClean="0"/>
              <a:t>Compare to </a:t>
            </a:r>
            <a:r>
              <a:rPr lang="en-US" sz="2000" i="1" dirty="0" smtClean="0">
                <a:solidFill>
                  <a:srgbClr val="800000"/>
                </a:solidFill>
              </a:rPr>
              <a:t>“resurrection”</a:t>
            </a:r>
            <a:r>
              <a:rPr lang="en-US" sz="2000" dirty="0" smtClean="0">
                <a:solidFill>
                  <a:srgbClr val="800000"/>
                </a:solidFill>
              </a:rPr>
              <a:t> </a:t>
            </a:r>
            <a:r>
              <a:rPr lang="en-US" sz="2000" dirty="0" smtClean="0"/>
              <a:t>of Israel in returning to home land (</a:t>
            </a:r>
            <a:r>
              <a:rPr lang="en-US" sz="2000" b="1" dirty="0" smtClean="0">
                <a:solidFill>
                  <a:srgbClr val="800000"/>
                </a:solidFill>
              </a:rPr>
              <a:t>Ezekiel 37:1-14</a:t>
            </a:r>
            <a:r>
              <a:rPr lang="en-US" sz="2000" dirty="0" smtClean="0"/>
              <a:t>).</a:t>
            </a:r>
          </a:p>
          <a:p>
            <a:pPr>
              <a:spcBef>
                <a:spcPts val="0"/>
              </a:spcBef>
            </a:pPr>
            <a:r>
              <a:rPr lang="en-US" sz="2000" dirty="0" smtClean="0"/>
              <a:t>Their message – the gospel and its veracity – were vindicated.</a:t>
            </a:r>
          </a:p>
          <a:p>
            <a:pPr>
              <a:spcBef>
                <a:spcPts val="0"/>
              </a:spcBef>
            </a:pPr>
            <a:r>
              <a:rPr lang="en-US" sz="2000" dirty="0" smtClean="0"/>
              <a:t>Their ministry appeared to be defeated, but even after literal death, the truth continued to be proclaimed and spread.</a:t>
            </a:r>
          </a:p>
        </p:txBody>
      </p:sp>
    </p:spTree>
    <p:extLst>
      <p:ext uri="{BB962C8B-B14F-4D97-AF65-F5344CB8AC3E}">
        <p14:creationId xmlns:p14="http://schemas.microsoft.com/office/powerpoint/2010/main" val="552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Climax of the Second Woe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smtClean="0"/>
              <a:t>What events climax the second woe?  How is this target different than recipients of previous judgments?</a:t>
            </a:r>
          </a:p>
          <a:p>
            <a:pPr marL="0" lvl="0" indent="0">
              <a:buNone/>
            </a:pPr>
            <a:r>
              <a:rPr lang="en-US" sz="2000" i="1" dirty="0" smtClean="0">
                <a:solidFill>
                  <a:srgbClr val="800000"/>
                </a:solidFill>
              </a:rPr>
              <a:t> </a:t>
            </a:r>
            <a:r>
              <a:rPr lang="en-US" sz="2000" i="1" dirty="0">
                <a:solidFill>
                  <a:srgbClr val="800000"/>
                </a:solidFill>
              </a:rPr>
              <a:t>In the same hour there was </a:t>
            </a:r>
            <a:r>
              <a:rPr lang="en-US" sz="2000" b="1" i="1" dirty="0">
                <a:solidFill>
                  <a:srgbClr val="800000"/>
                </a:solidFill>
              </a:rPr>
              <a:t>a great earthquake</a:t>
            </a:r>
            <a:r>
              <a:rPr lang="en-US" sz="2000" i="1" dirty="0">
                <a:solidFill>
                  <a:srgbClr val="800000"/>
                </a:solidFill>
              </a:rPr>
              <a:t>, and </a:t>
            </a:r>
            <a:r>
              <a:rPr lang="en-US" sz="2000" b="1" i="1" dirty="0">
                <a:solidFill>
                  <a:srgbClr val="800000"/>
                </a:solidFill>
              </a:rPr>
              <a:t>a tenth of the city fell</a:t>
            </a:r>
            <a:r>
              <a:rPr lang="en-US" sz="2000" i="1" dirty="0">
                <a:solidFill>
                  <a:srgbClr val="800000"/>
                </a:solidFill>
              </a:rPr>
              <a:t>. In the earthquake </a:t>
            </a:r>
            <a:r>
              <a:rPr lang="en-US" sz="2000" b="1" i="1" dirty="0">
                <a:solidFill>
                  <a:srgbClr val="800000"/>
                </a:solidFill>
              </a:rPr>
              <a:t>seven thousand people were killed</a:t>
            </a:r>
            <a:r>
              <a:rPr lang="en-US" sz="2000" i="1" dirty="0">
                <a:solidFill>
                  <a:srgbClr val="800000"/>
                </a:solidFill>
              </a:rPr>
              <a:t>, and </a:t>
            </a:r>
            <a:r>
              <a:rPr lang="en-US" sz="2000" b="1" i="1" dirty="0">
                <a:solidFill>
                  <a:srgbClr val="800000"/>
                </a:solidFill>
              </a:rPr>
              <a:t>the rest were afraid and gave glory to the God of heaven</a:t>
            </a:r>
            <a:r>
              <a:rPr lang="en-US" sz="2000" i="1" dirty="0" smtClean="0">
                <a:solidFill>
                  <a:srgbClr val="800000"/>
                </a:solidFill>
              </a:rPr>
              <a:t>.  The </a:t>
            </a:r>
            <a:r>
              <a:rPr lang="en-US" sz="2000" i="1" dirty="0">
                <a:solidFill>
                  <a:srgbClr val="800000"/>
                </a:solidFill>
              </a:rPr>
              <a:t>second woe is past. Behold, the third woe is coming quickly</a:t>
            </a:r>
            <a:r>
              <a:rPr lang="en-US" sz="2000" i="1" dirty="0" smtClean="0">
                <a:solidFill>
                  <a:srgbClr val="800000"/>
                </a:solidFill>
              </a:rPr>
              <a:t>. </a:t>
            </a:r>
            <a:r>
              <a:rPr lang="en-US" sz="2000" dirty="0" smtClean="0"/>
              <a:t>(</a:t>
            </a:r>
            <a:r>
              <a:rPr lang="en-US" sz="2000" b="1" dirty="0" smtClean="0">
                <a:solidFill>
                  <a:srgbClr val="800000"/>
                </a:solidFill>
              </a:rPr>
              <a:t>Revelation 11:13-14</a:t>
            </a:r>
            <a:r>
              <a:rPr lang="en-US" sz="2000" dirty="0" smtClean="0"/>
              <a:t>)</a:t>
            </a:r>
          </a:p>
          <a:p>
            <a:r>
              <a:rPr lang="en-US" sz="2000" dirty="0" smtClean="0"/>
              <a:t>Earthquakes symbolize catastrophic judgment from God (</a:t>
            </a:r>
            <a:r>
              <a:rPr lang="en-US" sz="2000" b="1" dirty="0" smtClean="0">
                <a:solidFill>
                  <a:srgbClr val="800000"/>
                </a:solidFill>
              </a:rPr>
              <a:t>Isaiah 24:17-23; 29:5-6; Jeremiah 10:10; Psalm 97:1-4</a:t>
            </a:r>
            <a:r>
              <a:rPr lang="en-US" sz="2000" dirty="0" smtClean="0"/>
              <a:t>).</a:t>
            </a:r>
          </a:p>
          <a:p>
            <a:r>
              <a:rPr lang="en-US" sz="2000" dirty="0" smtClean="0"/>
              <a:t>Tenth of the city falling and destruction of a portion represents partial destruction.</a:t>
            </a:r>
          </a:p>
          <a:p>
            <a:r>
              <a:rPr lang="en-US" sz="2000" dirty="0" smtClean="0"/>
              <a:t>Result produced fear and acknowledgement of God, but not true repentance (</a:t>
            </a:r>
            <a:r>
              <a:rPr lang="en-US" sz="2000" b="1" dirty="0" smtClean="0">
                <a:solidFill>
                  <a:srgbClr val="800000"/>
                </a:solidFill>
              </a:rPr>
              <a:t>James 2:19; Matthew 27:3-5</a:t>
            </a:r>
            <a:r>
              <a:rPr lang="en-US" sz="2000" dirty="0" smtClean="0"/>
              <a:t>).</a:t>
            </a:r>
          </a:p>
        </p:txBody>
      </p:sp>
    </p:spTree>
    <p:extLst>
      <p:ext uri="{BB962C8B-B14F-4D97-AF65-F5344CB8AC3E}">
        <p14:creationId xmlns:p14="http://schemas.microsoft.com/office/powerpoint/2010/main" val="10529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Outline</a:t>
            </a:r>
            <a:endParaRPr lang="en-US" dirty="0"/>
          </a:p>
        </p:txBody>
      </p:sp>
      <p:sp>
        <p:nvSpPr>
          <p:cNvPr id="3" name="Content Placeholder 2"/>
          <p:cNvSpPr>
            <a:spLocks noGrp="1"/>
          </p:cNvSpPr>
          <p:nvPr>
            <p:ph sz="quarter" idx="10"/>
          </p:nvPr>
        </p:nvSpPr>
        <p:spPr/>
        <p:txBody>
          <a:bodyPr/>
          <a:lstStyle/>
          <a:p>
            <a:pPr marL="514350" indent="-514350">
              <a:buFont typeface="+mj-lt"/>
              <a:buAutoNum type="romanUcPeriod"/>
            </a:pPr>
            <a:r>
              <a:rPr lang="en-US" dirty="0" smtClean="0"/>
              <a:t>Introduction – Christ among the Lampstands (</a:t>
            </a:r>
            <a:r>
              <a:rPr lang="en-US" b="1" dirty="0" smtClean="0">
                <a:solidFill>
                  <a:srgbClr val="800000"/>
                </a:solidFill>
              </a:rPr>
              <a:t>1-3</a:t>
            </a:r>
            <a:r>
              <a:rPr lang="en-US" dirty="0" smtClean="0"/>
              <a:t>)</a:t>
            </a:r>
          </a:p>
          <a:p>
            <a:pPr marL="514350" indent="-514350">
              <a:buFont typeface="+mj-lt"/>
              <a:buAutoNum type="romanUcPeriod"/>
            </a:pPr>
            <a:r>
              <a:rPr lang="en-US" dirty="0" smtClean="0"/>
              <a:t>Revealing God’s Plan for Judgment (</a:t>
            </a:r>
            <a:r>
              <a:rPr lang="en-US" b="1" dirty="0" smtClean="0">
                <a:solidFill>
                  <a:srgbClr val="800000"/>
                </a:solidFill>
              </a:rPr>
              <a:t>4-6</a:t>
            </a:r>
            <a:r>
              <a:rPr lang="en-US" dirty="0" smtClean="0"/>
              <a:t>)</a:t>
            </a:r>
          </a:p>
          <a:p>
            <a:pPr marL="514350" indent="-514350">
              <a:buFont typeface="+mj-lt"/>
              <a:buAutoNum type="romanUcPeriod"/>
            </a:pPr>
            <a:r>
              <a:rPr lang="en-US" dirty="0" smtClean="0"/>
              <a:t>Warning through Partial Judgment (</a:t>
            </a:r>
            <a:r>
              <a:rPr lang="en-US" b="1" dirty="0" smtClean="0">
                <a:solidFill>
                  <a:srgbClr val="800000"/>
                </a:solidFill>
              </a:rPr>
              <a:t>8-11</a:t>
            </a:r>
            <a:r>
              <a:rPr lang="en-US" dirty="0" smtClean="0"/>
              <a:t>)</a:t>
            </a:r>
          </a:p>
          <a:p>
            <a:pPr marL="514350" indent="-514350">
              <a:buFont typeface="+mj-lt"/>
              <a:buAutoNum type="romanUcPeriod"/>
            </a:pPr>
            <a:r>
              <a:rPr lang="en-US" dirty="0" smtClean="0"/>
              <a:t>Flashback: Original source of conflict and agents (</a:t>
            </a:r>
            <a:r>
              <a:rPr lang="en-US" b="1" dirty="0" smtClean="0">
                <a:solidFill>
                  <a:srgbClr val="800000"/>
                </a:solidFill>
              </a:rPr>
              <a:t>12-14</a:t>
            </a:r>
            <a:r>
              <a:rPr lang="en-US" dirty="0" smtClean="0"/>
              <a:t>)</a:t>
            </a:r>
          </a:p>
          <a:p>
            <a:pPr marL="514350" indent="-514350">
              <a:buFont typeface="+mj-lt"/>
              <a:buAutoNum type="romanUcPeriod"/>
            </a:pPr>
            <a:r>
              <a:rPr lang="en-US" dirty="0" smtClean="0"/>
              <a:t>Executing Final, Earthly Judgment (</a:t>
            </a:r>
            <a:r>
              <a:rPr lang="en-US" b="1" dirty="0" smtClean="0">
                <a:solidFill>
                  <a:srgbClr val="800000"/>
                </a:solidFill>
              </a:rPr>
              <a:t>15-16</a:t>
            </a:r>
            <a:r>
              <a:rPr lang="en-US" dirty="0" smtClean="0"/>
              <a:t>)</a:t>
            </a:r>
          </a:p>
          <a:p>
            <a:pPr marL="514350" indent="-514350">
              <a:buFont typeface="+mj-lt"/>
              <a:buAutoNum type="romanUcPeriod"/>
            </a:pPr>
            <a:r>
              <a:rPr lang="en-US" dirty="0" smtClean="0"/>
              <a:t>Doom of Harlot, Beasts and Dragon – Victory of Christ (</a:t>
            </a:r>
            <a:r>
              <a:rPr lang="en-US" b="1" dirty="0" smtClean="0">
                <a:solidFill>
                  <a:srgbClr val="800000"/>
                </a:solidFill>
              </a:rPr>
              <a:t>17-20:9</a:t>
            </a:r>
            <a:r>
              <a:rPr lang="en-US" dirty="0" smtClean="0"/>
              <a:t>)</a:t>
            </a:r>
          </a:p>
          <a:p>
            <a:pPr marL="514350" indent="-514350">
              <a:buFont typeface="+mj-lt"/>
              <a:buAutoNum type="romanUcPeriod"/>
            </a:pPr>
            <a:r>
              <a:rPr lang="en-US" dirty="0" smtClean="0"/>
              <a:t>Eternal Judgment &amp; Reward – Conclusion &amp; Invitation (</a:t>
            </a:r>
            <a:r>
              <a:rPr lang="en-US" b="1" dirty="0" smtClean="0">
                <a:solidFill>
                  <a:srgbClr val="800000"/>
                </a:solidFill>
              </a:rPr>
              <a:t>20:10-22</a:t>
            </a:r>
            <a:r>
              <a:rPr lang="en-US" dirty="0" smtClean="0"/>
              <a:t>)</a:t>
            </a:r>
          </a:p>
        </p:txBody>
      </p:sp>
    </p:spTree>
    <p:extLst>
      <p:ext uri="{BB962C8B-B14F-4D97-AF65-F5344CB8AC3E}">
        <p14:creationId xmlns:p14="http://schemas.microsoft.com/office/powerpoint/2010/main" val="38280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Sounding of the</a:t>
            </a:r>
          </a:p>
          <a:p>
            <a:r>
              <a:rPr lang="en-US" dirty="0" smtClean="0"/>
              <a:t>Seventh Trumpet</a:t>
            </a:r>
            <a:br>
              <a:rPr lang="en-US" dirty="0" smtClean="0"/>
            </a:br>
            <a:r>
              <a:rPr lang="en-US" dirty="0" smtClean="0"/>
              <a:t>Revelation 11:15-19</a:t>
            </a:r>
            <a:endParaRPr lang="en-US" dirty="0"/>
          </a:p>
        </p:txBody>
      </p:sp>
    </p:spTree>
    <p:extLst>
      <p:ext uri="{BB962C8B-B14F-4D97-AF65-F5344CB8AC3E}">
        <p14:creationId xmlns:p14="http://schemas.microsoft.com/office/powerpoint/2010/main" val="253806417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Celebration &amp; Thanksgiving in Heaven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8"/>
            </a:pPr>
            <a:r>
              <a:rPr lang="en-US" sz="2000" dirty="0" smtClean="0"/>
              <a:t>Summarize the declarations and worship extended after the seventh trumpet sounded?</a:t>
            </a:r>
          </a:p>
          <a:p>
            <a:pPr marL="0" lv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seventh</a:t>
            </a:r>
            <a:r>
              <a:rPr lang="en-US" sz="2000" b="1" i="1" dirty="0">
                <a:solidFill>
                  <a:srgbClr val="800000"/>
                </a:solidFill>
              </a:rPr>
              <a:t> angel sounded</a:t>
            </a:r>
            <a:r>
              <a:rPr lang="en-US" sz="2000" i="1" dirty="0">
                <a:solidFill>
                  <a:srgbClr val="800000"/>
                </a:solidFill>
              </a:rPr>
              <a:t>: And there were </a:t>
            </a:r>
            <a:r>
              <a:rPr lang="en-US" sz="2000" b="1" i="1" dirty="0">
                <a:solidFill>
                  <a:srgbClr val="800000"/>
                </a:solidFill>
              </a:rPr>
              <a:t>loud voices in heaven</a:t>
            </a:r>
            <a:r>
              <a:rPr lang="en-US" sz="2000" i="1" dirty="0">
                <a:solidFill>
                  <a:srgbClr val="800000"/>
                </a:solidFill>
              </a:rPr>
              <a:t>, saying, </a:t>
            </a:r>
            <a:r>
              <a:rPr lang="en-US" sz="2000" i="1" dirty="0" smtClean="0">
                <a:solidFill>
                  <a:srgbClr val="800000"/>
                </a:solidFill>
              </a:rPr>
              <a:t>“The </a:t>
            </a:r>
            <a:r>
              <a:rPr lang="en-US" sz="2000" b="1" i="1" dirty="0">
                <a:solidFill>
                  <a:srgbClr val="800000"/>
                </a:solidFill>
              </a:rPr>
              <a:t>kingdoms of this world have become </a:t>
            </a:r>
            <a:r>
              <a:rPr lang="en-US" sz="2000" b="1" i="1" u="sng" dirty="0">
                <a:solidFill>
                  <a:srgbClr val="800000"/>
                </a:solidFill>
              </a:rPr>
              <a:t>the kingdoms of our Lord and of His Christ</a:t>
            </a:r>
            <a:r>
              <a:rPr lang="en-US" sz="2000" i="1" dirty="0">
                <a:solidFill>
                  <a:srgbClr val="800000"/>
                </a:solidFill>
              </a:rPr>
              <a:t>, and He shall reign forever and ever</a:t>
            </a:r>
            <a:r>
              <a:rPr lang="en-US" sz="2000" i="1" dirty="0" smtClean="0">
                <a:solidFill>
                  <a:srgbClr val="800000"/>
                </a:solidFill>
              </a:rPr>
              <a:t>!”  And </a:t>
            </a:r>
            <a:r>
              <a:rPr lang="en-US" sz="2000" i="1" dirty="0">
                <a:solidFill>
                  <a:srgbClr val="800000"/>
                </a:solidFill>
              </a:rPr>
              <a:t>the twenty-four elders who sat before God on their thrones fell on their faces and worshiped God</a:t>
            </a:r>
            <a:r>
              <a:rPr lang="en-US" sz="2000" i="1" dirty="0" smtClean="0">
                <a:solidFill>
                  <a:srgbClr val="800000"/>
                </a:solidFill>
              </a:rPr>
              <a:t>, saying</a:t>
            </a:r>
            <a:r>
              <a:rPr lang="en-US" sz="2000" i="1" dirty="0">
                <a:solidFill>
                  <a:srgbClr val="800000"/>
                </a:solidFill>
              </a:rPr>
              <a:t>: </a:t>
            </a:r>
            <a:r>
              <a:rPr lang="en-US" sz="2000" i="1" dirty="0" smtClean="0">
                <a:solidFill>
                  <a:srgbClr val="800000"/>
                </a:solidFill>
              </a:rPr>
              <a:t>“We </a:t>
            </a:r>
            <a:r>
              <a:rPr lang="en-US" sz="2000" i="1" dirty="0">
                <a:solidFill>
                  <a:srgbClr val="800000"/>
                </a:solidFill>
              </a:rPr>
              <a:t>give You thanks, O Lord God Almighty, The One who is and who was and who is to come, Because </a:t>
            </a:r>
            <a:r>
              <a:rPr lang="en-US" sz="2000" b="1" i="1" dirty="0">
                <a:solidFill>
                  <a:srgbClr val="800000"/>
                </a:solidFill>
              </a:rPr>
              <a:t>You have taken Your great power and </a:t>
            </a:r>
            <a:r>
              <a:rPr lang="en-US" sz="2000" b="1" i="1" u="sng" dirty="0">
                <a:solidFill>
                  <a:srgbClr val="800000"/>
                </a:solidFill>
              </a:rPr>
              <a:t>reigned</a:t>
            </a:r>
            <a:r>
              <a:rPr lang="en-US" sz="2000" i="1" dirty="0" smtClean="0">
                <a:solidFill>
                  <a:srgbClr val="800000"/>
                </a:solidFill>
              </a:rPr>
              <a:t>.  The </a:t>
            </a:r>
            <a:r>
              <a:rPr lang="en-US" sz="2000" i="1" dirty="0">
                <a:solidFill>
                  <a:srgbClr val="800000"/>
                </a:solidFill>
              </a:rPr>
              <a:t>nations were angry, and Your wrath has come, And </a:t>
            </a:r>
            <a:r>
              <a:rPr lang="en-US" sz="2000" b="1" i="1" dirty="0">
                <a:solidFill>
                  <a:srgbClr val="800000"/>
                </a:solidFill>
              </a:rPr>
              <a:t>the time of the dead, that they should be judged</a:t>
            </a:r>
            <a:r>
              <a:rPr lang="en-US" sz="2000" i="1" dirty="0">
                <a:solidFill>
                  <a:srgbClr val="800000"/>
                </a:solidFill>
              </a:rPr>
              <a:t>, And </a:t>
            </a:r>
            <a:r>
              <a:rPr lang="en-US" sz="2000" b="1" i="1" dirty="0">
                <a:solidFill>
                  <a:srgbClr val="800000"/>
                </a:solidFill>
              </a:rPr>
              <a:t>that You should </a:t>
            </a:r>
            <a:r>
              <a:rPr lang="en-US" sz="2000" b="1" i="1" u="sng" dirty="0">
                <a:solidFill>
                  <a:srgbClr val="800000"/>
                </a:solidFill>
              </a:rPr>
              <a:t>reward Your servants the prophets and the saints</a:t>
            </a:r>
            <a:r>
              <a:rPr lang="en-US" sz="2000" i="1" dirty="0">
                <a:solidFill>
                  <a:srgbClr val="800000"/>
                </a:solidFill>
              </a:rPr>
              <a:t>, And those who fear Your name, small and great, And </a:t>
            </a:r>
            <a:r>
              <a:rPr lang="en-US" sz="2000" b="1" i="1" dirty="0">
                <a:solidFill>
                  <a:srgbClr val="800000"/>
                </a:solidFill>
              </a:rPr>
              <a:t>should destroy those who destroy the earth</a:t>
            </a:r>
            <a:r>
              <a:rPr lang="en-US" sz="2000" i="1" dirty="0" smtClean="0">
                <a:solidFill>
                  <a:srgbClr val="800000"/>
                </a:solidFill>
              </a:rPr>
              <a:t>.” </a:t>
            </a:r>
            <a:r>
              <a:rPr lang="en-US" sz="2000" dirty="0" smtClean="0"/>
              <a:t>(</a:t>
            </a:r>
            <a:r>
              <a:rPr lang="en-US" sz="2000" b="1" dirty="0" smtClean="0">
                <a:solidFill>
                  <a:srgbClr val="800000"/>
                </a:solidFill>
              </a:rPr>
              <a:t>Rev. 11:15-18</a:t>
            </a:r>
            <a:r>
              <a:rPr lang="en-US" sz="2000" dirty="0" smtClean="0"/>
              <a:t>)</a:t>
            </a:r>
          </a:p>
          <a:p>
            <a:pPr>
              <a:lnSpc>
                <a:spcPct val="97000"/>
              </a:lnSpc>
              <a:spcBef>
                <a:spcPts val="0"/>
              </a:spcBef>
            </a:pPr>
            <a:r>
              <a:rPr lang="en-US" sz="2000" dirty="0" smtClean="0"/>
              <a:t>Recognizes God no longer warning, but seizing control – doom &amp; destruction.</a:t>
            </a:r>
          </a:p>
          <a:p>
            <a:pPr>
              <a:lnSpc>
                <a:spcPct val="97000"/>
              </a:lnSpc>
              <a:spcBef>
                <a:spcPts val="0"/>
              </a:spcBef>
            </a:pPr>
            <a:r>
              <a:rPr lang="en-US" sz="2000" dirty="0" smtClean="0"/>
              <a:t>Thankful for God’s vindication of His servants and saints (</a:t>
            </a:r>
            <a:r>
              <a:rPr lang="en-US" sz="2000" b="1" dirty="0" smtClean="0">
                <a:solidFill>
                  <a:srgbClr val="800000"/>
                </a:solidFill>
              </a:rPr>
              <a:t>Matthew 19:28</a:t>
            </a:r>
            <a:r>
              <a:rPr lang="en-US" sz="2000" dirty="0" smtClean="0"/>
              <a:t>).</a:t>
            </a:r>
          </a:p>
          <a:p>
            <a:pPr>
              <a:lnSpc>
                <a:spcPct val="97000"/>
              </a:lnSpc>
              <a:spcBef>
                <a:spcPts val="0"/>
              </a:spcBef>
            </a:pPr>
            <a:r>
              <a:rPr lang="en-US" sz="2000" dirty="0" smtClean="0"/>
              <a:t>Contrast with short-lived celebration on earth when witnesses were killed.</a:t>
            </a:r>
          </a:p>
        </p:txBody>
      </p:sp>
    </p:spTree>
    <p:extLst>
      <p:ext uri="{BB962C8B-B14F-4D97-AF65-F5344CB8AC3E}">
        <p14:creationId xmlns:p14="http://schemas.microsoft.com/office/powerpoint/2010/main" val="4204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World?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smtClean="0"/>
              <a:t>Does </a:t>
            </a:r>
            <a:r>
              <a:rPr lang="en-US" sz="2000" dirty="0"/>
              <a:t>this refer to the literal end of the world?  If not, what does it mean</a:t>
            </a:r>
            <a:r>
              <a:rPr lang="en-US" sz="2000" dirty="0" smtClean="0"/>
              <a:t>?</a:t>
            </a:r>
          </a:p>
          <a:p>
            <a:pPr>
              <a:spcBef>
                <a:spcPts val="0"/>
              </a:spcBef>
            </a:pPr>
            <a:r>
              <a:rPr lang="en-US" sz="2000" dirty="0" smtClean="0"/>
              <a:t>No, refers to destruction of empire challenging the church:</a:t>
            </a:r>
          </a:p>
          <a:p>
            <a:pPr lvl="1">
              <a:spcBef>
                <a:spcPts val="0"/>
              </a:spcBef>
            </a:pPr>
            <a:r>
              <a:rPr lang="en-US" dirty="0" smtClean="0"/>
              <a:t>Interpreted in harmony with finishing the mystery delivered to the OT prophets (</a:t>
            </a:r>
            <a:r>
              <a:rPr lang="en-US" b="1" dirty="0" smtClean="0">
                <a:solidFill>
                  <a:srgbClr val="800000"/>
                </a:solidFill>
              </a:rPr>
              <a:t>Revelation 10:7</a:t>
            </a:r>
            <a:r>
              <a:rPr lang="en-US" dirty="0" smtClean="0"/>
              <a:t>).</a:t>
            </a:r>
          </a:p>
          <a:p>
            <a:pPr lvl="1">
              <a:spcBef>
                <a:spcPts val="0"/>
              </a:spcBef>
            </a:pPr>
            <a:r>
              <a:rPr lang="en-US" dirty="0" smtClean="0"/>
              <a:t>Declares God has actively begun to reign in kingdoms of men, not end the world.</a:t>
            </a:r>
          </a:p>
          <a:p>
            <a:pPr lvl="1">
              <a:spcBef>
                <a:spcPts val="0"/>
              </a:spcBef>
            </a:pPr>
            <a:r>
              <a:rPr lang="en-US" dirty="0" smtClean="0"/>
              <a:t>Plus, judgment and doom will continue to escalate in the pouring of the seven vials or bowls of wrath.</a:t>
            </a:r>
          </a:p>
          <a:p>
            <a:pPr>
              <a:spcBef>
                <a:spcPts val="0"/>
              </a:spcBef>
            </a:pPr>
            <a:r>
              <a:rPr lang="en-US" sz="2000" dirty="0" smtClean="0"/>
              <a:t>At this point, there is no turning back now – </a:t>
            </a:r>
            <a:r>
              <a:rPr lang="en-US" sz="2000" i="1" dirty="0" smtClean="0">
                <a:solidFill>
                  <a:srgbClr val="800000"/>
                </a:solidFill>
              </a:rPr>
              <a:t>“Prepare to meet your God!”</a:t>
            </a:r>
            <a:endParaRPr lang="en-US" sz="2000" dirty="0" smtClean="0">
              <a:solidFill>
                <a:srgbClr val="800000"/>
              </a:solidFill>
            </a:endParaRPr>
          </a:p>
        </p:txBody>
      </p:sp>
    </p:spTree>
    <p:extLst>
      <p:ext uri="{BB962C8B-B14F-4D97-AF65-F5344CB8AC3E}">
        <p14:creationId xmlns:p14="http://schemas.microsoft.com/office/powerpoint/2010/main" val="18457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Ark</a:t>
            </a:r>
            <a:endParaRPr lang="en-US" dirty="0"/>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Then the temple of God was opened in heaven, and </a:t>
            </a:r>
            <a:r>
              <a:rPr lang="en-US" sz="2000" b="1" i="1" dirty="0">
                <a:solidFill>
                  <a:srgbClr val="800000"/>
                </a:solidFill>
              </a:rPr>
              <a:t>the ark of His covenant </a:t>
            </a:r>
            <a:r>
              <a:rPr lang="en-US" sz="2000" i="1" dirty="0">
                <a:solidFill>
                  <a:srgbClr val="800000"/>
                </a:solidFill>
              </a:rPr>
              <a:t>was seen in His temple. And </a:t>
            </a:r>
            <a:r>
              <a:rPr lang="en-US" sz="2000" b="1" i="1" dirty="0">
                <a:solidFill>
                  <a:srgbClr val="800000"/>
                </a:solidFill>
              </a:rPr>
              <a:t>there were </a:t>
            </a:r>
            <a:r>
              <a:rPr lang="en-US" sz="2000" b="1" i="1" dirty="0" err="1">
                <a:solidFill>
                  <a:srgbClr val="800000"/>
                </a:solidFill>
              </a:rPr>
              <a:t>lightnings</a:t>
            </a:r>
            <a:r>
              <a:rPr lang="en-US" sz="2000" b="1" i="1" dirty="0">
                <a:solidFill>
                  <a:srgbClr val="800000"/>
                </a:solidFill>
              </a:rPr>
              <a:t>, noises, </a:t>
            </a:r>
            <a:r>
              <a:rPr lang="en-US" sz="2000" b="1" i="1" dirty="0" err="1">
                <a:solidFill>
                  <a:srgbClr val="800000"/>
                </a:solidFill>
              </a:rPr>
              <a:t>thunderings</a:t>
            </a:r>
            <a:r>
              <a:rPr lang="en-US" sz="2000" b="1" i="1" dirty="0">
                <a:solidFill>
                  <a:srgbClr val="800000"/>
                </a:solidFill>
              </a:rPr>
              <a:t>, an earthquake, and great hail</a:t>
            </a:r>
            <a:r>
              <a:rPr lang="en-US" sz="2000" i="1" dirty="0" smtClean="0">
                <a:solidFill>
                  <a:srgbClr val="800000"/>
                </a:solidFill>
              </a:rPr>
              <a:t>. </a:t>
            </a:r>
            <a:r>
              <a:rPr lang="en-US" sz="2000" dirty="0" smtClean="0"/>
              <a:t>(</a:t>
            </a:r>
            <a:r>
              <a:rPr lang="en-US" sz="2000" b="1" dirty="0" smtClean="0">
                <a:solidFill>
                  <a:srgbClr val="800000"/>
                </a:solidFill>
              </a:rPr>
              <a:t>Revelation 11:19</a:t>
            </a:r>
            <a:r>
              <a:rPr lang="en-US" sz="2000" dirty="0" smtClean="0"/>
              <a:t>)</a:t>
            </a:r>
          </a:p>
          <a:p>
            <a:pPr marL="346075" lvl="0" indent="-346075">
              <a:spcBef>
                <a:spcPts val="0"/>
              </a:spcBef>
              <a:buFont typeface="+mj-lt"/>
              <a:buAutoNum type="arabicPeriod" startAt="10"/>
            </a:pPr>
            <a:r>
              <a:rPr lang="en-US" sz="2000" dirty="0"/>
              <a:t>What is the significance of manifesting the temple containing the ark of the covenant from heaven in verse 19</a:t>
            </a:r>
            <a:r>
              <a:rPr lang="en-US" sz="2000" dirty="0" smtClean="0"/>
              <a:t>?</a:t>
            </a:r>
          </a:p>
          <a:p>
            <a:pPr>
              <a:spcBef>
                <a:spcPts val="0"/>
              </a:spcBef>
            </a:pPr>
            <a:r>
              <a:rPr lang="en-US" sz="2000" dirty="0" smtClean="0"/>
              <a:t>Expressed foreboding doom.</a:t>
            </a:r>
          </a:p>
          <a:p>
            <a:pPr>
              <a:spcBef>
                <a:spcPts val="0"/>
              </a:spcBef>
            </a:pPr>
            <a:r>
              <a:rPr lang="en-US" sz="2000" dirty="0" smtClean="0"/>
              <a:t>The ark of the covenant was carried by Israelites when the army was on the march, expressing that God acts and fights for His people (</a:t>
            </a:r>
            <a:r>
              <a:rPr lang="en-US" sz="2000" b="1" dirty="0" smtClean="0">
                <a:solidFill>
                  <a:srgbClr val="800000"/>
                </a:solidFill>
              </a:rPr>
              <a:t>Joshua 3; 6; 1 Samuel 4</a:t>
            </a:r>
            <a:r>
              <a:rPr lang="en-US" sz="2000" dirty="0" smtClean="0"/>
              <a:t>).</a:t>
            </a:r>
          </a:p>
          <a:p>
            <a:pPr>
              <a:spcBef>
                <a:spcPts val="0"/>
              </a:spcBef>
            </a:pPr>
            <a:r>
              <a:rPr lang="en-US" sz="2000" dirty="0" smtClean="0"/>
              <a:t>Here implies that God is going to war for His </a:t>
            </a:r>
            <a:r>
              <a:rPr lang="en-US" sz="2000" smtClean="0"/>
              <a:t>people!</a:t>
            </a:r>
            <a:endParaRPr lang="en-US" sz="2000" dirty="0" smtClean="0"/>
          </a:p>
        </p:txBody>
      </p:sp>
    </p:spTree>
    <p:extLst>
      <p:ext uri="{BB962C8B-B14F-4D97-AF65-F5344CB8AC3E}">
        <p14:creationId xmlns:p14="http://schemas.microsoft.com/office/powerpoint/2010/main" val="1283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13 – The Child, the Woman, and the Dragon</a:t>
            </a:r>
            <a:endParaRPr lang="en-US" sz="1800" b="1" dirty="0"/>
          </a:p>
        </p:txBody>
      </p:sp>
    </p:spTree>
    <p:extLst>
      <p:ext uri="{BB962C8B-B14F-4D97-AF65-F5344CB8AC3E}">
        <p14:creationId xmlns:p14="http://schemas.microsoft.com/office/powerpoint/2010/main" val="60000605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Long-Awaited Birth </a:t>
            </a:r>
            <a:endParaRPr lang="en-US" dirty="0" smtClean="0"/>
          </a:p>
          <a:p>
            <a:r>
              <a:rPr lang="en-US" dirty="0" smtClean="0"/>
              <a:t>Revelation 12:1-6</a:t>
            </a:r>
            <a:endParaRPr lang="en-US" dirty="0"/>
          </a:p>
        </p:txBody>
      </p:sp>
    </p:spTree>
    <p:extLst>
      <p:ext uri="{BB962C8B-B14F-4D97-AF65-F5344CB8AC3E}">
        <p14:creationId xmlns:p14="http://schemas.microsoft.com/office/powerpoint/2010/main" val="83726615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of Great Signs</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Now a great sign appeared in heaven: </a:t>
            </a:r>
            <a:r>
              <a:rPr lang="en-US" sz="2000" b="1" i="1" dirty="0">
                <a:solidFill>
                  <a:srgbClr val="800000"/>
                </a:solidFill>
              </a:rPr>
              <a:t>a </a:t>
            </a:r>
            <a:r>
              <a:rPr lang="en-US" sz="2000" b="1" i="1" u="sng" dirty="0">
                <a:solidFill>
                  <a:srgbClr val="800000"/>
                </a:solidFill>
              </a:rPr>
              <a:t>woman</a:t>
            </a:r>
            <a:r>
              <a:rPr lang="en-US" sz="2000" b="1" i="1" dirty="0">
                <a:solidFill>
                  <a:srgbClr val="800000"/>
                </a:solidFill>
              </a:rPr>
              <a:t> clothed with the sun</a:t>
            </a:r>
            <a:r>
              <a:rPr lang="en-US" sz="2000" i="1" dirty="0">
                <a:solidFill>
                  <a:srgbClr val="800000"/>
                </a:solidFill>
              </a:rPr>
              <a:t>, with </a:t>
            </a:r>
            <a:r>
              <a:rPr lang="en-US" sz="2000" b="1" i="1" dirty="0">
                <a:solidFill>
                  <a:srgbClr val="800000"/>
                </a:solidFill>
              </a:rPr>
              <a:t>the moon under her feet</a:t>
            </a:r>
            <a:r>
              <a:rPr lang="en-US" sz="2000" i="1" dirty="0">
                <a:solidFill>
                  <a:srgbClr val="800000"/>
                </a:solidFill>
              </a:rPr>
              <a:t>, and </a:t>
            </a:r>
            <a:r>
              <a:rPr lang="en-US" sz="2000" b="1" i="1" dirty="0">
                <a:solidFill>
                  <a:srgbClr val="800000"/>
                </a:solidFill>
              </a:rPr>
              <a:t>on her head a garland of twelve stars</a:t>
            </a:r>
            <a:r>
              <a:rPr lang="en-US" sz="2000" i="1" dirty="0">
                <a:solidFill>
                  <a:srgbClr val="800000"/>
                </a:solidFill>
              </a:rPr>
              <a:t>. Then </a:t>
            </a:r>
            <a:r>
              <a:rPr lang="en-US" sz="2000" b="1" i="1" dirty="0">
                <a:solidFill>
                  <a:srgbClr val="800000"/>
                </a:solidFill>
              </a:rPr>
              <a:t>being with child</a:t>
            </a:r>
            <a:r>
              <a:rPr lang="en-US" sz="2000" i="1" dirty="0">
                <a:solidFill>
                  <a:srgbClr val="800000"/>
                </a:solidFill>
              </a:rPr>
              <a:t>, she cried out in labor and in pain to give birth. And another sign appeared in heaven: behold, </a:t>
            </a:r>
            <a:r>
              <a:rPr lang="en-US" sz="2000" b="1" i="1" dirty="0">
                <a:solidFill>
                  <a:srgbClr val="800000"/>
                </a:solidFill>
              </a:rPr>
              <a:t>a great, fiery red </a:t>
            </a:r>
            <a:r>
              <a:rPr lang="en-US" sz="2000" b="1" i="1" u="sng" dirty="0">
                <a:solidFill>
                  <a:srgbClr val="800000"/>
                </a:solidFill>
              </a:rPr>
              <a:t>dragon</a:t>
            </a:r>
            <a:r>
              <a:rPr lang="en-US" sz="2000" b="1" i="1" dirty="0">
                <a:solidFill>
                  <a:srgbClr val="800000"/>
                </a:solidFill>
              </a:rPr>
              <a:t> </a:t>
            </a:r>
            <a:r>
              <a:rPr lang="en-US" sz="2000" i="1" dirty="0">
                <a:solidFill>
                  <a:srgbClr val="800000"/>
                </a:solidFill>
              </a:rPr>
              <a:t>having seven heads and ten horns, and seven diadems on his heads.  His tail drew a third of the stars of heaven and threw them to the earth. And </a:t>
            </a:r>
            <a:r>
              <a:rPr lang="en-US" sz="2000" b="1" i="1" dirty="0">
                <a:solidFill>
                  <a:srgbClr val="800000"/>
                </a:solidFill>
              </a:rPr>
              <a:t>the dragon stood before the woman </a:t>
            </a:r>
            <a:r>
              <a:rPr lang="en-US" sz="2000" i="1" dirty="0">
                <a:solidFill>
                  <a:srgbClr val="800000"/>
                </a:solidFill>
              </a:rPr>
              <a:t>who was ready to give birth, </a:t>
            </a:r>
            <a:r>
              <a:rPr lang="en-US" sz="2000" b="1" i="1" dirty="0">
                <a:solidFill>
                  <a:srgbClr val="800000"/>
                </a:solidFill>
              </a:rPr>
              <a:t>to devour her Child</a:t>
            </a:r>
            <a:r>
              <a:rPr lang="en-US" sz="2000" i="1" dirty="0">
                <a:solidFill>
                  <a:srgbClr val="800000"/>
                </a:solidFill>
              </a:rPr>
              <a:t> as soon as it was born. She bore </a:t>
            </a:r>
            <a:r>
              <a:rPr lang="en-US" sz="2000" b="1" i="1" dirty="0">
                <a:solidFill>
                  <a:srgbClr val="800000"/>
                </a:solidFill>
              </a:rPr>
              <a:t>a </a:t>
            </a:r>
            <a:r>
              <a:rPr lang="en-US" sz="2000" b="1" i="1" u="sng" dirty="0">
                <a:solidFill>
                  <a:srgbClr val="800000"/>
                </a:solidFill>
              </a:rPr>
              <a:t>male Child</a:t>
            </a:r>
            <a:r>
              <a:rPr lang="en-US" sz="2000" b="1" i="1" dirty="0">
                <a:solidFill>
                  <a:srgbClr val="800000"/>
                </a:solidFill>
              </a:rPr>
              <a:t> who was to rule all nations with a rod of iron</a:t>
            </a:r>
            <a:r>
              <a:rPr lang="en-US" sz="2000" i="1" dirty="0">
                <a:solidFill>
                  <a:srgbClr val="800000"/>
                </a:solidFill>
              </a:rPr>
              <a:t>. And her Child was caught up to God and His throne. </a:t>
            </a:r>
            <a:r>
              <a:rPr lang="en-US" sz="2000" dirty="0"/>
              <a:t>(</a:t>
            </a:r>
            <a:r>
              <a:rPr lang="en-US" sz="2000" b="1" dirty="0">
                <a:solidFill>
                  <a:srgbClr val="800000"/>
                </a:solidFill>
              </a:rPr>
              <a:t>Revelation 12:1-5</a:t>
            </a:r>
            <a:r>
              <a:rPr lang="en-US" sz="2000" dirty="0" smtClean="0"/>
              <a:t>).</a:t>
            </a:r>
          </a:p>
          <a:p>
            <a:pPr marL="346075" lvl="0" indent="-346075">
              <a:buFont typeface="+mj-lt"/>
              <a:buAutoNum type="arabicPeriod"/>
            </a:pPr>
            <a:r>
              <a:rPr lang="en-US" sz="2000" dirty="0" smtClean="0"/>
              <a:t>When </a:t>
            </a:r>
            <a:r>
              <a:rPr lang="en-US" sz="2000" dirty="0"/>
              <a:t>are we first introduced to a serpent at war with a woman and her male child?  What could this symbol represent?  Who is represented by </a:t>
            </a:r>
            <a:r>
              <a:rPr lang="en-US" sz="2000" dirty="0" smtClean="0"/>
              <a:t>the woman, </a:t>
            </a:r>
            <a:r>
              <a:rPr lang="en-US" sz="2000" dirty="0"/>
              <a:t>the </a:t>
            </a:r>
            <a:r>
              <a:rPr lang="en-US" sz="2000" dirty="0" smtClean="0"/>
              <a:t>child, </a:t>
            </a:r>
            <a:r>
              <a:rPr lang="en-US" sz="2000" dirty="0"/>
              <a:t>and the dragon</a:t>
            </a:r>
            <a:r>
              <a:rPr lang="en-US" sz="2000" dirty="0" smtClean="0"/>
              <a:t>?</a:t>
            </a:r>
            <a:endParaRPr lang="en-US" sz="2000" dirty="0"/>
          </a:p>
        </p:txBody>
      </p:sp>
    </p:spTree>
    <p:extLst>
      <p:ext uri="{BB962C8B-B14F-4D97-AF65-F5344CB8AC3E}">
        <p14:creationId xmlns:p14="http://schemas.microsoft.com/office/powerpoint/2010/main" val="21313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Conflict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pPr marL="0" lvl="0" indent="0">
              <a:buNone/>
            </a:pPr>
            <a:r>
              <a:rPr lang="en-US" sz="2000" i="1" dirty="0">
                <a:solidFill>
                  <a:srgbClr val="800000"/>
                </a:solidFill>
              </a:rPr>
              <a:t>And the LORD God said to the woman, </a:t>
            </a:r>
            <a:r>
              <a:rPr lang="en-US" sz="2000" i="1" dirty="0" smtClean="0">
                <a:solidFill>
                  <a:srgbClr val="800000"/>
                </a:solidFill>
              </a:rPr>
              <a:t>“What </a:t>
            </a:r>
            <a:r>
              <a:rPr lang="en-US" sz="2000" i="1" dirty="0">
                <a:solidFill>
                  <a:srgbClr val="800000"/>
                </a:solidFill>
              </a:rPr>
              <a:t>is this you have done</a:t>
            </a:r>
            <a:r>
              <a:rPr lang="en-US" sz="2000" i="1" dirty="0" smtClean="0">
                <a:solidFill>
                  <a:srgbClr val="800000"/>
                </a:solidFill>
              </a:rPr>
              <a:t>?” </a:t>
            </a:r>
            <a:r>
              <a:rPr lang="en-US" sz="2000" i="1" dirty="0">
                <a:solidFill>
                  <a:srgbClr val="800000"/>
                </a:solidFill>
              </a:rPr>
              <a:t>The woman said, </a:t>
            </a:r>
            <a:r>
              <a:rPr lang="en-US" sz="2000" i="1" dirty="0" smtClean="0">
                <a:solidFill>
                  <a:srgbClr val="800000"/>
                </a:solidFill>
              </a:rPr>
              <a:t>“</a:t>
            </a:r>
            <a:r>
              <a:rPr lang="en-US" sz="2000" b="1" i="1" dirty="0" smtClean="0">
                <a:solidFill>
                  <a:srgbClr val="800000"/>
                </a:solidFill>
              </a:rPr>
              <a:t>The </a:t>
            </a:r>
            <a:r>
              <a:rPr lang="en-US" sz="2000" b="1" i="1" u="sng" dirty="0">
                <a:solidFill>
                  <a:srgbClr val="800000"/>
                </a:solidFill>
              </a:rPr>
              <a:t>serpent</a:t>
            </a:r>
            <a:r>
              <a:rPr lang="en-US" sz="2000" b="1" i="1" dirty="0">
                <a:solidFill>
                  <a:srgbClr val="800000"/>
                </a:solidFill>
              </a:rPr>
              <a:t> deceived me</a:t>
            </a:r>
            <a:r>
              <a:rPr lang="en-US" sz="2000" i="1" dirty="0">
                <a:solidFill>
                  <a:srgbClr val="800000"/>
                </a:solidFill>
              </a:rPr>
              <a:t>, and I ate</a:t>
            </a:r>
            <a:r>
              <a:rPr lang="en-US" sz="2000" i="1" dirty="0" smtClean="0">
                <a:solidFill>
                  <a:srgbClr val="800000"/>
                </a:solidFill>
              </a:rPr>
              <a:t>.”  </a:t>
            </a:r>
            <a:r>
              <a:rPr lang="en-US" sz="2000" i="1" dirty="0">
                <a:solidFill>
                  <a:srgbClr val="800000"/>
                </a:solidFill>
              </a:rPr>
              <a:t>So the LORD God said to the serpent: </a:t>
            </a:r>
            <a:r>
              <a:rPr lang="en-US" sz="2000" i="1" dirty="0" smtClean="0">
                <a:solidFill>
                  <a:srgbClr val="800000"/>
                </a:solidFill>
              </a:rPr>
              <a:t>“</a:t>
            </a:r>
            <a:r>
              <a:rPr lang="en-US" sz="2000" b="1" i="1" dirty="0" smtClean="0">
                <a:solidFill>
                  <a:srgbClr val="800000"/>
                </a:solidFill>
              </a:rPr>
              <a:t>Because </a:t>
            </a:r>
            <a:r>
              <a:rPr lang="en-US" sz="2000" b="1" i="1" dirty="0">
                <a:solidFill>
                  <a:srgbClr val="800000"/>
                </a:solidFill>
              </a:rPr>
              <a:t>you have done this</a:t>
            </a:r>
            <a:r>
              <a:rPr lang="en-US" sz="2000" i="1" dirty="0">
                <a:solidFill>
                  <a:srgbClr val="800000"/>
                </a:solidFill>
              </a:rPr>
              <a:t>, You are cursed more than all cattle, And more than every beast of the field; On your belly you shall go, And you shall eat dust All the days of your life</a:t>
            </a:r>
            <a:r>
              <a:rPr lang="en-US" sz="2000" i="1" dirty="0" smtClean="0">
                <a:solidFill>
                  <a:srgbClr val="800000"/>
                </a:solidFill>
              </a:rPr>
              <a:t>.  </a:t>
            </a:r>
            <a:r>
              <a:rPr lang="en-US" sz="2000" i="1" dirty="0">
                <a:solidFill>
                  <a:srgbClr val="800000"/>
                </a:solidFill>
              </a:rPr>
              <a:t>And </a:t>
            </a:r>
            <a:r>
              <a:rPr lang="en-US" sz="2000" b="1" i="1" dirty="0">
                <a:solidFill>
                  <a:srgbClr val="800000"/>
                </a:solidFill>
              </a:rPr>
              <a:t>I will put </a:t>
            </a:r>
            <a:r>
              <a:rPr lang="en-US" sz="2000" b="1" i="1" u="sng" dirty="0">
                <a:solidFill>
                  <a:srgbClr val="800000"/>
                </a:solidFill>
              </a:rPr>
              <a:t>enmity</a:t>
            </a:r>
            <a:r>
              <a:rPr lang="en-US" sz="2000" b="1" i="1" dirty="0">
                <a:solidFill>
                  <a:srgbClr val="800000"/>
                </a:solidFill>
              </a:rPr>
              <a:t> Between you and the woman</a:t>
            </a:r>
            <a:r>
              <a:rPr lang="en-US" sz="2000" i="1" dirty="0">
                <a:solidFill>
                  <a:srgbClr val="800000"/>
                </a:solidFill>
              </a:rPr>
              <a:t>, And </a:t>
            </a:r>
            <a:r>
              <a:rPr lang="en-US" sz="2000" b="1" i="1" dirty="0">
                <a:solidFill>
                  <a:srgbClr val="800000"/>
                </a:solidFill>
              </a:rPr>
              <a:t>between your seed and her </a:t>
            </a:r>
            <a:r>
              <a:rPr lang="en-US" sz="2000" b="1" i="1" u="sng" dirty="0">
                <a:solidFill>
                  <a:srgbClr val="800000"/>
                </a:solidFill>
              </a:rPr>
              <a:t>Seed</a:t>
            </a:r>
            <a:r>
              <a:rPr lang="en-US" sz="2000" i="1" dirty="0">
                <a:solidFill>
                  <a:srgbClr val="800000"/>
                </a:solidFill>
              </a:rPr>
              <a:t>; </a:t>
            </a:r>
            <a:r>
              <a:rPr lang="en-US" sz="2000" b="1" i="1" u="sng" dirty="0">
                <a:solidFill>
                  <a:srgbClr val="800000"/>
                </a:solidFill>
              </a:rPr>
              <a:t>He</a:t>
            </a:r>
            <a:r>
              <a:rPr lang="en-US" sz="2000" b="1" i="1" dirty="0">
                <a:solidFill>
                  <a:srgbClr val="800000"/>
                </a:solidFill>
              </a:rPr>
              <a:t> shall bruise your </a:t>
            </a:r>
            <a:r>
              <a:rPr lang="en-US" sz="2000" b="1" i="1" u="sng" dirty="0">
                <a:solidFill>
                  <a:srgbClr val="800000"/>
                </a:solidFill>
              </a:rPr>
              <a:t>head</a:t>
            </a:r>
            <a:r>
              <a:rPr lang="en-US" sz="2000" i="1" dirty="0">
                <a:solidFill>
                  <a:srgbClr val="800000"/>
                </a:solidFill>
              </a:rPr>
              <a:t>, And </a:t>
            </a:r>
            <a:r>
              <a:rPr lang="en-US" sz="2000" b="1" i="1" u="sng" dirty="0">
                <a:solidFill>
                  <a:srgbClr val="800000"/>
                </a:solidFill>
              </a:rPr>
              <a:t>you</a:t>
            </a:r>
            <a:r>
              <a:rPr lang="en-US" sz="2000" b="1" i="1" dirty="0">
                <a:solidFill>
                  <a:srgbClr val="800000"/>
                </a:solidFill>
              </a:rPr>
              <a:t> shall bruise His </a:t>
            </a:r>
            <a:r>
              <a:rPr lang="en-US" sz="2000" b="1" i="1" u="sng" dirty="0">
                <a:solidFill>
                  <a:srgbClr val="800000"/>
                </a:solidFill>
              </a:rPr>
              <a:t>heel</a:t>
            </a:r>
            <a:r>
              <a:rPr lang="en-US" sz="2000" i="1" dirty="0" smtClean="0">
                <a:solidFill>
                  <a:srgbClr val="800000"/>
                </a:solidFill>
              </a:rPr>
              <a:t>.” </a:t>
            </a:r>
            <a:r>
              <a:rPr lang="en-US" sz="2000" dirty="0" smtClean="0"/>
              <a:t>(</a:t>
            </a:r>
            <a:r>
              <a:rPr lang="en-US" sz="2000" b="1" dirty="0" smtClean="0">
                <a:solidFill>
                  <a:srgbClr val="800000"/>
                </a:solidFill>
              </a:rPr>
              <a:t>Gen. 3:13-15</a:t>
            </a:r>
            <a:r>
              <a:rPr lang="en-US" sz="2000" dirty="0" smtClean="0"/>
              <a:t>).</a:t>
            </a:r>
            <a:endParaRPr lang="en-US" sz="2000" dirty="0"/>
          </a:p>
        </p:txBody>
      </p:sp>
    </p:spTree>
    <p:extLst>
      <p:ext uri="{BB962C8B-B14F-4D97-AF65-F5344CB8AC3E}">
        <p14:creationId xmlns:p14="http://schemas.microsoft.com/office/powerpoint/2010/main" val="6344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Glorious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smtClean="0"/>
              <a:t>Splendor of woman and 12 indicates all of God’s people at any time (</a:t>
            </a:r>
            <a:r>
              <a:rPr lang="en-US" sz="2000" b="1" dirty="0" smtClean="0">
                <a:solidFill>
                  <a:srgbClr val="800000"/>
                </a:solidFill>
              </a:rPr>
              <a:t>Gen. 37:9-10</a:t>
            </a:r>
            <a:r>
              <a:rPr lang="en-US" sz="2000" dirty="0" smtClean="0"/>
              <a:t>):</a:t>
            </a:r>
          </a:p>
          <a:p>
            <a:pPr marL="0" lvl="0" indent="0">
              <a:buNone/>
            </a:pPr>
            <a:r>
              <a:rPr lang="en-US" sz="2000" i="1" dirty="0">
                <a:solidFill>
                  <a:srgbClr val="800000"/>
                </a:solidFill>
              </a:rPr>
              <a:t>And you, O tower of the flock, The stronghold of </a:t>
            </a:r>
            <a:r>
              <a:rPr lang="en-US" sz="2000" b="1" i="1" dirty="0">
                <a:solidFill>
                  <a:srgbClr val="800000"/>
                </a:solidFill>
              </a:rPr>
              <a:t>the daughter of Zion</a:t>
            </a:r>
            <a:r>
              <a:rPr lang="en-US" sz="2000" i="1" dirty="0">
                <a:solidFill>
                  <a:srgbClr val="800000"/>
                </a:solidFill>
              </a:rPr>
              <a:t>, To you shall it come, Even the former dominion shall come, The kingdom of the daughter of Jerusalem</a:t>
            </a:r>
            <a:r>
              <a:rPr lang="en-US" sz="2000" i="1" dirty="0" smtClean="0">
                <a:solidFill>
                  <a:srgbClr val="800000"/>
                </a:solidFill>
              </a:rPr>
              <a:t>.”  </a:t>
            </a:r>
            <a:r>
              <a:rPr lang="en-US" sz="2000" i="1" dirty="0">
                <a:solidFill>
                  <a:srgbClr val="800000"/>
                </a:solidFill>
              </a:rPr>
              <a:t>Now </a:t>
            </a:r>
            <a:r>
              <a:rPr lang="en-US" sz="2000" b="1" i="1" dirty="0">
                <a:solidFill>
                  <a:srgbClr val="800000"/>
                </a:solidFill>
              </a:rPr>
              <a:t>why do you cry aloud</a:t>
            </a:r>
            <a:r>
              <a:rPr lang="en-US" sz="2000" i="1" dirty="0">
                <a:solidFill>
                  <a:srgbClr val="800000"/>
                </a:solidFill>
              </a:rPr>
              <a:t>? Is there no king in your midst? Has your counselor perished? For pangs have seized you like </a:t>
            </a:r>
            <a:r>
              <a:rPr lang="en-US" sz="2000" b="1" i="1" dirty="0">
                <a:solidFill>
                  <a:srgbClr val="800000"/>
                </a:solidFill>
              </a:rPr>
              <a:t>a woman in labor</a:t>
            </a:r>
            <a:r>
              <a:rPr lang="en-US" sz="2000" i="1" dirty="0" smtClean="0">
                <a:solidFill>
                  <a:srgbClr val="800000"/>
                </a:solidFill>
              </a:rPr>
              <a:t>.  </a:t>
            </a:r>
            <a:r>
              <a:rPr lang="en-US" sz="2000" i="1" dirty="0">
                <a:solidFill>
                  <a:srgbClr val="800000"/>
                </a:solidFill>
              </a:rPr>
              <a:t>Be in pain, and </a:t>
            </a:r>
            <a:r>
              <a:rPr lang="en-US" sz="2000" b="1" i="1" dirty="0">
                <a:solidFill>
                  <a:srgbClr val="800000"/>
                </a:solidFill>
              </a:rPr>
              <a:t>labor to bring forth</a:t>
            </a:r>
            <a:r>
              <a:rPr lang="en-US" sz="2000" i="1" dirty="0">
                <a:solidFill>
                  <a:srgbClr val="800000"/>
                </a:solidFill>
              </a:rPr>
              <a:t>, </a:t>
            </a:r>
            <a:r>
              <a:rPr lang="en-US" sz="2000" b="1" i="1" dirty="0">
                <a:solidFill>
                  <a:srgbClr val="800000"/>
                </a:solidFill>
              </a:rPr>
              <a:t>O daughter of Zion, Like a woman in birth pangs</a:t>
            </a:r>
            <a:r>
              <a:rPr lang="en-US" sz="2000" i="1" dirty="0">
                <a:solidFill>
                  <a:srgbClr val="800000"/>
                </a:solidFill>
              </a:rPr>
              <a:t>. For now you shall go forth from the city, You shall dwell in the field, And to Babylon you shall go. There you shall be delivered; There the LORD will redeem you From the hand of your enemies</a:t>
            </a:r>
            <a:r>
              <a:rPr lang="en-US" sz="2000" i="1" dirty="0" smtClean="0">
                <a:solidFill>
                  <a:srgbClr val="800000"/>
                </a:solidFill>
              </a:rPr>
              <a:t>. </a:t>
            </a:r>
            <a:r>
              <a:rPr lang="en-US" sz="2000" dirty="0" smtClean="0"/>
              <a:t>(</a:t>
            </a:r>
            <a:r>
              <a:rPr lang="en-US" sz="2000" b="1" dirty="0" smtClean="0">
                <a:solidFill>
                  <a:srgbClr val="800000"/>
                </a:solidFill>
              </a:rPr>
              <a:t>Micah 4:8-10</a:t>
            </a:r>
            <a:r>
              <a:rPr lang="en-US" sz="2000" dirty="0" smtClean="0"/>
              <a:t>).</a:t>
            </a:r>
            <a:endParaRPr lang="en-US" sz="2000" dirty="0"/>
          </a:p>
        </p:txBody>
      </p:sp>
    </p:spTree>
    <p:extLst>
      <p:ext uri="{BB962C8B-B14F-4D97-AF65-F5344CB8AC3E}">
        <p14:creationId xmlns:p14="http://schemas.microsoft.com/office/powerpoint/2010/main" val="2474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smtClean="0"/>
              <a:t>):</a:t>
            </a:r>
          </a:p>
          <a:p>
            <a:pPr marL="0" lvl="0" indent="0">
              <a:buNone/>
            </a:pPr>
            <a:r>
              <a:rPr lang="en-US" sz="2000" i="1" dirty="0" smtClean="0">
                <a:solidFill>
                  <a:srgbClr val="800000"/>
                </a:solidFill>
              </a:rPr>
              <a:t>“But </a:t>
            </a:r>
            <a:r>
              <a:rPr lang="en-US" sz="2000" i="1" dirty="0">
                <a:solidFill>
                  <a:srgbClr val="800000"/>
                </a:solidFill>
              </a:rPr>
              <a:t>you, Bethlehem </a:t>
            </a:r>
            <a:r>
              <a:rPr lang="en-US" sz="2000" i="1" dirty="0" err="1">
                <a:solidFill>
                  <a:srgbClr val="800000"/>
                </a:solidFill>
              </a:rPr>
              <a:t>Ephrathah</a:t>
            </a:r>
            <a:r>
              <a:rPr lang="en-US" sz="2000" i="1" dirty="0">
                <a:solidFill>
                  <a:srgbClr val="800000"/>
                </a:solidFill>
              </a:rPr>
              <a:t>, Though you are little among the thousands of Judah, Yet </a:t>
            </a:r>
            <a:r>
              <a:rPr lang="en-US" sz="2000" b="1" i="1" dirty="0">
                <a:solidFill>
                  <a:srgbClr val="800000"/>
                </a:solidFill>
              </a:rPr>
              <a:t>out of you shall come forth to Me The </a:t>
            </a:r>
            <a:r>
              <a:rPr lang="en-US" sz="2000" b="1" i="1" u="sng" dirty="0">
                <a:solidFill>
                  <a:srgbClr val="800000"/>
                </a:solidFill>
              </a:rPr>
              <a:t>One to be Ruler</a:t>
            </a:r>
            <a:r>
              <a:rPr lang="en-US" sz="2000" b="1" i="1" dirty="0">
                <a:solidFill>
                  <a:srgbClr val="800000"/>
                </a:solidFill>
              </a:rPr>
              <a:t> in Israel</a:t>
            </a:r>
            <a:r>
              <a:rPr lang="en-US" sz="2000" i="1" dirty="0">
                <a:solidFill>
                  <a:srgbClr val="800000"/>
                </a:solidFill>
              </a:rPr>
              <a:t>, Whose goings forth are from of old, From everlasting</a:t>
            </a:r>
            <a:r>
              <a:rPr lang="en-US" sz="2000" i="1" dirty="0" smtClean="0">
                <a:solidFill>
                  <a:srgbClr val="800000"/>
                </a:solidFill>
              </a:rPr>
              <a:t>.”  Therefore </a:t>
            </a:r>
            <a:r>
              <a:rPr lang="en-US" sz="2000" b="1" i="1" dirty="0">
                <a:solidFill>
                  <a:srgbClr val="800000"/>
                </a:solidFill>
              </a:rPr>
              <a:t>He shall give them up, </a:t>
            </a:r>
            <a:r>
              <a:rPr lang="en-US" sz="2000" b="1" i="1" u="sng" dirty="0">
                <a:solidFill>
                  <a:srgbClr val="800000"/>
                </a:solidFill>
              </a:rPr>
              <a:t>Until the time</a:t>
            </a:r>
            <a:r>
              <a:rPr lang="en-US" sz="2000" b="1" i="1" dirty="0">
                <a:solidFill>
                  <a:srgbClr val="800000"/>
                </a:solidFill>
              </a:rPr>
              <a:t> that she </a:t>
            </a:r>
            <a:r>
              <a:rPr lang="en-US" sz="2000" b="1" i="1" u="sng" dirty="0">
                <a:solidFill>
                  <a:srgbClr val="800000"/>
                </a:solidFill>
              </a:rPr>
              <a:t>who is in labor has given birth</a:t>
            </a:r>
            <a:r>
              <a:rPr lang="en-US" sz="2000" i="1" dirty="0">
                <a:solidFill>
                  <a:srgbClr val="800000"/>
                </a:solidFill>
              </a:rPr>
              <a:t>; Then </a:t>
            </a:r>
            <a:r>
              <a:rPr lang="en-US" sz="2000" b="1" i="1" dirty="0">
                <a:solidFill>
                  <a:srgbClr val="800000"/>
                </a:solidFill>
              </a:rPr>
              <a:t>the remnant of His brethren Shall return</a:t>
            </a:r>
            <a:r>
              <a:rPr lang="en-US" sz="2000" i="1" dirty="0">
                <a:solidFill>
                  <a:srgbClr val="800000"/>
                </a:solidFill>
              </a:rPr>
              <a:t> to the children of Israel</a:t>
            </a:r>
            <a:r>
              <a:rPr lang="en-US" sz="2000" i="1" dirty="0" smtClean="0">
                <a:solidFill>
                  <a:srgbClr val="800000"/>
                </a:solidFill>
              </a:rPr>
              <a:t>.  And </a:t>
            </a:r>
            <a:r>
              <a:rPr lang="en-US" sz="2000" b="1" i="1" dirty="0">
                <a:solidFill>
                  <a:srgbClr val="800000"/>
                </a:solidFill>
              </a:rPr>
              <a:t>He shall stand and feed His flock </a:t>
            </a:r>
            <a:r>
              <a:rPr lang="en-US" sz="2000" i="1" dirty="0">
                <a:solidFill>
                  <a:srgbClr val="800000"/>
                </a:solidFill>
              </a:rPr>
              <a:t>In the strength of the LORD, In the majesty of the name of the LORD His God; And they shall abide, For now </a:t>
            </a:r>
            <a:r>
              <a:rPr lang="en-US" sz="2000" b="1" i="1" dirty="0">
                <a:solidFill>
                  <a:srgbClr val="800000"/>
                </a:solidFill>
              </a:rPr>
              <a:t>He shall be great </a:t>
            </a:r>
            <a:r>
              <a:rPr lang="en-US" sz="2000" i="1" dirty="0">
                <a:solidFill>
                  <a:srgbClr val="800000"/>
                </a:solidFill>
              </a:rPr>
              <a:t>To the ends of the earth</a:t>
            </a:r>
            <a:r>
              <a:rPr lang="en-US" sz="2000" i="1" dirty="0" smtClean="0">
                <a:solidFill>
                  <a:srgbClr val="800000"/>
                </a:solidFill>
              </a:rPr>
              <a:t>; And </a:t>
            </a:r>
            <a:r>
              <a:rPr lang="en-US" sz="2000" b="1" i="1" dirty="0">
                <a:solidFill>
                  <a:srgbClr val="800000"/>
                </a:solidFill>
              </a:rPr>
              <a:t>this One shall be peace</a:t>
            </a:r>
            <a:r>
              <a:rPr lang="en-US" sz="2000" i="1" dirty="0" smtClean="0">
                <a:solidFill>
                  <a:srgbClr val="800000"/>
                </a:solidFill>
              </a:rPr>
              <a:t>.… </a:t>
            </a:r>
            <a:r>
              <a:rPr lang="en-US" sz="2000" dirty="0" smtClean="0"/>
              <a:t>(</a:t>
            </a:r>
            <a:r>
              <a:rPr lang="en-US" sz="2000" b="1" dirty="0" smtClean="0">
                <a:solidFill>
                  <a:srgbClr val="800000"/>
                </a:solidFill>
              </a:rPr>
              <a:t>Micah 5:2-5</a:t>
            </a:r>
            <a:r>
              <a:rPr lang="en-US" sz="2000" dirty="0" smtClean="0"/>
              <a:t>).</a:t>
            </a:r>
            <a:endParaRPr lang="en-US" sz="2000" dirty="0"/>
          </a:p>
        </p:txBody>
      </p:sp>
    </p:spTree>
    <p:extLst>
      <p:ext uri="{BB962C8B-B14F-4D97-AF65-F5344CB8AC3E}">
        <p14:creationId xmlns:p14="http://schemas.microsoft.com/office/powerpoint/2010/main" val="40603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sz="quarter" idx="10"/>
          </p:nvPr>
        </p:nvSpPr>
        <p:spPr/>
        <p:txBody>
          <a:bodyPr/>
          <a:lstStyle/>
          <a:p>
            <a:pPr marL="346075" indent="-346075">
              <a:buFont typeface="+mj-lt"/>
              <a:buAutoNum type="arabicParenR"/>
            </a:pPr>
            <a:r>
              <a:rPr lang="en-US" dirty="0" smtClean="0"/>
              <a:t>Maintain original applicability.</a:t>
            </a:r>
          </a:p>
          <a:p>
            <a:pPr marL="346075" indent="-346075">
              <a:buFont typeface="+mj-lt"/>
              <a:buAutoNum type="arabicParenR"/>
            </a:pPr>
            <a:r>
              <a:rPr lang="en-US" dirty="0" smtClean="0"/>
              <a:t>Don’t lose sight of the forest for the trees.</a:t>
            </a:r>
          </a:p>
          <a:p>
            <a:pPr marL="346075" indent="-346075">
              <a:buFont typeface="+mj-lt"/>
              <a:buAutoNum type="arabicParenR"/>
            </a:pPr>
            <a:r>
              <a:rPr lang="en-US" b="1" dirty="0" smtClean="0">
                <a:solidFill>
                  <a:srgbClr val="800000"/>
                </a:solidFill>
              </a:rPr>
              <a:t>Daniel</a:t>
            </a:r>
            <a:r>
              <a:rPr lang="en-US" dirty="0" smtClean="0"/>
              <a:t>, </a:t>
            </a:r>
            <a:r>
              <a:rPr lang="en-US" b="1" dirty="0" smtClean="0">
                <a:solidFill>
                  <a:srgbClr val="800000"/>
                </a:solidFill>
              </a:rPr>
              <a:t>Zechariah</a:t>
            </a:r>
            <a:r>
              <a:rPr lang="en-US" dirty="0" smtClean="0"/>
              <a:t>, </a:t>
            </a:r>
            <a:r>
              <a:rPr lang="en-US" b="1" dirty="0" smtClean="0">
                <a:solidFill>
                  <a:srgbClr val="800000"/>
                </a:solidFill>
              </a:rPr>
              <a:t>Ezekiel</a:t>
            </a:r>
            <a:r>
              <a:rPr lang="en-US" dirty="0" smtClean="0">
                <a:solidFill>
                  <a:srgbClr val="800000"/>
                </a:solidFill>
              </a:rPr>
              <a:t> </a:t>
            </a:r>
            <a:r>
              <a:rPr lang="en-US" dirty="0" smtClean="0"/>
              <a:t>and other apocalyptic books came first.</a:t>
            </a:r>
          </a:p>
          <a:p>
            <a:pPr marL="346075" indent="-346075">
              <a:buFont typeface="+mj-lt"/>
              <a:buAutoNum type="arabicParenR"/>
            </a:pPr>
            <a:r>
              <a:rPr lang="en-US" dirty="0" smtClean="0"/>
              <a:t>Interpret difficult passages in light of clearer.</a:t>
            </a:r>
          </a:p>
          <a:p>
            <a:pPr marL="346075" indent="-346075">
              <a:buFont typeface="+mj-lt"/>
              <a:buAutoNum type="arabicParenR"/>
            </a:pPr>
            <a:r>
              <a:rPr lang="en-US" dirty="0" smtClean="0"/>
              <a:t>Some question about specific details, but general message is clear.</a:t>
            </a:r>
          </a:p>
        </p:txBody>
      </p:sp>
    </p:spTree>
    <p:extLst>
      <p:ext uri="{BB962C8B-B14F-4D97-AF65-F5344CB8AC3E}">
        <p14:creationId xmlns:p14="http://schemas.microsoft.com/office/powerpoint/2010/main" val="42107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smtClean="0"/>
              <a:t>).</a:t>
            </a:r>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pPr marL="0" lvl="0" indent="0">
              <a:buNone/>
            </a:pPr>
            <a:r>
              <a:rPr lang="en-US" sz="2000" i="1" dirty="0" smtClean="0">
                <a:solidFill>
                  <a:srgbClr val="800000"/>
                </a:solidFill>
              </a:rPr>
              <a:t>“Before </a:t>
            </a:r>
            <a:r>
              <a:rPr lang="en-US" sz="2000" i="1" dirty="0">
                <a:solidFill>
                  <a:srgbClr val="800000"/>
                </a:solidFill>
              </a:rPr>
              <a:t>she was in labor, </a:t>
            </a:r>
            <a:r>
              <a:rPr lang="en-US" sz="2000" b="1" i="1" dirty="0">
                <a:solidFill>
                  <a:srgbClr val="800000"/>
                </a:solidFill>
              </a:rPr>
              <a:t>she gave birth</a:t>
            </a:r>
            <a:r>
              <a:rPr lang="en-US" sz="2000" i="1" dirty="0">
                <a:solidFill>
                  <a:srgbClr val="800000"/>
                </a:solidFill>
              </a:rPr>
              <a:t>; Before her pain came, She </a:t>
            </a:r>
            <a:r>
              <a:rPr lang="en-US" sz="2000" b="1" i="1" dirty="0">
                <a:solidFill>
                  <a:srgbClr val="800000"/>
                </a:solidFill>
              </a:rPr>
              <a:t>delivered a male child</a:t>
            </a:r>
            <a:r>
              <a:rPr lang="en-US" sz="2000" i="1" dirty="0" smtClean="0">
                <a:solidFill>
                  <a:srgbClr val="800000"/>
                </a:solidFill>
              </a:rPr>
              <a:t>.  Who </a:t>
            </a:r>
            <a:r>
              <a:rPr lang="en-US" sz="2000" i="1" dirty="0">
                <a:solidFill>
                  <a:srgbClr val="800000"/>
                </a:solidFill>
              </a:rPr>
              <a:t>has heard such a thing? Who has seen such things? Shall </a:t>
            </a:r>
            <a:r>
              <a:rPr lang="en-US" sz="2000" b="1" i="1" dirty="0">
                <a:solidFill>
                  <a:srgbClr val="800000"/>
                </a:solidFill>
              </a:rPr>
              <a:t>the earth be made to give birth in one day</a:t>
            </a:r>
            <a:r>
              <a:rPr lang="en-US" sz="2000" i="1" dirty="0">
                <a:solidFill>
                  <a:srgbClr val="800000"/>
                </a:solidFill>
              </a:rPr>
              <a:t>? Or shall </a:t>
            </a:r>
            <a:r>
              <a:rPr lang="en-US" sz="2000" b="1" i="1" dirty="0">
                <a:solidFill>
                  <a:srgbClr val="800000"/>
                </a:solidFill>
              </a:rPr>
              <a:t>a nation be born at once</a:t>
            </a:r>
            <a:r>
              <a:rPr lang="en-US" sz="2000" i="1" dirty="0">
                <a:solidFill>
                  <a:srgbClr val="800000"/>
                </a:solidFill>
              </a:rPr>
              <a:t>? For </a:t>
            </a:r>
            <a:r>
              <a:rPr lang="en-US" sz="2000" b="1" i="1" dirty="0">
                <a:solidFill>
                  <a:srgbClr val="800000"/>
                </a:solidFill>
              </a:rPr>
              <a:t>as soon as Zion was in labor, She </a:t>
            </a:r>
            <a:r>
              <a:rPr lang="en-US" sz="2000" b="1" i="1" u="sng" dirty="0">
                <a:solidFill>
                  <a:srgbClr val="800000"/>
                </a:solidFill>
              </a:rPr>
              <a:t>gave birth to her children</a:t>
            </a:r>
            <a:r>
              <a:rPr lang="en-US" sz="2000" i="1" dirty="0" smtClean="0">
                <a:solidFill>
                  <a:srgbClr val="800000"/>
                </a:solidFill>
              </a:rPr>
              <a:t>.  Shall </a:t>
            </a:r>
            <a:r>
              <a:rPr lang="en-US" sz="2000" i="1" dirty="0">
                <a:solidFill>
                  <a:srgbClr val="800000"/>
                </a:solidFill>
              </a:rPr>
              <a:t>I bring to the time of birth, and not cause delivery</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“Shall </a:t>
            </a:r>
            <a:r>
              <a:rPr lang="en-US" sz="2000" i="1" dirty="0">
                <a:solidFill>
                  <a:srgbClr val="800000"/>
                </a:solidFill>
              </a:rPr>
              <a:t>I who cause delivery shut up the womb</a:t>
            </a:r>
            <a:r>
              <a:rPr lang="en-US" sz="2000" i="1" dirty="0" smtClean="0">
                <a:solidFill>
                  <a:srgbClr val="800000"/>
                </a:solidFill>
              </a:rPr>
              <a:t>?” </a:t>
            </a:r>
            <a:r>
              <a:rPr lang="en-US" sz="2000" i="1" dirty="0">
                <a:solidFill>
                  <a:srgbClr val="800000"/>
                </a:solidFill>
              </a:rPr>
              <a:t>says your God. </a:t>
            </a:r>
            <a:r>
              <a:rPr lang="en-US" sz="2000" i="1" dirty="0" smtClean="0">
                <a:solidFill>
                  <a:srgbClr val="800000"/>
                </a:solidFill>
              </a:rPr>
              <a:t> </a:t>
            </a:r>
            <a:r>
              <a:rPr lang="en-US" sz="2000" dirty="0" smtClean="0"/>
              <a:t>(</a:t>
            </a:r>
            <a:r>
              <a:rPr lang="en-US" sz="2000" b="1" dirty="0" smtClean="0">
                <a:solidFill>
                  <a:srgbClr val="800000"/>
                </a:solidFill>
              </a:rPr>
              <a:t>Isaiah 66:7-9</a:t>
            </a:r>
            <a:r>
              <a:rPr lang="en-US" sz="2000" dirty="0"/>
              <a:t> </a:t>
            </a:r>
            <a:r>
              <a:rPr lang="en-US" sz="2000" dirty="0" smtClean="0"/>
              <a:t>; for </a:t>
            </a:r>
            <a:r>
              <a:rPr lang="en-US" sz="2000" i="1" dirty="0" smtClean="0">
                <a:solidFill>
                  <a:srgbClr val="800000"/>
                </a:solidFill>
              </a:rPr>
              <a:t>“suddenly”</a:t>
            </a:r>
            <a:r>
              <a:rPr lang="en-US" sz="2000" dirty="0" smtClean="0"/>
              <a:t>, </a:t>
            </a:r>
            <a:r>
              <a:rPr lang="en-US" sz="2000" dirty="0"/>
              <a:t>see also, </a:t>
            </a:r>
            <a:r>
              <a:rPr lang="en-US" sz="2000" b="1" dirty="0">
                <a:solidFill>
                  <a:srgbClr val="800000"/>
                </a:solidFill>
              </a:rPr>
              <a:t>Malachi 3:1</a:t>
            </a:r>
            <a:r>
              <a:rPr lang="en-US" sz="2000" dirty="0" smtClean="0"/>
              <a:t>).</a:t>
            </a:r>
            <a:endParaRPr lang="en-US" sz="2000" dirty="0"/>
          </a:p>
        </p:txBody>
      </p:sp>
    </p:spTree>
    <p:extLst>
      <p:ext uri="{BB962C8B-B14F-4D97-AF65-F5344CB8AC3E}">
        <p14:creationId xmlns:p14="http://schemas.microsoft.com/office/powerpoint/2010/main" val="38418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Child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endParaRPr lang="en-US" sz="2000" dirty="0" smtClean="0"/>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r>
              <a:rPr lang="en-US" sz="2000" dirty="0" smtClean="0"/>
              <a:t>The </a:t>
            </a:r>
            <a:r>
              <a:rPr lang="en-US" sz="2000" i="1" dirty="0" smtClean="0">
                <a:solidFill>
                  <a:srgbClr val="800000"/>
                </a:solidFill>
              </a:rPr>
              <a:t>“Male Child”</a:t>
            </a:r>
            <a:r>
              <a:rPr lang="en-US" sz="2000" dirty="0" smtClean="0"/>
              <a:t> is obviously the Christ born from the faithful remnant of Israel:</a:t>
            </a:r>
          </a:p>
          <a:p>
            <a:pPr marL="0" lvl="0" indent="0">
              <a:buNone/>
            </a:pPr>
            <a:r>
              <a:rPr lang="en-US" sz="2000" i="1" dirty="0">
                <a:solidFill>
                  <a:srgbClr val="800000"/>
                </a:solidFill>
              </a:rPr>
              <a:t>Why do the nations rage, And the people plot a vain thing</a:t>
            </a:r>
            <a:r>
              <a:rPr lang="en-US" sz="2000" i="1" dirty="0" smtClean="0">
                <a:solidFill>
                  <a:srgbClr val="800000"/>
                </a:solidFill>
              </a:rPr>
              <a:t>?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a:t>
            </a:r>
            <a:r>
              <a:rPr lang="en-US" sz="2000" i="1" dirty="0">
                <a:solidFill>
                  <a:srgbClr val="800000"/>
                </a:solidFill>
              </a:rPr>
              <a:t>, </a:t>
            </a:r>
            <a:r>
              <a:rPr lang="en-US" sz="2000" b="1" i="1" u="sng" dirty="0">
                <a:solidFill>
                  <a:srgbClr val="800000"/>
                </a:solidFill>
              </a:rPr>
              <a:t>Against the LORD</a:t>
            </a:r>
            <a:r>
              <a:rPr lang="en-US" sz="2000" b="1" i="1" dirty="0">
                <a:solidFill>
                  <a:srgbClr val="800000"/>
                </a:solidFill>
              </a:rPr>
              <a:t> and </a:t>
            </a:r>
            <a:r>
              <a:rPr lang="en-US" sz="2000" b="1" i="1" u="sng" dirty="0">
                <a:solidFill>
                  <a:srgbClr val="800000"/>
                </a:solidFill>
              </a:rPr>
              <a:t>against His Anointed</a:t>
            </a:r>
            <a:r>
              <a:rPr lang="en-US" sz="2000" i="1" dirty="0">
                <a:solidFill>
                  <a:srgbClr val="800000"/>
                </a:solidFill>
              </a:rPr>
              <a:t>, </a:t>
            </a:r>
            <a:r>
              <a:rPr lang="en-US" sz="2000" i="1" dirty="0" smtClean="0">
                <a:solidFill>
                  <a:srgbClr val="800000"/>
                </a:solidFill>
              </a:rPr>
              <a:t>... “Yet </a:t>
            </a:r>
            <a:r>
              <a:rPr lang="en-US" sz="2000" i="1" dirty="0">
                <a:solidFill>
                  <a:srgbClr val="800000"/>
                </a:solidFill>
              </a:rPr>
              <a:t>I have set </a:t>
            </a:r>
            <a:r>
              <a:rPr lang="en-US" sz="2000" b="1" i="1" dirty="0">
                <a:solidFill>
                  <a:srgbClr val="800000"/>
                </a:solidFill>
              </a:rPr>
              <a:t>My King On My holy hill of Zion</a:t>
            </a:r>
            <a:r>
              <a:rPr lang="en-US" sz="2000" i="1" dirty="0" smtClean="0">
                <a:solidFill>
                  <a:srgbClr val="800000"/>
                </a:solidFill>
              </a:rPr>
              <a:t>. … You </a:t>
            </a:r>
            <a:r>
              <a:rPr lang="en-US" sz="2000" i="1" dirty="0">
                <a:solidFill>
                  <a:srgbClr val="800000"/>
                </a:solidFill>
              </a:rPr>
              <a:t>shall </a:t>
            </a:r>
            <a:r>
              <a:rPr lang="en-US" sz="2000" b="1" i="1" dirty="0">
                <a:solidFill>
                  <a:srgbClr val="800000"/>
                </a:solidFill>
              </a:rPr>
              <a:t>break them with a </a:t>
            </a:r>
            <a:r>
              <a:rPr lang="en-US" sz="2000" b="1" i="1" u="sng" dirty="0">
                <a:solidFill>
                  <a:srgbClr val="800000"/>
                </a:solidFill>
              </a:rPr>
              <a:t>rod of iron</a:t>
            </a:r>
            <a:r>
              <a:rPr lang="en-US" sz="2000" i="1" dirty="0">
                <a:solidFill>
                  <a:srgbClr val="800000"/>
                </a:solidFill>
              </a:rPr>
              <a:t>; You shall dash them to pieces like a </a:t>
            </a:r>
            <a:r>
              <a:rPr lang="en-US" sz="2000" i="1" dirty="0" smtClean="0">
                <a:solidFill>
                  <a:srgbClr val="800000"/>
                </a:solidFill>
              </a:rPr>
              <a:t>potter’s </a:t>
            </a:r>
            <a:r>
              <a:rPr lang="en-US" sz="2000" i="1" dirty="0">
                <a:solidFill>
                  <a:srgbClr val="800000"/>
                </a:solidFill>
              </a:rPr>
              <a:t>vessel</a:t>
            </a:r>
            <a:r>
              <a:rPr lang="en-US" sz="2000" i="1" dirty="0" smtClean="0">
                <a:solidFill>
                  <a:srgbClr val="800000"/>
                </a:solidFill>
              </a:rPr>
              <a:t>.” </a:t>
            </a:r>
            <a:r>
              <a:rPr lang="en-US" sz="2000" dirty="0" smtClean="0"/>
              <a:t>(</a:t>
            </a:r>
            <a:r>
              <a:rPr lang="en-US" sz="2000" b="1" dirty="0" smtClean="0">
                <a:solidFill>
                  <a:srgbClr val="800000"/>
                </a:solidFill>
              </a:rPr>
              <a:t>Psalm 2:1-9</a:t>
            </a:r>
            <a:r>
              <a:rPr lang="en-US" sz="2000" dirty="0" smtClean="0"/>
              <a:t>).</a:t>
            </a:r>
          </a:p>
          <a:p>
            <a:r>
              <a:rPr lang="en-US" sz="2000" dirty="0" smtClean="0"/>
              <a:t>See also:  </a:t>
            </a:r>
            <a:r>
              <a:rPr lang="en-US" sz="2000" b="1" dirty="0" smtClean="0">
                <a:solidFill>
                  <a:srgbClr val="800000"/>
                </a:solidFill>
              </a:rPr>
              <a:t>Psalm 110:1-5; Revelation 19:15</a:t>
            </a:r>
            <a:endParaRPr lang="en-US" sz="2000" b="1" dirty="0">
              <a:solidFill>
                <a:srgbClr val="800000"/>
              </a:solidFill>
            </a:endParaRPr>
          </a:p>
        </p:txBody>
      </p:sp>
    </p:spTree>
    <p:extLst>
      <p:ext uri="{BB962C8B-B14F-4D97-AF65-F5344CB8AC3E}">
        <p14:creationId xmlns:p14="http://schemas.microsoft.com/office/powerpoint/2010/main" val="31797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Dragon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endParaRPr lang="en-US" sz="2000" dirty="0" smtClean="0"/>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r>
              <a:rPr lang="en-US" sz="2000" dirty="0" smtClean="0"/>
              <a:t>The </a:t>
            </a:r>
            <a:r>
              <a:rPr lang="en-US" sz="2000" i="1" dirty="0" smtClean="0">
                <a:solidFill>
                  <a:srgbClr val="800000"/>
                </a:solidFill>
              </a:rPr>
              <a:t>“Male Child”</a:t>
            </a:r>
            <a:r>
              <a:rPr lang="en-US" sz="2000" dirty="0" smtClean="0"/>
              <a:t> is obviously the Christ born from the faithful remnant of Israel.</a:t>
            </a:r>
          </a:p>
          <a:p>
            <a:r>
              <a:rPr lang="en-US" sz="2000" dirty="0" smtClean="0"/>
              <a:t>The Dragon is </a:t>
            </a:r>
            <a:r>
              <a:rPr lang="en-US" sz="2000" dirty="0"/>
              <a:t>directly identified as </a:t>
            </a:r>
            <a:r>
              <a:rPr lang="en-US" sz="2000" i="1" dirty="0" smtClean="0">
                <a:solidFill>
                  <a:srgbClr val="800000"/>
                </a:solidFill>
              </a:rPr>
              <a:t>“that </a:t>
            </a:r>
            <a:r>
              <a:rPr lang="en-US" sz="2000" b="1" i="1" dirty="0">
                <a:solidFill>
                  <a:srgbClr val="800000"/>
                </a:solidFill>
              </a:rPr>
              <a:t>serpent of old</a:t>
            </a:r>
            <a:r>
              <a:rPr lang="en-US" sz="2000" i="1" dirty="0">
                <a:solidFill>
                  <a:srgbClr val="800000"/>
                </a:solidFill>
              </a:rPr>
              <a:t>, called </a:t>
            </a:r>
            <a:r>
              <a:rPr lang="en-US" sz="2000" b="1" i="1" dirty="0">
                <a:solidFill>
                  <a:srgbClr val="800000"/>
                </a:solidFill>
              </a:rPr>
              <a:t>the Devil </a:t>
            </a:r>
            <a:r>
              <a:rPr lang="en-US" sz="2000" i="1" dirty="0">
                <a:solidFill>
                  <a:srgbClr val="800000"/>
                </a:solidFill>
              </a:rPr>
              <a:t>and </a:t>
            </a:r>
            <a:r>
              <a:rPr lang="en-US" sz="2000" b="1" i="1" dirty="0" smtClean="0">
                <a:solidFill>
                  <a:srgbClr val="800000"/>
                </a:solidFill>
              </a:rPr>
              <a:t>Satan</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12:9</a:t>
            </a:r>
            <a:r>
              <a:rPr lang="en-US" sz="2000" dirty="0" smtClean="0"/>
              <a:t>)</a:t>
            </a:r>
            <a:endParaRPr lang="en-US" sz="2000" dirty="0"/>
          </a:p>
        </p:txBody>
      </p:sp>
    </p:spTree>
    <p:extLst>
      <p:ext uri="{BB962C8B-B14F-4D97-AF65-F5344CB8AC3E}">
        <p14:creationId xmlns:p14="http://schemas.microsoft.com/office/powerpoint/2010/main" val="27279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Dragon’s Power</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another sign appeared in heaven: behold, a great, fiery red dragon having </a:t>
            </a:r>
            <a:r>
              <a:rPr lang="en-US" sz="2000" b="1" i="1" dirty="0">
                <a:solidFill>
                  <a:srgbClr val="800000"/>
                </a:solidFill>
              </a:rPr>
              <a:t>seven heads</a:t>
            </a:r>
            <a:r>
              <a:rPr lang="en-US" sz="2000" i="1" dirty="0">
                <a:solidFill>
                  <a:srgbClr val="800000"/>
                </a:solidFill>
              </a:rPr>
              <a:t> and </a:t>
            </a:r>
            <a:r>
              <a:rPr lang="en-US" sz="2000" b="1" i="1" dirty="0">
                <a:solidFill>
                  <a:srgbClr val="800000"/>
                </a:solidFill>
              </a:rPr>
              <a:t>ten horns</a:t>
            </a:r>
            <a:r>
              <a:rPr lang="en-US" sz="2000" i="1" dirty="0">
                <a:solidFill>
                  <a:srgbClr val="800000"/>
                </a:solidFill>
              </a:rPr>
              <a:t>, and </a:t>
            </a:r>
            <a:r>
              <a:rPr lang="en-US" sz="2000" b="1" i="1" dirty="0">
                <a:solidFill>
                  <a:srgbClr val="800000"/>
                </a:solidFill>
              </a:rPr>
              <a:t>seven diadems on his heads</a:t>
            </a:r>
            <a:r>
              <a:rPr lang="en-US" sz="2000" i="1" dirty="0" smtClean="0">
                <a:solidFill>
                  <a:srgbClr val="800000"/>
                </a:solidFill>
              </a:rPr>
              <a:t>.</a:t>
            </a:r>
            <a:r>
              <a:rPr lang="en-US" sz="2000" i="1" dirty="0">
                <a:solidFill>
                  <a:srgbClr val="800000"/>
                </a:solidFill>
              </a:rPr>
              <a:t> His </a:t>
            </a:r>
            <a:r>
              <a:rPr lang="en-US" sz="2000" b="1" i="1" dirty="0">
                <a:solidFill>
                  <a:srgbClr val="800000"/>
                </a:solidFill>
              </a:rPr>
              <a:t>tail drew a third of the stars of heaven and threw them to the earth</a:t>
            </a:r>
            <a:r>
              <a:rPr lang="en-US" sz="2000" i="1" dirty="0">
                <a:solidFill>
                  <a:srgbClr val="800000"/>
                </a:solidFill>
              </a:rPr>
              <a:t>. And the dragon stood before the woman who was ready to give birth, to devour her Child as soon as it was born</a:t>
            </a:r>
            <a:r>
              <a:rPr lang="en-US" sz="2000" i="1" dirty="0" smtClean="0">
                <a:solidFill>
                  <a:srgbClr val="800000"/>
                </a:solidFill>
              </a:rPr>
              <a:t>.</a:t>
            </a:r>
            <a:r>
              <a:rPr lang="en-US" sz="2000" dirty="0" smtClean="0"/>
              <a:t> (</a:t>
            </a:r>
            <a:r>
              <a:rPr lang="en-US" sz="2000" b="1" dirty="0" smtClean="0">
                <a:solidFill>
                  <a:srgbClr val="800000"/>
                </a:solidFill>
              </a:rPr>
              <a:t>Rev. 12:3-4</a:t>
            </a:r>
            <a:r>
              <a:rPr lang="en-US" sz="2000" dirty="0" smtClean="0"/>
              <a:t>)</a:t>
            </a:r>
          </a:p>
          <a:p>
            <a:pPr marL="346075" lvl="0" indent="-346075">
              <a:buFont typeface="+mj-lt"/>
              <a:buAutoNum type="arabicPeriod" startAt="2"/>
            </a:pPr>
            <a:r>
              <a:rPr lang="en-US" sz="2000" dirty="0"/>
              <a:t>What is the significance of the dragon having 7 heads, 10 horns, and 7 crowns?  What does it mean that he used his tail to knock down one third of the stars of heaven?</a:t>
            </a:r>
            <a:endParaRPr lang="en-US" sz="2000" dirty="0" smtClean="0"/>
          </a:p>
          <a:p>
            <a:r>
              <a:rPr lang="en-US" sz="2000" dirty="0" smtClean="0"/>
              <a:t>Seven Heads – Complete intelligence</a:t>
            </a:r>
          </a:p>
          <a:p>
            <a:r>
              <a:rPr lang="en-US" sz="2000" dirty="0" smtClean="0"/>
              <a:t>Ten Horns – Complete power</a:t>
            </a:r>
          </a:p>
          <a:p>
            <a:r>
              <a:rPr lang="en-US" sz="2000" dirty="0" smtClean="0"/>
              <a:t>Seven Diadems – Complete royalty within his realm (</a:t>
            </a:r>
            <a:r>
              <a:rPr lang="en-US" sz="2000" b="1" dirty="0" smtClean="0">
                <a:solidFill>
                  <a:srgbClr val="800000"/>
                </a:solidFill>
              </a:rPr>
              <a:t>Revelation 9:11</a:t>
            </a:r>
            <a:r>
              <a:rPr lang="en-US" sz="2000" dirty="0" smtClean="0"/>
              <a:t>)</a:t>
            </a:r>
          </a:p>
          <a:p>
            <a:r>
              <a:rPr lang="en-US" sz="2000" dirty="0" smtClean="0"/>
              <a:t>Drawing and casting a third of stars to earth.  Could refer to:</a:t>
            </a:r>
          </a:p>
          <a:p>
            <a:pPr lvl="1"/>
            <a:r>
              <a:rPr lang="en-US" sz="1600" dirty="0" smtClean="0"/>
              <a:t>His rebellion and leading to the fall of many angels to also rebel (</a:t>
            </a:r>
            <a:r>
              <a:rPr lang="en-US" sz="1600" b="1" dirty="0" smtClean="0">
                <a:solidFill>
                  <a:srgbClr val="800000"/>
                </a:solidFill>
              </a:rPr>
              <a:t>2 Peter 2:4; Jude 6</a:t>
            </a:r>
            <a:r>
              <a:rPr lang="en-US" sz="1600" dirty="0" smtClean="0"/>
              <a:t>).</a:t>
            </a:r>
          </a:p>
          <a:p>
            <a:pPr lvl="1"/>
            <a:r>
              <a:rPr lang="en-US" sz="1600" dirty="0" smtClean="0"/>
              <a:t>His deceiving many leaders and rulers to do his will, maybe saints (</a:t>
            </a:r>
            <a:r>
              <a:rPr lang="en-US" sz="1600" b="1" dirty="0" smtClean="0">
                <a:solidFill>
                  <a:srgbClr val="800000"/>
                </a:solidFill>
              </a:rPr>
              <a:t>Daniel 8:10, 24</a:t>
            </a:r>
            <a:r>
              <a:rPr lang="en-US" sz="1600" dirty="0" smtClean="0"/>
              <a:t>).</a:t>
            </a:r>
          </a:p>
        </p:txBody>
      </p:sp>
    </p:spTree>
    <p:extLst>
      <p:ext uri="{BB962C8B-B14F-4D97-AF65-F5344CB8AC3E}">
        <p14:creationId xmlns:p14="http://schemas.microsoft.com/office/powerpoint/2010/main" val="938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Child’s Victory</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What was the dragon’s intention?  Why did he not succeed</a:t>
            </a:r>
            <a:r>
              <a:rPr lang="en-US" sz="2000" dirty="0" smtClean="0"/>
              <a:t>?</a:t>
            </a:r>
          </a:p>
          <a:p>
            <a:pPr marL="0" lvl="0" indent="0">
              <a:spcBef>
                <a:spcPts val="0"/>
              </a:spcBef>
              <a:buNone/>
            </a:pPr>
            <a:r>
              <a:rPr lang="en-US" sz="2000" i="1" dirty="0">
                <a:solidFill>
                  <a:srgbClr val="800000"/>
                </a:solidFill>
              </a:rPr>
              <a:t>His tail drew a third of the stars of heaven and threw them to the earth. And the dragon stood before the woman who was ready to give birth, </a:t>
            </a:r>
            <a:r>
              <a:rPr lang="en-US" sz="2000" b="1" i="1" dirty="0">
                <a:solidFill>
                  <a:srgbClr val="800000"/>
                </a:solidFill>
              </a:rPr>
              <a:t>to </a:t>
            </a:r>
            <a:r>
              <a:rPr lang="en-US" sz="2000" b="1" i="1" u="sng" dirty="0">
                <a:solidFill>
                  <a:srgbClr val="800000"/>
                </a:solidFill>
              </a:rPr>
              <a:t>devour</a:t>
            </a:r>
            <a:r>
              <a:rPr lang="en-US" sz="2000" b="1" i="1" dirty="0">
                <a:solidFill>
                  <a:srgbClr val="800000"/>
                </a:solidFill>
              </a:rPr>
              <a:t> her Child as soon as it was born</a:t>
            </a:r>
            <a:r>
              <a:rPr lang="en-US" sz="2000" i="1" dirty="0" smtClean="0">
                <a:solidFill>
                  <a:srgbClr val="800000"/>
                </a:solidFill>
              </a:rPr>
              <a:t>.  She </a:t>
            </a:r>
            <a:r>
              <a:rPr lang="en-US" sz="2000" i="1" dirty="0">
                <a:solidFill>
                  <a:srgbClr val="800000"/>
                </a:solidFill>
              </a:rPr>
              <a:t>bore a male Child who was to rule all nations with a rod of iron. And </a:t>
            </a:r>
            <a:r>
              <a:rPr lang="en-US" sz="2000" b="1" i="1" dirty="0">
                <a:solidFill>
                  <a:srgbClr val="800000"/>
                </a:solidFill>
              </a:rPr>
              <a:t>her Child was </a:t>
            </a:r>
            <a:r>
              <a:rPr lang="en-US" sz="2000" b="1" i="1" u="sng" dirty="0">
                <a:solidFill>
                  <a:srgbClr val="800000"/>
                </a:solidFill>
              </a:rPr>
              <a:t>caught up to God</a:t>
            </a:r>
            <a:r>
              <a:rPr lang="en-US" sz="2000" b="1" i="1" dirty="0">
                <a:solidFill>
                  <a:srgbClr val="800000"/>
                </a:solidFill>
              </a:rPr>
              <a:t> and His throne</a:t>
            </a:r>
            <a:r>
              <a:rPr lang="en-US" sz="2000" i="1" dirty="0" smtClean="0">
                <a:solidFill>
                  <a:srgbClr val="800000"/>
                </a:solidFill>
              </a:rPr>
              <a:t>.  </a:t>
            </a:r>
            <a:r>
              <a:rPr lang="en-US" sz="2000" dirty="0" smtClean="0"/>
              <a:t>(</a:t>
            </a:r>
            <a:r>
              <a:rPr lang="en-US" sz="2000" b="1" dirty="0" smtClean="0">
                <a:solidFill>
                  <a:srgbClr val="800000"/>
                </a:solidFill>
              </a:rPr>
              <a:t>Revelation 12:4-5</a:t>
            </a:r>
            <a:r>
              <a:rPr lang="en-US" sz="2000" dirty="0" smtClean="0"/>
              <a:t>)</a:t>
            </a:r>
          </a:p>
          <a:p>
            <a:pPr>
              <a:spcBef>
                <a:spcPts val="0"/>
              </a:spcBef>
            </a:pPr>
            <a:r>
              <a:rPr lang="en-US" sz="2000" dirty="0" smtClean="0"/>
              <a:t>Summarizes birth, ministry, death, burial, resurrection, and ascension of Jesus in one statement.</a:t>
            </a:r>
          </a:p>
          <a:p>
            <a:pPr>
              <a:spcBef>
                <a:spcPts val="0"/>
              </a:spcBef>
            </a:pPr>
            <a:r>
              <a:rPr lang="en-US" sz="2000" dirty="0" smtClean="0"/>
              <a:t>Emphasizes not that Jesus escaped, but that He succeeded in defeating the Dragon.</a:t>
            </a:r>
          </a:p>
          <a:p>
            <a:pPr>
              <a:spcBef>
                <a:spcPts val="0"/>
              </a:spcBef>
            </a:pPr>
            <a:r>
              <a:rPr lang="en-US" sz="2000" dirty="0" smtClean="0"/>
              <a:t>… and the dragon no longer had the option to attack Jesus directly.</a:t>
            </a:r>
          </a:p>
          <a:p>
            <a:pPr marL="0" indent="0">
              <a:spcBef>
                <a:spcPts val="0"/>
              </a:spcBef>
              <a:buNone/>
            </a:pPr>
            <a:endParaRPr lang="en-US" sz="2000" dirty="0" smtClean="0"/>
          </a:p>
        </p:txBody>
      </p:sp>
    </p:spTree>
    <p:extLst>
      <p:ext uri="{BB962C8B-B14F-4D97-AF65-F5344CB8AC3E}">
        <p14:creationId xmlns:p14="http://schemas.microsoft.com/office/powerpoint/2010/main" val="11803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secured.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marL="0" indent="0">
              <a:spcBef>
                <a:spcPts val="0"/>
              </a:spcBef>
              <a:buNone/>
            </a:pPr>
            <a:r>
              <a:rPr lang="en-US" sz="2000" i="1" dirty="0">
                <a:solidFill>
                  <a:srgbClr val="800000"/>
                </a:solidFill>
              </a:rPr>
              <a:t>He shall speak pompous words against the Most High, Shall </a:t>
            </a:r>
            <a:r>
              <a:rPr lang="en-US" sz="2000" b="1" i="1" dirty="0">
                <a:solidFill>
                  <a:srgbClr val="800000"/>
                </a:solidFill>
              </a:rPr>
              <a:t>persecute the saints of the Most High</a:t>
            </a:r>
            <a:r>
              <a:rPr lang="en-US" sz="2000" i="1" dirty="0">
                <a:solidFill>
                  <a:srgbClr val="800000"/>
                </a:solidFill>
              </a:rPr>
              <a:t>, And shall intend to change times and law. Then </a:t>
            </a:r>
            <a:r>
              <a:rPr lang="en-US" sz="2000" b="1" i="1" dirty="0">
                <a:solidFill>
                  <a:srgbClr val="800000"/>
                </a:solidFill>
              </a:rPr>
              <a:t>the saints shall be given into his hand For </a:t>
            </a:r>
            <a:r>
              <a:rPr lang="en-US" sz="2000" b="1" i="1" u="sng" dirty="0">
                <a:solidFill>
                  <a:srgbClr val="800000"/>
                </a:solidFill>
              </a:rPr>
              <a:t>a time and times and half a time</a:t>
            </a:r>
            <a:r>
              <a:rPr lang="en-US" sz="2000" i="1" dirty="0">
                <a:solidFill>
                  <a:srgbClr val="800000"/>
                </a:solidFill>
              </a:rPr>
              <a:t>. </a:t>
            </a:r>
            <a:r>
              <a:rPr lang="en-US" sz="2000" dirty="0"/>
              <a:t>(</a:t>
            </a:r>
            <a:r>
              <a:rPr lang="en-US" sz="2000" b="1" dirty="0">
                <a:solidFill>
                  <a:srgbClr val="800000"/>
                </a:solidFill>
              </a:rPr>
              <a:t>Daniel </a:t>
            </a:r>
            <a:r>
              <a:rPr lang="en-US" sz="2000" b="1" dirty="0" smtClean="0">
                <a:solidFill>
                  <a:srgbClr val="800000"/>
                </a:solidFill>
              </a:rPr>
              <a:t>7:25</a:t>
            </a:r>
            <a:r>
              <a:rPr lang="en-US" sz="2000" dirty="0" smtClean="0"/>
              <a:t>)</a:t>
            </a:r>
          </a:p>
          <a:p>
            <a:pPr>
              <a:spcBef>
                <a:spcPts val="0"/>
              </a:spcBef>
            </a:pPr>
            <a:endParaRPr lang="en-US" sz="2000" dirty="0"/>
          </a:p>
        </p:txBody>
      </p:sp>
    </p:spTree>
    <p:extLst>
      <p:ext uri="{BB962C8B-B14F-4D97-AF65-F5344CB8AC3E}">
        <p14:creationId xmlns:p14="http://schemas.microsoft.com/office/powerpoint/2010/main" val="20801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taken out of play.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marL="0" indent="0">
              <a:lnSpc>
                <a:spcPct val="90000"/>
              </a:lnSpc>
              <a:spcBef>
                <a:spcPts val="0"/>
              </a:spcBef>
              <a:buNone/>
            </a:pPr>
            <a:r>
              <a:rPr lang="en-US" sz="2000" i="1" dirty="0">
                <a:solidFill>
                  <a:srgbClr val="800000"/>
                </a:solidFill>
              </a:rPr>
              <a:t>Then I heard the man clothed in linen, who was above the waters of the river, when he held up his right hand and his left hand to heaven, and swore by Him who lives forever, that </a:t>
            </a:r>
            <a:r>
              <a:rPr lang="en-US" sz="2000" b="1" i="1" dirty="0">
                <a:solidFill>
                  <a:srgbClr val="800000"/>
                </a:solidFill>
              </a:rPr>
              <a:t>it shall be for </a:t>
            </a:r>
            <a:r>
              <a:rPr lang="en-US" sz="2000" b="1" i="1" u="sng" dirty="0">
                <a:solidFill>
                  <a:srgbClr val="800000"/>
                </a:solidFill>
              </a:rPr>
              <a:t>a time, times, and half a time</a:t>
            </a:r>
            <a:r>
              <a:rPr lang="en-US" sz="2000" i="1" dirty="0">
                <a:solidFill>
                  <a:srgbClr val="800000"/>
                </a:solidFill>
              </a:rPr>
              <a:t>; and when </a:t>
            </a:r>
            <a:r>
              <a:rPr lang="en-US" sz="2000" b="1" i="1" dirty="0">
                <a:solidFill>
                  <a:srgbClr val="800000"/>
                </a:solidFill>
              </a:rPr>
              <a:t>the power of the holy people has been completely shattered</a:t>
            </a:r>
            <a:r>
              <a:rPr lang="en-US" sz="2000" i="1" dirty="0">
                <a:solidFill>
                  <a:srgbClr val="800000"/>
                </a:solidFill>
              </a:rPr>
              <a:t>, all these things shall be finished</a:t>
            </a:r>
            <a:r>
              <a:rPr lang="en-US" sz="2000" i="1" dirty="0" smtClean="0">
                <a:solidFill>
                  <a:srgbClr val="800000"/>
                </a:solidFill>
              </a:rPr>
              <a:t>. </a:t>
            </a:r>
            <a:r>
              <a:rPr lang="en-US" sz="2000" dirty="0" smtClean="0"/>
              <a:t>(</a:t>
            </a:r>
            <a:r>
              <a:rPr lang="en-US" sz="2000" b="1" dirty="0" smtClean="0">
                <a:solidFill>
                  <a:srgbClr val="800000"/>
                </a:solidFill>
              </a:rPr>
              <a:t>Daniel 12:7</a:t>
            </a:r>
            <a:r>
              <a:rPr lang="en-US" sz="2000" dirty="0" smtClean="0"/>
              <a:t>)</a:t>
            </a:r>
          </a:p>
          <a:p>
            <a:pPr>
              <a:spcBef>
                <a:spcPts val="0"/>
              </a:spcBef>
            </a:pPr>
            <a:endParaRPr lang="en-US" sz="2000" dirty="0"/>
          </a:p>
        </p:txBody>
      </p:sp>
    </p:spTree>
    <p:extLst>
      <p:ext uri="{BB962C8B-B14F-4D97-AF65-F5344CB8AC3E}">
        <p14:creationId xmlns:p14="http://schemas.microsoft.com/office/powerpoint/2010/main" val="27701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taken out of play.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lvl="1">
              <a:spcBef>
                <a:spcPts val="0"/>
              </a:spcBef>
            </a:pPr>
            <a:r>
              <a:rPr lang="en-US" sz="1600" dirty="0" smtClean="0"/>
              <a:t>Period of time that woman is persecuted but nurtured in wilderness (</a:t>
            </a:r>
            <a:r>
              <a:rPr lang="en-US" sz="1600" b="1" dirty="0" smtClean="0">
                <a:solidFill>
                  <a:srgbClr val="800000"/>
                </a:solidFill>
              </a:rPr>
              <a:t>12:6, 14</a:t>
            </a:r>
            <a:r>
              <a:rPr lang="en-US" sz="1600" dirty="0" smtClean="0"/>
              <a:t>).</a:t>
            </a:r>
          </a:p>
          <a:p>
            <a:pPr lvl="1">
              <a:spcBef>
                <a:spcPts val="0"/>
              </a:spcBef>
            </a:pPr>
            <a:r>
              <a:rPr lang="en-US" sz="1600" dirty="0" smtClean="0"/>
              <a:t>Period of time that the witnesses testified until testimony was done (</a:t>
            </a:r>
            <a:r>
              <a:rPr lang="en-US" sz="1600" b="1" dirty="0" smtClean="0">
                <a:solidFill>
                  <a:srgbClr val="800000"/>
                </a:solidFill>
              </a:rPr>
              <a:t>11:3</a:t>
            </a:r>
            <a:r>
              <a:rPr lang="en-US" sz="1600" dirty="0" smtClean="0"/>
              <a:t>).</a:t>
            </a:r>
          </a:p>
          <a:p>
            <a:pPr lvl="1">
              <a:spcBef>
                <a:spcPts val="0"/>
              </a:spcBef>
            </a:pPr>
            <a:r>
              <a:rPr lang="en-US" sz="1600" dirty="0" smtClean="0"/>
              <a:t>Period of time that the beast will blaspheme (</a:t>
            </a:r>
            <a:r>
              <a:rPr lang="en-US" sz="1600" b="1" dirty="0" smtClean="0">
                <a:solidFill>
                  <a:srgbClr val="800000"/>
                </a:solidFill>
              </a:rPr>
              <a:t>13:5</a:t>
            </a:r>
            <a:r>
              <a:rPr lang="en-US" sz="1600" dirty="0" smtClean="0"/>
              <a:t>).</a:t>
            </a:r>
          </a:p>
          <a:p>
            <a:pPr lvl="1">
              <a:spcBef>
                <a:spcPts val="0"/>
              </a:spcBef>
            </a:pPr>
            <a:r>
              <a:rPr lang="en-US" sz="1600" dirty="0" smtClean="0"/>
              <a:t>Period </a:t>
            </a:r>
            <a:r>
              <a:rPr lang="en-US" sz="1600" dirty="0"/>
              <a:t>of time that the beast will </a:t>
            </a:r>
            <a:r>
              <a:rPr lang="en-US" sz="1600" dirty="0" smtClean="0"/>
              <a:t>wage </a:t>
            </a:r>
            <a:r>
              <a:rPr lang="en-US" sz="1600" dirty="0"/>
              <a:t>war against the saints </a:t>
            </a:r>
            <a:r>
              <a:rPr lang="en-US" sz="1600" dirty="0" smtClean="0"/>
              <a:t>(</a:t>
            </a:r>
            <a:r>
              <a:rPr lang="en-US" sz="1600" b="1" dirty="0" smtClean="0">
                <a:solidFill>
                  <a:srgbClr val="800000"/>
                </a:solidFill>
              </a:rPr>
              <a:t>Daniel </a:t>
            </a:r>
            <a:r>
              <a:rPr lang="en-US" sz="1600" b="1" dirty="0">
                <a:solidFill>
                  <a:srgbClr val="800000"/>
                </a:solidFill>
              </a:rPr>
              <a:t>7:25</a:t>
            </a:r>
            <a:r>
              <a:rPr lang="en-US" sz="1600" dirty="0"/>
              <a:t>).</a:t>
            </a:r>
          </a:p>
          <a:p>
            <a:pPr lvl="1">
              <a:spcBef>
                <a:spcPts val="0"/>
              </a:spcBef>
            </a:pPr>
            <a:endParaRPr lang="en-US" sz="2000" dirty="0"/>
          </a:p>
        </p:txBody>
      </p:sp>
    </p:spTree>
    <p:extLst>
      <p:ext uri="{BB962C8B-B14F-4D97-AF65-F5344CB8AC3E}">
        <p14:creationId xmlns:p14="http://schemas.microsoft.com/office/powerpoint/2010/main" val="41995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Warn in Heaven</a:t>
            </a:r>
          </a:p>
          <a:p>
            <a:r>
              <a:rPr lang="en-US" dirty="0" smtClean="0"/>
              <a:t>Revelation 12:7-11</a:t>
            </a:r>
            <a:endParaRPr lang="en-US" dirty="0"/>
          </a:p>
        </p:txBody>
      </p:sp>
    </p:spTree>
    <p:extLst>
      <p:ext uri="{BB962C8B-B14F-4D97-AF65-F5344CB8AC3E}">
        <p14:creationId xmlns:p14="http://schemas.microsoft.com/office/powerpoint/2010/main" val="87859474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Breaks Out in Heaven”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happened in heaven?  Do you think this represents a literal war?  What changed for the Devil after these events?</a:t>
            </a:r>
            <a:endParaRPr lang="en-US" sz="2000" dirty="0" smtClean="0"/>
          </a:p>
          <a:p>
            <a:pPr marL="0" lvl="0" indent="0">
              <a:spcBef>
                <a:spcPts val="0"/>
              </a:spcBef>
              <a:buNone/>
            </a:pPr>
            <a:r>
              <a:rPr lang="en-US" sz="2000" i="1" dirty="0">
                <a:solidFill>
                  <a:srgbClr val="800000"/>
                </a:solidFill>
              </a:rPr>
              <a:t>And </a:t>
            </a:r>
            <a:r>
              <a:rPr lang="en-US" sz="2000" b="1" i="1" dirty="0">
                <a:solidFill>
                  <a:srgbClr val="800000"/>
                </a:solidFill>
              </a:rPr>
              <a:t>war broke out in heaven</a:t>
            </a:r>
            <a:r>
              <a:rPr lang="en-US" sz="2000" i="1" dirty="0">
                <a:solidFill>
                  <a:srgbClr val="800000"/>
                </a:solidFill>
              </a:rPr>
              <a:t>: </a:t>
            </a:r>
            <a:r>
              <a:rPr lang="en-US" sz="2000" b="1" i="1" dirty="0">
                <a:solidFill>
                  <a:srgbClr val="800000"/>
                </a:solidFill>
              </a:rPr>
              <a:t>Michael and his angels fought with the dragon</a:t>
            </a:r>
            <a:r>
              <a:rPr lang="en-US" sz="2000" i="1" dirty="0">
                <a:solidFill>
                  <a:srgbClr val="800000"/>
                </a:solidFill>
              </a:rPr>
              <a:t>; and the </a:t>
            </a:r>
            <a:r>
              <a:rPr lang="en-US" sz="2000" b="1" i="1" dirty="0">
                <a:solidFill>
                  <a:srgbClr val="800000"/>
                </a:solidFill>
              </a:rPr>
              <a:t>dragon and his angels fought</a:t>
            </a:r>
            <a:r>
              <a:rPr lang="en-US" sz="2000" i="1" dirty="0" smtClean="0">
                <a:solidFill>
                  <a:srgbClr val="800000"/>
                </a:solidFill>
              </a:rPr>
              <a:t>, but </a:t>
            </a:r>
            <a:r>
              <a:rPr lang="en-US" sz="2000" b="1" i="1" dirty="0">
                <a:solidFill>
                  <a:srgbClr val="800000"/>
                </a:solidFill>
              </a:rPr>
              <a:t>they did not prevail, </a:t>
            </a:r>
            <a:r>
              <a:rPr lang="en-US" sz="2000" b="1" i="1" u="sng" dirty="0">
                <a:solidFill>
                  <a:srgbClr val="800000"/>
                </a:solidFill>
              </a:rPr>
              <a:t>nor was a place found for them in heaven any longer</a:t>
            </a:r>
            <a:r>
              <a:rPr lang="en-US" sz="2000" i="1" dirty="0" smtClean="0">
                <a:solidFill>
                  <a:srgbClr val="800000"/>
                </a:solidFill>
              </a:rPr>
              <a:t>. So </a:t>
            </a:r>
            <a:r>
              <a:rPr lang="en-US" sz="2000" b="1" i="1" dirty="0">
                <a:solidFill>
                  <a:srgbClr val="800000"/>
                </a:solidFill>
              </a:rPr>
              <a:t>the great dragon was cast out</a:t>
            </a:r>
            <a:r>
              <a:rPr lang="en-US" sz="2000" i="1" dirty="0">
                <a:solidFill>
                  <a:srgbClr val="800000"/>
                </a:solidFill>
              </a:rPr>
              <a:t>, that serpent of old, called the Devil and Satan, who deceives the whole world; he was </a:t>
            </a:r>
            <a:r>
              <a:rPr lang="en-US" sz="2000" b="1" i="1" dirty="0">
                <a:solidFill>
                  <a:srgbClr val="800000"/>
                </a:solidFill>
              </a:rPr>
              <a:t>cast to the earth, and his angels were cast out with him</a:t>
            </a:r>
            <a:r>
              <a:rPr lang="en-US" sz="2000" i="1" dirty="0" smtClean="0">
                <a:solidFill>
                  <a:srgbClr val="800000"/>
                </a:solidFill>
              </a:rPr>
              <a:t>. Then </a:t>
            </a:r>
            <a:r>
              <a:rPr lang="en-US" sz="2000" i="1" dirty="0">
                <a:solidFill>
                  <a:srgbClr val="800000"/>
                </a:solidFill>
              </a:rPr>
              <a:t>I heard a loud voice saying in heaven, </a:t>
            </a:r>
            <a:r>
              <a:rPr lang="en-US" sz="2000" i="1" dirty="0" smtClean="0">
                <a:solidFill>
                  <a:srgbClr val="800000"/>
                </a:solidFill>
              </a:rPr>
              <a:t>“Now </a:t>
            </a:r>
            <a:r>
              <a:rPr lang="en-US" sz="2000" i="1" dirty="0">
                <a:solidFill>
                  <a:srgbClr val="800000"/>
                </a:solidFill>
              </a:rPr>
              <a:t>salvation, and strength, and the kingdom of our God, and the power of His Christ have come, for </a:t>
            </a:r>
            <a:r>
              <a:rPr lang="en-US" sz="2000" b="1" i="1" u="sng" dirty="0">
                <a:solidFill>
                  <a:srgbClr val="800000"/>
                </a:solidFill>
              </a:rPr>
              <a:t>the accuser</a:t>
            </a:r>
            <a:r>
              <a:rPr lang="en-US" sz="2000" b="1" i="1" dirty="0">
                <a:solidFill>
                  <a:srgbClr val="800000"/>
                </a:solidFill>
              </a:rPr>
              <a:t> of our brethren</a:t>
            </a:r>
            <a:r>
              <a:rPr lang="en-US" sz="2000" i="1" dirty="0">
                <a:solidFill>
                  <a:srgbClr val="800000"/>
                </a:solidFill>
              </a:rPr>
              <a:t>, who </a:t>
            </a:r>
            <a:r>
              <a:rPr lang="en-US" sz="2000" b="1" i="1" u="sng" dirty="0">
                <a:solidFill>
                  <a:srgbClr val="800000"/>
                </a:solidFill>
              </a:rPr>
              <a:t>accused</a:t>
            </a:r>
            <a:r>
              <a:rPr lang="en-US" sz="2000" b="1" i="1" dirty="0">
                <a:solidFill>
                  <a:srgbClr val="800000"/>
                </a:solidFill>
              </a:rPr>
              <a:t> them before our God day and night, has been </a:t>
            </a:r>
            <a:r>
              <a:rPr lang="en-US" sz="2000" b="1" i="1" u="sng" dirty="0">
                <a:solidFill>
                  <a:srgbClr val="800000"/>
                </a:solidFill>
              </a:rPr>
              <a:t>cast down</a:t>
            </a:r>
            <a:r>
              <a:rPr lang="en-US" sz="2000" i="1" dirty="0" smtClean="0">
                <a:solidFill>
                  <a:srgbClr val="800000"/>
                </a:solidFill>
              </a:rPr>
              <a:t>.” </a:t>
            </a:r>
            <a:r>
              <a:rPr lang="en-US" sz="2000" dirty="0" smtClean="0"/>
              <a:t>(</a:t>
            </a:r>
            <a:r>
              <a:rPr lang="en-US" sz="2000" b="1" dirty="0" smtClean="0">
                <a:solidFill>
                  <a:srgbClr val="800000"/>
                </a:solidFill>
              </a:rPr>
              <a:t>Revelation 12:7-10</a:t>
            </a:r>
            <a:r>
              <a:rPr lang="en-US" sz="2000" dirty="0" smtClean="0"/>
              <a:t>)</a:t>
            </a:r>
          </a:p>
          <a:p>
            <a:pPr>
              <a:spcBef>
                <a:spcPts val="0"/>
              </a:spcBef>
            </a:pPr>
            <a:r>
              <a:rPr lang="en-US" sz="2000" dirty="0" smtClean="0"/>
              <a:t>He and his angels started a war in heaven, but were defeated by Michael and angels.</a:t>
            </a:r>
          </a:p>
          <a:p>
            <a:pPr>
              <a:spcBef>
                <a:spcPts val="0"/>
              </a:spcBef>
            </a:pPr>
            <a:r>
              <a:rPr lang="en-US" sz="2000" dirty="0" smtClean="0"/>
              <a:t>Not literal any more than woman &amp; other </a:t>
            </a:r>
            <a:r>
              <a:rPr lang="en-US" sz="2000" i="1" dirty="0" smtClean="0">
                <a:solidFill>
                  <a:srgbClr val="800000"/>
                </a:solidFill>
              </a:rPr>
              <a:t>“signs”</a:t>
            </a:r>
            <a:r>
              <a:rPr lang="en-US" sz="2000" dirty="0" smtClean="0">
                <a:solidFill>
                  <a:srgbClr val="800000"/>
                </a:solidFill>
              </a:rPr>
              <a:t> </a:t>
            </a:r>
            <a:r>
              <a:rPr lang="en-US" sz="2000" dirty="0" smtClean="0"/>
              <a:t>are literal (</a:t>
            </a:r>
            <a:r>
              <a:rPr lang="en-US" sz="2000" b="1" dirty="0" smtClean="0">
                <a:solidFill>
                  <a:srgbClr val="800000"/>
                </a:solidFill>
              </a:rPr>
              <a:t>Eph.6:13-19; Jude 9</a:t>
            </a:r>
            <a:r>
              <a:rPr lang="en-US" sz="2000" dirty="0" smtClean="0"/>
              <a:t>).</a:t>
            </a:r>
          </a:p>
          <a:p>
            <a:pPr>
              <a:spcBef>
                <a:spcPts val="0"/>
              </a:spcBef>
            </a:pPr>
            <a:r>
              <a:rPr lang="en-US" sz="2000" dirty="0" smtClean="0"/>
              <a:t>The Devil lost his legal right to </a:t>
            </a:r>
            <a:r>
              <a:rPr lang="en-US" sz="2000" b="1" i="1" dirty="0" smtClean="0"/>
              <a:t>accuse</a:t>
            </a:r>
            <a:r>
              <a:rPr lang="en-US" sz="2000" dirty="0" smtClean="0"/>
              <a:t> God and His people (</a:t>
            </a:r>
            <a:r>
              <a:rPr lang="en-US" sz="2000" b="1" dirty="0" smtClean="0">
                <a:solidFill>
                  <a:srgbClr val="800000"/>
                </a:solidFill>
              </a:rPr>
              <a:t>Job 1-2; Zechariah 3</a:t>
            </a:r>
            <a:r>
              <a:rPr lang="en-US" sz="2000" dirty="0" smtClean="0"/>
              <a:t>).</a:t>
            </a:r>
            <a:endParaRPr lang="en-US" sz="2000" dirty="0"/>
          </a:p>
          <a:p>
            <a:pPr marL="0" indent="0">
              <a:spcBef>
                <a:spcPts val="0"/>
              </a:spcBef>
              <a:buNone/>
            </a:pPr>
            <a:endParaRPr lang="en-US" sz="2000" dirty="0" smtClean="0"/>
          </a:p>
          <a:p>
            <a:pPr>
              <a:spcBef>
                <a:spcPts val="0"/>
              </a:spcBef>
            </a:pPr>
            <a:endParaRPr lang="en-US" sz="2000" dirty="0" smtClean="0"/>
          </a:p>
        </p:txBody>
      </p:sp>
    </p:spTree>
    <p:extLst>
      <p:ext uri="{BB962C8B-B14F-4D97-AF65-F5344CB8AC3E}">
        <p14:creationId xmlns:p14="http://schemas.microsoft.com/office/powerpoint/2010/main" val="12729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8"/>
            </a:pPr>
            <a:r>
              <a:rPr lang="en-US" dirty="0" smtClean="0"/>
              <a:t>What </a:t>
            </a:r>
            <a:r>
              <a:rPr lang="en-US" dirty="0"/>
              <a:t>is the overall message of the book</a:t>
            </a:r>
            <a:r>
              <a:rPr lang="en-US" dirty="0" smtClean="0"/>
              <a:t>?</a:t>
            </a:r>
          </a:p>
          <a:p>
            <a:r>
              <a:rPr lang="en-US" dirty="0" smtClean="0"/>
              <a:t>Worthy is the Lamb!</a:t>
            </a:r>
          </a:p>
          <a:p>
            <a:r>
              <a:rPr lang="en-US" dirty="0" smtClean="0"/>
              <a:t>Overcoming with the Lamb</a:t>
            </a:r>
          </a:p>
          <a:p>
            <a:r>
              <a:rPr lang="en-US" dirty="0" smtClean="0"/>
              <a:t>More than Conquerors (</a:t>
            </a:r>
            <a:r>
              <a:rPr lang="en-US" b="1" dirty="0" smtClean="0">
                <a:solidFill>
                  <a:srgbClr val="800000"/>
                </a:solidFill>
              </a:rPr>
              <a:t>Romans 8:18-39</a:t>
            </a:r>
            <a:r>
              <a:rPr lang="en-US" dirty="0" smtClean="0"/>
              <a:t>)</a:t>
            </a:r>
          </a:p>
          <a:p>
            <a:r>
              <a:rPr lang="en-US" dirty="0" smtClean="0"/>
              <a:t>Visions of Victory</a:t>
            </a:r>
          </a:p>
          <a:p>
            <a:r>
              <a:rPr lang="en-US" dirty="0" smtClean="0"/>
              <a:t>Jesus has already won.  Will you win with Him?</a:t>
            </a:r>
          </a:p>
        </p:txBody>
      </p:sp>
    </p:spTree>
    <p:extLst>
      <p:ext uri="{BB962C8B-B14F-4D97-AF65-F5344CB8AC3E}">
        <p14:creationId xmlns:p14="http://schemas.microsoft.com/office/powerpoint/2010/main" val="9217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When Judged</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For what if some did not believe? Will their unbelief make the faithfulness of God without effect</a:t>
            </a:r>
            <a:r>
              <a:rPr lang="en-US" sz="2000" i="1" dirty="0" smtClean="0">
                <a:solidFill>
                  <a:srgbClr val="800000"/>
                </a:solidFill>
              </a:rPr>
              <a:t>?  Certainly </a:t>
            </a:r>
            <a:r>
              <a:rPr lang="en-US" sz="2000" i="1" dirty="0">
                <a:solidFill>
                  <a:srgbClr val="800000"/>
                </a:solidFill>
              </a:rPr>
              <a:t>not! Indeed, </a:t>
            </a:r>
            <a:r>
              <a:rPr lang="en-US" sz="2000" b="1" i="1" dirty="0">
                <a:solidFill>
                  <a:srgbClr val="800000"/>
                </a:solidFill>
              </a:rPr>
              <a:t>let God be true but every man a liar</a:t>
            </a:r>
            <a:r>
              <a:rPr lang="en-US" sz="2000" i="1" dirty="0">
                <a:solidFill>
                  <a:srgbClr val="800000"/>
                </a:solidFill>
              </a:rPr>
              <a:t>. As it is written: </a:t>
            </a:r>
            <a:r>
              <a:rPr lang="en-US" sz="2000" i="1" dirty="0" smtClean="0">
                <a:solidFill>
                  <a:srgbClr val="800000"/>
                </a:solidFill>
              </a:rPr>
              <a:t>“</a:t>
            </a:r>
            <a:r>
              <a:rPr lang="en-US" sz="2000" b="1" i="1" dirty="0" smtClean="0">
                <a:solidFill>
                  <a:srgbClr val="800000"/>
                </a:solidFill>
              </a:rPr>
              <a:t>That </a:t>
            </a:r>
            <a:r>
              <a:rPr lang="en-US" sz="2000" b="1" i="1" dirty="0">
                <a:solidFill>
                  <a:srgbClr val="800000"/>
                </a:solidFill>
              </a:rPr>
              <a:t>You may be </a:t>
            </a:r>
            <a:r>
              <a:rPr lang="en-US" sz="2000" b="1" i="1" u="sng" dirty="0">
                <a:solidFill>
                  <a:srgbClr val="800000"/>
                </a:solidFill>
              </a:rPr>
              <a:t>justified in Your words</a:t>
            </a:r>
            <a:r>
              <a:rPr lang="en-US" sz="2000" b="1" i="1" dirty="0">
                <a:solidFill>
                  <a:srgbClr val="800000"/>
                </a:solidFill>
              </a:rPr>
              <a:t>, And may </a:t>
            </a:r>
            <a:r>
              <a:rPr lang="en-US" sz="2000" b="1" i="1" u="sng" dirty="0">
                <a:solidFill>
                  <a:srgbClr val="800000"/>
                </a:solidFill>
              </a:rPr>
              <a:t>overcome</a:t>
            </a:r>
            <a:r>
              <a:rPr lang="en-US" sz="2000" b="1" i="1" dirty="0">
                <a:solidFill>
                  <a:srgbClr val="800000"/>
                </a:solidFill>
              </a:rPr>
              <a:t> when </a:t>
            </a:r>
            <a:r>
              <a:rPr lang="en-US" sz="2000" b="1" i="1" u="sng" dirty="0">
                <a:solidFill>
                  <a:srgbClr val="800000"/>
                </a:solidFill>
              </a:rPr>
              <a:t>You are judged</a:t>
            </a:r>
            <a:r>
              <a:rPr lang="en-US" sz="2000" i="1" dirty="0" smtClean="0">
                <a:solidFill>
                  <a:srgbClr val="800000"/>
                </a:solidFill>
              </a:rPr>
              <a:t>.”  But </a:t>
            </a:r>
            <a:r>
              <a:rPr lang="en-US" sz="2000" i="1" dirty="0">
                <a:solidFill>
                  <a:srgbClr val="800000"/>
                </a:solidFill>
              </a:rPr>
              <a:t>if our unrighteousness demonstrates the righteousness of God, what shall we say? Is God unjust who inflicts wrath? (I speak as a man</a:t>
            </a:r>
            <a:r>
              <a:rPr lang="en-US" sz="2000" i="1" dirty="0" smtClean="0">
                <a:solidFill>
                  <a:srgbClr val="800000"/>
                </a:solidFill>
              </a:rPr>
              <a:t>.) Certainly </a:t>
            </a:r>
            <a:r>
              <a:rPr lang="en-US" sz="2000" i="1" dirty="0">
                <a:solidFill>
                  <a:srgbClr val="800000"/>
                </a:solidFill>
              </a:rPr>
              <a:t>not! For then </a:t>
            </a:r>
            <a:r>
              <a:rPr lang="en-US" sz="2000" b="1" i="1" dirty="0">
                <a:solidFill>
                  <a:srgbClr val="800000"/>
                </a:solidFill>
              </a:rPr>
              <a:t>how will God judge the world</a:t>
            </a:r>
            <a:r>
              <a:rPr lang="en-US" sz="2000" i="1" dirty="0" smtClean="0">
                <a:solidFill>
                  <a:srgbClr val="800000"/>
                </a:solidFill>
              </a:rPr>
              <a:t>? …But </a:t>
            </a:r>
            <a:r>
              <a:rPr lang="en-US" sz="2000" i="1" dirty="0">
                <a:solidFill>
                  <a:srgbClr val="800000"/>
                </a:solidFill>
              </a:rPr>
              <a:t>now the righteousness of God apart from the law is revealed, being witnessed by the Law and the Prophets</a:t>
            </a:r>
            <a:r>
              <a:rPr lang="en-US" sz="2000" i="1" dirty="0" smtClean="0">
                <a:solidFill>
                  <a:srgbClr val="800000"/>
                </a:solidFill>
              </a:rPr>
              <a:t>, even </a:t>
            </a:r>
            <a:r>
              <a:rPr lang="en-US" sz="2000" i="1" dirty="0">
                <a:solidFill>
                  <a:srgbClr val="800000"/>
                </a:solidFill>
              </a:rPr>
              <a:t>the righteousness of God, through faith in Jesus Christ, </a:t>
            </a:r>
            <a:r>
              <a:rPr lang="en-US" sz="2000" b="1" i="1" dirty="0">
                <a:solidFill>
                  <a:srgbClr val="800000"/>
                </a:solidFill>
              </a:rPr>
              <a:t>to all and on all who believe</a:t>
            </a:r>
            <a:r>
              <a:rPr lang="en-US" sz="2000" i="1" dirty="0">
                <a:solidFill>
                  <a:srgbClr val="800000"/>
                </a:solidFill>
              </a:rPr>
              <a:t>. For there is no difference</a:t>
            </a:r>
            <a:r>
              <a:rPr lang="en-US" sz="2000" i="1" dirty="0" smtClean="0">
                <a:solidFill>
                  <a:srgbClr val="800000"/>
                </a:solidFill>
              </a:rPr>
              <a:t>; for </a:t>
            </a:r>
            <a:r>
              <a:rPr lang="en-US" sz="2000" b="1" i="1" dirty="0">
                <a:solidFill>
                  <a:srgbClr val="800000"/>
                </a:solidFill>
              </a:rPr>
              <a:t>all have sinned </a:t>
            </a:r>
            <a:r>
              <a:rPr lang="en-US" sz="2000" i="1" dirty="0">
                <a:solidFill>
                  <a:srgbClr val="800000"/>
                </a:solidFill>
              </a:rPr>
              <a:t>and fall short of the glory of God</a:t>
            </a:r>
            <a:r>
              <a:rPr lang="en-US" sz="2000" i="1" dirty="0" smtClean="0">
                <a:solidFill>
                  <a:srgbClr val="800000"/>
                </a:solidFill>
              </a:rPr>
              <a:t>, being </a:t>
            </a:r>
            <a:r>
              <a:rPr lang="en-US" sz="2000" i="1" dirty="0">
                <a:solidFill>
                  <a:srgbClr val="800000"/>
                </a:solidFill>
              </a:rPr>
              <a:t>justified freely by His grace through the redemption that is in Christ Jesus</a:t>
            </a:r>
            <a:r>
              <a:rPr lang="en-US" sz="2000" i="1" dirty="0" smtClean="0">
                <a:solidFill>
                  <a:srgbClr val="800000"/>
                </a:solidFill>
              </a:rPr>
              <a:t>, whom </a:t>
            </a:r>
            <a:r>
              <a:rPr lang="en-US" sz="2000" i="1" dirty="0">
                <a:solidFill>
                  <a:srgbClr val="800000"/>
                </a:solidFill>
              </a:rPr>
              <a:t>God set forth as a propitiation by His blood, through faith, </a:t>
            </a:r>
            <a:r>
              <a:rPr lang="en-US" sz="2000" b="1" i="1" dirty="0">
                <a:solidFill>
                  <a:srgbClr val="800000"/>
                </a:solidFill>
              </a:rPr>
              <a:t>to </a:t>
            </a:r>
            <a:r>
              <a:rPr lang="en-US" sz="2000" b="1" i="1" u="sng" dirty="0">
                <a:solidFill>
                  <a:srgbClr val="800000"/>
                </a:solidFill>
              </a:rPr>
              <a:t>demonstrate</a:t>
            </a:r>
            <a:r>
              <a:rPr lang="en-US" sz="2000" b="1" i="1" dirty="0">
                <a:solidFill>
                  <a:srgbClr val="800000"/>
                </a:solidFill>
              </a:rPr>
              <a:t> His righteousness</a:t>
            </a:r>
            <a:r>
              <a:rPr lang="en-US" sz="2000" i="1" dirty="0">
                <a:solidFill>
                  <a:srgbClr val="800000"/>
                </a:solidFill>
              </a:rPr>
              <a:t>, because in His forbearance God had passed over the sins that were previously committed</a:t>
            </a:r>
            <a:r>
              <a:rPr lang="en-US" sz="2000" b="1" i="1" dirty="0" smtClean="0">
                <a:solidFill>
                  <a:srgbClr val="800000"/>
                </a:solidFill>
              </a:rPr>
              <a:t>, to </a:t>
            </a:r>
            <a:r>
              <a:rPr lang="en-US" sz="2000" b="1" i="1" u="sng" dirty="0">
                <a:solidFill>
                  <a:srgbClr val="800000"/>
                </a:solidFill>
              </a:rPr>
              <a:t>demonstrate</a:t>
            </a:r>
            <a:r>
              <a:rPr lang="en-US" sz="2000" b="1" i="1" dirty="0">
                <a:solidFill>
                  <a:srgbClr val="800000"/>
                </a:solidFill>
              </a:rPr>
              <a:t> at the present time His </a:t>
            </a:r>
            <a:r>
              <a:rPr lang="en-US" sz="2000" b="1" i="1" u="sng" dirty="0">
                <a:solidFill>
                  <a:srgbClr val="800000"/>
                </a:solidFill>
              </a:rPr>
              <a:t>righteousness</a:t>
            </a:r>
            <a:r>
              <a:rPr lang="en-US" sz="2000" b="1" i="1" dirty="0">
                <a:solidFill>
                  <a:srgbClr val="800000"/>
                </a:solidFill>
              </a:rPr>
              <a:t>, that He might be </a:t>
            </a:r>
            <a:r>
              <a:rPr lang="en-US" sz="2000" b="1" i="1" u="sng" dirty="0">
                <a:solidFill>
                  <a:srgbClr val="800000"/>
                </a:solidFill>
              </a:rPr>
              <a:t>just</a:t>
            </a:r>
            <a:r>
              <a:rPr lang="en-US" sz="2000" b="1" i="1" dirty="0">
                <a:solidFill>
                  <a:srgbClr val="800000"/>
                </a:solidFill>
              </a:rPr>
              <a:t> and the </a:t>
            </a:r>
            <a:r>
              <a:rPr lang="en-US" sz="2000" b="1" i="1" u="sng" dirty="0">
                <a:solidFill>
                  <a:srgbClr val="800000"/>
                </a:solidFill>
              </a:rPr>
              <a:t>justifier</a:t>
            </a:r>
            <a:r>
              <a:rPr lang="en-US" sz="2000" b="1" i="1" dirty="0">
                <a:solidFill>
                  <a:srgbClr val="800000"/>
                </a:solidFill>
              </a:rPr>
              <a:t> </a:t>
            </a:r>
            <a:r>
              <a:rPr lang="en-US" sz="2000" i="1" dirty="0">
                <a:solidFill>
                  <a:srgbClr val="800000"/>
                </a:solidFill>
              </a:rPr>
              <a:t>of the one who has faith in Jesus</a:t>
            </a:r>
            <a:r>
              <a:rPr lang="en-US" sz="2000" i="1" dirty="0" smtClean="0">
                <a:solidFill>
                  <a:srgbClr val="800000"/>
                </a:solidFill>
              </a:rPr>
              <a:t>. </a:t>
            </a:r>
            <a:r>
              <a:rPr lang="en-US" sz="2000" dirty="0" smtClean="0"/>
              <a:t>(</a:t>
            </a:r>
            <a:r>
              <a:rPr lang="en-US" sz="2000" b="1" dirty="0" smtClean="0">
                <a:solidFill>
                  <a:srgbClr val="800000"/>
                </a:solidFill>
              </a:rPr>
              <a:t>Romans 3:3-26</a:t>
            </a:r>
            <a:r>
              <a:rPr lang="en-US" sz="2000" dirty="0" smtClean="0"/>
              <a:t>)</a:t>
            </a:r>
          </a:p>
        </p:txBody>
      </p:sp>
    </p:spTree>
    <p:extLst>
      <p:ext uri="{BB962C8B-B14F-4D97-AF65-F5344CB8AC3E}">
        <p14:creationId xmlns:p14="http://schemas.microsoft.com/office/powerpoint/2010/main" val="12921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to Overcoming</a:t>
            </a:r>
            <a:endParaRPr lang="en-US" dirty="0"/>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6"/>
            </a:pPr>
            <a:r>
              <a:rPr lang="en-US" sz="1900" dirty="0" smtClean="0"/>
              <a:t>How </a:t>
            </a:r>
            <a:r>
              <a:rPr lang="en-US" sz="1900" dirty="0"/>
              <a:t>did </a:t>
            </a:r>
            <a:r>
              <a:rPr lang="en-US" sz="1900" i="1" dirty="0">
                <a:solidFill>
                  <a:srgbClr val="800000"/>
                </a:solidFill>
              </a:rPr>
              <a:t>“they”</a:t>
            </a:r>
            <a:r>
              <a:rPr lang="en-US" sz="1900" dirty="0"/>
              <a:t> overcome?  What lessons can we learn from this statement?</a:t>
            </a:r>
            <a:endParaRPr lang="en-US" sz="1900" dirty="0" smtClean="0"/>
          </a:p>
          <a:p>
            <a:pPr marL="0" lvl="0" indent="0">
              <a:lnSpc>
                <a:spcPct val="92000"/>
              </a:lnSpc>
              <a:spcBef>
                <a:spcPts val="0"/>
              </a:spcBef>
              <a:buNone/>
            </a:pPr>
            <a:r>
              <a:rPr lang="en-US" sz="1900" i="1" dirty="0" smtClean="0">
                <a:solidFill>
                  <a:srgbClr val="800000"/>
                </a:solidFill>
              </a:rPr>
              <a:t>Then I heard a loud voice saying in heaven, “</a:t>
            </a:r>
            <a:r>
              <a:rPr lang="en-US" sz="1900" b="1" i="1" dirty="0" smtClean="0">
                <a:solidFill>
                  <a:srgbClr val="800000"/>
                </a:solidFill>
              </a:rPr>
              <a:t>Now salvation</a:t>
            </a:r>
            <a:r>
              <a:rPr lang="en-US" sz="1900" i="1" dirty="0" smtClean="0">
                <a:solidFill>
                  <a:srgbClr val="800000"/>
                </a:solidFill>
              </a:rPr>
              <a:t>, and strength, and the </a:t>
            </a:r>
            <a:r>
              <a:rPr lang="en-US" sz="1900" b="1" i="1" dirty="0" smtClean="0">
                <a:solidFill>
                  <a:srgbClr val="800000"/>
                </a:solidFill>
              </a:rPr>
              <a:t>kingdom of our God, and the power of His Christ have come</a:t>
            </a:r>
            <a:r>
              <a:rPr lang="en-US" sz="1900" i="1" dirty="0" smtClean="0">
                <a:solidFill>
                  <a:srgbClr val="800000"/>
                </a:solidFill>
              </a:rPr>
              <a:t>, for the accuser of our brethren, who accused them before our God day and night, has been cast down.  And </a:t>
            </a:r>
            <a:r>
              <a:rPr lang="en-US" sz="1900" b="1" i="1" dirty="0" smtClean="0">
                <a:solidFill>
                  <a:srgbClr val="800000"/>
                </a:solidFill>
              </a:rPr>
              <a:t>they overcame him by </a:t>
            </a:r>
            <a:r>
              <a:rPr lang="en-US" sz="1900" b="1" i="1" baseline="30000" dirty="0" smtClean="0">
                <a:solidFill>
                  <a:srgbClr val="800000"/>
                </a:solidFill>
              </a:rPr>
              <a:t>1</a:t>
            </a:r>
            <a:r>
              <a:rPr lang="en-US" sz="1900" b="1" i="1" dirty="0" smtClean="0">
                <a:solidFill>
                  <a:srgbClr val="800000"/>
                </a:solidFill>
              </a:rPr>
              <a:t>the </a:t>
            </a:r>
            <a:r>
              <a:rPr lang="en-US" sz="1900" b="1" i="1" u="sng" dirty="0" smtClean="0">
                <a:solidFill>
                  <a:srgbClr val="800000"/>
                </a:solidFill>
              </a:rPr>
              <a:t>blood of the Lamb</a:t>
            </a:r>
            <a:r>
              <a:rPr lang="en-US" sz="1900" b="1" i="1" dirty="0" smtClean="0">
                <a:solidFill>
                  <a:srgbClr val="800000"/>
                </a:solidFill>
              </a:rPr>
              <a:t> </a:t>
            </a:r>
            <a:r>
              <a:rPr lang="en-US" sz="1900" i="1" dirty="0" smtClean="0">
                <a:solidFill>
                  <a:srgbClr val="800000"/>
                </a:solidFill>
              </a:rPr>
              <a:t>and </a:t>
            </a:r>
            <a:r>
              <a:rPr lang="en-US" sz="1900" b="1" i="1" dirty="0" smtClean="0">
                <a:solidFill>
                  <a:srgbClr val="800000"/>
                </a:solidFill>
              </a:rPr>
              <a:t>by </a:t>
            </a:r>
            <a:r>
              <a:rPr lang="en-US" sz="1900" b="1" i="1" baseline="30000" dirty="0" smtClean="0">
                <a:solidFill>
                  <a:srgbClr val="800000"/>
                </a:solidFill>
              </a:rPr>
              <a:t>2</a:t>
            </a:r>
            <a:r>
              <a:rPr lang="en-US" sz="1900" b="1" i="1" dirty="0" smtClean="0">
                <a:solidFill>
                  <a:srgbClr val="800000"/>
                </a:solidFill>
              </a:rPr>
              <a:t>the </a:t>
            </a:r>
            <a:r>
              <a:rPr lang="en-US" sz="1900" b="1" i="1" u="sng" dirty="0" smtClean="0">
                <a:solidFill>
                  <a:srgbClr val="800000"/>
                </a:solidFill>
              </a:rPr>
              <a:t>word of their testimony</a:t>
            </a:r>
            <a:r>
              <a:rPr lang="en-US" sz="1900" i="1" dirty="0" smtClean="0">
                <a:solidFill>
                  <a:srgbClr val="800000"/>
                </a:solidFill>
              </a:rPr>
              <a:t>, and </a:t>
            </a:r>
            <a:r>
              <a:rPr lang="en-US" sz="1900" b="1" i="1" dirty="0" smtClean="0">
                <a:solidFill>
                  <a:srgbClr val="800000"/>
                </a:solidFill>
              </a:rPr>
              <a:t>they </a:t>
            </a:r>
            <a:r>
              <a:rPr lang="en-US" sz="1900" b="1" i="1" baseline="30000" dirty="0" smtClean="0">
                <a:solidFill>
                  <a:srgbClr val="800000"/>
                </a:solidFill>
              </a:rPr>
              <a:t>3</a:t>
            </a:r>
            <a:r>
              <a:rPr lang="en-US" sz="1900" b="1" i="1" u="sng" dirty="0" smtClean="0">
                <a:solidFill>
                  <a:srgbClr val="800000"/>
                </a:solidFill>
              </a:rPr>
              <a:t>did not love their lives to the death</a:t>
            </a:r>
            <a:r>
              <a:rPr lang="en-US" sz="1900" i="1" dirty="0" smtClean="0">
                <a:solidFill>
                  <a:srgbClr val="800000"/>
                </a:solidFill>
              </a:rPr>
              <a:t>. </a:t>
            </a:r>
            <a:r>
              <a:rPr lang="en-US" sz="1900" dirty="0" smtClean="0"/>
              <a:t>(</a:t>
            </a:r>
            <a:r>
              <a:rPr lang="en-US" sz="1900" b="1" dirty="0" smtClean="0">
                <a:solidFill>
                  <a:srgbClr val="800000"/>
                </a:solidFill>
              </a:rPr>
              <a:t>Revelation 12:10-11</a:t>
            </a:r>
            <a:r>
              <a:rPr lang="en-US" sz="1900" dirty="0" smtClean="0"/>
              <a:t>)</a:t>
            </a:r>
          </a:p>
          <a:p>
            <a:pPr>
              <a:lnSpc>
                <a:spcPct val="92000"/>
              </a:lnSpc>
              <a:spcBef>
                <a:spcPts val="0"/>
              </a:spcBef>
            </a:pPr>
            <a:r>
              <a:rPr lang="en-US" sz="1900" dirty="0" smtClean="0"/>
              <a:t>Three essential requirements:</a:t>
            </a:r>
          </a:p>
          <a:p>
            <a:pPr lvl="1">
              <a:lnSpc>
                <a:spcPct val="92000"/>
              </a:lnSpc>
              <a:spcBef>
                <a:spcPts val="0"/>
              </a:spcBef>
            </a:pPr>
            <a:r>
              <a:rPr lang="en-US" sz="1600" dirty="0" smtClean="0"/>
              <a:t>Grace and forgiveness provided by Jesus’ sacrifice.</a:t>
            </a:r>
          </a:p>
          <a:p>
            <a:pPr lvl="1">
              <a:lnSpc>
                <a:spcPct val="92000"/>
              </a:lnSpc>
              <a:spcBef>
                <a:spcPts val="0"/>
              </a:spcBef>
            </a:pPr>
            <a:r>
              <a:rPr lang="en-US" sz="1600" dirty="0" smtClean="0"/>
              <a:t>Willingness to testify and receive the word of testimony (i.e., the apostles’ witness, the gospel).</a:t>
            </a:r>
          </a:p>
          <a:p>
            <a:pPr lvl="1">
              <a:lnSpc>
                <a:spcPct val="92000"/>
              </a:lnSpc>
              <a:spcBef>
                <a:spcPts val="0"/>
              </a:spcBef>
            </a:pPr>
            <a:r>
              <a:rPr lang="en-US" sz="1600" dirty="0" smtClean="0"/>
              <a:t>Commitment even unto death.</a:t>
            </a:r>
          </a:p>
          <a:p>
            <a:pPr>
              <a:lnSpc>
                <a:spcPct val="92000"/>
              </a:lnSpc>
              <a:spcBef>
                <a:spcPts val="0"/>
              </a:spcBef>
            </a:pPr>
            <a:r>
              <a:rPr lang="en-US" sz="1900" dirty="0" smtClean="0"/>
              <a:t>Commitment even unto death is hardest part.</a:t>
            </a:r>
          </a:p>
          <a:p>
            <a:pPr>
              <a:lnSpc>
                <a:spcPct val="92000"/>
              </a:lnSpc>
              <a:spcBef>
                <a:spcPts val="0"/>
              </a:spcBef>
            </a:pPr>
            <a:r>
              <a:rPr lang="en-US" sz="1900" dirty="0" smtClean="0"/>
              <a:t>Jesus’ sacrifice frees us from the bondage associated with fear of death:</a:t>
            </a:r>
          </a:p>
          <a:p>
            <a:pPr marL="0" indent="0">
              <a:lnSpc>
                <a:spcPct val="92000"/>
              </a:lnSpc>
              <a:buNone/>
            </a:pPr>
            <a:r>
              <a:rPr lang="en-US" sz="1900" i="1" dirty="0">
                <a:solidFill>
                  <a:srgbClr val="800000"/>
                </a:solidFill>
              </a:rPr>
              <a:t>Inasmuch then as </a:t>
            </a:r>
            <a:r>
              <a:rPr lang="en-US" sz="1900" b="1" i="1" dirty="0">
                <a:solidFill>
                  <a:srgbClr val="800000"/>
                </a:solidFill>
              </a:rPr>
              <a:t>the children have partaken of flesh and blood</a:t>
            </a:r>
            <a:r>
              <a:rPr lang="en-US" sz="1900" i="1" dirty="0">
                <a:solidFill>
                  <a:srgbClr val="800000"/>
                </a:solidFill>
              </a:rPr>
              <a:t>, He Himself </a:t>
            </a:r>
            <a:r>
              <a:rPr lang="en-US" sz="1900" b="1" i="1" dirty="0">
                <a:solidFill>
                  <a:srgbClr val="800000"/>
                </a:solidFill>
              </a:rPr>
              <a:t>likewise shared in the same</a:t>
            </a:r>
            <a:r>
              <a:rPr lang="en-US" sz="1900" i="1" dirty="0">
                <a:solidFill>
                  <a:srgbClr val="800000"/>
                </a:solidFill>
              </a:rPr>
              <a:t>, that </a:t>
            </a:r>
            <a:r>
              <a:rPr lang="en-US" sz="1900" b="1" i="1" dirty="0">
                <a:solidFill>
                  <a:srgbClr val="800000"/>
                </a:solidFill>
              </a:rPr>
              <a:t>through death </a:t>
            </a:r>
            <a:r>
              <a:rPr lang="en-US" sz="1900" i="1" dirty="0">
                <a:solidFill>
                  <a:srgbClr val="800000"/>
                </a:solidFill>
              </a:rPr>
              <a:t>He might </a:t>
            </a:r>
            <a:r>
              <a:rPr lang="en-US" sz="1900" b="1" i="1" dirty="0">
                <a:solidFill>
                  <a:srgbClr val="800000"/>
                </a:solidFill>
              </a:rPr>
              <a:t>destroy him who had the power of death, that is, the devil</a:t>
            </a:r>
            <a:r>
              <a:rPr lang="en-US" sz="1900" i="1" dirty="0" smtClean="0">
                <a:solidFill>
                  <a:srgbClr val="800000"/>
                </a:solidFill>
              </a:rPr>
              <a:t>, and </a:t>
            </a:r>
            <a:r>
              <a:rPr lang="en-US" sz="1900" b="1" i="1" dirty="0">
                <a:solidFill>
                  <a:srgbClr val="800000"/>
                </a:solidFill>
              </a:rPr>
              <a:t>release those who </a:t>
            </a:r>
            <a:r>
              <a:rPr lang="en-US" sz="1900" b="1" i="1" u="sng" dirty="0">
                <a:solidFill>
                  <a:srgbClr val="800000"/>
                </a:solidFill>
              </a:rPr>
              <a:t>through fear of death</a:t>
            </a:r>
            <a:r>
              <a:rPr lang="en-US" sz="1900" b="1" i="1" dirty="0">
                <a:solidFill>
                  <a:srgbClr val="800000"/>
                </a:solidFill>
              </a:rPr>
              <a:t> were all their lifetime subject to bondage</a:t>
            </a:r>
            <a:r>
              <a:rPr lang="en-US" sz="1900" i="1" dirty="0">
                <a:solidFill>
                  <a:srgbClr val="800000"/>
                </a:solidFill>
              </a:rPr>
              <a:t>. </a:t>
            </a:r>
            <a:r>
              <a:rPr lang="en-US" sz="1900" dirty="0"/>
              <a:t>(</a:t>
            </a:r>
            <a:r>
              <a:rPr lang="en-US" sz="1900" b="1" dirty="0">
                <a:solidFill>
                  <a:srgbClr val="800000"/>
                </a:solidFill>
              </a:rPr>
              <a:t>Hebrews </a:t>
            </a:r>
            <a:r>
              <a:rPr lang="en-US" sz="1900" b="1" dirty="0" smtClean="0">
                <a:solidFill>
                  <a:srgbClr val="800000"/>
                </a:solidFill>
              </a:rPr>
              <a:t>2:14-15</a:t>
            </a:r>
            <a:r>
              <a:rPr lang="en-US" sz="1900" dirty="0" smtClean="0"/>
              <a:t>)</a:t>
            </a:r>
          </a:p>
        </p:txBody>
      </p:sp>
    </p:spTree>
    <p:extLst>
      <p:ext uri="{BB962C8B-B14F-4D97-AF65-F5344CB8AC3E}">
        <p14:creationId xmlns:p14="http://schemas.microsoft.com/office/powerpoint/2010/main" val="18762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Dragon’s Wrath</a:t>
            </a:r>
          </a:p>
          <a:p>
            <a:r>
              <a:rPr lang="en-US" dirty="0" smtClean="0"/>
              <a:t>Revelation 12:12-17</a:t>
            </a:r>
            <a:endParaRPr lang="en-US" dirty="0"/>
          </a:p>
        </p:txBody>
      </p:sp>
    </p:spTree>
    <p:extLst>
      <p:ext uri="{BB962C8B-B14F-4D97-AF65-F5344CB8AC3E}">
        <p14:creationId xmlns:p14="http://schemas.microsoft.com/office/powerpoint/2010/main" val="399478440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Devil Persecutes the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After the failed assassination and war, what general tactic did the dragon choose next?  Why?</a:t>
            </a:r>
            <a:endParaRPr lang="en-US" sz="2000" dirty="0" smtClean="0"/>
          </a:p>
          <a:p>
            <a:pPr marL="0" lvl="0" indent="0">
              <a:buNone/>
            </a:pPr>
            <a:r>
              <a:rPr lang="en-US" sz="2000" i="1" dirty="0" smtClean="0">
                <a:solidFill>
                  <a:srgbClr val="800000"/>
                </a:solidFill>
              </a:rPr>
              <a:t>“Therefore </a:t>
            </a:r>
            <a:r>
              <a:rPr lang="en-US" sz="2000" i="1" dirty="0">
                <a:solidFill>
                  <a:srgbClr val="800000"/>
                </a:solidFill>
              </a:rPr>
              <a:t>rejoice, O heavens, and you who dwell in them! Woe to the inhabitants of the earth and the sea! For </a:t>
            </a:r>
            <a:r>
              <a:rPr lang="en-US" sz="2000" b="1" i="1" dirty="0">
                <a:solidFill>
                  <a:srgbClr val="800000"/>
                </a:solidFill>
              </a:rPr>
              <a:t>the devil has come down to you, having great wrath</a:t>
            </a:r>
            <a:r>
              <a:rPr lang="en-US" sz="2000" i="1" dirty="0">
                <a:solidFill>
                  <a:srgbClr val="800000"/>
                </a:solidFill>
              </a:rPr>
              <a:t>, because </a:t>
            </a:r>
            <a:r>
              <a:rPr lang="en-US" sz="2000" b="1" i="1" dirty="0">
                <a:solidFill>
                  <a:srgbClr val="800000"/>
                </a:solidFill>
              </a:rPr>
              <a:t>he knows that he has </a:t>
            </a:r>
            <a:r>
              <a:rPr lang="en-US" sz="2000" b="1" i="1" u="sng" dirty="0">
                <a:solidFill>
                  <a:srgbClr val="800000"/>
                </a:solidFill>
              </a:rPr>
              <a:t>a short time</a:t>
            </a:r>
            <a:r>
              <a:rPr lang="en-US" sz="2000" i="1" dirty="0" smtClean="0">
                <a:solidFill>
                  <a:srgbClr val="800000"/>
                </a:solidFill>
              </a:rPr>
              <a:t>.”  </a:t>
            </a:r>
            <a:r>
              <a:rPr lang="en-US" sz="2000" i="1" dirty="0">
                <a:solidFill>
                  <a:srgbClr val="800000"/>
                </a:solidFill>
              </a:rPr>
              <a:t>Now when the dragon saw that he had been cast to the earth, </a:t>
            </a:r>
            <a:r>
              <a:rPr lang="en-US" sz="2000" b="1" i="1" dirty="0">
                <a:solidFill>
                  <a:srgbClr val="800000"/>
                </a:solidFill>
              </a:rPr>
              <a:t>he </a:t>
            </a:r>
            <a:r>
              <a:rPr lang="en-US" sz="2000" b="1" i="1" u="sng" dirty="0">
                <a:solidFill>
                  <a:srgbClr val="800000"/>
                </a:solidFill>
              </a:rPr>
              <a:t>persecuted</a:t>
            </a:r>
            <a:r>
              <a:rPr lang="en-US" sz="2000" b="1" i="1" dirty="0">
                <a:solidFill>
                  <a:srgbClr val="800000"/>
                </a:solidFill>
              </a:rPr>
              <a:t> the woman who gave birth</a:t>
            </a:r>
            <a:r>
              <a:rPr lang="en-US" sz="2000" i="1" dirty="0">
                <a:solidFill>
                  <a:srgbClr val="800000"/>
                </a:solidFill>
              </a:rPr>
              <a:t> to the male Child. </a:t>
            </a:r>
            <a:r>
              <a:rPr lang="en-US" sz="2000" dirty="0" smtClean="0"/>
              <a:t>(</a:t>
            </a:r>
            <a:r>
              <a:rPr lang="en-US" sz="2000" b="1" dirty="0" smtClean="0">
                <a:solidFill>
                  <a:srgbClr val="800000"/>
                </a:solidFill>
              </a:rPr>
              <a:t>Revelation 12:12-13</a:t>
            </a:r>
            <a:r>
              <a:rPr lang="en-US" sz="2000" dirty="0" smtClean="0"/>
              <a:t>)</a:t>
            </a:r>
          </a:p>
          <a:p>
            <a:r>
              <a:rPr lang="en-US" sz="2000" dirty="0" smtClean="0"/>
              <a:t>The Devil pours his wrath, contempt upon the only person he can touch, the woman.  </a:t>
            </a:r>
          </a:p>
          <a:p>
            <a:r>
              <a:rPr lang="en-US" sz="2000" dirty="0" smtClean="0"/>
              <a:t>The </a:t>
            </a:r>
            <a:r>
              <a:rPr lang="en-US" sz="2000" i="1" dirty="0" smtClean="0">
                <a:solidFill>
                  <a:srgbClr val="800000"/>
                </a:solidFill>
              </a:rPr>
              <a:t>“woman”</a:t>
            </a:r>
            <a:r>
              <a:rPr lang="en-US" sz="2000" dirty="0" smtClean="0"/>
              <a:t> represented faithful remnant of Israel that brought forth the Messiah.</a:t>
            </a:r>
          </a:p>
          <a:p>
            <a:r>
              <a:rPr lang="en-US" sz="2000" dirty="0" smtClean="0"/>
              <a:t>Here, the </a:t>
            </a:r>
            <a:r>
              <a:rPr lang="en-US" sz="2000" i="1" dirty="0" smtClean="0">
                <a:solidFill>
                  <a:srgbClr val="800000"/>
                </a:solidFill>
              </a:rPr>
              <a:t>“woman”</a:t>
            </a:r>
            <a:r>
              <a:rPr lang="en-US" sz="2000" dirty="0" smtClean="0"/>
              <a:t> represents the early church, consisting of faithful remnant of Israel, now being persecuted – first generation of Christians.</a:t>
            </a:r>
          </a:p>
          <a:p>
            <a:r>
              <a:rPr lang="en-US" sz="2000" dirty="0" smtClean="0"/>
              <a:t>This represents the Devil’s effort to destroy the early church as an institution.</a:t>
            </a:r>
          </a:p>
          <a:p>
            <a:r>
              <a:rPr lang="en-US" sz="2000" dirty="0" smtClean="0"/>
              <a:t>Notice </a:t>
            </a:r>
            <a:r>
              <a:rPr lang="en-US" sz="2000" i="1" dirty="0" smtClean="0">
                <a:solidFill>
                  <a:srgbClr val="800000"/>
                </a:solidFill>
              </a:rPr>
              <a:t>“short time”</a:t>
            </a:r>
            <a:r>
              <a:rPr lang="en-US" sz="2000" dirty="0" smtClean="0"/>
              <a:t>, again eliminating Historicist, Futurist &amp; Idealist positions.</a:t>
            </a:r>
          </a:p>
        </p:txBody>
      </p:sp>
    </p:spTree>
    <p:extLst>
      <p:ext uri="{BB962C8B-B14F-4D97-AF65-F5344CB8AC3E}">
        <p14:creationId xmlns:p14="http://schemas.microsoft.com/office/powerpoint/2010/main" val="14222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 – Revisited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How was the woman attacked and saved?  What does this represent?</a:t>
            </a:r>
            <a:endParaRPr lang="en-US" sz="2000" dirty="0" smtClean="0"/>
          </a:p>
          <a:p>
            <a:pPr marL="0" lvl="0" indent="0">
              <a:spcBef>
                <a:spcPts val="0"/>
              </a:spcBef>
              <a:buNone/>
            </a:pPr>
            <a:r>
              <a:rPr lang="en-US" sz="2000" i="1" dirty="0">
                <a:solidFill>
                  <a:srgbClr val="800000"/>
                </a:solidFill>
              </a:rPr>
              <a:t>But </a:t>
            </a:r>
            <a:r>
              <a:rPr lang="en-US" sz="2000" b="1" i="1" dirty="0">
                <a:solidFill>
                  <a:srgbClr val="800000"/>
                </a:solidFill>
              </a:rPr>
              <a:t>the woman was given two wings of a great eagle</a:t>
            </a:r>
            <a:r>
              <a:rPr lang="en-US" sz="2000" i="1" dirty="0">
                <a:solidFill>
                  <a:srgbClr val="800000"/>
                </a:solidFill>
              </a:rPr>
              <a:t>, that she might </a:t>
            </a:r>
            <a:r>
              <a:rPr lang="en-US" sz="2000" b="1" i="1" dirty="0">
                <a:solidFill>
                  <a:srgbClr val="800000"/>
                </a:solidFill>
              </a:rPr>
              <a:t>fly into the wilderness to her place</a:t>
            </a:r>
            <a:r>
              <a:rPr lang="en-US" sz="2000" i="1" dirty="0">
                <a:solidFill>
                  <a:srgbClr val="800000"/>
                </a:solidFill>
              </a:rPr>
              <a:t>, where she is </a:t>
            </a:r>
            <a:r>
              <a:rPr lang="en-US" sz="2000" b="1" i="1" dirty="0">
                <a:solidFill>
                  <a:srgbClr val="800000"/>
                </a:solidFill>
              </a:rPr>
              <a:t>nourished for a time and times and half a time, from the presence of the serpent</a:t>
            </a:r>
            <a:r>
              <a:rPr lang="en-US" sz="2000" i="1" dirty="0" smtClean="0">
                <a:solidFill>
                  <a:srgbClr val="800000"/>
                </a:solidFill>
              </a:rPr>
              <a:t>.  So </a:t>
            </a:r>
            <a:r>
              <a:rPr lang="en-US" sz="2000" i="1" dirty="0">
                <a:solidFill>
                  <a:srgbClr val="800000"/>
                </a:solidFill>
              </a:rPr>
              <a:t>the </a:t>
            </a:r>
            <a:r>
              <a:rPr lang="en-US" sz="2000" b="1" i="1" dirty="0">
                <a:solidFill>
                  <a:srgbClr val="800000"/>
                </a:solidFill>
              </a:rPr>
              <a:t>serpent spewed water out of his mouth like a flood after the woman</a:t>
            </a:r>
            <a:r>
              <a:rPr lang="en-US" sz="2000" i="1" dirty="0">
                <a:solidFill>
                  <a:srgbClr val="800000"/>
                </a:solidFill>
              </a:rPr>
              <a:t>, that he might cause her to be </a:t>
            </a:r>
            <a:r>
              <a:rPr lang="en-US" sz="2000" b="1" i="1" dirty="0">
                <a:solidFill>
                  <a:srgbClr val="800000"/>
                </a:solidFill>
              </a:rPr>
              <a:t>carried away by the flood</a:t>
            </a:r>
            <a:r>
              <a:rPr lang="en-US" sz="2000" i="1" dirty="0" smtClean="0">
                <a:solidFill>
                  <a:srgbClr val="800000"/>
                </a:solidFill>
              </a:rPr>
              <a:t>.  But </a:t>
            </a:r>
            <a:r>
              <a:rPr lang="en-US" sz="2000" b="1" i="1" dirty="0">
                <a:solidFill>
                  <a:srgbClr val="800000"/>
                </a:solidFill>
              </a:rPr>
              <a:t>the </a:t>
            </a:r>
            <a:r>
              <a:rPr lang="en-US" sz="2000" b="1" i="1" u="sng" dirty="0">
                <a:solidFill>
                  <a:srgbClr val="800000"/>
                </a:solidFill>
              </a:rPr>
              <a:t>earth helped</a:t>
            </a:r>
            <a:r>
              <a:rPr lang="en-US" sz="2000" b="1" i="1" dirty="0">
                <a:solidFill>
                  <a:srgbClr val="800000"/>
                </a:solidFill>
              </a:rPr>
              <a:t> the woman</a:t>
            </a:r>
            <a:r>
              <a:rPr lang="en-US" sz="2000" i="1" dirty="0">
                <a:solidFill>
                  <a:srgbClr val="800000"/>
                </a:solidFill>
              </a:rPr>
              <a:t>, and </a:t>
            </a:r>
            <a:r>
              <a:rPr lang="en-US" sz="2000" b="1" i="1" dirty="0">
                <a:solidFill>
                  <a:srgbClr val="800000"/>
                </a:solidFill>
              </a:rPr>
              <a:t>the earth opened its mouth and </a:t>
            </a:r>
            <a:r>
              <a:rPr lang="en-US" sz="2000" b="1" i="1" u="sng" dirty="0">
                <a:solidFill>
                  <a:srgbClr val="800000"/>
                </a:solidFill>
              </a:rPr>
              <a:t>swallowed up the flood</a:t>
            </a:r>
            <a:r>
              <a:rPr lang="en-US" sz="2000" b="1" i="1" dirty="0">
                <a:solidFill>
                  <a:srgbClr val="800000"/>
                </a:solidFill>
              </a:rPr>
              <a:t> </a:t>
            </a:r>
            <a:r>
              <a:rPr lang="en-US" sz="2000" i="1" dirty="0">
                <a:solidFill>
                  <a:srgbClr val="800000"/>
                </a:solidFill>
              </a:rPr>
              <a:t>which the dragon had spewed out of his mouth. </a:t>
            </a:r>
            <a:r>
              <a:rPr lang="en-US" sz="2000" i="1" dirty="0" smtClean="0">
                <a:solidFill>
                  <a:srgbClr val="800000"/>
                </a:solidFill>
              </a:rPr>
              <a:t> </a:t>
            </a:r>
            <a:r>
              <a:rPr lang="en-US" sz="2000" dirty="0" smtClean="0"/>
              <a:t>(</a:t>
            </a:r>
            <a:r>
              <a:rPr lang="en-US" sz="2000" b="1" dirty="0" smtClean="0">
                <a:solidFill>
                  <a:srgbClr val="800000"/>
                </a:solidFill>
              </a:rPr>
              <a:t>Revelation 12:14-16</a:t>
            </a:r>
            <a:r>
              <a:rPr lang="en-US" sz="2000" dirty="0" smtClean="0"/>
              <a:t>)</a:t>
            </a:r>
          </a:p>
          <a:p>
            <a:pPr>
              <a:spcBef>
                <a:spcPts val="0"/>
              </a:spcBef>
            </a:pPr>
            <a:r>
              <a:rPr lang="en-US" sz="2000" dirty="0" smtClean="0"/>
              <a:t>1</a:t>
            </a:r>
            <a:r>
              <a:rPr lang="en-US" sz="2000" baseline="30000" dirty="0" smtClean="0"/>
              <a:t>st</a:t>
            </a:r>
            <a:r>
              <a:rPr lang="en-US" sz="2000" dirty="0" smtClean="0"/>
              <a:t> Attempt – Direct persecution, brute force attempt to destroy early church.</a:t>
            </a:r>
          </a:p>
          <a:p>
            <a:pPr>
              <a:spcBef>
                <a:spcPts val="0"/>
              </a:spcBef>
            </a:pPr>
            <a:r>
              <a:rPr lang="en-US" sz="2000" dirty="0" smtClean="0"/>
              <a:t>1</a:t>
            </a:r>
            <a:r>
              <a:rPr lang="en-US" sz="2000" baseline="30000" dirty="0" smtClean="0"/>
              <a:t>st</a:t>
            </a:r>
            <a:r>
              <a:rPr lang="en-US" sz="2000" dirty="0" smtClean="0"/>
              <a:t> Escape – She’s carried to wilderness on wings of a great eagle (</a:t>
            </a:r>
            <a:r>
              <a:rPr lang="en-US" sz="2000" b="1" dirty="0" smtClean="0">
                <a:solidFill>
                  <a:srgbClr val="800000"/>
                </a:solidFill>
              </a:rPr>
              <a:t>Exodus 19:4; 23:20; Isaiah 40:31; Colossians 3:3</a:t>
            </a:r>
            <a:r>
              <a:rPr lang="en-US" sz="2000" dirty="0" smtClean="0"/>
              <a:t>).</a:t>
            </a:r>
          </a:p>
          <a:p>
            <a:pPr>
              <a:spcBef>
                <a:spcPts val="0"/>
              </a:spcBef>
            </a:pPr>
            <a:r>
              <a:rPr lang="en-US" sz="2000" dirty="0" smtClean="0"/>
              <a:t>2</a:t>
            </a:r>
            <a:r>
              <a:rPr lang="en-US" sz="2000" baseline="30000" dirty="0" smtClean="0"/>
              <a:t>nd</a:t>
            </a:r>
            <a:r>
              <a:rPr lang="en-US" sz="2000" dirty="0" smtClean="0"/>
              <a:t> Attempt – Flood of maybe lies, false doctrine, propaganda (</a:t>
            </a:r>
            <a:r>
              <a:rPr lang="en-US" sz="2000" b="1" dirty="0" smtClean="0">
                <a:solidFill>
                  <a:srgbClr val="800000"/>
                </a:solidFill>
              </a:rPr>
              <a:t>Jn.8:44; 1Jn. 4:1-6</a:t>
            </a:r>
            <a:r>
              <a:rPr lang="en-US" sz="2000" dirty="0" smtClean="0"/>
              <a:t>).</a:t>
            </a:r>
          </a:p>
          <a:p>
            <a:pPr>
              <a:spcBef>
                <a:spcPts val="0"/>
              </a:spcBef>
            </a:pPr>
            <a:r>
              <a:rPr lang="en-US" sz="2000" dirty="0" smtClean="0"/>
              <a:t>2</a:t>
            </a:r>
            <a:r>
              <a:rPr lang="en-US" sz="2000" baseline="30000" dirty="0" smtClean="0"/>
              <a:t>nd</a:t>
            </a:r>
            <a:r>
              <a:rPr lang="en-US" sz="2000" dirty="0" smtClean="0"/>
              <a:t> Escape – Earth swallows lies, displaying their failure and emptiness (</a:t>
            </a:r>
            <a:r>
              <a:rPr lang="en-US" sz="2000" b="1" dirty="0" smtClean="0">
                <a:solidFill>
                  <a:srgbClr val="800000"/>
                </a:solidFill>
              </a:rPr>
              <a:t>Pro. 4:18</a:t>
            </a:r>
            <a:r>
              <a:rPr lang="en-US" sz="2000" dirty="0" smtClean="0"/>
              <a:t>).</a:t>
            </a:r>
          </a:p>
          <a:p>
            <a:pPr>
              <a:spcBef>
                <a:spcPts val="0"/>
              </a:spcBef>
            </a:pPr>
            <a:r>
              <a:rPr lang="en-US" sz="2000" dirty="0" smtClean="0"/>
              <a:t>Alternative:  Earth helped through distractions (uprisings, wars, etc.).</a:t>
            </a:r>
          </a:p>
        </p:txBody>
      </p:sp>
    </p:spTree>
    <p:extLst>
      <p:ext uri="{BB962C8B-B14F-4D97-AF65-F5344CB8AC3E}">
        <p14:creationId xmlns:p14="http://schemas.microsoft.com/office/powerpoint/2010/main" val="29215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the Woman’s Children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a:t>With the woman out of reach, whom did the dragon target next?  What lessons can we learn from this verse and chapter as a whole?</a:t>
            </a:r>
            <a:endParaRPr lang="en-US" sz="2000" dirty="0" smtClean="0"/>
          </a:p>
          <a:p>
            <a:pPr marL="0" indent="0">
              <a:spcBef>
                <a:spcPts val="0"/>
              </a:spcBef>
              <a:buNone/>
            </a:pPr>
            <a:r>
              <a:rPr lang="en-US" sz="2000" i="1" dirty="0">
                <a:solidFill>
                  <a:srgbClr val="800000"/>
                </a:solidFill>
              </a:rPr>
              <a:t>And the dragon was </a:t>
            </a:r>
            <a:r>
              <a:rPr lang="en-US" sz="2000" b="1" i="1" dirty="0">
                <a:solidFill>
                  <a:srgbClr val="800000"/>
                </a:solidFill>
              </a:rPr>
              <a:t>enraged with the woman</a:t>
            </a:r>
            <a:r>
              <a:rPr lang="en-US" sz="2000" i="1" dirty="0">
                <a:solidFill>
                  <a:srgbClr val="800000"/>
                </a:solidFill>
              </a:rPr>
              <a:t>, and he went to </a:t>
            </a:r>
            <a:r>
              <a:rPr lang="en-US" sz="2000" b="1" i="1" dirty="0">
                <a:solidFill>
                  <a:srgbClr val="800000"/>
                </a:solidFill>
              </a:rPr>
              <a:t>make war with the </a:t>
            </a:r>
            <a:r>
              <a:rPr lang="en-US" sz="2000" b="1" i="1" u="sng" dirty="0">
                <a:solidFill>
                  <a:srgbClr val="800000"/>
                </a:solidFill>
              </a:rPr>
              <a:t>rest of her offspring</a:t>
            </a:r>
            <a:r>
              <a:rPr lang="en-US" sz="2000" i="1" dirty="0">
                <a:solidFill>
                  <a:srgbClr val="800000"/>
                </a:solidFill>
              </a:rPr>
              <a:t>, who </a:t>
            </a:r>
            <a:r>
              <a:rPr lang="en-US" sz="2000" b="1" i="1" dirty="0">
                <a:solidFill>
                  <a:srgbClr val="800000"/>
                </a:solidFill>
              </a:rPr>
              <a:t>keep the commandments of God </a:t>
            </a:r>
            <a:r>
              <a:rPr lang="en-US" sz="2000" i="1" dirty="0">
                <a:solidFill>
                  <a:srgbClr val="800000"/>
                </a:solidFill>
              </a:rPr>
              <a:t>and </a:t>
            </a:r>
            <a:r>
              <a:rPr lang="en-US" sz="2000" b="1" i="1" dirty="0">
                <a:solidFill>
                  <a:srgbClr val="800000"/>
                </a:solidFill>
              </a:rPr>
              <a:t>have the testimony of Jesus Christ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12:17</a:t>
            </a:r>
            <a:r>
              <a:rPr lang="en-US" sz="2000" dirty="0" smtClean="0"/>
              <a:t>)</a:t>
            </a:r>
            <a:endParaRPr lang="en-US" sz="2000" dirty="0"/>
          </a:p>
          <a:p>
            <a:pPr>
              <a:spcBef>
                <a:spcPts val="0"/>
              </a:spcBef>
            </a:pPr>
            <a:r>
              <a:rPr lang="en-US" sz="2000" dirty="0" smtClean="0"/>
              <a:t>The dragon is full of great wrath and rage.  This rage is now poured out on her offspring – subsequent generations of Christians not part of church establishment.</a:t>
            </a:r>
          </a:p>
          <a:p>
            <a:pPr>
              <a:spcBef>
                <a:spcPts val="0"/>
              </a:spcBef>
            </a:pPr>
            <a:r>
              <a:rPr lang="en-US" sz="2000" dirty="0" smtClean="0"/>
              <a:t>John was the last of </a:t>
            </a:r>
            <a:r>
              <a:rPr lang="en-US" sz="2000" i="1" dirty="0" smtClean="0">
                <a:solidFill>
                  <a:srgbClr val="800000"/>
                </a:solidFill>
              </a:rPr>
              <a:t>“the woman”</a:t>
            </a:r>
            <a:r>
              <a:rPr lang="en-US" sz="2000" dirty="0" smtClean="0"/>
              <a:t>.  Most of his readers belonged to </a:t>
            </a:r>
            <a:r>
              <a:rPr lang="en-US" sz="2000" i="1" dirty="0" smtClean="0">
                <a:solidFill>
                  <a:srgbClr val="800000"/>
                </a:solidFill>
              </a:rPr>
              <a:t>“her offspring”</a:t>
            </a:r>
            <a:r>
              <a:rPr lang="en-US" sz="2000" dirty="0" smtClean="0"/>
              <a:t>.</a:t>
            </a:r>
          </a:p>
          <a:p>
            <a:pPr>
              <a:spcBef>
                <a:spcPts val="0"/>
              </a:spcBef>
            </a:pPr>
            <a:r>
              <a:rPr lang="en-US" sz="2000" dirty="0" smtClean="0"/>
              <a:t>The woman had already succeeded and escaped.  The lesson and time of challenge and trial had now come to </a:t>
            </a:r>
            <a:r>
              <a:rPr lang="en-US" sz="2000" b="1" i="1" dirty="0" smtClean="0"/>
              <a:t>her children</a:t>
            </a:r>
            <a:r>
              <a:rPr lang="en-US" sz="2000" dirty="0" smtClean="0"/>
              <a:t>, John’s readers – and by extension, us.</a:t>
            </a:r>
          </a:p>
          <a:p>
            <a:pPr>
              <a:spcBef>
                <a:spcPts val="0"/>
              </a:spcBef>
            </a:pPr>
            <a:r>
              <a:rPr lang="en-US" sz="2000" dirty="0" smtClean="0"/>
              <a:t>If we </a:t>
            </a:r>
            <a:r>
              <a:rPr lang="en-US" sz="2000" i="1" dirty="0" smtClean="0">
                <a:solidFill>
                  <a:srgbClr val="800000"/>
                </a:solidFill>
              </a:rPr>
              <a:t>“keep the commandments of God”</a:t>
            </a:r>
            <a:r>
              <a:rPr lang="en-US" sz="2000" dirty="0" smtClean="0"/>
              <a:t> and </a:t>
            </a:r>
            <a:r>
              <a:rPr lang="en-US" sz="2000" i="1" dirty="0" smtClean="0">
                <a:solidFill>
                  <a:srgbClr val="800000"/>
                </a:solidFill>
              </a:rPr>
              <a:t>“have the testimony of Jesus Christ”</a:t>
            </a:r>
            <a:r>
              <a:rPr lang="en-US" sz="2000" dirty="0" smtClean="0"/>
              <a:t>, we can expect both the dragon’s rage and persecution (</a:t>
            </a:r>
            <a:r>
              <a:rPr lang="en-US" sz="2000" b="1" dirty="0" smtClean="0">
                <a:solidFill>
                  <a:srgbClr val="800000"/>
                </a:solidFill>
              </a:rPr>
              <a:t>2 Tim. 3:12; Mat. 5:10-16</a:t>
            </a:r>
            <a:r>
              <a:rPr lang="en-US" sz="2000" dirty="0" smtClean="0"/>
              <a:t>).</a:t>
            </a:r>
          </a:p>
          <a:p>
            <a:pPr>
              <a:spcBef>
                <a:spcPts val="0"/>
              </a:spcBef>
            </a:pPr>
            <a:r>
              <a:rPr lang="en-US" sz="2000" dirty="0" smtClean="0"/>
              <a:t>It is our turn to </a:t>
            </a:r>
            <a:r>
              <a:rPr lang="en-US" sz="2000" i="1" dirty="0" smtClean="0">
                <a:solidFill>
                  <a:srgbClr val="800000"/>
                </a:solidFill>
              </a:rPr>
              <a:t>“overcome”</a:t>
            </a:r>
            <a:r>
              <a:rPr lang="en-US" sz="2000" dirty="0" smtClean="0"/>
              <a:t>, and we can only do so as they did!</a:t>
            </a:r>
            <a:endParaRPr lang="en-US" sz="2000" dirty="0"/>
          </a:p>
        </p:txBody>
      </p:sp>
    </p:spTree>
    <p:extLst>
      <p:ext uri="{BB962C8B-B14F-4D97-AF65-F5344CB8AC3E}">
        <p14:creationId xmlns:p14="http://schemas.microsoft.com/office/powerpoint/2010/main" val="3385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Us</a:t>
            </a:r>
            <a:endParaRPr lang="en-US" dirty="0"/>
          </a:p>
        </p:txBody>
      </p:sp>
      <p:sp>
        <p:nvSpPr>
          <p:cNvPr id="3" name="Content Placeholder 2"/>
          <p:cNvSpPr>
            <a:spLocks noGrp="1"/>
          </p:cNvSpPr>
          <p:nvPr>
            <p:ph sz="quarter" idx="10"/>
          </p:nvPr>
        </p:nvSpPr>
        <p:spPr/>
        <p:txBody>
          <a:bodyPr lIns="91440" tIns="91440" rIns="91440" bIns="91440" anchor="ctr" anchorCtr="0"/>
          <a:lstStyle/>
          <a:p>
            <a:pPr marL="0" indent="0">
              <a:spcBef>
                <a:spcPts val="0"/>
              </a:spcBef>
              <a:buNone/>
            </a:pPr>
            <a:r>
              <a:rPr lang="en-US" sz="4000" i="1" dirty="0" smtClean="0">
                <a:solidFill>
                  <a:srgbClr val="800000"/>
                </a:solidFill>
              </a:rPr>
              <a:t>And</a:t>
            </a:r>
            <a:r>
              <a:rPr lang="en-US" sz="4000" b="1" i="1" dirty="0" smtClean="0">
                <a:solidFill>
                  <a:srgbClr val="800000"/>
                </a:solidFill>
              </a:rPr>
              <a:t> they </a:t>
            </a:r>
            <a:r>
              <a:rPr lang="en-US" sz="4000" b="1" i="1" u="sng" dirty="0">
                <a:solidFill>
                  <a:srgbClr val="800000"/>
                </a:solidFill>
              </a:rPr>
              <a:t>overcame</a:t>
            </a:r>
            <a:r>
              <a:rPr lang="en-US" sz="4000" b="1" i="1" dirty="0">
                <a:solidFill>
                  <a:srgbClr val="800000"/>
                </a:solidFill>
              </a:rPr>
              <a:t> him by </a:t>
            </a:r>
            <a:r>
              <a:rPr lang="en-US" sz="4000" b="1" i="1" baseline="30000" dirty="0">
                <a:solidFill>
                  <a:srgbClr val="800000"/>
                </a:solidFill>
              </a:rPr>
              <a:t>1</a:t>
            </a:r>
            <a:r>
              <a:rPr lang="en-US" sz="4000" b="1" i="1" dirty="0">
                <a:solidFill>
                  <a:srgbClr val="800000"/>
                </a:solidFill>
              </a:rPr>
              <a:t>the </a:t>
            </a:r>
            <a:r>
              <a:rPr lang="en-US" sz="4000" b="1" i="1" u="sng" dirty="0">
                <a:solidFill>
                  <a:srgbClr val="800000"/>
                </a:solidFill>
              </a:rPr>
              <a:t>blood of the Lamb</a:t>
            </a:r>
            <a:r>
              <a:rPr lang="en-US" sz="4000" b="1" i="1" dirty="0">
                <a:solidFill>
                  <a:srgbClr val="800000"/>
                </a:solidFill>
              </a:rPr>
              <a:t> </a:t>
            </a:r>
            <a:r>
              <a:rPr lang="en-US" sz="4000" i="1" dirty="0">
                <a:solidFill>
                  <a:srgbClr val="800000"/>
                </a:solidFill>
              </a:rPr>
              <a:t>and </a:t>
            </a:r>
            <a:r>
              <a:rPr lang="en-US" sz="4000" b="1" i="1" dirty="0">
                <a:solidFill>
                  <a:srgbClr val="800000"/>
                </a:solidFill>
              </a:rPr>
              <a:t>by </a:t>
            </a:r>
            <a:r>
              <a:rPr lang="en-US" sz="4000" b="1" i="1" baseline="30000" dirty="0">
                <a:solidFill>
                  <a:srgbClr val="800000"/>
                </a:solidFill>
              </a:rPr>
              <a:t>2</a:t>
            </a:r>
            <a:r>
              <a:rPr lang="en-US" sz="4000" b="1" i="1" dirty="0">
                <a:solidFill>
                  <a:srgbClr val="800000"/>
                </a:solidFill>
              </a:rPr>
              <a:t>the </a:t>
            </a:r>
            <a:r>
              <a:rPr lang="en-US" sz="4000" b="1" i="1" u="sng" dirty="0">
                <a:solidFill>
                  <a:srgbClr val="800000"/>
                </a:solidFill>
              </a:rPr>
              <a:t>word of their testimony</a:t>
            </a:r>
            <a:r>
              <a:rPr lang="en-US" sz="4000" i="1" dirty="0">
                <a:solidFill>
                  <a:srgbClr val="800000"/>
                </a:solidFill>
              </a:rPr>
              <a:t>, and </a:t>
            </a:r>
            <a:r>
              <a:rPr lang="en-US" sz="4000" b="1" i="1" dirty="0">
                <a:solidFill>
                  <a:srgbClr val="800000"/>
                </a:solidFill>
              </a:rPr>
              <a:t>they </a:t>
            </a:r>
            <a:r>
              <a:rPr lang="en-US" sz="4000" b="1" i="1" baseline="30000" dirty="0">
                <a:solidFill>
                  <a:srgbClr val="800000"/>
                </a:solidFill>
              </a:rPr>
              <a:t>3</a:t>
            </a:r>
            <a:r>
              <a:rPr lang="en-US" sz="4000" b="1" i="1" u="sng" dirty="0">
                <a:solidFill>
                  <a:srgbClr val="800000"/>
                </a:solidFill>
              </a:rPr>
              <a:t>did not love their lives to the death</a:t>
            </a:r>
            <a:r>
              <a:rPr lang="en-US" sz="4000" i="1" dirty="0" smtClean="0">
                <a:solidFill>
                  <a:srgbClr val="800000"/>
                </a:solidFill>
              </a:rPr>
              <a:t> </a:t>
            </a:r>
            <a:r>
              <a:rPr lang="en-US" sz="4000" dirty="0"/>
              <a:t>(</a:t>
            </a:r>
            <a:r>
              <a:rPr lang="en-US" sz="4000" b="1" dirty="0">
                <a:solidFill>
                  <a:srgbClr val="800000"/>
                </a:solidFill>
              </a:rPr>
              <a:t>Revelation </a:t>
            </a:r>
            <a:r>
              <a:rPr lang="en-US" sz="4000" b="1" dirty="0" smtClean="0">
                <a:solidFill>
                  <a:srgbClr val="800000"/>
                </a:solidFill>
              </a:rPr>
              <a:t>12:11</a:t>
            </a:r>
            <a:r>
              <a:rPr lang="en-US" sz="4000" dirty="0" smtClean="0"/>
              <a:t>)</a:t>
            </a:r>
            <a:endParaRPr lang="en-US" sz="4000" dirty="0"/>
          </a:p>
        </p:txBody>
      </p:sp>
    </p:spTree>
    <p:extLst>
      <p:ext uri="{BB962C8B-B14F-4D97-AF65-F5344CB8AC3E}">
        <p14:creationId xmlns:p14="http://schemas.microsoft.com/office/powerpoint/2010/main" val="579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Appendix – Related Prophecies of Daniel</a:t>
            </a:r>
            <a:endParaRPr lang="en-US" sz="1800" b="1" dirty="0"/>
          </a:p>
        </p:txBody>
      </p:sp>
    </p:spTree>
    <p:extLst>
      <p:ext uri="{BB962C8B-B14F-4D97-AF65-F5344CB8AC3E}">
        <p14:creationId xmlns:p14="http://schemas.microsoft.com/office/powerpoint/2010/main" val="371343983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Nebuchadnezzar’s Dream</a:t>
            </a:r>
          </a:p>
          <a:p>
            <a:r>
              <a:rPr lang="en-US" dirty="0" smtClean="0"/>
              <a:t>Daniel 2</a:t>
            </a:r>
            <a:endParaRPr lang="en-US" dirty="0"/>
          </a:p>
        </p:txBody>
      </p:sp>
    </p:spTree>
    <p:extLst>
      <p:ext uri="{BB962C8B-B14F-4D97-AF65-F5344CB8AC3E}">
        <p14:creationId xmlns:p14="http://schemas.microsoft.com/office/powerpoint/2010/main" val="186745604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Changer of Times and Seasons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smtClean="0"/>
              <a:t>How does Daniel’s prayer of thanksgiving for God revealing the interpretation of Nebuchadnezzar’s dream describe God relevant to nations, kings, and the future?</a:t>
            </a:r>
          </a:p>
          <a:p>
            <a:pPr marL="0" indent="0">
              <a:buNone/>
            </a:pPr>
            <a:r>
              <a:rPr lang="en-US" sz="2000" i="1" dirty="0" smtClean="0">
                <a:solidFill>
                  <a:srgbClr val="800000"/>
                </a:solidFill>
              </a:rPr>
              <a:t>Then </a:t>
            </a:r>
            <a:r>
              <a:rPr lang="en-US" sz="2000" i="1" dirty="0">
                <a:solidFill>
                  <a:srgbClr val="800000"/>
                </a:solidFill>
              </a:rPr>
              <a:t>the </a:t>
            </a:r>
            <a:r>
              <a:rPr lang="en-US" sz="2000" b="1" i="1" dirty="0">
                <a:solidFill>
                  <a:srgbClr val="800000"/>
                </a:solidFill>
              </a:rPr>
              <a:t>secret was revealed to Daniel </a:t>
            </a:r>
            <a:r>
              <a:rPr lang="en-US" sz="2000" i="1" dirty="0">
                <a:solidFill>
                  <a:srgbClr val="800000"/>
                </a:solidFill>
              </a:rPr>
              <a:t>in a night vision. So Daniel blessed the God of heaven</a:t>
            </a:r>
            <a:r>
              <a:rPr lang="en-US" sz="2000" i="1" dirty="0" smtClean="0">
                <a:solidFill>
                  <a:srgbClr val="800000"/>
                </a:solidFill>
              </a:rPr>
              <a:t>.  Daniel </a:t>
            </a:r>
            <a:r>
              <a:rPr lang="en-US" sz="2000" i="1" dirty="0">
                <a:solidFill>
                  <a:srgbClr val="800000"/>
                </a:solidFill>
              </a:rPr>
              <a:t>answered and said: </a:t>
            </a:r>
            <a:r>
              <a:rPr lang="en-US" sz="2000" i="1" dirty="0" smtClean="0">
                <a:solidFill>
                  <a:srgbClr val="800000"/>
                </a:solidFill>
              </a:rPr>
              <a:t>“Blessed </a:t>
            </a:r>
            <a:r>
              <a:rPr lang="en-US" sz="2000" i="1" dirty="0">
                <a:solidFill>
                  <a:srgbClr val="800000"/>
                </a:solidFill>
              </a:rPr>
              <a:t>be the name of God forever and ever, For </a:t>
            </a:r>
            <a:r>
              <a:rPr lang="en-US" sz="2000" b="1" i="1" baseline="30000" dirty="0" smtClean="0">
                <a:solidFill>
                  <a:srgbClr val="800000"/>
                </a:solidFill>
              </a:rPr>
              <a:t>1</a:t>
            </a:r>
            <a:r>
              <a:rPr lang="en-US" sz="2000" b="1" i="1" dirty="0" smtClean="0">
                <a:solidFill>
                  <a:srgbClr val="800000"/>
                </a:solidFill>
              </a:rPr>
              <a:t>wisdom </a:t>
            </a:r>
            <a:r>
              <a:rPr lang="en-US" sz="2000" b="1"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might </a:t>
            </a:r>
            <a:r>
              <a:rPr lang="en-US" sz="2000" b="1" i="1" dirty="0">
                <a:solidFill>
                  <a:srgbClr val="800000"/>
                </a:solidFill>
              </a:rPr>
              <a:t>are His</a:t>
            </a:r>
            <a:r>
              <a:rPr lang="en-US" sz="2000" i="1" dirty="0" smtClean="0">
                <a:solidFill>
                  <a:srgbClr val="800000"/>
                </a:solidFill>
              </a:rPr>
              <a:t>.  And </a:t>
            </a:r>
            <a:r>
              <a:rPr lang="en-US" sz="2000" b="1" i="1" dirty="0">
                <a:solidFill>
                  <a:srgbClr val="800000"/>
                </a:solidFill>
              </a:rPr>
              <a:t>He </a:t>
            </a:r>
            <a:r>
              <a:rPr lang="en-US" sz="2000" b="1" i="1" baseline="30000" dirty="0" smtClean="0">
                <a:solidFill>
                  <a:srgbClr val="800000"/>
                </a:solidFill>
              </a:rPr>
              <a:t>3</a:t>
            </a:r>
            <a:r>
              <a:rPr lang="en-US" sz="2000" b="1" i="1" u="sng" dirty="0" smtClean="0">
                <a:solidFill>
                  <a:srgbClr val="800000"/>
                </a:solidFill>
              </a:rPr>
              <a:t>changes</a:t>
            </a:r>
            <a:r>
              <a:rPr lang="en-US" sz="2000" b="1" i="1" dirty="0" smtClean="0">
                <a:solidFill>
                  <a:srgbClr val="800000"/>
                </a:solidFill>
              </a:rPr>
              <a:t> </a:t>
            </a:r>
            <a:r>
              <a:rPr lang="en-US" sz="2000" b="1" i="1" dirty="0">
                <a:solidFill>
                  <a:srgbClr val="800000"/>
                </a:solidFill>
              </a:rPr>
              <a:t>the times and the seasons</a:t>
            </a:r>
            <a:r>
              <a:rPr lang="en-US" sz="2000" i="1" dirty="0">
                <a:solidFill>
                  <a:srgbClr val="800000"/>
                </a:solidFill>
              </a:rPr>
              <a:t>; </a:t>
            </a:r>
            <a:r>
              <a:rPr lang="en-US" sz="2000" b="1" i="1" dirty="0">
                <a:solidFill>
                  <a:srgbClr val="800000"/>
                </a:solidFill>
              </a:rPr>
              <a:t>He </a:t>
            </a:r>
            <a:r>
              <a:rPr lang="en-US" sz="2000" b="1" i="1" baseline="30000" dirty="0" smtClean="0">
                <a:solidFill>
                  <a:srgbClr val="800000"/>
                </a:solidFill>
              </a:rPr>
              <a:t>4</a:t>
            </a:r>
            <a:r>
              <a:rPr lang="en-US" sz="2000" b="1" i="1" u="sng" dirty="0" smtClean="0">
                <a:solidFill>
                  <a:srgbClr val="800000"/>
                </a:solidFill>
              </a:rPr>
              <a:t>removes</a:t>
            </a:r>
            <a:r>
              <a:rPr lang="en-US" sz="2000" b="1" i="1" dirty="0" smtClean="0">
                <a:solidFill>
                  <a:srgbClr val="800000"/>
                </a:solidFill>
              </a:rPr>
              <a:t> </a:t>
            </a:r>
            <a:r>
              <a:rPr lang="en-US" sz="2000" b="1" i="1" dirty="0">
                <a:solidFill>
                  <a:srgbClr val="800000"/>
                </a:solidFill>
              </a:rPr>
              <a:t>kings and </a:t>
            </a:r>
            <a:r>
              <a:rPr lang="en-US" sz="2000" b="1" i="1" baseline="30000" dirty="0" smtClean="0">
                <a:solidFill>
                  <a:srgbClr val="800000"/>
                </a:solidFill>
              </a:rPr>
              <a:t>5</a:t>
            </a:r>
            <a:r>
              <a:rPr lang="en-US" sz="2000" b="1" i="1" u="sng" dirty="0" smtClean="0">
                <a:solidFill>
                  <a:srgbClr val="800000"/>
                </a:solidFill>
              </a:rPr>
              <a:t>raises</a:t>
            </a:r>
            <a:r>
              <a:rPr lang="en-US" sz="2000" b="1" i="1" dirty="0" smtClean="0">
                <a:solidFill>
                  <a:srgbClr val="800000"/>
                </a:solidFill>
              </a:rPr>
              <a:t> </a:t>
            </a:r>
            <a:r>
              <a:rPr lang="en-US" sz="2000" b="1" i="1" dirty="0">
                <a:solidFill>
                  <a:srgbClr val="800000"/>
                </a:solidFill>
              </a:rPr>
              <a:t>up kings</a:t>
            </a:r>
            <a:r>
              <a:rPr lang="en-US" sz="2000" i="1" dirty="0">
                <a:solidFill>
                  <a:srgbClr val="800000"/>
                </a:solidFill>
              </a:rPr>
              <a:t>; He </a:t>
            </a:r>
            <a:r>
              <a:rPr lang="en-US" sz="2000" b="1" i="1" dirty="0">
                <a:solidFill>
                  <a:srgbClr val="800000"/>
                </a:solidFill>
              </a:rPr>
              <a:t>gives </a:t>
            </a:r>
            <a:r>
              <a:rPr lang="en-US" sz="2000" b="1" i="1" baseline="30000" dirty="0" smtClean="0">
                <a:solidFill>
                  <a:srgbClr val="800000"/>
                </a:solidFill>
              </a:rPr>
              <a:t>6</a:t>
            </a:r>
            <a:r>
              <a:rPr lang="en-US" sz="2000" b="1" i="1" dirty="0" smtClean="0">
                <a:solidFill>
                  <a:srgbClr val="800000"/>
                </a:solidFill>
              </a:rPr>
              <a:t>wisdom </a:t>
            </a:r>
            <a:r>
              <a:rPr lang="en-US" sz="2000" b="1" i="1" dirty="0">
                <a:solidFill>
                  <a:srgbClr val="800000"/>
                </a:solidFill>
              </a:rPr>
              <a:t>to the wise </a:t>
            </a:r>
            <a:r>
              <a:rPr lang="en-US" sz="2000" i="1" dirty="0">
                <a:solidFill>
                  <a:srgbClr val="800000"/>
                </a:solidFill>
              </a:rPr>
              <a:t>And </a:t>
            </a:r>
            <a:r>
              <a:rPr lang="en-US" sz="2000" b="1" i="1" baseline="30000" dirty="0" smtClean="0">
                <a:solidFill>
                  <a:srgbClr val="800000"/>
                </a:solidFill>
              </a:rPr>
              <a:t>7</a:t>
            </a:r>
            <a:r>
              <a:rPr lang="en-US" sz="2000" b="1" i="1" dirty="0" smtClean="0">
                <a:solidFill>
                  <a:srgbClr val="800000"/>
                </a:solidFill>
              </a:rPr>
              <a:t>knowledge </a:t>
            </a:r>
            <a:r>
              <a:rPr lang="en-US" sz="2000" b="1" i="1" dirty="0">
                <a:solidFill>
                  <a:srgbClr val="800000"/>
                </a:solidFill>
              </a:rPr>
              <a:t>to those who have understanding</a:t>
            </a:r>
            <a:r>
              <a:rPr lang="en-US" sz="2000" i="1" dirty="0" smtClean="0">
                <a:solidFill>
                  <a:srgbClr val="800000"/>
                </a:solidFill>
              </a:rPr>
              <a:t>.  He </a:t>
            </a:r>
            <a:r>
              <a:rPr lang="en-US" sz="2000" b="1" i="1" baseline="30000" dirty="0" smtClean="0">
                <a:solidFill>
                  <a:srgbClr val="800000"/>
                </a:solidFill>
              </a:rPr>
              <a:t>9</a:t>
            </a:r>
            <a:r>
              <a:rPr lang="en-US" sz="2000" b="1" i="1" dirty="0" smtClean="0">
                <a:solidFill>
                  <a:srgbClr val="800000"/>
                </a:solidFill>
              </a:rPr>
              <a:t>reveals </a:t>
            </a:r>
            <a:r>
              <a:rPr lang="en-US" sz="2000" b="1" i="1" dirty="0">
                <a:solidFill>
                  <a:srgbClr val="800000"/>
                </a:solidFill>
              </a:rPr>
              <a:t>deep and secret things</a:t>
            </a:r>
            <a:r>
              <a:rPr lang="en-US" sz="2000" i="1" dirty="0">
                <a:solidFill>
                  <a:srgbClr val="800000"/>
                </a:solidFill>
              </a:rPr>
              <a:t>; He </a:t>
            </a:r>
            <a:r>
              <a:rPr lang="en-US" sz="2000" b="1" i="1" baseline="30000" dirty="0" smtClean="0">
                <a:solidFill>
                  <a:srgbClr val="800000"/>
                </a:solidFill>
              </a:rPr>
              <a:t>10</a:t>
            </a:r>
            <a:r>
              <a:rPr lang="en-US" sz="2000" b="1" i="1" dirty="0" smtClean="0">
                <a:solidFill>
                  <a:srgbClr val="800000"/>
                </a:solidFill>
              </a:rPr>
              <a:t>knows </a:t>
            </a:r>
            <a:r>
              <a:rPr lang="en-US" sz="2000" b="1" i="1" dirty="0">
                <a:solidFill>
                  <a:srgbClr val="800000"/>
                </a:solidFill>
              </a:rPr>
              <a:t>what is in the darkness</a:t>
            </a:r>
            <a:r>
              <a:rPr lang="en-US" sz="2000" i="1" dirty="0">
                <a:solidFill>
                  <a:srgbClr val="800000"/>
                </a:solidFill>
              </a:rPr>
              <a:t>, And </a:t>
            </a:r>
            <a:r>
              <a:rPr lang="en-US" sz="2000" b="1" i="1" baseline="30000" dirty="0" smtClean="0">
                <a:solidFill>
                  <a:srgbClr val="800000"/>
                </a:solidFill>
              </a:rPr>
              <a:t>11</a:t>
            </a:r>
            <a:r>
              <a:rPr lang="en-US" sz="2000" b="1" i="1" dirty="0" smtClean="0">
                <a:solidFill>
                  <a:srgbClr val="800000"/>
                </a:solidFill>
              </a:rPr>
              <a:t>light </a:t>
            </a:r>
            <a:r>
              <a:rPr lang="en-US" sz="2000" b="1" i="1" dirty="0">
                <a:solidFill>
                  <a:srgbClr val="800000"/>
                </a:solidFill>
              </a:rPr>
              <a:t>dwells with Him</a:t>
            </a:r>
            <a:r>
              <a:rPr lang="en-US" sz="2000" i="1" dirty="0" smtClean="0">
                <a:solidFill>
                  <a:srgbClr val="800000"/>
                </a:solidFill>
              </a:rPr>
              <a:t>.”  </a:t>
            </a:r>
            <a:r>
              <a:rPr lang="en-US" sz="2000" dirty="0" smtClean="0"/>
              <a:t>(</a:t>
            </a:r>
            <a:r>
              <a:rPr lang="en-US" sz="2000" b="1" dirty="0" smtClean="0">
                <a:solidFill>
                  <a:srgbClr val="800000"/>
                </a:solidFill>
              </a:rPr>
              <a:t>Daniel 2:19-22</a:t>
            </a:r>
            <a:r>
              <a:rPr lang="en-US" sz="2000" dirty="0" smtClean="0"/>
              <a:t>).</a:t>
            </a:r>
          </a:p>
          <a:p>
            <a:r>
              <a:rPr lang="en-US" sz="2000" dirty="0" smtClean="0"/>
              <a:t>Ascribes knowledge, wisdom, and power to God.</a:t>
            </a:r>
          </a:p>
          <a:p>
            <a:r>
              <a:rPr lang="en-US" sz="2000" dirty="0" smtClean="0"/>
              <a:t>Recognizes God as the one Who </a:t>
            </a:r>
            <a:r>
              <a:rPr lang="en-US" sz="2000" i="1" dirty="0" smtClean="0">
                <a:solidFill>
                  <a:srgbClr val="800000"/>
                </a:solidFill>
              </a:rPr>
              <a:t>“changes the times and the seasons”</a:t>
            </a:r>
            <a:r>
              <a:rPr lang="en-US" sz="2000" dirty="0" smtClean="0"/>
              <a:t>.</a:t>
            </a:r>
          </a:p>
          <a:p>
            <a:r>
              <a:rPr lang="en-US" sz="2000" dirty="0" smtClean="0"/>
              <a:t>Acknowledges God as the one Who raises and overthrows kingdoms.</a:t>
            </a:r>
          </a:p>
          <a:p>
            <a:r>
              <a:rPr lang="en-US" sz="2000" dirty="0" smtClean="0"/>
              <a:t>In summary, He </a:t>
            </a:r>
            <a:r>
              <a:rPr lang="en-US" sz="2000" b="1" i="1" dirty="0" smtClean="0"/>
              <a:t>knows</a:t>
            </a:r>
            <a:r>
              <a:rPr lang="en-US" sz="2000" dirty="0" smtClean="0"/>
              <a:t> and </a:t>
            </a:r>
            <a:r>
              <a:rPr lang="en-US" sz="2000" b="1" i="1" dirty="0" smtClean="0"/>
              <a:t>controls</a:t>
            </a:r>
            <a:r>
              <a:rPr lang="en-US" sz="2000" dirty="0" smtClean="0"/>
              <a:t> the rise and fall of kings and kingdoms.</a:t>
            </a:r>
          </a:p>
        </p:txBody>
      </p:sp>
    </p:spTree>
    <p:extLst>
      <p:ext uri="{BB962C8B-B14F-4D97-AF65-F5344CB8AC3E}">
        <p14:creationId xmlns:p14="http://schemas.microsoft.com/office/powerpoint/2010/main" val="8493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 – Christ among the Lampstands #1</a:t>
            </a:r>
            <a:endParaRPr lang="en-US" sz="1800" b="1" dirty="0"/>
          </a:p>
        </p:txBody>
      </p:sp>
    </p:spTree>
    <p:extLst>
      <p:ext uri="{BB962C8B-B14F-4D97-AF65-F5344CB8AC3E}">
        <p14:creationId xmlns:p14="http://schemas.microsoft.com/office/powerpoint/2010/main" val="273261425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in the Latter Days?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smtClean="0"/>
              <a:t>What was the occasion for Nebuchadnezzar’s dream?  What provoked God to reveal it to him?  What was the time of its applicability?</a:t>
            </a:r>
          </a:p>
          <a:p>
            <a:pPr marL="0" indent="0">
              <a:buNone/>
            </a:pPr>
            <a:r>
              <a:rPr lang="en-US" sz="2000" i="1" dirty="0" smtClean="0">
                <a:solidFill>
                  <a:srgbClr val="800000"/>
                </a:solidFill>
              </a:rPr>
              <a:t>“But </a:t>
            </a:r>
            <a:r>
              <a:rPr lang="en-US" sz="2000" i="1" dirty="0">
                <a:solidFill>
                  <a:srgbClr val="800000"/>
                </a:solidFill>
              </a:rPr>
              <a:t>there is a God in heaven who reveals secrets, and </a:t>
            </a:r>
            <a:r>
              <a:rPr lang="en-US" sz="2000" b="1" i="1" dirty="0">
                <a:solidFill>
                  <a:srgbClr val="800000"/>
                </a:solidFill>
              </a:rPr>
              <a:t>He has made known to King Nebuchadnezzar what will be in </a:t>
            </a:r>
            <a:r>
              <a:rPr lang="en-US" sz="2000" b="1" i="1" u="sng" dirty="0">
                <a:solidFill>
                  <a:srgbClr val="800000"/>
                </a:solidFill>
              </a:rPr>
              <a:t>the latter days</a:t>
            </a:r>
            <a:r>
              <a:rPr lang="en-US" sz="2000" i="1" dirty="0">
                <a:solidFill>
                  <a:srgbClr val="800000"/>
                </a:solidFill>
              </a:rPr>
              <a:t>. Your dream, and the visions of your head upon your bed, were these</a:t>
            </a:r>
            <a:r>
              <a:rPr lang="en-US" sz="2000" i="1" dirty="0" smtClean="0">
                <a:solidFill>
                  <a:srgbClr val="800000"/>
                </a:solidFill>
              </a:rPr>
              <a:t>:  As </a:t>
            </a:r>
            <a:r>
              <a:rPr lang="en-US" sz="2000" i="1" dirty="0">
                <a:solidFill>
                  <a:srgbClr val="800000"/>
                </a:solidFill>
              </a:rPr>
              <a:t>for you, O king, </a:t>
            </a:r>
            <a:r>
              <a:rPr lang="en-US" sz="2000" b="1" i="1" dirty="0">
                <a:solidFill>
                  <a:srgbClr val="800000"/>
                </a:solidFill>
              </a:rPr>
              <a:t>thoughts came to your mind </a:t>
            </a:r>
            <a:r>
              <a:rPr lang="en-US" sz="2000" i="1" dirty="0">
                <a:solidFill>
                  <a:srgbClr val="800000"/>
                </a:solidFill>
              </a:rPr>
              <a:t>while on your bed, </a:t>
            </a:r>
            <a:r>
              <a:rPr lang="en-US" sz="2000" b="1" i="1" dirty="0">
                <a:solidFill>
                  <a:srgbClr val="800000"/>
                </a:solidFill>
              </a:rPr>
              <a:t>about what would </a:t>
            </a:r>
            <a:r>
              <a:rPr lang="en-US" sz="2000" b="1" i="1" u="sng" dirty="0">
                <a:solidFill>
                  <a:srgbClr val="800000"/>
                </a:solidFill>
              </a:rPr>
              <a:t>come to pass after this</a:t>
            </a:r>
            <a:r>
              <a:rPr lang="en-US" sz="2000" i="1" dirty="0">
                <a:solidFill>
                  <a:srgbClr val="800000"/>
                </a:solidFill>
              </a:rPr>
              <a:t>; and He who reveals secrets has </a:t>
            </a:r>
            <a:r>
              <a:rPr lang="en-US" sz="2000" b="1" i="1" dirty="0">
                <a:solidFill>
                  <a:srgbClr val="800000"/>
                </a:solidFill>
              </a:rPr>
              <a:t>made known to you </a:t>
            </a:r>
            <a:r>
              <a:rPr lang="en-US" sz="2000" b="1" i="1" u="sng" dirty="0">
                <a:solidFill>
                  <a:srgbClr val="800000"/>
                </a:solidFill>
              </a:rPr>
              <a:t>what will be</a:t>
            </a:r>
            <a:r>
              <a:rPr lang="en-US" sz="2000" i="1" dirty="0" smtClean="0">
                <a:solidFill>
                  <a:srgbClr val="800000"/>
                </a:solidFill>
              </a:rPr>
              <a:t>. </a:t>
            </a:r>
            <a:r>
              <a:rPr lang="en-US" sz="2000" dirty="0" smtClean="0"/>
              <a:t>(</a:t>
            </a:r>
            <a:r>
              <a:rPr lang="en-US" sz="2000" b="1" dirty="0" smtClean="0">
                <a:solidFill>
                  <a:srgbClr val="800000"/>
                </a:solidFill>
              </a:rPr>
              <a:t>Daniel 2:28-29</a:t>
            </a:r>
            <a:r>
              <a:rPr lang="en-US" sz="2000" dirty="0" smtClean="0"/>
              <a:t>)</a:t>
            </a:r>
          </a:p>
          <a:p>
            <a:r>
              <a:rPr lang="en-US" sz="2000" dirty="0" smtClean="0"/>
              <a:t>Seems Nebuchadnezzar was wondering about events after his present time, nation.</a:t>
            </a:r>
          </a:p>
          <a:p>
            <a:r>
              <a:rPr lang="en-US" sz="2000" dirty="0" smtClean="0"/>
              <a:t>God through Daniel applies them to </a:t>
            </a:r>
            <a:r>
              <a:rPr lang="en-US" sz="2000" i="1" dirty="0" smtClean="0">
                <a:solidFill>
                  <a:srgbClr val="800000"/>
                </a:solidFill>
              </a:rPr>
              <a:t>“the latter days”</a:t>
            </a:r>
            <a:r>
              <a:rPr lang="en-US" sz="2000" dirty="0" smtClean="0"/>
              <a:t> or </a:t>
            </a:r>
            <a:r>
              <a:rPr lang="en-US" sz="2000" i="1" dirty="0" smtClean="0">
                <a:solidFill>
                  <a:srgbClr val="800000"/>
                </a:solidFill>
              </a:rPr>
              <a:t>“the last days”</a:t>
            </a:r>
            <a:r>
              <a:rPr lang="en-US" sz="2000" dirty="0" smtClean="0"/>
              <a:t>.</a:t>
            </a:r>
            <a:endParaRPr lang="en-US" sz="2000" dirty="0"/>
          </a:p>
          <a:p>
            <a:r>
              <a:rPr lang="en-US" sz="2000" dirty="0" smtClean="0"/>
              <a:t>So, </a:t>
            </a:r>
            <a:r>
              <a:rPr lang="en-US" sz="2000" i="1" dirty="0" smtClean="0">
                <a:solidFill>
                  <a:srgbClr val="800000"/>
                </a:solidFill>
              </a:rPr>
              <a:t>“end days”</a:t>
            </a:r>
            <a:r>
              <a:rPr lang="en-US" sz="2000" dirty="0" smtClean="0"/>
              <a:t> but end of what? …</a:t>
            </a:r>
          </a:p>
          <a:p>
            <a:r>
              <a:rPr lang="en-US" sz="2000" dirty="0" smtClean="0"/>
              <a:t>Don’t assume.  Must look to the inspired interpretation of the dream.</a:t>
            </a:r>
          </a:p>
        </p:txBody>
      </p:sp>
    </p:spTree>
    <p:extLst>
      <p:ext uri="{BB962C8B-B14F-4D97-AF65-F5344CB8AC3E}">
        <p14:creationId xmlns:p14="http://schemas.microsoft.com/office/powerpoint/2010/main" val="53940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Image”</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sz="1900" dirty="0"/>
              <a:t>Describe the image or statue that Nebuchadnezzar saw in his dream?  What did each of these segments represent?</a:t>
            </a:r>
            <a:endParaRPr lang="en-US" sz="1900" dirty="0" smtClean="0"/>
          </a:p>
          <a:p>
            <a:pPr marL="0" indent="0">
              <a:spcBef>
                <a:spcPts val="0"/>
              </a:spcBef>
              <a:buNone/>
            </a:pPr>
            <a:r>
              <a:rPr lang="en-US" altLang="en-US" sz="1900" i="1" dirty="0">
                <a:solidFill>
                  <a:srgbClr val="800000"/>
                </a:solidFill>
              </a:rPr>
              <a:t>“You, O king, were watching; and behold, </a:t>
            </a:r>
            <a:r>
              <a:rPr lang="en-US" altLang="en-US" sz="1900" b="1" i="1" dirty="0">
                <a:solidFill>
                  <a:srgbClr val="800000"/>
                </a:solidFill>
              </a:rPr>
              <a:t>a great image</a:t>
            </a:r>
            <a:r>
              <a:rPr lang="en-US" altLang="en-US" sz="1900" i="1" dirty="0">
                <a:solidFill>
                  <a:srgbClr val="800000"/>
                </a:solidFill>
              </a:rPr>
              <a:t>! This great image, whose splendor was excellent, stood before you; and </a:t>
            </a:r>
            <a:r>
              <a:rPr lang="en-US" altLang="en-US" sz="1900" b="1" i="1" dirty="0">
                <a:solidFill>
                  <a:srgbClr val="800000"/>
                </a:solidFill>
              </a:rPr>
              <a:t>its form was awesome</a:t>
            </a:r>
            <a:r>
              <a:rPr lang="en-US" altLang="en-US" sz="1900" i="1" dirty="0">
                <a:solidFill>
                  <a:srgbClr val="800000"/>
                </a:solidFill>
              </a:rPr>
              <a:t>. This </a:t>
            </a:r>
            <a:r>
              <a:rPr lang="en-US" altLang="en-US" sz="1900" i="1" dirty="0" smtClean="0">
                <a:solidFill>
                  <a:srgbClr val="800000"/>
                </a:solidFill>
              </a:rPr>
              <a:t>image’s </a:t>
            </a:r>
            <a:r>
              <a:rPr lang="en-US" altLang="en-US" sz="1900" b="1" i="1" dirty="0">
                <a:solidFill>
                  <a:srgbClr val="800000"/>
                </a:solidFill>
              </a:rPr>
              <a:t>head was of fine </a:t>
            </a:r>
            <a:r>
              <a:rPr lang="en-US" altLang="en-US" sz="1900" b="1" i="1" u="sng" dirty="0">
                <a:solidFill>
                  <a:srgbClr val="800000"/>
                </a:solidFill>
              </a:rPr>
              <a:t>gold</a:t>
            </a:r>
            <a:r>
              <a:rPr lang="en-US" altLang="en-US" sz="1900" i="1" dirty="0">
                <a:solidFill>
                  <a:srgbClr val="800000"/>
                </a:solidFill>
              </a:rPr>
              <a:t>, its </a:t>
            </a:r>
            <a:r>
              <a:rPr lang="en-US" altLang="en-US" sz="1900" b="1" i="1" dirty="0">
                <a:solidFill>
                  <a:srgbClr val="800000"/>
                </a:solidFill>
              </a:rPr>
              <a:t>chest and arms of </a:t>
            </a:r>
            <a:r>
              <a:rPr lang="en-US" altLang="en-US" sz="1900" b="1" i="1" u="sng" dirty="0">
                <a:solidFill>
                  <a:srgbClr val="800000"/>
                </a:solidFill>
              </a:rPr>
              <a:t>silver</a:t>
            </a:r>
            <a:r>
              <a:rPr lang="en-US" altLang="en-US" sz="1900" i="1" dirty="0">
                <a:solidFill>
                  <a:srgbClr val="800000"/>
                </a:solidFill>
              </a:rPr>
              <a:t>, its </a:t>
            </a:r>
            <a:r>
              <a:rPr lang="en-US" altLang="en-US" sz="1900" b="1" i="1" dirty="0">
                <a:solidFill>
                  <a:srgbClr val="800000"/>
                </a:solidFill>
              </a:rPr>
              <a:t>belly and thighs of bronze</a:t>
            </a:r>
            <a:r>
              <a:rPr lang="en-US" altLang="en-US" sz="1900" i="1" dirty="0">
                <a:solidFill>
                  <a:srgbClr val="800000"/>
                </a:solidFill>
              </a:rPr>
              <a:t>, </a:t>
            </a:r>
            <a:r>
              <a:rPr lang="en-US" altLang="en-US" sz="1900" b="1" i="1" dirty="0">
                <a:solidFill>
                  <a:srgbClr val="800000"/>
                </a:solidFill>
              </a:rPr>
              <a:t>its legs of </a:t>
            </a:r>
            <a:r>
              <a:rPr lang="en-US" altLang="en-US" sz="1900" b="1" i="1" u="sng" dirty="0">
                <a:solidFill>
                  <a:srgbClr val="800000"/>
                </a:solidFill>
              </a:rPr>
              <a:t>iron</a:t>
            </a:r>
            <a:r>
              <a:rPr lang="en-US" altLang="en-US" sz="1900" b="1" i="1" dirty="0">
                <a:solidFill>
                  <a:srgbClr val="800000"/>
                </a:solidFill>
              </a:rPr>
              <a:t>, its feet </a:t>
            </a:r>
            <a:r>
              <a:rPr lang="en-US" altLang="en-US" sz="1900" b="1" i="1" u="sng" dirty="0">
                <a:solidFill>
                  <a:srgbClr val="800000"/>
                </a:solidFill>
              </a:rPr>
              <a:t>partly of iron and partly of clay</a:t>
            </a:r>
            <a:r>
              <a:rPr lang="en-US" altLang="en-US" sz="1900" i="1" dirty="0">
                <a:solidFill>
                  <a:srgbClr val="800000"/>
                </a:solidFill>
              </a:rPr>
              <a:t>. You watched while </a:t>
            </a:r>
            <a:r>
              <a:rPr lang="en-US" altLang="en-US" sz="1900" b="1" i="1" dirty="0">
                <a:solidFill>
                  <a:srgbClr val="800000"/>
                </a:solidFill>
              </a:rPr>
              <a:t>a stone was </a:t>
            </a:r>
            <a:r>
              <a:rPr lang="en-US" altLang="en-US" sz="1900" b="1" i="1" u="sng" dirty="0">
                <a:solidFill>
                  <a:srgbClr val="800000"/>
                </a:solidFill>
              </a:rPr>
              <a:t>cut out without hands</a:t>
            </a:r>
            <a:r>
              <a:rPr lang="en-US" altLang="en-US" sz="1900" i="1" dirty="0">
                <a:solidFill>
                  <a:srgbClr val="800000"/>
                </a:solidFill>
              </a:rPr>
              <a:t>, which </a:t>
            </a:r>
            <a:r>
              <a:rPr lang="en-US" altLang="en-US" sz="1900" b="1" i="1" dirty="0">
                <a:solidFill>
                  <a:srgbClr val="800000"/>
                </a:solidFill>
              </a:rPr>
              <a:t>struck the image </a:t>
            </a:r>
            <a:r>
              <a:rPr lang="en-US" altLang="en-US" sz="1900" b="1" i="1" u="sng" dirty="0">
                <a:solidFill>
                  <a:srgbClr val="800000"/>
                </a:solidFill>
              </a:rPr>
              <a:t>on its feet</a:t>
            </a:r>
            <a:r>
              <a:rPr lang="en-US" altLang="en-US" sz="1900" i="1" dirty="0">
                <a:solidFill>
                  <a:srgbClr val="800000"/>
                </a:solidFill>
              </a:rPr>
              <a:t> of iron and clay, and broke them in pieces. Then the iron, the clay, the bronze, the silver, and the gold were </a:t>
            </a:r>
            <a:r>
              <a:rPr lang="en-US" altLang="en-US" sz="1900" b="1" i="1" dirty="0">
                <a:solidFill>
                  <a:srgbClr val="800000"/>
                </a:solidFill>
              </a:rPr>
              <a:t>crushed together</a:t>
            </a:r>
            <a:r>
              <a:rPr lang="en-US" altLang="en-US" sz="1900" i="1" dirty="0">
                <a:solidFill>
                  <a:srgbClr val="800000"/>
                </a:solidFill>
              </a:rPr>
              <a:t>, and became like chaff from the summer threshing floors; the wind carried them away so that </a:t>
            </a:r>
            <a:r>
              <a:rPr lang="en-US" altLang="en-US" sz="1900" b="1" i="1" dirty="0">
                <a:solidFill>
                  <a:srgbClr val="800000"/>
                </a:solidFill>
              </a:rPr>
              <a:t>no trace of them was found</a:t>
            </a:r>
            <a:r>
              <a:rPr lang="en-US" altLang="en-US" sz="1900" i="1" dirty="0">
                <a:solidFill>
                  <a:srgbClr val="800000"/>
                </a:solidFill>
              </a:rPr>
              <a:t>. And </a:t>
            </a:r>
            <a:r>
              <a:rPr lang="en-US" altLang="en-US" sz="1900" b="1" i="1" dirty="0">
                <a:solidFill>
                  <a:srgbClr val="800000"/>
                </a:solidFill>
              </a:rPr>
              <a:t>the stone that struck the image became a </a:t>
            </a:r>
            <a:r>
              <a:rPr lang="en-US" altLang="en-US" sz="1900" b="1" i="1" u="sng" dirty="0">
                <a:solidFill>
                  <a:srgbClr val="800000"/>
                </a:solidFill>
              </a:rPr>
              <a:t>great mountain and filled the whole earth</a:t>
            </a:r>
            <a:r>
              <a:rPr lang="en-US" altLang="en-US" sz="1900" i="1" dirty="0">
                <a:solidFill>
                  <a:srgbClr val="800000"/>
                </a:solidFill>
              </a:rPr>
              <a:t>.”</a:t>
            </a:r>
            <a:r>
              <a:rPr lang="en-US" altLang="en-US" sz="1900" dirty="0">
                <a:solidFill>
                  <a:srgbClr val="800000"/>
                </a:solidFill>
              </a:rPr>
              <a:t> </a:t>
            </a:r>
            <a:r>
              <a:rPr lang="en-US" altLang="en-US" sz="1900" dirty="0"/>
              <a:t>(</a:t>
            </a:r>
            <a:r>
              <a:rPr lang="en-US" altLang="en-US" sz="1900" b="1" dirty="0">
                <a:solidFill>
                  <a:srgbClr val="800000"/>
                </a:solidFill>
              </a:rPr>
              <a:t>Daniel 2:31-35</a:t>
            </a:r>
            <a:r>
              <a:rPr lang="en-US" altLang="en-US" sz="1900" dirty="0" smtClean="0"/>
              <a:t>)</a:t>
            </a:r>
            <a:endParaRPr lang="en-US" sz="1900" dirty="0" smtClean="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8753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Kingdoms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sz="1900" dirty="0"/>
              <a:t>Describe the image or statue that Nebuchadnezzar saw in his dream? </a:t>
            </a:r>
            <a:r>
              <a:rPr lang="en-US" sz="1900" dirty="0" smtClean="0"/>
              <a:t> What </a:t>
            </a:r>
            <a:r>
              <a:rPr lang="en-US" sz="1900" dirty="0"/>
              <a:t>did each of these segments represent?</a:t>
            </a:r>
            <a:endParaRPr lang="en-US" sz="1900" dirty="0" smtClean="0"/>
          </a:p>
          <a:p>
            <a:pPr marL="0" indent="0">
              <a:spcBef>
                <a:spcPts val="0"/>
              </a:spcBef>
              <a:buNone/>
            </a:pPr>
            <a:r>
              <a:rPr lang="en-US" altLang="en-US" sz="1900" i="1" dirty="0">
                <a:solidFill>
                  <a:srgbClr val="800000"/>
                </a:solidFill>
              </a:rPr>
              <a:t>“This is the dream. Now we will tell the </a:t>
            </a:r>
            <a:r>
              <a:rPr lang="en-US" altLang="en-US" sz="1900" b="1" i="1" u="sng" dirty="0">
                <a:solidFill>
                  <a:srgbClr val="800000"/>
                </a:solidFill>
              </a:rPr>
              <a:t>interpretation</a:t>
            </a:r>
            <a:r>
              <a:rPr lang="en-US" altLang="en-US" sz="1900" i="1" dirty="0">
                <a:solidFill>
                  <a:srgbClr val="800000"/>
                </a:solidFill>
              </a:rPr>
              <a:t> of it before the king.  You, O king, are </a:t>
            </a:r>
            <a:r>
              <a:rPr lang="en-US" altLang="en-US" sz="1900" b="1" i="1" dirty="0">
                <a:solidFill>
                  <a:srgbClr val="800000"/>
                </a:solidFill>
              </a:rPr>
              <a:t>a king of kings</a:t>
            </a:r>
            <a:r>
              <a:rPr lang="en-US" altLang="en-US" sz="1900" i="1" dirty="0">
                <a:solidFill>
                  <a:srgbClr val="800000"/>
                </a:solidFill>
              </a:rPr>
              <a:t>. For the God of heaven has given you </a:t>
            </a:r>
            <a:r>
              <a:rPr lang="en-US" altLang="en-US" sz="1900" b="1" i="1" dirty="0">
                <a:solidFill>
                  <a:srgbClr val="800000"/>
                </a:solidFill>
              </a:rPr>
              <a:t>a </a:t>
            </a:r>
            <a:r>
              <a:rPr lang="en-US" altLang="en-US" sz="1900" b="1" i="1" dirty="0" smtClean="0">
                <a:solidFill>
                  <a:srgbClr val="800000"/>
                </a:solidFill>
              </a:rPr>
              <a:t>kingdom </a:t>
            </a:r>
            <a:r>
              <a:rPr lang="en-US" altLang="en-US" sz="1900" i="1" dirty="0" smtClean="0">
                <a:solidFill>
                  <a:srgbClr val="800000"/>
                </a:solidFill>
              </a:rPr>
              <a:t>… </a:t>
            </a:r>
            <a:r>
              <a:rPr lang="en-US" altLang="en-US" sz="1900" b="1" i="1" u="sng" dirty="0" smtClean="0">
                <a:solidFill>
                  <a:srgbClr val="800000"/>
                </a:solidFill>
              </a:rPr>
              <a:t>you</a:t>
            </a:r>
            <a:r>
              <a:rPr lang="en-US" altLang="en-US" sz="1900" b="1" i="1" dirty="0" smtClean="0">
                <a:solidFill>
                  <a:srgbClr val="800000"/>
                </a:solidFill>
              </a:rPr>
              <a:t> </a:t>
            </a:r>
            <a:r>
              <a:rPr lang="en-US" altLang="en-US" sz="1900" b="1" i="1" dirty="0">
                <a:solidFill>
                  <a:srgbClr val="800000"/>
                </a:solidFill>
              </a:rPr>
              <a:t>are this head of gold</a:t>
            </a:r>
            <a:r>
              <a:rPr lang="en-US" altLang="en-US" sz="1900" i="1" dirty="0">
                <a:solidFill>
                  <a:srgbClr val="800000"/>
                </a:solidFill>
              </a:rPr>
              <a:t>. But </a:t>
            </a:r>
            <a:r>
              <a:rPr lang="en-US" altLang="en-US" sz="1900" b="1" i="1" dirty="0">
                <a:solidFill>
                  <a:srgbClr val="800000"/>
                </a:solidFill>
              </a:rPr>
              <a:t>after you shall arise another </a:t>
            </a:r>
            <a:r>
              <a:rPr lang="en-US" altLang="en-US" sz="1900" b="1" i="1" u="sng" dirty="0">
                <a:solidFill>
                  <a:srgbClr val="800000"/>
                </a:solidFill>
              </a:rPr>
              <a:t>kingdom</a:t>
            </a:r>
            <a:r>
              <a:rPr lang="en-US" altLang="en-US" sz="1900" b="1" i="1" dirty="0">
                <a:solidFill>
                  <a:srgbClr val="800000"/>
                </a:solidFill>
              </a:rPr>
              <a:t> </a:t>
            </a:r>
            <a:r>
              <a:rPr lang="en-US" altLang="en-US" sz="1900" i="1" dirty="0" smtClean="0">
                <a:solidFill>
                  <a:srgbClr val="800000"/>
                </a:solidFill>
              </a:rPr>
              <a:t>… then </a:t>
            </a:r>
            <a:r>
              <a:rPr lang="en-US" altLang="en-US" sz="1900" b="1" i="1" dirty="0">
                <a:solidFill>
                  <a:srgbClr val="800000"/>
                </a:solidFill>
              </a:rPr>
              <a:t>another, a </a:t>
            </a:r>
            <a:r>
              <a:rPr lang="en-US" altLang="en-US" sz="1900" b="1" i="1" u="sng" dirty="0">
                <a:solidFill>
                  <a:srgbClr val="800000"/>
                </a:solidFill>
              </a:rPr>
              <a:t>third</a:t>
            </a:r>
            <a:r>
              <a:rPr lang="en-US" altLang="en-US" sz="1900" b="1" i="1" dirty="0">
                <a:solidFill>
                  <a:srgbClr val="800000"/>
                </a:solidFill>
              </a:rPr>
              <a:t> </a:t>
            </a:r>
            <a:r>
              <a:rPr lang="en-US" altLang="en-US" sz="1900" b="1" i="1" u="sng" dirty="0">
                <a:solidFill>
                  <a:srgbClr val="800000"/>
                </a:solidFill>
              </a:rPr>
              <a:t>kingdom</a:t>
            </a:r>
            <a:r>
              <a:rPr lang="en-US" altLang="en-US" sz="1900" b="1" i="1" dirty="0">
                <a:solidFill>
                  <a:srgbClr val="800000"/>
                </a:solidFill>
              </a:rPr>
              <a:t> </a:t>
            </a:r>
            <a:r>
              <a:rPr lang="en-US" altLang="en-US" sz="1900" i="1" dirty="0">
                <a:solidFill>
                  <a:srgbClr val="800000"/>
                </a:solidFill>
              </a:rPr>
              <a:t>of bronze, which shall rule over all the earth. And </a:t>
            </a:r>
            <a:r>
              <a:rPr lang="en-US" altLang="en-US" sz="1900" b="1" i="1" dirty="0">
                <a:solidFill>
                  <a:srgbClr val="800000"/>
                </a:solidFill>
              </a:rPr>
              <a:t>the </a:t>
            </a:r>
            <a:r>
              <a:rPr lang="en-US" altLang="en-US" sz="1900" b="1" i="1" u="sng" dirty="0">
                <a:solidFill>
                  <a:srgbClr val="800000"/>
                </a:solidFill>
              </a:rPr>
              <a:t>fourth kingdom </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2:36-40</a:t>
            </a:r>
            <a:r>
              <a:rPr lang="en-US" altLang="en-US" sz="1900" dirty="0" smtClean="0"/>
              <a:t>)</a:t>
            </a:r>
          </a:p>
          <a:p>
            <a:pPr>
              <a:spcBef>
                <a:spcPts val="0"/>
              </a:spcBef>
            </a:pPr>
            <a:r>
              <a:rPr lang="en-US" sz="1900" dirty="0" smtClean="0"/>
              <a:t>Each segment represents a kingdom and possibly its leading, conquering king.</a:t>
            </a:r>
          </a:p>
          <a:p>
            <a:pPr>
              <a:spcBef>
                <a:spcPts val="0"/>
              </a:spcBef>
            </a:pPr>
            <a:r>
              <a:rPr lang="en-US" sz="1900" dirty="0" smtClean="0"/>
              <a:t>Are there 4 or 5 kingdoms in the statue?</a:t>
            </a:r>
          </a:p>
          <a:p>
            <a:pPr>
              <a:spcBef>
                <a:spcPts val="0"/>
              </a:spcBef>
            </a:pPr>
            <a:r>
              <a:rPr lang="en-US" sz="1900" dirty="0" smtClean="0"/>
              <a:t>Only 4 kingdoms are mentioned in the interpretation.</a:t>
            </a:r>
          </a:p>
          <a:p>
            <a:pPr>
              <a:spcBef>
                <a:spcPts val="0"/>
              </a:spcBef>
            </a:pPr>
            <a:r>
              <a:rPr lang="en-US" sz="1900" dirty="0" smtClean="0"/>
              <a:t>The </a:t>
            </a:r>
            <a:r>
              <a:rPr lang="en-US" sz="1900" i="1" dirty="0" smtClean="0">
                <a:solidFill>
                  <a:srgbClr val="800000"/>
                </a:solidFill>
              </a:rPr>
              <a:t>“feet and toes”</a:t>
            </a:r>
            <a:r>
              <a:rPr lang="en-US" sz="1900" dirty="0" smtClean="0"/>
              <a:t> are still part of </a:t>
            </a:r>
            <a:r>
              <a:rPr lang="en-US" sz="1900" i="1" dirty="0" smtClean="0">
                <a:solidFill>
                  <a:srgbClr val="800000"/>
                </a:solidFill>
              </a:rPr>
              <a:t>“the kingdom”</a:t>
            </a:r>
            <a:r>
              <a:rPr lang="en-US" sz="1900" dirty="0" smtClean="0"/>
              <a:t>, </a:t>
            </a:r>
            <a:r>
              <a:rPr lang="en-US" sz="1900" i="1" dirty="0" smtClean="0">
                <a:solidFill>
                  <a:srgbClr val="800000"/>
                </a:solidFill>
              </a:rPr>
              <a:t>“the fourth kingdom”</a:t>
            </a:r>
            <a:r>
              <a:rPr lang="en-US" sz="1900" dirty="0" smtClean="0"/>
              <a:t> – no fifth kingdom – no Futurist view.</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Babylonian</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402980" y="1772195"/>
            <a:ext cx="1277980" cy="646331"/>
          </a:xfrm>
          <a:prstGeom prst="rect">
            <a:avLst/>
          </a:prstGeom>
          <a:noFill/>
        </p:spPr>
        <p:txBody>
          <a:bodyPr wrap="square" rtlCol="0">
            <a:spAutoFit/>
          </a:bodyPr>
          <a:lstStyle/>
          <a:p>
            <a:pPr algn="ctr"/>
            <a:r>
              <a:rPr lang="en-US" b="1" dirty="0" err="1" smtClean="0">
                <a:solidFill>
                  <a:srgbClr val="800000"/>
                </a:solidFill>
                <a:latin typeface="Impact" panose="020B0806030902050204" pitchFamily="34" charset="0"/>
                <a:cs typeface="Arial" panose="020B0604020202020204" pitchFamily="34" charset="0"/>
              </a:rPr>
              <a:t>Medo-Persion</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Grecian</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402980" y="3666310"/>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Roman</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409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Various Materials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was the significance of the materials used in each segment?  Why was one material used over another?</a:t>
            </a:r>
            <a:endParaRPr lang="en-US" sz="1900" dirty="0" smtClean="0"/>
          </a:p>
          <a:p>
            <a:pPr marL="0" indent="0">
              <a:spcBef>
                <a:spcPts val="0"/>
              </a:spcBef>
              <a:buNone/>
            </a:pPr>
            <a:r>
              <a:rPr lang="en-US" altLang="en-US" sz="1900" i="1" dirty="0" smtClean="0">
                <a:solidFill>
                  <a:srgbClr val="800000"/>
                </a:solidFill>
              </a:rPr>
              <a:t>“For </a:t>
            </a:r>
            <a:r>
              <a:rPr lang="en-US" altLang="en-US" sz="1900" i="1" dirty="0">
                <a:solidFill>
                  <a:srgbClr val="800000"/>
                </a:solidFill>
              </a:rPr>
              <a:t>the God of heaven has given you </a:t>
            </a:r>
            <a:r>
              <a:rPr lang="en-US" altLang="en-US" sz="1900" b="1" i="1" dirty="0">
                <a:solidFill>
                  <a:srgbClr val="800000"/>
                </a:solidFill>
              </a:rPr>
              <a:t>a kingdom</a:t>
            </a:r>
            <a:r>
              <a:rPr lang="en-US" altLang="en-US" sz="1900" i="1" dirty="0">
                <a:solidFill>
                  <a:srgbClr val="800000"/>
                </a:solidFill>
              </a:rPr>
              <a:t>, power, strength, and glory</a:t>
            </a:r>
            <a:r>
              <a:rPr lang="en-US" altLang="en-US" sz="1900" i="1" dirty="0" smtClean="0">
                <a:solidFill>
                  <a:srgbClr val="800000"/>
                </a:solidFill>
              </a:rPr>
              <a:t>; and </a:t>
            </a:r>
            <a:r>
              <a:rPr lang="en-US" altLang="en-US" sz="1900" i="1" dirty="0">
                <a:solidFill>
                  <a:srgbClr val="800000"/>
                </a:solidFill>
              </a:rPr>
              <a:t>wherever the children of men dwell, or the beasts of the field and the birds of the heaven, He has given them into your hand, and has made you ruler over them </a:t>
            </a:r>
            <a:r>
              <a:rPr lang="en-US" altLang="en-US" sz="1900" i="1" dirty="0" smtClean="0">
                <a:solidFill>
                  <a:srgbClr val="800000"/>
                </a:solidFill>
              </a:rPr>
              <a:t>all – </a:t>
            </a:r>
            <a:r>
              <a:rPr lang="en-US" altLang="en-US" sz="1900" b="1" i="1" dirty="0" smtClean="0">
                <a:solidFill>
                  <a:srgbClr val="800000"/>
                </a:solidFill>
              </a:rPr>
              <a:t>you </a:t>
            </a:r>
            <a:r>
              <a:rPr lang="en-US" altLang="en-US" sz="1900" b="1" i="1" dirty="0">
                <a:solidFill>
                  <a:srgbClr val="800000"/>
                </a:solidFill>
              </a:rPr>
              <a:t>are this head of gold</a:t>
            </a:r>
            <a:r>
              <a:rPr lang="en-US" altLang="en-US" sz="1900" i="1" dirty="0" smtClean="0">
                <a:solidFill>
                  <a:srgbClr val="800000"/>
                </a:solidFill>
              </a:rPr>
              <a:t>. But </a:t>
            </a:r>
            <a:r>
              <a:rPr lang="en-US" altLang="en-US" sz="1900" i="1" dirty="0">
                <a:solidFill>
                  <a:srgbClr val="800000"/>
                </a:solidFill>
              </a:rPr>
              <a:t>after you shall arise </a:t>
            </a:r>
            <a:r>
              <a:rPr lang="en-US" altLang="en-US" sz="1900" b="1" i="1" dirty="0">
                <a:solidFill>
                  <a:srgbClr val="800000"/>
                </a:solidFill>
              </a:rPr>
              <a:t>another kingdom </a:t>
            </a:r>
            <a:r>
              <a:rPr lang="en-US" altLang="en-US" sz="1900" b="1" i="1" u="sng" dirty="0" smtClean="0">
                <a:solidFill>
                  <a:srgbClr val="800000"/>
                </a:solidFill>
              </a:rPr>
              <a:t>inferior</a:t>
            </a:r>
            <a:r>
              <a:rPr lang="en-US" altLang="en-US" sz="1900" b="1" i="1" dirty="0" smtClean="0">
                <a:solidFill>
                  <a:srgbClr val="800000"/>
                </a:solidFill>
              </a:rPr>
              <a:t> to yours</a:t>
            </a:r>
            <a:r>
              <a:rPr lang="en-US" altLang="en-US" sz="1900" i="1" dirty="0" smtClean="0">
                <a:solidFill>
                  <a:srgbClr val="800000"/>
                </a:solidFill>
              </a:rPr>
              <a:t>; </a:t>
            </a:r>
            <a:r>
              <a:rPr lang="en-US" altLang="en-US" sz="1900" i="1" dirty="0">
                <a:solidFill>
                  <a:srgbClr val="800000"/>
                </a:solidFill>
              </a:rPr>
              <a:t>then another, </a:t>
            </a:r>
            <a:r>
              <a:rPr lang="en-US" altLang="en-US" sz="1900" b="1" i="1" dirty="0">
                <a:solidFill>
                  <a:srgbClr val="800000"/>
                </a:solidFill>
              </a:rPr>
              <a:t>a third kingdom of bronze, which shall </a:t>
            </a:r>
            <a:r>
              <a:rPr lang="en-US" altLang="en-US" sz="1900" b="1" i="1" u="sng" dirty="0">
                <a:solidFill>
                  <a:srgbClr val="800000"/>
                </a:solidFill>
              </a:rPr>
              <a:t>rule over all the earth</a:t>
            </a:r>
            <a:r>
              <a:rPr lang="en-US" altLang="en-US" sz="1900" i="1" dirty="0" smtClean="0">
                <a:solidFill>
                  <a:srgbClr val="800000"/>
                </a:solidFill>
              </a:rPr>
              <a:t>. And </a:t>
            </a:r>
            <a:r>
              <a:rPr lang="en-US" altLang="en-US" sz="1900" b="1" i="1" dirty="0">
                <a:solidFill>
                  <a:srgbClr val="800000"/>
                </a:solidFill>
              </a:rPr>
              <a:t>the fourth kingdom shall be as </a:t>
            </a:r>
            <a:r>
              <a:rPr lang="en-US" altLang="en-US" sz="1900" b="1" i="1" u="sng" dirty="0">
                <a:solidFill>
                  <a:srgbClr val="800000"/>
                </a:solidFill>
              </a:rPr>
              <a:t>strong as iron</a:t>
            </a:r>
            <a:r>
              <a:rPr lang="en-US" altLang="en-US" sz="1900" i="1" dirty="0">
                <a:solidFill>
                  <a:srgbClr val="800000"/>
                </a:solidFill>
              </a:rPr>
              <a:t>, inasmuch as iron breaks in pieces and shatters everything; and like iron that crushes</a:t>
            </a:r>
            <a:r>
              <a:rPr lang="en-US" altLang="en-US" sz="1900" b="1" i="1" dirty="0">
                <a:solidFill>
                  <a:srgbClr val="800000"/>
                </a:solidFill>
              </a:rPr>
              <a:t>, that kingdom will break in pieces and </a:t>
            </a:r>
            <a:r>
              <a:rPr lang="en-US" altLang="en-US" sz="1900" b="1" i="1" u="sng" dirty="0">
                <a:solidFill>
                  <a:srgbClr val="800000"/>
                </a:solidFill>
              </a:rPr>
              <a:t>crush all the others</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2:36-40</a:t>
            </a:r>
            <a:r>
              <a:rPr lang="en-US" altLang="en-US" sz="1900" dirty="0" smtClean="0"/>
              <a:t>)</a:t>
            </a:r>
            <a:endParaRPr lang="en-US" sz="1900" dirty="0" smtClean="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6155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Various Materials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was the significance of the materials used in each segment?  Why was one material used over another?</a:t>
            </a:r>
            <a:endParaRPr lang="en-US" sz="1900" dirty="0" smtClean="0"/>
          </a:p>
          <a:p>
            <a:pPr marL="0" indent="0">
              <a:spcBef>
                <a:spcPts val="0"/>
              </a:spcBef>
              <a:buNone/>
            </a:pPr>
            <a:r>
              <a:rPr lang="en-US" altLang="en-US" sz="1900" i="1" dirty="0" smtClean="0">
                <a:solidFill>
                  <a:srgbClr val="800000"/>
                </a:solidFill>
              </a:rPr>
              <a:t>“Whereas </a:t>
            </a:r>
            <a:r>
              <a:rPr lang="en-US" altLang="en-US" sz="1900" i="1" dirty="0">
                <a:solidFill>
                  <a:srgbClr val="800000"/>
                </a:solidFill>
              </a:rPr>
              <a:t>you saw the feet and toes, </a:t>
            </a:r>
            <a:r>
              <a:rPr lang="en-US" altLang="en-US" sz="1900" b="1" i="1" dirty="0">
                <a:solidFill>
                  <a:srgbClr val="800000"/>
                </a:solidFill>
              </a:rPr>
              <a:t>partly of </a:t>
            </a:r>
            <a:r>
              <a:rPr lang="en-US" altLang="en-US" sz="1900" b="1" i="1" dirty="0" smtClean="0">
                <a:solidFill>
                  <a:srgbClr val="800000"/>
                </a:solidFill>
              </a:rPr>
              <a:t>potter’s </a:t>
            </a:r>
            <a:r>
              <a:rPr lang="en-US" altLang="en-US" sz="1900" b="1" i="1" dirty="0">
                <a:solidFill>
                  <a:srgbClr val="800000"/>
                </a:solidFill>
              </a:rPr>
              <a:t>clay and partly of iron</a:t>
            </a:r>
            <a:r>
              <a:rPr lang="en-US" altLang="en-US" sz="1900" i="1" dirty="0">
                <a:solidFill>
                  <a:srgbClr val="800000"/>
                </a:solidFill>
              </a:rPr>
              <a:t>, the </a:t>
            </a:r>
            <a:r>
              <a:rPr lang="en-US" altLang="en-US" sz="1900" b="1" i="1" dirty="0">
                <a:solidFill>
                  <a:srgbClr val="800000"/>
                </a:solidFill>
              </a:rPr>
              <a:t>kingdom shall be </a:t>
            </a:r>
            <a:r>
              <a:rPr lang="en-US" altLang="en-US" sz="1900" b="1" i="1" u="sng" dirty="0">
                <a:solidFill>
                  <a:srgbClr val="800000"/>
                </a:solidFill>
              </a:rPr>
              <a:t>divided</a:t>
            </a:r>
            <a:r>
              <a:rPr lang="en-US" altLang="en-US" sz="1900" i="1" dirty="0">
                <a:solidFill>
                  <a:srgbClr val="800000"/>
                </a:solidFill>
              </a:rPr>
              <a:t>; yet the </a:t>
            </a:r>
            <a:r>
              <a:rPr lang="en-US" altLang="en-US" sz="1900" b="1" i="1" u="sng" dirty="0">
                <a:solidFill>
                  <a:srgbClr val="800000"/>
                </a:solidFill>
              </a:rPr>
              <a:t>strength</a:t>
            </a:r>
            <a:r>
              <a:rPr lang="en-US" altLang="en-US" sz="1900" b="1" i="1" dirty="0">
                <a:solidFill>
                  <a:srgbClr val="800000"/>
                </a:solidFill>
              </a:rPr>
              <a:t> of the iron shall be in it</a:t>
            </a:r>
            <a:r>
              <a:rPr lang="en-US" altLang="en-US" sz="1900" i="1" dirty="0">
                <a:solidFill>
                  <a:srgbClr val="800000"/>
                </a:solidFill>
              </a:rPr>
              <a:t>, just as you saw </a:t>
            </a:r>
            <a:r>
              <a:rPr lang="en-US" altLang="en-US" sz="1900" b="1" i="1" dirty="0">
                <a:solidFill>
                  <a:srgbClr val="800000"/>
                </a:solidFill>
              </a:rPr>
              <a:t>the iron mixed with ceramic clay</a:t>
            </a:r>
            <a:r>
              <a:rPr lang="en-US" altLang="en-US" sz="1900" i="1" dirty="0" smtClean="0">
                <a:solidFill>
                  <a:srgbClr val="800000"/>
                </a:solidFill>
              </a:rPr>
              <a:t>. And </a:t>
            </a:r>
            <a:r>
              <a:rPr lang="en-US" altLang="en-US" sz="1900" i="1" dirty="0">
                <a:solidFill>
                  <a:srgbClr val="800000"/>
                </a:solidFill>
              </a:rPr>
              <a:t>as the toes of the feet were partly of iron and partly of clay, so the kingdom shall be </a:t>
            </a:r>
            <a:r>
              <a:rPr lang="en-US" altLang="en-US" sz="1900" b="1" i="1" dirty="0">
                <a:solidFill>
                  <a:srgbClr val="800000"/>
                </a:solidFill>
              </a:rPr>
              <a:t>partly strong and partly fragile</a:t>
            </a:r>
            <a:r>
              <a:rPr lang="en-US" altLang="en-US" sz="1900" i="1" dirty="0" smtClean="0">
                <a:solidFill>
                  <a:srgbClr val="800000"/>
                </a:solidFill>
              </a:rPr>
              <a:t>. As </a:t>
            </a:r>
            <a:r>
              <a:rPr lang="en-US" altLang="en-US" sz="1900" i="1" dirty="0">
                <a:solidFill>
                  <a:srgbClr val="800000"/>
                </a:solidFill>
              </a:rPr>
              <a:t>you saw iron mixed with ceramic clay, they will mingle with the seed of men; but they will </a:t>
            </a:r>
            <a:r>
              <a:rPr lang="en-US" altLang="en-US" sz="1900" b="1" i="1" dirty="0">
                <a:solidFill>
                  <a:srgbClr val="800000"/>
                </a:solidFill>
              </a:rPr>
              <a:t>not adhere to one another</a:t>
            </a:r>
            <a:r>
              <a:rPr lang="en-US" altLang="en-US" sz="1900" i="1" dirty="0">
                <a:solidFill>
                  <a:srgbClr val="800000"/>
                </a:solidFill>
              </a:rPr>
              <a:t>, just as iron does not mix with clay</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2:36-43</a:t>
            </a:r>
            <a:r>
              <a:rPr lang="en-US" altLang="en-US" sz="1900" dirty="0" smtClean="0"/>
              <a:t>)</a:t>
            </a:r>
          </a:p>
          <a:p>
            <a:pPr>
              <a:spcBef>
                <a:spcPts val="0"/>
              </a:spcBef>
            </a:pPr>
            <a:r>
              <a:rPr lang="en-US" sz="1900" dirty="0" smtClean="0"/>
              <a:t>The kingdoms have descending superiority or value.</a:t>
            </a:r>
          </a:p>
          <a:p>
            <a:pPr>
              <a:spcBef>
                <a:spcPts val="0"/>
              </a:spcBef>
            </a:pPr>
            <a:r>
              <a:rPr lang="en-US" sz="1900" dirty="0" smtClean="0"/>
              <a:t>The fourth, the iron kingdom is the strongest.</a:t>
            </a:r>
          </a:p>
          <a:p>
            <a:pPr>
              <a:spcBef>
                <a:spcPts val="0"/>
              </a:spcBef>
            </a:pPr>
            <a:r>
              <a:rPr lang="en-US" sz="1900" dirty="0" smtClean="0"/>
              <a:t>But, it will have internal division because of conglomeration of differing peoples.</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8396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Conquering, Enduring Kingdom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1800" dirty="0"/>
              <a:t>What happened to the statue?  How would this one be different than those represented by the statue?  What is represented by this</a:t>
            </a:r>
            <a:r>
              <a:rPr lang="en-US" sz="1800" dirty="0" smtClean="0"/>
              <a:t>?</a:t>
            </a:r>
          </a:p>
          <a:p>
            <a:pPr marL="0" lvl="0" indent="0">
              <a:spcBef>
                <a:spcPts val="0"/>
              </a:spcBef>
              <a:buNone/>
            </a:pPr>
            <a:r>
              <a:rPr lang="en-US" sz="1800" i="1" dirty="0" smtClean="0">
                <a:solidFill>
                  <a:srgbClr val="800000"/>
                </a:solidFill>
              </a:rPr>
              <a:t>“You </a:t>
            </a:r>
            <a:r>
              <a:rPr lang="en-US" sz="1800" i="1" dirty="0">
                <a:solidFill>
                  <a:srgbClr val="800000"/>
                </a:solidFill>
              </a:rPr>
              <a:t>watched while </a:t>
            </a:r>
            <a:r>
              <a:rPr lang="en-US" sz="1800" b="1" i="1" dirty="0">
                <a:solidFill>
                  <a:srgbClr val="800000"/>
                </a:solidFill>
              </a:rPr>
              <a:t>a stone was </a:t>
            </a:r>
            <a:r>
              <a:rPr lang="en-US" sz="1800" b="1" i="1" u="sng" dirty="0">
                <a:solidFill>
                  <a:srgbClr val="800000"/>
                </a:solidFill>
              </a:rPr>
              <a:t>cut out without hands</a:t>
            </a:r>
            <a:r>
              <a:rPr lang="en-US" sz="1800" i="1" dirty="0">
                <a:solidFill>
                  <a:srgbClr val="800000"/>
                </a:solidFill>
              </a:rPr>
              <a:t>, which </a:t>
            </a:r>
            <a:r>
              <a:rPr lang="en-US" sz="1800" b="1" i="1" dirty="0">
                <a:solidFill>
                  <a:srgbClr val="800000"/>
                </a:solidFill>
              </a:rPr>
              <a:t>struck the image on its feet </a:t>
            </a:r>
            <a:r>
              <a:rPr lang="en-US" sz="1800" i="1" dirty="0">
                <a:solidFill>
                  <a:srgbClr val="800000"/>
                </a:solidFill>
              </a:rPr>
              <a:t>of iron and clay, and broke them in pieces</a:t>
            </a:r>
            <a:r>
              <a:rPr lang="en-US" sz="1800" i="1" dirty="0" smtClean="0">
                <a:solidFill>
                  <a:srgbClr val="800000"/>
                </a:solidFill>
              </a:rPr>
              <a:t>. Then </a:t>
            </a:r>
            <a:r>
              <a:rPr lang="en-US" sz="1800" b="1" i="1" dirty="0">
                <a:solidFill>
                  <a:srgbClr val="800000"/>
                </a:solidFill>
              </a:rPr>
              <a:t>the iron, the clay, the bronze, the silver, and the gold were </a:t>
            </a:r>
            <a:r>
              <a:rPr lang="en-US" sz="1800" b="1" i="1" u="sng" dirty="0">
                <a:solidFill>
                  <a:srgbClr val="800000"/>
                </a:solidFill>
              </a:rPr>
              <a:t>crushed together</a:t>
            </a:r>
            <a:r>
              <a:rPr lang="en-US" sz="1800" i="1" dirty="0">
                <a:solidFill>
                  <a:srgbClr val="800000"/>
                </a:solidFill>
              </a:rPr>
              <a:t>, and became like chaff from the summer threshing floors; the wind carried them away so that </a:t>
            </a:r>
            <a:r>
              <a:rPr lang="en-US" sz="1800" b="1" i="1" dirty="0">
                <a:solidFill>
                  <a:srgbClr val="800000"/>
                </a:solidFill>
              </a:rPr>
              <a:t>no trace of them was found</a:t>
            </a:r>
            <a:r>
              <a:rPr lang="en-US" sz="1800" i="1" dirty="0">
                <a:solidFill>
                  <a:srgbClr val="800000"/>
                </a:solidFill>
              </a:rPr>
              <a:t>. And </a:t>
            </a:r>
            <a:r>
              <a:rPr lang="en-US" sz="1800" b="1" i="1" dirty="0">
                <a:solidFill>
                  <a:srgbClr val="800000"/>
                </a:solidFill>
              </a:rPr>
              <a:t>the stone that struck the image became a </a:t>
            </a:r>
            <a:r>
              <a:rPr lang="en-US" sz="1800" b="1" i="1" u="sng" dirty="0">
                <a:solidFill>
                  <a:srgbClr val="800000"/>
                </a:solidFill>
              </a:rPr>
              <a:t>great mountain</a:t>
            </a:r>
            <a:r>
              <a:rPr lang="en-US" sz="1800" b="1" i="1" dirty="0">
                <a:solidFill>
                  <a:srgbClr val="800000"/>
                </a:solidFill>
              </a:rPr>
              <a:t> and </a:t>
            </a:r>
            <a:r>
              <a:rPr lang="en-US" sz="1800" b="1" i="1" u="sng" dirty="0">
                <a:solidFill>
                  <a:srgbClr val="800000"/>
                </a:solidFill>
              </a:rPr>
              <a:t>filled the whole earth</a:t>
            </a:r>
            <a:r>
              <a:rPr lang="en-US" sz="1800" i="1" dirty="0">
                <a:solidFill>
                  <a:srgbClr val="800000"/>
                </a:solidFill>
              </a:rPr>
              <a:t>. … And </a:t>
            </a:r>
            <a:r>
              <a:rPr lang="en-US" sz="1800" b="1" i="1" dirty="0">
                <a:solidFill>
                  <a:srgbClr val="800000"/>
                </a:solidFill>
              </a:rPr>
              <a:t>in the days of </a:t>
            </a:r>
            <a:r>
              <a:rPr lang="en-US" sz="1800" b="1" i="1" u="sng" dirty="0">
                <a:solidFill>
                  <a:srgbClr val="800000"/>
                </a:solidFill>
              </a:rPr>
              <a:t>these kings</a:t>
            </a:r>
            <a:r>
              <a:rPr lang="en-US" sz="1800" b="1" i="1" dirty="0">
                <a:solidFill>
                  <a:srgbClr val="800000"/>
                </a:solidFill>
              </a:rPr>
              <a:t> </a:t>
            </a:r>
            <a:r>
              <a:rPr lang="en-US" sz="1800" i="1" dirty="0">
                <a:solidFill>
                  <a:srgbClr val="800000"/>
                </a:solidFill>
              </a:rPr>
              <a:t>the God of heaven will set up </a:t>
            </a:r>
            <a:r>
              <a:rPr lang="en-US" sz="1800" b="1" i="1" dirty="0">
                <a:solidFill>
                  <a:srgbClr val="800000"/>
                </a:solidFill>
              </a:rPr>
              <a:t>a kingdom which shall </a:t>
            </a:r>
            <a:r>
              <a:rPr lang="en-US" sz="1800" b="1" i="1" u="sng" dirty="0">
                <a:solidFill>
                  <a:srgbClr val="800000"/>
                </a:solidFill>
              </a:rPr>
              <a:t>never be destroyed</a:t>
            </a:r>
            <a:r>
              <a:rPr lang="en-US" sz="1800" i="1" dirty="0">
                <a:solidFill>
                  <a:srgbClr val="800000"/>
                </a:solidFill>
              </a:rPr>
              <a:t>; and the kingdom </a:t>
            </a:r>
            <a:r>
              <a:rPr lang="en-US" sz="1800" b="1" i="1" dirty="0">
                <a:solidFill>
                  <a:srgbClr val="800000"/>
                </a:solidFill>
              </a:rPr>
              <a:t>shall </a:t>
            </a:r>
            <a:r>
              <a:rPr lang="en-US" sz="1800" b="1" i="1" u="sng" dirty="0">
                <a:solidFill>
                  <a:srgbClr val="800000"/>
                </a:solidFill>
              </a:rPr>
              <a:t>not be left to other</a:t>
            </a:r>
            <a:r>
              <a:rPr lang="en-US" sz="1800" b="1" i="1" dirty="0">
                <a:solidFill>
                  <a:srgbClr val="800000"/>
                </a:solidFill>
              </a:rPr>
              <a:t> people</a:t>
            </a:r>
            <a:r>
              <a:rPr lang="en-US" sz="1800" i="1" dirty="0">
                <a:solidFill>
                  <a:srgbClr val="800000"/>
                </a:solidFill>
              </a:rPr>
              <a:t>; it shall </a:t>
            </a:r>
            <a:r>
              <a:rPr lang="en-US" sz="1800" b="1" i="1" dirty="0">
                <a:solidFill>
                  <a:srgbClr val="800000"/>
                </a:solidFill>
              </a:rPr>
              <a:t>break in pieces and </a:t>
            </a:r>
            <a:r>
              <a:rPr lang="en-US" sz="1800" b="1" i="1" u="sng" dirty="0">
                <a:solidFill>
                  <a:srgbClr val="800000"/>
                </a:solidFill>
              </a:rPr>
              <a:t>consume all these kingdoms</a:t>
            </a:r>
            <a:r>
              <a:rPr lang="en-US" sz="1800" i="1" dirty="0">
                <a:solidFill>
                  <a:srgbClr val="800000"/>
                </a:solidFill>
              </a:rPr>
              <a:t>, and it shall </a:t>
            </a:r>
            <a:r>
              <a:rPr lang="en-US" sz="1800" b="1" i="1" dirty="0">
                <a:solidFill>
                  <a:srgbClr val="800000"/>
                </a:solidFill>
              </a:rPr>
              <a:t>stand forever</a:t>
            </a:r>
            <a:r>
              <a:rPr lang="en-US" sz="1800" i="1" dirty="0" smtClean="0">
                <a:solidFill>
                  <a:srgbClr val="800000"/>
                </a:solidFill>
              </a:rPr>
              <a:t>.  Inasmuch </a:t>
            </a:r>
            <a:r>
              <a:rPr lang="en-US" sz="1800" i="1" dirty="0">
                <a:solidFill>
                  <a:srgbClr val="800000"/>
                </a:solidFill>
              </a:rPr>
              <a:t>as you saw that the stone was </a:t>
            </a:r>
            <a:r>
              <a:rPr lang="en-US" sz="1800" b="1" i="1" dirty="0">
                <a:solidFill>
                  <a:srgbClr val="800000"/>
                </a:solidFill>
              </a:rPr>
              <a:t>cut out of the mountain </a:t>
            </a:r>
            <a:r>
              <a:rPr lang="en-US" sz="1800" b="1" i="1" u="sng" dirty="0">
                <a:solidFill>
                  <a:srgbClr val="800000"/>
                </a:solidFill>
              </a:rPr>
              <a:t>without hands</a:t>
            </a:r>
            <a:r>
              <a:rPr lang="en-US" sz="1800" i="1" dirty="0">
                <a:solidFill>
                  <a:srgbClr val="800000"/>
                </a:solidFill>
              </a:rPr>
              <a:t>, and that it broke in pieces the iron, the bronze, the clay, the silver, and the </a:t>
            </a:r>
            <a:r>
              <a:rPr lang="en-US" sz="1800" i="1" dirty="0" smtClean="0">
                <a:solidFill>
                  <a:srgbClr val="800000"/>
                </a:solidFill>
              </a:rPr>
              <a:t>gold – </a:t>
            </a:r>
            <a:r>
              <a:rPr lang="en-US" sz="1800" b="1" i="1" dirty="0" smtClean="0">
                <a:solidFill>
                  <a:srgbClr val="800000"/>
                </a:solidFill>
              </a:rPr>
              <a:t>the </a:t>
            </a:r>
            <a:r>
              <a:rPr lang="en-US" sz="1800" b="1" i="1" u="sng" dirty="0" smtClean="0">
                <a:solidFill>
                  <a:srgbClr val="800000"/>
                </a:solidFill>
              </a:rPr>
              <a:t>great </a:t>
            </a:r>
            <a:r>
              <a:rPr lang="en-US" sz="1800" b="1" i="1" u="sng" dirty="0">
                <a:solidFill>
                  <a:srgbClr val="800000"/>
                </a:solidFill>
              </a:rPr>
              <a:t>God</a:t>
            </a:r>
            <a:r>
              <a:rPr lang="en-US" sz="1800" b="1" i="1" dirty="0">
                <a:solidFill>
                  <a:srgbClr val="800000"/>
                </a:solidFill>
              </a:rPr>
              <a:t> has made known </a:t>
            </a:r>
            <a:r>
              <a:rPr lang="en-US" sz="1800" i="1" dirty="0">
                <a:solidFill>
                  <a:srgbClr val="800000"/>
                </a:solidFill>
              </a:rPr>
              <a:t>to the king what will come to pass after this. The dream is certain, and its interpretation is sure</a:t>
            </a:r>
            <a:r>
              <a:rPr lang="en-US" sz="1800" i="1" dirty="0" smtClean="0">
                <a:solidFill>
                  <a:srgbClr val="800000"/>
                </a:solidFill>
              </a:rPr>
              <a:t>.” </a:t>
            </a:r>
            <a:r>
              <a:rPr lang="en-US" sz="1800" dirty="0" smtClean="0"/>
              <a:t>(</a:t>
            </a:r>
            <a:r>
              <a:rPr lang="en-US" sz="1800" b="1" dirty="0" smtClean="0">
                <a:solidFill>
                  <a:srgbClr val="800000"/>
                </a:solidFill>
              </a:rPr>
              <a:t>Daniel 2:34-35, 44-45</a:t>
            </a:r>
            <a:r>
              <a:rPr lang="en-US" sz="1800" dirty="0" smtClean="0"/>
              <a:t>)</a:t>
            </a:r>
          </a:p>
          <a:p>
            <a:pPr>
              <a:spcBef>
                <a:spcPts val="0"/>
              </a:spcBef>
              <a:buFont typeface="+mj-lt"/>
              <a:buAutoNum type="alphaUcPeriod"/>
            </a:pPr>
            <a:r>
              <a:rPr lang="en-US" sz="1800" dirty="0" smtClean="0"/>
              <a:t>The last kingdom will originate with God and arrive in the days of the fourth kingdom, Rome.</a:t>
            </a:r>
          </a:p>
          <a:p>
            <a:pPr>
              <a:spcBef>
                <a:spcPts val="0"/>
              </a:spcBef>
              <a:buFont typeface="+mj-lt"/>
              <a:buAutoNum type="alphaUcPeriod"/>
            </a:pPr>
            <a:r>
              <a:rPr lang="en-US" sz="1800" dirty="0" smtClean="0"/>
              <a:t>It will conquer all earthly kingdoms and never be conquered.</a:t>
            </a:r>
            <a:endParaRPr lang="en-US" sz="1800" dirty="0"/>
          </a:p>
          <a:p>
            <a:pPr marL="0" indent="0">
              <a:spcBef>
                <a:spcPts val="0"/>
              </a:spcBef>
              <a:buNone/>
            </a:pPr>
            <a:endParaRPr lang="en-US" sz="1800" dirty="0" smtClean="0"/>
          </a:p>
          <a:p>
            <a:pPr>
              <a:spcBef>
                <a:spcPts val="0"/>
              </a:spcBef>
            </a:pPr>
            <a:endParaRPr lang="en-US" sz="1800" dirty="0" smtClean="0"/>
          </a:p>
        </p:txBody>
      </p:sp>
    </p:spTree>
    <p:extLst>
      <p:ext uri="{BB962C8B-B14F-4D97-AF65-F5344CB8AC3E}">
        <p14:creationId xmlns:p14="http://schemas.microsoft.com/office/powerpoint/2010/main" val="6151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Revelation</a:t>
            </a:r>
            <a:endParaRPr lang="en-US" dirty="0"/>
          </a:p>
        </p:txBody>
      </p:sp>
      <p:sp>
        <p:nvSpPr>
          <p:cNvPr id="3" name="Content Placeholder 2"/>
          <p:cNvSpPr>
            <a:spLocks noGrp="1"/>
          </p:cNvSpPr>
          <p:nvPr>
            <p:ph sz="quarter" idx="10"/>
          </p:nvPr>
        </p:nvSpPr>
        <p:spPr/>
        <p:txBody>
          <a:bodyPr/>
          <a:lstStyle/>
          <a:p>
            <a:r>
              <a:rPr lang="en-US" dirty="0" smtClean="0"/>
              <a:t>Four succeeding, earthly kingdoms starting with Babylon.</a:t>
            </a:r>
          </a:p>
          <a:p>
            <a:r>
              <a:rPr lang="en-US" dirty="0" smtClean="0"/>
              <a:t>Later, learn that the other 3 are:  </a:t>
            </a:r>
            <a:r>
              <a:rPr lang="en-US" dirty="0" err="1" smtClean="0"/>
              <a:t>Medo</a:t>
            </a:r>
            <a:r>
              <a:rPr lang="en-US" dirty="0" smtClean="0"/>
              <a:t>-Persian, Grecian, and Roman.</a:t>
            </a:r>
          </a:p>
          <a:p>
            <a:r>
              <a:rPr lang="en-US" dirty="0" smtClean="0"/>
              <a:t>God’s kingdom, the church, is established during days of Roman empire.</a:t>
            </a:r>
          </a:p>
          <a:p>
            <a:r>
              <a:rPr lang="en-US" dirty="0" smtClean="0"/>
              <a:t>The Messianic kingdom will crush the other kingdoms and never be destroyed.</a:t>
            </a:r>
          </a:p>
          <a:p>
            <a:endParaRPr lang="en-US" dirty="0"/>
          </a:p>
        </p:txBody>
      </p:sp>
    </p:spTree>
    <p:extLst>
      <p:ext uri="{BB962C8B-B14F-4D97-AF65-F5344CB8AC3E}">
        <p14:creationId xmlns:p14="http://schemas.microsoft.com/office/powerpoint/2010/main" val="39737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Beasts and</a:t>
            </a:r>
            <a:br>
              <a:rPr lang="en-US" dirty="0" smtClean="0"/>
            </a:br>
            <a:r>
              <a:rPr lang="en-US" dirty="0" smtClean="0"/>
              <a:t>the Son of Man</a:t>
            </a:r>
          </a:p>
          <a:p>
            <a:r>
              <a:rPr lang="en-US" dirty="0" smtClean="0"/>
              <a:t>Daniel 7</a:t>
            </a:r>
            <a:endParaRPr lang="en-US" dirty="0"/>
          </a:p>
        </p:txBody>
      </p:sp>
    </p:spTree>
    <p:extLst>
      <p:ext uri="{BB962C8B-B14F-4D97-AF65-F5344CB8AC3E}">
        <p14:creationId xmlns:p14="http://schemas.microsoft.com/office/powerpoint/2010/main" val="92685506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the Four Beasts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the origin of these four beasts?  What is suggested by this symbol?</a:t>
            </a:r>
            <a:endParaRPr lang="en-US" sz="2000" dirty="0" smtClean="0"/>
          </a:p>
          <a:p>
            <a:pPr marL="0" lvl="0" indent="0">
              <a:buNone/>
            </a:pPr>
            <a:r>
              <a:rPr lang="en-US" sz="2000" i="1" dirty="0">
                <a:solidFill>
                  <a:srgbClr val="800000"/>
                </a:solidFill>
              </a:rPr>
              <a:t>Daniel spoke, saying, </a:t>
            </a:r>
            <a:r>
              <a:rPr lang="en-US" sz="2000" i="1" dirty="0" smtClean="0">
                <a:solidFill>
                  <a:srgbClr val="800000"/>
                </a:solidFill>
              </a:rPr>
              <a:t>“I </a:t>
            </a:r>
            <a:r>
              <a:rPr lang="en-US" sz="2000" i="1" dirty="0">
                <a:solidFill>
                  <a:srgbClr val="800000"/>
                </a:solidFill>
              </a:rPr>
              <a:t>saw in my vision by night, and behold, </a:t>
            </a:r>
            <a:r>
              <a:rPr lang="en-US" sz="2000" b="1" i="1" dirty="0">
                <a:solidFill>
                  <a:srgbClr val="800000"/>
                </a:solidFill>
              </a:rPr>
              <a:t>the </a:t>
            </a:r>
            <a:r>
              <a:rPr lang="en-US" sz="2000" b="1" i="1" u="sng" dirty="0">
                <a:solidFill>
                  <a:srgbClr val="800000"/>
                </a:solidFill>
              </a:rPr>
              <a:t>four winds of heaven</a:t>
            </a:r>
            <a:r>
              <a:rPr lang="en-US" sz="2000" b="1" i="1" dirty="0">
                <a:solidFill>
                  <a:srgbClr val="800000"/>
                </a:solidFill>
              </a:rPr>
              <a:t> were stirring up </a:t>
            </a:r>
            <a:r>
              <a:rPr lang="en-US" sz="2000" b="1" i="1" u="sng" dirty="0">
                <a:solidFill>
                  <a:srgbClr val="800000"/>
                </a:solidFill>
              </a:rPr>
              <a:t>the Great Sea</a:t>
            </a:r>
            <a:r>
              <a:rPr lang="en-US" sz="2000" i="1" dirty="0" smtClean="0">
                <a:solidFill>
                  <a:srgbClr val="800000"/>
                </a:solidFill>
              </a:rPr>
              <a:t>.  And </a:t>
            </a:r>
            <a:r>
              <a:rPr lang="en-US" sz="2000" b="1" i="1" dirty="0">
                <a:solidFill>
                  <a:srgbClr val="800000"/>
                </a:solidFill>
              </a:rPr>
              <a:t>four great beasts came </a:t>
            </a:r>
            <a:r>
              <a:rPr lang="en-US" sz="2000" b="1" i="1" u="sng" dirty="0">
                <a:solidFill>
                  <a:srgbClr val="800000"/>
                </a:solidFill>
              </a:rPr>
              <a:t>up from the sea</a:t>
            </a:r>
            <a:r>
              <a:rPr lang="en-US" sz="2000" i="1" dirty="0">
                <a:solidFill>
                  <a:srgbClr val="800000"/>
                </a:solidFill>
              </a:rPr>
              <a:t>, each different from the other</a:t>
            </a:r>
            <a:r>
              <a:rPr lang="en-US" sz="2000" i="1" dirty="0" smtClean="0">
                <a:solidFill>
                  <a:srgbClr val="800000"/>
                </a:solidFill>
              </a:rPr>
              <a:t>.” </a:t>
            </a:r>
            <a:r>
              <a:rPr lang="en-US" sz="2000" dirty="0" smtClean="0"/>
              <a:t>(</a:t>
            </a:r>
            <a:r>
              <a:rPr lang="en-US" sz="2000" b="1" dirty="0" smtClean="0">
                <a:solidFill>
                  <a:srgbClr val="800000"/>
                </a:solidFill>
              </a:rPr>
              <a:t>Daniel 7:2-3</a:t>
            </a:r>
            <a:r>
              <a:rPr lang="en-US" sz="2000" dirty="0" smtClean="0"/>
              <a:t>)</a:t>
            </a:r>
          </a:p>
          <a:p>
            <a:r>
              <a:rPr lang="en-US" sz="2000" dirty="0" smtClean="0"/>
              <a:t>The </a:t>
            </a:r>
            <a:r>
              <a:rPr lang="en-US" sz="2000" i="1" dirty="0" smtClean="0">
                <a:solidFill>
                  <a:srgbClr val="800000"/>
                </a:solidFill>
              </a:rPr>
              <a:t>“sea”</a:t>
            </a:r>
            <a:r>
              <a:rPr lang="en-US" sz="2000" dirty="0" smtClean="0"/>
              <a:t> seems to represent churning, chaotic society, with rising &amp; falling nations, just like the waves (</a:t>
            </a:r>
            <a:r>
              <a:rPr lang="en-US" sz="2000" b="1" dirty="0" smtClean="0">
                <a:solidFill>
                  <a:srgbClr val="800000"/>
                </a:solidFill>
              </a:rPr>
              <a:t>Psalm 65:7; Isaiah 17:12-13; 57:20-21; Jeremiah 49:23; 51:54-55</a:t>
            </a:r>
            <a:r>
              <a:rPr lang="en-US" sz="2000" dirty="0" smtClean="0"/>
              <a:t>).</a:t>
            </a:r>
          </a:p>
          <a:p>
            <a:r>
              <a:rPr lang="en-US" sz="2000" dirty="0" smtClean="0"/>
              <a:t>Loss of dominion is compared to falling back into the sea, or being covered by it (</a:t>
            </a:r>
            <a:r>
              <a:rPr lang="en-US" sz="2000" b="1" dirty="0" smtClean="0">
                <a:solidFill>
                  <a:srgbClr val="800000"/>
                </a:solidFill>
              </a:rPr>
              <a:t>Jeremiah 51:40; Ezekiel 26:3-4</a:t>
            </a:r>
            <a:r>
              <a:rPr lang="en-US" sz="2000" dirty="0" smtClean="0"/>
              <a:t>).</a:t>
            </a:r>
          </a:p>
          <a:p>
            <a:r>
              <a:rPr lang="en-US" sz="2000" dirty="0" smtClean="0"/>
              <a:t>Powerful nations sit upon or by many waters with </a:t>
            </a:r>
            <a:r>
              <a:rPr lang="en-US" sz="2000" i="1" dirty="0" smtClean="0">
                <a:solidFill>
                  <a:srgbClr val="800000"/>
                </a:solidFill>
              </a:rPr>
              <a:t>“nations streaming”</a:t>
            </a:r>
            <a:r>
              <a:rPr lang="en-US" sz="2000" dirty="0" smtClean="0">
                <a:solidFill>
                  <a:srgbClr val="800000"/>
                </a:solidFill>
              </a:rPr>
              <a:t> </a:t>
            </a:r>
            <a:r>
              <a:rPr lang="en-US" sz="2000" dirty="0" smtClean="0"/>
              <a:t>to it (</a:t>
            </a:r>
            <a:r>
              <a:rPr lang="en-US" sz="2000" b="1" dirty="0" smtClean="0">
                <a:solidFill>
                  <a:srgbClr val="800000"/>
                </a:solidFill>
              </a:rPr>
              <a:t>Jeremiah 51:13, 44</a:t>
            </a:r>
            <a:r>
              <a:rPr lang="en-US" sz="2000" dirty="0" smtClean="0"/>
              <a:t>).</a:t>
            </a:r>
          </a:p>
        </p:txBody>
      </p:sp>
    </p:spTree>
    <p:extLst>
      <p:ext uri="{BB962C8B-B14F-4D97-AF65-F5344CB8AC3E}">
        <p14:creationId xmlns:p14="http://schemas.microsoft.com/office/powerpoint/2010/main" val="13994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#1</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“The </a:t>
            </a:r>
            <a:r>
              <a:rPr lang="en-US" sz="2000" b="1" i="1" dirty="0">
                <a:solidFill>
                  <a:srgbClr val="800000"/>
                </a:solidFill>
              </a:rPr>
              <a:t>first</a:t>
            </a:r>
            <a:r>
              <a:rPr lang="en-US" sz="2000" i="1" dirty="0">
                <a:solidFill>
                  <a:srgbClr val="800000"/>
                </a:solidFill>
              </a:rPr>
              <a:t> was </a:t>
            </a:r>
            <a:r>
              <a:rPr lang="en-US" sz="2000" b="1" i="1" dirty="0">
                <a:solidFill>
                  <a:srgbClr val="800000"/>
                </a:solidFill>
              </a:rPr>
              <a:t>like a </a:t>
            </a:r>
            <a:r>
              <a:rPr lang="en-US" sz="2000" b="1" i="1" u="sng" dirty="0">
                <a:solidFill>
                  <a:srgbClr val="800000"/>
                </a:solidFill>
              </a:rPr>
              <a:t>lion</a:t>
            </a:r>
            <a:r>
              <a:rPr lang="en-US" sz="2000" i="1" dirty="0">
                <a:solidFill>
                  <a:srgbClr val="800000"/>
                </a:solidFill>
              </a:rPr>
              <a:t>, and had </a:t>
            </a:r>
            <a:r>
              <a:rPr lang="en-US" sz="2000" b="1" i="1" u="sng" dirty="0" smtClean="0">
                <a:solidFill>
                  <a:srgbClr val="800000"/>
                </a:solidFill>
              </a:rPr>
              <a:t>eagle’s </a:t>
            </a:r>
            <a:r>
              <a:rPr lang="en-US" sz="2000" b="1" i="1" u="sng" dirty="0">
                <a:solidFill>
                  <a:srgbClr val="800000"/>
                </a:solidFill>
              </a:rPr>
              <a:t>wings</a:t>
            </a:r>
            <a:r>
              <a:rPr lang="en-US" sz="2000" i="1" dirty="0">
                <a:solidFill>
                  <a:srgbClr val="800000"/>
                </a:solidFill>
              </a:rPr>
              <a:t>. I watched till its </a:t>
            </a:r>
            <a:r>
              <a:rPr lang="en-US" sz="2000" b="1" i="1" dirty="0">
                <a:solidFill>
                  <a:srgbClr val="800000"/>
                </a:solidFill>
              </a:rPr>
              <a:t>wings were plucked off</a:t>
            </a:r>
            <a:r>
              <a:rPr lang="en-US" sz="2000" i="1" dirty="0">
                <a:solidFill>
                  <a:srgbClr val="800000"/>
                </a:solidFill>
              </a:rPr>
              <a:t>; and it was </a:t>
            </a:r>
            <a:r>
              <a:rPr lang="en-US" sz="2000" b="1" i="1" dirty="0">
                <a:solidFill>
                  <a:srgbClr val="800000"/>
                </a:solidFill>
              </a:rPr>
              <a:t>lifted up from the earth </a:t>
            </a:r>
            <a:r>
              <a:rPr lang="en-US" sz="2000" i="1" dirty="0">
                <a:solidFill>
                  <a:srgbClr val="800000"/>
                </a:solidFill>
              </a:rPr>
              <a:t>and made to </a:t>
            </a:r>
            <a:r>
              <a:rPr lang="en-US" sz="2000" b="1" i="1" dirty="0">
                <a:solidFill>
                  <a:srgbClr val="800000"/>
                </a:solidFill>
              </a:rPr>
              <a:t>stand on two feet like a man</a:t>
            </a:r>
            <a:r>
              <a:rPr lang="en-US" sz="2000" i="1" dirty="0">
                <a:solidFill>
                  <a:srgbClr val="800000"/>
                </a:solidFill>
              </a:rPr>
              <a:t>, and a </a:t>
            </a:r>
            <a:r>
              <a:rPr lang="en-US" sz="2000" b="1" i="1" dirty="0" smtClean="0">
                <a:solidFill>
                  <a:srgbClr val="800000"/>
                </a:solidFill>
              </a:rPr>
              <a:t>man’s </a:t>
            </a:r>
            <a:r>
              <a:rPr lang="en-US" sz="2000" b="1" i="1" dirty="0">
                <a:solidFill>
                  <a:srgbClr val="800000"/>
                </a:solidFill>
              </a:rPr>
              <a:t>heart was given to it</a:t>
            </a:r>
            <a:r>
              <a:rPr lang="en-US" sz="2000" i="1" dirty="0" smtClean="0">
                <a:solidFill>
                  <a:srgbClr val="800000"/>
                </a:solidFill>
              </a:rPr>
              <a:t>.” </a:t>
            </a:r>
            <a:r>
              <a:rPr lang="en-US" sz="2000" dirty="0" smtClean="0"/>
              <a:t>(</a:t>
            </a:r>
            <a:r>
              <a:rPr lang="en-US" sz="2000" b="1" dirty="0" smtClean="0">
                <a:solidFill>
                  <a:srgbClr val="800000"/>
                </a:solidFill>
              </a:rPr>
              <a:t>Daniel 7:4</a:t>
            </a:r>
            <a:r>
              <a:rPr lang="en-US" sz="2000" dirty="0" smtClean="0"/>
              <a:t>)</a:t>
            </a:r>
          </a:p>
          <a:p>
            <a:r>
              <a:rPr lang="en-US" sz="2000" i="1" dirty="0" smtClean="0">
                <a:solidFill>
                  <a:srgbClr val="800000"/>
                </a:solidFill>
              </a:rPr>
              <a:t>“lion”</a:t>
            </a:r>
            <a:r>
              <a:rPr lang="en-US" sz="2000" dirty="0" smtClean="0"/>
              <a:t> – most ferocious predator, king of beasts – powerful conquest</a:t>
            </a:r>
          </a:p>
          <a:p>
            <a:r>
              <a:rPr lang="en-US" sz="2000" i="1" dirty="0" smtClean="0">
                <a:solidFill>
                  <a:srgbClr val="800000"/>
                </a:solidFill>
              </a:rPr>
              <a:t>“eagle’s wings”</a:t>
            </a:r>
            <a:r>
              <a:rPr lang="en-US" sz="2000" dirty="0" smtClean="0"/>
              <a:t> – speed of movement, reach – rapid conquest</a:t>
            </a:r>
          </a:p>
          <a:p>
            <a:r>
              <a:rPr lang="en-US" sz="2000" i="1" dirty="0" smtClean="0">
                <a:solidFill>
                  <a:srgbClr val="800000"/>
                </a:solidFill>
              </a:rPr>
              <a:t>“man’s heart given”</a:t>
            </a:r>
            <a:r>
              <a:rPr lang="en-US" sz="2000" dirty="0" smtClean="0"/>
              <a:t> – conscience was pricked, possibly converted (</a:t>
            </a:r>
            <a:r>
              <a:rPr lang="en-US" sz="2000" b="1" dirty="0" smtClean="0">
                <a:solidFill>
                  <a:srgbClr val="800000"/>
                </a:solidFill>
              </a:rPr>
              <a:t>Daniel 4</a:t>
            </a:r>
            <a:r>
              <a:rPr lang="en-US" sz="2000" dirty="0" smtClean="0"/>
              <a:t>).</a:t>
            </a:r>
          </a:p>
        </p:txBody>
      </p:sp>
    </p:spTree>
    <p:extLst>
      <p:ext uri="{BB962C8B-B14F-4D97-AF65-F5344CB8AC3E}">
        <p14:creationId xmlns:p14="http://schemas.microsoft.com/office/powerpoint/2010/main" val="270821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Introduction – </a:t>
            </a:r>
            <a:r>
              <a:rPr lang="en-US" dirty="0" smtClean="0"/>
              <a:t/>
            </a:r>
            <a:br>
              <a:rPr lang="en-US" dirty="0" smtClean="0"/>
            </a:br>
            <a:r>
              <a:rPr lang="en-US" dirty="0" smtClean="0"/>
              <a:t>Revelation </a:t>
            </a:r>
            <a:r>
              <a:rPr lang="en-US" dirty="0"/>
              <a:t>1:1-7</a:t>
            </a:r>
          </a:p>
        </p:txBody>
      </p:sp>
    </p:spTree>
    <p:extLst>
      <p:ext uri="{BB962C8B-B14F-4D97-AF65-F5344CB8AC3E}">
        <p14:creationId xmlns:p14="http://schemas.microsoft.com/office/powerpoint/2010/main" val="223626645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#2</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smtClean="0">
                <a:solidFill>
                  <a:srgbClr val="800000"/>
                </a:solidFill>
              </a:rPr>
              <a:t>“And suddenly another beast, </a:t>
            </a:r>
            <a:r>
              <a:rPr lang="en-US" sz="2000" b="1" i="1" dirty="0" smtClean="0">
                <a:solidFill>
                  <a:srgbClr val="800000"/>
                </a:solidFill>
              </a:rPr>
              <a:t>a second, like a bear</a:t>
            </a:r>
            <a:r>
              <a:rPr lang="en-US" sz="2000" i="1" dirty="0" smtClean="0">
                <a:solidFill>
                  <a:srgbClr val="800000"/>
                </a:solidFill>
              </a:rPr>
              <a:t>. It was </a:t>
            </a:r>
            <a:r>
              <a:rPr lang="en-US" sz="2000" b="1" i="1" dirty="0" smtClean="0">
                <a:solidFill>
                  <a:srgbClr val="800000"/>
                </a:solidFill>
              </a:rPr>
              <a:t>raised up on one side</a:t>
            </a:r>
            <a:r>
              <a:rPr lang="en-US" sz="2000" i="1" dirty="0" smtClean="0">
                <a:solidFill>
                  <a:srgbClr val="800000"/>
                </a:solidFill>
              </a:rPr>
              <a:t>, and had </a:t>
            </a:r>
            <a:r>
              <a:rPr lang="en-US" sz="2000" b="1" i="1" dirty="0" smtClean="0">
                <a:solidFill>
                  <a:srgbClr val="800000"/>
                </a:solidFill>
              </a:rPr>
              <a:t>three ribs in its mouth </a:t>
            </a:r>
            <a:r>
              <a:rPr lang="en-US" sz="2000" i="1" dirty="0" smtClean="0">
                <a:solidFill>
                  <a:srgbClr val="800000"/>
                </a:solidFill>
              </a:rPr>
              <a:t>between its teeth. And they said thus to it: ‘</a:t>
            </a:r>
            <a:r>
              <a:rPr lang="en-US" sz="2000" b="1" i="1" dirty="0" smtClean="0">
                <a:solidFill>
                  <a:srgbClr val="800000"/>
                </a:solidFill>
              </a:rPr>
              <a:t>Arise, devour much flesh</a:t>
            </a:r>
            <a:r>
              <a:rPr lang="en-US" sz="2000" i="1" dirty="0" smtClean="0">
                <a:solidFill>
                  <a:srgbClr val="800000"/>
                </a:solidFill>
              </a:rPr>
              <a:t>!’” </a:t>
            </a:r>
            <a:r>
              <a:rPr lang="en-US" sz="2000" dirty="0" smtClean="0"/>
              <a:t>(</a:t>
            </a:r>
            <a:r>
              <a:rPr lang="en-US" sz="2000" b="1" dirty="0" smtClean="0">
                <a:solidFill>
                  <a:srgbClr val="800000"/>
                </a:solidFill>
              </a:rPr>
              <a:t>Daniel 7:5</a:t>
            </a:r>
            <a:r>
              <a:rPr lang="en-US" sz="2000" dirty="0" smtClean="0"/>
              <a:t>)</a:t>
            </a:r>
          </a:p>
          <a:p>
            <a:r>
              <a:rPr lang="en-US" sz="2000" i="1" dirty="0" smtClean="0">
                <a:solidFill>
                  <a:srgbClr val="800000"/>
                </a:solidFill>
              </a:rPr>
              <a:t>“bear”</a:t>
            </a:r>
            <a:r>
              <a:rPr lang="en-US" sz="2000" dirty="0" smtClean="0"/>
              <a:t> – powerful predator, not as fast – powerful conquest</a:t>
            </a:r>
          </a:p>
          <a:p>
            <a:r>
              <a:rPr lang="en-US" sz="2000" i="1" dirty="0" smtClean="0">
                <a:solidFill>
                  <a:srgbClr val="800000"/>
                </a:solidFill>
              </a:rPr>
              <a:t>“raised up”</a:t>
            </a:r>
            <a:r>
              <a:rPr lang="en-US" sz="2000" dirty="0" smtClean="0"/>
              <a:t> – ready to attack – aggressive conqueror</a:t>
            </a:r>
          </a:p>
          <a:p>
            <a:r>
              <a:rPr lang="en-US" sz="2000" i="1" dirty="0" smtClean="0">
                <a:solidFill>
                  <a:srgbClr val="800000"/>
                </a:solidFill>
              </a:rPr>
              <a:t>“three ribs in its mouth … devour much flesh”</a:t>
            </a:r>
            <a:r>
              <a:rPr lang="en-US" sz="2000" dirty="0" smtClean="0"/>
              <a:t> – not easily satisfied, continuing to conquer even – aggressive, ambitious conqueror</a:t>
            </a:r>
          </a:p>
        </p:txBody>
      </p:sp>
    </p:spTree>
    <p:extLst>
      <p:ext uri="{BB962C8B-B14F-4D97-AF65-F5344CB8AC3E}">
        <p14:creationId xmlns:p14="http://schemas.microsoft.com/office/powerpoint/2010/main" val="8581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#3</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“After this I looked, and there was </a:t>
            </a:r>
            <a:r>
              <a:rPr lang="en-US" sz="2000" b="1" i="1" dirty="0">
                <a:solidFill>
                  <a:srgbClr val="800000"/>
                </a:solidFill>
              </a:rPr>
              <a:t>another, like a </a:t>
            </a:r>
            <a:r>
              <a:rPr lang="en-US" sz="2000" b="1" i="1" u="sng" dirty="0">
                <a:solidFill>
                  <a:srgbClr val="800000"/>
                </a:solidFill>
              </a:rPr>
              <a:t>leopard</a:t>
            </a:r>
            <a:r>
              <a:rPr lang="en-US" sz="2000" i="1" dirty="0">
                <a:solidFill>
                  <a:srgbClr val="800000"/>
                </a:solidFill>
              </a:rPr>
              <a:t>, which had </a:t>
            </a:r>
            <a:r>
              <a:rPr lang="en-US" sz="2000" b="1" i="1" dirty="0">
                <a:solidFill>
                  <a:srgbClr val="800000"/>
                </a:solidFill>
              </a:rPr>
              <a:t>on its </a:t>
            </a:r>
            <a:r>
              <a:rPr lang="en-US" sz="2000" b="1" i="1" u="sng" dirty="0">
                <a:solidFill>
                  <a:srgbClr val="800000"/>
                </a:solidFill>
              </a:rPr>
              <a:t>back four wings</a:t>
            </a:r>
            <a:r>
              <a:rPr lang="en-US" sz="2000" b="1" i="1" dirty="0">
                <a:solidFill>
                  <a:srgbClr val="800000"/>
                </a:solidFill>
              </a:rPr>
              <a:t> of a bird</a:t>
            </a:r>
            <a:r>
              <a:rPr lang="en-US" sz="2000" i="1" dirty="0">
                <a:solidFill>
                  <a:srgbClr val="800000"/>
                </a:solidFill>
              </a:rPr>
              <a:t>. The beast also had </a:t>
            </a:r>
            <a:r>
              <a:rPr lang="en-US" sz="2000" b="1" i="1" u="sng" dirty="0">
                <a:solidFill>
                  <a:srgbClr val="800000"/>
                </a:solidFill>
              </a:rPr>
              <a:t>four heads</a:t>
            </a:r>
            <a:r>
              <a:rPr lang="en-US" sz="2000" i="1" dirty="0">
                <a:solidFill>
                  <a:srgbClr val="800000"/>
                </a:solidFill>
              </a:rPr>
              <a:t>, and </a:t>
            </a:r>
            <a:r>
              <a:rPr lang="en-US" sz="2000" b="1" i="1" dirty="0">
                <a:solidFill>
                  <a:srgbClr val="800000"/>
                </a:solidFill>
              </a:rPr>
              <a:t>dominion was given to it</a:t>
            </a:r>
            <a:r>
              <a:rPr lang="en-US" sz="2000" i="1" dirty="0" smtClean="0">
                <a:solidFill>
                  <a:srgbClr val="800000"/>
                </a:solidFill>
              </a:rPr>
              <a:t>.” </a:t>
            </a:r>
            <a:r>
              <a:rPr lang="en-US" sz="2000" dirty="0" smtClean="0"/>
              <a:t>(</a:t>
            </a:r>
            <a:r>
              <a:rPr lang="en-US" sz="2000" b="1" dirty="0" smtClean="0">
                <a:solidFill>
                  <a:srgbClr val="800000"/>
                </a:solidFill>
              </a:rPr>
              <a:t>Daniel 7:6</a:t>
            </a:r>
            <a:r>
              <a:rPr lang="en-US" sz="2000" dirty="0" smtClean="0"/>
              <a:t>)</a:t>
            </a:r>
          </a:p>
          <a:p>
            <a:r>
              <a:rPr lang="en-US" sz="2000" i="1" dirty="0" smtClean="0">
                <a:solidFill>
                  <a:srgbClr val="800000"/>
                </a:solidFill>
              </a:rPr>
              <a:t>“leopard”</a:t>
            </a:r>
            <a:r>
              <a:rPr lang="en-US" sz="2000" dirty="0" smtClean="0"/>
              <a:t> – powerful predator, very fast – not as powerful as lion or bear</a:t>
            </a:r>
          </a:p>
          <a:p>
            <a:r>
              <a:rPr lang="en-US" sz="2000" i="1" dirty="0" smtClean="0">
                <a:solidFill>
                  <a:srgbClr val="800000"/>
                </a:solidFill>
              </a:rPr>
              <a:t>“four wings of a bird”</a:t>
            </a:r>
            <a:r>
              <a:rPr lang="en-US" sz="2000" dirty="0" smtClean="0"/>
              <a:t> – very fast; 4 might symbolize spreading out, world number.</a:t>
            </a:r>
          </a:p>
          <a:p>
            <a:r>
              <a:rPr lang="en-US" sz="2000" i="1" dirty="0" smtClean="0">
                <a:solidFill>
                  <a:srgbClr val="800000"/>
                </a:solidFill>
              </a:rPr>
              <a:t>“four heads”</a:t>
            </a:r>
            <a:r>
              <a:rPr lang="en-US" sz="2000" dirty="0" smtClean="0"/>
              <a:t> – intelligence, or spreading out in all 4 directions (see </a:t>
            </a:r>
            <a:r>
              <a:rPr lang="en-US" sz="2000" b="1" dirty="0" smtClean="0">
                <a:solidFill>
                  <a:srgbClr val="800000"/>
                </a:solidFill>
              </a:rPr>
              <a:t>Daniel 8</a:t>
            </a:r>
            <a:r>
              <a:rPr lang="en-US" sz="2000" dirty="0" smtClean="0"/>
              <a:t>).</a:t>
            </a:r>
          </a:p>
          <a:p>
            <a:r>
              <a:rPr lang="en-US" sz="2000" i="1" dirty="0" smtClean="0">
                <a:solidFill>
                  <a:srgbClr val="800000"/>
                </a:solidFill>
              </a:rPr>
              <a:t>“dominion was given to it”</a:t>
            </a:r>
            <a:r>
              <a:rPr lang="en-US" sz="2000" dirty="0" smtClean="0"/>
              <a:t> – legitimacy of kingdom and rule, even if quick?</a:t>
            </a:r>
          </a:p>
        </p:txBody>
      </p:sp>
    </p:spTree>
    <p:extLst>
      <p:ext uri="{BB962C8B-B14F-4D97-AF65-F5344CB8AC3E}">
        <p14:creationId xmlns:p14="http://schemas.microsoft.com/office/powerpoint/2010/main" val="40396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#4</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“After this I saw in the night visions, and behold, </a:t>
            </a:r>
            <a:r>
              <a:rPr lang="en-US" sz="2000" b="1" i="1" dirty="0">
                <a:solidFill>
                  <a:srgbClr val="800000"/>
                </a:solidFill>
              </a:rPr>
              <a:t>a fourth beast, </a:t>
            </a:r>
            <a:r>
              <a:rPr lang="en-US" sz="2000" b="1" i="1" u="sng" dirty="0">
                <a:solidFill>
                  <a:srgbClr val="800000"/>
                </a:solidFill>
              </a:rPr>
              <a:t>dreadful</a:t>
            </a:r>
            <a:r>
              <a:rPr lang="en-US" sz="2000" b="1" i="1" dirty="0">
                <a:solidFill>
                  <a:srgbClr val="800000"/>
                </a:solidFill>
              </a:rPr>
              <a:t> and </a:t>
            </a:r>
            <a:r>
              <a:rPr lang="en-US" sz="2000" b="1" i="1" u="sng" dirty="0">
                <a:solidFill>
                  <a:srgbClr val="800000"/>
                </a:solidFill>
              </a:rPr>
              <a:t>terrible</a:t>
            </a:r>
            <a:r>
              <a:rPr lang="en-US" sz="2000" b="1" i="1" dirty="0">
                <a:solidFill>
                  <a:srgbClr val="800000"/>
                </a:solidFill>
              </a:rPr>
              <a:t>, exceedingly </a:t>
            </a:r>
            <a:r>
              <a:rPr lang="en-US" sz="2000" b="1" i="1" u="sng" dirty="0">
                <a:solidFill>
                  <a:srgbClr val="800000"/>
                </a:solidFill>
              </a:rPr>
              <a:t>strong</a:t>
            </a:r>
            <a:r>
              <a:rPr lang="en-US" sz="2000" i="1" dirty="0">
                <a:solidFill>
                  <a:srgbClr val="800000"/>
                </a:solidFill>
              </a:rPr>
              <a:t>. It had </a:t>
            </a:r>
            <a:r>
              <a:rPr lang="en-US" sz="2000" b="1" i="1" dirty="0">
                <a:solidFill>
                  <a:srgbClr val="800000"/>
                </a:solidFill>
              </a:rPr>
              <a:t>huge </a:t>
            </a:r>
            <a:r>
              <a:rPr lang="en-US" sz="2000" b="1" i="1" u="sng" dirty="0">
                <a:solidFill>
                  <a:srgbClr val="800000"/>
                </a:solidFill>
              </a:rPr>
              <a:t>iron teeth</a:t>
            </a:r>
            <a:r>
              <a:rPr lang="en-US" sz="2000" i="1" dirty="0">
                <a:solidFill>
                  <a:srgbClr val="800000"/>
                </a:solidFill>
              </a:rPr>
              <a:t>; it was </a:t>
            </a:r>
            <a:r>
              <a:rPr lang="en-US" sz="2000" b="1" i="1" u="sng" dirty="0">
                <a:solidFill>
                  <a:srgbClr val="800000"/>
                </a:solidFill>
              </a:rPr>
              <a:t>devouring</a:t>
            </a:r>
            <a:r>
              <a:rPr lang="en-US" sz="2000" b="1" i="1" dirty="0">
                <a:solidFill>
                  <a:srgbClr val="800000"/>
                </a:solidFill>
              </a:rPr>
              <a:t>, </a:t>
            </a:r>
            <a:r>
              <a:rPr lang="en-US" sz="2000" b="1" i="1" u="sng" dirty="0">
                <a:solidFill>
                  <a:srgbClr val="800000"/>
                </a:solidFill>
              </a:rPr>
              <a:t>breaking</a:t>
            </a:r>
            <a:r>
              <a:rPr lang="en-US" sz="2000" b="1" i="1" dirty="0">
                <a:solidFill>
                  <a:srgbClr val="800000"/>
                </a:solidFill>
              </a:rPr>
              <a:t> in pieces, and </a:t>
            </a:r>
            <a:r>
              <a:rPr lang="en-US" sz="2000" b="1" i="1" u="sng" dirty="0">
                <a:solidFill>
                  <a:srgbClr val="800000"/>
                </a:solidFill>
              </a:rPr>
              <a:t>trampling</a:t>
            </a:r>
            <a:r>
              <a:rPr lang="en-US" sz="2000" b="1" i="1" dirty="0">
                <a:solidFill>
                  <a:srgbClr val="800000"/>
                </a:solidFill>
              </a:rPr>
              <a:t> the residue</a:t>
            </a:r>
            <a:r>
              <a:rPr lang="en-US" sz="2000" i="1" dirty="0">
                <a:solidFill>
                  <a:srgbClr val="800000"/>
                </a:solidFill>
              </a:rPr>
              <a:t> with its feet. It was </a:t>
            </a:r>
            <a:r>
              <a:rPr lang="en-US" sz="2000" b="1" i="1" u="sng" dirty="0">
                <a:solidFill>
                  <a:srgbClr val="800000"/>
                </a:solidFill>
              </a:rPr>
              <a:t>different</a:t>
            </a:r>
            <a:r>
              <a:rPr lang="en-US" sz="2000" b="1" i="1" dirty="0">
                <a:solidFill>
                  <a:srgbClr val="800000"/>
                </a:solidFill>
              </a:rPr>
              <a:t> from all the beasts</a:t>
            </a:r>
            <a:r>
              <a:rPr lang="en-US" sz="2000" i="1" dirty="0">
                <a:solidFill>
                  <a:srgbClr val="800000"/>
                </a:solidFill>
              </a:rPr>
              <a:t> that were before it, and it </a:t>
            </a:r>
            <a:r>
              <a:rPr lang="en-US" sz="2000" b="1" i="1" dirty="0">
                <a:solidFill>
                  <a:srgbClr val="800000"/>
                </a:solidFill>
              </a:rPr>
              <a:t>had </a:t>
            </a:r>
            <a:r>
              <a:rPr lang="en-US" sz="2000" b="1" i="1" u="sng" dirty="0">
                <a:solidFill>
                  <a:srgbClr val="800000"/>
                </a:solidFill>
              </a:rPr>
              <a:t>ten horns</a:t>
            </a:r>
            <a:r>
              <a:rPr lang="en-US" sz="2000" i="1" dirty="0" smtClean="0">
                <a:solidFill>
                  <a:srgbClr val="800000"/>
                </a:solidFill>
              </a:rPr>
              <a:t>.” </a:t>
            </a:r>
            <a:r>
              <a:rPr lang="en-US" sz="2000" dirty="0" smtClean="0"/>
              <a:t>(</a:t>
            </a:r>
            <a:r>
              <a:rPr lang="en-US" sz="2000" b="1" dirty="0" smtClean="0">
                <a:solidFill>
                  <a:srgbClr val="800000"/>
                </a:solidFill>
              </a:rPr>
              <a:t>Daniel 7:7</a:t>
            </a:r>
            <a:r>
              <a:rPr lang="en-US" sz="2000" dirty="0" smtClean="0"/>
              <a:t>)</a:t>
            </a:r>
          </a:p>
          <a:p>
            <a:r>
              <a:rPr lang="en-US" sz="2000" i="1" dirty="0" smtClean="0">
                <a:solidFill>
                  <a:srgbClr val="800000"/>
                </a:solidFill>
              </a:rPr>
              <a:t>“dreadful, terrible, exceedingly strong”</a:t>
            </a:r>
            <a:r>
              <a:rPr lang="en-US" sz="2000" dirty="0" smtClean="0"/>
              <a:t> – terrifying, extremely powerful empire</a:t>
            </a:r>
          </a:p>
          <a:p>
            <a:r>
              <a:rPr lang="en-US" sz="2000" i="1" dirty="0" smtClean="0">
                <a:solidFill>
                  <a:srgbClr val="800000"/>
                </a:solidFill>
              </a:rPr>
              <a:t>“huge iron teeth”</a:t>
            </a:r>
            <a:r>
              <a:rPr lang="en-US" sz="2000" dirty="0" smtClean="0"/>
              <a:t> – power to consume, devour</a:t>
            </a:r>
          </a:p>
          <a:p>
            <a:r>
              <a:rPr lang="en-US" sz="2000" i="1" dirty="0" smtClean="0">
                <a:solidFill>
                  <a:srgbClr val="800000"/>
                </a:solidFill>
              </a:rPr>
              <a:t>“devouring, breaking, trampling”</a:t>
            </a:r>
            <a:r>
              <a:rPr lang="en-US" sz="2000" dirty="0" smtClean="0"/>
              <a:t> – trying to leave nothing of preceding empires.</a:t>
            </a:r>
          </a:p>
          <a:p>
            <a:r>
              <a:rPr lang="en-US" sz="2000" i="1" dirty="0" smtClean="0">
                <a:solidFill>
                  <a:srgbClr val="800000"/>
                </a:solidFill>
              </a:rPr>
              <a:t>“different”</a:t>
            </a:r>
            <a:r>
              <a:rPr lang="en-US" sz="2000" dirty="0" smtClean="0"/>
              <a:t> – emphasizes uniqueness compared to the others</a:t>
            </a:r>
          </a:p>
          <a:p>
            <a:r>
              <a:rPr lang="en-US" sz="2000" i="1" dirty="0" smtClean="0">
                <a:solidFill>
                  <a:srgbClr val="800000"/>
                </a:solidFill>
              </a:rPr>
              <a:t>“ten horns”</a:t>
            </a:r>
            <a:r>
              <a:rPr lang="en-US" sz="2000" dirty="0" smtClean="0"/>
              <a:t> – full, complete power.</a:t>
            </a:r>
          </a:p>
        </p:txBody>
      </p:sp>
    </p:spTree>
    <p:extLst>
      <p:ext uri="{BB962C8B-B14F-4D97-AF65-F5344CB8AC3E}">
        <p14:creationId xmlns:p14="http://schemas.microsoft.com/office/powerpoint/2010/main" val="34969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Kingdoms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8"/>
            </a:pPr>
            <a:r>
              <a:rPr lang="en-US" sz="2000" dirty="0"/>
              <a:t>How do these beasts compare to the segments of the statue from Nebuchadnezzar’s dream (</a:t>
            </a:r>
            <a:r>
              <a:rPr lang="en-US" sz="2000" b="1" dirty="0">
                <a:solidFill>
                  <a:srgbClr val="800000"/>
                </a:solidFill>
              </a:rPr>
              <a:t>2:28-45</a:t>
            </a:r>
            <a:r>
              <a:rPr lang="en-US" sz="2000" dirty="0" smtClean="0"/>
              <a:t>)?</a:t>
            </a:r>
          </a:p>
          <a:p>
            <a:pPr>
              <a:spcBef>
                <a:spcPts val="0"/>
              </a:spcBef>
            </a:pPr>
            <a:r>
              <a:rPr lang="en-US" sz="2000" dirty="0" smtClean="0"/>
              <a:t>Some similarities in description.</a:t>
            </a:r>
          </a:p>
          <a:p>
            <a:pPr>
              <a:spcBef>
                <a:spcPts val="0"/>
              </a:spcBef>
            </a:pPr>
            <a:r>
              <a:rPr lang="en-US" sz="2000" b="1" dirty="0" smtClean="0">
                <a:solidFill>
                  <a:srgbClr val="800000"/>
                </a:solidFill>
              </a:rPr>
              <a:t>Babylonian</a:t>
            </a:r>
            <a:r>
              <a:rPr lang="en-US" sz="2000" dirty="0" smtClean="0">
                <a:solidFill>
                  <a:srgbClr val="800000"/>
                </a:solidFill>
              </a:rPr>
              <a:t> </a:t>
            </a:r>
            <a:r>
              <a:rPr lang="en-US" sz="2000" dirty="0" smtClean="0"/>
              <a:t>– </a:t>
            </a:r>
            <a:r>
              <a:rPr lang="en-US" sz="2000" b="1" i="1" dirty="0" smtClean="0"/>
              <a:t>Gold</a:t>
            </a:r>
            <a:r>
              <a:rPr lang="en-US" sz="2000" dirty="0" smtClean="0"/>
              <a:t> = </a:t>
            </a:r>
            <a:r>
              <a:rPr lang="en-US" sz="2000" b="1" i="1" dirty="0" smtClean="0"/>
              <a:t>Lion</a:t>
            </a:r>
            <a:r>
              <a:rPr lang="en-US" sz="2000" dirty="0" smtClean="0"/>
              <a:t>, superior</a:t>
            </a:r>
          </a:p>
          <a:p>
            <a:pPr>
              <a:spcBef>
                <a:spcPts val="0"/>
              </a:spcBef>
            </a:pPr>
            <a:r>
              <a:rPr lang="en-US" sz="2000" b="1" dirty="0" err="1" smtClean="0">
                <a:solidFill>
                  <a:srgbClr val="800000"/>
                </a:solidFill>
              </a:rPr>
              <a:t>Medo</a:t>
            </a:r>
            <a:r>
              <a:rPr lang="en-US" sz="2000" b="1" dirty="0" smtClean="0">
                <a:solidFill>
                  <a:srgbClr val="800000"/>
                </a:solidFill>
              </a:rPr>
              <a:t>-Persian</a:t>
            </a:r>
            <a:r>
              <a:rPr lang="en-US" sz="2000" dirty="0" smtClean="0">
                <a:solidFill>
                  <a:srgbClr val="800000"/>
                </a:solidFill>
              </a:rPr>
              <a:t> </a:t>
            </a:r>
            <a:r>
              <a:rPr lang="en-US" sz="2000" dirty="0" smtClean="0"/>
              <a:t>– </a:t>
            </a:r>
            <a:r>
              <a:rPr lang="en-US" sz="2000" b="1" i="1" dirty="0" smtClean="0"/>
              <a:t>Silver</a:t>
            </a:r>
            <a:r>
              <a:rPr lang="en-US" sz="2000" dirty="0" smtClean="0"/>
              <a:t> = </a:t>
            </a:r>
            <a:r>
              <a:rPr lang="en-US" sz="2000" b="1" i="1" dirty="0" smtClean="0"/>
              <a:t>Bear</a:t>
            </a:r>
            <a:r>
              <a:rPr lang="en-US" sz="2000" dirty="0" smtClean="0"/>
              <a:t>, inferior</a:t>
            </a:r>
          </a:p>
          <a:p>
            <a:pPr>
              <a:spcBef>
                <a:spcPts val="0"/>
              </a:spcBef>
            </a:pPr>
            <a:r>
              <a:rPr lang="en-US" sz="2000" b="1" dirty="0" smtClean="0">
                <a:solidFill>
                  <a:srgbClr val="800000"/>
                </a:solidFill>
              </a:rPr>
              <a:t>Grecian</a:t>
            </a:r>
            <a:r>
              <a:rPr lang="en-US" sz="2000" dirty="0" smtClean="0">
                <a:solidFill>
                  <a:srgbClr val="800000"/>
                </a:solidFill>
              </a:rPr>
              <a:t> </a:t>
            </a:r>
            <a:r>
              <a:rPr lang="en-US" sz="2000" dirty="0" smtClean="0"/>
              <a:t>– </a:t>
            </a:r>
            <a:r>
              <a:rPr lang="en-US" sz="2000" b="1" i="1" dirty="0" smtClean="0"/>
              <a:t>Bronze</a:t>
            </a:r>
            <a:r>
              <a:rPr lang="en-US" sz="2000" dirty="0" smtClean="0"/>
              <a:t> = </a:t>
            </a:r>
            <a:r>
              <a:rPr lang="en-US" sz="2000" b="1" i="1" dirty="0" smtClean="0"/>
              <a:t>Leopard</a:t>
            </a:r>
            <a:r>
              <a:rPr lang="en-US" sz="2000" dirty="0" smtClean="0"/>
              <a:t>, fast, sprawling</a:t>
            </a:r>
          </a:p>
          <a:p>
            <a:pPr>
              <a:spcBef>
                <a:spcPts val="0"/>
              </a:spcBef>
            </a:pPr>
            <a:r>
              <a:rPr lang="en-US" sz="2000" b="1" dirty="0" smtClean="0">
                <a:solidFill>
                  <a:srgbClr val="800000"/>
                </a:solidFill>
              </a:rPr>
              <a:t>Roman</a:t>
            </a:r>
            <a:r>
              <a:rPr lang="en-US" sz="2000" dirty="0" smtClean="0">
                <a:solidFill>
                  <a:srgbClr val="800000"/>
                </a:solidFill>
              </a:rPr>
              <a:t> </a:t>
            </a:r>
            <a:r>
              <a:rPr lang="en-US" sz="2000" dirty="0" smtClean="0"/>
              <a:t>– </a:t>
            </a:r>
            <a:r>
              <a:rPr lang="en-US" sz="2000" b="1" i="1" dirty="0" smtClean="0"/>
              <a:t>Iron</a:t>
            </a:r>
            <a:r>
              <a:rPr lang="en-US" sz="2000" dirty="0" smtClean="0"/>
              <a:t> = </a:t>
            </a:r>
            <a:r>
              <a:rPr lang="en-US" sz="2000" b="1" i="1" dirty="0" smtClean="0"/>
              <a:t>Terrible beast</a:t>
            </a:r>
            <a:r>
              <a:rPr lang="en-US" sz="2000" dirty="0" smtClean="0"/>
              <a:t>, iron teeth, most powerful</a:t>
            </a:r>
          </a:p>
          <a:p>
            <a:pPr>
              <a:spcBef>
                <a:spcPts val="0"/>
              </a:spcBef>
            </a:pPr>
            <a:r>
              <a:rPr lang="en-US" sz="2000" dirty="0" smtClean="0"/>
              <a:t>Most powerful alignment key will be events transpiring in fourth kingdom.</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Lion</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402980" y="1772195"/>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Bear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Leopard</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402980" y="3666310"/>
            <a:ext cx="1277980"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Terrible</a:t>
            </a:r>
          </a:p>
          <a:p>
            <a:pPr algn="ctr"/>
            <a:r>
              <a:rPr lang="en-US" b="1" dirty="0" smtClean="0">
                <a:solidFill>
                  <a:srgbClr val="800000"/>
                </a:solidFill>
                <a:latin typeface="Impact" panose="020B0806030902050204" pitchFamily="34" charset="0"/>
                <a:cs typeface="Arial" panose="020B0604020202020204" pitchFamily="34" charset="0"/>
              </a:rPr>
              <a:t>Beast</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5493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Seating God’s Court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1700" dirty="0"/>
              <a:t>Who interrupts the rampage of this fourth beast?  How is He described?  Why might He interject at this point?</a:t>
            </a:r>
            <a:endParaRPr lang="en-US" sz="1700" dirty="0" smtClean="0"/>
          </a:p>
          <a:p>
            <a:pPr marL="0" indent="0">
              <a:spcBef>
                <a:spcPts val="0"/>
              </a:spcBef>
              <a:buNone/>
            </a:pPr>
            <a:r>
              <a:rPr lang="en-US" sz="1700" i="1" dirty="0">
                <a:solidFill>
                  <a:srgbClr val="800000"/>
                </a:solidFill>
              </a:rPr>
              <a:t>“I was considering the horns, and there was another horn, </a:t>
            </a:r>
            <a:r>
              <a:rPr lang="en-US" sz="1700" b="1" i="1" dirty="0">
                <a:solidFill>
                  <a:srgbClr val="800000"/>
                </a:solidFill>
              </a:rPr>
              <a:t>a little one, coming up among them</a:t>
            </a:r>
            <a:r>
              <a:rPr lang="en-US" sz="1700" i="1" dirty="0">
                <a:solidFill>
                  <a:srgbClr val="800000"/>
                </a:solidFill>
              </a:rPr>
              <a:t>, before whom </a:t>
            </a:r>
            <a:r>
              <a:rPr lang="en-US" sz="1700" b="1" i="1" dirty="0">
                <a:solidFill>
                  <a:srgbClr val="800000"/>
                </a:solidFill>
              </a:rPr>
              <a:t>three of the first horns were plucked out by the roots</a:t>
            </a:r>
            <a:r>
              <a:rPr lang="en-US" sz="1700" i="1" dirty="0">
                <a:solidFill>
                  <a:srgbClr val="800000"/>
                </a:solidFill>
              </a:rPr>
              <a:t>. And there, </a:t>
            </a:r>
            <a:r>
              <a:rPr lang="en-US" sz="1700" b="1" i="1" u="sng" dirty="0">
                <a:solidFill>
                  <a:srgbClr val="800000"/>
                </a:solidFill>
              </a:rPr>
              <a:t>in this horn</a:t>
            </a:r>
            <a:r>
              <a:rPr lang="en-US" sz="1700" i="1" dirty="0">
                <a:solidFill>
                  <a:srgbClr val="800000"/>
                </a:solidFill>
              </a:rPr>
              <a:t>, </a:t>
            </a:r>
            <a:r>
              <a:rPr lang="en-US" sz="1700" b="1" i="1" dirty="0">
                <a:solidFill>
                  <a:srgbClr val="800000"/>
                </a:solidFill>
              </a:rPr>
              <a:t>were eyes like the eyes of a man, and a mouth speaking </a:t>
            </a:r>
            <a:r>
              <a:rPr lang="en-US" sz="1700" b="1" i="1" u="sng" dirty="0">
                <a:solidFill>
                  <a:srgbClr val="800000"/>
                </a:solidFill>
              </a:rPr>
              <a:t>pompous words</a:t>
            </a:r>
            <a:r>
              <a:rPr lang="en-US" sz="1700" i="1" dirty="0">
                <a:solidFill>
                  <a:srgbClr val="800000"/>
                </a:solidFill>
              </a:rPr>
              <a:t>.  I watched till thrones were put in place, And </a:t>
            </a:r>
            <a:r>
              <a:rPr lang="en-US" sz="1700" b="1" i="1" dirty="0">
                <a:solidFill>
                  <a:srgbClr val="800000"/>
                </a:solidFill>
              </a:rPr>
              <a:t>the </a:t>
            </a:r>
            <a:r>
              <a:rPr lang="en-US" sz="1700" b="1" i="1" baseline="30000" dirty="0" smtClean="0">
                <a:solidFill>
                  <a:srgbClr val="800000"/>
                </a:solidFill>
              </a:rPr>
              <a:t>1</a:t>
            </a:r>
            <a:r>
              <a:rPr lang="en-US" sz="1700" b="1" i="1" u="sng" dirty="0" smtClean="0">
                <a:solidFill>
                  <a:srgbClr val="800000"/>
                </a:solidFill>
              </a:rPr>
              <a:t>Ancient </a:t>
            </a:r>
            <a:r>
              <a:rPr lang="en-US" sz="1700" b="1" i="1" u="sng" dirty="0">
                <a:solidFill>
                  <a:srgbClr val="800000"/>
                </a:solidFill>
              </a:rPr>
              <a:t>of Days</a:t>
            </a:r>
            <a:r>
              <a:rPr lang="en-US" sz="1700" b="1" i="1" dirty="0">
                <a:solidFill>
                  <a:srgbClr val="800000"/>
                </a:solidFill>
              </a:rPr>
              <a:t> was seated</a:t>
            </a:r>
            <a:r>
              <a:rPr lang="en-US" sz="1700" i="1" dirty="0">
                <a:solidFill>
                  <a:srgbClr val="800000"/>
                </a:solidFill>
              </a:rPr>
              <a:t>; His </a:t>
            </a:r>
            <a:r>
              <a:rPr lang="en-US" sz="1700" b="1" i="1" baseline="30000" dirty="0" smtClean="0">
                <a:solidFill>
                  <a:srgbClr val="800000"/>
                </a:solidFill>
              </a:rPr>
              <a:t>2</a:t>
            </a:r>
            <a:r>
              <a:rPr lang="en-US" sz="1700" b="1" i="1" dirty="0" smtClean="0">
                <a:solidFill>
                  <a:srgbClr val="800000"/>
                </a:solidFill>
              </a:rPr>
              <a:t>garment </a:t>
            </a:r>
            <a:r>
              <a:rPr lang="en-US" sz="1700" b="1" i="1" dirty="0">
                <a:solidFill>
                  <a:srgbClr val="800000"/>
                </a:solidFill>
              </a:rPr>
              <a:t>was </a:t>
            </a:r>
            <a:r>
              <a:rPr lang="en-US" sz="1700" b="1" i="1" u="sng" dirty="0">
                <a:solidFill>
                  <a:srgbClr val="800000"/>
                </a:solidFill>
              </a:rPr>
              <a:t>white as snow</a:t>
            </a:r>
            <a:r>
              <a:rPr lang="en-US" sz="1700" i="1" dirty="0">
                <a:solidFill>
                  <a:srgbClr val="800000"/>
                </a:solidFill>
              </a:rPr>
              <a:t>, And the </a:t>
            </a:r>
            <a:r>
              <a:rPr lang="en-US" sz="1700" b="1" i="1" baseline="30000" dirty="0" smtClean="0">
                <a:solidFill>
                  <a:srgbClr val="800000"/>
                </a:solidFill>
              </a:rPr>
              <a:t>3</a:t>
            </a:r>
            <a:r>
              <a:rPr lang="en-US" sz="1700" b="1" i="1" dirty="0" smtClean="0">
                <a:solidFill>
                  <a:srgbClr val="800000"/>
                </a:solidFill>
              </a:rPr>
              <a:t>hair </a:t>
            </a:r>
            <a:r>
              <a:rPr lang="en-US" sz="1700" b="1" i="1" dirty="0">
                <a:solidFill>
                  <a:srgbClr val="800000"/>
                </a:solidFill>
              </a:rPr>
              <a:t>of His head was like </a:t>
            </a:r>
            <a:r>
              <a:rPr lang="en-US" sz="1700" b="1" i="1" u="sng" dirty="0">
                <a:solidFill>
                  <a:srgbClr val="800000"/>
                </a:solidFill>
              </a:rPr>
              <a:t>pure wool</a:t>
            </a:r>
            <a:r>
              <a:rPr lang="en-US" sz="1700" i="1" dirty="0">
                <a:solidFill>
                  <a:srgbClr val="800000"/>
                </a:solidFill>
              </a:rPr>
              <a:t>. His </a:t>
            </a:r>
            <a:r>
              <a:rPr lang="en-US" sz="1700" b="1" i="1" baseline="30000" dirty="0" smtClean="0">
                <a:solidFill>
                  <a:srgbClr val="800000"/>
                </a:solidFill>
              </a:rPr>
              <a:t>3</a:t>
            </a:r>
            <a:r>
              <a:rPr lang="en-US" sz="1700" b="1" i="1" dirty="0" smtClean="0">
                <a:solidFill>
                  <a:srgbClr val="800000"/>
                </a:solidFill>
              </a:rPr>
              <a:t>throne </a:t>
            </a:r>
            <a:r>
              <a:rPr lang="en-US" sz="1700" b="1" i="1" dirty="0">
                <a:solidFill>
                  <a:srgbClr val="800000"/>
                </a:solidFill>
              </a:rPr>
              <a:t>was a </a:t>
            </a:r>
            <a:r>
              <a:rPr lang="en-US" sz="1700" b="1" i="1" u="sng" dirty="0">
                <a:solidFill>
                  <a:srgbClr val="800000"/>
                </a:solidFill>
              </a:rPr>
              <a:t>fiery flame</a:t>
            </a:r>
            <a:r>
              <a:rPr lang="en-US" sz="1700" i="1" dirty="0">
                <a:solidFill>
                  <a:srgbClr val="800000"/>
                </a:solidFill>
              </a:rPr>
              <a:t>, Its </a:t>
            </a:r>
            <a:r>
              <a:rPr lang="en-US" sz="1700" b="1" i="1" baseline="30000" dirty="0" smtClean="0">
                <a:solidFill>
                  <a:srgbClr val="800000"/>
                </a:solidFill>
              </a:rPr>
              <a:t>4</a:t>
            </a:r>
            <a:r>
              <a:rPr lang="en-US" sz="1700" b="1" i="1" dirty="0" smtClean="0">
                <a:solidFill>
                  <a:srgbClr val="800000"/>
                </a:solidFill>
              </a:rPr>
              <a:t>wheels </a:t>
            </a:r>
            <a:r>
              <a:rPr lang="en-US" sz="1700" b="1" i="1" dirty="0">
                <a:solidFill>
                  <a:srgbClr val="800000"/>
                </a:solidFill>
              </a:rPr>
              <a:t>a </a:t>
            </a:r>
            <a:r>
              <a:rPr lang="en-US" sz="1700" b="1" i="1" u="sng" dirty="0">
                <a:solidFill>
                  <a:srgbClr val="800000"/>
                </a:solidFill>
              </a:rPr>
              <a:t>burning fire</a:t>
            </a:r>
            <a:r>
              <a:rPr lang="en-US" sz="1700" i="1" dirty="0">
                <a:solidFill>
                  <a:srgbClr val="800000"/>
                </a:solidFill>
              </a:rPr>
              <a:t>;  A </a:t>
            </a:r>
            <a:r>
              <a:rPr lang="en-US" sz="1700" b="1" i="1" baseline="30000" dirty="0" smtClean="0">
                <a:solidFill>
                  <a:srgbClr val="800000"/>
                </a:solidFill>
              </a:rPr>
              <a:t>5</a:t>
            </a:r>
            <a:r>
              <a:rPr lang="en-US" sz="1700" b="1" i="1" dirty="0" smtClean="0">
                <a:solidFill>
                  <a:srgbClr val="800000"/>
                </a:solidFill>
              </a:rPr>
              <a:t>fiery </a:t>
            </a:r>
            <a:r>
              <a:rPr lang="en-US" sz="1700" b="1" i="1" dirty="0">
                <a:solidFill>
                  <a:srgbClr val="800000"/>
                </a:solidFill>
              </a:rPr>
              <a:t>stream issued And came forth from before Him</a:t>
            </a:r>
            <a:r>
              <a:rPr lang="en-US" sz="1700" i="1" dirty="0">
                <a:solidFill>
                  <a:srgbClr val="800000"/>
                </a:solidFill>
              </a:rPr>
              <a:t>. A </a:t>
            </a:r>
            <a:r>
              <a:rPr lang="en-US" sz="1700" b="1" i="1" baseline="30000" dirty="0" smtClean="0">
                <a:solidFill>
                  <a:srgbClr val="800000"/>
                </a:solidFill>
              </a:rPr>
              <a:t>6</a:t>
            </a:r>
            <a:r>
              <a:rPr lang="en-US" sz="1700" b="1" i="1" dirty="0" smtClean="0">
                <a:solidFill>
                  <a:srgbClr val="800000"/>
                </a:solidFill>
              </a:rPr>
              <a:t>thousand </a:t>
            </a:r>
            <a:r>
              <a:rPr lang="en-US" sz="1700" b="1" i="1" dirty="0">
                <a:solidFill>
                  <a:srgbClr val="800000"/>
                </a:solidFill>
              </a:rPr>
              <a:t>thousands ministered to Him</a:t>
            </a:r>
            <a:r>
              <a:rPr lang="en-US" sz="1700" i="1" dirty="0">
                <a:solidFill>
                  <a:srgbClr val="800000"/>
                </a:solidFill>
              </a:rPr>
              <a:t>; </a:t>
            </a:r>
            <a:r>
              <a:rPr lang="en-US" sz="1700" b="1" i="1" dirty="0">
                <a:solidFill>
                  <a:srgbClr val="800000"/>
                </a:solidFill>
              </a:rPr>
              <a:t>Ten thousand times ten thousand stood before Him</a:t>
            </a:r>
            <a:r>
              <a:rPr lang="en-US" sz="1700" i="1" dirty="0">
                <a:solidFill>
                  <a:srgbClr val="800000"/>
                </a:solidFill>
              </a:rPr>
              <a:t>. </a:t>
            </a:r>
            <a:r>
              <a:rPr lang="en-US" sz="1700" b="1" i="1" dirty="0">
                <a:solidFill>
                  <a:srgbClr val="800000"/>
                </a:solidFill>
              </a:rPr>
              <a:t>The </a:t>
            </a:r>
            <a:r>
              <a:rPr lang="en-US" sz="1700" b="1" i="1" baseline="30000" dirty="0" smtClean="0">
                <a:solidFill>
                  <a:srgbClr val="800000"/>
                </a:solidFill>
              </a:rPr>
              <a:t>7</a:t>
            </a:r>
            <a:r>
              <a:rPr lang="en-US" sz="1700" b="1" i="1" dirty="0" smtClean="0">
                <a:solidFill>
                  <a:srgbClr val="800000"/>
                </a:solidFill>
              </a:rPr>
              <a:t>court </a:t>
            </a:r>
            <a:r>
              <a:rPr lang="en-US" sz="1700" b="1" i="1" dirty="0">
                <a:solidFill>
                  <a:srgbClr val="800000"/>
                </a:solidFill>
              </a:rPr>
              <a:t>was seated, And the books were opened</a:t>
            </a:r>
            <a:r>
              <a:rPr lang="en-US" sz="1700" i="1" dirty="0">
                <a:solidFill>
                  <a:srgbClr val="800000"/>
                </a:solidFill>
              </a:rPr>
              <a:t>.” </a:t>
            </a:r>
            <a:r>
              <a:rPr lang="en-US" sz="1700" dirty="0"/>
              <a:t>(</a:t>
            </a:r>
            <a:r>
              <a:rPr lang="en-US" sz="1700" b="1" dirty="0">
                <a:solidFill>
                  <a:srgbClr val="800000"/>
                </a:solidFill>
              </a:rPr>
              <a:t>Daniel 7:8-10</a:t>
            </a:r>
            <a:r>
              <a:rPr lang="en-US" sz="1700" dirty="0"/>
              <a:t>)</a:t>
            </a:r>
          </a:p>
          <a:p>
            <a:pPr>
              <a:spcBef>
                <a:spcPts val="0"/>
              </a:spcBef>
            </a:pPr>
            <a:r>
              <a:rPr lang="en-US" sz="1700" dirty="0" smtClean="0"/>
              <a:t>God Almighty calls a court of judgment to examine these beasts, especially the last.</a:t>
            </a:r>
          </a:p>
          <a:p>
            <a:pPr>
              <a:spcBef>
                <a:spcPts val="0"/>
              </a:spcBef>
            </a:pPr>
            <a:r>
              <a:rPr lang="en-US" sz="1700" dirty="0" smtClean="0"/>
              <a:t>White snow implies purity, holiness, righteousness (</a:t>
            </a:r>
            <a:r>
              <a:rPr lang="en-US" sz="1700" b="1" dirty="0" smtClean="0">
                <a:solidFill>
                  <a:srgbClr val="800000"/>
                </a:solidFill>
              </a:rPr>
              <a:t>Job 9:30; Psalm 51:7; Isaiah 1:18</a:t>
            </a:r>
            <a:r>
              <a:rPr lang="en-US" sz="1700" dirty="0" smtClean="0"/>
              <a:t>).</a:t>
            </a:r>
          </a:p>
          <a:p>
            <a:pPr>
              <a:spcBef>
                <a:spcPts val="0"/>
              </a:spcBef>
            </a:pPr>
            <a:r>
              <a:rPr lang="en-US" sz="1700" dirty="0" smtClean="0"/>
              <a:t>Pure wool may imply purity again, or just His age, the </a:t>
            </a:r>
            <a:r>
              <a:rPr lang="en-US" sz="1700" i="1" dirty="0" smtClean="0">
                <a:solidFill>
                  <a:srgbClr val="800000"/>
                </a:solidFill>
              </a:rPr>
              <a:t>“Ancient of Days”</a:t>
            </a:r>
            <a:r>
              <a:rPr lang="en-US" sz="1700" dirty="0" smtClean="0"/>
              <a:t>.</a:t>
            </a:r>
          </a:p>
          <a:p>
            <a:pPr>
              <a:spcBef>
                <a:spcPts val="0"/>
              </a:spcBef>
            </a:pPr>
            <a:r>
              <a:rPr lang="en-US" sz="1700" dirty="0" smtClean="0"/>
              <a:t>Images of fire represent consuming judgment, similar to </a:t>
            </a:r>
            <a:r>
              <a:rPr lang="en-US" sz="1700" b="1" dirty="0" smtClean="0">
                <a:solidFill>
                  <a:srgbClr val="800000"/>
                </a:solidFill>
              </a:rPr>
              <a:t>Ezekiel 1, 9-10</a:t>
            </a:r>
            <a:r>
              <a:rPr lang="en-US" sz="1700" dirty="0" smtClean="0"/>
              <a:t>.</a:t>
            </a:r>
          </a:p>
          <a:p>
            <a:pPr>
              <a:spcBef>
                <a:spcPts val="0"/>
              </a:spcBef>
            </a:pPr>
            <a:r>
              <a:rPr lang="en-US" sz="1700" dirty="0" smtClean="0"/>
              <a:t>Wheels are reminiscent of cherubs from </a:t>
            </a:r>
            <a:r>
              <a:rPr lang="en-US" sz="1700" b="1" dirty="0" smtClean="0">
                <a:solidFill>
                  <a:srgbClr val="800000"/>
                </a:solidFill>
              </a:rPr>
              <a:t>Ezekiel 1, 10</a:t>
            </a:r>
            <a:r>
              <a:rPr lang="en-US" sz="1700" dirty="0" smtClean="0"/>
              <a:t>.</a:t>
            </a:r>
          </a:p>
          <a:p>
            <a:pPr>
              <a:spcBef>
                <a:spcPts val="0"/>
              </a:spcBef>
            </a:pPr>
            <a:r>
              <a:rPr lang="en-US" sz="1700" dirty="0" smtClean="0"/>
              <a:t>Innumerable hosts emphasize His recognized authority &amp; power.</a:t>
            </a:r>
          </a:p>
          <a:p>
            <a:pPr>
              <a:spcBef>
                <a:spcPts val="0"/>
              </a:spcBef>
            </a:pPr>
            <a:r>
              <a:rPr lang="en-US" sz="1700" dirty="0" smtClean="0"/>
              <a:t>The </a:t>
            </a:r>
            <a:r>
              <a:rPr lang="en-US" sz="1700" i="1" dirty="0" smtClean="0">
                <a:solidFill>
                  <a:srgbClr val="800000"/>
                </a:solidFill>
              </a:rPr>
              <a:t>“pompous words”</a:t>
            </a:r>
            <a:r>
              <a:rPr lang="en-US" sz="1700" dirty="0" smtClean="0"/>
              <a:t> imply the worst blasphemy considering the pagan peers.</a:t>
            </a:r>
            <a:endParaRPr lang="en-US" sz="1700" dirty="0"/>
          </a:p>
        </p:txBody>
      </p:sp>
    </p:spTree>
    <p:extLst>
      <p:ext uri="{BB962C8B-B14F-4D97-AF65-F5344CB8AC3E}">
        <p14:creationId xmlns:p14="http://schemas.microsoft.com/office/powerpoint/2010/main" val="6429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and Prolonging of Beasts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happens to the beasts, and what is suggested by this?</a:t>
            </a:r>
            <a:endParaRPr lang="en-US" sz="2000" dirty="0" smtClean="0"/>
          </a:p>
          <a:p>
            <a:pPr marL="0" indent="0">
              <a:spcBef>
                <a:spcPts val="0"/>
              </a:spcBef>
              <a:buNone/>
            </a:pPr>
            <a:r>
              <a:rPr lang="en-US" sz="2000" i="1" dirty="0" smtClean="0">
                <a:solidFill>
                  <a:srgbClr val="800000"/>
                </a:solidFill>
              </a:rPr>
              <a:t>“I </a:t>
            </a:r>
            <a:r>
              <a:rPr lang="en-US" sz="2000" i="1" dirty="0">
                <a:solidFill>
                  <a:srgbClr val="800000"/>
                </a:solidFill>
              </a:rPr>
              <a:t>watched then because of the sound of the pompous words which the horn was speaking; I watched till </a:t>
            </a:r>
            <a:r>
              <a:rPr lang="en-US" sz="2000" b="1" i="1" dirty="0">
                <a:solidFill>
                  <a:srgbClr val="800000"/>
                </a:solidFill>
              </a:rPr>
              <a:t>the beast was slain</a:t>
            </a:r>
            <a:r>
              <a:rPr lang="en-US" sz="2000" i="1" dirty="0">
                <a:solidFill>
                  <a:srgbClr val="800000"/>
                </a:solidFill>
              </a:rPr>
              <a:t>, and </a:t>
            </a:r>
            <a:r>
              <a:rPr lang="en-US" sz="2000" b="1" i="1" dirty="0">
                <a:solidFill>
                  <a:srgbClr val="800000"/>
                </a:solidFill>
              </a:rPr>
              <a:t>its body destroyed </a:t>
            </a:r>
            <a:r>
              <a:rPr lang="en-US" sz="2000" i="1" dirty="0">
                <a:solidFill>
                  <a:srgbClr val="800000"/>
                </a:solidFill>
              </a:rPr>
              <a:t>and given to the burning flame</a:t>
            </a:r>
            <a:r>
              <a:rPr lang="en-US" sz="2000" i="1" dirty="0" smtClean="0">
                <a:solidFill>
                  <a:srgbClr val="800000"/>
                </a:solidFill>
              </a:rPr>
              <a:t>.  As </a:t>
            </a:r>
            <a:r>
              <a:rPr lang="en-US" sz="2000" i="1" dirty="0">
                <a:solidFill>
                  <a:srgbClr val="800000"/>
                </a:solidFill>
              </a:rPr>
              <a:t>for </a:t>
            </a:r>
            <a:r>
              <a:rPr lang="en-US" sz="2000" b="1" i="1" dirty="0">
                <a:solidFill>
                  <a:srgbClr val="800000"/>
                </a:solidFill>
              </a:rPr>
              <a:t>the rest of the beasts</a:t>
            </a:r>
            <a:r>
              <a:rPr lang="en-US" sz="2000" i="1" dirty="0">
                <a:solidFill>
                  <a:srgbClr val="800000"/>
                </a:solidFill>
              </a:rPr>
              <a:t>, they had their </a:t>
            </a:r>
            <a:r>
              <a:rPr lang="en-US" sz="2000" b="1" i="1" dirty="0">
                <a:solidFill>
                  <a:srgbClr val="800000"/>
                </a:solidFill>
              </a:rPr>
              <a:t>dominion taken away</a:t>
            </a:r>
            <a:r>
              <a:rPr lang="en-US" sz="2000" i="1" dirty="0">
                <a:solidFill>
                  <a:srgbClr val="800000"/>
                </a:solidFill>
              </a:rPr>
              <a:t>, yet </a:t>
            </a:r>
            <a:r>
              <a:rPr lang="en-US" sz="2000" b="1" i="1" dirty="0">
                <a:solidFill>
                  <a:srgbClr val="800000"/>
                </a:solidFill>
              </a:rPr>
              <a:t>their lives were prolonged </a:t>
            </a:r>
            <a:r>
              <a:rPr lang="en-US" sz="2000" i="1" dirty="0">
                <a:solidFill>
                  <a:srgbClr val="800000"/>
                </a:solidFill>
              </a:rPr>
              <a:t>for a season and a time</a:t>
            </a:r>
            <a:r>
              <a:rPr lang="en-US" sz="2000" i="1" dirty="0" smtClean="0">
                <a:solidFill>
                  <a:srgbClr val="800000"/>
                </a:solidFill>
              </a:rPr>
              <a:t>.” </a:t>
            </a:r>
            <a:r>
              <a:rPr lang="en-US" sz="2000" dirty="0" smtClean="0"/>
              <a:t>(</a:t>
            </a:r>
            <a:r>
              <a:rPr lang="en-US" sz="2000" b="1" dirty="0" smtClean="0">
                <a:solidFill>
                  <a:srgbClr val="800000"/>
                </a:solidFill>
              </a:rPr>
              <a:t>Daniel 7:11-12</a:t>
            </a:r>
            <a:r>
              <a:rPr lang="en-US" sz="2000" dirty="0" smtClean="0"/>
              <a:t>)</a:t>
            </a:r>
          </a:p>
          <a:p>
            <a:pPr>
              <a:spcBef>
                <a:spcPts val="0"/>
              </a:spcBef>
            </a:pPr>
            <a:r>
              <a:rPr lang="en-US" sz="2000" dirty="0" smtClean="0"/>
              <a:t>Ultimately, they are all destroyed as part of God’s judgment.</a:t>
            </a:r>
          </a:p>
          <a:p>
            <a:pPr>
              <a:spcBef>
                <a:spcPts val="0"/>
              </a:spcBef>
            </a:pPr>
            <a:r>
              <a:rPr lang="en-US" sz="2000" dirty="0" smtClean="0"/>
              <a:t>But, the last beast is killed and destroyed immediately after its judgment.</a:t>
            </a:r>
          </a:p>
          <a:p>
            <a:pPr>
              <a:spcBef>
                <a:spcPts val="0"/>
              </a:spcBef>
            </a:pPr>
            <a:r>
              <a:rPr lang="en-US" sz="2000" dirty="0" smtClean="0"/>
              <a:t>The other beasts live on, even though their authority is taken a way.</a:t>
            </a:r>
          </a:p>
          <a:p>
            <a:pPr>
              <a:spcBef>
                <a:spcPts val="0"/>
              </a:spcBef>
            </a:pPr>
            <a:r>
              <a:rPr lang="en-US" sz="2000" dirty="0" smtClean="0"/>
              <a:t>This may suggest that the 4</a:t>
            </a:r>
            <a:r>
              <a:rPr lang="en-US" sz="2000" baseline="30000" dirty="0" smtClean="0"/>
              <a:t>th</a:t>
            </a:r>
            <a:r>
              <a:rPr lang="en-US" sz="2000" dirty="0" smtClean="0"/>
              <a:t> beast, Rome, was a composite in one of two ways:</a:t>
            </a:r>
          </a:p>
          <a:p>
            <a:pPr lvl="1">
              <a:spcBef>
                <a:spcPts val="0"/>
              </a:spcBef>
            </a:pPr>
            <a:r>
              <a:rPr lang="en-US" sz="1600" b="1" dirty="0" smtClean="0"/>
              <a:t>Spiritually</a:t>
            </a:r>
            <a:r>
              <a:rPr lang="en-US" sz="1600" dirty="0" smtClean="0"/>
              <a:t> – Defeating, judging Rome implied defeat, judgment of all 4 empires.</a:t>
            </a:r>
          </a:p>
          <a:p>
            <a:pPr lvl="1">
              <a:spcBef>
                <a:spcPts val="0"/>
              </a:spcBef>
            </a:pPr>
            <a:r>
              <a:rPr lang="en-US" sz="1600" b="1" dirty="0" smtClean="0"/>
              <a:t>Nationally </a:t>
            </a:r>
            <a:r>
              <a:rPr lang="en-US" sz="1600" dirty="0" smtClean="0"/>
              <a:t>– The preceding empires were decapitated, one government replaced with another, but populous remained the same.  However, much of Rome’s people were destroyed and replaced.</a:t>
            </a:r>
          </a:p>
          <a:p>
            <a:pPr lvl="1">
              <a:spcBef>
                <a:spcPts val="0"/>
              </a:spcBef>
            </a:pPr>
            <a:r>
              <a:rPr lang="en-US" sz="1600" dirty="0" smtClean="0"/>
              <a:t>Both could be true and intended.</a:t>
            </a:r>
            <a:endParaRPr lang="en-US" sz="1600" dirty="0"/>
          </a:p>
        </p:txBody>
      </p:sp>
    </p:spTree>
    <p:extLst>
      <p:ext uri="{BB962C8B-B14F-4D97-AF65-F5344CB8AC3E}">
        <p14:creationId xmlns:p14="http://schemas.microsoft.com/office/powerpoint/2010/main" val="35852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Christ’s Ascension &amp; Coronation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1"/>
            </a:pPr>
            <a:r>
              <a:rPr lang="en-US" sz="2000" dirty="0"/>
              <a:t>Who is brought near to the One seated on the throne?  How is He described?  What event is suggested by this description?  What parts of Revelation are parallel to this event?</a:t>
            </a:r>
            <a:endParaRPr lang="en-US" sz="2000" dirty="0" smtClean="0"/>
          </a:p>
          <a:p>
            <a:pPr marL="0" indent="0">
              <a:lnSpc>
                <a:spcPct val="97000"/>
              </a:lnSpc>
              <a:spcBef>
                <a:spcPts val="0"/>
              </a:spcBef>
              <a:buNone/>
            </a:pPr>
            <a:r>
              <a:rPr lang="en-US" sz="2000" i="1" dirty="0" smtClean="0">
                <a:solidFill>
                  <a:srgbClr val="800000"/>
                </a:solidFill>
              </a:rPr>
              <a:t>“I </a:t>
            </a:r>
            <a:r>
              <a:rPr lang="en-US" sz="2000" i="1" dirty="0">
                <a:solidFill>
                  <a:srgbClr val="800000"/>
                </a:solidFill>
              </a:rPr>
              <a:t>was watching in the night visions, And behold, </a:t>
            </a:r>
            <a:r>
              <a:rPr lang="en-US" sz="2000" b="1" i="1" dirty="0">
                <a:solidFill>
                  <a:srgbClr val="800000"/>
                </a:solidFill>
              </a:rPr>
              <a:t>One like </a:t>
            </a:r>
            <a:r>
              <a:rPr lang="en-US" sz="2000" b="1" i="1" u="sng" dirty="0">
                <a:solidFill>
                  <a:srgbClr val="800000"/>
                </a:solidFill>
              </a:rPr>
              <a:t>the Son of Man</a:t>
            </a:r>
            <a:r>
              <a:rPr lang="en-US" sz="2000" b="1" i="1" dirty="0">
                <a:solidFill>
                  <a:srgbClr val="800000"/>
                </a:solidFill>
              </a:rPr>
              <a:t>, Coming </a:t>
            </a:r>
            <a:r>
              <a:rPr lang="en-US" sz="2000" b="1" i="1" u="sng" dirty="0">
                <a:solidFill>
                  <a:srgbClr val="800000"/>
                </a:solidFill>
              </a:rPr>
              <a:t>with the clouds</a:t>
            </a:r>
            <a:r>
              <a:rPr lang="en-US" sz="2000" b="1" i="1" dirty="0">
                <a:solidFill>
                  <a:srgbClr val="800000"/>
                </a:solidFill>
              </a:rPr>
              <a:t> of heaven</a:t>
            </a:r>
            <a:r>
              <a:rPr lang="en-US" sz="2000" i="1" dirty="0">
                <a:solidFill>
                  <a:srgbClr val="800000"/>
                </a:solidFill>
              </a:rPr>
              <a:t>! He came to the Ancient of Days, And they brought Him near before Him</a:t>
            </a:r>
            <a:r>
              <a:rPr lang="en-US" sz="2000" i="1" dirty="0" smtClean="0">
                <a:solidFill>
                  <a:srgbClr val="800000"/>
                </a:solidFill>
              </a:rPr>
              <a:t>.  Then </a:t>
            </a:r>
            <a:r>
              <a:rPr lang="en-US" sz="2000" b="1" i="1" dirty="0">
                <a:solidFill>
                  <a:srgbClr val="800000"/>
                </a:solidFill>
              </a:rPr>
              <a:t>to Him was given dominion and glory and a kingdom</a:t>
            </a:r>
            <a:r>
              <a:rPr lang="en-US" sz="2000" i="1" dirty="0">
                <a:solidFill>
                  <a:srgbClr val="800000"/>
                </a:solidFill>
              </a:rPr>
              <a:t>, That </a:t>
            </a:r>
            <a:r>
              <a:rPr lang="en-US" sz="2000" b="1" i="1" dirty="0">
                <a:solidFill>
                  <a:srgbClr val="800000"/>
                </a:solidFill>
              </a:rPr>
              <a:t>all peoples, nations, and languages</a:t>
            </a:r>
            <a:r>
              <a:rPr lang="en-US" sz="2000" i="1" dirty="0">
                <a:solidFill>
                  <a:srgbClr val="800000"/>
                </a:solidFill>
              </a:rPr>
              <a:t> should serve Him. His dominion is an </a:t>
            </a:r>
            <a:r>
              <a:rPr lang="en-US" sz="2000" b="1" i="1" dirty="0">
                <a:solidFill>
                  <a:srgbClr val="800000"/>
                </a:solidFill>
              </a:rPr>
              <a:t>everlasting dominion, Which shall not pass away</a:t>
            </a:r>
            <a:r>
              <a:rPr lang="en-US" sz="2000" i="1" dirty="0">
                <a:solidFill>
                  <a:srgbClr val="800000"/>
                </a:solidFill>
              </a:rPr>
              <a:t>, And </a:t>
            </a:r>
            <a:r>
              <a:rPr lang="en-US" sz="2000" b="1" i="1" dirty="0">
                <a:solidFill>
                  <a:srgbClr val="800000"/>
                </a:solidFill>
              </a:rPr>
              <a:t>His kingdom </a:t>
            </a:r>
            <a:r>
              <a:rPr lang="en-US" sz="2000" b="1" i="1" u="sng" dirty="0">
                <a:solidFill>
                  <a:srgbClr val="800000"/>
                </a:solidFill>
              </a:rPr>
              <a:t>the one</a:t>
            </a:r>
            <a:r>
              <a:rPr lang="en-US" sz="2000" b="1" i="1" dirty="0">
                <a:solidFill>
                  <a:srgbClr val="800000"/>
                </a:solidFill>
              </a:rPr>
              <a:t> Which shall not be destroyed</a:t>
            </a:r>
            <a:r>
              <a:rPr lang="en-US" sz="2000" i="1" dirty="0" smtClean="0">
                <a:solidFill>
                  <a:srgbClr val="800000"/>
                </a:solidFill>
              </a:rPr>
              <a:t>.” </a:t>
            </a:r>
            <a:r>
              <a:rPr lang="en-US" sz="2000" dirty="0" smtClean="0"/>
              <a:t>(</a:t>
            </a:r>
            <a:r>
              <a:rPr lang="en-US" sz="2000" b="1" dirty="0" smtClean="0">
                <a:solidFill>
                  <a:srgbClr val="800000"/>
                </a:solidFill>
              </a:rPr>
              <a:t>Daniel 7:13-14</a:t>
            </a:r>
            <a:r>
              <a:rPr lang="en-US" sz="2000" dirty="0" smtClean="0"/>
              <a:t>)</a:t>
            </a:r>
          </a:p>
          <a:p>
            <a:pPr>
              <a:lnSpc>
                <a:spcPct val="97000"/>
              </a:lnSpc>
              <a:spcBef>
                <a:spcPts val="0"/>
              </a:spcBef>
            </a:pPr>
            <a:r>
              <a:rPr lang="en-US" sz="2000" dirty="0" smtClean="0"/>
              <a:t>Heaven’s view of Jesus ascension, revealed in symbolic vision (</a:t>
            </a:r>
            <a:r>
              <a:rPr lang="en-US" sz="2000" b="1" dirty="0" smtClean="0">
                <a:solidFill>
                  <a:srgbClr val="800000"/>
                </a:solidFill>
              </a:rPr>
              <a:t>Acts 1:9-11</a:t>
            </a:r>
            <a:r>
              <a:rPr lang="en-US" sz="2000" dirty="0" smtClean="0"/>
              <a:t>).</a:t>
            </a:r>
          </a:p>
          <a:p>
            <a:pPr>
              <a:lnSpc>
                <a:spcPct val="97000"/>
              </a:lnSpc>
              <a:spcBef>
                <a:spcPts val="0"/>
              </a:spcBef>
            </a:pPr>
            <a:r>
              <a:rPr lang="en-US" sz="2000" dirty="0" smtClean="0"/>
              <a:t>Seems parallel to appearance of Jesus’ and granting of scroll (</a:t>
            </a:r>
            <a:r>
              <a:rPr lang="en-US" sz="2000" b="1" dirty="0" smtClean="0">
                <a:solidFill>
                  <a:srgbClr val="800000"/>
                </a:solidFill>
              </a:rPr>
              <a:t>Revelation 4-5</a:t>
            </a:r>
            <a:r>
              <a:rPr lang="en-US" sz="2000" dirty="0" smtClean="0"/>
              <a:t>).</a:t>
            </a:r>
          </a:p>
          <a:p>
            <a:pPr>
              <a:lnSpc>
                <a:spcPct val="97000"/>
              </a:lnSpc>
              <a:spcBef>
                <a:spcPts val="0"/>
              </a:spcBef>
            </a:pPr>
            <a:r>
              <a:rPr lang="en-US" sz="2000" dirty="0" smtClean="0"/>
              <a:t>Also parallel to rock striking feet of 4</a:t>
            </a:r>
            <a:r>
              <a:rPr lang="en-US" sz="2000" baseline="30000" dirty="0" smtClean="0"/>
              <a:t>th</a:t>
            </a:r>
            <a:r>
              <a:rPr lang="en-US" sz="2000" dirty="0" smtClean="0"/>
              <a:t> kingdom and mountain consuming all preceding kingdoms and their residue (</a:t>
            </a:r>
            <a:r>
              <a:rPr lang="en-US" sz="2000" b="1" dirty="0" smtClean="0">
                <a:solidFill>
                  <a:srgbClr val="800000"/>
                </a:solidFill>
              </a:rPr>
              <a:t>Daniel 2:44-45</a:t>
            </a:r>
            <a:r>
              <a:rPr lang="en-US" sz="2000" dirty="0" smtClean="0"/>
              <a:t>).</a:t>
            </a:r>
          </a:p>
          <a:p>
            <a:pPr>
              <a:lnSpc>
                <a:spcPct val="97000"/>
              </a:lnSpc>
              <a:spcBef>
                <a:spcPts val="0"/>
              </a:spcBef>
            </a:pPr>
            <a:r>
              <a:rPr lang="en-US" sz="2000" dirty="0" smtClean="0"/>
              <a:t>Represents Jesus’ ascension, establishment of church, and judgment against nations.</a:t>
            </a:r>
            <a:endParaRPr lang="en-US" sz="2000" dirty="0"/>
          </a:p>
        </p:txBody>
      </p:sp>
    </p:spTree>
    <p:extLst>
      <p:ext uri="{BB962C8B-B14F-4D97-AF65-F5344CB8AC3E}">
        <p14:creationId xmlns:p14="http://schemas.microsoft.com/office/powerpoint/2010/main" val="17241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or Kingdoms?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2"/>
            </a:pPr>
            <a:r>
              <a:rPr lang="en-US" sz="2000" dirty="0"/>
              <a:t>According to the angel helping Daniel, what do the beasts represent?  How can this be reconciled with the explanation of verses 23-24?</a:t>
            </a:r>
            <a:endParaRPr lang="en-US" sz="2000" dirty="0" smtClean="0"/>
          </a:p>
          <a:p>
            <a:pPr marL="0" indent="0">
              <a:spcBef>
                <a:spcPts val="0"/>
              </a:spcBef>
              <a:buNone/>
            </a:pPr>
            <a:r>
              <a:rPr lang="en-US" sz="2000" i="1" dirty="0" smtClean="0">
                <a:solidFill>
                  <a:srgbClr val="800000"/>
                </a:solidFill>
              </a:rPr>
              <a:t>“‘</a:t>
            </a:r>
            <a:r>
              <a:rPr lang="en-US" sz="2000" b="1" i="1" dirty="0" smtClean="0">
                <a:solidFill>
                  <a:srgbClr val="800000"/>
                </a:solidFill>
              </a:rPr>
              <a:t>Those </a:t>
            </a:r>
            <a:r>
              <a:rPr lang="en-US" sz="2000" b="1" i="1" dirty="0">
                <a:solidFill>
                  <a:srgbClr val="800000"/>
                </a:solidFill>
              </a:rPr>
              <a:t>great </a:t>
            </a:r>
            <a:r>
              <a:rPr lang="en-US" sz="2000" b="1" i="1" u="sng" dirty="0">
                <a:solidFill>
                  <a:srgbClr val="800000"/>
                </a:solidFill>
              </a:rPr>
              <a:t>beasts</a:t>
            </a:r>
            <a:r>
              <a:rPr lang="en-US" sz="2000" i="1" dirty="0">
                <a:solidFill>
                  <a:srgbClr val="800000"/>
                </a:solidFill>
              </a:rPr>
              <a:t>, which are four, are </a:t>
            </a:r>
            <a:r>
              <a:rPr lang="en-US" sz="2000" b="1" i="1" dirty="0">
                <a:solidFill>
                  <a:srgbClr val="800000"/>
                </a:solidFill>
              </a:rPr>
              <a:t>four </a:t>
            </a:r>
            <a:r>
              <a:rPr lang="en-US" sz="2000" b="1" i="1" u="sng" dirty="0">
                <a:solidFill>
                  <a:srgbClr val="800000"/>
                </a:solidFill>
              </a:rPr>
              <a:t>kings</a:t>
            </a:r>
            <a:r>
              <a:rPr lang="en-US" sz="2000" b="1" i="1" dirty="0">
                <a:solidFill>
                  <a:srgbClr val="800000"/>
                </a:solidFill>
              </a:rPr>
              <a:t> which arise out of the earth</a:t>
            </a:r>
            <a:r>
              <a:rPr lang="en-US" sz="2000" i="1" dirty="0" smtClean="0">
                <a:solidFill>
                  <a:srgbClr val="800000"/>
                </a:solidFill>
              </a:rPr>
              <a:t>.’ … Thus </a:t>
            </a:r>
            <a:r>
              <a:rPr lang="en-US" sz="2000" i="1" dirty="0">
                <a:solidFill>
                  <a:srgbClr val="800000"/>
                </a:solidFill>
              </a:rPr>
              <a:t>he </a:t>
            </a:r>
            <a:r>
              <a:rPr lang="en-US" sz="2000" i="1" dirty="0" smtClean="0">
                <a:solidFill>
                  <a:srgbClr val="800000"/>
                </a:solidFill>
              </a:rPr>
              <a:t>said: ‘The </a:t>
            </a:r>
            <a:r>
              <a:rPr lang="en-US" sz="2000" b="1" i="1" dirty="0">
                <a:solidFill>
                  <a:srgbClr val="800000"/>
                </a:solidFill>
              </a:rPr>
              <a:t>fourth </a:t>
            </a:r>
            <a:r>
              <a:rPr lang="en-US" sz="2000" b="1" i="1" u="sng" dirty="0">
                <a:solidFill>
                  <a:srgbClr val="800000"/>
                </a:solidFill>
              </a:rPr>
              <a:t>beast</a:t>
            </a:r>
            <a:r>
              <a:rPr lang="en-US" sz="2000" b="1" i="1" dirty="0">
                <a:solidFill>
                  <a:srgbClr val="800000"/>
                </a:solidFill>
              </a:rPr>
              <a:t> shall be A fourth </a:t>
            </a:r>
            <a:r>
              <a:rPr lang="en-US" sz="2000" b="1" i="1" u="sng" dirty="0">
                <a:solidFill>
                  <a:srgbClr val="800000"/>
                </a:solidFill>
              </a:rPr>
              <a:t>kingdom</a:t>
            </a:r>
            <a:r>
              <a:rPr lang="en-US" sz="2000" b="1" i="1" dirty="0">
                <a:solidFill>
                  <a:srgbClr val="800000"/>
                </a:solidFill>
              </a:rPr>
              <a:t> </a:t>
            </a:r>
            <a:r>
              <a:rPr lang="en-US" sz="2000" i="1" dirty="0">
                <a:solidFill>
                  <a:srgbClr val="800000"/>
                </a:solidFill>
              </a:rPr>
              <a:t>on earth, Which shall be </a:t>
            </a:r>
            <a:r>
              <a:rPr lang="en-US" sz="2000" b="1" i="1" dirty="0">
                <a:solidFill>
                  <a:srgbClr val="800000"/>
                </a:solidFill>
              </a:rPr>
              <a:t>different from all other </a:t>
            </a:r>
            <a:r>
              <a:rPr lang="en-US" sz="2000" b="1" i="1" u="sng" dirty="0">
                <a:solidFill>
                  <a:srgbClr val="800000"/>
                </a:solidFill>
              </a:rPr>
              <a:t>kingdoms</a:t>
            </a:r>
            <a:r>
              <a:rPr lang="en-US" sz="2000" i="1" dirty="0">
                <a:solidFill>
                  <a:srgbClr val="800000"/>
                </a:solidFill>
              </a:rPr>
              <a:t>, And shall devour the whole earth, Trample it and break it in pieces</a:t>
            </a:r>
            <a:r>
              <a:rPr lang="en-US" sz="2000" i="1" dirty="0" smtClean="0">
                <a:solidFill>
                  <a:srgbClr val="800000"/>
                </a:solidFill>
              </a:rPr>
              <a:t>. The </a:t>
            </a:r>
            <a:r>
              <a:rPr lang="en-US" sz="2000" b="1" i="1" dirty="0">
                <a:solidFill>
                  <a:srgbClr val="800000"/>
                </a:solidFill>
              </a:rPr>
              <a:t>ten </a:t>
            </a:r>
            <a:r>
              <a:rPr lang="en-US" sz="2000" b="1" i="1" u="sng" dirty="0">
                <a:solidFill>
                  <a:srgbClr val="800000"/>
                </a:solidFill>
              </a:rPr>
              <a:t>horns</a:t>
            </a:r>
            <a:r>
              <a:rPr lang="en-US" sz="2000" b="1" i="1" dirty="0">
                <a:solidFill>
                  <a:srgbClr val="800000"/>
                </a:solidFill>
              </a:rPr>
              <a:t> are ten </a:t>
            </a:r>
            <a:r>
              <a:rPr lang="en-US" sz="2000" b="1" i="1" u="sng" dirty="0">
                <a:solidFill>
                  <a:srgbClr val="800000"/>
                </a:solidFill>
              </a:rPr>
              <a:t>kings</a:t>
            </a:r>
            <a:r>
              <a:rPr lang="en-US" sz="2000" b="1" i="1" dirty="0">
                <a:solidFill>
                  <a:srgbClr val="800000"/>
                </a:solidFill>
              </a:rPr>
              <a:t> </a:t>
            </a:r>
            <a:r>
              <a:rPr lang="en-US" sz="2000" i="1" dirty="0">
                <a:solidFill>
                  <a:srgbClr val="800000"/>
                </a:solidFill>
              </a:rPr>
              <a:t>Who shall </a:t>
            </a:r>
            <a:r>
              <a:rPr lang="en-US" sz="2000" b="1" i="1" dirty="0">
                <a:solidFill>
                  <a:srgbClr val="800000"/>
                </a:solidFill>
              </a:rPr>
              <a:t>arise from this </a:t>
            </a:r>
            <a:r>
              <a:rPr lang="en-US" sz="2000" b="1" i="1" u="sng" dirty="0">
                <a:solidFill>
                  <a:srgbClr val="800000"/>
                </a:solidFill>
              </a:rPr>
              <a:t>kingdom</a:t>
            </a:r>
            <a:r>
              <a:rPr lang="en-US" sz="2000" i="1" dirty="0">
                <a:solidFill>
                  <a:srgbClr val="800000"/>
                </a:solidFill>
              </a:rPr>
              <a:t>. And another shall rise after them; He shall be different from the first ones, And shall subdue three kings</a:t>
            </a:r>
            <a:r>
              <a:rPr lang="en-US" sz="2000" i="1" dirty="0" smtClean="0">
                <a:solidFill>
                  <a:srgbClr val="800000"/>
                </a:solidFill>
              </a:rPr>
              <a:t>.’”  </a:t>
            </a:r>
            <a:r>
              <a:rPr lang="en-US" sz="2000" dirty="0" smtClean="0"/>
              <a:t>(</a:t>
            </a:r>
            <a:r>
              <a:rPr lang="en-US" sz="2000" b="1" dirty="0" smtClean="0">
                <a:solidFill>
                  <a:srgbClr val="800000"/>
                </a:solidFill>
              </a:rPr>
              <a:t>Daniel 7:17, 23-24</a:t>
            </a:r>
            <a:r>
              <a:rPr lang="en-US" sz="2000" dirty="0" smtClean="0"/>
              <a:t>)</a:t>
            </a:r>
          </a:p>
          <a:p>
            <a:pPr>
              <a:spcBef>
                <a:spcPts val="0"/>
              </a:spcBef>
            </a:pPr>
            <a:r>
              <a:rPr lang="en-US" sz="2000" dirty="0" smtClean="0"/>
              <a:t>They represent kings </a:t>
            </a:r>
            <a:r>
              <a:rPr lang="en-US" sz="2000" b="1" i="1" dirty="0" smtClean="0"/>
              <a:t>and</a:t>
            </a:r>
            <a:r>
              <a:rPr lang="en-US" sz="2000" dirty="0" smtClean="0"/>
              <a:t> kingdoms!</a:t>
            </a:r>
          </a:p>
          <a:p>
            <a:pPr>
              <a:spcBef>
                <a:spcPts val="0"/>
              </a:spcBef>
            </a:pPr>
            <a:r>
              <a:rPr lang="en-US" sz="2000" dirty="0" smtClean="0"/>
              <a:t>Each kingdom rises with the success of a rising, powerful king.</a:t>
            </a:r>
          </a:p>
          <a:p>
            <a:pPr>
              <a:spcBef>
                <a:spcPts val="0"/>
              </a:spcBef>
            </a:pPr>
            <a:r>
              <a:rPr lang="en-US" sz="2000" dirty="0" smtClean="0"/>
              <a:t>So, it represents both:  The king who arises </a:t>
            </a:r>
            <a:r>
              <a:rPr lang="en-US" sz="2000" b="1" i="1" dirty="0" smtClean="0"/>
              <a:t>and</a:t>
            </a:r>
            <a:r>
              <a:rPr lang="en-US" sz="2000" dirty="0" smtClean="0"/>
              <a:t> his kingdom that he builds.</a:t>
            </a:r>
            <a:endParaRPr lang="en-US" sz="2000" dirty="0"/>
          </a:p>
        </p:txBody>
      </p:sp>
    </p:spTree>
    <p:extLst>
      <p:ext uri="{BB962C8B-B14F-4D97-AF65-F5344CB8AC3E}">
        <p14:creationId xmlns:p14="http://schemas.microsoft.com/office/powerpoint/2010/main" val="12637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Fourth Beast &amp; Pompous Horn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13"/>
            </a:pPr>
            <a:r>
              <a:rPr lang="en-US" sz="1600" dirty="0"/>
              <a:t>What terrible things will the fourth beast do?  For how long?</a:t>
            </a:r>
            <a:endParaRPr lang="en-US" sz="1600" dirty="0" smtClean="0"/>
          </a:p>
          <a:p>
            <a:pPr marL="0" indent="0">
              <a:lnSpc>
                <a:spcPct val="95000"/>
              </a:lnSpc>
              <a:spcBef>
                <a:spcPts val="0"/>
              </a:spcBef>
              <a:buNone/>
            </a:pPr>
            <a:r>
              <a:rPr lang="en-US" sz="1600" i="1" dirty="0" smtClean="0">
                <a:solidFill>
                  <a:srgbClr val="800000"/>
                </a:solidFill>
              </a:rPr>
              <a:t>“Then </a:t>
            </a:r>
            <a:r>
              <a:rPr lang="en-US" sz="1600" i="1" dirty="0">
                <a:solidFill>
                  <a:srgbClr val="800000"/>
                </a:solidFill>
              </a:rPr>
              <a:t>I wished to know </a:t>
            </a:r>
            <a:r>
              <a:rPr lang="en-US" sz="1600" b="1" i="1" dirty="0">
                <a:solidFill>
                  <a:srgbClr val="800000"/>
                </a:solidFill>
              </a:rPr>
              <a:t>the truth about the fourth beast</a:t>
            </a:r>
            <a:r>
              <a:rPr lang="en-US" sz="1600" i="1" dirty="0">
                <a:solidFill>
                  <a:srgbClr val="800000"/>
                </a:solidFill>
              </a:rPr>
              <a:t>, which was different from all the others, exceedingly dreadful, with its teeth of iron and its nails of bronze, which </a:t>
            </a:r>
            <a:r>
              <a:rPr lang="en-US" sz="1600" b="1" i="1" dirty="0">
                <a:solidFill>
                  <a:srgbClr val="800000"/>
                </a:solidFill>
              </a:rPr>
              <a:t>devoured, broke in pieces, and trampled the </a:t>
            </a:r>
            <a:r>
              <a:rPr lang="en-US" sz="1600" b="1" i="1" u="sng" dirty="0">
                <a:solidFill>
                  <a:srgbClr val="800000"/>
                </a:solidFill>
              </a:rPr>
              <a:t>residue</a:t>
            </a:r>
            <a:r>
              <a:rPr lang="en-US" sz="1600" b="1" i="1" dirty="0">
                <a:solidFill>
                  <a:srgbClr val="800000"/>
                </a:solidFill>
              </a:rPr>
              <a:t> with its feet</a:t>
            </a:r>
            <a:r>
              <a:rPr lang="en-US" sz="1600" i="1" dirty="0" smtClean="0">
                <a:solidFill>
                  <a:srgbClr val="800000"/>
                </a:solidFill>
              </a:rPr>
              <a:t>; and </a:t>
            </a:r>
            <a:r>
              <a:rPr lang="en-US" sz="1600" i="1" dirty="0">
                <a:solidFill>
                  <a:srgbClr val="800000"/>
                </a:solidFill>
              </a:rPr>
              <a:t>the ten horns that were on its head, and </a:t>
            </a:r>
            <a:r>
              <a:rPr lang="en-US" sz="1600" b="1" i="1" dirty="0">
                <a:solidFill>
                  <a:srgbClr val="800000"/>
                </a:solidFill>
              </a:rPr>
              <a:t>the other horn which came up, before which three fell</a:t>
            </a:r>
            <a:r>
              <a:rPr lang="en-US" sz="1600" i="1" dirty="0">
                <a:solidFill>
                  <a:srgbClr val="800000"/>
                </a:solidFill>
              </a:rPr>
              <a:t>, namely, that horn which had </a:t>
            </a:r>
            <a:r>
              <a:rPr lang="en-US" sz="1600" b="1" i="1" dirty="0">
                <a:solidFill>
                  <a:srgbClr val="800000"/>
                </a:solidFill>
              </a:rPr>
              <a:t>eyes and a mouth which spoke pompous words</a:t>
            </a:r>
            <a:r>
              <a:rPr lang="en-US" sz="1600" i="1" dirty="0">
                <a:solidFill>
                  <a:srgbClr val="800000"/>
                </a:solidFill>
              </a:rPr>
              <a:t>, whose </a:t>
            </a:r>
            <a:r>
              <a:rPr lang="en-US" sz="1600" b="1" i="1" dirty="0">
                <a:solidFill>
                  <a:srgbClr val="800000"/>
                </a:solidFill>
              </a:rPr>
              <a:t>appearance was greater </a:t>
            </a:r>
            <a:r>
              <a:rPr lang="en-US" sz="1600" i="1" dirty="0">
                <a:solidFill>
                  <a:srgbClr val="800000"/>
                </a:solidFill>
              </a:rPr>
              <a:t>than his fellows</a:t>
            </a:r>
            <a:r>
              <a:rPr lang="en-US" sz="1600" i="1" dirty="0" smtClean="0">
                <a:solidFill>
                  <a:srgbClr val="800000"/>
                </a:solidFill>
              </a:rPr>
              <a:t>.  I </a:t>
            </a:r>
            <a:r>
              <a:rPr lang="en-US" sz="1600" i="1" dirty="0">
                <a:solidFill>
                  <a:srgbClr val="800000"/>
                </a:solidFill>
              </a:rPr>
              <a:t>was watching; and </a:t>
            </a:r>
            <a:r>
              <a:rPr lang="en-US" sz="1600" b="1" i="1" dirty="0">
                <a:solidFill>
                  <a:srgbClr val="800000"/>
                </a:solidFill>
              </a:rPr>
              <a:t>the same horn was making </a:t>
            </a:r>
            <a:r>
              <a:rPr lang="en-US" sz="1600" b="1" i="1" u="sng" dirty="0">
                <a:solidFill>
                  <a:srgbClr val="800000"/>
                </a:solidFill>
              </a:rPr>
              <a:t>war against the saints</a:t>
            </a:r>
            <a:r>
              <a:rPr lang="en-US" sz="1600" b="1" i="1" dirty="0">
                <a:solidFill>
                  <a:srgbClr val="800000"/>
                </a:solidFill>
              </a:rPr>
              <a:t>, and </a:t>
            </a:r>
            <a:r>
              <a:rPr lang="en-US" sz="1600" b="1" i="1" u="sng" dirty="0">
                <a:solidFill>
                  <a:srgbClr val="800000"/>
                </a:solidFill>
              </a:rPr>
              <a:t>prevailing</a:t>
            </a:r>
            <a:r>
              <a:rPr lang="en-US" sz="1600" b="1" i="1" dirty="0">
                <a:solidFill>
                  <a:srgbClr val="800000"/>
                </a:solidFill>
              </a:rPr>
              <a:t> against them</a:t>
            </a:r>
            <a:r>
              <a:rPr lang="en-US" sz="1600" i="1" dirty="0" smtClean="0">
                <a:solidFill>
                  <a:srgbClr val="800000"/>
                </a:solidFill>
              </a:rPr>
              <a:t>, until </a:t>
            </a:r>
            <a:r>
              <a:rPr lang="en-US" sz="1600" i="1" dirty="0">
                <a:solidFill>
                  <a:srgbClr val="800000"/>
                </a:solidFill>
              </a:rPr>
              <a:t>the Ancient of Days came, and a </a:t>
            </a:r>
            <a:r>
              <a:rPr lang="en-US" sz="1600" b="1" i="1" dirty="0">
                <a:solidFill>
                  <a:srgbClr val="800000"/>
                </a:solidFill>
              </a:rPr>
              <a:t>judgment was made in favor of the saints </a:t>
            </a:r>
            <a:r>
              <a:rPr lang="en-US" sz="1600" i="1" dirty="0">
                <a:solidFill>
                  <a:srgbClr val="800000"/>
                </a:solidFill>
              </a:rPr>
              <a:t>of the Most High, and the time came for the saints to possess the kingdom</a:t>
            </a:r>
            <a:r>
              <a:rPr lang="en-US" sz="1600" i="1" dirty="0" smtClean="0">
                <a:solidFill>
                  <a:srgbClr val="800000"/>
                </a:solidFill>
              </a:rPr>
              <a:t>.  Thus </a:t>
            </a:r>
            <a:r>
              <a:rPr lang="en-US" sz="1600" i="1" dirty="0">
                <a:solidFill>
                  <a:srgbClr val="800000"/>
                </a:solidFill>
              </a:rPr>
              <a:t>he said</a:t>
            </a:r>
            <a:r>
              <a:rPr lang="en-US" sz="1600" i="1" dirty="0" smtClean="0">
                <a:solidFill>
                  <a:srgbClr val="800000"/>
                </a:solidFill>
              </a:rPr>
              <a:t>: ‘The </a:t>
            </a:r>
            <a:r>
              <a:rPr lang="en-US" sz="1600" i="1" dirty="0">
                <a:solidFill>
                  <a:srgbClr val="800000"/>
                </a:solidFill>
              </a:rPr>
              <a:t>fourth beast shall be A </a:t>
            </a:r>
            <a:r>
              <a:rPr lang="en-US" sz="1600" b="1" i="1" dirty="0">
                <a:solidFill>
                  <a:srgbClr val="800000"/>
                </a:solidFill>
              </a:rPr>
              <a:t>fourth kingdom on earth</a:t>
            </a:r>
            <a:r>
              <a:rPr lang="en-US" sz="1600" i="1" dirty="0">
                <a:solidFill>
                  <a:srgbClr val="800000"/>
                </a:solidFill>
              </a:rPr>
              <a:t>, Which shall be different from all other kingdoms, And shall devour the whole earth, Trample it and break it in pieces</a:t>
            </a:r>
            <a:r>
              <a:rPr lang="en-US" sz="1600" i="1" dirty="0" smtClean="0">
                <a:solidFill>
                  <a:srgbClr val="800000"/>
                </a:solidFill>
              </a:rPr>
              <a:t>.  The </a:t>
            </a:r>
            <a:r>
              <a:rPr lang="en-US" sz="1600" i="1" dirty="0">
                <a:solidFill>
                  <a:srgbClr val="800000"/>
                </a:solidFill>
              </a:rPr>
              <a:t>ten horns are ten kings Who shall arise from this kingdom. And another shall rise after them; He shall be different from the first ones, And </a:t>
            </a:r>
            <a:r>
              <a:rPr lang="en-US" sz="1600" b="1" i="1" dirty="0">
                <a:solidFill>
                  <a:srgbClr val="800000"/>
                </a:solidFill>
              </a:rPr>
              <a:t>shall subdue three kings</a:t>
            </a:r>
            <a:r>
              <a:rPr lang="en-US" sz="1600" i="1" dirty="0" smtClean="0">
                <a:solidFill>
                  <a:srgbClr val="800000"/>
                </a:solidFill>
              </a:rPr>
              <a:t>.  He </a:t>
            </a:r>
            <a:r>
              <a:rPr lang="en-US" sz="1600" i="1" dirty="0">
                <a:solidFill>
                  <a:srgbClr val="800000"/>
                </a:solidFill>
              </a:rPr>
              <a:t>shall </a:t>
            </a:r>
            <a:r>
              <a:rPr lang="en-US" sz="1600" b="1" i="1" dirty="0">
                <a:solidFill>
                  <a:srgbClr val="800000"/>
                </a:solidFill>
              </a:rPr>
              <a:t>speak pompous words </a:t>
            </a:r>
            <a:r>
              <a:rPr lang="en-US" sz="1600" b="1" i="1" u="sng" dirty="0">
                <a:solidFill>
                  <a:srgbClr val="800000"/>
                </a:solidFill>
              </a:rPr>
              <a:t>against the Most High</a:t>
            </a:r>
            <a:r>
              <a:rPr lang="en-US" sz="1600" i="1" dirty="0">
                <a:solidFill>
                  <a:srgbClr val="800000"/>
                </a:solidFill>
              </a:rPr>
              <a:t>, Shall </a:t>
            </a:r>
            <a:r>
              <a:rPr lang="en-US" sz="1600" b="1" i="1" u="sng" dirty="0">
                <a:solidFill>
                  <a:srgbClr val="800000"/>
                </a:solidFill>
              </a:rPr>
              <a:t>persecute the saints</a:t>
            </a:r>
            <a:r>
              <a:rPr lang="en-US" sz="1600" b="1" i="1" dirty="0">
                <a:solidFill>
                  <a:srgbClr val="800000"/>
                </a:solidFill>
              </a:rPr>
              <a:t> of the Most High</a:t>
            </a:r>
            <a:r>
              <a:rPr lang="en-US" sz="1600" i="1" dirty="0">
                <a:solidFill>
                  <a:srgbClr val="800000"/>
                </a:solidFill>
              </a:rPr>
              <a:t>, And </a:t>
            </a:r>
            <a:r>
              <a:rPr lang="en-US" sz="1600" b="1" i="1" dirty="0">
                <a:solidFill>
                  <a:srgbClr val="800000"/>
                </a:solidFill>
              </a:rPr>
              <a:t>shall </a:t>
            </a:r>
            <a:r>
              <a:rPr lang="en-US" sz="1600" b="1" i="1" u="sng" dirty="0">
                <a:solidFill>
                  <a:srgbClr val="800000"/>
                </a:solidFill>
              </a:rPr>
              <a:t>intend to change times and law</a:t>
            </a:r>
            <a:r>
              <a:rPr lang="en-US" sz="1600" i="1" dirty="0">
                <a:solidFill>
                  <a:srgbClr val="800000"/>
                </a:solidFill>
              </a:rPr>
              <a:t>. Then </a:t>
            </a:r>
            <a:r>
              <a:rPr lang="en-US" sz="1600" b="1" i="1" dirty="0">
                <a:solidFill>
                  <a:srgbClr val="800000"/>
                </a:solidFill>
              </a:rPr>
              <a:t>the saints shall be given into his hand </a:t>
            </a:r>
            <a:r>
              <a:rPr lang="en-US" sz="1600" b="1" i="1" u="sng" dirty="0">
                <a:solidFill>
                  <a:srgbClr val="800000"/>
                </a:solidFill>
              </a:rPr>
              <a:t>For a time and times and half a time</a:t>
            </a:r>
            <a:r>
              <a:rPr lang="en-US" sz="1600" i="1" dirty="0" smtClean="0">
                <a:solidFill>
                  <a:srgbClr val="800000"/>
                </a:solidFill>
              </a:rPr>
              <a:t>.  But </a:t>
            </a:r>
            <a:r>
              <a:rPr lang="en-US" sz="1600" i="1" dirty="0">
                <a:solidFill>
                  <a:srgbClr val="800000"/>
                </a:solidFill>
              </a:rPr>
              <a:t>the court shall be seated, And they shall take away his dominion, To consume and destroy it forever</a:t>
            </a:r>
            <a:r>
              <a:rPr lang="en-US" sz="1600" i="1" dirty="0" smtClean="0">
                <a:solidFill>
                  <a:srgbClr val="800000"/>
                </a:solidFill>
              </a:rPr>
              <a:t>.’”  </a:t>
            </a:r>
            <a:r>
              <a:rPr lang="en-US" sz="1600" dirty="0" smtClean="0"/>
              <a:t>(</a:t>
            </a:r>
            <a:r>
              <a:rPr lang="en-US" sz="1600" b="1" dirty="0" smtClean="0">
                <a:solidFill>
                  <a:srgbClr val="800000"/>
                </a:solidFill>
              </a:rPr>
              <a:t>Daniel 7:19-26</a:t>
            </a:r>
            <a:r>
              <a:rPr lang="en-US" sz="1600" dirty="0" smtClean="0"/>
              <a:t>)</a:t>
            </a:r>
          </a:p>
          <a:p>
            <a:pPr>
              <a:lnSpc>
                <a:spcPct val="95000"/>
              </a:lnSpc>
              <a:spcBef>
                <a:spcPts val="0"/>
              </a:spcBef>
            </a:pPr>
            <a:r>
              <a:rPr lang="en-US" sz="1600" dirty="0" smtClean="0"/>
              <a:t>Pompous blasphemer against God. Try to subvert God’s will for nations (</a:t>
            </a:r>
            <a:r>
              <a:rPr lang="en-US" sz="1600" b="1" dirty="0" smtClean="0">
                <a:solidFill>
                  <a:srgbClr val="800000"/>
                </a:solidFill>
              </a:rPr>
              <a:t>Dan.2:21; Acts1:7; 1The.5:1</a:t>
            </a:r>
            <a:r>
              <a:rPr lang="en-US" sz="1600" dirty="0" smtClean="0"/>
              <a:t>).</a:t>
            </a:r>
          </a:p>
          <a:p>
            <a:pPr>
              <a:lnSpc>
                <a:spcPct val="95000"/>
              </a:lnSpc>
              <a:spcBef>
                <a:spcPts val="0"/>
              </a:spcBef>
            </a:pPr>
            <a:r>
              <a:rPr lang="en-US" sz="1600" dirty="0" smtClean="0"/>
              <a:t>Persecute His saints.</a:t>
            </a:r>
          </a:p>
          <a:p>
            <a:pPr>
              <a:lnSpc>
                <a:spcPct val="95000"/>
              </a:lnSpc>
              <a:spcBef>
                <a:spcPts val="0"/>
              </a:spcBef>
            </a:pPr>
            <a:r>
              <a:rPr lang="en-US" sz="1600" dirty="0" smtClean="0"/>
              <a:t>Limited to 3½ times, </a:t>
            </a:r>
            <a:r>
              <a:rPr lang="en-US" sz="1600" i="1" dirty="0" smtClean="0">
                <a:solidFill>
                  <a:srgbClr val="800000"/>
                </a:solidFill>
              </a:rPr>
              <a:t>“a time and times and half a time”</a:t>
            </a:r>
            <a:r>
              <a:rPr lang="en-US" sz="1600" dirty="0" smtClean="0"/>
              <a:t> (</a:t>
            </a:r>
            <a:r>
              <a:rPr lang="en-US" sz="1600" b="1" dirty="0" smtClean="0">
                <a:solidFill>
                  <a:srgbClr val="800000"/>
                </a:solidFill>
              </a:rPr>
              <a:t>Revelation 11:3; 12:6, 14, 13:5</a:t>
            </a:r>
            <a:r>
              <a:rPr lang="en-US" sz="1600" dirty="0" smtClean="0"/>
              <a:t>)</a:t>
            </a:r>
            <a:endParaRPr lang="en-US" sz="1600" dirty="0"/>
          </a:p>
        </p:txBody>
      </p:sp>
    </p:spTree>
    <p:extLst>
      <p:ext uri="{BB962C8B-B14F-4D97-AF65-F5344CB8AC3E}">
        <p14:creationId xmlns:p14="http://schemas.microsoft.com/office/powerpoint/2010/main" val="19695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Against the Fourth Beast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4"/>
            </a:pPr>
            <a:r>
              <a:rPr lang="en-US" sz="2000" dirty="0"/>
              <a:t>What judgment will be made against the </a:t>
            </a:r>
            <a:r>
              <a:rPr lang="en-US" sz="2000" i="1" dirty="0">
                <a:solidFill>
                  <a:srgbClr val="800000"/>
                </a:solidFill>
              </a:rPr>
              <a:t>“pompous horn”</a:t>
            </a:r>
            <a:r>
              <a:rPr lang="en-US" sz="2000" dirty="0"/>
              <a:t> and his kingdom? </a:t>
            </a:r>
            <a:endParaRPr lang="en-US" sz="2000" dirty="0" smtClean="0"/>
          </a:p>
          <a:p>
            <a:pPr marL="0" indent="0">
              <a:spcBef>
                <a:spcPts val="0"/>
              </a:spcBef>
              <a:buNone/>
            </a:pPr>
            <a:r>
              <a:rPr lang="en-US" sz="2000" i="1" dirty="0" smtClean="0">
                <a:solidFill>
                  <a:srgbClr val="800000"/>
                </a:solidFill>
              </a:rPr>
              <a:t>“I </a:t>
            </a:r>
            <a:r>
              <a:rPr lang="en-US" sz="2000" i="1" dirty="0">
                <a:solidFill>
                  <a:srgbClr val="800000"/>
                </a:solidFill>
              </a:rPr>
              <a:t>watched then because of the sound of the pompous words which the horn was speaking; I watched till </a:t>
            </a:r>
            <a:r>
              <a:rPr lang="en-US" sz="2000" b="1" i="1" dirty="0">
                <a:solidFill>
                  <a:srgbClr val="800000"/>
                </a:solidFill>
              </a:rPr>
              <a:t>the beast was slain, and its </a:t>
            </a:r>
            <a:r>
              <a:rPr lang="en-US" sz="2000" b="1" i="1" u="sng" dirty="0">
                <a:solidFill>
                  <a:srgbClr val="800000"/>
                </a:solidFill>
              </a:rPr>
              <a:t>body destroyed</a:t>
            </a:r>
            <a:r>
              <a:rPr lang="en-US" sz="2000" b="1" i="1" dirty="0">
                <a:solidFill>
                  <a:srgbClr val="800000"/>
                </a:solidFill>
              </a:rPr>
              <a:t> </a:t>
            </a:r>
            <a:r>
              <a:rPr lang="en-US" sz="2000" i="1" dirty="0">
                <a:solidFill>
                  <a:srgbClr val="800000"/>
                </a:solidFill>
              </a:rPr>
              <a:t>and </a:t>
            </a:r>
            <a:r>
              <a:rPr lang="en-US" sz="2000" b="1" i="1" dirty="0">
                <a:solidFill>
                  <a:srgbClr val="800000"/>
                </a:solidFill>
              </a:rPr>
              <a:t>given to the </a:t>
            </a:r>
            <a:r>
              <a:rPr lang="en-US" sz="2000" b="1" i="1" u="sng" dirty="0">
                <a:solidFill>
                  <a:srgbClr val="800000"/>
                </a:solidFill>
              </a:rPr>
              <a:t>burning </a:t>
            </a:r>
            <a:r>
              <a:rPr lang="en-US" sz="2000" b="1" i="1" u="sng" dirty="0" smtClean="0">
                <a:solidFill>
                  <a:srgbClr val="800000"/>
                </a:solidFill>
              </a:rPr>
              <a:t>flame</a:t>
            </a:r>
            <a:r>
              <a:rPr lang="en-US" sz="2000" i="1" dirty="0" smtClean="0">
                <a:solidFill>
                  <a:srgbClr val="800000"/>
                </a:solidFill>
              </a:rPr>
              <a:t>… ‘But </a:t>
            </a:r>
            <a:r>
              <a:rPr lang="en-US" sz="2000" b="1" i="1" dirty="0">
                <a:solidFill>
                  <a:srgbClr val="800000"/>
                </a:solidFill>
              </a:rPr>
              <a:t>the court shall be seated</a:t>
            </a:r>
            <a:r>
              <a:rPr lang="en-US" sz="2000" i="1" dirty="0">
                <a:solidFill>
                  <a:srgbClr val="800000"/>
                </a:solidFill>
              </a:rPr>
              <a:t>, And t</a:t>
            </a:r>
            <a:r>
              <a:rPr lang="en-US" sz="2000" b="1" i="1" dirty="0">
                <a:solidFill>
                  <a:srgbClr val="800000"/>
                </a:solidFill>
              </a:rPr>
              <a:t>hey shall take away his dominion</a:t>
            </a:r>
            <a:r>
              <a:rPr lang="en-US" sz="2000" i="1" dirty="0">
                <a:solidFill>
                  <a:srgbClr val="800000"/>
                </a:solidFill>
              </a:rPr>
              <a:t>, To </a:t>
            </a:r>
            <a:r>
              <a:rPr lang="en-US" sz="2000" b="1" i="1" u="sng" dirty="0">
                <a:solidFill>
                  <a:srgbClr val="800000"/>
                </a:solidFill>
              </a:rPr>
              <a:t>consume</a:t>
            </a:r>
            <a:r>
              <a:rPr lang="en-US" sz="2000" b="1" i="1" dirty="0">
                <a:solidFill>
                  <a:srgbClr val="800000"/>
                </a:solidFill>
              </a:rPr>
              <a:t> and </a:t>
            </a:r>
            <a:r>
              <a:rPr lang="en-US" sz="2000" b="1" i="1" u="sng" dirty="0">
                <a:solidFill>
                  <a:srgbClr val="800000"/>
                </a:solidFill>
              </a:rPr>
              <a:t>destroy it forever</a:t>
            </a:r>
            <a:r>
              <a:rPr lang="en-US" sz="2000" i="1" dirty="0" smtClean="0">
                <a:solidFill>
                  <a:srgbClr val="800000"/>
                </a:solidFill>
              </a:rPr>
              <a:t>.’” </a:t>
            </a:r>
            <a:r>
              <a:rPr lang="en-US" sz="2000" dirty="0" smtClean="0"/>
              <a:t>(</a:t>
            </a:r>
            <a:r>
              <a:rPr lang="en-US" sz="2000" b="1" dirty="0" smtClean="0">
                <a:solidFill>
                  <a:srgbClr val="800000"/>
                </a:solidFill>
              </a:rPr>
              <a:t>Daniel 7:11, 16</a:t>
            </a:r>
            <a:r>
              <a:rPr lang="en-US" sz="2000" dirty="0" smtClean="0"/>
              <a:t>)</a:t>
            </a:r>
          </a:p>
          <a:p>
            <a:pPr>
              <a:spcBef>
                <a:spcPts val="0"/>
              </a:spcBef>
            </a:pPr>
            <a:r>
              <a:rPr lang="en-US" sz="2000" dirty="0" smtClean="0"/>
              <a:t>The 4</a:t>
            </a:r>
            <a:r>
              <a:rPr lang="en-US" sz="2000" baseline="30000" dirty="0" smtClean="0"/>
              <a:t>th</a:t>
            </a:r>
            <a:r>
              <a:rPr lang="en-US" sz="2000" dirty="0" smtClean="0"/>
              <a:t> beast – the 4</a:t>
            </a:r>
            <a:r>
              <a:rPr lang="en-US" sz="2000" baseline="30000" dirty="0" smtClean="0"/>
              <a:t>th</a:t>
            </a:r>
            <a:r>
              <a:rPr lang="en-US" sz="2000" dirty="0" smtClean="0"/>
              <a:t> kingdom – would be </a:t>
            </a:r>
            <a:r>
              <a:rPr lang="en-US" sz="2000" b="1" i="1" dirty="0" smtClean="0"/>
              <a:t>destroyed forever</a:t>
            </a:r>
            <a:r>
              <a:rPr lang="en-US" sz="2000" dirty="0" smtClean="0"/>
              <a:t>.</a:t>
            </a:r>
          </a:p>
          <a:p>
            <a:pPr>
              <a:spcBef>
                <a:spcPts val="0"/>
              </a:spcBef>
            </a:pPr>
            <a:r>
              <a:rPr lang="en-US" sz="2000" dirty="0" smtClean="0"/>
              <a:t>This eliminates Futurist position which looks to a revived Roman empire in Europe.</a:t>
            </a:r>
            <a:endParaRPr lang="en-US" sz="2000" dirty="0"/>
          </a:p>
        </p:txBody>
      </p:sp>
    </p:spTree>
    <p:extLst>
      <p:ext uri="{BB962C8B-B14F-4D97-AF65-F5344CB8AC3E}">
        <p14:creationId xmlns:p14="http://schemas.microsoft.com/office/powerpoint/2010/main" val="16857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“About” or “From” Jesus?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dirty="0"/>
              <a:t>Grammatically, the </a:t>
            </a:r>
            <a:r>
              <a:rPr lang="en-US" i="1" dirty="0" smtClean="0"/>
              <a:t>“Revelation </a:t>
            </a:r>
            <a:r>
              <a:rPr lang="en-US" i="1" dirty="0"/>
              <a:t>of Jesus </a:t>
            </a:r>
            <a:r>
              <a:rPr lang="en-US" i="1" dirty="0" smtClean="0"/>
              <a:t>Christ”</a:t>
            </a:r>
            <a:r>
              <a:rPr lang="en-US" dirty="0" smtClean="0"/>
              <a:t> </a:t>
            </a:r>
            <a:r>
              <a:rPr lang="en-US" dirty="0"/>
              <a:t>could refer to a message </a:t>
            </a:r>
            <a:r>
              <a:rPr lang="en-US" b="1" i="1" dirty="0"/>
              <a:t>about</a:t>
            </a:r>
            <a:r>
              <a:rPr lang="en-US" dirty="0"/>
              <a:t> Jesus or a message </a:t>
            </a:r>
            <a:r>
              <a:rPr lang="en-US" b="1" i="1" dirty="0"/>
              <a:t>from</a:t>
            </a:r>
            <a:r>
              <a:rPr lang="en-US" dirty="0"/>
              <a:t> Jesus.  From the context, can you tell which meaning is intended?  If so, what are the implications</a:t>
            </a:r>
            <a:r>
              <a:rPr lang="en-US" dirty="0" smtClean="0"/>
              <a:t>?</a:t>
            </a:r>
          </a:p>
          <a:p>
            <a:pPr marL="0" indent="0">
              <a:buNone/>
            </a:pPr>
            <a:r>
              <a:rPr lang="en-US" i="1" dirty="0">
                <a:solidFill>
                  <a:srgbClr val="800000"/>
                </a:solidFill>
              </a:rPr>
              <a:t>The </a:t>
            </a:r>
            <a:r>
              <a:rPr lang="en-US" b="1" i="1" u="sng" dirty="0">
                <a:solidFill>
                  <a:srgbClr val="800000"/>
                </a:solidFill>
              </a:rPr>
              <a:t>Revelation of Jesus Christ</a:t>
            </a:r>
            <a:r>
              <a:rPr lang="en-US" b="1" i="1" dirty="0">
                <a:solidFill>
                  <a:srgbClr val="800000"/>
                </a:solidFill>
              </a:rPr>
              <a:t>, </a:t>
            </a:r>
            <a:r>
              <a:rPr lang="en-US" b="1" i="1" u="sng" dirty="0">
                <a:solidFill>
                  <a:srgbClr val="800000"/>
                </a:solidFill>
              </a:rPr>
              <a:t>which</a:t>
            </a:r>
            <a:r>
              <a:rPr lang="en-US" b="1" i="1" dirty="0">
                <a:solidFill>
                  <a:srgbClr val="800000"/>
                </a:solidFill>
              </a:rPr>
              <a:t> God gave </a:t>
            </a:r>
            <a:r>
              <a:rPr lang="en-US" b="1" i="1" u="sng" dirty="0">
                <a:solidFill>
                  <a:srgbClr val="800000"/>
                </a:solidFill>
              </a:rPr>
              <a:t>Him</a:t>
            </a:r>
            <a:r>
              <a:rPr lang="en-US" b="1" i="1" dirty="0">
                <a:solidFill>
                  <a:srgbClr val="800000"/>
                </a:solidFill>
              </a:rPr>
              <a:t> to show </a:t>
            </a:r>
            <a:r>
              <a:rPr lang="en-US" i="1" dirty="0">
                <a:solidFill>
                  <a:srgbClr val="800000"/>
                </a:solidFill>
              </a:rPr>
              <a:t>His </a:t>
            </a:r>
            <a:r>
              <a:rPr lang="en-US" i="1" dirty="0" smtClean="0">
                <a:solidFill>
                  <a:srgbClr val="800000"/>
                </a:solidFill>
              </a:rPr>
              <a:t>servants – </a:t>
            </a:r>
            <a:r>
              <a:rPr lang="en-US" b="1" i="1" u="sng" dirty="0" smtClean="0">
                <a:solidFill>
                  <a:srgbClr val="800000"/>
                </a:solidFill>
              </a:rPr>
              <a:t>things which</a:t>
            </a:r>
            <a:r>
              <a:rPr lang="en-US" b="1" i="1" dirty="0" smtClean="0">
                <a:solidFill>
                  <a:srgbClr val="800000"/>
                </a:solidFill>
              </a:rPr>
              <a:t> </a:t>
            </a:r>
            <a:r>
              <a:rPr lang="en-US" b="1" i="1" dirty="0">
                <a:solidFill>
                  <a:srgbClr val="800000"/>
                </a:solidFill>
              </a:rPr>
              <a:t>must shortly take place</a:t>
            </a:r>
            <a:r>
              <a:rPr lang="en-US" i="1" dirty="0">
                <a:solidFill>
                  <a:srgbClr val="800000"/>
                </a:solidFill>
              </a:rPr>
              <a:t>. And </a:t>
            </a:r>
            <a:r>
              <a:rPr lang="en-US" b="1" i="1" u="sng" dirty="0">
                <a:solidFill>
                  <a:srgbClr val="800000"/>
                </a:solidFill>
              </a:rPr>
              <a:t>He sent</a:t>
            </a:r>
            <a:r>
              <a:rPr lang="en-US" b="1" i="1" dirty="0">
                <a:solidFill>
                  <a:srgbClr val="800000"/>
                </a:solidFill>
              </a:rPr>
              <a:t> and signified </a:t>
            </a:r>
            <a:r>
              <a:rPr lang="en-US" b="1" i="1" u="sng" dirty="0">
                <a:solidFill>
                  <a:srgbClr val="800000"/>
                </a:solidFill>
              </a:rPr>
              <a:t>it</a:t>
            </a:r>
            <a:r>
              <a:rPr lang="en-US" b="1" i="1" dirty="0">
                <a:solidFill>
                  <a:srgbClr val="800000"/>
                </a:solidFill>
              </a:rPr>
              <a:t> by His angel </a:t>
            </a:r>
            <a:r>
              <a:rPr lang="en-US" i="1" dirty="0">
                <a:solidFill>
                  <a:srgbClr val="800000"/>
                </a:solidFill>
              </a:rPr>
              <a:t>to His servant John, </a:t>
            </a:r>
            <a:r>
              <a:rPr lang="en-US" dirty="0"/>
              <a:t>(</a:t>
            </a:r>
            <a:r>
              <a:rPr lang="en-US" b="1" dirty="0">
                <a:solidFill>
                  <a:srgbClr val="800000"/>
                </a:solidFill>
              </a:rPr>
              <a:t>Revelation </a:t>
            </a:r>
            <a:r>
              <a:rPr lang="en-US" b="1" dirty="0" smtClean="0">
                <a:solidFill>
                  <a:srgbClr val="800000"/>
                </a:solidFill>
              </a:rPr>
              <a:t>1:1</a:t>
            </a:r>
            <a:r>
              <a:rPr lang="en-US" dirty="0" smtClean="0"/>
              <a:t>)</a:t>
            </a:r>
          </a:p>
          <a:p>
            <a:r>
              <a:rPr lang="en-US" dirty="0" smtClean="0"/>
              <a:t>Context lends itself to chain of revelation, therefore </a:t>
            </a:r>
            <a:r>
              <a:rPr lang="en-US" i="1" dirty="0" smtClean="0"/>
              <a:t>“from”</a:t>
            </a:r>
            <a:r>
              <a:rPr lang="en-US" dirty="0" smtClean="0"/>
              <a:t> Jesus.</a:t>
            </a:r>
          </a:p>
          <a:p>
            <a:r>
              <a:rPr lang="en-US" dirty="0" smtClean="0"/>
              <a:t>However, both Jesus and the Father are central figures in the book.</a:t>
            </a:r>
          </a:p>
          <a:p>
            <a:r>
              <a:rPr lang="en-US" dirty="0" smtClean="0"/>
              <a:t>Revelation’s depiction of Jesus is unique, far surpassing the form shown in the gospels and OT (</a:t>
            </a:r>
            <a:r>
              <a:rPr lang="en-US" b="1" dirty="0" smtClean="0">
                <a:solidFill>
                  <a:srgbClr val="800000"/>
                </a:solidFill>
              </a:rPr>
              <a:t>Mark 9:1-6; Philippians 2:6-11</a:t>
            </a:r>
            <a:r>
              <a:rPr lang="en-US" dirty="0" smtClean="0"/>
              <a:t>).</a:t>
            </a:r>
          </a:p>
          <a:p>
            <a:r>
              <a:rPr lang="en-US" dirty="0" smtClean="0"/>
              <a:t>Better understanding true nature of Jesus will prove inspiring …</a:t>
            </a:r>
            <a:endParaRPr lang="en-US" dirty="0"/>
          </a:p>
          <a:p>
            <a:pPr marL="0" lvl="0" indent="0">
              <a:buNone/>
            </a:pPr>
            <a:endParaRPr lang="en-US" dirty="0" smtClean="0"/>
          </a:p>
        </p:txBody>
      </p:sp>
    </p:spTree>
    <p:extLst>
      <p:ext uri="{BB962C8B-B14F-4D97-AF65-F5344CB8AC3E}">
        <p14:creationId xmlns:p14="http://schemas.microsoft.com/office/powerpoint/2010/main" val="41663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 the Kingdom”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5"/>
            </a:pPr>
            <a:r>
              <a:rPr lang="en-US" sz="2000" dirty="0"/>
              <a:t>Who will be granted rule?  Practically, how is this accomplished?  Is this equivalent to the establishment of the church?</a:t>
            </a:r>
            <a:endParaRPr lang="en-US" sz="2000" dirty="0" smtClean="0"/>
          </a:p>
          <a:p>
            <a:pPr marL="0" indent="0">
              <a:spcBef>
                <a:spcPts val="0"/>
              </a:spcBef>
              <a:buNone/>
            </a:pPr>
            <a:r>
              <a:rPr lang="en-US" sz="2000" i="1" dirty="0" smtClean="0">
                <a:solidFill>
                  <a:srgbClr val="800000"/>
                </a:solidFill>
              </a:rPr>
              <a:t>“Then </a:t>
            </a:r>
            <a:r>
              <a:rPr lang="en-US" sz="2000" b="1" i="1" dirty="0">
                <a:solidFill>
                  <a:srgbClr val="800000"/>
                </a:solidFill>
              </a:rPr>
              <a:t>to Him was given dominion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a:t>
            </a:r>
            <a:r>
              <a:rPr lang="en-US" sz="2000" i="1" dirty="0" smtClean="0">
                <a:solidFill>
                  <a:srgbClr val="800000"/>
                </a:solidFill>
              </a:rPr>
              <a:t>… ‘</a:t>
            </a:r>
            <a:r>
              <a:rPr lang="en-US" sz="2000" i="1" dirty="0">
                <a:solidFill>
                  <a:srgbClr val="800000"/>
                </a:solidFill>
              </a:rPr>
              <a:t>Then the kingdom and dominion, And </a:t>
            </a:r>
            <a:r>
              <a:rPr lang="en-US" sz="2000" b="1" i="1" dirty="0">
                <a:solidFill>
                  <a:srgbClr val="800000"/>
                </a:solidFill>
              </a:rPr>
              <a:t>the greatness of the kingdoms </a:t>
            </a:r>
            <a:r>
              <a:rPr lang="en-US" sz="2000" i="1" dirty="0">
                <a:solidFill>
                  <a:srgbClr val="800000"/>
                </a:solidFill>
              </a:rPr>
              <a:t>under the whole heaven, Shall be </a:t>
            </a:r>
            <a:r>
              <a:rPr lang="en-US" sz="2000" b="1" i="1" dirty="0">
                <a:solidFill>
                  <a:srgbClr val="800000"/>
                </a:solidFill>
              </a:rPr>
              <a:t>given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a:t>
            </a:r>
            <a:r>
              <a:rPr lang="en-US" sz="2000" i="1" dirty="0" smtClean="0">
                <a:solidFill>
                  <a:srgbClr val="800000"/>
                </a:solidFill>
              </a:rPr>
              <a:t>.’” </a:t>
            </a:r>
            <a:r>
              <a:rPr lang="en-US" sz="2000" dirty="0" smtClean="0"/>
              <a:t>(</a:t>
            </a:r>
            <a:r>
              <a:rPr lang="en-US" sz="2000" b="1" dirty="0" smtClean="0">
                <a:solidFill>
                  <a:srgbClr val="800000"/>
                </a:solidFill>
              </a:rPr>
              <a:t>Daniel 7:14, 22, 27</a:t>
            </a:r>
            <a:r>
              <a:rPr lang="en-US" sz="2000" dirty="0" smtClean="0"/>
              <a:t>)</a:t>
            </a:r>
          </a:p>
          <a:p>
            <a:pPr>
              <a:spcBef>
                <a:spcPts val="0"/>
              </a:spcBef>
            </a:pPr>
            <a:r>
              <a:rPr lang="en-US" sz="2000" dirty="0" smtClean="0"/>
              <a:t>Rule was turned over to Christ, which in some measure was granted to the saints.</a:t>
            </a:r>
          </a:p>
          <a:p>
            <a:pPr>
              <a:spcBef>
                <a:spcPts val="0"/>
              </a:spcBef>
            </a:pPr>
            <a:r>
              <a:rPr lang="en-US" sz="2000" dirty="0" smtClean="0"/>
              <a:t>Does </a:t>
            </a:r>
            <a:r>
              <a:rPr lang="en-US" sz="2000" b="1" i="1" dirty="0" smtClean="0"/>
              <a:t>not</a:t>
            </a:r>
            <a:r>
              <a:rPr lang="en-US" sz="2000" dirty="0" smtClean="0"/>
              <a:t> refer to establishment of church, because saints were persecuted by the Rome, the 4</a:t>
            </a:r>
            <a:r>
              <a:rPr lang="en-US" sz="2000" baseline="30000" dirty="0" smtClean="0"/>
              <a:t>th</a:t>
            </a:r>
            <a:r>
              <a:rPr lang="en-US" sz="2000" dirty="0" smtClean="0"/>
              <a:t> beast, well </a:t>
            </a:r>
            <a:r>
              <a:rPr lang="en-US" sz="2000" b="1" i="1" dirty="0" smtClean="0"/>
              <a:t>after</a:t>
            </a:r>
            <a:r>
              <a:rPr lang="en-US" sz="2000" dirty="0" smtClean="0"/>
              <a:t> the church was established.</a:t>
            </a:r>
            <a:endParaRPr lang="en-US" sz="2000" dirty="0"/>
          </a:p>
        </p:txBody>
      </p:sp>
    </p:spTree>
    <p:extLst>
      <p:ext uri="{BB962C8B-B14F-4D97-AF65-F5344CB8AC3E}">
        <p14:creationId xmlns:p14="http://schemas.microsoft.com/office/powerpoint/2010/main" val="20730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Possession”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altLang="en-US" sz="1600" i="1" dirty="0">
                <a:solidFill>
                  <a:srgbClr val="800000"/>
                </a:solidFill>
              </a:rPr>
              <a:t>“Pass through the camp and command the people, saying, 'Prepare provisions for yourselves, for within three days you will cross over this Jordan, to </a:t>
            </a:r>
            <a:r>
              <a:rPr lang="en-US" altLang="en-US" sz="1600" b="1" i="1" dirty="0">
                <a:solidFill>
                  <a:srgbClr val="800000"/>
                </a:solidFill>
              </a:rPr>
              <a:t>go in </a:t>
            </a:r>
            <a:r>
              <a:rPr lang="en-US" altLang="en-US" sz="1600" b="1" i="1" u="sng" dirty="0">
                <a:solidFill>
                  <a:srgbClr val="800000"/>
                </a:solidFill>
              </a:rPr>
              <a:t>to possess the land</a:t>
            </a:r>
            <a:r>
              <a:rPr lang="en-US" altLang="en-US" sz="1600" b="1" i="1" dirty="0">
                <a:solidFill>
                  <a:srgbClr val="800000"/>
                </a:solidFill>
              </a:rPr>
              <a:t> which the </a:t>
            </a:r>
            <a:r>
              <a:rPr lang="en-US" altLang="en-US" sz="1600" b="1" i="1" u="sng" dirty="0">
                <a:solidFill>
                  <a:srgbClr val="800000"/>
                </a:solidFill>
              </a:rPr>
              <a:t>LORD your God is giving you to possess</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1:11</a:t>
            </a:r>
            <a:r>
              <a:rPr lang="en-US" altLang="en-US" sz="1600" dirty="0"/>
              <a:t>)</a:t>
            </a:r>
          </a:p>
          <a:p>
            <a:pPr marL="0" indent="0">
              <a:spcBef>
                <a:spcPts val="0"/>
              </a:spcBef>
              <a:buNone/>
            </a:pPr>
            <a:r>
              <a:rPr lang="en-US" altLang="en-US" sz="1600" i="1" dirty="0">
                <a:solidFill>
                  <a:srgbClr val="800000"/>
                </a:solidFill>
              </a:rPr>
              <a:t>Now Joshua was old, advanced in years. And the LORD said to him: “You are old, advanced in years, and </a:t>
            </a:r>
            <a:r>
              <a:rPr lang="en-US" altLang="en-US" sz="1600" b="1" i="1" dirty="0">
                <a:solidFill>
                  <a:srgbClr val="800000"/>
                </a:solidFill>
              </a:rPr>
              <a:t>there remains very much land </a:t>
            </a:r>
            <a:r>
              <a:rPr lang="en-US" altLang="en-US" sz="1600" b="1" i="1" u="sng" dirty="0">
                <a:solidFill>
                  <a:srgbClr val="800000"/>
                </a:solidFill>
              </a:rPr>
              <a:t>yet to be possessed</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13:1</a:t>
            </a:r>
            <a:r>
              <a:rPr lang="en-US" altLang="en-US" sz="1600" dirty="0"/>
              <a:t>)</a:t>
            </a:r>
          </a:p>
          <a:p>
            <a:pPr marL="0" indent="0">
              <a:spcBef>
                <a:spcPts val="0"/>
              </a:spcBef>
              <a:buNone/>
            </a:pPr>
            <a:r>
              <a:rPr lang="en-US" altLang="en-US" sz="1600" i="1" dirty="0">
                <a:solidFill>
                  <a:srgbClr val="800000"/>
                </a:solidFill>
              </a:rPr>
              <a:t>So the LORD gave to Israel all the land of which He had sworn to give to their fathers, and </a:t>
            </a:r>
            <a:r>
              <a:rPr lang="en-US" altLang="en-US" sz="1600" b="1" i="1" dirty="0">
                <a:solidFill>
                  <a:srgbClr val="800000"/>
                </a:solidFill>
              </a:rPr>
              <a:t>they </a:t>
            </a:r>
            <a:r>
              <a:rPr lang="en-US" altLang="en-US" sz="1600" b="1" i="1" u="sng" dirty="0">
                <a:solidFill>
                  <a:srgbClr val="800000"/>
                </a:solidFill>
              </a:rPr>
              <a:t>took possession</a:t>
            </a:r>
            <a:r>
              <a:rPr lang="en-US" altLang="en-US" sz="1600" b="1" i="1" dirty="0">
                <a:solidFill>
                  <a:srgbClr val="800000"/>
                </a:solidFill>
              </a:rPr>
              <a:t> of it</a:t>
            </a:r>
            <a:r>
              <a:rPr lang="en-US" altLang="en-US" sz="1600" i="1" dirty="0">
                <a:solidFill>
                  <a:srgbClr val="800000"/>
                </a:solidFill>
              </a:rPr>
              <a:t> and dwelt in it.</a:t>
            </a:r>
            <a:r>
              <a:rPr lang="en-US" altLang="en-US" sz="1600" dirty="0">
                <a:solidFill>
                  <a:srgbClr val="800000"/>
                </a:solidFill>
              </a:rPr>
              <a:t> </a:t>
            </a:r>
            <a:r>
              <a:rPr lang="en-US" altLang="en-US" sz="1600" dirty="0"/>
              <a:t>(</a:t>
            </a:r>
            <a:r>
              <a:rPr lang="en-US" altLang="en-US" sz="1600" b="1" dirty="0">
                <a:solidFill>
                  <a:srgbClr val="800000"/>
                </a:solidFill>
              </a:rPr>
              <a:t>Joshua 21:41</a:t>
            </a:r>
            <a:r>
              <a:rPr lang="en-US" altLang="en-US" sz="1600" dirty="0"/>
              <a:t>)</a:t>
            </a:r>
          </a:p>
          <a:p>
            <a:pPr marL="0" indent="0">
              <a:spcBef>
                <a:spcPts val="0"/>
              </a:spcBef>
              <a:buNone/>
            </a:pPr>
            <a:r>
              <a:rPr lang="en-US" altLang="en-US" sz="1600" i="1" dirty="0">
                <a:solidFill>
                  <a:srgbClr val="800000"/>
                </a:solidFill>
              </a:rPr>
              <a:t>“You have seen all that the LORD your God has done to all these nations because of you, for the LORD your God is He who has fought for you.  See, I have divided to you by </a:t>
            </a:r>
            <a:r>
              <a:rPr lang="en-US" altLang="en-US" sz="1600" b="1" i="1" dirty="0">
                <a:solidFill>
                  <a:srgbClr val="800000"/>
                </a:solidFill>
              </a:rPr>
              <a:t>lot these nations that remain, to be an inheritance for your tribes</a:t>
            </a:r>
            <a:r>
              <a:rPr lang="en-US" altLang="en-US" sz="1600" i="1" dirty="0">
                <a:solidFill>
                  <a:srgbClr val="800000"/>
                </a:solidFill>
              </a:rPr>
              <a:t>, from the Jordan, with all the nations that I have cut off, as far as the Great Sea westward.  And the LORD your God will expel them from before you and drive them out of your sight. </a:t>
            </a:r>
            <a:r>
              <a:rPr lang="en-US" altLang="en-US" sz="1600" b="1" i="1" dirty="0">
                <a:solidFill>
                  <a:srgbClr val="800000"/>
                </a:solidFill>
              </a:rPr>
              <a:t>So you shall </a:t>
            </a:r>
            <a:r>
              <a:rPr lang="en-US" altLang="en-US" sz="1600" b="1" i="1" u="sng" dirty="0">
                <a:solidFill>
                  <a:srgbClr val="800000"/>
                </a:solidFill>
              </a:rPr>
              <a:t>possess their land</a:t>
            </a:r>
            <a:r>
              <a:rPr lang="en-US" altLang="en-US" sz="1600" i="1" dirty="0">
                <a:solidFill>
                  <a:srgbClr val="800000"/>
                </a:solidFill>
              </a:rPr>
              <a:t>, as the LORD your God promised you.  </a:t>
            </a:r>
            <a:r>
              <a:rPr lang="en-US" altLang="en-US" sz="1600" b="1" i="1" dirty="0">
                <a:solidFill>
                  <a:srgbClr val="800000"/>
                </a:solidFill>
              </a:rPr>
              <a:t>Therefore </a:t>
            </a:r>
            <a:r>
              <a:rPr lang="en-US" altLang="en-US" sz="1600" b="1" i="1" u="sng" dirty="0">
                <a:solidFill>
                  <a:srgbClr val="800000"/>
                </a:solidFill>
              </a:rPr>
              <a:t>be very courageous</a:t>
            </a:r>
            <a:r>
              <a:rPr lang="en-US" altLang="en-US" sz="1600" b="1" i="1" dirty="0">
                <a:solidFill>
                  <a:srgbClr val="800000"/>
                </a:solidFill>
              </a:rPr>
              <a:t> to keep and to do </a:t>
            </a:r>
            <a:r>
              <a:rPr lang="en-US" altLang="en-US" sz="1600" b="1" i="1" u="sng" dirty="0">
                <a:solidFill>
                  <a:srgbClr val="800000"/>
                </a:solidFill>
              </a:rPr>
              <a:t>all that is written in the Book of the Law</a:t>
            </a:r>
            <a:r>
              <a:rPr lang="en-US" altLang="en-US" sz="1600" b="1" i="1" dirty="0">
                <a:solidFill>
                  <a:srgbClr val="800000"/>
                </a:solidFill>
              </a:rPr>
              <a:t> of Moses, lest you turn aside from it to the right hand or to the left,  and lest you go among these nations, these who remain among you</a:t>
            </a:r>
            <a:r>
              <a:rPr lang="en-US" altLang="en-US" sz="1600" i="1" dirty="0">
                <a:solidFill>
                  <a:srgbClr val="800000"/>
                </a:solidFill>
              </a:rPr>
              <a:t>. You shall not make mention of the name of their gods, nor cause anyone to swear by them; you shall not serve them nor bow down to them, but you shall hold fast to the LORD your God, as you have done to this day.  … Therefore take careful heed to yourselves, that you love the LORD your God.”</a:t>
            </a:r>
            <a:r>
              <a:rPr lang="en-US" altLang="en-US" sz="1600" dirty="0"/>
              <a:t> (</a:t>
            </a:r>
            <a:r>
              <a:rPr lang="en-US" altLang="en-US" sz="1600" b="1" dirty="0">
                <a:solidFill>
                  <a:srgbClr val="800000"/>
                </a:solidFill>
              </a:rPr>
              <a:t>Joshua 23:3-11</a:t>
            </a:r>
            <a:r>
              <a:rPr lang="en-US" altLang="en-US" sz="1600" dirty="0" smtClean="0"/>
              <a:t>)</a:t>
            </a:r>
            <a:endParaRPr lang="en-US" sz="1600" dirty="0"/>
          </a:p>
        </p:txBody>
      </p:sp>
    </p:spTree>
    <p:extLst>
      <p:ext uri="{BB962C8B-B14F-4D97-AF65-F5344CB8AC3E}">
        <p14:creationId xmlns:p14="http://schemas.microsoft.com/office/powerpoint/2010/main" val="13119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“Taking Possession”?</a:t>
            </a:r>
            <a:endParaRPr lang="en-US" dirty="0"/>
          </a:p>
        </p:txBody>
      </p:sp>
      <p:sp>
        <p:nvSpPr>
          <p:cNvPr id="3" name="Content Placeholder 2"/>
          <p:cNvSpPr>
            <a:spLocks noGrp="1"/>
          </p:cNvSpPr>
          <p:nvPr>
            <p:ph sz="quarter" idx="10"/>
          </p:nvPr>
        </p:nvSpPr>
        <p:spPr/>
        <p:txBody>
          <a:bodyPr/>
          <a:lstStyle/>
          <a:p>
            <a:pPr marL="0" indent="0">
              <a:buNone/>
            </a:pPr>
            <a:r>
              <a:rPr lang="en-US" altLang="en-US" sz="1800" i="1" dirty="0">
                <a:solidFill>
                  <a:srgbClr val="800000"/>
                </a:solidFill>
              </a:rPr>
              <a:t>Then the anger of the LORD was hot against Israel; and He said, “</a:t>
            </a:r>
            <a:r>
              <a:rPr lang="en-US" altLang="en-US" sz="1800" b="1" i="1" dirty="0">
                <a:solidFill>
                  <a:srgbClr val="800000"/>
                </a:solidFill>
              </a:rPr>
              <a:t>Because this </a:t>
            </a:r>
            <a:r>
              <a:rPr lang="en-US" altLang="en-US" sz="1800" b="1" i="1" u="sng" dirty="0">
                <a:solidFill>
                  <a:srgbClr val="800000"/>
                </a:solidFill>
              </a:rPr>
              <a:t>nation has transgressed</a:t>
            </a:r>
            <a:r>
              <a:rPr lang="en-US" altLang="en-US" sz="1800" b="1" i="1" dirty="0">
                <a:solidFill>
                  <a:srgbClr val="800000"/>
                </a:solidFill>
              </a:rPr>
              <a:t> My covenant</a:t>
            </a:r>
            <a:r>
              <a:rPr lang="en-US" altLang="en-US" sz="1800" i="1" dirty="0">
                <a:solidFill>
                  <a:srgbClr val="800000"/>
                </a:solidFill>
              </a:rPr>
              <a:t> which I commanded their fathers, and has not heeded My voice,  </a:t>
            </a:r>
            <a:r>
              <a:rPr lang="en-US" altLang="en-US" sz="1800" b="1" i="1" dirty="0">
                <a:solidFill>
                  <a:srgbClr val="800000"/>
                </a:solidFill>
              </a:rPr>
              <a:t>I also will no longer drive out before them any of the nations</a:t>
            </a:r>
            <a:r>
              <a:rPr lang="en-US" altLang="en-US" sz="1800" i="1" dirty="0">
                <a:solidFill>
                  <a:srgbClr val="800000"/>
                </a:solidFill>
              </a:rPr>
              <a:t> which Joshua left when he died, </a:t>
            </a:r>
            <a:r>
              <a:rPr lang="en-US" altLang="en-US" sz="1800" b="1" i="1" dirty="0">
                <a:solidFill>
                  <a:srgbClr val="800000"/>
                </a:solidFill>
              </a:rPr>
              <a:t>so that through them I may </a:t>
            </a:r>
            <a:r>
              <a:rPr lang="en-US" altLang="en-US" sz="1800" b="1" i="1" u="sng" dirty="0">
                <a:solidFill>
                  <a:srgbClr val="800000"/>
                </a:solidFill>
              </a:rPr>
              <a:t>test Israel</a:t>
            </a:r>
            <a:r>
              <a:rPr lang="en-US" altLang="en-US" sz="1800" b="1" i="1" dirty="0">
                <a:solidFill>
                  <a:srgbClr val="800000"/>
                </a:solidFill>
              </a:rPr>
              <a:t>, whether they will keep the ways of the LORD</a:t>
            </a:r>
            <a:r>
              <a:rPr lang="en-US" altLang="en-US" sz="1800" i="1" dirty="0">
                <a:solidFill>
                  <a:srgbClr val="800000"/>
                </a:solidFill>
              </a:rPr>
              <a:t>, to walk in them as their fathers kept them, or not</a:t>
            </a:r>
            <a:r>
              <a:rPr lang="en-US" altLang="en-US" sz="1800" i="1" dirty="0" smtClean="0">
                <a:solidFill>
                  <a:srgbClr val="800000"/>
                </a:solidFill>
              </a:rPr>
              <a:t>.”  </a:t>
            </a:r>
            <a:r>
              <a:rPr lang="en-US" altLang="en-US" sz="1800" i="1" dirty="0">
                <a:solidFill>
                  <a:srgbClr val="800000"/>
                </a:solidFill>
              </a:rPr>
              <a:t>Therefore the LORD left those nations, without driving them out immediately; nor did He deliver them into the hand of Joshua. Now these are the nations which the LORD left, that He might test Israel by them, that is, </a:t>
            </a:r>
            <a:r>
              <a:rPr lang="en-US" altLang="en-US" sz="1800" b="1" i="1" dirty="0">
                <a:solidFill>
                  <a:srgbClr val="800000"/>
                </a:solidFill>
              </a:rPr>
              <a:t>all who had </a:t>
            </a:r>
            <a:r>
              <a:rPr lang="en-US" altLang="en-US" sz="1800" b="1" i="1" u="sng" dirty="0">
                <a:solidFill>
                  <a:srgbClr val="800000"/>
                </a:solidFill>
              </a:rPr>
              <a:t>not known any of the wars</a:t>
            </a:r>
            <a:r>
              <a:rPr lang="en-US" altLang="en-US" sz="1800" b="1" i="1" dirty="0">
                <a:solidFill>
                  <a:srgbClr val="800000"/>
                </a:solidFill>
              </a:rPr>
              <a:t> in Canaan</a:t>
            </a:r>
            <a:r>
              <a:rPr lang="en-US" altLang="en-US" sz="1800" i="1" dirty="0">
                <a:solidFill>
                  <a:srgbClr val="800000"/>
                </a:solidFill>
              </a:rPr>
              <a:t>  (</a:t>
            </a:r>
            <a:r>
              <a:rPr lang="en-US" altLang="en-US" sz="1800" b="1" i="1" dirty="0">
                <a:solidFill>
                  <a:srgbClr val="800000"/>
                </a:solidFill>
              </a:rPr>
              <a:t>this was </a:t>
            </a:r>
            <a:r>
              <a:rPr lang="en-US" altLang="en-US" sz="1800" b="1" i="1" u="sng" dirty="0">
                <a:solidFill>
                  <a:srgbClr val="800000"/>
                </a:solidFill>
              </a:rPr>
              <a:t>only so that</a:t>
            </a:r>
            <a:r>
              <a:rPr lang="en-US" altLang="en-US" sz="1800" b="1" i="1" dirty="0">
                <a:solidFill>
                  <a:srgbClr val="800000"/>
                </a:solidFill>
              </a:rPr>
              <a:t> the generations of the children of Israel </a:t>
            </a:r>
            <a:r>
              <a:rPr lang="en-US" altLang="en-US" sz="1800" b="1" i="1" u="sng" dirty="0">
                <a:solidFill>
                  <a:srgbClr val="800000"/>
                </a:solidFill>
              </a:rPr>
              <a:t>might be taught to know war</a:t>
            </a:r>
            <a:r>
              <a:rPr lang="en-US" altLang="en-US" sz="1800" i="1" dirty="0">
                <a:solidFill>
                  <a:srgbClr val="800000"/>
                </a:solidFill>
              </a:rPr>
              <a:t>, at least those who had not formerly known it), namely, five lords of the Philistines, all the Canaanites, the </a:t>
            </a:r>
            <a:r>
              <a:rPr lang="en-US" altLang="en-US" sz="1800" i="1" dirty="0" err="1">
                <a:solidFill>
                  <a:srgbClr val="800000"/>
                </a:solidFill>
              </a:rPr>
              <a:t>Sidonians</a:t>
            </a:r>
            <a:r>
              <a:rPr lang="en-US" altLang="en-US" sz="1800" i="1" dirty="0">
                <a:solidFill>
                  <a:srgbClr val="800000"/>
                </a:solidFill>
              </a:rPr>
              <a:t>, and the </a:t>
            </a:r>
            <a:r>
              <a:rPr lang="en-US" altLang="en-US" sz="1800" i="1" dirty="0" err="1">
                <a:solidFill>
                  <a:srgbClr val="800000"/>
                </a:solidFill>
              </a:rPr>
              <a:t>Hivites</a:t>
            </a:r>
            <a:r>
              <a:rPr lang="en-US" altLang="en-US" sz="1800" i="1" dirty="0">
                <a:solidFill>
                  <a:srgbClr val="800000"/>
                </a:solidFill>
              </a:rPr>
              <a:t> who dwelt in Mount Lebanon, from Mount Baal Hermon to the entrance of </a:t>
            </a:r>
            <a:r>
              <a:rPr lang="en-US" altLang="en-US" sz="1800" i="1" dirty="0" err="1">
                <a:solidFill>
                  <a:srgbClr val="800000"/>
                </a:solidFill>
              </a:rPr>
              <a:t>Hamath</a:t>
            </a:r>
            <a:r>
              <a:rPr lang="en-US" altLang="en-US" sz="1800" i="1" dirty="0">
                <a:solidFill>
                  <a:srgbClr val="800000"/>
                </a:solidFill>
              </a:rPr>
              <a:t>.  And they were left, </a:t>
            </a:r>
            <a:r>
              <a:rPr lang="en-US" altLang="en-US" sz="1800" b="1" i="1" dirty="0">
                <a:solidFill>
                  <a:srgbClr val="800000"/>
                </a:solidFill>
              </a:rPr>
              <a:t>that He might test Israel by them</a:t>
            </a:r>
            <a:r>
              <a:rPr lang="en-US" altLang="en-US" sz="1800" i="1" dirty="0">
                <a:solidFill>
                  <a:srgbClr val="800000"/>
                </a:solidFill>
              </a:rPr>
              <a:t>, to know whether they would obey the commandments of the LORD, which He had commanded their fathers by the hand of Moses.</a:t>
            </a:r>
            <a:r>
              <a:rPr lang="en-US" altLang="en-US" sz="1800" dirty="0">
                <a:solidFill>
                  <a:srgbClr val="800000"/>
                </a:solidFill>
              </a:rPr>
              <a:t> </a:t>
            </a:r>
            <a:r>
              <a:rPr lang="en-US" altLang="en-US" sz="1800" dirty="0"/>
              <a:t>(</a:t>
            </a:r>
            <a:r>
              <a:rPr lang="en-US" altLang="en-US" sz="1800" b="1" dirty="0">
                <a:solidFill>
                  <a:srgbClr val="800000"/>
                </a:solidFill>
              </a:rPr>
              <a:t>Judges 2:20-3:4</a:t>
            </a:r>
            <a:r>
              <a:rPr lang="en-US" altLang="en-US" sz="1800" dirty="0"/>
              <a:t>)</a:t>
            </a:r>
          </a:p>
          <a:p>
            <a:r>
              <a:rPr lang="en-US" altLang="en-US" sz="1800" dirty="0"/>
              <a:t>Like Israel, we have been given a kingdom to possess.  We enjoy some peace, but we must also finish some </a:t>
            </a:r>
            <a:r>
              <a:rPr lang="en-US" altLang="en-US" sz="1800" dirty="0" smtClean="0"/>
              <a:t>battles </a:t>
            </a:r>
            <a:r>
              <a:rPr lang="en-US" altLang="en-US" sz="1800" dirty="0"/>
              <a:t>because of </a:t>
            </a:r>
            <a:r>
              <a:rPr lang="en-US" altLang="en-US" sz="1800" dirty="0" smtClean="0"/>
              <a:t>the need before us, for God, for His saints, and us.</a:t>
            </a:r>
            <a:endParaRPr lang="en-US" altLang="en-US" sz="1800" dirty="0"/>
          </a:p>
        </p:txBody>
      </p:sp>
    </p:spTree>
    <p:extLst>
      <p:ext uri="{BB962C8B-B14F-4D97-AF65-F5344CB8AC3E}">
        <p14:creationId xmlns:p14="http://schemas.microsoft.com/office/powerpoint/2010/main" val="29120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Revelation</a:t>
            </a:r>
            <a:endParaRPr lang="en-US" dirty="0"/>
          </a:p>
        </p:txBody>
      </p:sp>
      <p:sp>
        <p:nvSpPr>
          <p:cNvPr id="3" name="Content Placeholder 2"/>
          <p:cNvSpPr>
            <a:spLocks noGrp="1"/>
          </p:cNvSpPr>
          <p:nvPr>
            <p:ph sz="quarter" idx="10"/>
          </p:nvPr>
        </p:nvSpPr>
        <p:spPr/>
        <p:txBody>
          <a:bodyPr/>
          <a:lstStyle/>
          <a:p>
            <a:r>
              <a:rPr lang="en-US" dirty="0" smtClean="0"/>
              <a:t>Beasts and related symbols are very similar to those in </a:t>
            </a:r>
            <a:r>
              <a:rPr lang="en-US" b="1" dirty="0" smtClean="0">
                <a:solidFill>
                  <a:srgbClr val="800000"/>
                </a:solidFill>
              </a:rPr>
              <a:t>Revelation 13</a:t>
            </a:r>
            <a:r>
              <a:rPr lang="en-US" dirty="0" smtClean="0"/>
              <a:t>.</a:t>
            </a:r>
          </a:p>
          <a:p>
            <a:r>
              <a:rPr lang="en-US" dirty="0" smtClean="0"/>
              <a:t>The ascension, coronation, and commissioning of Jesus is very similar to content of expanded scenes in </a:t>
            </a:r>
            <a:r>
              <a:rPr lang="en-US" b="1" dirty="0" smtClean="0">
                <a:solidFill>
                  <a:srgbClr val="800000"/>
                </a:solidFill>
              </a:rPr>
              <a:t>Revelation 4-5</a:t>
            </a:r>
            <a:r>
              <a:rPr lang="en-US" dirty="0" smtClean="0"/>
              <a:t>.</a:t>
            </a:r>
          </a:p>
          <a:p>
            <a:r>
              <a:rPr lang="en-US" dirty="0" smtClean="0"/>
              <a:t>Indicates that the beasts, especially the 4</a:t>
            </a:r>
            <a:r>
              <a:rPr lang="en-US" baseline="30000" dirty="0" smtClean="0"/>
              <a:t>th</a:t>
            </a:r>
            <a:r>
              <a:rPr lang="en-US" dirty="0" smtClean="0"/>
              <a:t>, war against God’s saints.</a:t>
            </a:r>
          </a:p>
          <a:p>
            <a:r>
              <a:rPr lang="en-US" dirty="0" smtClean="0"/>
              <a:t>Shows that persecution will last for 3½ times.</a:t>
            </a:r>
          </a:p>
          <a:p>
            <a:r>
              <a:rPr lang="en-US" dirty="0" smtClean="0"/>
              <a:t>Ultimately, all beasts will be judged and destroyed shortly </a:t>
            </a:r>
            <a:r>
              <a:rPr lang="en-US" b="1" i="1" dirty="0" smtClean="0"/>
              <a:t>after</a:t>
            </a:r>
            <a:r>
              <a:rPr lang="en-US" dirty="0" smtClean="0"/>
              <a:t> Messianic kingdom is established.</a:t>
            </a:r>
          </a:p>
          <a:p>
            <a:r>
              <a:rPr lang="en-US" dirty="0" smtClean="0"/>
              <a:t>Elaborates on significance and </a:t>
            </a:r>
            <a:r>
              <a:rPr lang="en-US" b="1" i="1" dirty="0" smtClean="0"/>
              <a:t>application</a:t>
            </a:r>
            <a:r>
              <a:rPr lang="en-US" dirty="0" smtClean="0"/>
              <a:t> of saints ruling </a:t>
            </a:r>
            <a:r>
              <a:rPr lang="en-US" b="1" i="1" dirty="0" smtClean="0"/>
              <a:t>with</a:t>
            </a:r>
            <a:r>
              <a:rPr lang="en-US" dirty="0" smtClean="0"/>
              <a:t> Jesus and possessing the kingdom after other kingdoms are destroyed.</a:t>
            </a:r>
          </a:p>
          <a:p>
            <a:r>
              <a:rPr lang="en-US" dirty="0" smtClean="0"/>
              <a:t>Helps to further eliminate false interpretations, like Futurist &amp; 70 AD.</a:t>
            </a:r>
          </a:p>
          <a:p>
            <a:endParaRPr lang="en-US" dirty="0"/>
          </a:p>
        </p:txBody>
      </p:sp>
    </p:spTree>
    <p:extLst>
      <p:ext uri="{BB962C8B-B14F-4D97-AF65-F5344CB8AC3E}">
        <p14:creationId xmlns:p14="http://schemas.microsoft.com/office/powerpoint/2010/main" val="3966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Ram and the Goat</a:t>
            </a:r>
          </a:p>
          <a:p>
            <a:r>
              <a:rPr lang="en-US" dirty="0" smtClean="0"/>
              <a:t>Daniel 8</a:t>
            </a:r>
            <a:endParaRPr lang="en-US" dirty="0"/>
          </a:p>
        </p:txBody>
      </p:sp>
    </p:spTree>
    <p:extLst>
      <p:ext uri="{BB962C8B-B14F-4D97-AF65-F5344CB8AC3E}">
        <p14:creationId xmlns:p14="http://schemas.microsoft.com/office/powerpoint/2010/main" val="2564061190"/>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6"/>
            </a:pPr>
            <a:r>
              <a:rPr lang="en-US" sz="2000" dirty="0"/>
              <a:t>Describe the first beast.  How does Daniel’s depiction of his geography in his vision help identify the first beast?  Who is represented by the first beast?</a:t>
            </a:r>
            <a:endParaRPr lang="en-US" sz="2000" dirty="0" smtClean="0"/>
          </a:p>
          <a:p>
            <a:pPr marL="0" indent="0">
              <a:spcBef>
                <a:spcPts val="0"/>
              </a:spcBef>
              <a:buNone/>
            </a:pPr>
            <a:r>
              <a:rPr lang="en-US" sz="2000" i="1" dirty="0">
                <a:solidFill>
                  <a:srgbClr val="800000"/>
                </a:solidFill>
              </a:rPr>
              <a:t>In the third year of the reign of King Belshazzar a vision appeared to </a:t>
            </a:r>
            <a:r>
              <a:rPr lang="en-US" sz="2000" i="1" dirty="0" smtClean="0">
                <a:solidFill>
                  <a:srgbClr val="800000"/>
                </a:solidFill>
              </a:rPr>
              <a:t>me – to me</a:t>
            </a:r>
            <a:r>
              <a:rPr lang="en-US" sz="2000" i="1" dirty="0">
                <a:solidFill>
                  <a:srgbClr val="800000"/>
                </a:solidFill>
              </a:rPr>
              <a:t>, </a:t>
            </a:r>
            <a:r>
              <a:rPr lang="en-US" sz="2000" i="1" dirty="0" smtClean="0">
                <a:solidFill>
                  <a:srgbClr val="800000"/>
                </a:solidFill>
              </a:rPr>
              <a:t>Daniel – after the </a:t>
            </a:r>
            <a:r>
              <a:rPr lang="en-US" sz="2000" i="1" dirty="0">
                <a:solidFill>
                  <a:srgbClr val="800000"/>
                </a:solidFill>
              </a:rPr>
              <a:t>one that appeared to me the first time</a:t>
            </a:r>
            <a:r>
              <a:rPr lang="en-US" sz="2000" i="1" dirty="0" smtClean="0">
                <a:solidFill>
                  <a:srgbClr val="800000"/>
                </a:solidFill>
              </a:rPr>
              <a:t>.  </a:t>
            </a:r>
            <a:r>
              <a:rPr lang="en-US" sz="2000" i="1" dirty="0">
                <a:solidFill>
                  <a:srgbClr val="800000"/>
                </a:solidFill>
              </a:rPr>
              <a:t>I saw in the vision, and it so happened while I was looking, that </a:t>
            </a:r>
            <a:r>
              <a:rPr lang="en-US" sz="2000" b="1" i="1" dirty="0">
                <a:solidFill>
                  <a:srgbClr val="800000"/>
                </a:solidFill>
              </a:rPr>
              <a:t>I was in </a:t>
            </a:r>
            <a:r>
              <a:rPr lang="en-US" sz="2000" b="1" i="1" dirty="0" err="1">
                <a:solidFill>
                  <a:srgbClr val="800000"/>
                </a:solidFill>
              </a:rPr>
              <a:t>Shushan</a:t>
            </a:r>
            <a:r>
              <a:rPr lang="en-US" sz="2000" b="1" i="1" dirty="0">
                <a:solidFill>
                  <a:srgbClr val="800000"/>
                </a:solidFill>
              </a:rPr>
              <a:t>, the </a:t>
            </a:r>
            <a:r>
              <a:rPr lang="en-US" sz="2000" b="1" i="1" u="sng" dirty="0">
                <a:solidFill>
                  <a:srgbClr val="800000"/>
                </a:solidFill>
              </a:rPr>
              <a:t>citadel</a:t>
            </a:r>
            <a:r>
              <a:rPr lang="en-US" sz="2000" i="1" dirty="0">
                <a:solidFill>
                  <a:srgbClr val="800000"/>
                </a:solidFill>
              </a:rPr>
              <a:t>, which is in the province of Elam; and I saw in the vision that </a:t>
            </a:r>
            <a:r>
              <a:rPr lang="en-US" sz="2000" b="1" i="1" dirty="0">
                <a:solidFill>
                  <a:srgbClr val="800000"/>
                </a:solidFill>
              </a:rPr>
              <a:t>I was by the River </a:t>
            </a:r>
            <a:r>
              <a:rPr lang="en-US" sz="2000" b="1" i="1" dirty="0" err="1">
                <a:solidFill>
                  <a:srgbClr val="800000"/>
                </a:solidFill>
              </a:rPr>
              <a:t>Ulai</a:t>
            </a:r>
            <a:r>
              <a:rPr lang="en-US" sz="2000" i="1" dirty="0" smtClean="0">
                <a:solidFill>
                  <a:srgbClr val="800000"/>
                </a:solidFill>
              </a:rPr>
              <a:t>.  </a:t>
            </a:r>
            <a:r>
              <a:rPr lang="en-US" sz="2000" i="1" dirty="0">
                <a:solidFill>
                  <a:srgbClr val="800000"/>
                </a:solidFill>
              </a:rPr>
              <a:t>Then I lifted my eyes and saw, and there, </a:t>
            </a:r>
            <a:r>
              <a:rPr lang="en-US" sz="2000" b="1" i="1" baseline="30000" dirty="0" smtClean="0">
                <a:solidFill>
                  <a:srgbClr val="800000"/>
                </a:solidFill>
              </a:rPr>
              <a:t>1</a:t>
            </a:r>
            <a:r>
              <a:rPr lang="en-US" sz="2000" b="1" i="1" dirty="0" smtClean="0">
                <a:solidFill>
                  <a:srgbClr val="800000"/>
                </a:solidFill>
              </a:rPr>
              <a:t>standing </a:t>
            </a:r>
            <a:r>
              <a:rPr lang="en-US" sz="2000" b="1" i="1" u="sng" dirty="0">
                <a:solidFill>
                  <a:srgbClr val="800000"/>
                </a:solidFill>
              </a:rPr>
              <a:t>beside the river</a:t>
            </a:r>
            <a:r>
              <a:rPr lang="en-US" sz="2000" b="1" i="1" dirty="0">
                <a:solidFill>
                  <a:srgbClr val="800000"/>
                </a:solidFill>
              </a:rPr>
              <a:t>, was a </a:t>
            </a:r>
            <a:r>
              <a:rPr lang="en-US" sz="2000" b="1" i="1" baseline="30000" dirty="0" smtClean="0">
                <a:solidFill>
                  <a:srgbClr val="800000"/>
                </a:solidFill>
              </a:rPr>
              <a:t>2</a:t>
            </a:r>
            <a:r>
              <a:rPr lang="en-US" sz="2000" b="1" i="1" dirty="0" smtClean="0">
                <a:solidFill>
                  <a:srgbClr val="800000"/>
                </a:solidFill>
              </a:rPr>
              <a:t>ram </a:t>
            </a:r>
            <a:r>
              <a:rPr lang="en-US" sz="2000" i="1" dirty="0">
                <a:solidFill>
                  <a:srgbClr val="800000"/>
                </a:solidFill>
              </a:rPr>
              <a:t>which had </a:t>
            </a:r>
            <a:r>
              <a:rPr lang="en-US" sz="2000" b="1" i="1" baseline="30000" dirty="0" smtClean="0">
                <a:solidFill>
                  <a:srgbClr val="800000"/>
                </a:solidFill>
              </a:rPr>
              <a:t>3</a:t>
            </a:r>
            <a:r>
              <a:rPr lang="en-US" sz="2000" b="1" i="1" dirty="0" smtClean="0">
                <a:solidFill>
                  <a:srgbClr val="800000"/>
                </a:solidFill>
              </a:rPr>
              <a:t>two </a:t>
            </a:r>
            <a:r>
              <a:rPr lang="en-US" sz="2000" b="1" i="1" dirty="0">
                <a:solidFill>
                  <a:srgbClr val="800000"/>
                </a:solidFill>
              </a:rPr>
              <a:t>horns</a:t>
            </a:r>
            <a:r>
              <a:rPr lang="en-US" sz="2000" i="1" dirty="0">
                <a:solidFill>
                  <a:srgbClr val="800000"/>
                </a:solidFill>
              </a:rPr>
              <a:t>, and the two horns </a:t>
            </a:r>
            <a:r>
              <a:rPr lang="en-US" sz="2000" b="1" i="1" baseline="30000" dirty="0" smtClean="0">
                <a:solidFill>
                  <a:srgbClr val="800000"/>
                </a:solidFill>
              </a:rPr>
              <a:t>4</a:t>
            </a:r>
            <a:r>
              <a:rPr lang="en-US" sz="2000" b="1" i="1" dirty="0" smtClean="0">
                <a:solidFill>
                  <a:srgbClr val="800000"/>
                </a:solidFill>
              </a:rPr>
              <a:t>were </a:t>
            </a:r>
            <a:r>
              <a:rPr lang="en-US" sz="2000" b="1" i="1" dirty="0">
                <a:solidFill>
                  <a:srgbClr val="800000"/>
                </a:solidFill>
              </a:rPr>
              <a:t>high</a:t>
            </a:r>
            <a:r>
              <a:rPr lang="en-US" sz="2000" i="1" dirty="0">
                <a:solidFill>
                  <a:srgbClr val="800000"/>
                </a:solidFill>
              </a:rPr>
              <a:t>; but </a:t>
            </a:r>
            <a:r>
              <a:rPr lang="en-US" sz="2000" b="1" i="1" baseline="30000" dirty="0" smtClean="0">
                <a:solidFill>
                  <a:srgbClr val="800000"/>
                </a:solidFill>
              </a:rPr>
              <a:t>5</a:t>
            </a:r>
            <a:r>
              <a:rPr lang="en-US" sz="2000" b="1" i="1" dirty="0" smtClean="0">
                <a:solidFill>
                  <a:srgbClr val="800000"/>
                </a:solidFill>
              </a:rPr>
              <a:t>one </a:t>
            </a:r>
            <a:r>
              <a:rPr lang="en-US" sz="2000" b="1" i="1" dirty="0">
                <a:solidFill>
                  <a:srgbClr val="800000"/>
                </a:solidFill>
              </a:rPr>
              <a:t>was higher than the other</a:t>
            </a:r>
            <a:r>
              <a:rPr lang="en-US" sz="2000" i="1" dirty="0">
                <a:solidFill>
                  <a:srgbClr val="800000"/>
                </a:solidFill>
              </a:rPr>
              <a:t>, and </a:t>
            </a:r>
            <a:r>
              <a:rPr lang="en-US" sz="2000" b="1" i="1" baseline="30000" dirty="0" smtClean="0">
                <a:solidFill>
                  <a:srgbClr val="800000"/>
                </a:solidFill>
              </a:rPr>
              <a:t>6</a:t>
            </a:r>
            <a:r>
              <a:rPr lang="en-US" sz="2000" b="1" i="1" dirty="0" smtClean="0">
                <a:solidFill>
                  <a:srgbClr val="800000"/>
                </a:solidFill>
              </a:rPr>
              <a:t>the </a:t>
            </a:r>
            <a:r>
              <a:rPr lang="en-US" sz="2000" b="1" i="1" dirty="0">
                <a:solidFill>
                  <a:srgbClr val="800000"/>
                </a:solidFill>
              </a:rPr>
              <a:t>higher one came up last</a:t>
            </a:r>
            <a:r>
              <a:rPr lang="en-US" sz="2000" i="1" dirty="0" smtClean="0">
                <a:solidFill>
                  <a:srgbClr val="800000"/>
                </a:solidFill>
              </a:rPr>
              <a:t>.  </a:t>
            </a:r>
            <a:r>
              <a:rPr lang="en-US" sz="2000" i="1" dirty="0">
                <a:solidFill>
                  <a:srgbClr val="800000"/>
                </a:solidFill>
              </a:rPr>
              <a:t>I saw the ram </a:t>
            </a:r>
            <a:r>
              <a:rPr lang="en-US" sz="2000" b="1" i="1" baseline="30000" dirty="0" smtClean="0">
                <a:solidFill>
                  <a:srgbClr val="800000"/>
                </a:solidFill>
              </a:rPr>
              <a:t>7</a:t>
            </a:r>
            <a:r>
              <a:rPr lang="en-US" sz="2000" b="1" i="1" dirty="0" smtClean="0">
                <a:solidFill>
                  <a:srgbClr val="800000"/>
                </a:solidFill>
              </a:rPr>
              <a:t>pushing </a:t>
            </a:r>
            <a:r>
              <a:rPr lang="en-US" sz="2000" b="1" i="1" dirty="0">
                <a:solidFill>
                  <a:srgbClr val="800000"/>
                </a:solidFill>
              </a:rPr>
              <a:t>westward, northward, and southward</a:t>
            </a:r>
            <a:r>
              <a:rPr lang="en-US" sz="2000" i="1" dirty="0">
                <a:solidFill>
                  <a:srgbClr val="800000"/>
                </a:solidFill>
              </a:rPr>
              <a:t>, so that </a:t>
            </a:r>
            <a:r>
              <a:rPr lang="en-US" sz="2000" b="1" i="1" baseline="30000" dirty="0" smtClean="0">
                <a:solidFill>
                  <a:srgbClr val="800000"/>
                </a:solidFill>
              </a:rPr>
              <a:t>8</a:t>
            </a:r>
            <a:r>
              <a:rPr lang="en-US" sz="2000" b="1" i="1" dirty="0" smtClean="0">
                <a:solidFill>
                  <a:srgbClr val="800000"/>
                </a:solidFill>
              </a:rPr>
              <a:t>no </a:t>
            </a:r>
            <a:r>
              <a:rPr lang="en-US" sz="2000" b="1" i="1" dirty="0">
                <a:solidFill>
                  <a:srgbClr val="800000"/>
                </a:solidFill>
              </a:rPr>
              <a:t>animal could withstand</a:t>
            </a:r>
            <a:r>
              <a:rPr lang="en-US" sz="2000" i="1" dirty="0">
                <a:solidFill>
                  <a:srgbClr val="800000"/>
                </a:solidFill>
              </a:rPr>
              <a:t> him; </a:t>
            </a:r>
            <a:r>
              <a:rPr lang="en-US" sz="2000" i="1" baseline="30000" dirty="0" smtClean="0">
                <a:solidFill>
                  <a:srgbClr val="800000"/>
                </a:solidFill>
              </a:rPr>
              <a:t>9</a:t>
            </a:r>
            <a:r>
              <a:rPr lang="en-US" sz="2000" b="1" i="1" dirty="0" smtClean="0">
                <a:solidFill>
                  <a:srgbClr val="800000"/>
                </a:solidFill>
              </a:rPr>
              <a:t>nor </a:t>
            </a:r>
            <a:r>
              <a:rPr lang="en-US" sz="2000" b="1" i="1" dirty="0">
                <a:solidFill>
                  <a:srgbClr val="800000"/>
                </a:solidFill>
              </a:rPr>
              <a:t>was there any that could deliver from his hand</a:t>
            </a:r>
            <a:r>
              <a:rPr lang="en-US" sz="2000" i="1" dirty="0">
                <a:solidFill>
                  <a:srgbClr val="800000"/>
                </a:solidFill>
              </a:rPr>
              <a:t>, but </a:t>
            </a:r>
            <a:r>
              <a:rPr lang="en-US" sz="2000" b="1" i="1" dirty="0">
                <a:solidFill>
                  <a:srgbClr val="800000"/>
                </a:solidFill>
              </a:rPr>
              <a:t>he did </a:t>
            </a:r>
            <a:r>
              <a:rPr lang="en-US" sz="2000" b="1" i="1" baseline="30000" dirty="0" smtClean="0">
                <a:solidFill>
                  <a:srgbClr val="800000"/>
                </a:solidFill>
              </a:rPr>
              <a:t>10</a:t>
            </a:r>
            <a:r>
              <a:rPr lang="en-US" sz="2000" b="1" i="1" dirty="0" smtClean="0">
                <a:solidFill>
                  <a:srgbClr val="800000"/>
                </a:solidFill>
              </a:rPr>
              <a:t>according </a:t>
            </a:r>
            <a:r>
              <a:rPr lang="en-US" sz="2000" b="1" i="1" dirty="0">
                <a:solidFill>
                  <a:srgbClr val="800000"/>
                </a:solidFill>
              </a:rPr>
              <a:t>to his will and became </a:t>
            </a:r>
            <a:r>
              <a:rPr lang="en-US" sz="2000" b="1" i="1" u="sng" dirty="0">
                <a:solidFill>
                  <a:srgbClr val="800000"/>
                </a:solidFill>
              </a:rPr>
              <a:t>great</a:t>
            </a:r>
            <a:r>
              <a:rPr lang="en-US" sz="2000" i="1" dirty="0" smtClean="0">
                <a:solidFill>
                  <a:srgbClr val="800000"/>
                </a:solidFill>
              </a:rPr>
              <a:t>. </a:t>
            </a:r>
            <a:r>
              <a:rPr lang="en-US" sz="2000" dirty="0" smtClean="0"/>
              <a:t>(</a:t>
            </a:r>
            <a:r>
              <a:rPr lang="en-US" sz="2000" b="1" dirty="0" smtClean="0">
                <a:solidFill>
                  <a:srgbClr val="800000"/>
                </a:solidFill>
              </a:rPr>
              <a:t>Daniel 8:1-4</a:t>
            </a:r>
            <a:r>
              <a:rPr lang="en-US" sz="2000" dirty="0" smtClean="0"/>
              <a:t>)</a:t>
            </a:r>
          </a:p>
          <a:p>
            <a:pPr>
              <a:spcBef>
                <a:spcPts val="0"/>
              </a:spcBef>
            </a:pPr>
            <a:r>
              <a:rPr lang="en-US" sz="2000" dirty="0" smtClean="0"/>
              <a:t>Ram was located by a capital of Persia, </a:t>
            </a:r>
            <a:r>
              <a:rPr lang="en-US" sz="2000" dirty="0" err="1" smtClean="0"/>
              <a:t>Shushan</a:t>
            </a:r>
            <a:r>
              <a:rPr lang="en-US" sz="2000" dirty="0"/>
              <a:t> </a:t>
            </a:r>
            <a:r>
              <a:rPr lang="en-US" sz="2000" dirty="0" smtClean="0"/>
              <a:t>(Susa)</a:t>
            </a:r>
          </a:p>
          <a:p>
            <a:pPr>
              <a:spcBef>
                <a:spcPts val="0"/>
              </a:spcBef>
            </a:pPr>
            <a:r>
              <a:rPr lang="en-US" sz="2000" dirty="0" smtClean="0"/>
              <a:t>Represents </a:t>
            </a:r>
            <a:r>
              <a:rPr lang="en-US" sz="2000" dirty="0" err="1" smtClean="0"/>
              <a:t>Medo</a:t>
            </a:r>
            <a:r>
              <a:rPr lang="en-US" sz="2000" dirty="0" smtClean="0"/>
              <a:t>-Persian empire (</a:t>
            </a:r>
            <a:r>
              <a:rPr lang="en-US" sz="2000" b="1" dirty="0" smtClean="0">
                <a:solidFill>
                  <a:srgbClr val="800000"/>
                </a:solidFill>
              </a:rPr>
              <a:t>8:20</a:t>
            </a:r>
            <a:r>
              <a:rPr lang="en-US" sz="2000" dirty="0" smtClean="0"/>
              <a:t>), </a:t>
            </a:r>
            <a:r>
              <a:rPr lang="en-US" sz="2000" i="1" dirty="0" smtClean="0">
                <a:solidFill>
                  <a:srgbClr val="800000"/>
                </a:solidFill>
              </a:rPr>
              <a:t>“kings of Media and Persia”</a:t>
            </a:r>
            <a:r>
              <a:rPr lang="en-US" sz="2000" dirty="0" smtClean="0"/>
              <a:t>.</a:t>
            </a:r>
          </a:p>
        </p:txBody>
      </p:sp>
    </p:spTree>
    <p:extLst>
      <p:ext uri="{BB962C8B-B14F-4D97-AF65-F5344CB8AC3E}">
        <p14:creationId xmlns:p14="http://schemas.microsoft.com/office/powerpoint/2010/main" val="19606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Horns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7"/>
            </a:pPr>
            <a:r>
              <a:rPr lang="en-US" sz="2000" dirty="0"/>
              <a:t>How are its two horns described, and what might this suggest?</a:t>
            </a:r>
            <a:endParaRPr lang="en-US" sz="2000" dirty="0" smtClean="0"/>
          </a:p>
          <a:p>
            <a:pPr marL="0" indent="0">
              <a:spcBef>
                <a:spcPts val="0"/>
              </a:spcBef>
              <a:buNone/>
            </a:pPr>
            <a:r>
              <a:rPr lang="en-US" sz="2000" i="1" dirty="0">
                <a:solidFill>
                  <a:srgbClr val="800000"/>
                </a:solidFill>
              </a:rPr>
              <a:t>Then I lifted my eyes and saw, and there, </a:t>
            </a:r>
            <a:r>
              <a:rPr lang="en-US" sz="2000" i="1" dirty="0" smtClean="0">
                <a:solidFill>
                  <a:srgbClr val="800000"/>
                </a:solidFill>
              </a:rPr>
              <a:t>standing </a:t>
            </a:r>
            <a:r>
              <a:rPr lang="en-US" sz="2000" i="1" dirty="0">
                <a:solidFill>
                  <a:srgbClr val="800000"/>
                </a:solidFill>
              </a:rPr>
              <a:t>beside the river, was a </a:t>
            </a:r>
            <a:r>
              <a:rPr lang="en-US" sz="2000" i="1" dirty="0" smtClean="0">
                <a:solidFill>
                  <a:srgbClr val="800000"/>
                </a:solidFill>
              </a:rPr>
              <a:t>ram </a:t>
            </a:r>
            <a:r>
              <a:rPr lang="en-US" sz="2000" i="1" dirty="0">
                <a:solidFill>
                  <a:srgbClr val="800000"/>
                </a:solidFill>
              </a:rPr>
              <a:t>which had </a:t>
            </a:r>
            <a:r>
              <a:rPr lang="en-US" sz="2000" b="1" i="1" dirty="0" smtClean="0">
                <a:solidFill>
                  <a:srgbClr val="800000"/>
                </a:solidFill>
              </a:rPr>
              <a:t>two </a:t>
            </a:r>
            <a:r>
              <a:rPr lang="en-US" sz="2000" b="1" i="1" dirty="0">
                <a:solidFill>
                  <a:srgbClr val="800000"/>
                </a:solidFill>
              </a:rPr>
              <a:t>horns</a:t>
            </a:r>
            <a:r>
              <a:rPr lang="en-US" sz="2000" i="1" dirty="0">
                <a:solidFill>
                  <a:srgbClr val="800000"/>
                </a:solidFill>
              </a:rPr>
              <a:t>, and the two horns </a:t>
            </a:r>
            <a:r>
              <a:rPr lang="en-US" sz="2000" b="1" i="1" dirty="0" smtClean="0">
                <a:solidFill>
                  <a:srgbClr val="800000"/>
                </a:solidFill>
              </a:rPr>
              <a:t>were </a:t>
            </a:r>
            <a:r>
              <a:rPr lang="en-US" sz="2000" b="1" i="1" u="sng" dirty="0">
                <a:solidFill>
                  <a:srgbClr val="800000"/>
                </a:solidFill>
              </a:rPr>
              <a:t>high</a:t>
            </a:r>
            <a:r>
              <a:rPr lang="en-US" sz="2000" i="1" dirty="0">
                <a:solidFill>
                  <a:srgbClr val="800000"/>
                </a:solidFill>
              </a:rPr>
              <a:t>; but </a:t>
            </a:r>
            <a:r>
              <a:rPr lang="en-US" sz="2000" b="1" i="1" dirty="0" smtClean="0">
                <a:solidFill>
                  <a:srgbClr val="800000"/>
                </a:solidFill>
              </a:rPr>
              <a:t>one </a:t>
            </a:r>
            <a:r>
              <a:rPr lang="en-US" sz="2000" b="1" i="1" dirty="0">
                <a:solidFill>
                  <a:srgbClr val="800000"/>
                </a:solidFill>
              </a:rPr>
              <a:t>was </a:t>
            </a:r>
            <a:r>
              <a:rPr lang="en-US" sz="2000" b="1" i="1" u="sng" dirty="0">
                <a:solidFill>
                  <a:srgbClr val="800000"/>
                </a:solidFill>
              </a:rPr>
              <a:t>higher than the other</a:t>
            </a:r>
            <a:r>
              <a:rPr lang="en-US" sz="2000" i="1" dirty="0">
                <a:solidFill>
                  <a:srgbClr val="800000"/>
                </a:solidFill>
              </a:rPr>
              <a:t>, and </a:t>
            </a:r>
            <a:r>
              <a:rPr lang="en-US" sz="2000" b="1" i="1" dirty="0" smtClean="0">
                <a:solidFill>
                  <a:srgbClr val="800000"/>
                </a:solidFill>
              </a:rPr>
              <a:t>the </a:t>
            </a:r>
            <a:r>
              <a:rPr lang="en-US" sz="2000" b="1" i="1" dirty="0">
                <a:solidFill>
                  <a:srgbClr val="800000"/>
                </a:solidFill>
              </a:rPr>
              <a:t>higher one </a:t>
            </a:r>
            <a:r>
              <a:rPr lang="en-US" sz="2000" b="1" i="1" u="sng" dirty="0">
                <a:solidFill>
                  <a:srgbClr val="800000"/>
                </a:solidFill>
              </a:rPr>
              <a:t>came up last</a:t>
            </a:r>
            <a:r>
              <a:rPr lang="en-US" sz="2000" i="1" dirty="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Daniel 8:3</a:t>
            </a:r>
            <a:r>
              <a:rPr lang="en-US" sz="2000" dirty="0" smtClean="0"/>
              <a:t>)</a:t>
            </a:r>
          </a:p>
          <a:p>
            <a:pPr>
              <a:spcBef>
                <a:spcPts val="0"/>
              </a:spcBef>
            </a:pPr>
            <a:r>
              <a:rPr lang="en-US" sz="2000" dirty="0"/>
              <a:t>Persians would become </a:t>
            </a:r>
            <a:r>
              <a:rPr lang="en-US" sz="2000" dirty="0" smtClean="0"/>
              <a:t>strongest, most dominant people </a:t>
            </a:r>
            <a:r>
              <a:rPr lang="en-US" sz="2000" dirty="0"/>
              <a:t>of the joint empire</a:t>
            </a:r>
            <a:r>
              <a:rPr lang="en-US" sz="2000" dirty="0" smtClean="0"/>
              <a:t>.</a:t>
            </a:r>
          </a:p>
          <a:p>
            <a:pPr>
              <a:spcBef>
                <a:spcPts val="0"/>
              </a:spcBef>
            </a:pPr>
            <a:r>
              <a:rPr lang="en-US" sz="2000" dirty="0" smtClean="0"/>
              <a:t>But, Medes were stronger in the beginning:</a:t>
            </a:r>
          </a:p>
          <a:p>
            <a:pPr lvl="1">
              <a:spcBef>
                <a:spcPts val="0"/>
              </a:spcBef>
            </a:pPr>
            <a:r>
              <a:rPr lang="en-US" dirty="0" smtClean="0"/>
              <a:t>Darius, who conquered Babylon, was a Mede (</a:t>
            </a:r>
            <a:r>
              <a:rPr lang="en-US" b="1" dirty="0" smtClean="0">
                <a:solidFill>
                  <a:srgbClr val="800000"/>
                </a:solidFill>
              </a:rPr>
              <a:t>Daniel 5:29; 9:1</a:t>
            </a:r>
            <a:r>
              <a:rPr lang="en-US" dirty="0" smtClean="0"/>
              <a:t>).</a:t>
            </a:r>
          </a:p>
          <a:p>
            <a:pPr lvl="1">
              <a:spcBef>
                <a:spcPts val="0"/>
              </a:spcBef>
            </a:pPr>
            <a:r>
              <a:rPr lang="en-US" dirty="0" smtClean="0"/>
              <a:t>Cyrus, who released the Jews, and all following kings were Persian (</a:t>
            </a:r>
            <a:r>
              <a:rPr lang="en-US" b="1" dirty="0" smtClean="0">
                <a:solidFill>
                  <a:srgbClr val="800000"/>
                </a:solidFill>
              </a:rPr>
              <a:t>Ezra 1:1</a:t>
            </a:r>
            <a:r>
              <a:rPr lang="en-US" dirty="0" smtClean="0"/>
              <a:t>).</a:t>
            </a:r>
            <a:endParaRPr lang="en-US" dirty="0"/>
          </a:p>
        </p:txBody>
      </p:sp>
    </p:spTree>
    <p:extLst>
      <p:ext uri="{BB962C8B-B14F-4D97-AF65-F5344CB8AC3E}">
        <p14:creationId xmlns:p14="http://schemas.microsoft.com/office/powerpoint/2010/main" val="18504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Notable Horn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8"/>
            </a:pPr>
            <a:r>
              <a:rPr lang="en-US" sz="2000" dirty="0"/>
              <a:t>How is the second beast described?  What is notable about its horns, and what might this suggest?</a:t>
            </a:r>
            <a:endParaRPr lang="en-US" sz="2000" dirty="0" smtClean="0"/>
          </a:p>
          <a:p>
            <a:pPr marL="0" indent="0">
              <a:spcBef>
                <a:spcPts val="0"/>
              </a:spcBef>
              <a:buNone/>
            </a:pPr>
            <a:r>
              <a:rPr lang="en-US" sz="2000" i="1" dirty="0">
                <a:solidFill>
                  <a:srgbClr val="800000"/>
                </a:solidFill>
              </a:rPr>
              <a:t>And as I was considering, suddenly </a:t>
            </a:r>
            <a:r>
              <a:rPr lang="en-US" sz="2000" b="1" i="1" dirty="0">
                <a:solidFill>
                  <a:srgbClr val="800000"/>
                </a:solidFill>
              </a:rPr>
              <a:t>a </a:t>
            </a:r>
            <a:r>
              <a:rPr lang="en-US" sz="2000" b="1" i="1" u="sng" dirty="0">
                <a:solidFill>
                  <a:srgbClr val="800000"/>
                </a:solidFill>
              </a:rPr>
              <a:t>male goat</a:t>
            </a:r>
            <a:r>
              <a:rPr lang="en-US" sz="2000" b="1" i="1" dirty="0">
                <a:solidFill>
                  <a:srgbClr val="800000"/>
                </a:solidFill>
              </a:rPr>
              <a:t> came from </a:t>
            </a:r>
            <a:r>
              <a:rPr lang="en-US" sz="2000" b="1" i="1" u="sng" dirty="0">
                <a:solidFill>
                  <a:srgbClr val="800000"/>
                </a:solidFill>
              </a:rPr>
              <a:t>the west</a:t>
            </a:r>
            <a:r>
              <a:rPr lang="en-US" sz="2000" i="1" dirty="0">
                <a:solidFill>
                  <a:srgbClr val="800000"/>
                </a:solidFill>
              </a:rPr>
              <a:t>, </a:t>
            </a:r>
            <a:r>
              <a:rPr lang="en-US" sz="2000" b="1" i="1" dirty="0">
                <a:solidFill>
                  <a:srgbClr val="800000"/>
                </a:solidFill>
              </a:rPr>
              <a:t>across the surface of the whole earth, </a:t>
            </a:r>
            <a:r>
              <a:rPr lang="en-US" sz="2000" b="1" i="1" u="sng" dirty="0">
                <a:solidFill>
                  <a:srgbClr val="800000"/>
                </a:solidFill>
              </a:rPr>
              <a:t>without touching the ground</a:t>
            </a:r>
            <a:r>
              <a:rPr lang="en-US" sz="2000" i="1" dirty="0">
                <a:solidFill>
                  <a:srgbClr val="800000"/>
                </a:solidFill>
              </a:rPr>
              <a:t>; and </a:t>
            </a:r>
            <a:r>
              <a:rPr lang="en-US" sz="2000" b="1" i="1" dirty="0">
                <a:solidFill>
                  <a:srgbClr val="800000"/>
                </a:solidFill>
              </a:rPr>
              <a:t>the goat had a </a:t>
            </a:r>
            <a:r>
              <a:rPr lang="en-US" sz="2000" b="1" i="1" u="sng" dirty="0">
                <a:solidFill>
                  <a:srgbClr val="800000"/>
                </a:solidFill>
              </a:rPr>
              <a:t>notable horn</a:t>
            </a:r>
            <a:r>
              <a:rPr lang="en-US" sz="2000" b="1" i="1" dirty="0">
                <a:solidFill>
                  <a:srgbClr val="800000"/>
                </a:solidFill>
              </a:rPr>
              <a:t> between his eyes</a:t>
            </a:r>
            <a:r>
              <a:rPr lang="en-US" sz="2000" i="1" dirty="0" smtClean="0">
                <a:solidFill>
                  <a:srgbClr val="800000"/>
                </a:solidFill>
              </a:rPr>
              <a:t>. </a:t>
            </a:r>
            <a:r>
              <a:rPr lang="en-US" sz="2000" dirty="0" smtClean="0"/>
              <a:t>(</a:t>
            </a:r>
            <a:r>
              <a:rPr lang="en-US" sz="2000" b="1" dirty="0" smtClean="0">
                <a:solidFill>
                  <a:srgbClr val="800000"/>
                </a:solidFill>
              </a:rPr>
              <a:t>Daniel 8:5</a:t>
            </a:r>
            <a:r>
              <a:rPr lang="en-US" sz="2000" dirty="0" smtClean="0"/>
              <a:t>)</a:t>
            </a:r>
          </a:p>
          <a:p>
            <a:pPr>
              <a:spcBef>
                <a:spcPts val="0"/>
              </a:spcBef>
            </a:pPr>
            <a:r>
              <a:rPr lang="en-US" sz="2000" dirty="0" smtClean="0"/>
              <a:t>The first king of this second empire, Greece, would be extremely powerful – Alexander the Great.</a:t>
            </a:r>
          </a:p>
          <a:p>
            <a:pPr>
              <a:spcBef>
                <a:spcPts val="0"/>
              </a:spcBef>
            </a:pPr>
            <a:r>
              <a:rPr lang="en-US" sz="2000" dirty="0" smtClean="0"/>
              <a:t>Alexander’s father, Phillip II of Macedon, was also a great king, but the kingdom only spread </a:t>
            </a:r>
            <a:r>
              <a:rPr lang="en-US" sz="2000" i="1" dirty="0" smtClean="0">
                <a:solidFill>
                  <a:srgbClr val="800000"/>
                </a:solidFill>
              </a:rPr>
              <a:t>“across the surface of the whole earth without touching the ground”</a:t>
            </a:r>
            <a:r>
              <a:rPr lang="en-US" sz="2000" dirty="0" smtClean="0">
                <a:solidFill>
                  <a:srgbClr val="800000"/>
                </a:solidFill>
              </a:rPr>
              <a:t> </a:t>
            </a:r>
            <a:r>
              <a:rPr lang="en-US" sz="2000" dirty="0" smtClean="0"/>
              <a:t>under Alexander’s rule.</a:t>
            </a:r>
            <a:endParaRPr lang="en-US" sz="2000" dirty="0"/>
          </a:p>
        </p:txBody>
      </p:sp>
    </p:spTree>
    <p:extLst>
      <p:ext uri="{BB962C8B-B14F-4D97-AF65-F5344CB8AC3E}">
        <p14:creationId xmlns:p14="http://schemas.microsoft.com/office/powerpoint/2010/main" val="15338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Ram’s Rage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9"/>
            </a:pPr>
            <a:r>
              <a:rPr lang="en-US" sz="2000" dirty="0"/>
              <a:t>What did the second beast do to the first, and what is represented by this?</a:t>
            </a:r>
            <a:endParaRPr lang="en-US" sz="2000" dirty="0" smtClean="0"/>
          </a:p>
          <a:p>
            <a:pPr marL="0" indent="0">
              <a:spcBef>
                <a:spcPts val="0"/>
              </a:spcBef>
              <a:buNone/>
            </a:pPr>
            <a:r>
              <a:rPr lang="en-US" sz="2000" i="1" dirty="0">
                <a:solidFill>
                  <a:srgbClr val="800000"/>
                </a:solidFill>
              </a:rPr>
              <a:t>Then he came to the ram that had two horns, which I had seen standing beside the river, and </a:t>
            </a:r>
            <a:r>
              <a:rPr lang="en-US" sz="2000" b="1" i="1" dirty="0">
                <a:solidFill>
                  <a:srgbClr val="800000"/>
                </a:solidFill>
              </a:rPr>
              <a:t>ran at him with </a:t>
            </a:r>
            <a:r>
              <a:rPr lang="en-US" sz="2000" b="1" i="1" u="sng" dirty="0">
                <a:solidFill>
                  <a:srgbClr val="800000"/>
                </a:solidFill>
              </a:rPr>
              <a:t>furious power</a:t>
            </a:r>
            <a:r>
              <a:rPr lang="en-US" sz="2000" i="1" dirty="0" smtClean="0">
                <a:solidFill>
                  <a:srgbClr val="800000"/>
                </a:solidFill>
              </a:rPr>
              <a:t>.  And </a:t>
            </a:r>
            <a:r>
              <a:rPr lang="en-US" sz="2000" i="1" dirty="0">
                <a:solidFill>
                  <a:srgbClr val="800000"/>
                </a:solidFill>
              </a:rPr>
              <a:t>I saw him </a:t>
            </a:r>
            <a:r>
              <a:rPr lang="en-US" sz="2000" b="1" i="1" dirty="0">
                <a:solidFill>
                  <a:srgbClr val="800000"/>
                </a:solidFill>
              </a:rPr>
              <a:t>confronting the ram</a:t>
            </a:r>
            <a:r>
              <a:rPr lang="en-US" sz="2000" i="1" dirty="0">
                <a:solidFill>
                  <a:srgbClr val="800000"/>
                </a:solidFill>
              </a:rPr>
              <a:t>; he was </a:t>
            </a:r>
            <a:r>
              <a:rPr lang="en-US" sz="2000" b="1" i="1" dirty="0">
                <a:solidFill>
                  <a:srgbClr val="800000"/>
                </a:solidFill>
              </a:rPr>
              <a:t>moved with rage against him, attacked the ram, and </a:t>
            </a:r>
            <a:r>
              <a:rPr lang="en-US" sz="2000" b="1" i="1" u="sng" dirty="0">
                <a:solidFill>
                  <a:srgbClr val="800000"/>
                </a:solidFill>
              </a:rPr>
              <a:t>broke his two horns</a:t>
            </a:r>
            <a:r>
              <a:rPr lang="en-US" sz="2000" i="1" dirty="0">
                <a:solidFill>
                  <a:srgbClr val="800000"/>
                </a:solidFill>
              </a:rPr>
              <a:t>. There was no power in the ram to withstand him, but he </a:t>
            </a:r>
            <a:r>
              <a:rPr lang="en-US" sz="2000" b="1" i="1" dirty="0">
                <a:solidFill>
                  <a:srgbClr val="800000"/>
                </a:solidFill>
              </a:rPr>
              <a:t>cast him down to the ground and </a:t>
            </a:r>
            <a:r>
              <a:rPr lang="en-US" sz="2000" b="1" i="1" u="sng" dirty="0">
                <a:solidFill>
                  <a:srgbClr val="800000"/>
                </a:solidFill>
              </a:rPr>
              <a:t>trampled him</a:t>
            </a:r>
            <a:r>
              <a:rPr lang="en-US" sz="2000" i="1" dirty="0">
                <a:solidFill>
                  <a:srgbClr val="800000"/>
                </a:solidFill>
              </a:rPr>
              <a:t>; and there was </a:t>
            </a:r>
            <a:r>
              <a:rPr lang="en-US" sz="2000" b="1" i="1" dirty="0">
                <a:solidFill>
                  <a:srgbClr val="800000"/>
                </a:solidFill>
              </a:rPr>
              <a:t>no one that could deliver the ram </a:t>
            </a:r>
            <a:r>
              <a:rPr lang="en-US" sz="2000" i="1" dirty="0">
                <a:solidFill>
                  <a:srgbClr val="800000"/>
                </a:solidFill>
              </a:rPr>
              <a:t>from his hand. </a:t>
            </a:r>
            <a:r>
              <a:rPr lang="en-US" sz="2000" i="1" dirty="0" smtClean="0">
                <a:solidFill>
                  <a:srgbClr val="800000"/>
                </a:solidFill>
              </a:rPr>
              <a:t> </a:t>
            </a:r>
            <a:r>
              <a:rPr lang="en-US" sz="2000" dirty="0" smtClean="0"/>
              <a:t>(</a:t>
            </a:r>
            <a:r>
              <a:rPr lang="en-US" sz="2000" b="1" dirty="0" smtClean="0">
                <a:solidFill>
                  <a:srgbClr val="800000"/>
                </a:solidFill>
              </a:rPr>
              <a:t>8:6-7</a:t>
            </a:r>
            <a:r>
              <a:rPr lang="en-US" sz="2000" dirty="0" smtClean="0"/>
              <a:t>)</a:t>
            </a:r>
          </a:p>
          <a:p>
            <a:pPr>
              <a:spcBef>
                <a:spcPts val="0"/>
              </a:spcBef>
            </a:pPr>
            <a:r>
              <a:rPr lang="en-US" sz="2000" dirty="0" smtClean="0"/>
              <a:t>In its western expansion, Persia did not manage to fully break Greece, although they subjugated some portion.</a:t>
            </a:r>
          </a:p>
          <a:p>
            <a:pPr>
              <a:spcBef>
                <a:spcPts val="0"/>
              </a:spcBef>
            </a:pPr>
            <a:r>
              <a:rPr lang="en-US" sz="2000" dirty="0" smtClean="0"/>
              <a:t>They managed mainly to anger them and build resentment.</a:t>
            </a:r>
          </a:p>
          <a:p>
            <a:pPr>
              <a:spcBef>
                <a:spcPts val="0"/>
              </a:spcBef>
            </a:pPr>
            <a:r>
              <a:rPr lang="en-US" sz="2000" dirty="0" smtClean="0"/>
              <a:t>The male-goat trampling the ram represents the breaking of </a:t>
            </a:r>
            <a:r>
              <a:rPr lang="en-US" sz="2000" dirty="0" err="1" smtClean="0"/>
              <a:t>Medo</a:t>
            </a:r>
            <a:r>
              <a:rPr lang="en-US" sz="2000" dirty="0" smtClean="0"/>
              <a:t>-Persian empire by Alexander the Great of Greece.</a:t>
            </a:r>
            <a:endParaRPr lang="en-US" sz="2000" dirty="0"/>
          </a:p>
        </p:txBody>
      </p:sp>
    </p:spTree>
    <p:extLst>
      <p:ext uri="{BB962C8B-B14F-4D97-AF65-F5344CB8AC3E}">
        <p14:creationId xmlns:p14="http://schemas.microsoft.com/office/powerpoint/2010/main" val="30785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Horns</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Therefore the </a:t>
            </a:r>
            <a:r>
              <a:rPr lang="en-US" sz="1800" b="1" i="1" dirty="0" smtClean="0">
                <a:solidFill>
                  <a:srgbClr val="800000"/>
                </a:solidFill>
              </a:rPr>
              <a:t>male goat grew very great</a:t>
            </a:r>
            <a:r>
              <a:rPr lang="en-US" sz="1800" i="1" dirty="0" smtClean="0">
                <a:solidFill>
                  <a:srgbClr val="800000"/>
                </a:solidFill>
              </a:rPr>
              <a:t>; but </a:t>
            </a:r>
            <a:r>
              <a:rPr lang="en-US" sz="1800" b="1" i="1" dirty="0" smtClean="0">
                <a:solidFill>
                  <a:srgbClr val="800000"/>
                </a:solidFill>
              </a:rPr>
              <a:t>when he became strong</a:t>
            </a:r>
            <a:r>
              <a:rPr lang="en-US" sz="1800" i="1" dirty="0" smtClean="0">
                <a:solidFill>
                  <a:srgbClr val="800000"/>
                </a:solidFill>
              </a:rPr>
              <a:t>, the </a:t>
            </a:r>
            <a:r>
              <a:rPr lang="en-US" sz="1800" b="1" i="1" dirty="0" smtClean="0">
                <a:solidFill>
                  <a:srgbClr val="800000"/>
                </a:solidFill>
              </a:rPr>
              <a:t>large horn was </a:t>
            </a:r>
            <a:r>
              <a:rPr lang="en-US" sz="1800" b="1" i="1" u="sng" dirty="0" smtClean="0">
                <a:solidFill>
                  <a:srgbClr val="800000"/>
                </a:solidFill>
              </a:rPr>
              <a:t>broken</a:t>
            </a:r>
            <a:r>
              <a:rPr lang="en-US" sz="1800" b="1" i="1" dirty="0" smtClean="0">
                <a:solidFill>
                  <a:srgbClr val="800000"/>
                </a:solidFill>
              </a:rPr>
              <a:t>, and in place of it </a:t>
            </a:r>
            <a:r>
              <a:rPr lang="en-US" sz="1800" b="1" i="1" u="sng" dirty="0" smtClean="0">
                <a:solidFill>
                  <a:srgbClr val="800000"/>
                </a:solidFill>
              </a:rPr>
              <a:t>four notable ones</a:t>
            </a:r>
            <a:r>
              <a:rPr lang="en-US" sz="1800" b="1" i="1" dirty="0" smtClean="0">
                <a:solidFill>
                  <a:srgbClr val="800000"/>
                </a:solidFill>
              </a:rPr>
              <a:t> </a:t>
            </a:r>
            <a:r>
              <a:rPr lang="en-US" sz="1800" i="1" dirty="0" smtClean="0">
                <a:solidFill>
                  <a:srgbClr val="800000"/>
                </a:solidFill>
              </a:rPr>
              <a:t>came up </a:t>
            </a:r>
            <a:r>
              <a:rPr lang="en-US" sz="1800" b="1" i="1" dirty="0" smtClean="0">
                <a:solidFill>
                  <a:srgbClr val="800000"/>
                </a:solidFill>
              </a:rPr>
              <a:t>toward the four winds of heaven</a:t>
            </a:r>
            <a:r>
              <a:rPr lang="en-US" sz="1800" i="1" dirty="0" smtClean="0">
                <a:solidFill>
                  <a:srgbClr val="800000"/>
                </a:solidFill>
              </a:rPr>
              <a:t>. </a:t>
            </a:r>
            <a:r>
              <a:rPr lang="en-US" sz="1800" dirty="0" smtClean="0"/>
              <a:t>(</a:t>
            </a:r>
            <a:r>
              <a:rPr lang="en-US" sz="1800" b="1" dirty="0" smtClean="0">
                <a:solidFill>
                  <a:srgbClr val="800000"/>
                </a:solidFill>
              </a:rPr>
              <a:t>Daniel 8:8</a:t>
            </a:r>
            <a:r>
              <a:rPr lang="en-US" sz="1800" dirty="0" smtClean="0"/>
              <a:t>)</a:t>
            </a:r>
          </a:p>
          <a:p>
            <a:pPr marL="346075" lvl="0" indent="-346075">
              <a:spcBef>
                <a:spcPts val="0"/>
              </a:spcBef>
              <a:buFont typeface="+mj-lt"/>
              <a:buAutoNum type="arabicPeriod" startAt="20"/>
            </a:pPr>
            <a:r>
              <a:rPr lang="en-US" sz="1800" dirty="0" smtClean="0"/>
              <a:t>What </a:t>
            </a:r>
            <a:r>
              <a:rPr lang="en-US" sz="1800" dirty="0"/>
              <a:t>is indicated by the breaking of the large horn into four other smaller horns</a:t>
            </a:r>
            <a:r>
              <a:rPr lang="en-US" sz="1800" dirty="0" smtClean="0"/>
              <a:t>?</a:t>
            </a:r>
          </a:p>
          <a:p>
            <a:pPr marL="0" lvl="0" indent="0">
              <a:spcBef>
                <a:spcPts val="0"/>
              </a:spcBef>
              <a:buNone/>
            </a:pPr>
            <a:r>
              <a:rPr lang="en-US" sz="1800" i="1" dirty="0" smtClean="0">
                <a:solidFill>
                  <a:srgbClr val="800000"/>
                </a:solidFill>
              </a:rPr>
              <a:t>“And </a:t>
            </a:r>
            <a:r>
              <a:rPr lang="en-US" sz="1800" i="1" dirty="0">
                <a:solidFill>
                  <a:srgbClr val="800000"/>
                </a:solidFill>
              </a:rPr>
              <a:t>the male goat is the </a:t>
            </a:r>
            <a:r>
              <a:rPr lang="en-US" sz="1800" b="1" i="1" dirty="0">
                <a:solidFill>
                  <a:srgbClr val="800000"/>
                </a:solidFill>
              </a:rPr>
              <a:t>kingdom of </a:t>
            </a:r>
            <a:r>
              <a:rPr lang="en-US" sz="1800" b="1" i="1" u="sng" dirty="0">
                <a:solidFill>
                  <a:srgbClr val="800000"/>
                </a:solidFill>
              </a:rPr>
              <a:t>Greece</a:t>
            </a:r>
            <a:r>
              <a:rPr lang="en-US" sz="1800" i="1" dirty="0">
                <a:solidFill>
                  <a:srgbClr val="800000"/>
                </a:solidFill>
              </a:rPr>
              <a:t>. The large horn that is between its eyes is </a:t>
            </a:r>
            <a:r>
              <a:rPr lang="en-US" sz="1800" b="1" i="1" dirty="0">
                <a:solidFill>
                  <a:srgbClr val="800000"/>
                </a:solidFill>
              </a:rPr>
              <a:t>the first king</a:t>
            </a:r>
            <a:r>
              <a:rPr lang="en-US" sz="1800" i="1" dirty="0" smtClean="0">
                <a:solidFill>
                  <a:srgbClr val="800000"/>
                </a:solidFill>
              </a:rPr>
              <a:t>.  As </a:t>
            </a:r>
            <a:r>
              <a:rPr lang="en-US" sz="1800" i="1" dirty="0">
                <a:solidFill>
                  <a:srgbClr val="800000"/>
                </a:solidFill>
              </a:rPr>
              <a:t>for the broken horn and the four that stood up in its place, </a:t>
            </a:r>
            <a:r>
              <a:rPr lang="en-US" sz="1800" b="1" i="1" u="sng" dirty="0">
                <a:solidFill>
                  <a:srgbClr val="800000"/>
                </a:solidFill>
              </a:rPr>
              <a:t>four kingdoms</a:t>
            </a:r>
            <a:r>
              <a:rPr lang="en-US" sz="1800" b="1" i="1" dirty="0">
                <a:solidFill>
                  <a:srgbClr val="800000"/>
                </a:solidFill>
              </a:rPr>
              <a:t> shall arise </a:t>
            </a:r>
            <a:r>
              <a:rPr lang="en-US" sz="1800" b="1" i="1" u="sng" dirty="0">
                <a:solidFill>
                  <a:srgbClr val="800000"/>
                </a:solidFill>
              </a:rPr>
              <a:t>out of that nation</a:t>
            </a:r>
            <a:r>
              <a:rPr lang="en-US" sz="1800" b="1" i="1" dirty="0">
                <a:solidFill>
                  <a:srgbClr val="800000"/>
                </a:solidFill>
              </a:rPr>
              <a:t>, but </a:t>
            </a:r>
            <a:r>
              <a:rPr lang="en-US" sz="1800" b="1" i="1" u="sng" dirty="0">
                <a:solidFill>
                  <a:srgbClr val="800000"/>
                </a:solidFill>
              </a:rPr>
              <a:t>not with its power</a:t>
            </a:r>
            <a:r>
              <a:rPr lang="en-US" sz="1800" i="1" dirty="0" smtClean="0">
                <a:solidFill>
                  <a:srgbClr val="800000"/>
                </a:solidFill>
              </a:rPr>
              <a:t>.” </a:t>
            </a:r>
            <a:r>
              <a:rPr lang="en-US" sz="1800" dirty="0"/>
              <a:t>(</a:t>
            </a:r>
            <a:r>
              <a:rPr lang="en-US" sz="1800" b="1" dirty="0">
                <a:solidFill>
                  <a:srgbClr val="800000"/>
                </a:solidFill>
              </a:rPr>
              <a:t>Daniel </a:t>
            </a:r>
            <a:r>
              <a:rPr lang="en-US" sz="1800" b="1" dirty="0" smtClean="0">
                <a:solidFill>
                  <a:srgbClr val="800000"/>
                </a:solidFill>
              </a:rPr>
              <a:t>8:21-22</a:t>
            </a:r>
            <a:r>
              <a:rPr lang="en-US" sz="1800" dirty="0" smtClean="0"/>
              <a:t>)</a:t>
            </a:r>
          </a:p>
          <a:p>
            <a:pPr marL="0" lvl="0" indent="0">
              <a:spcBef>
                <a:spcPts val="0"/>
              </a:spcBef>
              <a:buNone/>
            </a:pPr>
            <a:r>
              <a:rPr lang="en-US" sz="1800" i="1" dirty="0" smtClean="0">
                <a:solidFill>
                  <a:srgbClr val="1B1B6B"/>
                </a:solidFill>
              </a:rPr>
              <a:t>Dissension and rivalry soon afflicted the Macedonians, however.  The satrapies handed out by </a:t>
            </a:r>
            <a:r>
              <a:rPr lang="en-US" sz="1800" i="1" dirty="0" err="1" smtClean="0">
                <a:solidFill>
                  <a:srgbClr val="1B1B6B"/>
                </a:solidFill>
              </a:rPr>
              <a:t>Perdiccas</a:t>
            </a:r>
            <a:r>
              <a:rPr lang="en-US" sz="1800" i="1" dirty="0" smtClean="0">
                <a:solidFill>
                  <a:srgbClr val="1B1B6B"/>
                </a:solidFill>
              </a:rPr>
              <a:t> at the Partition of Babylon became power bases each general used to bid for power.  After the assassination of </a:t>
            </a:r>
            <a:r>
              <a:rPr lang="en-US" sz="1800" i="1" dirty="0" err="1" smtClean="0">
                <a:solidFill>
                  <a:srgbClr val="1B1B6B"/>
                </a:solidFill>
              </a:rPr>
              <a:t>Perdiccas</a:t>
            </a:r>
            <a:r>
              <a:rPr lang="en-US" sz="1800" i="1" dirty="0" smtClean="0">
                <a:solidFill>
                  <a:srgbClr val="1B1B6B"/>
                </a:solidFill>
              </a:rPr>
              <a:t> in 321 BC, Macedonian unity collapsed, and 40 years of war between “The Successors” (Diadochi) ensued before </a:t>
            </a:r>
            <a:r>
              <a:rPr lang="en-US" sz="1800" b="1" i="1" dirty="0" smtClean="0">
                <a:solidFill>
                  <a:srgbClr val="1B1B6B"/>
                </a:solidFill>
              </a:rPr>
              <a:t>the Hellenist world settled into </a:t>
            </a:r>
            <a:r>
              <a:rPr lang="en-US" sz="1800" b="1" i="1" u="sng" dirty="0" smtClean="0">
                <a:solidFill>
                  <a:srgbClr val="1B1B6B"/>
                </a:solidFill>
              </a:rPr>
              <a:t>four</a:t>
            </a:r>
            <a:r>
              <a:rPr lang="en-US" sz="1800" b="1" i="1" dirty="0" smtClean="0">
                <a:solidFill>
                  <a:srgbClr val="1B1B6B"/>
                </a:solidFill>
              </a:rPr>
              <a:t> stable power blocks</a:t>
            </a:r>
            <a:r>
              <a:rPr lang="en-US" sz="1800" i="1" dirty="0" smtClean="0">
                <a:solidFill>
                  <a:srgbClr val="1B1B6B"/>
                </a:solidFill>
              </a:rPr>
              <a:t>:  </a:t>
            </a:r>
            <a:r>
              <a:rPr lang="en-US" sz="1800" b="1" i="1" baseline="30000" dirty="0" smtClean="0">
                <a:solidFill>
                  <a:srgbClr val="1B1B6B"/>
                </a:solidFill>
              </a:rPr>
              <a:t>1</a:t>
            </a:r>
            <a:r>
              <a:rPr lang="en-US" sz="1800" b="1" i="1" dirty="0" smtClean="0">
                <a:solidFill>
                  <a:srgbClr val="1B1B6B"/>
                </a:solidFill>
              </a:rPr>
              <a:t>Ptolemaic Egypt</a:t>
            </a:r>
            <a:r>
              <a:rPr lang="en-US" sz="1800" i="1" dirty="0" smtClean="0">
                <a:solidFill>
                  <a:srgbClr val="1B1B6B"/>
                </a:solidFill>
              </a:rPr>
              <a:t>, </a:t>
            </a:r>
            <a:r>
              <a:rPr lang="en-US" sz="1800" b="1" i="1" baseline="30000" dirty="0" smtClean="0">
                <a:solidFill>
                  <a:srgbClr val="1B1B6B"/>
                </a:solidFill>
              </a:rPr>
              <a:t>2</a:t>
            </a:r>
            <a:r>
              <a:rPr lang="en-US" sz="1800" b="1" i="1" dirty="0" smtClean="0">
                <a:solidFill>
                  <a:srgbClr val="1B1B6B"/>
                </a:solidFill>
              </a:rPr>
              <a:t>Seleucid </a:t>
            </a:r>
            <a:r>
              <a:rPr lang="en-US" sz="1800" b="1" i="1" dirty="0" err="1" smtClean="0">
                <a:solidFill>
                  <a:srgbClr val="1B1B6B"/>
                </a:solidFill>
              </a:rPr>
              <a:t>Mesopotaimia</a:t>
            </a:r>
            <a:r>
              <a:rPr lang="en-US" sz="1800" b="1" i="1" dirty="0" smtClean="0">
                <a:solidFill>
                  <a:srgbClr val="1B1B6B"/>
                </a:solidFill>
              </a:rPr>
              <a:t> and Central Asia</a:t>
            </a:r>
            <a:r>
              <a:rPr lang="en-US" sz="1800" i="1" dirty="0" smtClean="0">
                <a:solidFill>
                  <a:srgbClr val="1B1B6B"/>
                </a:solidFill>
              </a:rPr>
              <a:t>, </a:t>
            </a:r>
            <a:r>
              <a:rPr lang="en-US" sz="1800" b="1" i="1" baseline="30000" dirty="0" smtClean="0">
                <a:solidFill>
                  <a:srgbClr val="1B1B6B"/>
                </a:solidFill>
              </a:rPr>
              <a:t>3</a:t>
            </a:r>
            <a:r>
              <a:rPr lang="en-US" sz="1800" b="1" i="1" dirty="0" smtClean="0">
                <a:solidFill>
                  <a:srgbClr val="1B1B6B"/>
                </a:solidFill>
              </a:rPr>
              <a:t>Attalid Anatolia</a:t>
            </a:r>
            <a:r>
              <a:rPr lang="en-US" sz="1800" i="1" dirty="0" smtClean="0">
                <a:solidFill>
                  <a:srgbClr val="1B1B6B"/>
                </a:solidFill>
              </a:rPr>
              <a:t>, and </a:t>
            </a:r>
            <a:r>
              <a:rPr lang="en-US" sz="1800" b="1" i="1" baseline="30000" dirty="0" smtClean="0">
                <a:solidFill>
                  <a:srgbClr val="1B1B6B"/>
                </a:solidFill>
              </a:rPr>
              <a:t>4</a:t>
            </a:r>
            <a:r>
              <a:rPr lang="en-US" sz="1800" b="1" i="1" dirty="0" smtClean="0">
                <a:solidFill>
                  <a:srgbClr val="1B1B6B"/>
                </a:solidFill>
              </a:rPr>
              <a:t>Antigonid Macedon</a:t>
            </a:r>
            <a:r>
              <a:rPr lang="en-US" sz="1800" i="1" dirty="0" smtClean="0">
                <a:solidFill>
                  <a:srgbClr val="1B1B6B"/>
                </a:solidFill>
              </a:rPr>
              <a:t>.  In the process, both Alexander IV and Phillip III were murdered.</a:t>
            </a:r>
          </a:p>
          <a:p>
            <a:pPr marL="0" lvl="0" indent="0">
              <a:spcBef>
                <a:spcPts val="0"/>
              </a:spcBef>
              <a:buNone/>
            </a:pPr>
            <a:r>
              <a:rPr lang="en-US" sz="1800" dirty="0" smtClean="0">
                <a:hlinkClick r:id="rId2"/>
              </a:rPr>
              <a:t>http://en.wikipedia.org/wiki/Alexander_the_Great#Divison_of_the_empire</a:t>
            </a:r>
            <a:r>
              <a:rPr lang="en-US" sz="1800" dirty="0" smtClean="0"/>
              <a:t> (2017-05-20)</a:t>
            </a:r>
          </a:p>
          <a:p>
            <a:pPr>
              <a:spcBef>
                <a:spcPts val="0"/>
              </a:spcBef>
            </a:pPr>
            <a:r>
              <a:rPr lang="en-US" sz="1800" i="1" dirty="0" smtClean="0">
                <a:solidFill>
                  <a:srgbClr val="800000"/>
                </a:solidFill>
              </a:rPr>
              <a:t>“</a:t>
            </a:r>
            <a:r>
              <a:rPr lang="en-US" sz="1800" b="1" i="1" u="sng" dirty="0" smtClean="0">
                <a:solidFill>
                  <a:srgbClr val="800000"/>
                </a:solidFill>
              </a:rPr>
              <a:t>Four</a:t>
            </a:r>
            <a:r>
              <a:rPr lang="en-US" sz="1800" i="1" dirty="0" smtClean="0">
                <a:solidFill>
                  <a:srgbClr val="800000"/>
                </a:solidFill>
              </a:rPr>
              <a:t> kingdoms”</a:t>
            </a:r>
            <a:r>
              <a:rPr lang="en-US" sz="1800" dirty="0" smtClean="0"/>
              <a:t> could be symbolic, representing division of the map (</a:t>
            </a:r>
            <a:r>
              <a:rPr lang="en-US" sz="1800" b="1" dirty="0" smtClean="0">
                <a:solidFill>
                  <a:srgbClr val="800000"/>
                </a:solidFill>
              </a:rPr>
              <a:t>Jeremiah 49:36</a:t>
            </a:r>
            <a:r>
              <a:rPr lang="en-US" sz="1800" dirty="0" smtClean="0"/>
              <a:t>).</a:t>
            </a:r>
            <a:endParaRPr lang="en-US" sz="1800" i="1" dirty="0" smtClean="0"/>
          </a:p>
        </p:txBody>
      </p:sp>
    </p:spTree>
    <p:extLst>
      <p:ext uri="{BB962C8B-B14F-4D97-AF65-F5344CB8AC3E}">
        <p14:creationId xmlns:p14="http://schemas.microsoft.com/office/powerpoint/2010/main" val="25672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Fulfillment?</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dirty="0" smtClean="0"/>
              <a:t>What </a:t>
            </a:r>
            <a:r>
              <a:rPr lang="en-US" dirty="0"/>
              <a:t>general time frame was provided for the fulfillment of the visions recorded in Revelation?  How does this impact the various views for interpreting Revelation</a:t>
            </a:r>
            <a:r>
              <a:rPr lang="en-US" dirty="0" smtClean="0"/>
              <a:t>?</a:t>
            </a:r>
          </a:p>
          <a:p>
            <a:pPr marL="0" indent="0">
              <a:lnSpc>
                <a:spcPct val="95000"/>
              </a:lnSpc>
              <a:spcBef>
                <a:spcPts val="0"/>
              </a:spcBef>
              <a:buNone/>
            </a:pPr>
            <a:r>
              <a:rPr lang="en-US" i="1" dirty="0" smtClean="0">
                <a:solidFill>
                  <a:srgbClr val="800000"/>
                </a:solidFill>
              </a:rPr>
              <a:t>The Revelation of Jesus Christ, which God gave Him to show His servants – </a:t>
            </a:r>
            <a:r>
              <a:rPr lang="en-US" b="1" i="1" dirty="0" smtClean="0">
                <a:solidFill>
                  <a:srgbClr val="800000"/>
                </a:solidFill>
              </a:rPr>
              <a:t>things which </a:t>
            </a:r>
            <a:r>
              <a:rPr lang="en-US" b="1" i="1" u="sng" dirty="0" smtClean="0">
                <a:solidFill>
                  <a:srgbClr val="800000"/>
                </a:solidFill>
              </a:rPr>
              <a:t>must shortly</a:t>
            </a:r>
            <a:r>
              <a:rPr lang="en-US" b="1" i="1" dirty="0" smtClean="0">
                <a:solidFill>
                  <a:srgbClr val="800000"/>
                </a:solidFill>
              </a:rPr>
              <a:t> take place</a:t>
            </a:r>
            <a:r>
              <a:rPr lang="en-US" i="1" dirty="0" smtClean="0">
                <a:solidFill>
                  <a:srgbClr val="800000"/>
                </a:solidFill>
              </a:rPr>
              <a:t>. And He sent and signified it by His angel to His servant John, who bore witness to the word of God, and to the testimony of Jesus Christ, to all things that he saw.  Blessed is he who reads and those who hear the words of this prophecy, and keep those things which are written in it; </a:t>
            </a:r>
            <a:r>
              <a:rPr lang="en-US" b="1" i="1" dirty="0" smtClean="0">
                <a:solidFill>
                  <a:srgbClr val="800000"/>
                </a:solidFill>
              </a:rPr>
              <a:t>for the </a:t>
            </a:r>
            <a:r>
              <a:rPr lang="en-US" b="1" i="1" u="sng" dirty="0" smtClean="0">
                <a:solidFill>
                  <a:srgbClr val="800000"/>
                </a:solidFill>
              </a:rPr>
              <a:t>time is near</a:t>
            </a:r>
            <a:r>
              <a:rPr lang="en-US" i="1" dirty="0" smtClean="0">
                <a:solidFill>
                  <a:srgbClr val="800000"/>
                </a:solidFill>
              </a:rPr>
              <a:t>. </a:t>
            </a:r>
            <a:r>
              <a:rPr lang="en-US" dirty="0" smtClean="0"/>
              <a:t>(</a:t>
            </a:r>
            <a:r>
              <a:rPr lang="en-US" b="1" dirty="0" smtClean="0">
                <a:solidFill>
                  <a:srgbClr val="800000"/>
                </a:solidFill>
              </a:rPr>
              <a:t>Revelation 1:1-3</a:t>
            </a:r>
            <a:r>
              <a:rPr lang="en-US" dirty="0" smtClean="0"/>
              <a:t>)</a:t>
            </a:r>
          </a:p>
          <a:p>
            <a:pPr>
              <a:lnSpc>
                <a:spcPct val="95000"/>
              </a:lnSpc>
              <a:spcBef>
                <a:spcPts val="0"/>
              </a:spcBef>
            </a:pPr>
            <a:r>
              <a:rPr lang="en-US" dirty="0" smtClean="0"/>
              <a:t>Eliminate Futurist, which makes application 2000+ years later.</a:t>
            </a:r>
          </a:p>
          <a:p>
            <a:pPr>
              <a:lnSpc>
                <a:spcPct val="95000"/>
              </a:lnSpc>
              <a:spcBef>
                <a:spcPts val="0"/>
              </a:spcBef>
            </a:pPr>
            <a:r>
              <a:rPr lang="en-US" dirty="0" smtClean="0"/>
              <a:t>Eliminate Idealist – never makes any more application – near or far.</a:t>
            </a:r>
          </a:p>
        </p:txBody>
      </p:sp>
    </p:spTree>
    <p:extLst>
      <p:ext uri="{BB962C8B-B14F-4D97-AF65-F5344CB8AC3E}">
        <p14:creationId xmlns:p14="http://schemas.microsoft.com/office/powerpoint/2010/main" val="20506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39183"/>
            <a:ext cx="9048998" cy="868680"/>
          </a:xfrm>
        </p:spPr>
        <p:txBody>
          <a:bodyPr/>
          <a:lstStyle/>
          <a:p>
            <a:r>
              <a:rPr lang="en-US" dirty="0" smtClean="0"/>
              <a:t>Result of the Babylon Partition</a:t>
            </a:r>
            <a:endParaRPr lang="en-US" dirty="0"/>
          </a:p>
        </p:txBody>
      </p:sp>
      <p:pic>
        <p:nvPicPr>
          <p:cNvPr id="8" name="Content Placeholder 7"/>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879" y="774692"/>
            <a:ext cx="9144000" cy="4374763"/>
          </a:xfrm>
        </p:spPr>
      </p:pic>
    </p:spTree>
    <p:extLst>
      <p:ext uri="{BB962C8B-B14F-4D97-AF65-F5344CB8AC3E}">
        <p14:creationId xmlns:p14="http://schemas.microsoft.com/office/powerpoint/2010/main" val="18307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6160"/>
            <a:ext cx="9048998" cy="868680"/>
          </a:xfrm>
        </p:spPr>
        <p:txBody>
          <a:bodyPr/>
          <a:lstStyle/>
          <a:p>
            <a:r>
              <a:rPr lang="en-US" dirty="0" smtClean="0"/>
              <a:t>Division at about 275 B.C.</a:t>
            </a:r>
            <a:endParaRPr lang="en-US" dirty="0"/>
          </a:p>
        </p:txBody>
      </p:sp>
      <p:pic>
        <p:nvPicPr>
          <p:cNvPr id="15" name="Content Placeholder 14"/>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566619" y="-6160"/>
            <a:ext cx="8001022" cy="5148072"/>
          </a:xfrm>
        </p:spPr>
      </p:pic>
    </p:spTree>
    <p:extLst>
      <p:ext uri="{BB962C8B-B14F-4D97-AF65-F5344CB8AC3E}">
        <p14:creationId xmlns:p14="http://schemas.microsoft.com/office/powerpoint/2010/main" val="92454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of the Little Horn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1"/>
            </a:pPr>
            <a:r>
              <a:rPr lang="en-US" sz="2000" dirty="0"/>
              <a:t>What was accomplished by the horn that grew to the southeast?  What did he do the </a:t>
            </a:r>
            <a:r>
              <a:rPr lang="en-US" sz="2000" i="1" dirty="0">
                <a:solidFill>
                  <a:srgbClr val="800000"/>
                </a:solidFill>
              </a:rPr>
              <a:t>“Glorious Land”</a:t>
            </a:r>
            <a:r>
              <a:rPr lang="en-US" sz="2000" dirty="0"/>
              <a:t> and for how long?  What would ultimately happen to him?</a:t>
            </a:r>
            <a:endParaRPr lang="en-US" sz="2000" dirty="0" smtClean="0"/>
          </a:p>
          <a:p>
            <a:pPr marL="0" indent="0">
              <a:lnSpc>
                <a:spcPct val="97000"/>
              </a:lnSpc>
              <a:spcBef>
                <a:spcPts val="0"/>
              </a:spcBef>
              <a:buNone/>
            </a:pPr>
            <a:r>
              <a:rPr lang="en-US" sz="2000" i="1" dirty="0">
                <a:solidFill>
                  <a:srgbClr val="800000"/>
                </a:solidFill>
              </a:rPr>
              <a:t>And out of one of them came </a:t>
            </a:r>
            <a:r>
              <a:rPr lang="en-US" sz="2000" b="1" i="1" dirty="0">
                <a:solidFill>
                  <a:srgbClr val="800000"/>
                </a:solidFill>
              </a:rPr>
              <a:t>a little horn which </a:t>
            </a:r>
            <a:r>
              <a:rPr lang="en-US" sz="2000" b="1" i="1" u="sng" dirty="0">
                <a:solidFill>
                  <a:srgbClr val="800000"/>
                </a:solidFill>
              </a:rPr>
              <a:t>grew exceedingly great</a:t>
            </a:r>
            <a:r>
              <a:rPr lang="en-US" sz="2000" b="1" i="1" dirty="0">
                <a:solidFill>
                  <a:srgbClr val="800000"/>
                </a:solidFill>
              </a:rPr>
              <a:t> </a:t>
            </a:r>
            <a:r>
              <a:rPr lang="en-US" sz="2000" i="1" dirty="0">
                <a:solidFill>
                  <a:srgbClr val="800000"/>
                </a:solidFill>
              </a:rPr>
              <a:t>toward the south, toward the east, and </a:t>
            </a:r>
            <a:r>
              <a:rPr lang="en-US" sz="2000" b="1" i="1" dirty="0">
                <a:solidFill>
                  <a:srgbClr val="800000"/>
                </a:solidFill>
              </a:rPr>
              <a:t>toward the Glorious Land</a:t>
            </a:r>
            <a:r>
              <a:rPr lang="en-US" sz="2000" i="1" dirty="0" smtClean="0">
                <a:solidFill>
                  <a:srgbClr val="800000"/>
                </a:solidFill>
              </a:rPr>
              <a:t>.  And </a:t>
            </a:r>
            <a:r>
              <a:rPr lang="en-US" sz="2000" i="1" dirty="0">
                <a:solidFill>
                  <a:srgbClr val="800000"/>
                </a:solidFill>
              </a:rPr>
              <a:t>it </a:t>
            </a:r>
            <a:r>
              <a:rPr lang="en-US" sz="2000" b="1" i="1" u="sng" dirty="0">
                <a:solidFill>
                  <a:srgbClr val="800000"/>
                </a:solidFill>
              </a:rPr>
              <a:t>grew up</a:t>
            </a:r>
            <a:r>
              <a:rPr lang="en-US" sz="2000" b="1" i="1" dirty="0">
                <a:solidFill>
                  <a:srgbClr val="800000"/>
                </a:solidFill>
              </a:rPr>
              <a:t> to the host of heaven</a:t>
            </a:r>
            <a:r>
              <a:rPr lang="en-US" sz="2000" i="1" dirty="0">
                <a:solidFill>
                  <a:srgbClr val="800000"/>
                </a:solidFill>
              </a:rPr>
              <a:t>; and it </a:t>
            </a:r>
            <a:r>
              <a:rPr lang="en-US" sz="2000" b="1" i="1" u="sng" dirty="0">
                <a:solidFill>
                  <a:srgbClr val="800000"/>
                </a:solidFill>
              </a:rPr>
              <a:t>cast down</a:t>
            </a:r>
            <a:r>
              <a:rPr lang="en-US" sz="2000" b="1" i="1" dirty="0">
                <a:solidFill>
                  <a:srgbClr val="800000"/>
                </a:solidFill>
              </a:rPr>
              <a:t> some of the host and some of the stars to the ground</a:t>
            </a:r>
            <a:r>
              <a:rPr lang="en-US" sz="2000" i="1" dirty="0">
                <a:solidFill>
                  <a:srgbClr val="800000"/>
                </a:solidFill>
              </a:rPr>
              <a:t>, and trampled them</a:t>
            </a:r>
            <a:r>
              <a:rPr lang="en-US" sz="2000" i="1" dirty="0" smtClean="0">
                <a:solidFill>
                  <a:srgbClr val="800000"/>
                </a:solidFill>
              </a:rPr>
              <a:t>.  He </a:t>
            </a:r>
            <a:r>
              <a:rPr lang="en-US" sz="2000" b="1" i="1" u="sng" dirty="0">
                <a:solidFill>
                  <a:srgbClr val="800000"/>
                </a:solidFill>
              </a:rPr>
              <a:t>even exalted</a:t>
            </a:r>
            <a:r>
              <a:rPr lang="en-US" sz="2000" b="1" i="1" dirty="0">
                <a:solidFill>
                  <a:srgbClr val="800000"/>
                </a:solidFill>
              </a:rPr>
              <a:t> himself as high as the Prince of the host</a:t>
            </a:r>
            <a:r>
              <a:rPr lang="en-US" sz="2000" i="1" dirty="0">
                <a:solidFill>
                  <a:srgbClr val="800000"/>
                </a:solidFill>
              </a:rPr>
              <a:t>; and </a:t>
            </a:r>
            <a:r>
              <a:rPr lang="en-US" sz="2000" b="1" i="1" dirty="0">
                <a:solidFill>
                  <a:srgbClr val="800000"/>
                </a:solidFill>
              </a:rPr>
              <a:t>by him the </a:t>
            </a:r>
            <a:r>
              <a:rPr lang="en-US" sz="2000" b="1" i="1" u="sng" dirty="0">
                <a:solidFill>
                  <a:srgbClr val="800000"/>
                </a:solidFill>
              </a:rPr>
              <a:t>daily sacrifices were taken away</a:t>
            </a:r>
            <a:r>
              <a:rPr lang="en-US" sz="2000" i="1" dirty="0">
                <a:solidFill>
                  <a:srgbClr val="800000"/>
                </a:solidFill>
              </a:rPr>
              <a:t>, and </a:t>
            </a:r>
            <a:r>
              <a:rPr lang="en-US" sz="2000" b="1" i="1" dirty="0">
                <a:solidFill>
                  <a:srgbClr val="800000"/>
                </a:solidFill>
              </a:rPr>
              <a:t>the place of His sanctuary was </a:t>
            </a:r>
            <a:r>
              <a:rPr lang="en-US" sz="2000" b="1" i="1" u="sng" dirty="0">
                <a:solidFill>
                  <a:srgbClr val="800000"/>
                </a:solidFill>
              </a:rPr>
              <a:t>cast down</a:t>
            </a:r>
            <a:r>
              <a:rPr lang="en-US" sz="2000" i="1" dirty="0" smtClean="0">
                <a:solidFill>
                  <a:srgbClr val="800000"/>
                </a:solidFill>
              </a:rPr>
              <a:t>.  </a:t>
            </a:r>
            <a:r>
              <a:rPr lang="en-US" sz="2000" b="1" i="1" dirty="0" smtClean="0">
                <a:solidFill>
                  <a:srgbClr val="800000"/>
                </a:solidFill>
              </a:rPr>
              <a:t>Because </a:t>
            </a:r>
            <a:r>
              <a:rPr lang="en-US" sz="2000" b="1" i="1" dirty="0">
                <a:solidFill>
                  <a:srgbClr val="800000"/>
                </a:solidFill>
              </a:rPr>
              <a:t>of transgression</a:t>
            </a:r>
            <a:r>
              <a:rPr lang="en-US" sz="2000" i="1" dirty="0">
                <a:solidFill>
                  <a:srgbClr val="800000"/>
                </a:solidFill>
              </a:rPr>
              <a:t>, an army was given over to the horn to </a:t>
            </a:r>
            <a:r>
              <a:rPr lang="en-US" sz="2000" b="1" i="1" dirty="0">
                <a:solidFill>
                  <a:srgbClr val="800000"/>
                </a:solidFill>
              </a:rPr>
              <a:t>oppose the daily sacrifices</a:t>
            </a:r>
            <a:r>
              <a:rPr lang="en-US" sz="2000" i="1" dirty="0">
                <a:solidFill>
                  <a:srgbClr val="800000"/>
                </a:solidFill>
              </a:rPr>
              <a:t>; and </a:t>
            </a:r>
            <a:r>
              <a:rPr lang="en-US" sz="2000" b="1" i="1" dirty="0">
                <a:solidFill>
                  <a:srgbClr val="800000"/>
                </a:solidFill>
              </a:rPr>
              <a:t>he </a:t>
            </a:r>
            <a:r>
              <a:rPr lang="en-US" sz="2000" b="1" i="1" u="sng" dirty="0">
                <a:solidFill>
                  <a:srgbClr val="800000"/>
                </a:solidFill>
              </a:rPr>
              <a:t>cast truth down</a:t>
            </a:r>
            <a:r>
              <a:rPr lang="en-US" sz="2000" b="1" i="1" dirty="0">
                <a:solidFill>
                  <a:srgbClr val="800000"/>
                </a:solidFill>
              </a:rPr>
              <a:t> to the ground</a:t>
            </a:r>
            <a:r>
              <a:rPr lang="en-US" sz="2000" i="1" dirty="0">
                <a:solidFill>
                  <a:srgbClr val="800000"/>
                </a:solidFill>
              </a:rPr>
              <a:t>. He did all this and prospered</a:t>
            </a:r>
            <a:r>
              <a:rPr lang="en-US" sz="2000" i="1" dirty="0" smtClean="0">
                <a:solidFill>
                  <a:srgbClr val="800000"/>
                </a:solidFill>
              </a:rPr>
              <a:t>.  Then </a:t>
            </a:r>
            <a:r>
              <a:rPr lang="en-US" sz="2000" i="1" dirty="0">
                <a:solidFill>
                  <a:srgbClr val="800000"/>
                </a:solidFill>
              </a:rPr>
              <a:t>I heard a holy one speaking; and another holy one said to that certain one who was speaking, </a:t>
            </a:r>
            <a:r>
              <a:rPr lang="en-US" sz="2000" i="1" dirty="0" smtClean="0">
                <a:solidFill>
                  <a:srgbClr val="800000"/>
                </a:solidFill>
              </a:rPr>
              <a:t>“How </a:t>
            </a:r>
            <a:r>
              <a:rPr lang="en-US" sz="2000" i="1" dirty="0">
                <a:solidFill>
                  <a:srgbClr val="800000"/>
                </a:solidFill>
              </a:rPr>
              <a:t>long will the vision be, concerning the daily sacrifices and the transgression of desolation, the giving of both the sanctuary and the host to be trampled </a:t>
            </a:r>
            <a:r>
              <a:rPr lang="en-US" sz="2000" i="1" dirty="0" err="1">
                <a:solidFill>
                  <a:srgbClr val="800000"/>
                </a:solidFill>
              </a:rPr>
              <a:t>under foot</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For </a:t>
            </a:r>
            <a:r>
              <a:rPr lang="en-US" sz="2000" b="1" i="1" dirty="0">
                <a:solidFill>
                  <a:srgbClr val="800000"/>
                </a:solidFill>
              </a:rPr>
              <a:t>two thousand three hundred days; then the sanctuary shall be cleansed</a:t>
            </a:r>
            <a:r>
              <a:rPr lang="en-US" sz="2000" i="1" dirty="0" smtClean="0">
                <a:solidFill>
                  <a:srgbClr val="800000"/>
                </a:solidFill>
              </a:rPr>
              <a:t>.” </a:t>
            </a:r>
            <a:r>
              <a:rPr lang="en-US" sz="2000" dirty="0" smtClean="0"/>
              <a:t>(</a:t>
            </a:r>
            <a:r>
              <a:rPr lang="en-US" sz="2000" b="1" dirty="0" smtClean="0">
                <a:solidFill>
                  <a:srgbClr val="800000"/>
                </a:solidFill>
              </a:rPr>
              <a:t>Daniel 8:9-14</a:t>
            </a:r>
            <a:r>
              <a:rPr lang="en-US" sz="2000" dirty="0" smtClean="0"/>
              <a:t>)</a:t>
            </a:r>
            <a:endParaRPr lang="en-US" sz="2000" dirty="0"/>
          </a:p>
        </p:txBody>
      </p:sp>
    </p:spTree>
    <p:extLst>
      <p:ext uri="{BB962C8B-B14F-4D97-AF65-F5344CB8AC3E}">
        <p14:creationId xmlns:p14="http://schemas.microsoft.com/office/powerpoint/2010/main" val="32568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Appointed Time”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a:t>
            </a:r>
            <a:r>
              <a:rPr lang="en-US" sz="2000" dirty="0" smtClean="0"/>
              <a:t>understood?</a:t>
            </a:r>
          </a:p>
          <a:p>
            <a:pPr marL="0" lvl="0" indent="0">
              <a:spcBef>
                <a:spcPts val="0"/>
              </a:spcBef>
              <a:buNone/>
            </a:pPr>
            <a:r>
              <a:rPr lang="en-US" sz="2000" i="1" dirty="0">
                <a:solidFill>
                  <a:srgbClr val="800000"/>
                </a:solidFill>
              </a:rPr>
              <a:t>And I heard a </a:t>
            </a:r>
            <a:r>
              <a:rPr lang="en-US" sz="2000" i="1" dirty="0" smtClean="0">
                <a:solidFill>
                  <a:srgbClr val="800000"/>
                </a:solidFill>
              </a:rPr>
              <a:t>man’s </a:t>
            </a:r>
            <a:r>
              <a:rPr lang="en-US" sz="2000" i="1" dirty="0">
                <a:solidFill>
                  <a:srgbClr val="800000"/>
                </a:solidFill>
              </a:rPr>
              <a:t>voice between the banks of the </a:t>
            </a:r>
            <a:r>
              <a:rPr lang="en-US" sz="2000" i="1" dirty="0" err="1">
                <a:solidFill>
                  <a:srgbClr val="800000"/>
                </a:solidFill>
              </a:rPr>
              <a:t>Ulai</a:t>
            </a:r>
            <a:r>
              <a:rPr lang="en-US" sz="2000" i="1" dirty="0">
                <a:solidFill>
                  <a:srgbClr val="800000"/>
                </a:solidFill>
              </a:rPr>
              <a:t>, who called, and said, </a:t>
            </a:r>
            <a:r>
              <a:rPr lang="en-US" sz="2000" i="1" dirty="0" smtClean="0">
                <a:solidFill>
                  <a:srgbClr val="800000"/>
                </a:solidFill>
              </a:rPr>
              <a:t>“Gabriel</a:t>
            </a:r>
            <a:r>
              <a:rPr lang="en-US" sz="2000" i="1" dirty="0">
                <a:solidFill>
                  <a:srgbClr val="800000"/>
                </a:solidFill>
              </a:rPr>
              <a:t>, make this man understand the vision</a:t>
            </a:r>
            <a:r>
              <a:rPr lang="en-US" sz="2000" i="1" dirty="0" smtClean="0">
                <a:solidFill>
                  <a:srgbClr val="800000"/>
                </a:solidFill>
              </a:rPr>
              <a:t>.”  </a:t>
            </a:r>
            <a:r>
              <a:rPr lang="en-US" sz="2000" i="1" dirty="0">
                <a:solidFill>
                  <a:srgbClr val="800000"/>
                </a:solidFill>
              </a:rPr>
              <a:t>So he came near where I stood, and when he came I was afraid and fell on my face; but he said to me, </a:t>
            </a:r>
            <a:r>
              <a:rPr lang="en-US" sz="2000" i="1" dirty="0" smtClean="0">
                <a:solidFill>
                  <a:srgbClr val="800000"/>
                </a:solidFill>
              </a:rPr>
              <a:t>“Understand</a:t>
            </a:r>
            <a:r>
              <a:rPr lang="en-US" sz="2000" i="1" dirty="0">
                <a:solidFill>
                  <a:srgbClr val="800000"/>
                </a:solidFill>
              </a:rPr>
              <a:t>, son of man, that </a:t>
            </a:r>
            <a:r>
              <a:rPr lang="en-US" sz="2000" b="1" i="1" dirty="0">
                <a:solidFill>
                  <a:srgbClr val="800000"/>
                </a:solidFill>
              </a:rPr>
              <a:t>the vision refers to </a:t>
            </a:r>
            <a:r>
              <a:rPr lang="en-US" sz="2000" b="1" i="1" u="sng" dirty="0">
                <a:solidFill>
                  <a:srgbClr val="800000"/>
                </a:solidFill>
              </a:rPr>
              <a:t>the time of the end</a:t>
            </a:r>
            <a:r>
              <a:rPr lang="en-US" sz="2000" i="1" dirty="0" smtClean="0">
                <a:solidFill>
                  <a:srgbClr val="800000"/>
                </a:solidFill>
              </a:rPr>
              <a:t>.”  </a:t>
            </a:r>
            <a:r>
              <a:rPr lang="en-US" sz="2000" i="1" dirty="0">
                <a:solidFill>
                  <a:srgbClr val="800000"/>
                </a:solidFill>
              </a:rPr>
              <a:t>Now, as he was speaking with me, I was in a deep sleep with my face to the ground; but he touched me, and stood me upright</a:t>
            </a:r>
            <a:r>
              <a:rPr lang="en-US" sz="2000" i="1" dirty="0" smtClean="0">
                <a:solidFill>
                  <a:srgbClr val="800000"/>
                </a:solidFill>
              </a:rPr>
              <a:t>.  And </a:t>
            </a:r>
            <a:r>
              <a:rPr lang="en-US" sz="2000" i="1" dirty="0">
                <a:solidFill>
                  <a:srgbClr val="800000"/>
                </a:solidFill>
              </a:rPr>
              <a:t>he said, </a:t>
            </a:r>
            <a:r>
              <a:rPr lang="en-US" sz="2000" i="1" dirty="0" smtClean="0">
                <a:solidFill>
                  <a:srgbClr val="800000"/>
                </a:solidFill>
              </a:rPr>
              <a:t>“Look</a:t>
            </a:r>
            <a:r>
              <a:rPr lang="en-US" sz="2000" i="1" dirty="0">
                <a:solidFill>
                  <a:srgbClr val="800000"/>
                </a:solidFill>
              </a:rPr>
              <a:t>, I am making known to you </a:t>
            </a:r>
            <a:r>
              <a:rPr lang="en-US" sz="2000" b="1" i="1" dirty="0">
                <a:solidFill>
                  <a:srgbClr val="800000"/>
                </a:solidFill>
              </a:rPr>
              <a:t>what shall happen in the </a:t>
            </a:r>
            <a:r>
              <a:rPr lang="en-US" sz="2000" b="1" i="1" u="sng" dirty="0">
                <a:solidFill>
                  <a:srgbClr val="800000"/>
                </a:solidFill>
              </a:rPr>
              <a:t>latter time of the indignation</a:t>
            </a:r>
            <a:r>
              <a:rPr lang="en-US" sz="2000" i="1" dirty="0">
                <a:solidFill>
                  <a:srgbClr val="800000"/>
                </a:solidFill>
              </a:rPr>
              <a:t>; for at the appointed time </a:t>
            </a:r>
            <a:r>
              <a:rPr lang="en-US" sz="2000" b="1" i="1" dirty="0">
                <a:solidFill>
                  <a:srgbClr val="800000"/>
                </a:solidFill>
              </a:rPr>
              <a:t>the end shall be</a:t>
            </a:r>
            <a:r>
              <a:rPr lang="en-US" sz="2000" i="1" dirty="0">
                <a:solidFill>
                  <a:srgbClr val="800000"/>
                </a:solidFill>
              </a:rPr>
              <a:t>. </a:t>
            </a:r>
            <a:r>
              <a:rPr lang="en-US" sz="2000" dirty="0" smtClean="0"/>
              <a:t>(</a:t>
            </a:r>
            <a:r>
              <a:rPr lang="en-US" sz="2000" b="1" dirty="0" smtClean="0">
                <a:solidFill>
                  <a:srgbClr val="800000"/>
                </a:solidFill>
              </a:rPr>
              <a:t>8:16-19</a:t>
            </a:r>
            <a:r>
              <a:rPr lang="en-US" sz="2000" dirty="0" smtClean="0"/>
              <a:t>)</a:t>
            </a:r>
          </a:p>
          <a:p>
            <a:pPr>
              <a:spcBef>
                <a:spcPts val="0"/>
              </a:spcBef>
            </a:pPr>
            <a:r>
              <a:rPr lang="en-US" sz="2000" i="1" dirty="0" smtClean="0">
                <a:solidFill>
                  <a:srgbClr val="800000"/>
                </a:solidFill>
              </a:rPr>
              <a:t>“Because of transgression, an army was given over to the horn to oppose daily sacrifices …”</a:t>
            </a:r>
            <a:r>
              <a:rPr lang="en-US" sz="2000" dirty="0" smtClean="0"/>
              <a:t> may indicate this persecution was partially a punishment (</a:t>
            </a:r>
            <a:r>
              <a:rPr lang="en-US" sz="2000" b="1" dirty="0" smtClean="0">
                <a:solidFill>
                  <a:srgbClr val="800000"/>
                </a:solidFill>
              </a:rPr>
              <a:t>8:12</a:t>
            </a:r>
            <a:r>
              <a:rPr lang="en-US" sz="2000" dirty="0" smtClean="0"/>
              <a:t>).</a:t>
            </a:r>
          </a:p>
          <a:p>
            <a:pPr>
              <a:spcBef>
                <a:spcPts val="0"/>
              </a:spcBef>
            </a:pPr>
            <a:r>
              <a:rPr lang="en-US" sz="2000" dirty="0" smtClean="0"/>
              <a:t>Regardless, the point seems to be the end of wrath against the Jews.</a:t>
            </a:r>
          </a:p>
          <a:p>
            <a:pPr>
              <a:spcBef>
                <a:spcPts val="0"/>
              </a:spcBef>
            </a:pPr>
            <a:r>
              <a:rPr lang="en-US" sz="2000" dirty="0" smtClean="0"/>
              <a:t>It provides hope by setting a boundary, termination of the suffering.</a:t>
            </a:r>
            <a:endParaRPr lang="en-US" sz="2000" dirty="0"/>
          </a:p>
        </p:txBody>
      </p:sp>
    </p:spTree>
    <p:extLst>
      <p:ext uri="{BB962C8B-B14F-4D97-AF65-F5344CB8AC3E}">
        <p14:creationId xmlns:p14="http://schemas.microsoft.com/office/powerpoint/2010/main" val="31246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Appointed Time”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a:t>
            </a:r>
            <a:r>
              <a:rPr lang="en-US" sz="2000" dirty="0" smtClean="0"/>
              <a:t>understood?</a:t>
            </a:r>
          </a:p>
          <a:p>
            <a:pPr marL="0" lvl="0" indent="0">
              <a:spcBef>
                <a:spcPts val="0"/>
              </a:spcBef>
              <a:buNone/>
            </a:pPr>
            <a:r>
              <a:rPr lang="en-US" sz="2000" i="1" dirty="0">
                <a:solidFill>
                  <a:srgbClr val="800000"/>
                </a:solidFill>
              </a:rPr>
              <a:t>And in </a:t>
            </a:r>
            <a:r>
              <a:rPr lang="en-US" sz="2000" b="1" i="1" dirty="0">
                <a:solidFill>
                  <a:srgbClr val="800000"/>
                </a:solidFill>
              </a:rPr>
              <a:t>the </a:t>
            </a:r>
            <a:r>
              <a:rPr lang="en-US" sz="2000" b="1" i="1" u="sng" dirty="0">
                <a:solidFill>
                  <a:srgbClr val="800000"/>
                </a:solidFill>
              </a:rPr>
              <a:t>latter time of their kingdom</a:t>
            </a:r>
            <a:r>
              <a:rPr lang="en-US" sz="2000" i="1" dirty="0">
                <a:solidFill>
                  <a:srgbClr val="800000"/>
                </a:solidFill>
              </a:rPr>
              <a:t>, </a:t>
            </a:r>
            <a:r>
              <a:rPr lang="en-US" sz="2000" b="1" i="1" dirty="0">
                <a:solidFill>
                  <a:srgbClr val="800000"/>
                </a:solidFill>
              </a:rPr>
              <a:t>When the </a:t>
            </a:r>
            <a:r>
              <a:rPr lang="en-US" sz="2000" b="1" i="1" u="sng" dirty="0">
                <a:solidFill>
                  <a:srgbClr val="800000"/>
                </a:solidFill>
              </a:rPr>
              <a:t>transgressors</a:t>
            </a:r>
            <a:r>
              <a:rPr lang="en-US" sz="2000" b="1" i="1" dirty="0">
                <a:solidFill>
                  <a:srgbClr val="800000"/>
                </a:solidFill>
              </a:rPr>
              <a:t> have reached their </a:t>
            </a:r>
            <a:r>
              <a:rPr lang="en-US" sz="2000" b="1" i="1" u="sng" dirty="0">
                <a:solidFill>
                  <a:srgbClr val="800000"/>
                </a:solidFill>
              </a:rPr>
              <a:t>fullness</a:t>
            </a:r>
            <a:r>
              <a:rPr lang="en-US" sz="2000" i="1" dirty="0">
                <a:solidFill>
                  <a:srgbClr val="800000"/>
                </a:solidFill>
              </a:rPr>
              <a:t>, A king shall arise, Having fierce features, Who understands sinister schemes</a:t>
            </a:r>
            <a:r>
              <a:rPr lang="en-US" sz="2000" i="1" dirty="0" smtClean="0">
                <a:solidFill>
                  <a:srgbClr val="800000"/>
                </a:solidFill>
              </a:rPr>
              <a:t>.  His </a:t>
            </a:r>
            <a:r>
              <a:rPr lang="en-US" sz="2000" i="1" dirty="0">
                <a:solidFill>
                  <a:srgbClr val="800000"/>
                </a:solidFill>
              </a:rPr>
              <a:t>power shall be mighty, but not by his own power; </a:t>
            </a:r>
            <a:r>
              <a:rPr lang="en-US" sz="2000" b="1" i="1" dirty="0">
                <a:solidFill>
                  <a:srgbClr val="800000"/>
                </a:solidFill>
              </a:rPr>
              <a:t>He shall destroy fearfully</a:t>
            </a:r>
            <a:r>
              <a:rPr lang="en-US" sz="2000" i="1" dirty="0">
                <a:solidFill>
                  <a:srgbClr val="800000"/>
                </a:solidFill>
              </a:rPr>
              <a:t>, And shall prosper and thrive; He </a:t>
            </a:r>
            <a:r>
              <a:rPr lang="en-US" sz="2000" b="1" i="1" dirty="0">
                <a:solidFill>
                  <a:srgbClr val="800000"/>
                </a:solidFill>
              </a:rPr>
              <a:t>shall destroy the mighty</a:t>
            </a:r>
            <a:r>
              <a:rPr lang="en-US" sz="2000" i="1" dirty="0">
                <a:solidFill>
                  <a:srgbClr val="800000"/>
                </a:solidFill>
              </a:rPr>
              <a:t>, and </a:t>
            </a:r>
            <a:r>
              <a:rPr lang="en-US" sz="2000" b="1" i="1" dirty="0">
                <a:solidFill>
                  <a:srgbClr val="800000"/>
                </a:solidFill>
              </a:rPr>
              <a:t>also the holy people</a:t>
            </a:r>
            <a:r>
              <a:rPr lang="en-US" sz="2000" i="1" dirty="0" smtClean="0">
                <a:solidFill>
                  <a:srgbClr val="800000"/>
                </a:solidFill>
              </a:rPr>
              <a:t>.  Through </a:t>
            </a:r>
            <a:r>
              <a:rPr lang="en-US" sz="2000" i="1" dirty="0">
                <a:solidFill>
                  <a:srgbClr val="800000"/>
                </a:solidFill>
              </a:rPr>
              <a:t>his cunning He shall cause deceit to prosper under his rule; And he shall exalt himself in his heart. He shall destroy many in their prosperity. </a:t>
            </a:r>
            <a:r>
              <a:rPr lang="en-US" sz="2000" b="1" i="1" dirty="0">
                <a:solidFill>
                  <a:srgbClr val="800000"/>
                </a:solidFill>
              </a:rPr>
              <a:t>He shall even rise against the Prince of princes</a:t>
            </a:r>
            <a:r>
              <a:rPr lang="en-US" sz="2000" i="1" dirty="0">
                <a:solidFill>
                  <a:srgbClr val="800000"/>
                </a:solidFill>
              </a:rPr>
              <a:t>; But he shall be broken without human means</a:t>
            </a:r>
            <a:r>
              <a:rPr lang="en-US" sz="2000" i="1" dirty="0" smtClean="0">
                <a:solidFill>
                  <a:srgbClr val="800000"/>
                </a:solidFill>
              </a:rPr>
              <a:t>. </a:t>
            </a:r>
            <a:r>
              <a:rPr lang="en-US" sz="2000" dirty="0" smtClean="0"/>
              <a:t>(</a:t>
            </a:r>
            <a:r>
              <a:rPr lang="en-US" sz="2000" b="1" dirty="0" smtClean="0">
                <a:solidFill>
                  <a:srgbClr val="800000"/>
                </a:solidFill>
              </a:rPr>
              <a:t>Daniel 8:23-25</a:t>
            </a:r>
            <a:r>
              <a:rPr lang="en-US" sz="2000" dirty="0" smtClean="0"/>
              <a:t>)</a:t>
            </a:r>
          </a:p>
          <a:p>
            <a:pPr>
              <a:spcBef>
                <a:spcPts val="0"/>
              </a:spcBef>
            </a:pPr>
            <a:r>
              <a:rPr lang="en-US" sz="2000" dirty="0" smtClean="0"/>
              <a:t>Or, more consistently – it refers to the end of the Grecian empire and the Seleucids.</a:t>
            </a:r>
          </a:p>
          <a:p>
            <a:pPr>
              <a:spcBef>
                <a:spcPts val="0"/>
              </a:spcBef>
            </a:pPr>
            <a:r>
              <a:rPr lang="en-US" sz="2000" dirty="0" smtClean="0"/>
              <a:t>As seen before, God judges and destroys when </a:t>
            </a:r>
            <a:r>
              <a:rPr lang="en-US" sz="2000" i="1" dirty="0" smtClean="0">
                <a:solidFill>
                  <a:srgbClr val="800000"/>
                </a:solidFill>
              </a:rPr>
              <a:t>“there is no remedy”</a:t>
            </a:r>
            <a:r>
              <a:rPr lang="en-US" sz="2000" dirty="0" smtClean="0"/>
              <a:t>.  This is that end time for the Grecian empire.</a:t>
            </a:r>
          </a:p>
          <a:p>
            <a:pPr marL="0" indent="0">
              <a:spcBef>
                <a:spcPts val="0"/>
              </a:spcBef>
              <a:buNone/>
            </a:pPr>
            <a:endParaRPr lang="en-US" sz="2000" dirty="0"/>
          </a:p>
        </p:txBody>
      </p:sp>
    </p:spTree>
    <p:extLst>
      <p:ext uri="{BB962C8B-B14F-4D97-AF65-F5344CB8AC3E}">
        <p14:creationId xmlns:p14="http://schemas.microsoft.com/office/powerpoint/2010/main" val="8696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Distant Future Application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3"/>
            </a:pPr>
            <a:r>
              <a:rPr lang="en-US" sz="2000" dirty="0"/>
              <a:t>What was Daniel to do with the vision?  Why?</a:t>
            </a:r>
            <a:endParaRPr lang="en-US" sz="2000" dirty="0" smtClean="0"/>
          </a:p>
          <a:p>
            <a:pPr marL="0" indent="0">
              <a:spcBef>
                <a:spcPts val="0"/>
              </a:spcBef>
              <a:buNone/>
            </a:pPr>
            <a:r>
              <a:rPr lang="en-US" sz="2000" i="1" dirty="0" smtClean="0">
                <a:solidFill>
                  <a:srgbClr val="800000"/>
                </a:solidFill>
              </a:rPr>
              <a:t>“And </a:t>
            </a:r>
            <a:r>
              <a:rPr lang="en-US" sz="2000" i="1" dirty="0">
                <a:solidFill>
                  <a:srgbClr val="800000"/>
                </a:solidFill>
              </a:rPr>
              <a:t>the vision of the evenings and mornings Which was told is true; </a:t>
            </a:r>
            <a:r>
              <a:rPr lang="en-US" sz="2000" b="1" i="1" dirty="0">
                <a:solidFill>
                  <a:srgbClr val="800000"/>
                </a:solidFill>
              </a:rPr>
              <a:t>Therefore </a:t>
            </a:r>
            <a:r>
              <a:rPr lang="en-US" sz="2000" b="1" i="1" u="sng" dirty="0">
                <a:solidFill>
                  <a:srgbClr val="800000"/>
                </a:solidFill>
              </a:rPr>
              <a:t>seal</a:t>
            </a:r>
            <a:r>
              <a:rPr lang="en-US" sz="2000" b="1" i="1" dirty="0">
                <a:solidFill>
                  <a:srgbClr val="800000"/>
                </a:solidFill>
              </a:rPr>
              <a:t> up the vision, </a:t>
            </a:r>
            <a:r>
              <a:rPr lang="en-US" sz="2000" b="1" i="1" u="sng" dirty="0">
                <a:solidFill>
                  <a:srgbClr val="800000"/>
                </a:solidFill>
              </a:rPr>
              <a:t>For</a:t>
            </a:r>
            <a:r>
              <a:rPr lang="en-US" sz="2000" b="1" i="1" dirty="0">
                <a:solidFill>
                  <a:srgbClr val="800000"/>
                </a:solidFill>
              </a:rPr>
              <a:t> it refers to many days in </a:t>
            </a:r>
            <a:r>
              <a:rPr lang="en-US" sz="2000" b="1" i="1" u="sng" dirty="0">
                <a:solidFill>
                  <a:srgbClr val="800000"/>
                </a:solidFill>
              </a:rPr>
              <a:t>the future</a:t>
            </a:r>
            <a:r>
              <a:rPr lang="en-US" sz="2000" i="1" dirty="0" smtClean="0">
                <a:solidFill>
                  <a:srgbClr val="800000"/>
                </a:solidFill>
              </a:rPr>
              <a:t>.”  </a:t>
            </a:r>
            <a:r>
              <a:rPr lang="en-US" sz="2000" dirty="0" smtClean="0"/>
              <a:t>(</a:t>
            </a:r>
            <a:r>
              <a:rPr lang="en-US" sz="2000" b="1" dirty="0" smtClean="0">
                <a:solidFill>
                  <a:srgbClr val="800000"/>
                </a:solidFill>
              </a:rPr>
              <a:t>Daniel 8:26</a:t>
            </a:r>
            <a:r>
              <a:rPr lang="en-US" sz="2000" dirty="0" smtClean="0"/>
              <a:t>)</a:t>
            </a:r>
          </a:p>
          <a:p>
            <a:pPr>
              <a:spcBef>
                <a:spcPts val="0"/>
              </a:spcBef>
            </a:pPr>
            <a:r>
              <a:rPr lang="en-US" sz="2000" dirty="0" smtClean="0"/>
              <a:t>539 B.C. – Not be understood because not apply or be fulfilled until distant future.</a:t>
            </a:r>
          </a:p>
          <a:p>
            <a:pPr>
              <a:spcBef>
                <a:spcPts val="0"/>
              </a:spcBef>
            </a:pPr>
            <a:r>
              <a:rPr lang="en-US" sz="2000" dirty="0" smtClean="0"/>
              <a:t>Antiochus Epiphanes (Antiochus IV) – Seleucid king from 175-163 B.C.</a:t>
            </a:r>
          </a:p>
          <a:p>
            <a:pPr lvl="1">
              <a:spcBef>
                <a:spcPts val="0"/>
              </a:spcBef>
            </a:pPr>
            <a:r>
              <a:rPr lang="en-US" sz="1600" dirty="0" smtClean="0"/>
              <a:t>Conquered Jerusalem</a:t>
            </a:r>
          </a:p>
          <a:p>
            <a:pPr lvl="1">
              <a:spcBef>
                <a:spcPts val="0"/>
              </a:spcBef>
            </a:pPr>
            <a:r>
              <a:rPr lang="en-US" sz="1600" dirty="0" smtClean="0"/>
              <a:t>Erected an image to Zeus in the temple</a:t>
            </a:r>
          </a:p>
          <a:p>
            <a:pPr lvl="1">
              <a:spcBef>
                <a:spcPts val="0"/>
              </a:spcBef>
            </a:pPr>
            <a:r>
              <a:rPr lang="en-US" sz="1600" dirty="0" smtClean="0"/>
              <a:t>Offered a pig upon the altar of burnt offering</a:t>
            </a:r>
          </a:p>
          <a:p>
            <a:pPr lvl="1">
              <a:spcBef>
                <a:spcPts val="0"/>
              </a:spcBef>
            </a:pPr>
            <a:r>
              <a:rPr lang="en-US" sz="1600" dirty="0" smtClean="0"/>
              <a:t>Directed the Greek soldiers to perform ritual fornication in and around the temple</a:t>
            </a:r>
          </a:p>
          <a:p>
            <a:pPr lvl="1">
              <a:spcBef>
                <a:spcPts val="0"/>
              </a:spcBef>
            </a:pPr>
            <a:r>
              <a:rPr lang="en-US" sz="1600" dirty="0" smtClean="0"/>
              <a:t>Forbade circumcision, Sabbath observance, and possession of the Scriptures, burning them.</a:t>
            </a:r>
          </a:p>
          <a:p>
            <a:pPr lvl="1">
              <a:spcBef>
                <a:spcPts val="0"/>
              </a:spcBef>
            </a:pPr>
            <a:r>
              <a:rPr lang="en-US" sz="1600" dirty="0" smtClean="0"/>
              <a:t>Whipped and killed Jews who would not burn incense to Zeus.</a:t>
            </a:r>
          </a:p>
          <a:p>
            <a:pPr lvl="1">
              <a:spcBef>
                <a:spcPts val="0"/>
              </a:spcBef>
            </a:pPr>
            <a:r>
              <a:rPr lang="en-US" sz="1600" dirty="0" smtClean="0"/>
              <a:t>Built a stadium, </a:t>
            </a:r>
            <a:r>
              <a:rPr lang="en-US" sz="1600" dirty="0" err="1" smtClean="0"/>
              <a:t>gynasium</a:t>
            </a:r>
            <a:r>
              <a:rPr lang="en-US" sz="1600" dirty="0" smtClean="0"/>
              <a:t> for Jewish boys to compete in athletics while naked.</a:t>
            </a:r>
          </a:p>
          <a:p>
            <a:pPr lvl="1">
              <a:spcBef>
                <a:spcPts val="0"/>
              </a:spcBef>
            </a:pPr>
            <a:r>
              <a:rPr lang="en-US" sz="1600" dirty="0" smtClean="0"/>
              <a:t>Temple was desecrated from 171-165 B.C. (i.e., the 2300 days).</a:t>
            </a:r>
          </a:p>
          <a:p>
            <a:pPr>
              <a:spcBef>
                <a:spcPts val="0"/>
              </a:spcBef>
            </a:pPr>
            <a:r>
              <a:rPr lang="en-US" sz="2000" dirty="0" smtClean="0"/>
              <a:t>Provoked the Maccabean Revolt (167-164 B.C.).</a:t>
            </a:r>
          </a:p>
          <a:p>
            <a:pPr>
              <a:spcBef>
                <a:spcPts val="0"/>
              </a:spcBef>
            </a:pPr>
            <a:r>
              <a:rPr lang="en-US" sz="2000" dirty="0" smtClean="0"/>
              <a:t>Died of a disease in 164 B.C.</a:t>
            </a:r>
            <a:endParaRPr lang="en-US" sz="2000" dirty="0"/>
          </a:p>
        </p:txBody>
      </p:sp>
    </p:spTree>
    <p:extLst>
      <p:ext uri="{BB962C8B-B14F-4D97-AF65-F5344CB8AC3E}">
        <p14:creationId xmlns:p14="http://schemas.microsoft.com/office/powerpoint/2010/main" val="9537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Seventy-Weeks Prophecy</a:t>
            </a:r>
          </a:p>
          <a:p>
            <a:r>
              <a:rPr lang="en-US" smtClean="0"/>
              <a:t>Daniel 9</a:t>
            </a:r>
            <a:endParaRPr lang="en-US" dirty="0"/>
          </a:p>
        </p:txBody>
      </p:sp>
    </p:spTree>
    <p:extLst>
      <p:ext uri="{BB962C8B-B14F-4D97-AF65-F5344CB8AC3E}">
        <p14:creationId xmlns:p14="http://schemas.microsoft.com/office/powerpoint/2010/main" val="87338223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Punishment &amp; Restoration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4"/>
            </a:pPr>
            <a:r>
              <a:rPr lang="en-US" sz="1800" dirty="0"/>
              <a:t>The provision of the seventy-weeks prophecy to Daniel is a response to what request from him?  How does this influence a proper understanding of its applicable target</a:t>
            </a:r>
            <a:r>
              <a:rPr lang="en-US" sz="1800" dirty="0" smtClean="0"/>
              <a:t>?</a:t>
            </a:r>
          </a:p>
          <a:p>
            <a:pPr marL="0" indent="0">
              <a:lnSpc>
                <a:spcPct val="95000"/>
              </a:lnSpc>
              <a:spcBef>
                <a:spcPts val="0"/>
              </a:spcBef>
              <a:buNone/>
            </a:pPr>
            <a:r>
              <a:rPr lang="en-US" sz="1800" i="1" dirty="0">
                <a:solidFill>
                  <a:srgbClr val="800000"/>
                </a:solidFill>
              </a:rPr>
              <a:t>In the first year of Darius the son of Ahasuerus, of the lineage of the Medes, who was made king over the realm of the </a:t>
            </a:r>
            <a:r>
              <a:rPr lang="en-US" sz="1800" i="1" dirty="0" smtClean="0">
                <a:solidFill>
                  <a:srgbClr val="800000"/>
                </a:solidFill>
              </a:rPr>
              <a:t>Chaldeans – </a:t>
            </a:r>
            <a:r>
              <a:rPr lang="en-US" sz="1800" i="1" dirty="0">
                <a:solidFill>
                  <a:srgbClr val="800000"/>
                </a:solidFill>
              </a:rPr>
              <a:t>in the first year of his reign I, Daniel, </a:t>
            </a:r>
            <a:r>
              <a:rPr lang="en-US" sz="1800" b="1" i="1" dirty="0">
                <a:solidFill>
                  <a:srgbClr val="800000"/>
                </a:solidFill>
              </a:rPr>
              <a:t>understood by the books the number of the years specified by the word of the LORD through Jeremiah</a:t>
            </a:r>
            <a:r>
              <a:rPr lang="en-US" sz="1800" i="1" dirty="0">
                <a:solidFill>
                  <a:srgbClr val="800000"/>
                </a:solidFill>
              </a:rPr>
              <a:t> the prophet, that He would accomplish </a:t>
            </a:r>
            <a:r>
              <a:rPr lang="en-US" sz="1800" b="1" i="1" dirty="0">
                <a:solidFill>
                  <a:srgbClr val="800000"/>
                </a:solidFill>
              </a:rPr>
              <a:t>seventy years in the desolations of Jerusalem</a:t>
            </a:r>
            <a:r>
              <a:rPr lang="en-US" sz="1800" i="1" dirty="0" smtClean="0">
                <a:solidFill>
                  <a:srgbClr val="800000"/>
                </a:solidFill>
              </a:rPr>
              <a:t>.  Then </a:t>
            </a:r>
            <a:r>
              <a:rPr lang="en-US" sz="1800" i="1" dirty="0">
                <a:solidFill>
                  <a:srgbClr val="800000"/>
                </a:solidFill>
              </a:rPr>
              <a:t>I set my face toward the Lord God to make request by prayer and supplications, with fasting, sackcloth, and ashes</a:t>
            </a:r>
            <a:r>
              <a:rPr lang="en-US" sz="1800" i="1" dirty="0" smtClean="0">
                <a:solidFill>
                  <a:srgbClr val="800000"/>
                </a:solidFill>
              </a:rPr>
              <a:t>. … “We </a:t>
            </a:r>
            <a:r>
              <a:rPr lang="en-US" sz="1800" i="1" dirty="0">
                <a:solidFill>
                  <a:srgbClr val="800000"/>
                </a:solidFill>
              </a:rPr>
              <a:t>have not obeyed the voice of the LORD our God, to walk in His laws, which He set before us by His servants the prophets</a:t>
            </a:r>
            <a:r>
              <a:rPr lang="en-US" sz="1800" i="1" dirty="0" smtClean="0">
                <a:solidFill>
                  <a:srgbClr val="800000"/>
                </a:solidFill>
              </a:rPr>
              <a:t>.  Yes</a:t>
            </a:r>
            <a:r>
              <a:rPr lang="en-US" sz="1800" i="1" dirty="0">
                <a:solidFill>
                  <a:srgbClr val="800000"/>
                </a:solidFill>
              </a:rPr>
              <a:t>, </a:t>
            </a:r>
            <a:r>
              <a:rPr lang="en-US" sz="1800" b="1" i="1" dirty="0">
                <a:solidFill>
                  <a:srgbClr val="800000"/>
                </a:solidFill>
              </a:rPr>
              <a:t>all Israel has transgressed Your law</a:t>
            </a:r>
            <a:r>
              <a:rPr lang="en-US" sz="1800" i="1" dirty="0">
                <a:solidFill>
                  <a:srgbClr val="800000"/>
                </a:solidFill>
              </a:rPr>
              <a:t>, and has departed so as not to obey Your voice; therefore </a:t>
            </a:r>
            <a:r>
              <a:rPr lang="en-US" sz="1800" b="1" i="1" dirty="0">
                <a:solidFill>
                  <a:srgbClr val="800000"/>
                </a:solidFill>
              </a:rPr>
              <a:t>the curse and the oath written in the Law of Moses</a:t>
            </a:r>
            <a:r>
              <a:rPr lang="en-US" sz="1800" i="1" dirty="0">
                <a:solidFill>
                  <a:srgbClr val="800000"/>
                </a:solidFill>
              </a:rPr>
              <a:t> the servant of God have been </a:t>
            </a:r>
            <a:r>
              <a:rPr lang="en-US" sz="1800" b="1" i="1" dirty="0">
                <a:solidFill>
                  <a:srgbClr val="800000"/>
                </a:solidFill>
              </a:rPr>
              <a:t>poured out on us, because we have sinned against Him</a:t>
            </a:r>
            <a:r>
              <a:rPr lang="en-US" sz="1800" i="1" dirty="0" smtClean="0">
                <a:solidFill>
                  <a:srgbClr val="800000"/>
                </a:solidFill>
              </a:rPr>
              <a:t>. …O </a:t>
            </a:r>
            <a:r>
              <a:rPr lang="en-US" sz="1800" i="1" dirty="0">
                <a:solidFill>
                  <a:srgbClr val="800000"/>
                </a:solidFill>
              </a:rPr>
              <a:t>Lord, hear! </a:t>
            </a:r>
            <a:r>
              <a:rPr lang="en-US" sz="1800" b="1" i="1" dirty="0">
                <a:solidFill>
                  <a:srgbClr val="800000"/>
                </a:solidFill>
              </a:rPr>
              <a:t>O Lord, </a:t>
            </a:r>
            <a:r>
              <a:rPr lang="en-US" sz="1800" b="1" i="1" u="sng" dirty="0">
                <a:solidFill>
                  <a:srgbClr val="800000"/>
                </a:solidFill>
              </a:rPr>
              <a:t>forgive</a:t>
            </a:r>
            <a:r>
              <a:rPr lang="en-US" sz="1800" b="1" i="1" dirty="0">
                <a:solidFill>
                  <a:srgbClr val="800000"/>
                </a:solidFill>
              </a:rPr>
              <a:t>!</a:t>
            </a:r>
            <a:r>
              <a:rPr lang="en-US" sz="1800" i="1" dirty="0">
                <a:solidFill>
                  <a:srgbClr val="800000"/>
                </a:solidFill>
              </a:rPr>
              <a:t> O Lord, listen and act! Do not delay for Your own sake, my God, for Your city and Your people are called by Your name</a:t>
            </a:r>
            <a:r>
              <a:rPr lang="en-US" sz="1800" i="1" dirty="0" smtClean="0">
                <a:solidFill>
                  <a:srgbClr val="800000"/>
                </a:solidFill>
              </a:rPr>
              <a:t>.” </a:t>
            </a:r>
            <a:r>
              <a:rPr lang="en-US" sz="1800" i="1" dirty="0">
                <a:solidFill>
                  <a:srgbClr val="800000"/>
                </a:solidFill>
              </a:rPr>
              <a:t>Now while I was speaking, </a:t>
            </a:r>
            <a:r>
              <a:rPr lang="en-US" sz="1800" b="1" i="1" dirty="0">
                <a:solidFill>
                  <a:srgbClr val="800000"/>
                </a:solidFill>
              </a:rPr>
              <a:t>praying, and </a:t>
            </a:r>
            <a:r>
              <a:rPr lang="en-US" sz="1800" b="1" i="1" u="sng" dirty="0">
                <a:solidFill>
                  <a:srgbClr val="800000"/>
                </a:solidFill>
              </a:rPr>
              <a:t>confessing my sin and the sin of my people</a:t>
            </a:r>
            <a:r>
              <a:rPr lang="en-US" sz="1800" b="1" i="1" dirty="0">
                <a:solidFill>
                  <a:srgbClr val="800000"/>
                </a:solidFill>
              </a:rPr>
              <a:t> Israel</a:t>
            </a:r>
            <a:r>
              <a:rPr lang="en-US" sz="1800" i="1" dirty="0">
                <a:solidFill>
                  <a:srgbClr val="800000"/>
                </a:solidFill>
              </a:rPr>
              <a:t>, and presenting my supplication before the LORD my God for the holy mountain of my God</a:t>
            </a:r>
            <a:r>
              <a:rPr lang="en-US" sz="1800" i="1" dirty="0" smtClean="0">
                <a:solidFill>
                  <a:srgbClr val="800000"/>
                </a:solidFill>
              </a:rPr>
              <a:t>,  </a:t>
            </a:r>
            <a:r>
              <a:rPr lang="en-US" sz="1800" dirty="0" smtClean="0"/>
              <a:t>(</a:t>
            </a:r>
            <a:r>
              <a:rPr lang="en-US" sz="1800" b="1" dirty="0" smtClean="0">
                <a:solidFill>
                  <a:srgbClr val="800000"/>
                </a:solidFill>
              </a:rPr>
              <a:t>Daniel 9:1-20</a:t>
            </a:r>
            <a:r>
              <a:rPr lang="en-US" sz="1800" dirty="0" smtClean="0"/>
              <a:t>)</a:t>
            </a:r>
          </a:p>
          <a:p>
            <a:pPr>
              <a:lnSpc>
                <a:spcPct val="95000"/>
              </a:lnSpc>
              <a:spcBef>
                <a:spcPts val="0"/>
              </a:spcBef>
            </a:pPr>
            <a:r>
              <a:rPr lang="en-US" sz="1800" dirty="0" smtClean="0"/>
              <a:t>Confessing national sin of people and asking God to act as promised by Jeremiah and Moses.</a:t>
            </a:r>
            <a:endParaRPr lang="en-US" sz="1800" dirty="0"/>
          </a:p>
        </p:txBody>
      </p:sp>
    </p:spTree>
    <p:extLst>
      <p:ext uri="{BB962C8B-B14F-4D97-AF65-F5344CB8AC3E}">
        <p14:creationId xmlns:p14="http://schemas.microsoft.com/office/powerpoint/2010/main" val="3182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“Seventy Weeks Are Determined”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5"/>
            </a:pPr>
            <a:r>
              <a:rPr lang="en-US" sz="2000" dirty="0"/>
              <a:t>Enumerate the things to be accomplished during the seventy-weeks.  Could the prophecy be completed without these things being fulfilled?  What might these mean?</a:t>
            </a:r>
            <a:endParaRPr lang="en-US" sz="2000" dirty="0" smtClean="0"/>
          </a:p>
          <a:p>
            <a:pPr marL="0" indent="0">
              <a:spcBef>
                <a:spcPts val="0"/>
              </a:spcBef>
              <a:buNone/>
            </a:pPr>
            <a:r>
              <a:rPr lang="en-US" sz="2000" i="1" dirty="0" smtClean="0">
                <a:solidFill>
                  <a:srgbClr val="800000"/>
                </a:solidFill>
              </a:rPr>
              <a:t>“</a:t>
            </a:r>
            <a:r>
              <a:rPr lang="en-US" sz="2000" b="1" i="1" dirty="0" smtClean="0">
                <a:solidFill>
                  <a:srgbClr val="800000"/>
                </a:solidFill>
              </a:rPr>
              <a:t>Seventy </a:t>
            </a:r>
            <a:r>
              <a:rPr lang="en-US" sz="2000" b="1" i="1" dirty="0">
                <a:solidFill>
                  <a:srgbClr val="800000"/>
                </a:solidFill>
              </a:rPr>
              <a:t>weeks are determined </a:t>
            </a:r>
            <a:r>
              <a:rPr lang="en-US" sz="2000" i="1" dirty="0">
                <a:solidFill>
                  <a:srgbClr val="800000"/>
                </a:solidFill>
              </a:rPr>
              <a:t>For </a:t>
            </a:r>
            <a:r>
              <a:rPr lang="en-US" sz="2000" b="1" i="1" baseline="30000" dirty="0" smtClean="0">
                <a:solidFill>
                  <a:srgbClr val="800000"/>
                </a:solidFill>
              </a:rPr>
              <a:t>1</a:t>
            </a:r>
            <a:r>
              <a:rPr lang="en-US" sz="2000" b="1" i="1" dirty="0" smtClean="0">
                <a:solidFill>
                  <a:srgbClr val="800000"/>
                </a:solidFill>
              </a:rPr>
              <a:t>your </a:t>
            </a:r>
            <a:r>
              <a:rPr lang="en-US" sz="2000" b="1" i="1" dirty="0">
                <a:solidFill>
                  <a:srgbClr val="800000"/>
                </a:solidFill>
              </a:rPr>
              <a:t>people </a:t>
            </a:r>
            <a:r>
              <a:rPr lang="en-US" sz="2000" i="1" dirty="0">
                <a:solidFill>
                  <a:srgbClr val="800000"/>
                </a:solidFill>
              </a:rPr>
              <a:t>and for </a:t>
            </a:r>
            <a:r>
              <a:rPr lang="en-US" sz="2000" b="1" i="1" dirty="0">
                <a:solidFill>
                  <a:srgbClr val="800000"/>
                </a:solidFill>
              </a:rPr>
              <a:t>your holy city</a:t>
            </a:r>
            <a:r>
              <a:rPr lang="en-US" sz="2000" i="1" dirty="0">
                <a:solidFill>
                  <a:srgbClr val="800000"/>
                </a:solidFill>
              </a:rPr>
              <a:t>, </a:t>
            </a:r>
            <a:r>
              <a:rPr lang="en-US" sz="2000" b="1" i="1" baseline="30000" dirty="0" smtClean="0">
                <a:solidFill>
                  <a:srgbClr val="800000"/>
                </a:solidFill>
              </a:rPr>
              <a:t>2</a:t>
            </a:r>
            <a:r>
              <a:rPr lang="en-US" sz="2000" i="1" dirty="0" smtClean="0">
                <a:solidFill>
                  <a:srgbClr val="800000"/>
                </a:solidFill>
              </a:rPr>
              <a:t>To </a:t>
            </a:r>
            <a:r>
              <a:rPr lang="en-US" sz="2000" b="1" i="1" dirty="0">
                <a:solidFill>
                  <a:srgbClr val="800000"/>
                </a:solidFill>
              </a:rPr>
              <a:t>finish the transgression</a:t>
            </a:r>
            <a:r>
              <a:rPr lang="en-US" sz="2000" i="1" dirty="0">
                <a:solidFill>
                  <a:srgbClr val="800000"/>
                </a:solidFill>
              </a:rPr>
              <a:t>, </a:t>
            </a:r>
            <a:r>
              <a:rPr lang="en-US" sz="2000" b="1" i="1" baseline="30000" dirty="0" smtClean="0">
                <a:solidFill>
                  <a:srgbClr val="800000"/>
                </a:solidFill>
              </a:rPr>
              <a:t>3</a:t>
            </a:r>
            <a:r>
              <a:rPr lang="en-US" sz="2000" i="1" dirty="0" smtClean="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smtClean="0">
                <a:solidFill>
                  <a:srgbClr val="800000"/>
                </a:solidFill>
              </a:rPr>
              <a:t>4</a:t>
            </a:r>
            <a:r>
              <a:rPr lang="en-US" sz="2000" i="1" dirty="0" smtClean="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smtClean="0">
                <a:solidFill>
                  <a:srgbClr val="800000"/>
                </a:solidFill>
              </a:rPr>
              <a:t>5</a:t>
            </a:r>
            <a:r>
              <a:rPr lang="en-US" sz="2000" i="1" dirty="0" smtClean="0">
                <a:solidFill>
                  <a:srgbClr val="800000"/>
                </a:solidFill>
              </a:rPr>
              <a:t>To </a:t>
            </a:r>
            <a:r>
              <a:rPr lang="en-US" sz="2000" b="1" i="1" dirty="0">
                <a:solidFill>
                  <a:srgbClr val="800000"/>
                </a:solidFill>
              </a:rPr>
              <a:t>bring in everlasting righteousness</a:t>
            </a:r>
            <a:r>
              <a:rPr lang="en-US" sz="2000" i="1" dirty="0">
                <a:solidFill>
                  <a:srgbClr val="800000"/>
                </a:solidFill>
              </a:rPr>
              <a:t>, </a:t>
            </a:r>
            <a:r>
              <a:rPr lang="en-US" sz="2000" b="1" i="1" baseline="30000" dirty="0" smtClean="0">
                <a:solidFill>
                  <a:srgbClr val="800000"/>
                </a:solidFill>
              </a:rPr>
              <a:t>6</a:t>
            </a:r>
            <a:r>
              <a:rPr lang="en-US" sz="2000" i="1" dirty="0" smtClean="0">
                <a:solidFill>
                  <a:srgbClr val="800000"/>
                </a:solidFill>
              </a:rPr>
              <a:t>To </a:t>
            </a:r>
            <a:r>
              <a:rPr lang="en-US" sz="2000" b="1" i="1" dirty="0">
                <a:solidFill>
                  <a:srgbClr val="800000"/>
                </a:solidFill>
              </a:rPr>
              <a:t>seal up vision and prophecy</a:t>
            </a:r>
            <a:r>
              <a:rPr lang="en-US" sz="2000" i="1" dirty="0">
                <a:solidFill>
                  <a:srgbClr val="800000"/>
                </a:solidFill>
              </a:rPr>
              <a:t>, And </a:t>
            </a:r>
            <a:r>
              <a:rPr lang="en-US" sz="2000" b="1" i="1" baseline="30000" dirty="0" smtClean="0">
                <a:solidFill>
                  <a:srgbClr val="800000"/>
                </a:solidFill>
              </a:rPr>
              <a:t>7</a:t>
            </a:r>
            <a:r>
              <a:rPr lang="en-US" sz="2000" i="1" dirty="0" smtClean="0">
                <a:solidFill>
                  <a:srgbClr val="800000"/>
                </a:solidFill>
              </a:rPr>
              <a:t>to </a:t>
            </a:r>
            <a:r>
              <a:rPr lang="en-US" sz="2000" b="1" i="1" dirty="0">
                <a:solidFill>
                  <a:srgbClr val="800000"/>
                </a:solidFill>
              </a:rPr>
              <a:t>anoint the Most Holy</a:t>
            </a:r>
            <a:r>
              <a:rPr lang="en-US" sz="2000" i="1" dirty="0" smtClean="0">
                <a:solidFill>
                  <a:srgbClr val="800000"/>
                </a:solidFill>
              </a:rPr>
              <a:t>.” </a:t>
            </a:r>
            <a:r>
              <a:rPr lang="en-US" sz="2000" dirty="0" smtClean="0"/>
              <a:t>(</a:t>
            </a:r>
            <a:r>
              <a:rPr lang="en-US" sz="2000" b="1" dirty="0" smtClean="0">
                <a:solidFill>
                  <a:srgbClr val="800000"/>
                </a:solidFill>
              </a:rPr>
              <a:t>Daniel 9:24</a:t>
            </a:r>
            <a:r>
              <a:rPr lang="en-US" sz="2000" dirty="0" smtClean="0"/>
              <a:t>)</a:t>
            </a:r>
          </a:p>
          <a:p>
            <a:pPr>
              <a:spcBef>
                <a:spcPts val="0"/>
              </a:spcBef>
            </a:pPr>
            <a:r>
              <a:rPr lang="en-US" sz="2000" dirty="0" smtClean="0"/>
              <a:t>Most clearly includes Messianic sacrifice and establishment of His kingdom.</a:t>
            </a:r>
          </a:p>
          <a:p>
            <a:pPr>
              <a:spcBef>
                <a:spcPts val="0"/>
              </a:spcBef>
            </a:pPr>
            <a:r>
              <a:rPr lang="en-US" sz="2000" dirty="0" smtClean="0"/>
              <a:t>Some phrases suggest other events as well:</a:t>
            </a:r>
          </a:p>
          <a:p>
            <a:pPr lvl="1">
              <a:spcBef>
                <a:spcPts val="0"/>
              </a:spcBef>
            </a:pPr>
            <a:r>
              <a:rPr lang="en-US" sz="1600" i="1" dirty="0" smtClean="0">
                <a:solidFill>
                  <a:srgbClr val="800000"/>
                </a:solidFill>
              </a:rPr>
              <a:t>“finish the transgression”</a:t>
            </a:r>
          </a:p>
          <a:p>
            <a:pPr lvl="1">
              <a:spcBef>
                <a:spcPts val="0"/>
              </a:spcBef>
            </a:pPr>
            <a:r>
              <a:rPr lang="en-US" sz="1600" i="1" dirty="0" smtClean="0">
                <a:solidFill>
                  <a:srgbClr val="800000"/>
                </a:solidFill>
              </a:rPr>
              <a:t>“seal up vision and prophecy”</a:t>
            </a:r>
          </a:p>
          <a:p>
            <a:pPr lvl="1">
              <a:spcBef>
                <a:spcPts val="0"/>
              </a:spcBef>
            </a:pPr>
            <a:r>
              <a:rPr lang="en-US" sz="1600" i="1" dirty="0" smtClean="0">
                <a:solidFill>
                  <a:srgbClr val="800000"/>
                </a:solidFill>
              </a:rPr>
              <a:t>“anoint the Most Holy”</a:t>
            </a:r>
          </a:p>
          <a:p>
            <a:pPr>
              <a:spcBef>
                <a:spcPts val="0"/>
              </a:spcBef>
            </a:pPr>
            <a:r>
              <a:rPr lang="en-US" sz="2000" dirty="0" smtClean="0"/>
              <a:t>These could point to destruction of Jerusalem, maybe Rome too.</a:t>
            </a:r>
          </a:p>
          <a:p>
            <a:pPr>
              <a:spcBef>
                <a:spcPts val="0"/>
              </a:spcBef>
            </a:pPr>
            <a:r>
              <a:rPr lang="en-US" sz="2000" dirty="0" smtClean="0"/>
              <a:t>All of these would need to be fulfilled for the prophecy to be true.</a:t>
            </a:r>
            <a:endParaRPr lang="en-US" sz="2000" dirty="0"/>
          </a:p>
        </p:txBody>
      </p:sp>
    </p:spTree>
    <p:extLst>
      <p:ext uri="{BB962C8B-B14F-4D97-AF65-F5344CB8AC3E}">
        <p14:creationId xmlns:p14="http://schemas.microsoft.com/office/powerpoint/2010/main" val="19612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the Decree to Rebuild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6"/>
            </a:pPr>
            <a:r>
              <a:rPr lang="en-US" sz="2000" dirty="0"/>
              <a:t>When does the seventy-weeks period begin?  What event marks its beginning?</a:t>
            </a:r>
            <a:endParaRPr lang="en-US" sz="2000" dirty="0" smtClean="0"/>
          </a:p>
          <a:p>
            <a:pPr marL="0" indent="0">
              <a:spcBef>
                <a:spcPts val="0"/>
              </a:spcBef>
              <a:buNone/>
            </a:pPr>
            <a:r>
              <a:rPr lang="en-US" sz="2000" i="1" dirty="0" smtClean="0">
                <a:solidFill>
                  <a:srgbClr val="800000"/>
                </a:solidFill>
              </a:rPr>
              <a:t>“Know </a:t>
            </a:r>
            <a:r>
              <a:rPr lang="en-US" sz="2000" i="1" dirty="0">
                <a:solidFill>
                  <a:srgbClr val="800000"/>
                </a:solidFill>
              </a:rPr>
              <a:t>therefore and understand, That </a:t>
            </a:r>
            <a:r>
              <a:rPr lang="en-US" sz="2000" b="1" i="1" u="sng" dirty="0">
                <a:solidFill>
                  <a:srgbClr val="800000"/>
                </a:solidFill>
              </a:rPr>
              <a:t>from</a:t>
            </a:r>
            <a:r>
              <a:rPr lang="en-US" sz="2000" b="1" i="1" dirty="0">
                <a:solidFill>
                  <a:srgbClr val="800000"/>
                </a:solidFill>
              </a:rPr>
              <a:t> the going forth of the command To </a:t>
            </a:r>
            <a:r>
              <a:rPr lang="en-US" sz="2000" b="1" i="1" u="sng" dirty="0">
                <a:solidFill>
                  <a:srgbClr val="800000"/>
                </a:solidFill>
              </a:rPr>
              <a:t>restore and build Jerusalem</a:t>
            </a:r>
            <a:r>
              <a:rPr lang="en-US" sz="2000" b="1" i="1" dirty="0">
                <a:solidFill>
                  <a:srgbClr val="800000"/>
                </a:solidFill>
              </a:rPr>
              <a:t> Until Messiah the Prince</a:t>
            </a:r>
            <a:r>
              <a:rPr lang="en-US" sz="2000" i="1" dirty="0">
                <a:solidFill>
                  <a:srgbClr val="800000"/>
                </a:solidFill>
              </a:rPr>
              <a:t>, There shall be seven weeks and sixty-two weeks; The street shall be built again, and the wall, Even in troublesome times</a:t>
            </a:r>
            <a:r>
              <a:rPr lang="en-US" sz="2000" i="1" dirty="0" smtClean="0">
                <a:solidFill>
                  <a:srgbClr val="800000"/>
                </a:solidFill>
              </a:rPr>
              <a:t>.” </a:t>
            </a:r>
            <a:r>
              <a:rPr lang="en-US" sz="2000" dirty="0" smtClean="0"/>
              <a:t>(</a:t>
            </a:r>
            <a:r>
              <a:rPr lang="en-US" sz="2000" b="1" dirty="0" smtClean="0">
                <a:solidFill>
                  <a:srgbClr val="800000"/>
                </a:solidFill>
              </a:rPr>
              <a:t>Daniel 9:25</a:t>
            </a:r>
            <a:r>
              <a:rPr lang="en-US" sz="2000" dirty="0" smtClean="0"/>
              <a:t>)</a:t>
            </a:r>
          </a:p>
          <a:p>
            <a:pPr>
              <a:spcBef>
                <a:spcPts val="0"/>
              </a:spcBef>
            </a:pPr>
            <a:r>
              <a:rPr lang="en-US" sz="2000" dirty="0" smtClean="0"/>
              <a:t>Cyrus’ command to free the Jews and rebuild Jerusalem marks the beginning of the seventy weeks (</a:t>
            </a:r>
            <a:r>
              <a:rPr lang="en-US" sz="2000" b="1" dirty="0" smtClean="0">
                <a:solidFill>
                  <a:srgbClr val="800000"/>
                </a:solidFill>
              </a:rPr>
              <a:t>2 Chronicles 36:22-23; Ezra 1:1-4</a:t>
            </a:r>
            <a:r>
              <a:rPr lang="en-US" sz="2000" dirty="0" smtClean="0"/>
              <a:t>).</a:t>
            </a:r>
            <a:endParaRPr lang="en-US" sz="2000" dirty="0"/>
          </a:p>
        </p:txBody>
      </p:sp>
    </p:spTree>
    <p:extLst>
      <p:ext uri="{BB962C8B-B14F-4D97-AF65-F5344CB8AC3E}">
        <p14:creationId xmlns:p14="http://schemas.microsoft.com/office/powerpoint/2010/main" val="32292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or Figurative?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3"/>
            </a:pPr>
            <a:r>
              <a:rPr lang="en-US" dirty="0" smtClean="0"/>
              <a:t>How was the Revelation communicated to John?  How does this impact the various views for interpreting Revelation?</a:t>
            </a:r>
          </a:p>
          <a:p>
            <a:pPr marL="0" indent="0">
              <a:lnSpc>
                <a:spcPct val="95000"/>
              </a:lnSpc>
              <a:spcBef>
                <a:spcPts val="0"/>
              </a:spcBef>
              <a:buNone/>
            </a:pPr>
            <a:r>
              <a:rPr lang="en-US" i="1" dirty="0">
                <a:solidFill>
                  <a:srgbClr val="800000"/>
                </a:solidFill>
              </a:rPr>
              <a:t>The </a:t>
            </a:r>
            <a:r>
              <a:rPr lang="en-US" b="1" i="1" dirty="0">
                <a:solidFill>
                  <a:srgbClr val="800000"/>
                </a:solidFill>
              </a:rPr>
              <a:t>Revelation of Jesus Christ</a:t>
            </a:r>
            <a:r>
              <a:rPr lang="en-US" i="1" dirty="0">
                <a:solidFill>
                  <a:srgbClr val="800000"/>
                </a:solidFill>
              </a:rPr>
              <a:t>, which God gave Him to show His servants – things which must shortly take place. And </a:t>
            </a:r>
            <a:r>
              <a:rPr lang="en-US" b="1" i="1" dirty="0">
                <a:solidFill>
                  <a:srgbClr val="800000"/>
                </a:solidFill>
              </a:rPr>
              <a:t>He sent and </a:t>
            </a:r>
            <a:r>
              <a:rPr lang="en-US" b="1" i="1" u="sng" dirty="0">
                <a:solidFill>
                  <a:srgbClr val="800000"/>
                </a:solidFill>
              </a:rPr>
              <a:t>signified</a:t>
            </a:r>
            <a:r>
              <a:rPr lang="en-US" b="1" i="1" dirty="0">
                <a:solidFill>
                  <a:srgbClr val="800000"/>
                </a:solidFill>
              </a:rPr>
              <a:t> it by His angel</a:t>
            </a:r>
            <a:r>
              <a:rPr lang="en-US" i="1" dirty="0">
                <a:solidFill>
                  <a:srgbClr val="800000"/>
                </a:solidFill>
              </a:rPr>
              <a:t> to His servant John, who bore witness to the word of God, and to the testimony of Jesus Christ, to all things that he saw.  Blessed is he who reads and those who hear the words of this prophecy, and keep those things which are written in it; for the time is near. </a:t>
            </a:r>
            <a:r>
              <a:rPr lang="en-US" dirty="0"/>
              <a:t>(</a:t>
            </a:r>
            <a:r>
              <a:rPr lang="en-US" b="1" dirty="0">
                <a:solidFill>
                  <a:srgbClr val="800000"/>
                </a:solidFill>
              </a:rPr>
              <a:t>Revelation 1:1-3</a:t>
            </a:r>
            <a:r>
              <a:rPr lang="en-US" dirty="0"/>
              <a:t>)</a:t>
            </a:r>
          </a:p>
          <a:p>
            <a:pPr>
              <a:lnSpc>
                <a:spcPct val="95000"/>
              </a:lnSpc>
              <a:spcBef>
                <a:spcPts val="0"/>
              </a:spcBef>
            </a:pPr>
            <a:r>
              <a:rPr lang="en-US" dirty="0" smtClean="0"/>
              <a:t>Always used by John with figurative speech (</a:t>
            </a:r>
            <a:r>
              <a:rPr lang="en-US" b="1" dirty="0" smtClean="0">
                <a:solidFill>
                  <a:srgbClr val="800000"/>
                </a:solidFill>
              </a:rPr>
              <a:t>John 12:32-33; 18:31-32; 21:18-19</a:t>
            </a:r>
            <a:r>
              <a:rPr lang="en-US" dirty="0" smtClean="0"/>
              <a:t>).  See also:  </a:t>
            </a:r>
            <a:r>
              <a:rPr lang="en-US" b="1" dirty="0" smtClean="0">
                <a:solidFill>
                  <a:srgbClr val="800000"/>
                </a:solidFill>
              </a:rPr>
              <a:t>Acts 11:28; 25:27</a:t>
            </a:r>
            <a:r>
              <a:rPr lang="en-US" dirty="0" smtClean="0"/>
              <a:t>.</a:t>
            </a:r>
          </a:p>
          <a:p>
            <a:pPr>
              <a:lnSpc>
                <a:spcPct val="95000"/>
              </a:lnSpc>
              <a:spcBef>
                <a:spcPts val="0"/>
              </a:spcBef>
            </a:pPr>
            <a:r>
              <a:rPr lang="en-US" dirty="0" smtClean="0"/>
              <a:t>Eliminates Futurist position which assumes it is literal.</a:t>
            </a:r>
          </a:p>
        </p:txBody>
      </p:sp>
    </p:spTree>
    <p:extLst>
      <p:ext uri="{BB962C8B-B14F-4D97-AF65-F5344CB8AC3E}">
        <p14:creationId xmlns:p14="http://schemas.microsoft.com/office/powerpoint/2010/main" val="854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Weeks 7 and 69</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7"/>
            </a:pPr>
            <a:r>
              <a:rPr lang="en-US" sz="2000" dirty="0"/>
              <a:t>What two events mark the end of weeks 7 and 69 (7 + 62)?</a:t>
            </a:r>
            <a:endParaRPr lang="en-US" sz="2000" dirty="0" smtClean="0"/>
          </a:p>
          <a:p>
            <a:pPr marL="0" indent="0">
              <a:spcBef>
                <a:spcPts val="0"/>
              </a:spcBef>
              <a:buNone/>
            </a:pPr>
            <a:r>
              <a:rPr lang="en-US" sz="2000" i="1" dirty="0" smtClean="0">
                <a:solidFill>
                  <a:srgbClr val="800000"/>
                </a:solidFill>
              </a:rPr>
              <a:t>“Know </a:t>
            </a:r>
            <a:r>
              <a:rPr lang="en-US" sz="2000" i="1" dirty="0">
                <a:solidFill>
                  <a:srgbClr val="800000"/>
                </a:solidFill>
              </a:rPr>
              <a:t>therefore and understand, That from the going forth of the command To restore and build Jerusalem Until Messiah the Prince, There </a:t>
            </a:r>
            <a:r>
              <a:rPr lang="en-US" sz="2000" b="1" i="1" dirty="0">
                <a:solidFill>
                  <a:srgbClr val="800000"/>
                </a:solidFill>
              </a:rPr>
              <a:t>shall be </a:t>
            </a:r>
            <a:r>
              <a:rPr lang="en-US" sz="2000" b="1" i="1" u="sng" dirty="0">
                <a:solidFill>
                  <a:srgbClr val="800000"/>
                </a:solidFill>
              </a:rPr>
              <a:t>seven weeks</a:t>
            </a:r>
            <a:r>
              <a:rPr lang="en-US" sz="2000" b="1" i="1" dirty="0">
                <a:solidFill>
                  <a:srgbClr val="800000"/>
                </a:solidFill>
              </a:rPr>
              <a:t> and </a:t>
            </a:r>
            <a:r>
              <a:rPr lang="en-US" sz="2000" b="1" i="1" u="sng" dirty="0">
                <a:solidFill>
                  <a:srgbClr val="800000"/>
                </a:solidFill>
              </a:rPr>
              <a:t>sixty-two weeks</a:t>
            </a:r>
            <a:r>
              <a:rPr lang="en-US" sz="2000" i="1" dirty="0">
                <a:solidFill>
                  <a:srgbClr val="800000"/>
                </a:solidFill>
              </a:rPr>
              <a:t>; The </a:t>
            </a:r>
            <a:r>
              <a:rPr lang="en-US" sz="2000" b="1" i="1" dirty="0">
                <a:solidFill>
                  <a:srgbClr val="800000"/>
                </a:solidFill>
              </a:rPr>
              <a:t>street shall be </a:t>
            </a:r>
            <a:r>
              <a:rPr lang="en-US" sz="2000" b="1" i="1" u="sng" dirty="0">
                <a:solidFill>
                  <a:srgbClr val="800000"/>
                </a:solidFill>
              </a:rPr>
              <a:t>built again</a:t>
            </a:r>
            <a:r>
              <a:rPr lang="en-US" sz="2000" b="1" i="1" dirty="0">
                <a:solidFill>
                  <a:srgbClr val="800000"/>
                </a:solidFill>
              </a:rPr>
              <a:t>, and the wall</a:t>
            </a:r>
            <a:r>
              <a:rPr lang="en-US" sz="2000" i="1" dirty="0">
                <a:solidFill>
                  <a:srgbClr val="800000"/>
                </a:solidFill>
              </a:rPr>
              <a:t>, Even in troublesome times</a:t>
            </a:r>
            <a:r>
              <a:rPr lang="en-US" sz="2000" i="1" dirty="0" smtClean="0">
                <a:solidFill>
                  <a:srgbClr val="800000"/>
                </a:solidFill>
              </a:rPr>
              <a:t>.  And </a:t>
            </a:r>
            <a:r>
              <a:rPr lang="en-US" sz="2000" b="1" i="1" dirty="0">
                <a:solidFill>
                  <a:srgbClr val="800000"/>
                </a:solidFill>
              </a:rPr>
              <a:t>after the sixty-two weeks Messiah shall be cut off</a:t>
            </a:r>
            <a:r>
              <a:rPr lang="en-US" sz="2000" i="1" dirty="0">
                <a:solidFill>
                  <a:srgbClr val="800000"/>
                </a:solidFill>
              </a:rPr>
              <a:t>, but not for Himself; And the people of the prince who is to come Shall destroy the city and the sanctuary. The end of it shall be with a flood, And till the end of the war desolations are determined</a:t>
            </a:r>
            <a:r>
              <a:rPr lang="en-US" sz="2000" i="1" dirty="0" smtClean="0">
                <a:solidFill>
                  <a:srgbClr val="800000"/>
                </a:solidFill>
              </a:rPr>
              <a:t>.” </a:t>
            </a:r>
            <a:r>
              <a:rPr lang="en-US" sz="2000" dirty="0" smtClean="0"/>
              <a:t>(</a:t>
            </a:r>
            <a:r>
              <a:rPr lang="en-US" sz="2000" b="1" dirty="0" smtClean="0">
                <a:solidFill>
                  <a:srgbClr val="800000"/>
                </a:solidFill>
              </a:rPr>
              <a:t>Daniel 9:25-26</a:t>
            </a:r>
            <a:r>
              <a:rPr lang="en-US" sz="2000" dirty="0" smtClean="0"/>
              <a:t>)</a:t>
            </a:r>
          </a:p>
          <a:p>
            <a:pPr>
              <a:spcBef>
                <a:spcPts val="0"/>
              </a:spcBef>
            </a:pPr>
            <a:r>
              <a:rPr lang="en-US" sz="2000" dirty="0" smtClean="0"/>
              <a:t>Seven weeks would be required to rebuild Jerusalem, including its wall.</a:t>
            </a:r>
          </a:p>
          <a:p>
            <a:pPr>
              <a:spcBef>
                <a:spcPts val="0"/>
              </a:spcBef>
            </a:pPr>
            <a:r>
              <a:rPr lang="en-US" sz="2000" dirty="0" smtClean="0"/>
              <a:t>Jesus would be crucified after week 69 (</a:t>
            </a:r>
            <a:r>
              <a:rPr lang="en-US" sz="2000" i="1" dirty="0" smtClean="0">
                <a:solidFill>
                  <a:srgbClr val="800000"/>
                </a:solidFill>
              </a:rPr>
              <a:t>“seven and sixty-two”</a:t>
            </a:r>
            <a:r>
              <a:rPr lang="en-US" sz="2000" dirty="0" smtClean="0"/>
              <a:t>).</a:t>
            </a:r>
          </a:p>
          <a:p>
            <a:pPr>
              <a:spcBef>
                <a:spcPts val="0"/>
              </a:spcBef>
            </a:pPr>
            <a:r>
              <a:rPr lang="en-US" sz="2000" dirty="0" smtClean="0"/>
              <a:t>The last week pertains to what happened when Jesus died, resurrected, and ascended and shortly after that.</a:t>
            </a:r>
          </a:p>
          <a:p>
            <a:pPr>
              <a:spcBef>
                <a:spcPts val="0"/>
              </a:spcBef>
            </a:pPr>
            <a:endParaRPr lang="en-US" sz="2000" dirty="0"/>
          </a:p>
        </p:txBody>
      </p:sp>
    </p:spTree>
    <p:extLst>
      <p:ext uri="{BB962C8B-B14F-4D97-AF65-F5344CB8AC3E}">
        <p14:creationId xmlns:p14="http://schemas.microsoft.com/office/powerpoint/2010/main" val="74685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to Sacrifice and Offering</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2000" dirty="0" smtClean="0"/>
              <a:t>What is to transpire over the period of the last week?  What event occurs in the middle of the last week?</a:t>
            </a:r>
          </a:p>
          <a:p>
            <a:pPr marL="0" indent="0">
              <a:spcBef>
                <a:spcPts val="0"/>
              </a:spcBef>
              <a:buNone/>
            </a:pPr>
            <a:r>
              <a:rPr lang="en-US" sz="2000" i="1" dirty="0" smtClean="0">
                <a:solidFill>
                  <a:srgbClr val="800000"/>
                </a:solidFill>
              </a:rPr>
              <a:t>“And after the sixty-two weeks </a:t>
            </a:r>
            <a:r>
              <a:rPr lang="en-US" sz="2000" b="1" i="1" u="sng" dirty="0" smtClean="0">
                <a:solidFill>
                  <a:srgbClr val="800000"/>
                </a:solidFill>
              </a:rPr>
              <a:t>Messiah shall be cut off</a:t>
            </a:r>
            <a:r>
              <a:rPr lang="en-US" sz="2000" i="1" dirty="0" smtClean="0">
                <a:solidFill>
                  <a:srgbClr val="800000"/>
                </a:solidFill>
              </a:rPr>
              <a:t>, but not for Himself; And </a:t>
            </a:r>
            <a:r>
              <a:rPr lang="en-US" sz="2000" b="1" i="1" dirty="0" smtClean="0">
                <a:solidFill>
                  <a:srgbClr val="800000"/>
                </a:solidFill>
              </a:rPr>
              <a:t>the people of the prince who is to come Shall </a:t>
            </a:r>
            <a:r>
              <a:rPr lang="en-US" sz="2000" b="1" i="1" u="sng" dirty="0" smtClean="0">
                <a:solidFill>
                  <a:srgbClr val="800000"/>
                </a:solidFill>
              </a:rPr>
              <a:t>destroy the city and the sanctuary</a:t>
            </a:r>
            <a:r>
              <a:rPr lang="en-US" sz="2000" i="1" dirty="0" smtClean="0">
                <a:solidFill>
                  <a:srgbClr val="800000"/>
                </a:solidFill>
              </a:rPr>
              <a:t>. The end of it shall be with a flood, And </a:t>
            </a:r>
            <a:r>
              <a:rPr lang="en-US" sz="2000" b="1" i="1" dirty="0" smtClean="0">
                <a:solidFill>
                  <a:srgbClr val="800000"/>
                </a:solidFill>
              </a:rPr>
              <a:t>till the end of the war desolations are determined</a:t>
            </a:r>
            <a:r>
              <a:rPr lang="en-US" sz="2000" i="1" dirty="0" smtClean="0">
                <a:solidFill>
                  <a:srgbClr val="800000"/>
                </a:solidFill>
              </a:rPr>
              <a:t>.  Then </a:t>
            </a:r>
            <a:r>
              <a:rPr lang="en-US" sz="2000" b="1" i="1" u="sng" dirty="0" smtClean="0">
                <a:solidFill>
                  <a:srgbClr val="800000"/>
                </a:solidFill>
              </a:rPr>
              <a:t>he shall confirm a covenant with many for one week</a:t>
            </a:r>
            <a:r>
              <a:rPr lang="en-US" sz="2000" i="1" dirty="0" smtClean="0">
                <a:solidFill>
                  <a:srgbClr val="800000"/>
                </a:solidFill>
              </a:rPr>
              <a:t>; But </a:t>
            </a:r>
            <a:r>
              <a:rPr lang="en-US" sz="2000" b="1" i="1" dirty="0" smtClean="0">
                <a:solidFill>
                  <a:srgbClr val="800000"/>
                </a:solidFill>
              </a:rPr>
              <a:t>in the middle of the week </a:t>
            </a:r>
            <a:r>
              <a:rPr lang="en-US" sz="2000" b="1" i="1" u="sng" dirty="0" smtClean="0">
                <a:solidFill>
                  <a:srgbClr val="800000"/>
                </a:solidFill>
              </a:rPr>
              <a:t>He shall bring an end to sacrifice and offering</a:t>
            </a:r>
            <a:r>
              <a:rPr lang="en-US" sz="2000" i="1" dirty="0" smtClean="0">
                <a:solidFill>
                  <a:srgbClr val="800000"/>
                </a:solidFill>
              </a:rPr>
              <a:t>. And on the wing of abominations shall be one who makes desolate, Even until the consummation, which is determined, Is poured out on the desolate.” </a:t>
            </a:r>
            <a:r>
              <a:rPr lang="en-US" sz="2000" dirty="0" smtClean="0"/>
              <a:t>(</a:t>
            </a:r>
            <a:r>
              <a:rPr lang="en-US" sz="2000" b="1" dirty="0" smtClean="0">
                <a:solidFill>
                  <a:srgbClr val="800000"/>
                </a:solidFill>
              </a:rPr>
              <a:t>Daniel 9:26-27</a:t>
            </a:r>
            <a:r>
              <a:rPr lang="en-US" sz="2000" dirty="0" smtClean="0"/>
              <a:t>)</a:t>
            </a:r>
          </a:p>
          <a:p>
            <a:pPr>
              <a:spcBef>
                <a:spcPts val="0"/>
              </a:spcBef>
            </a:pPr>
            <a:r>
              <a:rPr lang="en-US" sz="2000" dirty="0" smtClean="0"/>
              <a:t>Jesus confirmed His covenant during the period of the last week.</a:t>
            </a:r>
          </a:p>
          <a:p>
            <a:pPr>
              <a:spcBef>
                <a:spcPts val="0"/>
              </a:spcBef>
            </a:pPr>
            <a:r>
              <a:rPr lang="en-US" sz="2000" dirty="0" smtClean="0"/>
              <a:t>Through His sacrifice, He was able </a:t>
            </a:r>
            <a:r>
              <a:rPr lang="en-US" sz="2000" i="1" dirty="0" smtClean="0">
                <a:solidFill>
                  <a:srgbClr val="800000"/>
                </a:solidFill>
              </a:rPr>
              <a:t>“</a:t>
            </a:r>
            <a:r>
              <a:rPr lang="en-US" sz="2000" b="1" i="1" baseline="30000" dirty="0" smtClean="0">
                <a:solidFill>
                  <a:srgbClr val="800000"/>
                </a:solidFill>
              </a:rPr>
              <a:t>3</a:t>
            </a:r>
            <a:r>
              <a:rPr lang="en-US" sz="2000" i="1" dirty="0" smtClean="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a:solidFill>
                  <a:srgbClr val="800000"/>
                </a:solidFill>
              </a:rPr>
              <a:t>4</a:t>
            </a:r>
            <a:r>
              <a:rPr lang="en-US" sz="2000" i="1" dirty="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a:solidFill>
                  <a:srgbClr val="800000"/>
                </a:solidFill>
              </a:rPr>
              <a:t>5</a:t>
            </a:r>
            <a:r>
              <a:rPr lang="en-US" sz="2000" i="1" dirty="0">
                <a:solidFill>
                  <a:srgbClr val="800000"/>
                </a:solidFill>
              </a:rPr>
              <a:t>To </a:t>
            </a:r>
            <a:r>
              <a:rPr lang="en-US" sz="2000" b="1" i="1" dirty="0">
                <a:solidFill>
                  <a:srgbClr val="800000"/>
                </a:solidFill>
              </a:rPr>
              <a:t>bring in everlasting </a:t>
            </a:r>
            <a:r>
              <a:rPr lang="en-US" sz="2000" b="1" i="1" dirty="0" smtClean="0">
                <a:solidFill>
                  <a:srgbClr val="800000"/>
                </a:solidFill>
              </a:rPr>
              <a:t>righteousness</a:t>
            </a:r>
            <a:r>
              <a:rPr lang="en-US" sz="2000" i="1" dirty="0" smtClean="0">
                <a:solidFill>
                  <a:srgbClr val="800000"/>
                </a:solidFill>
              </a:rPr>
              <a:t>”</a:t>
            </a:r>
            <a:r>
              <a:rPr lang="en-US" sz="2000" dirty="0" smtClean="0"/>
              <a:t>.</a:t>
            </a:r>
            <a:endParaRPr lang="en-US" sz="2000" dirty="0"/>
          </a:p>
        </p:txBody>
      </p:sp>
    </p:spTree>
    <p:extLst>
      <p:ext uri="{BB962C8B-B14F-4D97-AF65-F5344CB8AC3E}">
        <p14:creationId xmlns:p14="http://schemas.microsoft.com/office/powerpoint/2010/main" val="41148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Jewish Wars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endParaRPr lang="en-US" sz="1800" dirty="0" smtClean="0"/>
          </a:p>
          <a:p>
            <a:pPr marL="0" indent="0">
              <a:spcBef>
                <a:spcPts val="0"/>
              </a:spcBef>
              <a:buNone/>
            </a:pPr>
            <a:r>
              <a:rPr lang="en-US" sz="1800" i="1" dirty="0" smtClean="0">
                <a:solidFill>
                  <a:srgbClr val="800000"/>
                </a:solidFill>
              </a:rPr>
              <a:t>“And after the sixty-two weeks Messiah shall be cut off, but not for Himself; And </a:t>
            </a:r>
            <a:r>
              <a:rPr lang="en-US" sz="1800" b="1" i="1" dirty="0" smtClean="0">
                <a:solidFill>
                  <a:srgbClr val="800000"/>
                </a:solidFill>
              </a:rPr>
              <a:t>the people of the prince who is to come Shall </a:t>
            </a:r>
            <a:r>
              <a:rPr lang="en-US" sz="1800" b="1" i="1" u="sng" dirty="0" smtClean="0">
                <a:solidFill>
                  <a:srgbClr val="800000"/>
                </a:solidFill>
              </a:rPr>
              <a:t>destroy the city and the sanctuary</a:t>
            </a:r>
            <a:r>
              <a:rPr lang="en-US" sz="1800" i="1" dirty="0" smtClean="0">
                <a:solidFill>
                  <a:srgbClr val="800000"/>
                </a:solidFill>
              </a:rPr>
              <a:t>. The end of it shall be with a flood, And </a:t>
            </a:r>
            <a:r>
              <a:rPr lang="en-US" sz="1800" b="1" i="1" dirty="0" smtClean="0">
                <a:solidFill>
                  <a:srgbClr val="800000"/>
                </a:solidFill>
              </a:rPr>
              <a:t>till the end of the war desolations are determined</a:t>
            </a:r>
            <a:r>
              <a:rPr lang="en-US" sz="1800" i="1" dirty="0" smtClean="0">
                <a:solidFill>
                  <a:srgbClr val="800000"/>
                </a:solidFill>
              </a:rPr>
              <a:t>.  Then he shall confirm a covenant with many for one week; But in the middle of the week He shall bring an end to sacrifice and offering. And </a:t>
            </a:r>
            <a:r>
              <a:rPr lang="en-US" sz="1800" b="1" i="1" dirty="0" smtClean="0">
                <a:solidFill>
                  <a:srgbClr val="800000"/>
                </a:solidFill>
              </a:rPr>
              <a:t>on the </a:t>
            </a:r>
            <a:r>
              <a:rPr lang="en-US" sz="1800" b="1" i="1" u="sng" dirty="0" smtClean="0">
                <a:solidFill>
                  <a:srgbClr val="800000"/>
                </a:solidFill>
              </a:rPr>
              <a:t>wing of abominations</a:t>
            </a:r>
            <a:r>
              <a:rPr lang="en-US" sz="1800" b="1" i="1" dirty="0" smtClean="0">
                <a:solidFill>
                  <a:srgbClr val="800000"/>
                </a:solidFill>
              </a:rPr>
              <a:t> shall be </a:t>
            </a:r>
            <a:r>
              <a:rPr lang="en-US" sz="1800" b="1" i="1" u="sng" dirty="0" smtClean="0">
                <a:solidFill>
                  <a:srgbClr val="800000"/>
                </a:solidFill>
              </a:rPr>
              <a:t>one who makes desolate</a:t>
            </a:r>
            <a:r>
              <a:rPr lang="en-US" sz="1800" i="1" dirty="0" smtClean="0">
                <a:solidFill>
                  <a:srgbClr val="800000"/>
                </a:solidFill>
              </a:rPr>
              <a:t>, Even </a:t>
            </a:r>
            <a:r>
              <a:rPr lang="en-US" sz="1800" b="1" i="1" dirty="0" smtClean="0">
                <a:solidFill>
                  <a:srgbClr val="800000"/>
                </a:solidFill>
              </a:rPr>
              <a:t>until the consummation, which is determined, Is </a:t>
            </a:r>
            <a:r>
              <a:rPr lang="en-US" sz="1800" b="1" i="1" u="sng" dirty="0" smtClean="0">
                <a:solidFill>
                  <a:srgbClr val="800000"/>
                </a:solidFill>
              </a:rPr>
              <a:t>poured out on the desolate</a:t>
            </a:r>
            <a:r>
              <a:rPr lang="en-US" sz="1800" i="1" dirty="0" smtClean="0">
                <a:solidFill>
                  <a:srgbClr val="800000"/>
                </a:solidFill>
              </a:rPr>
              <a:t>.” </a:t>
            </a:r>
            <a:r>
              <a:rPr lang="en-US" sz="1800" dirty="0" smtClean="0"/>
              <a:t>(</a:t>
            </a:r>
            <a:r>
              <a:rPr lang="en-US" sz="1800" b="1" dirty="0" smtClean="0">
                <a:solidFill>
                  <a:srgbClr val="800000"/>
                </a:solidFill>
              </a:rPr>
              <a:t>Daniel 9:26-27</a:t>
            </a:r>
            <a:r>
              <a:rPr lang="en-US" sz="1800" dirty="0" smtClean="0"/>
              <a:t>)</a:t>
            </a:r>
          </a:p>
          <a:p>
            <a:pPr>
              <a:spcBef>
                <a:spcPts val="0"/>
              </a:spcBef>
            </a:pPr>
            <a:r>
              <a:rPr lang="en-US" sz="1800" dirty="0" smtClean="0"/>
              <a:t>Similar expressions used in </a:t>
            </a:r>
            <a:r>
              <a:rPr lang="en-US" sz="1800" b="1" dirty="0" smtClean="0">
                <a:solidFill>
                  <a:srgbClr val="800000"/>
                </a:solidFill>
              </a:rPr>
              <a:t>Daniel 11:31 </a:t>
            </a:r>
            <a:r>
              <a:rPr lang="en-US" sz="1800" dirty="0" smtClean="0"/>
              <a:t>and </a:t>
            </a:r>
            <a:r>
              <a:rPr lang="en-US" sz="1800" b="1" dirty="0" smtClean="0">
                <a:solidFill>
                  <a:srgbClr val="800000"/>
                </a:solidFill>
              </a:rPr>
              <a:t>12:11</a:t>
            </a:r>
            <a:r>
              <a:rPr lang="en-US" sz="1800" dirty="0" smtClean="0"/>
              <a:t>.</a:t>
            </a:r>
          </a:p>
          <a:p>
            <a:pPr>
              <a:spcBef>
                <a:spcPts val="0"/>
              </a:spcBef>
            </a:pPr>
            <a:r>
              <a:rPr lang="en-US" sz="1800" dirty="0" smtClean="0"/>
              <a:t>Jesus applies them to the destruction of Jerusalem (</a:t>
            </a:r>
            <a:r>
              <a:rPr lang="en-US" sz="1800" b="1" dirty="0" smtClean="0">
                <a:solidFill>
                  <a:srgbClr val="800000"/>
                </a:solidFill>
              </a:rPr>
              <a:t>Matthew 24:15; Mark 13:14; Luke 21:20</a:t>
            </a:r>
            <a:r>
              <a:rPr lang="en-US" sz="1800" dirty="0" smtClean="0"/>
              <a:t>), </a:t>
            </a:r>
            <a:r>
              <a:rPr lang="en-US" sz="1800" i="1" dirty="0" smtClean="0">
                <a:solidFill>
                  <a:srgbClr val="800000"/>
                </a:solidFill>
              </a:rPr>
              <a:t>“the abomination of desolation spoken of through Daniel the prophet”</a:t>
            </a:r>
            <a:r>
              <a:rPr lang="en-US" sz="1800" dirty="0" smtClean="0"/>
              <a:t>.</a:t>
            </a:r>
          </a:p>
          <a:p>
            <a:pPr marL="0" indent="0">
              <a:spcBef>
                <a:spcPts val="0"/>
              </a:spcBef>
              <a:buNone/>
            </a:pPr>
            <a:r>
              <a:rPr lang="en-US" sz="1800" i="1" dirty="0" smtClean="0">
                <a:solidFill>
                  <a:srgbClr val="800000"/>
                </a:solidFill>
              </a:rPr>
              <a:t>“Behold, your hose is left to you </a:t>
            </a:r>
            <a:r>
              <a:rPr lang="en-US" sz="1800" b="1" i="1" dirty="0" smtClean="0">
                <a:solidFill>
                  <a:srgbClr val="800000"/>
                </a:solidFill>
              </a:rPr>
              <a:t>desolate</a:t>
            </a:r>
            <a:r>
              <a:rPr lang="en-US" sz="1800" i="1" dirty="0" smtClean="0">
                <a:solidFill>
                  <a:srgbClr val="800000"/>
                </a:solidFill>
              </a:rPr>
              <a:t>”</a:t>
            </a:r>
            <a:r>
              <a:rPr lang="en-US" sz="1800" dirty="0" smtClean="0">
                <a:solidFill>
                  <a:srgbClr val="800000"/>
                </a:solidFill>
              </a:rPr>
              <a:t> </a:t>
            </a:r>
            <a:r>
              <a:rPr lang="en-US" sz="1800" dirty="0" smtClean="0"/>
              <a:t>(</a:t>
            </a:r>
            <a:r>
              <a:rPr lang="en-US" sz="1800" b="1" dirty="0" smtClean="0">
                <a:solidFill>
                  <a:srgbClr val="800000"/>
                </a:solidFill>
              </a:rPr>
              <a:t>Matthew 23:38</a:t>
            </a:r>
            <a:r>
              <a:rPr lang="en-US" sz="1800" dirty="0" smtClean="0"/>
              <a:t>).</a:t>
            </a:r>
          </a:p>
          <a:p>
            <a:pPr marL="0" indent="0">
              <a:spcBef>
                <a:spcPts val="0"/>
              </a:spcBef>
              <a:buNone/>
            </a:pPr>
            <a:r>
              <a:rPr lang="en-US" sz="1800" i="1" dirty="0" smtClean="0">
                <a:solidFill>
                  <a:srgbClr val="800000"/>
                </a:solidFill>
              </a:rPr>
              <a:t>“But, when </a:t>
            </a:r>
            <a:r>
              <a:rPr lang="en-US" sz="1800" i="1" dirty="0">
                <a:solidFill>
                  <a:srgbClr val="800000"/>
                </a:solidFill>
              </a:rPr>
              <a:t>you </a:t>
            </a:r>
            <a:r>
              <a:rPr lang="en-US" sz="1800" b="1" i="1" dirty="0">
                <a:solidFill>
                  <a:srgbClr val="800000"/>
                </a:solidFill>
              </a:rPr>
              <a:t>see Jerusalem surrounded by armies</a:t>
            </a:r>
            <a:r>
              <a:rPr lang="en-US" sz="1800" i="1" dirty="0">
                <a:solidFill>
                  <a:srgbClr val="800000"/>
                </a:solidFill>
              </a:rPr>
              <a:t>, then know that </a:t>
            </a:r>
            <a:r>
              <a:rPr lang="en-US" sz="1800" b="1" i="1" dirty="0">
                <a:solidFill>
                  <a:srgbClr val="800000"/>
                </a:solidFill>
              </a:rPr>
              <a:t>its desolation is near</a:t>
            </a:r>
            <a:r>
              <a:rPr lang="en-US" sz="1800" i="1" dirty="0" smtClean="0">
                <a:solidFill>
                  <a:srgbClr val="800000"/>
                </a:solidFill>
              </a:rPr>
              <a:t>. … For these </a:t>
            </a:r>
            <a:r>
              <a:rPr lang="en-US" sz="1800" i="1" dirty="0">
                <a:solidFill>
                  <a:srgbClr val="800000"/>
                </a:solidFill>
              </a:rPr>
              <a:t>are </a:t>
            </a:r>
            <a:r>
              <a:rPr lang="en-US" sz="1800" b="1" i="1" dirty="0">
                <a:solidFill>
                  <a:srgbClr val="800000"/>
                </a:solidFill>
              </a:rPr>
              <a:t>the days of vengeance</a:t>
            </a:r>
            <a:r>
              <a:rPr lang="en-US" sz="1800" i="1" dirty="0">
                <a:solidFill>
                  <a:srgbClr val="800000"/>
                </a:solidFill>
              </a:rPr>
              <a:t>, that </a:t>
            </a:r>
            <a:r>
              <a:rPr lang="en-US" sz="1800" b="1" i="1" u="sng" dirty="0">
                <a:solidFill>
                  <a:srgbClr val="800000"/>
                </a:solidFill>
              </a:rPr>
              <a:t>all</a:t>
            </a:r>
            <a:r>
              <a:rPr lang="en-US" sz="1800" b="1" i="1" dirty="0">
                <a:solidFill>
                  <a:srgbClr val="800000"/>
                </a:solidFill>
              </a:rPr>
              <a:t> things which are written </a:t>
            </a:r>
            <a:r>
              <a:rPr lang="en-US" sz="1800" b="1" i="1" u="sng" dirty="0">
                <a:solidFill>
                  <a:srgbClr val="800000"/>
                </a:solidFill>
              </a:rPr>
              <a:t>may be fulfilled</a:t>
            </a:r>
            <a:r>
              <a:rPr lang="en-US" sz="1800" i="1" dirty="0" smtClean="0">
                <a:solidFill>
                  <a:srgbClr val="800000"/>
                </a:solidFill>
              </a:rPr>
              <a:t>.”</a:t>
            </a:r>
            <a:r>
              <a:rPr lang="en-US" sz="1800" dirty="0" smtClean="0">
                <a:solidFill>
                  <a:srgbClr val="800000"/>
                </a:solidFill>
              </a:rPr>
              <a:t> </a:t>
            </a:r>
            <a:r>
              <a:rPr lang="en-US" sz="1800" dirty="0" smtClean="0"/>
              <a:t>(</a:t>
            </a:r>
            <a:r>
              <a:rPr lang="en-US" sz="1800" b="1" dirty="0" smtClean="0">
                <a:solidFill>
                  <a:srgbClr val="800000"/>
                </a:solidFill>
              </a:rPr>
              <a:t>Luke 21:20-22</a:t>
            </a:r>
            <a:r>
              <a:rPr lang="en-US" sz="1800" dirty="0" smtClean="0"/>
              <a:t>).</a:t>
            </a:r>
            <a:endParaRPr lang="en-US" sz="1800" dirty="0"/>
          </a:p>
        </p:txBody>
      </p:sp>
    </p:spTree>
    <p:extLst>
      <p:ext uri="{BB962C8B-B14F-4D97-AF65-F5344CB8AC3E}">
        <p14:creationId xmlns:p14="http://schemas.microsoft.com/office/powerpoint/2010/main" val="36939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Jewish Wars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endParaRPr lang="en-US" sz="1800" dirty="0" smtClean="0"/>
          </a:p>
          <a:p>
            <a:pPr marL="0" indent="0">
              <a:spcBef>
                <a:spcPts val="0"/>
              </a:spcBef>
              <a:buNone/>
            </a:pPr>
            <a:r>
              <a:rPr lang="en-US" sz="1800" i="1" dirty="0" smtClean="0">
                <a:solidFill>
                  <a:srgbClr val="800000"/>
                </a:solidFill>
              </a:rPr>
              <a:t>“And after the sixty-two weeks Messiah shall be cut off, but not for Himself; And </a:t>
            </a:r>
            <a:r>
              <a:rPr lang="en-US" sz="1800" b="1" i="1" dirty="0" smtClean="0">
                <a:solidFill>
                  <a:srgbClr val="800000"/>
                </a:solidFill>
              </a:rPr>
              <a:t>the people of the prince who is to come Shall </a:t>
            </a:r>
            <a:r>
              <a:rPr lang="en-US" sz="1800" b="1" i="1" u="sng" dirty="0" smtClean="0">
                <a:solidFill>
                  <a:srgbClr val="800000"/>
                </a:solidFill>
              </a:rPr>
              <a:t>destroy the city and the sanctuary</a:t>
            </a:r>
            <a:r>
              <a:rPr lang="en-US" sz="1800" i="1" dirty="0" smtClean="0">
                <a:solidFill>
                  <a:srgbClr val="800000"/>
                </a:solidFill>
              </a:rPr>
              <a:t>. The end of it shall be with a flood, And </a:t>
            </a:r>
            <a:r>
              <a:rPr lang="en-US" sz="1800" b="1" i="1" dirty="0" smtClean="0">
                <a:solidFill>
                  <a:srgbClr val="800000"/>
                </a:solidFill>
              </a:rPr>
              <a:t>till the end of the war desolations are determined</a:t>
            </a:r>
            <a:r>
              <a:rPr lang="en-US" sz="1800" i="1" dirty="0" smtClean="0">
                <a:solidFill>
                  <a:srgbClr val="800000"/>
                </a:solidFill>
              </a:rPr>
              <a:t>.  Then he shall confirm a covenant with many for one week; But in the middle of the week He shall bring an end to sacrifice and offering. And </a:t>
            </a:r>
            <a:r>
              <a:rPr lang="en-US" sz="1800" b="1" i="1" dirty="0" smtClean="0">
                <a:solidFill>
                  <a:srgbClr val="800000"/>
                </a:solidFill>
              </a:rPr>
              <a:t>on the </a:t>
            </a:r>
            <a:r>
              <a:rPr lang="en-US" sz="1800" b="1" i="1" u="sng" dirty="0" smtClean="0">
                <a:solidFill>
                  <a:srgbClr val="800000"/>
                </a:solidFill>
              </a:rPr>
              <a:t>wing of abominations</a:t>
            </a:r>
            <a:r>
              <a:rPr lang="en-US" sz="1800" b="1" i="1" dirty="0" smtClean="0">
                <a:solidFill>
                  <a:srgbClr val="800000"/>
                </a:solidFill>
              </a:rPr>
              <a:t> shall be </a:t>
            </a:r>
            <a:r>
              <a:rPr lang="en-US" sz="1800" b="1" i="1" u="sng" dirty="0" smtClean="0">
                <a:solidFill>
                  <a:srgbClr val="800000"/>
                </a:solidFill>
              </a:rPr>
              <a:t>one who makes desolate</a:t>
            </a:r>
            <a:r>
              <a:rPr lang="en-US" sz="1800" i="1" dirty="0" smtClean="0">
                <a:solidFill>
                  <a:srgbClr val="800000"/>
                </a:solidFill>
              </a:rPr>
              <a:t>, Even </a:t>
            </a:r>
            <a:r>
              <a:rPr lang="en-US" sz="1800" b="1" i="1" dirty="0" smtClean="0">
                <a:solidFill>
                  <a:srgbClr val="800000"/>
                </a:solidFill>
              </a:rPr>
              <a:t>until the consummation, which is determined, Is </a:t>
            </a:r>
            <a:r>
              <a:rPr lang="en-US" sz="1800" b="1" i="1" u="sng" dirty="0" smtClean="0">
                <a:solidFill>
                  <a:srgbClr val="800000"/>
                </a:solidFill>
              </a:rPr>
              <a:t>poured out on the desolate</a:t>
            </a:r>
            <a:r>
              <a:rPr lang="en-US" sz="1800" i="1" dirty="0" smtClean="0">
                <a:solidFill>
                  <a:srgbClr val="800000"/>
                </a:solidFill>
              </a:rPr>
              <a:t>.” </a:t>
            </a:r>
            <a:r>
              <a:rPr lang="en-US" sz="1800" dirty="0" smtClean="0"/>
              <a:t>(</a:t>
            </a:r>
            <a:r>
              <a:rPr lang="en-US" sz="1800" b="1" dirty="0" smtClean="0">
                <a:solidFill>
                  <a:srgbClr val="800000"/>
                </a:solidFill>
              </a:rPr>
              <a:t>Daniel 9:26-27</a:t>
            </a:r>
            <a:r>
              <a:rPr lang="en-US" sz="1800" dirty="0" smtClean="0"/>
              <a:t>)</a:t>
            </a:r>
          </a:p>
          <a:p>
            <a:pPr>
              <a:spcBef>
                <a:spcPts val="0"/>
              </a:spcBef>
            </a:pPr>
            <a:r>
              <a:rPr lang="en-US" sz="1800" dirty="0" smtClean="0"/>
              <a:t>A.D. 68 – Vespasian halted siege preparations to take the throne.</a:t>
            </a:r>
          </a:p>
          <a:p>
            <a:pPr>
              <a:spcBef>
                <a:spcPts val="0"/>
              </a:spcBef>
            </a:pPr>
            <a:r>
              <a:rPr lang="en-US" sz="1800" dirty="0" smtClean="0"/>
              <a:t>A.D. 69 – Titus camped in sight of Jerusalem and even broke of the siege for 4 days.</a:t>
            </a:r>
          </a:p>
          <a:p>
            <a:pPr>
              <a:spcBef>
                <a:spcPts val="0"/>
              </a:spcBef>
            </a:pPr>
            <a:r>
              <a:rPr lang="en-US" sz="1800" dirty="0" smtClean="0"/>
              <a:t>A.D. 70 – Titus destroyed Jerusalem and the temple, including altars and all records.</a:t>
            </a:r>
          </a:p>
          <a:p>
            <a:pPr marL="0" indent="0">
              <a:spcBef>
                <a:spcPts val="0"/>
              </a:spcBef>
              <a:buNone/>
            </a:pPr>
            <a:r>
              <a:rPr lang="en-US" sz="1800" i="1" dirty="0" smtClean="0">
                <a:solidFill>
                  <a:srgbClr val="800000"/>
                </a:solidFill>
              </a:rPr>
              <a:t>“Not one stone shall be left on top of another, that shall not be thrown down”</a:t>
            </a:r>
            <a:r>
              <a:rPr lang="en-US" sz="1800" dirty="0" smtClean="0"/>
              <a:t> (</a:t>
            </a:r>
            <a:r>
              <a:rPr lang="en-US" sz="1800" b="1" dirty="0" smtClean="0">
                <a:solidFill>
                  <a:srgbClr val="800000"/>
                </a:solidFill>
              </a:rPr>
              <a:t>Matthew 24:2</a:t>
            </a:r>
            <a:r>
              <a:rPr lang="en-US" sz="1800" dirty="0" smtClean="0"/>
              <a:t>).</a:t>
            </a:r>
            <a:endParaRPr lang="en-US" sz="1800" i="1" dirty="0"/>
          </a:p>
        </p:txBody>
      </p:sp>
    </p:spTree>
    <p:extLst>
      <p:ext uri="{BB962C8B-B14F-4D97-AF65-F5344CB8AC3E}">
        <p14:creationId xmlns:p14="http://schemas.microsoft.com/office/powerpoint/2010/main" val="25482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End of the Jews</a:t>
            </a:r>
          </a:p>
          <a:p>
            <a:r>
              <a:rPr lang="en-US" dirty="0" smtClean="0"/>
              <a:t>Daniel 10-12</a:t>
            </a:r>
            <a:endParaRPr lang="en-US" dirty="0"/>
          </a:p>
        </p:txBody>
      </p:sp>
    </p:spTree>
    <p:extLst>
      <p:ext uri="{BB962C8B-B14F-4D97-AF65-F5344CB8AC3E}">
        <p14:creationId xmlns:p14="http://schemas.microsoft.com/office/powerpoint/2010/main" val="2289255244"/>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Sealed until the End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700" i="1" dirty="0" smtClean="0">
                <a:solidFill>
                  <a:srgbClr val="800000"/>
                </a:solidFill>
              </a:rPr>
              <a:t>At </a:t>
            </a:r>
            <a:r>
              <a:rPr lang="en-US" sz="1700" i="1" dirty="0">
                <a:solidFill>
                  <a:srgbClr val="800000"/>
                </a:solidFill>
              </a:rPr>
              <a:t>that time Michael shall stand up, The great prince who stands watch over </a:t>
            </a:r>
            <a:r>
              <a:rPr lang="en-US" sz="1700" b="1" i="1" dirty="0">
                <a:solidFill>
                  <a:srgbClr val="800000"/>
                </a:solidFill>
              </a:rPr>
              <a:t>the sons of your people</a:t>
            </a:r>
            <a:r>
              <a:rPr lang="en-US" sz="1700" i="1" dirty="0">
                <a:solidFill>
                  <a:srgbClr val="800000"/>
                </a:solidFill>
              </a:rPr>
              <a:t>; And there shall be </a:t>
            </a:r>
            <a:r>
              <a:rPr lang="en-US" sz="1700" b="1" i="1" dirty="0">
                <a:solidFill>
                  <a:srgbClr val="800000"/>
                </a:solidFill>
              </a:rPr>
              <a:t>a time of trouble</a:t>
            </a:r>
            <a:r>
              <a:rPr lang="en-US" sz="1700" i="1" dirty="0">
                <a:solidFill>
                  <a:srgbClr val="800000"/>
                </a:solidFill>
              </a:rPr>
              <a:t>, Such as never was since there was a nation, Even to that time. And at that time </a:t>
            </a:r>
            <a:r>
              <a:rPr lang="en-US" sz="1700" b="1" i="1" dirty="0">
                <a:solidFill>
                  <a:srgbClr val="800000"/>
                </a:solidFill>
              </a:rPr>
              <a:t>your people shall be delivered, </a:t>
            </a:r>
            <a:r>
              <a:rPr lang="en-US" sz="1700" b="1" i="1" dirty="0" err="1">
                <a:solidFill>
                  <a:srgbClr val="800000"/>
                </a:solidFill>
              </a:rPr>
              <a:t>Every one</a:t>
            </a:r>
            <a:r>
              <a:rPr lang="en-US" sz="1700" b="1" i="1" dirty="0">
                <a:solidFill>
                  <a:srgbClr val="800000"/>
                </a:solidFill>
              </a:rPr>
              <a:t> who is found </a:t>
            </a:r>
            <a:r>
              <a:rPr lang="en-US" sz="1700" b="1" i="1" u="sng" dirty="0">
                <a:solidFill>
                  <a:srgbClr val="800000"/>
                </a:solidFill>
              </a:rPr>
              <a:t>written in the book</a:t>
            </a:r>
            <a:r>
              <a:rPr lang="en-US" sz="1700" i="1" dirty="0" smtClean="0">
                <a:solidFill>
                  <a:srgbClr val="800000"/>
                </a:solidFill>
              </a:rPr>
              <a:t>.  And </a:t>
            </a:r>
            <a:r>
              <a:rPr lang="en-US" sz="1700" i="1" dirty="0">
                <a:solidFill>
                  <a:srgbClr val="800000"/>
                </a:solidFill>
              </a:rPr>
              <a:t>many of those who sleep in the dust of the earth shall awake, Some to everlasting life, Some to shame and everlasting contempt</a:t>
            </a:r>
            <a:r>
              <a:rPr lang="en-US" sz="1700" i="1" dirty="0" smtClean="0">
                <a:solidFill>
                  <a:srgbClr val="800000"/>
                </a:solidFill>
              </a:rPr>
              <a:t>.  Those </a:t>
            </a:r>
            <a:r>
              <a:rPr lang="en-US" sz="1700" i="1" dirty="0">
                <a:solidFill>
                  <a:srgbClr val="800000"/>
                </a:solidFill>
              </a:rPr>
              <a:t>who are wise shall shine Like the brightness of the firmament, And those who turn many to righteousness Like the stars forever and ever</a:t>
            </a:r>
            <a:r>
              <a:rPr lang="en-US" sz="1700" i="1" dirty="0" smtClean="0">
                <a:solidFill>
                  <a:srgbClr val="800000"/>
                </a:solidFill>
              </a:rPr>
              <a:t>.  But </a:t>
            </a:r>
            <a:r>
              <a:rPr lang="en-US" sz="1700" i="1" dirty="0">
                <a:solidFill>
                  <a:srgbClr val="800000"/>
                </a:solidFill>
              </a:rPr>
              <a:t>you, Daniel, </a:t>
            </a:r>
            <a:r>
              <a:rPr lang="en-US" sz="1700" b="1" i="1" dirty="0">
                <a:solidFill>
                  <a:srgbClr val="800000"/>
                </a:solidFill>
              </a:rPr>
              <a:t>shut up the words, and seal the book until the time of the end</a:t>
            </a:r>
            <a:r>
              <a:rPr lang="en-US" sz="1700" i="1" dirty="0">
                <a:solidFill>
                  <a:srgbClr val="800000"/>
                </a:solidFill>
              </a:rPr>
              <a:t>; many shall run to and fro, and knowledge shall increase</a:t>
            </a:r>
            <a:r>
              <a:rPr lang="en-US" sz="1700" i="1" dirty="0" smtClean="0">
                <a:solidFill>
                  <a:srgbClr val="800000"/>
                </a:solidFill>
              </a:rPr>
              <a:t>.” </a:t>
            </a:r>
            <a:r>
              <a:rPr lang="en-US" sz="1700" i="1" dirty="0">
                <a:solidFill>
                  <a:srgbClr val="800000"/>
                </a:solidFill>
              </a:rPr>
              <a:t>Then I, Daniel, looked; and there stood two others, one on this riverbank and the other on that </a:t>
            </a:r>
            <a:r>
              <a:rPr lang="en-US" sz="1700" i="1" dirty="0" smtClean="0">
                <a:solidFill>
                  <a:srgbClr val="800000"/>
                </a:solidFill>
              </a:rPr>
              <a:t>riverbank. </a:t>
            </a:r>
            <a:r>
              <a:rPr lang="en-US" sz="1700" i="1" dirty="0">
                <a:solidFill>
                  <a:srgbClr val="800000"/>
                </a:solidFill>
              </a:rPr>
              <a:t>And one said to the man clothed in linen, who was above the waters of the river, </a:t>
            </a:r>
            <a:r>
              <a:rPr lang="en-US" sz="1700" i="1" dirty="0" smtClean="0">
                <a:solidFill>
                  <a:srgbClr val="800000"/>
                </a:solidFill>
              </a:rPr>
              <a:t>“How </a:t>
            </a:r>
            <a:r>
              <a:rPr lang="en-US" sz="1700" i="1" dirty="0">
                <a:solidFill>
                  <a:srgbClr val="800000"/>
                </a:solidFill>
              </a:rPr>
              <a:t>long shall the fulfillment of these wonders be</a:t>
            </a:r>
            <a:r>
              <a:rPr lang="en-US" sz="1700" i="1" dirty="0" smtClean="0">
                <a:solidFill>
                  <a:srgbClr val="800000"/>
                </a:solidFill>
              </a:rPr>
              <a:t>?” </a:t>
            </a:r>
            <a:r>
              <a:rPr lang="en-US" sz="1700" i="1" dirty="0">
                <a:solidFill>
                  <a:srgbClr val="800000"/>
                </a:solidFill>
              </a:rPr>
              <a:t>Then I heard the man clothed in linen, </a:t>
            </a:r>
            <a:r>
              <a:rPr lang="en-US" sz="1700" b="1" i="1" dirty="0">
                <a:solidFill>
                  <a:srgbClr val="800000"/>
                </a:solidFill>
              </a:rPr>
              <a:t>who was above the waters of the river, when he held up his right hand and his left hand to heaven</a:t>
            </a:r>
            <a:r>
              <a:rPr lang="en-US" sz="1700" i="1" dirty="0">
                <a:solidFill>
                  <a:srgbClr val="800000"/>
                </a:solidFill>
              </a:rPr>
              <a:t>, and </a:t>
            </a:r>
            <a:r>
              <a:rPr lang="en-US" sz="1700" b="1" i="1" dirty="0">
                <a:solidFill>
                  <a:srgbClr val="800000"/>
                </a:solidFill>
              </a:rPr>
              <a:t>swore by Him who lives forever</a:t>
            </a:r>
            <a:r>
              <a:rPr lang="en-US" sz="1700" i="1" dirty="0">
                <a:solidFill>
                  <a:srgbClr val="800000"/>
                </a:solidFill>
              </a:rPr>
              <a:t>, </a:t>
            </a:r>
            <a:r>
              <a:rPr lang="en-US" sz="1700" b="1" i="1" dirty="0">
                <a:solidFill>
                  <a:srgbClr val="800000"/>
                </a:solidFill>
              </a:rPr>
              <a:t>that it shall be for a time, times, and half a time; and when </a:t>
            </a:r>
            <a:r>
              <a:rPr lang="en-US" sz="1700" b="1" i="1" u="sng" dirty="0">
                <a:solidFill>
                  <a:srgbClr val="800000"/>
                </a:solidFill>
              </a:rPr>
              <a:t>the power of the holy people has been completely shattered</a:t>
            </a:r>
            <a:r>
              <a:rPr lang="en-US" sz="1700" b="1" i="1" dirty="0">
                <a:solidFill>
                  <a:srgbClr val="800000"/>
                </a:solidFill>
              </a:rPr>
              <a:t>, all these things shall be </a:t>
            </a:r>
            <a:r>
              <a:rPr lang="en-US" sz="1700" b="1" i="1" dirty="0" smtClean="0">
                <a:solidFill>
                  <a:srgbClr val="800000"/>
                </a:solidFill>
              </a:rPr>
              <a:t>finished</a:t>
            </a:r>
            <a:r>
              <a:rPr lang="en-US" sz="1700" i="1" dirty="0" smtClean="0">
                <a:solidFill>
                  <a:srgbClr val="800000"/>
                </a:solidFill>
              </a:rPr>
              <a:t>. </a:t>
            </a:r>
            <a:r>
              <a:rPr lang="en-US" sz="1700" i="1" dirty="0">
                <a:solidFill>
                  <a:srgbClr val="800000"/>
                </a:solidFill>
              </a:rPr>
              <a:t>Although I heard, I did not understand. Then I said, </a:t>
            </a:r>
            <a:r>
              <a:rPr lang="en-US" sz="1700" i="1" dirty="0" smtClean="0">
                <a:solidFill>
                  <a:srgbClr val="800000"/>
                </a:solidFill>
              </a:rPr>
              <a:t>“My </a:t>
            </a:r>
            <a:r>
              <a:rPr lang="en-US" sz="1700" i="1" dirty="0">
                <a:solidFill>
                  <a:srgbClr val="800000"/>
                </a:solidFill>
              </a:rPr>
              <a:t>lord, what shall be the end of these things</a:t>
            </a:r>
            <a:r>
              <a:rPr lang="en-US" sz="1700" i="1" dirty="0" smtClean="0">
                <a:solidFill>
                  <a:srgbClr val="800000"/>
                </a:solidFill>
              </a:rPr>
              <a:t>?” </a:t>
            </a:r>
            <a:r>
              <a:rPr lang="en-US" sz="1700" i="1" dirty="0">
                <a:solidFill>
                  <a:srgbClr val="800000"/>
                </a:solidFill>
              </a:rPr>
              <a:t>And he said, </a:t>
            </a:r>
            <a:r>
              <a:rPr lang="en-US" sz="1700" i="1" dirty="0" smtClean="0">
                <a:solidFill>
                  <a:srgbClr val="800000"/>
                </a:solidFill>
              </a:rPr>
              <a:t>“Go </a:t>
            </a:r>
            <a:r>
              <a:rPr lang="en-US" sz="1700" i="1" dirty="0">
                <a:solidFill>
                  <a:srgbClr val="800000"/>
                </a:solidFill>
              </a:rPr>
              <a:t>your way, Daniel, for </a:t>
            </a:r>
            <a:r>
              <a:rPr lang="en-US" sz="1700" b="1" i="1" dirty="0">
                <a:solidFill>
                  <a:srgbClr val="800000"/>
                </a:solidFill>
              </a:rPr>
              <a:t>the words are closed up and </a:t>
            </a:r>
            <a:r>
              <a:rPr lang="en-US" sz="1700" b="1" i="1" u="sng" dirty="0">
                <a:solidFill>
                  <a:srgbClr val="800000"/>
                </a:solidFill>
              </a:rPr>
              <a:t>sealed till the time of the end</a:t>
            </a:r>
            <a:r>
              <a:rPr lang="en-US" sz="1700" i="1" dirty="0">
                <a:solidFill>
                  <a:srgbClr val="800000"/>
                </a:solidFill>
              </a:rPr>
              <a:t>. </a:t>
            </a:r>
            <a:r>
              <a:rPr lang="en-US" sz="1700" i="1" dirty="0" smtClean="0">
                <a:solidFill>
                  <a:srgbClr val="800000"/>
                </a:solidFill>
              </a:rPr>
              <a:t> </a:t>
            </a:r>
            <a:r>
              <a:rPr lang="en-US" sz="1700" dirty="0" smtClean="0"/>
              <a:t>(</a:t>
            </a:r>
            <a:r>
              <a:rPr lang="en-US" sz="1700" b="1" dirty="0" smtClean="0">
                <a:solidFill>
                  <a:srgbClr val="800000"/>
                </a:solidFill>
              </a:rPr>
              <a:t>Daniel 12:1-9</a:t>
            </a:r>
            <a:r>
              <a:rPr lang="en-US" sz="1700" dirty="0" smtClean="0"/>
              <a:t>)</a:t>
            </a:r>
            <a:endParaRPr lang="en-US" sz="1700" dirty="0"/>
          </a:p>
        </p:txBody>
      </p:sp>
    </p:spTree>
    <p:extLst>
      <p:ext uri="{BB962C8B-B14F-4D97-AF65-F5344CB8AC3E}">
        <p14:creationId xmlns:p14="http://schemas.microsoft.com/office/powerpoint/2010/main" val="249478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14 – The Sea and Earth Beasts</a:t>
            </a:r>
            <a:endParaRPr lang="en-US" sz="1800" b="1" dirty="0"/>
          </a:p>
        </p:txBody>
      </p:sp>
    </p:spTree>
    <p:extLst>
      <p:ext uri="{BB962C8B-B14F-4D97-AF65-F5344CB8AC3E}">
        <p14:creationId xmlns:p14="http://schemas.microsoft.com/office/powerpoint/2010/main" val="55749754"/>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Sea Beast</a:t>
            </a:r>
          </a:p>
          <a:p>
            <a:r>
              <a:rPr lang="en-US" dirty="0" smtClean="0"/>
              <a:t>Revelation 13:1-10</a:t>
            </a:r>
            <a:endParaRPr lang="en-US" dirty="0"/>
          </a:p>
        </p:txBody>
      </p:sp>
    </p:spTree>
    <p:extLst>
      <p:ext uri="{BB962C8B-B14F-4D97-AF65-F5344CB8AC3E}">
        <p14:creationId xmlns:p14="http://schemas.microsoft.com/office/powerpoint/2010/main" val="262624771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Sea Beast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was the origin of the first beast?  How might this help us understand what the beast represents?</a:t>
            </a:r>
            <a:endParaRPr lang="en-US" sz="2000" dirty="0" smtClean="0"/>
          </a:p>
          <a:p>
            <a:pPr marL="0" indent="0">
              <a:buNone/>
            </a:pPr>
            <a:r>
              <a:rPr lang="en-US" sz="2000" i="1" dirty="0">
                <a:solidFill>
                  <a:srgbClr val="800000"/>
                </a:solidFill>
              </a:rPr>
              <a:t>Then I stood </a:t>
            </a:r>
            <a:r>
              <a:rPr lang="en-US" sz="2000" b="1" i="1" dirty="0">
                <a:solidFill>
                  <a:srgbClr val="800000"/>
                </a:solidFill>
              </a:rPr>
              <a:t>on the sand of the sea</a:t>
            </a:r>
            <a:r>
              <a:rPr lang="en-US" sz="2000" i="1" dirty="0">
                <a:solidFill>
                  <a:srgbClr val="800000"/>
                </a:solidFill>
              </a:rPr>
              <a:t>. And I saw </a:t>
            </a:r>
            <a:r>
              <a:rPr lang="en-US" sz="2000" b="1" i="1" dirty="0">
                <a:solidFill>
                  <a:srgbClr val="800000"/>
                </a:solidFill>
              </a:rPr>
              <a:t>a beast rising up </a:t>
            </a:r>
            <a:r>
              <a:rPr lang="en-US" sz="2000" b="1" i="1" u="sng" dirty="0">
                <a:solidFill>
                  <a:srgbClr val="800000"/>
                </a:solidFill>
              </a:rPr>
              <a:t>out of the sea</a:t>
            </a:r>
            <a:r>
              <a:rPr lang="en-US" sz="2000" i="1" dirty="0">
                <a:solidFill>
                  <a:srgbClr val="800000"/>
                </a:solidFill>
              </a:rPr>
              <a:t>, having seven heads and ten horns, and on his horns ten crowns, and on his heads a blasphemous name. </a:t>
            </a:r>
            <a:r>
              <a:rPr lang="en-US" sz="2000" i="1" dirty="0" smtClean="0">
                <a:solidFill>
                  <a:srgbClr val="800000"/>
                </a:solidFill>
              </a:rPr>
              <a:t> </a:t>
            </a:r>
            <a:r>
              <a:rPr lang="en-US" sz="2000" dirty="0" smtClean="0"/>
              <a:t>(</a:t>
            </a:r>
            <a:r>
              <a:rPr lang="en-US" sz="2000" b="1" dirty="0" smtClean="0">
                <a:solidFill>
                  <a:srgbClr val="800000"/>
                </a:solidFill>
              </a:rPr>
              <a:t>Revelation 13:1</a:t>
            </a:r>
            <a:r>
              <a:rPr lang="en-US" sz="2000" dirty="0" smtClean="0"/>
              <a:t>)</a:t>
            </a:r>
          </a:p>
          <a:p>
            <a:r>
              <a:rPr lang="en-US" sz="2000" dirty="0" smtClean="0"/>
              <a:t>Very similar to the four beasts arising from the sea in </a:t>
            </a:r>
            <a:r>
              <a:rPr lang="en-US" sz="2000" b="1" dirty="0" smtClean="0">
                <a:solidFill>
                  <a:srgbClr val="800000"/>
                </a:solidFill>
              </a:rPr>
              <a:t>Daniel 7</a:t>
            </a:r>
            <a:r>
              <a:rPr lang="en-US" sz="2000" dirty="0" smtClean="0"/>
              <a:t>.</a:t>
            </a:r>
          </a:p>
          <a:p>
            <a:r>
              <a:rPr lang="en-US" sz="2000" dirty="0" smtClean="0"/>
              <a:t>The </a:t>
            </a:r>
            <a:r>
              <a:rPr lang="en-US" sz="2000" i="1" dirty="0">
                <a:solidFill>
                  <a:srgbClr val="800000"/>
                </a:solidFill>
              </a:rPr>
              <a:t>“sea”</a:t>
            </a:r>
            <a:r>
              <a:rPr lang="en-US" sz="2000" dirty="0"/>
              <a:t> seems to represent churning, chaotic society, with rising &amp; falling nations, just like the waves (</a:t>
            </a:r>
            <a:r>
              <a:rPr lang="en-US" sz="2000" b="1" dirty="0">
                <a:solidFill>
                  <a:srgbClr val="800000"/>
                </a:solidFill>
              </a:rPr>
              <a:t>Psalm 65:7; Isaiah 17:12-13; 57:20-21; Jeremiah 49:23; 51:54-55</a:t>
            </a:r>
            <a:r>
              <a:rPr lang="en-US" sz="2000" dirty="0"/>
              <a:t>).</a:t>
            </a:r>
          </a:p>
          <a:p>
            <a:r>
              <a:rPr lang="en-US" sz="2000" dirty="0"/>
              <a:t>Loss of dominion is compared to falling back into the sea, or being covered by it (</a:t>
            </a:r>
            <a:r>
              <a:rPr lang="en-US" sz="2000" b="1" dirty="0">
                <a:solidFill>
                  <a:srgbClr val="800000"/>
                </a:solidFill>
              </a:rPr>
              <a:t>Jeremiah 51:40; Ezekiel 26:3-4</a:t>
            </a:r>
            <a:r>
              <a:rPr lang="en-US" sz="2000" dirty="0"/>
              <a:t>).</a:t>
            </a:r>
          </a:p>
          <a:p>
            <a:r>
              <a:rPr lang="en-US" sz="2000" dirty="0"/>
              <a:t>Powerful nations sit upon or by many waters with </a:t>
            </a:r>
            <a:r>
              <a:rPr lang="en-US" sz="2000" i="1" dirty="0">
                <a:solidFill>
                  <a:srgbClr val="800000"/>
                </a:solidFill>
              </a:rPr>
              <a:t>“nations streaming”</a:t>
            </a:r>
            <a:r>
              <a:rPr lang="en-US" sz="2000" dirty="0">
                <a:solidFill>
                  <a:srgbClr val="800000"/>
                </a:solidFill>
              </a:rPr>
              <a:t> </a:t>
            </a:r>
            <a:r>
              <a:rPr lang="en-US" sz="2000" dirty="0"/>
              <a:t>to it (</a:t>
            </a:r>
            <a:r>
              <a:rPr lang="en-US" sz="2000" b="1" dirty="0">
                <a:solidFill>
                  <a:srgbClr val="800000"/>
                </a:solidFill>
              </a:rPr>
              <a:t>Jeremiah 51:13, 44</a:t>
            </a:r>
            <a:r>
              <a:rPr lang="en-US" sz="2000" dirty="0"/>
              <a:t>).</a:t>
            </a:r>
          </a:p>
        </p:txBody>
      </p:sp>
    </p:spTree>
    <p:extLst>
      <p:ext uri="{BB962C8B-B14F-4D97-AF65-F5344CB8AC3E}">
        <p14:creationId xmlns:p14="http://schemas.microsoft.com/office/powerpoint/2010/main" val="28033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Describe this first beast, and compare it to the beasts described in </a:t>
            </a:r>
            <a:r>
              <a:rPr lang="en-US" sz="2000" b="1" dirty="0">
                <a:solidFill>
                  <a:srgbClr val="800000"/>
                </a:solidFill>
              </a:rPr>
              <a:t>Daniel 7:1-28</a:t>
            </a:r>
            <a:r>
              <a:rPr lang="en-US" sz="2000" dirty="0"/>
              <a:t>.  What did the beasts and their attributes in </a:t>
            </a:r>
            <a:r>
              <a:rPr lang="en-US" sz="2000" b="1" dirty="0">
                <a:solidFill>
                  <a:srgbClr val="800000"/>
                </a:solidFill>
              </a:rPr>
              <a:t>Daniel 7</a:t>
            </a:r>
            <a:r>
              <a:rPr lang="en-US" sz="2000" dirty="0"/>
              <a:t> originally represent?  How does this help us better understand this first beast of </a:t>
            </a:r>
            <a:r>
              <a:rPr lang="en-US" sz="2000" b="1" dirty="0">
                <a:solidFill>
                  <a:srgbClr val="800000"/>
                </a:solidFill>
              </a:rPr>
              <a:t>Revelation 13</a:t>
            </a:r>
            <a:r>
              <a:rPr lang="en-US" sz="2000" dirty="0"/>
              <a:t>?</a:t>
            </a:r>
            <a:endParaRPr lang="en-US" sz="2000" dirty="0" smtClean="0"/>
          </a:p>
          <a:p>
            <a:pPr marL="0" indent="0">
              <a:lnSpc>
                <a:spcPct val="97000"/>
              </a:lnSpc>
              <a:spcBef>
                <a:spcPts val="0"/>
              </a:spcBef>
              <a:buNone/>
            </a:pPr>
            <a:r>
              <a:rPr lang="en-US" sz="2000" i="1" dirty="0">
                <a:solidFill>
                  <a:srgbClr val="800000"/>
                </a:solidFill>
              </a:rPr>
              <a:t>Then I stood on the sand of the sea. And I saw a beast rising up out of the sea, having </a:t>
            </a:r>
            <a:r>
              <a:rPr lang="en-US" sz="2000" b="1" i="1" dirty="0">
                <a:solidFill>
                  <a:srgbClr val="800000"/>
                </a:solidFill>
              </a:rPr>
              <a:t>seven heads </a:t>
            </a:r>
            <a:r>
              <a:rPr lang="en-US" sz="2000" i="1" dirty="0">
                <a:solidFill>
                  <a:srgbClr val="800000"/>
                </a:solidFill>
              </a:rPr>
              <a:t>and </a:t>
            </a:r>
            <a:r>
              <a:rPr lang="en-US" sz="2000" b="1" i="1" u="sng" dirty="0">
                <a:solidFill>
                  <a:srgbClr val="800000"/>
                </a:solidFill>
              </a:rPr>
              <a:t>ten horns</a:t>
            </a:r>
            <a:r>
              <a:rPr lang="en-US" sz="2000" i="1" dirty="0">
                <a:solidFill>
                  <a:srgbClr val="800000"/>
                </a:solidFill>
              </a:rPr>
              <a:t>, and on his horns </a:t>
            </a:r>
            <a:r>
              <a:rPr lang="en-US" sz="2000" b="1" i="1" dirty="0">
                <a:solidFill>
                  <a:srgbClr val="800000"/>
                </a:solidFill>
              </a:rPr>
              <a:t>ten crowns</a:t>
            </a:r>
            <a:r>
              <a:rPr lang="en-US" sz="2000" i="1" dirty="0">
                <a:solidFill>
                  <a:srgbClr val="800000"/>
                </a:solidFill>
              </a:rPr>
              <a:t>, and on his heads a </a:t>
            </a:r>
            <a:r>
              <a:rPr lang="en-US" sz="2000" b="1" i="1" dirty="0">
                <a:solidFill>
                  <a:srgbClr val="800000"/>
                </a:solidFill>
              </a:rPr>
              <a:t>blasphemous name</a:t>
            </a:r>
            <a:r>
              <a:rPr lang="en-US" sz="2000" b="1" i="1" dirty="0" smtClean="0">
                <a:solidFill>
                  <a:srgbClr val="800000"/>
                </a:solidFill>
              </a:rPr>
              <a:t>.  </a:t>
            </a:r>
            <a:r>
              <a:rPr lang="en-US" sz="2000" i="1" dirty="0" smtClean="0">
                <a:solidFill>
                  <a:srgbClr val="800000"/>
                </a:solidFill>
              </a:rPr>
              <a:t>Now </a:t>
            </a:r>
            <a:r>
              <a:rPr lang="en-US" sz="2000" i="1" dirty="0">
                <a:solidFill>
                  <a:srgbClr val="800000"/>
                </a:solidFill>
              </a:rPr>
              <a:t>the beast which I saw was like a </a:t>
            </a:r>
            <a:r>
              <a:rPr lang="en-US" sz="2000" b="1" i="1" dirty="0">
                <a:solidFill>
                  <a:srgbClr val="800000"/>
                </a:solidFill>
              </a:rPr>
              <a:t>leopard</a:t>
            </a:r>
            <a:r>
              <a:rPr lang="en-US" sz="2000" i="1" dirty="0">
                <a:solidFill>
                  <a:srgbClr val="800000"/>
                </a:solidFill>
              </a:rPr>
              <a:t>, his feet were like the </a:t>
            </a:r>
            <a:r>
              <a:rPr lang="en-US" sz="2000" b="1" i="1" dirty="0">
                <a:solidFill>
                  <a:srgbClr val="800000"/>
                </a:solidFill>
              </a:rPr>
              <a:t>feet of a bear</a:t>
            </a:r>
            <a:r>
              <a:rPr lang="en-US" sz="2000" i="1" dirty="0">
                <a:solidFill>
                  <a:srgbClr val="800000"/>
                </a:solidFill>
              </a:rPr>
              <a:t>, and his mouth like the </a:t>
            </a:r>
            <a:r>
              <a:rPr lang="en-US" sz="2000" b="1" i="1" dirty="0">
                <a:solidFill>
                  <a:srgbClr val="800000"/>
                </a:solidFill>
              </a:rPr>
              <a:t>mouth of a lion</a:t>
            </a:r>
            <a:r>
              <a:rPr lang="en-US" sz="2000" i="1" dirty="0">
                <a:solidFill>
                  <a:srgbClr val="800000"/>
                </a:solidFill>
              </a:rPr>
              <a:t>. The </a:t>
            </a:r>
            <a:r>
              <a:rPr lang="en-US" sz="2000" b="1" i="1" u="sng" dirty="0">
                <a:solidFill>
                  <a:srgbClr val="800000"/>
                </a:solidFill>
              </a:rPr>
              <a:t>dragon</a:t>
            </a:r>
            <a:r>
              <a:rPr lang="en-US" sz="2000" b="1" i="1" dirty="0">
                <a:solidFill>
                  <a:srgbClr val="800000"/>
                </a:solidFill>
              </a:rPr>
              <a:t> gave him </a:t>
            </a:r>
            <a:r>
              <a:rPr lang="en-US" sz="2000" i="1" dirty="0">
                <a:solidFill>
                  <a:srgbClr val="800000"/>
                </a:solidFill>
              </a:rPr>
              <a:t>his power, his throne, and great authority. </a:t>
            </a:r>
            <a:r>
              <a:rPr lang="en-US" sz="2000" i="1" dirty="0" smtClean="0">
                <a:solidFill>
                  <a:srgbClr val="800000"/>
                </a:solidFill>
              </a:rPr>
              <a:t> </a:t>
            </a:r>
            <a:r>
              <a:rPr lang="en-US" sz="2000" dirty="0" smtClean="0"/>
              <a:t>(</a:t>
            </a:r>
            <a:r>
              <a:rPr lang="en-US" sz="2000" b="1" dirty="0" smtClean="0">
                <a:solidFill>
                  <a:srgbClr val="800000"/>
                </a:solidFill>
              </a:rPr>
              <a:t>Revelation 13:1-2</a:t>
            </a:r>
            <a:r>
              <a:rPr lang="en-US" sz="2000" dirty="0" smtClean="0"/>
              <a:t>)</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9876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Beloved Greetings</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buFont typeface="+mj-lt"/>
              <a:buAutoNum type="arabicPeriod" startAt="4"/>
            </a:pPr>
            <a:r>
              <a:rPr lang="en-US" dirty="0" smtClean="0"/>
              <a:t>How </a:t>
            </a:r>
            <a:r>
              <a:rPr lang="en-US" dirty="0"/>
              <a:t>is Jesus described in the greeting?  How would this description help first-century Christians suffering persecution</a:t>
            </a:r>
            <a:r>
              <a:rPr lang="en-US" dirty="0" smtClean="0"/>
              <a:t>?</a:t>
            </a:r>
          </a:p>
        </p:txBody>
      </p:sp>
      <p:sp>
        <p:nvSpPr>
          <p:cNvPr id="4" name="TextBox 3"/>
          <p:cNvSpPr txBox="1"/>
          <p:nvPr/>
        </p:nvSpPr>
        <p:spPr>
          <a:xfrm>
            <a:off x="47501" y="1763493"/>
            <a:ext cx="4524499" cy="3139321"/>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Jesus </a:t>
            </a:r>
            <a:r>
              <a:rPr lang="en-US" i="1" dirty="0" smtClean="0">
                <a:solidFill>
                  <a:srgbClr val="800000"/>
                </a:solidFill>
                <a:latin typeface="Times New Roman" panose="02020603050405020304" pitchFamily="18" charset="0"/>
                <a:cs typeface="Times New Roman" panose="02020603050405020304" pitchFamily="18" charset="0"/>
              </a:rPr>
              <a:t>Christ,</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the </a:t>
            </a:r>
            <a:r>
              <a:rPr lang="en-US" i="1" dirty="0">
                <a:solidFill>
                  <a:srgbClr val="800000"/>
                </a:solidFill>
                <a:latin typeface="Times New Roman" panose="02020603050405020304" pitchFamily="18" charset="0"/>
                <a:cs typeface="Times New Roman" panose="02020603050405020304" pitchFamily="18" charset="0"/>
              </a:rPr>
              <a:t>faithful </a:t>
            </a:r>
            <a:r>
              <a:rPr lang="en-US" i="1" dirty="0" smtClean="0">
                <a:solidFill>
                  <a:srgbClr val="800000"/>
                </a:solidFill>
                <a:latin typeface="Times New Roman" panose="02020603050405020304" pitchFamily="18" charset="0"/>
                <a:cs typeface="Times New Roman" panose="02020603050405020304" pitchFamily="18" charset="0"/>
              </a:rPr>
              <a:t>witness,</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the </a:t>
            </a:r>
            <a:r>
              <a:rPr lang="en-US" i="1" dirty="0">
                <a:solidFill>
                  <a:srgbClr val="800000"/>
                </a:solidFill>
                <a:latin typeface="Times New Roman" panose="02020603050405020304" pitchFamily="18" charset="0"/>
                <a:cs typeface="Times New Roman" panose="02020603050405020304" pitchFamily="18" charset="0"/>
              </a:rPr>
              <a:t>firstborn from the dead, </a:t>
            </a:r>
            <a:endParaRPr lang="en-US" i="1" dirty="0" smtClean="0">
              <a:solidFill>
                <a:srgbClr val="8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the </a:t>
            </a:r>
            <a:r>
              <a:rPr lang="en-US" i="1" dirty="0">
                <a:solidFill>
                  <a:srgbClr val="800000"/>
                </a:solidFill>
                <a:latin typeface="Times New Roman" panose="02020603050405020304" pitchFamily="18" charset="0"/>
                <a:cs typeface="Times New Roman" panose="02020603050405020304" pitchFamily="18" charset="0"/>
              </a:rPr>
              <a:t>ruler over the kings of the </a:t>
            </a:r>
            <a:r>
              <a:rPr lang="en-US" i="1" dirty="0" smtClean="0">
                <a:solidFill>
                  <a:srgbClr val="800000"/>
                </a:solidFill>
                <a:latin typeface="Times New Roman" panose="02020603050405020304" pitchFamily="18" charset="0"/>
                <a:cs typeface="Times New Roman" panose="02020603050405020304" pitchFamily="18" charset="0"/>
              </a:rPr>
              <a:t>earth.</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Him </a:t>
            </a:r>
            <a:r>
              <a:rPr lang="en-US" i="1" dirty="0">
                <a:solidFill>
                  <a:srgbClr val="800000"/>
                </a:solidFill>
                <a:latin typeface="Times New Roman" panose="02020603050405020304" pitchFamily="18" charset="0"/>
                <a:cs typeface="Times New Roman" panose="02020603050405020304" pitchFamily="18" charset="0"/>
              </a:rPr>
              <a:t>who loved </a:t>
            </a:r>
            <a:r>
              <a:rPr lang="en-US" i="1" dirty="0" smtClean="0">
                <a:solidFill>
                  <a:srgbClr val="800000"/>
                </a:solidFill>
                <a:latin typeface="Times New Roman" panose="02020603050405020304" pitchFamily="18" charset="0"/>
                <a:cs typeface="Times New Roman" panose="02020603050405020304" pitchFamily="18" charset="0"/>
              </a:rPr>
              <a:t>us</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and washed </a:t>
            </a:r>
            <a:r>
              <a:rPr lang="en-US" i="1" dirty="0">
                <a:solidFill>
                  <a:srgbClr val="800000"/>
                </a:solidFill>
                <a:latin typeface="Times New Roman" panose="02020603050405020304" pitchFamily="18" charset="0"/>
                <a:cs typeface="Times New Roman" panose="02020603050405020304" pitchFamily="18" charset="0"/>
              </a:rPr>
              <a:t>us from our sins in His own </a:t>
            </a:r>
            <a:r>
              <a:rPr lang="en-US" i="1" dirty="0" smtClean="0">
                <a:solidFill>
                  <a:srgbClr val="800000"/>
                </a:solidFill>
                <a:latin typeface="Times New Roman" panose="02020603050405020304" pitchFamily="18" charset="0"/>
                <a:cs typeface="Times New Roman" panose="02020603050405020304" pitchFamily="18" charset="0"/>
              </a:rPr>
              <a:t>blood,</a:t>
            </a:r>
            <a:endParaRPr lang="en-US" i="1" dirty="0">
              <a:solidFill>
                <a:srgbClr val="8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and </a:t>
            </a:r>
            <a:r>
              <a:rPr lang="en-US" i="1" dirty="0">
                <a:solidFill>
                  <a:srgbClr val="800000"/>
                </a:solidFill>
                <a:latin typeface="Times New Roman" panose="02020603050405020304" pitchFamily="18" charset="0"/>
                <a:cs typeface="Times New Roman" panose="02020603050405020304" pitchFamily="18" charset="0"/>
              </a:rPr>
              <a:t>has made us kings and priests to His God and </a:t>
            </a:r>
            <a:r>
              <a:rPr lang="en-US" i="1" dirty="0" smtClean="0">
                <a:solidFill>
                  <a:srgbClr val="800000"/>
                </a:solidFill>
                <a:latin typeface="Times New Roman" panose="02020603050405020304" pitchFamily="18" charset="0"/>
                <a:cs typeface="Times New Roman" panose="02020603050405020304" pitchFamily="18" charset="0"/>
              </a:rPr>
              <a:t>Father,</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to </a:t>
            </a:r>
            <a:r>
              <a:rPr lang="en-US" i="1" dirty="0">
                <a:solidFill>
                  <a:srgbClr val="800000"/>
                </a:solidFill>
                <a:latin typeface="Times New Roman" panose="02020603050405020304" pitchFamily="18" charset="0"/>
                <a:cs typeface="Times New Roman" panose="02020603050405020304" pitchFamily="18" charset="0"/>
              </a:rPr>
              <a:t>Him be glory and dominion forever and ever. </a:t>
            </a:r>
            <a:r>
              <a:rPr lang="en-US" dirty="0">
                <a:solidFill>
                  <a:srgbClr val="800000"/>
                </a:solidFill>
                <a:latin typeface="Times New Roman" panose="02020603050405020304" pitchFamily="18" charset="0"/>
                <a:cs typeface="Times New Roman" panose="02020603050405020304" pitchFamily="18" charset="0"/>
              </a:rPr>
              <a:t>(</a:t>
            </a:r>
            <a:r>
              <a:rPr lang="en-US" b="1" dirty="0">
                <a:solidFill>
                  <a:srgbClr val="800000"/>
                </a:solidFill>
                <a:latin typeface="Times New Roman" panose="02020603050405020304" pitchFamily="18" charset="0"/>
                <a:cs typeface="Times New Roman" panose="02020603050405020304" pitchFamily="18" charset="0"/>
              </a:rPr>
              <a:t>Revelation </a:t>
            </a:r>
            <a:r>
              <a:rPr lang="en-US" b="1" dirty="0" smtClean="0">
                <a:solidFill>
                  <a:srgbClr val="800000"/>
                </a:solidFill>
                <a:latin typeface="Times New Roman" panose="02020603050405020304" pitchFamily="18" charset="0"/>
                <a:cs typeface="Times New Roman" panose="02020603050405020304" pitchFamily="18" charset="0"/>
              </a:rPr>
              <a:t>1:5-6</a:t>
            </a:r>
            <a:r>
              <a:rPr lang="en-US" dirty="0" smtClean="0">
                <a:solidFill>
                  <a:srgbClr val="800000"/>
                </a:solidFill>
                <a:latin typeface="Times New Roman" panose="02020603050405020304" pitchFamily="18" charset="0"/>
                <a:cs typeface="Times New Roman" panose="02020603050405020304" pitchFamily="18" charset="0"/>
              </a:rPr>
              <a:t>)</a:t>
            </a:r>
            <a:endParaRPr lang="en-US" dirty="0">
              <a:solidFill>
                <a:srgbClr val="8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0" y="1763493"/>
            <a:ext cx="4524499"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Savior of Prophesy – fulfilled promises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He Himself was faithful unto death</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Conquered death and resurrected</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Power over all earthly empires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Being who cares – not callous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Saved us by sacrificing His own life.  Shows extent of love and commitment.</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Rewarded us with authority and a heavenly task to help save others.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Truly worthy of praise</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Provides hope, courage, and confidence!</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500"/>
                                        <p:tgtEl>
                                          <p:spTgt spid="5">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fade">
                                      <p:cBhvr>
                                        <p:cTn id="75" dur="500"/>
                                        <p:tgtEl>
                                          <p:spTgt spid="4">
                                            <p:txEl>
                                              <p:pRg st="7" end="7"/>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Effect transition="in" filter="fade">
                                      <p:cBhvr>
                                        <p:cTn id="79" dur="500"/>
                                        <p:tgtEl>
                                          <p:spTgt spid="5">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en-US" dirty="0"/>
              <a:t>Comparing the Visions</a:t>
            </a:r>
          </a:p>
        </p:txBody>
      </p:sp>
      <p:sp>
        <p:nvSpPr>
          <p:cNvPr id="281620" name="Rectangle 20"/>
          <p:cNvSpPr>
            <a:spLocks noGrp="1" noChangeArrowheads="1"/>
          </p:cNvSpPr>
          <p:nvPr>
            <p:ph sz="quarter" idx="10"/>
          </p:nvPr>
        </p:nvSpPr>
        <p:spPr>
          <a:xfrm>
            <a:off x="1811462" y="1211495"/>
            <a:ext cx="1450558" cy="589842"/>
          </a:xfrm>
          <a:noFill/>
          <a:ln/>
        </p:spPr>
        <p:txBody>
          <a:bodyPr/>
          <a:lstStyle/>
          <a:p>
            <a:pPr marL="0" indent="0" algn="ctr">
              <a:lnSpc>
                <a:spcPct val="80000"/>
              </a:lnSpc>
              <a:buFont typeface="Wingdings" pitchFamily="2" charset="2"/>
              <a:buNone/>
            </a:pPr>
            <a:r>
              <a:rPr lang="en-US" altLang="en-US" sz="1400" b="1" dirty="0">
                <a:solidFill>
                  <a:srgbClr val="800000"/>
                </a:solidFill>
              </a:rPr>
              <a:t>Babylon</a:t>
            </a:r>
          </a:p>
          <a:p>
            <a:pPr marL="0" indent="0" algn="ctr">
              <a:lnSpc>
                <a:spcPct val="80000"/>
              </a:lnSpc>
              <a:buFont typeface="Wingdings" pitchFamily="2" charset="2"/>
              <a:buNone/>
            </a:pPr>
            <a:r>
              <a:rPr lang="en-US" altLang="en-US" sz="1400" dirty="0"/>
              <a:t>612-539 B.C.</a:t>
            </a:r>
          </a:p>
        </p:txBody>
      </p:sp>
      <p:sp>
        <p:nvSpPr>
          <p:cNvPr id="281604" name="Rectangle 4"/>
          <p:cNvSpPr>
            <a:spLocks noChangeArrowheads="1"/>
          </p:cNvSpPr>
          <p:nvPr/>
        </p:nvSpPr>
        <p:spPr bwMode="auto">
          <a:xfrm>
            <a:off x="348089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Head of Gold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5" name="Rectangle 5"/>
          <p:cNvSpPr>
            <a:spLocks noChangeArrowheads="1"/>
          </p:cNvSpPr>
          <p:nvPr/>
        </p:nvSpPr>
        <p:spPr bwMode="auto">
          <a:xfrm>
            <a:off x="348089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Arms &amp; Chest of Silver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6" name="Rectangle 6"/>
          <p:cNvSpPr>
            <a:spLocks noChangeArrowheads="1"/>
          </p:cNvSpPr>
          <p:nvPr/>
        </p:nvSpPr>
        <p:spPr bwMode="auto">
          <a:xfrm>
            <a:off x="348089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Belly and Thighs of Bronze</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7" name="Rectangle 7"/>
          <p:cNvSpPr>
            <a:spLocks noChangeArrowheads="1"/>
          </p:cNvSpPr>
          <p:nvPr/>
        </p:nvSpPr>
        <p:spPr bwMode="auto">
          <a:xfrm>
            <a:off x="3480890" y="344561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Legs of Iron with Feet mixed with Clay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8" name="Rectangle 8"/>
          <p:cNvSpPr>
            <a:spLocks noChangeArrowheads="1"/>
          </p:cNvSpPr>
          <p:nvPr/>
        </p:nvSpPr>
        <p:spPr bwMode="auto">
          <a:xfrm>
            <a:off x="698446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Lion’s Mouth</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9" name="Rectangle 9"/>
          <p:cNvSpPr>
            <a:spLocks noChangeArrowheads="1"/>
          </p:cNvSpPr>
          <p:nvPr/>
        </p:nvSpPr>
        <p:spPr bwMode="auto">
          <a:xfrm>
            <a:off x="698446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Bear’s Feet</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0" name="Rectangle 10"/>
          <p:cNvSpPr>
            <a:spLocks noChangeArrowheads="1"/>
          </p:cNvSpPr>
          <p:nvPr/>
        </p:nvSpPr>
        <p:spPr bwMode="auto">
          <a:xfrm>
            <a:off x="698446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Leopard’s Body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1" name="Rectangle 11"/>
          <p:cNvSpPr>
            <a:spLocks noChangeArrowheads="1"/>
          </p:cNvSpPr>
          <p:nvPr/>
        </p:nvSpPr>
        <p:spPr bwMode="auto">
          <a:xfrm>
            <a:off x="683206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7 Heads and 10 Horns, Blasphemous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2" name="Rectangle 12"/>
          <p:cNvSpPr>
            <a:spLocks noChangeArrowheads="1"/>
          </p:cNvSpPr>
          <p:nvPr/>
        </p:nvSpPr>
        <p:spPr bwMode="auto">
          <a:xfrm>
            <a:off x="518971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Lion</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3" name="Rectangle 13"/>
          <p:cNvSpPr>
            <a:spLocks noChangeArrowheads="1"/>
          </p:cNvSpPr>
          <p:nvPr/>
        </p:nvSpPr>
        <p:spPr bwMode="auto">
          <a:xfrm>
            <a:off x="518971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4" name="Rectangle 14"/>
          <p:cNvSpPr>
            <a:spLocks noChangeArrowheads="1"/>
          </p:cNvSpPr>
          <p:nvPr/>
        </p:nvSpPr>
        <p:spPr bwMode="auto">
          <a:xfrm>
            <a:off x="518971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5" name="Rectangle 15"/>
          <p:cNvSpPr>
            <a:spLocks noChangeArrowheads="1"/>
          </p:cNvSpPr>
          <p:nvPr/>
        </p:nvSpPr>
        <p:spPr bwMode="auto">
          <a:xfrm>
            <a:off x="503731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Dreadful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with</a:t>
            </a:r>
            <a:b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Iron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Teeth and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10 Horns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and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Great Words</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7" name="Rectangle 17"/>
          <p:cNvSpPr>
            <a:spLocks noChangeArrowheads="1"/>
          </p:cNvSpPr>
          <p:nvPr/>
        </p:nvSpPr>
        <p:spPr bwMode="auto">
          <a:xfrm>
            <a:off x="332849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2</a:t>
            </a:r>
          </a:p>
        </p:txBody>
      </p:sp>
      <p:sp>
        <p:nvSpPr>
          <p:cNvPr id="281618" name="Rectangle 18"/>
          <p:cNvSpPr>
            <a:spLocks noChangeArrowheads="1"/>
          </p:cNvSpPr>
          <p:nvPr/>
        </p:nvSpPr>
        <p:spPr bwMode="auto">
          <a:xfrm>
            <a:off x="683206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Revelation 13</a:t>
            </a:r>
          </a:p>
        </p:txBody>
      </p:sp>
      <p:sp>
        <p:nvSpPr>
          <p:cNvPr id="281619" name="Rectangle 19"/>
          <p:cNvSpPr>
            <a:spLocks noChangeArrowheads="1"/>
          </p:cNvSpPr>
          <p:nvPr/>
        </p:nvSpPr>
        <p:spPr bwMode="auto">
          <a:xfrm>
            <a:off x="5113510"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Daniel 7</a:t>
            </a:r>
          </a:p>
        </p:txBody>
      </p:sp>
      <p:sp>
        <p:nvSpPr>
          <p:cNvPr id="281621" name="Rectangle 21"/>
          <p:cNvSpPr>
            <a:spLocks noChangeArrowheads="1"/>
          </p:cNvSpPr>
          <p:nvPr/>
        </p:nvSpPr>
        <p:spPr bwMode="auto">
          <a:xfrm>
            <a:off x="1889041"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err="1">
                <a:solidFill>
                  <a:srgbClr val="800000"/>
                </a:solidFill>
                <a:latin typeface="Times New Roman" panose="02020603050405020304" pitchFamily="18" charset="0"/>
                <a:cs typeface="Times New Roman" panose="02020603050405020304" pitchFamily="18" charset="0"/>
              </a:rPr>
              <a:t>Medo</a:t>
            </a:r>
            <a:r>
              <a:rPr lang="en-US" altLang="en-US" sz="1400" b="1" dirty="0">
                <a:solidFill>
                  <a:srgbClr val="800000"/>
                </a:solidFill>
                <a:latin typeface="Times New Roman" panose="02020603050405020304" pitchFamily="18" charset="0"/>
                <a:cs typeface="Times New Roman" panose="02020603050405020304" pitchFamily="18" charset="0"/>
              </a:rPr>
              <a:t>-Persia</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539-331 B.C.</a:t>
            </a:r>
          </a:p>
        </p:txBody>
      </p:sp>
      <p:sp>
        <p:nvSpPr>
          <p:cNvPr id="281622" name="Rectangle 22"/>
          <p:cNvSpPr>
            <a:spLocks noChangeArrowheads="1"/>
          </p:cNvSpPr>
          <p:nvPr/>
        </p:nvSpPr>
        <p:spPr bwMode="auto">
          <a:xfrm>
            <a:off x="1889041"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Greece</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331-64 B.C.</a:t>
            </a:r>
          </a:p>
        </p:txBody>
      </p:sp>
      <p:sp>
        <p:nvSpPr>
          <p:cNvPr id="281623" name="Rectangle 23"/>
          <p:cNvSpPr>
            <a:spLocks noChangeArrowheads="1"/>
          </p:cNvSpPr>
          <p:nvPr/>
        </p:nvSpPr>
        <p:spPr bwMode="auto">
          <a:xfrm>
            <a:off x="1812841" y="3445615"/>
            <a:ext cx="1447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Rome </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64 </a:t>
            </a:r>
            <a:r>
              <a:rPr lang="en-US" altLang="en-US" sz="1400" dirty="0" smtClean="0">
                <a:solidFill>
                  <a:schemeClr val="bg1">
                    <a:lumMod val="85000"/>
                    <a:lumOff val="15000"/>
                  </a:schemeClr>
                </a:solidFill>
                <a:latin typeface="Times New Roman" panose="02020603050405020304" pitchFamily="18" charset="0"/>
                <a:cs typeface="Times New Roman" panose="02020603050405020304" pitchFamily="18" charset="0"/>
              </a:rPr>
              <a:t>B.C. - 476 </a:t>
            </a: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AD</a:t>
            </a:r>
          </a:p>
        </p:txBody>
      </p:sp>
      <p:sp>
        <p:nvSpPr>
          <p:cNvPr id="281624" name="Rectangle 24"/>
          <p:cNvSpPr>
            <a:spLocks noChangeArrowheads="1"/>
          </p:cNvSpPr>
          <p:nvPr/>
        </p:nvSpPr>
        <p:spPr bwMode="auto">
          <a:xfrm>
            <a:off x="1812841"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History</a:t>
            </a:r>
          </a:p>
        </p:txBody>
      </p:sp>
      <p:sp>
        <p:nvSpPr>
          <p:cNvPr id="281626" name="Rectangle 26"/>
          <p:cNvSpPr>
            <a:spLocks noChangeArrowheads="1"/>
          </p:cNvSpPr>
          <p:nvPr/>
        </p:nvSpPr>
        <p:spPr bwMode="auto">
          <a:xfrm>
            <a:off x="3480890"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Body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7" name="Rectangle 27"/>
          <p:cNvSpPr>
            <a:spLocks noChangeArrowheads="1"/>
          </p:cNvSpPr>
          <p:nvPr/>
        </p:nvSpPr>
        <p:spPr bwMode="auto">
          <a:xfrm>
            <a:off x="683206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Body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Ultimate Enemy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8" name="Rectangle 28"/>
          <p:cNvSpPr>
            <a:spLocks noChangeArrowheads="1"/>
          </p:cNvSpPr>
          <p:nvPr/>
        </p:nvSpPr>
        <p:spPr bwMode="auto">
          <a:xfrm>
            <a:off x="503731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4 Beasts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9" name="Rectangle 29"/>
          <p:cNvSpPr>
            <a:spLocks noChangeArrowheads="1"/>
          </p:cNvSpPr>
          <p:nvPr/>
        </p:nvSpPr>
        <p:spPr bwMode="auto">
          <a:xfrm>
            <a:off x="1889041"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4 World Empires</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pic>
        <p:nvPicPr>
          <p:cNvPr id="28" name="Picture 6" descr="stat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31" y="992518"/>
            <a:ext cx="1391194" cy="406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1624"/>
                                        </p:tgtEl>
                                        <p:attrNameLst>
                                          <p:attrName>style.visibility</p:attrName>
                                        </p:attrNameLst>
                                      </p:cBhvr>
                                      <p:to>
                                        <p:strVal val="visible"/>
                                      </p:to>
                                    </p:set>
                                    <p:animEffect transition="in" filter="fade">
                                      <p:cBhvr>
                                        <p:cTn id="7" dur="500"/>
                                        <p:tgtEl>
                                          <p:spTgt spid="2816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1620">
                                            <p:bg/>
                                          </p:spTgt>
                                        </p:tgtEl>
                                        <p:attrNameLst>
                                          <p:attrName>style.visibility</p:attrName>
                                        </p:attrNameLst>
                                      </p:cBhvr>
                                      <p:to>
                                        <p:strVal val="visible"/>
                                      </p:to>
                                    </p:set>
                                    <p:animEffect transition="in" filter="fade">
                                      <p:cBhvr>
                                        <p:cTn id="11" dur="500"/>
                                        <p:tgtEl>
                                          <p:spTgt spid="2816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620">
                                            <p:txEl>
                                              <p:pRg st="0" end="0"/>
                                            </p:txEl>
                                          </p:spTgt>
                                        </p:tgtEl>
                                        <p:attrNameLst>
                                          <p:attrName>style.visibility</p:attrName>
                                        </p:attrNameLst>
                                      </p:cBhvr>
                                      <p:to>
                                        <p:strVal val="visible"/>
                                      </p:to>
                                    </p:set>
                                    <p:animEffect transition="in" filter="fade">
                                      <p:cBhvr>
                                        <p:cTn id="15" dur="500"/>
                                        <p:tgtEl>
                                          <p:spTgt spid="28162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1620">
                                            <p:txEl>
                                              <p:pRg st="1" end="1"/>
                                            </p:txEl>
                                          </p:spTgt>
                                        </p:tgtEl>
                                        <p:attrNameLst>
                                          <p:attrName>style.visibility</p:attrName>
                                        </p:attrNameLst>
                                      </p:cBhvr>
                                      <p:to>
                                        <p:strVal val="visible"/>
                                      </p:to>
                                    </p:set>
                                    <p:animEffect transition="in" filter="fade">
                                      <p:cBhvr>
                                        <p:cTn id="19" dur="500"/>
                                        <p:tgtEl>
                                          <p:spTgt spid="28162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1621"/>
                                        </p:tgtEl>
                                        <p:attrNameLst>
                                          <p:attrName>style.visibility</p:attrName>
                                        </p:attrNameLst>
                                      </p:cBhvr>
                                      <p:to>
                                        <p:strVal val="visible"/>
                                      </p:to>
                                    </p:set>
                                    <p:animEffect transition="in" filter="fade">
                                      <p:cBhvr>
                                        <p:cTn id="23" dur="500"/>
                                        <p:tgtEl>
                                          <p:spTgt spid="2816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1622"/>
                                        </p:tgtEl>
                                        <p:attrNameLst>
                                          <p:attrName>style.visibility</p:attrName>
                                        </p:attrNameLst>
                                      </p:cBhvr>
                                      <p:to>
                                        <p:strVal val="visible"/>
                                      </p:to>
                                    </p:set>
                                    <p:animEffect transition="in" filter="fade">
                                      <p:cBhvr>
                                        <p:cTn id="27" dur="500"/>
                                        <p:tgtEl>
                                          <p:spTgt spid="2816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1623"/>
                                        </p:tgtEl>
                                        <p:attrNameLst>
                                          <p:attrName>style.visibility</p:attrName>
                                        </p:attrNameLst>
                                      </p:cBhvr>
                                      <p:to>
                                        <p:strVal val="visible"/>
                                      </p:to>
                                    </p:set>
                                    <p:animEffect transition="in" filter="fade">
                                      <p:cBhvr>
                                        <p:cTn id="31" dur="500"/>
                                        <p:tgtEl>
                                          <p:spTgt spid="2816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1617"/>
                                        </p:tgtEl>
                                        <p:attrNameLst>
                                          <p:attrName>style.visibility</p:attrName>
                                        </p:attrNameLst>
                                      </p:cBhvr>
                                      <p:to>
                                        <p:strVal val="visible"/>
                                      </p:to>
                                    </p:set>
                                    <p:animEffect transition="in" filter="fade">
                                      <p:cBhvr>
                                        <p:cTn id="36" dur="500"/>
                                        <p:tgtEl>
                                          <p:spTgt spid="28161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1604"/>
                                        </p:tgtEl>
                                        <p:attrNameLst>
                                          <p:attrName>style.visibility</p:attrName>
                                        </p:attrNameLst>
                                      </p:cBhvr>
                                      <p:to>
                                        <p:strVal val="visible"/>
                                      </p:to>
                                    </p:set>
                                    <p:animEffect transition="in" filter="fade">
                                      <p:cBhvr>
                                        <p:cTn id="40" dur="500"/>
                                        <p:tgtEl>
                                          <p:spTgt spid="28160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81605"/>
                                        </p:tgtEl>
                                        <p:attrNameLst>
                                          <p:attrName>style.visibility</p:attrName>
                                        </p:attrNameLst>
                                      </p:cBhvr>
                                      <p:to>
                                        <p:strVal val="visible"/>
                                      </p:to>
                                    </p:set>
                                    <p:animEffect transition="in" filter="fade">
                                      <p:cBhvr>
                                        <p:cTn id="44" dur="500"/>
                                        <p:tgtEl>
                                          <p:spTgt spid="28160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1606"/>
                                        </p:tgtEl>
                                        <p:attrNameLst>
                                          <p:attrName>style.visibility</p:attrName>
                                        </p:attrNameLst>
                                      </p:cBhvr>
                                      <p:to>
                                        <p:strVal val="visible"/>
                                      </p:to>
                                    </p:set>
                                    <p:animEffect transition="in" filter="fade">
                                      <p:cBhvr>
                                        <p:cTn id="48" dur="500"/>
                                        <p:tgtEl>
                                          <p:spTgt spid="28160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81607"/>
                                        </p:tgtEl>
                                        <p:attrNameLst>
                                          <p:attrName>style.visibility</p:attrName>
                                        </p:attrNameLst>
                                      </p:cBhvr>
                                      <p:to>
                                        <p:strVal val="visible"/>
                                      </p:to>
                                    </p:set>
                                    <p:animEffect transition="in" filter="fade">
                                      <p:cBhvr>
                                        <p:cTn id="52" dur="500"/>
                                        <p:tgtEl>
                                          <p:spTgt spid="2816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1619"/>
                                        </p:tgtEl>
                                        <p:attrNameLst>
                                          <p:attrName>style.visibility</p:attrName>
                                        </p:attrNameLst>
                                      </p:cBhvr>
                                      <p:to>
                                        <p:strVal val="visible"/>
                                      </p:to>
                                    </p:set>
                                    <p:animEffect transition="in" filter="fade">
                                      <p:cBhvr>
                                        <p:cTn id="57" dur="500"/>
                                        <p:tgtEl>
                                          <p:spTgt spid="2816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81612"/>
                                        </p:tgtEl>
                                        <p:attrNameLst>
                                          <p:attrName>style.visibility</p:attrName>
                                        </p:attrNameLst>
                                      </p:cBhvr>
                                      <p:to>
                                        <p:strVal val="visible"/>
                                      </p:to>
                                    </p:set>
                                    <p:animEffect transition="in" filter="fade">
                                      <p:cBhvr>
                                        <p:cTn id="61" dur="500"/>
                                        <p:tgtEl>
                                          <p:spTgt spid="28161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81613"/>
                                        </p:tgtEl>
                                        <p:attrNameLst>
                                          <p:attrName>style.visibility</p:attrName>
                                        </p:attrNameLst>
                                      </p:cBhvr>
                                      <p:to>
                                        <p:strVal val="visible"/>
                                      </p:to>
                                    </p:set>
                                    <p:animEffect transition="in" filter="fade">
                                      <p:cBhvr>
                                        <p:cTn id="65" dur="500"/>
                                        <p:tgtEl>
                                          <p:spTgt spid="281613"/>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81614"/>
                                        </p:tgtEl>
                                        <p:attrNameLst>
                                          <p:attrName>style.visibility</p:attrName>
                                        </p:attrNameLst>
                                      </p:cBhvr>
                                      <p:to>
                                        <p:strVal val="visible"/>
                                      </p:to>
                                    </p:set>
                                    <p:animEffect transition="in" filter="fade">
                                      <p:cBhvr>
                                        <p:cTn id="69" dur="500"/>
                                        <p:tgtEl>
                                          <p:spTgt spid="28161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81615"/>
                                        </p:tgtEl>
                                        <p:attrNameLst>
                                          <p:attrName>style.visibility</p:attrName>
                                        </p:attrNameLst>
                                      </p:cBhvr>
                                      <p:to>
                                        <p:strVal val="visible"/>
                                      </p:to>
                                    </p:set>
                                    <p:animEffect transition="in" filter="fade">
                                      <p:cBhvr>
                                        <p:cTn id="73" dur="500"/>
                                        <p:tgtEl>
                                          <p:spTgt spid="2816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1618"/>
                                        </p:tgtEl>
                                        <p:attrNameLst>
                                          <p:attrName>style.visibility</p:attrName>
                                        </p:attrNameLst>
                                      </p:cBhvr>
                                      <p:to>
                                        <p:strVal val="visible"/>
                                      </p:to>
                                    </p:set>
                                    <p:animEffect transition="in" filter="fade">
                                      <p:cBhvr>
                                        <p:cTn id="78" dur="500"/>
                                        <p:tgtEl>
                                          <p:spTgt spid="28161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1608"/>
                                        </p:tgtEl>
                                        <p:attrNameLst>
                                          <p:attrName>style.visibility</p:attrName>
                                        </p:attrNameLst>
                                      </p:cBhvr>
                                      <p:to>
                                        <p:strVal val="visible"/>
                                      </p:to>
                                    </p:set>
                                    <p:animEffect transition="in" filter="fade">
                                      <p:cBhvr>
                                        <p:cTn id="82" dur="500"/>
                                        <p:tgtEl>
                                          <p:spTgt spid="281608"/>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81609"/>
                                        </p:tgtEl>
                                        <p:attrNameLst>
                                          <p:attrName>style.visibility</p:attrName>
                                        </p:attrNameLst>
                                      </p:cBhvr>
                                      <p:to>
                                        <p:strVal val="visible"/>
                                      </p:to>
                                    </p:set>
                                    <p:animEffect transition="in" filter="fade">
                                      <p:cBhvr>
                                        <p:cTn id="86" dur="500"/>
                                        <p:tgtEl>
                                          <p:spTgt spid="281609"/>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281610"/>
                                        </p:tgtEl>
                                        <p:attrNameLst>
                                          <p:attrName>style.visibility</p:attrName>
                                        </p:attrNameLst>
                                      </p:cBhvr>
                                      <p:to>
                                        <p:strVal val="visible"/>
                                      </p:to>
                                    </p:set>
                                    <p:animEffect transition="in" filter="fade">
                                      <p:cBhvr>
                                        <p:cTn id="90" dur="500"/>
                                        <p:tgtEl>
                                          <p:spTgt spid="281610"/>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81611"/>
                                        </p:tgtEl>
                                        <p:attrNameLst>
                                          <p:attrName>style.visibility</p:attrName>
                                        </p:attrNameLst>
                                      </p:cBhvr>
                                      <p:to>
                                        <p:strVal val="visible"/>
                                      </p:to>
                                    </p:set>
                                    <p:animEffect transition="in" filter="fade">
                                      <p:cBhvr>
                                        <p:cTn id="94" dur="500"/>
                                        <p:tgtEl>
                                          <p:spTgt spid="281611"/>
                                        </p:tgtEl>
                                      </p:cBhvr>
                                    </p:animEffect>
                                  </p:childTnLst>
                                </p:cTn>
                              </p:par>
                            </p:childTnLst>
                          </p:cTn>
                        </p:par>
                      </p:childTnLst>
                    </p:cTn>
                  </p:par>
                  <p:par>
                    <p:cTn id="95" fill="hold">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1629"/>
                                        </p:tgtEl>
                                        <p:attrNameLst>
                                          <p:attrName>style.visibility</p:attrName>
                                        </p:attrNameLst>
                                      </p:cBhvr>
                                      <p:to>
                                        <p:strVal val="visible"/>
                                      </p:to>
                                    </p:set>
                                    <p:animEffect transition="in" filter="fade">
                                      <p:cBhvr>
                                        <p:cTn id="99" dur="500"/>
                                        <p:tgtEl>
                                          <p:spTgt spid="281629"/>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281626"/>
                                        </p:tgtEl>
                                        <p:attrNameLst>
                                          <p:attrName>style.visibility</p:attrName>
                                        </p:attrNameLst>
                                      </p:cBhvr>
                                      <p:to>
                                        <p:strVal val="visible"/>
                                      </p:to>
                                    </p:set>
                                    <p:animEffect transition="in" filter="fade">
                                      <p:cBhvr>
                                        <p:cTn id="103" dur="500"/>
                                        <p:tgtEl>
                                          <p:spTgt spid="281626"/>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281628"/>
                                        </p:tgtEl>
                                        <p:attrNameLst>
                                          <p:attrName>style.visibility</p:attrName>
                                        </p:attrNameLst>
                                      </p:cBhvr>
                                      <p:to>
                                        <p:strVal val="visible"/>
                                      </p:to>
                                    </p:set>
                                    <p:animEffect transition="in" filter="fade">
                                      <p:cBhvr>
                                        <p:cTn id="107" dur="500"/>
                                        <p:tgtEl>
                                          <p:spTgt spid="281628"/>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281627"/>
                                        </p:tgtEl>
                                        <p:attrNameLst>
                                          <p:attrName>style.visibility</p:attrName>
                                        </p:attrNameLst>
                                      </p:cBhvr>
                                      <p:to>
                                        <p:strVal val="visible"/>
                                      </p:to>
                                    </p:set>
                                    <p:animEffect transition="in" filter="fade">
                                      <p:cBhvr>
                                        <p:cTn id="111" dur="500"/>
                                        <p:tgtEl>
                                          <p:spTgt spid="28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0" grpId="0" build="p" animBg="1"/>
      <p:bldP spid="281604" grpId="0"/>
      <p:bldP spid="281605" grpId="0"/>
      <p:bldP spid="281606" grpId="0"/>
      <p:bldP spid="281607" grpId="0"/>
      <p:bldP spid="281608" grpId="0"/>
      <p:bldP spid="281609" grpId="0"/>
      <p:bldP spid="281610" grpId="0"/>
      <p:bldP spid="281611" grpId="0"/>
      <p:bldP spid="281612" grpId="0"/>
      <p:bldP spid="281613" grpId="0"/>
      <p:bldP spid="281614" grpId="0"/>
      <p:bldP spid="281615" grpId="0"/>
      <p:bldP spid="281617" grpId="0"/>
      <p:bldP spid="281618" grpId="0"/>
      <p:bldP spid="281619" grpId="0"/>
      <p:bldP spid="281621" grpId="0"/>
      <p:bldP spid="281622" grpId="0"/>
      <p:bldP spid="281623" grpId="0"/>
      <p:bldP spid="281624" grpId="0"/>
      <p:bldP spid="281626" grpId="0"/>
      <p:bldP spid="281627" grpId="0"/>
      <p:bldP spid="281628" grpId="0"/>
      <p:bldP spid="281629"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Composite Sea Beast</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Describe this first beast, and compare it to the beasts described in </a:t>
            </a:r>
            <a:r>
              <a:rPr lang="en-US" sz="2000" b="1" dirty="0">
                <a:solidFill>
                  <a:srgbClr val="800000"/>
                </a:solidFill>
              </a:rPr>
              <a:t>Daniel 7:1-28</a:t>
            </a:r>
            <a:r>
              <a:rPr lang="en-US" sz="2000" dirty="0"/>
              <a:t>.  What did the beasts and their attributes in </a:t>
            </a:r>
            <a:r>
              <a:rPr lang="en-US" sz="2000" b="1" dirty="0">
                <a:solidFill>
                  <a:srgbClr val="800000"/>
                </a:solidFill>
              </a:rPr>
              <a:t>Daniel 7</a:t>
            </a:r>
            <a:r>
              <a:rPr lang="en-US" sz="2000" dirty="0"/>
              <a:t> originally represent?  How does this help us better understand this first beast of </a:t>
            </a:r>
            <a:r>
              <a:rPr lang="en-US" sz="2000" b="1" dirty="0">
                <a:solidFill>
                  <a:srgbClr val="800000"/>
                </a:solidFill>
              </a:rPr>
              <a:t>Revelation 13</a:t>
            </a:r>
            <a:r>
              <a:rPr lang="en-US" sz="2000" dirty="0"/>
              <a:t>?</a:t>
            </a:r>
            <a:endParaRPr lang="en-US" sz="2000" dirty="0" smtClean="0"/>
          </a:p>
          <a:p>
            <a:pPr marL="0" indent="0">
              <a:lnSpc>
                <a:spcPct val="97000"/>
              </a:lnSpc>
              <a:spcBef>
                <a:spcPts val="0"/>
              </a:spcBef>
              <a:buNone/>
            </a:pPr>
            <a:r>
              <a:rPr lang="en-US" sz="2000" i="1" dirty="0">
                <a:solidFill>
                  <a:srgbClr val="800000"/>
                </a:solidFill>
              </a:rPr>
              <a:t>Then I stood on the sand of the sea. And I saw a beast rising up out of the sea, having </a:t>
            </a:r>
            <a:r>
              <a:rPr lang="en-US" sz="2000" b="1" i="1" dirty="0">
                <a:solidFill>
                  <a:srgbClr val="800000"/>
                </a:solidFill>
              </a:rPr>
              <a:t>seven heads </a:t>
            </a:r>
            <a:r>
              <a:rPr lang="en-US" sz="2000" i="1" dirty="0">
                <a:solidFill>
                  <a:srgbClr val="800000"/>
                </a:solidFill>
              </a:rPr>
              <a:t>and </a:t>
            </a:r>
            <a:r>
              <a:rPr lang="en-US" sz="2000" b="1" i="1" u="sng" dirty="0">
                <a:solidFill>
                  <a:srgbClr val="800000"/>
                </a:solidFill>
              </a:rPr>
              <a:t>ten horns</a:t>
            </a:r>
            <a:r>
              <a:rPr lang="en-US" sz="2000" i="1" dirty="0">
                <a:solidFill>
                  <a:srgbClr val="800000"/>
                </a:solidFill>
              </a:rPr>
              <a:t>, and on his horns </a:t>
            </a:r>
            <a:r>
              <a:rPr lang="en-US" sz="2000" b="1" i="1" dirty="0">
                <a:solidFill>
                  <a:srgbClr val="800000"/>
                </a:solidFill>
              </a:rPr>
              <a:t>ten crowns</a:t>
            </a:r>
            <a:r>
              <a:rPr lang="en-US" sz="2000" i="1" dirty="0">
                <a:solidFill>
                  <a:srgbClr val="800000"/>
                </a:solidFill>
              </a:rPr>
              <a:t>, and on his heads a </a:t>
            </a:r>
            <a:r>
              <a:rPr lang="en-US" sz="2000" b="1" i="1" u="sng" dirty="0">
                <a:solidFill>
                  <a:srgbClr val="800000"/>
                </a:solidFill>
              </a:rPr>
              <a:t>blasphemous</a:t>
            </a:r>
            <a:r>
              <a:rPr lang="en-US" sz="2000" b="1" i="1" dirty="0">
                <a:solidFill>
                  <a:srgbClr val="800000"/>
                </a:solidFill>
              </a:rPr>
              <a:t> name</a:t>
            </a:r>
            <a:r>
              <a:rPr lang="en-US" sz="2000" b="1" i="1" dirty="0" smtClean="0">
                <a:solidFill>
                  <a:srgbClr val="800000"/>
                </a:solidFill>
              </a:rPr>
              <a:t>.  </a:t>
            </a:r>
            <a:r>
              <a:rPr lang="en-US" sz="2000" i="1" dirty="0" smtClean="0">
                <a:solidFill>
                  <a:srgbClr val="800000"/>
                </a:solidFill>
              </a:rPr>
              <a:t>Now </a:t>
            </a:r>
            <a:r>
              <a:rPr lang="en-US" sz="2000" i="1" dirty="0">
                <a:solidFill>
                  <a:srgbClr val="800000"/>
                </a:solidFill>
              </a:rPr>
              <a:t>the beast which I saw was like a </a:t>
            </a:r>
            <a:r>
              <a:rPr lang="en-US" sz="2000" b="1" i="1" u="sng" dirty="0">
                <a:solidFill>
                  <a:srgbClr val="800000"/>
                </a:solidFill>
              </a:rPr>
              <a:t>leopard</a:t>
            </a:r>
            <a:r>
              <a:rPr lang="en-US" sz="2000" i="1" dirty="0">
                <a:solidFill>
                  <a:srgbClr val="800000"/>
                </a:solidFill>
              </a:rPr>
              <a:t>, his feet were like the </a:t>
            </a:r>
            <a:r>
              <a:rPr lang="en-US" sz="2000" b="1" i="1" dirty="0">
                <a:solidFill>
                  <a:srgbClr val="800000"/>
                </a:solidFill>
              </a:rPr>
              <a:t>feet of a </a:t>
            </a:r>
            <a:r>
              <a:rPr lang="en-US" sz="2000" b="1" i="1" u="sng" dirty="0">
                <a:solidFill>
                  <a:srgbClr val="800000"/>
                </a:solidFill>
              </a:rPr>
              <a:t>bear</a:t>
            </a:r>
            <a:r>
              <a:rPr lang="en-US" sz="2000" i="1" dirty="0">
                <a:solidFill>
                  <a:srgbClr val="800000"/>
                </a:solidFill>
              </a:rPr>
              <a:t>, and his mouth like the </a:t>
            </a:r>
            <a:r>
              <a:rPr lang="en-US" sz="2000" b="1" i="1" dirty="0">
                <a:solidFill>
                  <a:srgbClr val="800000"/>
                </a:solidFill>
              </a:rPr>
              <a:t>mouth of a </a:t>
            </a:r>
            <a:r>
              <a:rPr lang="en-US" sz="2000" b="1" i="1" u="sng" dirty="0">
                <a:solidFill>
                  <a:srgbClr val="800000"/>
                </a:solidFill>
              </a:rPr>
              <a:t>lion</a:t>
            </a:r>
            <a:r>
              <a:rPr lang="en-US" sz="2000" i="1" dirty="0">
                <a:solidFill>
                  <a:srgbClr val="800000"/>
                </a:solidFill>
              </a:rPr>
              <a:t>. The </a:t>
            </a:r>
            <a:r>
              <a:rPr lang="en-US" sz="2000" b="1" i="1" u="sng" dirty="0">
                <a:solidFill>
                  <a:srgbClr val="800000"/>
                </a:solidFill>
              </a:rPr>
              <a:t>dragon</a:t>
            </a:r>
            <a:r>
              <a:rPr lang="en-US" sz="2000" b="1" i="1" dirty="0">
                <a:solidFill>
                  <a:srgbClr val="800000"/>
                </a:solidFill>
              </a:rPr>
              <a:t> gave him </a:t>
            </a:r>
            <a:r>
              <a:rPr lang="en-US" sz="2000" i="1" dirty="0">
                <a:solidFill>
                  <a:srgbClr val="800000"/>
                </a:solidFill>
              </a:rPr>
              <a:t>his power, his throne, and great authority. </a:t>
            </a:r>
            <a:r>
              <a:rPr lang="en-US" sz="2000" i="1" dirty="0" smtClean="0">
                <a:solidFill>
                  <a:srgbClr val="800000"/>
                </a:solidFill>
              </a:rPr>
              <a:t> </a:t>
            </a:r>
            <a:r>
              <a:rPr lang="en-US" sz="2000" dirty="0" smtClean="0"/>
              <a:t>(</a:t>
            </a:r>
            <a:r>
              <a:rPr lang="en-US" sz="2000" b="1" dirty="0" smtClean="0">
                <a:solidFill>
                  <a:srgbClr val="800000"/>
                </a:solidFill>
              </a:rPr>
              <a:t>Revelation 13:1-2</a:t>
            </a:r>
            <a:r>
              <a:rPr lang="en-US" sz="2000" dirty="0" smtClean="0"/>
              <a:t>)</a:t>
            </a:r>
          </a:p>
          <a:p>
            <a:pPr>
              <a:lnSpc>
                <a:spcPct val="97000"/>
              </a:lnSpc>
              <a:spcBef>
                <a:spcPts val="0"/>
              </a:spcBef>
            </a:pPr>
            <a:r>
              <a:rPr lang="en-US" sz="2000" dirty="0" smtClean="0"/>
              <a:t>Like </a:t>
            </a:r>
            <a:r>
              <a:rPr lang="en-US" sz="2000" b="1" dirty="0" smtClean="0">
                <a:solidFill>
                  <a:srgbClr val="800000"/>
                </a:solidFill>
              </a:rPr>
              <a:t>Daniel 2</a:t>
            </a:r>
            <a:r>
              <a:rPr lang="en-US" sz="2000" dirty="0" smtClean="0"/>
              <a:t>, all of the elements are combined into a composite entity.</a:t>
            </a:r>
          </a:p>
          <a:p>
            <a:pPr>
              <a:lnSpc>
                <a:spcPct val="97000"/>
              </a:lnSpc>
              <a:spcBef>
                <a:spcPts val="0"/>
              </a:spcBef>
            </a:pPr>
            <a:r>
              <a:rPr lang="en-US" sz="2000" dirty="0" smtClean="0"/>
              <a:t>Corresponds to the first three beasts, whose </a:t>
            </a:r>
            <a:r>
              <a:rPr lang="en-US" sz="2000" i="1" dirty="0" smtClean="0">
                <a:solidFill>
                  <a:srgbClr val="800000"/>
                </a:solidFill>
              </a:rPr>
              <a:t>“lives were prolonged for a season and a time”</a:t>
            </a:r>
            <a:r>
              <a:rPr lang="en-US" sz="2000" dirty="0" smtClean="0"/>
              <a:t>, presumably in the fourth beast.</a:t>
            </a:r>
          </a:p>
          <a:p>
            <a:pPr>
              <a:lnSpc>
                <a:spcPct val="97000"/>
              </a:lnSpc>
              <a:spcBef>
                <a:spcPts val="0"/>
              </a:spcBef>
            </a:pPr>
            <a:r>
              <a:rPr lang="en-US" sz="2000" dirty="0" smtClean="0"/>
              <a:t>Indicates combined power, ability, and influential source – </a:t>
            </a:r>
            <a:r>
              <a:rPr lang="en-US" sz="2000" i="1" dirty="0" smtClean="0">
                <a:solidFill>
                  <a:srgbClr val="800000"/>
                </a:solidFill>
              </a:rPr>
              <a:t>“the dragon”</a:t>
            </a:r>
            <a:r>
              <a:rPr lang="en-US" sz="2000" dirty="0" smtClean="0"/>
              <a:t>.</a:t>
            </a:r>
          </a:p>
          <a:p>
            <a:pPr>
              <a:lnSpc>
                <a:spcPct val="97000"/>
              </a:lnSpc>
              <a:spcBef>
                <a:spcPts val="0"/>
              </a:spcBef>
            </a:pPr>
            <a:r>
              <a:rPr lang="en-US" sz="2000" dirty="0" smtClean="0"/>
              <a:t>The </a:t>
            </a:r>
            <a:r>
              <a:rPr lang="en-US" sz="2000" i="1" dirty="0" smtClean="0">
                <a:solidFill>
                  <a:srgbClr val="800000"/>
                </a:solidFill>
              </a:rPr>
              <a:t>“sea beast”</a:t>
            </a:r>
            <a:r>
              <a:rPr lang="en-US" sz="2000" dirty="0" smtClean="0">
                <a:solidFill>
                  <a:srgbClr val="800000"/>
                </a:solidFill>
              </a:rPr>
              <a:t> </a:t>
            </a:r>
            <a:r>
              <a:rPr lang="en-US" sz="2000" dirty="0" smtClean="0"/>
              <a:t>wears </a:t>
            </a:r>
            <a:r>
              <a:rPr lang="en-US" sz="2000" i="1" dirty="0" smtClean="0">
                <a:solidFill>
                  <a:srgbClr val="800000"/>
                </a:solidFill>
              </a:rPr>
              <a:t>“</a:t>
            </a:r>
            <a:r>
              <a:rPr lang="en-US" sz="2000" b="1" i="1" dirty="0" smtClean="0">
                <a:solidFill>
                  <a:srgbClr val="800000"/>
                </a:solidFill>
              </a:rPr>
              <a:t>ten</a:t>
            </a:r>
            <a:r>
              <a:rPr lang="en-US" sz="2000" i="1" dirty="0" smtClean="0">
                <a:solidFill>
                  <a:srgbClr val="800000"/>
                </a:solidFill>
              </a:rPr>
              <a:t> diadems”</a:t>
            </a:r>
            <a:r>
              <a:rPr lang="en-US" sz="2000" dirty="0" smtClean="0">
                <a:solidFill>
                  <a:srgbClr val="800000"/>
                </a:solidFill>
              </a:rPr>
              <a:t> </a:t>
            </a:r>
            <a:r>
              <a:rPr lang="en-US" sz="2000" dirty="0" smtClean="0"/>
              <a:t>– royalty, king - limited by man’s capacity.</a:t>
            </a:r>
            <a:endParaRPr lang="en-US" sz="2000" dirty="0"/>
          </a:p>
          <a:p>
            <a:pPr>
              <a:lnSpc>
                <a:spcPct val="97000"/>
              </a:lnSpc>
              <a:spcBef>
                <a:spcPts val="0"/>
              </a:spcBef>
            </a:pPr>
            <a:r>
              <a:rPr lang="en-US" sz="2000" dirty="0" smtClean="0"/>
              <a:t>Versus </a:t>
            </a:r>
            <a:r>
              <a:rPr lang="en-US" sz="2000" i="1" dirty="0" smtClean="0">
                <a:solidFill>
                  <a:srgbClr val="800000"/>
                </a:solidFill>
              </a:rPr>
              <a:t>“the dragon”</a:t>
            </a:r>
            <a:r>
              <a:rPr lang="en-US" sz="2000" dirty="0" smtClean="0"/>
              <a:t> with </a:t>
            </a:r>
            <a:r>
              <a:rPr lang="en-US" sz="2000" i="1" dirty="0" smtClean="0">
                <a:solidFill>
                  <a:srgbClr val="800000"/>
                </a:solidFill>
              </a:rPr>
              <a:t>“</a:t>
            </a:r>
            <a:r>
              <a:rPr lang="en-US" sz="2000" b="1" i="1" dirty="0" smtClean="0">
                <a:solidFill>
                  <a:srgbClr val="800000"/>
                </a:solidFill>
              </a:rPr>
              <a:t>seven</a:t>
            </a:r>
            <a:r>
              <a:rPr lang="en-US" sz="2000" i="1" dirty="0" smtClean="0">
                <a:solidFill>
                  <a:srgbClr val="800000"/>
                </a:solidFill>
              </a:rPr>
              <a:t> diadems”</a:t>
            </a:r>
            <a:r>
              <a:rPr lang="en-US" sz="2000" dirty="0" smtClean="0"/>
              <a:t> – demonic royalty – limited by God.</a:t>
            </a:r>
          </a:p>
        </p:txBody>
      </p:sp>
    </p:spTree>
    <p:extLst>
      <p:ext uri="{BB962C8B-B14F-4D97-AF65-F5344CB8AC3E}">
        <p14:creationId xmlns:p14="http://schemas.microsoft.com/office/powerpoint/2010/main" val="15165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Beast’s War against God’s Saints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Compare the description and activities of the horns of this beast of </a:t>
            </a:r>
            <a:r>
              <a:rPr lang="en-US" sz="2000" b="1" dirty="0">
                <a:solidFill>
                  <a:srgbClr val="800000"/>
                </a:solidFill>
              </a:rPr>
              <a:t>Revelation 13:1-7</a:t>
            </a:r>
            <a:r>
              <a:rPr lang="en-US" sz="2000" dirty="0"/>
              <a:t> to the horns of the fourth beast in </a:t>
            </a:r>
            <a:r>
              <a:rPr lang="en-US" sz="2000" b="1" dirty="0">
                <a:solidFill>
                  <a:srgbClr val="800000"/>
                </a:solidFill>
              </a:rPr>
              <a:t>Daniel 7:8, 19-22</a:t>
            </a:r>
            <a:r>
              <a:rPr lang="en-US" sz="2000" dirty="0"/>
              <a:t>.  Could these be referring to the same kind of events or possibly even the exact same events?  Explain.</a:t>
            </a:r>
            <a:endParaRPr lang="en-US" sz="2000" dirty="0" smtClean="0"/>
          </a:p>
          <a:p>
            <a:pPr marL="0" indent="0">
              <a:spcBef>
                <a:spcPts val="0"/>
              </a:spcBef>
              <a:buNone/>
            </a:pPr>
            <a:r>
              <a:rPr lang="en-US" sz="2000" i="1" dirty="0" smtClean="0">
                <a:solidFill>
                  <a:srgbClr val="800000"/>
                </a:solidFill>
              </a:rPr>
              <a:t>… </a:t>
            </a:r>
            <a:r>
              <a:rPr lang="en-US" sz="2000" i="1" dirty="0">
                <a:solidFill>
                  <a:srgbClr val="800000"/>
                </a:solidFill>
              </a:rPr>
              <a:t>on his heads </a:t>
            </a:r>
            <a:r>
              <a:rPr lang="en-US" sz="2000" b="1" i="1" dirty="0">
                <a:solidFill>
                  <a:srgbClr val="800000"/>
                </a:solidFill>
              </a:rPr>
              <a:t>a blasphemous </a:t>
            </a:r>
            <a:r>
              <a:rPr lang="en-US" sz="2000" b="1" i="1" dirty="0" smtClean="0">
                <a:solidFill>
                  <a:srgbClr val="800000"/>
                </a:solidFill>
              </a:rPr>
              <a:t>name</a:t>
            </a:r>
            <a:r>
              <a:rPr lang="en-US" sz="2000" i="1" dirty="0" smtClean="0">
                <a:solidFill>
                  <a:srgbClr val="800000"/>
                </a:solidFill>
              </a:rPr>
              <a:t>… And </a:t>
            </a:r>
            <a:r>
              <a:rPr lang="en-US" sz="2000" i="1" dirty="0">
                <a:solidFill>
                  <a:srgbClr val="800000"/>
                </a:solidFill>
              </a:rPr>
              <a:t>he was given </a:t>
            </a:r>
            <a:r>
              <a:rPr lang="en-US" sz="2000" b="1" i="1" dirty="0">
                <a:solidFill>
                  <a:srgbClr val="800000"/>
                </a:solidFill>
              </a:rPr>
              <a:t>a </a:t>
            </a:r>
            <a:r>
              <a:rPr lang="en-US" sz="2000" b="1" i="1" u="sng" dirty="0">
                <a:solidFill>
                  <a:srgbClr val="800000"/>
                </a:solidFill>
              </a:rPr>
              <a:t>mouth</a:t>
            </a:r>
            <a:r>
              <a:rPr lang="en-US" sz="2000" b="1" i="1" dirty="0">
                <a:solidFill>
                  <a:srgbClr val="800000"/>
                </a:solidFill>
              </a:rPr>
              <a:t> speaking great things and </a:t>
            </a:r>
            <a:r>
              <a:rPr lang="en-US" sz="2000" b="1" i="1" u="sng" dirty="0">
                <a:solidFill>
                  <a:srgbClr val="800000"/>
                </a:solidFill>
              </a:rPr>
              <a:t>blasphemies</a:t>
            </a:r>
            <a:r>
              <a:rPr lang="en-US" sz="2000" i="1" dirty="0">
                <a:solidFill>
                  <a:srgbClr val="800000"/>
                </a:solidFill>
              </a:rPr>
              <a:t>, and he was given </a:t>
            </a:r>
            <a:r>
              <a:rPr lang="en-US" sz="2000" b="1" i="1" dirty="0">
                <a:solidFill>
                  <a:srgbClr val="800000"/>
                </a:solidFill>
              </a:rPr>
              <a:t>authority to continue for </a:t>
            </a:r>
            <a:r>
              <a:rPr lang="en-US" sz="2000" b="1" i="1" u="sng" dirty="0">
                <a:solidFill>
                  <a:srgbClr val="800000"/>
                </a:solidFill>
              </a:rPr>
              <a:t>forty-two months</a:t>
            </a:r>
            <a:r>
              <a:rPr lang="en-US" sz="2000" i="1" dirty="0" smtClean="0">
                <a:solidFill>
                  <a:srgbClr val="800000"/>
                </a:solidFill>
              </a:rPr>
              <a:t>.  Then </a:t>
            </a:r>
            <a:r>
              <a:rPr lang="en-US" sz="2000" i="1" dirty="0">
                <a:solidFill>
                  <a:srgbClr val="800000"/>
                </a:solidFill>
              </a:rPr>
              <a:t>he </a:t>
            </a:r>
            <a:r>
              <a:rPr lang="en-US" sz="2000" b="1" i="1" dirty="0">
                <a:solidFill>
                  <a:srgbClr val="800000"/>
                </a:solidFill>
              </a:rPr>
              <a:t>opened his mouth in blasphemy against God</a:t>
            </a:r>
            <a:r>
              <a:rPr lang="en-US" sz="2000" i="1" dirty="0">
                <a:solidFill>
                  <a:srgbClr val="800000"/>
                </a:solidFill>
              </a:rPr>
              <a:t>, to </a:t>
            </a:r>
            <a:r>
              <a:rPr lang="en-US" sz="2000" b="1" i="1" u="sng" dirty="0">
                <a:solidFill>
                  <a:srgbClr val="800000"/>
                </a:solidFill>
              </a:rPr>
              <a:t>blaspheme</a:t>
            </a:r>
            <a:r>
              <a:rPr lang="en-US" sz="2000" b="1" i="1" dirty="0">
                <a:solidFill>
                  <a:srgbClr val="800000"/>
                </a:solidFill>
              </a:rPr>
              <a:t> His name, His tabernacle, and those who dwell in heaven</a:t>
            </a:r>
            <a:r>
              <a:rPr lang="en-US" sz="2000" i="1" dirty="0" smtClean="0">
                <a:solidFill>
                  <a:srgbClr val="800000"/>
                </a:solidFill>
              </a:rPr>
              <a:t>. It </a:t>
            </a:r>
            <a:r>
              <a:rPr lang="en-US" sz="2000" i="1" dirty="0">
                <a:solidFill>
                  <a:srgbClr val="800000"/>
                </a:solidFill>
              </a:rPr>
              <a:t>was granted to him to </a:t>
            </a:r>
            <a:r>
              <a:rPr lang="en-US" sz="2000" b="1" i="1" u="sng" dirty="0">
                <a:solidFill>
                  <a:srgbClr val="800000"/>
                </a:solidFill>
              </a:rPr>
              <a:t>make war with the saints</a:t>
            </a:r>
            <a:r>
              <a:rPr lang="en-US" sz="2000" b="1" i="1" dirty="0">
                <a:solidFill>
                  <a:srgbClr val="800000"/>
                </a:solidFill>
              </a:rPr>
              <a:t> and to overcome them</a:t>
            </a:r>
            <a:r>
              <a:rPr lang="en-US" sz="2000" i="1" dirty="0">
                <a:solidFill>
                  <a:srgbClr val="800000"/>
                </a:solidFill>
              </a:rPr>
              <a:t>. And </a:t>
            </a:r>
            <a:r>
              <a:rPr lang="en-US" sz="2000" b="1" i="1" u="sng" dirty="0">
                <a:solidFill>
                  <a:srgbClr val="800000"/>
                </a:solidFill>
              </a:rPr>
              <a:t>authority</a:t>
            </a:r>
            <a:r>
              <a:rPr lang="en-US" sz="2000" b="1" i="1" dirty="0">
                <a:solidFill>
                  <a:srgbClr val="800000"/>
                </a:solidFill>
              </a:rPr>
              <a:t> was given him over every tribe, tongue, and nation</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13:1-7</a:t>
            </a:r>
            <a:r>
              <a:rPr lang="en-US" sz="2000" dirty="0" smtClean="0"/>
              <a:t>)</a:t>
            </a:r>
          </a:p>
          <a:p>
            <a:pPr>
              <a:spcBef>
                <a:spcPts val="0"/>
              </a:spcBef>
            </a:pPr>
            <a:r>
              <a:rPr lang="en-US" sz="2000" dirty="0" smtClean="0"/>
              <a:t>Like </a:t>
            </a:r>
            <a:r>
              <a:rPr lang="en-US" sz="2000" b="1" dirty="0" smtClean="0">
                <a:solidFill>
                  <a:srgbClr val="800000"/>
                </a:solidFill>
              </a:rPr>
              <a:t>Daniel 7</a:t>
            </a:r>
            <a:r>
              <a:rPr lang="en-US" sz="2000" dirty="0" smtClean="0"/>
              <a:t>, this represents a huge empire, spanning many peoples.</a:t>
            </a:r>
          </a:p>
          <a:p>
            <a:pPr>
              <a:spcBef>
                <a:spcPts val="0"/>
              </a:spcBef>
            </a:pPr>
            <a:r>
              <a:rPr lang="en-US" sz="2000" dirty="0" smtClean="0"/>
              <a:t>Like </a:t>
            </a:r>
            <a:r>
              <a:rPr lang="en-US" sz="2000" b="1" dirty="0" smtClean="0">
                <a:solidFill>
                  <a:srgbClr val="800000"/>
                </a:solidFill>
              </a:rPr>
              <a:t>Daniel 7</a:t>
            </a:r>
            <a:r>
              <a:rPr lang="en-US" sz="2000" dirty="0" smtClean="0"/>
              <a:t>, there is a </a:t>
            </a:r>
            <a:r>
              <a:rPr lang="en-US" sz="2000" b="1" i="1" dirty="0" smtClean="0"/>
              <a:t>pompous, blasphemous mouth </a:t>
            </a:r>
            <a:r>
              <a:rPr lang="en-US" sz="2000" dirty="0" smtClean="0"/>
              <a:t>associated with this beast.</a:t>
            </a:r>
          </a:p>
          <a:p>
            <a:pPr>
              <a:spcBef>
                <a:spcPts val="0"/>
              </a:spcBef>
            </a:pPr>
            <a:r>
              <a:rPr lang="en-US" sz="2000" dirty="0" smtClean="0"/>
              <a:t>Like </a:t>
            </a:r>
            <a:r>
              <a:rPr lang="en-US" sz="2000" b="1" dirty="0" smtClean="0">
                <a:solidFill>
                  <a:srgbClr val="800000"/>
                </a:solidFill>
              </a:rPr>
              <a:t>Daniel 7</a:t>
            </a:r>
            <a:r>
              <a:rPr lang="en-US" sz="2000" dirty="0" smtClean="0"/>
              <a:t>, this beast </a:t>
            </a:r>
            <a:r>
              <a:rPr lang="en-US" sz="2000" b="1" i="1" dirty="0" smtClean="0"/>
              <a:t>makes war </a:t>
            </a:r>
            <a:r>
              <a:rPr lang="en-US" sz="2000" dirty="0" smtClean="0"/>
              <a:t>against </a:t>
            </a:r>
            <a:r>
              <a:rPr lang="en-US" sz="2000" b="1" i="1" dirty="0" smtClean="0"/>
              <a:t>God’s saints </a:t>
            </a:r>
            <a:r>
              <a:rPr lang="en-US" sz="2000" dirty="0" smtClean="0"/>
              <a:t>and overcomes them.</a:t>
            </a:r>
          </a:p>
          <a:p>
            <a:pPr>
              <a:spcBef>
                <a:spcPts val="0"/>
              </a:spcBef>
            </a:pPr>
            <a:r>
              <a:rPr lang="en-US" sz="2000" dirty="0" smtClean="0"/>
              <a:t>Like </a:t>
            </a:r>
            <a:r>
              <a:rPr lang="en-US" sz="2000" b="1" dirty="0" smtClean="0">
                <a:solidFill>
                  <a:srgbClr val="800000"/>
                </a:solidFill>
              </a:rPr>
              <a:t>Daniel 7</a:t>
            </a:r>
            <a:r>
              <a:rPr lang="en-US" sz="2000" dirty="0" smtClean="0"/>
              <a:t>, the time of </a:t>
            </a:r>
            <a:r>
              <a:rPr lang="en-US" sz="2000" b="1" i="1" dirty="0" smtClean="0"/>
              <a:t>persecution</a:t>
            </a:r>
            <a:r>
              <a:rPr lang="en-US" sz="2000" dirty="0" smtClean="0"/>
              <a:t> is </a:t>
            </a:r>
            <a:r>
              <a:rPr lang="en-US" sz="2000" b="1" i="1" dirty="0" smtClean="0"/>
              <a:t>limited</a:t>
            </a:r>
            <a:r>
              <a:rPr lang="en-US" sz="2000" dirty="0" smtClean="0"/>
              <a:t> to </a:t>
            </a:r>
            <a:r>
              <a:rPr lang="en-US" sz="2000" i="1" dirty="0" smtClean="0">
                <a:solidFill>
                  <a:srgbClr val="800000"/>
                </a:solidFill>
              </a:rPr>
              <a:t>“forty-two months”</a:t>
            </a:r>
            <a:r>
              <a:rPr lang="en-US" sz="2000" dirty="0" smtClean="0"/>
              <a:t> (3½ years).</a:t>
            </a:r>
            <a:endParaRPr lang="en-US" sz="2000" dirty="0"/>
          </a:p>
        </p:txBody>
      </p:sp>
    </p:spTree>
    <p:extLst>
      <p:ext uri="{BB962C8B-B14F-4D97-AF65-F5344CB8AC3E}">
        <p14:creationId xmlns:p14="http://schemas.microsoft.com/office/powerpoint/2010/main" val="33701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general events are depicted in </a:t>
            </a:r>
            <a:r>
              <a:rPr lang="en-US" sz="2000" b="1" dirty="0">
                <a:solidFill>
                  <a:srgbClr val="800000"/>
                </a:solidFill>
              </a:rPr>
              <a:t>Daniel 7</a:t>
            </a:r>
            <a:r>
              <a:rPr lang="en-US" sz="2000" dirty="0"/>
              <a:t> that are </a:t>
            </a:r>
            <a:r>
              <a:rPr lang="en-US" sz="2000" b="1" i="1" dirty="0"/>
              <a:t>not</a:t>
            </a:r>
            <a:r>
              <a:rPr lang="en-US" sz="2000" dirty="0"/>
              <a:t> represented in </a:t>
            </a:r>
            <a:r>
              <a:rPr lang="en-US" sz="2000" b="1" dirty="0">
                <a:solidFill>
                  <a:srgbClr val="800000"/>
                </a:solidFill>
              </a:rPr>
              <a:t>Revelation 13:1-8</a:t>
            </a:r>
            <a:r>
              <a:rPr lang="en-US" sz="2000" dirty="0"/>
              <a:t>?</a:t>
            </a:r>
            <a:endParaRPr lang="en-US" sz="2000" dirty="0" smtClean="0"/>
          </a:p>
          <a:p>
            <a:pPr>
              <a:spcBef>
                <a:spcPts val="0"/>
              </a:spcBef>
            </a:pPr>
            <a:r>
              <a:rPr lang="en-US" sz="2000" b="1" dirty="0" smtClean="0">
                <a:solidFill>
                  <a:srgbClr val="800000"/>
                </a:solidFill>
              </a:rPr>
              <a:t>Daniel </a:t>
            </a:r>
            <a:r>
              <a:rPr lang="en-US" sz="2000" b="1" dirty="0">
                <a:solidFill>
                  <a:srgbClr val="800000"/>
                </a:solidFill>
              </a:rPr>
              <a:t>7</a:t>
            </a:r>
            <a:r>
              <a:rPr lang="en-US" sz="2000" dirty="0"/>
              <a:t> condenses some facts not shown in </a:t>
            </a:r>
            <a:r>
              <a:rPr lang="en-US" sz="2000" b="1" dirty="0">
                <a:solidFill>
                  <a:srgbClr val="800000"/>
                </a:solidFill>
              </a:rPr>
              <a:t>Revelation 13</a:t>
            </a:r>
            <a:r>
              <a:rPr lang="en-US" sz="2000" dirty="0"/>
              <a:t>:</a:t>
            </a:r>
          </a:p>
          <a:p>
            <a:pPr lvl="1">
              <a:spcBef>
                <a:spcPts val="0"/>
              </a:spcBef>
            </a:pPr>
            <a:r>
              <a:rPr lang="en-US" sz="1600" dirty="0"/>
              <a:t>Three preceding empires (Babylonian, </a:t>
            </a:r>
            <a:r>
              <a:rPr lang="en-US" sz="1600" dirty="0" err="1"/>
              <a:t>Medo</a:t>
            </a:r>
            <a:r>
              <a:rPr lang="en-US" sz="1600" dirty="0"/>
              <a:t>-Persian, and </a:t>
            </a:r>
            <a:r>
              <a:rPr lang="en-US" sz="1600" dirty="0" err="1"/>
              <a:t>Greecian</a:t>
            </a:r>
            <a:r>
              <a:rPr lang="en-US" sz="1600" dirty="0"/>
              <a:t>).</a:t>
            </a:r>
          </a:p>
          <a:p>
            <a:pPr lvl="1">
              <a:spcBef>
                <a:spcPts val="0"/>
              </a:spcBef>
            </a:pPr>
            <a:r>
              <a:rPr lang="en-US" sz="1600" dirty="0"/>
              <a:t>Judgment from God.</a:t>
            </a:r>
          </a:p>
          <a:p>
            <a:pPr lvl="1">
              <a:spcBef>
                <a:spcPts val="0"/>
              </a:spcBef>
            </a:pPr>
            <a:r>
              <a:rPr lang="en-US" sz="1600" dirty="0"/>
              <a:t>Destruction of the beasts.</a:t>
            </a:r>
          </a:p>
          <a:p>
            <a:pPr lvl="1">
              <a:spcBef>
                <a:spcPts val="0"/>
              </a:spcBef>
            </a:pPr>
            <a:r>
              <a:rPr lang="en-US" sz="1600" dirty="0"/>
              <a:t>Turning the kingdom over to the saints to rule and possess.</a:t>
            </a:r>
          </a:p>
          <a:p>
            <a:pPr>
              <a:spcBef>
                <a:spcPts val="0"/>
              </a:spcBef>
            </a:pPr>
            <a:r>
              <a:rPr lang="en-US" sz="2000" dirty="0"/>
              <a:t>Excepting empires past, the missing points will appear </a:t>
            </a:r>
            <a:r>
              <a:rPr lang="en-US" sz="2000" dirty="0" smtClean="0"/>
              <a:t>soon in Revelation …</a:t>
            </a:r>
            <a:endParaRPr lang="en-US" sz="2000" dirty="0"/>
          </a:p>
        </p:txBody>
      </p:sp>
    </p:spTree>
    <p:extLst>
      <p:ext uri="{BB962C8B-B14F-4D97-AF65-F5344CB8AC3E}">
        <p14:creationId xmlns:p14="http://schemas.microsoft.com/office/powerpoint/2010/main" val="11754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general events are </a:t>
            </a:r>
            <a:r>
              <a:rPr lang="en-US" sz="2000" dirty="0" smtClean="0"/>
              <a:t>provided in </a:t>
            </a:r>
            <a:r>
              <a:rPr lang="en-US" sz="2000" b="1" dirty="0">
                <a:solidFill>
                  <a:srgbClr val="800000"/>
                </a:solidFill>
              </a:rPr>
              <a:t>Revelation 13:1-8 </a:t>
            </a:r>
            <a:r>
              <a:rPr lang="en-US" sz="2000" dirty="0" smtClean="0"/>
              <a:t>that were </a:t>
            </a:r>
            <a:r>
              <a:rPr lang="en-US" sz="2000" b="1" i="1" dirty="0" smtClean="0"/>
              <a:t>not</a:t>
            </a:r>
            <a:r>
              <a:rPr lang="en-US" sz="2000" dirty="0" smtClean="0"/>
              <a:t> disclosed </a:t>
            </a:r>
            <a:r>
              <a:rPr lang="en-US" sz="2000" dirty="0"/>
              <a:t>in </a:t>
            </a:r>
            <a:r>
              <a:rPr lang="en-US" sz="2000" b="1" dirty="0">
                <a:solidFill>
                  <a:srgbClr val="800000"/>
                </a:solidFill>
              </a:rPr>
              <a:t>Daniel </a:t>
            </a:r>
            <a:r>
              <a:rPr lang="en-US" sz="2000" b="1" dirty="0" smtClean="0">
                <a:solidFill>
                  <a:srgbClr val="800000"/>
                </a:solidFill>
              </a:rPr>
              <a:t>7</a:t>
            </a:r>
            <a:r>
              <a:rPr lang="en-US" sz="2000" dirty="0" smtClean="0"/>
              <a:t>?</a:t>
            </a:r>
          </a:p>
          <a:p>
            <a:pPr marL="0" indent="0">
              <a:spcBef>
                <a:spcPts val="0"/>
              </a:spcBef>
              <a:buNone/>
            </a:pPr>
            <a:r>
              <a:rPr lang="en-US" sz="2000" i="1" dirty="0">
                <a:solidFill>
                  <a:srgbClr val="800000"/>
                </a:solidFill>
              </a:rPr>
              <a:t>And I saw </a:t>
            </a:r>
            <a:r>
              <a:rPr lang="en-US" sz="2000" b="1" i="1" dirty="0">
                <a:solidFill>
                  <a:srgbClr val="800000"/>
                </a:solidFill>
              </a:rPr>
              <a:t>one of his heads </a:t>
            </a:r>
            <a:r>
              <a:rPr lang="en-US" sz="2000" i="1" dirty="0">
                <a:solidFill>
                  <a:srgbClr val="800000"/>
                </a:solidFill>
              </a:rPr>
              <a:t>as if it had been </a:t>
            </a:r>
            <a:r>
              <a:rPr lang="en-US" sz="2000" b="1" i="1" dirty="0">
                <a:solidFill>
                  <a:srgbClr val="800000"/>
                </a:solidFill>
              </a:rPr>
              <a:t>mortally wounded</a:t>
            </a:r>
            <a:r>
              <a:rPr lang="en-US" sz="2000" i="1" dirty="0">
                <a:solidFill>
                  <a:srgbClr val="800000"/>
                </a:solidFill>
              </a:rPr>
              <a:t>, and his </a:t>
            </a:r>
            <a:r>
              <a:rPr lang="en-US" sz="2000" b="1" i="1" dirty="0">
                <a:solidFill>
                  <a:srgbClr val="800000"/>
                </a:solidFill>
              </a:rPr>
              <a:t>deadly wound was healed</a:t>
            </a:r>
            <a:r>
              <a:rPr lang="en-US" sz="2000" i="1" dirty="0">
                <a:solidFill>
                  <a:srgbClr val="800000"/>
                </a:solidFill>
              </a:rPr>
              <a:t>. And all </a:t>
            </a:r>
            <a:r>
              <a:rPr lang="en-US" sz="2000" b="1" i="1" dirty="0">
                <a:solidFill>
                  <a:srgbClr val="800000"/>
                </a:solidFill>
              </a:rPr>
              <a:t>the world marveled </a:t>
            </a:r>
            <a:r>
              <a:rPr lang="en-US" sz="2000" i="1" dirty="0">
                <a:solidFill>
                  <a:srgbClr val="800000"/>
                </a:solidFill>
              </a:rPr>
              <a:t>and </a:t>
            </a:r>
            <a:r>
              <a:rPr lang="en-US" sz="2000" b="1" i="1" dirty="0">
                <a:solidFill>
                  <a:srgbClr val="800000"/>
                </a:solidFill>
              </a:rPr>
              <a:t>followed the beast</a:t>
            </a:r>
            <a:r>
              <a:rPr lang="en-US" sz="2000" i="1" dirty="0" smtClean="0">
                <a:solidFill>
                  <a:srgbClr val="800000"/>
                </a:solidFill>
              </a:rPr>
              <a:t>.  So </a:t>
            </a:r>
            <a:r>
              <a:rPr lang="en-US" sz="2000" b="1" i="1" dirty="0">
                <a:solidFill>
                  <a:srgbClr val="800000"/>
                </a:solidFill>
              </a:rPr>
              <a:t>they worshiped </a:t>
            </a:r>
            <a:r>
              <a:rPr lang="en-US" sz="2000" b="1" i="1" u="sng" dirty="0">
                <a:solidFill>
                  <a:srgbClr val="800000"/>
                </a:solidFill>
              </a:rPr>
              <a:t>the dragon</a:t>
            </a:r>
            <a:r>
              <a:rPr lang="en-US" sz="2000" i="1" dirty="0">
                <a:solidFill>
                  <a:srgbClr val="800000"/>
                </a:solidFill>
              </a:rPr>
              <a:t> who gave authority to the beast; and </a:t>
            </a:r>
            <a:r>
              <a:rPr lang="en-US" sz="2000" b="1" i="1" dirty="0">
                <a:solidFill>
                  <a:srgbClr val="800000"/>
                </a:solidFill>
              </a:rPr>
              <a:t>they worshiped the beast</a:t>
            </a:r>
            <a:r>
              <a:rPr lang="en-US" sz="2000" i="1" dirty="0">
                <a:solidFill>
                  <a:srgbClr val="800000"/>
                </a:solidFill>
              </a:rPr>
              <a:t>, saying, </a:t>
            </a:r>
            <a:r>
              <a:rPr lang="en-US" sz="2000" i="1" dirty="0" smtClean="0">
                <a:solidFill>
                  <a:srgbClr val="800000"/>
                </a:solidFill>
              </a:rPr>
              <a:t>“Who </a:t>
            </a:r>
            <a:r>
              <a:rPr lang="en-US" sz="2000" i="1" dirty="0">
                <a:solidFill>
                  <a:srgbClr val="800000"/>
                </a:solidFill>
              </a:rPr>
              <a:t>is like the beast? Who is able </a:t>
            </a:r>
            <a:r>
              <a:rPr lang="en-US" sz="2000" b="1" i="1" dirty="0">
                <a:solidFill>
                  <a:srgbClr val="800000"/>
                </a:solidFill>
              </a:rPr>
              <a:t>to make war with him</a:t>
            </a:r>
            <a:r>
              <a:rPr lang="en-US" sz="2000" i="1" dirty="0" smtClean="0">
                <a:solidFill>
                  <a:srgbClr val="800000"/>
                </a:solidFill>
              </a:rPr>
              <a:t>?” … </a:t>
            </a:r>
            <a:r>
              <a:rPr lang="en-US" sz="2000" b="1" i="1" dirty="0" smtClean="0">
                <a:solidFill>
                  <a:srgbClr val="800000"/>
                </a:solidFill>
              </a:rPr>
              <a:t>All </a:t>
            </a:r>
            <a:r>
              <a:rPr lang="en-US" sz="2000" b="1" i="1" dirty="0">
                <a:solidFill>
                  <a:srgbClr val="800000"/>
                </a:solidFill>
              </a:rPr>
              <a:t>who dwell </a:t>
            </a:r>
            <a:r>
              <a:rPr lang="en-US" sz="2000" b="1" i="1" u="sng" dirty="0">
                <a:solidFill>
                  <a:srgbClr val="800000"/>
                </a:solidFill>
              </a:rPr>
              <a:t>on the earth</a:t>
            </a:r>
            <a:r>
              <a:rPr lang="en-US" sz="2000" b="1" i="1" dirty="0">
                <a:solidFill>
                  <a:srgbClr val="800000"/>
                </a:solidFill>
              </a:rPr>
              <a:t> will worship him</a:t>
            </a:r>
            <a:r>
              <a:rPr lang="en-US" sz="2000" i="1" dirty="0">
                <a:solidFill>
                  <a:srgbClr val="800000"/>
                </a:solidFill>
              </a:rPr>
              <a:t>, whose names have </a:t>
            </a:r>
            <a:r>
              <a:rPr lang="en-US" sz="2000" b="1" i="1" dirty="0">
                <a:solidFill>
                  <a:srgbClr val="800000"/>
                </a:solidFill>
              </a:rPr>
              <a:t>not been written in the Book of Life of the Lamb </a:t>
            </a:r>
            <a:r>
              <a:rPr lang="en-US" sz="2000" i="1" dirty="0">
                <a:solidFill>
                  <a:srgbClr val="800000"/>
                </a:solidFill>
              </a:rPr>
              <a:t>slain from the foundation of the world. </a:t>
            </a:r>
            <a:r>
              <a:rPr lang="en-US" sz="2000" dirty="0"/>
              <a:t>(</a:t>
            </a:r>
            <a:r>
              <a:rPr lang="en-US" sz="2000" b="1" dirty="0">
                <a:solidFill>
                  <a:srgbClr val="800000"/>
                </a:solidFill>
              </a:rPr>
              <a:t>Revelation </a:t>
            </a:r>
            <a:r>
              <a:rPr lang="en-US" sz="2000" b="1" dirty="0" smtClean="0">
                <a:solidFill>
                  <a:srgbClr val="800000"/>
                </a:solidFill>
              </a:rPr>
              <a:t>13:3-8</a:t>
            </a:r>
            <a:r>
              <a:rPr lang="en-US" sz="2000" dirty="0" smtClean="0"/>
              <a:t>)</a:t>
            </a:r>
            <a:endParaRPr lang="en-US" sz="2000" dirty="0"/>
          </a:p>
          <a:p>
            <a:pPr>
              <a:spcBef>
                <a:spcPts val="0"/>
              </a:spcBef>
            </a:pPr>
            <a:r>
              <a:rPr lang="en-US" sz="2000" b="1" dirty="0" smtClean="0">
                <a:solidFill>
                  <a:srgbClr val="800000"/>
                </a:solidFill>
              </a:rPr>
              <a:t>Revelation 13</a:t>
            </a:r>
            <a:r>
              <a:rPr lang="en-US" sz="2000" dirty="0" smtClean="0"/>
              <a:t> reveals some new facts not shown in </a:t>
            </a:r>
            <a:r>
              <a:rPr lang="en-US" sz="2000" b="1" dirty="0" smtClean="0">
                <a:solidFill>
                  <a:srgbClr val="800000"/>
                </a:solidFill>
              </a:rPr>
              <a:t>Daniel 7</a:t>
            </a:r>
            <a:r>
              <a:rPr lang="en-US" sz="2000" dirty="0" smtClean="0"/>
              <a:t>:</a:t>
            </a:r>
            <a:endParaRPr lang="en-US" sz="2000" dirty="0"/>
          </a:p>
          <a:p>
            <a:pPr lvl="1">
              <a:spcBef>
                <a:spcPts val="0"/>
              </a:spcBef>
            </a:pPr>
            <a:r>
              <a:rPr lang="en-US" sz="1600" i="1" dirty="0" smtClean="0">
                <a:solidFill>
                  <a:srgbClr val="800000"/>
                </a:solidFill>
              </a:rPr>
              <a:t>“The dragon”</a:t>
            </a:r>
            <a:r>
              <a:rPr lang="en-US" sz="1600" dirty="0" smtClean="0"/>
              <a:t> gave the sea beast </a:t>
            </a:r>
            <a:r>
              <a:rPr lang="en-US" sz="1600" i="1" dirty="0" smtClean="0">
                <a:solidFill>
                  <a:srgbClr val="800000"/>
                </a:solidFill>
              </a:rPr>
              <a:t>“his power, his throne, and great authority”</a:t>
            </a:r>
            <a:r>
              <a:rPr lang="en-US" sz="1600" dirty="0" smtClean="0"/>
              <a:t>.</a:t>
            </a:r>
          </a:p>
          <a:p>
            <a:pPr lvl="1">
              <a:spcBef>
                <a:spcPts val="0"/>
              </a:spcBef>
            </a:pPr>
            <a:r>
              <a:rPr lang="en-US" sz="1600" dirty="0" smtClean="0"/>
              <a:t>The sea beast has 10 heads, and one of them was almost killed, but it was healed.</a:t>
            </a:r>
          </a:p>
          <a:p>
            <a:pPr lvl="1">
              <a:spcBef>
                <a:spcPts val="0"/>
              </a:spcBef>
            </a:pPr>
            <a:r>
              <a:rPr lang="en-US" sz="1600" dirty="0" smtClean="0"/>
              <a:t>All those lost in the world were amazed and followed the beast.</a:t>
            </a:r>
          </a:p>
          <a:p>
            <a:pPr lvl="1">
              <a:spcBef>
                <a:spcPts val="0"/>
              </a:spcBef>
            </a:pPr>
            <a:r>
              <a:rPr lang="en-US" sz="1600" dirty="0" smtClean="0"/>
              <a:t>The lost world worshiped the dragon and the beast.</a:t>
            </a:r>
          </a:p>
          <a:p>
            <a:pPr lvl="1">
              <a:spcBef>
                <a:spcPts val="0"/>
              </a:spcBef>
            </a:pPr>
            <a:r>
              <a:rPr lang="en-US" sz="1600" dirty="0" smtClean="0"/>
              <a:t>The lost world thought no one could challenge the beast.</a:t>
            </a:r>
            <a:r>
              <a:rPr lang="en-US" sz="2000" dirty="0" smtClean="0"/>
              <a:t>.</a:t>
            </a:r>
            <a:endParaRPr lang="en-US" sz="2000" dirty="0"/>
          </a:p>
        </p:txBody>
      </p:sp>
    </p:spTree>
    <p:extLst>
      <p:ext uri="{BB962C8B-B14F-4D97-AF65-F5344CB8AC3E}">
        <p14:creationId xmlns:p14="http://schemas.microsoft.com/office/powerpoint/2010/main" val="3814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general events are </a:t>
            </a:r>
            <a:r>
              <a:rPr lang="en-US" sz="2000" dirty="0" smtClean="0"/>
              <a:t>provided in </a:t>
            </a:r>
            <a:r>
              <a:rPr lang="en-US" sz="2000" b="1" dirty="0">
                <a:solidFill>
                  <a:srgbClr val="800000"/>
                </a:solidFill>
              </a:rPr>
              <a:t>Revelation 13:1-8 </a:t>
            </a:r>
            <a:r>
              <a:rPr lang="en-US" sz="2000" dirty="0" smtClean="0"/>
              <a:t>that were </a:t>
            </a:r>
            <a:r>
              <a:rPr lang="en-US" sz="2000" b="1" i="1" dirty="0" smtClean="0"/>
              <a:t>not</a:t>
            </a:r>
            <a:r>
              <a:rPr lang="en-US" sz="2000" dirty="0" smtClean="0"/>
              <a:t> disclosed </a:t>
            </a:r>
            <a:r>
              <a:rPr lang="en-US" sz="2000" dirty="0"/>
              <a:t>in </a:t>
            </a:r>
            <a:r>
              <a:rPr lang="en-US" sz="2000" b="1" dirty="0">
                <a:solidFill>
                  <a:srgbClr val="800000"/>
                </a:solidFill>
              </a:rPr>
              <a:t>Daniel </a:t>
            </a:r>
            <a:r>
              <a:rPr lang="en-US" sz="2000" b="1" dirty="0" smtClean="0">
                <a:solidFill>
                  <a:srgbClr val="800000"/>
                </a:solidFill>
              </a:rPr>
              <a:t>7</a:t>
            </a:r>
            <a:r>
              <a:rPr lang="en-US" sz="2000" dirty="0" smtClean="0"/>
              <a:t>?</a:t>
            </a:r>
          </a:p>
          <a:p>
            <a:pPr marL="0" indent="0">
              <a:spcBef>
                <a:spcPts val="0"/>
              </a:spcBef>
              <a:buNone/>
            </a:pPr>
            <a:r>
              <a:rPr lang="en-US" sz="2000" i="1" dirty="0">
                <a:solidFill>
                  <a:srgbClr val="800000"/>
                </a:solidFill>
              </a:rPr>
              <a:t>And I saw </a:t>
            </a:r>
            <a:r>
              <a:rPr lang="en-US" sz="2000" b="1" i="1" dirty="0">
                <a:solidFill>
                  <a:srgbClr val="800000"/>
                </a:solidFill>
              </a:rPr>
              <a:t>one of his heads </a:t>
            </a:r>
            <a:r>
              <a:rPr lang="en-US" sz="2000" i="1" dirty="0">
                <a:solidFill>
                  <a:srgbClr val="800000"/>
                </a:solidFill>
              </a:rPr>
              <a:t>as if it had been </a:t>
            </a:r>
            <a:r>
              <a:rPr lang="en-US" sz="2000" b="1" i="1" dirty="0">
                <a:solidFill>
                  <a:srgbClr val="800000"/>
                </a:solidFill>
              </a:rPr>
              <a:t>mortally wounded</a:t>
            </a:r>
            <a:r>
              <a:rPr lang="en-US" sz="2000" i="1" dirty="0">
                <a:solidFill>
                  <a:srgbClr val="800000"/>
                </a:solidFill>
              </a:rPr>
              <a:t>, and his </a:t>
            </a:r>
            <a:r>
              <a:rPr lang="en-US" sz="2000" b="1" i="1" dirty="0">
                <a:solidFill>
                  <a:srgbClr val="800000"/>
                </a:solidFill>
              </a:rPr>
              <a:t>deadly wound was healed</a:t>
            </a:r>
            <a:r>
              <a:rPr lang="en-US" sz="2000" i="1" dirty="0">
                <a:solidFill>
                  <a:srgbClr val="800000"/>
                </a:solidFill>
              </a:rPr>
              <a:t>. And all </a:t>
            </a:r>
            <a:r>
              <a:rPr lang="en-US" sz="2000" b="1" i="1" dirty="0">
                <a:solidFill>
                  <a:srgbClr val="800000"/>
                </a:solidFill>
              </a:rPr>
              <a:t>the world marveled </a:t>
            </a:r>
            <a:r>
              <a:rPr lang="en-US" sz="2000" i="1" dirty="0">
                <a:solidFill>
                  <a:srgbClr val="800000"/>
                </a:solidFill>
              </a:rPr>
              <a:t>and </a:t>
            </a:r>
            <a:r>
              <a:rPr lang="en-US" sz="2000" b="1" i="1" dirty="0">
                <a:solidFill>
                  <a:srgbClr val="800000"/>
                </a:solidFill>
              </a:rPr>
              <a:t>followed the beast</a:t>
            </a:r>
            <a:r>
              <a:rPr lang="en-US" sz="2000" i="1" dirty="0" smtClean="0">
                <a:solidFill>
                  <a:srgbClr val="800000"/>
                </a:solidFill>
              </a:rPr>
              <a:t>.  So </a:t>
            </a:r>
            <a:r>
              <a:rPr lang="en-US" sz="2000" b="1" i="1" dirty="0">
                <a:solidFill>
                  <a:srgbClr val="800000"/>
                </a:solidFill>
              </a:rPr>
              <a:t>they worshiped </a:t>
            </a:r>
            <a:r>
              <a:rPr lang="en-US" sz="2000" b="1" i="1" u="sng" dirty="0">
                <a:solidFill>
                  <a:srgbClr val="800000"/>
                </a:solidFill>
              </a:rPr>
              <a:t>the dragon</a:t>
            </a:r>
            <a:r>
              <a:rPr lang="en-US" sz="2000" i="1" dirty="0">
                <a:solidFill>
                  <a:srgbClr val="800000"/>
                </a:solidFill>
              </a:rPr>
              <a:t> who gave authority to the beast; and </a:t>
            </a:r>
            <a:r>
              <a:rPr lang="en-US" sz="2000" b="1" i="1" dirty="0">
                <a:solidFill>
                  <a:srgbClr val="800000"/>
                </a:solidFill>
              </a:rPr>
              <a:t>they worshiped the beast</a:t>
            </a:r>
            <a:r>
              <a:rPr lang="en-US" sz="2000" i="1" dirty="0">
                <a:solidFill>
                  <a:srgbClr val="800000"/>
                </a:solidFill>
              </a:rPr>
              <a:t>, saying, </a:t>
            </a:r>
            <a:r>
              <a:rPr lang="en-US" sz="2000" i="1" dirty="0" smtClean="0">
                <a:solidFill>
                  <a:srgbClr val="800000"/>
                </a:solidFill>
              </a:rPr>
              <a:t>“Who </a:t>
            </a:r>
            <a:r>
              <a:rPr lang="en-US" sz="2000" i="1" dirty="0">
                <a:solidFill>
                  <a:srgbClr val="800000"/>
                </a:solidFill>
              </a:rPr>
              <a:t>is like the beast? Who is able </a:t>
            </a:r>
            <a:r>
              <a:rPr lang="en-US" sz="2000" b="1" i="1" dirty="0">
                <a:solidFill>
                  <a:srgbClr val="800000"/>
                </a:solidFill>
              </a:rPr>
              <a:t>to make war with him</a:t>
            </a:r>
            <a:r>
              <a:rPr lang="en-US" sz="2000" i="1" dirty="0" smtClean="0">
                <a:solidFill>
                  <a:srgbClr val="800000"/>
                </a:solidFill>
              </a:rPr>
              <a:t>?” … </a:t>
            </a:r>
            <a:r>
              <a:rPr lang="en-US" sz="2000" b="1" i="1" dirty="0" smtClean="0">
                <a:solidFill>
                  <a:srgbClr val="800000"/>
                </a:solidFill>
              </a:rPr>
              <a:t>All </a:t>
            </a:r>
            <a:r>
              <a:rPr lang="en-US" sz="2000" b="1" i="1" dirty="0">
                <a:solidFill>
                  <a:srgbClr val="800000"/>
                </a:solidFill>
              </a:rPr>
              <a:t>who dwell </a:t>
            </a:r>
            <a:r>
              <a:rPr lang="en-US" sz="2000" b="1" i="1" u="sng" dirty="0">
                <a:solidFill>
                  <a:srgbClr val="800000"/>
                </a:solidFill>
              </a:rPr>
              <a:t>on the earth</a:t>
            </a:r>
            <a:r>
              <a:rPr lang="en-US" sz="2000" b="1" i="1" dirty="0">
                <a:solidFill>
                  <a:srgbClr val="800000"/>
                </a:solidFill>
              </a:rPr>
              <a:t> will worship him</a:t>
            </a:r>
            <a:r>
              <a:rPr lang="en-US" sz="2000" i="1" dirty="0">
                <a:solidFill>
                  <a:srgbClr val="800000"/>
                </a:solidFill>
              </a:rPr>
              <a:t>, whose names have </a:t>
            </a:r>
            <a:r>
              <a:rPr lang="en-US" sz="2000" b="1" i="1" dirty="0">
                <a:solidFill>
                  <a:srgbClr val="800000"/>
                </a:solidFill>
              </a:rPr>
              <a:t>not been written in the Book of Life of the Lamb </a:t>
            </a:r>
            <a:r>
              <a:rPr lang="en-US" sz="2000" i="1" dirty="0">
                <a:solidFill>
                  <a:srgbClr val="800000"/>
                </a:solidFill>
              </a:rPr>
              <a:t>slain from the foundation of the world. </a:t>
            </a:r>
            <a:r>
              <a:rPr lang="en-US" sz="2000" dirty="0"/>
              <a:t>(</a:t>
            </a:r>
            <a:r>
              <a:rPr lang="en-US" sz="2000" b="1" dirty="0">
                <a:solidFill>
                  <a:srgbClr val="800000"/>
                </a:solidFill>
              </a:rPr>
              <a:t>Revelation </a:t>
            </a:r>
            <a:r>
              <a:rPr lang="en-US" sz="2000" b="1" dirty="0" smtClean="0">
                <a:solidFill>
                  <a:srgbClr val="800000"/>
                </a:solidFill>
              </a:rPr>
              <a:t>13:3-8</a:t>
            </a:r>
            <a:r>
              <a:rPr lang="en-US" sz="2000" dirty="0" smtClean="0"/>
              <a:t>)</a:t>
            </a:r>
            <a:endParaRPr lang="en-US" sz="2000" dirty="0"/>
          </a:p>
          <a:p>
            <a:pPr>
              <a:spcBef>
                <a:spcPts val="0"/>
              </a:spcBef>
            </a:pPr>
            <a:r>
              <a:rPr lang="en-US" sz="2000" dirty="0" smtClean="0"/>
              <a:t>Reveals and emphasizes that </a:t>
            </a:r>
            <a:r>
              <a:rPr lang="en-US" sz="2000" b="1" i="1" dirty="0" smtClean="0"/>
              <a:t>the Devil</a:t>
            </a:r>
            <a:r>
              <a:rPr lang="en-US" sz="2000" dirty="0" smtClean="0"/>
              <a:t> is behind the beast and its war against God and His saints.</a:t>
            </a:r>
          </a:p>
          <a:p>
            <a:pPr>
              <a:spcBef>
                <a:spcPts val="0"/>
              </a:spcBef>
            </a:pPr>
            <a:r>
              <a:rPr lang="en-US" sz="2000" dirty="0" smtClean="0"/>
              <a:t>Learn that the persecuting force will appear to be </a:t>
            </a:r>
            <a:r>
              <a:rPr lang="en-US" sz="2000" b="1" i="1" dirty="0" smtClean="0"/>
              <a:t>halted</a:t>
            </a:r>
            <a:r>
              <a:rPr lang="en-US" sz="2000" dirty="0" smtClean="0"/>
              <a:t>, but then it will </a:t>
            </a:r>
            <a:r>
              <a:rPr lang="en-US" sz="2000" b="1" i="1" dirty="0" smtClean="0"/>
              <a:t>resume</a:t>
            </a:r>
            <a:r>
              <a:rPr lang="en-US" sz="2000" dirty="0" smtClean="0"/>
              <a:t>.</a:t>
            </a:r>
          </a:p>
          <a:p>
            <a:pPr>
              <a:spcBef>
                <a:spcPts val="0"/>
              </a:spcBef>
            </a:pPr>
            <a:r>
              <a:rPr lang="en-US" sz="2000" dirty="0" smtClean="0"/>
              <a:t>Discover that </a:t>
            </a:r>
            <a:r>
              <a:rPr lang="en-US" sz="2000" b="1" i="1" dirty="0" smtClean="0"/>
              <a:t>diverting worship </a:t>
            </a:r>
            <a:r>
              <a:rPr lang="en-US" sz="2000" dirty="0" smtClean="0"/>
              <a:t>from God to the beast and the dragon is part of the effect – and probable – motivation for this war.  It is to cause </a:t>
            </a:r>
            <a:r>
              <a:rPr lang="en-US" sz="2000" b="1" i="1" dirty="0" smtClean="0"/>
              <a:t>unbelief</a:t>
            </a:r>
            <a:r>
              <a:rPr lang="en-US" sz="2000" dirty="0" smtClean="0"/>
              <a:t>, </a:t>
            </a:r>
            <a:r>
              <a:rPr lang="en-US" sz="2000" b="1" i="1" dirty="0" smtClean="0"/>
              <a:t>apostasy</a:t>
            </a:r>
            <a:r>
              <a:rPr lang="en-US" sz="2000" dirty="0" smtClean="0"/>
              <a:t>.</a:t>
            </a:r>
            <a:endParaRPr lang="en-US" sz="2000" dirty="0"/>
          </a:p>
        </p:txBody>
      </p:sp>
    </p:spTree>
    <p:extLst>
      <p:ext uri="{BB962C8B-B14F-4D97-AF65-F5344CB8AC3E}">
        <p14:creationId xmlns:p14="http://schemas.microsoft.com/office/powerpoint/2010/main" val="40707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Patience and Faith of the Saints”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the </a:t>
            </a:r>
            <a:r>
              <a:rPr lang="en-US" sz="1800" i="1" dirty="0">
                <a:solidFill>
                  <a:srgbClr val="800000"/>
                </a:solidFill>
              </a:rPr>
              <a:t>“patience and faith of the saints”</a:t>
            </a:r>
            <a:r>
              <a:rPr lang="en-US" sz="1800" dirty="0"/>
              <a:t>?  What did this mean to the early saints?  How does it apply today to us?</a:t>
            </a:r>
            <a:endParaRPr lang="en-US" sz="1800" dirty="0" smtClean="0"/>
          </a:p>
          <a:p>
            <a:pPr marL="0" indent="0">
              <a:buNone/>
            </a:pPr>
            <a:r>
              <a:rPr lang="en-US" sz="1800" i="1" dirty="0" smtClean="0">
                <a:solidFill>
                  <a:srgbClr val="800000"/>
                </a:solidFill>
              </a:rPr>
              <a:t>All who dwell on the earth </a:t>
            </a:r>
            <a:r>
              <a:rPr lang="en-US" sz="1800" b="1" i="1" dirty="0" smtClean="0">
                <a:solidFill>
                  <a:srgbClr val="800000"/>
                </a:solidFill>
              </a:rPr>
              <a:t>will worship him</a:t>
            </a:r>
            <a:r>
              <a:rPr lang="en-US" sz="1800" i="1" dirty="0" smtClean="0">
                <a:solidFill>
                  <a:srgbClr val="800000"/>
                </a:solidFill>
              </a:rPr>
              <a:t>, whose names have </a:t>
            </a:r>
            <a:r>
              <a:rPr lang="en-US" sz="1800" b="1" i="1" dirty="0" smtClean="0">
                <a:solidFill>
                  <a:srgbClr val="800000"/>
                </a:solidFill>
              </a:rPr>
              <a:t>not been written in the Book of Life of the Lamb </a:t>
            </a:r>
            <a:r>
              <a:rPr lang="en-US" sz="1800" i="1" dirty="0" smtClean="0">
                <a:solidFill>
                  <a:srgbClr val="800000"/>
                </a:solidFill>
              </a:rPr>
              <a:t>slain from the foundation of the world.  </a:t>
            </a:r>
            <a:r>
              <a:rPr lang="en-US" sz="1800" b="1" i="1" dirty="0" smtClean="0">
                <a:solidFill>
                  <a:srgbClr val="800000"/>
                </a:solidFill>
              </a:rPr>
              <a:t>If anyone has an ear, </a:t>
            </a:r>
            <a:r>
              <a:rPr lang="en-US" sz="1800" b="1" i="1" u="sng" dirty="0" smtClean="0">
                <a:solidFill>
                  <a:srgbClr val="800000"/>
                </a:solidFill>
              </a:rPr>
              <a:t>let him hear</a:t>
            </a:r>
            <a:r>
              <a:rPr lang="en-US" sz="1800" i="1" dirty="0" smtClean="0">
                <a:solidFill>
                  <a:srgbClr val="800000"/>
                </a:solidFill>
              </a:rPr>
              <a:t>.  He who </a:t>
            </a:r>
            <a:r>
              <a:rPr lang="en-US" sz="1800" b="1" i="1" dirty="0" smtClean="0">
                <a:solidFill>
                  <a:srgbClr val="800000"/>
                </a:solidFill>
              </a:rPr>
              <a:t>leads into captivity shall </a:t>
            </a:r>
            <a:r>
              <a:rPr lang="en-US" sz="1800" b="1" i="1" u="sng" dirty="0" smtClean="0">
                <a:solidFill>
                  <a:srgbClr val="800000"/>
                </a:solidFill>
              </a:rPr>
              <a:t>go into captivity</a:t>
            </a:r>
            <a:r>
              <a:rPr lang="en-US" sz="1800" i="1" dirty="0" smtClean="0">
                <a:solidFill>
                  <a:srgbClr val="800000"/>
                </a:solidFill>
              </a:rPr>
              <a:t>; he who </a:t>
            </a:r>
            <a:r>
              <a:rPr lang="en-US" sz="1800" b="1" i="1" dirty="0" smtClean="0">
                <a:solidFill>
                  <a:srgbClr val="800000"/>
                </a:solidFill>
              </a:rPr>
              <a:t>kills with the sword must be </a:t>
            </a:r>
            <a:r>
              <a:rPr lang="en-US" sz="1800" b="1" i="1" u="sng" dirty="0" smtClean="0">
                <a:solidFill>
                  <a:srgbClr val="800000"/>
                </a:solidFill>
              </a:rPr>
              <a:t>killed with the sword</a:t>
            </a:r>
            <a:r>
              <a:rPr lang="en-US" sz="1800" i="1" dirty="0" smtClean="0">
                <a:solidFill>
                  <a:srgbClr val="800000"/>
                </a:solidFill>
              </a:rPr>
              <a:t>. </a:t>
            </a:r>
            <a:r>
              <a:rPr lang="en-US" sz="1800" b="1" i="1" dirty="0" smtClean="0">
                <a:solidFill>
                  <a:srgbClr val="800000"/>
                </a:solidFill>
              </a:rPr>
              <a:t>Here is the </a:t>
            </a:r>
            <a:r>
              <a:rPr lang="en-US" sz="1800" b="1" i="1" u="sng" dirty="0" smtClean="0">
                <a:solidFill>
                  <a:srgbClr val="800000"/>
                </a:solidFill>
              </a:rPr>
              <a:t>patience</a:t>
            </a:r>
            <a:r>
              <a:rPr lang="en-US" sz="1800" b="1" i="1" dirty="0" smtClean="0">
                <a:solidFill>
                  <a:srgbClr val="800000"/>
                </a:solidFill>
              </a:rPr>
              <a:t> and the </a:t>
            </a:r>
            <a:r>
              <a:rPr lang="en-US" sz="1800" b="1" i="1" u="sng" dirty="0" smtClean="0">
                <a:solidFill>
                  <a:srgbClr val="800000"/>
                </a:solidFill>
              </a:rPr>
              <a:t>faith</a:t>
            </a:r>
            <a:r>
              <a:rPr lang="en-US" sz="1800" b="1" i="1" dirty="0" smtClean="0">
                <a:solidFill>
                  <a:srgbClr val="800000"/>
                </a:solidFill>
              </a:rPr>
              <a:t> of the saints.</a:t>
            </a:r>
            <a:r>
              <a:rPr lang="en-US" sz="1800" i="1" dirty="0" smtClean="0">
                <a:solidFill>
                  <a:srgbClr val="800000"/>
                </a:solidFill>
              </a:rPr>
              <a:t> </a:t>
            </a:r>
            <a:r>
              <a:rPr lang="en-US" sz="1800" dirty="0" smtClean="0"/>
              <a:t>(</a:t>
            </a:r>
            <a:r>
              <a:rPr lang="en-US" sz="1800" b="1" dirty="0" smtClean="0">
                <a:solidFill>
                  <a:srgbClr val="800000"/>
                </a:solidFill>
              </a:rPr>
              <a:t>Revelation 13:8-10</a:t>
            </a:r>
            <a:r>
              <a:rPr lang="en-US" sz="1800" dirty="0" smtClean="0"/>
              <a:t>)</a:t>
            </a:r>
          </a:p>
          <a:p>
            <a:pPr marL="0" indent="0">
              <a:buNone/>
            </a:pPr>
            <a:r>
              <a:rPr lang="en-US" sz="1800" i="1" dirty="0" smtClean="0">
                <a:solidFill>
                  <a:srgbClr val="800000"/>
                </a:solidFill>
              </a:rPr>
              <a:t>“</a:t>
            </a:r>
            <a:r>
              <a:rPr lang="en-US" sz="1800" b="1" i="1" dirty="0">
                <a:solidFill>
                  <a:srgbClr val="800000"/>
                </a:solidFill>
              </a:rPr>
              <a:t>He who has an ear, </a:t>
            </a:r>
            <a:r>
              <a:rPr lang="en-US" sz="1800" b="1" i="1" u="sng" dirty="0">
                <a:solidFill>
                  <a:srgbClr val="800000"/>
                </a:solidFill>
              </a:rPr>
              <a:t>let him hear</a:t>
            </a:r>
            <a:r>
              <a:rPr lang="en-US" sz="1800" i="1" dirty="0">
                <a:solidFill>
                  <a:srgbClr val="800000"/>
                </a:solidFill>
              </a:rPr>
              <a:t> what the Spirit says to the churches.” </a:t>
            </a:r>
            <a:r>
              <a:rPr lang="en-US" sz="1800" dirty="0" smtClean="0"/>
              <a:t>(</a:t>
            </a:r>
            <a:r>
              <a:rPr lang="en-US" sz="1800" b="1" dirty="0" smtClean="0">
                <a:solidFill>
                  <a:srgbClr val="800000"/>
                </a:solidFill>
              </a:rPr>
              <a:t>2:7</a:t>
            </a:r>
            <a:r>
              <a:rPr lang="en-US" sz="1800" b="1" dirty="0">
                <a:solidFill>
                  <a:srgbClr val="800000"/>
                </a:solidFill>
              </a:rPr>
              <a:t>, 11, 17, 29; 3:6, 13, 22</a:t>
            </a:r>
            <a:r>
              <a:rPr lang="en-US" sz="1800" dirty="0"/>
              <a:t>)</a:t>
            </a:r>
          </a:p>
          <a:p>
            <a:r>
              <a:rPr lang="en-US" sz="1800" dirty="0" smtClean="0"/>
              <a:t>Associated with statements that are either </a:t>
            </a:r>
            <a:r>
              <a:rPr lang="en-US" sz="1800" b="1" i="1" dirty="0" smtClean="0"/>
              <a:t>difficult to </a:t>
            </a:r>
            <a:r>
              <a:rPr lang="en-US" sz="1800" b="1" i="1" u="sng" dirty="0" smtClean="0"/>
              <a:t>understand</a:t>
            </a:r>
            <a:r>
              <a:rPr lang="en-US" sz="1800" b="1" i="1" dirty="0" smtClean="0"/>
              <a:t> </a:t>
            </a:r>
            <a:r>
              <a:rPr lang="en-US" sz="1800" dirty="0" smtClean="0"/>
              <a:t>or </a:t>
            </a:r>
            <a:r>
              <a:rPr lang="en-US" sz="1800" b="1" i="1" dirty="0" smtClean="0"/>
              <a:t>difficult to </a:t>
            </a:r>
            <a:r>
              <a:rPr lang="en-US" sz="1800" b="1" i="1" u="sng" dirty="0" smtClean="0"/>
              <a:t>accept</a:t>
            </a:r>
            <a:r>
              <a:rPr lang="en-US" sz="1800" b="1" i="1" dirty="0" smtClean="0"/>
              <a:t> </a:t>
            </a:r>
            <a:r>
              <a:rPr lang="en-US" sz="1800" dirty="0" smtClean="0"/>
              <a:t>(</a:t>
            </a:r>
            <a:r>
              <a:rPr lang="en-US" sz="1800" b="1" dirty="0" smtClean="0">
                <a:solidFill>
                  <a:srgbClr val="800000"/>
                </a:solidFill>
              </a:rPr>
              <a:t>Matthew 11:7-15;  13:9, 43; Mark 4:23; 7:16; Luke 8:8; 14:35</a:t>
            </a:r>
            <a:r>
              <a:rPr lang="en-US" sz="1800" dirty="0" smtClean="0"/>
              <a:t>).</a:t>
            </a:r>
          </a:p>
          <a:p>
            <a:r>
              <a:rPr lang="en-US" sz="1800" dirty="0" smtClean="0"/>
              <a:t>Calls for careful </a:t>
            </a:r>
            <a:r>
              <a:rPr lang="en-US" sz="1800" dirty="0"/>
              <a:t>attention, consider carefully </a:t>
            </a:r>
            <a:r>
              <a:rPr lang="en-US" sz="1800" dirty="0" smtClean="0"/>
              <a:t>(</a:t>
            </a:r>
            <a:r>
              <a:rPr lang="en-US" sz="1800" b="1" dirty="0" smtClean="0">
                <a:solidFill>
                  <a:srgbClr val="800000"/>
                </a:solidFill>
              </a:rPr>
              <a:t>Psalm 10:17</a:t>
            </a:r>
            <a:r>
              <a:rPr lang="en-US" sz="1800" b="1" dirty="0">
                <a:solidFill>
                  <a:srgbClr val="800000"/>
                </a:solidFill>
              </a:rPr>
              <a:t>; </a:t>
            </a:r>
            <a:r>
              <a:rPr lang="en-US" sz="1800" b="1" dirty="0" smtClean="0">
                <a:solidFill>
                  <a:srgbClr val="800000"/>
                </a:solidFill>
              </a:rPr>
              <a:t>Proverbs 22:17</a:t>
            </a:r>
            <a:r>
              <a:rPr lang="en-US" sz="1800" b="1" dirty="0">
                <a:solidFill>
                  <a:srgbClr val="800000"/>
                </a:solidFill>
              </a:rPr>
              <a:t>; </a:t>
            </a:r>
            <a:r>
              <a:rPr lang="en-US" sz="1800" b="1" dirty="0" smtClean="0">
                <a:solidFill>
                  <a:srgbClr val="800000"/>
                </a:solidFill>
              </a:rPr>
              <a:t>Isaiah 28:23</a:t>
            </a:r>
            <a:r>
              <a:rPr lang="en-US" sz="1800" dirty="0"/>
              <a:t>).</a:t>
            </a:r>
          </a:p>
          <a:p>
            <a:r>
              <a:rPr lang="en-US" sz="1800" dirty="0" smtClean="0"/>
              <a:t>God’s people </a:t>
            </a:r>
            <a:r>
              <a:rPr lang="en-US" sz="1800" b="1" i="1" dirty="0" smtClean="0"/>
              <a:t>trust</a:t>
            </a:r>
            <a:r>
              <a:rPr lang="en-US" sz="1800" dirty="0" smtClean="0"/>
              <a:t> that He will avenge them upon those who persecute, oppress &amp; kill them.</a:t>
            </a:r>
          </a:p>
          <a:p>
            <a:r>
              <a:rPr lang="en-US" sz="1800" dirty="0" smtClean="0"/>
              <a:t>Provide </a:t>
            </a:r>
            <a:r>
              <a:rPr lang="en-US" sz="1800" b="1" i="1" dirty="0" smtClean="0"/>
              <a:t>comfort</a:t>
            </a:r>
            <a:r>
              <a:rPr lang="en-US" sz="1800" dirty="0" smtClean="0"/>
              <a:t> God will take care of us when </a:t>
            </a:r>
            <a:r>
              <a:rPr lang="en-US" sz="1800" b="1" i="1" dirty="0" smtClean="0"/>
              <a:t>mistreated</a:t>
            </a:r>
            <a:r>
              <a:rPr lang="en-US" sz="1800" dirty="0" smtClean="0"/>
              <a:t> – eventually (</a:t>
            </a:r>
            <a:r>
              <a:rPr lang="en-US" sz="1800" b="1" dirty="0" smtClean="0">
                <a:solidFill>
                  <a:srgbClr val="800000"/>
                </a:solidFill>
              </a:rPr>
              <a:t>Luke 18:1-8</a:t>
            </a:r>
            <a:r>
              <a:rPr lang="en-US" sz="1800" dirty="0" smtClean="0"/>
              <a:t>).</a:t>
            </a:r>
          </a:p>
          <a:p>
            <a:r>
              <a:rPr lang="en-US" sz="1800" dirty="0" smtClean="0"/>
              <a:t>Provide </a:t>
            </a:r>
            <a:r>
              <a:rPr lang="en-US" sz="1800" b="1" i="1" dirty="0" smtClean="0"/>
              <a:t>courage</a:t>
            </a:r>
            <a:r>
              <a:rPr lang="en-US" sz="1800" dirty="0" smtClean="0"/>
              <a:t> that we should </a:t>
            </a:r>
            <a:r>
              <a:rPr lang="en-US" sz="1800" b="1" i="1" dirty="0" smtClean="0"/>
              <a:t>not fear </a:t>
            </a:r>
            <a:r>
              <a:rPr lang="en-US" sz="1800" dirty="0" smtClean="0"/>
              <a:t>what man will do to us (</a:t>
            </a:r>
            <a:r>
              <a:rPr lang="en-US" sz="1800" b="1" dirty="0" smtClean="0">
                <a:solidFill>
                  <a:srgbClr val="800000"/>
                </a:solidFill>
              </a:rPr>
              <a:t>Hebrews 13:5-6</a:t>
            </a:r>
            <a:r>
              <a:rPr lang="en-US" sz="1800" dirty="0" smtClean="0"/>
              <a:t>).</a:t>
            </a:r>
          </a:p>
        </p:txBody>
      </p:sp>
    </p:spTree>
    <p:extLst>
      <p:ext uri="{BB962C8B-B14F-4D97-AF65-F5344CB8AC3E}">
        <p14:creationId xmlns:p14="http://schemas.microsoft.com/office/powerpoint/2010/main" val="23099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Earth Beast</a:t>
            </a:r>
          </a:p>
          <a:p>
            <a:r>
              <a:rPr lang="en-US" dirty="0" smtClean="0"/>
              <a:t>Revelation 13:11-18</a:t>
            </a:r>
            <a:endParaRPr lang="en-US" dirty="0"/>
          </a:p>
        </p:txBody>
      </p:sp>
    </p:spTree>
    <p:extLst>
      <p:ext uri="{BB962C8B-B14F-4D97-AF65-F5344CB8AC3E}">
        <p14:creationId xmlns:p14="http://schemas.microsoft.com/office/powerpoint/2010/main" val="188592185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Earth Beast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What was the origin of the second beast?  How might this help us understand what the beast represents?</a:t>
            </a:r>
            <a:endParaRPr lang="en-US" sz="2000" dirty="0" smtClean="0"/>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two horns like a lamb and spoke like a dragon</a:t>
            </a:r>
            <a:r>
              <a:rPr lang="en-US" sz="2000" i="1" dirty="0" smtClean="0">
                <a:solidFill>
                  <a:srgbClr val="800000"/>
                </a:solidFill>
              </a:rPr>
              <a:t>. </a:t>
            </a:r>
            <a:r>
              <a:rPr lang="en-US" sz="2000" dirty="0" smtClean="0"/>
              <a:t>(</a:t>
            </a:r>
            <a:r>
              <a:rPr lang="en-US" sz="2000" b="1" dirty="0" smtClean="0">
                <a:solidFill>
                  <a:srgbClr val="800000"/>
                </a:solidFill>
              </a:rPr>
              <a:t>Revelation 13:11</a:t>
            </a:r>
            <a:r>
              <a:rPr lang="en-US" sz="2000" dirty="0" smtClean="0"/>
              <a:t>)</a:t>
            </a:r>
          </a:p>
          <a:p>
            <a:pPr>
              <a:spcBef>
                <a:spcPts val="0"/>
              </a:spcBef>
            </a:pPr>
            <a:r>
              <a:rPr lang="en-US" sz="2000" dirty="0" smtClean="0"/>
              <a:t>Few possibilities for interpreting </a:t>
            </a:r>
            <a:r>
              <a:rPr lang="en-US" sz="2000" i="1" dirty="0" smtClean="0">
                <a:solidFill>
                  <a:srgbClr val="800000"/>
                </a:solidFill>
              </a:rPr>
              <a:t>“the</a:t>
            </a:r>
            <a:r>
              <a:rPr lang="en-US" sz="2000" dirty="0" smtClean="0">
                <a:solidFill>
                  <a:srgbClr val="800000"/>
                </a:solidFill>
              </a:rPr>
              <a:t> </a:t>
            </a:r>
            <a:r>
              <a:rPr lang="en-US" sz="2000" i="1" dirty="0" smtClean="0">
                <a:solidFill>
                  <a:srgbClr val="800000"/>
                </a:solidFill>
              </a:rPr>
              <a:t>earth”</a:t>
            </a:r>
            <a:r>
              <a:rPr lang="en-US" sz="2000" dirty="0" smtClean="0"/>
              <a:t> are:</a:t>
            </a:r>
          </a:p>
          <a:p>
            <a:pPr lvl="1">
              <a:spcBef>
                <a:spcPts val="0"/>
              </a:spcBef>
              <a:buFont typeface="+mj-lt"/>
              <a:buAutoNum type="arabicPeriod"/>
            </a:pPr>
            <a:r>
              <a:rPr lang="en-US" dirty="0" smtClean="0"/>
              <a:t>Realm of the unregenerate.  All lost in contrast to those who are saved, sealed.</a:t>
            </a:r>
          </a:p>
          <a:p>
            <a:pPr lvl="1">
              <a:spcBef>
                <a:spcPts val="0"/>
              </a:spcBef>
              <a:buFont typeface="+mj-lt"/>
              <a:buAutoNum type="arabicPeriod"/>
            </a:pPr>
            <a:r>
              <a:rPr lang="en-US" dirty="0" smtClean="0"/>
              <a:t>Realm of false religion and religious institutions, in contrast to political or true religion.</a:t>
            </a:r>
          </a:p>
          <a:p>
            <a:pPr lvl="1">
              <a:spcBef>
                <a:spcPts val="0"/>
              </a:spcBef>
              <a:buFont typeface="+mj-lt"/>
              <a:buAutoNum type="arabicPeriod"/>
            </a:pPr>
            <a:r>
              <a:rPr lang="en-US" dirty="0" err="1" smtClean="0"/>
              <a:t>Preterist</a:t>
            </a:r>
            <a:r>
              <a:rPr lang="en-US" dirty="0" smtClean="0"/>
              <a:t> Position:  Land of Judea and Jerusalem versus the Gentiles.</a:t>
            </a:r>
          </a:p>
          <a:p>
            <a:pPr>
              <a:spcBef>
                <a:spcPts val="0"/>
              </a:spcBef>
            </a:pPr>
            <a:r>
              <a:rPr lang="en-US" sz="2000" dirty="0" smtClean="0"/>
              <a:t>Without explanation, </a:t>
            </a:r>
            <a:r>
              <a:rPr lang="en-US" sz="2000" i="1" dirty="0" smtClean="0">
                <a:solidFill>
                  <a:srgbClr val="800000"/>
                </a:solidFill>
              </a:rPr>
              <a:t>“the earth beast” </a:t>
            </a:r>
            <a:r>
              <a:rPr lang="en-US" sz="2000" dirty="0" smtClean="0"/>
              <a:t>is later called </a:t>
            </a:r>
            <a:r>
              <a:rPr lang="en-US" sz="2000" i="1" dirty="0" smtClean="0">
                <a:solidFill>
                  <a:srgbClr val="800000"/>
                </a:solidFill>
              </a:rPr>
              <a:t>“the false prophet”</a:t>
            </a:r>
            <a:r>
              <a:rPr lang="en-US" sz="2000" dirty="0" smtClean="0"/>
              <a:t> (</a:t>
            </a:r>
            <a:r>
              <a:rPr lang="en-US" sz="2000" b="1" dirty="0" smtClean="0">
                <a:solidFill>
                  <a:srgbClr val="800000"/>
                </a:solidFill>
              </a:rPr>
              <a:t>16:13; 19:20; 20:10</a:t>
            </a:r>
            <a:r>
              <a:rPr lang="en-US" sz="2000" dirty="0" smtClean="0"/>
              <a:t>); consequently, option #2 seems the best.</a:t>
            </a:r>
            <a:endParaRPr lang="en-US" sz="2000" dirty="0"/>
          </a:p>
        </p:txBody>
      </p:sp>
    </p:spTree>
    <p:extLst>
      <p:ext uri="{BB962C8B-B14F-4D97-AF65-F5344CB8AC3E}">
        <p14:creationId xmlns:p14="http://schemas.microsoft.com/office/powerpoint/2010/main" val="3268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Deceiver and Liar</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Describe the second beast and explain how this depicts his true nature and behavior.</a:t>
            </a:r>
            <a:endParaRPr lang="en-US" sz="2000" dirty="0" smtClean="0"/>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a:t>
            </a:r>
            <a:r>
              <a:rPr lang="en-US" sz="2000" b="1" i="1" dirty="0">
                <a:solidFill>
                  <a:srgbClr val="800000"/>
                </a:solidFill>
              </a:rPr>
              <a:t>two horns </a:t>
            </a:r>
            <a:r>
              <a:rPr lang="en-US" sz="2000" b="1" i="1" u="sng" dirty="0">
                <a:solidFill>
                  <a:srgbClr val="800000"/>
                </a:solidFill>
              </a:rPr>
              <a:t>like a lamb</a:t>
            </a:r>
            <a:r>
              <a:rPr lang="en-US" sz="2000" i="1" dirty="0">
                <a:solidFill>
                  <a:srgbClr val="800000"/>
                </a:solidFill>
              </a:rPr>
              <a:t> and </a:t>
            </a:r>
            <a:r>
              <a:rPr lang="en-US" sz="2000" b="1" i="1" dirty="0">
                <a:solidFill>
                  <a:srgbClr val="800000"/>
                </a:solidFill>
              </a:rPr>
              <a:t>spoke </a:t>
            </a:r>
            <a:r>
              <a:rPr lang="en-US" sz="2000" b="1" i="1" u="sng" dirty="0">
                <a:solidFill>
                  <a:srgbClr val="800000"/>
                </a:solidFill>
              </a:rPr>
              <a:t>like a dragon</a:t>
            </a:r>
            <a:r>
              <a:rPr lang="en-US" sz="2000" i="1" dirty="0">
                <a:solidFill>
                  <a:srgbClr val="800000"/>
                </a:solidFill>
              </a:rPr>
              <a:t>. </a:t>
            </a:r>
            <a:r>
              <a:rPr lang="en-US" sz="2000" dirty="0"/>
              <a:t>(</a:t>
            </a:r>
            <a:r>
              <a:rPr lang="en-US" sz="2000" b="1" dirty="0">
                <a:solidFill>
                  <a:srgbClr val="800000"/>
                </a:solidFill>
              </a:rPr>
              <a:t>Revelation 13:11</a:t>
            </a:r>
            <a:r>
              <a:rPr lang="en-US" sz="2000" dirty="0"/>
              <a:t>)</a:t>
            </a:r>
          </a:p>
          <a:p>
            <a:pPr>
              <a:spcBef>
                <a:spcPts val="0"/>
              </a:spcBef>
            </a:pPr>
            <a:r>
              <a:rPr lang="en-US" sz="2000" dirty="0" smtClean="0"/>
              <a:t>Has the </a:t>
            </a:r>
            <a:r>
              <a:rPr lang="en-US" sz="2000" b="1" i="1" dirty="0" smtClean="0"/>
              <a:t>deceitful appearance </a:t>
            </a:r>
            <a:r>
              <a:rPr lang="en-US" sz="2000" dirty="0" smtClean="0"/>
              <a:t>of sacrifice, attempting to subvert the true Lamb (</a:t>
            </a:r>
            <a:r>
              <a:rPr lang="en-US" sz="2000" b="1" dirty="0" smtClean="0">
                <a:solidFill>
                  <a:srgbClr val="800000"/>
                </a:solidFill>
              </a:rPr>
              <a:t>5:6</a:t>
            </a:r>
            <a:r>
              <a:rPr lang="en-US" sz="2000" dirty="0" smtClean="0"/>
              <a:t>):</a:t>
            </a:r>
          </a:p>
          <a:p>
            <a:pPr marL="0" indent="0">
              <a:spcBef>
                <a:spcPts val="0"/>
              </a:spcBef>
              <a:buNone/>
            </a:pPr>
            <a:r>
              <a:rPr lang="en-US" sz="2000" i="1" dirty="0" smtClean="0">
                <a:solidFill>
                  <a:srgbClr val="800000"/>
                </a:solidFill>
              </a:rPr>
              <a:t>For </a:t>
            </a:r>
            <a:r>
              <a:rPr lang="en-US" sz="2000" i="1" dirty="0">
                <a:solidFill>
                  <a:srgbClr val="800000"/>
                </a:solidFill>
              </a:rPr>
              <a:t>such are </a:t>
            </a:r>
            <a:r>
              <a:rPr lang="en-US" sz="2000" b="1" i="1" dirty="0">
                <a:solidFill>
                  <a:srgbClr val="800000"/>
                </a:solidFill>
              </a:rPr>
              <a:t>false apostles</a:t>
            </a:r>
            <a:r>
              <a:rPr lang="en-US" sz="2000" i="1" dirty="0">
                <a:solidFill>
                  <a:srgbClr val="800000"/>
                </a:solidFill>
              </a:rPr>
              <a:t>, </a:t>
            </a:r>
            <a:r>
              <a:rPr lang="en-US" sz="2000" b="1" i="1" u="sng" dirty="0">
                <a:solidFill>
                  <a:srgbClr val="800000"/>
                </a:solidFill>
              </a:rPr>
              <a:t>deceitful</a:t>
            </a:r>
            <a:r>
              <a:rPr lang="en-US" sz="2000" b="1" i="1" dirty="0">
                <a:solidFill>
                  <a:srgbClr val="800000"/>
                </a:solidFill>
              </a:rPr>
              <a:t> workers</a:t>
            </a:r>
            <a:r>
              <a:rPr lang="en-US" sz="2000" i="1" dirty="0">
                <a:solidFill>
                  <a:srgbClr val="800000"/>
                </a:solidFill>
              </a:rPr>
              <a:t>, </a:t>
            </a:r>
            <a:r>
              <a:rPr lang="en-US" sz="2000" b="1" i="1" u="sng" dirty="0">
                <a:solidFill>
                  <a:srgbClr val="800000"/>
                </a:solidFill>
              </a:rPr>
              <a:t>transforming themselves</a:t>
            </a:r>
            <a:r>
              <a:rPr lang="en-US" sz="2000" b="1" i="1" dirty="0">
                <a:solidFill>
                  <a:srgbClr val="800000"/>
                </a:solidFill>
              </a:rPr>
              <a:t> into apostles of Christ</a:t>
            </a:r>
            <a:r>
              <a:rPr lang="en-US" sz="2000" i="1" dirty="0" smtClean="0">
                <a:solidFill>
                  <a:srgbClr val="800000"/>
                </a:solidFill>
              </a:rPr>
              <a:t>. And </a:t>
            </a:r>
            <a:r>
              <a:rPr lang="en-US" sz="2000" i="1" dirty="0">
                <a:solidFill>
                  <a:srgbClr val="800000"/>
                </a:solidFill>
              </a:rPr>
              <a:t>no wonder! For </a:t>
            </a:r>
            <a:r>
              <a:rPr lang="en-US" sz="2000" b="1" i="1" dirty="0">
                <a:solidFill>
                  <a:srgbClr val="800000"/>
                </a:solidFill>
              </a:rPr>
              <a:t>Satan himself </a:t>
            </a:r>
            <a:r>
              <a:rPr lang="en-US" sz="2000" b="1" i="1" u="sng" dirty="0">
                <a:solidFill>
                  <a:srgbClr val="800000"/>
                </a:solidFill>
              </a:rPr>
              <a:t>transforms</a:t>
            </a:r>
            <a:r>
              <a:rPr lang="en-US" sz="2000" b="1" i="1" dirty="0">
                <a:solidFill>
                  <a:srgbClr val="800000"/>
                </a:solidFill>
              </a:rPr>
              <a:t> himself into an angel of light</a:t>
            </a:r>
            <a:r>
              <a:rPr lang="en-US" sz="2000" i="1" dirty="0" smtClean="0">
                <a:solidFill>
                  <a:srgbClr val="800000"/>
                </a:solidFill>
              </a:rPr>
              <a:t>. Therefore </a:t>
            </a:r>
            <a:r>
              <a:rPr lang="en-US" sz="2000" i="1" dirty="0">
                <a:solidFill>
                  <a:srgbClr val="800000"/>
                </a:solidFill>
              </a:rPr>
              <a:t>it is no great thing if </a:t>
            </a:r>
            <a:r>
              <a:rPr lang="en-US" sz="2000" b="1" i="1" dirty="0">
                <a:solidFill>
                  <a:srgbClr val="800000"/>
                </a:solidFill>
              </a:rPr>
              <a:t>his ministers also </a:t>
            </a:r>
            <a:r>
              <a:rPr lang="en-US" sz="2000" b="1" i="1" u="sng" dirty="0">
                <a:solidFill>
                  <a:srgbClr val="800000"/>
                </a:solidFill>
              </a:rPr>
              <a:t>transform</a:t>
            </a:r>
            <a:r>
              <a:rPr lang="en-US" sz="2000" b="1" i="1" dirty="0">
                <a:solidFill>
                  <a:srgbClr val="800000"/>
                </a:solidFill>
              </a:rPr>
              <a:t> themselves into ministers of righteousness</a:t>
            </a:r>
            <a:r>
              <a:rPr lang="en-US" sz="2000" i="1" dirty="0">
                <a:solidFill>
                  <a:srgbClr val="800000"/>
                </a:solidFill>
              </a:rPr>
              <a:t>, whose end will be according to their works</a:t>
            </a:r>
            <a:r>
              <a:rPr lang="en-US" sz="2000" i="1" dirty="0" smtClean="0">
                <a:solidFill>
                  <a:srgbClr val="800000"/>
                </a:solidFill>
              </a:rPr>
              <a:t>.</a:t>
            </a:r>
            <a:r>
              <a:rPr lang="en-US" sz="2000" dirty="0" smtClean="0"/>
              <a:t>(</a:t>
            </a:r>
            <a:r>
              <a:rPr lang="en-US" sz="2000" b="1" dirty="0" smtClean="0">
                <a:solidFill>
                  <a:srgbClr val="800000"/>
                </a:solidFill>
              </a:rPr>
              <a:t>2Cor11:13-15</a:t>
            </a:r>
            <a:r>
              <a:rPr lang="en-US" sz="2000" dirty="0" smtClean="0"/>
              <a:t>)</a:t>
            </a:r>
            <a:endParaRPr lang="en-US" sz="2000" dirty="0"/>
          </a:p>
        </p:txBody>
      </p:sp>
    </p:spTree>
    <p:extLst>
      <p:ext uri="{BB962C8B-B14F-4D97-AF65-F5344CB8AC3E}">
        <p14:creationId xmlns:p14="http://schemas.microsoft.com/office/powerpoint/2010/main" val="15606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Interpretation?</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a:pPr>
            <a:r>
              <a:rPr lang="en-US" dirty="0"/>
              <a:t>Is this a book to be interpreted </a:t>
            </a:r>
            <a:r>
              <a:rPr lang="en-US" b="1" i="1" dirty="0"/>
              <a:t>literally</a:t>
            </a:r>
            <a:r>
              <a:rPr lang="en-US" dirty="0"/>
              <a:t>?  How do you know</a:t>
            </a:r>
            <a:r>
              <a:rPr lang="en-US" dirty="0" smtClean="0"/>
              <a:t>?</a:t>
            </a:r>
          </a:p>
          <a:p>
            <a:pPr marL="347663" lvl="1" indent="0">
              <a:buNone/>
            </a:pPr>
            <a:r>
              <a:rPr lang="en-US" b="1" i="1" dirty="0">
                <a:solidFill>
                  <a:srgbClr val="800000"/>
                </a:solidFill>
              </a:rPr>
              <a:t>The </a:t>
            </a:r>
            <a:r>
              <a:rPr lang="en-US" b="1" i="1" u="sng" dirty="0">
                <a:solidFill>
                  <a:srgbClr val="800000"/>
                </a:solidFill>
              </a:rPr>
              <a:t>Revelation</a:t>
            </a:r>
            <a:r>
              <a:rPr lang="en-US" b="1" i="1" dirty="0">
                <a:solidFill>
                  <a:srgbClr val="800000"/>
                </a:solidFill>
              </a:rPr>
              <a:t> of Jesus Christ</a:t>
            </a:r>
            <a:r>
              <a:rPr lang="en-US" i="1" dirty="0">
                <a:solidFill>
                  <a:srgbClr val="800000"/>
                </a:solidFill>
              </a:rPr>
              <a:t>, which God gave Him to show His servants – things which must shortly take place. And He sent and </a:t>
            </a:r>
            <a:r>
              <a:rPr lang="en-US" b="1" i="1" u="sng" dirty="0">
                <a:solidFill>
                  <a:srgbClr val="800000"/>
                </a:solidFill>
              </a:rPr>
              <a:t>signified</a:t>
            </a:r>
            <a:r>
              <a:rPr lang="en-US" i="1" dirty="0">
                <a:solidFill>
                  <a:srgbClr val="800000"/>
                </a:solidFill>
              </a:rPr>
              <a:t> it by His angel to His servant John, who bore witness to the word of God, and to the testimony of Jesus Christ, to </a:t>
            </a:r>
            <a:r>
              <a:rPr lang="en-US" b="1" i="1" dirty="0">
                <a:solidFill>
                  <a:srgbClr val="800000"/>
                </a:solidFill>
              </a:rPr>
              <a:t>all </a:t>
            </a:r>
            <a:r>
              <a:rPr lang="en-US" b="1" i="1" u="sng" dirty="0">
                <a:solidFill>
                  <a:srgbClr val="800000"/>
                </a:solidFill>
              </a:rPr>
              <a:t>things that he saw</a:t>
            </a:r>
            <a:r>
              <a:rPr lang="en-US" i="1" dirty="0">
                <a:solidFill>
                  <a:srgbClr val="800000"/>
                </a:solidFill>
              </a:rPr>
              <a:t>.  Blessed is he who reads and those who hear the </a:t>
            </a:r>
            <a:r>
              <a:rPr lang="en-US" b="1" i="1" dirty="0">
                <a:solidFill>
                  <a:srgbClr val="800000"/>
                </a:solidFill>
              </a:rPr>
              <a:t>words of this </a:t>
            </a:r>
            <a:r>
              <a:rPr lang="en-US" b="1" i="1" u="sng" dirty="0">
                <a:solidFill>
                  <a:srgbClr val="800000"/>
                </a:solidFill>
              </a:rPr>
              <a:t>prophecy</a:t>
            </a:r>
            <a:r>
              <a:rPr lang="en-US" i="1" dirty="0">
                <a:solidFill>
                  <a:srgbClr val="800000"/>
                </a:solidFill>
              </a:rPr>
              <a:t>, and keep those things which are written in it; for the time is near.</a:t>
            </a:r>
            <a:r>
              <a:rPr lang="en-US" dirty="0">
                <a:solidFill>
                  <a:srgbClr val="800000"/>
                </a:solidFill>
              </a:rPr>
              <a:t> (</a:t>
            </a:r>
            <a:r>
              <a:rPr lang="en-US" b="1" dirty="0">
                <a:solidFill>
                  <a:srgbClr val="800000"/>
                </a:solidFill>
              </a:rPr>
              <a:t>Revelation 1:1-3</a:t>
            </a:r>
            <a:r>
              <a:rPr lang="en-US" dirty="0" smtClean="0">
                <a:solidFill>
                  <a:srgbClr val="800000"/>
                </a:solidFill>
              </a:rPr>
              <a:t>)</a:t>
            </a:r>
          </a:p>
          <a:p>
            <a:pPr marL="346075" indent="-346075"/>
            <a:r>
              <a:rPr lang="en-US" i="1" dirty="0" smtClean="0">
                <a:solidFill>
                  <a:srgbClr val="800000"/>
                </a:solidFill>
              </a:rPr>
              <a:t>“signs”</a:t>
            </a:r>
            <a:r>
              <a:rPr lang="en-US" dirty="0" smtClean="0"/>
              <a:t>, </a:t>
            </a:r>
            <a:r>
              <a:rPr lang="en-US" i="1" dirty="0" smtClean="0">
                <a:solidFill>
                  <a:srgbClr val="800000"/>
                </a:solidFill>
              </a:rPr>
              <a:t>“visions”</a:t>
            </a:r>
            <a:r>
              <a:rPr lang="en-US" dirty="0" smtClean="0"/>
              <a:t>, </a:t>
            </a:r>
            <a:r>
              <a:rPr lang="en-US" i="1" dirty="0" smtClean="0">
                <a:solidFill>
                  <a:srgbClr val="800000"/>
                </a:solidFill>
              </a:rPr>
              <a:t>“prophecy”</a:t>
            </a:r>
            <a:r>
              <a:rPr lang="en-US" dirty="0" smtClean="0"/>
              <a:t> – </a:t>
            </a:r>
            <a:r>
              <a:rPr lang="en-US" b="1" dirty="0" smtClean="0">
                <a:solidFill>
                  <a:srgbClr val="800000"/>
                </a:solidFill>
              </a:rPr>
              <a:t>1:3; 9:17; 10:11; 12:1, 3; 15:1; 22:6-10</a:t>
            </a:r>
          </a:p>
          <a:p>
            <a:pPr marL="346075" indent="-346075"/>
            <a:r>
              <a:rPr lang="en-US" i="1" dirty="0" smtClean="0">
                <a:solidFill>
                  <a:srgbClr val="800000"/>
                </a:solidFill>
              </a:rPr>
              <a:t>“saw”</a:t>
            </a:r>
            <a:r>
              <a:rPr lang="en-US" dirty="0" smtClean="0"/>
              <a:t>, </a:t>
            </a:r>
            <a:r>
              <a:rPr lang="en-US" i="1" dirty="0" smtClean="0">
                <a:solidFill>
                  <a:srgbClr val="800000"/>
                </a:solidFill>
              </a:rPr>
              <a:t>“heard”</a:t>
            </a:r>
            <a:r>
              <a:rPr lang="en-US" dirty="0" smtClean="0"/>
              <a:t>, </a:t>
            </a:r>
            <a:r>
              <a:rPr lang="en-US" i="1" dirty="0" smtClean="0">
                <a:solidFill>
                  <a:srgbClr val="800000"/>
                </a:solidFill>
              </a:rPr>
              <a:t>“in the Spirit”</a:t>
            </a:r>
            <a:r>
              <a:rPr lang="en-US" dirty="0" smtClean="0"/>
              <a:t>, </a:t>
            </a:r>
            <a:r>
              <a:rPr lang="en-US" i="1" dirty="0" smtClean="0">
                <a:solidFill>
                  <a:srgbClr val="800000"/>
                </a:solidFill>
              </a:rPr>
              <a:t>“come up”</a:t>
            </a:r>
            <a:r>
              <a:rPr lang="en-US" dirty="0" smtClean="0"/>
              <a:t> – </a:t>
            </a:r>
            <a:r>
              <a:rPr lang="en-US" b="1" dirty="0" smtClean="0">
                <a:solidFill>
                  <a:srgbClr val="800000"/>
                </a:solidFill>
              </a:rPr>
              <a:t>1:2, 10; 4:1-2</a:t>
            </a:r>
            <a:endParaRPr lang="en-US" dirty="0">
              <a:solidFill>
                <a:srgbClr val="800000"/>
              </a:solidFill>
            </a:endParaRPr>
          </a:p>
        </p:txBody>
      </p:sp>
    </p:spTree>
    <p:extLst>
      <p:ext uri="{BB962C8B-B14F-4D97-AF65-F5344CB8AC3E}">
        <p14:creationId xmlns:p14="http://schemas.microsoft.com/office/powerpoint/2010/main" val="172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i="1" dirty="0">
                <a:solidFill>
                  <a:srgbClr val="800000"/>
                </a:solidFill>
              </a:rPr>
              <a:t>Behold, </a:t>
            </a:r>
            <a:r>
              <a:rPr lang="en-US" b="1" i="1" dirty="0">
                <a:solidFill>
                  <a:srgbClr val="800000"/>
                </a:solidFill>
              </a:rPr>
              <a:t>He is </a:t>
            </a:r>
            <a:r>
              <a:rPr lang="en-US" b="1" i="1" u="sng" dirty="0">
                <a:solidFill>
                  <a:srgbClr val="800000"/>
                </a:solidFill>
              </a:rPr>
              <a:t>coming</a:t>
            </a:r>
            <a:r>
              <a:rPr lang="en-US" b="1" i="1" dirty="0">
                <a:solidFill>
                  <a:srgbClr val="800000"/>
                </a:solidFill>
              </a:rPr>
              <a:t> with clouds</a:t>
            </a:r>
            <a:r>
              <a:rPr lang="en-US" i="1" dirty="0">
                <a:solidFill>
                  <a:srgbClr val="800000"/>
                </a:solidFill>
              </a:rPr>
              <a:t>, and every eye will see Him, even they who pierced Him. And all the tribes of the earth will mourn because of Him. Even so, Amen. </a:t>
            </a:r>
            <a:r>
              <a:rPr lang="en-US" dirty="0"/>
              <a:t>(</a:t>
            </a:r>
            <a:r>
              <a:rPr lang="en-US" b="1" dirty="0">
                <a:solidFill>
                  <a:srgbClr val="800000"/>
                </a:solidFill>
              </a:rPr>
              <a:t>Revelation 1:7</a:t>
            </a:r>
            <a:r>
              <a:rPr lang="en-US" dirty="0" smtClean="0"/>
              <a:t>)</a:t>
            </a:r>
          </a:p>
          <a:p>
            <a:pPr marL="346075" lvl="0" indent="-346075">
              <a:spcBef>
                <a:spcPts val="0"/>
              </a:spcBef>
              <a:buFont typeface="+mj-lt"/>
              <a:buAutoNum type="arabicPeriod" startAt="5"/>
            </a:pPr>
            <a:r>
              <a:rPr lang="en-US" dirty="0" smtClean="0"/>
              <a:t>Does Jesus’ </a:t>
            </a:r>
            <a:r>
              <a:rPr lang="en-US" dirty="0"/>
              <a:t>coming – as recorded in verse 7 – necessarily refer to His return at the end of the world?  Why or why not?  If not, to what other events could it apply?  Please investigate the phrase, </a:t>
            </a:r>
            <a:r>
              <a:rPr lang="en-US" i="1" dirty="0">
                <a:solidFill>
                  <a:srgbClr val="800000"/>
                </a:solidFill>
              </a:rPr>
              <a:t>“the day of the Lord”</a:t>
            </a:r>
            <a:r>
              <a:rPr lang="en-US" dirty="0"/>
              <a:t>, as used throughout the Bible</a:t>
            </a:r>
            <a:r>
              <a:rPr lang="en-US" dirty="0" smtClean="0"/>
              <a:t>.</a:t>
            </a:r>
          </a:p>
          <a:p>
            <a:pPr>
              <a:spcBef>
                <a:spcPts val="0"/>
              </a:spcBef>
            </a:pPr>
            <a:r>
              <a:rPr lang="en-US" i="1" dirty="0" smtClean="0">
                <a:solidFill>
                  <a:srgbClr val="800000"/>
                </a:solidFill>
              </a:rPr>
              <a:t>“coming with clouds”</a:t>
            </a:r>
            <a:r>
              <a:rPr lang="en-US" dirty="0" smtClean="0"/>
              <a:t> and </a:t>
            </a:r>
            <a:r>
              <a:rPr lang="en-US" i="1" dirty="0" smtClean="0">
                <a:solidFill>
                  <a:srgbClr val="800000"/>
                </a:solidFill>
              </a:rPr>
              <a:t>“the day of the Lord”</a:t>
            </a:r>
            <a:r>
              <a:rPr lang="en-US" dirty="0" smtClean="0">
                <a:solidFill>
                  <a:srgbClr val="800000"/>
                </a:solidFill>
              </a:rPr>
              <a:t> </a:t>
            </a:r>
            <a:r>
              <a:rPr lang="en-US" dirty="0" smtClean="0"/>
              <a:t>are </a:t>
            </a:r>
            <a:r>
              <a:rPr lang="en-US" b="1" i="1" dirty="0" smtClean="0"/>
              <a:t>ambiguous</a:t>
            </a:r>
            <a:r>
              <a:rPr lang="en-US" dirty="0" smtClean="0"/>
              <a:t> terms, which can mean any day of decisive judgment and salvation.</a:t>
            </a:r>
          </a:p>
        </p:txBody>
      </p:sp>
    </p:spTree>
    <p:extLst>
      <p:ext uri="{BB962C8B-B14F-4D97-AF65-F5344CB8AC3E}">
        <p14:creationId xmlns:p14="http://schemas.microsoft.com/office/powerpoint/2010/main" val="29055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Deceiver and Liar</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Describe the second beast and explain how this depicts his true nature and behavior.</a:t>
            </a:r>
            <a:endParaRPr lang="en-US" sz="2000" dirty="0" smtClean="0"/>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a:t>
            </a:r>
            <a:r>
              <a:rPr lang="en-US" sz="2000" b="1" i="1" dirty="0">
                <a:solidFill>
                  <a:srgbClr val="800000"/>
                </a:solidFill>
              </a:rPr>
              <a:t>two horns </a:t>
            </a:r>
            <a:r>
              <a:rPr lang="en-US" sz="2000" b="1" i="1" u="sng" dirty="0">
                <a:solidFill>
                  <a:srgbClr val="800000"/>
                </a:solidFill>
              </a:rPr>
              <a:t>like a lamb</a:t>
            </a:r>
            <a:r>
              <a:rPr lang="en-US" sz="2000" i="1" dirty="0">
                <a:solidFill>
                  <a:srgbClr val="800000"/>
                </a:solidFill>
              </a:rPr>
              <a:t> and </a:t>
            </a:r>
            <a:r>
              <a:rPr lang="en-US" sz="2000" b="1" i="1" dirty="0">
                <a:solidFill>
                  <a:srgbClr val="800000"/>
                </a:solidFill>
              </a:rPr>
              <a:t>spoke </a:t>
            </a:r>
            <a:r>
              <a:rPr lang="en-US" sz="2000" b="1" i="1" u="sng" dirty="0">
                <a:solidFill>
                  <a:srgbClr val="800000"/>
                </a:solidFill>
              </a:rPr>
              <a:t>like a dragon</a:t>
            </a:r>
            <a:r>
              <a:rPr lang="en-US" sz="2000" i="1" dirty="0">
                <a:solidFill>
                  <a:srgbClr val="800000"/>
                </a:solidFill>
              </a:rPr>
              <a:t>. </a:t>
            </a:r>
            <a:r>
              <a:rPr lang="en-US" sz="2000" dirty="0"/>
              <a:t>(</a:t>
            </a:r>
            <a:r>
              <a:rPr lang="en-US" sz="2000" b="1" dirty="0">
                <a:solidFill>
                  <a:srgbClr val="800000"/>
                </a:solidFill>
              </a:rPr>
              <a:t>Revelation 13:11</a:t>
            </a:r>
            <a:r>
              <a:rPr lang="en-US" sz="2000" dirty="0"/>
              <a:t>)</a:t>
            </a:r>
          </a:p>
          <a:p>
            <a:pPr>
              <a:spcBef>
                <a:spcPts val="0"/>
              </a:spcBef>
            </a:pPr>
            <a:r>
              <a:rPr lang="en-US" sz="2000" dirty="0" smtClean="0"/>
              <a:t>Has the </a:t>
            </a:r>
            <a:r>
              <a:rPr lang="en-US" sz="2000" b="1" i="1" dirty="0" smtClean="0"/>
              <a:t>deceitful appearance </a:t>
            </a:r>
            <a:r>
              <a:rPr lang="en-US" sz="2000" dirty="0" smtClean="0"/>
              <a:t>of sacrifice, attempting to subvert the true Lamb (</a:t>
            </a:r>
            <a:r>
              <a:rPr lang="en-US" sz="2000" b="1" dirty="0" smtClean="0">
                <a:solidFill>
                  <a:srgbClr val="800000"/>
                </a:solidFill>
              </a:rPr>
              <a:t>5:6</a:t>
            </a:r>
            <a:r>
              <a:rPr lang="en-US" sz="2000" dirty="0" smtClean="0"/>
              <a:t>).</a:t>
            </a:r>
          </a:p>
          <a:p>
            <a:pPr>
              <a:spcBef>
                <a:spcPts val="0"/>
              </a:spcBef>
            </a:pPr>
            <a:r>
              <a:rPr lang="en-US" sz="2000" dirty="0" smtClean="0"/>
              <a:t>The Devil – the dragon – only speaks lies; therefore, this lamb is also a liar:</a:t>
            </a:r>
          </a:p>
          <a:p>
            <a:pPr marL="0" indent="0">
              <a:spcBef>
                <a:spcPts val="0"/>
              </a:spcBef>
              <a:buNone/>
            </a:pPr>
            <a:r>
              <a:rPr lang="en-US" sz="2000" i="1" dirty="0">
                <a:solidFill>
                  <a:srgbClr val="800000"/>
                </a:solidFill>
              </a:rPr>
              <a:t>You are of your father </a:t>
            </a:r>
            <a:r>
              <a:rPr lang="en-US" sz="2000" b="1" i="1" dirty="0">
                <a:solidFill>
                  <a:srgbClr val="800000"/>
                </a:solidFill>
              </a:rPr>
              <a:t>the devil</a:t>
            </a:r>
            <a:r>
              <a:rPr lang="en-US" sz="2000" i="1" dirty="0">
                <a:solidFill>
                  <a:srgbClr val="800000"/>
                </a:solidFill>
              </a:rPr>
              <a:t>, and the desires of your father you want to do. He was a murderer from the beginning, and </a:t>
            </a:r>
            <a:r>
              <a:rPr lang="en-US" sz="2000" b="1" i="1" dirty="0">
                <a:solidFill>
                  <a:srgbClr val="800000"/>
                </a:solidFill>
              </a:rPr>
              <a:t>does not stand in the truth</a:t>
            </a:r>
            <a:r>
              <a:rPr lang="en-US" sz="2000" i="1" dirty="0">
                <a:solidFill>
                  <a:srgbClr val="800000"/>
                </a:solidFill>
              </a:rPr>
              <a:t>, because </a:t>
            </a:r>
            <a:r>
              <a:rPr lang="en-US" sz="2000" b="1" i="1" dirty="0">
                <a:solidFill>
                  <a:srgbClr val="800000"/>
                </a:solidFill>
              </a:rPr>
              <a:t>there is </a:t>
            </a:r>
            <a:r>
              <a:rPr lang="en-US" sz="2000" b="1" i="1" u="sng" dirty="0">
                <a:solidFill>
                  <a:srgbClr val="800000"/>
                </a:solidFill>
              </a:rPr>
              <a:t>no truth</a:t>
            </a:r>
            <a:r>
              <a:rPr lang="en-US" sz="2000" b="1" i="1" dirty="0">
                <a:solidFill>
                  <a:srgbClr val="800000"/>
                </a:solidFill>
              </a:rPr>
              <a:t> in him</a:t>
            </a:r>
            <a:r>
              <a:rPr lang="en-US" sz="2000" i="1" dirty="0">
                <a:solidFill>
                  <a:srgbClr val="800000"/>
                </a:solidFill>
              </a:rPr>
              <a:t>. When he speaks a lie, he speaks from </a:t>
            </a:r>
            <a:r>
              <a:rPr lang="en-US" sz="2000" b="1" i="1" dirty="0">
                <a:solidFill>
                  <a:srgbClr val="800000"/>
                </a:solidFill>
              </a:rPr>
              <a:t>his own resources, for he is a </a:t>
            </a:r>
            <a:r>
              <a:rPr lang="en-US" sz="2000" b="1" i="1" u="sng" dirty="0">
                <a:solidFill>
                  <a:srgbClr val="800000"/>
                </a:solidFill>
              </a:rPr>
              <a:t>liar</a:t>
            </a:r>
            <a:r>
              <a:rPr lang="en-US" sz="2000" b="1" i="1" dirty="0">
                <a:solidFill>
                  <a:srgbClr val="800000"/>
                </a:solidFill>
              </a:rPr>
              <a:t> and </a:t>
            </a:r>
            <a:r>
              <a:rPr lang="en-US" sz="2000" b="1" i="1" u="sng" dirty="0">
                <a:solidFill>
                  <a:srgbClr val="800000"/>
                </a:solidFill>
              </a:rPr>
              <a:t>the father of it</a:t>
            </a:r>
            <a:r>
              <a:rPr lang="en-US" sz="2000" i="1" dirty="0">
                <a:solidFill>
                  <a:srgbClr val="800000"/>
                </a:solidFill>
              </a:rPr>
              <a:t>. </a:t>
            </a:r>
            <a:r>
              <a:rPr lang="en-US" sz="2000" dirty="0"/>
              <a:t>(</a:t>
            </a:r>
            <a:r>
              <a:rPr lang="en-US" sz="2000" b="1" dirty="0">
                <a:solidFill>
                  <a:srgbClr val="800000"/>
                </a:solidFill>
              </a:rPr>
              <a:t>John </a:t>
            </a:r>
            <a:r>
              <a:rPr lang="en-US" sz="2000" b="1" dirty="0" smtClean="0">
                <a:solidFill>
                  <a:srgbClr val="800000"/>
                </a:solidFill>
              </a:rPr>
              <a:t>8:44</a:t>
            </a:r>
            <a:r>
              <a:rPr lang="en-US" sz="2000" dirty="0" smtClean="0"/>
              <a:t>)</a:t>
            </a:r>
          </a:p>
          <a:p>
            <a:pPr>
              <a:spcBef>
                <a:spcPts val="0"/>
              </a:spcBef>
            </a:pPr>
            <a:r>
              <a:rPr lang="en-US" sz="2000" dirty="0" smtClean="0"/>
              <a:t>Jesus warned that false-teachers may appear as sheep or </a:t>
            </a:r>
            <a:r>
              <a:rPr lang="en-US" sz="2000" i="1" dirty="0" smtClean="0">
                <a:solidFill>
                  <a:srgbClr val="800000"/>
                </a:solidFill>
              </a:rPr>
              <a:t>“lambs”</a:t>
            </a:r>
            <a:r>
              <a:rPr lang="en-US" sz="2000" dirty="0" smtClean="0"/>
              <a:t>, but their works – their words – reveal their true nature (</a:t>
            </a:r>
            <a:r>
              <a:rPr lang="en-US" sz="2000" b="1" dirty="0" smtClean="0">
                <a:solidFill>
                  <a:srgbClr val="800000"/>
                </a:solidFill>
              </a:rPr>
              <a:t>Matthew 7:15-20; 12:33-37</a:t>
            </a:r>
            <a:r>
              <a:rPr lang="en-US" sz="2000" dirty="0" smtClean="0"/>
              <a:t>).</a:t>
            </a:r>
            <a:endParaRPr lang="en-US" sz="2000" dirty="0"/>
          </a:p>
          <a:p>
            <a:pPr marL="0" indent="0">
              <a:spcBef>
                <a:spcPts val="0"/>
              </a:spcBef>
              <a:buNone/>
            </a:pPr>
            <a:endParaRPr lang="en-US" sz="2000" dirty="0"/>
          </a:p>
        </p:txBody>
      </p:sp>
    </p:spTree>
    <p:extLst>
      <p:ext uri="{BB962C8B-B14F-4D97-AF65-F5344CB8AC3E}">
        <p14:creationId xmlns:p14="http://schemas.microsoft.com/office/powerpoint/2010/main" val="18285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 of Emperor Worship</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kinds of things does this second beast do?  What seems to be its primary purpose or role?</a:t>
            </a:r>
            <a:endParaRPr lang="en-US" sz="2000" dirty="0" smtClean="0"/>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a:t>
            </a:r>
            <a:r>
              <a:rPr lang="en-US" sz="2000" i="1" dirty="0" smtClean="0">
                <a:solidFill>
                  <a:srgbClr val="800000"/>
                </a:solidFill>
              </a:rPr>
              <a:t>.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a:t>
            </a:r>
            <a:r>
              <a:rPr lang="en-US" sz="2000" i="1" dirty="0" smtClean="0">
                <a:solidFill>
                  <a:srgbClr val="800000"/>
                </a:solidFill>
              </a:rPr>
              <a:t>.  And </a:t>
            </a:r>
            <a:r>
              <a:rPr lang="en-US" sz="2000" i="1" dirty="0">
                <a:solidFill>
                  <a:srgbClr val="800000"/>
                </a:solidFill>
              </a:rPr>
              <a:t>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a:t>
            </a:r>
            <a:r>
              <a:rPr lang="en-US" sz="2000" i="1" dirty="0" smtClean="0">
                <a:solidFill>
                  <a:srgbClr val="800000"/>
                </a:solidFill>
              </a:rPr>
              <a:t>. </a:t>
            </a:r>
            <a:r>
              <a:rPr lang="en-US" sz="2000" dirty="0" smtClean="0"/>
              <a:t>(</a:t>
            </a:r>
            <a:r>
              <a:rPr lang="en-US" sz="2000" b="1" dirty="0" smtClean="0">
                <a:solidFill>
                  <a:srgbClr val="800000"/>
                </a:solidFill>
              </a:rPr>
              <a:t>Revelation 13:12-14</a:t>
            </a:r>
            <a:r>
              <a:rPr lang="en-US" sz="2000" dirty="0" smtClean="0"/>
              <a:t>)</a:t>
            </a:r>
          </a:p>
          <a:p>
            <a:pPr>
              <a:lnSpc>
                <a:spcPct val="97000"/>
              </a:lnSpc>
              <a:spcBef>
                <a:spcPts val="0"/>
              </a:spcBef>
            </a:pPr>
            <a:r>
              <a:rPr lang="en-US" sz="2000" dirty="0" smtClean="0"/>
              <a:t>He operates under the first beast’s authority – under Roman government’s authority.</a:t>
            </a:r>
          </a:p>
          <a:p>
            <a:pPr>
              <a:lnSpc>
                <a:spcPct val="97000"/>
              </a:lnSpc>
              <a:spcBef>
                <a:spcPts val="0"/>
              </a:spcBef>
            </a:pPr>
            <a:r>
              <a:rPr lang="en-US" sz="2000" dirty="0" smtClean="0"/>
              <a:t>Performs fake miracles, </a:t>
            </a:r>
            <a:r>
              <a:rPr lang="en-US" sz="2000" i="1" dirty="0" smtClean="0">
                <a:solidFill>
                  <a:srgbClr val="800000"/>
                </a:solidFill>
              </a:rPr>
              <a:t>“deceptive … signs”</a:t>
            </a:r>
            <a:r>
              <a:rPr lang="en-US" sz="2000" dirty="0" smtClean="0"/>
              <a:t>, like Pharaoh’s magicians (</a:t>
            </a:r>
            <a:r>
              <a:rPr lang="en-US" sz="2000" b="1" dirty="0" smtClean="0">
                <a:solidFill>
                  <a:srgbClr val="800000"/>
                </a:solidFill>
              </a:rPr>
              <a:t>Exodus 7:11-14, 22-23; 8:7, 18-19</a:t>
            </a:r>
            <a:r>
              <a:rPr lang="en-US" sz="2000" dirty="0" smtClean="0"/>
              <a:t>).</a:t>
            </a:r>
          </a:p>
          <a:p>
            <a:pPr marL="0" indent="0">
              <a:lnSpc>
                <a:spcPct val="97000"/>
              </a:lnSpc>
              <a:spcBef>
                <a:spcPts val="0"/>
              </a:spcBef>
              <a:buNone/>
            </a:pPr>
            <a:r>
              <a:rPr lang="en-US" sz="2000" i="1" dirty="0" smtClean="0">
                <a:solidFill>
                  <a:srgbClr val="800000"/>
                </a:solidFill>
              </a:rPr>
              <a:t>“For </a:t>
            </a:r>
            <a:r>
              <a:rPr lang="en-US" sz="2000" i="1" dirty="0">
                <a:solidFill>
                  <a:srgbClr val="800000"/>
                </a:solidFill>
              </a:rPr>
              <a:t>false </a:t>
            </a:r>
            <a:r>
              <a:rPr lang="en-US" sz="2000" i="1" dirty="0" err="1">
                <a:solidFill>
                  <a:srgbClr val="800000"/>
                </a:solidFill>
              </a:rPr>
              <a:t>christs</a:t>
            </a:r>
            <a:r>
              <a:rPr lang="en-US" sz="2000" i="1" dirty="0">
                <a:solidFill>
                  <a:srgbClr val="800000"/>
                </a:solidFill>
              </a:rPr>
              <a:t> and </a:t>
            </a:r>
            <a:r>
              <a:rPr lang="en-US" sz="2000" b="1" i="1" dirty="0">
                <a:solidFill>
                  <a:srgbClr val="800000"/>
                </a:solidFill>
              </a:rPr>
              <a:t>false prophets will rise </a:t>
            </a:r>
            <a:r>
              <a:rPr lang="en-US" sz="2000" i="1" dirty="0">
                <a:solidFill>
                  <a:srgbClr val="800000"/>
                </a:solidFill>
              </a:rPr>
              <a:t>and </a:t>
            </a:r>
            <a:r>
              <a:rPr lang="en-US" sz="2000" b="1" i="1" dirty="0">
                <a:solidFill>
                  <a:srgbClr val="800000"/>
                </a:solidFill>
              </a:rPr>
              <a:t>show great signs </a:t>
            </a:r>
            <a:r>
              <a:rPr lang="en-US" sz="2000" i="1" dirty="0">
                <a:solidFill>
                  <a:srgbClr val="800000"/>
                </a:solidFill>
              </a:rPr>
              <a:t>and wonders </a:t>
            </a:r>
            <a:r>
              <a:rPr lang="en-US" sz="2000" b="1" i="1" dirty="0">
                <a:solidFill>
                  <a:srgbClr val="800000"/>
                </a:solidFill>
              </a:rPr>
              <a:t>to deceive</a:t>
            </a:r>
            <a:r>
              <a:rPr lang="en-US" sz="2000" i="1" dirty="0">
                <a:solidFill>
                  <a:srgbClr val="800000"/>
                </a:solidFill>
              </a:rPr>
              <a:t>, if possible, even the elect</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24:24</a:t>
            </a:r>
            <a:r>
              <a:rPr lang="en-US" sz="2000" dirty="0" smtClean="0"/>
              <a:t>)</a:t>
            </a:r>
            <a:endParaRPr lang="en-US" sz="2000" dirty="0"/>
          </a:p>
        </p:txBody>
      </p:sp>
    </p:spTree>
    <p:extLst>
      <p:ext uri="{BB962C8B-B14F-4D97-AF65-F5344CB8AC3E}">
        <p14:creationId xmlns:p14="http://schemas.microsoft.com/office/powerpoint/2010/main" val="21886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 of Emperor Worship</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kinds of things does this second beast do?  What seems to be its primary purpose or role?</a:t>
            </a:r>
            <a:endParaRPr lang="en-US" sz="2000" dirty="0" smtClean="0"/>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a:t>
            </a:r>
            <a:r>
              <a:rPr lang="en-US" sz="2000" i="1" dirty="0" smtClean="0">
                <a:solidFill>
                  <a:srgbClr val="800000"/>
                </a:solidFill>
              </a:rPr>
              <a:t>.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a:t>
            </a:r>
            <a:r>
              <a:rPr lang="en-US" sz="2000" i="1" dirty="0" smtClean="0">
                <a:solidFill>
                  <a:srgbClr val="800000"/>
                </a:solidFill>
              </a:rPr>
              <a:t>.  And </a:t>
            </a:r>
            <a:r>
              <a:rPr lang="en-US" sz="2000" i="1" dirty="0">
                <a:solidFill>
                  <a:srgbClr val="800000"/>
                </a:solidFill>
              </a:rPr>
              <a:t>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a:t>
            </a:r>
            <a:r>
              <a:rPr lang="en-US" sz="2000" i="1" dirty="0" smtClean="0">
                <a:solidFill>
                  <a:srgbClr val="800000"/>
                </a:solidFill>
              </a:rPr>
              <a:t>. </a:t>
            </a:r>
            <a:r>
              <a:rPr lang="en-US" sz="2000" dirty="0" smtClean="0"/>
              <a:t>(</a:t>
            </a:r>
            <a:r>
              <a:rPr lang="en-US" sz="2000" b="1" dirty="0" smtClean="0">
                <a:solidFill>
                  <a:srgbClr val="800000"/>
                </a:solidFill>
              </a:rPr>
              <a:t>Revelation 13:12-14</a:t>
            </a:r>
            <a:r>
              <a:rPr lang="en-US" sz="2000" dirty="0" smtClean="0"/>
              <a:t>)</a:t>
            </a:r>
          </a:p>
          <a:p>
            <a:pPr marL="0" indent="0">
              <a:lnSpc>
                <a:spcPct val="97000"/>
              </a:lnSpc>
              <a:spcBef>
                <a:spcPts val="0"/>
              </a:spcBef>
              <a:buNone/>
            </a:pPr>
            <a:r>
              <a:rPr lang="en-US" sz="2000" i="1" dirty="0" smtClean="0">
                <a:solidFill>
                  <a:srgbClr val="800000"/>
                </a:solidFill>
              </a:rPr>
              <a:t>The </a:t>
            </a:r>
            <a:r>
              <a:rPr lang="en-US" sz="2000" i="1" dirty="0">
                <a:solidFill>
                  <a:srgbClr val="800000"/>
                </a:solidFill>
              </a:rPr>
              <a:t>coming of the lawless one is </a:t>
            </a:r>
            <a:r>
              <a:rPr lang="en-US" sz="2000" b="1" i="1" dirty="0">
                <a:solidFill>
                  <a:srgbClr val="800000"/>
                </a:solidFill>
              </a:rPr>
              <a:t>according to the working of Satan, with all power, </a:t>
            </a:r>
            <a:r>
              <a:rPr lang="en-US" sz="2000" b="1" i="1" u="sng" dirty="0">
                <a:solidFill>
                  <a:srgbClr val="800000"/>
                </a:solidFill>
              </a:rPr>
              <a:t>signs</a:t>
            </a:r>
            <a:r>
              <a:rPr lang="en-US" sz="2000" b="1" i="1" dirty="0">
                <a:solidFill>
                  <a:srgbClr val="800000"/>
                </a:solidFill>
              </a:rPr>
              <a:t>, and </a:t>
            </a:r>
            <a:r>
              <a:rPr lang="en-US" sz="2000" b="1" i="1" u="sng" dirty="0">
                <a:solidFill>
                  <a:srgbClr val="800000"/>
                </a:solidFill>
              </a:rPr>
              <a:t>lying wonders</a:t>
            </a:r>
            <a:r>
              <a:rPr lang="en-US" sz="2000" b="1" i="1" dirty="0" smtClean="0">
                <a:solidFill>
                  <a:srgbClr val="800000"/>
                </a:solidFill>
              </a:rPr>
              <a:t>, and </a:t>
            </a:r>
            <a:r>
              <a:rPr lang="en-US" sz="2000" b="1" i="1" dirty="0">
                <a:solidFill>
                  <a:srgbClr val="800000"/>
                </a:solidFill>
              </a:rPr>
              <a:t>with </a:t>
            </a:r>
            <a:r>
              <a:rPr lang="en-US" sz="2000" b="1" i="1" u="sng" dirty="0">
                <a:solidFill>
                  <a:srgbClr val="800000"/>
                </a:solidFill>
              </a:rPr>
              <a:t>all unrighteous deception</a:t>
            </a:r>
            <a:r>
              <a:rPr lang="en-US" sz="2000" b="1" i="1" dirty="0">
                <a:solidFill>
                  <a:srgbClr val="800000"/>
                </a:solidFill>
              </a:rPr>
              <a:t> </a:t>
            </a:r>
            <a:r>
              <a:rPr lang="en-US" sz="2000" i="1" dirty="0">
                <a:solidFill>
                  <a:srgbClr val="800000"/>
                </a:solidFill>
              </a:rPr>
              <a:t>among those who perish, because they did </a:t>
            </a:r>
            <a:r>
              <a:rPr lang="en-US" sz="2000" b="1" i="1" dirty="0">
                <a:solidFill>
                  <a:srgbClr val="800000"/>
                </a:solidFill>
              </a:rPr>
              <a:t>not receive the love of the truth</a:t>
            </a:r>
            <a:r>
              <a:rPr lang="en-US" sz="2000" i="1" dirty="0">
                <a:solidFill>
                  <a:srgbClr val="800000"/>
                </a:solidFill>
              </a:rPr>
              <a:t>, that they might be saved</a:t>
            </a:r>
            <a:r>
              <a:rPr lang="en-US" sz="2000" i="1" dirty="0" smtClean="0">
                <a:solidFill>
                  <a:srgbClr val="800000"/>
                </a:solidFill>
              </a:rPr>
              <a:t>. </a:t>
            </a:r>
            <a:r>
              <a:rPr lang="en-US" sz="2000" dirty="0" smtClean="0"/>
              <a:t>(</a:t>
            </a:r>
            <a:r>
              <a:rPr lang="en-US" sz="2000" b="1" dirty="0">
                <a:solidFill>
                  <a:srgbClr val="800000"/>
                </a:solidFill>
              </a:rPr>
              <a:t>2 </a:t>
            </a:r>
            <a:r>
              <a:rPr lang="en-US" sz="2000" b="1" dirty="0" smtClean="0">
                <a:solidFill>
                  <a:srgbClr val="800000"/>
                </a:solidFill>
              </a:rPr>
              <a:t>The. 2:9-10</a:t>
            </a:r>
            <a:r>
              <a:rPr lang="en-US" sz="2000" dirty="0" smtClean="0"/>
              <a:t>)</a:t>
            </a:r>
          </a:p>
          <a:p>
            <a:pPr>
              <a:lnSpc>
                <a:spcPct val="97000"/>
              </a:lnSpc>
              <a:spcBef>
                <a:spcPts val="0"/>
              </a:spcBef>
            </a:pPr>
            <a:r>
              <a:rPr lang="en-US" sz="2000" dirty="0" smtClean="0"/>
              <a:t>Competes with </a:t>
            </a:r>
            <a:r>
              <a:rPr lang="en-US" sz="2000" i="1" dirty="0" smtClean="0">
                <a:solidFill>
                  <a:srgbClr val="800000"/>
                </a:solidFill>
              </a:rPr>
              <a:t>“two witnesses”</a:t>
            </a:r>
            <a:r>
              <a:rPr lang="en-US" sz="2000" dirty="0" smtClean="0"/>
              <a:t> who produced fire to confirm their message (</a:t>
            </a:r>
            <a:r>
              <a:rPr lang="en-US" sz="2000" b="1" dirty="0" smtClean="0">
                <a:solidFill>
                  <a:srgbClr val="800000"/>
                </a:solidFill>
              </a:rPr>
              <a:t>11:5</a:t>
            </a:r>
            <a:r>
              <a:rPr lang="en-US" sz="2000" dirty="0" smtClean="0"/>
              <a:t>).</a:t>
            </a:r>
            <a:endParaRPr lang="en-US" sz="2000" dirty="0"/>
          </a:p>
        </p:txBody>
      </p:sp>
    </p:spTree>
    <p:extLst>
      <p:ext uri="{BB962C8B-B14F-4D97-AF65-F5344CB8AC3E}">
        <p14:creationId xmlns:p14="http://schemas.microsoft.com/office/powerpoint/2010/main" val="6280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 of Emperor Worship</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kinds of things does this second beast do?  What seems to be its primary purpose or role?</a:t>
            </a:r>
            <a:endParaRPr lang="en-US" sz="2000" dirty="0" smtClean="0"/>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a:t>
            </a:r>
            <a:r>
              <a:rPr lang="en-US" sz="2000" i="1" dirty="0" smtClean="0">
                <a:solidFill>
                  <a:srgbClr val="800000"/>
                </a:solidFill>
              </a:rPr>
              <a:t>.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a:t>
            </a:r>
            <a:r>
              <a:rPr lang="en-US" sz="2000" i="1" dirty="0" smtClean="0">
                <a:solidFill>
                  <a:srgbClr val="800000"/>
                </a:solidFill>
              </a:rPr>
              <a:t>.  And </a:t>
            </a:r>
            <a:r>
              <a:rPr lang="en-US" sz="2000" i="1" dirty="0">
                <a:solidFill>
                  <a:srgbClr val="800000"/>
                </a:solidFill>
              </a:rPr>
              <a:t>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a:t>
            </a:r>
            <a:r>
              <a:rPr lang="en-US" sz="2000" i="1" dirty="0" smtClean="0">
                <a:solidFill>
                  <a:srgbClr val="800000"/>
                </a:solidFill>
              </a:rPr>
              <a:t>. </a:t>
            </a:r>
            <a:r>
              <a:rPr lang="en-US" sz="2000" dirty="0" smtClean="0"/>
              <a:t>(</a:t>
            </a:r>
            <a:r>
              <a:rPr lang="en-US" sz="2000" b="1" dirty="0" smtClean="0">
                <a:solidFill>
                  <a:srgbClr val="800000"/>
                </a:solidFill>
              </a:rPr>
              <a:t>Revelation 13:12-14</a:t>
            </a:r>
            <a:r>
              <a:rPr lang="en-US" sz="2000" dirty="0" smtClean="0"/>
              <a:t>)</a:t>
            </a:r>
          </a:p>
          <a:p>
            <a:pPr>
              <a:lnSpc>
                <a:spcPct val="97000"/>
              </a:lnSpc>
              <a:spcBef>
                <a:spcPts val="0"/>
              </a:spcBef>
            </a:pPr>
            <a:r>
              <a:rPr lang="en-US" sz="2000" dirty="0" smtClean="0"/>
              <a:t>He will use these signs to direct worship to the first beast and its image (</a:t>
            </a:r>
            <a:r>
              <a:rPr lang="en-US" sz="2000" b="1" dirty="0" smtClean="0">
                <a:solidFill>
                  <a:srgbClr val="800000"/>
                </a:solidFill>
              </a:rPr>
              <a:t>Daniel 3</a:t>
            </a:r>
            <a:r>
              <a:rPr lang="en-US" sz="2000" dirty="0" smtClean="0"/>
              <a:t>).</a:t>
            </a:r>
          </a:p>
          <a:p>
            <a:pPr>
              <a:lnSpc>
                <a:spcPct val="97000"/>
              </a:lnSpc>
              <a:spcBef>
                <a:spcPts val="0"/>
              </a:spcBef>
            </a:pPr>
            <a:r>
              <a:rPr lang="en-US" sz="2000" dirty="0" smtClean="0"/>
              <a:t>Refers to the religious cult that worshipped the emperor as divine.</a:t>
            </a:r>
          </a:p>
          <a:p>
            <a:pPr>
              <a:lnSpc>
                <a:spcPct val="97000"/>
              </a:lnSpc>
              <a:spcBef>
                <a:spcPts val="0"/>
              </a:spcBef>
            </a:pPr>
            <a:r>
              <a:rPr lang="en-US" sz="2000" dirty="0" smtClean="0"/>
              <a:t>Temple erected in Pergamum as early as 29 B.C (Jenkins).</a:t>
            </a:r>
          </a:p>
          <a:p>
            <a:pPr>
              <a:lnSpc>
                <a:spcPct val="97000"/>
              </a:lnSpc>
              <a:spcBef>
                <a:spcPts val="0"/>
              </a:spcBef>
            </a:pPr>
            <a:r>
              <a:rPr lang="en-US" sz="2000" dirty="0" smtClean="0"/>
              <a:t>Nero and Domitian were the earliest emperors to both exalt themselves so greatly and persecute Christians.</a:t>
            </a:r>
            <a:endParaRPr lang="en-US" sz="2000" dirty="0"/>
          </a:p>
        </p:txBody>
      </p:sp>
    </p:spTree>
    <p:extLst>
      <p:ext uri="{BB962C8B-B14F-4D97-AF65-F5344CB8AC3E}">
        <p14:creationId xmlns:p14="http://schemas.microsoft.com/office/powerpoint/2010/main" val="18442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 &amp; Economic Persecution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restriction does this second beast impose that will make life difficult for Christians?</a:t>
            </a:r>
            <a:endParaRPr lang="en-US" sz="2000" dirty="0" smtClean="0"/>
          </a:p>
          <a:p>
            <a:pPr marL="0" indent="0">
              <a:spcBef>
                <a:spcPts val="0"/>
              </a:spcBef>
              <a:buNone/>
            </a:pPr>
            <a:r>
              <a:rPr lang="en-US" sz="2000" i="1" dirty="0">
                <a:solidFill>
                  <a:srgbClr val="800000"/>
                </a:solidFill>
              </a:rPr>
              <a:t>He was granted power to give breath to the image of the beast, that the image of the beast should both speak and cause </a:t>
            </a:r>
            <a:r>
              <a:rPr lang="en-US" sz="2000" b="1" i="1" dirty="0">
                <a:solidFill>
                  <a:srgbClr val="800000"/>
                </a:solidFill>
              </a:rPr>
              <a:t>as many as would not worship the image of the beast </a:t>
            </a:r>
            <a:r>
              <a:rPr lang="en-US" sz="2000" b="1" i="1" u="sng" dirty="0">
                <a:solidFill>
                  <a:srgbClr val="800000"/>
                </a:solidFill>
              </a:rPr>
              <a:t>to be killed</a:t>
            </a:r>
            <a:r>
              <a:rPr lang="en-US" sz="2000" i="1" dirty="0" smtClean="0">
                <a:solidFill>
                  <a:srgbClr val="800000"/>
                </a:solidFill>
              </a:rPr>
              <a:t>.  He </a:t>
            </a:r>
            <a:r>
              <a:rPr lang="en-US" sz="2000" i="1" dirty="0">
                <a:solidFill>
                  <a:srgbClr val="800000"/>
                </a:solidFill>
              </a:rPr>
              <a:t>causes all, both small and great, rich and poor, free and slave, to receive </a:t>
            </a:r>
            <a:r>
              <a:rPr lang="en-US" sz="2000" b="1" i="1" dirty="0">
                <a:solidFill>
                  <a:srgbClr val="800000"/>
                </a:solidFill>
              </a:rPr>
              <a:t>a mark on their right hand or on their foreheads</a:t>
            </a:r>
            <a:r>
              <a:rPr lang="en-US" sz="2000" i="1" dirty="0" smtClean="0">
                <a:solidFill>
                  <a:srgbClr val="800000"/>
                </a:solidFill>
              </a:rPr>
              <a:t>, and </a:t>
            </a:r>
            <a:r>
              <a:rPr lang="en-US" sz="2000" b="1" i="1" dirty="0">
                <a:solidFill>
                  <a:srgbClr val="800000"/>
                </a:solidFill>
              </a:rPr>
              <a:t>that </a:t>
            </a:r>
            <a:r>
              <a:rPr lang="en-US" sz="2000" b="1" i="1" u="sng" dirty="0">
                <a:solidFill>
                  <a:srgbClr val="800000"/>
                </a:solidFill>
              </a:rPr>
              <a:t>no one may buy or sell</a:t>
            </a:r>
            <a:r>
              <a:rPr lang="en-US" sz="2000" b="1" i="1" dirty="0">
                <a:solidFill>
                  <a:srgbClr val="800000"/>
                </a:solidFill>
              </a:rPr>
              <a:t> except one who has the mark</a:t>
            </a:r>
            <a:r>
              <a:rPr lang="en-US" sz="2000" i="1" dirty="0">
                <a:solidFill>
                  <a:srgbClr val="800000"/>
                </a:solidFill>
              </a:rPr>
              <a:t> or the name of the beast, or the number of his name</a:t>
            </a:r>
            <a:r>
              <a:rPr lang="en-US" sz="2000" i="1" dirty="0" smtClean="0">
                <a:solidFill>
                  <a:srgbClr val="800000"/>
                </a:solidFill>
              </a:rPr>
              <a:t>.  </a:t>
            </a:r>
            <a:r>
              <a:rPr lang="en-US" sz="2000" dirty="0" smtClean="0"/>
              <a:t>(</a:t>
            </a:r>
            <a:r>
              <a:rPr lang="en-US" sz="2000" b="1" dirty="0">
                <a:solidFill>
                  <a:srgbClr val="800000"/>
                </a:solidFill>
              </a:rPr>
              <a:t>Revelation 13:15-17 </a:t>
            </a:r>
            <a:r>
              <a:rPr lang="en-US" sz="2000" dirty="0" smtClean="0"/>
              <a:t>)</a:t>
            </a:r>
          </a:p>
          <a:p>
            <a:pPr>
              <a:spcBef>
                <a:spcPts val="0"/>
              </a:spcBef>
            </a:pPr>
            <a:r>
              <a:rPr lang="en-US" sz="2000" dirty="0" smtClean="0"/>
              <a:t>Comparable to the Lord numbering or sealing His people (</a:t>
            </a:r>
            <a:r>
              <a:rPr lang="en-US" sz="2000" b="1" dirty="0" smtClean="0">
                <a:solidFill>
                  <a:srgbClr val="800000"/>
                </a:solidFill>
              </a:rPr>
              <a:t>7:1-8</a:t>
            </a:r>
            <a:r>
              <a:rPr lang="en-US" sz="2000" dirty="0" smtClean="0"/>
              <a:t>), this second beast </a:t>
            </a:r>
            <a:r>
              <a:rPr lang="en-US" sz="2000" i="1" dirty="0" smtClean="0">
                <a:solidFill>
                  <a:srgbClr val="800000"/>
                </a:solidFill>
              </a:rPr>
              <a:t>“marks”</a:t>
            </a:r>
            <a:r>
              <a:rPr lang="en-US" sz="2000" dirty="0" smtClean="0"/>
              <a:t> those who are his.</a:t>
            </a:r>
          </a:p>
          <a:p>
            <a:pPr>
              <a:spcBef>
                <a:spcPts val="0"/>
              </a:spcBef>
            </a:pPr>
            <a:r>
              <a:rPr lang="en-US" sz="2000" dirty="0" smtClean="0"/>
              <a:t>Marks on </a:t>
            </a:r>
            <a:r>
              <a:rPr lang="en-US" sz="2000" i="1" dirty="0" smtClean="0">
                <a:solidFill>
                  <a:srgbClr val="800000"/>
                </a:solidFill>
              </a:rPr>
              <a:t>“foreheads”</a:t>
            </a:r>
            <a:r>
              <a:rPr lang="en-US" sz="2000" dirty="0" smtClean="0">
                <a:solidFill>
                  <a:srgbClr val="800000"/>
                </a:solidFill>
              </a:rPr>
              <a:t> </a:t>
            </a:r>
            <a:r>
              <a:rPr lang="en-US" sz="2000" dirty="0" smtClean="0"/>
              <a:t>and </a:t>
            </a:r>
            <a:r>
              <a:rPr lang="en-US" sz="2000" i="1" dirty="0" smtClean="0">
                <a:solidFill>
                  <a:srgbClr val="800000"/>
                </a:solidFill>
              </a:rPr>
              <a:t>“right hands”</a:t>
            </a:r>
            <a:r>
              <a:rPr lang="en-US" sz="2000" dirty="0" smtClean="0">
                <a:solidFill>
                  <a:srgbClr val="800000"/>
                </a:solidFill>
              </a:rPr>
              <a:t> </a:t>
            </a:r>
            <a:r>
              <a:rPr lang="en-US" sz="2000" dirty="0" smtClean="0"/>
              <a:t>may be indicate difference in thoughts (or words expressed) and deeds.  Compare to </a:t>
            </a:r>
            <a:r>
              <a:rPr lang="en-US" sz="2000" i="1" dirty="0" smtClean="0">
                <a:solidFill>
                  <a:srgbClr val="800000"/>
                </a:solidFill>
              </a:rPr>
              <a:t>“fruit of the Spirit”</a:t>
            </a:r>
            <a:r>
              <a:rPr lang="en-US" sz="2000" dirty="0" smtClean="0"/>
              <a:t> (</a:t>
            </a:r>
            <a:r>
              <a:rPr lang="en-US" sz="2000" b="1" dirty="0" smtClean="0">
                <a:solidFill>
                  <a:srgbClr val="800000"/>
                </a:solidFill>
              </a:rPr>
              <a:t>Galatians 5:16-26</a:t>
            </a:r>
            <a:r>
              <a:rPr lang="en-US" sz="2000" dirty="0" smtClean="0"/>
              <a:t>).</a:t>
            </a:r>
          </a:p>
          <a:p>
            <a:pPr>
              <a:spcBef>
                <a:spcPts val="0"/>
              </a:spcBef>
            </a:pPr>
            <a:r>
              <a:rPr lang="en-US" sz="2000" dirty="0" smtClean="0"/>
              <a:t>Failure to worship would result in economic persecution, even death. </a:t>
            </a:r>
            <a:endParaRPr lang="en-US" sz="2000" dirty="0"/>
          </a:p>
        </p:txBody>
      </p:sp>
    </p:spTree>
    <p:extLst>
      <p:ext uri="{BB962C8B-B14F-4D97-AF65-F5344CB8AC3E}">
        <p14:creationId xmlns:p14="http://schemas.microsoft.com/office/powerpoint/2010/main" val="22352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666?</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1"/>
            </a:pPr>
            <a:r>
              <a:rPr lang="en-US" sz="1900" dirty="0"/>
              <a:t>What number is associated with which beast?  What is the significance of this number?  What ultimate lessons can we learn from this numerical assignment?</a:t>
            </a:r>
            <a:endParaRPr lang="en-US" sz="1900" dirty="0" smtClean="0"/>
          </a:p>
          <a:p>
            <a:pPr marL="0" indent="0">
              <a:spcBef>
                <a:spcPts val="0"/>
              </a:spcBef>
              <a:buNone/>
            </a:pPr>
            <a:r>
              <a:rPr lang="en-US" sz="1900" i="1" dirty="0">
                <a:solidFill>
                  <a:srgbClr val="800000"/>
                </a:solidFill>
              </a:rPr>
              <a:t>Here is wisdom. Let </a:t>
            </a:r>
            <a:r>
              <a:rPr lang="en-US" sz="1900" b="1" i="1" dirty="0">
                <a:solidFill>
                  <a:srgbClr val="800000"/>
                </a:solidFill>
              </a:rPr>
              <a:t>him who has </a:t>
            </a:r>
            <a:r>
              <a:rPr lang="en-US" sz="1900" b="1" i="1" u="sng" dirty="0">
                <a:solidFill>
                  <a:srgbClr val="800000"/>
                </a:solidFill>
              </a:rPr>
              <a:t>understanding calculate</a:t>
            </a:r>
            <a:r>
              <a:rPr lang="en-US" sz="1900" b="1" i="1" dirty="0">
                <a:solidFill>
                  <a:srgbClr val="800000"/>
                </a:solidFill>
              </a:rPr>
              <a:t> the number of the beast</a:t>
            </a:r>
            <a:r>
              <a:rPr lang="en-US" sz="1900" i="1" dirty="0">
                <a:solidFill>
                  <a:srgbClr val="800000"/>
                </a:solidFill>
              </a:rPr>
              <a:t>, for it is </a:t>
            </a:r>
            <a:r>
              <a:rPr lang="en-US" sz="1900" b="1" i="1" dirty="0">
                <a:solidFill>
                  <a:srgbClr val="800000"/>
                </a:solidFill>
              </a:rPr>
              <a:t>the number of a </a:t>
            </a:r>
            <a:r>
              <a:rPr lang="en-US" sz="1900" b="1" i="1" u="sng" dirty="0">
                <a:solidFill>
                  <a:srgbClr val="800000"/>
                </a:solidFill>
              </a:rPr>
              <a:t>man</a:t>
            </a:r>
            <a:r>
              <a:rPr lang="en-US" sz="1900" i="1" dirty="0">
                <a:solidFill>
                  <a:srgbClr val="800000"/>
                </a:solidFill>
              </a:rPr>
              <a:t>: </a:t>
            </a:r>
            <a:r>
              <a:rPr lang="en-US" sz="1900" b="1" i="1" dirty="0">
                <a:solidFill>
                  <a:srgbClr val="800000"/>
                </a:solidFill>
              </a:rPr>
              <a:t>His number is </a:t>
            </a:r>
            <a:r>
              <a:rPr lang="en-US" sz="1900" b="1" i="1" u="sng" dirty="0">
                <a:solidFill>
                  <a:srgbClr val="800000"/>
                </a:solidFill>
              </a:rPr>
              <a:t>666</a:t>
            </a:r>
            <a:r>
              <a:rPr lang="en-US" sz="1900" i="1" dirty="0" smtClean="0">
                <a:solidFill>
                  <a:srgbClr val="800000"/>
                </a:solidFill>
              </a:rPr>
              <a:t>. </a:t>
            </a:r>
            <a:r>
              <a:rPr lang="en-US" sz="1900" dirty="0" smtClean="0"/>
              <a:t>(</a:t>
            </a:r>
            <a:r>
              <a:rPr lang="en-US" sz="1900" b="1" dirty="0">
                <a:solidFill>
                  <a:srgbClr val="800000"/>
                </a:solidFill>
              </a:rPr>
              <a:t>Revelation 13:18 </a:t>
            </a:r>
            <a:r>
              <a:rPr lang="en-US" sz="1900" dirty="0" smtClean="0"/>
              <a:t>)</a:t>
            </a:r>
          </a:p>
          <a:p>
            <a:pPr>
              <a:spcBef>
                <a:spcPts val="0"/>
              </a:spcBef>
            </a:pPr>
            <a:r>
              <a:rPr lang="en-US" sz="1900" dirty="0" smtClean="0"/>
              <a:t>By swapping letters for numbers – and even languages, </a:t>
            </a:r>
            <a:r>
              <a:rPr lang="en-US" sz="1900" b="1" dirty="0" smtClean="0"/>
              <a:t>666</a:t>
            </a:r>
            <a:r>
              <a:rPr lang="en-US" sz="1900" dirty="0" smtClean="0"/>
              <a:t> can be summed by:</a:t>
            </a:r>
          </a:p>
          <a:p>
            <a:pPr lvl="1">
              <a:spcBef>
                <a:spcPts val="0"/>
              </a:spcBef>
            </a:pPr>
            <a:r>
              <a:rPr lang="en-US" sz="1600" dirty="0" err="1" smtClean="0"/>
              <a:t>Neron</a:t>
            </a:r>
            <a:r>
              <a:rPr lang="en-US" sz="1600" dirty="0" smtClean="0"/>
              <a:t> Caesar (Latin)</a:t>
            </a:r>
          </a:p>
          <a:p>
            <a:pPr lvl="1">
              <a:spcBef>
                <a:spcPts val="0"/>
              </a:spcBef>
            </a:pPr>
            <a:r>
              <a:rPr lang="en-US" sz="1600" dirty="0" smtClean="0"/>
              <a:t>Hitler</a:t>
            </a:r>
          </a:p>
          <a:p>
            <a:pPr lvl="1">
              <a:spcBef>
                <a:spcPts val="0"/>
              </a:spcBef>
            </a:pPr>
            <a:r>
              <a:rPr lang="en-US" sz="1600" dirty="0" smtClean="0"/>
              <a:t>Various Popes</a:t>
            </a:r>
          </a:p>
          <a:p>
            <a:pPr lvl="1">
              <a:spcBef>
                <a:spcPts val="0"/>
              </a:spcBef>
            </a:pPr>
            <a:r>
              <a:rPr lang="en-US" sz="1600" dirty="0" smtClean="0"/>
              <a:t>Napoleon, etc.</a:t>
            </a:r>
          </a:p>
          <a:p>
            <a:pPr>
              <a:spcBef>
                <a:spcPts val="0"/>
              </a:spcBef>
            </a:pPr>
            <a:r>
              <a:rPr lang="en-US" sz="1900" b="1" dirty="0" smtClean="0">
                <a:solidFill>
                  <a:srgbClr val="800000"/>
                </a:solidFill>
              </a:rPr>
              <a:t>6</a:t>
            </a:r>
            <a:r>
              <a:rPr lang="en-US" sz="1900" dirty="0" smtClean="0"/>
              <a:t> – Represents man (based on day of creation), and falls short of perfection, 7.</a:t>
            </a:r>
          </a:p>
          <a:p>
            <a:pPr>
              <a:spcBef>
                <a:spcPts val="0"/>
              </a:spcBef>
            </a:pPr>
            <a:r>
              <a:rPr lang="en-US" sz="1900" b="1" dirty="0" smtClean="0">
                <a:solidFill>
                  <a:srgbClr val="800000"/>
                </a:solidFill>
              </a:rPr>
              <a:t>3</a:t>
            </a:r>
            <a:r>
              <a:rPr lang="en-US" sz="1900" dirty="0" smtClean="0"/>
              <a:t> – Represent trinity, Godhead – or emphasis (</a:t>
            </a:r>
            <a:r>
              <a:rPr lang="en-US" sz="1900" b="1" dirty="0" smtClean="0">
                <a:solidFill>
                  <a:srgbClr val="800000"/>
                </a:solidFill>
              </a:rPr>
              <a:t>8:13</a:t>
            </a:r>
            <a:r>
              <a:rPr lang="en-US" sz="1900" dirty="0" smtClean="0"/>
              <a:t>).</a:t>
            </a:r>
          </a:p>
          <a:p>
            <a:pPr>
              <a:spcBef>
                <a:spcPts val="0"/>
              </a:spcBef>
            </a:pPr>
            <a:r>
              <a:rPr lang="en-US" sz="1900" dirty="0" smtClean="0"/>
              <a:t>In essence, </a:t>
            </a:r>
            <a:r>
              <a:rPr lang="en-US" sz="1900" b="1" dirty="0" smtClean="0"/>
              <a:t>666</a:t>
            </a:r>
            <a:r>
              <a:rPr lang="en-US" sz="1900" dirty="0" smtClean="0"/>
              <a:t> number means:  failure, failure, failure or doom, doom, doom.</a:t>
            </a:r>
          </a:p>
          <a:p>
            <a:pPr>
              <a:spcBef>
                <a:spcPts val="0"/>
              </a:spcBef>
            </a:pPr>
            <a:r>
              <a:rPr lang="en-US" sz="1900" dirty="0" smtClean="0"/>
              <a:t>Represents the colossal, spectacular failure of the persecuting, Roman emperor and his kingdom – not any one specific person – just the end of any man opposing God.</a:t>
            </a:r>
          </a:p>
          <a:p>
            <a:pPr>
              <a:spcBef>
                <a:spcPts val="0"/>
              </a:spcBef>
            </a:pPr>
            <a:r>
              <a:rPr lang="en-US" sz="1900" dirty="0" smtClean="0"/>
              <a:t>Alternative, represents Nero revived in Domitian and following persecuting emperors.</a:t>
            </a:r>
          </a:p>
          <a:p>
            <a:pPr marL="0" indent="0">
              <a:spcBef>
                <a:spcPts val="0"/>
              </a:spcBef>
              <a:buNone/>
            </a:pPr>
            <a:endParaRPr lang="en-US" sz="1900" dirty="0"/>
          </a:p>
        </p:txBody>
      </p:sp>
    </p:spTree>
    <p:extLst>
      <p:ext uri="{BB962C8B-B14F-4D97-AF65-F5344CB8AC3E}">
        <p14:creationId xmlns:p14="http://schemas.microsoft.com/office/powerpoint/2010/main" val="38424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15 – The Lamb and His Army</a:t>
            </a:r>
            <a:endParaRPr lang="en-US" sz="1800" b="1" dirty="0"/>
          </a:p>
        </p:txBody>
      </p:sp>
    </p:spTree>
    <p:extLst>
      <p:ext uri="{BB962C8B-B14F-4D97-AF65-F5344CB8AC3E}">
        <p14:creationId xmlns:p14="http://schemas.microsoft.com/office/powerpoint/2010/main" val="182399452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Lamb of Zion and </a:t>
            </a:r>
            <a:br>
              <a:rPr lang="en-US" dirty="0" smtClean="0"/>
            </a:br>
            <a:r>
              <a:rPr lang="en-US" dirty="0" smtClean="0"/>
              <a:t>His Saints</a:t>
            </a:r>
          </a:p>
          <a:p>
            <a:r>
              <a:rPr lang="en-US" dirty="0" smtClean="0"/>
              <a:t>Revelation 14:1-5</a:t>
            </a:r>
            <a:endParaRPr lang="en-US" dirty="0"/>
          </a:p>
        </p:txBody>
      </p:sp>
    </p:spTree>
    <p:extLst>
      <p:ext uri="{BB962C8B-B14F-4D97-AF65-F5344CB8AC3E}">
        <p14:creationId xmlns:p14="http://schemas.microsoft.com/office/powerpoint/2010/main" val="583756752"/>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Lamb Standing on Mount Zion”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a:pPr>
            <a:r>
              <a:rPr lang="en-US" sz="1800" dirty="0" smtClean="0"/>
              <a:t>Where </a:t>
            </a:r>
            <a:r>
              <a:rPr lang="en-US" sz="1800" dirty="0"/>
              <a:t>does the Lamb stand?  What is the significance of this, especially when contrasted with the origin of the preceding beasts?</a:t>
            </a:r>
            <a:endParaRPr lang="en-US" sz="1800" dirty="0" smtClean="0"/>
          </a:p>
          <a:p>
            <a:pPr marL="0" indent="0">
              <a:spcBef>
                <a:spcPts val="0"/>
              </a:spcBef>
              <a:buNone/>
            </a:pPr>
            <a:r>
              <a:rPr lang="en-US" sz="1800" i="1" dirty="0">
                <a:solidFill>
                  <a:srgbClr val="800000"/>
                </a:solidFill>
              </a:rPr>
              <a:t>Then I looked, and behold, </a:t>
            </a:r>
            <a:r>
              <a:rPr lang="en-US" sz="1800" b="1" i="1" dirty="0">
                <a:solidFill>
                  <a:srgbClr val="800000"/>
                </a:solidFill>
              </a:rPr>
              <a:t>a Lamb </a:t>
            </a:r>
            <a:r>
              <a:rPr lang="en-US" sz="1800" b="1" i="1" u="sng" dirty="0">
                <a:solidFill>
                  <a:srgbClr val="800000"/>
                </a:solidFill>
              </a:rPr>
              <a:t>standing on Mount Zion</a:t>
            </a:r>
            <a:r>
              <a:rPr lang="en-US" sz="1800" i="1" dirty="0">
                <a:solidFill>
                  <a:srgbClr val="800000"/>
                </a:solidFill>
              </a:rPr>
              <a:t>, and with Him one hundred and forty-four thousand, having His </a:t>
            </a:r>
            <a:r>
              <a:rPr lang="en-US" sz="1800" i="1" dirty="0" smtClean="0">
                <a:solidFill>
                  <a:srgbClr val="800000"/>
                </a:solidFill>
              </a:rPr>
              <a:t>Father’s </a:t>
            </a:r>
            <a:r>
              <a:rPr lang="en-US" sz="1800" i="1" dirty="0">
                <a:solidFill>
                  <a:srgbClr val="800000"/>
                </a:solidFill>
              </a:rPr>
              <a:t>name written on their foreheads</a:t>
            </a:r>
            <a:r>
              <a:rPr lang="en-US" sz="1800" i="1" dirty="0" smtClean="0">
                <a:solidFill>
                  <a:srgbClr val="800000"/>
                </a:solidFill>
              </a:rPr>
              <a:t>.  </a:t>
            </a:r>
            <a:r>
              <a:rPr lang="en-US" sz="1800" dirty="0" smtClean="0"/>
              <a:t>(</a:t>
            </a:r>
            <a:r>
              <a:rPr lang="en-US" sz="1800" b="1" dirty="0" smtClean="0">
                <a:solidFill>
                  <a:srgbClr val="800000"/>
                </a:solidFill>
              </a:rPr>
              <a:t>Revelation 14:1</a:t>
            </a:r>
            <a:r>
              <a:rPr lang="en-US" sz="1800" dirty="0" smtClean="0"/>
              <a:t>)</a:t>
            </a:r>
          </a:p>
          <a:p>
            <a:pPr>
              <a:spcBef>
                <a:spcPts val="0"/>
              </a:spcBef>
            </a:pPr>
            <a:r>
              <a:rPr lang="en-US" sz="1800" i="1" dirty="0" smtClean="0">
                <a:solidFill>
                  <a:srgbClr val="800000"/>
                </a:solidFill>
              </a:rPr>
              <a:t>“Zion”</a:t>
            </a:r>
            <a:r>
              <a:rPr lang="en-US" sz="1800" dirty="0" smtClean="0"/>
              <a:t> was originally a </a:t>
            </a:r>
            <a:r>
              <a:rPr lang="en-US" sz="1800" dirty="0" err="1" smtClean="0"/>
              <a:t>Jebusite</a:t>
            </a:r>
            <a:r>
              <a:rPr lang="en-US" sz="1800" dirty="0" smtClean="0"/>
              <a:t> stronghold, captured by David and rebuilt as </a:t>
            </a:r>
            <a:r>
              <a:rPr lang="en-US" sz="1800" i="1" dirty="0" smtClean="0">
                <a:solidFill>
                  <a:srgbClr val="800000"/>
                </a:solidFill>
              </a:rPr>
              <a:t>“the City of David”</a:t>
            </a:r>
            <a:r>
              <a:rPr lang="en-US" sz="1800" dirty="0" smtClean="0"/>
              <a:t> (</a:t>
            </a:r>
            <a:r>
              <a:rPr lang="en-US" sz="1800" b="1" dirty="0" smtClean="0">
                <a:solidFill>
                  <a:srgbClr val="800000"/>
                </a:solidFill>
              </a:rPr>
              <a:t>2 Samuel 5:7-9; 1 Chronicles 11:5</a:t>
            </a:r>
            <a:r>
              <a:rPr lang="en-US" sz="1800" dirty="0" smtClean="0"/>
              <a:t>).</a:t>
            </a:r>
          </a:p>
          <a:p>
            <a:pPr>
              <a:spcBef>
                <a:spcPts val="0"/>
              </a:spcBef>
            </a:pPr>
            <a:r>
              <a:rPr lang="en-US" sz="1800" dirty="0" smtClean="0"/>
              <a:t>Solomon’s temple was erected on </a:t>
            </a:r>
            <a:r>
              <a:rPr lang="en-US" sz="1800" i="1" dirty="0" smtClean="0">
                <a:solidFill>
                  <a:srgbClr val="800000"/>
                </a:solidFill>
              </a:rPr>
              <a:t>“Mount Zion”</a:t>
            </a:r>
            <a:r>
              <a:rPr lang="en-US" sz="1800" dirty="0" smtClean="0"/>
              <a:t>. Came to mean God’s dwelling</a:t>
            </a:r>
            <a:r>
              <a:rPr lang="en-US" sz="1800" dirty="0" smtClean="0">
                <a:solidFill>
                  <a:srgbClr val="800000"/>
                </a:solidFill>
              </a:rPr>
              <a:t> </a:t>
            </a:r>
            <a:r>
              <a:rPr lang="en-US" sz="1800" dirty="0" smtClean="0"/>
              <a:t>(</a:t>
            </a:r>
            <a:r>
              <a:rPr lang="en-US" sz="1800" b="1" dirty="0" smtClean="0">
                <a:solidFill>
                  <a:srgbClr val="800000"/>
                </a:solidFill>
              </a:rPr>
              <a:t>Psa. 9:11; 20:2; 48:2-3; Isaiah 8:18</a:t>
            </a:r>
            <a:r>
              <a:rPr lang="en-US" sz="1800" dirty="0" smtClean="0"/>
              <a:t>).</a:t>
            </a:r>
          </a:p>
          <a:p>
            <a:pPr>
              <a:spcBef>
                <a:spcPts val="0"/>
              </a:spcBef>
            </a:pPr>
            <a:r>
              <a:rPr lang="en-US" sz="1800" dirty="0" smtClean="0"/>
              <a:t>Eventually, represented both physical Jerusalem, national Israel (</a:t>
            </a:r>
            <a:r>
              <a:rPr lang="en-US" sz="1800" b="1" dirty="0" smtClean="0">
                <a:solidFill>
                  <a:srgbClr val="800000"/>
                </a:solidFill>
              </a:rPr>
              <a:t>Isaiah 3:16-17</a:t>
            </a:r>
            <a:r>
              <a:rPr lang="en-US" sz="1800" dirty="0" smtClean="0"/>
              <a:t>).</a:t>
            </a:r>
          </a:p>
          <a:p>
            <a:pPr>
              <a:spcBef>
                <a:spcPts val="0"/>
              </a:spcBef>
            </a:pPr>
            <a:r>
              <a:rPr lang="en-US" sz="1800" dirty="0" smtClean="0"/>
              <a:t>Represented the spiritual remnant of Israel as </a:t>
            </a:r>
            <a:r>
              <a:rPr lang="en-US" sz="1800" i="1" dirty="0" smtClean="0">
                <a:solidFill>
                  <a:srgbClr val="800000"/>
                </a:solidFill>
              </a:rPr>
              <a:t>“the daughter of Zion”</a:t>
            </a:r>
            <a:r>
              <a:rPr lang="en-US" sz="1800" dirty="0" smtClean="0"/>
              <a:t> (</a:t>
            </a:r>
            <a:r>
              <a:rPr lang="en-US" sz="1800" b="1" dirty="0" smtClean="0">
                <a:solidFill>
                  <a:srgbClr val="800000"/>
                </a:solidFill>
              </a:rPr>
              <a:t>2 Kings 19:21-31; Isaiah 1:8-9; Micah 4:7-13</a:t>
            </a:r>
            <a:r>
              <a:rPr lang="en-US" sz="1800" dirty="0" smtClean="0"/>
              <a:t>).</a:t>
            </a:r>
          </a:p>
          <a:p>
            <a:pPr>
              <a:spcBef>
                <a:spcPts val="0"/>
              </a:spcBef>
            </a:pPr>
            <a:r>
              <a:rPr lang="en-US" sz="1800" dirty="0" smtClean="0"/>
              <a:t>Represent the Messianic Kingdom (</a:t>
            </a:r>
            <a:r>
              <a:rPr lang="en-US" sz="1800" b="1" dirty="0" smtClean="0">
                <a:solidFill>
                  <a:srgbClr val="800000"/>
                </a:solidFill>
              </a:rPr>
              <a:t>Isa. 2:2-3; Mic. 4:2; Psa. 110:1-2; Joel 2:32; Mat. 21:4-5; Joh. 12:15-16; Rom. 9:33; 1 Pet. 2:6; Rom. 11:26</a:t>
            </a:r>
            <a:r>
              <a:rPr lang="en-US" sz="1800" dirty="0" smtClean="0"/>
              <a:t>).</a:t>
            </a:r>
          </a:p>
          <a:p>
            <a:pPr>
              <a:spcBef>
                <a:spcPts val="0"/>
              </a:spcBef>
            </a:pPr>
            <a:r>
              <a:rPr lang="en-US" sz="1800" dirty="0" smtClean="0"/>
              <a:t>Ultimately, represents the heavenly kingdom (</a:t>
            </a:r>
            <a:r>
              <a:rPr lang="en-US" sz="1800" b="1" dirty="0" smtClean="0">
                <a:solidFill>
                  <a:srgbClr val="800000"/>
                </a:solidFill>
              </a:rPr>
              <a:t>Heb. 12:22-28; Gal. 4:23-31</a:t>
            </a:r>
            <a:r>
              <a:rPr lang="en-US" sz="1800" dirty="0" smtClean="0"/>
              <a:t>).</a:t>
            </a:r>
            <a:endParaRPr lang="en-US" sz="1800" dirty="0"/>
          </a:p>
        </p:txBody>
      </p:sp>
    </p:spTree>
    <p:extLst>
      <p:ext uri="{BB962C8B-B14F-4D97-AF65-F5344CB8AC3E}">
        <p14:creationId xmlns:p14="http://schemas.microsoft.com/office/powerpoint/2010/main" val="32007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King on the Holy Hill of Zion</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Why do </a:t>
            </a:r>
            <a:r>
              <a:rPr lang="en-US" sz="2000" b="1" i="1" dirty="0">
                <a:solidFill>
                  <a:srgbClr val="800000"/>
                </a:solidFill>
              </a:rPr>
              <a:t>the nations rage</a:t>
            </a:r>
            <a:r>
              <a:rPr lang="en-US" sz="2000" i="1" dirty="0">
                <a:solidFill>
                  <a:srgbClr val="800000"/>
                </a:solidFill>
              </a:rPr>
              <a:t>, And </a:t>
            </a:r>
            <a:r>
              <a:rPr lang="en-US" sz="2000" b="1" i="1" dirty="0">
                <a:solidFill>
                  <a:srgbClr val="800000"/>
                </a:solidFill>
              </a:rPr>
              <a:t>the people plot a vain thing</a:t>
            </a:r>
            <a:r>
              <a:rPr lang="en-US" sz="2000" i="1" dirty="0" smtClean="0">
                <a:solidFill>
                  <a:srgbClr val="800000"/>
                </a:solidFill>
              </a:rPr>
              <a:t>?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 </a:t>
            </a:r>
            <a:r>
              <a:rPr lang="en-US" sz="2000" b="1" i="1" u="sng" dirty="0">
                <a:solidFill>
                  <a:srgbClr val="800000"/>
                </a:solidFill>
              </a:rPr>
              <a:t>Against the LORD and against His Anointed</a:t>
            </a:r>
            <a:r>
              <a:rPr lang="en-US" sz="2000" i="1" dirty="0">
                <a:solidFill>
                  <a:srgbClr val="800000"/>
                </a:solidFill>
              </a:rPr>
              <a:t>, saying</a:t>
            </a:r>
            <a:r>
              <a:rPr lang="en-US" sz="2000" i="1" dirty="0" smtClean="0">
                <a:solidFill>
                  <a:srgbClr val="800000"/>
                </a:solidFill>
              </a:rPr>
              <a:t>, “Let </a:t>
            </a:r>
            <a:r>
              <a:rPr lang="en-US" sz="2000" i="1" dirty="0">
                <a:solidFill>
                  <a:srgbClr val="800000"/>
                </a:solidFill>
              </a:rPr>
              <a:t>us break Their bonds in pieces And cast away Their cords from us</a:t>
            </a:r>
            <a:r>
              <a:rPr lang="en-US" sz="2000" i="1" dirty="0" smtClean="0">
                <a:solidFill>
                  <a:srgbClr val="800000"/>
                </a:solidFill>
              </a:rPr>
              <a:t>.” He </a:t>
            </a:r>
            <a:r>
              <a:rPr lang="en-US" sz="2000" i="1" dirty="0">
                <a:solidFill>
                  <a:srgbClr val="800000"/>
                </a:solidFill>
              </a:rPr>
              <a:t>who sits in the heavens shall laugh; The Lord shall hold them in derision</a:t>
            </a:r>
            <a:r>
              <a:rPr lang="en-US" sz="2000" i="1" dirty="0" smtClean="0">
                <a:solidFill>
                  <a:srgbClr val="800000"/>
                </a:solidFill>
              </a:rPr>
              <a:t>. Then </a:t>
            </a:r>
            <a:r>
              <a:rPr lang="en-US" sz="2000" i="1" dirty="0">
                <a:solidFill>
                  <a:srgbClr val="800000"/>
                </a:solidFill>
              </a:rPr>
              <a:t>He shall speak to them in His wrath, And distress them in His deep displeasure</a:t>
            </a:r>
            <a:r>
              <a:rPr lang="en-US" sz="2000" i="1" dirty="0" smtClean="0">
                <a:solidFill>
                  <a:srgbClr val="800000"/>
                </a:solidFill>
              </a:rPr>
              <a:t>:  “</a:t>
            </a:r>
            <a:r>
              <a:rPr lang="en-US" sz="2000" b="1" i="1" dirty="0" smtClean="0">
                <a:solidFill>
                  <a:srgbClr val="800000"/>
                </a:solidFill>
              </a:rPr>
              <a:t>Yet </a:t>
            </a:r>
            <a:r>
              <a:rPr lang="en-US" sz="2000" b="1" i="1" dirty="0">
                <a:solidFill>
                  <a:srgbClr val="800000"/>
                </a:solidFill>
              </a:rPr>
              <a:t>I have set </a:t>
            </a:r>
            <a:r>
              <a:rPr lang="en-US" sz="2000" b="1" i="1" u="sng" dirty="0">
                <a:solidFill>
                  <a:srgbClr val="800000"/>
                </a:solidFill>
              </a:rPr>
              <a:t>My King On My holy hill of </a:t>
            </a:r>
            <a:r>
              <a:rPr lang="en-US" sz="2000" b="1" i="1" u="sng" dirty="0" smtClean="0">
                <a:solidFill>
                  <a:srgbClr val="800000"/>
                </a:solidFill>
              </a:rPr>
              <a:t>Zion</a:t>
            </a:r>
            <a:r>
              <a:rPr lang="en-US" sz="2000" i="1" dirty="0" smtClean="0">
                <a:solidFill>
                  <a:srgbClr val="800000"/>
                </a:solidFill>
              </a:rPr>
              <a:t>.  I </a:t>
            </a:r>
            <a:r>
              <a:rPr lang="en-US" sz="2000" i="1" dirty="0">
                <a:solidFill>
                  <a:srgbClr val="800000"/>
                </a:solidFill>
              </a:rPr>
              <a:t>will declare the decree: </a:t>
            </a:r>
            <a:r>
              <a:rPr lang="en-US" sz="2000" i="1" dirty="0" smtClean="0">
                <a:solidFill>
                  <a:srgbClr val="800000"/>
                </a:solidFill>
              </a:rPr>
              <a:t> The </a:t>
            </a:r>
            <a:r>
              <a:rPr lang="en-US" sz="2000" i="1" dirty="0">
                <a:solidFill>
                  <a:srgbClr val="800000"/>
                </a:solidFill>
              </a:rPr>
              <a:t>LORD has said to Me</a:t>
            </a:r>
            <a:r>
              <a:rPr lang="en-US" sz="2000" i="1" dirty="0" smtClean="0">
                <a:solidFill>
                  <a:srgbClr val="800000"/>
                </a:solidFill>
              </a:rPr>
              <a:t>, ‘You </a:t>
            </a:r>
            <a:r>
              <a:rPr lang="en-US" sz="2000" i="1" dirty="0">
                <a:solidFill>
                  <a:srgbClr val="800000"/>
                </a:solidFill>
              </a:rPr>
              <a:t>are My Son, Today I have begotten You</a:t>
            </a:r>
            <a:r>
              <a:rPr lang="en-US" sz="2000" i="1" dirty="0" smtClean="0">
                <a:solidFill>
                  <a:srgbClr val="800000"/>
                </a:solidFill>
              </a:rPr>
              <a:t>.  </a:t>
            </a:r>
            <a:r>
              <a:rPr lang="en-US" sz="2000" i="1" dirty="0">
                <a:solidFill>
                  <a:srgbClr val="800000"/>
                </a:solidFill>
              </a:rPr>
              <a:t>Ask of Me, and </a:t>
            </a:r>
            <a:r>
              <a:rPr lang="en-US" sz="2000" b="1" i="1" dirty="0">
                <a:solidFill>
                  <a:srgbClr val="800000"/>
                </a:solidFill>
              </a:rPr>
              <a:t>I will give You The </a:t>
            </a:r>
            <a:r>
              <a:rPr lang="en-US" sz="2000" b="1" i="1" u="sng" dirty="0">
                <a:solidFill>
                  <a:srgbClr val="800000"/>
                </a:solidFill>
              </a:rPr>
              <a:t>nations</a:t>
            </a:r>
            <a:r>
              <a:rPr lang="en-US" sz="2000" b="1" i="1" dirty="0">
                <a:solidFill>
                  <a:srgbClr val="800000"/>
                </a:solidFill>
              </a:rPr>
              <a:t> for Your inheritance</a:t>
            </a:r>
            <a:r>
              <a:rPr lang="en-US" sz="2000" i="1" dirty="0">
                <a:solidFill>
                  <a:srgbClr val="800000"/>
                </a:solidFill>
              </a:rPr>
              <a:t>, And the ends of the earth for Your possession</a:t>
            </a:r>
            <a:r>
              <a:rPr lang="en-US" sz="2000" i="1" dirty="0" smtClean="0">
                <a:solidFill>
                  <a:srgbClr val="800000"/>
                </a:solidFill>
              </a:rPr>
              <a:t>. You </a:t>
            </a:r>
            <a:r>
              <a:rPr lang="en-US" sz="2000" b="1" i="1" dirty="0">
                <a:solidFill>
                  <a:srgbClr val="800000"/>
                </a:solidFill>
              </a:rPr>
              <a:t>shall break them with a </a:t>
            </a:r>
            <a:r>
              <a:rPr lang="en-US" sz="2000" b="1" i="1" u="sng" dirty="0">
                <a:solidFill>
                  <a:srgbClr val="800000"/>
                </a:solidFill>
              </a:rPr>
              <a:t>rod of iron</a:t>
            </a:r>
            <a:r>
              <a:rPr lang="en-US" sz="2000" i="1" dirty="0">
                <a:solidFill>
                  <a:srgbClr val="800000"/>
                </a:solidFill>
              </a:rPr>
              <a:t>; You </a:t>
            </a:r>
            <a:r>
              <a:rPr lang="en-US" sz="2000" b="1" i="1" dirty="0">
                <a:solidFill>
                  <a:srgbClr val="800000"/>
                </a:solidFill>
              </a:rPr>
              <a:t>shall dash them to pieces like a </a:t>
            </a:r>
            <a:r>
              <a:rPr lang="en-US" sz="2000" b="1" i="1" dirty="0" smtClean="0">
                <a:solidFill>
                  <a:srgbClr val="800000"/>
                </a:solidFill>
              </a:rPr>
              <a:t>potter’s </a:t>
            </a:r>
            <a:r>
              <a:rPr lang="en-US" sz="2000" b="1" i="1" dirty="0">
                <a:solidFill>
                  <a:srgbClr val="800000"/>
                </a:solidFill>
              </a:rPr>
              <a:t>vessel</a:t>
            </a:r>
            <a:r>
              <a:rPr lang="en-US" sz="2000" i="1" dirty="0" smtClean="0">
                <a:solidFill>
                  <a:srgbClr val="800000"/>
                </a:solidFill>
              </a:rPr>
              <a:t>.’”  </a:t>
            </a:r>
            <a:r>
              <a:rPr lang="en-US" sz="2000" i="1" dirty="0">
                <a:solidFill>
                  <a:srgbClr val="800000"/>
                </a:solidFill>
              </a:rPr>
              <a:t>Now therefore, </a:t>
            </a:r>
            <a:r>
              <a:rPr lang="en-US" sz="2000" b="1" i="1" dirty="0">
                <a:solidFill>
                  <a:srgbClr val="800000"/>
                </a:solidFill>
              </a:rPr>
              <a:t>be wise, O kings</a:t>
            </a:r>
            <a:r>
              <a:rPr lang="en-US" sz="2000" i="1" dirty="0">
                <a:solidFill>
                  <a:srgbClr val="800000"/>
                </a:solidFill>
              </a:rPr>
              <a:t>; </a:t>
            </a:r>
            <a:r>
              <a:rPr lang="en-US" sz="2000" b="1" i="1" dirty="0">
                <a:solidFill>
                  <a:srgbClr val="800000"/>
                </a:solidFill>
              </a:rPr>
              <a:t>Be instructed, you judges of the earth</a:t>
            </a:r>
            <a:r>
              <a:rPr lang="en-US" sz="2000" i="1" dirty="0" smtClean="0">
                <a:solidFill>
                  <a:srgbClr val="800000"/>
                </a:solidFill>
              </a:rPr>
              <a:t>.  </a:t>
            </a:r>
            <a:r>
              <a:rPr lang="en-US" sz="2000" i="1" dirty="0">
                <a:solidFill>
                  <a:srgbClr val="800000"/>
                </a:solidFill>
              </a:rPr>
              <a:t>Serve the LORD with fear, And rejoice with trembling</a:t>
            </a:r>
            <a:r>
              <a:rPr lang="en-US" sz="2000" i="1" dirty="0" smtClean="0">
                <a:solidFill>
                  <a:srgbClr val="800000"/>
                </a:solidFill>
              </a:rPr>
              <a:t>.  </a:t>
            </a:r>
            <a:r>
              <a:rPr lang="en-US" sz="2000" i="1" dirty="0">
                <a:solidFill>
                  <a:srgbClr val="800000"/>
                </a:solidFill>
              </a:rPr>
              <a:t>Kiss the Son, lest He be angry, And you perish in the way, When His wrath is kindled but a little. </a:t>
            </a:r>
            <a:r>
              <a:rPr lang="en-US" sz="2000" b="1" i="1" dirty="0">
                <a:solidFill>
                  <a:srgbClr val="800000"/>
                </a:solidFill>
              </a:rPr>
              <a:t>Blessed are all those who </a:t>
            </a:r>
            <a:r>
              <a:rPr lang="en-US" sz="2000" b="1" i="1" u="sng" dirty="0">
                <a:solidFill>
                  <a:srgbClr val="800000"/>
                </a:solidFill>
              </a:rPr>
              <a:t>put their trust in Him</a:t>
            </a:r>
            <a:r>
              <a:rPr lang="en-US" sz="2000" i="1" dirty="0">
                <a:solidFill>
                  <a:srgbClr val="800000"/>
                </a:solidFill>
              </a:rPr>
              <a:t>. </a:t>
            </a:r>
            <a:r>
              <a:rPr lang="en-US" sz="2000" dirty="0"/>
              <a:t>(</a:t>
            </a:r>
            <a:r>
              <a:rPr lang="en-US" sz="2000" b="1" dirty="0">
                <a:solidFill>
                  <a:srgbClr val="800000"/>
                </a:solidFill>
              </a:rPr>
              <a:t>Psalm </a:t>
            </a:r>
            <a:r>
              <a:rPr lang="en-US" sz="2000" b="1" dirty="0" smtClean="0">
                <a:solidFill>
                  <a:srgbClr val="800000"/>
                </a:solidFill>
              </a:rPr>
              <a:t>2:1-12</a:t>
            </a:r>
            <a:r>
              <a:rPr lang="en-US" sz="2000" dirty="0" smtClean="0"/>
              <a:t>)</a:t>
            </a:r>
            <a:endParaRPr lang="en-US" sz="2000" dirty="0"/>
          </a:p>
        </p:txBody>
      </p:sp>
    </p:spTree>
    <p:extLst>
      <p:ext uri="{BB962C8B-B14F-4D97-AF65-F5344CB8AC3E}">
        <p14:creationId xmlns:p14="http://schemas.microsoft.com/office/powerpoint/2010/main" val="7703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dirty="0"/>
          </a:p>
        </p:txBody>
      </p:sp>
      <p:sp>
        <p:nvSpPr>
          <p:cNvPr id="3" name="Content Placeholder 2"/>
          <p:cNvSpPr>
            <a:spLocks noGrp="1"/>
          </p:cNvSpPr>
          <p:nvPr>
            <p:ph sz="quarter" idx="10"/>
          </p:nvPr>
        </p:nvSpPr>
        <p:spPr/>
        <p:txBody>
          <a:bodyPr/>
          <a:lstStyle/>
          <a:p>
            <a:pPr>
              <a:spcBef>
                <a:spcPts val="0"/>
              </a:spcBef>
            </a:pPr>
            <a:r>
              <a:rPr lang="en-US" dirty="0" smtClean="0"/>
              <a:t>Egypt (</a:t>
            </a:r>
            <a:r>
              <a:rPr lang="en-US" b="1" dirty="0" smtClean="0">
                <a:solidFill>
                  <a:srgbClr val="800000"/>
                </a:solidFill>
              </a:rPr>
              <a:t>Isaiah 19:1; 46:1-13; Ezekiel 30:3; 32:7</a:t>
            </a:r>
            <a:r>
              <a:rPr lang="en-US" dirty="0" smtClean="0"/>
              <a:t>)</a:t>
            </a:r>
          </a:p>
          <a:p>
            <a:pPr>
              <a:spcBef>
                <a:spcPts val="0"/>
              </a:spcBef>
            </a:pPr>
            <a:r>
              <a:rPr lang="en-US" dirty="0" smtClean="0"/>
              <a:t>Babylon (</a:t>
            </a:r>
            <a:r>
              <a:rPr lang="en-US" b="1" dirty="0" smtClean="0">
                <a:solidFill>
                  <a:srgbClr val="800000"/>
                </a:solidFill>
              </a:rPr>
              <a:t>Isaiah 13:1-19</a:t>
            </a:r>
            <a:r>
              <a:rPr lang="en-US" dirty="0" smtClean="0"/>
              <a:t>)</a:t>
            </a:r>
          </a:p>
          <a:p>
            <a:pPr>
              <a:spcBef>
                <a:spcPts val="0"/>
              </a:spcBef>
            </a:pPr>
            <a:r>
              <a:rPr lang="en-US" dirty="0" smtClean="0"/>
              <a:t>Edom (</a:t>
            </a:r>
            <a:r>
              <a:rPr lang="en-US" b="1" dirty="0" smtClean="0">
                <a:solidFill>
                  <a:srgbClr val="800000"/>
                </a:solidFill>
              </a:rPr>
              <a:t>Obadiah 1:1-15</a:t>
            </a:r>
            <a:r>
              <a:rPr lang="en-US" dirty="0" smtClean="0"/>
              <a:t>)</a:t>
            </a:r>
          </a:p>
          <a:p>
            <a:pPr>
              <a:spcBef>
                <a:spcPts val="0"/>
              </a:spcBef>
            </a:pPr>
            <a:r>
              <a:rPr lang="en-US" dirty="0" smtClean="0"/>
              <a:t>Israel (</a:t>
            </a:r>
            <a:r>
              <a:rPr lang="en-US" b="1" dirty="0" smtClean="0">
                <a:solidFill>
                  <a:srgbClr val="800000"/>
                </a:solidFill>
              </a:rPr>
              <a:t>Amos 5:1, 15-27</a:t>
            </a:r>
            <a:r>
              <a:rPr lang="en-US" dirty="0" smtClean="0"/>
              <a:t>)</a:t>
            </a:r>
          </a:p>
          <a:p>
            <a:pPr>
              <a:spcBef>
                <a:spcPts val="0"/>
              </a:spcBef>
            </a:pPr>
            <a:r>
              <a:rPr lang="en-US" dirty="0" smtClean="0"/>
              <a:t>Judah (</a:t>
            </a:r>
            <a:r>
              <a:rPr lang="en-US" b="1" dirty="0" smtClean="0">
                <a:solidFill>
                  <a:srgbClr val="800000"/>
                </a:solidFill>
              </a:rPr>
              <a:t>Ezekiel 34:12; Joel 1:15; 2:11</a:t>
            </a:r>
            <a:r>
              <a:rPr lang="en-US" dirty="0" smtClean="0"/>
              <a:t>)</a:t>
            </a:r>
          </a:p>
          <a:p>
            <a:pPr>
              <a:spcBef>
                <a:spcPts val="0"/>
              </a:spcBef>
            </a:pPr>
            <a:r>
              <a:rPr lang="en-US" dirty="0" smtClean="0"/>
              <a:t>Jerusalem (</a:t>
            </a:r>
            <a:r>
              <a:rPr lang="en-US" b="1" dirty="0" smtClean="0">
                <a:solidFill>
                  <a:srgbClr val="800000"/>
                </a:solidFill>
              </a:rPr>
              <a:t>Zephaniah 1:1-16; Matthew 24:29-30; Mark 13:24-26</a:t>
            </a:r>
            <a:r>
              <a:rPr lang="en-US" dirty="0" smtClean="0"/>
              <a:t>)</a:t>
            </a:r>
          </a:p>
          <a:p>
            <a:pPr>
              <a:spcBef>
                <a:spcPts val="0"/>
              </a:spcBef>
            </a:pPr>
            <a:r>
              <a:rPr lang="en-US" dirty="0" smtClean="0"/>
              <a:t>Establishment of the Church, Messianic Kingdom (</a:t>
            </a:r>
            <a:r>
              <a:rPr lang="en-US" b="1" dirty="0" smtClean="0">
                <a:solidFill>
                  <a:srgbClr val="800000"/>
                </a:solidFill>
              </a:rPr>
              <a:t>Joel 2:31-32; 3:14; Malachi 4:1-6; Acts 2:16-21</a:t>
            </a:r>
            <a:r>
              <a:rPr lang="en-US" dirty="0" smtClean="0"/>
              <a:t>)</a:t>
            </a:r>
          </a:p>
          <a:p>
            <a:pPr>
              <a:spcBef>
                <a:spcPts val="0"/>
              </a:spcBef>
            </a:pPr>
            <a:r>
              <a:rPr lang="en-US" dirty="0" smtClean="0"/>
              <a:t>End of the World (</a:t>
            </a:r>
            <a:r>
              <a:rPr lang="en-US" b="1" dirty="0" smtClean="0">
                <a:solidFill>
                  <a:srgbClr val="800000"/>
                </a:solidFill>
              </a:rPr>
              <a:t>Acts 1:9-11; 1 Thessalonians 5:1-2; 2 Peter 3:10</a:t>
            </a:r>
            <a:r>
              <a:rPr lang="en-US" dirty="0" smtClean="0"/>
              <a:t>).</a:t>
            </a:r>
          </a:p>
        </p:txBody>
      </p:sp>
    </p:spTree>
    <p:extLst>
      <p:ext uri="{BB962C8B-B14F-4D97-AF65-F5344CB8AC3E}">
        <p14:creationId xmlns:p14="http://schemas.microsoft.com/office/powerpoint/2010/main" val="30538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144,000 with the Lamb</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How does the Lamb’s host compare to those who followed the beast in chapter </a:t>
            </a:r>
            <a:r>
              <a:rPr lang="en-US" sz="2000" b="1" dirty="0">
                <a:solidFill>
                  <a:srgbClr val="800000"/>
                </a:solidFill>
              </a:rPr>
              <a:t>13</a:t>
            </a:r>
            <a:r>
              <a:rPr lang="en-US" sz="2000" dirty="0"/>
              <a:t>?</a:t>
            </a:r>
            <a:endParaRPr lang="en-US" sz="2000" dirty="0" smtClean="0"/>
          </a:p>
          <a:p>
            <a:pPr marL="0" indent="0">
              <a:buNone/>
            </a:pPr>
            <a:r>
              <a:rPr lang="en-US" sz="2000" i="1" dirty="0">
                <a:solidFill>
                  <a:srgbClr val="800000"/>
                </a:solidFill>
              </a:rPr>
              <a:t>Then I looked, and behold, a Lamb standing on Mount Zion, and </a:t>
            </a:r>
            <a:r>
              <a:rPr lang="en-US" sz="2000" b="1" i="1" dirty="0">
                <a:solidFill>
                  <a:srgbClr val="800000"/>
                </a:solidFill>
              </a:rPr>
              <a:t>with Him one hundred and forty-four thousand</a:t>
            </a:r>
            <a:r>
              <a:rPr lang="en-US" sz="2000" i="1" dirty="0">
                <a:solidFill>
                  <a:srgbClr val="800000"/>
                </a:solidFill>
              </a:rPr>
              <a:t>, having </a:t>
            </a:r>
            <a:r>
              <a:rPr lang="en-US" sz="2000" b="1" i="1" dirty="0">
                <a:solidFill>
                  <a:srgbClr val="800000"/>
                </a:solidFill>
              </a:rPr>
              <a:t>His Father’s name </a:t>
            </a:r>
            <a:r>
              <a:rPr lang="en-US" sz="2000" b="1" i="1" u="sng" dirty="0">
                <a:solidFill>
                  <a:srgbClr val="800000"/>
                </a:solidFill>
              </a:rPr>
              <a:t>written on their foreheads</a:t>
            </a:r>
            <a:r>
              <a:rPr lang="en-US" sz="2000" i="1" dirty="0">
                <a:solidFill>
                  <a:srgbClr val="800000"/>
                </a:solidFill>
              </a:rPr>
              <a:t>.  </a:t>
            </a:r>
            <a:r>
              <a:rPr lang="en-US" sz="2000" dirty="0"/>
              <a:t>(</a:t>
            </a:r>
            <a:r>
              <a:rPr lang="en-US" sz="2000" b="1" dirty="0">
                <a:solidFill>
                  <a:srgbClr val="800000"/>
                </a:solidFill>
              </a:rPr>
              <a:t>Revelation 14:1</a:t>
            </a:r>
            <a:r>
              <a:rPr lang="en-US" sz="2000" dirty="0"/>
              <a:t>)</a:t>
            </a:r>
          </a:p>
          <a:p>
            <a:r>
              <a:rPr lang="en-US" sz="2000" dirty="0" smtClean="0"/>
              <a:t>In </a:t>
            </a:r>
            <a:r>
              <a:rPr lang="en-US" sz="2000" b="1" dirty="0" smtClean="0">
                <a:solidFill>
                  <a:srgbClr val="800000"/>
                </a:solidFill>
              </a:rPr>
              <a:t>13:15-17</a:t>
            </a:r>
            <a:r>
              <a:rPr lang="en-US" sz="2000" dirty="0" smtClean="0"/>
              <a:t>, the </a:t>
            </a:r>
            <a:r>
              <a:rPr lang="en-US" sz="2000" i="1" dirty="0" smtClean="0">
                <a:solidFill>
                  <a:srgbClr val="800000"/>
                </a:solidFill>
              </a:rPr>
              <a:t>“earth beast”</a:t>
            </a:r>
            <a:r>
              <a:rPr lang="en-US" sz="2000" dirty="0" smtClean="0"/>
              <a:t> causes the earth to:</a:t>
            </a:r>
          </a:p>
          <a:p>
            <a:pPr lvl="1"/>
            <a:r>
              <a:rPr lang="en-US" sz="1600" dirty="0" smtClean="0"/>
              <a:t>Worship the image of the beast.</a:t>
            </a:r>
          </a:p>
          <a:p>
            <a:pPr lvl="1"/>
            <a:r>
              <a:rPr lang="en-US" sz="1600" dirty="0" smtClean="0"/>
              <a:t>Accept the </a:t>
            </a:r>
            <a:r>
              <a:rPr lang="en-US" sz="1600" i="1" dirty="0" smtClean="0">
                <a:solidFill>
                  <a:srgbClr val="800000"/>
                </a:solidFill>
              </a:rPr>
              <a:t>“mark or name of the beast … on their right hand or on their foreheads”</a:t>
            </a:r>
            <a:r>
              <a:rPr lang="en-US" sz="1600" dirty="0" smtClean="0"/>
              <a:t>.</a:t>
            </a:r>
          </a:p>
          <a:p>
            <a:r>
              <a:rPr lang="en-US" sz="2000" dirty="0" smtClean="0"/>
              <a:t>Here, these worship God and the Lamb. They wear </a:t>
            </a:r>
            <a:r>
              <a:rPr lang="en-US" sz="2000" b="1" i="1" dirty="0" smtClean="0"/>
              <a:t>God’s</a:t>
            </a:r>
            <a:r>
              <a:rPr lang="en-US" sz="2000" dirty="0" smtClean="0"/>
              <a:t> name on their foreheads.</a:t>
            </a:r>
          </a:p>
          <a:p>
            <a:r>
              <a:rPr lang="en-US" sz="2000" dirty="0" smtClean="0"/>
              <a:t>These 144,000 with the Lamb are </a:t>
            </a:r>
            <a:r>
              <a:rPr lang="en-US" sz="2000" b="1" i="1" dirty="0" smtClean="0"/>
              <a:t>parallel</a:t>
            </a:r>
            <a:r>
              <a:rPr lang="en-US" sz="2000" dirty="0" smtClean="0"/>
              <a:t> but stand in </a:t>
            </a:r>
            <a:r>
              <a:rPr lang="en-US" sz="2000" b="1" i="1" dirty="0" smtClean="0"/>
              <a:t>contrast</a:t>
            </a:r>
            <a:r>
              <a:rPr lang="en-US" sz="2000" dirty="0" smtClean="0"/>
              <a:t> to the earth dwellers.</a:t>
            </a:r>
          </a:p>
        </p:txBody>
      </p:sp>
    </p:spTree>
    <p:extLst>
      <p:ext uri="{BB962C8B-B14F-4D97-AF65-F5344CB8AC3E}">
        <p14:creationId xmlns:p14="http://schemas.microsoft.com/office/powerpoint/2010/main" val="40188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144,000?</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Who do these people represent?</a:t>
            </a:r>
            <a:endParaRPr lang="en-US" sz="2000" dirty="0" smtClean="0"/>
          </a:p>
          <a:p>
            <a:pPr marL="0" indent="0">
              <a:lnSpc>
                <a:spcPct val="97000"/>
              </a:lnSpc>
              <a:spcBef>
                <a:spcPts val="0"/>
              </a:spcBef>
              <a:buNone/>
            </a:pPr>
            <a:r>
              <a:rPr lang="en-US" sz="2000" i="1" dirty="0">
                <a:solidFill>
                  <a:srgbClr val="800000"/>
                </a:solidFill>
              </a:rPr>
              <a:t>Then I looked, and behold, a Lamb standing on Mount Zion, and </a:t>
            </a:r>
            <a:r>
              <a:rPr lang="en-US" sz="2000" b="1" i="1" dirty="0">
                <a:solidFill>
                  <a:srgbClr val="800000"/>
                </a:solidFill>
              </a:rPr>
              <a:t>with Him </a:t>
            </a:r>
            <a:r>
              <a:rPr lang="en-US" sz="2000" b="1" i="1" u="sng" dirty="0">
                <a:solidFill>
                  <a:srgbClr val="800000"/>
                </a:solidFill>
              </a:rPr>
              <a:t>one hundred and forty-four thousand</a:t>
            </a:r>
            <a:r>
              <a:rPr lang="en-US" sz="2000" i="1" dirty="0">
                <a:solidFill>
                  <a:srgbClr val="800000"/>
                </a:solidFill>
              </a:rPr>
              <a:t>, having His Father’s name written on their foreheads. </a:t>
            </a:r>
            <a:r>
              <a:rPr lang="en-US" sz="2000" i="1" dirty="0" smtClean="0">
                <a:solidFill>
                  <a:srgbClr val="800000"/>
                </a:solidFill>
              </a:rPr>
              <a:t>… These </a:t>
            </a:r>
            <a:r>
              <a:rPr lang="en-US" sz="2000" i="1" dirty="0">
                <a:solidFill>
                  <a:srgbClr val="800000"/>
                </a:solidFill>
              </a:rPr>
              <a:t>are the ones who </a:t>
            </a:r>
            <a:r>
              <a:rPr lang="en-US" sz="2000" b="1" i="1" dirty="0" smtClean="0">
                <a:solidFill>
                  <a:srgbClr val="800000"/>
                </a:solidFill>
              </a:rPr>
              <a:t>follow </a:t>
            </a:r>
            <a:r>
              <a:rPr lang="en-US" sz="2000" b="1" i="1" dirty="0">
                <a:solidFill>
                  <a:srgbClr val="800000"/>
                </a:solidFill>
              </a:rPr>
              <a:t>the Lamb wherever He goes</a:t>
            </a:r>
            <a:r>
              <a:rPr lang="en-US" sz="2000" i="1" dirty="0">
                <a:solidFill>
                  <a:srgbClr val="800000"/>
                </a:solidFill>
              </a:rPr>
              <a:t>. These were </a:t>
            </a:r>
            <a:r>
              <a:rPr lang="en-US" sz="2000" b="1" i="1" dirty="0">
                <a:solidFill>
                  <a:srgbClr val="800000"/>
                </a:solidFill>
              </a:rPr>
              <a:t>redeemed from among men</a:t>
            </a:r>
            <a:r>
              <a:rPr lang="en-US" sz="2000" i="1" dirty="0">
                <a:solidFill>
                  <a:srgbClr val="800000"/>
                </a:solidFill>
              </a:rPr>
              <a:t>, being </a:t>
            </a:r>
            <a:r>
              <a:rPr lang="en-US" sz="2000" b="1" i="1" dirty="0" err="1">
                <a:solidFill>
                  <a:srgbClr val="800000"/>
                </a:solidFill>
              </a:rPr>
              <a:t>firstfruits</a:t>
            </a:r>
            <a:r>
              <a:rPr lang="en-US" sz="2000" b="1" i="1" dirty="0">
                <a:solidFill>
                  <a:srgbClr val="800000"/>
                </a:solidFill>
              </a:rPr>
              <a:t> to God and to the Lamb</a:t>
            </a:r>
            <a:r>
              <a:rPr lang="en-US" sz="2000" i="1" dirty="0" smtClean="0">
                <a:solidFill>
                  <a:srgbClr val="800000"/>
                </a:solidFill>
              </a:rPr>
              <a:t>. And </a:t>
            </a:r>
            <a:r>
              <a:rPr lang="en-US" sz="2000" i="1" dirty="0">
                <a:solidFill>
                  <a:srgbClr val="800000"/>
                </a:solidFill>
              </a:rPr>
              <a:t>in their mouth was found no deceit, for they are without fault before the throne of </a:t>
            </a:r>
            <a:r>
              <a:rPr lang="en-US" sz="2000" i="1" dirty="0" smtClean="0">
                <a:solidFill>
                  <a:srgbClr val="800000"/>
                </a:solidFill>
              </a:rPr>
              <a:t>God. </a:t>
            </a:r>
            <a:r>
              <a:rPr lang="en-US" sz="2000" dirty="0" smtClean="0"/>
              <a:t>(</a:t>
            </a:r>
            <a:r>
              <a:rPr lang="en-US" sz="2000" b="1" dirty="0" smtClean="0">
                <a:solidFill>
                  <a:srgbClr val="800000"/>
                </a:solidFill>
              </a:rPr>
              <a:t>Revelation 14:1-5</a:t>
            </a:r>
            <a:r>
              <a:rPr lang="en-US" sz="2000" dirty="0" smtClean="0"/>
              <a:t>)</a:t>
            </a:r>
          </a:p>
          <a:p>
            <a:pPr>
              <a:lnSpc>
                <a:spcPct val="97000"/>
              </a:lnSpc>
              <a:spcBef>
                <a:spcPts val="0"/>
              </a:spcBef>
            </a:pPr>
            <a:r>
              <a:rPr lang="en-US" sz="2000" b="1" dirty="0" smtClean="0">
                <a:solidFill>
                  <a:srgbClr val="800000"/>
                </a:solidFill>
              </a:rPr>
              <a:t>Revelation 7:1-8 </a:t>
            </a:r>
            <a:r>
              <a:rPr lang="en-US" sz="2000" dirty="0" smtClean="0"/>
              <a:t>presents 144,000 who were sealed on their foreheads.</a:t>
            </a:r>
          </a:p>
          <a:p>
            <a:pPr>
              <a:lnSpc>
                <a:spcPct val="97000"/>
              </a:lnSpc>
              <a:spcBef>
                <a:spcPts val="0"/>
              </a:spcBef>
            </a:pPr>
            <a:r>
              <a:rPr lang="en-US" sz="2000" dirty="0" smtClean="0"/>
              <a:t>In the OT, God’s people were numbered often for military purposes (</a:t>
            </a:r>
            <a:r>
              <a:rPr lang="en-US" sz="2000" b="1" dirty="0" smtClean="0">
                <a:solidFill>
                  <a:srgbClr val="800000"/>
                </a:solidFill>
              </a:rPr>
              <a:t>1 Sam. 13:15; 15:4; 2 Sam. 18:1; 24:9; 2 Chr. 12:3</a:t>
            </a:r>
            <a:r>
              <a:rPr lang="en-US" sz="2000" dirty="0" smtClean="0"/>
              <a:t>).</a:t>
            </a:r>
          </a:p>
          <a:p>
            <a:pPr>
              <a:lnSpc>
                <a:spcPct val="97000"/>
              </a:lnSpc>
              <a:spcBef>
                <a:spcPts val="0"/>
              </a:spcBef>
            </a:pPr>
            <a:r>
              <a:rPr lang="en-US" sz="2000" dirty="0" smtClean="0"/>
              <a:t>144,000 = 12 x 12 x 10 x 10 x 10 = All of God’s people at any time.</a:t>
            </a:r>
          </a:p>
          <a:p>
            <a:pPr>
              <a:lnSpc>
                <a:spcPct val="97000"/>
              </a:lnSpc>
              <a:spcBef>
                <a:spcPts val="0"/>
              </a:spcBef>
            </a:pPr>
            <a:r>
              <a:rPr lang="en-US" sz="2000" dirty="0" smtClean="0"/>
              <a:t>The Lamb’s saints represent all of God’s people – as </a:t>
            </a:r>
            <a:r>
              <a:rPr lang="en-US" sz="2000" b="1" i="1" dirty="0" smtClean="0"/>
              <a:t>an army</a:t>
            </a:r>
            <a:r>
              <a:rPr lang="en-US" sz="2000" b="1" i="1" dirty="0"/>
              <a:t> </a:t>
            </a:r>
            <a:r>
              <a:rPr lang="en-US" sz="2000" b="1" i="1" dirty="0" smtClean="0"/>
              <a:t>at war</a:t>
            </a:r>
            <a:r>
              <a:rPr lang="en-US" sz="2000" dirty="0" smtClean="0"/>
              <a:t>!</a:t>
            </a:r>
          </a:p>
          <a:p>
            <a:pPr>
              <a:lnSpc>
                <a:spcPct val="97000"/>
              </a:lnSpc>
              <a:spcBef>
                <a:spcPts val="0"/>
              </a:spcBef>
            </a:pPr>
            <a:r>
              <a:rPr lang="en-US" sz="2000" dirty="0"/>
              <a:t>Ultimately, the 144,000 will dwell in heaven (</a:t>
            </a:r>
            <a:r>
              <a:rPr lang="en-US" sz="2000" i="1" dirty="0">
                <a:solidFill>
                  <a:srgbClr val="800000"/>
                </a:solidFill>
              </a:rPr>
              <a:t>“before the throne</a:t>
            </a:r>
            <a:r>
              <a:rPr lang="en-US" sz="2000" i="1" dirty="0" smtClean="0">
                <a:solidFill>
                  <a:srgbClr val="800000"/>
                </a:solidFill>
              </a:rPr>
              <a:t>”</a:t>
            </a:r>
            <a:r>
              <a:rPr lang="en-US" sz="2000" dirty="0" smtClean="0"/>
              <a:t>)?</a:t>
            </a:r>
            <a:endParaRPr lang="en-US" sz="2000" dirty="0"/>
          </a:p>
          <a:p>
            <a:pPr>
              <a:lnSpc>
                <a:spcPct val="97000"/>
              </a:lnSpc>
              <a:spcBef>
                <a:spcPts val="0"/>
              </a:spcBef>
            </a:pPr>
            <a:r>
              <a:rPr lang="en-US" sz="2000" i="1" dirty="0" smtClean="0">
                <a:solidFill>
                  <a:srgbClr val="800000"/>
                </a:solidFill>
              </a:rPr>
              <a:t>“</a:t>
            </a:r>
            <a:r>
              <a:rPr lang="en-US" sz="2000" i="1" dirty="0" err="1" smtClean="0">
                <a:solidFill>
                  <a:srgbClr val="800000"/>
                </a:solidFill>
              </a:rPr>
              <a:t>Firstfruits</a:t>
            </a:r>
            <a:r>
              <a:rPr lang="en-US" sz="2000" i="1" dirty="0" smtClean="0">
                <a:solidFill>
                  <a:srgbClr val="800000"/>
                </a:solidFill>
              </a:rPr>
              <a:t>”</a:t>
            </a:r>
            <a:r>
              <a:rPr lang="en-US" sz="2000" i="1" dirty="0" smtClean="0"/>
              <a:t> </a:t>
            </a:r>
            <a:r>
              <a:rPr lang="en-US" sz="2000" dirty="0" smtClean="0"/>
              <a:t>always were given to God - His share (</a:t>
            </a:r>
            <a:r>
              <a:rPr lang="en-US" sz="2000" b="1" dirty="0" smtClean="0">
                <a:solidFill>
                  <a:srgbClr val="800000"/>
                </a:solidFill>
              </a:rPr>
              <a:t>Ex. 23:19; 13:2; Lev.2:12-14</a:t>
            </a:r>
            <a:r>
              <a:rPr lang="en-US" sz="2000" dirty="0" smtClean="0"/>
              <a:t>).</a:t>
            </a:r>
            <a:endParaRPr lang="en-US" sz="2000" dirty="0"/>
          </a:p>
        </p:txBody>
      </p:sp>
    </p:spTree>
    <p:extLst>
      <p:ext uri="{BB962C8B-B14F-4D97-AF65-F5344CB8AC3E}">
        <p14:creationId xmlns:p14="http://schemas.microsoft.com/office/powerpoint/2010/main" val="31407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Symbols</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And </a:t>
            </a:r>
            <a:r>
              <a:rPr lang="en-US" sz="2000" i="1" dirty="0">
                <a:solidFill>
                  <a:srgbClr val="800000"/>
                </a:solidFill>
              </a:rPr>
              <a:t>I heard </a:t>
            </a:r>
            <a:r>
              <a:rPr lang="en-US" sz="2000" b="1" i="1" dirty="0">
                <a:solidFill>
                  <a:srgbClr val="800000"/>
                </a:solidFill>
              </a:rPr>
              <a:t>a voice from heaven</a:t>
            </a:r>
            <a:r>
              <a:rPr lang="en-US" sz="2000" i="1" dirty="0">
                <a:solidFill>
                  <a:srgbClr val="800000"/>
                </a:solidFill>
              </a:rPr>
              <a:t>, like the voice of many waters, and like the voice of loud thunder.  And I heard </a:t>
            </a:r>
            <a:r>
              <a:rPr lang="en-US" sz="2000" b="1" i="1" baseline="30000" dirty="0">
                <a:solidFill>
                  <a:srgbClr val="800000"/>
                </a:solidFill>
              </a:rPr>
              <a:t>1</a:t>
            </a:r>
            <a:r>
              <a:rPr lang="en-US" sz="2000" b="1" i="1" dirty="0">
                <a:solidFill>
                  <a:srgbClr val="800000"/>
                </a:solidFill>
              </a:rPr>
              <a:t>the sound of harpists playing their harps</a:t>
            </a:r>
            <a:r>
              <a:rPr lang="en-US" sz="2000" i="1" dirty="0">
                <a:solidFill>
                  <a:srgbClr val="800000"/>
                </a:solidFill>
              </a:rPr>
              <a:t>.  They </a:t>
            </a:r>
            <a:r>
              <a:rPr lang="en-US" sz="2000" b="1" i="1" baseline="30000" dirty="0">
                <a:solidFill>
                  <a:srgbClr val="800000"/>
                </a:solidFill>
              </a:rPr>
              <a:t>2</a:t>
            </a:r>
            <a:r>
              <a:rPr lang="en-US" sz="2000" b="1" i="1" dirty="0">
                <a:solidFill>
                  <a:srgbClr val="800000"/>
                </a:solidFill>
              </a:rPr>
              <a:t>sang as it were a new song before the throne</a:t>
            </a:r>
            <a:r>
              <a:rPr lang="en-US" sz="2000" i="1" dirty="0">
                <a:solidFill>
                  <a:srgbClr val="800000"/>
                </a:solidFill>
              </a:rPr>
              <a:t>, before the four living creatures, and the elders; and </a:t>
            </a:r>
            <a:r>
              <a:rPr lang="en-US" sz="2000" b="1" i="1" baseline="30000" dirty="0">
                <a:solidFill>
                  <a:srgbClr val="800000"/>
                </a:solidFill>
              </a:rPr>
              <a:t>3</a:t>
            </a:r>
            <a:r>
              <a:rPr lang="en-US" sz="2000" b="1" i="1" dirty="0">
                <a:solidFill>
                  <a:srgbClr val="800000"/>
                </a:solidFill>
              </a:rPr>
              <a:t>no one could learn that song except the hundred and forty-four thousand who were redeemed from the earth</a:t>
            </a:r>
            <a:r>
              <a:rPr lang="en-US" sz="2000" i="1" dirty="0">
                <a:solidFill>
                  <a:srgbClr val="800000"/>
                </a:solidFill>
              </a:rPr>
              <a:t>.  These are the ones who were </a:t>
            </a:r>
            <a:r>
              <a:rPr lang="en-US" sz="2000" b="1" i="1" baseline="30000" dirty="0">
                <a:solidFill>
                  <a:srgbClr val="800000"/>
                </a:solidFill>
              </a:rPr>
              <a:t>4</a:t>
            </a:r>
            <a:r>
              <a:rPr lang="en-US" sz="2000" b="1" i="1" dirty="0">
                <a:solidFill>
                  <a:srgbClr val="800000"/>
                </a:solidFill>
              </a:rPr>
              <a:t>not defiled with women</a:t>
            </a:r>
            <a:r>
              <a:rPr lang="en-US" sz="2000" i="1" dirty="0">
                <a:solidFill>
                  <a:srgbClr val="800000"/>
                </a:solidFill>
              </a:rPr>
              <a:t>, for they are virgins. These are the ones who </a:t>
            </a:r>
            <a:r>
              <a:rPr lang="en-US" sz="2000" b="1" i="1" baseline="30000" dirty="0">
                <a:solidFill>
                  <a:srgbClr val="800000"/>
                </a:solidFill>
              </a:rPr>
              <a:t>5</a:t>
            </a:r>
            <a:r>
              <a:rPr lang="en-US" sz="2000" b="1" i="1" dirty="0">
                <a:solidFill>
                  <a:srgbClr val="800000"/>
                </a:solidFill>
              </a:rPr>
              <a:t>follow the Lamb wherever He goes</a:t>
            </a:r>
            <a:r>
              <a:rPr lang="en-US" sz="2000" i="1" dirty="0">
                <a:solidFill>
                  <a:srgbClr val="800000"/>
                </a:solidFill>
              </a:rPr>
              <a:t>. These were redeemed from among men, being </a:t>
            </a:r>
            <a:r>
              <a:rPr lang="en-US" sz="2000" i="1" dirty="0" err="1">
                <a:solidFill>
                  <a:srgbClr val="800000"/>
                </a:solidFill>
              </a:rPr>
              <a:t>firstfruits</a:t>
            </a:r>
            <a:r>
              <a:rPr lang="en-US" sz="2000" i="1" dirty="0">
                <a:solidFill>
                  <a:srgbClr val="800000"/>
                </a:solidFill>
              </a:rPr>
              <a:t> to God and to the Lamb. And </a:t>
            </a:r>
            <a:r>
              <a:rPr lang="en-US" sz="2000" b="1" i="1" baseline="30000" dirty="0" smtClean="0">
                <a:solidFill>
                  <a:srgbClr val="800000"/>
                </a:solidFill>
              </a:rPr>
              <a:t>6</a:t>
            </a:r>
            <a:r>
              <a:rPr lang="en-US" sz="2000" b="1" i="1" dirty="0" smtClean="0">
                <a:solidFill>
                  <a:srgbClr val="800000"/>
                </a:solidFill>
              </a:rPr>
              <a:t>in </a:t>
            </a:r>
            <a:r>
              <a:rPr lang="en-US" sz="2000" b="1" i="1" dirty="0">
                <a:solidFill>
                  <a:srgbClr val="800000"/>
                </a:solidFill>
              </a:rPr>
              <a:t>their mouth was found no deceit</a:t>
            </a:r>
            <a:r>
              <a:rPr lang="en-US" sz="2000" i="1" dirty="0">
                <a:solidFill>
                  <a:srgbClr val="800000"/>
                </a:solidFill>
              </a:rPr>
              <a:t>, for they are </a:t>
            </a:r>
            <a:r>
              <a:rPr lang="en-US" sz="2000" b="1" i="1" baseline="30000" dirty="0">
                <a:solidFill>
                  <a:srgbClr val="800000"/>
                </a:solidFill>
              </a:rPr>
              <a:t>7</a:t>
            </a:r>
            <a:r>
              <a:rPr lang="en-US" sz="2000" b="1" i="1" dirty="0" smtClean="0">
                <a:solidFill>
                  <a:srgbClr val="800000"/>
                </a:solidFill>
              </a:rPr>
              <a:t>without </a:t>
            </a:r>
            <a:r>
              <a:rPr lang="en-US" sz="2000" b="1" i="1" dirty="0">
                <a:solidFill>
                  <a:srgbClr val="800000"/>
                </a:solidFill>
              </a:rPr>
              <a:t>fault before the throne of God</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14:2-5</a:t>
            </a:r>
            <a:r>
              <a:rPr lang="en-US" sz="2000" dirty="0" smtClean="0"/>
              <a:t>)</a:t>
            </a:r>
          </a:p>
          <a:p>
            <a:pPr marL="346075" lvl="0" indent="-346075">
              <a:spcBef>
                <a:spcPts val="0"/>
              </a:spcBef>
              <a:buFont typeface="+mj-lt"/>
              <a:buAutoNum type="arabicPeriod" startAt="4"/>
            </a:pPr>
            <a:r>
              <a:rPr lang="en-US" sz="2000" dirty="0" smtClean="0"/>
              <a:t>What </a:t>
            </a:r>
            <a:r>
              <a:rPr lang="en-US" sz="2000" dirty="0"/>
              <a:t>lessons are implied in the text by these symbols?  What applications can we make for </a:t>
            </a:r>
            <a:r>
              <a:rPr lang="en-US" sz="2000"/>
              <a:t>us</a:t>
            </a:r>
            <a:r>
              <a:rPr lang="en-US" sz="2000" smtClean="0"/>
              <a:t>?</a:t>
            </a:r>
            <a:endParaRPr lang="en-US" sz="2000" dirty="0"/>
          </a:p>
        </p:txBody>
      </p:sp>
    </p:spTree>
    <p:extLst>
      <p:ext uri="{BB962C8B-B14F-4D97-AF65-F5344CB8AC3E}">
        <p14:creationId xmlns:p14="http://schemas.microsoft.com/office/powerpoint/2010/main" val="119888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Symbols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4"/>
            </a:pPr>
            <a:r>
              <a:rPr lang="en-US" sz="2000" dirty="0" smtClean="0"/>
              <a:t>What </a:t>
            </a:r>
            <a:r>
              <a:rPr lang="en-US" sz="2000" dirty="0"/>
              <a:t>lessons are implied in the text by these symbols?  What applications can we make for us?</a:t>
            </a:r>
            <a:endParaRPr lang="en-US" sz="2000" dirty="0" smtClean="0"/>
          </a:p>
          <a:p>
            <a:pPr>
              <a:lnSpc>
                <a:spcPct val="97000"/>
              </a:lnSpc>
              <a:spcBef>
                <a:spcPts val="0"/>
              </a:spcBef>
            </a:pPr>
            <a:r>
              <a:rPr lang="en-US" sz="2000" b="1" dirty="0" smtClean="0"/>
              <a:t>Joyful &amp; Thankful People </a:t>
            </a:r>
            <a:r>
              <a:rPr lang="en-US" sz="2000" dirty="0" smtClean="0"/>
              <a:t>– </a:t>
            </a:r>
            <a:r>
              <a:rPr lang="en-US" sz="2000" i="1" dirty="0" smtClean="0">
                <a:solidFill>
                  <a:srgbClr val="800000"/>
                </a:solidFill>
              </a:rPr>
              <a:t>“sound of harpists playing … sang a new song”</a:t>
            </a:r>
            <a:r>
              <a:rPr lang="en-US" sz="2000" i="1" dirty="0" smtClean="0"/>
              <a:t>.</a:t>
            </a:r>
          </a:p>
          <a:p>
            <a:pPr>
              <a:lnSpc>
                <a:spcPct val="97000"/>
              </a:lnSpc>
              <a:spcBef>
                <a:spcPts val="0"/>
              </a:spcBef>
            </a:pPr>
            <a:r>
              <a:rPr lang="en-US" sz="2000" b="1" dirty="0" smtClean="0"/>
              <a:t>Worthy People </a:t>
            </a:r>
            <a:r>
              <a:rPr lang="en-US" sz="2000" dirty="0" smtClean="0"/>
              <a:t>– </a:t>
            </a:r>
            <a:r>
              <a:rPr lang="en-US" sz="2000" i="1" dirty="0" smtClean="0">
                <a:solidFill>
                  <a:srgbClr val="800000"/>
                </a:solidFill>
              </a:rPr>
              <a:t>“before the throne … four living creatures … the elders”</a:t>
            </a:r>
            <a:r>
              <a:rPr lang="en-US" sz="2000" dirty="0" smtClean="0"/>
              <a:t>.</a:t>
            </a:r>
          </a:p>
          <a:p>
            <a:pPr>
              <a:lnSpc>
                <a:spcPct val="97000"/>
              </a:lnSpc>
              <a:spcBef>
                <a:spcPts val="0"/>
              </a:spcBef>
            </a:pPr>
            <a:r>
              <a:rPr lang="en-US" sz="2000" b="1" dirty="0" smtClean="0"/>
              <a:t>Special People </a:t>
            </a:r>
            <a:r>
              <a:rPr lang="en-US" sz="2000" dirty="0" smtClean="0"/>
              <a:t>– </a:t>
            </a:r>
            <a:r>
              <a:rPr lang="en-US" sz="2000" i="1" dirty="0" smtClean="0">
                <a:solidFill>
                  <a:srgbClr val="800000"/>
                </a:solidFill>
              </a:rPr>
              <a:t>“no one could learn that song except”</a:t>
            </a:r>
            <a:r>
              <a:rPr lang="en-US" sz="2000" dirty="0" smtClean="0"/>
              <a:t> them.</a:t>
            </a:r>
          </a:p>
          <a:p>
            <a:pPr>
              <a:lnSpc>
                <a:spcPct val="97000"/>
              </a:lnSpc>
              <a:spcBef>
                <a:spcPts val="0"/>
              </a:spcBef>
            </a:pPr>
            <a:r>
              <a:rPr lang="en-US" sz="2000" b="1" dirty="0" smtClean="0"/>
              <a:t>Saved People </a:t>
            </a:r>
            <a:r>
              <a:rPr lang="en-US" sz="2000" dirty="0" smtClean="0"/>
              <a:t>– </a:t>
            </a:r>
            <a:r>
              <a:rPr lang="en-US" sz="2000" i="1" dirty="0" smtClean="0">
                <a:solidFill>
                  <a:srgbClr val="800000"/>
                </a:solidFill>
              </a:rPr>
              <a:t>“redeemed from the earth”</a:t>
            </a:r>
            <a:r>
              <a:rPr lang="en-US" sz="2000" dirty="0" smtClean="0"/>
              <a:t>, realm of false-religion, unregenerate.</a:t>
            </a:r>
          </a:p>
          <a:p>
            <a:pPr>
              <a:lnSpc>
                <a:spcPct val="97000"/>
              </a:lnSpc>
              <a:spcBef>
                <a:spcPts val="0"/>
              </a:spcBef>
            </a:pPr>
            <a:r>
              <a:rPr lang="en-US" sz="2000" b="1" dirty="0" smtClean="0"/>
              <a:t>Morally Pure &amp; Holy People </a:t>
            </a:r>
            <a:r>
              <a:rPr lang="en-US" sz="2000" dirty="0" smtClean="0"/>
              <a:t>– </a:t>
            </a:r>
            <a:r>
              <a:rPr lang="en-US" sz="2000" i="1" dirty="0" smtClean="0">
                <a:solidFill>
                  <a:srgbClr val="800000"/>
                </a:solidFill>
              </a:rPr>
              <a:t>“not defiled with women … virgins”</a:t>
            </a:r>
            <a:r>
              <a:rPr lang="en-US" sz="2000" dirty="0" smtClean="0"/>
              <a:t>.</a:t>
            </a:r>
          </a:p>
          <a:p>
            <a:pPr>
              <a:lnSpc>
                <a:spcPct val="97000"/>
              </a:lnSpc>
              <a:spcBef>
                <a:spcPts val="0"/>
              </a:spcBef>
            </a:pPr>
            <a:r>
              <a:rPr lang="en-US" sz="2000" b="1" dirty="0" smtClean="0"/>
              <a:t>Convicted, Committed, &amp; Loyal People </a:t>
            </a:r>
            <a:r>
              <a:rPr lang="en-US" sz="2000" dirty="0" smtClean="0"/>
              <a:t>– </a:t>
            </a:r>
            <a:r>
              <a:rPr lang="en-US" sz="2000" i="1" dirty="0" smtClean="0">
                <a:solidFill>
                  <a:srgbClr val="800000"/>
                </a:solidFill>
              </a:rPr>
              <a:t>“follow the Lamb wherever He goes”</a:t>
            </a:r>
            <a:r>
              <a:rPr lang="en-US" sz="2000" dirty="0" smtClean="0"/>
              <a:t>.</a:t>
            </a:r>
          </a:p>
          <a:p>
            <a:pPr>
              <a:lnSpc>
                <a:spcPct val="97000"/>
              </a:lnSpc>
              <a:spcBef>
                <a:spcPts val="0"/>
              </a:spcBef>
            </a:pPr>
            <a:r>
              <a:rPr lang="en-US" sz="2000" b="1" dirty="0" smtClean="0"/>
              <a:t>Honest People </a:t>
            </a:r>
            <a:r>
              <a:rPr lang="en-US" sz="2000" dirty="0" smtClean="0"/>
              <a:t>– </a:t>
            </a:r>
            <a:r>
              <a:rPr lang="en-US" sz="2000" i="1" dirty="0" smtClean="0">
                <a:solidFill>
                  <a:srgbClr val="800000"/>
                </a:solidFill>
              </a:rPr>
              <a:t>“in their mouth was no deceit”</a:t>
            </a:r>
            <a:r>
              <a:rPr lang="en-US" sz="2000" dirty="0" smtClean="0"/>
              <a:t>.  May additionally imply that they neither blasphemed nor renounced God.</a:t>
            </a:r>
          </a:p>
          <a:p>
            <a:pPr>
              <a:lnSpc>
                <a:spcPct val="97000"/>
              </a:lnSpc>
              <a:spcBef>
                <a:spcPts val="0"/>
              </a:spcBef>
            </a:pPr>
            <a:r>
              <a:rPr lang="en-US" sz="2000" b="1" dirty="0" smtClean="0"/>
              <a:t>Righteous, Justified People </a:t>
            </a:r>
            <a:r>
              <a:rPr lang="en-US" sz="2000" dirty="0" smtClean="0"/>
              <a:t>– </a:t>
            </a:r>
            <a:r>
              <a:rPr lang="en-US" sz="2000" i="1" dirty="0" smtClean="0">
                <a:solidFill>
                  <a:srgbClr val="800000"/>
                </a:solidFill>
              </a:rPr>
              <a:t>“without fault before the throne of God”</a:t>
            </a:r>
            <a:r>
              <a:rPr lang="en-US" sz="2000" dirty="0" smtClean="0"/>
              <a:t>.</a:t>
            </a:r>
          </a:p>
          <a:p>
            <a:pPr>
              <a:lnSpc>
                <a:spcPct val="97000"/>
              </a:lnSpc>
              <a:spcBef>
                <a:spcPts val="0"/>
              </a:spcBef>
            </a:pPr>
            <a:r>
              <a:rPr lang="en-US" sz="2000" dirty="0" smtClean="0"/>
              <a:t>As much as depends on </a:t>
            </a:r>
            <a:r>
              <a:rPr lang="en-US" sz="2000" b="1" i="1" dirty="0" smtClean="0"/>
              <a:t>us</a:t>
            </a:r>
            <a:r>
              <a:rPr lang="en-US" sz="2000" dirty="0" smtClean="0"/>
              <a:t>, </a:t>
            </a:r>
            <a:r>
              <a:rPr lang="en-US" sz="2000" b="1" i="1" dirty="0" smtClean="0"/>
              <a:t>are we </a:t>
            </a:r>
            <a:r>
              <a:rPr lang="en-US" sz="2000" dirty="0" smtClean="0"/>
              <a:t>joyful, thankful, pure, holy, loyal, and honest?</a:t>
            </a:r>
          </a:p>
          <a:p>
            <a:pPr>
              <a:lnSpc>
                <a:spcPct val="97000"/>
              </a:lnSpc>
              <a:spcBef>
                <a:spcPts val="0"/>
              </a:spcBef>
            </a:pPr>
            <a:r>
              <a:rPr lang="en-US" sz="2000" dirty="0" smtClean="0"/>
              <a:t>As much as depends on </a:t>
            </a:r>
            <a:r>
              <a:rPr lang="en-US" sz="2000" b="1" i="1" dirty="0" smtClean="0"/>
              <a:t>God</a:t>
            </a:r>
            <a:r>
              <a:rPr lang="en-US" sz="2000" dirty="0" smtClean="0"/>
              <a:t>, </a:t>
            </a:r>
            <a:r>
              <a:rPr lang="en-US" sz="2000" b="1" i="1" dirty="0" smtClean="0"/>
              <a:t>do we trust </a:t>
            </a:r>
            <a:r>
              <a:rPr lang="en-US" sz="2000" dirty="0" smtClean="0"/>
              <a:t>Him to make us worthy, special, saved, righteous, and justified?  Do we take courage and comfort in these promises?</a:t>
            </a:r>
            <a:endParaRPr lang="en-US" sz="2000" dirty="0"/>
          </a:p>
        </p:txBody>
      </p:sp>
    </p:spTree>
    <p:extLst>
      <p:ext uri="{BB962C8B-B14F-4D97-AF65-F5344CB8AC3E}">
        <p14:creationId xmlns:p14="http://schemas.microsoft.com/office/powerpoint/2010/main" val="244549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Three Angels’ Proclamations</a:t>
            </a:r>
          </a:p>
          <a:p>
            <a:r>
              <a:rPr lang="en-US" dirty="0" smtClean="0"/>
              <a:t>Revelation 14:6-13</a:t>
            </a:r>
            <a:endParaRPr lang="en-US" dirty="0"/>
          </a:p>
        </p:txBody>
      </p:sp>
    </p:spTree>
    <p:extLst>
      <p:ext uri="{BB962C8B-B14F-4D97-AF65-F5344CB8AC3E}">
        <p14:creationId xmlns:p14="http://schemas.microsoft.com/office/powerpoint/2010/main" val="1715400271"/>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Everlasting Gospel”</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Then I saw another angel flying in the midst of heaven, having </a:t>
            </a:r>
            <a:r>
              <a:rPr lang="en-US" sz="2000" b="1" i="1" dirty="0" smtClean="0">
                <a:solidFill>
                  <a:srgbClr val="800000"/>
                </a:solidFill>
              </a:rPr>
              <a:t>the </a:t>
            </a:r>
            <a:r>
              <a:rPr lang="en-US" sz="2000" b="1" i="1" u="sng" dirty="0" smtClean="0">
                <a:solidFill>
                  <a:srgbClr val="800000"/>
                </a:solidFill>
              </a:rPr>
              <a:t>everlasting gospel</a:t>
            </a:r>
            <a:r>
              <a:rPr lang="en-US" sz="2000" b="1" i="1" dirty="0" smtClean="0">
                <a:solidFill>
                  <a:srgbClr val="800000"/>
                </a:solidFill>
              </a:rPr>
              <a:t> to preach</a:t>
            </a:r>
            <a:r>
              <a:rPr lang="en-US" sz="2000" i="1" dirty="0" smtClean="0">
                <a:solidFill>
                  <a:srgbClr val="800000"/>
                </a:solidFill>
              </a:rPr>
              <a:t> to those who </a:t>
            </a:r>
            <a:r>
              <a:rPr lang="en-US" sz="2000" b="1" i="1" dirty="0" smtClean="0">
                <a:solidFill>
                  <a:srgbClr val="800000"/>
                </a:solidFill>
              </a:rPr>
              <a:t>dwell on the earth </a:t>
            </a:r>
            <a:r>
              <a:rPr lang="en-US" sz="2000" i="1" dirty="0" smtClean="0">
                <a:solidFill>
                  <a:srgbClr val="800000"/>
                </a:solidFill>
              </a:rPr>
              <a:t>– to every nation, tribe, tongue, and people – saying with a loud voice, “</a:t>
            </a:r>
            <a:r>
              <a:rPr lang="en-US" sz="2000" b="1" i="1" baseline="30000" dirty="0" smtClean="0">
                <a:solidFill>
                  <a:srgbClr val="800000"/>
                </a:solidFill>
              </a:rPr>
              <a:t>1</a:t>
            </a:r>
            <a:r>
              <a:rPr lang="en-US" sz="2000" b="1" i="1" dirty="0" smtClean="0">
                <a:solidFill>
                  <a:srgbClr val="800000"/>
                </a:solidFill>
              </a:rPr>
              <a:t>Fear God </a:t>
            </a:r>
            <a:r>
              <a:rPr lang="en-US" sz="2000" i="1" dirty="0" smtClean="0">
                <a:solidFill>
                  <a:srgbClr val="800000"/>
                </a:solidFill>
              </a:rPr>
              <a:t>and </a:t>
            </a:r>
            <a:r>
              <a:rPr lang="en-US" sz="2000" b="1" i="1" baseline="30000" dirty="0" smtClean="0">
                <a:solidFill>
                  <a:srgbClr val="800000"/>
                </a:solidFill>
              </a:rPr>
              <a:t>2</a:t>
            </a:r>
            <a:r>
              <a:rPr lang="en-US" sz="2000" b="1" i="1" dirty="0" smtClean="0">
                <a:solidFill>
                  <a:srgbClr val="800000"/>
                </a:solidFill>
              </a:rPr>
              <a:t>give glory to Him</a:t>
            </a:r>
            <a:r>
              <a:rPr lang="en-US" sz="2000" i="1" dirty="0" smtClean="0">
                <a:solidFill>
                  <a:srgbClr val="800000"/>
                </a:solidFill>
              </a:rPr>
              <a:t>, for </a:t>
            </a:r>
            <a:r>
              <a:rPr lang="en-US" sz="2000" b="1" i="1" baseline="30000" dirty="0" smtClean="0">
                <a:solidFill>
                  <a:srgbClr val="800000"/>
                </a:solidFill>
              </a:rPr>
              <a:t>3</a:t>
            </a:r>
            <a:r>
              <a:rPr lang="en-US" sz="2000" b="1" i="1" dirty="0" smtClean="0">
                <a:solidFill>
                  <a:srgbClr val="800000"/>
                </a:solidFill>
              </a:rPr>
              <a:t>the hour of His judgment has come</a:t>
            </a:r>
            <a:r>
              <a:rPr lang="en-US" sz="2000" i="1" dirty="0" smtClean="0">
                <a:solidFill>
                  <a:srgbClr val="800000"/>
                </a:solidFill>
              </a:rPr>
              <a:t>; and </a:t>
            </a:r>
            <a:r>
              <a:rPr lang="en-US" sz="2000" b="1" i="1" dirty="0" smtClean="0">
                <a:solidFill>
                  <a:srgbClr val="800000"/>
                </a:solidFill>
              </a:rPr>
              <a:t>worship Him </a:t>
            </a:r>
            <a:r>
              <a:rPr lang="en-US" sz="2000" i="1" dirty="0" smtClean="0">
                <a:solidFill>
                  <a:srgbClr val="800000"/>
                </a:solidFill>
              </a:rPr>
              <a:t>who made heaven and earth, the sea and springs of water.”  </a:t>
            </a:r>
            <a:r>
              <a:rPr lang="en-US" sz="2000" dirty="0" smtClean="0"/>
              <a:t>(</a:t>
            </a:r>
            <a:r>
              <a:rPr lang="en-US" sz="2000" b="1" dirty="0" smtClean="0">
                <a:solidFill>
                  <a:srgbClr val="800000"/>
                </a:solidFill>
              </a:rPr>
              <a:t>Revelation 14:6-7</a:t>
            </a:r>
            <a:r>
              <a:rPr lang="en-US" sz="2000" dirty="0" smtClean="0"/>
              <a:t>)</a:t>
            </a:r>
          </a:p>
          <a:p>
            <a:pPr marL="346075" lvl="0" indent="-346075">
              <a:buFont typeface="+mj-lt"/>
              <a:buAutoNum type="arabicPeriod" startAt="5"/>
            </a:pPr>
            <a:r>
              <a:rPr lang="en-US" sz="2000" dirty="0" smtClean="0"/>
              <a:t>How </a:t>
            </a:r>
            <a:r>
              <a:rPr lang="en-US" sz="2000" dirty="0"/>
              <a:t>does the first angel’s proclamation represent </a:t>
            </a:r>
            <a:r>
              <a:rPr lang="en-US" sz="2000" i="1" dirty="0">
                <a:solidFill>
                  <a:srgbClr val="800000"/>
                </a:solidFill>
              </a:rPr>
              <a:t>“the everlasting gospel”</a:t>
            </a:r>
            <a:r>
              <a:rPr lang="en-US" sz="2000" dirty="0"/>
              <a:t>?</a:t>
            </a:r>
            <a:endParaRPr lang="en-US" sz="2000" dirty="0" smtClean="0"/>
          </a:p>
          <a:p>
            <a:r>
              <a:rPr lang="en-US" sz="2000" b="1" i="1" dirty="0" smtClean="0"/>
              <a:t>Warning</a:t>
            </a:r>
            <a:r>
              <a:rPr lang="en-US" sz="2000" dirty="0" smtClean="0"/>
              <a:t> – God’s judgment has come.</a:t>
            </a:r>
          </a:p>
          <a:p>
            <a:r>
              <a:rPr lang="en-US" sz="2000" dirty="0" smtClean="0"/>
              <a:t>Call to </a:t>
            </a:r>
            <a:r>
              <a:rPr lang="en-US" sz="2000" b="1" i="1" dirty="0" smtClean="0"/>
              <a:t>Repentance</a:t>
            </a:r>
            <a:r>
              <a:rPr lang="en-US" sz="2000" dirty="0" smtClean="0"/>
              <a:t>:</a:t>
            </a:r>
          </a:p>
          <a:p>
            <a:pPr lvl="1"/>
            <a:r>
              <a:rPr lang="en-US" sz="1800" i="1" dirty="0" smtClean="0">
                <a:solidFill>
                  <a:srgbClr val="800000"/>
                </a:solidFill>
              </a:rPr>
              <a:t>“Fear God”</a:t>
            </a:r>
          </a:p>
          <a:p>
            <a:pPr lvl="1"/>
            <a:r>
              <a:rPr lang="en-US" sz="1800" i="1" dirty="0" smtClean="0">
                <a:solidFill>
                  <a:srgbClr val="800000"/>
                </a:solidFill>
              </a:rPr>
              <a:t>“Give glory to Him”</a:t>
            </a:r>
          </a:p>
          <a:p>
            <a:pPr lvl="1"/>
            <a:r>
              <a:rPr lang="en-US" sz="1800" i="1" dirty="0" smtClean="0">
                <a:solidFill>
                  <a:srgbClr val="800000"/>
                </a:solidFill>
              </a:rPr>
              <a:t>“Worship Him”</a:t>
            </a:r>
            <a:endParaRPr lang="en-US" sz="1800" i="1" dirty="0">
              <a:solidFill>
                <a:srgbClr val="800000"/>
              </a:solidFill>
            </a:endParaRPr>
          </a:p>
          <a:p>
            <a:pPr lvl="1"/>
            <a:r>
              <a:rPr lang="en-US" sz="1800" dirty="0" smtClean="0"/>
              <a:t>Implies that repentance is desired &amp; accepted – </a:t>
            </a:r>
            <a:r>
              <a:rPr lang="en-US" sz="1800" b="1" i="1" dirty="0" smtClean="0"/>
              <a:t>mercy is available</a:t>
            </a:r>
            <a:r>
              <a:rPr lang="en-US" sz="1800" dirty="0"/>
              <a:t> </a:t>
            </a:r>
            <a:r>
              <a:rPr lang="en-US" sz="1800" dirty="0" smtClean="0"/>
              <a:t>– </a:t>
            </a:r>
            <a:r>
              <a:rPr lang="en-US" sz="1800" b="1" i="1" dirty="0" smtClean="0"/>
              <a:t>good news</a:t>
            </a:r>
            <a:r>
              <a:rPr lang="en-US" sz="1800" dirty="0" smtClean="0"/>
              <a:t>!</a:t>
            </a:r>
          </a:p>
          <a:p>
            <a:r>
              <a:rPr lang="en-US" sz="2000" dirty="0" smtClean="0"/>
              <a:t>More inspiring than Jonah’s, successful proclamation of doom on Nineveh (</a:t>
            </a:r>
            <a:r>
              <a:rPr lang="en-US" sz="2000" b="1" dirty="0" smtClean="0">
                <a:solidFill>
                  <a:srgbClr val="800000"/>
                </a:solidFill>
              </a:rPr>
              <a:t>Jon. 3</a:t>
            </a:r>
            <a:r>
              <a:rPr lang="en-US" sz="2000" dirty="0" smtClean="0"/>
              <a:t>).</a:t>
            </a:r>
          </a:p>
        </p:txBody>
      </p:sp>
    </p:spTree>
    <p:extLst>
      <p:ext uri="{BB962C8B-B14F-4D97-AF65-F5344CB8AC3E}">
        <p14:creationId xmlns:p14="http://schemas.microsoft.com/office/powerpoint/2010/main" val="9421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“Babylon”?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a:t>Who is Babylon that the second angel references</a:t>
            </a:r>
            <a:r>
              <a:rPr lang="en-US" sz="2000" dirty="0" smtClean="0"/>
              <a:t>?</a:t>
            </a:r>
            <a:endParaRPr lang="en-US" sz="2000" i="1" dirty="0" smtClean="0">
              <a:solidFill>
                <a:srgbClr val="800000"/>
              </a:solidFill>
            </a:endParaRPr>
          </a:p>
          <a:p>
            <a:pPr marL="0" indent="0">
              <a:spcBef>
                <a:spcPts val="0"/>
              </a:spcBef>
              <a:buNone/>
            </a:pPr>
            <a:r>
              <a:rPr lang="en-US" sz="2000" i="1" dirty="0" smtClean="0">
                <a:solidFill>
                  <a:srgbClr val="800000"/>
                </a:solidFill>
              </a:rPr>
              <a:t>And </a:t>
            </a:r>
            <a:r>
              <a:rPr lang="en-US" sz="2000" i="1" dirty="0">
                <a:solidFill>
                  <a:srgbClr val="800000"/>
                </a:solidFill>
              </a:rPr>
              <a:t>another angel followed, saying, </a:t>
            </a:r>
            <a:r>
              <a:rPr lang="en-US" sz="2000" i="1" dirty="0" smtClean="0">
                <a:solidFill>
                  <a:srgbClr val="800000"/>
                </a:solidFill>
              </a:rPr>
              <a:t>“</a:t>
            </a:r>
            <a:r>
              <a:rPr lang="en-US" sz="2000" b="1" i="1" u="sng" dirty="0" smtClean="0">
                <a:solidFill>
                  <a:srgbClr val="800000"/>
                </a:solidFill>
              </a:rPr>
              <a:t>Babylon</a:t>
            </a:r>
            <a:r>
              <a:rPr lang="en-US" sz="2000" b="1" i="1" dirty="0" smtClean="0">
                <a:solidFill>
                  <a:srgbClr val="800000"/>
                </a:solidFill>
              </a:rPr>
              <a:t> </a:t>
            </a:r>
            <a:r>
              <a:rPr lang="en-US" sz="2000" i="1" dirty="0">
                <a:solidFill>
                  <a:srgbClr val="800000"/>
                </a:solidFill>
              </a:rPr>
              <a:t>is fallen, is fallen, </a:t>
            </a:r>
            <a:r>
              <a:rPr lang="en-US" sz="2000" b="1" i="1" u="sng" dirty="0">
                <a:solidFill>
                  <a:srgbClr val="800000"/>
                </a:solidFill>
              </a:rPr>
              <a:t>that great city</a:t>
            </a:r>
            <a:r>
              <a:rPr lang="en-US" sz="2000" i="1" dirty="0">
                <a:solidFill>
                  <a:srgbClr val="800000"/>
                </a:solidFill>
              </a:rPr>
              <a:t>, because </a:t>
            </a:r>
            <a:r>
              <a:rPr lang="en-US" sz="2000" b="1" i="1" u="sng" dirty="0">
                <a:solidFill>
                  <a:srgbClr val="800000"/>
                </a:solidFill>
              </a:rPr>
              <a:t>she</a:t>
            </a:r>
            <a:r>
              <a:rPr lang="en-US" sz="2000" b="1" i="1" dirty="0">
                <a:solidFill>
                  <a:srgbClr val="800000"/>
                </a:solidFill>
              </a:rPr>
              <a:t> has made </a:t>
            </a:r>
            <a:r>
              <a:rPr lang="en-US" sz="2000" b="1" i="1" u="sng" dirty="0">
                <a:solidFill>
                  <a:srgbClr val="800000"/>
                </a:solidFill>
              </a:rPr>
              <a:t>all nations</a:t>
            </a:r>
            <a:r>
              <a:rPr lang="en-US" sz="2000" b="1" i="1" dirty="0">
                <a:solidFill>
                  <a:srgbClr val="800000"/>
                </a:solidFill>
              </a:rPr>
              <a:t> drink of the wine of the wrath of her fornication</a:t>
            </a:r>
            <a:r>
              <a:rPr lang="en-US" sz="2000" i="1" dirty="0" smtClean="0">
                <a:solidFill>
                  <a:srgbClr val="800000"/>
                </a:solidFill>
              </a:rPr>
              <a:t>.” </a:t>
            </a:r>
            <a:r>
              <a:rPr lang="en-US" sz="2000" dirty="0" smtClean="0"/>
              <a:t>(</a:t>
            </a:r>
            <a:r>
              <a:rPr lang="en-US" sz="2000" b="1" dirty="0" smtClean="0">
                <a:solidFill>
                  <a:srgbClr val="800000"/>
                </a:solidFill>
              </a:rPr>
              <a:t>Revelation 14:8</a:t>
            </a:r>
            <a:r>
              <a:rPr lang="en-US" sz="2000" dirty="0" smtClean="0"/>
              <a:t>)</a:t>
            </a:r>
          </a:p>
          <a:p>
            <a:pPr>
              <a:spcBef>
                <a:spcPts val="0"/>
              </a:spcBef>
            </a:pPr>
            <a:r>
              <a:rPr lang="en-US" sz="2000" dirty="0" smtClean="0"/>
              <a:t>Discussed in more detail in chapters </a:t>
            </a:r>
            <a:r>
              <a:rPr lang="en-US" sz="2000" b="1" dirty="0" smtClean="0">
                <a:solidFill>
                  <a:srgbClr val="800000"/>
                </a:solidFill>
              </a:rPr>
              <a:t>16-18</a:t>
            </a:r>
            <a:r>
              <a:rPr lang="en-US" sz="2000" dirty="0" smtClean="0"/>
              <a:t>.  Few characteristics introduced here:</a:t>
            </a:r>
          </a:p>
          <a:p>
            <a:pPr lvl="1">
              <a:spcBef>
                <a:spcPts val="0"/>
              </a:spcBef>
            </a:pPr>
            <a:r>
              <a:rPr lang="en-US" sz="1800" i="1" dirty="0" smtClean="0">
                <a:solidFill>
                  <a:srgbClr val="800000"/>
                </a:solidFill>
              </a:rPr>
              <a:t>“That great city”</a:t>
            </a:r>
            <a:r>
              <a:rPr lang="en-US" sz="1800" dirty="0" smtClean="0"/>
              <a:t> –  Represents at least a large, powerful city, if not something greater (i.e., empire).</a:t>
            </a:r>
          </a:p>
          <a:p>
            <a:pPr lvl="1">
              <a:spcBef>
                <a:spcPts val="0"/>
              </a:spcBef>
            </a:pPr>
            <a:r>
              <a:rPr lang="en-US" sz="1800" i="1" dirty="0" smtClean="0">
                <a:solidFill>
                  <a:srgbClr val="800000"/>
                </a:solidFill>
              </a:rPr>
              <a:t>“She”</a:t>
            </a:r>
            <a:r>
              <a:rPr lang="en-US" sz="1800" dirty="0" smtClean="0"/>
              <a:t> – Idealized as a woman, like wisdom (</a:t>
            </a:r>
            <a:r>
              <a:rPr lang="en-US" sz="1800" b="1" dirty="0" smtClean="0">
                <a:solidFill>
                  <a:srgbClr val="800000"/>
                </a:solidFill>
              </a:rPr>
              <a:t>Pro. 1:20-33; 7:4; 8-9</a:t>
            </a:r>
            <a:r>
              <a:rPr lang="en-US" sz="1800" dirty="0" smtClean="0"/>
              <a:t>), Israel as </a:t>
            </a:r>
            <a:r>
              <a:rPr lang="en-US" sz="1800" i="1" dirty="0" smtClean="0">
                <a:solidFill>
                  <a:srgbClr val="800000"/>
                </a:solidFill>
              </a:rPr>
              <a:t>“daughter of Zion”</a:t>
            </a:r>
            <a:r>
              <a:rPr lang="en-US" sz="1800" dirty="0" smtClean="0"/>
              <a:t> (</a:t>
            </a:r>
            <a:r>
              <a:rPr lang="en-US" sz="1800" b="1" dirty="0">
                <a:solidFill>
                  <a:srgbClr val="800000"/>
                </a:solidFill>
              </a:rPr>
              <a:t>2 Kings 19:21-31; Isaiah 1:8-9</a:t>
            </a:r>
            <a:r>
              <a:rPr lang="en-US" sz="1800" dirty="0" smtClean="0"/>
              <a:t>), ancient Babylon (</a:t>
            </a:r>
            <a:r>
              <a:rPr lang="en-US" sz="1800" b="1" dirty="0" smtClean="0">
                <a:solidFill>
                  <a:srgbClr val="800000"/>
                </a:solidFill>
              </a:rPr>
              <a:t>Jeremiah 51:33</a:t>
            </a:r>
            <a:r>
              <a:rPr lang="en-US" sz="1800" dirty="0" smtClean="0"/>
              <a:t>).</a:t>
            </a:r>
          </a:p>
          <a:p>
            <a:pPr lvl="1">
              <a:spcBef>
                <a:spcPts val="0"/>
              </a:spcBef>
            </a:pPr>
            <a:r>
              <a:rPr lang="en-US" sz="1800" i="1" dirty="0" smtClean="0">
                <a:solidFill>
                  <a:srgbClr val="800000"/>
                </a:solidFill>
              </a:rPr>
              <a:t>“Made all nations”</a:t>
            </a:r>
            <a:r>
              <a:rPr lang="en-US" sz="1800" dirty="0" smtClean="0"/>
              <a:t> – Center of influence upon many if not all nations, a global force.</a:t>
            </a:r>
          </a:p>
          <a:p>
            <a:pPr lvl="1">
              <a:spcBef>
                <a:spcPts val="0"/>
              </a:spcBef>
            </a:pPr>
            <a:r>
              <a:rPr lang="en-US" sz="1800" dirty="0" smtClean="0"/>
              <a:t>Seduces with </a:t>
            </a:r>
            <a:r>
              <a:rPr lang="en-US" sz="1800" i="1" dirty="0" smtClean="0">
                <a:solidFill>
                  <a:srgbClr val="800000"/>
                </a:solidFill>
              </a:rPr>
              <a:t>“wine of the wrath of her fornication”</a:t>
            </a:r>
            <a:r>
              <a:rPr lang="en-US" sz="1800" dirty="0" smtClean="0"/>
              <a:t> –  Persuaded to great wickedness with intoxicant:</a:t>
            </a:r>
          </a:p>
          <a:p>
            <a:pPr lvl="2">
              <a:spcBef>
                <a:spcPts val="0"/>
              </a:spcBef>
            </a:pPr>
            <a:r>
              <a:rPr lang="en-US" dirty="0" smtClean="0"/>
              <a:t>Alcohol may taste good, make you feel good, but it destroys in following day and years (</a:t>
            </a:r>
            <a:r>
              <a:rPr lang="en-US" b="1" dirty="0" smtClean="0">
                <a:solidFill>
                  <a:srgbClr val="800000"/>
                </a:solidFill>
              </a:rPr>
              <a:t>Proverbs 23:29-35</a:t>
            </a:r>
            <a:r>
              <a:rPr lang="en-US" dirty="0" smtClean="0"/>
              <a:t>).</a:t>
            </a:r>
          </a:p>
          <a:p>
            <a:pPr lvl="2">
              <a:spcBef>
                <a:spcPts val="0"/>
              </a:spcBef>
            </a:pPr>
            <a:r>
              <a:rPr lang="en-US" dirty="0" smtClean="0"/>
              <a:t>The intoxicant lowers inhibition to join her in her sin which is bringing wrath from God …</a:t>
            </a:r>
          </a:p>
          <a:p>
            <a:pPr lvl="1">
              <a:spcBef>
                <a:spcPts val="0"/>
              </a:spcBef>
            </a:pPr>
            <a:endParaRPr lang="en-US" dirty="0"/>
          </a:p>
        </p:txBody>
      </p:sp>
    </p:spTree>
    <p:extLst>
      <p:ext uri="{BB962C8B-B14F-4D97-AF65-F5344CB8AC3E}">
        <p14:creationId xmlns:p14="http://schemas.microsoft.com/office/powerpoint/2010/main" val="1542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the Seductress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a:t>
            </a:r>
            <a:r>
              <a:rPr lang="en-US" sz="2000" b="1" i="1" dirty="0" smtClean="0">
                <a:solidFill>
                  <a:srgbClr val="800000"/>
                </a:solidFill>
              </a:rPr>
              <a:t>Flee </a:t>
            </a:r>
            <a:r>
              <a:rPr lang="en-US" sz="2000" b="1" i="1" dirty="0">
                <a:solidFill>
                  <a:srgbClr val="800000"/>
                </a:solidFill>
              </a:rPr>
              <a:t>from the midst of Babylon</a:t>
            </a:r>
            <a:r>
              <a:rPr lang="en-US" sz="2000" i="1" dirty="0">
                <a:solidFill>
                  <a:srgbClr val="800000"/>
                </a:solidFill>
              </a:rPr>
              <a:t>, And every one save his life! </a:t>
            </a:r>
            <a:r>
              <a:rPr lang="en-US" sz="2000" b="1" i="1" dirty="0">
                <a:solidFill>
                  <a:srgbClr val="800000"/>
                </a:solidFill>
              </a:rPr>
              <a:t>Do </a:t>
            </a:r>
            <a:r>
              <a:rPr lang="en-US" sz="2000" b="1" i="1" u="sng" dirty="0">
                <a:solidFill>
                  <a:srgbClr val="800000"/>
                </a:solidFill>
              </a:rPr>
              <a:t>not be cut off in her iniquity</a:t>
            </a:r>
            <a:r>
              <a:rPr lang="en-US" sz="2000" b="1" i="1" dirty="0">
                <a:solidFill>
                  <a:srgbClr val="800000"/>
                </a:solidFill>
              </a:rPr>
              <a:t>, For this is the time of the </a:t>
            </a:r>
            <a:r>
              <a:rPr lang="en-US" sz="2000" b="1" i="1" dirty="0" smtClean="0">
                <a:solidFill>
                  <a:srgbClr val="800000"/>
                </a:solidFill>
              </a:rPr>
              <a:t>LORD’S </a:t>
            </a:r>
            <a:r>
              <a:rPr lang="en-US" sz="2000" b="1" i="1" dirty="0">
                <a:solidFill>
                  <a:srgbClr val="800000"/>
                </a:solidFill>
              </a:rPr>
              <a:t>vengeance; He shall recompense her</a:t>
            </a:r>
            <a:r>
              <a:rPr lang="en-US" sz="2000" i="1" dirty="0" smtClean="0">
                <a:solidFill>
                  <a:srgbClr val="800000"/>
                </a:solidFill>
              </a:rPr>
              <a:t>.  Babylon </a:t>
            </a:r>
            <a:r>
              <a:rPr lang="en-US" sz="2000" i="1" dirty="0">
                <a:solidFill>
                  <a:srgbClr val="800000"/>
                </a:solidFill>
              </a:rPr>
              <a:t>was </a:t>
            </a:r>
            <a:r>
              <a:rPr lang="en-US" sz="2000" b="1" i="1" dirty="0">
                <a:solidFill>
                  <a:srgbClr val="800000"/>
                </a:solidFill>
              </a:rPr>
              <a:t>a </a:t>
            </a:r>
            <a:r>
              <a:rPr lang="en-US" sz="2000" b="1" i="1" u="sng" dirty="0">
                <a:solidFill>
                  <a:srgbClr val="800000"/>
                </a:solidFill>
              </a:rPr>
              <a:t>golden cup</a:t>
            </a:r>
            <a:r>
              <a:rPr lang="en-US" sz="2000" b="1" i="1" dirty="0">
                <a:solidFill>
                  <a:srgbClr val="800000"/>
                </a:solidFill>
              </a:rPr>
              <a:t> in the </a:t>
            </a:r>
            <a:r>
              <a:rPr lang="en-US" sz="2000" b="1" i="1" dirty="0" smtClean="0">
                <a:solidFill>
                  <a:srgbClr val="800000"/>
                </a:solidFill>
              </a:rPr>
              <a:t>LORD’S </a:t>
            </a:r>
            <a:r>
              <a:rPr lang="en-US" sz="2000" b="1" i="1" dirty="0">
                <a:solidFill>
                  <a:srgbClr val="800000"/>
                </a:solidFill>
              </a:rPr>
              <a:t>hand, That made </a:t>
            </a:r>
            <a:r>
              <a:rPr lang="en-US" sz="2000" b="1" i="1" u="sng" dirty="0">
                <a:solidFill>
                  <a:srgbClr val="800000"/>
                </a:solidFill>
              </a:rPr>
              <a:t>all the earth drunk</a:t>
            </a:r>
            <a:r>
              <a:rPr lang="en-US" sz="2000" b="1" i="1" dirty="0">
                <a:solidFill>
                  <a:srgbClr val="800000"/>
                </a:solidFill>
              </a:rPr>
              <a:t>. The nations drank her wine; Therefore </a:t>
            </a:r>
            <a:r>
              <a:rPr lang="en-US" sz="2000" b="1" i="1" u="sng" dirty="0">
                <a:solidFill>
                  <a:srgbClr val="800000"/>
                </a:solidFill>
              </a:rPr>
              <a:t>the nations are deranged</a:t>
            </a:r>
            <a:r>
              <a:rPr lang="en-US" sz="2000" i="1" dirty="0" smtClean="0">
                <a:solidFill>
                  <a:srgbClr val="800000"/>
                </a:solidFill>
              </a:rPr>
              <a:t>.  Babylon </a:t>
            </a:r>
            <a:r>
              <a:rPr lang="en-US" sz="2000" i="1" dirty="0">
                <a:solidFill>
                  <a:srgbClr val="800000"/>
                </a:solidFill>
              </a:rPr>
              <a:t>has suddenly fallen and been destroyed. Wail for her! Take balm for her pain; Perhaps she may be healed</a:t>
            </a:r>
            <a:r>
              <a:rPr lang="en-US" sz="2000" i="1" dirty="0" smtClean="0">
                <a:solidFill>
                  <a:srgbClr val="800000"/>
                </a:solidFill>
              </a:rPr>
              <a:t>.  We </a:t>
            </a:r>
            <a:r>
              <a:rPr lang="en-US" sz="2000" i="1" dirty="0">
                <a:solidFill>
                  <a:srgbClr val="800000"/>
                </a:solidFill>
              </a:rPr>
              <a:t>would have healed Babylon, But she is not healed. </a:t>
            </a:r>
            <a:r>
              <a:rPr lang="en-US" sz="2000" b="1" i="1" dirty="0">
                <a:solidFill>
                  <a:srgbClr val="800000"/>
                </a:solidFill>
              </a:rPr>
              <a:t>Forsake her, and let us go everyone to his own country</a:t>
            </a:r>
            <a:r>
              <a:rPr lang="en-US" sz="2000" i="1" dirty="0">
                <a:solidFill>
                  <a:srgbClr val="800000"/>
                </a:solidFill>
              </a:rPr>
              <a:t>; For </a:t>
            </a:r>
            <a:r>
              <a:rPr lang="en-US" sz="2000" b="1" i="1" dirty="0">
                <a:solidFill>
                  <a:srgbClr val="800000"/>
                </a:solidFill>
              </a:rPr>
              <a:t>her judgment reaches to heaven and is lifted up to the skies</a:t>
            </a:r>
            <a:r>
              <a:rPr lang="en-US" sz="2000" i="1" dirty="0" smtClean="0">
                <a:solidFill>
                  <a:srgbClr val="800000"/>
                </a:solidFill>
              </a:rPr>
              <a:t>.  The </a:t>
            </a:r>
            <a:r>
              <a:rPr lang="en-US" sz="2000" i="1" dirty="0">
                <a:solidFill>
                  <a:srgbClr val="800000"/>
                </a:solidFill>
              </a:rPr>
              <a:t>LORD has revealed our righteousness. Come and let us declare in Zion the work of the LORD our God</a:t>
            </a:r>
            <a:r>
              <a:rPr lang="en-US" sz="2000" i="1" dirty="0" smtClean="0">
                <a:solidFill>
                  <a:srgbClr val="800000"/>
                </a:solidFill>
              </a:rPr>
              <a:t>. </a:t>
            </a:r>
            <a:r>
              <a:rPr lang="en-US" sz="2000" dirty="0" smtClean="0"/>
              <a:t>(</a:t>
            </a:r>
            <a:r>
              <a:rPr lang="en-US" sz="2000" b="1" dirty="0">
                <a:solidFill>
                  <a:srgbClr val="800000"/>
                </a:solidFill>
              </a:rPr>
              <a:t>Jeremiah </a:t>
            </a:r>
            <a:r>
              <a:rPr lang="en-US" sz="2000" b="1" dirty="0" smtClean="0">
                <a:solidFill>
                  <a:srgbClr val="800000"/>
                </a:solidFill>
              </a:rPr>
              <a:t>51:6-10</a:t>
            </a:r>
            <a:r>
              <a:rPr lang="en-US" sz="2000" dirty="0" smtClean="0"/>
              <a:t>)</a:t>
            </a:r>
          </a:p>
          <a:p>
            <a:pPr>
              <a:lnSpc>
                <a:spcPct val="97000"/>
              </a:lnSpc>
              <a:spcBef>
                <a:spcPts val="0"/>
              </a:spcBef>
            </a:pPr>
            <a:r>
              <a:rPr lang="en-US" sz="2000" dirty="0" smtClean="0"/>
              <a:t>God made and appointed the governing authorities (</a:t>
            </a:r>
            <a:r>
              <a:rPr lang="en-US" sz="2000" b="1" dirty="0" smtClean="0">
                <a:solidFill>
                  <a:srgbClr val="800000"/>
                </a:solidFill>
              </a:rPr>
              <a:t>Romans 13:1-6; Daniel 4:17</a:t>
            </a:r>
            <a:r>
              <a:rPr lang="en-US" sz="2000" dirty="0" smtClean="0"/>
              <a:t>).</a:t>
            </a:r>
          </a:p>
          <a:p>
            <a:pPr>
              <a:lnSpc>
                <a:spcPct val="97000"/>
              </a:lnSpc>
              <a:spcBef>
                <a:spcPts val="0"/>
              </a:spcBef>
            </a:pPr>
            <a:r>
              <a:rPr lang="en-US" sz="2000" dirty="0" smtClean="0"/>
              <a:t>Ancient Babylon was a tool, weapon used by God (</a:t>
            </a:r>
            <a:r>
              <a:rPr lang="en-US" sz="2000" b="1" dirty="0" smtClean="0">
                <a:solidFill>
                  <a:srgbClr val="800000"/>
                </a:solidFill>
              </a:rPr>
              <a:t>Habakkuk 1:1-10</a:t>
            </a:r>
            <a:r>
              <a:rPr lang="en-US" sz="2000" dirty="0" smtClean="0"/>
              <a:t>).</a:t>
            </a:r>
          </a:p>
          <a:p>
            <a:pPr>
              <a:lnSpc>
                <a:spcPct val="97000"/>
              </a:lnSpc>
              <a:spcBef>
                <a:spcPts val="0"/>
              </a:spcBef>
            </a:pPr>
            <a:r>
              <a:rPr lang="en-US" sz="2000" dirty="0" smtClean="0"/>
              <a:t>However, Babylon used success for idolatry, arrogance, and cruelty (</a:t>
            </a:r>
            <a:r>
              <a:rPr lang="en-US" sz="2000" b="1" dirty="0" smtClean="0">
                <a:solidFill>
                  <a:srgbClr val="800000"/>
                </a:solidFill>
              </a:rPr>
              <a:t>Hab. 1:11-17</a:t>
            </a:r>
            <a:r>
              <a:rPr lang="en-US" sz="2000" dirty="0" smtClean="0"/>
              <a:t>).</a:t>
            </a:r>
          </a:p>
          <a:p>
            <a:pPr>
              <a:lnSpc>
                <a:spcPct val="97000"/>
              </a:lnSpc>
              <a:spcBef>
                <a:spcPts val="0"/>
              </a:spcBef>
            </a:pPr>
            <a:r>
              <a:rPr lang="en-US" sz="2000" dirty="0" smtClean="0"/>
              <a:t>The Devil and wicked men twist God’s government for their purposes (</a:t>
            </a:r>
            <a:r>
              <a:rPr lang="en-US" sz="2000" b="1" dirty="0" smtClean="0">
                <a:solidFill>
                  <a:srgbClr val="800000"/>
                </a:solidFill>
              </a:rPr>
              <a:t>Rev. 13:1-4</a:t>
            </a:r>
            <a:r>
              <a:rPr lang="en-US" sz="2000" dirty="0" smtClean="0"/>
              <a:t>).</a:t>
            </a:r>
          </a:p>
          <a:p>
            <a:pPr>
              <a:lnSpc>
                <a:spcPct val="97000"/>
              </a:lnSpc>
              <a:spcBef>
                <a:spcPts val="0"/>
              </a:spcBef>
            </a:pPr>
            <a:r>
              <a:rPr lang="en-US" sz="2000" dirty="0" smtClean="0"/>
              <a:t>Like ancient Babylon, this Babylon spreads intoxicating idolatry &amp; immorality.</a:t>
            </a:r>
          </a:p>
        </p:txBody>
      </p:sp>
    </p:spTree>
    <p:extLst>
      <p:ext uri="{BB962C8B-B14F-4D97-AF65-F5344CB8AC3E}">
        <p14:creationId xmlns:p14="http://schemas.microsoft.com/office/powerpoint/2010/main" val="6486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the worthy Lamb on Zion</a:t>
            </a:r>
          </a:p>
          <a:p>
            <a:r>
              <a:rPr lang="en-US" dirty="0" smtClean="0"/>
              <a:t>Two Witnesses</a:t>
            </a:r>
          </a:p>
          <a:p>
            <a:r>
              <a:rPr lang="en-US" dirty="0" smtClean="0"/>
              <a:t>???</a:t>
            </a:r>
          </a:p>
          <a:p>
            <a:r>
              <a:rPr lang="en-US" dirty="0" smtClean="0"/>
              <a:t>Sealed 144,000</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Devil, the dragon</a:t>
            </a:r>
          </a:p>
          <a:p>
            <a:r>
              <a:rPr lang="en-US" dirty="0" smtClean="0"/>
              <a:t>Sea Beast, the Roman Empire</a:t>
            </a:r>
          </a:p>
          <a:p>
            <a:r>
              <a:rPr lang="en-US" dirty="0" smtClean="0"/>
              <a:t>Earth Beast, False Prophet</a:t>
            </a:r>
          </a:p>
          <a:p>
            <a:r>
              <a:rPr lang="en-US" dirty="0" smtClean="0"/>
              <a:t>Babylon, the Harlot</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4392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500"/>
                                        <p:tgtEl>
                                          <p:spTgt spid="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500"/>
                                        <p:tgtEl>
                                          <p:spTgt spid="6">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Effect transition="in" filter="fade">
                                      <p:cBhvr>
                                        <p:cTn id="65" dur="500"/>
                                        <p:tgtEl>
                                          <p:spTgt spid="6">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500"/>
                                        <p:tgtEl>
                                          <p:spTgt spid="5">
                                            <p:txEl>
                                              <p:pRg st="6" end="6"/>
                                            </p:txEl>
                                          </p:spTgt>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Effect transition="in" filter="fade">
                                      <p:cBhvr>
                                        <p:cTn id="74" dur="500"/>
                                        <p:tgtEl>
                                          <p:spTgt spid="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Effect transition="in" filter="fade">
                                      <p:cBhvr>
                                        <p:cTn id="79" dur="500"/>
                                        <p:tgtEl>
                                          <p:spTgt spid="6">
                                            <p:txEl>
                                              <p:pRg st="8" end="8"/>
                                            </p:txEl>
                                          </p:spTgt>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Effect transition="in" filter="fade">
                                      <p:cBhvr>
                                        <p:cTn id="8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Is Fallen”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How do you explain the angel referring to the fall of Babylon in the past tense?  Had it fallen at that time?  If not, why use the past tense?</a:t>
            </a:r>
            <a:endParaRPr lang="en-US" sz="2000" dirty="0" smtClean="0"/>
          </a:p>
          <a:p>
            <a:pPr marL="0" indent="0">
              <a:spcBef>
                <a:spcPts val="0"/>
              </a:spcBef>
              <a:buNone/>
            </a:pPr>
            <a:r>
              <a:rPr lang="en-US" sz="2000" i="1" dirty="0">
                <a:solidFill>
                  <a:srgbClr val="800000"/>
                </a:solidFill>
              </a:rPr>
              <a:t>And another angel followed, saying, </a:t>
            </a:r>
            <a:r>
              <a:rPr lang="en-US" sz="2000" i="1" dirty="0" smtClean="0">
                <a:solidFill>
                  <a:srgbClr val="800000"/>
                </a:solidFill>
              </a:rPr>
              <a:t>“</a:t>
            </a:r>
            <a:r>
              <a:rPr lang="en-US" sz="2000" b="1" i="1" dirty="0" smtClean="0">
                <a:solidFill>
                  <a:srgbClr val="800000"/>
                </a:solidFill>
              </a:rPr>
              <a:t>Babylon </a:t>
            </a:r>
            <a:r>
              <a:rPr lang="en-US" sz="2000" b="1" i="1" u="sng" dirty="0">
                <a:solidFill>
                  <a:srgbClr val="800000"/>
                </a:solidFill>
              </a:rPr>
              <a:t>is fallen</a:t>
            </a:r>
            <a:r>
              <a:rPr lang="en-US" sz="2000" b="1" i="1" dirty="0">
                <a:solidFill>
                  <a:srgbClr val="800000"/>
                </a:solidFill>
              </a:rPr>
              <a:t>, is fallen, </a:t>
            </a:r>
            <a:r>
              <a:rPr lang="en-US" sz="2000" i="1" dirty="0">
                <a:solidFill>
                  <a:srgbClr val="800000"/>
                </a:solidFill>
              </a:rPr>
              <a:t>that great city, because she has made all nations drink of the wine of the wrath of her fornication</a:t>
            </a:r>
            <a:r>
              <a:rPr lang="en-US" sz="2000" i="1" dirty="0" smtClean="0">
                <a:solidFill>
                  <a:srgbClr val="800000"/>
                </a:solidFill>
              </a:rPr>
              <a:t>.” </a:t>
            </a:r>
            <a:r>
              <a:rPr lang="en-US" sz="2000" dirty="0" smtClean="0"/>
              <a:t>(</a:t>
            </a:r>
            <a:r>
              <a:rPr lang="en-US" sz="2000" b="1" dirty="0" smtClean="0">
                <a:solidFill>
                  <a:srgbClr val="800000"/>
                </a:solidFill>
              </a:rPr>
              <a:t>Revelation 14:8</a:t>
            </a:r>
            <a:r>
              <a:rPr lang="en-US" sz="2000" dirty="0" smtClean="0"/>
              <a:t>)</a:t>
            </a:r>
          </a:p>
          <a:p>
            <a:pPr>
              <a:spcBef>
                <a:spcPts val="0"/>
              </a:spcBef>
            </a:pPr>
            <a:r>
              <a:rPr lang="en-US" sz="2000" dirty="0" smtClean="0"/>
              <a:t>The </a:t>
            </a:r>
            <a:r>
              <a:rPr lang="en-US" sz="2000" i="1" dirty="0" smtClean="0"/>
              <a:t>“prophetic past tense”</a:t>
            </a:r>
            <a:r>
              <a:rPr lang="en-US" sz="2000" dirty="0" smtClean="0"/>
              <a:t>, referring to future events so certain as already passed:</a:t>
            </a:r>
          </a:p>
          <a:p>
            <a:pPr marL="0" indent="0">
              <a:spcBef>
                <a:spcPts val="0"/>
              </a:spcBef>
              <a:buNone/>
            </a:pPr>
            <a:r>
              <a:rPr lang="en-US" sz="2000" i="1" dirty="0" smtClean="0">
                <a:solidFill>
                  <a:srgbClr val="800000"/>
                </a:solidFill>
              </a:rPr>
              <a:t>… also </a:t>
            </a:r>
            <a:r>
              <a:rPr lang="en-US" sz="2000" i="1" dirty="0">
                <a:solidFill>
                  <a:srgbClr val="800000"/>
                </a:solidFill>
              </a:rPr>
              <a:t>to those who are of the faith of </a:t>
            </a:r>
            <a:r>
              <a:rPr lang="en-US" sz="2000" b="1" i="1" dirty="0">
                <a:solidFill>
                  <a:srgbClr val="800000"/>
                </a:solidFill>
              </a:rPr>
              <a:t>Abraham</a:t>
            </a:r>
            <a:r>
              <a:rPr lang="en-US" sz="2000" i="1" dirty="0">
                <a:solidFill>
                  <a:srgbClr val="800000"/>
                </a:solidFill>
              </a:rPr>
              <a:t>, who is the </a:t>
            </a:r>
            <a:r>
              <a:rPr lang="en-US" sz="2000" b="1" i="1" dirty="0">
                <a:solidFill>
                  <a:srgbClr val="800000"/>
                </a:solidFill>
              </a:rPr>
              <a:t>father of us </a:t>
            </a:r>
            <a:r>
              <a:rPr lang="en-US" sz="2000" b="1" i="1" dirty="0" smtClean="0">
                <a:solidFill>
                  <a:srgbClr val="800000"/>
                </a:solidFill>
              </a:rPr>
              <a:t>all </a:t>
            </a:r>
            <a:r>
              <a:rPr lang="en-US" sz="2000" i="1" dirty="0" smtClean="0">
                <a:solidFill>
                  <a:srgbClr val="800000"/>
                </a:solidFill>
              </a:rPr>
              <a:t>(</a:t>
            </a:r>
            <a:r>
              <a:rPr lang="en-US" sz="2000" i="1" dirty="0">
                <a:solidFill>
                  <a:srgbClr val="800000"/>
                </a:solidFill>
              </a:rPr>
              <a:t>as it is written, </a:t>
            </a:r>
            <a:r>
              <a:rPr lang="en-US" sz="2000" i="1" dirty="0" smtClean="0">
                <a:solidFill>
                  <a:srgbClr val="800000"/>
                </a:solidFill>
              </a:rPr>
              <a:t> “</a:t>
            </a:r>
            <a:r>
              <a:rPr lang="en-US" sz="2000" b="1" i="1" dirty="0" smtClean="0">
                <a:solidFill>
                  <a:srgbClr val="800000"/>
                </a:solidFill>
              </a:rPr>
              <a:t>I </a:t>
            </a:r>
            <a:r>
              <a:rPr lang="en-US" sz="2000" b="1" i="1" u="sng" dirty="0">
                <a:solidFill>
                  <a:srgbClr val="800000"/>
                </a:solidFill>
              </a:rPr>
              <a:t>have made</a:t>
            </a:r>
            <a:r>
              <a:rPr lang="en-US" sz="2000" b="1" i="1" dirty="0">
                <a:solidFill>
                  <a:srgbClr val="800000"/>
                </a:solidFill>
              </a:rPr>
              <a:t> you a father of many </a:t>
            </a:r>
            <a:r>
              <a:rPr lang="en-US" sz="2000" b="1" i="1" dirty="0" smtClean="0">
                <a:solidFill>
                  <a:srgbClr val="800000"/>
                </a:solidFill>
              </a:rPr>
              <a:t>nations”</a:t>
            </a:r>
            <a:r>
              <a:rPr lang="en-US" sz="2000" i="1" dirty="0" smtClean="0">
                <a:solidFill>
                  <a:srgbClr val="800000"/>
                </a:solidFill>
              </a:rPr>
              <a:t>) </a:t>
            </a:r>
            <a:r>
              <a:rPr lang="en-US" sz="2000" i="1" dirty="0">
                <a:solidFill>
                  <a:srgbClr val="800000"/>
                </a:solidFill>
              </a:rPr>
              <a:t>in the presence of Him whom he </a:t>
            </a:r>
            <a:r>
              <a:rPr lang="en-US" sz="2000" i="1" dirty="0" smtClean="0">
                <a:solidFill>
                  <a:srgbClr val="800000"/>
                </a:solidFill>
              </a:rPr>
              <a:t>believed – </a:t>
            </a:r>
            <a:r>
              <a:rPr lang="en-US" sz="2000" b="1" i="1" dirty="0" smtClean="0">
                <a:solidFill>
                  <a:srgbClr val="800000"/>
                </a:solidFill>
              </a:rPr>
              <a:t>God</a:t>
            </a:r>
            <a:r>
              <a:rPr lang="en-US" sz="2000" i="1" dirty="0" smtClean="0">
                <a:solidFill>
                  <a:srgbClr val="800000"/>
                </a:solidFill>
              </a:rPr>
              <a:t>, </a:t>
            </a:r>
            <a:r>
              <a:rPr lang="en-US" sz="2000" i="1" dirty="0">
                <a:solidFill>
                  <a:srgbClr val="800000"/>
                </a:solidFill>
              </a:rPr>
              <a:t>who gives life to the dead and </a:t>
            </a:r>
            <a:r>
              <a:rPr lang="en-US" sz="2000" b="1" i="1" dirty="0">
                <a:solidFill>
                  <a:srgbClr val="800000"/>
                </a:solidFill>
              </a:rPr>
              <a:t>calls those things which do not exist </a:t>
            </a:r>
            <a:r>
              <a:rPr lang="en-US" sz="2000" b="1" i="1" u="sng" dirty="0">
                <a:solidFill>
                  <a:srgbClr val="800000"/>
                </a:solidFill>
              </a:rPr>
              <a:t>as though they did</a:t>
            </a:r>
            <a:r>
              <a:rPr lang="en-US" sz="2000" i="1" dirty="0" smtClean="0">
                <a:solidFill>
                  <a:srgbClr val="800000"/>
                </a:solidFill>
              </a:rPr>
              <a:t>; who</a:t>
            </a:r>
            <a:r>
              <a:rPr lang="en-US" sz="2000" i="1" dirty="0">
                <a:solidFill>
                  <a:srgbClr val="800000"/>
                </a:solidFill>
              </a:rPr>
              <a:t>, contrary to hope, in hope believed, so that he became the father of many nations, according to what was spoken, </a:t>
            </a:r>
            <a:r>
              <a:rPr lang="en-US" sz="2000" i="1" dirty="0" smtClean="0">
                <a:solidFill>
                  <a:srgbClr val="800000"/>
                </a:solidFill>
              </a:rPr>
              <a:t>“</a:t>
            </a:r>
            <a:r>
              <a:rPr lang="en-US" sz="2000" b="1" i="1" dirty="0" smtClean="0">
                <a:solidFill>
                  <a:srgbClr val="800000"/>
                </a:solidFill>
              </a:rPr>
              <a:t>So </a:t>
            </a:r>
            <a:r>
              <a:rPr lang="en-US" sz="2000" b="1" i="1" u="sng" dirty="0">
                <a:solidFill>
                  <a:srgbClr val="800000"/>
                </a:solidFill>
              </a:rPr>
              <a:t>shall</a:t>
            </a:r>
            <a:r>
              <a:rPr lang="en-US" sz="2000" b="1" i="1" dirty="0">
                <a:solidFill>
                  <a:srgbClr val="800000"/>
                </a:solidFill>
              </a:rPr>
              <a:t> your descendants </a:t>
            </a:r>
            <a:r>
              <a:rPr lang="en-US" sz="2000" b="1" i="1" u="sng" dirty="0">
                <a:solidFill>
                  <a:srgbClr val="800000"/>
                </a:solidFill>
              </a:rPr>
              <a:t>be</a:t>
            </a:r>
            <a:r>
              <a:rPr lang="en-US" sz="2000" i="1" dirty="0" smtClean="0">
                <a:solidFill>
                  <a:srgbClr val="800000"/>
                </a:solidFill>
              </a:rPr>
              <a:t>.” </a:t>
            </a:r>
            <a:r>
              <a:rPr lang="en-US" sz="2000" dirty="0" smtClean="0"/>
              <a:t>(</a:t>
            </a:r>
            <a:r>
              <a:rPr lang="en-US" sz="2000" b="1" dirty="0">
                <a:solidFill>
                  <a:srgbClr val="800000"/>
                </a:solidFill>
              </a:rPr>
              <a:t>Romans </a:t>
            </a:r>
            <a:r>
              <a:rPr lang="en-US" sz="2000" b="1" dirty="0" smtClean="0">
                <a:solidFill>
                  <a:srgbClr val="800000"/>
                </a:solidFill>
              </a:rPr>
              <a:t>4:16-18</a:t>
            </a:r>
            <a:r>
              <a:rPr lang="en-US" sz="2000" dirty="0" smtClean="0"/>
              <a:t>)</a:t>
            </a:r>
          </a:p>
          <a:p>
            <a:pPr>
              <a:spcBef>
                <a:spcPts val="0"/>
              </a:spcBef>
            </a:pPr>
            <a:r>
              <a:rPr lang="en-US" sz="2000" dirty="0" smtClean="0"/>
              <a:t>Other examples</a:t>
            </a:r>
            <a:r>
              <a:rPr lang="en-US" sz="2000" dirty="0"/>
              <a:t> </a:t>
            </a:r>
            <a:r>
              <a:rPr lang="en-US" sz="2000" dirty="0" smtClean="0"/>
              <a:t>…</a:t>
            </a:r>
            <a:endParaRPr lang="en-US" sz="2000" dirty="0"/>
          </a:p>
        </p:txBody>
      </p:sp>
    </p:spTree>
    <p:extLst>
      <p:ext uri="{BB962C8B-B14F-4D97-AF65-F5344CB8AC3E}">
        <p14:creationId xmlns:p14="http://schemas.microsoft.com/office/powerpoint/2010/main" val="1471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Establishment of Church?</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i="1" dirty="0">
                <a:solidFill>
                  <a:srgbClr val="800000"/>
                </a:solidFill>
              </a:rPr>
              <a:t>Behold, He is </a:t>
            </a:r>
            <a:r>
              <a:rPr lang="en-US" b="1" i="1" dirty="0">
                <a:solidFill>
                  <a:srgbClr val="800000"/>
                </a:solidFill>
              </a:rPr>
              <a:t>coming with clouds</a:t>
            </a:r>
            <a:r>
              <a:rPr lang="en-US" i="1" dirty="0">
                <a:solidFill>
                  <a:srgbClr val="800000"/>
                </a:solidFill>
              </a:rPr>
              <a:t>, and </a:t>
            </a:r>
            <a:r>
              <a:rPr lang="en-US" b="1" i="1" dirty="0">
                <a:solidFill>
                  <a:srgbClr val="800000"/>
                </a:solidFill>
              </a:rPr>
              <a:t>every eye will see Him</a:t>
            </a:r>
            <a:r>
              <a:rPr lang="en-US" i="1" dirty="0">
                <a:solidFill>
                  <a:srgbClr val="800000"/>
                </a:solidFill>
              </a:rPr>
              <a:t>, </a:t>
            </a:r>
            <a:r>
              <a:rPr lang="en-US" b="1" i="1" dirty="0">
                <a:solidFill>
                  <a:srgbClr val="800000"/>
                </a:solidFill>
              </a:rPr>
              <a:t>even </a:t>
            </a:r>
            <a:r>
              <a:rPr lang="en-US" b="1" i="1" u="sng" dirty="0">
                <a:solidFill>
                  <a:srgbClr val="800000"/>
                </a:solidFill>
              </a:rPr>
              <a:t>they who pierced Him</a:t>
            </a:r>
            <a:r>
              <a:rPr lang="en-US" i="1" dirty="0">
                <a:solidFill>
                  <a:srgbClr val="800000"/>
                </a:solidFill>
              </a:rPr>
              <a:t>. And </a:t>
            </a:r>
            <a:r>
              <a:rPr lang="en-US" b="1" i="1" dirty="0">
                <a:solidFill>
                  <a:srgbClr val="800000"/>
                </a:solidFill>
              </a:rPr>
              <a:t>all the tribes of the earth </a:t>
            </a:r>
            <a:r>
              <a:rPr lang="en-US" b="1" i="1" u="sng" dirty="0">
                <a:solidFill>
                  <a:srgbClr val="800000"/>
                </a:solidFill>
              </a:rPr>
              <a:t>will mourn</a:t>
            </a:r>
            <a:r>
              <a:rPr lang="en-US" i="1" dirty="0">
                <a:solidFill>
                  <a:srgbClr val="800000"/>
                </a:solidFill>
              </a:rPr>
              <a:t> because of Him. Even so, Amen. </a:t>
            </a:r>
            <a:r>
              <a:rPr lang="en-US" dirty="0"/>
              <a:t>(</a:t>
            </a:r>
            <a:r>
              <a:rPr lang="en-US" b="1" dirty="0">
                <a:solidFill>
                  <a:srgbClr val="800000"/>
                </a:solidFill>
              </a:rPr>
              <a:t>Revelation 1:7</a:t>
            </a:r>
            <a:r>
              <a:rPr lang="en-US" dirty="0" smtClean="0"/>
              <a:t>)</a:t>
            </a:r>
          </a:p>
          <a:p>
            <a:pPr marL="0" indent="0">
              <a:buNone/>
            </a:pPr>
            <a:r>
              <a:rPr lang="en-US" i="1" dirty="0" smtClean="0">
                <a:solidFill>
                  <a:srgbClr val="800000"/>
                </a:solidFill>
              </a:rPr>
              <a:t>“And </a:t>
            </a:r>
            <a:r>
              <a:rPr lang="en-US" i="1" dirty="0">
                <a:solidFill>
                  <a:srgbClr val="800000"/>
                </a:solidFill>
              </a:rPr>
              <a:t>I will pour on the house of David and on the inhabitants of Jerusalem the </a:t>
            </a:r>
            <a:r>
              <a:rPr lang="en-US" b="1" i="1" dirty="0">
                <a:solidFill>
                  <a:srgbClr val="800000"/>
                </a:solidFill>
              </a:rPr>
              <a:t>Spirit of </a:t>
            </a:r>
            <a:r>
              <a:rPr lang="en-US" b="1" i="1" u="sng" dirty="0">
                <a:solidFill>
                  <a:srgbClr val="800000"/>
                </a:solidFill>
              </a:rPr>
              <a:t>grace</a:t>
            </a:r>
            <a:r>
              <a:rPr lang="en-US" b="1" i="1" dirty="0">
                <a:solidFill>
                  <a:srgbClr val="800000"/>
                </a:solidFill>
              </a:rPr>
              <a:t> and </a:t>
            </a:r>
            <a:r>
              <a:rPr lang="en-US" b="1" i="1" u="sng" dirty="0">
                <a:solidFill>
                  <a:srgbClr val="800000"/>
                </a:solidFill>
              </a:rPr>
              <a:t>supplication</a:t>
            </a:r>
            <a:r>
              <a:rPr lang="en-US" i="1" dirty="0">
                <a:solidFill>
                  <a:srgbClr val="800000"/>
                </a:solidFill>
              </a:rPr>
              <a:t>; then </a:t>
            </a:r>
            <a:r>
              <a:rPr lang="en-US" b="1" i="1" dirty="0">
                <a:solidFill>
                  <a:srgbClr val="800000"/>
                </a:solidFill>
              </a:rPr>
              <a:t>they will </a:t>
            </a:r>
            <a:r>
              <a:rPr lang="en-US" b="1" i="1" u="sng" dirty="0">
                <a:solidFill>
                  <a:srgbClr val="800000"/>
                </a:solidFill>
              </a:rPr>
              <a:t>look on Me whom they pierced</a:t>
            </a:r>
            <a:r>
              <a:rPr lang="en-US" i="1" dirty="0">
                <a:solidFill>
                  <a:srgbClr val="800000"/>
                </a:solidFill>
              </a:rPr>
              <a:t>. Yes, </a:t>
            </a:r>
            <a:r>
              <a:rPr lang="en-US" b="1" i="1" dirty="0">
                <a:solidFill>
                  <a:srgbClr val="800000"/>
                </a:solidFill>
              </a:rPr>
              <a:t>they will mourn for Him </a:t>
            </a:r>
            <a:r>
              <a:rPr lang="en-US" i="1" dirty="0">
                <a:solidFill>
                  <a:srgbClr val="800000"/>
                </a:solidFill>
              </a:rPr>
              <a:t>as one mourns for his only son, and grieve for Him as one grieves for a </a:t>
            </a:r>
            <a:r>
              <a:rPr lang="en-US" i="1" dirty="0" smtClean="0">
                <a:solidFill>
                  <a:srgbClr val="800000"/>
                </a:solidFill>
              </a:rPr>
              <a:t>firstborn.  </a:t>
            </a:r>
            <a:r>
              <a:rPr lang="en-US" b="1" i="1" dirty="0" smtClean="0">
                <a:solidFill>
                  <a:srgbClr val="800000"/>
                </a:solidFill>
              </a:rPr>
              <a:t>In </a:t>
            </a:r>
            <a:r>
              <a:rPr lang="en-US" b="1" i="1" dirty="0">
                <a:solidFill>
                  <a:srgbClr val="800000"/>
                </a:solidFill>
              </a:rPr>
              <a:t>that day</a:t>
            </a:r>
            <a:r>
              <a:rPr lang="en-US" i="1" dirty="0">
                <a:solidFill>
                  <a:srgbClr val="800000"/>
                </a:solidFill>
              </a:rPr>
              <a:t> there shall be </a:t>
            </a:r>
            <a:r>
              <a:rPr lang="en-US" b="1" i="1" dirty="0">
                <a:solidFill>
                  <a:srgbClr val="800000"/>
                </a:solidFill>
              </a:rPr>
              <a:t>a great mourning </a:t>
            </a:r>
            <a:r>
              <a:rPr lang="en-US" i="1" dirty="0">
                <a:solidFill>
                  <a:srgbClr val="800000"/>
                </a:solidFill>
              </a:rPr>
              <a:t>in </a:t>
            </a:r>
            <a:r>
              <a:rPr lang="en-US" i="1" dirty="0" smtClean="0">
                <a:solidFill>
                  <a:srgbClr val="800000"/>
                </a:solidFill>
              </a:rPr>
              <a:t>Jerusalem … </a:t>
            </a:r>
            <a:r>
              <a:rPr lang="en-US" b="1" i="1" dirty="0" smtClean="0">
                <a:solidFill>
                  <a:srgbClr val="800000"/>
                </a:solidFill>
              </a:rPr>
              <a:t>In </a:t>
            </a:r>
            <a:r>
              <a:rPr lang="en-US" b="1" i="1" dirty="0">
                <a:solidFill>
                  <a:srgbClr val="800000"/>
                </a:solidFill>
              </a:rPr>
              <a:t>that day </a:t>
            </a:r>
            <a:r>
              <a:rPr lang="en-US" i="1" dirty="0">
                <a:solidFill>
                  <a:srgbClr val="800000"/>
                </a:solidFill>
              </a:rPr>
              <a:t>a </a:t>
            </a:r>
            <a:r>
              <a:rPr lang="en-US" b="1" i="1" dirty="0">
                <a:solidFill>
                  <a:srgbClr val="800000"/>
                </a:solidFill>
              </a:rPr>
              <a:t>fountain shall be opened </a:t>
            </a:r>
            <a:r>
              <a:rPr lang="en-US" i="1" dirty="0">
                <a:solidFill>
                  <a:srgbClr val="800000"/>
                </a:solidFill>
              </a:rPr>
              <a:t>for the house of David and for the inhabitants of Jerusalem, </a:t>
            </a:r>
            <a:r>
              <a:rPr lang="en-US" b="1" i="1" u="sng" dirty="0">
                <a:solidFill>
                  <a:srgbClr val="800000"/>
                </a:solidFill>
              </a:rPr>
              <a:t>for sin and for uncleanness</a:t>
            </a:r>
            <a:r>
              <a:rPr lang="en-US" i="1" dirty="0" smtClean="0">
                <a:solidFill>
                  <a:srgbClr val="800000"/>
                </a:solidFill>
              </a:rPr>
              <a:t>.” </a:t>
            </a:r>
            <a:r>
              <a:rPr lang="en-US" dirty="0"/>
              <a:t>(</a:t>
            </a:r>
            <a:r>
              <a:rPr lang="en-US" b="1" dirty="0">
                <a:solidFill>
                  <a:srgbClr val="800000"/>
                </a:solidFill>
              </a:rPr>
              <a:t>Zechariah </a:t>
            </a:r>
            <a:r>
              <a:rPr lang="en-US" b="1" dirty="0" smtClean="0">
                <a:solidFill>
                  <a:srgbClr val="800000"/>
                </a:solidFill>
              </a:rPr>
              <a:t>12:10-13:1</a:t>
            </a:r>
            <a:r>
              <a:rPr lang="en-US" dirty="0" smtClean="0"/>
              <a:t>)</a:t>
            </a:r>
            <a:endParaRPr lang="en-US" dirty="0"/>
          </a:p>
          <a:p>
            <a:pPr>
              <a:spcBef>
                <a:spcPts val="0"/>
              </a:spcBef>
            </a:pPr>
            <a:r>
              <a:rPr lang="en-US" dirty="0" smtClean="0"/>
              <a:t>Refers to day of Pentecost, establishment of church – already passed.</a:t>
            </a:r>
          </a:p>
        </p:txBody>
      </p:sp>
    </p:spTree>
    <p:extLst>
      <p:ext uri="{BB962C8B-B14F-4D97-AF65-F5344CB8AC3E}">
        <p14:creationId xmlns:p14="http://schemas.microsoft.com/office/powerpoint/2010/main" val="23254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Is Fallen”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“And </a:t>
            </a:r>
            <a:r>
              <a:rPr lang="en-US" sz="2000" i="1" dirty="0">
                <a:solidFill>
                  <a:srgbClr val="800000"/>
                </a:solidFill>
              </a:rPr>
              <a:t>look, here comes a chariot of men with a pair of horsemen</a:t>
            </a:r>
            <a:r>
              <a:rPr lang="en-US" sz="2000" i="1" dirty="0" smtClean="0">
                <a:solidFill>
                  <a:srgbClr val="800000"/>
                </a:solidFill>
              </a:rPr>
              <a:t>!” </a:t>
            </a:r>
            <a:r>
              <a:rPr lang="en-US" sz="2000" i="1" dirty="0">
                <a:solidFill>
                  <a:srgbClr val="800000"/>
                </a:solidFill>
              </a:rPr>
              <a:t>Then he answered and said, </a:t>
            </a:r>
            <a:r>
              <a:rPr lang="en-US" sz="2000" i="1" dirty="0" smtClean="0">
                <a:solidFill>
                  <a:srgbClr val="800000"/>
                </a:solidFill>
              </a:rPr>
              <a:t>“</a:t>
            </a:r>
            <a:r>
              <a:rPr lang="en-US" sz="2000" b="1" i="1" dirty="0" smtClean="0">
                <a:solidFill>
                  <a:srgbClr val="800000"/>
                </a:solidFill>
              </a:rPr>
              <a:t>Babylon </a:t>
            </a:r>
            <a:r>
              <a:rPr lang="en-US" sz="2000" b="1" i="1" u="sng" dirty="0">
                <a:solidFill>
                  <a:srgbClr val="800000"/>
                </a:solidFill>
              </a:rPr>
              <a:t>is fallen</a:t>
            </a:r>
            <a:r>
              <a:rPr lang="en-US" sz="2000" b="1" i="1" dirty="0">
                <a:solidFill>
                  <a:srgbClr val="800000"/>
                </a:solidFill>
              </a:rPr>
              <a:t>, is fallen!</a:t>
            </a:r>
            <a:r>
              <a:rPr lang="en-US" sz="2000" i="1" dirty="0">
                <a:solidFill>
                  <a:srgbClr val="800000"/>
                </a:solidFill>
              </a:rPr>
              <a:t> And all the carved images of her gods He has broken to the ground</a:t>
            </a:r>
            <a:r>
              <a:rPr lang="en-US" sz="2000" i="1" dirty="0" smtClean="0">
                <a:solidFill>
                  <a:srgbClr val="800000"/>
                </a:solidFill>
              </a:rPr>
              <a:t>.”  </a:t>
            </a:r>
            <a:r>
              <a:rPr lang="en-US" sz="2000" dirty="0" smtClean="0"/>
              <a:t>(</a:t>
            </a:r>
            <a:r>
              <a:rPr lang="en-US" sz="2000" b="1" dirty="0" smtClean="0">
                <a:solidFill>
                  <a:srgbClr val="800000"/>
                </a:solidFill>
              </a:rPr>
              <a:t>Isaiah 21:9</a:t>
            </a:r>
            <a:r>
              <a:rPr lang="en-US" sz="2000" dirty="0" smtClean="0"/>
              <a:t>)</a:t>
            </a:r>
          </a:p>
          <a:p>
            <a:pPr marL="0" indent="0">
              <a:spcBef>
                <a:spcPts val="0"/>
              </a:spcBef>
              <a:buNone/>
            </a:pPr>
            <a:r>
              <a:rPr lang="en-US" sz="2000" i="1" dirty="0" smtClean="0">
                <a:solidFill>
                  <a:srgbClr val="800000"/>
                </a:solidFill>
              </a:rPr>
              <a:t>“Declare </a:t>
            </a:r>
            <a:r>
              <a:rPr lang="en-US" sz="2000" i="1" dirty="0">
                <a:solidFill>
                  <a:srgbClr val="800000"/>
                </a:solidFill>
              </a:rPr>
              <a:t>among the nations, Proclaim, and set up a standard; </a:t>
            </a:r>
            <a:r>
              <a:rPr lang="en-US" sz="2000" i="1" dirty="0" smtClean="0">
                <a:solidFill>
                  <a:srgbClr val="800000"/>
                </a:solidFill>
              </a:rPr>
              <a:t>Proclaim – do not </a:t>
            </a:r>
            <a:r>
              <a:rPr lang="en-US" sz="2000" i="1" dirty="0">
                <a:solidFill>
                  <a:srgbClr val="800000"/>
                </a:solidFill>
              </a:rPr>
              <a:t>conceal </a:t>
            </a:r>
            <a:r>
              <a:rPr lang="en-US" sz="2000" i="1" dirty="0" smtClean="0">
                <a:solidFill>
                  <a:srgbClr val="800000"/>
                </a:solidFill>
              </a:rPr>
              <a:t>it – Say, ‘</a:t>
            </a:r>
            <a:r>
              <a:rPr lang="en-US" sz="2000" b="1" i="1" dirty="0" smtClean="0">
                <a:solidFill>
                  <a:srgbClr val="800000"/>
                </a:solidFill>
              </a:rPr>
              <a:t>Babylon </a:t>
            </a:r>
            <a:r>
              <a:rPr lang="en-US" sz="2000" b="1" i="1" u="sng" dirty="0">
                <a:solidFill>
                  <a:srgbClr val="800000"/>
                </a:solidFill>
              </a:rPr>
              <a:t>is taken</a:t>
            </a:r>
            <a:r>
              <a:rPr lang="en-US" sz="2000" i="1" dirty="0">
                <a:solidFill>
                  <a:srgbClr val="800000"/>
                </a:solidFill>
              </a:rPr>
              <a:t>, Bel </a:t>
            </a:r>
            <a:r>
              <a:rPr lang="en-US" sz="2000" b="1" i="1" dirty="0">
                <a:solidFill>
                  <a:srgbClr val="800000"/>
                </a:solidFill>
              </a:rPr>
              <a:t>is shamed</a:t>
            </a:r>
            <a:r>
              <a:rPr lang="en-US" sz="2000" i="1" dirty="0">
                <a:solidFill>
                  <a:srgbClr val="800000"/>
                </a:solidFill>
              </a:rPr>
              <a:t>. </a:t>
            </a:r>
            <a:r>
              <a:rPr lang="en-US" sz="2000" i="1" dirty="0" err="1">
                <a:solidFill>
                  <a:srgbClr val="800000"/>
                </a:solidFill>
              </a:rPr>
              <a:t>Merodach</a:t>
            </a:r>
            <a:r>
              <a:rPr lang="en-US" sz="2000" i="1" dirty="0">
                <a:solidFill>
                  <a:srgbClr val="800000"/>
                </a:solidFill>
              </a:rPr>
              <a:t> </a:t>
            </a:r>
            <a:r>
              <a:rPr lang="en-US" sz="2000" b="1" i="1" dirty="0">
                <a:solidFill>
                  <a:srgbClr val="800000"/>
                </a:solidFill>
              </a:rPr>
              <a:t>is broken in pieces</a:t>
            </a:r>
            <a:r>
              <a:rPr lang="en-US" sz="2000" i="1" dirty="0">
                <a:solidFill>
                  <a:srgbClr val="800000"/>
                </a:solidFill>
              </a:rPr>
              <a:t>; Her idols </a:t>
            </a:r>
            <a:r>
              <a:rPr lang="en-US" sz="2000" b="1" i="1" dirty="0">
                <a:solidFill>
                  <a:srgbClr val="800000"/>
                </a:solidFill>
              </a:rPr>
              <a:t>are humiliated</a:t>
            </a:r>
            <a:r>
              <a:rPr lang="en-US" sz="2000" i="1" dirty="0">
                <a:solidFill>
                  <a:srgbClr val="800000"/>
                </a:solidFill>
              </a:rPr>
              <a:t>, Her images </a:t>
            </a:r>
            <a:r>
              <a:rPr lang="en-US" sz="2000" b="1" i="1" dirty="0">
                <a:solidFill>
                  <a:srgbClr val="800000"/>
                </a:solidFill>
              </a:rPr>
              <a:t>are broken in pieces</a:t>
            </a:r>
            <a:r>
              <a:rPr lang="en-US" sz="2000" i="1" dirty="0" smtClean="0">
                <a:solidFill>
                  <a:srgbClr val="800000"/>
                </a:solidFill>
              </a:rPr>
              <a:t>.’  </a:t>
            </a:r>
            <a:r>
              <a:rPr lang="en-US" sz="2000" i="1" dirty="0">
                <a:solidFill>
                  <a:srgbClr val="800000"/>
                </a:solidFill>
              </a:rPr>
              <a:t>For </a:t>
            </a:r>
            <a:r>
              <a:rPr lang="en-US" sz="2000" b="1" i="1" dirty="0">
                <a:solidFill>
                  <a:srgbClr val="800000"/>
                </a:solidFill>
              </a:rPr>
              <a:t>out of the north a nation </a:t>
            </a:r>
            <a:r>
              <a:rPr lang="en-US" sz="2000" b="1" i="1" u="sng" dirty="0">
                <a:solidFill>
                  <a:srgbClr val="800000"/>
                </a:solidFill>
              </a:rPr>
              <a:t>comes</a:t>
            </a:r>
            <a:r>
              <a:rPr lang="en-US" sz="2000" b="1" i="1" dirty="0">
                <a:solidFill>
                  <a:srgbClr val="800000"/>
                </a:solidFill>
              </a:rPr>
              <a:t> up against her</a:t>
            </a:r>
            <a:r>
              <a:rPr lang="en-US" sz="2000" i="1" dirty="0">
                <a:solidFill>
                  <a:srgbClr val="800000"/>
                </a:solidFill>
              </a:rPr>
              <a:t>, Which </a:t>
            </a:r>
            <a:r>
              <a:rPr lang="en-US" sz="2000" b="1" i="1" dirty="0">
                <a:solidFill>
                  <a:srgbClr val="800000"/>
                </a:solidFill>
              </a:rPr>
              <a:t>shall make </a:t>
            </a:r>
            <a:r>
              <a:rPr lang="en-US" sz="2000" i="1" dirty="0">
                <a:solidFill>
                  <a:srgbClr val="800000"/>
                </a:solidFill>
              </a:rPr>
              <a:t>her land desolate, And no one shall dwell therein. </a:t>
            </a:r>
            <a:r>
              <a:rPr lang="en-US" sz="2000" i="1" dirty="0" smtClean="0">
                <a:solidFill>
                  <a:srgbClr val="800000"/>
                </a:solidFill>
              </a:rPr>
              <a:t> …” </a:t>
            </a:r>
            <a:r>
              <a:rPr lang="en-US" sz="2000" dirty="0" smtClean="0"/>
              <a:t>(</a:t>
            </a:r>
            <a:r>
              <a:rPr lang="en-US" sz="2000" b="1" dirty="0">
                <a:solidFill>
                  <a:srgbClr val="800000"/>
                </a:solidFill>
              </a:rPr>
              <a:t>Jeremiah </a:t>
            </a:r>
            <a:r>
              <a:rPr lang="en-US" sz="2000" b="1" dirty="0" smtClean="0">
                <a:solidFill>
                  <a:srgbClr val="800000"/>
                </a:solidFill>
              </a:rPr>
              <a:t>50:2</a:t>
            </a:r>
            <a:r>
              <a:rPr lang="en-US" sz="2000" dirty="0" smtClean="0"/>
              <a:t>)</a:t>
            </a:r>
            <a:endParaRPr lang="en-US" sz="2000" dirty="0"/>
          </a:p>
        </p:txBody>
      </p:sp>
    </p:spTree>
    <p:extLst>
      <p:ext uri="{BB962C8B-B14F-4D97-AF65-F5344CB8AC3E}">
        <p14:creationId xmlns:p14="http://schemas.microsoft.com/office/powerpoint/2010/main" val="3071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Judgment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Why was Babylon judged?  What can we learn about God from this?  What lessons should we make for ourselves?</a:t>
            </a:r>
            <a:endParaRPr lang="en-US" sz="2000" dirty="0" smtClean="0"/>
          </a:p>
          <a:p>
            <a:pPr marL="0" indent="0">
              <a:buNone/>
            </a:pPr>
            <a:r>
              <a:rPr lang="en-US" sz="2000" i="1" dirty="0">
                <a:solidFill>
                  <a:srgbClr val="800000"/>
                </a:solidFill>
              </a:rPr>
              <a:t>And another angel followed, saying, “Babylon is fallen, is fallen, that great city, </a:t>
            </a:r>
            <a:r>
              <a:rPr lang="en-US" sz="2000" b="1" i="1" u="sng" dirty="0">
                <a:solidFill>
                  <a:srgbClr val="800000"/>
                </a:solidFill>
              </a:rPr>
              <a:t>because</a:t>
            </a:r>
            <a:r>
              <a:rPr lang="en-US" sz="2000" b="1" i="1" dirty="0">
                <a:solidFill>
                  <a:srgbClr val="800000"/>
                </a:solidFill>
              </a:rPr>
              <a:t> she has made </a:t>
            </a:r>
            <a:r>
              <a:rPr lang="en-US" sz="2000" b="1" i="1" u="sng" dirty="0">
                <a:solidFill>
                  <a:srgbClr val="800000"/>
                </a:solidFill>
              </a:rPr>
              <a:t>all nations</a:t>
            </a:r>
            <a:r>
              <a:rPr lang="en-US" sz="2000" b="1" i="1" dirty="0">
                <a:solidFill>
                  <a:srgbClr val="800000"/>
                </a:solidFill>
              </a:rPr>
              <a:t> drink of the </a:t>
            </a:r>
            <a:r>
              <a:rPr lang="en-US" sz="2000" b="1" i="1" u="sng" dirty="0">
                <a:solidFill>
                  <a:srgbClr val="800000"/>
                </a:solidFill>
              </a:rPr>
              <a:t>wine of the wrath of her fornication</a:t>
            </a:r>
            <a:r>
              <a:rPr lang="en-US" sz="2000" i="1" dirty="0">
                <a:solidFill>
                  <a:srgbClr val="800000"/>
                </a:solidFill>
              </a:rPr>
              <a:t>.” </a:t>
            </a:r>
            <a:r>
              <a:rPr lang="en-US" sz="2000" dirty="0"/>
              <a:t>(</a:t>
            </a:r>
            <a:r>
              <a:rPr lang="en-US" sz="2000" b="1" dirty="0">
                <a:solidFill>
                  <a:srgbClr val="800000"/>
                </a:solidFill>
              </a:rPr>
              <a:t>Revelation 14:8</a:t>
            </a:r>
            <a:r>
              <a:rPr lang="en-US" sz="2000" dirty="0"/>
              <a:t>)</a:t>
            </a:r>
          </a:p>
          <a:p>
            <a:r>
              <a:rPr lang="en-US" sz="2000" b="1" i="1" dirty="0" smtClean="0"/>
              <a:t>Comforting</a:t>
            </a:r>
            <a:r>
              <a:rPr lang="en-US" sz="2000" dirty="0" smtClean="0"/>
              <a:t> that God is avenging those persecuted by </a:t>
            </a:r>
            <a:r>
              <a:rPr lang="en-US" sz="2000" i="1" dirty="0" smtClean="0">
                <a:solidFill>
                  <a:srgbClr val="800000"/>
                </a:solidFill>
              </a:rPr>
              <a:t>“Babylon”</a:t>
            </a:r>
            <a:r>
              <a:rPr lang="en-US" sz="2000" dirty="0" smtClean="0"/>
              <a:t>.</a:t>
            </a:r>
          </a:p>
          <a:p>
            <a:r>
              <a:rPr lang="en-US" sz="2000" b="1" i="1" dirty="0" smtClean="0"/>
              <a:t>Instructive</a:t>
            </a:r>
            <a:r>
              <a:rPr lang="en-US" sz="2000" dirty="0" smtClean="0"/>
              <a:t> for those who do not understand why God is judging </a:t>
            </a:r>
            <a:r>
              <a:rPr lang="en-US" sz="2000" i="1" dirty="0" smtClean="0">
                <a:solidFill>
                  <a:srgbClr val="800000"/>
                </a:solidFill>
              </a:rPr>
              <a:t>“Babylon”</a:t>
            </a:r>
            <a:r>
              <a:rPr lang="en-US" sz="2000" dirty="0" smtClean="0"/>
              <a:t>.</a:t>
            </a:r>
          </a:p>
          <a:p>
            <a:r>
              <a:rPr lang="en-US" sz="2000" b="1" i="1" dirty="0" smtClean="0"/>
              <a:t>Demonstrates</a:t>
            </a:r>
            <a:r>
              <a:rPr lang="en-US" sz="2000" dirty="0" smtClean="0"/>
              <a:t> God’s </a:t>
            </a:r>
            <a:r>
              <a:rPr lang="en-US" sz="2000" b="1" i="1" dirty="0" smtClean="0"/>
              <a:t>justice</a:t>
            </a:r>
            <a:r>
              <a:rPr lang="en-US" sz="2000" dirty="0" smtClean="0"/>
              <a:t>.  Regardless of the size, power, influence of a city, judgment will come if it sins and does not repent.  God does not play favorites.</a:t>
            </a:r>
            <a:endParaRPr lang="en-US" sz="2000" dirty="0"/>
          </a:p>
        </p:txBody>
      </p:sp>
    </p:spTree>
    <p:extLst>
      <p:ext uri="{BB962C8B-B14F-4D97-AF65-F5344CB8AC3E}">
        <p14:creationId xmlns:p14="http://schemas.microsoft.com/office/powerpoint/2010/main" val="5391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Judgment</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“Put </a:t>
            </a:r>
            <a:r>
              <a:rPr lang="en-US" sz="1800" i="1" dirty="0">
                <a:solidFill>
                  <a:srgbClr val="800000"/>
                </a:solidFill>
              </a:rPr>
              <a:t>yourselves in array </a:t>
            </a:r>
            <a:r>
              <a:rPr lang="en-US" sz="1800" b="1" i="1" dirty="0">
                <a:solidFill>
                  <a:srgbClr val="800000"/>
                </a:solidFill>
              </a:rPr>
              <a:t>against </a:t>
            </a:r>
            <a:r>
              <a:rPr lang="en-US" sz="1800" b="1" i="1" u="sng" dirty="0">
                <a:solidFill>
                  <a:srgbClr val="800000"/>
                </a:solidFill>
              </a:rPr>
              <a:t>Babylon</a:t>
            </a:r>
            <a:r>
              <a:rPr lang="en-US" sz="1800" b="1" i="1" dirty="0">
                <a:solidFill>
                  <a:srgbClr val="800000"/>
                </a:solidFill>
              </a:rPr>
              <a:t> </a:t>
            </a:r>
            <a:r>
              <a:rPr lang="en-US" sz="1800" i="1" dirty="0">
                <a:solidFill>
                  <a:srgbClr val="800000"/>
                </a:solidFill>
              </a:rPr>
              <a:t>all around, All you who bend the bow; </a:t>
            </a:r>
            <a:r>
              <a:rPr lang="en-US" sz="1800" b="1" i="1" dirty="0">
                <a:solidFill>
                  <a:srgbClr val="800000"/>
                </a:solidFill>
              </a:rPr>
              <a:t>Shoot at </a:t>
            </a:r>
            <a:r>
              <a:rPr lang="en-US" sz="1800" b="1" i="1" u="sng" dirty="0">
                <a:solidFill>
                  <a:srgbClr val="800000"/>
                </a:solidFill>
              </a:rPr>
              <a:t>her</a:t>
            </a:r>
            <a:r>
              <a:rPr lang="en-US" sz="1800" i="1" dirty="0">
                <a:solidFill>
                  <a:srgbClr val="800000"/>
                </a:solidFill>
              </a:rPr>
              <a:t>, spare no arrows, </a:t>
            </a:r>
            <a:r>
              <a:rPr lang="en-US" sz="1800" b="1" i="1" dirty="0">
                <a:solidFill>
                  <a:srgbClr val="800000"/>
                </a:solidFill>
              </a:rPr>
              <a:t>For </a:t>
            </a:r>
            <a:r>
              <a:rPr lang="en-US" sz="1800" b="1" i="1" u="sng" dirty="0">
                <a:solidFill>
                  <a:srgbClr val="800000"/>
                </a:solidFill>
              </a:rPr>
              <a:t>she has sinned</a:t>
            </a:r>
            <a:r>
              <a:rPr lang="en-US" sz="1800" b="1" i="1" dirty="0">
                <a:solidFill>
                  <a:srgbClr val="800000"/>
                </a:solidFill>
              </a:rPr>
              <a:t> against the LORD</a:t>
            </a:r>
            <a:r>
              <a:rPr lang="en-US" sz="1800" i="1" dirty="0" smtClean="0">
                <a:solidFill>
                  <a:srgbClr val="800000"/>
                </a:solidFill>
              </a:rPr>
              <a:t>.  Shout </a:t>
            </a:r>
            <a:r>
              <a:rPr lang="en-US" sz="1800" i="1" dirty="0">
                <a:solidFill>
                  <a:srgbClr val="800000"/>
                </a:solidFill>
              </a:rPr>
              <a:t>against </a:t>
            </a:r>
            <a:r>
              <a:rPr lang="en-US" sz="1800" b="1" i="1" dirty="0">
                <a:solidFill>
                  <a:srgbClr val="800000"/>
                </a:solidFill>
              </a:rPr>
              <a:t>her</a:t>
            </a:r>
            <a:r>
              <a:rPr lang="en-US" sz="1800" i="1" dirty="0">
                <a:solidFill>
                  <a:srgbClr val="800000"/>
                </a:solidFill>
              </a:rPr>
              <a:t> all around; </a:t>
            </a:r>
            <a:r>
              <a:rPr lang="en-US" sz="1800" b="1" i="1" dirty="0">
                <a:solidFill>
                  <a:srgbClr val="800000"/>
                </a:solidFill>
              </a:rPr>
              <a:t>She</a:t>
            </a:r>
            <a:r>
              <a:rPr lang="en-US" sz="1800" i="1" dirty="0">
                <a:solidFill>
                  <a:srgbClr val="800000"/>
                </a:solidFill>
              </a:rPr>
              <a:t> has given her hand, </a:t>
            </a:r>
            <a:r>
              <a:rPr lang="en-US" sz="1800" b="1" i="1" dirty="0">
                <a:solidFill>
                  <a:srgbClr val="800000"/>
                </a:solidFill>
              </a:rPr>
              <a:t>Her</a:t>
            </a:r>
            <a:r>
              <a:rPr lang="en-US" sz="1800" i="1" dirty="0">
                <a:solidFill>
                  <a:srgbClr val="800000"/>
                </a:solidFill>
              </a:rPr>
              <a:t> foundations have fallen, Her walls are thrown down; For it is the vengeance of the LORD. </a:t>
            </a:r>
            <a:r>
              <a:rPr lang="en-US" sz="1800" b="1" i="1" dirty="0">
                <a:solidFill>
                  <a:srgbClr val="800000"/>
                </a:solidFill>
              </a:rPr>
              <a:t>Take </a:t>
            </a:r>
            <a:r>
              <a:rPr lang="en-US" sz="1800" b="1" i="1" u="sng" dirty="0">
                <a:solidFill>
                  <a:srgbClr val="800000"/>
                </a:solidFill>
              </a:rPr>
              <a:t>vengeance</a:t>
            </a:r>
            <a:r>
              <a:rPr lang="en-US" sz="1800" b="1" i="1" dirty="0">
                <a:solidFill>
                  <a:srgbClr val="800000"/>
                </a:solidFill>
              </a:rPr>
              <a:t> on her. As she has done, </a:t>
            </a:r>
            <a:r>
              <a:rPr lang="en-US" sz="1800" b="1" i="1" u="sng" dirty="0">
                <a:solidFill>
                  <a:srgbClr val="800000"/>
                </a:solidFill>
              </a:rPr>
              <a:t>so do to her</a:t>
            </a:r>
            <a:r>
              <a:rPr lang="en-US" sz="1800" b="1" i="1" dirty="0" smtClean="0">
                <a:solidFill>
                  <a:srgbClr val="800000"/>
                </a:solidFill>
              </a:rPr>
              <a:t>.</a:t>
            </a:r>
            <a:r>
              <a:rPr lang="en-US" sz="1800" i="1" dirty="0" smtClean="0">
                <a:solidFill>
                  <a:srgbClr val="800000"/>
                </a:solidFill>
              </a:rPr>
              <a:t>”</a:t>
            </a:r>
            <a:r>
              <a:rPr lang="en-US" sz="1800" b="1" i="1" dirty="0" smtClean="0">
                <a:solidFill>
                  <a:srgbClr val="800000"/>
                </a:solidFill>
              </a:rPr>
              <a:t> </a:t>
            </a:r>
            <a:r>
              <a:rPr lang="en-US" sz="1800" dirty="0"/>
              <a:t>(</a:t>
            </a:r>
            <a:r>
              <a:rPr lang="en-US" sz="1800" b="1" dirty="0">
                <a:solidFill>
                  <a:srgbClr val="800000"/>
                </a:solidFill>
              </a:rPr>
              <a:t>Jeremiah </a:t>
            </a:r>
            <a:r>
              <a:rPr lang="en-US" sz="1800" b="1" dirty="0" smtClean="0">
                <a:solidFill>
                  <a:srgbClr val="800000"/>
                </a:solidFill>
              </a:rPr>
              <a:t>50:14-15</a:t>
            </a:r>
            <a:r>
              <a:rPr lang="en-US" sz="1800" dirty="0" smtClean="0"/>
              <a:t>)</a:t>
            </a:r>
          </a:p>
          <a:p>
            <a:pPr marL="0" indent="0">
              <a:spcBef>
                <a:spcPts val="0"/>
              </a:spcBef>
              <a:buNone/>
            </a:pPr>
            <a:r>
              <a:rPr lang="en-US" sz="1800" i="1" dirty="0" smtClean="0">
                <a:solidFill>
                  <a:srgbClr val="800000"/>
                </a:solidFill>
              </a:rPr>
              <a:t>“How </a:t>
            </a:r>
            <a:r>
              <a:rPr lang="en-US" sz="1800" i="1" dirty="0">
                <a:solidFill>
                  <a:srgbClr val="800000"/>
                </a:solidFill>
              </a:rPr>
              <a:t>the hammer of the whole earth has been cut apart and broken! How </a:t>
            </a:r>
            <a:r>
              <a:rPr lang="en-US" sz="1800" b="1" i="1" dirty="0">
                <a:solidFill>
                  <a:srgbClr val="800000"/>
                </a:solidFill>
              </a:rPr>
              <a:t>Babylon </a:t>
            </a:r>
            <a:r>
              <a:rPr lang="en-US" sz="1800" b="1" i="1" u="sng" dirty="0">
                <a:solidFill>
                  <a:srgbClr val="800000"/>
                </a:solidFill>
              </a:rPr>
              <a:t>has become</a:t>
            </a:r>
            <a:r>
              <a:rPr lang="en-US" sz="1800" b="1" i="1" dirty="0">
                <a:solidFill>
                  <a:srgbClr val="800000"/>
                </a:solidFill>
              </a:rPr>
              <a:t> a desolation among the nations</a:t>
            </a:r>
            <a:r>
              <a:rPr lang="en-US" sz="1800" b="1" i="1" dirty="0" smtClean="0">
                <a:solidFill>
                  <a:srgbClr val="800000"/>
                </a:solidFill>
              </a:rPr>
              <a:t>!</a:t>
            </a:r>
            <a:r>
              <a:rPr lang="en-US" sz="1800" i="1" dirty="0" smtClean="0">
                <a:solidFill>
                  <a:srgbClr val="800000"/>
                </a:solidFill>
              </a:rPr>
              <a:t>  I </a:t>
            </a:r>
            <a:r>
              <a:rPr lang="en-US" sz="1800" i="1" dirty="0">
                <a:solidFill>
                  <a:srgbClr val="800000"/>
                </a:solidFill>
              </a:rPr>
              <a:t>have laid a snare for you; You have indeed been trapped, O Babylon, And you were not aware; You have been found and also caught, </a:t>
            </a:r>
            <a:r>
              <a:rPr lang="en-US" sz="1800" b="1" i="1" dirty="0">
                <a:solidFill>
                  <a:srgbClr val="800000"/>
                </a:solidFill>
              </a:rPr>
              <a:t>Because you have </a:t>
            </a:r>
            <a:r>
              <a:rPr lang="en-US" sz="1800" b="1" i="1" u="sng" dirty="0">
                <a:solidFill>
                  <a:srgbClr val="800000"/>
                </a:solidFill>
              </a:rPr>
              <a:t>contended against the LORD</a:t>
            </a:r>
            <a:r>
              <a:rPr lang="en-US" sz="1800" i="1" dirty="0" smtClean="0">
                <a:solidFill>
                  <a:srgbClr val="800000"/>
                </a:solidFill>
              </a:rPr>
              <a:t>.  The </a:t>
            </a:r>
            <a:r>
              <a:rPr lang="en-US" sz="1800" i="1" dirty="0">
                <a:solidFill>
                  <a:srgbClr val="800000"/>
                </a:solidFill>
              </a:rPr>
              <a:t>LORD has opened His armory, And has brought out the weapons of His indignation; For this is the work of the Lord GOD of hosts In the land of the Chaldeans</a:t>
            </a:r>
            <a:r>
              <a:rPr lang="en-US" sz="1800" i="1" dirty="0" smtClean="0">
                <a:solidFill>
                  <a:srgbClr val="800000"/>
                </a:solidFill>
              </a:rPr>
              <a:t>.  … The </a:t>
            </a:r>
            <a:r>
              <a:rPr lang="en-US" sz="1800" i="1" dirty="0">
                <a:solidFill>
                  <a:srgbClr val="800000"/>
                </a:solidFill>
              </a:rPr>
              <a:t>voice of those who flee and escape from the land of Babylon Declares in Zion </a:t>
            </a:r>
            <a:r>
              <a:rPr lang="en-US" sz="1800" b="1" i="1" dirty="0">
                <a:solidFill>
                  <a:srgbClr val="800000"/>
                </a:solidFill>
              </a:rPr>
              <a:t>the vengeance of the LORD our God</a:t>
            </a:r>
            <a:r>
              <a:rPr lang="en-US" sz="1800" i="1" dirty="0">
                <a:solidFill>
                  <a:srgbClr val="800000"/>
                </a:solidFill>
              </a:rPr>
              <a:t>, </a:t>
            </a:r>
            <a:r>
              <a:rPr lang="en-US" sz="1800" b="1" i="1" dirty="0">
                <a:solidFill>
                  <a:srgbClr val="800000"/>
                </a:solidFill>
              </a:rPr>
              <a:t>The vengeance of </a:t>
            </a:r>
            <a:r>
              <a:rPr lang="en-US" sz="1800" b="1" i="1" u="sng" dirty="0">
                <a:solidFill>
                  <a:srgbClr val="800000"/>
                </a:solidFill>
              </a:rPr>
              <a:t>His temple</a:t>
            </a:r>
            <a:r>
              <a:rPr lang="en-US" sz="1800" i="1" dirty="0" smtClean="0">
                <a:solidFill>
                  <a:srgbClr val="800000"/>
                </a:solidFill>
              </a:rPr>
              <a:t>.  Call </a:t>
            </a:r>
            <a:r>
              <a:rPr lang="en-US" sz="1800" i="1" dirty="0">
                <a:solidFill>
                  <a:srgbClr val="800000"/>
                </a:solidFill>
              </a:rPr>
              <a:t>together the archers against Babylon. All you who bend the bow, encamp against it all around; Let none of them escape. </a:t>
            </a:r>
            <a:r>
              <a:rPr lang="en-US" sz="1800" b="1" i="1" u="sng" dirty="0">
                <a:solidFill>
                  <a:srgbClr val="800000"/>
                </a:solidFill>
              </a:rPr>
              <a:t>Repay</a:t>
            </a:r>
            <a:r>
              <a:rPr lang="en-US" sz="1800" b="1" i="1" dirty="0">
                <a:solidFill>
                  <a:srgbClr val="800000"/>
                </a:solidFill>
              </a:rPr>
              <a:t> her according to her work</a:t>
            </a:r>
            <a:r>
              <a:rPr lang="en-US" sz="1800" i="1" dirty="0">
                <a:solidFill>
                  <a:srgbClr val="800000"/>
                </a:solidFill>
              </a:rPr>
              <a:t>; </a:t>
            </a:r>
            <a:r>
              <a:rPr lang="en-US" sz="1800" b="1" i="1" dirty="0">
                <a:solidFill>
                  <a:srgbClr val="800000"/>
                </a:solidFill>
              </a:rPr>
              <a:t>According to all she has done, </a:t>
            </a:r>
            <a:r>
              <a:rPr lang="en-US" sz="1800" b="1" i="1" u="sng" dirty="0">
                <a:solidFill>
                  <a:srgbClr val="800000"/>
                </a:solidFill>
              </a:rPr>
              <a:t>do to her</a:t>
            </a:r>
            <a:r>
              <a:rPr lang="en-US" sz="1800" i="1" dirty="0">
                <a:solidFill>
                  <a:srgbClr val="800000"/>
                </a:solidFill>
              </a:rPr>
              <a:t>; </a:t>
            </a:r>
            <a:r>
              <a:rPr lang="en-US" sz="1800" b="1" i="1" u="sng" dirty="0">
                <a:solidFill>
                  <a:srgbClr val="800000"/>
                </a:solidFill>
              </a:rPr>
              <a:t>For</a:t>
            </a:r>
            <a:r>
              <a:rPr lang="en-US" sz="1800" b="1" i="1" dirty="0">
                <a:solidFill>
                  <a:srgbClr val="800000"/>
                </a:solidFill>
              </a:rPr>
              <a:t> she has been </a:t>
            </a:r>
            <a:r>
              <a:rPr lang="en-US" sz="1800" b="1" i="1" u="sng" dirty="0">
                <a:solidFill>
                  <a:srgbClr val="800000"/>
                </a:solidFill>
              </a:rPr>
              <a:t>proud against the LORD</a:t>
            </a:r>
            <a:r>
              <a:rPr lang="en-US" sz="1800" b="1" i="1" dirty="0">
                <a:solidFill>
                  <a:srgbClr val="800000"/>
                </a:solidFill>
              </a:rPr>
              <a:t>, Against the Holy One of Israel</a:t>
            </a:r>
            <a:r>
              <a:rPr lang="en-US" sz="1800" i="1" dirty="0" smtClean="0">
                <a:solidFill>
                  <a:srgbClr val="800000"/>
                </a:solidFill>
              </a:rPr>
              <a:t>.” </a:t>
            </a:r>
            <a:r>
              <a:rPr lang="en-US" sz="1800" dirty="0"/>
              <a:t>(</a:t>
            </a:r>
            <a:r>
              <a:rPr lang="en-US" sz="1800" b="1" dirty="0">
                <a:solidFill>
                  <a:srgbClr val="800000"/>
                </a:solidFill>
              </a:rPr>
              <a:t>Jeremiah </a:t>
            </a:r>
            <a:r>
              <a:rPr lang="en-US" sz="1800" b="1" dirty="0" smtClean="0">
                <a:solidFill>
                  <a:srgbClr val="800000"/>
                </a:solidFill>
              </a:rPr>
              <a:t>50:23-29</a:t>
            </a:r>
            <a:r>
              <a:rPr lang="en-US" sz="1800" dirty="0" smtClean="0"/>
              <a:t>)</a:t>
            </a:r>
            <a:endParaRPr lang="en-US" sz="1800" dirty="0"/>
          </a:p>
        </p:txBody>
      </p:sp>
    </p:spTree>
    <p:extLst>
      <p:ext uri="{BB962C8B-B14F-4D97-AF65-F5344CB8AC3E}">
        <p14:creationId xmlns:p14="http://schemas.microsoft.com/office/powerpoint/2010/main" val="23690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Patience of the Saints” - Revisited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is the </a:t>
            </a:r>
            <a:r>
              <a:rPr lang="en-US" sz="2000" i="1" dirty="0">
                <a:solidFill>
                  <a:srgbClr val="800000"/>
                </a:solidFill>
              </a:rPr>
              <a:t>“patience of the saints”</a:t>
            </a:r>
            <a:r>
              <a:rPr lang="en-US" sz="2000" dirty="0">
                <a:solidFill>
                  <a:srgbClr val="800000"/>
                </a:solidFill>
              </a:rPr>
              <a:t> </a:t>
            </a:r>
            <a:r>
              <a:rPr lang="en-US" sz="2000" dirty="0"/>
              <a:t>in this verse?  What application can we make?</a:t>
            </a:r>
            <a:endParaRPr lang="en-US" sz="2000" dirty="0" smtClean="0"/>
          </a:p>
          <a:p>
            <a:pPr marL="0" indent="0">
              <a:lnSpc>
                <a:spcPct val="97000"/>
              </a:lnSpc>
              <a:spcBef>
                <a:spcPts val="0"/>
              </a:spcBef>
              <a:buNone/>
            </a:pPr>
            <a:r>
              <a:rPr lang="en-US" sz="2000" i="1" dirty="0">
                <a:solidFill>
                  <a:srgbClr val="800000"/>
                </a:solidFill>
              </a:rPr>
              <a:t>Then a third angel followed them, saying with a loud voice, </a:t>
            </a:r>
            <a:r>
              <a:rPr lang="en-US" sz="2000" i="1" dirty="0" smtClean="0">
                <a:solidFill>
                  <a:srgbClr val="800000"/>
                </a:solidFill>
              </a:rPr>
              <a:t>“If </a:t>
            </a:r>
            <a:r>
              <a:rPr lang="en-US" sz="2000" b="1" i="1" dirty="0">
                <a:solidFill>
                  <a:srgbClr val="800000"/>
                </a:solidFill>
              </a:rPr>
              <a:t>anyone worships the beast and his image</a:t>
            </a:r>
            <a:r>
              <a:rPr lang="en-US" sz="2000" i="1" dirty="0">
                <a:solidFill>
                  <a:srgbClr val="800000"/>
                </a:solidFill>
              </a:rPr>
              <a:t>, and </a:t>
            </a:r>
            <a:r>
              <a:rPr lang="en-US" sz="2000" b="1" i="1" dirty="0">
                <a:solidFill>
                  <a:srgbClr val="800000"/>
                </a:solidFill>
              </a:rPr>
              <a:t>receives his mark on his forehead or on his hand</a:t>
            </a:r>
            <a:r>
              <a:rPr lang="en-US" sz="2000" i="1" dirty="0" smtClean="0">
                <a:solidFill>
                  <a:srgbClr val="800000"/>
                </a:solidFill>
              </a:rPr>
              <a:t>, </a:t>
            </a:r>
            <a:r>
              <a:rPr lang="en-US" sz="2000" b="1" i="1" dirty="0" smtClean="0">
                <a:solidFill>
                  <a:srgbClr val="800000"/>
                </a:solidFill>
              </a:rPr>
              <a:t>he </a:t>
            </a:r>
            <a:r>
              <a:rPr lang="en-US" sz="2000" b="1" i="1" dirty="0">
                <a:solidFill>
                  <a:srgbClr val="800000"/>
                </a:solidFill>
              </a:rPr>
              <a:t>himself shall also drink of the wine of </a:t>
            </a:r>
            <a:r>
              <a:rPr lang="en-US" sz="2000" b="1" i="1" u="sng" dirty="0">
                <a:solidFill>
                  <a:srgbClr val="800000"/>
                </a:solidFill>
              </a:rPr>
              <a:t>the wrath of God</a:t>
            </a:r>
            <a:r>
              <a:rPr lang="en-US" sz="2000" b="1" i="1" dirty="0">
                <a:solidFill>
                  <a:srgbClr val="800000"/>
                </a:solidFill>
              </a:rPr>
              <a:t>, which is poured out </a:t>
            </a:r>
            <a:r>
              <a:rPr lang="en-US" sz="2000" b="1" i="1" u="sng" dirty="0">
                <a:solidFill>
                  <a:srgbClr val="800000"/>
                </a:solidFill>
              </a:rPr>
              <a:t>full strength</a:t>
            </a:r>
            <a:r>
              <a:rPr lang="en-US" sz="2000" b="1" i="1" dirty="0">
                <a:solidFill>
                  <a:srgbClr val="800000"/>
                </a:solidFill>
              </a:rPr>
              <a:t> into the cup of His indignation</a:t>
            </a:r>
            <a:r>
              <a:rPr lang="en-US" sz="2000" i="1" dirty="0">
                <a:solidFill>
                  <a:srgbClr val="800000"/>
                </a:solidFill>
              </a:rPr>
              <a:t>. He shall be </a:t>
            </a:r>
            <a:r>
              <a:rPr lang="en-US" sz="2000" b="1" i="1" u="sng" dirty="0">
                <a:solidFill>
                  <a:srgbClr val="800000"/>
                </a:solidFill>
              </a:rPr>
              <a:t>tormented</a:t>
            </a:r>
            <a:r>
              <a:rPr lang="en-US" sz="2000" b="1" i="1" dirty="0">
                <a:solidFill>
                  <a:srgbClr val="800000"/>
                </a:solidFill>
              </a:rPr>
              <a:t> with fire and brimstone in the presence of the holy angels and in the presence of the Lamb</a:t>
            </a:r>
            <a:r>
              <a:rPr lang="en-US" sz="2000" i="1" dirty="0" smtClean="0">
                <a:solidFill>
                  <a:srgbClr val="800000"/>
                </a:solidFill>
              </a:rPr>
              <a:t>.  And </a:t>
            </a:r>
            <a:r>
              <a:rPr lang="en-US" sz="2000" i="1" dirty="0">
                <a:solidFill>
                  <a:srgbClr val="800000"/>
                </a:solidFill>
              </a:rPr>
              <a:t>the </a:t>
            </a:r>
            <a:r>
              <a:rPr lang="en-US" sz="2000" b="1" i="1" dirty="0">
                <a:solidFill>
                  <a:srgbClr val="800000"/>
                </a:solidFill>
              </a:rPr>
              <a:t>smoke of their </a:t>
            </a:r>
            <a:r>
              <a:rPr lang="en-US" sz="2000" b="1" i="1" u="sng" dirty="0">
                <a:solidFill>
                  <a:srgbClr val="800000"/>
                </a:solidFill>
              </a:rPr>
              <a:t>torment ascends forever and ever</a:t>
            </a:r>
            <a:r>
              <a:rPr lang="en-US" sz="2000" i="1" dirty="0">
                <a:solidFill>
                  <a:srgbClr val="800000"/>
                </a:solidFill>
              </a:rPr>
              <a:t>; and </a:t>
            </a:r>
            <a:r>
              <a:rPr lang="en-US" sz="2000" b="1" i="1" dirty="0">
                <a:solidFill>
                  <a:srgbClr val="800000"/>
                </a:solidFill>
              </a:rPr>
              <a:t>they have </a:t>
            </a:r>
            <a:r>
              <a:rPr lang="en-US" sz="2000" b="1" i="1" u="sng" dirty="0">
                <a:solidFill>
                  <a:srgbClr val="800000"/>
                </a:solidFill>
              </a:rPr>
              <a:t>no rest</a:t>
            </a:r>
            <a:r>
              <a:rPr lang="en-US" sz="2000" b="1" i="1" dirty="0">
                <a:solidFill>
                  <a:srgbClr val="800000"/>
                </a:solidFill>
              </a:rPr>
              <a:t> day or night</a:t>
            </a:r>
            <a:r>
              <a:rPr lang="en-US" sz="2000" i="1" dirty="0">
                <a:solidFill>
                  <a:srgbClr val="800000"/>
                </a:solidFill>
              </a:rPr>
              <a:t>, who worship the beast and his image, and whoever receives the mark of his name</a:t>
            </a:r>
            <a:r>
              <a:rPr lang="en-US" sz="2000" i="1" dirty="0" smtClean="0">
                <a:solidFill>
                  <a:srgbClr val="800000"/>
                </a:solidFill>
              </a:rPr>
              <a:t>.”  </a:t>
            </a:r>
            <a:r>
              <a:rPr lang="en-US" sz="2000" b="1" i="1" dirty="0" smtClean="0">
                <a:solidFill>
                  <a:srgbClr val="800000"/>
                </a:solidFill>
              </a:rPr>
              <a:t>H</a:t>
            </a:r>
            <a:r>
              <a:rPr lang="en-US" sz="2000" b="1" i="1" u="sng" dirty="0" smtClean="0">
                <a:solidFill>
                  <a:srgbClr val="800000"/>
                </a:solidFill>
              </a:rPr>
              <a:t>ere </a:t>
            </a:r>
            <a:r>
              <a:rPr lang="en-US" sz="2000" b="1" i="1" u="sng" dirty="0">
                <a:solidFill>
                  <a:srgbClr val="800000"/>
                </a:solidFill>
              </a:rPr>
              <a:t>is the patience of the saints</a:t>
            </a:r>
            <a:r>
              <a:rPr lang="en-US" sz="2000" b="1" i="1" dirty="0">
                <a:solidFill>
                  <a:srgbClr val="800000"/>
                </a:solidFill>
              </a:rPr>
              <a:t>; here are those who </a:t>
            </a:r>
            <a:r>
              <a:rPr lang="en-US" sz="2000" b="1" i="1" u="sng" dirty="0">
                <a:solidFill>
                  <a:srgbClr val="800000"/>
                </a:solidFill>
              </a:rPr>
              <a:t>keep the commandments of God</a:t>
            </a:r>
            <a:r>
              <a:rPr lang="en-US" sz="2000" b="1" i="1" dirty="0">
                <a:solidFill>
                  <a:srgbClr val="800000"/>
                </a:solidFill>
              </a:rPr>
              <a:t> and </a:t>
            </a:r>
            <a:r>
              <a:rPr lang="en-US" sz="2000" b="1" i="1" u="sng" dirty="0">
                <a:solidFill>
                  <a:srgbClr val="800000"/>
                </a:solidFill>
              </a:rPr>
              <a:t>the faith of Jesus</a:t>
            </a:r>
            <a:r>
              <a:rPr lang="en-US" sz="2000" b="1" i="1" dirty="0" smtClean="0">
                <a:solidFill>
                  <a:srgbClr val="800000"/>
                </a:solidFill>
              </a:rPr>
              <a:t>.</a:t>
            </a:r>
            <a:r>
              <a:rPr lang="en-US" sz="2000" i="1" dirty="0" smtClean="0">
                <a:solidFill>
                  <a:srgbClr val="800000"/>
                </a:solidFill>
              </a:rPr>
              <a:t>  Then </a:t>
            </a:r>
            <a:r>
              <a:rPr lang="en-US" sz="2000" i="1" dirty="0">
                <a:solidFill>
                  <a:srgbClr val="800000"/>
                </a:solidFill>
              </a:rPr>
              <a:t>I heard a voice from heaven saying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the dead who die in the Lord </a:t>
            </a:r>
            <a:r>
              <a:rPr lang="en-US" sz="2000" i="1" dirty="0">
                <a:solidFill>
                  <a:srgbClr val="800000"/>
                </a:solidFill>
              </a:rPr>
              <a:t>from now </a:t>
            </a:r>
            <a:r>
              <a:rPr lang="en-US" sz="2000" i="1" dirty="0" smtClean="0">
                <a:solidFill>
                  <a:srgbClr val="800000"/>
                </a:solidFill>
              </a:rPr>
              <a:t>on.’” “Yes,” </a:t>
            </a:r>
            <a:r>
              <a:rPr lang="en-US" sz="2000" i="1" dirty="0">
                <a:solidFill>
                  <a:srgbClr val="800000"/>
                </a:solidFill>
              </a:rPr>
              <a:t>says the Spirit, </a:t>
            </a:r>
            <a:r>
              <a:rPr lang="en-US" sz="2000" i="1" dirty="0" smtClean="0">
                <a:solidFill>
                  <a:srgbClr val="800000"/>
                </a:solidFill>
              </a:rPr>
              <a:t>“that </a:t>
            </a:r>
            <a:r>
              <a:rPr lang="en-US" sz="2000" i="1" dirty="0">
                <a:solidFill>
                  <a:srgbClr val="800000"/>
                </a:solidFill>
              </a:rPr>
              <a:t>they may </a:t>
            </a:r>
            <a:r>
              <a:rPr lang="en-US" sz="2000" b="1" i="1" dirty="0">
                <a:solidFill>
                  <a:srgbClr val="800000"/>
                </a:solidFill>
              </a:rPr>
              <a:t>rest from their labors, and their works follow them</a:t>
            </a:r>
            <a:r>
              <a:rPr lang="en-US" sz="2000" i="1" dirty="0" smtClean="0">
                <a:solidFill>
                  <a:srgbClr val="800000"/>
                </a:solidFill>
              </a:rPr>
              <a:t>.” </a:t>
            </a:r>
            <a:r>
              <a:rPr lang="en-US" sz="2000" dirty="0" smtClean="0"/>
              <a:t>(</a:t>
            </a:r>
            <a:r>
              <a:rPr lang="en-US" sz="2000" b="1" dirty="0" smtClean="0">
                <a:solidFill>
                  <a:srgbClr val="800000"/>
                </a:solidFill>
              </a:rPr>
              <a:t>Revelation 14:9-13</a:t>
            </a:r>
            <a:r>
              <a:rPr lang="en-US" sz="2000" dirty="0" smtClean="0"/>
              <a:t>)</a:t>
            </a:r>
            <a:endParaRPr lang="en-US" sz="2000" dirty="0"/>
          </a:p>
        </p:txBody>
      </p:sp>
    </p:spTree>
    <p:extLst>
      <p:ext uri="{BB962C8B-B14F-4D97-AF65-F5344CB8AC3E}">
        <p14:creationId xmlns:p14="http://schemas.microsoft.com/office/powerpoint/2010/main" val="24873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Patience of the Saints” - Revisited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is the </a:t>
            </a:r>
            <a:r>
              <a:rPr lang="en-US" sz="2000" i="1" dirty="0">
                <a:solidFill>
                  <a:srgbClr val="800000"/>
                </a:solidFill>
              </a:rPr>
              <a:t>“patience of the saints”</a:t>
            </a:r>
            <a:r>
              <a:rPr lang="en-US" sz="2000" dirty="0">
                <a:solidFill>
                  <a:srgbClr val="800000"/>
                </a:solidFill>
              </a:rPr>
              <a:t> </a:t>
            </a:r>
            <a:r>
              <a:rPr lang="en-US" sz="2000" dirty="0"/>
              <a:t>in this verse?  What application can we make?</a:t>
            </a:r>
            <a:endParaRPr lang="en-US" sz="2000" dirty="0" smtClean="0"/>
          </a:p>
          <a:p>
            <a:pPr>
              <a:lnSpc>
                <a:spcPct val="97000"/>
              </a:lnSpc>
              <a:spcBef>
                <a:spcPts val="0"/>
              </a:spcBef>
            </a:pPr>
            <a:r>
              <a:rPr lang="en-US" sz="2000" dirty="0" smtClean="0"/>
              <a:t>Worshipping the beast and receiving his mark may make things easier now:</a:t>
            </a:r>
          </a:p>
          <a:p>
            <a:pPr lvl="1">
              <a:lnSpc>
                <a:spcPct val="97000"/>
              </a:lnSpc>
              <a:spcBef>
                <a:spcPts val="0"/>
              </a:spcBef>
            </a:pPr>
            <a:r>
              <a:rPr lang="en-US" dirty="0" smtClean="0"/>
              <a:t>Avoid physical death.</a:t>
            </a:r>
          </a:p>
          <a:p>
            <a:pPr lvl="1">
              <a:lnSpc>
                <a:spcPct val="97000"/>
              </a:lnSpc>
              <a:spcBef>
                <a:spcPts val="0"/>
              </a:spcBef>
            </a:pPr>
            <a:r>
              <a:rPr lang="en-US" dirty="0" smtClean="0"/>
              <a:t>Avoid economic hardship – not being able to buy or sell.</a:t>
            </a:r>
          </a:p>
          <a:p>
            <a:pPr>
              <a:lnSpc>
                <a:spcPct val="97000"/>
              </a:lnSpc>
              <a:spcBef>
                <a:spcPts val="0"/>
              </a:spcBef>
            </a:pPr>
            <a:r>
              <a:rPr lang="en-US" sz="2000" dirty="0" smtClean="0"/>
              <a:t>However, torment in hell will be much worse …</a:t>
            </a:r>
          </a:p>
          <a:p>
            <a:pPr>
              <a:lnSpc>
                <a:spcPct val="97000"/>
              </a:lnSpc>
              <a:spcBef>
                <a:spcPts val="0"/>
              </a:spcBef>
            </a:pPr>
            <a:r>
              <a:rPr lang="en-US" sz="2000" dirty="0" smtClean="0"/>
              <a:t>… and it will last much longer.</a:t>
            </a:r>
          </a:p>
          <a:p>
            <a:pPr>
              <a:lnSpc>
                <a:spcPct val="97000"/>
              </a:lnSpc>
              <a:spcBef>
                <a:spcPts val="0"/>
              </a:spcBef>
            </a:pPr>
            <a:r>
              <a:rPr lang="en-US" sz="2000" dirty="0" smtClean="0"/>
              <a:t>Furthermore, blessings await those who die – even martyrdom – now:</a:t>
            </a:r>
          </a:p>
          <a:p>
            <a:pPr lvl="1">
              <a:lnSpc>
                <a:spcPct val="97000"/>
              </a:lnSpc>
              <a:spcBef>
                <a:spcPts val="0"/>
              </a:spcBef>
            </a:pPr>
            <a:r>
              <a:rPr lang="en-US" dirty="0" smtClean="0"/>
              <a:t>Rest from their labors.</a:t>
            </a:r>
          </a:p>
          <a:p>
            <a:pPr lvl="1">
              <a:lnSpc>
                <a:spcPct val="97000"/>
              </a:lnSpc>
              <a:spcBef>
                <a:spcPts val="0"/>
              </a:spcBef>
            </a:pPr>
            <a:r>
              <a:rPr lang="en-US" dirty="0" smtClean="0"/>
              <a:t>Rewarded for their works.</a:t>
            </a:r>
          </a:p>
          <a:p>
            <a:pPr>
              <a:lnSpc>
                <a:spcPct val="97000"/>
              </a:lnSpc>
              <a:spcBef>
                <a:spcPts val="0"/>
              </a:spcBef>
            </a:pPr>
            <a:r>
              <a:rPr lang="en-US" sz="2000" dirty="0" smtClean="0"/>
              <a:t>Based on their trust in God and Jesus, they are able to endure patiently with the above hope.</a:t>
            </a:r>
            <a:endParaRPr lang="en-US" sz="2000" dirty="0"/>
          </a:p>
        </p:txBody>
      </p:sp>
    </p:spTree>
    <p:extLst>
      <p:ext uri="{BB962C8B-B14F-4D97-AF65-F5344CB8AC3E}">
        <p14:creationId xmlns:p14="http://schemas.microsoft.com/office/powerpoint/2010/main" val="6064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Defeat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Why is it important to understand that blessing follows those </a:t>
            </a:r>
            <a:r>
              <a:rPr lang="en-US" sz="2000" i="1" dirty="0">
                <a:solidFill>
                  <a:srgbClr val="800000"/>
                </a:solidFill>
              </a:rPr>
              <a:t>“who die in the Lord from now on”</a:t>
            </a:r>
            <a:r>
              <a:rPr lang="en-US" sz="2000" dirty="0"/>
              <a:t>?  What is confusing about death, especially the death that was awaiting many of those early saints?</a:t>
            </a:r>
            <a:endParaRPr lang="en-US" sz="2000" dirty="0" smtClean="0"/>
          </a:p>
          <a:p>
            <a:pPr>
              <a:spcBef>
                <a:spcPts val="0"/>
              </a:spcBef>
            </a:pPr>
            <a:r>
              <a:rPr lang="en-US" sz="2000" dirty="0" smtClean="0"/>
              <a:t>Martyrdom appeared as defeat, but resisting persecution actually secured eternal blessings and victory.</a:t>
            </a:r>
            <a:endParaRPr lang="en-US" sz="2000" dirty="0"/>
          </a:p>
        </p:txBody>
      </p:sp>
    </p:spTree>
    <p:extLst>
      <p:ext uri="{BB962C8B-B14F-4D97-AF65-F5344CB8AC3E}">
        <p14:creationId xmlns:p14="http://schemas.microsoft.com/office/powerpoint/2010/main" val="20201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Harvesting the Earth</a:t>
            </a:r>
          </a:p>
          <a:p>
            <a:r>
              <a:rPr lang="en-US" dirty="0" smtClean="0"/>
              <a:t>Revelation 14:14-20</a:t>
            </a:r>
            <a:endParaRPr lang="en-US" dirty="0"/>
          </a:p>
        </p:txBody>
      </p:sp>
    </p:spTree>
    <p:extLst>
      <p:ext uri="{BB962C8B-B14F-4D97-AF65-F5344CB8AC3E}">
        <p14:creationId xmlns:p14="http://schemas.microsoft.com/office/powerpoint/2010/main" val="63387580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Rider on </a:t>
            </a:r>
            <a:r>
              <a:rPr lang="en-US" smtClean="0"/>
              <a:t>the Cloud?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represented by the rider on the cloud of the first harvest?  Why is this important?  What is its significance?</a:t>
            </a:r>
            <a:endParaRPr lang="en-US" sz="2000" dirty="0" smtClean="0"/>
          </a:p>
          <a:p>
            <a:pPr marL="0" indent="0">
              <a:buNone/>
            </a:pPr>
            <a:r>
              <a:rPr lang="en-US" sz="2000" i="1" dirty="0">
                <a:solidFill>
                  <a:srgbClr val="800000"/>
                </a:solidFill>
              </a:rPr>
              <a:t>Then I looked, and behold, </a:t>
            </a:r>
            <a:r>
              <a:rPr lang="en-US" sz="2000" b="1" i="1" dirty="0">
                <a:solidFill>
                  <a:srgbClr val="800000"/>
                </a:solidFill>
              </a:rPr>
              <a:t>a white cloud</a:t>
            </a:r>
            <a:r>
              <a:rPr lang="en-US" sz="2000" i="1" dirty="0">
                <a:solidFill>
                  <a:srgbClr val="800000"/>
                </a:solidFill>
              </a:rPr>
              <a:t>, and </a:t>
            </a:r>
            <a:r>
              <a:rPr lang="en-US" sz="2000" b="1" i="1" dirty="0">
                <a:solidFill>
                  <a:srgbClr val="800000"/>
                </a:solidFill>
              </a:rPr>
              <a:t>on the cloud sat </a:t>
            </a:r>
            <a:r>
              <a:rPr lang="en-US" sz="2000" b="1" i="1" u="sng" dirty="0">
                <a:solidFill>
                  <a:srgbClr val="800000"/>
                </a:solidFill>
              </a:rPr>
              <a:t>One like the Son of Man</a:t>
            </a:r>
            <a:r>
              <a:rPr lang="en-US" sz="2000" i="1" dirty="0">
                <a:solidFill>
                  <a:srgbClr val="800000"/>
                </a:solidFill>
              </a:rPr>
              <a:t>, having </a:t>
            </a:r>
            <a:r>
              <a:rPr lang="en-US" sz="2000" b="1" i="1" dirty="0">
                <a:solidFill>
                  <a:srgbClr val="800000"/>
                </a:solidFill>
              </a:rPr>
              <a:t>on His head a golden crown</a:t>
            </a:r>
            <a:r>
              <a:rPr lang="en-US" sz="2000" i="1" dirty="0">
                <a:solidFill>
                  <a:srgbClr val="800000"/>
                </a:solidFill>
              </a:rPr>
              <a:t>, and </a:t>
            </a:r>
            <a:r>
              <a:rPr lang="en-US" sz="2000" b="1" i="1" dirty="0">
                <a:solidFill>
                  <a:srgbClr val="800000"/>
                </a:solidFill>
              </a:rPr>
              <a:t>in His hand a sharp </a:t>
            </a:r>
            <a:r>
              <a:rPr lang="en-US" sz="2000" b="1" i="1" dirty="0" smtClean="0">
                <a:solidFill>
                  <a:srgbClr val="800000"/>
                </a:solidFill>
              </a:rPr>
              <a:t>sickle</a:t>
            </a:r>
            <a:r>
              <a:rPr lang="en-US" sz="2000" i="1" dirty="0" smtClean="0">
                <a:solidFill>
                  <a:srgbClr val="800000"/>
                </a:solidFill>
              </a:rPr>
              <a:t>.  And </a:t>
            </a:r>
            <a:r>
              <a:rPr lang="en-US" sz="2000" i="1" dirty="0">
                <a:solidFill>
                  <a:srgbClr val="800000"/>
                </a:solidFill>
              </a:rPr>
              <a:t>another angel came out of the temple, crying with a loud voice to Him who sat on the cloud, </a:t>
            </a:r>
            <a:r>
              <a:rPr lang="en-US" sz="2000" i="1" dirty="0" smtClean="0">
                <a:solidFill>
                  <a:srgbClr val="800000"/>
                </a:solidFill>
              </a:rPr>
              <a:t>“</a:t>
            </a:r>
            <a:r>
              <a:rPr lang="en-US" sz="2000" b="1" i="1" dirty="0" smtClean="0">
                <a:solidFill>
                  <a:srgbClr val="800000"/>
                </a:solidFill>
              </a:rPr>
              <a:t>Thrust </a:t>
            </a:r>
            <a:r>
              <a:rPr lang="en-US" sz="2000" b="1" i="1" dirty="0">
                <a:solidFill>
                  <a:srgbClr val="800000"/>
                </a:solidFill>
              </a:rPr>
              <a:t>in Your sickle and reap</a:t>
            </a:r>
            <a:r>
              <a:rPr lang="en-US" sz="2000" i="1" dirty="0">
                <a:solidFill>
                  <a:srgbClr val="800000"/>
                </a:solidFill>
              </a:rPr>
              <a:t>, </a:t>
            </a:r>
            <a:r>
              <a:rPr lang="en-US" sz="2000" b="1" i="1" dirty="0">
                <a:solidFill>
                  <a:srgbClr val="800000"/>
                </a:solidFill>
              </a:rPr>
              <a:t>for the time has come for You to reap</a:t>
            </a:r>
            <a:r>
              <a:rPr lang="en-US" sz="2000" i="1" dirty="0">
                <a:solidFill>
                  <a:srgbClr val="800000"/>
                </a:solidFill>
              </a:rPr>
              <a:t>, </a:t>
            </a:r>
            <a:r>
              <a:rPr lang="en-US" sz="2000" b="1" i="1" dirty="0">
                <a:solidFill>
                  <a:srgbClr val="800000"/>
                </a:solidFill>
              </a:rPr>
              <a:t>for the harvest of the earth is ripe</a:t>
            </a:r>
            <a:r>
              <a:rPr lang="en-US" sz="2000" i="1" dirty="0" smtClean="0">
                <a:solidFill>
                  <a:srgbClr val="800000"/>
                </a:solidFill>
              </a:rPr>
              <a:t>.”  </a:t>
            </a:r>
            <a:r>
              <a:rPr lang="en-US" sz="2000" i="1" dirty="0">
                <a:solidFill>
                  <a:srgbClr val="800000"/>
                </a:solidFill>
              </a:rPr>
              <a:t>So He who sat on the cloud thrust in His sickle on the earth, and </a:t>
            </a:r>
            <a:r>
              <a:rPr lang="en-US" sz="2000" b="1" i="1" u="sng" dirty="0">
                <a:solidFill>
                  <a:srgbClr val="800000"/>
                </a:solidFill>
              </a:rPr>
              <a:t>the earth was reaped</a:t>
            </a:r>
            <a:r>
              <a:rPr lang="en-US" sz="2000" i="1" dirty="0">
                <a:solidFill>
                  <a:srgbClr val="800000"/>
                </a:solidFill>
              </a:rPr>
              <a:t>. </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14:14-16</a:t>
            </a:r>
            <a:r>
              <a:rPr lang="en-US" sz="2000" dirty="0" smtClean="0"/>
              <a:t>)</a:t>
            </a:r>
          </a:p>
          <a:p>
            <a:r>
              <a:rPr lang="en-US" sz="2000" dirty="0" smtClean="0"/>
              <a:t>Appears to be Jesus:</a:t>
            </a:r>
          </a:p>
          <a:p>
            <a:pPr lvl="1"/>
            <a:r>
              <a:rPr lang="en-US" sz="1600" i="1" dirty="0" smtClean="0">
                <a:solidFill>
                  <a:srgbClr val="800000"/>
                </a:solidFill>
              </a:rPr>
              <a:t>“the Son of Man”</a:t>
            </a:r>
            <a:r>
              <a:rPr lang="en-US" sz="1600" dirty="0" smtClean="0"/>
              <a:t> – Refers to Jesus’ humanity (</a:t>
            </a:r>
            <a:r>
              <a:rPr lang="en-US" sz="1600" b="1" dirty="0" smtClean="0">
                <a:solidFill>
                  <a:srgbClr val="800000"/>
                </a:solidFill>
              </a:rPr>
              <a:t>Daniel 7:13</a:t>
            </a:r>
            <a:r>
              <a:rPr lang="en-US" sz="1600" dirty="0" smtClean="0"/>
              <a:t>).</a:t>
            </a:r>
          </a:p>
          <a:p>
            <a:pPr lvl="1"/>
            <a:r>
              <a:rPr lang="en-US" sz="1600" i="1" dirty="0" smtClean="0">
                <a:solidFill>
                  <a:srgbClr val="800000"/>
                </a:solidFill>
              </a:rPr>
              <a:t>“on the cloud”</a:t>
            </a:r>
            <a:r>
              <a:rPr lang="en-US" sz="1600" dirty="0" smtClean="0"/>
              <a:t> – Vehicle used to carry Jesus to heaven, bring Him back, and bring Him in judgment (</a:t>
            </a:r>
            <a:r>
              <a:rPr lang="en-US" sz="1600" b="1" dirty="0" smtClean="0">
                <a:solidFill>
                  <a:srgbClr val="800000"/>
                </a:solidFill>
              </a:rPr>
              <a:t>Acts 1:9-11; Matthew 24:30</a:t>
            </a:r>
            <a:r>
              <a:rPr lang="en-US" sz="1600" dirty="0" smtClean="0"/>
              <a:t>).</a:t>
            </a:r>
            <a:endParaRPr lang="en-US" sz="2000" dirty="0"/>
          </a:p>
        </p:txBody>
      </p:sp>
    </p:spTree>
    <p:extLst>
      <p:ext uri="{BB962C8B-B14F-4D97-AF65-F5344CB8AC3E}">
        <p14:creationId xmlns:p14="http://schemas.microsoft.com/office/powerpoint/2010/main" val="9274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Rider on </a:t>
            </a:r>
            <a:r>
              <a:rPr lang="en-US" smtClean="0"/>
              <a:t>the Cloud?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represented by the rider on the cloud of the first harvest?  Why is this important?  What is its significance?</a:t>
            </a:r>
            <a:endParaRPr lang="en-US" sz="2000" dirty="0" smtClean="0"/>
          </a:p>
          <a:p>
            <a:pPr marL="0" indent="0">
              <a:buNone/>
            </a:pPr>
            <a:r>
              <a:rPr lang="en-US" sz="2000" i="1" dirty="0">
                <a:solidFill>
                  <a:srgbClr val="800000"/>
                </a:solidFill>
              </a:rPr>
              <a:t>Then I looked, and behold, </a:t>
            </a:r>
            <a:r>
              <a:rPr lang="en-US" sz="2000" b="1" i="1" dirty="0">
                <a:solidFill>
                  <a:srgbClr val="800000"/>
                </a:solidFill>
              </a:rPr>
              <a:t>a white cloud</a:t>
            </a:r>
            <a:r>
              <a:rPr lang="en-US" sz="2000" i="1" dirty="0">
                <a:solidFill>
                  <a:srgbClr val="800000"/>
                </a:solidFill>
              </a:rPr>
              <a:t>, and </a:t>
            </a:r>
            <a:r>
              <a:rPr lang="en-US" sz="2000" b="1" i="1" dirty="0">
                <a:solidFill>
                  <a:srgbClr val="800000"/>
                </a:solidFill>
              </a:rPr>
              <a:t>on the cloud sat </a:t>
            </a:r>
            <a:r>
              <a:rPr lang="en-US" sz="2000" b="1" i="1" u="sng" dirty="0">
                <a:solidFill>
                  <a:srgbClr val="800000"/>
                </a:solidFill>
              </a:rPr>
              <a:t>One like the Son of Man</a:t>
            </a:r>
            <a:r>
              <a:rPr lang="en-US" sz="2000" i="1" dirty="0">
                <a:solidFill>
                  <a:srgbClr val="800000"/>
                </a:solidFill>
              </a:rPr>
              <a:t>, having </a:t>
            </a:r>
            <a:r>
              <a:rPr lang="en-US" sz="2000" b="1" i="1" dirty="0">
                <a:solidFill>
                  <a:srgbClr val="800000"/>
                </a:solidFill>
              </a:rPr>
              <a:t>on His head a golden crown</a:t>
            </a:r>
            <a:r>
              <a:rPr lang="en-US" sz="2000" i="1" dirty="0">
                <a:solidFill>
                  <a:srgbClr val="800000"/>
                </a:solidFill>
              </a:rPr>
              <a:t>, and </a:t>
            </a:r>
            <a:r>
              <a:rPr lang="en-US" sz="2000" b="1" i="1" dirty="0">
                <a:solidFill>
                  <a:srgbClr val="800000"/>
                </a:solidFill>
              </a:rPr>
              <a:t>in His hand a sharp </a:t>
            </a:r>
            <a:r>
              <a:rPr lang="en-US" sz="2000" b="1" i="1" dirty="0" smtClean="0">
                <a:solidFill>
                  <a:srgbClr val="800000"/>
                </a:solidFill>
              </a:rPr>
              <a:t>sickle</a:t>
            </a:r>
            <a:r>
              <a:rPr lang="en-US" sz="2000" i="1" dirty="0" smtClean="0">
                <a:solidFill>
                  <a:srgbClr val="800000"/>
                </a:solidFill>
              </a:rPr>
              <a:t>.  And </a:t>
            </a:r>
            <a:r>
              <a:rPr lang="en-US" sz="2000" i="1" dirty="0">
                <a:solidFill>
                  <a:srgbClr val="800000"/>
                </a:solidFill>
              </a:rPr>
              <a:t>another angel came out of the temple, crying with a loud voice to Him who sat on the cloud, </a:t>
            </a:r>
            <a:r>
              <a:rPr lang="en-US" sz="2000" i="1" dirty="0" smtClean="0">
                <a:solidFill>
                  <a:srgbClr val="800000"/>
                </a:solidFill>
              </a:rPr>
              <a:t>“</a:t>
            </a:r>
            <a:r>
              <a:rPr lang="en-US" sz="2000" b="1" i="1" dirty="0" smtClean="0">
                <a:solidFill>
                  <a:srgbClr val="800000"/>
                </a:solidFill>
              </a:rPr>
              <a:t>Thrust </a:t>
            </a:r>
            <a:r>
              <a:rPr lang="en-US" sz="2000" b="1" i="1" dirty="0">
                <a:solidFill>
                  <a:srgbClr val="800000"/>
                </a:solidFill>
              </a:rPr>
              <a:t>in Your sickle and reap</a:t>
            </a:r>
            <a:r>
              <a:rPr lang="en-US" sz="2000" i="1" dirty="0">
                <a:solidFill>
                  <a:srgbClr val="800000"/>
                </a:solidFill>
              </a:rPr>
              <a:t>, </a:t>
            </a:r>
            <a:r>
              <a:rPr lang="en-US" sz="2000" b="1" i="1" dirty="0">
                <a:solidFill>
                  <a:srgbClr val="800000"/>
                </a:solidFill>
              </a:rPr>
              <a:t>for the time has come for You to reap</a:t>
            </a:r>
            <a:r>
              <a:rPr lang="en-US" sz="2000" i="1" dirty="0">
                <a:solidFill>
                  <a:srgbClr val="800000"/>
                </a:solidFill>
              </a:rPr>
              <a:t>, </a:t>
            </a:r>
            <a:r>
              <a:rPr lang="en-US" sz="2000" b="1" i="1" dirty="0">
                <a:solidFill>
                  <a:srgbClr val="800000"/>
                </a:solidFill>
              </a:rPr>
              <a:t>for the harvest of the earth is ripe</a:t>
            </a:r>
            <a:r>
              <a:rPr lang="en-US" sz="2000" i="1" dirty="0" smtClean="0">
                <a:solidFill>
                  <a:srgbClr val="800000"/>
                </a:solidFill>
              </a:rPr>
              <a:t>.”  </a:t>
            </a:r>
            <a:r>
              <a:rPr lang="en-US" sz="2000" i="1" dirty="0">
                <a:solidFill>
                  <a:srgbClr val="800000"/>
                </a:solidFill>
              </a:rPr>
              <a:t>So He who sat on the cloud thrust in His sickle on the earth, and </a:t>
            </a:r>
            <a:r>
              <a:rPr lang="en-US" sz="2000" b="1" i="1" u="sng" dirty="0">
                <a:solidFill>
                  <a:srgbClr val="800000"/>
                </a:solidFill>
              </a:rPr>
              <a:t>the earth was reaped</a:t>
            </a:r>
            <a:r>
              <a:rPr lang="en-US" sz="2000" i="1" dirty="0">
                <a:solidFill>
                  <a:srgbClr val="800000"/>
                </a:solidFill>
              </a:rPr>
              <a:t>. </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14:14-16</a:t>
            </a:r>
            <a:r>
              <a:rPr lang="en-US" sz="2000" dirty="0" smtClean="0"/>
              <a:t>)</a:t>
            </a:r>
          </a:p>
          <a:p>
            <a:r>
              <a:rPr lang="en-US" sz="2000" dirty="0" smtClean="0"/>
              <a:t>Even in destruction of Jerusalem, Jesus would </a:t>
            </a:r>
            <a:r>
              <a:rPr lang="en-US" sz="2000" i="1" dirty="0" smtClean="0">
                <a:solidFill>
                  <a:srgbClr val="800000"/>
                </a:solidFill>
              </a:rPr>
              <a:t>“come on the clouds of heaven”</a:t>
            </a:r>
            <a:r>
              <a:rPr lang="en-US" sz="2000" dirty="0" smtClean="0"/>
              <a:t>, while remaining </a:t>
            </a:r>
            <a:r>
              <a:rPr lang="en-US" sz="2000" i="1" dirty="0" smtClean="0">
                <a:solidFill>
                  <a:srgbClr val="800000"/>
                </a:solidFill>
              </a:rPr>
              <a:t>“seated at the right hand of Power”</a:t>
            </a:r>
            <a:r>
              <a:rPr lang="en-US" sz="2000" dirty="0" smtClean="0"/>
              <a:t>. (</a:t>
            </a:r>
            <a:r>
              <a:rPr lang="en-US" sz="2000" b="1" dirty="0" smtClean="0">
                <a:solidFill>
                  <a:srgbClr val="800000"/>
                </a:solidFill>
              </a:rPr>
              <a:t>Matthew 26:64</a:t>
            </a:r>
            <a:r>
              <a:rPr lang="en-US" sz="2000" dirty="0" smtClean="0"/>
              <a:t>).</a:t>
            </a:r>
          </a:p>
          <a:p>
            <a:r>
              <a:rPr lang="en-US" sz="2000" dirty="0" smtClean="0"/>
              <a:t>Represents Jesus </a:t>
            </a:r>
            <a:r>
              <a:rPr lang="en-US" sz="2000" b="1" i="1" dirty="0" smtClean="0"/>
              <a:t>indirectly</a:t>
            </a:r>
            <a:r>
              <a:rPr lang="en-US" sz="2000" dirty="0" smtClean="0"/>
              <a:t> converting through the gospel and His saints, even if not </a:t>
            </a:r>
            <a:r>
              <a:rPr lang="en-US" sz="2000" b="1" i="1" dirty="0" smtClean="0"/>
              <a:t>physically</a:t>
            </a:r>
            <a:r>
              <a:rPr lang="en-US" sz="2000" dirty="0" smtClean="0"/>
              <a:t> present Himself (</a:t>
            </a:r>
            <a:r>
              <a:rPr lang="en-US" sz="2000" b="1" dirty="0" smtClean="0">
                <a:solidFill>
                  <a:srgbClr val="800000"/>
                </a:solidFill>
              </a:rPr>
              <a:t>Mat. 9:38; Luke 10:2; Acts 18:9-11; 1 Peter 3:18-20</a:t>
            </a:r>
            <a:r>
              <a:rPr lang="en-US" sz="2000" dirty="0" smtClean="0"/>
              <a:t>).</a:t>
            </a:r>
          </a:p>
          <a:p>
            <a:r>
              <a:rPr lang="en-US" sz="2000" dirty="0" smtClean="0"/>
              <a:t>Listening to angel may indicate waiting on God (</a:t>
            </a:r>
            <a:r>
              <a:rPr lang="en-US" sz="2000" b="1" dirty="0" smtClean="0">
                <a:solidFill>
                  <a:srgbClr val="800000"/>
                </a:solidFill>
              </a:rPr>
              <a:t>Mark 4:26-29; Acts 1:7</a:t>
            </a:r>
            <a:r>
              <a:rPr lang="en-US" sz="2000" dirty="0" smtClean="0"/>
              <a:t>).</a:t>
            </a:r>
            <a:endParaRPr lang="en-US" sz="2000" dirty="0"/>
          </a:p>
        </p:txBody>
      </p:sp>
    </p:spTree>
    <p:extLst>
      <p:ext uri="{BB962C8B-B14F-4D97-AF65-F5344CB8AC3E}">
        <p14:creationId xmlns:p14="http://schemas.microsoft.com/office/powerpoint/2010/main" val="6243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Harvests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being gleaned in these two harvests?  Are they reaping the same harvest?  If not, how are they different?</a:t>
            </a:r>
            <a:endParaRPr lang="en-US" sz="2000" dirty="0" smtClean="0"/>
          </a:p>
          <a:p>
            <a:pPr marL="0" indent="0">
              <a:buNone/>
            </a:pPr>
            <a:r>
              <a:rPr lang="en-US" sz="2000" i="1" dirty="0">
                <a:solidFill>
                  <a:srgbClr val="800000"/>
                </a:solidFill>
              </a:rPr>
              <a:t>Then another angel came out of the temple which is in heaven, </a:t>
            </a:r>
            <a:r>
              <a:rPr lang="en-US" sz="2000" b="1" i="1" dirty="0">
                <a:solidFill>
                  <a:srgbClr val="800000"/>
                </a:solidFill>
              </a:rPr>
              <a:t>he also having a sharp sickle</a:t>
            </a:r>
            <a:r>
              <a:rPr lang="en-US" sz="2000" i="1" dirty="0" smtClean="0">
                <a:solidFill>
                  <a:srgbClr val="800000"/>
                </a:solidFill>
              </a:rPr>
              <a:t>.  And </a:t>
            </a:r>
            <a:r>
              <a:rPr lang="en-US" sz="2000" i="1" dirty="0">
                <a:solidFill>
                  <a:srgbClr val="800000"/>
                </a:solidFill>
              </a:rPr>
              <a:t>another angel came out from the altar, who </a:t>
            </a:r>
            <a:r>
              <a:rPr lang="en-US" sz="2000" b="1" i="1" dirty="0">
                <a:solidFill>
                  <a:srgbClr val="800000"/>
                </a:solidFill>
              </a:rPr>
              <a:t>had power over </a:t>
            </a:r>
            <a:r>
              <a:rPr lang="en-US" sz="2000" b="1" i="1" u="sng" dirty="0">
                <a:solidFill>
                  <a:srgbClr val="800000"/>
                </a:solidFill>
              </a:rPr>
              <a:t>fire</a:t>
            </a:r>
            <a:r>
              <a:rPr lang="en-US" sz="2000" i="1" dirty="0">
                <a:solidFill>
                  <a:srgbClr val="800000"/>
                </a:solidFill>
              </a:rPr>
              <a:t>, and he cried with a loud cry to him who had the sharp sickle, saying, </a:t>
            </a:r>
            <a:r>
              <a:rPr lang="en-US" sz="2000" i="1" dirty="0" smtClean="0">
                <a:solidFill>
                  <a:srgbClr val="800000"/>
                </a:solidFill>
              </a:rPr>
              <a:t>“Thrust </a:t>
            </a:r>
            <a:r>
              <a:rPr lang="en-US" sz="2000" i="1" dirty="0">
                <a:solidFill>
                  <a:srgbClr val="800000"/>
                </a:solidFill>
              </a:rPr>
              <a:t>in your sharp sickle and gather </a:t>
            </a:r>
            <a:r>
              <a:rPr lang="en-US" sz="2000" b="1" i="1" dirty="0">
                <a:solidFill>
                  <a:srgbClr val="800000"/>
                </a:solidFill>
              </a:rPr>
              <a:t>the clusters of the vine of the earth</a:t>
            </a:r>
            <a:r>
              <a:rPr lang="en-US" sz="2000" i="1" dirty="0">
                <a:solidFill>
                  <a:srgbClr val="800000"/>
                </a:solidFill>
              </a:rPr>
              <a:t>, for her grapes are fully ripe</a:t>
            </a:r>
            <a:r>
              <a:rPr lang="en-US" sz="2000" i="1" dirty="0" smtClean="0">
                <a:solidFill>
                  <a:srgbClr val="800000"/>
                </a:solidFill>
              </a:rPr>
              <a:t>.”  So </a:t>
            </a:r>
            <a:r>
              <a:rPr lang="en-US" sz="2000" i="1" dirty="0">
                <a:solidFill>
                  <a:srgbClr val="800000"/>
                </a:solidFill>
              </a:rPr>
              <a:t>the angel thrust his sickle into the earth and gathered the vine of the earth, and </a:t>
            </a:r>
            <a:r>
              <a:rPr lang="en-US" sz="2000" b="1" i="1" dirty="0">
                <a:solidFill>
                  <a:srgbClr val="800000"/>
                </a:solidFill>
              </a:rPr>
              <a:t>threw it into the great </a:t>
            </a:r>
            <a:r>
              <a:rPr lang="en-US" sz="2000" b="1" i="1" u="sng" dirty="0">
                <a:solidFill>
                  <a:srgbClr val="800000"/>
                </a:solidFill>
              </a:rPr>
              <a:t>winepress of the wrath</a:t>
            </a:r>
            <a:r>
              <a:rPr lang="en-US" sz="2000" b="1" i="1" dirty="0">
                <a:solidFill>
                  <a:srgbClr val="800000"/>
                </a:solidFill>
              </a:rPr>
              <a:t> of God</a:t>
            </a:r>
            <a:r>
              <a:rPr lang="en-US" sz="2000" i="1" dirty="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14:17-19 </a:t>
            </a:r>
            <a:r>
              <a:rPr lang="en-US" sz="2000" dirty="0" smtClean="0"/>
              <a:t>)</a:t>
            </a:r>
          </a:p>
          <a:p>
            <a:r>
              <a:rPr lang="en-US" sz="2000" dirty="0" smtClean="0"/>
              <a:t>Clearly, the </a:t>
            </a:r>
            <a:r>
              <a:rPr lang="en-US" sz="2000" b="1" i="1" dirty="0" smtClean="0"/>
              <a:t>latter</a:t>
            </a:r>
            <a:r>
              <a:rPr lang="en-US" sz="2000" dirty="0" smtClean="0"/>
              <a:t> harvest is intended for </a:t>
            </a:r>
            <a:r>
              <a:rPr lang="en-US" sz="2000" b="1" i="1" dirty="0" smtClean="0"/>
              <a:t>judgment</a:t>
            </a:r>
            <a:r>
              <a:rPr lang="en-US" sz="2000" dirty="0" smtClean="0"/>
              <a:t> and </a:t>
            </a:r>
            <a:r>
              <a:rPr lang="en-US" sz="2000" b="1" i="1" dirty="0" smtClean="0"/>
              <a:t>destruction</a:t>
            </a:r>
            <a:r>
              <a:rPr lang="en-US" sz="2000" dirty="0" smtClean="0"/>
              <a:t>.</a:t>
            </a:r>
          </a:p>
          <a:p>
            <a:r>
              <a:rPr lang="en-US" sz="2000" dirty="0" smtClean="0"/>
              <a:t>Therefore, the </a:t>
            </a:r>
            <a:r>
              <a:rPr lang="en-US" sz="2000" b="1" i="1" dirty="0" smtClean="0"/>
              <a:t>previous</a:t>
            </a:r>
            <a:r>
              <a:rPr lang="en-US" sz="2000" dirty="0" smtClean="0"/>
              <a:t> harvest must have been for </a:t>
            </a:r>
            <a:r>
              <a:rPr lang="en-US" sz="2000" b="1" i="1" dirty="0" smtClean="0"/>
              <a:t>redemption</a:t>
            </a:r>
            <a:r>
              <a:rPr lang="en-US" sz="2000" dirty="0" smtClean="0"/>
              <a:t> and </a:t>
            </a:r>
            <a:r>
              <a:rPr lang="en-US" sz="2000" b="1" i="1" dirty="0" smtClean="0"/>
              <a:t>salvation</a:t>
            </a:r>
            <a:r>
              <a:rPr lang="en-US" sz="2000" dirty="0" smtClean="0"/>
              <a:t>.</a:t>
            </a:r>
          </a:p>
          <a:p>
            <a:r>
              <a:rPr lang="en-US" sz="2000" dirty="0" smtClean="0"/>
              <a:t>Similar to message of comfort of sealing God’s people before destruction (</a:t>
            </a:r>
            <a:r>
              <a:rPr lang="en-US" sz="2000" b="1" dirty="0" smtClean="0">
                <a:solidFill>
                  <a:srgbClr val="800000"/>
                </a:solidFill>
              </a:rPr>
              <a:t>7:1-8</a:t>
            </a:r>
            <a:r>
              <a:rPr lang="en-US" sz="2000" dirty="0" smtClean="0"/>
              <a:t>).</a:t>
            </a:r>
          </a:p>
          <a:p>
            <a:r>
              <a:rPr lang="en-US" sz="2000" dirty="0" smtClean="0"/>
              <a:t>Comforting to know that although the difference may not be obvious here (</a:t>
            </a:r>
            <a:r>
              <a:rPr lang="en-US" sz="2000" b="1" dirty="0" smtClean="0">
                <a:solidFill>
                  <a:srgbClr val="800000"/>
                </a:solidFill>
              </a:rPr>
              <a:t>Mat. 13:24-30, 36-43</a:t>
            </a:r>
            <a:r>
              <a:rPr lang="en-US" sz="2000" dirty="0" smtClean="0"/>
              <a:t>), evil may even triumph here (</a:t>
            </a:r>
            <a:r>
              <a:rPr lang="en-US" sz="2000" b="1" dirty="0" smtClean="0">
                <a:solidFill>
                  <a:srgbClr val="800000"/>
                </a:solidFill>
              </a:rPr>
              <a:t>Psa. 73</a:t>
            </a:r>
            <a:r>
              <a:rPr lang="en-US" sz="2000" dirty="0" smtClean="0"/>
              <a:t>), God makes a distinction.</a:t>
            </a:r>
          </a:p>
          <a:p>
            <a:pPr marL="0" indent="0">
              <a:buNone/>
            </a:pPr>
            <a:endParaRPr lang="en-US" sz="2000" dirty="0"/>
          </a:p>
        </p:txBody>
      </p:sp>
    </p:spTree>
    <p:extLst>
      <p:ext uri="{BB962C8B-B14F-4D97-AF65-F5344CB8AC3E}">
        <p14:creationId xmlns:p14="http://schemas.microsoft.com/office/powerpoint/2010/main" val="29190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Jerusalem?</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100" i="1" dirty="0">
                <a:solidFill>
                  <a:srgbClr val="800000"/>
                </a:solidFill>
              </a:rPr>
              <a:t>Behold, He is </a:t>
            </a:r>
            <a:r>
              <a:rPr lang="en-US" sz="2100" b="1" i="1" u="sng" dirty="0">
                <a:solidFill>
                  <a:srgbClr val="800000"/>
                </a:solidFill>
              </a:rPr>
              <a:t>coming with clouds</a:t>
            </a:r>
            <a:r>
              <a:rPr lang="en-US" sz="2100" i="1" dirty="0">
                <a:solidFill>
                  <a:srgbClr val="800000"/>
                </a:solidFill>
              </a:rPr>
              <a:t>, and </a:t>
            </a:r>
            <a:r>
              <a:rPr lang="en-US" sz="2100" b="1" i="1" dirty="0">
                <a:solidFill>
                  <a:srgbClr val="800000"/>
                </a:solidFill>
              </a:rPr>
              <a:t>every </a:t>
            </a:r>
            <a:r>
              <a:rPr lang="en-US" sz="2100" b="1" i="1" u="sng" dirty="0">
                <a:solidFill>
                  <a:srgbClr val="800000"/>
                </a:solidFill>
              </a:rPr>
              <a:t>eye will see Him</a:t>
            </a:r>
            <a:r>
              <a:rPr lang="en-US" sz="2100" i="1" dirty="0">
                <a:solidFill>
                  <a:srgbClr val="800000"/>
                </a:solidFill>
              </a:rPr>
              <a:t>, </a:t>
            </a:r>
            <a:r>
              <a:rPr lang="en-US" sz="2100" b="1" i="1" dirty="0">
                <a:solidFill>
                  <a:srgbClr val="800000"/>
                </a:solidFill>
              </a:rPr>
              <a:t>even they who pierced Him</a:t>
            </a:r>
            <a:r>
              <a:rPr lang="en-US" sz="2100" i="1" dirty="0">
                <a:solidFill>
                  <a:srgbClr val="800000"/>
                </a:solidFill>
              </a:rPr>
              <a:t>. And </a:t>
            </a:r>
            <a:r>
              <a:rPr lang="en-US" sz="2100" b="1" i="1" u="sng" dirty="0">
                <a:solidFill>
                  <a:srgbClr val="800000"/>
                </a:solidFill>
              </a:rPr>
              <a:t>all the tribes of the earth will mourn</a:t>
            </a:r>
            <a:r>
              <a:rPr lang="en-US" sz="2100" i="1" dirty="0">
                <a:solidFill>
                  <a:srgbClr val="800000"/>
                </a:solidFill>
              </a:rPr>
              <a:t> because of Him. Even so, Amen. </a:t>
            </a:r>
            <a:r>
              <a:rPr lang="en-US" sz="2100" dirty="0"/>
              <a:t>(</a:t>
            </a:r>
            <a:r>
              <a:rPr lang="en-US" sz="2100" b="1" dirty="0">
                <a:solidFill>
                  <a:srgbClr val="800000"/>
                </a:solidFill>
              </a:rPr>
              <a:t>Revelation 1:7</a:t>
            </a:r>
            <a:r>
              <a:rPr lang="en-US" sz="2100" dirty="0" smtClean="0"/>
              <a:t>)</a:t>
            </a:r>
          </a:p>
          <a:p>
            <a:pPr marL="0" indent="0">
              <a:lnSpc>
                <a:spcPct val="97000"/>
              </a:lnSpc>
              <a:buNone/>
            </a:pPr>
            <a:r>
              <a:rPr lang="en-US" sz="2100" i="1" dirty="0" smtClean="0">
                <a:solidFill>
                  <a:srgbClr val="800000"/>
                </a:solidFill>
              </a:rPr>
              <a:t>“Immediately </a:t>
            </a:r>
            <a:r>
              <a:rPr lang="en-US" sz="2100" i="1" dirty="0">
                <a:solidFill>
                  <a:srgbClr val="800000"/>
                </a:solidFill>
              </a:rPr>
              <a:t>after the tribulation of those days the sun will be darkened, and the moon will not give its light; the stars will fall from heaven, and the powers of the heavens will be </a:t>
            </a:r>
            <a:r>
              <a:rPr lang="en-US" sz="2100" i="1" dirty="0" smtClean="0">
                <a:solidFill>
                  <a:srgbClr val="800000"/>
                </a:solidFill>
              </a:rPr>
              <a:t>shaken. Then </a:t>
            </a:r>
            <a:r>
              <a:rPr lang="en-US" sz="2100" b="1" i="1" dirty="0">
                <a:solidFill>
                  <a:srgbClr val="800000"/>
                </a:solidFill>
              </a:rPr>
              <a:t>the </a:t>
            </a:r>
            <a:r>
              <a:rPr lang="en-US" sz="2100" b="1" i="1" u="sng" dirty="0">
                <a:solidFill>
                  <a:srgbClr val="800000"/>
                </a:solidFill>
              </a:rPr>
              <a:t>sign</a:t>
            </a:r>
            <a:r>
              <a:rPr lang="en-US" sz="2100" b="1" i="1" dirty="0">
                <a:solidFill>
                  <a:srgbClr val="800000"/>
                </a:solidFill>
              </a:rPr>
              <a:t> of the Son of Man will appear in heaven</a:t>
            </a:r>
            <a:r>
              <a:rPr lang="en-US" sz="2100" i="1" dirty="0">
                <a:solidFill>
                  <a:srgbClr val="800000"/>
                </a:solidFill>
              </a:rPr>
              <a:t>, and then </a:t>
            </a:r>
            <a:r>
              <a:rPr lang="en-US" sz="2100" b="1" i="1" u="sng" dirty="0">
                <a:solidFill>
                  <a:srgbClr val="800000"/>
                </a:solidFill>
              </a:rPr>
              <a:t>all the tribes of the earth will mourn</a:t>
            </a:r>
            <a:r>
              <a:rPr lang="en-US" sz="2100" i="1" dirty="0">
                <a:solidFill>
                  <a:srgbClr val="800000"/>
                </a:solidFill>
              </a:rPr>
              <a:t>, and </a:t>
            </a:r>
            <a:r>
              <a:rPr lang="en-US" sz="2100" b="1" i="1" dirty="0">
                <a:solidFill>
                  <a:srgbClr val="800000"/>
                </a:solidFill>
              </a:rPr>
              <a:t>they will </a:t>
            </a:r>
            <a:r>
              <a:rPr lang="en-US" sz="2100" b="1" i="1" u="sng" dirty="0">
                <a:solidFill>
                  <a:srgbClr val="800000"/>
                </a:solidFill>
              </a:rPr>
              <a:t>see the Son of Man coming on the clouds</a:t>
            </a:r>
            <a:r>
              <a:rPr lang="en-US" sz="2100" b="1" i="1" dirty="0">
                <a:solidFill>
                  <a:srgbClr val="800000"/>
                </a:solidFill>
              </a:rPr>
              <a:t> of heaven with power and great glory</a:t>
            </a:r>
            <a:r>
              <a:rPr lang="en-US" sz="2100" i="1" dirty="0" smtClean="0">
                <a:solidFill>
                  <a:srgbClr val="800000"/>
                </a:solidFill>
              </a:rPr>
              <a:t>.” </a:t>
            </a:r>
            <a:r>
              <a:rPr lang="en-US" sz="2100" dirty="0"/>
              <a:t>(</a:t>
            </a:r>
            <a:r>
              <a:rPr lang="en-US" sz="2100" b="1" dirty="0" smtClean="0">
                <a:solidFill>
                  <a:srgbClr val="800000"/>
                </a:solidFill>
              </a:rPr>
              <a:t>Matt. 24:29-30</a:t>
            </a:r>
            <a:r>
              <a:rPr lang="en-US" sz="2100" dirty="0" smtClean="0"/>
              <a:t>)</a:t>
            </a:r>
          </a:p>
          <a:p>
            <a:pPr marL="0" indent="0">
              <a:lnSpc>
                <a:spcPct val="97000"/>
              </a:lnSpc>
              <a:buNone/>
            </a:pPr>
            <a:r>
              <a:rPr lang="en-US" sz="2100" i="1" dirty="0">
                <a:solidFill>
                  <a:srgbClr val="800000"/>
                </a:solidFill>
              </a:rPr>
              <a:t>But He kept silent and answered nothing. Again the high priest asked Him, saying to Him, </a:t>
            </a:r>
            <a:r>
              <a:rPr lang="en-US" sz="2100" i="1" dirty="0" smtClean="0">
                <a:solidFill>
                  <a:srgbClr val="800000"/>
                </a:solidFill>
              </a:rPr>
              <a:t>“Are </a:t>
            </a:r>
            <a:r>
              <a:rPr lang="en-US" sz="2100" i="1" dirty="0">
                <a:solidFill>
                  <a:srgbClr val="800000"/>
                </a:solidFill>
              </a:rPr>
              <a:t>You the Christ, the Son of the Blessed</a:t>
            </a:r>
            <a:r>
              <a:rPr lang="en-US" sz="2100" i="1" dirty="0" smtClean="0">
                <a:solidFill>
                  <a:srgbClr val="800000"/>
                </a:solidFill>
              </a:rPr>
              <a:t>?”  Jesus </a:t>
            </a:r>
            <a:r>
              <a:rPr lang="en-US" sz="2100" i="1" dirty="0">
                <a:solidFill>
                  <a:srgbClr val="800000"/>
                </a:solidFill>
              </a:rPr>
              <a:t>said, </a:t>
            </a:r>
            <a:r>
              <a:rPr lang="en-US" sz="2100" i="1" dirty="0" smtClean="0">
                <a:solidFill>
                  <a:srgbClr val="800000"/>
                </a:solidFill>
              </a:rPr>
              <a:t>“I </a:t>
            </a:r>
            <a:r>
              <a:rPr lang="en-US" sz="2100" i="1" dirty="0">
                <a:solidFill>
                  <a:srgbClr val="800000"/>
                </a:solidFill>
              </a:rPr>
              <a:t>am. And </a:t>
            </a:r>
            <a:r>
              <a:rPr lang="en-US" sz="2100" b="1" i="1" u="sng" dirty="0">
                <a:solidFill>
                  <a:srgbClr val="800000"/>
                </a:solidFill>
              </a:rPr>
              <a:t>you</a:t>
            </a:r>
            <a:r>
              <a:rPr lang="en-US" sz="2100" b="1" i="1" dirty="0">
                <a:solidFill>
                  <a:srgbClr val="800000"/>
                </a:solidFill>
              </a:rPr>
              <a:t> will </a:t>
            </a:r>
            <a:r>
              <a:rPr lang="en-US" sz="2100" b="1" i="1" u="sng" dirty="0">
                <a:solidFill>
                  <a:srgbClr val="800000"/>
                </a:solidFill>
              </a:rPr>
              <a:t>see the Son of Man</a:t>
            </a:r>
            <a:r>
              <a:rPr lang="en-US" sz="2100" i="1" dirty="0">
                <a:solidFill>
                  <a:srgbClr val="800000"/>
                </a:solidFill>
              </a:rPr>
              <a:t> sitting at the right hand of the Power, and </a:t>
            </a:r>
            <a:r>
              <a:rPr lang="en-US" sz="2100" b="1" i="1" u="sng" dirty="0">
                <a:solidFill>
                  <a:srgbClr val="800000"/>
                </a:solidFill>
              </a:rPr>
              <a:t>coming with the clouds</a:t>
            </a:r>
            <a:r>
              <a:rPr lang="en-US" sz="2100" b="1" i="1" dirty="0">
                <a:solidFill>
                  <a:srgbClr val="800000"/>
                </a:solidFill>
              </a:rPr>
              <a:t> of heaven</a:t>
            </a:r>
            <a:r>
              <a:rPr lang="en-US" sz="2100" i="1" dirty="0" smtClean="0">
                <a:solidFill>
                  <a:srgbClr val="800000"/>
                </a:solidFill>
              </a:rPr>
              <a:t>.” </a:t>
            </a:r>
            <a:r>
              <a:rPr lang="en-US" sz="2100" dirty="0"/>
              <a:t>(</a:t>
            </a:r>
            <a:r>
              <a:rPr lang="en-US" sz="2100" b="1" dirty="0">
                <a:solidFill>
                  <a:srgbClr val="800000"/>
                </a:solidFill>
              </a:rPr>
              <a:t>Mark </a:t>
            </a:r>
            <a:r>
              <a:rPr lang="en-US" sz="2100" b="1" dirty="0" smtClean="0">
                <a:solidFill>
                  <a:srgbClr val="800000"/>
                </a:solidFill>
              </a:rPr>
              <a:t>14:61-62</a:t>
            </a:r>
            <a:r>
              <a:rPr lang="en-US" sz="2100" dirty="0" smtClean="0"/>
              <a:t>)</a:t>
            </a:r>
            <a:endParaRPr lang="en-US" sz="2100" dirty="0"/>
          </a:p>
          <a:p>
            <a:pPr>
              <a:lnSpc>
                <a:spcPct val="97000"/>
              </a:lnSpc>
              <a:spcBef>
                <a:spcPts val="0"/>
              </a:spcBef>
            </a:pPr>
            <a:r>
              <a:rPr lang="en-US" sz="2100" dirty="0" smtClean="0"/>
              <a:t>Refers to the destruction of Jerusalem in AD 70 – already passed.</a:t>
            </a:r>
          </a:p>
        </p:txBody>
      </p:sp>
    </p:spTree>
    <p:extLst>
      <p:ext uri="{BB962C8B-B14F-4D97-AF65-F5344CB8AC3E}">
        <p14:creationId xmlns:p14="http://schemas.microsoft.com/office/powerpoint/2010/main" val="8402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Winepress of the Wrath of God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And another angel came out from the altar, who had power over fire, and he cried with a loud cry to him who had the sharp sickle, saying, “</a:t>
            </a:r>
            <a:r>
              <a:rPr lang="en-US" sz="1800" b="1" i="1" dirty="0" smtClean="0">
                <a:solidFill>
                  <a:srgbClr val="800000"/>
                </a:solidFill>
              </a:rPr>
              <a:t>Thrust in your </a:t>
            </a:r>
            <a:r>
              <a:rPr lang="en-US" sz="1800" b="1" i="1" u="sng" dirty="0" smtClean="0">
                <a:solidFill>
                  <a:srgbClr val="800000"/>
                </a:solidFill>
              </a:rPr>
              <a:t>sharp sickle </a:t>
            </a:r>
            <a:r>
              <a:rPr lang="en-US" sz="1800" i="1" dirty="0" smtClean="0">
                <a:solidFill>
                  <a:srgbClr val="800000"/>
                </a:solidFill>
              </a:rPr>
              <a:t>and gather </a:t>
            </a:r>
            <a:r>
              <a:rPr lang="en-US" sz="1800" b="1" i="1" dirty="0" smtClean="0">
                <a:solidFill>
                  <a:srgbClr val="800000"/>
                </a:solidFill>
              </a:rPr>
              <a:t>the clusters of the vine of the earth</a:t>
            </a:r>
            <a:r>
              <a:rPr lang="en-US" sz="1800" i="1" dirty="0" smtClean="0">
                <a:solidFill>
                  <a:srgbClr val="800000"/>
                </a:solidFill>
              </a:rPr>
              <a:t>, </a:t>
            </a:r>
            <a:r>
              <a:rPr lang="en-US" sz="1800" b="1" i="1" dirty="0" smtClean="0">
                <a:solidFill>
                  <a:srgbClr val="800000"/>
                </a:solidFill>
              </a:rPr>
              <a:t>for </a:t>
            </a:r>
            <a:r>
              <a:rPr lang="en-US" sz="1800" b="1" i="1" u="sng" dirty="0" smtClean="0">
                <a:solidFill>
                  <a:srgbClr val="800000"/>
                </a:solidFill>
              </a:rPr>
              <a:t>her grapes are fully ripe</a:t>
            </a:r>
            <a:r>
              <a:rPr lang="en-US" sz="1800" i="1" dirty="0" smtClean="0">
                <a:solidFill>
                  <a:srgbClr val="800000"/>
                </a:solidFill>
              </a:rPr>
              <a:t>.”  So the angel thrust his sickle into the earth and gathered the vine of the earth, and </a:t>
            </a:r>
            <a:r>
              <a:rPr lang="en-US" sz="1800" b="1" i="1" dirty="0" smtClean="0">
                <a:solidFill>
                  <a:srgbClr val="800000"/>
                </a:solidFill>
              </a:rPr>
              <a:t>threw it into </a:t>
            </a:r>
            <a:r>
              <a:rPr lang="en-US" sz="1800" b="1" i="1" u="sng" dirty="0" smtClean="0">
                <a:solidFill>
                  <a:srgbClr val="800000"/>
                </a:solidFill>
              </a:rPr>
              <a:t>the great winepress of the wrath</a:t>
            </a:r>
            <a:r>
              <a:rPr lang="en-US" sz="1800" b="1" i="1" dirty="0" smtClean="0">
                <a:solidFill>
                  <a:srgbClr val="800000"/>
                </a:solidFill>
              </a:rPr>
              <a:t> of God</a:t>
            </a:r>
            <a:r>
              <a:rPr lang="en-US" sz="1800" i="1" dirty="0" smtClean="0">
                <a:solidFill>
                  <a:srgbClr val="800000"/>
                </a:solidFill>
              </a:rPr>
              <a:t>.  And </a:t>
            </a:r>
            <a:r>
              <a:rPr lang="en-US" sz="1800" b="1" i="1" dirty="0" smtClean="0">
                <a:solidFill>
                  <a:srgbClr val="800000"/>
                </a:solidFill>
              </a:rPr>
              <a:t>the winepress was trampled </a:t>
            </a:r>
            <a:r>
              <a:rPr lang="en-US" sz="1800" b="1" i="1" u="sng" dirty="0" smtClean="0">
                <a:solidFill>
                  <a:srgbClr val="800000"/>
                </a:solidFill>
              </a:rPr>
              <a:t>outside the city</a:t>
            </a:r>
            <a:r>
              <a:rPr lang="en-US" sz="1800" i="1" dirty="0" smtClean="0">
                <a:solidFill>
                  <a:srgbClr val="800000"/>
                </a:solidFill>
              </a:rPr>
              <a:t>, and </a:t>
            </a:r>
            <a:r>
              <a:rPr lang="en-US" sz="1800" b="1" i="1" u="sng" dirty="0" smtClean="0">
                <a:solidFill>
                  <a:srgbClr val="800000"/>
                </a:solidFill>
              </a:rPr>
              <a:t>blood</a:t>
            </a:r>
            <a:r>
              <a:rPr lang="en-US" sz="1800" b="1" i="1" dirty="0" smtClean="0">
                <a:solidFill>
                  <a:srgbClr val="800000"/>
                </a:solidFill>
              </a:rPr>
              <a:t> came out of the winepress</a:t>
            </a:r>
            <a:r>
              <a:rPr lang="en-US" sz="1800" i="1" dirty="0" smtClean="0">
                <a:solidFill>
                  <a:srgbClr val="800000"/>
                </a:solidFill>
              </a:rPr>
              <a:t>, </a:t>
            </a:r>
            <a:r>
              <a:rPr lang="en-US" sz="1800" b="1" i="1" dirty="0" smtClean="0">
                <a:solidFill>
                  <a:srgbClr val="800000"/>
                </a:solidFill>
              </a:rPr>
              <a:t>up to the horses’ bridles, for </a:t>
            </a:r>
            <a:r>
              <a:rPr lang="en-US" sz="1800" b="1" i="1" u="sng" dirty="0" smtClean="0">
                <a:solidFill>
                  <a:srgbClr val="800000"/>
                </a:solidFill>
              </a:rPr>
              <a:t>one thousand six hundred</a:t>
            </a:r>
            <a:r>
              <a:rPr lang="en-US" sz="1800" b="1" i="1" dirty="0" smtClean="0">
                <a:solidFill>
                  <a:srgbClr val="800000"/>
                </a:solidFill>
              </a:rPr>
              <a:t> furlongs</a:t>
            </a:r>
            <a:r>
              <a:rPr lang="en-US" sz="1800" i="1" dirty="0" smtClean="0">
                <a:solidFill>
                  <a:srgbClr val="800000"/>
                </a:solidFill>
              </a:rPr>
              <a:t>. </a:t>
            </a:r>
            <a:r>
              <a:rPr lang="en-US" sz="1800" dirty="0" smtClean="0"/>
              <a:t>(</a:t>
            </a:r>
            <a:r>
              <a:rPr lang="en-US" sz="1800" b="1" dirty="0" smtClean="0">
                <a:solidFill>
                  <a:srgbClr val="800000"/>
                </a:solidFill>
              </a:rPr>
              <a:t>Revelation 14:18-20 </a:t>
            </a:r>
            <a:r>
              <a:rPr lang="en-US" sz="1800" dirty="0" smtClean="0"/>
              <a:t>)</a:t>
            </a:r>
          </a:p>
          <a:p>
            <a:pPr marL="346075" lvl="0" indent="-346075">
              <a:spcBef>
                <a:spcPts val="0"/>
              </a:spcBef>
              <a:buFont typeface="+mj-lt"/>
              <a:buAutoNum type="arabicPeriod" startAt="13"/>
            </a:pPr>
            <a:r>
              <a:rPr lang="en-US" sz="1800" dirty="0" smtClean="0"/>
              <a:t>Compare </a:t>
            </a:r>
            <a:r>
              <a:rPr lang="en-US" sz="1800" dirty="0"/>
              <a:t>the use of the </a:t>
            </a:r>
            <a:r>
              <a:rPr lang="en-US" sz="1800" i="1" dirty="0">
                <a:solidFill>
                  <a:srgbClr val="800000"/>
                </a:solidFill>
              </a:rPr>
              <a:t>“winepress of the wrath of God”</a:t>
            </a:r>
            <a:r>
              <a:rPr lang="en-US" sz="1800" dirty="0"/>
              <a:t> here to the original uses by Old Testament prophets (</a:t>
            </a:r>
            <a:r>
              <a:rPr lang="en-US" sz="1800" b="1" dirty="0">
                <a:solidFill>
                  <a:srgbClr val="800000"/>
                </a:solidFill>
              </a:rPr>
              <a:t>Isaiah 63:1-6; Lamentation 1:15; Joel 3:9-16</a:t>
            </a:r>
            <a:r>
              <a:rPr lang="en-US" sz="1800" dirty="0"/>
              <a:t>).  What is the meaning of this symbol?</a:t>
            </a:r>
            <a:endParaRPr lang="en-US" sz="1800" dirty="0" smtClean="0"/>
          </a:p>
          <a:p>
            <a:pPr>
              <a:spcBef>
                <a:spcPts val="0"/>
              </a:spcBef>
            </a:pPr>
            <a:r>
              <a:rPr lang="en-US" sz="1800" i="1" dirty="0" smtClean="0">
                <a:solidFill>
                  <a:srgbClr val="800000"/>
                </a:solidFill>
              </a:rPr>
              <a:t>“Ripeness”</a:t>
            </a:r>
            <a:r>
              <a:rPr lang="en-US" sz="1800" dirty="0" smtClean="0"/>
              <a:t> is used to show end of patience, passed ready for judgment (</a:t>
            </a:r>
            <a:r>
              <a:rPr lang="en-US" sz="1800" b="1" dirty="0" smtClean="0">
                <a:solidFill>
                  <a:srgbClr val="800000"/>
                </a:solidFill>
              </a:rPr>
              <a:t>Joel 3:12-13</a:t>
            </a:r>
            <a:r>
              <a:rPr lang="en-US" sz="1800" dirty="0" smtClean="0"/>
              <a:t>).</a:t>
            </a:r>
          </a:p>
          <a:p>
            <a:pPr>
              <a:spcBef>
                <a:spcPts val="0"/>
              </a:spcBef>
            </a:pPr>
            <a:r>
              <a:rPr lang="en-US" sz="1800" i="1" dirty="0" smtClean="0">
                <a:solidFill>
                  <a:srgbClr val="800000"/>
                </a:solidFill>
              </a:rPr>
              <a:t>“Sharpness”</a:t>
            </a:r>
            <a:r>
              <a:rPr lang="en-US" sz="1800" dirty="0" smtClean="0"/>
              <a:t> implies both swiftness and </a:t>
            </a:r>
            <a:r>
              <a:rPr lang="en-US" sz="1800" b="1" i="1" dirty="0" smtClean="0"/>
              <a:t>accuracy</a:t>
            </a:r>
            <a:r>
              <a:rPr lang="en-US" sz="1800" dirty="0" smtClean="0"/>
              <a:t> of judgment (</a:t>
            </a:r>
            <a:r>
              <a:rPr lang="en-US" sz="1800" b="1" dirty="0" smtClean="0">
                <a:solidFill>
                  <a:srgbClr val="800000"/>
                </a:solidFill>
              </a:rPr>
              <a:t>Hebrews 4:12-13</a:t>
            </a:r>
            <a:r>
              <a:rPr lang="en-US" sz="1800" dirty="0" smtClean="0"/>
              <a:t>).</a:t>
            </a:r>
          </a:p>
          <a:p>
            <a:pPr>
              <a:spcBef>
                <a:spcPts val="0"/>
              </a:spcBef>
            </a:pPr>
            <a:r>
              <a:rPr lang="en-US" sz="1800" i="1" dirty="0" smtClean="0">
                <a:solidFill>
                  <a:srgbClr val="800000"/>
                </a:solidFill>
              </a:rPr>
              <a:t>“Trampling …blood”</a:t>
            </a:r>
            <a:r>
              <a:rPr lang="en-US" sz="1800" dirty="0" smtClean="0"/>
              <a:t> refer to the judgment, destruction and extent (</a:t>
            </a:r>
            <a:r>
              <a:rPr lang="en-US" sz="1800" b="1" dirty="0" smtClean="0">
                <a:solidFill>
                  <a:srgbClr val="800000"/>
                </a:solidFill>
              </a:rPr>
              <a:t>Lam. 1:15; Isa. 63:2-6</a:t>
            </a:r>
            <a:r>
              <a:rPr lang="en-US" sz="1800" dirty="0" smtClean="0"/>
              <a:t>).</a:t>
            </a:r>
          </a:p>
          <a:p>
            <a:pPr>
              <a:spcBef>
                <a:spcPts val="0"/>
              </a:spcBef>
            </a:pPr>
            <a:r>
              <a:rPr lang="en-US" sz="1800" dirty="0" smtClean="0"/>
              <a:t>The </a:t>
            </a:r>
            <a:r>
              <a:rPr lang="en-US" sz="1800" i="1" dirty="0" smtClean="0">
                <a:solidFill>
                  <a:srgbClr val="800000"/>
                </a:solidFill>
              </a:rPr>
              <a:t>“wine”</a:t>
            </a:r>
            <a:r>
              <a:rPr lang="en-US" sz="1800" dirty="0" smtClean="0"/>
              <a:t> is used to refer to the </a:t>
            </a:r>
            <a:r>
              <a:rPr lang="en-US" sz="1800" i="1" dirty="0" smtClean="0">
                <a:solidFill>
                  <a:srgbClr val="800000"/>
                </a:solidFill>
              </a:rPr>
              <a:t>“drunken”</a:t>
            </a:r>
            <a:r>
              <a:rPr lang="en-US" sz="1800" dirty="0" smtClean="0"/>
              <a:t> effect induced by the devastation (</a:t>
            </a:r>
            <a:r>
              <a:rPr lang="en-US" sz="1800" b="1" dirty="0" smtClean="0">
                <a:solidFill>
                  <a:srgbClr val="800000"/>
                </a:solidFill>
              </a:rPr>
              <a:t>Isa. 63:6</a:t>
            </a:r>
            <a:r>
              <a:rPr lang="en-US" sz="1800" dirty="0" smtClean="0"/>
              <a:t>).</a:t>
            </a:r>
          </a:p>
          <a:p>
            <a:pPr>
              <a:spcBef>
                <a:spcPts val="0"/>
              </a:spcBef>
            </a:pPr>
            <a:r>
              <a:rPr lang="en-US" sz="1800" dirty="0" smtClean="0"/>
              <a:t>1600 = 4 x 4 x 10 x 10 = Emphasize covering the world, the breadth of impact &amp; destruction.</a:t>
            </a:r>
          </a:p>
          <a:p>
            <a:pPr>
              <a:spcBef>
                <a:spcPts val="0"/>
              </a:spcBef>
            </a:pPr>
            <a:r>
              <a:rPr lang="en-US" sz="1800" i="1" dirty="0" smtClean="0">
                <a:solidFill>
                  <a:srgbClr val="800000"/>
                </a:solidFill>
              </a:rPr>
              <a:t>“Outside the city”</a:t>
            </a:r>
            <a:r>
              <a:rPr lang="en-US" sz="1800" dirty="0" smtClean="0"/>
              <a:t> – Associated criminal (</a:t>
            </a:r>
            <a:r>
              <a:rPr lang="en-US" sz="1800" b="1" dirty="0" smtClean="0">
                <a:solidFill>
                  <a:srgbClr val="800000"/>
                </a:solidFill>
              </a:rPr>
              <a:t>1Ki.21:13</a:t>
            </a:r>
            <a:r>
              <a:rPr lang="en-US" sz="1800" dirty="0" smtClean="0"/>
              <a:t>). Inner city not trampled (</a:t>
            </a:r>
            <a:r>
              <a:rPr lang="en-US" sz="1800" b="1" dirty="0" smtClean="0">
                <a:solidFill>
                  <a:srgbClr val="800000"/>
                </a:solidFill>
              </a:rPr>
              <a:t>Rev. 11:1-2</a:t>
            </a:r>
            <a:r>
              <a:rPr lang="en-US" sz="1800" dirty="0" smtClean="0"/>
              <a:t>)?</a:t>
            </a:r>
            <a:endParaRPr lang="en-US" sz="1800" i="1" dirty="0"/>
          </a:p>
        </p:txBody>
      </p:sp>
    </p:spTree>
    <p:extLst>
      <p:ext uri="{BB962C8B-B14F-4D97-AF65-F5344CB8AC3E}">
        <p14:creationId xmlns:p14="http://schemas.microsoft.com/office/powerpoint/2010/main" val="27033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16 – Prelude to the</a:t>
            </a:r>
          </a:p>
          <a:p>
            <a:r>
              <a:rPr lang="en-US" sz="1800" b="1" dirty="0" smtClean="0"/>
              <a:t>Bowls of Wrath</a:t>
            </a:r>
            <a:endParaRPr lang="en-US" sz="1800" b="1" dirty="0"/>
          </a:p>
        </p:txBody>
      </p:sp>
    </p:spTree>
    <p:extLst>
      <p:ext uri="{BB962C8B-B14F-4D97-AF65-F5344CB8AC3E}">
        <p14:creationId xmlns:p14="http://schemas.microsoft.com/office/powerpoint/2010/main" val="3773151202"/>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Prelude to the Seven</a:t>
            </a:r>
          </a:p>
          <a:p>
            <a:r>
              <a:rPr lang="en-US" dirty="0" smtClean="0"/>
              <a:t>Bowls of Wrath</a:t>
            </a:r>
          </a:p>
          <a:p>
            <a:r>
              <a:rPr lang="en-US" dirty="0" smtClean="0"/>
              <a:t>Revelation 15:1-8</a:t>
            </a:r>
            <a:endParaRPr lang="en-US" dirty="0"/>
          </a:p>
        </p:txBody>
      </p:sp>
    </p:spTree>
    <p:extLst>
      <p:ext uri="{BB962C8B-B14F-4D97-AF65-F5344CB8AC3E}">
        <p14:creationId xmlns:p14="http://schemas.microsoft.com/office/powerpoint/2010/main" val="4052114025"/>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Plagues”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Does the following vision represent a retelling of the already told story, or is it a continuation?  How do you know?</a:t>
            </a:r>
            <a:endParaRPr lang="en-US" sz="2000" dirty="0" smtClean="0"/>
          </a:p>
          <a:p>
            <a:pPr marL="0" indent="0">
              <a:buNone/>
            </a:pPr>
            <a:r>
              <a:rPr lang="en-US" sz="2000" i="1" dirty="0">
                <a:solidFill>
                  <a:srgbClr val="800000"/>
                </a:solidFill>
              </a:rPr>
              <a:t>Then I saw another sign in heaven, great and marvelous: seven angels having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in </a:t>
            </a:r>
            <a:r>
              <a:rPr lang="en-US" sz="2000" b="1" i="1" u="sng" dirty="0">
                <a:solidFill>
                  <a:srgbClr val="800000"/>
                </a:solidFill>
              </a:rPr>
              <a:t>them</a:t>
            </a:r>
            <a:r>
              <a:rPr lang="en-US" sz="2000" b="1" i="1" dirty="0">
                <a:solidFill>
                  <a:srgbClr val="800000"/>
                </a:solidFill>
              </a:rPr>
              <a:t> the wrath of God is </a:t>
            </a:r>
            <a:r>
              <a:rPr lang="en-US" sz="2000" b="1" i="1" u="sng" dirty="0">
                <a:solidFill>
                  <a:srgbClr val="800000"/>
                </a:solidFill>
              </a:rPr>
              <a:t>complete</a:t>
            </a:r>
            <a:r>
              <a:rPr lang="en-US" sz="2000" i="1" dirty="0" smtClean="0">
                <a:solidFill>
                  <a:srgbClr val="800000"/>
                </a:solidFill>
              </a:rPr>
              <a:t>. </a:t>
            </a:r>
            <a:r>
              <a:rPr lang="en-US" sz="2000" dirty="0" smtClean="0"/>
              <a:t>(</a:t>
            </a:r>
            <a:r>
              <a:rPr lang="en-US" sz="2000" b="1" dirty="0" smtClean="0">
                <a:solidFill>
                  <a:srgbClr val="800000"/>
                </a:solidFill>
              </a:rPr>
              <a:t>Revelation 15:1</a:t>
            </a:r>
            <a:r>
              <a:rPr lang="en-US" sz="2000" dirty="0" smtClean="0"/>
              <a:t>)</a:t>
            </a:r>
          </a:p>
          <a:p>
            <a:r>
              <a:rPr lang="en-US" sz="2000" dirty="0" smtClean="0"/>
              <a:t>How can something be </a:t>
            </a:r>
            <a:r>
              <a:rPr lang="en-US" sz="2000" i="1" dirty="0" smtClean="0">
                <a:solidFill>
                  <a:srgbClr val="800000"/>
                </a:solidFill>
              </a:rPr>
              <a:t>“last”</a:t>
            </a:r>
            <a:r>
              <a:rPr lang="en-US" sz="2000" dirty="0" smtClean="0"/>
              <a:t> if it is not part of something that came </a:t>
            </a:r>
            <a:r>
              <a:rPr lang="en-US" sz="2000" b="1" i="1" dirty="0" smtClean="0"/>
              <a:t>first</a:t>
            </a:r>
            <a:r>
              <a:rPr lang="en-US" sz="2000" i="1" dirty="0" smtClean="0"/>
              <a:t>?</a:t>
            </a:r>
          </a:p>
          <a:p>
            <a:r>
              <a:rPr lang="en-US" sz="2000" dirty="0" smtClean="0"/>
              <a:t>How can something </a:t>
            </a:r>
            <a:r>
              <a:rPr lang="en-US" sz="2000" i="1" dirty="0" smtClean="0">
                <a:solidFill>
                  <a:srgbClr val="800000"/>
                </a:solidFill>
              </a:rPr>
              <a:t>“complete”</a:t>
            </a:r>
            <a:r>
              <a:rPr lang="en-US" sz="2000" dirty="0" smtClean="0"/>
              <a:t> God’s wrath, if it was not part of something that was previously </a:t>
            </a:r>
            <a:r>
              <a:rPr lang="en-US" sz="2000" b="1" i="1" dirty="0" smtClean="0"/>
              <a:t>incomplete</a:t>
            </a:r>
            <a:r>
              <a:rPr lang="en-US" sz="2000" dirty="0" smtClean="0"/>
              <a:t>?</a:t>
            </a:r>
          </a:p>
          <a:p>
            <a:r>
              <a:rPr lang="en-US" sz="2000" dirty="0" smtClean="0"/>
              <a:t>Necessarily implies this is a </a:t>
            </a:r>
            <a:r>
              <a:rPr lang="en-US" sz="2000" b="1" i="1" dirty="0" smtClean="0"/>
              <a:t>continuation</a:t>
            </a:r>
            <a:r>
              <a:rPr lang="en-US" sz="2000" dirty="0" smtClean="0"/>
              <a:t> instead of a </a:t>
            </a:r>
            <a:r>
              <a:rPr lang="en-US" sz="2000" b="1" i="1" dirty="0" smtClean="0"/>
              <a:t>recapitulation</a:t>
            </a:r>
            <a:r>
              <a:rPr lang="en-US" sz="2000" dirty="0" smtClean="0"/>
              <a:t>, </a:t>
            </a:r>
            <a:r>
              <a:rPr lang="en-US" sz="2000" b="1" i="1" dirty="0" smtClean="0"/>
              <a:t>retelling</a:t>
            </a:r>
            <a:r>
              <a:rPr lang="en-US" sz="2000" dirty="0" smtClean="0"/>
              <a:t>.</a:t>
            </a:r>
          </a:p>
        </p:txBody>
      </p:sp>
    </p:spTree>
    <p:extLst>
      <p:ext uri="{BB962C8B-B14F-4D97-AF65-F5344CB8AC3E}">
        <p14:creationId xmlns:p14="http://schemas.microsoft.com/office/powerpoint/2010/main" val="126531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of Glass Mingled with Fire”</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2"/>
            </a:pPr>
            <a:r>
              <a:rPr lang="en-US" sz="2000" dirty="0"/>
              <a:t>Where else has the symbol of the </a:t>
            </a:r>
            <a:r>
              <a:rPr lang="en-US" sz="2000" i="1" dirty="0">
                <a:solidFill>
                  <a:srgbClr val="800000"/>
                </a:solidFill>
              </a:rPr>
              <a:t>“sea”</a:t>
            </a:r>
            <a:r>
              <a:rPr lang="en-US" sz="2000" dirty="0"/>
              <a:t> been previously used in Revelation?  How is the </a:t>
            </a:r>
            <a:r>
              <a:rPr lang="en-US" sz="2000" i="1" dirty="0">
                <a:solidFill>
                  <a:srgbClr val="800000"/>
                </a:solidFill>
              </a:rPr>
              <a:t>“sea”</a:t>
            </a:r>
            <a:r>
              <a:rPr lang="en-US" sz="2000" dirty="0"/>
              <a:t> here connected to those references, if any?  What is the significance of the symbol in this case?</a:t>
            </a:r>
            <a:endParaRPr lang="en-US" sz="2000" dirty="0" smtClean="0"/>
          </a:p>
          <a:p>
            <a:pPr marL="0" indent="0">
              <a:lnSpc>
                <a:spcPct val="98000"/>
              </a:lnSpc>
              <a:spcBef>
                <a:spcPts val="0"/>
              </a:spcBef>
              <a:buNone/>
            </a:pPr>
            <a:r>
              <a:rPr lang="en-US" sz="2000" i="1" dirty="0">
                <a:solidFill>
                  <a:srgbClr val="800000"/>
                </a:solidFill>
              </a:rPr>
              <a:t>And I saw </a:t>
            </a:r>
            <a:r>
              <a:rPr lang="en-US" sz="2000" b="1" i="1" dirty="0">
                <a:solidFill>
                  <a:srgbClr val="800000"/>
                </a:solidFill>
              </a:rPr>
              <a:t>something like a </a:t>
            </a:r>
            <a:r>
              <a:rPr lang="en-US" sz="2000" b="1" i="1" u="sng" dirty="0">
                <a:solidFill>
                  <a:srgbClr val="800000"/>
                </a:solidFill>
              </a:rPr>
              <a:t>sea of glass mingled with fire</a:t>
            </a:r>
            <a:r>
              <a:rPr lang="en-US" sz="2000" i="1" dirty="0">
                <a:solidFill>
                  <a:srgbClr val="800000"/>
                </a:solidFill>
              </a:rPr>
              <a:t>, and </a:t>
            </a:r>
            <a:r>
              <a:rPr lang="en-US" sz="2000" b="1" i="1" dirty="0">
                <a:solidFill>
                  <a:srgbClr val="800000"/>
                </a:solidFill>
              </a:rPr>
              <a:t>those who have the victory over the beast</a:t>
            </a:r>
            <a:r>
              <a:rPr lang="en-US" sz="2000" i="1" dirty="0">
                <a:solidFill>
                  <a:srgbClr val="800000"/>
                </a:solidFill>
              </a:rPr>
              <a:t>, over his image and over his mark and over the number of his name, </a:t>
            </a:r>
            <a:r>
              <a:rPr lang="en-US" sz="2000" b="1" i="1" u="sng" dirty="0">
                <a:solidFill>
                  <a:srgbClr val="800000"/>
                </a:solidFill>
              </a:rPr>
              <a:t>standing on the sea of glass</a:t>
            </a:r>
            <a:r>
              <a:rPr lang="en-US" sz="2000" b="1" i="1" dirty="0">
                <a:solidFill>
                  <a:srgbClr val="800000"/>
                </a:solidFill>
              </a:rPr>
              <a:t>, having harps of God</a:t>
            </a:r>
            <a:r>
              <a:rPr lang="en-US" sz="2000" i="1" dirty="0">
                <a:solidFill>
                  <a:srgbClr val="800000"/>
                </a:solidFill>
              </a:rPr>
              <a:t>. </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15:2</a:t>
            </a:r>
            <a:r>
              <a:rPr lang="en-US" sz="2000" dirty="0" smtClean="0"/>
              <a:t>)</a:t>
            </a:r>
            <a:endParaRPr lang="en-US" sz="2000" dirty="0"/>
          </a:p>
          <a:p>
            <a:pPr>
              <a:lnSpc>
                <a:spcPct val="98000"/>
              </a:lnSpc>
              <a:spcBef>
                <a:spcPts val="0"/>
              </a:spcBef>
            </a:pPr>
            <a:r>
              <a:rPr lang="en-US" sz="2000" dirty="0" smtClean="0"/>
              <a:t>In </a:t>
            </a:r>
            <a:r>
              <a:rPr lang="en-US" sz="2000" b="1" dirty="0" smtClean="0">
                <a:solidFill>
                  <a:srgbClr val="800000"/>
                </a:solidFill>
              </a:rPr>
              <a:t>13:1</a:t>
            </a:r>
            <a:r>
              <a:rPr lang="en-US" sz="2000" dirty="0" smtClean="0"/>
              <a:t>, the </a:t>
            </a:r>
            <a:r>
              <a:rPr lang="en-US" sz="2000" i="1" dirty="0" smtClean="0">
                <a:solidFill>
                  <a:srgbClr val="800000"/>
                </a:solidFill>
              </a:rPr>
              <a:t>“sea beast”</a:t>
            </a:r>
            <a:r>
              <a:rPr lang="en-US" sz="2000" dirty="0" smtClean="0"/>
              <a:t> arose from the </a:t>
            </a:r>
            <a:r>
              <a:rPr lang="en-US" sz="2000" i="1" dirty="0" smtClean="0"/>
              <a:t>“</a:t>
            </a:r>
            <a:r>
              <a:rPr lang="en-US" sz="2000" i="1" dirty="0" smtClean="0">
                <a:solidFill>
                  <a:srgbClr val="800000"/>
                </a:solidFill>
              </a:rPr>
              <a:t>sea”</a:t>
            </a:r>
            <a:r>
              <a:rPr lang="en-US" sz="2000" dirty="0"/>
              <a:t> </a:t>
            </a:r>
            <a:r>
              <a:rPr lang="en-US" sz="2000" dirty="0" smtClean="0"/>
              <a:t>…</a:t>
            </a:r>
          </a:p>
          <a:p>
            <a:pPr>
              <a:lnSpc>
                <a:spcPct val="98000"/>
              </a:lnSpc>
              <a:spcBef>
                <a:spcPts val="0"/>
              </a:spcBef>
            </a:pPr>
            <a:r>
              <a:rPr lang="en-US" sz="2000" dirty="0" smtClean="0"/>
              <a:t>If related, then this could represent society on fire, in upheaval or turmoil.</a:t>
            </a:r>
          </a:p>
          <a:p>
            <a:pPr>
              <a:lnSpc>
                <a:spcPct val="98000"/>
              </a:lnSpc>
              <a:spcBef>
                <a:spcPts val="0"/>
              </a:spcBef>
            </a:pPr>
            <a:r>
              <a:rPr lang="en-US" sz="2000" dirty="0" smtClean="0"/>
              <a:t>The </a:t>
            </a:r>
            <a:r>
              <a:rPr lang="en-US" sz="2000" i="1" dirty="0" smtClean="0">
                <a:solidFill>
                  <a:srgbClr val="800000"/>
                </a:solidFill>
              </a:rPr>
              <a:t>“sea of </a:t>
            </a:r>
            <a:r>
              <a:rPr lang="en-US" sz="2000" b="1" i="1" dirty="0" smtClean="0">
                <a:solidFill>
                  <a:srgbClr val="800000"/>
                </a:solidFill>
              </a:rPr>
              <a:t>glass</a:t>
            </a:r>
            <a:r>
              <a:rPr lang="en-US" sz="2000" i="1" dirty="0" smtClean="0">
                <a:solidFill>
                  <a:srgbClr val="800000"/>
                </a:solidFill>
              </a:rPr>
              <a:t>, like crystal”</a:t>
            </a:r>
            <a:r>
              <a:rPr lang="en-US" sz="2000" dirty="0" smtClean="0"/>
              <a:t> is only mentioned in </a:t>
            </a:r>
            <a:r>
              <a:rPr lang="en-US" sz="2000" b="1" dirty="0" smtClean="0">
                <a:solidFill>
                  <a:srgbClr val="800000"/>
                </a:solidFill>
              </a:rPr>
              <a:t>4:6</a:t>
            </a:r>
            <a:r>
              <a:rPr lang="en-US" sz="2000" dirty="0" smtClean="0"/>
              <a:t> as </a:t>
            </a:r>
            <a:r>
              <a:rPr lang="en-US" sz="2000" i="1" dirty="0" smtClean="0">
                <a:solidFill>
                  <a:srgbClr val="800000"/>
                </a:solidFill>
              </a:rPr>
              <a:t>“before the throne”</a:t>
            </a:r>
            <a:r>
              <a:rPr lang="en-US" sz="2000" dirty="0" smtClean="0"/>
              <a:t> …</a:t>
            </a:r>
          </a:p>
          <a:p>
            <a:pPr>
              <a:lnSpc>
                <a:spcPct val="98000"/>
              </a:lnSpc>
              <a:spcBef>
                <a:spcPts val="0"/>
              </a:spcBef>
            </a:pPr>
            <a:r>
              <a:rPr lang="en-US" sz="2000" dirty="0" smtClean="0"/>
              <a:t>God uses </a:t>
            </a:r>
            <a:r>
              <a:rPr lang="en-US" sz="2000" i="1" dirty="0" smtClean="0">
                <a:solidFill>
                  <a:srgbClr val="800000"/>
                </a:solidFill>
              </a:rPr>
              <a:t>“fire”</a:t>
            </a:r>
            <a:r>
              <a:rPr lang="en-US" sz="2000" dirty="0" smtClean="0"/>
              <a:t> to purify His saints (</a:t>
            </a:r>
            <a:r>
              <a:rPr lang="en-US" sz="2000" b="1" dirty="0" err="1" smtClean="0">
                <a:solidFill>
                  <a:srgbClr val="800000"/>
                </a:solidFill>
              </a:rPr>
              <a:t>Zec</a:t>
            </a:r>
            <a:r>
              <a:rPr lang="en-US" sz="2000" b="1" dirty="0" smtClean="0">
                <a:solidFill>
                  <a:srgbClr val="800000"/>
                </a:solidFill>
              </a:rPr>
              <a:t>. 13:9;Mal. 3:2-4;1Cor.3:12-15; 1Pet.1:7</a:t>
            </a:r>
            <a:r>
              <a:rPr lang="en-US" sz="2000" dirty="0" smtClean="0"/>
              <a:t>).</a:t>
            </a:r>
          </a:p>
          <a:p>
            <a:pPr>
              <a:lnSpc>
                <a:spcPct val="98000"/>
              </a:lnSpc>
              <a:spcBef>
                <a:spcPts val="0"/>
              </a:spcBef>
            </a:pPr>
            <a:r>
              <a:rPr lang="en-US" sz="2000" dirty="0" smtClean="0"/>
              <a:t>Death, here associated with a fiery trial, is the last barrier, uninhabited that separates us from God.  It does not exist in eternity (</a:t>
            </a:r>
            <a:r>
              <a:rPr lang="en-US" sz="2000" b="1" dirty="0" smtClean="0">
                <a:solidFill>
                  <a:srgbClr val="800000"/>
                </a:solidFill>
              </a:rPr>
              <a:t>21:1</a:t>
            </a:r>
            <a:r>
              <a:rPr lang="en-US" sz="2000" dirty="0" smtClean="0"/>
              <a:t>).</a:t>
            </a:r>
          </a:p>
          <a:p>
            <a:pPr>
              <a:lnSpc>
                <a:spcPct val="98000"/>
              </a:lnSpc>
              <a:spcBef>
                <a:spcPts val="0"/>
              </a:spcBef>
            </a:pPr>
            <a:r>
              <a:rPr lang="en-US" sz="2000" dirty="0" smtClean="0"/>
              <a:t>Here the saints are seen victorious (</a:t>
            </a:r>
            <a:r>
              <a:rPr lang="en-US" sz="2000" i="1" dirty="0" smtClean="0">
                <a:solidFill>
                  <a:srgbClr val="800000"/>
                </a:solidFill>
              </a:rPr>
              <a:t>“standing on the sea”</a:t>
            </a:r>
            <a:r>
              <a:rPr lang="en-US" sz="2000" dirty="0" smtClean="0"/>
              <a:t>), conquering the beast and its temptations through a fiery death, all while praising God (</a:t>
            </a:r>
            <a:r>
              <a:rPr lang="en-US" sz="2000" b="1" dirty="0" smtClean="0">
                <a:solidFill>
                  <a:srgbClr val="800000"/>
                </a:solidFill>
              </a:rPr>
              <a:t>Acts 16:25</a:t>
            </a:r>
            <a:r>
              <a:rPr lang="en-US" sz="2000" dirty="0" smtClean="0"/>
              <a:t>).</a:t>
            </a:r>
          </a:p>
        </p:txBody>
      </p:sp>
    </p:spTree>
    <p:extLst>
      <p:ext uri="{BB962C8B-B14F-4D97-AF65-F5344CB8AC3E}">
        <p14:creationId xmlns:p14="http://schemas.microsoft.com/office/powerpoint/2010/main" val="42147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Marvelous, Just, True, Holy God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1800" dirty="0"/>
              <a:t>What lessons can we learn from the song sang by those </a:t>
            </a:r>
            <a:r>
              <a:rPr lang="en-US" sz="1800" i="1" dirty="0">
                <a:solidFill>
                  <a:srgbClr val="800000"/>
                </a:solidFill>
              </a:rPr>
              <a:t>“standing on the sea of glass”</a:t>
            </a:r>
            <a:r>
              <a:rPr lang="en-US" sz="1800" dirty="0"/>
              <a:t>?  How does this compare to previous questions and songs offered to God by His saints?</a:t>
            </a:r>
            <a:endParaRPr lang="en-US" sz="1800" dirty="0" smtClean="0"/>
          </a:p>
          <a:p>
            <a:pPr marL="0" indent="0">
              <a:spcBef>
                <a:spcPts val="0"/>
              </a:spcBef>
              <a:buNone/>
            </a:pPr>
            <a:r>
              <a:rPr lang="en-US" sz="1800" i="1" dirty="0">
                <a:solidFill>
                  <a:srgbClr val="800000"/>
                </a:solidFill>
              </a:rPr>
              <a:t>They sing the </a:t>
            </a:r>
            <a:r>
              <a:rPr lang="en-US" sz="1800" b="1" i="1" dirty="0">
                <a:solidFill>
                  <a:srgbClr val="800000"/>
                </a:solidFill>
              </a:rPr>
              <a:t>song of Moses</a:t>
            </a:r>
            <a:r>
              <a:rPr lang="en-US" sz="1800" i="1" dirty="0">
                <a:solidFill>
                  <a:srgbClr val="800000"/>
                </a:solidFill>
              </a:rPr>
              <a:t>, </a:t>
            </a:r>
            <a:r>
              <a:rPr lang="en-US" sz="1800" b="1" i="1" dirty="0">
                <a:solidFill>
                  <a:srgbClr val="800000"/>
                </a:solidFill>
              </a:rPr>
              <a:t>the servant of God</a:t>
            </a:r>
            <a:r>
              <a:rPr lang="en-US" sz="1800" i="1" dirty="0">
                <a:solidFill>
                  <a:srgbClr val="800000"/>
                </a:solidFill>
              </a:rPr>
              <a:t>, and </a:t>
            </a:r>
            <a:r>
              <a:rPr lang="en-US" sz="1800" b="1" i="1" dirty="0">
                <a:solidFill>
                  <a:srgbClr val="800000"/>
                </a:solidFill>
              </a:rPr>
              <a:t>the song of the Lamb</a:t>
            </a:r>
            <a:r>
              <a:rPr lang="en-US" sz="1800" i="1" dirty="0">
                <a:solidFill>
                  <a:srgbClr val="800000"/>
                </a:solidFill>
              </a:rPr>
              <a:t>, saying: </a:t>
            </a:r>
            <a:r>
              <a:rPr lang="en-US" sz="1800" i="1" dirty="0" smtClean="0">
                <a:solidFill>
                  <a:srgbClr val="800000"/>
                </a:solidFill>
              </a:rPr>
              <a:t>“</a:t>
            </a:r>
            <a:r>
              <a:rPr lang="en-US" sz="1800" b="1" i="1" u="sng" dirty="0" smtClean="0">
                <a:solidFill>
                  <a:srgbClr val="800000"/>
                </a:solidFill>
              </a:rPr>
              <a:t>Great</a:t>
            </a:r>
            <a:r>
              <a:rPr lang="en-US" sz="1800" b="1" i="1" dirty="0" smtClean="0">
                <a:solidFill>
                  <a:srgbClr val="800000"/>
                </a:solidFill>
              </a:rPr>
              <a:t> </a:t>
            </a:r>
            <a:r>
              <a:rPr lang="en-US" sz="1800" b="1" i="1" dirty="0">
                <a:solidFill>
                  <a:srgbClr val="800000"/>
                </a:solidFill>
              </a:rPr>
              <a:t>and </a:t>
            </a:r>
            <a:r>
              <a:rPr lang="en-US" sz="1800" b="1" i="1" u="sng" dirty="0">
                <a:solidFill>
                  <a:srgbClr val="800000"/>
                </a:solidFill>
              </a:rPr>
              <a:t>marvelous</a:t>
            </a:r>
            <a:r>
              <a:rPr lang="en-US" sz="1800" b="1" i="1" dirty="0">
                <a:solidFill>
                  <a:srgbClr val="800000"/>
                </a:solidFill>
              </a:rPr>
              <a:t> are Your works</a:t>
            </a:r>
            <a:r>
              <a:rPr lang="en-US" sz="1800" i="1" dirty="0">
                <a:solidFill>
                  <a:srgbClr val="800000"/>
                </a:solidFill>
              </a:rPr>
              <a:t>, Lord God Almighty! </a:t>
            </a:r>
            <a:r>
              <a:rPr lang="en-US" sz="1800" i="1" dirty="0" smtClean="0">
                <a:solidFill>
                  <a:srgbClr val="800000"/>
                </a:solidFill>
              </a:rPr>
              <a:t> </a:t>
            </a:r>
            <a:r>
              <a:rPr lang="en-US" sz="1800" b="1" i="1" u="sng" dirty="0" smtClean="0">
                <a:solidFill>
                  <a:srgbClr val="800000"/>
                </a:solidFill>
              </a:rPr>
              <a:t>Just</a:t>
            </a:r>
            <a:r>
              <a:rPr lang="en-US" sz="1800" b="1" i="1" dirty="0" smtClean="0">
                <a:solidFill>
                  <a:srgbClr val="800000"/>
                </a:solidFill>
              </a:rPr>
              <a:t> </a:t>
            </a:r>
            <a:r>
              <a:rPr lang="en-US" sz="1800" b="1" i="1" dirty="0">
                <a:solidFill>
                  <a:srgbClr val="800000"/>
                </a:solidFill>
              </a:rPr>
              <a:t>and </a:t>
            </a:r>
            <a:r>
              <a:rPr lang="en-US" sz="1800" b="1" i="1" u="sng" dirty="0">
                <a:solidFill>
                  <a:srgbClr val="800000"/>
                </a:solidFill>
              </a:rPr>
              <a:t>true</a:t>
            </a:r>
            <a:r>
              <a:rPr lang="en-US" sz="1800" b="1" i="1" dirty="0">
                <a:solidFill>
                  <a:srgbClr val="800000"/>
                </a:solidFill>
              </a:rPr>
              <a:t> are Your ways</a:t>
            </a:r>
            <a:r>
              <a:rPr lang="en-US" sz="1800" i="1" dirty="0">
                <a:solidFill>
                  <a:srgbClr val="800000"/>
                </a:solidFill>
              </a:rPr>
              <a:t>, O King of the saints</a:t>
            </a:r>
            <a:r>
              <a:rPr lang="en-US" sz="1800" i="1" dirty="0" smtClean="0">
                <a:solidFill>
                  <a:srgbClr val="800000"/>
                </a:solidFill>
              </a:rPr>
              <a:t>!  </a:t>
            </a:r>
            <a:r>
              <a:rPr lang="en-US" sz="1800" b="1" i="1" dirty="0" smtClean="0">
                <a:solidFill>
                  <a:srgbClr val="800000"/>
                </a:solidFill>
              </a:rPr>
              <a:t>Who </a:t>
            </a:r>
            <a:r>
              <a:rPr lang="en-US" sz="1800" b="1" i="1" dirty="0">
                <a:solidFill>
                  <a:srgbClr val="800000"/>
                </a:solidFill>
              </a:rPr>
              <a:t>shall not </a:t>
            </a:r>
            <a:r>
              <a:rPr lang="en-US" sz="1800" b="1" i="1" u="sng" dirty="0">
                <a:solidFill>
                  <a:srgbClr val="800000"/>
                </a:solidFill>
              </a:rPr>
              <a:t>fear</a:t>
            </a:r>
            <a:r>
              <a:rPr lang="en-US" sz="1800" b="1" i="1" dirty="0">
                <a:solidFill>
                  <a:srgbClr val="800000"/>
                </a:solidFill>
              </a:rPr>
              <a:t> You</a:t>
            </a:r>
            <a:r>
              <a:rPr lang="en-US" sz="1800" i="1" dirty="0">
                <a:solidFill>
                  <a:srgbClr val="800000"/>
                </a:solidFill>
              </a:rPr>
              <a:t>, O Lord, </a:t>
            </a:r>
            <a:r>
              <a:rPr lang="en-US" sz="1800" b="1" i="1" dirty="0">
                <a:solidFill>
                  <a:srgbClr val="800000"/>
                </a:solidFill>
              </a:rPr>
              <a:t>and </a:t>
            </a:r>
            <a:r>
              <a:rPr lang="en-US" sz="1800" b="1" i="1" u="sng" dirty="0">
                <a:solidFill>
                  <a:srgbClr val="800000"/>
                </a:solidFill>
              </a:rPr>
              <a:t>glorify</a:t>
            </a:r>
            <a:r>
              <a:rPr lang="en-US" sz="1800" b="1" i="1" dirty="0">
                <a:solidFill>
                  <a:srgbClr val="800000"/>
                </a:solidFill>
              </a:rPr>
              <a:t> Your name</a:t>
            </a:r>
            <a:r>
              <a:rPr lang="en-US" sz="1800" i="1" dirty="0">
                <a:solidFill>
                  <a:srgbClr val="800000"/>
                </a:solidFill>
              </a:rPr>
              <a:t>? </a:t>
            </a:r>
            <a:r>
              <a:rPr lang="en-US" sz="1800" b="1" i="1" dirty="0">
                <a:solidFill>
                  <a:srgbClr val="800000"/>
                </a:solidFill>
              </a:rPr>
              <a:t>For You </a:t>
            </a:r>
            <a:r>
              <a:rPr lang="en-US" sz="1800" b="1" i="1" u="sng" dirty="0">
                <a:solidFill>
                  <a:srgbClr val="800000"/>
                </a:solidFill>
              </a:rPr>
              <a:t>alone are holy</a:t>
            </a:r>
            <a:r>
              <a:rPr lang="en-US" sz="1800" i="1" dirty="0">
                <a:solidFill>
                  <a:srgbClr val="800000"/>
                </a:solidFill>
              </a:rPr>
              <a:t>. For </a:t>
            </a:r>
            <a:r>
              <a:rPr lang="en-US" sz="1800" b="1" i="1" u="sng" dirty="0">
                <a:solidFill>
                  <a:srgbClr val="800000"/>
                </a:solidFill>
              </a:rPr>
              <a:t>all nations</a:t>
            </a:r>
            <a:r>
              <a:rPr lang="en-US" sz="1800" b="1" i="1" dirty="0">
                <a:solidFill>
                  <a:srgbClr val="800000"/>
                </a:solidFill>
              </a:rPr>
              <a:t> shall come and </a:t>
            </a:r>
            <a:r>
              <a:rPr lang="en-US" sz="1800" b="1" i="1" u="sng" dirty="0">
                <a:solidFill>
                  <a:srgbClr val="800000"/>
                </a:solidFill>
              </a:rPr>
              <a:t>worship</a:t>
            </a:r>
            <a:r>
              <a:rPr lang="en-US" sz="1800" b="1" i="1" dirty="0">
                <a:solidFill>
                  <a:srgbClr val="800000"/>
                </a:solidFill>
              </a:rPr>
              <a:t> before You</a:t>
            </a:r>
            <a:r>
              <a:rPr lang="en-US" sz="1800" i="1" dirty="0">
                <a:solidFill>
                  <a:srgbClr val="800000"/>
                </a:solidFill>
              </a:rPr>
              <a:t>, </a:t>
            </a:r>
            <a:r>
              <a:rPr lang="en-US" sz="1800" b="1" i="1" dirty="0">
                <a:solidFill>
                  <a:srgbClr val="800000"/>
                </a:solidFill>
              </a:rPr>
              <a:t>For Your </a:t>
            </a:r>
            <a:r>
              <a:rPr lang="en-US" sz="1800" b="1" i="1" u="sng" dirty="0">
                <a:solidFill>
                  <a:srgbClr val="800000"/>
                </a:solidFill>
              </a:rPr>
              <a:t>judgments</a:t>
            </a:r>
            <a:r>
              <a:rPr lang="en-US" sz="1800" b="1" i="1" dirty="0">
                <a:solidFill>
                  <a:srgbClr val="800000"/>
                </a:solidFill>
              </a:rPr>
              <a:t> have been </a:t>
            </a:r>
            <a:r>
              <a:rPr lang="en-US" sz="1800" b="1" i="1" u="sng" dirty="0">
                <a:solidFill>
                  <a:srgbClr val="800000"/>
                </a:solidFill>
              </a:rPr>
              <a:t>manifested</a:t>
            </a:r>
            <a:r>
              <a:rPr lang="en-US" sz="1800" i="1" dirty="0" smtClean="0">
                <a:solidFill>
                  <a:srgbClr val="800000"/>
                </a:solidFill>
              </a:rPr>
              <a:t>.”  </a:t>
            </a:r>
            <a:r>
              <a:rPr lang="en-US" sz="1800" dirty="0" smtClean="0"/>
              <a:t>(</a:t>
            </a:r>
            <a:r>
              <a:rPr lang="en-US" sz="1800" b="1" dirty="0" smtClean="0">
                <a:solidFill>
                  <a:srgbClr val="800000"/>
                </a:solidFill>
              </a:rPr>
              <a:t>Revelation 15:3-4</a:t>
            </a:r>
            <a:r>
              <a:rPr lang="en-US" sz="1800" dirty="0" smtClean="0"/>
              <a:t>)</a:t>
            </a:r>
          </a:p>
          <a:p>
            <a:pPr>
              <a:spcBef>
                <a:spcPts val="0"/>
              </a:spcBef>
            </a:pPr>
            <a:r>
              <a:rPr lang="en-US" sz="1800" dirty="0" smtClean="0"/>
              <a:t>Even those suffering martyrdom recognize God to be:</a:t>
            </a:r>
          </a:p>
          <a:p>
            <a:pPr lvl="1">
              <a:spcBef>
                <a:spcPts val="0"/>
              </a:spcBef>
            </a:pPr>
            <a:r>
              <a:rPr lang="en-US" sz="1400" i="1" dirty="0" smtClean="0">
                <a:solidFill>
                  <a:srgbClr val="800000"/>
                </a:solidFill>
              </a:rPr>
              <a:t>“Great and marvelous are your works”</a:t>
            </a:r>
            <a:r>
              <a:rPr lang="en-US" sz="1400" dirty="0"/>
              <a:t> </a:t>
            </a:r>
            <a:r>
              <a:rPr lang="en-US" sz="1400" dirty="0" smtClean="0"/>
              <a:t>(</a:t>
            </a:r>
            <a:r>
              <a:rPr lang="en-US" sz="1400" b="1" dirty="0" smtClean="0">
                <a:solidFill>
                  <a:srgbClr val="800000"/>
                </a:solidFill>
              </a:rPr>
              <a:t>Psalm 92:5; 98:1; 145:17</a:t>
            </a:r>
            <a:r>
              <a:rPr lang="en-US" sz="1400" dirty="0" smtClean="0"/>
              <a:t>).</a:t>
            </a:r>
          </a:p>
          <a:p>
            <a:pPr lvl="1">
              <a:spcBef>
                <a:spcPts val="0"/>
              </a:spcBef>
            </a:pPr>
            <a:r>
              <a:rPr lang="en-US" sz="1400" i="1" dirty="0" smtClean="0">
                <a:solidFill>
                  <a:srgbClr val="800000"/>
                </a:solidFill>
              </a:rPr>
              <a:t>“Just and true”</a:t>
            </a:r>
          </a:p>
          <a:p>
            <a:pPr lvl="1">
              <a:spcBef>
                <a:spcPts val="0"/>
              </a:spcBef>
            </a:pPr>
            <a:r>
              <a:rPr lang="en-US" sz="1400" i="1" dirty="0" smtClean="0">
                <a:solidFill>
                  <a:srgbClr val="800000"/>
                </a:solidFill>
              </a:rPr>
              <a:t>“Holy”</a:t>
            </a:r>
          </a:p>
          <a:p>
            <a:pPr lvl="1">
              <a:spcBef>
                <a:spcPts val="0"/>
              </a:spcBef>
            </a:pPr>
            <a:r>
              <a:rPr lang="en-US" sz="1400" dirty="0" smtClean="0"/>
              <a:t>Worthy of reverence and glory</a:t>
            </a:r>
          </a:p>
          <a:p>
            <a:pPr lvl="1">
              <a:spcBef>
                <a:spcPts val="0"/>
              </a:spcBef>
            </a:pPr>
            <a:r>
              <a:rPr lang="en-US" sz="1400" dirty="0" smtClean="0"/>
              <a:t>Worthy of worship from </a:t>
            </a:r>
            <a:r>
              <a:rPr lang="en-US" sz="1400" i="1" dirty="0" smtClean="0">
                <a:solidFill>
                  <a:srgbClr val="800000"/>
                </a:solidFill>
              </a:rPr>
              <a:t>“all nations”</a:t>
            </a:r>
            <a:r>
              <a:rPr lang="en-US" sz="1400" dirty="0" smtClean="0"/>
              <a:t> (</a:t>
            </a:r>
            <a:r>
              <a:rPr lang="en-US" sz="1400" b="1" dirty="0" smtClean="0">
                <a:solidFill>
                  <a:srgbClr val="800000"/>
                </a:solidFill>
              </a:rPr>
              <a:t>Psalm 86:9; Jeremiah 10:7; Romans 14:11; Phil. 2:10-11</a:t>
            </a:r>
            <a:r>
              <a:rPr lang="en-US" sz="1400" dirty="0" smtClean="0"/>
              <a:t>).</a:t>
            </a:r>
          </a:p>
          <a:p>
            <a:pPr>
              <a:spcBef>
                <a:spcPts val="0"/>
              </a:spcBef>
            </a:pPr>
            <a:r>
              <a:rPr lang="en-US" sz="1800" dirty="0" smtClean="0"/>
              <a:t>Despite every miscarriage of justice, </a:t>
            </a:r>
            <a:r>
              <a:rPr lang="en-US" sz="1800" i="1" dirty="0" smtClean="0">
                <a:solidFill>
                  <a:srgbClr val="800000"/>
                </a:solidFill>
              </a:rPr>
              <a:t>“they are without excuse”</a:t>
            </a:r>
            <a:r>
              <a:rPr lang="en-US" sz="1800" dirty="0" smtClean="0"/>
              <a:t> (</a:t>
            </a:r>
            <a:r>
              <a:rPr lang="en-US" sz="1800" b="1" dirty="0" smtClean="0">
                <a:solidFill>
                  <a:srgbClr val="800000"/>
                </a:solidFill>
              </a:rPr>
              <a:t>Romans 1:18-22</a:t>
            </a:r>
            <a:r>
              <a:rPr lang="en-US" sz="1800" dirty="0" smtClean="0"/>
              <a:t>).</a:t>
            </a:r>
          </a:p>
          <a:p>
            <a:pPr>
              <a:spcBef>
                <a:spcPts val="0"/>
              </a:spcBef>
            </a:pPr>
            <a:r>
              <a:rPr lang="en-US" sz="1800" dirty="0" smtClean="0"/>
              <a:t>Those most abused are not only ultimately delivered but also singing His praises.</a:t>
            </a:r>
          </a:p>
          <a:p>
            <a:pPr>
              <a:spcBef>
                <a:spcPts val="0"/>
              </a:spcBef>
            </a:pPr>
            <a:r>
              <a:rPr lang="en-US" sz="1800" dirty="0" smtClean="0"/>
              <a:t>The Song of Moses was foreshadowing of the Song of the Lamb - one and the same.</a:t>
            </a:r>
            <a:endParaRPr lang="en-US" sz="1400" dirty="0"/>
          </a:p>
        </p:txBody>
      </p:sp>
    </p:spTree>
    <p:extLst>
      <p:ext uri="{BB962C8B-B14F-4D97-AF65-F5344CB8AC3E}">
        <p14:creationId xmlns:p14="http://schemas.microsoft.com/office/powerpoint/2010/main" val="188680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Song of Moses – Deliverance</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Then </a:t>
            </a:r>
            <a:r>
              <a:rPr lang="en-US" sz="1800" b="1" i="1" dirty="0">
                <a:solidFill>
                  <a:srgbClr val="800000"/>
                </a:solidFill>
              </a:rPr>
              <a:t>Moses and the children of Israel sang this song to the LORD</a:t>
            </a:r>
            <a:r>
              <a:rPr lang="en-US" sz="1800" i="1" dirty="0">
                <a:solidFill>
                  <a:srgbClr val="800000"/>
                </a:solidFill>
              </a:rPr>
              <a:t>, and spoke, saying: </a:t>
            </a:r>
            <a:r>
              <a:rPr lang="en-US" sz="1800" i="1" dirty="0" smtClean="0">
                <a:solidFill>
                  <a:srgbClr val="800000"/>
                </a:solidFill>
              </a:rPr>
              <a:t>“I </a:t>
            </a:r>
            <a:r>
              <a:rPr lang="en-US" sz="1800" i="1" dirty="0">
                <a:solidFill>
                  <a:srgbClr val="800000"/>
                </a:solidFill>
              </a:rPr>
              <a:t>will sing to the LORD, For </a:t>
            </a:r>
            <a:r>
              <a:rPr lang="en-US" sz="1800" b="1" i="1" dirty="0">
                <a:solidFill>
                  <a:srgbClr val="800000"/>
                </a:solidFill>
              </a:rPr>
              <a:t>He has triumphed gloriously!</a:t>
            </a:r>
            <a:r>
              <a:rPr lang="en-US" sz="1800" i="1" dirty="0">
                <a:solidFill>
                  <a:srgbClr val="800000"/>
                </a:solidFill>
              </a:rPr>
              <a:t> The horse and its rider He has thrown into the sea</a:t>
            </a:r>
            <a:r>
              <a:rPr lang="en-US" sz="1800" i="1" dirty="0" smtClean="0">
                <a:solidFill>
                  <a:srgbClr val="800000"/>
                </a:solidFill>
              </a:rPr>
              <a:t>!  The </a:t>
            </a:r>
            <a:r>
              <a:rPr lang="en-US" sz="1800" b="1" i="1" dirty="0">
                <a:solidFill>
                  <a:srgbClr val="800000"/>
                </a:solidFill>
              </a:rPr>
              <a:t>LORD is my strength and song</a:t>
            </a:r>
            <a:r>
              <a:rPr lang="en-US" sz="1800" i="1" dirty="0">
                <a:solidFill>
                  <a:srgbClr val="800000"/>
                </a:solidFill>
              </a:rPr>
              <a:t>, And He has become my </a:t>
            </a:r>
            <a:r>
              <a:rPr lang="en-US" sz="1800" b="1" i="1" dirty="0">
                <a:solidFill>
                  <a:srgbClr val="800000"/>
                </a:solidFill>
              </a:rPr>
              <a:t>salvation</a:t>
            </a:r>
            <a:r>
              <a:rPr lang="en-US" sz="1800" i="1" dirty="0">
                <a:solidFill>
                  <a:srgbClr val="800000"/>
                </a:solidFill>
              </a:rPr>
              <a:t>; He </a:t>
            </a:r>
            <a:r>
              <a:rPr lang="en-US" sz="1800" b="1" i="1" dirty="0">
                <a:solidFill>
                  <a:srgbClr val="800000"/>
                </a:solidFill>
              </a:rPr>
              <a:t>is my God, and I will praise Him</a:t>
            </a:r>
            <a:r>
              <a:rPr lang="en-US" sz="1800" i="1" dirty="0">
                <a:solidFill>
                  <a:srgbClr val="800000"/>
                </a:solidFill>
              </a:rPr>
              <a:t>; My </a:t>
            </a:r>
            <a:r>
              <a:rPr lang="en-US" sz="1800" i="1" dirty="0" smtClean="0">
                <a:solidFill>
                  <a:srgbClr val="800000"/>
                </a:solidFill>
              </a:rPr>
              <a:t>father’s </a:t>
            </a:r>
            <a:r>
              <a:rPr lang="en-US" sz="1800" i="1" dirty="0">
                <a:solidFill>
                  <a:srgbClr val="800000"/>
                </a:solidFill>
              </a:rPr>
              <a:t>God, and I will exalt Him</a:t>
            </a:r>
            <a:r>
              <a:rPr lang="en-US" sz="1800" i="1" dirty="0" smtClean="0">
                <a:solidFill>
                  <a:srgbClr val="800000"/>
                </a:solidFill>
              </a:rPr>
              <a:t>.  The </a:t>
            </a:r>
            <a:r>
              <a:rPr lang="en-US" sz="1800" i="1" dirty="0">
                <a:solidFill>
                  <a:srgbClr val="800000"/>
                </a:solidFill>
              </a:rPr>
              <a:t>LORD is a man of war; The LORD is His name</a:t>
            </a:r>
            <a:r>
              <a:rPr lang="en-US" sz="1800" i="1" dirty="0" smtClean="0">
                <a:solidFill>
                  <a:srgbClr val="800000"/>
                </a:solidFill>
              </a:rPr>
              <a:t>.  … Your </a:t>
            </a:r>
            <a:r>
              <a:rPr lang="en-US" sz="1800" i="1" dirty="0">
                <a:solidFill>
                  <a:srgbClr val="800000"/>
                </a:solidFill>
              </a:rPr>
              <a:t>right hand, O LORD, has become glorious in power; Your right hand, O LORD, has dashed the enemy in pieces</a:t>
            </a:r>
            <a:r>
              <a:rPr lang="en-US" sz="1800" i="1" dirty="0" smtClean="0">
                <a:solidFill>
                  <a:srgbClr val="800000"/>
                </a:solidFill>
              </a:rPr>
              <a:t>.  And </a:t>
            </a:r>
            <a:r>
              <a:rPr lang="en-US" sz="1800" b="1" i="1" dirty="0">
                <a:solidFill>
                  <a:srgbClr val="800000"/>
                </a:solidFill>
              </a:rPr>
              <a:t>in the greatness of Your excellence You have overthrown those who rose against You</a:t>
            </a:r>
            <a:r>
              <a:rPr lang="en-US" sz="1800" i="1" dirty="0">
                <a:solidFill>
                  <a:srgbClr val="800000"/>
                </a:solidFill>
              </a:rPr>
              <a:t>; You sent forth Your wrath; It consumed them like stubble</a:t>
            </a:r>
            <a:r>
              <a:rPr lang="en-US" sz="1800" i="1" dirty="0" smtClean="0">
                <a:solidFill>
                  <a:srgbClr val="800000"/>
                </a:solidFill>
              </a:rPr>
              <a:t>. …   </a:t>
            </a:r>
            <a:r>
              <a:rPr lang="en-US" sz="1800" b="1" i="1" u="sng" dirty="0" smtClean="0">
                <a:solidFill>
                  <a:srgbClr val="800000"/>
                </a:solidFill>
              </a:rPr>
              <a:t>Who </a:t>
            </a:r>
            <a:r>
              <a:rPr lang="en-US" sz="1800" b="1" i="1" u="sng" dirty="0">
                <a:solidFill>
                  <a:srgbClr val="800000"/>
                </a:solidFill>
              </a:rPr>
              <a:t>is like You</a:t>
            </a:r>
            <a:r>
              <a:rPr lang="en-US" sz="1800" b="1" i="1" dirty="0">
                <a:solidFill>
                  <a:srgbClr val="800000"/>
                </a:solidFill>
              </a:rPr>
              <a:t>, O LORD, among the gods? Who is like You, </a:t>
            </a:r>
            <a:r>
              <a:rPr lang="en-US" sz="1800" b="1" i="1" u="sng" dirty="0">
                <a:solidFill>
                  <a:srgbClr val="800000"/>
                </a:solidFill>
              </a:rPr>
              <a:t>glorious in holiness</a:t>
            </a:r>
            <a:r>
              <a:rPr lang="en-US" sz="1800" b="1" i="1" dirty="0">
                <a:solidFill>
                  <a:srgbClr val="800000"/>
                </a:solidFill>
              </a:rPr>
              <a:t>, </a:t>
            </a:r>
            <a:r>
              <a:rPr lang="en-US" sz="1800" b="1" i="1" u="sng" dirty="0">
                <a:solidFill>
                  <a:srgbClr val="800000"/>
                </a:solidFill>
              </a:rPr>
              <a:t>Fearful</a:t>
            </a:r>
            <a:r>
              <a:rPr lang="en-US" sz="1800" b="1" i="1" dirty="0">
                <a:solidFill>
                  <a:srgbClr val="800000"/>
                </a:solidFill>
              </a:rPr>
              <a:t> in praises, doing wonders</a:t>
            </a:r>
            <a:r>
              <a:rPr lang="en-US" sz="1800" b="1" i="1" dirty="0" smtClean="0">
                <a:solidFill>
                  <a:srgbClr val="800000"/>
                </a:solidFill>
              </a:rPr>
              <a:t>?</a:t>
            </a:r>
            <a:r>
              <a:rPr lang="en-US" sz="1800" i="1" dirty="0" smtClean="0">
                <a:solidFill>
                  <a:srgbClr val="800000"/>
                </a:solidFill>
              </a:rPr>
              <a:t> … You </a:t>
            </a:r>
            <a:r>
              <a:rPr lang="en-US" sz="1800" i="1" dirty="0">
                <a:solidFill>
                  <a:srgbClr val="800000"/>
                </a:solidFill>
              </a:rPr>
              <a:t>in </a:t>
            </a:r>
            <a:r>
              <a:rPr lang="en-US" sz="1800" b="1" i="1" dirty="0">
                <a:solidFill>
                  <a:srgbClr val="800000"/>
                </a:solidFill>
              </a:rPr>
              <a:t>Your mercy </a:t>
            </a:r>
            <a:r>
              <a:rPr lang="en-US" sz="1800" i="1" dirty="0">
                <a:solidFill>
                  <a:srgbClr val="800000"/>
                </a:solidFill>
              </a:rPr>
              <a:t>have led forth The people whom You have redeemed; </a:t>
            </a:r>
            <a:r>
              <a:rPr lang="en-US" sz="1800" b="1" i="1" dirty="0">
                <a:solidFill>
                  <a:srgbClr val="800000"/>
                </a:solidFill>
              </a:rPr>
              <a:t>You have guided them in Your strength To Your holy habitation</a:t>
            </a:r>
            <a:r>
              <a:rPr lang="en-US" sz="1800" i="1" dirty="0" smtClean="0">
                <a:solidFill>
                  <a:srgbClr val="800000"/>
                </a:solidFill>
              </a:rPr>
              <a:t>. … Fear </a:t>
            </a:r>
            <a:r>
              <a:rPr lang="en-US" sz="1800" i="1" dirty="0">
                <a:solidFill>
                  <a:srgbClr val="800000"/>
                </a:solidFill>
              </a:rPr>
              <a:t>and dread will fall on them; By the greatness of Your arm They will be as still as a stone, Till Your people pass over, O LORD, Till the people pass over Whom You have purchased</a:t>
            </a:r>
            <a:r>
              <a:rPr lang="en-US" sz="1800" i="1" dirty="0" smtClean="0">
                <a:solidFill>
                  <a:srgbClr val="800000"/>
                </a:solidFill>
              </a:rPr>
              <a:t>.  </a:t>
            </a:r>
            <a:r>
              <a:rPr lang="en-US" sz="1800" b="1" i="1" dirty="0" smtClean="0">
                <a:solidFill>
                  <a:srgbClr val="800000"/>
                </a:solidFill>
              </a:rPr>
              <a:t>You </a:t>
            </a:r>
            <a:r>
              <a:rPr lang="en-US" sz="1800" b="1" i="1" dirty="0">
                <a:solidFill>
                  <a:srgbClr val="800000"/>
                </a:solidFill>
              </a:rPr>
              <a:t>will bring them in and plant them In the mountain of Your inheritance, In the place, O LORD, which </a:t>
            </a:r>
            <a:r>
              <a:rPr lang="en-US" sz="1800" b="1" i="1" u="sng" dirty="0">
                <a:solidFill>
                  <a:srgbClr val="800000"/>
                </a:solidFill>
              </a:rPr>
              <a:t>You have made For Your own dwelling</a:t>
            </a:r>
            <a:r>
              <a:rPr lang="en-US" sz="1800" b="1" i="1" dirty="0">
                <a:solidFill>
                  <a:srgbClr val="800000"/>
                </a:solidFill>
              </a:rPr>
              <a:t>, The </a:t>
            </a:r>
            <a:r>
              <a:rPr lang="en-US" sz="1800" b="1" i="1" u="sng" dirty="0">
                <a:solidFill>
                  <a:srgbClr val="800000"/>
                </a:solidFill>
              </a:rPr>
              <a:t>sanctuary</a:t>
            </a:r>
            <a:r>
              <a:rPr lang="en-US" sz="1800" b="1" i="1" dirty="0">
                <a:solidFill>
                  <a:srgbClr val="800000"/>
                </a:solidFill>
              </a:rPr>
              <a:t>, O Lord, which </a:t>
            </a:r>
            <a:r>
              <a:rPr lang="en-US" sz="1800" b="1" i="1" u="sng" dirty="0">
                <a:solidFill>
                  <a:srgbClr val="800000"/>
                </a:solidFill>
              </a:rPr>
              <a:t>Your hands have established</a:t>
            </a:r>
            <a:r>
              <a:rPr lang="en-US" sz="1800" i="1" dirty="0" smtClean="0">
                <a:solidFill>
                  <a:srgbClr val="800000"/>
                </a:solidFill>
              </a:rPr>
              <a:t>.  </a:t>
            </a:r>
            <a:r>
              <a:rPr lang="en-US" sz="1800" b="1" i="1" dirty="0" smtClean="0">
                <a:solidFill>
                  <a:srgbClr val="800000"/>
                </a:solidFill>
              </a:rPr>
              <a:t>The </a:t>
            </a:r>
            <a:r>
              <a:rPr lang="en-US" sz="1800" b="1" i="1" dirty="0">
                <a:solidFill>
                  <a:srgbClr val="800000"/>
                </a:solidFill>
              </a:rPr>
              <a:t>LORD shall reign forever and ever</a:t>
            </a:r>
            <a:r>
              <a:rPr lang="en-US" sz="1800" i="1" dirty="0" smtClean="0">
                <a:solidFill>
                  <a:srgbClr val="800000"/>
                </a:solidFill>
              </a:rPr>
              <a:t>.” </a:t>
            </a:r>
            <a:r>
              <a:rPr lang="en-US" sz="1800" dirty="0"/>
              <a:t>(</a:t>
            </a:r>
            <a:r>
              <a:rPr lang="en-US" sz="1800" b="1" dirty="0">
                <a:solidFill>
                  <a:srgbClr val="800000"/>
                </a:solidFill>
              </a:rPr>
              <a:t>Exodus </a:t>
            </a:r>
            <a:r>
              <a:rPr lang="en-US" sz="1800" b="1" dirty="0" smtClean="0">
                <a:solidFill>
                  <a:srgbClr val="800000"/>
                </a:solidFill>
              </a:rPr>
              <a:t>15:1-18</a:t>
            </a:r>
            <a:r>
              <a:rPr lang="en-US" sz="1800" dirty="0" smtClean="0"/>
              <a:t>)</a:t>
            </a:r>
            <a:endParaRPr lang="en-US" sz="1800" dirty="0"/>
          </a:p>
        </p:txBody>
      </p:sp>
    </p:spTree>
    <p:extLst>
      <p:ext uri="{BB962C8B-B14F-4D97-AF65-F5344CB8AC3E}">
        <p14:creationId xmlns:p14="http://schemas.microsoft.com/office/powerpoint/2010/main" val="17272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Bowls of Wrath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What </a:t>
            </a:r>
            <a:r>
              <a:rPr lang="en-US" sz="2000" dirty="0"/>
              <a:t>were provided to the seven angels, and what was represented by them?</a:t>
            </a:r>
          </a:p>
          <a:p>
            <a:pPr marL="0" indent="0">
              <a:buNone/>
            </a:pPr>
            <a:r>
              <a:rPr lang="en-US" sz="2000" i="1" dirty="0" smtClean="0">
                <a:solidFill>
                  <a:srgbClr val="800000"/>
                </a:solidFill>
              </a:rPr>
              <a:t> After these things I looked, and behold, </a:t>
            </a:r>
            <a:r>
              <a:rPr lang="en-US" sz="2000" b="1" i="1" dirty="0" smtClean="0">
                <a:solidFill>
                  <a:srgbClr val="800000"/>
                </a:solidFill>
              </a:rPr>
              <a:t>the temple of the tabernacle of the testimony in heaven was opened</a:t>
            </a:r>
            <a:r>
              <a:rPr lang="en-US" sz="2000" i="1" dirty="0" smtClean="0">
                <a:solidFill>
                  <a:srgbClr val="800000"/>
                </a:solidFill>
              </a:rPr>
              <a:t>.  And </a:t>
            </a:r>
            <a:r>
              <a:rPr lang="en-US" sz="2000" b="1" i="1" dirty="0" smtClean="0">
                <a:solidFill>
                  <a:srgbClr val="800000"/>
                </a:solidFill>
              </a:rPr>
              <a:t>out of the temple came the seven angels having </a:t>
            </a:r>
            <a:r>
              <a:rPr lang="en-US" sz="2000" b="1" i="1" u="sng" dirty="0" smtClean="0">
                <a:solidFill>
                  <a:srgbClr val="800000"/>
                </a:solidFill>
              </a:rPr>
              <a:t>the seven plagues</a:t>
            </a:r>
            <a:r>
              <a:rPr lang="en-US" sz="2000" i="1" dirty="0" smtClean="0">
                <a:solidFill>
                  <a:srgbClr val="800000"/>
                </a:solidFill>
              </a:rPr>
              <a:t>, clothed in pure bright linen, and having their chests girded with golden bands.  Then </a:t>
            </a:r>
            <a:r>
              <a:rPr lang="en-US" sz="2000" b="1" i="1" dirty="0" smtClean="0">
                <a:solidFill>
                  <a:srgbClr val="800000"/>
                </a:solidFill>
              </a:rPr>
              <a:t>one of the four living creatures gave to the seven </a:t>
            </a:r>
            <a:r>
              <a:rPr lang="en-US" sz="2000" b="1" i="1" u="sng" dirty="0" smtClean="0">
                <a:solidFill>
                  <a:srgbClr val="800000"/>
                </a:solidFill>
              </a:rPr>
              <a:t>angels seven golden bowls full of the wrath</a:t>
            </a:r>
            <a:r>
              <a:rPr lang="en-US" sz="2000" b="1" i="1" dirty="0" smtClean="0">
                <a:solidFill>
                  <a:srgbClr val="800000"/>
                </a:solidFill>
              </a:rPr>
              <a:t> of God </a:t>
            </a:r>
            <a:r>
              <a:rPr lang="en-US" sz="2000" i="1" dirty="0" smtClean="0">
                <a:solidFill>
                  <a:srgbClr val="800000"/>
                </a:solidFill>
              </a:rPr>
              <a:t>who lives forever and ever.  </a:t>
            </a:r>
            <a:r>
              <a:rPr lang="en-US" sz="2000" dirty="0" smtClean="0"/>
              <a:t>(</a:t>
            </a:r>
            <a:r>
              <a:rPr lang="en-US" sz="2000" b="1" dirty="0" smtClean="0">
                <a:solidFill>
                  <a:srgbClr val="800000"/>
                </a:solidFill>
              </a:rPr>
              <a:t>Revelation 15:5-7</a:t>
            </a:r>
            <a:r>
              <a:rPr lang="en-US" sz="2000" dirty="0" smtClean="0"/>
              <a:t>)</a:t>
            </a:r>
          </a:p>
          <a:p>
            <a:r>
              <a:rPr lang="en-US" sz="2000" dirty="0" smtClean="0"/>
              <a:t>Loosening the seven </a:t>
            </a:r>
            <a:r>
              <a:rPr lang="en-US" sz="2000" i="1" dirty="0" smtClean="0">
                <a:solidFill>
                  <a:srgbClr val="800000"/>
                </a:solidFill>
              </a:rPr>
              <a:t>“seals”</a:t>
            </a:r>
            <a:r>
              <a:rPr lang="en-US" sz="2000" dirty="0" smtClean="0"/>
              <a:t> </a:t>
            </a:r>
            <a:r>
              <a:rPr lang="en-US" sz="2000" b="1" i="1" dirty="0" smtClean="0"/>
              <a:t>reveal</a:t>
            </a:r>
            <a:r>
              <a:rPr lang="en-US" sz="2000" dirty="0" smtClean="0"/>
              <a:t>, </a:t>
            </a:r>
            <a:r>
              <a:rPr lang="en-US" sz="2000" b="1" i="1" dirty="0" smtClean="0"/>
              <a:t>unleashed </a:t>
            </a:r>
            <a:r>
              <a:rPr lang="en-US" sz="2000" dirty="0" smtClean="0"/>
              <a:t>God’s plan of judgment.</a:t>
            </a:r>
          </a:p>
          <a:p>
            <a:r>
              <a:rPr lang="en-US" sz="2000" dirty="0" smtClean="0"/>
              <a:t>Sounding the seven </a:t>
            </a:r>
            <a:r>
              <a:rPr lang="en-US" sz="2000" i="1" dirty="0" smtClean="0">
                <a:solidFill>
                  <a:srgbClr val="800000"/>
                </a:solidFill>
              </a:rPr>
              <a:t>“trumpets”</a:t>
            </a:r>
            <a:r>
              <a:rPr lang="en-US" sz="2000" dirty="0" smtClean="0"/>
              <a:t> </a:t>
            </a:r>
            <a:r>
              <a:rPr lang="en-US" sz="2000" b="1" i="1" dirty="0" smtClean="0"/>
              <a:t>warn</a:t>
            </a:r>
            <a:r>
              <a:rPr lang="en-US" sz="2000" dirty="0" smtClean="0"/>
              <a:t> of judgment through </a:t>
            </a:r>
            <a:r>
              <a:rPr lang="en-US" sz="2000" b="1" i="1" dirty="0" smtClean="0"/>
              <a:t>partial</a:t>
            </a:r>
            <a:r>
              <a:rPr lang="en-US" sz="2000" dirty="0" smtClean="0"/>
              <a:t> destruction.</a:t>
            </a:r>
          </a:p>
          <a:p>
            <a:r>
              <a:rPr lang="en-US" sz="2000" dirty="0" smtClean="0"/>
              <a:t>Pouring the seven </a:t>
            </a:r>
            <a:r>
              <a:rPr lang="en-US" sz="2000" i="1" dirty="0" smtClean="0">
                <a:solidFill>
                  <a:srgbClr val="800000"/>
                </a:solidFill>
              </a:rPr>
              <a:t>“bowls of wrath”</a:t>
            </a:r>
            <a:r>
              <a:rPr lang="en-US" sz="2000" dirty="0" smtClean="0"/>
              <a:t> </a:t>
            </a:r>
            <a:r>
              <a:rPr lang="en-US" sz="2000" b="1" i="1" dirty="0" smtClean="0"/>
              <a:t>execute</a:t>
            </a:r>
            <a:r>
              <a:rPr lang="en-US" sz="2000" dirty="0" smtClean="0"/>
              <a:t> judgment through </a:t>
            </a:r>
            <a:r>
              <a:rPr lang="en-US" sz="2000" b="1" i="1" dirty="0" smtClean="0"/>
              <a:t>full</a:t>
            </a:r>
            <a:r>
              <a:rPr lang="en-US" sz="2000" dirty="0" smtClean="0"/>
              <a:t> destruction.</a:t>
            </a:r>
          </a:p>
          <a:p>
            <a:r>
              <a:rPr lang="en-US" sz="2000" dirty="0" smtClean="0"/>
              <a:t>The</a:t>
            </a:r>
            <a:r>
              <a:rPr lang="en-US" sz="2000" i="1" dirty="0" smtClean="0">
                <a:solidFill>
                  <a:srgbClr val="800000"/>
                </a:solidFill>
              </a:rPr>
              <a:t> “bowls”</a:t>
            </a:r>
            <a:r>
              <a:rPr lang="en-US" sz="2000" dirty="0" smtClean="0"/>
              <a:t> affect the same elements as the </a:t>
            </a:r>
            <a:r>
              <a:rPr lang="en-US" sz="2000" i="1" dirty="0" smtClean="0">
                <a:solidFill>
                  <a:srgbClr val="800000"/>
                </a:solidFill>
              </a:rPr>
              <a:t>“trumpets”</a:t>
            </a:r>
            <a:r>
              <a:rPr lang="en-US" sz="2000" dirty="0" smtClean="0"/>
              <a:t>, but to greater extent.</a:t>
            </a:r>
          </a:p>
          <a:p>
            <a:r>
              <a:rPr lang="en-US" sz="2000" dirty="0" smtClean="0"/>
              <a:t>God’s judgment of Rome has escalated so there is no turning back, although opportunities to repent will still be presented.</a:t>
            </a:r>
          </a:p>
        </p:txBody>
      </p:sp>
    </p:spTree>
    <p:extLst>
      <p:ext uri="{BB962C8B-B14F-4D97-AF65-F5344CB8AC3E}">
        <p14:creationId xmlns:p14="http://schemas.microsoft.com/office/powerpoint/2010/main" val="27657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Temple without Entrance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smtClean="0"/>
              <a:t> </a:t>
            </a:r>
            <a:r>
              <a:rPr lang="en-US" sz="2000" dirty="0"/>
              <a:t>What happened to the temple, and what is the point of this occurrence? </a:t>
            </a:r>
            <a:endParaRPr lang="en-US" sz="2000" dirty="0" smtClean="0"/>
          </a:p>
          <a:p>
            <a:pPr marL="0" indent="0">
              <a:buNone/>
            </a:pPr>
            <a:r>
              <a:rPr lang="en-US" sz="2000" i="1" dirty="0" smtClean="0">
                <a:solidFill>
                  <a:srgbClr val="800000"/>
                </a:solidFill>
              </a:rPr>
              <a:t>The </a:t>
            </a:r>
            <a:r>
              <a:rPr lang="en-US" sz="2000" b="1" i="1" u="sng" dirty="0" smtClean="0">
                <a:solidFill>
                  <a:srgbClr val="800000"/>
                </a:solidFill>
              </a:rPr>
              <a:t>temple was filled</a:t>
            </a:r>
            <a:r>
              <a:rPr lang="en-US" sz="2000" b="1" i="1" dirty="0" smtClean="0">
                <a:solidFill>
                  <a:srgbClr val="800000"/>
                </a:solidFill>
              </a:rPr>
              <a:t> with </a:t>
            </a:r>
            <a:r>
              <a:rPr lang="en-US" sz="2000" b="1" i="1" u="sng" dirty="0" smtClean="0">
                <a:solidFill>
                  <a:srgbClr val="800000"/>
                </a:solidFill>
              </a:rPr>
              <a:t>smoke</a:t>
            </a:r>
            <a:r>
              <a:rPr lang="en-US" sz="2000" b="1" i="1" dirty="0" smtClean="0">
                <a:solidFill>
                  <a:srgbClr val="800000"/>
                </a:solidFill>
              </a:rPr>
              <a:t> from the </a:t>
            </a:r>
            <a:r>
              <a:rPr lang="en-US" sz="2000" b="1" i="1" u="sng" dirty="0" smtClean="0">
                <a:solidFill>
                  <a:srgbClr val="800000"/>
                </a:solidFill>
              </a:rPr>
              <a:t>glory of God</a:t>
            </a:r>
            <a:r>
              <a:rPr lang="en-US" sz="2000" b="1" i="1" dirty="0" smtClean="0">
                <a:solidFill>
                  <a:srgbClr val="800000"/>
                </a:solidFill>
              </a:rPr>
              <a:t> and </a:t>
            </a:r>
            <a:r>
              <a:rPr lang="en-US" sz="2000" b="1" i="1" u="sng" dirty="0" smtClean="0">
                <a:solidFill>
                  <a:srgbClr val="800000"/>
                </a:solidFill>
              </a:rPr>
              <a:t>from His power</a:t>
            </a:r>
            <a:r>
              <a:rPr lang="en-US" sz="2000" i="1" dirty="0" smtClean="0">
                <a:solidFill>
                  <a:srgbClr val="800000"/>
                </a:solidFill>
              </a:rPr>
              <a:t>, and </a:t>
            </a:r>
            <a:r>
              <a:rPr lang="en-US" sz="2000" b="1" i="1" dirty="0" smtClean="0">
                <a:solidFill>
                  <a:srgbClr val="800000"/>
                </a:solidFill>
              </a:rPr>
              <a:t>no one was able to enter the temple </a:t>
            </a:r>
            <a:r>
              <a:rPr lang="en-US" sz="2000" b="1" i="1" u="sng" dirty="0" smtClean="0">
                <a:solidFill>
                  <a:srgbClr val="800000"/>
                </a:solidFill>
              </a:rPr>
              <a:t>till the seven plagues</a:t>
            </a:r>
            <a:r>
              <a:rPr lang="en-US" sz="2000" b="1" i="1" dirty="0" smtClean="0">
                <a:solidFill>
                  <a:srgbClr val="800000"/>
                </a:solidFill>
              </a:rPr>
              <a:t> of the seven angels were </a:t>
            </a:r>
            <a:r>
              <a:rPr lang="en-US" sz="2000" b="1" i="1" u="sng" dirty="0" smtClean="0">
                <a:solidFill>
                  <a:srgbClr val="800000"/>
                </a:solidFill>
              </a:rPr>
              <a:t>completed</a:t>
            </a:r>
            <a:r>
              <a:rPr lang="en-US" sz="2000" i="1" dirty="0" smtClean="0">
                <a:solidFill>
                  <a:srgbClr val="800000"/>
                </a:solidFill>
              </a:rPr>
              <a:t>.  </a:t>
            </a:r>
            <a:r>
              <a:rPr lang="en-US" sz="2000" dirty="0" smtClean="0"/>
              <a:t>(</a:t>
            </a:r>
            <a:r>
              <a:rPr lang="en-US" sz="2000" b="1" dirty="0" smtClean="0">
                <a:solidFill>
                  <a:srgbClr val="800000"/>
                </a:solidFill>
              </a:rPr>
              <a:t>Revelation 15:8</a:t>
            </a:r>
            <a:r>
              <a:rPr lang="en-US" sz="2000" dirty="0" smtClean="0"/>
              <a:t>)</a:t>
            </a:r>
          </a:p>
          <a:p>
            <a:r>
              <a:rPr lang="en-US" sz="2000" dirty="0" smtClean="0"/>
              <a:t>Mt. Sinai was covered in smoke upon God’s descent (</a:t>
            </a:r>
            <a:r>
              <a:rPr lang="en-US" sz="2000" b="1" dirty="0" smtClean="0">
                <a:solidFill>
                  <a:srgbClr val="800000"/>
                </a:solidFill>
              </a:rPr>
              <a:t>Exodus 19:18; Hab. 3:3</a:t>
            </a:r>
            <a:r>
              <a:rPr lang="en-US" sz="2000" dirty="0" smtClean="0"/>
              <a:t>).</a:t>
            </a:r>
          </a:p>
          <a:p>
            <a:r>
              <a:rPr lang="en-US" sz="2000" dirty="0" smtClean="0"/>
              <a:t>Indicates his burning anger preceding fiery retribution (</a:t>
            </a:r>
            <a:r>
              <a:rPr lang="en-US" sz="2000" b="1" dirty="0" smtClean="0">
                <a:solidFill>
                  <a:srgbClr val="800000"/>
                </a:solidFill>
              </a:rPr>
              <a:t>Psalm 18:6-15</a:t>
            </a:r>
            <a:r>
              <a:rPr lang="en-US" sz="2000" dirty="0" smtClean="0"/>
              <a:t>).</a:t>
            </a:r>
          </a:p>
          <a:p>
            <a:r>
              <a:rPr lang="en-US" sz="2000" dirty="0" smtClean="0"/>
              <a:t>May emphasize that the time of </a:t>
            </a:r>
            <a:r>
              <a:rPr lang="en-US" sz="2000" b="1" i="1" dirty="0" smtClean="0"/>
              <a:t>intercessory</a:t>
            </a:r>
            <a:r>
              <a:rPr lang="en-US" sz="2000" dirty="0" smtClean="0"/>
              <a:t> mercy was over.</a:t>
            </a:r>
          </a:p>
          <a:p>
            <a:r>
              <a:rPr lang="en-US" sz="2000" dirty="0" smtClean="0"/>
              <a:t>Compare to God telling people to stop praying: (</a:t>
            </a:r>
            <a:r>
              <a:rPr lang="en-US" sz="2000" b="1" dirty="0" smtClean="0">
                <a:solidFill>
                  <a:srgbClr val="800000"/>
                </a:solidFill>
              </a:rPr>
              <a:t>1 John 5:15-16; Jeremiah 11:14; Proverbs 1:24-33; John 17:9</a:t>
            </a:r>
            <a:r>
              <a:rPr lang="en-US" sz="2000" dirty="0" smtClean="0"/>
              <a:t>).</a:t>
            </a:r>
          </a:p>
          <a:p>
            <a:r>
              <a:rPr lang="en-US" sz="2000" dirty="0" smtClean="0"/>
              <a:t>Only judgment of Rome remained now.  It could not be averted.</a:t>
            </a:r>
          </a:p>
          <a:p>
            <a:r>
              <a:rPr lang="en-US" sz="2000" b="1" i="1" dirty="0" smtClean="0"/>
              <a:t>Individuals</a:t>
            </a:r>
            <a:r>
              <a:rPr lang="en-US" sz="2000" dirty="0" smtClean="0"/>
              <a:t> could still repent and be saved, but the </a:t>
            </a:r>
            <a:r>
              <a:rPr lang="en-US" sz="2000" b="1" i="1" dirty="0" smtClean="0"/>
              <a:t>empire</a:t>
            </a:r>
            <a:r>
              <a:rPr lang="en-US" sz="2000" dirty="0" smtClean="0"/>
              <a:t> was past saving.  </a:t>
            </a:r>
            <a:r>
              <a:rPr lang="en-US" sz="2000" i="1" dirty="0" smtClean="0">
                <a:solidFill>
                  <a:srgbClr val="800000"/>
                </a:solidFill>
              </a:rPr>
              <a:t>“It could not be healed”</a:t>
            </a:r>
            <a:r>
              <a:rPr lang="en-US" sz="2000" i="1" dirty="0" smtClean="0"/>
              <a:t> </a:t>
            </a:r>
            <a:r>
              <a:rPr lang="en-US" sz="2000" dirty="0" smtClean="0"/>
              <a:t>(</a:t>
            </a:r>
            <a:r>
              <a:rPr lang="en-US" sz="2000" b="1" dirty="0" smtClean="0">
                <a:solidFill>
                  <a:srgbClr val="800000"/>
                </a:solidFill>
              </a:rPr>
              <a:t>Jeremiah 51:7-9; 2 Chronicles 26:36</a:t>
            </a:r>
            <a:r>
              <a:rPr lang="en-US" sz="2000" dirty="0" smtClean="0"/>
              <a:t>).</a:t>
            </a:r>
          </a:p>
        </p:txBody>
      </p:sp>
    </p:spTree>
    <p:extLst>
      <p:ext uri="{BB962C8B-B14F-4D97-AF65-F5344CB8AC3E}">
        <p14:creationId xmlns:p14="http://schemas.microsoft.com/office/powerpoint/2010/main" val="6632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Questions?</a:t>
            </a:r>
          </a:p>
          <a:p>
            <a:r>
              <a:rPr lang="en-US" dirty="0" smtClean="0"/>
              <a:t>–</a:t>
            </a:r>
          </a:p>
          <a:p>
            <a:r>
              <a:rPr lang="en-US" dirty="0" smtClean="0"/>
              <a:t>Review</a:t>
            </a:r>
            <a:endParaRPr lang="en-US" dirty="0"/>
          </a:p>
        </p:txBody>
      </p:sp>
    </p:spTree>
    <p:extLst>
      <p:ext uri="{BB962C8B-B14F-4D97-AF65-F5344CB8AC3E}">
        <p14:creationId xmlns:p14="http://schemas.microsoft.com/office/powerpoint/2010/main" val="836828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Rome!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100" i="1" dirty="0">
                <a:solidFill>
                  <a:srgbClr val="800000"/>
                </a:solidFill>
              </a:rPr>
              <a:t>Behold, He is </a:t>
            </a:r>
            <a:r>
              <a:rPr lang="en-US" sz="2100" b="1" i="1" dirty="0">
                <a:solidFill>
                  <a:srgbClr val="800000"/>
                </a:solidFill>
              </a:rPr>
              <a:t>coming with clouds</a:t>
            </a:r>
            <a:r>
              <a:rPr lang="en-US" sz="2100" i="1" dirty="0">
                <a:solidFill>
                  <a:srgbClr val="800000"/>
                </a:solidFill>
              </a:rPr>
              <a:t>, and </a:t>
            </a:r>
            <a:r>
              <a:rPr lang="en-US" sz="2100" b="1" i="1" dirty="0">
                <a:solidFill>
                  <a:srgbClr val="800000"/>
                </a:solidFill>
              </a:rPr>
              <a:t>every eye will see Him</a:t>
            </a:r>
            <a:r>
              <a:rPr lang="en-US" sz="2100" i="1" dirty="0">
                <a:solidFill>
                  <a:srgbClr val="800000"/>
                </a:solidFill>
              </a:rPr>
              <a:t>, </a:t>
            </a:r>
            <a:r>
              <a:rPr lang="en-US" sz="2100" b="1" i="1" u="sng" dirty="0">
                <a:solidFill>
                  <a:srgbClr val="800000"/>
                </a:solidFill>
              </a:rPr>
              <a:t>even they who pierced Him</a:t>
            </a:r>
            <a:r>
              <a:rPr lang="en-US" sz="2100" i="1" dirty="0">
                <a:solidFill>
                  <a:srgbClr val="800000"/>
                </a:solidFill>
              </a:rPr>
              <a:t>. And </a:t>
            </a:r>
            <a:r>
              <a:rPr lang="en-US" sz="2100" b="1" i="1" dirty="0">
                <a:solidFill>
                  <a:srgbClr val="800000"/>
                </a:solidFill>
              </a:rPr>
              <a:t>all the tribes of the earth will mourn</a:t>
            </a:r>
            <a:r>
              <a:rPr lang="en-US" sz="2100" i="1" dirty="0">
                <a:solidFill>
                  <a:srgbClr val="800000"/>
                </a:solidFill>
              </a:rPr>
              <a:t> because of Him. Even so, Amen. </a:t>
            </a:r>
            <a:r>
              <a:rPr lang="en-US" sz="2100" dirty="0"/>
              <a:t>(</a:t>
            </a:r>
            <a:r>
              <a:rPr lang="en-US" sz="2100" b="1" dirty="0">
                <a:solidFill>
                  <a:srgbClr val="800000"/>
                </a:solidFill>
              </a:rPr>
              <a:t>Revelation 1:7</a:t>
            </a:r>
            <a:r>
              <a:rPr lang="en-US" sz="2100" dirty="0" smtClean="0"/>
              <a:t>)</a:t>
            </a:r>
          </a:p>
          <a:p>
            <a:pPr marL="0" indent="0">
              <a:buNone/>
            </a:pPr>
            <a:r>
              <a:rPr lang="en-US" sz="2000" i="1" dirty="0">
                <a:solidFill>
                  <a:srgbClr val="800000"/>
                </a:solidFill>
              </a:rPr>
              <a:t>Therefore, because it was the Preparation Day, that the bodies should not remain on the cross on the Sabbath (for that Sabbath was a high day), the </a:t>
            </a:r>
            <a:r>
              <a:rPr lang="en-US" sz="2000" b="1" i="1" dirty="0">
                <a:solidFill>
                  <a:srgbClr val="800000"/>
                </a:solidFill>
              </a:rPr>
              <a:t>Jews asked </a:t>
            </a:r>
            <a:r>
              <a:rPr lang="en-US" sz="2000" b="1" i="1" u="sng" dirty="0">
                <a:solidFill>
                  <a:srgbClr val="800000"/>
                </a:solidFill>
              </a:rPr>
              <a:t>Pilate</a:t>
            </a:r>
            <a:r>
              <a:rPr lang="en-US" sz="2000" b="1" i="1" dirty="0">
                <a:solidFill>
                  <a:srgbClr val="800000"/>
                </a:solidFill>
              </a:rPr>
              <a:t> </a:t>
            </a:r>
            <a:r>
              <a:rPr lang="en-US" sz="2000" i="1" dirty="0">
                <a:solidFill>
                  <a:srgbClr val="800000"/>
                </a:solidFill>
              </a:rPr>
              <a:t>that their legs might be broken, and that they might be taken away</a:t>
            </a:r>
            <a:r>
              <a:rPr lang="en-US" sz="2000" i="1" dirty="0" smtClean="0">
                <a:solidFill>
                  <a:srgbClr val="800000"/>
                </a:solidFill>
              </a:rPr>
              <a:t>.  </a:t>
            </a:r>
            <a:r>
              <a:rPr lang="en-US" sz="2000" b="1" i="1" dirty="0" smtClean="0">
                <a:solidFill>
                  <a:srgbClr val="800000"/>
                </a:solidFill>
              </a:rPr>
              <a:t>Then </a:t>
            </a:r>
            <a:r>
              <a:rPr lang="en-US" sz="2000" b="1" i="1" dirty="0">
                <a:solidFill>
                  <a:srgbClr val="800000"/>
                </a:solidFill>
              </a:rPr>
              <a:t>the </a:t>
            </a:r>
            <a:r>
              <a:rPr lang="en-US" sz="2000" b="1" i="1" u="sng" dirty="0">
                <a:solidFill>
                  <a:srgbClr val="800000"/>
                </a:solidFill>
              </a:rPr>
              <a:t>soldiers</a:t>
            </a:r>
            <a:r>
              <a:rPr lang="en-US" sz="2000" b="1" i="1" dirty="0">
                <a:solidFill>
                  <a:srgbClr val="800000"/>
                </a:solidFill>
              </a:rPr>
              <a:t> came </a:t>
            </a:r>
            <a:r>
              <a:rPr lang="en-US" sz="2000" i="1" dirty="0">
                <a:solidFill>
                  <a:srgbClr val="800000"/>
                </a:solidFill>
              </a:rPr>
              <a:t>and broke the legs of the first and of the other who was crucified with Him</a:t>
            </a:r>
            <a:r>
              <a:rPr lang="en-US" sz="2000" i="1" dirty="0" smtClean="0">
                <a:solidFill>
                  <a:srgbClr val="800000"/>
                </a:solidFill>
              </a:rPr>
              <a:t>. … </a:t>
            </a:r>
            <a:r>
              <a:rPr lang="en-US" sz="2000" i="1" dirty="0">
                <a:solidFill>
                  <a:srgbClr val="800000"/>
                </a:solidFill>
              </a:rPr>
              <a:t>But </a:t>
            </a:r>
            <a:r>
              <a:rPr lang="en-US" sz="2000" b="1" i="1" dirty="0">
                <a:solidFill>
                  <a:srgbClr val="800000"/>
                </a:solidFill>
              </a:rPr>
              <a:t>one of the </a:t>
            </a:r>
            <a:r>
              <a:rPr lang="en-US" sz="2000" b="1" i="1" u="sng" dirty="0">
                <a:solidFill>
                  <a:srgbClr val="800000"/>
                </a:solidFill>
              </a:rPr>
              <a:t>soldiers</a:t>
            </a:r>
            <a:r>
              <a:rPr lang="en-US" sz="2000" b="1" i="1" dirty="0">
                <a:solidFill>
                  <a:srgbClr val="800000"/>
                </a:solidFill>
              </a:rPr>
              <a:t> pierced His side with a </a:t>
            </a:r>
            <a:r>
              <a:rPr lang="en-US" sz="2000" b="1" i="1" dirty="0" smtClean="0">
                <a:solidFill>
                  <a:srgbClr val="800000"/>
                </a:solidFill>
              </a:rPr>
              <a:t>spear</a:t>
            </a:r>
            <a:r>
              <a:rPr lang="en-US" sz="2000" i="1" dirty="0" smtClean="0">
                <a:solidFill>
                  <a:srgbClr val="800000"/>
                </a:solidFill>
              </a:rPr>
              <a:t> … </a:t>
            </a:r>
            <a:r>
              <a:rPr lang="en-US" sz="2000" i="1" dirty="0">
                <a:solidFill>
                  <a:srgbClr val="800000"/>
                </a:solidFill>
              </a:rPr>
              <a:t>For these </a:t>
            </a:r>
            <a:r>
              <a:rPr lang="en-US" sz="2000" b="1" i="1" dirty="0">
                <a:solidFill>
                  <a:srgbClr val="800000"/>
                </a:solidFill>
              </a:rPr>
              <a:t>things were done that the Scripture should be </a:t>
            </a:r>
            <a:r>
              <a:rPr lang="en-US" sz="2000" b="1" i="1" u="sng" dirty="0">
                <a:solidFill>
                  <a:srgbClr val="800000"/>
                </a:solidFill>
              </a:rPr>
              <a:t>fulfilled</a:t>
            </a:r>
            <a:r>
              <a:rPr lang="en-US" sz="2000" i="1" dirty="0">
                <a:solidFill>
                  <a:srgbClr val="800000"/>
                </a:solidFill>
              </a:rPr>
              <a:t>, </a:t>
            </a:r>
            <a:r>
              <a:rPr lang="en-US" sz="2000" i="1" dirty="0" smtClean="0">
                <a:solidFill>
                  <a:srgbClr val="800000"/>
                </a:solidFill>
              </a:rPr>
              <a:t>“Not </a:t>
            </a:r>
            <a:r>
              <a:rPr lang="en-US" sz="2000" i="1" dirty="0">
                <a:solidFill>
                  <a:srgbClr val="800000"/>
                </a:solidFill>
              </a:rPr>
              <a:t>one of His bones shall be broken</a:t>
            </a:r>
            <a:r>
              <a:rPr lang="en-US" sz="2000" i="1" dirty="0" smtClean="0">
                <a:solidFill>
                  <a:srgbClr val="800000"/>
                </a:solidFill>
              </a:rPr>
              <a:t>.”  And </a:t>
            </a:r>
            <a:r>
              <a:rPr lang="en-US" sz="2000" i="1" dirty="0">
                <a:solidFill>
                  <a:srgbClr val="800000"/>
                </a:solidFill>
              </a:rPr>
              <a:t>again another Scripture says, </a:t>
            </a:r>
            <a:r>
              <a:rPr lang="en-US" sz="2000" i="1" dirty="0" smtClean="0">
                <a:solidFill>
                  <a:srgbClr val="800000"/>
                </a:solidFill>
              </a:rPr>
              <a:t>“</a:t>
            </a:r>
            <a:r>
              <a:rPr lang="en-US" sz="2000" b="1" i="1" dirty="0" smtClean="0">
                <a:solidFill>
                  <a:srgbClr val="800000"/>
                </a:solidFill>
              </a:rPr>
              <a:t>They </a:t>
            </a:r>
            <a:r>
              <a:rPr lang="en-US" sz="2000" b="1" i="1" dirty="0">
                <a:solidFill>
                  <a:srgbClr val="800000"/>
                </a:solidFill>
              </a:rPr>
              <a:t>shall look on Him whom </a:t>
            </a:r>
            <a:r>
              <a:rPr lang="en-US" sz="2000" b="1" i="1" u="sng" dirty="0">
                <a:solidFill>
                  <a:srgbClr val="800000"/>
                </a:solidFill>
              </a:rPr>
              <a:t>they pierced</a:t>
            </a:r>
            <a:r>
              <a:rPr lang="en-US" sz="2000" i="1" dirty="0" smtClean="0">
                <a:solidFill>
                  <a:srgbClr val="800000"/>
                </a:solidFill>
              </a:rPr>
              <a:t>.” </a:t>
            </a:r>
            <a:r>
              <a:rPr lang="en-US" sz="2000" dirty="0" smtClean="0"/>
              <a:t>(</a:t>
            </a:r>
            <a:r>
              <a:rPr lang="en-US" sz="2000" b="1" dirty="0" smtClean="0">
                <a:solidFill>
                  <a:srgbClr val="800000"/>
                </a:solidFill>
              </a:rPr>
              <a:t>Jn. 19:31-37</a:t>
            </a:r>
            <a:r>
              <a:rPr lang="en-US" sz="2000" dirty="0" smtClean="0"/>
              <a:t>)</a:t>
            </a:r>
            <a:endParaRPr lang="en-US" sz="2000" dirty="0"/>
          </a:p>
          <a:p>
            <a:pPr>
              <a:lnSpc>
                <a:spcPct val="97000"/>
              </a:lnSpc>
              <a:spcBef>
                <a:spcPts val="0"/>
              </a:spcBef>
            </a:pPr>
            <a:r>
              <a:rPr lang="en-US" sz="2100" dirty="0" smtClean="0"/>
              <a:t>Language used to apply to Jerusalem’s rejection of Jesus and Messianic kingdom and their destruction are </a:t>
            </a:r>
            <a:r>
              <a:rPr lang="en-US" sz="2100" b="1" i="1" dirty="0" smtClean="0"/>
              <a:t>figuratively</a:t>
            </a:r>
            <a:r>
              <a:rPr lang="en-US" sz="2100" dirty="0" smtClean="0"/>
              <a:t> transferred to Rome, those who actually crucified Jesus.  This would be a second or third fulfillment of </a:t>
            </a:r>
            <a:r>
              <a:rPr lang="en-US" sz="2100" dirty="0" err="1" smtClean="0"/>
              <a:t>Zec</a:t>
            </a:r>
            <a:r>
              <a:rPr lang="en-US" sz="2100" dirty="0" smtClean="0"/>
              <a:t>.</a:t>
            </a:r>
          </a:p>
        </p:txBody>
      </p:sp>
    </p:spTree>
    <p:extLst>
      <p:ext uri="{BB962C8B-B14F-4D97-AF65-F5344CB8AC3E}">
        <p14:creationId xmlns:p14="http://schemas.microsoft.com/office/powerpoint/2010/main" val="18682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Discussed?</a:t>
            </a:r>
            <a:endParaRPr lang="en-US" dirty="0"/>
          </a:p>
        </p:txBody>
      </p:sp>
      <p:sp>
        <p:nvSpPr>
          <p:cNvPr id="3" name="Content Placeholder 2"/>
          <p:cNvSpPr>
            <a:spLocks noGrp="1"/>
          </p:cNvSpPr>
          <p:nvPr>
            <p:ph sz="quarter" idx="10"/>
          </p:nvPr>
        </p:nvSpPr>
        <p:spPr/>
        <p:txBody>
          <a:bodyPr numCol="3"/>
          <a:lstStyle/>
          <a:p>
            <a:pPr marL="228600" indent="-228600"/>
            <a:r>
              <a:rPr lang="en-US" sz="2000" dirty="0" smtClean="0"/>
              <a:t>Writing Style</a:t>
            </a:r>
          </a:p>
          <a:p>
            <a:pPr marL="228600" indent="-228600"/>
            <a:r>
              <a:rPr lang="en-US" sz="2000" dirty="0" smtClean="0"/>
              <a:t>Date of Writing</a:t>
            </a:r>
          </a:p>
          <a:p>
            <a:pPr marL="228600" indent="-228600"/>
            <a:r>
              <a:rPr lang="en-US" sz="2000" dirty="0" smtClean="0"/>
              <a:t>Author</a:t>
            </a:r>
          </a:p>
          <a:p>
            <a:pPr marL="228600" indent="-228600"/>
            <a:r>
              <a:rPr lang="en-US" sz="2000" dirty="0" smtClean="0"/>
              <a:t>Millennial Views</a:t>
            </a:r>
          </a:p>
          <a:p>
            <a:pPr marL="228600" indent="-228600"/>
            <a:r>
              <a:rPr lang="en-US" sz="2000" dirty="0" smtClean="0"/>
              <a:t>Interpretive Views</a:t>
            </a:r>
          </a:p>
          <a:p>
            <a:pPr marL="228600" indent="-228600"/>
            <a:r>
              <a:rPr lang="en-US" sz="2000" dirty="0" smtClean="0"/>
              <a:t>Sovereignty of God</a:t>
            </a:r>
          </a:p>
          <a:p>
            <a:pPr marL="228600" indent="-228600"/>
            <a:r>
              <a:rPr lang="en-US" sz="2000" dirty="0" smtClean="0"/>
              <a:t>Righteousness of God</a:t>
            </a:r>
          </a:p>
          <a:p>
            <a:pPr marL="228600" indent="-228600"/>
            <a:r>
              <a:rPr lang="en-US" sz="2000" dirty="0" smtClean="0"/>
              <a:t>Worthiness of the Lamb</a:t>
            </a:r>
          </a:p>
          <a:p>
            <a:pPr marL="228600" indent="-228600"/>
            <a:r>
              <a:rPr lang="en-US" sz="2000" dirty="0" smtClean="0"/>
              <a:t>Love of God</a:t>
            </a:r>
          </a:p>
          <a:p>
            <a:pPr marL="228600" indent="-228600"/>
            <a:r>
              <a:rPr lang="en-US" sz="2000" dirty="0" smtClean="0"/>
              <a:t>Faithful unto Death</a:t>
            </a:r>
          </a:p>
          <a:p>
            <a:pPr marL="228600" indent="-228600"/>
            <a:r>
              <a:rPr lang="en-US" sz="2000" dirty="0" smtClean="0"/>
              <a:t>Numeric Symbols</a:t>
            </a:r>
          </a:p>
          <a:p>
            <a:pPr marL="228600" indent="-228600"/>
            <a:r>
              <a:rPr lang="en-US" sz="2000" dirty="0" smtClean="0"/>
              <a:t>Structure and Outline</a:t>
            </a:r>
          </a:p>
          <a:p>
            <a:pPr marL="228600" indent="-228600"/>
            <a:r>
              <a:rPr lang="en-US" sz="2000" dirty="0" smtClean="0"/>
              <a:t>Christ among Lampstands</a:t>
            </a:r>
          </a:p>
          <a:p>
            <a:pPr marL="228600" indent="-228600"/>
            <a:r>
              <a:rPr lang="en-US" sz="2000" dirty="0" smtClean="0"/>
              <a:t>Letters to Seven Churches</a:t>
            </a:r>
          </a:p>
          <a:p>
            <a:pPr marL="228600" indent="-228600"/>
            <a:r>
              <a:rPr lang="en-US" sz="2000" dirty="0" smtClean="0"/>
              <a:t>God on His Throne</a:t>
            </a:r>
          </a:p>
          <a:p>
            <a:pPr marL="228600" indent="-228600"/>
            <a:r>
              <a:rPr lang="en-US" sz="2000" dirty="0" smtClean="0"/>
              <a:t>The Lamb takes the Scroll</a:t>
            </a:r>
          </a:p>
          <a:p>
            <a:pPr marL="228600" indent="-228600"/>
            <a:r>
              <a:rPr lang="en-US" sz="2000" dirty="0" smtClean="0"/>
              <a:t>Loosening the Seven Seals</a:t>
            </a:r>
          </a:p>
          <a:p>
            <a:pPr marL="457200" lvl="1" indent="-228600"/>
            <a:r>
              <a:rPr lang="en-US" sz="1600" dirty="0" smtClean="0"/>
              <a:t>The Four Horsemen</a:t>
            </a:r>
          </a:p>
          <a:p>
            <a:pPr marL="457200" lvl="1" indent="-228600"/>
            <a:r>
              <a:rPr lang="en-US" sz="1600" dirty="0" smtClean="0"/>
              <a:t>Saints under the Altar</a:t>
            </a:r>
          </a:p>
          <a:p>
            <a:pPr marL="457200" lvl="1" indent="-228600"/>
            <a:r>
              <a:rPr lang="en-US" sz="1600" dirty="0" smtClean="0"/>
              <a:t>The Day of the Lord</a:t>
            </a:r>
          </a:p>
          <a:p>
            <a:pPr marL="228600" indent="-228600"/>
            <a:r>
              <a:rPr lang="en-US" sz="2000" dirty="0" smtClean="0"/>
              <a:t>Sealing the 144,000</a:t>
            </a:r>
          </a:p>
          <a:p>
            <a:pPr marL="228600" indent="-228600"/>
            <a:r>
              <a:rPr lang="en-US" sz="2000" dirty="0" smtClean="0"/>
              <a:t>Glimpse of Paradise</a:t>
            </a:r>
          </a:p>
          <a:p>
            <a:pPr marL="228600" indent="-228600"/>
            <a:r>
              <a:rPr lang="en-US" sz="2000" dirty="0" smtClean="0"/>
              <a:t>Sounding Seven Trumpets</a:t>
            </a:r>
          </a:p>
          <a:p>
            <a:pPr marL="457200" lvl="1" indent="-228600"/>
            <a:r>
              <a:rPr lang="en-US" sz="1600" dirty="0" smtClean="0"/>
              <a:t>The Four Plagues</a:t>
            </a:r>
          </a:p>
          <a:p>
            <a:pPr marL="457200" lvl="1" indent="-228600"/>
            <a:r>
              <a:rPr lang="en-US" sz="1600" dirty="0" smtClean="0"/>
              <a:t>Locusts of Bottomless Pit</a:t>
            </a:r>
          </a:p>
          <a:p>
            <a:pPr marL="457200" lvl="1" indent="-228600"/>
            <a:r>
              <a:rPr lang="en-US" sz="1600" dirty="0" smtClean="0"/>
              <a:t>Fiery Army of Four Angels</a:t>
            </a:r>
          </a:p>
          <a:p>
            <a:pPr marL="228600" indent="-228600"/>
            <a:r>
              <a:rPr lang="en-US" sz="2000" dirty="0" smtClean="0"/>
              <a:t>Mighty Angel, Little Book</a:t>
            </a:r>
          </a:p>
          <a:p>
            <a:pPr marL="228600" indent="-228600"/>
            <a:r>
              <a:rPr lang="en-US" sz="2000" dirty="0" smtClean="0"/>
              <a:t>Two Witnesses</a:t>
            </a:r>
          </a:p>
          <a:p>
            <a:pPr marL="228600" indent="-228600"/>
            <a:r>
              <a:rPr lang="en-US" sz="2000" dirty="0" smtClean="0"/>
              <a:t>Child, Woman, &amp; Dragon</a:t>
            </a:r>
          </a:p>
          <a:p>
            <a:pPr marL="228600" indent="-228600"/>
            <a:r>
              <a:rPr lang="en-US" sz="2000" dirty="0" smtClean="0"/>
              <a:t>Prophecies of Daniel</a:t>
            </a:r>
          </a:p>
          <a:p>
            <a:pPr marL="228600" indent="-228600"/>
            <a:r>
              <a:rPr lang="en-US" sz="2000" dirty="0" smtClean="0"/>
              <a:t>Sea Beast</a:t>
            </a:r>
          </a:p>
          <a:p>
            <a:pPr marL="228600" indent="-228600"/>
            <a:r>
              <a:rPr lang="en-US" sz="2000" dirty="0" smtClean="0"/>
              <a:t>Earth Beast, False Prophet</a:t>
            </a:r>
          </a:p>
          <a:p>
            <a:pPr marL="228600" indent="-228600"/>
            <a:r>
              <a:rPr lang="en-US" sz="2000" dirty="0" smtClean="0"/>
              <a:t>Lamb on Mt. Zion</a:t>
            </a:r>
          </a:p>
          <a:p>
            <a:pPr marL="228600" indent="-228600"/>
            <a:r>
              <a:rPr lang="en-US" sz="2000" dirty="0" smtClean="0"/>
              <a:t>Exalted Army of 144,000</a:t>
            </a:r>
          </a:p>
          <a:p>
            <a:pPr marL="228600" indent="-228600"/>
            <a:r>
              <a:rPr lang="en-US" sz="2000" dirty="0" smtClean="0"/>
              <a:t>Messages of Angels</a:t>
            </a:r>
          </a:p>
          <a:p>
            <a:pPr marL="228600" indent="-228600"/>
            <a:r>
              <a:rPr lang="en-US" sz="2000" dirty="0" smtClean="0"/>
              <a:t>Harvesting the Earth</a:t>
            </a:r>
          </a:p>
          <a:p>
            <a:pPr marL="228600" indent="-228600"/>
            <a:r>
              <a:rPr lang="en-US" sz="2000" dirty="0" smtClean="0"/>
              <a:t>Prelude to Seven Bowls</a:t>
            </a:r>
            <a:endParaRPr lang="en-US" sz="1400" dirty="0" smtClean="0"/>
          </a:p>
        </p:txBody>
      </p:sp>
    </p:spTree>
    <p:extLst>
      <p:ext uri="{BB962C8B-B14F-4D97-AF65-F5344CB8AC3E}">
        <p14:creationId xmlns:p14="http://schemas.microsoft.com/office/powerpoint/2010/main" val="42858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fade">
                                      <p:cBhvr>
                                        <p:cTn id="71" dur="500"/>
                                        <p:tgtEl>
                                          <p:spTgt spid="3">
                                            <p:txEl>
                                              <p:pRg st="15" end="15"/>
                                            </p:txEl>
                                          </p:spTgt>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fade">
                                      <p:cBhvr>
                                        <p:cTn id="75" dur="500"/>
                                        <p:tgtEl>
                                          <p:spTgt spid="3">
                                            <p:txEl>
                                              <p:pRg st="16" end="16"/>
                                            </p:txEl>
                                          </p:spTgt>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Effect transition="in" filter="fade">
                                      <p:cBhvr>
                                        <p:cTn id="79" dur="500"/>
                                        <p:tgtEl>
                                          <p:spTgt spid="3">
                                            <p:txEl>
                                              <p:pRg st="17" end="17"/>
                                            </p:txEl>
                                          </p:spTgt>
                                        </p:tgtEl>
                                      </p:cBhvr>
                                    </p:animEffect>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Effect transition="in" filter="fade">
                                      <p:cBhvr>
                                        <p:cTn id="83" dur="500"/>
                                        <p:tgtEl>
                                          <p:spTgt spid="3">
                                            <p:txEl>
                                              <p:pRg st="18" end="18"/>
                                            </p:txEl>
                                          </p:spTgt>
                                        </p:tgtEl>
                                      </p:cBhvr>
                                    </p:animEffect>
                                  </p:childTnLst>
                                </p:cTn>
                              </p:par>
                            </p:childTnLst>
                          </p:cTn>
                        </p:par>
                        <p:par>
                          <p:cTn id="84" fill="hold">
                            <p:stCondLst>
                              <p:cond delay="2500"/>
                            </p:stCondLst>
                            <p:childTnLst>
                              <p:par>
                                <p:cTn id="85" presetID="10" presetClass="entr" presetSubtype="0" fill="hold" nodeType="after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Effect transition="in" filter="fade">
                                      <p:cBhvr>
                                        <p:cTn id="87" dur="500"/>
                                        <p:tgtEl>
                                          <p:spTgt spid="3">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20" end="20"/>
                                            </p:txEl>
                                          </p:spTgt>
                                        </p:tgtEl>
                                        <p:attrNameLst>
                                          <p:attrName>style.visibility</p:attrName>
                                        </p:attrNameLst>
                                      </p:cBhvr>
                                      <p:to>
                                        <p:strVal val="visible"/>
                                      </p:to>
                                    </p:set>
                                    <p:animEffect transition="in" filter="fade">
                                      <p:cBhvr>
                                        <p:cTn id="92" dur="500"/>
                                        <p:tgtEl>
                                          <p:spTgt spid="3">
                                            <p:txEl>
                                              <p:pRg st="20" end="20"/>
                                            </p:txEl>
                                          </p:spTgt>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
                                            <p:txEl>
                                              <p:pRg st="21" end="21"/>
                                            </p:txEl>
                                          </p:spTgt>
                                        </p:tgtEl>
                                        <p:attrNameLst>
                                          <p:attrName>style.visibility</p:attrName>
                                        </p:attrNameLst>
                                      </p:cBhvr>
                                      <p:to>
                                        <p:strVal val="visible"/>
                                      </p:to>
                                    </p:set>
                                    <p:animEffect transition="in" filter="fade">
                                      <p:cBhvr>
                                        <p:cTn id="96" dur="500"/>
                                        <p:tgtEl>
                                          <p:spTgt spid="3">
                                            <p:txEl>
                                              <p:pRg st="21" end="2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xEl>
                                              <p:pRg st="22" end="22"/>
                                            </p:txEl>
                                          </p:spTgt>
                                        </p:tgtEl>
                                        <p:attrNameLst>
                                          <p:attrName>style.visibility</p:attrName>
                                        </p:attrNameLst>
                                      </p:cBhvr>
                                      <p:to>
                                        <p:strVal val="visible"/>
                                      </p:to>
                                    </p:set>
                                    <p:animEffect transition="in" filter="fade">
                                      <p:cBhvr>
                                        <p:cTn id="101" dur="500"/>
                                        <p:tgtEl>
                                          <p:spTgt spid="3">
                                            <p:txEl>
                                              <p:pRg st="22" end="22"/>
                                            </p:txEl>
                                          </p:spTgt>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3">
                                            <p:txEl>
                                              <p:pRg st="23" end="23"/>
                                            </p:txEl>
                                          </p:spTgt>
                                        </p:tgtEl>
                                        <p:attrNameLst>
                                          <p:attrName>style.visibility</p:attrName>
                                        </p:attrNameLst>
                                      </p:cBhvr>
                                      <p:to>
                                        <p:strVal val="visible"/>
                                      </p:to>
                                    </p:set>
                                    <p:animEffect transition="in" filter="fade">
                                      <p:cBhvr>
                                        <p:cTn id="105" dur="500"/>
                                        <p:tgtEl>
                                          <p:spTgt spid="3">
                                            <p:txEl>
                                              <p:pRg st="23" end="23"/>
                                            </p:txEl>
                                          </p:spTgt>
                                        </p:tgtEl>
                                      </p:cBhvr>
                                    </p:animEffect>
                                  </p:childTnLst>
                                </p:cTn>
                              </p:par>
                            </p:childTnLst>
                          </p:cTn>
                        </p:par>
                        <p:par>
                          <p:cTn id="106" fill="hold">
                            <p:stCondLst>
                              <p:cond delay="1000"/>
                            </p:stCondLst>
                            <p:childTnLst>
                              <p:par>
                                <p:cTn id="107" presetID="10" presetClass="entr" presetSubtype="0" fill="hold" nodeType="afterEffect">
                                  <p:stCondLst>
                                    <p:cond delay="0"/>
                                  </p:stCondLst>
                                  <p:childTnLst>
                                    <p:set>
                                      <p:cBhvr>
                                        <p:cTn id="108" dur="1" fill="hold">
                                          <p:stCondLst>
                                            <p:cond delay="0"/>
                                          </p:stCondLst>
                                        </p:cTn>
                                        <p:tgtEl>
                                          <p:spTgt spid="3">
                                            <p:txEl>
                                              <p:pRg st="24" end="24"/>
                                            </p:txEl>
                                          </p:spTgt>
                                        </p:tgtEl>
                                        <p:attrNameLst>
                                          <p:attrName>style.visibility</p:attrName>
                                        </p:attrNameLst>
                                      </p:cBhvr>
                                      <p:to>
                                        <p:strVal val="visible"/>
                                      </p:to>
                                    </p:set>
                                    <p:animEffect transition="in" filter="fade">
                                      <p:cBhvr>
                                        <p:cTn id="109" dur="500"/>
                                        <p:tgtEl>
                                          <p:spTgt spid="3">
                                            <p:txEl>
                                              <p:pRg st="24" end="24"/>
                                            </p:txEl>
                                          </p:spTgt>
                                        </p:tgtEl>
                                      </p:cBhvr>
                                    </p:animEffect>
                                  </p:childTnLst>
                                </p:cTn>
                              </p:par>
                            </p:childTnLst>
                          </p:cTn>
                        </p:par>
                        <p:par>
                          <p:cTn id="110" fill="hold">
                            <p:stCondLst>
                              <p:cond delay="1500"/>
                            </p:stCondLst>
                            <p:childTnLst>
                              <p:par>
                                <p:cTn id="111" presetID="10" presetClass="entr" presetSubtype="0" fill="hold" nodeType="afterEffect">
                                  <p:stCondLst>
                                    <p:cond delay="0"/>
                                  </p:stCondLst>
                                  <p:childTnLst>
                                    <p:set>
                                      <p:cBhvr>
                                        <p:cTn id="112" dur="1" fill="hold">
                                          <p:stCondLst>
                                            <p:cond delay="0"/>
                                          </p:stCondLst>
                                        </p:cTn>
                                        <p:tgtEl>
                                          <p:spTgt spid="3">
                                            <p:txEl>
                                              <p:pRg st="25" end="25"/>
                                            </p:txEl>
                                          </p:spTgt>
                                        </p:tgtEl>
                                        <p:attrNameLst>
                                          <p:attrName>style.visibility</p:attrName>
                                        </p:attrNameLst>
                                      </p:cBhvr>
                                      <p:to>
                                        <p:strVal val="visible"/>
                                      </p:to>
                                    </p:set>
                                    <p:animEffect transition="in" filter="fade">
                                      <p:cBhvr>
                                        <p:cTn id="113" dur="500"/>
                                        <p:tgtEl>
                                          <p:spTgt spid="3">
                                            <p:txEl>
                                              <p:pRg st="25" end="2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
                                            <p:txEl>
                                              <p:pRg st="26" end="26"/>
                                            </p:txEl>
                                          </p:spTgt>
                                        </p:tgtEl>
                                        <p:attrNameLst>
                                          <p:attrName>style.visibility</p:attrName>
                                        </p:attrNameLst>
                                      </p:cBhvr>
                                      <p:to>
                                        <p:strVal val="visible"/>
                                      </p:to>
                                    </p:set>
                                    <p:animEffect transition="in" filter="fade">
                                      <p:cBhvr>
                                        <p:cTn id="118" dur="500"/>
                                        <p:tgtEl>
                                          <p:spTgt spid="3">
                                            <p:txEl>
                                              <p:pRg st="26" end="26"/>
                                            </p:txEl>
                                          </p:spTgt>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3">
                                            <p:txEl>
                                              <p:pRg st="27" end="27"/>
                                            </p:txEl>
                                          </p:spTgt>
                                        </p:tgtEl>
                                        <p:attrNameLst>
                                          <p:attrName>style.visibility</p:attrName>
                                        </p:attrNameLst>
                                      </p:cBhvr>
                                      <p:to>
                                        <p:strVal val="visible"/>
                                      </p:to>
                                    </p:set>
                                    <p:animEffect transition="in" filter="fade">
                                      <p:cBhvr>
                                        <p:cTn id="122" dur="500"/>
                                        <p:tgtEl>
                                          <p:spTgt spid="3">
                                            <p:txEl>
                                              <p:pRg st="27" end="2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
                                            <p:txEl>
                                              <p:pRg st="28" end="28"/>
                                            </p:txEl>
                                          </p:spTgt>
                                        </p:tgtEl>
                                        <p:attrNameLst>
                                          <p:attrName>style.visibility</p:attrName>
                                        </p:attrNameLst>
                                      </p:cBhvr>
                                      <p:to>
                                        <p:strVal val="visible"/>
                                      </p:to>
                                    </p:set>
                                    <p:animEffect transition="in" filter="fade">
                                      <p:cBhvr>
                                        <p:cTn id="127" dur="500"/>
                                        <p:tgtEl>
                                          <p:spTgt spid="3">
                                            <p:txEl>
                                              <p:pRg st="28" end="28"/>
                                            </p:txEl>
                                          </p:spTgt>
                                        </p:tgtEl>
                                      </p:cBhvr>
                                    </p:animEffect>
                                  </p:childTnLst>
                                </p:cTn>
                              </p:par>
                            </p:childTnLst>
                          </p:cTn>
                        </p:par>
                        <p:par>
                          <p:cTn id="128" fill="hold">
                            <p:stCondLst>
                              <p:cond delay="500"/>
                            </p:stCondLst>
                            <p:childTnLst>
                              <p:par>
                                <p:cTn id="129" presetID="10" presetClass="entr" presetSubtype="0" fill="hold" nodeType="afterEffect">
                                  <p:stCondLst>
                                    <p:cond delay="0"/>
                                  </p:stCondLst>
                                  <p:childTnLst>
                                    <p:set>
                                      <p:cBhvr>
                                        <p:cTn id="130" dur="1" fill="hold">
                                          <p:stCondLst>
                                            <p:cond delay="0"/>
                                          </p:stCondLst>
                                        </p:cTn>
                                        <p:tgtEl>
                                          <p:spTgt spid="3">
                                            <p:txEl>
                                              <p:pRg st="29" end="29"/>
                                            </p:txEl>
                                          </p:spTgt>
                                        </p:tgtEl>
                                        <p:attrNameLst>
                                          <p:attrName>style.visibility</p:attrName>
                                        </p:attrNameLst>
                                      </p:cBhvr>
                                      <p:to>
                                        <p:strVal val="visible"/>
                                      </p:to>
                                    </p:set>
                                    <p:animEffect transition="in" filter="fade">
                                      <p:cBhvr>
                                        <p:cTn id="131" dur="500"/>
                                        <p:tgtEl>
                                          <p:spTgt spid="3">
                                            <p:txEl>
                                              <p:pRg st="29" end="29"/>
                                            </p:txEl>
                                          </p:spTgt>
                                        </p:tgtEl>
                                      </p:cBhvr>
                                    </p:animEffect>
                                  </p:childTnLst>
                                </p:cTn>
                              </p:par>
                            </p:childTnLst>
                          </p:cTn>
                        </p:par>
                        <p:par>
                          <p:cTn id="132" fill="hold">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3">
                                            <p:txEl>
                                              <p:pRg st="30" end="30"/>
                                            </p:txEl>
                                          </p:spTgt>
                                        </p:tgtEl>
                                        <p:attrNameLst>
                                          <p:attrName>style.visibility</p:attrName>
                                        </p:attrNameLst>
                                      </p:cBhvr>
                                      <p:to>
                                        <p:strVal val="visible"/>
                                      </p:to>
                                    </p:set>
                                    <p:animEffect transition="in" filter="fade">
                                      <p:cBhvr>
                                        <p:cTn id="135" dur="500"/>
                                        <p:tgtEl>
                                          <p:spTgt spid="3">
                                            <p:txEl>
                                              <p:pRg st="30" end="30"/>
                                            </p:txEl>
                                          </p:spTgt>
                                        </p:tgtEl>
                                      </p:cBhvr>
                                    </p:animEffect>
                                  </p:childTnLst>
                                </p:cTn>
                              </p:par>
                            </p:childTnLst>
                          </p:cTn>
                        </p:par>
                        <p:par>
                          <p:cTn id="136" fill="hold">
                            <p:stCondLst>
                              <p:cond delay="1500"/>
                            </p:stCondLst>
                            <p:childTnLst>
                              <p:par>
                                <p:cTn id="137" presetID="10" presetClass="entr" presetSubtype="0" fill="hold" nodeType="afterEffect">
                                  <p:stCondLst>
                                    <p:cond delay="0"/>
                                  </p:stCondLst>
                                  <p:childTnLst>
                                    <p:set>
                                      <p:cBhvr>
                                        <p:cTn id="138" dur="1" fill="hold">
                                          <p:stCondLst>
                                            <p:cond delay="0"/>
                                          </p:stCondLst>
                                        </p:cTn>
                                        <p:tgtEl>
                                          <p:spTgt spid="3">
                                            <p:txEl>
                                              <p:pRg st="31" end="31"/>
                                            </p:txEl>
                                          </p:spTgt>
                                        </p:tgtEl>
                                        <p:attrNameLst>
                                          <p:attrName>style.visibility</p:attrName>
                                        </p:attrNameLst>
                                      </p:cBhvr>
                                      <p:to>
                                        <p:strVal val="visible"/>
                                      </p:to>
                                    </p:set>
                                    <p:animEffect transition="in" filter="fade">
                                      <p:cBhvr>
                                        <p:cTn id="139" dur="500"/>
                                        <p:tgtEl>
                                          <p:spTgt spid="3">
                                            <p:txEl>
                                              <p:pRg st="31" end="31"/>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
                                            <p:txEl>
                                              <p:pRg st="32" end="32"/>
                                            </p:txEl>
                                          </p:spTgt>
                                        </p:tgtEl>
                                        <p:attrNameLst>
                                          <p:attrName>style.visibility</p:attrName>
                                        </p:attrNameLst>
                                      </p:cBhvr>
                                      <p:to>
                                        <p:strVal val="visible"/>
                                      </p:to>
                                    </p:set>
                                    <p:animEffect transition="in" filter="fade">
                                      <p:cBhvr>
                                        <p:cTn id="144" dur="500"/>
                                        <p:tgtEl>
                                          <p:spTgt spid="3">
                                            <p:txEl>
                                              <p:pRg st="32" end="32"/>
                                            </p:txEl>
                                          </p:spTgt>
                                        </p:tgtEl>
                                      </p:cBhvr>
                                    </p:animEffect>
                                  </p:childTnLst>
                                </p:cTn>
                              </p:par>
                            </p:childTnLst>
                          </p:cTn>
                        </p:par>
                        <p:par>
                          <p:cTn id="145" fill="hold">
                            <p:stCondLst>
                              <p:cond delay="500"/>
                            </p:stCondLst>
                            <p:childTnLst>
                              <p:par>
                                <p:cTn id="146" presetID="10" presetClass="entr" presetSubtype="0" fill="hold" nodeType="afterEffect">
                                  <p:stCondLst>
                                    <p:cond delay="0"/>
                                  </p:stCondLst>
                                  <p:childTnLst>
                                    <p:set>
                                      <p:cBhvr>
                                        <p:cTn id="147" dur="1" fill="hold">
                                          <p:stCondLst>
                                            <p:cond delay="0"/>
                                          </p:stCondLst>
                                        </p:cTn>
                                        <p:tgtEl>
                                          <p:spTgt spid="3">
                                            <p:txEl>
                                              <p:pRg st="33" end="33"/>
                                            </p:txEl>
                                          </p:spTgt>
                                        </p:tgtEl>
                                        <p:attrNameLst>
                                          <p:attrName>style.visibility</p:attrName>
                                        </p:attrNameLst>
                                      </p:cBhvr>
                                      <p:to>
                                        <p:strVal val="visible"/>
                                      </p:to>
                                    </p:set>
                                    <p:animEffect transition="in" filter="fade">
                                      <p:cBhvr>
                                        <p:cTn id="148" dur="500"/>
                                        <p:tgtEl>
                                          <p:spTgt spid="3">
                                            <p:txEl>
                                              <p:pRg st="33" end="33"/>
                                            </p:txEl>
                                          </p:spTgt>
                                        </p:tgtEl>
                                      </p:cBhvr>
                                    </p:animEffect>
                                  </p:childTnLst>
                                </p:cTn>
                              </p:par>
                            </p:childTnLst>
                          </p:cTn>
                        </p:par>
                        <p:par>
                          <p:cTn id="149" fill="hold">
                            <p:stCondLst>
                              <p:cond delay="1000"/>
                            </p:stCondLst>
                            <p:childTnLst>
                              <p:par>
                                <p:cTn id="150" presetID="10" presetClass="entr" presetSubtype="0" fill="hold" nodeType="afterEffect">
                                  <p:stCondLst>
                                    <p:cond delay="0"/>
                                  </p:stCondLst>
                                  <p:childTnLst>
                                    <p:set>
                                      <p:cBhvr>
                                        <p:cTn id="151" dur="1" fill="hold">
                                          <p:stCondLst>
                                            <p:cond delay="0"/>
                                          </p:stCondLst>
                                        </p:cTn>
                                        <p:tgtEl>
                                          <p:spTgt spid="3">
                                            <p:txEl>
                                              <p:pRg st="34" end="34"/>
                                            </p:txEl>
                                          </p:spTgt>
                                        </p:tgtEl>
                                        <p:attrNameLst>
                                          <p:attrName>style.visibility</p:attrName>
                                        </p:attrNameLst>
                                      </p:cBhvr>
                                      <p:to>
                                        <p:strVal val="visible"/>
                                      </p:to>
                                    </p:set>
                                    <p:animEffect transition="in" filter="fade">
                                      <p:cBhvr>
                                        <p:cTn id="152" dur="500"/>
                                        <p:tgtEl>
                                          <p:spTgt spid="3">
                                            <p:txEl>
                                              <p:pRg st="34" end="34"/>
                                            </p:txEl>
                                          </p:spTgt>
                                        </p:tgtEl>
                                      </p:cBhvr>
                                    </p:animEffect>
                                  </p:childTnLst>
                                </p:cTn>
                              </p:par>
                            </p:childTnLst>
                          </p:cTn>
                        </p:par>
                        <p:par>
                          <p:cTn id="153" fill="hold">
                            <p:stCondLst>
                              <p:cond delay="1500"/>
                            </p:stCondLst>
                            <p:childTnLst>
                              <p:par>
                                <p:cTn id="154" presetID="10" presetClass="entr" presetSubtype="0" fill="hold" nodeType="afterEffect">
                                  <p:stCondLst>
                                    <p:cond delay="0"/>
                                  </p:stCondLst>
                                  <p:childTnLst>
                                    <p:set>
                                      <p:cBhvr>
                                        <p:cTn id="155" dur="1" fill="hold">
                                          <p:stCondLst>
                                            <p:cond delay="0"/>
                                          </p:stCondLst>
                                        </p:cTn>
                                        <p:tgtEl>
                                          <p:spTgt spid="3">
                                            <p:txEl>
                                              <p:pRg st="35" end="35"/>
                                            </p:txEl>
                                          </p:spTgt>
                                        </p:tgtEl>
                                        <p:attrNameLst>
                                          <p:attrName>style.visibility</p:attrName>
                                        </p:attrNameLst>
                                      </p:cBhvr>
                                      <p:to>
                                        <p:strVal val="visible"/>
                                      </p:to>
                                    </p:set>
                                    <p:animEffect transition="in" filter="fade">
                                      <p:cBhvr>
                                        <p:cTn id="156" dur="500"/>
                                        <p:tgtEl>
                                          <p:spTgt spid="3">
                                            <p:txEl>
                                              <p:pRg st="35" end="35"/>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3">
                                            <p:txEl>
                                              <p:pRg st="36" end="36"/>
                                            </p:txEl>
                                          </p:spTgt>
                                        </p:tgtEl>
                                        <p:attrNameLst>
                                          <p:attrName>style.visibility</p:attrName>
                                        </p:attrNameLst>
                                      </p:cBhvr>
                                      <p:to>
                                        <p:strVal val="visible"/>
                                      </p:to>
                                    </p:set>
                                    <p:animEffect transition="in" filter="fade">
                                      <p:cBhvr>
                                        <p:cTn id="161" dur="500"/>
                                        <p:tgtEl>
                                          <p:spTgt spid="3">
                                            <p:txEl>
                                              <p:pRg st="36"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17 – </a:t>
            </a:r>
            <a:r>
              <a:rPr lang="en-US" sz="1800" dirty="0"/>
              <a:t>The Seven Bowls of Wrath</a:t>
            </a:r>
            <a:endParaRPr lang="en-US" sz="1800" b="1" dirty="0"/>
          </a:p>
        </p:txBody>
      </p:sp>
    </p:spTree>
    <p:extLst>
      <p:ext uri="{BB962C8B-B14F-4D97-AF65-F5344CB8AC3E}">
        <p14:creationId xmlns:p14="http://schemas.microsoft.com/office/powerpoint/2010/main" val="274257813"/>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First </a:t>
            </a:r>
            <a:r>
              <a:rPr lang="en-US" dirty="0" smtClean="0"/>
              <a:t>Three Bowls Revelation 16:1-7</a:t>
            </a:r>
            <a:endParaRPr lang="en-US" dirty="0"/>
          </a:p>
        </p:txBody>
      </p:sp>
    </p:spTree>
    <p:extLst>
      <p:ext uri="{BB962C8B-B14F-4D97-AF65-F5344CB8AC3E}">
        <p14:creationId xmlns:p14="http://schemas.microsoft.com/office/powerpoint/2010/main" val="798974559"/>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 the First Three Bowls of Wrath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happens in the outpouring of the first three bowls of wrath?</a:t>
            </a:r>
            <a:endParaRPr lang="en-US" sz="2000" dirty="0" smtClean="0"/>
          </a:p>
          <a:p>
            <a:pPr marL="0" indent="0">
              <a:buNone/>
            </a:pPr>
            <a:r>
              <a:rPr lang="en-US" sz="2000" i="1" dirty="0">
                <a:solidFill>
                  <a:srgbClr val="800000"/>
                </a:solidFill>
              </a:rPr>
              <a:t>Then I heard a loud voice from the temple saying to the seven angels, </a:t>
            </a:r>
            <a:r>
              <a:rPr lang="en-US" sz="2000" i="1" dirty="0" smtClean="0">
                <a:solidFill>
                  <a:srgbClr val="800000"/>
                </a:solidFill>
              </a:rPr>
              <a:t>“</a:t>
            </a:r>
            <a:r>
              <a:rPr lang="en-US" sz="2000" b="1" i="1" dirty="0" smtClean="0">
                <a:solidFill>
                  <a:srgbClr val="800000"/>
                </a:solidFill>
              </a:rPr>
              <a:t>Go </a:t>
            </a:r>
            <a:r>
              <a:rPr lang="en-US" sz="2000" b="1" i="1" dirty="0">
                <a:solidFill>
                  <a:srgbClr val="800000"/>
                </a:solidFill>
              </a:rPr>
              <a:t>and pour out the </a:t>
            </a:r>
            <a:r>
              <a:rPr lang="en-US" sz="2000" b="1" i="1" u="sng" dirty="0">
                <a:solidFill>
                  <a:srgbClr val="800000"/>
                </a:solidFill>
              </a:rPr>
              <a:t>bowls of the wrath of God</a:t>
            </a:r>
            <a:r>
              <a:rPr lang="en-US" sz="2000" b="1" i="1" dirty="0">
                <a:solidFill>
                  <a:srgbClr val="800000"/>
                </a:solidFill>
              </a:rPr>
              <a:t> on the earth</a:t>
            </a:r>
            <a:r>
              <a:rPr lang="en-US" sz="2000" i="1" dirty="0" smtClean="0">
                <a:solidFill>
                  <a:srgbClr val="800000"/>
                </a:solidFill>
              </a:rPr>
              <a:t>.”  </a:t>
            </a:r>
            <a:r>
              <a:rPr lang="en-US" sz="2000" i="1" dirty="0">
                <a:solidFill>
                  <a:srgbClr val="800000"/>
                </a:solidFill>
              </a:rPr>
              <a:t>So the </a:t>
            </a:r>
            <a:r>
              <a:rPr lang="en-US" sz="2000" b="1" i="1" u="sng" dirty="0">
                <a:solidFill>
                  <a:srgbClr val="800000"/>
                </a:solidFill>
              </a:rPr>
              <a:t>first</a:t>
            </a:r>
            <a:r>
              <a:rPr lang="en-US" sz="2000" i="1" dirty="0">
                <a:solidFill>
                  <a:srgbClr val="800000"/>
                </a:solidFill>
              </a:rPr>
              <a:t> went and poured out his bowl </a:t>
            </a:r>
            <a:r>
              <a:rPr lang="en-US" sz="2000" b="1" i="1" baseline="30000" dirty="0" smtClean="0">
                <a:solidFill>
                  <a:srgbClr val="800000"/>
                </a:solidFill>
              </a:rPr>
              <a:t>1</a:t>
            </a:r>
            <a:r>
              <a:rPr lang="en-US" sz="2000" b="1" i="1" dirty="0" smtClean="0">
                <a:solidFill>
                  <a:srgbClr val="800000"/>
                </a:solidFill>
              </a:rPr>
              <a:t>upon </a:t>
            </a:r>
            <a:r>
              <a:rPr lang="en-US" sz="2000" b="1" i="1" dirty="0">
                <a:solidFill>
                  <a:srgbClr val="800000"/>
                </a:solidFill>
              </a:rPr>
              <a:t>the earth, and a </a:t>
            </a:r>
            <a:r>
              <a:rPr lang="en-US" sz="2000" b="1" i="1" u="sng" dirty="0">
                <a:solidFill>
                  <a:srgbClr val="800000"/>
                </a:solidFill>
              </a:rPr>
              <a:t>foul and loathsome sore</a:t>
            </a:r>
            <a:r>
              <a:rPr lang="en-US" sz="2000" i="1" dirty="0">
                <a:solidFill>
                  <a:srgbClr val="800000"/>
                </a:solidFill>
              </a:rPr>
              <a:t> came upon the men who had </a:t>
            </a:r>
            <a:r>
              <a:rPr lang="en-US" sz="2000" b="1" i="1" dirty="0">
                <a:solidFill>
                  <a:srgbClr val="800000"/>
                </a:solidFill>
              </a:rPr>
              <a:t>the mark of the beast and those who worshiped his image</a:t>
            </a:r>
            <a:r>
              <a:rPr lang="en-US" sz="2000" i="1" dirty="0" smtClean="0">
                <a:solidFill>
                  <a:srgbClr val="800000"/>
                </a:solidFill>
              </a:rPr>
              <a:t>.  Then </a:t>
            </a:r>
            <a:r>
              <a:rPr lang="en-US" sz="2000" i="1" dirty="0">
                <a:solidFill>
                  <a:srgbClr val="800000"/>
                </a:solidFill>
              </a:rPr>
              <a:t>the </a:t>
            </a:r>
            <a:r>
              <a:rPr lang="en-US" sz="2000" b="1" i="1" u="sng" dirty="0">
                <a:solidFill>
                  <a:srgbClr val="800000"/>
                </a:solidFill>
              </a:rPr>
              <a:t>second</a:t>
            </a:r>
            <a:r>
              <a:rPr lang="en-US" sz="2000" i="1" dirty="0">
                <a:solidFill>
                  <a:srgbClr val="800000"/>
                </a:solidFill>
              </a:rPr>
              <a:t> angel poured out his bowl </a:t>
            </a:r>
            <a:r>
              <a:rPr lang="en-US" sz="2000" i="1" baseline="30000" dirty="0" smtClean="0">
                <a:solidFill>
                  <a:srgbClr val="800000"/>
                </a:solidFill>
              </a:rPr>
              <a:t>2</a:t>
            </a:r>
            <a:r>
              <a:rPr lang="en-US" sz="2000" b="1" i="1" dirty="0" smtClean="0">
                <a:solidFill>
                  <a:srgbClr val="800000"/>
                </a:solidFill>
              </a:rPr>
              <a:t>on </a:t>
            </a:r>
            <a:r>
              <a:rPr lang="en-US" sz="2000" b="1" i="1" dirty="0">
                <a:solidFill>
                  <a:srgbClr val="800000"/>
                </a:solidFill>
              </a:rPr>
              <a:t>the sea</a:t>
            </a:r>
            <a:r>
              <a:rPr lang="en-US" sz="2000" i="1" dirty="0">
                <a:solidFill>
                  <a:srgbClr val="800000"/>
                </a:solidFill>
              </a:rPr>
              <a:t>, and it </a:t>
            </a:r>
            <a:r>
              <a:rPr lang="en-US" sz="2000" b="1" i="1" u="sng" dirty="0">
                <a:solidFill>
                  <a:srgbClr val="800000"/>
                </a:solidFill>
              </a:rPr>
              <a:t>became</a:t>
            </a:r>
            <a:r>
              <a:rPr lang="en-US" sz="2000" i="1" u="sng" dirty="0">
                <a:solidFill>
                  <a:srgbClr val="800000"/>
                </a:solidFill>
              </a:rPr>
              <a:t> </a:t>
            </a:r>
            <a:r>
              <a:rPr lang="en-US" sz="2000" b="1" i="1" u="sng" dirty="0">
                <a:solidFill>
                  <a:srgbClr val="800000"/>
                </a:solidFill>
              </a:rPr>
              <a:t>blood</a:t>
            </a:r>
            <a:r>
              <a:rPr lang="en-US" sz="2000" b="1" i="1" dirty="0">
                <a:solidFill>
                  <a:srgbClr val="800000"/>
                </a:solidFill>
              </a:rPr>
              <a:t> as of a dead man</a:t>
            </a:r>
            <a:r>
              <a:rPr lang="en-US" sz="2000" i="1" dirty="0">
                <a:solidFill>
                  <a:srgbClr val="800000"/>
                </a:solidFill>
              </a:rPr>
              <a:t>; and </a:t>
            </a:r>
            <a:r>
              <a:rPr lang="en-US" sz="2000" b="1" i="1" dirty="0">
                <a:solidFill>
                  <a:srgbClr val="800000"/>
                </a:solidFill>
              </a:rPr>
              <a:t>every living creature in the sea died</a:t>
            </a:r>
            <a:r>
              <a:rPr lang="en-US" sz="2000" i="1" dirty="0" smtClean="0">
                <a:solidFill>
                  <a:srgbClr val="800000"/>
                </a:solidFill>
              </a:rPr>
              <a:t>.  Then </a:t>
            </a:r>
            <a:r>
              <a:rPr lang="en-US" sz="2000" i="1" dirty="0">
                <a:solidFill>
                  <a:srgbClr val="800000"/>
                </a:solidFill>
              </a:rPr>
              <a:t>the </a:t>
            </a:r>
            <a:r>
              <a:rPr lang="en-US" sz="2000" b="1" i="1" u="sng" dirty="0">
                <a:solidFill>
                  <a:srgbClr val="800000"/>
                </a:solidFill>
              </a:rPr>
              <a:t>third</a:t>
            </a:r>
            <a:r>
              <a:rPr lang="en-US" sz="2000" i="1" dirty="0">
                <a:solidFill>
                  <a:srgbClr val="800000"/>
                </a:solidFill>
              </a:rPr>
              <a:t> angel poured out his bowl </a:t>
            </a:r>
            <a:r>
              <a:rPr lang="en-US" sz="2000" b="1" i="1" baseline="30000" dirty="0" smtClean="0">
                <a:solidFill>
                  <a:srgbClr val="800000"/>
                </a:solidFill>
              </a:rPr>
              <a:t>3</a:t>
            </a:r>
            <a:r>
              <a:rPr lang="en-US" sz="2000" b="1" i="1" dirty="0" smtClean="0">
                <a:solidFill>
                  <a:srgbClr val="800000"/>
                </a:solidFill>
              </a:rPr>
              <a:t>on </a:t>
            </a:r>
            <a:r>
              <a:rPr lang="en-US" sz="2000" b="1" i="1" dirty="0">
                <a:solidFill>
                  <a:srgbClr val="800000"/>
                </a:solidFill>
              </a:rPr>
              <a:t>the rivers and springs of water</a:t>
            </a:r>
            <a:r>
              <a:rPr lang="en-US" sz="2000" i="1" dirty="0">
                <a:solidFill>
                  <a:srgbClr val="800000"/>
                </a:solidFill>
              </a:rPr>
              <a:t>, and they </a:t>
            </a:r>
            <a:r>
              <a:rPr lang="en-US" sz="2000" b="1" i="1" u="sng" dirty="0">
                <a:solidFill>
                  <a:srgbClr val="800000"/>
                </a:solidFill>
              </a:rPr>
              <a:t>became blood</a:t>
            </a:r>
            <a:r>
              <a:rPr lang="en-US" sz="2000" i="1" dirty="0" smtClean="0">
                <a:solidFill>
                  <a:srgbClr val="800000"/>
                </a:solidFill>
              </a:rPr>
              <a:t>. </a:t>
            </a:r>
            <a:r>
              <a:rPr lang="en-US" sz="2000" dirty="0" smtClean="0"/>
              <a:t>(</a:t>
            </a:r>
            <a:r>
              <a:rPr lang="en-US" sz="2000" b="1" dirty="0" smtClean="0">
                <a:solidFill>
                  <a:srgbClr val="800000"/>
                </a:solidFill>
              </a:rPr>
              <a:t>Revelation 16:1-4</a:t>
            </a:r>
            <a:r>
              <a:rPr lang="en-US" sz="2000" dirty="0" smtClean="0"/>
              <a:t>)</a:t>
            </a:r>
          </a:p>
          <a:p>
            <a:pPr marL="460375" indent="-460375">
              <a:buFont typeface="+mj-lt"/>
              <a:buAutoNum type="arabicParenR"/>
            </a:pPr>
            <a:r>
              <a:rPr lang="en-US" sz="2000" dirty="0" smtClean="0"/>
              <a:t>Sore upon Worshippers of the Beast</a:t>
            </a:r>
          </a:p>
          <a:p>
            <a:pPr marL="460375" indent="-460375">
              <a:buFont typeface="+mj-lt"/>
              <a:buAutoNum type="arabicParenR"/>
            </a:pPr>
            <a:r>
              <a:rPr lang="en-US" sz="2000" dirty="0" smtClean="0"/>
              <a:t>Sea to Blood – Death to all Sea Creatures</a:t>
            </a:r>
          </a:p>
          <a:p>
            <a:pPr marL="460375" indent="-460375">
              <a:buFont typeface="+mj-lt"/>
              <a:buAutoNum type="arabicParenR"/>
            </a:pPr>
            <a:r>
              <a:rPr lang="en-US" sz="2000" dirty="0" smtClean="0"/>
              <a:t>Rivers &amp; Springs to Blood</a:t>
            </a:r>
          </a:p>
        </p:txBody>
      </p:sp>
    </p:spTree>
    <p:extLst>
      <p:ext uri="{BB962C8B-B14F-4D97-AF65-F5344CB8AC3E}">
        <p14:creationId xmlns:p14="http://schemas.microsoft.com/office/powerpoint/2010/main" val="19331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of the First Three Plagues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Who is targeted by these plagues?  Who is not affected?</a:t>
            </a:r>
            <a:endParaRPr lang="en-US" sz="2000" dirty="0" smtClean="0"/>
          </a:p>
          <a:p>
            <a:pPr marL="0" indent="0">
              <a:buNone/>
            </a:pPr>
            <a:r>
              <a:rPr lang="en-US" sz="2000" i="1" dirty="0">
                <a:solidFill>
                  <a:srgbClr val="800000"/>
                </a:solidFill>
              </a:rPr>
              <a:t>Then I heard a loud voice from the temple saying to the seven angels, “Go and pour out the bowls of the wrath of God </a:t>
            </a:r>
            <a:r>
              <a:rPr lang="en-US" sz="2000" b="1" i="1" u="sng" dirty="0">
                <a:solidFill>
                  <a:srgbClr val="800000"/>
                </a:solidFill>
              </a:rPr>
              <a:t>on the earth</a:t>
            </a:r>
            <a:r>
              <a:rPr lang="en-US" sz="2000" i="1" dirty="0">
                <a:solidFill>
                  <a:srgbClr val="800000"/>
                </a:solidFill>
              </a:rPr>
              <a:t>.”  So the first went and poured out his bowl </a:t>
            </a:r>
            <a:r>
              <a:rPr lang="en-US" sz="2000" b="1" i="1" baseline="30000" dirty="0">
                <a:solidFill>
                  <a:srgbClr val="800000"/>
                </a:solidFill>
              </a:rPr>
              <a:t>1</a:t>
            </a:r>
            <a:r>
              <a:rPr lang="en-US" sz="2000" b="1" i="1" dirty="0">
                <a:solidFill>
                  <a:srgbClr val="800000"/>
                </a:solidFill>
              </a:rPr>
              <a:t>upon the </a:t>
            </a:r>
            <a:r>
              <a:rPr lang="en-US" sz="2000" b="1" i="1" u="sng" dirty="0">
                <a:solidFill>
                  <a:srgbClr val="800000"/>
                </a:solidFill>
              </a:rPr>
              <a:t>earth</a:t>
            </a:r>
            <a:r>
              <a:rPr lang="en-US" sz="2000" i="1" dirty="0">
                <a:solidFill>
                  <a:srgbClr val="800000"/>
                </a:solidFill>
              </a:rPr>
              <a:t>, and a foul and loathsome sore came upon </a:t>
            </a:r>
            <a:r>
              <a:rPr lang="en-US" sz="2000" b="1" i="1" dirty="0">
                <a:solidFill>
                  <a:srgbClr val="800000"/>
                </a:solidFill>
              </a:rPr>
              <a:t>the men who had </a:t>
            </a:r>
            <a:r>
              <a:rPr lang="en-US" sz="2000" b="1" i="1" u="sng" dirty="0">
                <a:solidFill>
                  <a:srgbClr val="800000"/>
                </a:solidFill>
              </a:rPr>
              <a:t>the mark of the beast</a:t>
            </a:r>
            <a:r>
              <a:rPr lang="en-US" sz="2000" b="1" i="1" dirty="0">
                <a:solidFill>
                  <a:srgbClr val="800000"/>
                </a:solidFill>
              </a:rPr>
              <a:t> and those who </a:t>
            </a:r>
            <a:r>
              <a:rPr lang="en-US" sz="2000" b="1" i="1" u="sng" dirty="0">
                <a:solidFill>
                  <a:srgbClr val="800000"/>
                </a:solidFill>
              </a:rPr>
              <a:t>worshiped his image</a:t>
            </a:r>
            <a:r>
              <a:rPr lang="en-US" sz="2000" i="1" dirty="0">
                <a:solidFill>
                  <a:srgbClr val="800000"/>
                </a:solidFill>
              </a:rPr>
              <a:t>.  Then the second angel poured out his bowl </a:t>
            </a:r>
            <a:r>
              <a:rPr lang="en-US" sz="2000" b="1" i="1" baseline="30000" dirty="0">
                <a:solidFill>
                  <a:srgbClr val="800000"/>
                </a:solidFill>
              </a:rPr>
              <a:t>2</a:t>
            </a:r>
            <a:r>
              <a:rPr lang="en-US" sz="2000" b="1" i="1" dirty="0">
                <a:solidFill>
                  <a:srgbClr val="800000"/>
                </a:solidFill>
              </a:rPr>
              <a:t>on the </a:t>
            </a:r>
            <a:r>
              <a:rPr lang="en-US" sz="2000" b="1" i="1" u="sng" dirty="0">
                <a:solidFill>
                  <a:srgbClr val="800000"/>
                </a:solidFill>
              </a:rPr>
              <a:t>sea</a:t>
            </a:r>
            <a:r>
              <a:rPr lang="en-US" sz="2000" i="1" dirty="0">
                <a:solidFill>
                  <a:srgbClr val="800000"/>
                </a:solidFill>
              </a:rPr>
              <a:t>, and it became blood as of a dead man; and </a:t>
            </a:r>
            <a:r>
              <a:rPr lang="en-US" sz="2000" b="1" i="1" dirty="0">
                <a:solidFill>
                  <a:srgbClr val="800000"/>
                </a:solidFill>
              </a:rPr>
              <a:t>every living creature </a:t>
            </a:r>
            <a:r>
              <a:rPr lang="en-US" sz="2000" b="1" i="1" u="sng" dirty="0">
                <a:solidFill>
                  <a:srgbClr val="800000"/>
                </a:solidFill>
              </a:rPr>
              <a:t>in the sea</a:t>
            </a:r>
            <a:r>
              <a:rPr lang="en-US" sz="2000" b="1" i="1" dirty="0">
                <a:solidFill>
                  <a:srgbClr val="800000"/>
                </a:solidFill>
              </a:rPr>
              <a:t> died</a:t>
            </a:r>
            <a:r>
              <a:rPr lang="en-US" sz="2000" i="1" dirty="0">
                <a:solidFill>
                  <a:srgbClr val="800000"/>
                </a:solidFill>
              </a:rPr>
              <a:t>.  Then the third angel poured out his bowl </a:t>
            </a:r>
            <a:r>
              <a:rPr lang="en-US" sz="2000" b="1" i="1" baseline="30000" dirty="0">
                <a:solidFill>
                  <a:srgbClr val="800000"/>
                </a:solidFill>
              </a:rPr>
              <a:t>3</a:t>
            </a:r>
            <a:r>
              <a:rPr lang="en-US" sz="2000" b="1" i="1" dirty="0">
                <a:solidFill>
                  <a:srgbClr val="800000"/>
                </a:solidFill>
              </a:rPr>
              <a:t>on the </a:t>
            </a:r>
            <a:r>
              <a:rPr lang="en-US" sz="2000" b="1" i="1" u="sng" dirty="0">
                <a:solidFill>
                  <a:srgbClr val="800000"/>
                </a:solidFill>
              </a:rPr>
              <a:t>rivers</a:t>
            </a:r>
            <a:r>
              <a:rPr lang="en-US" sz="2000" b="1" i="1" dirty="0">
                <a:solidFill>
                  <a:srgbClr val="800000"/>
                </a:solidFill>
              </a:rPr>
              <a:t> and </a:t>
            </a:r>
            <a:r>
              <a:rPr lang="en-US" sz="2000" b="1" i="1" u="sng" dirty="0">
                <a:solidFill>
                  <a:srgbClr val="800000"/>
                </a:solidFill>
              </a:rPr>
              <a:t>springs</a:t>
            </a:r>
            <a:r>
              <a:rPr lang="en-US" sz="2000" b="1" i="1" dirty="0">
                <a:solidFill>
                  <a:srgbClr val="800000"/>
                </a:solidFill>
              </a:rPr>
              <a:t> of water</a:t>
            </a:r>
            <a:r>
              <a:rPr lang="en-US" sz="2000" i="1" dirty="0">
                <a:solidFill>
                  <a:srgbClr val="800000"/>
                </a:solidFill>
              </a:rPr>
              <a:t>, and they became blood. </a:t>
            </a:r>
            <a:r>
              <a:rPr lang="en-US" sz="2000" dirty="0" smtClean="0"/>
              <a:t>(</a:t>
            </a:r>
            <a:r>
              <a:rPr lang="en-US" sz="2000" b="1" dirty="0">
                <a:solidFill>
                  <a:srgbClr val="800000"/>
                </a:solidFill>
              </a:rPr>
              <a:t>Revelation </a:t>
            </a:r>
            <a:r>
              <a:rPr lang="en-US" sz="2000" b="1" dirty="0" smtClean="0">
                <a:solidFill>
                  <a:srgbClr val="800000"/>
                </a:solidFill>
              </a:rPr>
              <a:t>16:1-4</a:t>
            </a:r>
            <a:r>
              <a:rPr lang="en-US" sz="2000" dirty="0" smtClean="0"/>
              <a:t>)</a:t>
            </a:r>
            <a:endParaRPr lang="en-US" sz="2000" dirty="0"/>
          </a:p>
          <a:p>
            <a:pPr marL="346075" indent="-346075">
              <a:buFont typeface="+mj-lt"/>
              <a:buAutoNum type="arabicParenR"/>
            </a:pPr>
            <a:r>
              <a:rPr lang="en-US" sz="2000" dirty="0" smtClean="0"/>
              <a:t>The Earth – Those who Obeyed the </a:t>
            </a:r>
            <a:r>
              <a:rPr lang="en-US" sz="2000" i="1" dirty="0" smtClean="0">
                <a:solidFill>
                  <a:srgbClr val="800000"/>
                </a:solidFill>
              </a:rPr>
              <a:t>“Earth Beast”</a:t>
            </a:r>
            <a:r>
              <a:rPr lang="en-US" sz="2000" dirty="0" smtClean="0"/>
              <a:t> (</a:t>
            </a:r>
            <a:r>
              <a:rPr lang="en-US" sz="2000" b="1" dirty="0" smtClean="0">
                <a:solidFill>
                  <a:srgbClr val="800000"/>
                </a:solidFill>
              </a:rPr>
              <a:t>13:11-18</a:t>
            </a:r>
            <a:r>
              <a:rPr lang="en-US" sz="2000" dirty="0" smtClean="0"/>
              <a:t>).</a:t>
            </a:r>
          </a:p>
          <a:p>
            <a:pPr marL="346075" indent="-346075">
              <a:buFont typeface="+mj-lt"/>
              <a:buAutoNum type="arabicParenR"/>
            </a:pPr>
            <a:r>
              <a:rPr lang="en-US" sz="2000" dirty="0" smtClean="0"/>
              <a:t>The Sea – Origin of the </a:t>
            </a:r>
            <a:r>
              <a:rPr lang="en-US" sz="2000" i="1" dirty="0" smtClean="0">
                <a:solidFill>
                  <a:srgbClr val="800000"/>
                </a:solidFill>
              </a:rPr>
              <a:t>“Sea Beast”</a:t>
            </a:r>
            <a:r>
              <a:rPr lang="en-US" sz="2000" dirty="0" smtClean="0"/>
              <a:t> and creatures contained therein (</a:t>
            </a:r>
            <a:r>
              <a:rPr lang="en-US" sz="2000" b="1" dirty="0" smtClean="0">
                <a:solidFill>
                  <a:srgbClr val="800000"/>
                </a:solidFill>
              </a:rPr>
              <a:t>13:1</a:t>
            </a:r>
            <a:r>
              <a:rPr lang="en-US" sz="2000" dirty="0" smtClean="0"/>
              <a:t>).</a:t>
            </a:r>
          </a:p>
          <a:p>
            <a:pPr marL="346075" indent="-346075">
              <a:buFont typeface="+mj-lt"/>
              <a:buAutoNum type="arabicParenR"/>
            </a:pPr>
            <a:r>
              <a:rPr lang="en-US" sz="2000" dirty="0" smtClean="0"/>
              <a:t>The Rivers &amp; Springs – The fresh source that feeds the sea…</a:t>
            </a:r>
            <a:endParaRPr lang="en-US" sz="1600" dirty="0"/>
          </a:p>
        </p:txBody>
      </p:sp>
    </p:spTree>
    <p:extLst>
      <p:ext uri="{BB962C8B-B14F-4D97-AF65-F5344CB8AC3E}">
        <p14:creationId xmlns:p14="http://schemas.microsoft.com/office/powerpoint/2010/main" val="26025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Difference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What Old Testament story also contained plagues that targeted one group while sparing another?  What was the lesson then?  Might the same lesson apply here as well?</a:t>
            </a:r>
          </a:p>
          <a:p>
            <a:pPr>
              <a:lnSpc>
                <a:spcPct val="97000"/>
              </a:lnSpc>
              <a:spcBef>
                <a:spcPts val="0"/>
              </a:spcBef>
            </a:pPr>
            <a:r>
              <a:rPr lang="en-US" sz="2000" dirty="0" smtClean="0"/>
              <a:t>Similar to other plagues seen here (</a:t>
            </a:r>
            <a:r>
              <a:rPr lang="en-US" sz="2000" b="1" dirty="0" smtClean="0">
                <a:solidFill>
                  <a:srgbClr val="800000"/>
                </a:solidFill>
              </a:rPr>
              <a:t>7:1-3; 14:9-20</a:t>
            </a:r>
            <a:r>
              <a:rPr lang="en-US" sz="2000" dirty="0" smtClean="0"/>
              <a:t>) and in symbol’s origin:</a:t>
            </a:r>
          </a:p>
          <a:p>
            <a:pPr marL="0" indent="0">
              <a:lnSpc>
                <a:spcPct val="97000"/>
              </a:lnSpc>
              <a:spcBef>
                <a:spcPts val="0"/>
              </a:spcBef>
              <a:buNone/>
            </a:pPr>
            <a:r>
              <a:rPr lang="en-US" sz="2000" i="1" dirty="0" smtClean="0">
                <a:solidFill>
                  <a:srgbClr val="800000"/>
                </a:solidFill>
              </a:rPr>
              <a:t>“</a:t>
            </a:r>
            <a:r>
              <a:rPr lang="en-US" sz="2000" b="1" i="1" dirty="0" smtClean="0">
                <a:solidFill>
                  <a:srgbClr val="800000"/>
                </a:solidFill>
              </a:rPr>
              <a:t>And in that day </a:t>
            </a:r>
            <a:r>
              <a:rPr lang="en-US" sz="2000" b="1" i="1" u="sng" dirty="0" smtClean="0">
                <a:solidFill>
                  <a:srgbClr val="800000"/>
                </a:solidFill>
              </a:rPr>
              <a:t>I will set apart</a:t>
            </a:r>
            <a:r>
              <a:rPr lang="en-US" sz="2000" i="1" dirty="0" smtClean="0">
                <a:solidFill>
                  <a:srgbClr val="800000"/>
                </a:solidFill>
              </a:rPr>
              <a:t> the land of Goshen, </a:t>
            </a:r>
            <a:r>
              <a:rPr lang="en-US" sz="2000" b="1" i="1" dirty="0" smtClean="0">
                <a:solidFill>
                  <a:srgbClr val="800000"/>
                </a:solidFill>
              </a:rPr>
              <a:t>in which My people dwell</a:t>
            </a:r>
            <a:r>
              <a:rPr lang="en-US" sz="2000" i="1" dirty="0" smtClean="0">
                <a:solidFill>
                  <a:srgbClr val="800000"/>
                </a:solidFill>
              </a:rPr>
              <a:t>, that no swarms of flies shall be there, </a:t>
            </a:r>
            <a:r>
              <a:rPr lang="en-US" sz="2000" b="1" i="1" u="sng" dirty="0" smtClean="0">
                <a:solidFill>
                  <a:srgbClr val="800000"/>
                </a:solidFill>
              </a:rPr>
              <a:t>in order that you may know</a:t>
            </a:r>
            <a:r>
              <a:rPr lang="en-US" sz="2000" b="1" i="1" dirty="0" smtClean="0">
                <a:solidFill>
                  <a:srgbClr val="800000"/>
                </a:solidFill>
              </a:rPr>
              <a:t> that I am the LORD </a:t>
            </a:r>
            <a:r>
              <a:rPr lang="en-US" sz="2000" i="1" dirty="0" smtClean="0">
                <a:solidFill>
                  <a:srgbClr val="800000"/>
                </a:solidFill>
              </a:rPr>
              <a:t>in the midst of the land. </a:t>
            </a:r>
            <a:r>
              <a:rPr lang="en-US" sz="2000" b="1" i="1" u="sng" dirty="0" smtClean="0">
                <a:solidFill>
                  <a:srgbClr val="800000"/>
                </a:solidFill>
              </a:rPr>
              <a:t>I will make a difference</a:t>
            </a:r>
            <a:r>
              <a:rPr lang="en-US" sz="2000" b="1" i="1" dirty="0" smtClean="0">
                <a:solidFill>
                  <a:srgbClr val="800000"/>
                </a:solidFill>
              </a:rPr>
              <a:t> between My people and your people</a:t>
            </a:r>
            <a:r>
              <a:rPr lang="en-US" sz="2000" i="1" dirty="0" smtClean="0">
                <a:solidFill>
                  <a:srgbClr val="800000"/>
                </a:solidFill>
              </a:rPr>
              <a:t>. Tomorrow this sign shall be.” </a:t>
            </a:r>
            <a:r>
              <a:rPr lang="en-US" sz="2000" dirty="0" smtClean="0"/>
              <a:t>(</a:t>
            </a:r>
            <a:r>
              <a:rPr lang="en-US" sz="2000" b="1" dirty="0" smtClean="0">
                <a:solidFill>
                  <a:srgbClr val="800000"/>
                </a:solidFill>
              </a:rPr>
              <a:t>Exodus 8:22-23; 9:4, 25-26; 10:22-23; 11:5-7</a:t>
            </a:r>
            <a:r>
              <a:rPr lang="en-US" sz="2000" dirty="0" smtClean="0"/>
              <a:t>)</a:t>
            </a:r>
          </a:p>
          <a:p>
            <a:pPr>
              <a:lnSpc>
                <a:spcPct val="97000"/>
              </a:lnSpc>
              <a:spcBef>
                <a:spcPts val="0"/>
              </a:spcBef>
            </a:pPr>
            <a:r>
              <a:rPr lang="en-US" sz="2000" dirty="0"/>
              <a:t>God knows His people and makes a distinction, protecting them from the punishment due sinners.</a:t>
            </a:r>
          </a:p>
          <a:p>
            <a:pPr marL="0" indent="0">
              <a:lnSpc>
                <a:spcPct val="97000"/>
              </a:lnSpc>
              <a:spcBef>
                <a:spcPts val="0"/>
              </a:spcBef>
              <a:buNone/>
            </a:pPr>
            <a:r>
              <a:rPr lang="en-US" sz="2000" i="1" dirty="0">
                <a:solidFill>
                  <a:srgbClr val="800000"/>
                </a:solidFill>
              </a:rPr>
              <a:t>Nevertheless the solid foundation of God stands, </a:t>
            </a:r>
            <a:r>
              <a:rPr lang="en-US" sz="2000" b="1" i="1" dirty="0">
                <a:solidFill>
                  <a:srgbClr val="800000"/>
                </a:solidFill>
              </a:rPr>
              <a:t>having this </a:t>
            </a:r>
            <a:r>
              <a:rPr lang="en-US" sz="2000" b="1" i="1" u="sng" dirty="0">
                <a:solidFill>
                  <a:srgbClr val="800000"/>
                </a:solidFill>
              </a:rPr>
              <a:t>seal</a:t>
            </a:r>
            <a:r>
              <a:rPr lang="en-US" sz="2000" i="1" dirty="0">
                <a:solidFill>
                  <a:srgbClr val="800000"/>
                </a:solidFill>
              </a:rPr>
              <a:t>: “</a:t>
            </a:r>
            <a:r>
              <a:rPr lang="en-US" sz="2000" b="1" i="1" baseline="30000" dirty="0">
                <a:solidFill>
                  <a:srgbClr val="800000"/>
                </a:solidFill>
              </a:rPr>
              <a:t>1</a:t>
            </a:r>
            <a:r>
              <a:rPr lang="en-US" sz="2000" b="1" i="1" u="sng" dirty="0">
                <a:solidFill>
                  <a:srgbClr val="800000"/>
                </a:solidFill>
              </a:rPr>
              <a:t>The Lord knows</a:t>
            </a:r>
            <a:r>
              <a:rPr lang="en-US" sz="2000" b="1" i="1" dirty="0">
                <a:solidFill>
                  <a:srgbClr val="800000"/>
                </a:solidFill>
              </a:rPr>
              <a:t> those who </a:t>
            </a:r>
            <a:r>
              <a:rPr lang="en-US" sz="2000" b="1" i="1" u="sng" dirty="0">
                <a:solidFill>
                  <a:srgbClr val="800000"/>
                </a:solidFill>
              </a:rPr>
              <a:t>are His</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Let everyone who names the name of Christ </a:t>
            </a:r>
            <a:r>
              <a:rPr lang="en-US" sz="2000" b="1" i="1" u="sng" dirty="0">
                <a:solidFill>
                  <a:srgbClr val="800000"/>
                </a:solidFill>
              </a:rPr>
              <a:t>depart from iniquity</a:t>
            </a:r>
            <a:r>
              <a:rPr lang="en-US" sz="2000" b="1" i="1" dirty="0">
                <a:solidFill>
                  <a:srgbClr val="800000"/>
                </a:solidFill>
              </a:rPr>
              <a:t>.</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2 Timothy 2:19</a:t>
            </a:r>
            <a:r>
              <a:rPr lang="en-US" sz="2000" dirty="0"/>
              <a:t>; see also, </a:t>
            </a:r>
            <a:r>
              <a:rPr lang="en-US" sz="2000" b="1" dirty="0">
                <a:solidFill>
                  <a:srgbClr val="800000"/>
                </a:solidFill>
              </a:rPr>
              <a:t>1 Kings 19:18; Isaiah 40:26-27</a:t>
            </a:r>
            <a:r>
              <a:rPr lang="en-US" sz="2000" dirty="0" smtClean="0"/>
              <a:t>)</a:t>
            </a:r>
          </a:p>
          <a:p>
            <a:pPr>
              <a:lnSpc>
                <a:spcPct val="97000"/>
              </a:lnSpc>
              <a:spcBef>
                <a:spcPts val="0"/>
              </a:spcBef>
            </a:pPr>
            <a:r>
              <a:rPr lang="en-US" sz="2000" dirty="0" smtClean="0"/>
              <a:t>He also expects us to purify ourselves; otherwise, we will share in their judgment.</a:t>
            </a:r>
            <a:endParaRPr lang="en-US" sz="2000" dirty="0"/>
          </a:p>
        </p:txBody>
      </p:sp>
    </p:spTree>
    <p:extLst>
      <p:ext uri="{BB962C8B-B14F-4D97-AF65-F5344CB8AC3E}">
        <p14:creationId xmlns:p14="http://schemas.microsoft.com/office/powerpoint/2010/main" val="169761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“Whoever Sheds Man’s Blood …”</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According </a:t>
            </a:r>
            <a:r>
              <a:rPr lang="en-US" sz="2000" dirty="0"/>
              <a:t>to the </a:t>
            </a:r>
            <a:r>
              <a:rPr lang="en-US" sz="2000" i="1" dirty="0">
                <a:solidFill>
                  <a:srgbClr val="800000"/>
                </a:solidFill>
              </a:rPr>
              <a:t>“angel of the waters”</a:t>
            </a:r>
            <a:r>
              <a:rPr lang="en-US" sz="2000" dirty="0"/>
              <a:t>, why was God justified in His judgment of wrath?</a:t>
            </a:r>
            <a:endParaRPr lang="en-US" sz="2000" dirty="0" smtClean="0"/>
          </a:p>
          <a:p>
            <a:pPr marL="0" indent="0">
              <a:buNone/>
            </a:pPr>
            <a:r>
              <a:rPr lang="en-US" sz="2000" i="1" dirty="0">
                <a:solidFill>
                  <a:srgbClr val="800000"/>
                </a:solidFill>
              </a:rPr>
              <a:t>And I heard </a:t>
            </a:r>
            <a:r>
              <a:rPr lang="en-US" sz="2000" b="1" i="1" dirty="0">
                <a:solidFill>
                  <a:srgbClr val="800000"/>
                </a:solidFill>
              </a:rPr>
              <a:t>the angel of the </a:t>
            </a:r>
            <a:r>
              <a:rPr lang="en-US" sz="2000" b="1" i="1" u="sng" dirty="0">
                <a:solidFill>
                  <a:srgbClr val="800000"/>
                </a:solidFill>
              </a:rPr>
              <a:t>waters</a:t>
            </a:r>
            <a:r>
              <a:rPr lang="en-US" sz="2000" i="1" dirty="0">
                <a:solidFill>
                  <a:srgbClr val="800000"/>
                </a:solidFill>
              </a:rPr>
              <a:t> saying: </a:t>
            </a:r>
            <a:r>
              <a:rPr lang="en-US" sz="2000" i="1" dirty="0" smtClean="0">
                <a:solidFill>
                  <a:srgbClr val="800000"/>
                </a:solidFill>
              </a:rPr>
              <a:t>“You </a:t>
            </a:r>
            <a:r>
              <a:rPr lang="en-US" sz="2000" i="1" dirty="0">
                <a:solidFill>
                  <a:srgbClr val="800000"/>
                </a:solidFill>
              </a:rPr>
              <a:t>are </a:t>
            </a:r>
            <a:r>
              <a:rPr lang="en-US" sz="2000" b="1" i="1" u="sng" dirty="0">
                <a:solidFill>
                  <a:srgbClr val="800000"/>
                </a:solidFill>
              </a:rPr>
              <a:t>righteous</a:t>
            </a:r>
            <a:r>
              <a:rPr lang="en-US" sz="2000" b="1" i="1" dirty="0">
                <a:solidFill>
                  <a:srgbClr val="800000"/>
                </a:solidFill>
              </a:rPr>
              <a:t>, O Lord</a:t>
            </a:r>
            <a:r>
              <a:rPr lang="en-US" sz="2000" i="1" dirty="0">
                <a:solidFill>
                  <a:srgbClr val="800000"/>
                </a:solidFill>
              </a:rPr>
              <a:t>, The One who is and who was and who is to be, </a:t>
            </a:r>
            <a:r>
              <a:rPr lang="en-US" sz="2000" b="1" i="1" dirty="0">
                <a:solidFill>
                  <a:srgbClr val="800000"/>
                </a:solidFill>
              </a:rPr>
              <a:t>Because You have </a:t>
            </a:r>
            <a:r>
              <a:rPr lang="en-US" sz="2000" b="1" i="1" u="sng" dirty="0">
                <a:solidFill>
                  <a:srgbClr val="800000"/>
                </a:solidFill>
              </a:rPr>
              <a:t>judged</a:t>
            </a:r>
            <a:r>
              <a:rPr lang="en-US" sz="2000" b="1" i="1" dirty="0">
                <a:solidFill>
                  <a:srgbClr val="800000"/>
                </a:solidFill>
              </a:rPr>
              <a:t> these things</a:t>
            </a:r>
            <a:r>
              <a:rPr lang="en-US" sz="2000" i="1" dirty="0" smtClean="0">
                <a:solidFill>
                  <a:srgbClr val="800000"/>
                </a:solidFill>
              </a:rPr>
              <a:t>.  </a:t>
            </a:r>
            <a:r>
              <a:rPr lang="en-US" sz="2000" b="1" i="1" u="sng" dirty="0" smtClean="0">
                <a:solidFill>
                  <a:srgbClr val="800000"/>
                </a:solidFill>
              </a:rPr>
              <a:t>For</a:t>
            </a:r>
            <a:r>
              <a:rPr lang="en-US" sz="2000" b="1" i="1" dirty="0" smtClean="0">
                <a:solidFill>
                  <a:srgbClr val="800000"/>
                </a:solidFill>
              </a:rPr>
              <a:t> </a:t>
            </a:r>
            <a:r>
              <a:rPr lang="en-US" sz="2000" b="1" i="1" dirty="0">
                <a:solidFill>
                  <a:srgbClr val="800000"/>
                </a:solidFill>
              </a:rPr>
              <a:t>they have </a:t>
            </a:r>
            <a:r>
              <a:rPr lang="en-US" sz="2000" b="1" i="1" u="sng" dirty="0">
                <a:solidFill>
                  <a:srgbClr val="800000"/>
                </a:solidFill>
              </a:rPr>
              <a:t>shed the blood</a:t>
            </a:r>
            <a:r>
              <a:rPr lang="en-US" sz="2000" b="1" i="1" dirty="0">
                <a:solidFill>
                  <a:srgbClr val="800000"/>
                </a:solidFill>
              </a:rPr>
              <a:t> of saints and prophets</a:t>
            </a:r>
            <a:r>
              <a:rPr lang="en-US" sz="2000" i="1" dirty="0">
                <a:solidFill>
                  <a:srgbClr val="800000"/>
                </a:solidFill>
              </a:rPr>
              <a:t>, And You have </a:t>
            </a:r>
            <a:r>
              <a:rPr lang="en-US" sz="2000" b="1" i="1" dirty="0">
                <a:solidFill>
                  <a:srgbClr val="800000"/>
                </a:solidFill>
              </a:rPr>
              <a:t>given them </a:t>
            </a:r>
            <a:r>
              <a:rPr lang="en-US" sz="2000" b="1" i="1" u="sng" dirty="0">
                <a:solidFill>
                  <a:srgbClr val="800000"/>
                </a:solidFill>
              </a:rPr>
              <a:t>blood to drink</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it is their </a:t>
            </a:r>
            <a:r>
              <a:rPr lang="en-US" sz="2000" b="1" i="1" u="sng" dirty="0">
                <a:solidFill>
                  <a:srgbClr val="800000"/>
                </a:solidFill>
              </a:rPr>
              <a:t>just due</a:t>
            </a:r>
            <a:r>
              <a:rPr lang="en-US" sz="2000" i="1" dirty="0" smtClean="0">
                <a:solidFill>
                  <a:srgbClr val="800000"/>
                </a:solidFill>
              </a:rPr>
              <a:t>.”  And </a:t>
            </a:r>
            <a:r>
              <a:rPr lang="en-US" sz="2000" i="1" dirty="0">
                <a:solidFill>
                  <a:srgbClr val="800000"/>
                </a:solidFill>
              </a:rPr>
              <a:t>I heard </a:t>
            </a:r>
            <a:r>
              <a:rPr lang="en-US" sz="2000" b="1" i="1" dirty="0">
                <a:solidFill>
                  <a:srgbClr val="800000"/>
                </a:solidFill>
              </a:rPr>
              <a:t>another from the </a:t>
            </a:r>
            <a:r>
              <a:rPr lang="en-US" sz="2000" b="1" i="1" u="sng" dirty="0">
                <a:solidFill>
                  <a:srgbClr val="800000"/>
                </a:solidFill>
              </a:rPr>
              <a:t>altar</a:t>
            </a:r>
            <a:r>
              <a:rPr lang="en-US" sz="2000" b="1" i="1" dirty="0">
                <a:solidFill>
                  <a:srgbClr val="800000"/>
                </a:solidFill>
              </a:rPr>
              <a:t> </a:t>
            </a:r>
            <a:r>
              <a:rPr lang="en-US" sz="2000" i="1" dirty="0">
                <a:solidFill>
                  <a:srgbClr val="800000"/>
                </a:solidFill>
              </a:rPr>
              <a:t>saying, </a:t>
            </a:r>
            <a:r>
              <a:rPr lang="en-US" sz="2000" i="1" dirty="0" smtClean="0">
                <a:solidFill>
                  <a:srgbClr val="800000"/>
                </a:solidFill>
              </a:rPr>
              <a:t>“Even </a:t>
            </a:r>
            <a:r>
              <a:rPr lang="en-US" sz="2000" i="1" dirty="0">
                <a:solidFill>
                  <a:srgbClr val="800000"/>
                </a:solidFill>
              </a:rPr>
              <a:t>so, Lord God Almighty, </a:t>
            </a:r>
            <a:r>
              <a:rPr lang="en-US" sz="2000" b="1" i="1" dirty="0">
                <a:solidFill>
                  <a:srgbClr val="800000"/>
                </a:solidFill>
              </a:rPr>
              <a:t>true and righteous are Your judgments</a:t>
            </a:r>
            <a:r>
              <a:rPr lang="en-US" sz="2000" i="1" dirty="0" smtClean="0">
                <a:solidFill>
                  <a:srgbClr val="800000"/>
                </a:solidFill>
              </a:rPr>
              <a:t>.” </a:t>
            </a:r>
            <a:r>
              <a:rPr lang="en-US" sz="2000" dirty="0" smtClean="0"/>
              <a:t>(</a:t>
            </a:r>
            <a:r>
              <a:rPr lang="en-US" sz="2000" b="1" dirty="0" smtClean="0">
                <a:solidFill>
                  <a:srgbClr val="800000"/>
                </a:solidFill>
              </a:rPr>
              <a:t>Revelation 16:5-7</a:t>
            </a:r>
            <a:r>
              <a:rPr lang="en-US" sz="2000" dirty="0" smtClean="0"/>
              <a:t>)</a:t>
            </a:r>
          </a:p>
          <a:p>
            <a:r>
              <a:rPr lang="en-US" sz="2000" dirty="0" smtClean="0"/>
              <a:t>Those who </a:t>
            </a:r>
            <a:r>
              <a:rPr lang="en-US" sz="2000" dirty="0" err="1" smtClean="0"/>
              <a:t>unrighteously</a:t>
            </a:r>
            <a:r>
              <a:rPr lang="en-US" sz="2000" dirty="0" smtClean="0"/>
              <a:t> shed blood must have their blood shed (</a:t>
            </a:r>
            <a:r>
              <a:rPr lang="en-US" sz="2000" b="1" dirty="0" smtClean="0">
                <a:solidFill>
                  <a:srgbClr val="800000"/>
                </a:solidFill>
              </a:rPr>
              <a:t>Genesis 9:6</a:t>
            </a:r>
            <a:r>
              <a:rPr lang="en-US" sz="2000" dirty="0" smtClean="0"/>
              <a:t>).</a:t>
            </a:r>
          </a:p>
          <a:p>
            <a:r>
              <a:rPr lang="en-US" sz="2000" i="1" dirty="0" smtClean="0">
                <a:solidFill>
                  <a:srgbClr val="800000"/>
                </a:solidFill>
              </a:rPr>
              <a:t>“Righteous … because You have judged”</a:t>
            </a:r>
            <a:r>
              <a:rPr lang="en-US" sz="2000" dirty="0" smtClean="0"/>
              <a:t> – God is righting a wrong, avenging an injustice in </a:t>
            </a:r>
            <a:r>
              <a:rPr lang="en-US" sz="2000" i="1" dirty="0" smtClean="0">
                <a:solidFill>
                  <a:srgbClr val="800000"/>
                </a:solidFill>
              </a:rPr>
              <a:t>“giving them blood to drink”</a:t>
            </a:r>
            <a:r>
              <a:rPr lang="en-US" sz="2000" dirty="0" smtClean="0"/>
              <a:t>.</a:t>
            </a:r>
          </a:p>
          <a:p>
            <a:r>
              <a:rPr lang="en-US" sz="2000" dirty="0" smtClean="0"/>
              <a:t>Additionally, this answers, satisfies the prayers and cries of the saints for God to see and act (</a:t>
            </a:r>
            <a:r>
              <a:rPr lang="en-US" sz="2000" b="1" dirty="0" smtClean="0">
                <a:solidFill>
                  <a:srgbClr val="800000"/>
                </a:solidFill>
              </a:rPr>
              <a:t>Revelation 6:9-11; 8:3-5; 14:17-20</a:t>
            </a:r>
            <a:r>
              <a:rPr lang="en-US" sz="2000" dirty="0" smtClean="0"/>
              <a:t>).</a:t>
            </a:r>
          </a:p>
          <a:p>
            <a:r>
              <a:rPr lang="en-US" sz="2000" dirty="0" smtClean="0"/>
              <a:t>Does God </a:t>
            </a:r>
            <a:r>
              <a:rPr lang="en-US" sz="2000" b="1" i="1" dirty="0" smtClean="0"/>
              <a:t>know</a:t>
            </a:r>
            <a:r>
              <a:rPr lang="en-US" sz="2000" dirty="0" smtClean="0"/>
              <a:t>, </a:t>
            </a:r>
            <a:r>
              <a:rPr lang="en-US" sz="2000" b="1" i="1" dirty="0" smtClean="0"/>
              <a:t>care</a:t>
            </a:r>
            <a:r>
              <a:rPr lang="en-US" sz="2000" dirty="0" smtClean="0"/>
              <a:t>, and </a:t>
            </a:r>
            <a:r>
              <a:rPr lang="en-US" sz="2000" b="1" i="1" dirty="0" smtClean="0"/>
              <a:t>act</a:t>
            </a:r>
            <a:r>
              <a:rPr lang="en-US" sz="2000" dirty="0" smtClean="0"/>
              <a:t>?  Yes, yes, yes!</a:t>
            </a:r>
          </a:p>
        </p:txBody>
      </p:sp>
    </p:spTree>
    <p:extLst>
      <p:ext uri="{BB962C8B-B14F-4D97-AF65-F5344CB8AC3E}">
        <p14:creationId xmlns:p14="http://schemas.microsoft.com/office/powerpoint/2010/main" val="12109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things mean?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might these symbolize?</a:t>
            </a:r>
            <a:endParaRPr lang="en-US" sz="2000" dirty="0" smtClean="0"/>
          </a:p>
          <a:p>
            <a:r>
              <a:rPr lang="en-US" sz="2000" dirty="0" smtClean="0"/>
              <a:t>Hailey and </a:t>
            </a:r>
            <a:r>
              <a:rPr lang="en-US" sz="2000" dirty="0" err="1" smtClean="0"/>
              <a:t>Harkrider</a:t>
            </a:r>
            <a:r>
              <a:rPr lang="en-US" sz="2000" dirty="0" smtClean="0"/>
              <a:t> – Natural disasters</a:t>
            </a:r>
          </a:p>
          <a:p>
            <a:r>
              <a:rPr lang="en-US" sz="2000" dirty="0" smtClean="0"/>
              <a:t>Waters are identified as political and ethnic entities, not literal waters (</a:t>
            </a:r>
            <a:r>
              <a:rPr lang="en-US" sz="2000" b="1" dirty="0" smtClean="0">
                <a:solidFill>
                  <a:srgbClr val="800000"/>
                </a:solidFill>
              </a:rPr>
              <a:t>Revelation 17:15; Jeremiah 51:42-44</a:t>
            </a:r>
            <a:r>
              <a:rPr lang="en-US" sz="2000" dirty="0" smtClean="0"/>
              <a:t>).</a:t>
            </a:r>
          </a:p>
          <a:p>
            <a:r>
              <a:rPr lang="en-US" sz="2000" dirty="0" smtClean="0"/>
              <a:t>Although natural disasters were certainly part of weakening, destruction of Rome, these signs indicate </a:t>
            </a:r>
            <a:r>
              <a:rPr lang="en-US" sz="2000" b="1" i="1" dirty="0" smtClean="0"/>
              <a:t>may</a:t>
            </a:r>
            <a:r>
              <a:rPr lang="en-US" sz="2000" dirty="0" smtClean="0"/>
              <a:t> indicate people problems – government, political, economic, racial, moral, wisdom, etc.</a:t>
            </a:r>
          </a:p>
        </p:txBody>
      </p:sp>
    </p:spTree>
    <p:extLst>
      <p:ext uri="{BB962C8B-B14F-4D97-AF65-F5344CB8AC3E}">
        <p14:creationId xmlns:p14="http://schemas.microsoft.com/office/powerpoint/2010/main" val="11267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Trumpets versus Bowls of Wrath</a:t>
            </a:r>
            <a:endParaRPr lang="en-US" dirty="0"/>
          </a:p>
        </p:txBody>
      </p:sp>
      <p:sp>
        <p:nvSpPr>
          <p:cNvPr id="3" name="Content Placeholder 2"/>
          <p:cNvSpPr>
            <a:spLocks noGrp="1"/>
          </p:cNvSpPr>
          <p:nvPr>
            <p:ph sz="quarter" idx="10"/>
          </p:nvPr>
        </p:nvSpPr>
        <p:spPr>
          <a:xfrm>
            <a:off x="47501" y="914400"/>
            <a:ext cx="4459185" cy="4144488"/>
          </a:xfrm>
        </p:spPr>
        <p:txBody>
          <a:bodyPr/>
          <a:lstStyle/>
          <a:p>
            <a:pPr marL="346075" indent="-346075"/>
            <a:r>
              <a:rPr lang="en-US" sz="2000" dirty="0" smtClean="0"/>
              <a:t>7</a:t>
            </a:r>
            <a:r>
              <a:rPr lang="en-US" sz="2000" baseline="30000" dirty="0" smtClean="0"/>
              <a:t>th</a:t>
            </a:r>
            <a:r>
              <a:rPr lang="en-US" sz="2000" dirty="0" smtClean="0"/>
              <a:t> Seal → Seven Trumpets</a:t>
            </a:r>
          </a:p>
          <a:p>
            <a:pPr marL="346075" indent="-346075">
              <a:buFont typeface="+mj-lt"/>
              <a:buAutoNum type="arabicParenR"/>
            </a:pPr>
            <a:r>
              <a:rPr lang="en-US" sz="2000" dirty="0" smtClean="0"/>
              <a:t>Earth Burned: Hail, Fire with Blood</a:t>
            </a:r>
          </a:p>
          <a:p>
            <a:pPr marL="346075" indent="-346075">
              <a:buFont typeface="+mj-lt"/>
              <a:buAutoNum type="arabicParenR"/>
            </a:pPr>
            <a:r>
              <a:rPr lang="en-US" sz="2000" dirty="0" smtClean="0"/>
              <a:t>Sea to Blood: Great Mountain Burning</a:t>
            </a:r>
          </a:p>
          <a:p>
            <a:pPr marL="346075" indent="-346075">
              <a:buFont typeface="+mj-lt"/>
              <a:buAutoNum type="arabicParenR"/>
            </a:pPr>
            <a:r>
              <a:rPr lang="en-US" sz="2000" dirty="0" smtClean="0"/>
              <a:t>Rivers, Fountains Poisoned: Wormwood Star</a:t>
            </a:r>
          </a:p>
          <a:p>
            <a:pPr marL="346075" indent="-346075">
              <a:buFont typeface="+mj-lt"/>
              <a:buAutoNum type="arabicParenR"/>
            </a:pPr>
            <a:r>
              <a:rPr lang="en-US" sz="2000" dirty="0" smtClean="0"/>
              <a:t>Sun, Moon, Stars Darkened</a:t>
            </a:r>
          </a:p>
          <a:p>
            <a:pPr marL="346075" indent="-346075">
              <a:buFont typeface="+mj-lt"/>
              <a:buAutoNum type="arabicParenR"/>
            </a:pPr>
            <a:r>
              <a:rPr lang="en-US" sz="2000" dirty="0" smtClean="0"/>
              <a:t>Locusts from Bottomless Pit – Tormented 5 months</a:t>
            </a:r>
          </a:p>
          <a:p>
            <a:pPr marL="346075" indent="-346075">
              <a:buFont typeface="+mj-lt"/>
              <a:buAutoNum type="arabicParenR"/>
            </a:pPr>
            <a:r>
              <a:rPr lang="en-US" sz="2000" dirty="0" smtClean="0"/>
              <a:t>Army from Euphrates:  200 M horsemen; ⅓ of men killed</a:t>
            </a:r>
          </a:p>
        </p:txBody>
      </p:sp>
      <p:sp>
        <p:nvSpPr>
          <p:cNvPr id="4" name="Content Placeholder 2"/>
          <p:cNvSpPr txBox="1">
            <a:spLocks/>
          </p:cNvSpPr>
          <p:nvPr/>
        </p:nvSpPr>
        <p:spPr>
          <a:xfrm>
            <a:off x="4637314" y="914400"/>
            <a:ext cx="4459185"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r>
              <a:rPr lang="en-US" sz="2000" dirty="0" smtClean="0"/>
              <a:t>7</a:t>
            </a:r>
            <a:r>
              <a:rPr lang="en-US" sz="2000" baseline="30000" dirty="0" smtClean="0"/>
              <a:t>th</a:t>
            </a:r>
            <a:r>
              <a:rPr lang="en-US" sz="2000" dirty="0" smtClean="0"/>
              <a:t> Trumpet → Seven Bowls of Wrath</a:t>
            </a:r>
          </a:p>
          <a:p>
            <a:pPr marL="346075" indent="-346075">
              <a:buFont typeface="+mj-lt"/>
              <a:buAutoNum type="arabicParenR"/>
            </a:pPr>
            <a:r>
              <a:rPr lang="en-US" sz="2000" dirty="0" smtClean="0"/>
              <a:t>Earth: Grievous Sore, Mark of Beast</a:t>
            </a:r>
          </a:p>
          <a:p>
            <a:pPr marL="346075" indent="-346075">
              <a:buFont typeface="+mj-lt"/>
              <a:buAutoNum type="arabicParenR"/>
            </a:pPr>
            <a:r>
              <a:rPr lang="en-US" sz="2000" dirty="0" smtClean="0"/>
              <a:t>Sea to Blood: Every Creature Died</a:t>
            </a:r>
          </a:p>
          <a:p>
            <a:pPr marL="346075" indent="-346075">
              <a:buFont typeface="+mj-lt"/>
              <a:buAutoNum type="arabicParenR"/>
            </a:pPr>
            <a:r>
              <a:rPr lang="en-US" sz="2000" dirty="0" smtClean="0"/>
              <a:t>Rivers, Fountains to Blood</a:t>
            </a:r>
            <a:br>
              <a:rPr lang="en-US" sz="2000" dirty="0" smtClean="0"/>
            </a:br>
            <a:endParaRPr lang="en-US" sz="2000" dirty="0" smtClean="0"/>
          </a:p>
          <a:p>
            <a:pPr marL="346075" indent="-346075">
              <a:buFont typeface="+mj-lt"/>
              <a:buAutoNum type="arabicParenR"/>
            </a:pPr>
            <a:r>
              <a:rPr lang="en-US" sz="2000" dirty="0" smtClean="0"/>
              <a:t>Sun Scorched Men</a:t>
            </a:r>
          </a:p>
          <a:p>
            <a:pPr marL="346075" indent="-346075">
              <a:buFont typeface="+mj-lt"/>
              <a:buAutoNum type="arabicParenR"/>
            </a:pPr>
            <a:r>
              <a:rPr lang="en-US" sz="2000" dirty="0" smtClean="0"/>
              <a:t>Darkness on Beast’s Kingdom – Men Gnawed Tongues from Pain</a:t>
            </a:r>
          </a:p>
          <a:p>
            <a:pPr marL="346075" indent="-346075">
              <a:buFont typeface="+mj-lt"/>
              <a:buAutoNum type="arabicParenR"/>
            </a:pPr>
            <a:r>
              <a:rPr lang="en-US" sz="2000" dirty="0" smtClean="0"/>
              <a:t>Army from Euphrates:  Gathered at Armageddon</a:t>
            </a:r>
          </a:p>
        </p:txBody>
      </p:sp>
    </p:spTree>
    <p:extLst>
      <p:ext uri="{BB962C8B-B14F-4D97-AF65-F5344CB8AC3E}">
        <p14:creationId xmlns:p14="http://schemas.microsoft.com/office/powerpoint/2010/main" val="35639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Fourth and Fifth Bowls</a:t>
            </a:r>
          </a:p>
          <a:p>
            <a:r>
              <a:rPr lang="en-US" dirty="0" smtClean="0"/>
              <a:t>Revelation 16:8-11</a:t>
            </a:r>
            <a:endParaRPr lang="en-US" dirty="0"/>
          </a:p>
        </p:txBody>
      </p:sp>
    </p:spTree>
    <p:extLst>
      <p:ext uri="{BB962C8B-B14F-4D97-AF65-F5344CB8AC3E}">
        <p14:creationId xmlns:p14="http://schemas.microsoft.com/office/powerpoint/2010/main" val="4002935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Risen Lord </a:t>
            </a:r>
            <a:r>
              <a:rPr lang="en-US" dirty="0" smtClean="0"/>
              <a:t>–</a:t>
            </a:r>
          </a:p>
          <a:p>
            <a:r>
              <a:rPr lang="en-US" dirty="0" smtClean="0"/>
              <a:t>Revelation </a:t>
            </a:r>
            <a:r>
              <a:rPr lang="en-US" dirty="0"/>
              <a:t>1:8-20</a:t>
            </a:r>
          </a:p>
        </p:txBody>
      </p:sp>
    </p:spTree>
    <p:extLst>
      <p:ext uri="{BB962C8B-B14F-4D97-AF65-F5344CB8AC3E}">
        <p14:creationId xmlns:p14="http://schemas.microsoft.com/office/powerpoint/2010/main" val="844015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of Dark Fire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smtClean="0"/>
              <a:t>What </a:t>
            </a:r>
            <a:r>
              <a:rPr lang="en-US" sz="2000" dirty="0"/>
              <a:t>was affected by the fourth and fifth bowls?  What might this symbolize?</a:t>
            </a:r>
            <a:endParaRPr lang="en-US" sz="2000" dirty="0" smtClean="0"/>
          </a:p>
          <a:p>
            <a:pPr marL="0" indent="0">
              <a:buNone/>
            </a:pPr>
            <a:r>
              <a:rPr lang="en-US" sz="2000" i="1" dirty="0">
                <a:solidFill>
                  <a:srgbClr val="800000"/>
                </a:solidFill>
              </a:rPr>
              <a:t>Then the </a:t>
            </a:r>
            <a:r>
              <a:rPr lang="en-US" sz="2000" b="1" i="1" u="sng" dirty="0">
                <a:solidFill>
                  <a:srgbClr val="800000"/>
                </a:solidFill>
              </a:rPr>
              <a:t>fourth</a:t>
            </a:r>
            <a:r>
              <a:rPr lang="en-US" sz="2000" i="1" dirty="0">
                <a:solidFill>
                  <a:srgbClr val="800000"/>
                </a:solidFill>
              </a:rPr>
              <a:t> angel poured out his bowl </a:t>
            </a:r>
            <a:r>
              <a:rPr lang="en-US" sz="2000" b="1" i="1" u="sng" dirty="0">
                <a:solidFill>
                  <a:srgbClr val="800000"/>
                </a:solidFill>
              </a:rPr>
              <a:t>on the sun</a:t>
            </a:r>
            <a:r>
              <a:rPr lang="en-US" sz="2000" i="1" dirty="0">
                <a:solidFill>
                  <a:srgbClr val="800000"/>
                </a:solidFill>
              </a:rPr>
              <a:t>, and power was given to him to </a:t>
            </a:r>
            <a:r>
              <a:rPr lang="en-US" sz="2000" b="1" i="1" dirty="0">
                <a:solidFill>
                  <a:srgbClr val="800000"/>
                </a:solidFill>
              </a:rPr>
              <a:t>scorch men with fire</a:t>
            </a:r>
            <a:r>
              <a:rPr lang="en-US" sz="2000" i="1" dirty="0" smtClean="0">
                <a:solidFill>
                  <a:srgbClr val="800000"/>
                </a:solidFill>
              </a:rPr>
              <a:t>.  And </a:t>
            </a:r>
            <a:r>
              <a:rPr lang="en-US" sz="2000" i="1" dirty="0">
                <a:solidFill>
                  <a:srgbClr val="800000"/>
                </a:solidFill>
              </a:rPr>
              <a:t>men were </a:t>
            </a:r>
            <a:r>
              <a:rPr lang="en-US" sz="2000" b="1" i="1" dirty="0">
                <a:solidFill>
                  <a:srgbClr val="800000"/>
                </a:solidFill>
              </a:rPr>
              <a:t>scorched with great heat</a:t>
            </a:r>
            <a:r>
              <a:rPr lang="en-US" sz="2000" i="1" dirty="0">
                <a:solidFill>
                  <a:srgbClr val="800000"/>
                </a:solidFill>
              </a:rPr>
              <a:t>, </a:t>
            </a:r>
            <a:r>
              <a:rPr lang="en-US" sz="2000" i="1" dirty="0" smtClean="0">
                <a:solidFill>
                  <a:srgbClr val="800000"/>
                </a:solidFill>
              </a:rPr>
              <a:t> … Then </a:t>
            </a:r>
            <a:r>
              <a:rPr lang="en-US" sz="2000" i="1" dirty="0">
                <a:solidFill>
                  <a:srgbClr val="800000"/>
                </a:solidFill>
              </a:rPr>
              <a:t>the </a:t>
            </a:r>
            <a:r>
              <a:rPr lang="en-US" sz="2000" b="1" i="1" u="sng" dirty="0">
                <a:solidFill>
                  <a:srgbClr val="800000"/>
                </a:solidFill>
              </a:rPr>
              <a:t>fifth</a:t>
            </a:r>
            <a:r>
              <a:rPr lang="en-US" sz="2000" i="1" dirty="0">
                <a:solidFill>
                  <a:srgbClr val="800000"/>
                </a:solidFill>
              </a:rPr>
              <a:t> angel poured out his bowl </a:t>
            </a:r>
            <a:r>
              <a:rPr lang="en-US" sz="2000" b="1" i="1" dirty="0">
                <a:solidFill>
                  <a:srgbClr val="800000"/>
                </a:solidFill>
              </a:rPr>
              <a:t>on the throne of the </a:t>
            </a:r>
            <a:r>
              <a:rPr lang="en-US" sz="2000" b="1" i="1" u="sng" dirty="0">
                <a:solidFill>
                  <a:srgbClr val="800000"/>
                </a:solidFill>
              </a:rPr>
              <a:t>beast</a:t>
            </a:r>
            <a:r>
              <a:rPr lang="en-US" sz="2000" i="1" dirty="0">
                <a:solidFill>
                  <a:srgbClr val="800000"/>
                </a:solidFill>
              </a:rPr>
              <a:t>, and </a:t>
            </a:r>
            <a:r>
              <a:rPr lang="en-US" sz="2000" b="1" i="1" u="sng" dirty="0">
                <a:solidFill>
                  <a:srgbClr val="800000"/>
                </a:solidFill>
              </a:rPr>
              <a:t>his kingdom</a:t>
            </a:r>
            <a:r>
              <a:rPr lang="en-US" sz="2000" b="1" i="1" dirty="0">
                <a:solidFill>
                  <a:srgbClr val="800000"/>
                </a:solidFill>
              </a:rPr>
              <a:t> became full of darkness</a:t>
            </a:r>
            <a:r>
              <a:rPr lang="en-US" sz="2000" i="1" dirty="0">
                <a:solidFill>
                  <a:srgbClr val="800000"/>
                </a:solidFill>
              </a:rPr>
              <a:t>; and </a:t>
            </a:r>
            <a:r>
              <a:rPr lang="en-US" sz="2000" b="1" i="1" dirty="0">
                <a:solidFill>
                  <a:srgbClr val="800000"/>
                </a:solidFill>
              </a:rPr>
              <a:t>they gnawed their tongues because of the pain</a:t>
            </a:r>
            <a:r>
              <a:rPr lang="en-US" sz="2000" i="1" dirty="0" smtClean="0">
                <a:solidFill>
                  <a:srgbClr val="800000"/>
                </a:solidFill>
              </a:rPr>
              <a:t>. </a:t>
            </a:r>
            <a:r>
              <a:rPr lang="en-US" sz="2000" dirty="0" smtClean="0"/>
              <a:t>(</a:t>
            </a:r>
            <a:r>
              <a:rPr lang="en-US" sz="2000" b="1" dirty="0" smtClean="0">
                <a:solidFill>
                  <a:srgbClr val="800000"/>
                </a:solidFill>
              </a:rPr>
              <a:t>Revelation 16:8-10</a:t>
            </a:r>
            <a:r>
              <a:rPr lang="en-US" sz="2000" dirty="0" smtClean="0"/>
              <a:t>)</a:t>
            </a:r>
          </a:p>
          <a:p>
            <a:pPr marL="346075" indent="-346075">
              <a:buFont typeface="+mj-lt"/>
              <a:buAutoNum type="arabicParenR" startAt="4"/>
            </a:pPr>
            <a:r>
              <a:rPr lang="en-US" sz="2000" dirty="0" smtClean="0"/>
              <a:t>The Sun – Scorch men with fire, great heat.</a:t>
            </a:r>
          </a:p>
          <a:p>
            <a:r>
              <a:rPr lang="en-US" sz="2000" dirty="0" smtClean="0"/>
              <a:t>Represent the leading luminary whether philosopher, emperor, or false god …</a:t>
            </a:r>
          </a:p>
          <a:p>
            <a:pPr marL="346075" indent="-346075">
              <a:buFont typeface="+mj-lt"/>
              <a:buAutoNum type="arabicParenR" startAt="5"/>
            </a:pPr>
            <a:r>
              <a:rPr lang="en-US" sz="2000" dirty="0" smtClean="0"/>
              <a:t>Throne of the Beast – Kingdom became full of darkness, leading to intense pain.</a:t>
            </a:r>
          </a:p>
          <a:p>
            <a:r>
              <a:rPr lang="en-US" sz="2000" dirty="0" smtClean="0"/>
              <a:t>Represent the consequences of moral depravity, incompetent government, or lost hope …</a:t>
            </a:r>
          </a:p>
          <a:p>
            <a:r>
              <a:rPr lang="en-US" sz="2000" dirty="0" smtClean="0"/>
              <a:t>Combined, represent the same imagery as hell – fire, darkness, and severe pain (</a:t>
            </a:r>
            <a:r>
              <a:rPr lang="en-US" sz="2000" b="1" dirty="0" smtClean="0">
                <a:solidFill>
                  <a:srgbClr val="800000"/>
                </a:solidFill>
              </a:rPr>
              <a:t>Matthew 25:30; Mark 9:43-48</a:t>
            </a:r>
            <a:r>
              <a:rPr lang="en-US" sz="2000" dirty="0" smtClean="0"/>
              <a:t>).</a:t>
            </a:r>
          </a:p>
          <a:p>
            <a:r>
              <a:rPr lang="en-US" sz="2000" dirty="0" smtClean="0"/>
              <a:t>Man suffering a total withdrawal of God and all of His blessings?</a:t>
            </a:r>
          </a:p>
        </p:txBody>
      </p:sp>
    </p:spTree>
    <p:extLst>
      <p:ext uri="{BB962C8B-B14F-4D97-AF65-F5344CB8AC3E}">
        <p14:creationId xmlns:p14="http://schemas.microsoft.com/office/powerpoint/2010/main" val="71382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Refused to Repent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What remarkable event did not occur following each of these plagues?  What can we learn about God and men from this common, recorded observation?</a:t>
            </a:r>
            <a:endParaRPr lang="en-US" sz="2000" dirty="0" smtClean="0"/>
          </a:p>
          <a:p>
            <a:pPr marL="0" indent="0">
              <a:spcBef>
                <a:spcPts val="0"/>
              </a:spcBef>
              <a:buNone/>
            </a:pPr>
            <a:r>
              <a:rPr lang="en-US" sz="2000" i="1" dirty="0" smtClean="0">
                <a:solidFill>
                  <a:srgbClr val="800000"/>
                </a:solidFill>
              </a:rPr>
              <a:t>And </a:t>
            </a:r>
            <a:r>
              <a:rPr lang="en-US" sz="2000" i="1" dirty="0">
                <a:solidFill>
                  <a:srgbClr val="800000"/>
                </a:solidFill>
              </a:rPr>
              <a:t>men were scorched with great heat, and they </a:t>
            </a:r>
            <a:r>
              <a:rPr lang="en-US" sz="2000" b="1" i="1" u="sng" dirty="0">
                <a:solidFill>
                  <a:srgbClr val="800000"/>
                </a:solidFill>
              </a:rPr>
              <a:t>blasphemed</a:t>
            </a:r>
            <a:r>
              <a:rPr lang="en-US" sz="2000" b="1" i="1" dirty="0">
                <a:solidFill>
                  <a:srgbClr val="800000"/>
                </a:solidFill>
              </a:rPr>
              <a:t> the name of God who </a:t>
            </a:r>
            <a:r>
              <a:rPr lang="en-US" sz="2000" b="1" i="1" u="sng" dirty="0">
                <a:solidFill>
                  <a:srgbClr val="800000"/>
                </a:solidFill>
              </a:rPr>
              <a:t>has power over these plagues</a:t>
            </a:r>
            <a:r>
              <a:rPr lang="en-US" sz="2000" i="1" dirty="0">
                <a:solidFill>
                  <a:srgbClr val="800000"/>
                </a:solidFill>
              </a:rPr>
              <a:t>;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and give Him glory</a:t>
            </a:r>
            <a:r>
              <a:rPr lang="en-US" sz="2000" i="1" dirty="0" smtClean="0">
                <a:solidFill>
                  <a:srgbClr val="800000"/>
                </a:solidFill>
              </a:rPr>
              <a:t>. … They </a:t>
            </a:r>
            <a:r>
              <a:rPr lang="en-US" sz="2000" b="1" i="1" u="sng" dirty="0">
                <a:solidFill>
                  <a:srgbClr val="800000"/>
                </a:solidFill>
              </a:rPr>
              <a:t>blasphemed</a:t>
            </a:r>
            <a:r>
              <a:rPr lang="en-US" sz="2000" b="1" i="1" dirty="0">
                <a:solidFill>
                  <a:srgbClr val="800000"/>
                </a:solidFill>
              </a:rPr>
              <a:t> the God of heaven because of their pains and their sores</a:t>
            </a:r>
            <a:r>
              <a:rPr lang="en-US" sz="2000" i="1" dirty="0">
                <a:solidFill>
                  <a:srgbClr val="800000"/>
                </a:solidFill>
              </a:rPr>
              <a:t>, and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their deeds</a:t>
            </a:r>
            <a:r>
              <a:rPr lang="en-US" sz="2000" i="1" dirty="0" smtClean="0">
                <a:solidFill>
                  <a:srgbClr val="800000"/>
                </a:solidFill>
              </a:rPr>
              <a:t>.  </a:t>
            </a:r>
            <a:r>
              <a:rPr lang="en-US" sz="2000" dirty="0" smtClean="0"/>
              <a:t>(</a:t>
            </a:r>
            <a:r>
              <a:rPr lang="en-US" sz="2000" b="1" dirty="0" smtClean="0">
                <a:solidFill>
                  <a:srgbClr val="800000"/>
                </a:solidFill>
              </a:rPr>
              <a:t>Revelation 16:9, 11</a:t>
            </a:r>
            <a:r>
              <a:rPr lang="en-US" sz="2000" dirty="0" smtClean="0"/>
              <a:t>)</a:t>
            </a:r>
          </a:p>
          <a:p>
            <a:pPr>
              <a:spcBef>
                <a:spcPts val="0"/>
              </a:spcBef>
            </a:pPr>
            <a:r>
              <a:rPr lang="en-US" sz="2000" dirty="0" smtClean="0"/>
              <a:t>Insistent on Sin - Men refused to acknowledge the One Who both punished them and could also save them.</a:t>
            </a:r>
          </a:p>
          <a:p>
            <a:pPr>
              <a:spcBef>
                <a:spcPts val="0"/>
              </a:spcBef>
            </a:pPr>
            <a:r>
              <a:rPr lang="en-US" sz="2000" dirty="0" smtClean="0"/>
              <a:t>Longsuffering, Merciful – God continues to judge and punish in a way that is leaving the door open to repentance, implying possibility of grace and redemption.</a:t>
            </a:r>
          </a:p>
          <a:p>
            <a:pPr>
              <a:spcBef>
                <a:spcPts val="0"/>
              </a:spcBef>
            </a:pPr>
            <a:r>
              <a:rPr lang="en-US" sz="2000" i="1" dirty="0" smtClean="0">
                <a:solidFill>
                  <a:srgbClr val="800000"/>
                </a:solidFill>
              </a:rPr>
              <a:t>“God is not Man”</a:t>
            </a:r>
            <a:r>
              <a:rPr lang="en-US" sz="2000" dirty="0" smtClean="0"/>
              <a:t> – Because God is perfect in knowledge, power, and character:</a:t>
            </a:r>
          </a:p>
          <a:p>
            <a:pPr lvl="1">
              <a:spcBef>
                <a:spcPts val="0"/>
              </a:spcBef>
            </a:pPr>
            <a:r>
              <a:rPr lang="en-US" sz="1600" dirty="0" smtClean="0"/>
              <a:t>Judges decisively when we would be reluctant to cut off opportunity for grace (</a:t>
            </a:r>
            <a:r>
              <a:rPr lang="en-US" sz="1600" b="1" dirty="0" smtClean="0">
                <a:solidFill>
                  <a:srgbClr val="800000"/>
                </a:solidFill>
              </a:rPr>
              <a:t>1 Samuel 15:29</a:t>
            </a:r>
            <a:r>
              <a:rPr lang="en-US" sz="1600" dirty="0" smtClean="0"/>
              <a:t>).</a:t>
            </a:r>
          </a:p>
          <a:p>
            <a:pPr lvl="1">
              <a:spcBef>
                <a:spcPts val="0"/>
              </a:spcBef>
            </a:pPr>
            <a:r>
              <a:rPr lang="en-US" sz="1600" dirty="0" smtClean="0"/>
              <a:t>Waits when we would hurry to destroy (</a:t>
            </a:r>
            <a:r>
              <a:rPr lang="en-US" sz="1600" b="1" dirty="0" smtClean="0">
                <a:solidFill>
                  <a:srgbClr val="800000"/>
                </a:solidFill>
              </a:rPr>
              <a:t>Hosea 11:9</a:t>
            </a:r>
            <a:r>
              <a:rPr lang="en-US" sz="1600" dirty="0" smtClean="0"/>
              <a:t>).</a:t>
            </a:r>
          </a:p>
          <a:p>
            <a:pPr>
              <a:spcBef>
                <a:spcPts val="0"/>
              </a:spcBef>
            </a:pPr>
            <a:r>
              <a:rPr lang="en-US" sz="2000" dirty="0" smtClean="0"/>
              <a:t>God is </a:t>
            </a:r>
            <a:r>
              <a:rPr lang="en-US" sz="2000" b="1" i="1" dirty="0" smtClean="0"/>
              <a:t>just</a:t>
            </a:r>
            <a:r>
              <a:rPr lang="en-US" sz="2000" dirty="0" smtClean="0"/>
              <a:t> in His judgment.  Respect His </a:t>
            </a:r>
            <a:r>
              <a:rPr lang="en-US" sz="2000" i="1" dirty="0" smtClean="0">
                <a:solidFill>
                  <a:srgbClr val="800000"/>
                </a:solidFill>
              </a:rPr>
              <a:t>“severity”</a:t>
            </a:r>
            <a:r>
              <a:rPr lang="en-US" sz="2000" dirty="0" smtClean="0"/>
              <a:t> (</a:t>
            </a:r>
            <a:r>
              <a:rPr lang="en-US" sz="2000" b="1" dirty="0" smtClean="0">
                <a:solidFill>
                  <a:srgbClr val="800000"/>
                </a:solidFill>
              </a:rPr>
              <a:t>Romans 11:22</a:t>
            </a:r>
            <a:r>
              <a:rPr lang="en-US" sz="2000" dirty="0" smtClean="0"/>
              <a:t>).</a:t>
            </a:r>
          </a:p>
        </p:txBody>
      </p:sp>
    </p:spTree>
    <p:extLst>
      <p:ext uri="{BB962C8B-B14F-4D97-AF65-F5344CB8AC3E}">
        <p14:creationId xmlns:p14="http://schemas.microsoft.com/office/powerpoint/2010/main" val="16783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Sixth Bowl</a:t>
            </a:r>
          </a:p>
          <a:p>
            <a:r>
              <a:rPr lang="en-US" dirty="0" smtClean="0"/>
              <a:t>Revelation 16:12-16</a:t>
            </a:r>
            <a:endParaRPr lang="en-US" dirty="0"/>
          </a:p>
        </p:txBody>
      </p:sp>
    </p:spTree>
    <p:extLst>
      <p:ext uri="{BB962C8B-B14F-4D97-AF65-F5344CB8AC3E}">
        <p14:creationId xmlns:p14="http://schemas.microsoft.com/office/powerpoint/2010/main" val="299992488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the River Euphrates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In the vision, what was accomplished by the sixth bowl of wrath?  What could this represent?</a:t>
            </a:r>
            <a:endParaRPr lang="en-US" sz="2000" dirty="0" smtClean="0"/>
          </a:p>
          <a:p>
            <a:pPr marL="0" indent="0">
              <a:buNone/>
            </a:pPr>
            <a:r>
              <a:rPr lang="en-US" sz="2000" i="1" dirty="0">
                <a:solidFill>
                  <a:srgbClr val="800000"/>
                </a:solidFill>
              </a:rPr>
              <a:t>Then the </a:t>
            </a:r>
            <a:r>
              <a:rPr lang="en-US" sz="2000" b="1" i="1" u="sng" dirty="0">
                <a:solidFill>
                  <a:srgbClr val="800000"/>
                </a:solidFill>
              </a:rPr>
              <a:t>sixth</a:t>
            </a:r>
            <a:r>
              <a:rPr lang="en-US" sz="2000" i="1" dirty="0">
                <a:solidFill>
                  <a:srgbClr val="800000"/>
                </a:solidFill>
              </a:rPr>
              <a:t> angel poured out his bowl </a:t>
            </a:r>
            <a:r>
              <a:rPr lang="en-US" sz="2000" b="1" i="1" dirty="0">
                <a:solidFill>
                  <a:srgbClr val="800000"/>
                </a:solidFill>
              </a:rPr>
              <a:t>on the great river Euphrates</a:t>
            </a:r>
            <a:r>
              <a:rPr lang="en-US" sz="2000" i="1" dirty="0">
                <a:solidFill>
                  <a:srgbClr val="800000"/>
                </a:solidFill>
              </a:rPr>
              <a:t>, and </a:t>
            </a:r>
            <a:r>
              <a:rPr lang="en-US" sz="2000" b="1" i="1" dirty="0">
                <a:solidFill>
                  <a:srgbClr val="800000"/>
                </a:solidFill>
              </a:rPr>
              <a:t>its water was dried up</a:t>
            </a:r>
            <a:r>
              <a:rPr lang="en-US" sz="2000" i="1" dirty="0">
                <a:solidFill>
                  <a:srgbClr val="800000"/>
                </a:solidFill>
              </a:rPr>
              <a:t>, so that </a:t>
            </a:r>
            <a:r>
              <a:rPr lang="en-US" sz="2000" b="1" i="1" dirty="0">
                <a:solidFill>
                  <a:srgbClr val="800000"/>
                </a:solidFill>
              </a:rPr>
              <a:t>the way of the </a:t>
            </a:r>
            <a:r>
              <a:rPr lang="en-US" sz="2000" b="1" i="1" u="sng" dirty="0">
                <a:solidFill>
                  <a:srgbClr val="800000"/>
                </a:solidFill>
              </a:rPr>
              <a:t>kings from the east</a:t>
            </a:r>
            <a:r>
              <a:rPr lang="en-US" sz="2000" b="1" i="1" dirty="0">
                <a:solidFill>
                  <a:srgbClr val="800000"/>
                </a:solidFill>
              </a:rPr>
              <a:t> might be prepared</a:t>
            </a:r>
            <a:r>
              <a:rPr lang="en-US" sz="2000" i="1" dirty="0" smtClean="0">
                <a:solidFill>
                  <a:srgbClr val="800000"/>
                </a:solidFill>
              </a:rPr>
              <a:t>. </a:t>
            </a:r>
            <a:r>
              <a:rPr lang="en-US" sz="2000" dirty="0" smtClean="0"/>
              <a:t>(</a:t>
            </a:r>
            <a:r>
              <a:rPr lang="en-US" sz="2000" b="1" dirty="0" smtClean="0">
                <a:solidFill>
                  <a:srgbClr val="800000"/>
                </a:solidFill>
              </a:rPr>
              <a:t>Revelation 16:12</a:t>
            </a:r>
            <a:r>
              <a:rPr lang="en-US" sz="2000" dirty="0" smtClean="0"/>
              <a:t>)</a:t>
            </a:r>
          </a:p>
          <a:p>
            <a:r>
              <a:rPr lang="en-US" sz="2000" dirty="0" smtClean="0"/>
              <a:t>Euphrates River always served as a symbol of a border, defense to keep out invading empires (</a:t>
            </a:r>
            <a:r>
              <a:rPr lang="en-US" sz="2000" b="1" dirty="0">
                <a:solidFill>
                  <a:srgbClr val="800000"/>
                </a:solidFill>
              </a:rPr>
              <a:t>Jeremiah 46:2-10</a:t>
            </a:r>
            <a:r>
              <a:rPr lang="en-US" sz="2000" dirty="0" smtClean="0"/>
              <a:t>).</a:t>
            </a:r>
          </a:p>
          <a:p>
            <a:r>
              <a:rPr lang="en-US" sz="2000" dirty="0" smtClean="0"/>
              <a:t>Indicates that kingdoms and empires once held at bay will be able to start attacking and invading.</a:t>
            </a:r>
          </a:p>
          <a:p>
            <a:r>
              <a:rPr lang="en-US" sz="2000" dirty="0" smtClean="0"/>
              <a:t>Eastern border of Roman Empire was always pressed by Parthian Empire.</a:t>
            </a:r>
          </a:p>
        </p:txBody>
      </p:sp>
    </p:spTree>
    <p:extLst>
      <p:ext uri="{BB962C8B-B14F-4D97-AF65-F5344CB8AC3E}">
        <p14:creationId xmlns:p14="http://schemas.microsoft.com/office/powerpoint/2010/main" val="10912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to Battle for the Great Day</a:t>
            </a:r>
            <a:endParaRPr lang="en-US" dirty="0"/>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9"/>
            </a:pPr>
            <a:r>
              <a:rPr lang="en-US" sz="2000" dirty="0"/>
              <a:t>Is the releasing of the three frogs part of the outpouring of the bowl, or are they a response to it?  How do you know?</a:t>
            </a:r>
            <a:endParaRPr lang="en-US" sz="2000" dirty="0" smtClean="0"/>
          </a:p>
          <a:p>
            <a:pPr marL="0" indent="0">
              <a:lnSpc>
                <a:spcPct val="92000"/>
              </a:lnSpc>
              <a:spcBef>
                <a:spcPts val="0"/>
              </a:spcBef>
              <a:buNone/>
            </a:pPr>
            <a:r>
              <a:rPr lang="en-US" sz="2000" i="1" dirty="0">
                <a:solidFill>
                  <a:srgbClr val="800000"/>
                </a:solidFill>
              </a:rPr>
              <a:t>And I saw </a:t>
            </a:r>
            <a:r>
              <a:rPr lang="en-US" sz="2000" b="1" i="1" dirty="0">
                <a:solidFill>
                  <a:srgbClr val="800000"/>
                </a:solidFill>
              </a:rPr>
              <a:t>three unclean spirits </a:t>
            </a:r>
            <a:r>
              <a:rPr lang="en-US" sz="2000" i="1" dirty="0">
                <a:solidFill>
                  <a:srgbClr val="800000"/>
                </a:solidFill>
              </a:rPr>
              <a:t>like frogs coming </a:t>
            </a:r>
            <a:r>
              <a:rPr lang="en-US" sz="2000" b="1" i="1" dirty="0">
                <a:solidFill>
                  <a:srgbClr val="800000"/>
                </a:solidFill>
              </a:rPr>
              <a:t>out of the mouth of </a:t>
            </a:r>
            <a:r>
              <a:rPr lang="en-US" sz="2000" b="1" i="1" u="sng" dirty="0">
                <a:solidFill>
                  <a:srgbClr val="800000"/>
                </a:solidFill>
              </a:rPr>
              <a:t>the dragon</a:t>
            </a:r>
            <a:r>
              <a:rPr lang="en-US" sz="2000" i="1" dirty="0">
                <a:solidFill>
                  <a:srgbClr val="800000"/>
                </a:solidFill>
              </a:rPr>
              <a:t>, out of </a:t>
            </a:r>
            <a:r>
              <a:rPr lang="en-US" sz="2000" b="1" i="1" dirty="0">
                <a:solidFill>
                  <a:srgbClr val="800000"/>
                </a:solidFill>
              </a:rPr>
              <a:t>the mouth of the beast</a:t>
            </a:r>
            <a:r>
              <a:rPr lang="en-US" sz="2000" i="1" dirty="0">
                <a:solidFill>
                  <a:srgbClr val="800000"/>
                </a:solidFill>
              </a:rPr>
              <a:t>, and out of </a:t>
            </a:r>
            <a:r>
              <a:rPr lang="en-US" sz="2000" b="1" i="1" dirty="0">
                <a:solidFill>
                  <a:srgbClr val="800000"/>
                </a:solidFill>
              </a:rPr>
              <a:t>the mouth of the false prophet</a:t>
            </a:r>
            <a:r>
              <a:rPr lang="en-US" sz="2000" i="1" dirty="0" smtClean="0">
                <a:solidFill>
                  <a:srgbClr val="800000"/>
                </a:solidFill>
              </a:rPr>
              <a:t>.  For </a:t>
            </a:r>
            <a:r>
              <a:rPr lang="en-US" sz="2000" i="1" dirty="0">
                <a:solidFill>
                  <a:srgbClr val="800000"/>
                </a:solidFill>
              </a:rPr>
              <a:t>they are </a:t>
            </a:r>
            <a:r>
              <a:rPr lang="en-US" sz="2000" b="1" i="1" dirty="0">
                <a:solidFill>
                  <a:srgbClr val="800000"/>
                </a:solidFill>
              </a:rPr>
              <a:t>spirits of demons</a:t>
            </a:r>
            <a:r>
              <a:rPr lang="en-US" sz="2000" i="1" dirty="0">
                <a:solidFill>
                  <a:srgbClr val="800000"/>
                </a:solidFill>
              </a:rPr>
              <a:t>, performing signs, which go out to </a:t>
            </a:r>
            <a:r>
              <a:rPr lang="en-US" sz="2000" b="1" i="1" dirty="0">
                <a:solidFill>
                  <a:srgbClr val="800000"/>
                </a:solidFill>
              </a:rPr>
              <a:t>the kings of the earth and of the whole world</a:t>
            </a:r>
            <a:r>
              <a:rPr lang="en-US" sz="2000" i="1" dirty="0">
                <a:solidFill>
                  <a:srgbClr val="800000"/>
                </a:solidFill>
              </a:rPr>
              <a:t>, to </a:t>
            </a:r>
            <a:r>
              <a:rPr lang="en-US" sz="2000" b="1" i="1" dirty="0">
                <a:solidFill>
                  <a:srgbClr val="800000"/>
                </a:solidFill>
              </a:rPr>
              <a:t>gather them to the </a:t>
            </a:r>
            <a:r>
              <a:rPr lang="en-US" sz="2000" b="1" i="1" u="sng" dirty="0">
                <a:solidFill>
                  <a:srgbClr val="800000"/>
                </a:solidFill>
              </a:rPr>
              <a:t>battle of that great day</a:t>
            </a:r>
            <a:r>
              <a:rPr lang="en-US" sz="2000" b="1" i="1" dirty="0">
                <a:solidFill>
                  <a:srgbClr val="800000"/>
                </a:solidFill>
              </a:rPr>
              <a:t> of God Almighty</a:t>
            </a:r>
            <a:r>
              <a:rPr lang="en-US" sz="2000" i="1" dirty="0" smtClean="0">
                <a:solidFill>
                  <a:srgbClr val="800000"/>
                </a:solidFill>
              </a:rPr>
              <a:t>. </a:t>
            </a:r>
            <a:r>
              <a:rPr lang="en-US" sz="2000" dirty="0" smtClean="0"/>
              <a:t>(</a:t>
            </a:r>
            <a:r>
              <a:rPr lang="en-US" sz="2000" b="1" dirty="0" smtClean="0">
                <a:solidFill>
                  <a:srgbClr val="800000"/>
                </a:solidFill>
              </a:rPr>
              <a:t>Rev. 16:13-14</a:t>
            </a:r>
            <a:r>
              <a:rPr lang="en-US" sz="2000" dirty="0" smtClean="0"/>
              <a:t>)</a:t>
            </a:r>
          </a:p>
          <a:p>
            <a:pPr>
              <a:lnSpc>
                <a:spcPct val="92000"/>
              </a:lnSpc>
              <a:spcBef>
                <a:spcPts val="0"/>
              </a:spcBef>
            </a:pPr>
            <a:r>
              <a:rPr lang="en-US" sz="2000" dirty="0" smtClean="0"/>
              <a:t>Appears to be a response, because bowls are from God.  Frogs are from the Devil.</a:t>
            </a:r>
          </a:p>
          <a:p>
            <a:pPr>
              <a:lnSpc>
                <a:spcPct val="92000"/>
              </a:lnSpc>
              <a:spcBef>
                <a:spcPts val="0"/>
              </a:spcBef>
            </a:pPr>
            <a:r>
              <a:rPr lang="en-US" sz="2000" dirty="0" smtClean="0"/>
              <a:t>The </a:t>
            </a:r>
            <a:r>
              <a:rPr lang="en-US" sz="2000" i="1" dirty="0" smtClean="0">
                <a:solidFill>
                  <a:srgbClr val="800000"/>
                </a:solidFill>
              </a:rPr>
              <a:t>“kings of the east”</a:t>
            </a:r>
            <a:r>
              <a:rPr lang="en-US" sz="2000" dirty="0" smtClean="0"/>
              <a:t> represent nations used to bring judgment against Rome.</a:t>
            </a:r>
          </a:p>
          <a:p>
            <a:pPr>
              <a:lnSpc>
                <a:spcPct val="92000"/>
              </a:lnSpc>
              <a:spcBef>
                <a:spcPts val="0"/>
              </a:spcBef>
            </a:pPr>
            <a:r>
              <a:rPr lang="en-US" sz="2000" dirty="0" smtClean="0"/>
              <a:t>As counter, the Devil and his agents summon other nations as allies to help them in a coming decisive battle, </a:t>
            </a:r>
            <a:r>
              <a:rPr lang="en-US" sz="2000" i="1" dirty="0" smtClean="0">
                <a:solidFill>
                  <a:srgbClr val="800000"/>
                </a:solidFill>
              </a:rPr>
              <a:t>“the battle of that great day of God Almighty”</a:t>
            </a:r>
            <a:r>
              <a:rPr lang="en-US" sz="2000" dirty="0" smtClean="0"/>
              <a:t>.</a:t>
            </a:r>
          </a:p>
          <a:p>
            <a:pPr>
              <a:lnSpc>
                <a:spcPct val="92000"/>
              </a:lnSpc>
              <a:spcBef>
                <a:spcPts val="0"/>
              </a:spcBef>
            </a:pPr>
            <a:r>
              <a:rPr lang="en-US" sz="2000" dirty="0" smtClean="0"/>
              <a:t>The </a:t>
            </a:r>
            <a:r>
              <a:rPr lang="en-US" sz="2000" i="1" dirty="0" smtClean="0">
                <a:solidFill>
                  <a:srgbClr val="800000"/>
                </a:solidFill>
              </a:rPr>
              <a:t>“earth beast” </a:t>
            </a:r>
            <a:r>
              <a:rPr lang="en-US" sz="2000" dirty="0"/>
              <a:t>(</a:t>
            </a:r>
            <a:r>
              <a:rPr lang="en-US" sz="2000" b="1" dirty="0">
                <a:solidFill>
                  <a:srgbClr val="800000"/>
                </a:solidFill>
              </a:rPr>
              <a:t>13:11-18</a:t>
            </a:r>
            <a:r>
              <a:rPr lang="en-US" sz="2000" dirty="0" smtClean="0"/>
              <a:t>) is now called the </a:t>
            </a:r>
            <a:r>
              <a:rPr lang="en-US" sz="2000" i="1" dirty="0" smtClean="0">
                <a:solidFill>
                  <a:srgbClr val="800000"/>
                </a:solidFill>
              </a:rPr>
              <a:t>“false prophet”</a:t>
            </a:r>
            <a:r>
              <a:rPr lang="en-US" sz="2000" dirty="0" smtClean="0"/>
              <a:t>.</a:t>
            </a:r>
          </a:p>
          <a:p>
            <a:pPr>
              <a:lnSpc>
                <a:spcPct val="92000"/>
              </a:lnSpc>
              <a:spcBef>
                <a:spcPts val="0"/>
              </a:spcBef>
            </a:pPr>
            <a:r>
              <a:rPr lang="en-US" sz="2000" dirty="0" smtClean="0"/>
              <a:t>Miracles performed by </a:t>
            </a:r>
            <a:r>
              <a:rPr lang="en-US" sz="2000" i="1" dirty="0" smtClean="0">
                <a:solidFill>
                  <a:srgbClr val="800000"/>
                </a:solidFill>
              </a:rPr>
              <a:t>“frogs”</a:t>
            </a:r>
            <a:r>
              <a:rPr lang="en-US" sz="2000" dirty="0" smtClean="0">
                <a:solidFill>
                  <a:srgbClr val="800000"/>
                </a:solidFill>
              </a:rPr>
              <a:t> </a:t>
            </a:r>
            <a:r>
              <a:rPr lang="en-US" sz="2000" dirty="0" smtClean="0"/>
              <a:t>are fake, trickery like </a:t>
            </a:r>
            <a:r>
              <a:rPr lang="en-US" sz="2000" i="1" dirty="0" smtClean="0">
                <a:solidFill>
                  <a:srgbClr val="800000"/>
                </a:solidFill>
              </a:rPr>
              <a:t>“earth beast”</a:t>
            </a:r>
            <a:r>
              <a:rPr lang="en-US" sz="2000" dirty="0" smtClean="0"/>
              <a:t> before (</a:t>
            </a:r>
            <a:r>
              <a:rPr lang="en-US" sz="2000" b="1" dirty="0" smtClean="0">
                <a:solidFill>
                  <a:srgbClr val="800000"/>
                </a:solidFill>
              </a:rPr>
              <a:t>2 Corinthians 11:13-15; Exodus 7-8; Matthew 24:24; 2 Thessalonians 2:9-12</a:t>
            </a:r>
            <a:r>
              <a:rPr lang="en-US" sz="2000" dirty="0" smtClean="0"/>
              <a:t>).</a:t>
            </a:r>
          </a:p>
          <a:p>
            <a:pPr>
              <a:lnSpc>
                <a:spcPct val="92000"/>
              </a:lnSpc>
              <a:spcBef>
                <a:spcPts val="0"/>
              </a:spcBef>
            </a:pPr>
            <a:r>
              <a:rPr lang="en-US" sz="2000" dirty="0" smtClean="0"/>
              <a:t>Note, God is allowing the Devil to summon his full strength – to make a point.</a:t>
            </a:r>
          </a:p>
        </p:txBody>
      </p:sp>
    </p:spTree>
    <p:extLst>
      <p:ext uri="{BB962C8B-B14F-4D97-AF65-F5344CB8AC3E}">
        <p14:creationId xmlns:p14="http://schemas.microsoft.com/office/powerpoint/2010/main" val="25877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May Show My Power in You”</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 for at this time </a:t>
            </a:r>
            <a:r>
              <a:rPr lang="en-US" sz="2000" b="1" i="1" dirty="0">
                <a:solidFill>
                  <a:srgbClr val="800000"/>
                </a:solidFill>
              </a:rPr>
              <a:t>I will send all My plagues to </a:t>
            </a:r>
            <a:r>
              <a:rPr lang="en-US" sz="2000" b="1" i="1" u="sng" dirty="0">
                <a:solidFill>
                  <a:srgbClr val="800000"/>
                </a:solidFill>
              </a:rPr>
              <a:t>your very heart</a:t>
            </a:r>
            <a:r>
              <a:rPr lang="en-US" sz="2000" i="1" dirty="0">
                <a:solidFill>
                  <a:srgbClr val="800000"/>
                </a:solidFill>
              </a:rPr>
              <a:t>, and on your servants and on your people, </a:t>
            </a:r>
            <a:r>
              <a:rPr lang="en-US" sz="2000" b="1" i="1" u="sng" dirty="0">
                <a:solidFill>
                  <a:srgbClr val="800000"/>
                </a:solidFill>
              </a:rPr>
              <a:t>that you may know</a:t>
            </a:r>
            <a:r>
              <a:rPr lang="en-US" sz="2000" b="1" i="1" dirty="0">
                <a:solidFill>
                  <a:srgbClr val="800000"/>
                </a:solidFill>
              </a:rPr>
              <a:t> that there is none like Me in all the earth</a:t>
            </a:r>
            <a:r>
              <a:rPr lang="en-US" sz="2000" i="1" dirty="0">
                <a:solidFill>
                  <a:srgbClr val="800000"/>
                </a:solidFill>
              </a:rPr>
              <a:t>.  Now if I had stretched out My hand and struck you and your people with pestilence, then you would have been cut off from the earth.  But indeed for this purpose </a:t>
            </a:r>
            <a:r>
              <a:rPr lang="en-US" sz="2000" b="1" i="1" u="sng" dirty="0">
                <a:solidFill>
                  <a:srgbClr val="800000"/>
                </a:solidFill>
              </a:rPr>
              <a:t>I have raised you up</a:t>
            </a:r>
            <a:r>
              <a:rPr lang="en-US" sz="2000" b="1" i="1" dirty="0">
                <a:solidFill>
                  <a:srgbClr val="800000"/>
                </a:solidFill>
              </a:rPr>
              <a:t>, that I may show My power in you</a:t>
            </a:r>
            <a:r>
              <a:rPr lang="en-US" sz="2000" i="1" dirty="0">
                <a:solidFill>
                  <a:srgbClr val="800000"/>
                </a:solidFill>
              </a:rPr>
              <a:t>, and that </a:t>
            </a:r>
            <a:r>
              <a:rPr lang="en-US" sz="2000" b="1" i="1" dirty="0">
                <a:solidFill>
                  <a:srgbClr val="800000"/>
                </a:solidFill>
              </a:rPr>
              <a:t>My name may be declared in all the earth</a:t>
            </a:r>
            <a:r>
              <a:rPr lang="en-US" sz="2000" i="1" dirty="0">
                <a:solidFill>
                  <a:srgbClr val="800000"/>
                </a:solidFill>
              </a:rPr>
              <a:t>.  </a:t>
            </a:r>
            <a:r>
              <a:rPr lang="en-US" sz="2000" b="1" i="1" dirty="0">
                <a:solidFill>
                  <a:srgbClr val="800000"/>
                </a:solidFill>
              </a:rPr>
              <a:t>As yet </a:t>
            </a:r>
            <a:r>
              <a:rPr lang="en-US" sz="2000" b="1" i="1" u="sng" dirty="0">
                <a:solidFill>
                  <a:srgbClr val="800000"/>
                </a:solidFill>
              </a:rPr>
              <a:t>you exalt yourself</a:t>
            </a:r>
            <a:r>
              <a:rPr lang="en-US" sz="2000" b="1" i="1" dirty="0">
                <a:solidFill>
                  <a:srgbClr val="800000"/>
                </a:solidFill>
              </a:rPr>
              <a:t> against My people </a:t>
            </a:r>
            <a:r>
              <a:rPr lang="en-US" sz="2000" i="1" dirty="0">
                <a:solidFill>
                  <a:srgbClr val="800000"/>
                </a:solidFill>
              </a:rPr>
              <a:t>in that you will not let them go.”</a:t>
            </a:r>
            <a:r>
              <a:rPr lang="en-US" sz="2000" dirty="0">
                <a:solidFill>
                  <a:srgbClr val="800000"/>
                </a:solidFill>
              </a:rPr>
              <a:t> (</a:t>
            </a:r>
            <a:r>
              <a:rPr lang="en-US" sz="2000" b="1" dirty="0">
                <a:solidFill>
                  <a:srgbClr val="800000"/>
                </a:solidFill>
              </a:rPr>
              <a:t>Exodus 9:14-17</a:t>
            </a:r>
            <a:r>
              <a:rPr lang="en-US" sz="2000" dirty="0" smtClean="0">
                <a:solidFill>
                  <a:srgbClr val="800000"/>
                </a:solidFill>
              </a:rPr>
              <a:t>)</a:t>
            </a:r>
          </a:p>
          <a:p>
            <a:r>
              <a:rPr lang="en-US" sz="2000" dirty="0" smtClean="0"/>
              <a:t>By God permitting the Devil to summon his full strength:</a:t>
            </a:r>
          </a:p>
          <a:p>
            <a:pPr lvl="1"/>
            <a:r>
              <a:rPr lang="en-US" sz="1800" dirty="0" smtClean="0"/>
              <a:t>He judges and destroys the Devil more completely.</a:t>
            </a:r>
          </a:p>
          <a:p>
            <a:pPr lvl="1"/>
            <a:r>
              <a:rPr lang="en-US" sz="1800" dirty="0" smtClean="0"/>
              <a:t>Makes a greater example out of the Devil.</a:t>
            </a:r>
          </a:p>
          <a:p>
            <a:pPr lvl="1"/>
            <a:r>
              <a:rPr lang="en-US" sz="1800" dirty="0" smtClean="0"/>
              <a:t>Eliminates excuses with every delay.</a:t>
            </a:r>
            <a:endParaRPr lang="en-US" sz="1800" dirty="0"/>
          </a:p>
        </p:txBody>
      </p:sp>
    </p:spTree>
    <p:extLst>
      <p:ext uri="{BB962C8B-B14F-4D97-AF65-F5344CB8AC3E}">
        <p14:creationId xmlns:p14="http://schemas.microsoft.com/office/powerpoint/2010/main" val="28314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“Thief in the Night”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Why is Jesus’ warning interjected at verse 15?  How does this relate to the context?</a:t>
            </a:r>
            <a:endParaRPr lang="en-US" sz="2000" dirty="0" smtClean="0"/>
          </a:p>
          <a:p>
            <a:pPr marL="0" indent="0">
              <a:buNone/>
            </a:pP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I am coming </a:t>
            </a:r>
            <a:r>
              <a:rPr lang="en-US" sz="2000" b="1" i="1" u="sng" dirty="0">
                <a:solidFill>
                  <a:srgbClr val="800000"/>
                </a:solidFill>
              </a:rPr>
              <a:t>as a thief</a:t>
            </a:r>
            <a:r>
              <a:rPr lang="en-US" sz="2000" i="1" dirty="0">
                <a:solidFill>
                  <a:srgbClr val="800000"/>
                </a:solidFill>
              </a:rPr>
              <a:t>. </a:t>
            </a:r>
            <a:r>
              <a:rPr lang="en-US" sz="2000" b="1" i="1" u="sng" dirty="0">
                <a:solidFill>
                  <a:srgbClr val="800000"/>
                </a:solidFill>
              </a:rPr>
              <a:t>Blessed</a:t>
            </a:r>
            <a:r>
              <a:rPr lang="en-US" sz="2000" i="1" dirty="0">
                <a:solidFill>
                  <a:srgbClr val="800000"/>
                </a:solidFill>
              </a:rPr>
              <a:t> is he </a:t>
            </a:r>
            <a:r>
              <a:rPr lang="en-US" sz="2000" b="1" i="1" dirty="0">
                <a:solidFill>
                  <a:srgbClr val="800000"/>
                </a:solidFill>
              </a:rPr>
              <a:t>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a:t>
            </a:r>
            <a:r>
              <a:rPr lang="en-US" sz="2000" b="1" i="1" dirty="0">
                <a:solidFill>
                  <a:srgbClr val="800000"/>
                </a:solidFill>
              </a:rPr>
              <a:t> his garments</a:t>
            </a:r>
            <a:r>
              <a:rPr lang="en-US" sz="2000" i="1" dirty="0">
                <a:solidFill>
                  <a:srgbClr val="800000"/>
                </a:solidFill>
              </a:rPr>
              <a:t>, lest he walk naked and they see his shame</a:t>
            </a:r>
            <a:r>
              <a:rPr lang="en-US" sz="2000" i="1" dirty="0" smtClean="0">
                <a:solidFill>
                  <a:srgbClr val="800000"/>
                </a:solidFill>
              </a:rPr>
              <a:t>.” </a:t>
            </a:r>
            <a:r>
              <a:rPr lang="en-US" sz="2000" dirty="0" smtClean="0"/>
              <a:t>(</a:t>
            </a:r>
            <a:r>
              <a:rPr lang="en-US" sz="2000" b="1" dirty="0" smtClean="0">
                <a:solidFill>
                  <a:srgbClr val="800000"/>
                </a:solidFill>
              </a:rPr>
              <a:t>Revelation 16:15</a:t>
            </a:r>
            <a:r>
              <a:rPr lang="en-US" sz="2000" dirty="0" smtClean="0"/>
              <a:t>)</a:t>
            </a:r>
          </a:p>
          <a:p>
            <a:r>
              <a:rPr lang="en-US" sz="2000" dirty="0" smtClean="0"/>
              <a:t>Jesus directly repeats, emphasizes warnings previously given.</a:t>
            </a:r>
          </a:p>
          <a:p>
            <a:r>
              <a:rPr lang="en-US" sz="2000" dirty="0" smtClean="0"/>
              <a:t>His saints must keep themselves pure lest they share in the beast’s destruction.</a:t>
            </a:r>
          </a:p>
          <a:p>
            <a:r>
              <a:rPr lang="en-US" sz="2000" dirty="0" smtClean="0"/>
              <a:t>Here, emphasizes the </a:t>
            </a:r>
            <a:r>
              <a:rPr lang="en-US" sz="2000" b="1" i="1" dirty="0" smtClean="0"/>
              <a:t>suddenness</a:t>
            </a:r>
            <a:r>
              <a:rPr lang="en-US" sz="2000" dirty="0" smtClean="0"/>
              <a:t>, </a:t>
            </a:r>
            <a:r>
              <a:rPr lang="en-US" sz="2000" b="1" i="1" dirty="0" smtClean="0"/>
              <a:t>quickness</a:t>
            </a:r>
            <a:r>
              <a:rPr lang="en-US" sz="2000" dirty="0" smtClean="0"/>
              <a:t> of judgment.</a:t>
            </a:r>
          </a:p>
          <a:p>
            <a:r>
              <a:rPr lang="en-US" sz="2000" b="1" i="1" dirty="0" smtClean="0"/>
              <a:t>Lesson: </a:t>
            </a:r>
            <a:r>
              <a:rPr lang="en-US" sz="2000" dirty="0" smtClean="0"/>
              <a:t>We must not play the middle, delaying to act in conviction; otherwise, Jesus’ judgment will catch us by surprise, unprepared like a </a:t>
            </a:r>
            <a:r>
              <a:rPr lang="en-US" sz="2000" i="1" dirty="0" smtClean="0">
                <a:solidFill>
                  <a:srgbClr val="800000"/>
                </a:solidFill>
              </a:rPr>
              <a:t>“thief in the night”</a:t>
            </a:r>
            <a:r>
              <a:rPr lang="en-US" sz="2000" dirty="0" smtClean="0"/>
              <a:t>, like other judgments past and future (</a:t>
            </a:r>
            <a:r>
              <a:rPr lang="en-US" sz="2000" b="1" dirty="0" smtClean="0">
                <a:solidFill>
                  <a:srgbClr val="800000"/>
                </a:solidFill>
              </a:rPr>
              <a:t>Matthew 24:37-51; 1 Thessalonians 5:1-4; 2 Peter 3:3-10</a:t>
            </a:r>
            <a:r>
              <a:rPr lang="en-US" sz="2000" dirty="0" smtClean="0"/>
              <a:t>).</a:t>
            </a:r>
          </a:p>
          <a:p>
            <a:r>
              <a:rPr lang="en-US" sz="2000" dirty="0" smtClean="0"/>
              <a:t>Are we deliberately partaking in the </a:t>
            </a:r>
            <a:r>
              <a:rPr lang="en-US" sz="2000" i="1" dirty="0" smtClean="0">
                <a:solidFill>
                  <a:srgbClr val="800000"/>
                </a:solidFill>
              </a:rPr>
              <a:t>“passing pleasures of sin”</a:t>
            </a:r>
            <a:r>
              <a:rPr lang="en-US" sz="2000" dirty="0" smtClean="0"/>
              <a:t>, intending to fully repent just before judgment (</a:t>
            </a:r>
            <a:r>
              <a:rPr lang="en-US" sz="2000" b="1" dirty="0" smtClean="0">
                <a:solidFill>
                  <a:srgbClr val="800000"/>
                </a:solidFill>
              </a:rPr>
              <a:t>Galatians 6:7-8</a:t>
            </a:r>
            <a:r>
              <a:rPr lang="en-US" sz="2000" dirty="0" smtClean="0"/>
              <a:t>)?  Or, are we </a:t>
            </a:r>
            <a:r>
              <a:rPr lang="en-US" sz="2000" i="1" dirty="0" smtClean="0">
                <a:solidFill>
                  <a:srgbClr val="800000"/>
                </a:solidFill>
              </a:rPr>
              <a:t>“watching, keeping our garments clean”</a:t>
            </a:r>
            <a:r>
              <a:rPr lang="en-US" sz="2000" dirty="0" smtClean="0"/>
              <a:t>?</a:t>
            </a:r>
          </a:p>
        </p:txBody>
      </p:sp>
    </p:spTree>
    <p:extLst>
      <p:ext uri="{BB962C8B-B14F-4D97-AF65-F5344CB8AC3E}">
        <p14:creationId xmlns:p14="http://schemas.microsoft.com/office/powerpoint/2010/main" val="36252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Armageddon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And </a:t>
            </a:r>
            <a:r>
              <a:rPr lang="en-US" sz="1800" b="1" i="1" dirty="0" smtClean="0">
                <a:solidFill>
                  <a:srgbClr val="800000"/>
                </a:solidFill>
              </a:rPr>
              <a:t>they gathered them together </a:t>
            </a:r>
            <a:r>
              <a:rPr lang="en-US" sz="1800" i="1" dirty="0" smtClean="0">
                <a:solidFill>
                  <a:srgbClr val="800000"/>
                </a:solidFill>
              </a:rPr>
              <a:t>to the place </a:t>
            </a:r>
            <a:r>
              <a:rPr lang="en-US" sz="1800" b="1" i="1" dirty="0" smtClean="0">
                <a:solidFill>
                  <a:srgbClr val="800000"/>
                </a:solidFill>
              </a:rPr>
              <a:t>called in Hebrew, </a:t>
            </a:r>
            <a:r>
              <a:rPr lang="en-US" sz="1800" b="1" i="1" u="sng" dirty="0" smtClean="0">
                <a:solidFill>
                  <a:srgbClr val="800000"/>
                </a:solidFill>
              </a:rPr>
              <a:t>Armageddon</a:t>
            </a:r>
            <a:r>
              <a:rPr lang="en-US" sz="1800" i="1" dirty="0" smtClean="0">
                <a:solidFill>
                  <a:srgbClr val="800000"/>
                </a:solidFill>
              </a:rPr>
              <a:t>. </a:t>
            </a:r>
            <a:r>
              <a:rPr lang="en-US" sz="1800" dirty="0" smtClean="0"/>
              <a:t>(</a:t>
            </a:r>
            <a:r>
              <a:rPr lang="en-US" sz="1800" b="1" dirty="0" smtClean="0">
                <a:solidFill>
                  <a:srgbClr val="800000"/>
                </a:solidFill>
              </a:rPr>
              <a:t>Rev. 16:16</a:t>
            </a:r>
            <a:r>
              <a:rPr lang="en-US" sz="1800" dirty="0" smtClean="0"/>
              <a:t>)</a:t>
            </a:r>
          </a:p>
          <a:p>
            <a:pPr marL="346075" lvl="0" indent="-346075">
              <a:spcBef>
                <a:spcPts val="0"/>
              </a:spcBef>
              <a:buFont typeface="+mj-lt"/>
              <a:buAutoNum type="arabicPeriod" startAt="11"/>
            </a:pPr>
            <a:r>
              <a:rPr lang="en-US" sz="1800" dirty="0" smtClean="0"/>
              <a:t>What </a:t>
            </a:r>
            <a:r>
              <a:rPr lang="en-US" sz="1800" dirty="0"/>
              <a:t>is the significance of Megiddo in the Old Testament?  What might be the significance of Mount Megiddo (Armageddon) in this context?</a:t>
            </a:r>
            <a:endParaRPr lang="en-US" sz="1800" dirty="0" smtClean="0"/>
          </a:p>
          <a:p>
            <a:pPr>
              <a:spcBef>
                <a:spcPts val="0"/>
              </a:spcBef>
            </a:pPr>
            <a:r>
              <a:rPr lang="en-US" sz="1800" dirty="0" smtClean="0"/>
              <a:t>Valley of Megiddo was a location of decisive battles in Old Testament:</a:t>
            </a:r>
          </a:p>
          <a:p>
            <a:pPr lvl="1">
              <a:spcBef>
                <a:spcPts val="0"/>
              </a:spcBef>
            </a:pPr>
            <a:r>
              <a:rPr lang="en-US" sz="1400" dirty="0" smtClean="0"/>
              <a:t>Barak and Deborah versus Canaanite kings (</a:t>
            </a:r>
            <a:r>
              <a:rPr lang="en-US" sz="1400" b="1" dirty="0" smtClean="0">
                <a:solidFill>
                  <a:srgbClr val="800000"/>
                </a:solidFill>
              </a:rPr>
              <a:t>Judges 5:19</a:t>
            </a:r>
            <a:r>
              <a:rPr lang="en-US" sz="1400" dirty="0" smtClean="0"/>
              <a:t>).</a:t>
            </a:r>
          </a:p>
          <a:p>
            <a:pPr lvl="1">
              <a:spcBef>
                <a:spcPts val="0"/>
              </a:spcBef>
            </a:pPr>
            <a:r>
              <a:rPr lang="en-US" sz="1400" dirty="0" smtClean="0"/>
              <a:t>Gideon versus Midianites (</a:t>
            </a:r>
            <a:r>
              <a:rPr lang="en-US" sz="1400" b="1" dirty="0" smtClean="0">
                <a:solidFill>
                  <a:srgbClr val="800000"/>
                </a:solidFill>
              </a:rPr>
              <a:t>Judges 6:33</a:t>
            </a:r>
            <a:r>
              <a:rPr lang="en-US" sz="1400" dirty="0" smtClean="0"/>
              <a:t>).</a:t>
            </a:r>
          </a:p>
          <a:p>
            <a:pPr lvl="1">
              <a:spcBef>
                <a:spcPts val="0"/>
              </a:spcBef>
            </a:pPr>
            <a:r>
              <a:rPr lang="en-US" sz="1400" dirty="0" smtClean="0"/>
              <a:t>Saul loses to Philistines (</a:t>
            </a:r>
            <a:r>
              <a:rPr lang="en-US" sz="1400" b="1" dirty="0" smtClean="0">
                <a:solidFill>
                  <a:srgbClr val="800000"/>
                </a:solidFill>
              </a:rPr>
              <a:t>1 Samuel 31:8</a:t>
            </a:r>
            <a:r>
              <a:rPr lang="en-US" sz="1400" dirty="0" smtClean="0"/>
              <a:t>).</a:t>
            </a:r>
          </a:p>
          <a:p>
            <a:pPr lvl="1">
              <a:spcBef>
                <a:spcPts val="0"/>
              </a:spcBef>
            </a:pPr>
            <a:r>
              <a:rPr lang="en-US" sz="1400" dirty="0" err="1" smtClean="0"/>
              <a:t>Ahaziah</a:t>
            </a:r>
            <a:r>
              <a:rPr lang="en-US" sz="1400" dirty="0" smtClean="0"/>
              <a:t> dies from Jehu’s arrows (</a:t>
            </a:r>
            <a:r>
              <a:rPr lang="en-US" sz="1400" b="1" dirty="0" smtClean="0">
                <a:solidFill>
                  <a:srgbClr val="800000"/>
                </a:solidFill>
              </a:rPr>
              <a:t>2 Kings 9:27</a:t>
            </a:r>
            <a:r>
              <a:rPr lang="en-US" sz="1400" dirty="0" smtClean="0"/>
              <a:t>).</a:t>
            </a:r>
          </a:p>
          <a:p>
            <a:pPr lvl="1">
              <a:spcBef>
                <a:spcPts val="0"/>
              </a:spcBef>
            </a:pPr>
            <a:r>
              <a:rPr lang="en-US" sz="1400" dirty="0" smtClean="0"/>
              <a:t>Josiah loses to Pharaoh-</a:t>
            </a:r>
            <a:r>
              <a:rPr lang="en-US" sz="1400" dirty="0" err="1" smtClean="0"/>
              <a:t>Necho</a:t>
            </a:r>
            <a:r>
              <a:rPr lang="en-US" sz="1400" dirty="0" smtClean="0"/>
              <a:t> (</a:t>
            </a:r>
            <a:r>
              <a:rPr lang="en-US" sz="1400" b="1" dirty="0" smtClean="0">
                <a:solidFill>
                  <a:srgbClr val="800000"/>
                </a:solidFill>
              </a:rPr>
              <a:t>2 Kings 23:29-30</a:t>
            </a:r>
            <a:r>
              <a:rPr lang="en-US" sz="1400" dirty="0" smtClean="0"/>
              <a:t>).</a:t>
            </a:r>
          </a:p>
          <a:p>
            <a:pPr>
              <a:spcBef>
                <a:spcPts val="0"/>
              </a:spcBef>
            </a:pPr>
            <a:r>
              <a:rPr lang="en-US" sz="1800" dirty="0" smtClean="0"/>
              <a:t>There is no real, physical Mount Megiddo – only a town (</a:t>
            </a:r>
            <a:r>
              <a:rPr lang="en-US" sz="1800" b="1" dirty="0" smtClean="0">
                <a:solidFill>
                  <a:srgbClr val="800000"/>
                </a:solidFill>
              </a:rPr>
              <a:t>Joshua 17:11; Judges 1:27</a:t>
            </a:r>
            <a:r>
              <a:rPr lang="en-US" sz="1800" dirty="0" smtClean="0"/>
              <a:t>), waters (</a:t>
            </a:r>
            <a:r>
              <a:rPr lang="en-US" sz="1800" b="1" dirty="0" smtClean="0">
                <a:solidFill>
                  <a:srgbClr val="800000"/>
                </a:solidFill>
              </a:rPr>
              <a:t>Judges 5:19</a:t>
            </a:r>
            <a:r>
              <a:rPr lang="en-US" sz="1800" dirty="0" smtClean="0"/>
              <a:t>), and a valley (</a:t>
            </a:r>
            <a:r>
              <a:rPr lang="en-US" sz="1800" b="1" dirty="0" smtClean="0">
                <a:solidFill>
                  <a:srgbClr val="800000"/>
                </a:solidFill>
              </a:rPr>
              <a:t>2 Chronicles 35:22; Zechariah 12:11</a:t>
            </a:r>
            <a:r>
              <a:rPr lang="en-US" sz="1800" dirty="0" smtClean="0"/>
              <a:t>).</a:t>
            </a:r>
          </a:p>
          <a:p>
            <a:pPr>
              <a:spcBef>
                <a:spcPts val="0"/>
              </a:spcBef>
            </a:pPr>
            <a:r>
              <a:rPr lang="en-US" sz="1800" dirty="0" smtClean="0"/>
              <a:t>May indicate that God is </a:t>
            </a:r>
            <a:r>
              <a:rPr lang="en-US" sz="1800" b="1" i="1" dirty="0" smtClean="0"/>
              <a:t>granting every advantage  </a:t>
            </a:r>
            <a:r>
              <a:rPr lang="en-US" sz="1800" dirty="0" smtClean="0"/>
              <a:t>to the enemy – the highest point in the ideal location still won’t help the Devil.</a:t>
            </a:r>
          </a:p>
          <a:p>
            <a:pPr>
              <a:spcBef>
                <a:spcPts val="0"/>
              </a:spcBef>
            </a:pPr>
            <a:r>
              <a:rPr lang="en-US" sz="1800" dirty="0" smtClean="0"/>
              <a:t>Only reference to </a:t>
            </a:r>
            <a:r>
              <a:rPr lang="en-US" sz="1800" dirty="0" smtClean="0">
                <a:solidFill>
                  <a:srgbClr val="800000"/>
                </a:solidFill>
              </a:rPr>
              <a:t>“</a:t>
            </a:r>
            <a:r>
              <a:rPr lang="en-US" sz="1800" i="1" dirty="0" smtClean="0">
                <a:solidFill>
                  <a:srgbClr val="800000"/>
                </a:solidFill>
              </a:rPr>
              <a:t>Armageddon”</a:t>
            </a:r>
            <a:r>
              <a:rPr lang="en-US" sz="1800" dirty="0" smtClean="0"/>
              <a:t> in the entire Bible!</a:t>
            </a:r>
          </a:p>
          <a:p>
            <a:pPr>
              <a:spcBef>
                <a:spcPts val="0"/>
              </a:spcBef>
            </a:pPr>
            <a:r>
              <a:rPr lang="en-US" sz="1800" dirty="0" smtClean="0"/>
              <a:t>Probably parallel references in sixth trumpet (</a:t>
            </a:r>
            <a:r>
              <a:rPr lang="en-US" sz="1800" b="1" dirty="0" smtClean="0">
                <a:solidFill>
                  <a:srgbClr val="800000"/>
                </a:solidFill>
              </a:rPr>
              <a:t>9:13-21</a:t>
            </a:r>
            <a:r>
              <a:rPr lang="en-US" sz="1800" dirty="0" smtClean="0"/>
              <a:t>) and final battle scenes (</a:t>
            </a:r>
            <a:r>
              <a:rPr lang="en-US" sz="1800" b="1" dirty="0" smtClean="0">
                <a:solidFill>
                  <a:srgbClr val="800000"/>
                </a:solidFill>
              </a:rPr>
              <a:t>19:11-21</a:t>
            </a:r>
            <a:r>
              <a:rPr lang="en-US" sz="1800" dirty="0" smtClean="0"/>
              <a:t>).</a:t>
            </a:r>
          </a:p>
          <a:p>
            <a:pPr>
              <a:spcBef>
                <a:spcPts val="0"/>
              </a:spcBef>
            </a:pPr>
            <a:r>
              <a:rPr lang="en-US" sz="1800" dirty="0" smtClean="0"/>
              <a:t>No more literal than </a:t>
            </a:r>
            <a:r>
              <a:rPr lang="en-US" sz="1800" i="1" dirty="0" smtClean="0">
                <a:solidFill>
                  <a:srgbClr val="800000"/>
                </a:solidFill>
              </a:rPr>
              <a:t>“frogs”</a:t>
            </a:r>
            <a:r>
              <a:rPr lang="en-US" sz="1800" dirty="0" smtClean="0">
                <a:solidFill>
                  <a:srgbClr val="800000"/>
                </a:solidFill>
              </a:rPr>
              <a:t> </a:t>
            </a:r>
            <a:r>
              <a:rPr lang="en-US" sz="1800" dirty="0" smtClean="0"/>
              <a:t>and 200,000,000 army of lion-horses with snake-headed tails.</a:t>
            </a:r>
          </a:p>
        </p:txBody>
      </p:sp>
    </p:spTree>
    <p:extLst>
      <p:ext uri="{BB962C8B-B14F-4D97-AF65-F5344CB8AC3E}">
        <p14:creationId xmlns:p14="http://schemas.microsoft.com/office/powerpoint/2010/main" val="24742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Seventh Bowl</a:t>
            </a:r>
          </a:p>
          <a:p>
            <a:r>
              <a:rPr lang="en-US" dirty="0" smtClean="0"/>
              <a:t>Revelation 16:17-21</a:t>
            </a:r>
            <a:endParaRPr lang="en-US" dirty="0"/>
          </a:p>
        </p:txBody>
      </p:sp>
    </p:spTree>
    <p:extLst>
      <p:ext uri="{BB962C8B-B14F-4D97-AF65-F5344CB8AC3E}">
        <p14:creationId xmlns:p14="http://schemas.microsoft.com/office/powerpoint/2010/main" val="2472340934"/>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Destroying the Air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smtClean="0"/>
              <a:t>Who or what is the target of the seventh bowl of wrath?</a:t>
            </a:r>
          </a:p>
          <a:p>
            <a:pPr marL="0" indent="0">
              <a:buNone/>
            </a:pPr>
            <a:r>
              <a:rPr lang="en-US" sz="2000" i="1" dirty="0">
                <a:solidFill>
                  <a:srgbClr val="800000"/>
                </a:solidFill>
              </a:rPr>
              <a:t>Then the </a:t>
            </a:r>
            <a:r>
              <a:rPr lang="en-US" sz="2000" b="1" i="1" dirty="0">
                <a:solidFill>
                  <a:srgbClr val="800000"/>
                </a:solidFill>
              </a:rPr>
              <a:t>seventh</a:t>
            </a:r>
            <a:r>
              <a:rPr lang="en-US" sz="2000" i="1" dirty="0">
                <a:solidFill>
                  <a:srgbClr val="800000"/>
                </a:solidFill>
              </a:rPr>
              <a:t> angel poured out his bowl </a:t>
            </a:r>
            <a:r>
              <a:rPr lang="en-US" sz="2000" b="1" i="1" dirty="0">
                <a:solidFill>
                  <a:srgbClr val="800000"/>
                </a:solidFill>
              </a:rPr>
              <a:t>into the </a:t>
            </a:r>
            <a:r>
              <a:rPr lang="en-US" sz="2000" b="1" i="1" u="sng" dirty="0">
                <a:solidFill>
                  <a:srgbClr val="800000"/>
                </a:solidFill>
              </a:rPr>
              <a:t>air</a:t>
            </a:r>
            <a:r>
              <a:rPr lang="en-US" sz="2000" i="1" dirty="0">
                <a:solidFill>
                  <a:srgbClr val="800000"/>
                </a:solidFill>
              </a:rPr>
              <a:t>, and </a:t>
            </a:r>
            <a:r>
              <a:rPr lang="en-US" sz="2000" b="1" i="1" dirty="0">
                <a:solidFill>
                  <a:srgbClr val="800000"/>
                </a:solidFill>
              </a:rPr>
              <a:t>a loud voice came out of </a:t>
            </a:r>
            <a:r>
              <a:rPr lang="en-US" sz="2000" b="1" i="1" u="sng" dirty="0">
                <a:solidFill>
                  <a:srgbClr val="800000"/>
                </a:solidFill>
              </a:rPr>
              <a:t>the temple of heaven</a:t>
            </a:r>
            <a:r>
              <a:rPr lang="en-US" sz="2000" i="1" dirty="0">
                <a:solidFill>
                  <a:srgbClr val="800000"/>
                </a:solidFill>
              </a:rPr>
              <a:t>, </a:t>
            </a:r>
            <a:r>
              <a:rPr lang="en-US" sz="2000" b="1" i="1" dirty="0">
                <a:solidFill>
                  <a:srgbClr val="800000"/>
                </a:solidFill>
              </a:rPr>
              <a:t>from the </a:t>
            </a:r>
            <a:r>
              <a:rPr lang="en-US" sz="2000" b="1" i="1" u="sng" dirty="0">
                <a:solidFill>
                  <a:srgbClr val="800000"/>
                </a:solidFill>
              </a:rPr>
              <a:t>throne</a:t>
            </a:r>
            <a:r>
              <a:rPr lang="en-US" sz="2000" b="1" i="1" dirty="0">
                <a:solidFill>
                  <a:srgbClr val="800000"/>
                </a:solidFill>
              </a:rPr>
              <a:t>, saying, </a:t>
            </a:r>
            <a:r>
              <a:rPr lang="en-US" sz="2000" b="1" i="1" dirty="0" smtClean="0">
                <a:solidFill>
                  <a:srgbClr val="800000"/>
                </a:solidFill>
              </a:rPr>
              <a:t>“It </a:t>
            </a:r>
            <a:r>
              <a:rPr lang="en-US" sz="2000" b="1" i="1" dirty="0">
                <a:solidFill>
                  <a:srgbClr val="800000"/>
                </a:solidFill>
              </a:rPr>
              <a:t>is done</a:t>
            </a:r>
            <a:r>
              <a:rPr lang="en-US" sz="2000" b="1" i="1" dirty="0" smtClean="0">
                <a:solidFill>
                  <a:srgbClr val="800000"/>
                </a:solidFill>
              </a:rPr>
              <a:t>!”  </a:t>
            </a:r>
            <a:r>
              <a:rPr lang="en-US" sz="2000" dirty="0" smtClean="0"/>
              <a:t>(</a:t>
            </a:r>
            <a:r>
              <a:rPr lang="en-US" sz="2000" b="1" dirty="0" smtClean="0">
                <a:solidFill>
                  <a:srgbClr val="800000"/>
                </a:solidFill>
              </a:rPr>
              <a:t>Revelation 16:17</a:t>
            </a:r>
            <a:r>
              <a:rPr lang="en-US" sz="2000" dirty="0" smtClean="0"/>
              <a:t>)</a:t>
            </a:r>
          </a:p>
          <a:p>
            <a:r>
              <a:rPr lang="en-US" sz="2000" dirty="0" smtClean="0"/>
              <a:t>The Air – Directly targeting the </a:t>
            </a:r>
            <a:r>
              <a:rPr lang="en-US" sz="2000" i="1" dirty="0" smtClean="0">
                <a:solidFill>
                  <a:srgbClr val="800000"/>
                </a:solidFill>
              </a:rPr>
              <a:t>“prince of the power of </a:t>
            </a:r>
            <a:r>
              <a:rPr lang="en-US" sz="2000" b="1" i="1" dirty="0" smtClean="0">
                <a:solidFill>
                  <a:srgbClr val="800000"/>
                </a:solidFill>
              </a:rPr>
              <a:t>the </a:t>
            </a:r>
            <a:r>
              <a:rPr lang="en-US" sz="2000" b="1" i="1" u="sng" dirty="0" smtClean="0">
                <a:solidFill>
                  <a:srgbClr val="800000"/>
                </a:solidFill>
              </a:rPr>
              <a:t>air</a:t>
            </a:r>
            <a:r>
              <a:rPr lang="en-US" sz="2000" i="1" dirty="0" smtClean="0">
                <a:solidFill>
                  <a:srgbClr val="800000"/>
                </a:solidFill>
              </a:rPr>
              <a:t>”</a:t>
            </a:r>
            <a:r>
              <a:rPr lang="en-US" sz="2000" dirty="0" smtClean="0"/>
              <a:t> (</a:t>
            </a:r>
            <a:r>
              <a:rPr lang="en-US" sz="2000" b="1" dirty="0" smtClean="0">
                <a:solidFill>
                  <a:srgbClr val="800000"/>
                </a:solidFill>
              </a:rPr>
              <a:t>Ephesians 2:2</a:t>
            </a:r>
            <a:r>
              <a:rPr lang="en-US" sz="2000" dirty="0" smtClean="0"/>
              <a:t>).</a:t>
            </a:r>
          </a:p>
          <a:p>
            <a:r>
              <a:rPr lang="en-US" sz="2000" dirty="0" smtClean="0"/>
              <a:t>Could be another reference to the Devil’s influence over the kingdoms, governments of this age (</a:t>
            </a:r>
            <a:r>
              <a:rPr lang="en-US" sz="2000" b="1" dirty="0" smtClean="0">
                <a:solidFill>
                  <a:srgbClr val="800000"/>
                </a:solidFill>
              </a:rPr>
              <a:t>Matthew 4:8-9</a:t>
            </a:r>
            <a:r>
              <a:rPr lang="en-US" sz="2000" dirty="0" smtClean="0"/>
              <a:t>).  God has taken away the Devil’s rule over them?</a:t>
            </a:r>
          </a:p>
          <a:p>
            <a:r>
              <a:rPr lang="en-US" sz="2000" dirty="0" smtClean="0"/>
              <a:t>Alternatively, could be emphasizing the certainty of the </a:t>
            </a:r>
            <a:r>
              <a:rPr lang="en-US" sz="2000" dirty="0" err="1" smtClean="0"/>
              <a:t>unseeable</a:t>
            </a:r>
            <a:r>
              <a:rPr lang="en-US" sz="2000" dirty="0" smtClean="0"/>
              <a:t>.  Air, the least tangible, is associated with the most certain, concrete – </a:t>
            </a:r>
            <a:r>
              <a:rPr lang="en-US" sz="2000" i="1" dirty="0" smtClean="0">
                <a:solidFill>
                  <a:srgbClr val="800000"/>
                </a:solidFill>
              </a:rPr>
              <a:t>“It is done!”</a:t>
            </a:r>
            <a:r>
              <a:rPr lang="en-US" sz="2000" dirty="0" smtClean="0"/>
              <a:t>.</a:t>
            </a:r>
          </a:p>
          <a:p>
            <a:r>
              <a:rPr lang="en-US" sz="2000" dirty="0" smtClean="0"/>
              <a:t>Although we cannot see God’s judgments now (as immediate recipients of Revelation), we can be certain of their accomplishment (</a:t>
            </a:r>
            <a:r>
              <a:rPr lang="en-US" sz="2000" b="1" dirty="0" smtClean="0">
                <a:solidFill>
                  <a:srgbClr val="800000"/>
                </a:solidFill>
              </a:rPr>
              <a:t>14:8</a:t>
            </a:r>
            <a:r>
              <a:rPr lang="en-US" sz="2000" dirty="0" smtClean="0"/>
              <a:t>).</a:t>
            </a:r>
          </a:p>
          <a:p>
            <a:r>
              <a:rPr lang="en-US" sz="2000" dirty="0" smtClean="0"/>
              <a:t>Another alternative, wind &amp; air are associated with life (</a:t>
            </a:r>
            <a:r>
              <a:rPr lang="en-US" sz="2000" b="1" dirty="0" smtClean="0">
                <a:solidFill>
                  <a:srgbClr val="800000"/>
                </a:solidFill>
              </a:rPr>
              <a:t>Genesis 2:7</a:t>
            </a:r>
            <a:r>
              <a:rPr lang="en-US" sz="2000" dirty="0" smtClean="0"/>
              <a:t>).  Maybe God is reclaiming the breath, the air, the life He once gave to the Roman empire?</a:t>
            </a:r>
          </a:p>
        </p:txBody>
      </p:sp>
    </p:spTree>
    <p:extLst>
      <p:ext uri="{BB962C8B-B14F-4D97-AF65-F5344CB8AC3E}">
        <p14:creationId xmlns:p14="http://schemas.microsoft.com/office/powerpoint/2010/main" val="13368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Exiled to Patmos for Preaching Jesus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smtClean="0"/>
              <a:t>Where </a:t>
            </a:r>
            <a:r>
              <a:rPr lang="en-US" dirty="0"/>
              <a:t>was John when he received these visions?  Why was he there</a:t>
            </a:r>
            <a:r>
              <a:rPr lang="en-US" dirty="0" smtClean="0"/>
              <a:t>?</a:t>
            </a:r>
          </a:p>
          <a:p>
            <a:pPr marL="0" indent="0">
              <a:buNone/>
            </a:pPr>
            <a:r>
              <a:rPr lang="en-US" b="1" i="1" dirty="0">
                <a:solidFill>
                  <a:srgbClr val="800000"/>
                </a:solidFill>
              </a:rPr>
              <a:t>I, John</a:t>
            </a:r>
            <a:r>
              <a:rPr lang="en-US" i="1" dirty="0">
                <a:solidFill>
                  <a:srgbClr val="800000"/>
                </a:solidFill>
              </a:rPr>
              <a:t>, both your brother and companion in the tribulation and kingdom and patience of Jesus Christ, </a:t>
            </a:r>
            <a:r>
              <a:rPr lang="en-US" b="1" i="1" dirty="0">
                <a:solidFill>
                  <a:srgbClr val="800000"/>
                </a:solidFill>
              </a:rPr>
              <a:t>was on the island that is called </a:t>
            </a:r>
            <a:r>
              <a:rPr lang="en-US" b="1" i="1" u="sng" dirty="0">
                <a:solidFill>
                  <a:srgbClr val="800000"/>
                </a:solidFill>
              </a:rPr>
              <a:t>Patmos</a:t>
            </a:r>
            <a:r>
              <a:rPr lang="en-US" b="1" i="1" dirty="0">
                <a:solidFill>
                  <a:srgbClr val="800000"/>
                </a:solidFill>
              </a:rPr>
              <a:t> for the </a:t>
            </a:r>
            <a:r>
              <a:rPr lang="en-US" b="1" i="1" u="sng" dirty="0">
                <a:solidFill>
                  <a:srgbClr val="800000"/>
                </a:solidFill>
              </a:rPr>
              <a:t>word of God</a:t>
            </a:r>
            <a:r>
              <a:rPr lang="en-US" b="1" i="1" dirty="0">
                <a:solidFill>
                  <a:srgbClr val="800000"/>
                </a:solidFill>
              </a:rPr>
              <a:t> and for </a:t>
            </a:r>
            <a:r>
              <a:rPr lang="en-US" b="1" i="1" u="sng" dirty="0">
                <a:solidFill>
                  <a:srgbClr val="800000"/>
                </a:solidFill>
              </a:rPr>
              <a:t>the testimony of Jesus Christ</a:t>
            </a:r>
            <a:r>
              <a:rPr lang="en-US" i="1" dirty="0">
                <a:solidFill>
                  <a:srgbClr val="800000"/>
                </a:solidFill>
              </a:rPr>
              <a:t>. </a:t>
            </a:r>
            <a:r>
              <a:rPr lang="en-US" dirty="0"/>
              <a:t>(</a:t>
            </a:r>
            <a:r>
              <a:rPr lang="en-US" b="1" dirty="0">
                <a:solidFill>
                  <a:srgbClr val="800000"/>
                </a:solidFill>
              </a:rPr>
              <a:t>Revelation </a:t>
            </a:r>
            <a:r>
              <a:rPr lang="en-US" b="1" dirty="0" smtClean="0">
                <a:solidFill>
                  <a:srgbClr val="800000"/>
                </a:solidFill>
              </a:rPr>
              <a:t>1:9</a:t>
            </a:r>
            <a:r>
              <a:rPr lang="en-US" dirty="0" smtClean="0"/>
              <a:t>)</a:t>
            </a:r>
          </a:p>
          <a:p>
            <a:r>
              <a:rPr lang="en-US" dirty="0" smtClean="0"/>
              <a:t>Exiled to the island of Patmos.</a:t>
            </a:r>
          </a:p>
          <a:p>
            <a:r>
              <a:rPr lang="en-US" dirty="0" smtClean="0"/>
              <a:t>Irenaeus said he was working in the mines.</a:t>
            </a:r>
          </a:p>
          <a:p>
            <a:r>
              <a:rPr lang="en-US" dirty="0" smtClean="0"/>
              <a:t>Persecuted as a result of his preaching (</a:t>
            </a:r>
            <a:r>
              <a:rPr lang="en-US" b="1" dirty="0" smtClean="0">
                <a:solidFill>
                  <a:srgbClr val="800000"/>
                </a:solidFill>
              </a:rPr>
              <a:t>Matthew 5:10-12</a:t>
            </a:r>
            <a:r>
              <a:rPr lang="en-US" dirty="0" smtClean="0"/>
              <a:t>).</a:t>
            </a:r>
            <a:endParaRPr lang="en-US" dirty="0"/>
          </a:p>
          <a:p>
            <a:pPr marL="0" lvl="0" indent="0">
              <a:buNone/>
            </a:pPr>
            <a:endParaRPr lang="en-US" dirty="0" smtClean="0"/>
          </a:p>
        </p:txBody>
      </p:sp>
    </p:spTree>
    <p:extLst>
      <p:ext uri="{BB962C8B-B14F-4D97-AF65-F5344CB8AC3E}">
        <p14:creationId xmlns:p14="http://schemas.microsoft.com/office/powerpoint/2010/main" val="6348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World – Again?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And there were </a:t>
            </a:r>
            <a:r>
              <a:rPr lang="en-US" sz="2000" b="1" i="1" dirty="0" smtClean="0">
                <a:solidFill>
                  <a:srgbClr val="800000"/>
                </a:solidFill>
              </a:rPr>
              <a:t>noises</a:t>
            </a:r>
            <a:r>
              <a:rPr lang="en-US" sz="2000" i="1" dirty="0" smtClean="0">
                <a:solidFill>
                  <a:srgbClr val="800000"/>
                </a:solidFill>
              </a:rPr>
              <a:t> and </a:t>
            </a:r>
            <a:r>
              <a:rPr lang="en-US" sz="2000" b="1" i="1" dirty="0" err="1" smtClean="0">
                <a:solidFill>
                  <a:srgbClr val="800000"/>
                </a:solidFill>
              </a:rPr>
              <a:t>thunderings</a:t>
            </a:r>
            <a:r>
              <a:rPr lang="en-US" sz="2000" i="1" dirty="0" smtClean="0">
                <a:solidFill>
                  <a:srgbClr val="800000"/>
                </a:solidFill>
              </a:rPr>
              <a:t> and </a:t>
            </a:r>
            <a:r>
              <a:rPr lang="en-US" sz="2000" b="1" i="1" dirty="0" err="1" smtClean="0">
                <a:solidFill>
                  <a:srgbClr val="800000"/>
                </a:solidFill>
              </a:rPr>
              <a:t>lightnings</a:t>
            </a:r>
            <a:r>
              <a:rPr lang="en-US" sz="2000" i="1" dirty="0" smtClean="0">
                <a:solidFill>
                  <a:srgbClr val="800000"/>
                </a:solidFill>
              </a:rPr>
              <a:t>; and there was </a:t>
            </a:r>
            <a:r>
              <a:rPr lang="en-US" sz="2000" b="1" i="1" dirty="0" smtClean="0">
                <a:solidFill>
                  <a:srgbClr val="800000"/>
                </a:solidFill>
              </a:rPr>
              <a:t>a great earthquake</a:t>
            </a:r>
            <a:r>
              <a:rPr lang="en-US" sz="2000" i="1" dirty="0" smtClean="0">
                <a:solidFill>
                  <a:srgbClr val="800000"/>
                </a:solidFill>
              </a:rPr>
              <a:t>, such a mighty and great earthquake as had </a:t>
            </a:r>
            <a:r>
              <a:rPr lang="en-US" sz="2000" b="1" i="1" dirty="0" smtClean="0">
                <a:solidFill>
                  <a:srgbClr val="800000"/>
                </a:solidFill>
              </a:rPr>
              <a:t>not occurred since men were on the earth</a:t>
            </a:r>
            <a:r>
              <a:rPr lang="en-US" sz="2000" i="1" dirty="0" smtClean="0">
                <a:solidFill>
                  <a:srgbClr val="800000"/>
                </a:solidFill>
              </a:rPr>
              <a:t>.  Now </a:t>
            </a:r>
            <a:r>
              <a:rPr lang="en-US" sz="2000" b="1" i="1" dirty="0" smtClean="0">
                <a:solidFill>
                  <a:srgbClr val="800000"/>
                </a:solidFill>
              </a:rPr>
              <a:t>the </a:t>
            </a:r>
            <a:r>
              <a:rPr lang="en-US" sz="2000" b="1" i="1" u="sng" dirty="0" smtClean="0">
                <a:solidFill>
                  <a:srgbClr val="800000"/>
                </a:solidFill>
              </a:rPr>
              <a:t>great city</a:t>
            </a:r>
            <a:r>
              <a:rPr lang="en-US" sz="2000" b="1" i="1" dirty="0" smtClean="0">
                <a:solidFill>
                  <a:srgbClr val="800000"/>
                </a:solidFill>
              </a:rPr>
              <a:t> was divided into three parts</a:t>
            </a:r>
            <a:r>
              <a:rPr lang="en-US" sz="2000" i="1" dirty="0" smtClean="0">
                <a:solidFill>
                  <a:srgbClr val="800000"/>
                </a:solidFill>
              </a:rPr>
              <a:t>, and </a:t>
            </a:r>
            <a:r>
              <a:rPr lang="en-US" sz="2000" b="1" i="1" dirty="0" smtClean="0">
                <a:solidFill>
                  <a:srgbClr val="800000"/>
                </a:solidFill>
              </a:rPr>
              <a:t>the cities of the </a:t>
            </a:r>
            <a:r>
              <a:rPr lang="en-US" sz="2000" b="1" i="1" dirty="0" err="1" smtClean="0">
                <a:solidFill>
                  <a:srgbClr val="800000"/>
                </a:solidFill>
              </a:rPr>
              <a:t>nations</a:t>
            </a:r>
            <a:r>
              <a:rPr lang="en-US" sz="2000" b="1" i="1" dirty="0" smtClean="0">
                <a:solidFill>
                  <a:srgbClr val="800000"/>
                </a:solidFill>
              </a:rPr>
              <a:t> fell</a:t>
            </a:r>
            <a:r>
              <a:rPr lang="en-US" sz="2000" i="1" dirty="0" smtClean="0">
                <a:solidFill>
                  <a:srgbClr val="800000"/>
                </a:solidFill>
              </a:rPr>
              <a:t>. And </a:t>
            </a:r>
            <a:r>
              <a:rPr lang="en-US" sz="2000" b="1" i="1" dirty="0" smtClean="0">
                <a:solidFill>
                  <a:srgbClr val="800000"/>
                </a:solidFill>
              </a:rPr>
              <a:t>great </a:t>
            </a:r>
            <a:r>
              <a:rPr lang="en-US" sz="2000" b="1" i="1" u="sng" dirty="0" smtClean="0">
                <a:solidFill>
                  <a:srgbClr val="800000"/>
                </a:solidFill>
              </a:rPr>
              <a:t>Babylon</a:t>
            </a:r>
            <a:r>
              <a:rPr lang="en-US" sz="2000" b="1" i="1" dirty="0" smtClean="0">
                <a:solidFill>
                  <a:srgbClr val="800000"/>
                </a:solidFill>
              </a:rPr>
              <a:t> was remembered before God</a:t>
            </a:r>
            <a:r>
              <a:rPr lang="en-US" sz="2000" i="1" dirty="0" smtClean="0">
                <a:solidFill>
                  <a:srgbClr val="800000"/>
                </a:solidFill>
              </a:rPr>
              <a:t>, to give her </a:t>
            </a:r>
            <a:r>
              <a:rPr lang="en-US" sz="2000" b="1" i="1" dirty="0" smtClean="0">
                <a:solidFill>
                  <a:srgbClr val="800000"/>
                </a:solidFill>
              </a:rPr>
              <a:t>the cup of the </a:t>
            </a:r>
            <a:r>
              <a:rPr lang="en-US" sz="2000" b="1" i="1" u="sng" dirty="0" smtClean="0">
                <a:solidFill>
                  <a:srgbClr val="800000"/>
                </a:solidFill>
              </a:rPr>
              <a:t>wine of the fierceness of His wrath</a:t>
            </a:r>
            <a:r>
              <a:rPr lang="en-US" sz="2000" i="1" dirty="0" smtClean="0">
                <a:solidFill>
                  <a:srgbClr val="800000"/>
                </a:solidFill>
              </a:rPr>
              <a:t>.  Then </a:t>
            </a:r>
            <a:r>
              <a:rPr lang="en-US" sz="2000" b="1" i="1" dirty="0" smtClean="0">
                <a:solidFill>
                  <a:srgbClr val="800000"/>
                </a:solidFill>
              </a:rPr>
              <a:t>every island fled away</a:t>
            </a:r>
            <a:r>
              <a:rPr lang="en-US" sz="2000" i="1" dirty="0" smtClean="0">
                <a:solidFill>
                  <a:srgbClr val="800000"/>
                </a:solidFill>
              </a:rPr>
              <a:t>, and the </a:t>
            </a:r>
            <a:r>
              <a:rPr lang="en-US" sz="2000" b="1" i="1" dirty="0" smtClean="0">
                <a:solidFill>
                  <a:srgbClr val="800000"/>
                </a:solidFill>
              </a:rPr>
              <a:t>mountains were not found</a:t>
            </a:r>
            <a:r>
              <a:rPr lang="en-US" sz="2000" i="1" dirty="0" smtClean="0">
                <a:solidFill>
                  <a:srgbClr val="800000"/>
                </a:solidFill>
              </a:rPr>
              <a:t>.  And </a:t>
            </a:r>
            <a:r>
              <a:rPr lang="en-US" sz="2000" b="1" i="1" dirty="0" smtClean="0">
                <a:solidFill>
                  <a:srgbClr val="800000"/>
                </a:solidFill>
              </a:rPr>
              <a:t>great hail from heaven fell upon men</a:t>
            </a:r>
            <a:r>
              <a:rPr lang="en-US" sz="2000" i="1" dirty="0" smtClean="0">
                <a:solidFill>
                  <a:srgbClr val="800000"/>
                </a:solidFill>
              </a:rPr>
              <a:t>, each hailstone about the weight of a talent. … </a:t>
            </a:r>
            <a:r>
              <a:rPr lang="en-US" sz="2000" dirty="0" smtClean="0"/>
              <a:t>(</a:t>
            </a:r>
            <a:r>
              <a:rPr lang="en-US" sz="2000" b="1" dirty="0" smtClean="0">
                <a:solidFill>
                  <a:srgbClr val="800000"/>
                </a:solidFill>
              </a:rPr>
              <a:t>Revelation 16:18-21</a:t>
            </a:r>
            <a:r>
              <a:rPr lang="en-US" sz="2000" dirty="0" smtClean="0"/>
              <a:t>)</a:t>
            </a:r>
          </a:p>
          <a:p>
            <a:pPr marL="346075" lvl="0" indent="-346075">
              <a:buFont typeface="+mj-lt"/>
              <a:buAutoNum type="arabicPeriod" startAt="13"/>
            </a:pPr>
            <a:r>
              <a:rPr lang="en-US" sz="2000" dirty="0" smtClean="0"/>
              <a:t>Does </a:t>
            </a:r>
            <a:r>
              <a:rPr lang="en-US" sz="2000" dirty="0"/>
              <a:t>this represent final destruction?  How do you know?</a:t>
            </a:r>
            <a:endParaRPr lang="en-US" sz="2000" dirty="0" smtClean="0"/>
          </a:p>
          <a:p>
            <a:r>
              <a:rPr lang="en-US" sz="2000" dirty="0" smtClean="0"/>
              <a:t>No, similar to scene of sixth seal and finality of seventh trumpet.</a:t>
            </a:r>
          </a:p>
          <a:p>
            <a:r>
              <a:rPr lang="en-US" sz="2000" dirty="0" smtClean="0"/>
              <a:t>Plus, after the </a:t>
            </a:r>
            <a:r>
              <a:rPr lang="en-US" sz="2000" i="1" dirty="0" smtClean="0">
                <a:solidFill>
                  <a:srgbClr val="800000"/>
                </a:solidFill>
              </a:rPr>
              <a:t>“great hail from heaven”</a:t>
            </a:r>
            <a:r>
              <a:rPr lang="en-US" sz="2000" dirty="0" smtClean="0"/>
              <a:t> falls, men still have an opportunity to repent … (</a:t>
            </a:r>
            <a:r>
              <a:rPr lang="en-US" sz="2000" b="1" dirty="0" smtClean="0">
                <a:solidFill>
                  <a:srgbClr val="800000"/>
                </a:solidFill>
              </a:rPr>
              <a:t>Hebrews 9:27</a:t>
            </a:r>
            <a:r>
              <a:rPr lang="en-US" sz="2000" dirty="0" smtClean="0"/>
              <a:t>).</a:t>
            </a:r>
          </a:p>
        </p:txBody>
      </p:sp>
    </p:spTree>
    <p:extLst>
      <p:ext uri="{BB962C8B-B14F-4D97-AF65-F5344CB8AC3E}">
        <p14:creationId xmlns:p14="http://schemas.microsoft.com/office/powerpoint/2010/main" val="28991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Woman’s Fault, You Gave Me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4"/>
            </a:pPr>
            <a:r>
              <a:rPr lang="en-US" sz="2000" dirty="0"/>
              <a:t>Why is men’s response to this plague so unjust and shameful?</a:t>
            </a:r>
            <a:endParaRPr lang="en-US" sz="2000" dirty="0" smtClean="0"/>
          </a:p>
          <a:p>
            <a:pPr marL="0" indent="0">
              <a:buNone/>
            </a:pPr>
            <a:r>
              <a:rPr lang="en-US" sz="2000" i="1" dirty="0" smtClean="0">
                <a:solidFill>
                  <a:srgbClr val="800000"/>
                </a:solidFill>
              </a:rPr>
              <a:t>… Men </a:t>
            </a:r>
            <a:r>
              <a:rPr lang="en-US" sz="2000" b="1" i="1" dirty="0">
                <a:solidFill>
                  <a:srgbClr val="800000"/>
                </a:solidFill>
              </a:rPr>
              <a:t>blasphemed God</a:t>
            </a:r>
            <a:r>
              <a:rPr lang="en-US" sz="2000" i="1" dirty="0">
                <a:solidFill>
                  <a:srgbClr val="800000"/>
                </a:solidFill>
              </a:rPr>
              <a:t> because of the plague of the hail, since that plague was </a:t>
            </a:r>
            <a:r>
              <a:rPr lang="en-US" sz="2000" b="1" i="1" dirty="0">
                <a:solidFill>
                  <a:srgbClr val="800000"/>
                </a:solidFill>
              </a:rPr>
              <a:t>exceedingly great</a:t>
            </a:r>
            <a:r>
              <a:rPr lang="en-US" sz="2000" i="1" dirty="0" smtClean="0">
                <a:solidFill>
                  <a:srgbClr val="800000"/>
                </a:solidFill>
              </a:rPr>
              <a:t>. </a:t>
            </a:r>
            <a:r>
              <a:rPr lang="en-US" sz="2000" dirty="0" smtClean="0"/>
              <a:t>(</a:t>
            </a:r>
            <a:r>
              <a:rPr lang="en-US" sz="2000" b="1" dirty="0" smtClean="0">
                <a:solidFill>
                  <a:srgbClr val="800000"/>
                </a:solidFill>
              </a:rPr>
              <a:t>Revelation 16:21</a:t>
            </a:r>
            <a:r>
              <a:rPr lang="en-US" sz="2000" dirty="0" smtClean="0"/>
              <a:t>)</a:t>
            </a:r>
          </a:p>
          <a:p>
            <a:r>
              <a:rPr lang="en-US" sz="2000" dirty="0" smtClean="0"/>
              <a:t>Represents the extreme </a:t>
            </a:r>
            <a:r>
              <a:rPr lang="en-US" sz="2000" b="1" i="1" dirty="0" smtClean="0"/>
              <a:t>hardened</a:t>
            </a:r>
            <a:r>
              <a:rPr lang="en-US" sz="2000" dirty="0" smtClean="0"/>
              <a:t> nature of these people (contrast </a:t>
            </a:r>
            <a:r>
              <a:rPr lang="en-US" sz="2000" b="1" dirty="0" smtClean="0">
                <a:solidFill>
                  <a:srgbClr val="800000"/>
                </a:solidFill>
              </a:rPr>
              <a:t>Exo. 9:27-35</a:t>
            </a:r>
            <a:r>
              <a:rPr lang="en-US" sz="2000" dirty="0" smtClean="0"/>
              <a:t>).</a:t>
            </a:r>
          </a:p>
          <a:p>
            <a:r>
              <a:rPr lang="en-US" sz="2000" dirty="0" smtClean="0"/>
              <a:t>They insist on blaming God instead of taking </a:t>
            </a:r>
            <a:r>
              <a:rPr lang="en-US" sz="2000" b="1" i="1" dirty="0" smtClean="0"/>
              <a:t>responsibility</a:t>
            </a:r>
            <a:r>
              <a:rPr lang="en-US" sz="2000" dirty="0" smtClean="0"/>
              <a:t> and </a:t>
            </a:r>
            <a:r>
              <a:rPr lang="en-US" sz="2000" b="1" i="1" dirty="0" smtClean="0"/>
              <a:t>repenting</a:t>
            </a:r>
            <a:r>
              <a:rPr lang="en-US" sz="2000" dirty="0" smtClean="0"/>
              <a:t> (</a:t>
            </a:r>
            <a:r>
              <a:rPr lang="en-US" sz="2000" b="1" dirty="0" smtClean="0">
                <a:solidFill>
                  <a:srgbClr val="800000"/>
                </a:solidFill>
              </a:rPr>
              <a:t>Gen. 3</a:t>
            </a:r>
            <a:r>
              <a:rPr lang="en-US" sz="2000" dirty="0" smtClean="0"/>
              <a:t>).</a:t>
            </a:r>
          </a:p>
          <a:p>
            <a:r>
              <a:rPr lang="en-US" sz="2000" dirty="0" smtClean="0"/>
              <a:t>Warns against the </a:t>
            </a:r>
            <a:r>
              <a:rPr lang="en-US" sz="2000" b="1" i="1" dirty="0" smtClean="0"/>
              <a:t>hardening, deceiving </a:t>
            </a:r>
            <a:r>
              <a:rPr lang="en-US" sz="2000" dirty="0" smtClean="0"/>
              <a:t>nature of sin, destroying man’s ability to rightly, morally judge (</a:t>
            </a:r>
            <a:r>
              <a:rPr lang="en-US" sz="2000" b="1" dirty="0" smtClean="0">
                <a:solidFill>
                  <a:srgbClr val="800000"/>
                </a:solidFill>
              </a:rPr>
              <a:t>Ephesians 4:17-19; Romans 1:21-32</a:t>
            </a:r>
            <a:r>
              <a:rPr lang="en-US" sz="2000" dirty="0" smtClean="0"/>
              <a:t>).</a:t>
            </a:r>
          </a:p>
          <a:p>
            <a:pPr marL="0" indent="0">
              <a:buNone/>
            </a:pPr>
            <a:r>
              <a:rPr lang="en-US" sz="2000" b="1" i="1" dirty="0">
                <a:solidFill>
                  <a:srgbClr val="800000"/>
                </a:solidFill>
              </a:rPr>
              <a:t>Beware</a:t>
            </a:r>
            <a:r>
              <a:rPr lang="en-US" sz="2000" i="1" dirty="0">
                <a:solidFill>
                  <a:srgbClr val="800000"/>
                </a:solidFill>
              </a:rPr>
              <a:t>, brethren, lest there be in any of you </a:t>
            </a:r>
            <a:r>
              <a:rPr lang="en-US" sz="2000" b="1" i="1" dirty="0">
                <a:solidFill>
                  <a:srgbClr val="800000"/>
                </a:solidFill>
              </a:rPr>
              <a:t>an evil heart of unbelief in departing </a:t>
            </a:r>
            <a:r>
              <a:rPr lang="en-US" sz="2000" i="1" dirty="0">
                <a:solidFill>
                  <a:srgbClr val="800000"/>
                </a:solidFill>
              </a:rPr>
              <a:t>from the living God</a:t>
            </a:r>
            <a:r>
              <a:rPr lang="en-US" sz="2000" i="1" dirty="0" smtClean="0">
                <a:solidFill>
                  <a:srgbClr val="800000"/>
                </a:solidFill>
              </a:rPr>
              <a:t>; but </a:t>
            </a:r>
            <a:r>
              <a:rPr lang="en-US" sz="2000" b="1" i="1" u="sng" dirty="0">
                <a:solidFill>
                  <a:srgbClr val="800000"/>
                </a:solidFill>
              </a:rPr>
              <a:t>exhort</a:t>
            </a:r>
            <a:r>
              <a:rPr lang="en-US" sz="2000" b="1" i="1" dirty="0">
                <a:solidFill>
                  <a:srgbClr val="800000"/>
                </a:solidFill>
              </a:rPr>
              <a:t> one another </a:t>
            </a:r>
            <a:r>
              <a:rPr lang="en-US" sz="2000" b="1" i="1" u="sng" dirty="0">
                <a:solidFill>
                  <a:srgbClr val="800000"/>
                </a:solidFill>
              </a:rPr>
              <a:t>daily</a:t>
            </a:r>
            <a:r>
              <a:rPr lang="en-US" sz="2000" i="1" dirty="0">
                <a:solidFill>
                  <a:srgbClr val="800000"/>
                </a:solidFill>
              </a:rPr>
              <a:t>, while it is called </a:t>
            </a:r>
            <a:r>
              <a:rPr lang="en-US" sz="2000" i="1" dirty="0" smtClean="0">
                <a:solidFill>
                  <a:srgbClr val="800000"/>
                </a:solidFill>
              </a:rPr>
              <a:t>“</a:t>
            </a:r>
            <a:r>
              <a:rPr lang="en-US" sz="2000" b="1" i="1" dirty="0" smtClean="0">
                <a:solidFill>
                  <a:srgbClr val="800000"/>
                </a:solidFill>
              </a:rPr>
              <a:t>Today</a:t>
            </a:r>
            <a:r>
              <a:rPr lang="en-US" sz="2000" i="1" dirty="0" smtClean="0">
                <a:solidFill>
                  <a:srgbClr val="800000"/>
                </a:solidFill>
              </a:rPr>
              <a:t>,” </a:t>
            </a:r>
            <a:r>
              <a:rPr lang="en-US" sz="2000" b="1" i="1" dirty="0">
                <a:solidFill>
                  <a:srgbClr val="800000"/>
                </a:solidFill>
              </a:rPr>
              <a:t>lest any of you be </a:t>
            </a:r>
            <a:r>
              <a:rPr lang="en-US" sz="2000" b="1" i="1" u="sng" dirty="0">
                <a:solidFill>
                  <a:srgbClr val="800000"/>
                </a:solidFill>
              </a:rPr>
              <a:t>hardened</a:t>
            </a:r>
            <a:r>
              <a:rPr lang="en-US" sz="2000" b="1" i="1" dirty="0">
                <a:solidFill>
                  <a:srgbClr val="800000"/>
                </a:solidFill>
              </a:rPr>
              <a:t> through the </a:t>
            </a:r>
            <a:r>
              <a:rPr lang="en-US" sz="2000" b="1" i="1" u="sng" dirty="0">
                <a:solidFill>
                  <a:srgbClr val="800000"/>
                </a:solidFill>
              </a:rPr>
              <a:t>deceitfulness</a:t>
            </a:r>
            <a:r>
              <a:rPr lang="en-US" sz="2000" b="1" i="1" dirty="0">
                <a:solidFill>
                  <a:srgbClr val="800000"/>
                </a:solidFill>
              </a:rPr>
              <a:t> of </a:t>
            </a:r>
            <a:r>
              <a:rPr lang="en-US" sz="2000" b="1" i="1" u="sng" dirty="0">
                <a:solidFill>
                  <a:srgbClr val="800000"/>
                </a:solidFill>
              </a:rPr>
              <a:t>sin</a:t>
            </a:r>
            <a:r>
              <a:rPr lang="en-US" sz="2000" i="1" dirty="0" smtClean="0">
                <a:solidFill>
                  <a:srgbClr val="800000"/>
                </a:solidFill>
              </a:rPr>
              <a:t>.  For </a:t>
            </a:r>
            <a:r>
              <a:rPr lang="en-US" sz="2000" i="1" dirty="0">
                <a:solidFill>
                  <a:srgbClr val="800000"/>
                </a:solidFill>
              </a:rPr>
              <a:t>we have become partakers of Christ </a:t>
            </a:r>
            <a:r>
              <a:rPr lang="en-US" sz="2000" b="1" i="1" u="sng" dirty="0">
                <a:solidFill>
                  <a:srgbClr val="800000"/>
                </a:solidFill>
              </a:rPr>
              <a:t>if</a:t>
            </a:r>
            <a:r>
              <a:rPr lang="en-US" sz="2000" b="1" i="1" dirty="0">
                <a:solidFill>
                  <a:srgbClr val="800000"/>
                </a:solidFill>
              </a:rPr>
              <a:t> we hold the beginning of our confidence </a:t>
            </a:r>
            <a:r>
              <a:rPr lang="en-US" sz="2000" b="1" i="1" u="sng" dirty="0">
                <a:solidFill>
                  <a:srgbClr val="800000"/>
                </a:solidFill>
              </a:rPr>
              <a:t>steadfast to the </a:t>
            </a:r>
            <a:r>
              <a:rPr lang="en-US" sz="2000" b="1" i="1" u="sng" dirty="0" smtClean="0">
                <a:solidFill>
                  <a:srgbClr val="800000"/>
                </a:solidFill>
              </a:rPr>
              <a:t>end</a:t>
            </a:r>
            <a:r>
              <a:rPr lang="en-US" sz="2000" b="1" i="1" dirty="0" smtClean="0">
                <a:solidFill>
                  <a:srgbClr val="800000"/>
                </a:solidFill>
              </a:rPr>
              <a:t> </a:t>
            </a:r>
            <a:r>
              <a:rPr lang="en-US" sz="2000" i="1" dirty="0" smtClean="0">
                <a:solidFill>
                  <a:srgbClr val="800000"/>
                </a:solidFill>
              </a:rPr>
              <a:t>… </a:t>
            </a:r>
            <a:r>
              <a:rPr lang="en-US" sz="2000" dirty="0"/>
              <a:t>(</a:t>
            </a:r>
            <a:r>
              <a:rPr lang="en-US" sz="2000" b="1" dirty="0">
                <a:solidFill>
                  <a:srgbClr val="800000"/>
                </a:solidFill>
              </a:rPr>
              <a:t>Hebrews </a:t>
            </a:r>
            <a:r>
              <a:rPr lang="en-US" sz="2000" b="1" dirty="0" smtClean="0">
                <a:solidFill>
                  <a:srgbClr val="800000"/>
                </a:solidFill>
              </a:rPr>
              <a:t>3:12-14</a:t>
            </a:r>
            <a:r>
              <a:rPr lang="en-US" sz="2000" dirty="0" smtClean="0"/>
              <a:t>)</a:t>
            </a:r>
          </a:p>
          <a:p>
            <a:r>
              <a:rPr lang="en-US" sz="2000" dirty="0" smtClean="0"/>
              <a:t>Do we take responsibility for our faults &amp; sins, or do we blame others – or God?</a:t>
            </a:r>
          </a:p>
        </p:txBody>
      </p:sp>
    </p:spTree>
    <p:extLst>
      <p:ext uri="{BB962C8B-B14F-4D97-AF65-F5344CB8AC3E}">
        <p14:creationId xmlns:p14="http://schemas.microsoft.com/office/powerpoint/2010/main" val="8150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18 – </a:t>
            </a:r>
            <a:r>
              <a:rPr lang="en-US" sz="1800" dirty="0" smtClean="0"/>
              <a:t>The Scarlet Woman and Beast</a:t>
            </a:r>
            <a:endParaRPr lang="en-US" sz="1800" b="1" dirty="0"/>
          </a:p>
        </p:txBody>
      </p:sp>
    </p:spTree>
    <p:extLst>
      <p:ext uri="{BB962C8B-B14F-4D97-AF65-F5344CB8AC3E}">
        <p14:creationId xmlns:p14="http://schemas.microsoft.com/office/powerpoint/2010/main" val="3164656762"/>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You Seen This, O Son of Man?”</a:t>
            </a:r>
            <a:endParaRPr lang="en-US" dirty="0"/>
          </a:p>
        </p:txBody>
      </p:sp>
      <p:sp>
        <p:nvSpPr>
          <p:cNvPr id="5" name="Content Placeholder 4"/>
          <p:cNvSpPr>
            <a:spLocks noGrp="1"/>
          </p:cNvSpPr>
          <p:nvPr>
            <p:ph sz="quarter" idx="10"/>
          </p:nvPr>
        </p:nvSpPr>
        <p:spPr/>
        <p:txBody>
          <a:bodyPr/>
          <a:lstStyle/>
          <a:p>
            <a:pPr marL="0" indent="0">
              <a:buNone/>
            </a:pPr>
            <a:r>
              <a:rPr lang="en-US" sz="1600" i="1" dirty="0">
                <a:solidFill>
                  <a:srgbClr val="800000"/>
                </a:solidFill>
              </a:rPr>
              <a:t>Furthermore 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do you see what they are doing</a:t>
            </a:r>
            <a:r>
              <a:rPr lang="en-US" sz="1600" i="1" dirty="0">
                <a:solidFill>
                  <a:srgbClr val="800000"/>
                </a:solidFill>
              </a:rPr>
              <a:t>, the </a:t>
            </a:r>
            <a:r>
              <a:rPr lang="en-US" sz="1600" b="1" i="1" dirty="0">
                <a:solidFill>
                  <a:srgbClr val="800000"/>
                </a:solidFill>
              </a:rPr>
              <a:t>great abominations </a:t>
            </a:r>
            <a:r>
              <a:rPr lang="en-US" sz="1600" i="1" dirty="0">
                <a:solidFill>
                  <a:srgbClr val="800000"/>
                </a:solidFill>
              </a:rPr>
              <a:t>that the house of Israel commits here, </a:t>
            </a:r>
            <a:r>
              <a:rPr lang="en-US" sz="1600" b="1" i="1" dirty="0">
                <a:solidFill>
                  <a:srgbClr val="800000"/>
                </a:solidFill>
              </a:rPr>
              <a:t>to make Me go far away from My sanctuary</a:t>
            </a:r>
            <a:r>
              <a:rPr lang="en-US" sz="1600" i="1" dirty="0">
                <a:solidFill>
                  <a:srgbClr val="800000"/>
                </a:solidFill>
              </a:rPr>
              <a:t>? </a:t>
            </a:r>
            <a:r>
              <a:rPr lang="en-US" sz="1600" b="1" i="1" dirty="0">
                <a:solidFill>
                  <a:srgbClr val="800000"/>
                </a:solidFill>
              </a:rPr>
              <a:t>Now turn again, you will </a:t>
            </a:r>
            <a:r>
              <a:rPr lang="en-US" sz="1600" b="1" i="1" u="sng" dirty="0">
                <a:solidFill>
                  <a:srgbClr val="800000"/>
                </a:solidFill>
              </a:rPr>
              <a:t>see greater abominations</a:t>
            </a:r>
            <a:r>
              <a:rPr lang="en-US" sz="1600" i="1" dirty="0" smtClean="0">
                <a:solidFill>
                  <a:srgbClr val="800000"/>
                </a:solidFill>
              </a:rPr>
              <a:t>.”   </a:t>
            </a:r>
            <a:r>
              <a:rPr lang="en-US" sz="1600" i="1" dirty="0">
                <a:solidFill>
                  <a:srgbClr val="800000"/>
                </a:solidFill>
              </a:rPr>
              <a:t>So He brought me to the door of the court; and when I looked, there was a hole in the wall</a:t>
            </a:r>
            <a:r>
              <a:rPr lang="en-US" sz="1600" i="1" dirty="0" smtClean="0">
                <a:solidFill>
                  <a:srgbClr val="800000"/>
                </a:solidFill>
              </a:rPr>
              <a:t>.  </a:t>
            </a:r>
            <a:r>
              <a:rPr lang="en-US" sz="1600" i="1" dirty="0">
                <a:solidFill>
                  <a:srgbClr val="800000"/>
                </a:solidFill>
              </a:rPr>
              <a:t>Then 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dig into the </a:t>
            </a:r>
            <a:r>
              <a:rPr lang="en-US" sz="1600" b="1" i="1" dirty="0" smtClean="0">
                <a:solidFill>
                  <a:srgbClr val="800000"/>
                </a:solidFill>
              </a:rPr>
              <a:t>wall</a:t>
            </a:r>
            <a:r>
              <a:rPr lang="en-US" sz="1600" i="1" dirty="0" smtClean="0">
                <a:solidFill>
                  <a:srgbClr val="800000"/>
                </a:solidFill>
              </a:rPr>
              <a:t>”; </a:t>
            </a:r>
            <a:r>
              <a:rPr lang="en-US" sz="1600" i="1" dirty="0">
                <a:solidFill>
                  <a:srgbClr val="800000"/>
                </a:solidFill>
              </a:rPr>
              <a:t>and when I dug into the wall, there was a door</a:t>
            </a:r>
            <a:r>
              <a:rPr lang="en-US" sz="1600" i="1" dirty="0" smtClean="0">
                <a:solidFill>
                  <a:srgbClr val="800000"/>
                </a:solidFill>
              </a:rPr>
              <a:t>.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Go </a:t>
            </a:r>
            <a:r>
              <a:rPr lang="en-US" sz="1600" b="1" i="1" dirty="0">
                <a:solidFill>
                  <a:srgbClr val="800000"/>
                </a:solidFill>
              </a:rPr>
              <a:t>in, and see the wicked abominations </a:t>
            </a:r>
            <a:r>
              <a:rPr lang="en-US" sz="1600" i="1" dirty="0">
                <a:solidFill>
                  <a:srgbClr val="800000"/>
                </a:solidFill>
              </a:rPr>
              <a:t>which they are doing there</a:t>
            </a:r>
            <a:r>
              <a:rPr lang="en-US" sz="1600" i="1" dirty="0" smtClean="0">
                <a:solidFill>
                  <a:srgbClr val="800000"/>
                </a:solidFill>
              </a:rPr>
              <a:t>.”   </a:t>
            </a:r>
            <a:r>
              <a:rPr lang="en-US" sz="1600" i="1" dirty="0">
                <a:solidFill>
                  <a:srgbClr val="800000"/>
                </a:solidFill>
              </a:rPr>
              <a:t>So I went in and saw, and </a:t>
            </a:r>
            <a:r>
              <a:rPr lang="en-US" sz="1600" i="1" dirty="0" smtClean="0">
                <a:solidFill>
                  <a:srgbClr val="800000"/>
                </a:solidFill>
              </a:rPr>
              <a:t>there – every sort </a:t>
            </a:r>
            <a:r>
              <a:rPr lang="en-US" sz="1600" i="1" dirty="0">
                <a:solidFill>
                  <a:srgbClr val="800000"/>
                </a:solidFill>
              </a:rPr>
              <a:t>of creeping thing, abominable beasts, and all the idols of the house of Israel, portrayed all around on the walls</a:t>
            </a:r>
            <a:r>
              <a:rPr lang="en-US" sz="1600" i="1" dirty="0" smtClean="0">
                <a:solidFill>
                  <a:srgbClr val="800000"/>
                </a:solidFill>
              </a:rPr>
              <a:t>.  And </a:t>
            </a:r>
            <a:r>
              <a:rPr lang="en-US" sz="1600" i="1" dirty="0">
                <a:solidFill>
                  <a:srgbClr val="800000"/>
                </a:solidFill>
              </a:rPr>
              <a:t>there stood before them seventy men of the elders of the house of Israel, and in their midst stood </a:t>
            </a:r>
            <a:r>
              <a:rPr lang="en-US" sz="1600" i="1" dirty="0" err="1">
                <a:solidFill>
                  <a:srgbClr val="800000"/>
                </a:solidFill>
              </a:rPr>
              <a:t>Jaazaniah</a:t>
            </a:r>
            <a:r>
              <a:rPr lang="en-US" sz="1600" i="1" dirty="0">
                <a:solidFill>
                  <a:srgbClr val="800000"/>
                </a:solidFill>
              </a:rPr>
              <a:t> the son of </a:t>
            </a:r>
            <a:r>
              <a:rPr lang="en-US" sz="1600" i="1" dirty="0" err="1">
                <a:solidFill>
                  <a:srgbClr val="800000"/>
                </a:solidFill>
              </a:rPr>
              <a:t>Shaphan</a:t>
            </a:r>
            <a:r>
              <a:rPr lang="en-US" sz="1600" i="1" dirty="0">
                <a:solidFill>
                  <a:srgbClr val="800000"/>
                </a:solidFill>
              </a:rPr>
              <a:t>. Each man had a censer in his hand, and a thick cloud of incense went up</a:t>
            </a:r>
            <a:r>
              <a:rPr lang="en-US" sz="1600" i="1" dirty="0" smtClean="0">
                <a:solidFill>
                  <a:srgbClr val="800000"/>
                </a:solidFill>
              </a:rPr>
              <a:t>. Then </a:t>
            </a:r>
            <a:r>
              <a:rPr lang="en-US" sz="1600" i="1" dirty="0">
                <a:solidFill>
                  <a:srgbClr val="800000"/>
                </a:solidFill>
              </a:rPr>
              <a:t>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have you seen </a:t>
            </a:r>
            <a:r>
              <a:rPr lang="en-US" sz="1600" i="1" dirty="0">
                <a:solidFill>
                  <a:srgbClr val="800000"/>
                </a:solidFill>
              </a:rPr>
              <a:t>what the elders of the house of Israel do in the dark, every man </a:t>
            </a:r>
            <a:r>
              <a:rPr lang="en-US" sz="1600" b="1" i="1" dirty="0">
                <a:solidFill>
                  <a:srgbClr val="800000"/>
                </a:solidFill>
              </a:rPr>
              <a:t>in the room of his idols</a:t>
            </a:r>
            <a:r>
              <a:rPr lang="en-US" sz="1600" i="1" dirty="0">
                <a:solidFill>
                  <a:srgbClr val="800000"/>
                </a:solidFill>
              </a:rPr>
              <a:t>? </a:t>
            </a:r>
            <a:r>
              <a:rPr lang="en-US" sz="1600" b="1" i="1" dirty="0">
                <a:solidFill>
                  <a:srgbClr val="800000"/>
                </a:solidFill>
              </a:rPr>
              <a:t>For they </a:t>
            </a:r>
            <a:r>
              <a:rPr lang="en-US" sz="1600" b="1" i="1" dirty="0" smtClean="0">
                <a:solidFill>
                  <a:srgbClr val="800000"/>
                </a:solidFill>
              </a:rPr>
              <a:t>say, ‘The </a:t>
            </a:r>
            <a:r>
              <a:rPr lang="en-US" sz="1600" b="1" i="1" dirty="0">
                <a:solidFill>
                  <a:srgbClr val="800000"/>
                </a:solidFill>
              </a:rPr>
              <a:t>LORD does not see us</a:t>
            </a:r>
            <a:r>
              <a:rPr lang="en-US" sz="1600" i="1" dirty="0">
                <a:solidFill>
                  <a:srgbClr val="800000"/>
                </a:solidFill>
              </a:rPr>
              <a:t>, the LORD has forsaken the land</a:t>
            </a:r>
            <a:r>
              <a:rPr lang="en-US" sz="1600" i="1" dirty="0" smtClean="0">
                <a:solidFill>
                  <a:srgbClr val="800000"/>
                </a:solidFill>
              </a:rPr>
              <a:t>.’”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Turn </a:t>
            </a:r>
            <a:r>
              <a:rPr lang="en-US" sz="1600" b="1" i="1" dirty="0">
                <a:solidFill>
                  <a:srgbClr val="800000"/>
                </a:solidFill>
              </a:rPr>
              <a:t>again, and you will see greater abominations </a:t>
            </a:r>
            <a:r>
              <a:rPr lang="en-US" sz="1600" i="1" dirty="0">
                <a:solidFill>
                  <a:srgbClr val="800000"/>
                </a:solidFill>
              </a:rPr>
              <a:t>that they are doing</a:t>
            </a:r>
            <a:r>
              <a:rPr lang="en-US" sz="1600" i="1" dirty="0" smtClean="0">
                <a:solidFill>
                  <a:srgbClr val="800000"/>
                </a:solidFill>
              </a:rPr>
              <a:t>.” …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Have </a:t>
            </a:r>
            <a:r>
              <a:rPr lang="en-US" sz="1600" b="1" i="1" u="sng" dirty="0">
                <a:solidFill>
                  <a:srgbClr val="800000"/>
                </a:solidFill>
              </a:rPr>
              <a:t>you seen</a:t>
            </a:r>
            <a:r>
              <a:rPr lang="en-US" sz="1600" b="1" i="1" dirty="0">
                <a:solidFill>
                  <a:srgbClr val="800000"/>
                </a:solidFill>
              </a:rPr>
              <a:t> this, O son of man</a:t>
            </a:r>
            <a:r>
              <a:rPr lang="en-US" sz="1600" i="1" dirty="0">
                <a:solidFill>
                  <a:srgbClr val="800000"/>
                </a:solidFill>
              </a:rPr>
              <a:t>? Is it a trivial thing to the house of Judah to commit the abominations which they commit here? For they have </a:t>
            </a:r>
            <a:r>
              <a:rPr lang="en-US" sz="1600" b="1" i="1" dirty="0">
                <a:solidFill>
                  <a:srgbClr val="800000"/>
                </a:solidFill>
              </a:rPr>
              <a:t>filled the land with violence</a:t>
            </a:r>
            <a:r>
              <a:rPr lang="en-US" sz="1600" i="1" dirty="0">
                <a:solidFill>
                  <a:srgbClr val="800000"/>
                </a:solidFill>
              </a:rPr>
              <a:t>; then they have </a:t>
            </a:r>
            <a:r>
              <a:rPr lang="en-US" sz="1600" b="1" i="1" dirty="0">
                <a:solidFill>
                  <a:srgbClr val="800000"/>
                </a:solidFill>
              </a:rPr>
              <a:t>returned to provoke Me to anger</a:t>
            </a:r>
            <a:r>
              <a:rPr lang="en-US" sz="1600" i="1" dirty="0">
                <a:solidFill>
                  <a:srgbClr val="800000"/>
                </a:solidFill>
              </a:rPr>
              <a:t>. Indeed they put the branch to their nose</a:t>
            </a:r>
            <a:r>
              <a:rPr lang="en-US" sz="1600" i="1" dirty="0" smtClean="0">
                <a:solidFill>
                  <a:srgbClr val="800000"/>
                </a:solidFill>
              </a:rPr>
              <a:t>.  </a:t>
            </a:r>
            <a:r>
              <a:rPr lang="en-US" sz="1600" b="1" i="1" u="sng" dirty="0" smtClean="0">
                <a:solidFill>
                  <a:srgbClr val="800000"/>
                </a:solidFill>
              </a:rPr>
              <a:t>Therefore</a:t>
            </a:r>
            <a:r>
              <a:rPr lang="en-US" sz="1600" b="1" i="1" dirty="0" smtClean="0">
                <a:solidFill>
                  <a:srgbClr val="800000"/>
                </a:solidFill>
              </a:rPr>
              <a:t> </a:t>
            </a:r>
            <a:r>
              <a:rPr lang="en-US" sz="1600" b="1" i="1" dirty="0">
                <a:solidFill>
                  <a:srgbClr val="800000"/>
                </a:solidFill>
              </a:rPr>
              <a:t>I also will act in fury</a:t>
            </a:r>
            <a:r>
              <a:rPr lang="en-US" sz="1600" i="1" dirty="0">
                <a:solidFill>
                  <a:srgbClr val="800000"/>
                </a:solidFill>
              </a:rPr>
              <a:t>. My eye will not spare nor will I have pity; and though they cry in My ears with a loud voice, I will not hear them</a:t>
            </a:r>
            <a:r>
              <a:rPr lang="en-US" sz="1600" i="1" dirty="0" smtClean="0">
                <a:solidFill>
                  <a:srgbClr val="800000"/>
                </a:solidFill>
              </a:rPr>
              <a:t>.”</a:t>
            </a:r>
            <a:r>
              <a:rPr lang="en-US" sz="1600" dirty="0" smtClean="0"/>
              <a:t> </a:t>
            </a:r>
            <a:r>
              <a:rPr lang="en-US" sz="1600" dirty="0"/>
              <a:t>(</a:t>
            </a:r>
            <a:r>
              <a:rPr lang="en-US" sz="1600" b="1" dirty="0">
                <a:solidFill>
                  <a:srgbClr val="800000"/>
                </a:solidFill>
              </a:rPr>
              <a:t>Ezekiel </a:t>
            </a:r>
            <a:r>
              <a:rPr lang="en-US" sz="1600" b="1" dirty="0" smtClean="0">
                <a:solidFill>
                  <a:srgbClr val="800000"/>
                </a:solidFill>
              </a:rPr>
              <a:t>8:6-18</a:t>
            </a:r>
            <a:r>
              <a:rPr lang="en-US" sz="1600" dirty="0" smtClean="0"/>
              <a:t>)</a:t>
            </a:r>
            <a:endParaRPr lang="en-US" sz="1600" dirty="0"/>
          </a:p>
        </p:txBody>
      </p:sp>
    </p:spTree>
    <p:extLst>
      <p:ext uri="{BB962C8B-B14F-4D97-AF65-F5344CB8AC3E}">
        <p14:creationId xmlns:p14="http://schemas.microsoft.com/office/powerpoint/2010/main" val="22632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God Who Seeks Our Understanding</a:t>
            </a:r>
            <a:endParaRPr lang="en-US" dirty="0"/>
          </a:p>
        </p:txBody>
      </p:sp>
      <p:sp>
        <p:nvSpPr>
          <p:cNvPr id="3" name="Content Placeholder 2"/>
          <p:cNvSpPr>
            <a:spLocks noGrp="1"/>
          </p:cNvSpPr>
          <p:nvPr>
            <p:ph sz="quarter" idx="10"/>
          </p:nvPr>
        </p:nvSpPr>
        <p:spPr/>
        <p:txBody>
          <a:bodyPr/>
          <a:lstStyle/>
          <a:p>
            <a:pPr marL="0" indent="0">
              <a:buNone/>
            </a:pPr>
            <a:r>
              <a:rPr lang="en-US" sz="1900" i="1" dirty="0" smtClean="0">
                <a:solidFill>
                  <a:srgbClr val="800000"/>
                </a:solidFill>
              </a:rPr>
              <a:t>To </a:t>
            </a:r>
            <a:r>
              <a:rPr lang="en-US" sz="1900" i="1" dirty="0">
                <a:solidFill>
                  <a:srgbClr val="800000"/>
                </a:solidFill>
              </a:rPr>
              <a:t>the others He said in my hearing, </a:t>
            </a:r>
            <a:r>
              <a:rPr lang="en-US" sz="1900" i="1" dirty="0" smtClean="0">
                <a:solidFill>
                  <a:srgbClr val="800000"/>
                </a:solidFill>
              </a:rPr>
              <a:t>“Go </a:t>
            </a:r>
            <a:r>
              <a:rPr lang="en-US" sz="1900" i="1" dirty="0">
                <a:solidFill>
                  <a:srgbClr val="800000"/>
                </a:solidFill>
              </a:rPr>
              <a:t>after him through the city and </a:t>
            </a:r>
            <a:r>
              <a:rPr lang="en-US" sz="1900" b="1" i="1" dirty="0">
                <a:solidFill>
                  <a:srgbClr val="800000"/>
                </a:solidFill>
              </a:rPr>
              <a:t>kill; do not let your eye spare, nor have any pity</a:t>
            </a:r>
            <a:r>
              <a:rPr lang="en-US" sz="1900" i="1" dirty="0" smtClean="0">
                <a:solidFill>
                  <a:srgbClr val="800000"/>
                </a:solidFill>
              </a:rPr>
              <a:t>.  Utterly </a:t>
            </a:r>
            <a:r>
              <a:rPr lang="en-US" sz="1900" b="1" i="1" dirty="0">
                <a:solidFill>
                  <a:srgbClr val="800000"/>
                </a:solidFill>
              </a:rPr>
              <a:t>slay old and young men, maidens and little children and women</a:t>
            </a:r>
            <a:r>
              <a:rPr lang="en-US" sz="1900" i="1" dirty="0">
                <a:solidFill>
                  <a:srgbClr val="800000"/>
                </a:solidFill>
              </a:rPr>
              <a:t>; but do not come near anyone on whom is the mark; and begin at My sanctuary</a:t>
            </a:r>
            <a:r>
              <a:rPr lang="en-US" sz="1900" i="1" dirty="0" smtClean="0">
                <a:solidFill>
                  <a:srgbClr val="800000"/>
                </a:solidFill>
              </a:rPr>
              <a:t>.” </a:t>
            </a:r>
            <a:r>
              <a:rPr lang="en-US" sz="1900" i="1" dirty="0">
                <a:solidFill>
                  <a:srgbClr val="800000"/>
                </a:solidFill>
              </a:rPr>
              <a:t>So they began with the elders who were before the temple</a:t>
            </a:r>
            <a:r>
              <a:rPr lang="en-US" sz="1900" i="1" dirty="0" smtClean="0">
                <a:solidFill>
                  <a:srgbClr val="800000"/>
                </a:solidFill>
              </a:rPr>
              <a:t>.  Then </a:t>
            </a:r>
            <a:r>
              <a:rPr lang="en-US" sz="1900" i="1" dirty="0">
                <a:solidFill>
                  <a:srgbClr val="800000"/>
                </a:solidFill>
              </a:rPr>
              <a:t>He said to them, </a:t>
            </a:r>
            <a:r>
              <a:rPr lang="en-US" sz="1900" i="1" dirty="0" smtClean="0">
                <a:solidFill>
                  <a:srgbClr val="800000"/>
                </a:solidFill>
              </a:rPr>
              <a:t>“Defile </a:t>
            </a:r>
            <a:r>
              <a:rPr lang="en-US" sz="1900" i="1" dirty="0">
                <a:solidFill>
                  <a:srgbClr val="800000"/>
                </a:solidFill>
              </a:rPr>
              <a:t>the temple, and </a:t>
            </a:r>
            <a:r>
              <a:rPr lang="en-US" sz="1900" b="1" i="1" dirty="0">
                <a:solidFill>
                  <a:srgbClr val="800000"/>
                </a:solidFill>
              </a:rPr>
              <a:t>fill the courts with the slain</a:t>
            </a:r>
            <a:r>
              <a:rPr lang="en-US" sz="1900" i="1" dirty="0">
                <a:solidFill>
                  <a:srgbClr val="800000"/>
                </a:solidFill>
              </a:rPr>
              <a:t>. Go out</a:t>
            </a:r>
            <a:r>
              <a:rPr lang="en-US" sz="1900" i="1" dirty="0" smtClean="0">
                <a:solidFill>
                  <a:srgbClr val="800000"/>
                </a:solidFill>
              </a:rPr>
              <a:t>!” </a:t>
            </a:r>
            <a:r>
              <a:rPr lang="en-US" sz="1900" i="1" dirty="0">
                <a:solidFill>
                  <a:srgbClr val="800000"/>
                </a:solidFill>
              </a:rPr>
              <a:t>And they went out and </a:t>
            </a:r>
            <a:r>
              <a:rPr lang="en-US" sz="1900" b="1" i="1" dirty="0">
                <a:solidFill>
                  <a:srgbClr val="800000"/>
                </a:solidFill>
              </a:rPr>
              <a:t>killed in the city</a:t>
            </a:r>
            <a:r>
              <a:rPr lang="en-US" sz="1900" i="1" dirty="0" smtClean="0">
                <a:solidFill>
                  <a:srgbClr val="800000"/>
                </a:solidFill>
              </a:rPr>
              <a:t>.  So </a:t>
            </a:r>
            <a:r>
              <a:rPr lang="en-US" sz="1900" i="1" dirty="0">
                <a:solidFill>
                  <a:srgbClr val="800000"/>
                </a:solidFill>
              </a:rPr>
              <a:t>it was, that </a:t>
            </a:r>
            <a:r>
              <a:rPr lang="en-US" sz="1900" b="1" i="1" dirty="0">
                <a:solidFill>
                  <a:srgbClr val="800000"/>
                </a:solidFill>
              </a:rPr>
              <a:t>while they were killing them, I was left alone</a:t>
            </a:r>
            <a:r>
              <a:rPr lang="en-US" sz="1900" i="1" dirty="0">
                <a:solidFill>
                  <a:srgbClr val="800000"/>
                </a:solidFill>
              </a:rPr>
              <a:t>; and </a:t>
            </a:r>
            <a:r>
              <a:rPr lang="en-US" sz="1900" b="1" i="1" dirty="0">
                <a:solidFill>
                  <a:srgbClr val="800000"/>
                </a:solidFill>
              </a:rPr>
              <a:t>I fell on my face and cried out</a:t>
            </a:r>
            <a:r>
              <a:rPr lang="en-US" sz="1900" i="1" dirty="0">
                <a:solidFill>
                  <a:srgbClr val="800000"/>
                </a:solidFill>
              </a:rPr>
              <a:t>, and said, </a:t>
            </a:r>
            <a:r>
              <a:rPr lang="en-US" sz="1900" i="1" dirty="0" smtClean="0">
                <a:solidFill>
                  <a:srgbClr val="800000"/>
                </a:solidFill>
              </a:rPr>
              <a:t>“</a:t>
            </a:r>
            <a:r>
              <a:rPr lang="en-US" sz="1900" b="1" i="1" dirty="0" smtClean="0">
                <a:solidFill>
                  <a:srgbClr val="800000"/>
                </a:solidFill>
              </a:rPr>
              <a:t>Ah</a:t>
            </a:r>
            <a:r>
              <a:rPr lang="en-US" sz="1900" b="1" i="1" dirty="0">
                <a:solidFill>
                  <a:srgbClr val="800000"/>
                </a:solidFill>
              </a:rPr>
              <a:t>, Lord GOD! Will You destroy all the remnant of Israel in pouring out Your fury on Jerusalem</a:t>
            </a:r>
            <a:r>
              <a:rPr lang="en-US" sz="1900" b="1" i="1" dirty="0" smtClean="0">
                <a:solidFill>
                  <a:srgbClr val="800000"/>
                </a:solidFill>
              </a:rPr>
              <a:t>?</a:t>
            </a:r>
            <a:r>
              <a:rPr lang="en-US" sz="1900" i="1" dirty="0" smtClean="0">
                <a:solidFill>
                  <a:srgbClr val="800000"/>
                </a:solidFill>
              </a:rPr>
              <a:t>”  </a:t>
            </a:r>
            <a:r>
              <a:rPr lang="en-US" sz="1900" i="1" dirty="0">
                <a:solidFill>
                  <a:srgbClr val="800000"/>
                </a:solidFill>
              </a:rPr>
              <a:t>Then He said to me, </a:t>
            </a:r>
            <a:r>
              <a:rPr lang="en-US" sz="1900" i="1" dirty="0" smtClean="0">
                <a:solidFill>
                  <a:srgbClr val="800000"/>
                </a:solidFill>
              </a:rPr>
              <a:t>“</a:t>
            </a:r>
            <a:r>
              <a:rPr lang="en-US" sz="1900" b="1" i="1" dirty="0" smtClean="0">
                <a:solidFill>
                  <a:srgbClr val="800000"/>
                </a:solidFill>
              </a:rPr>
              <a:t>The </a:t>
            </a:r>
            <a:r>
              <a:rPr lang="en-US" sz="1900" b="1" i="1" dirty="0">
                <a:solidFill>
                  <a:srgbClr val="800000"/>
                </a:solidFill>
              </a:rPr>
              <a:t>iniquity </a:t>
            </a:r>
            <a:r>
              <a:rPr lang="en-US" sz="1900" i="1" dirty="0">
                <a:solidFill>
                  <a:srgbClr val="800000"/>
                </a:solidFill>
              </a:rPr>
              <a:t>of the house of Israel and Judah is </a:t>
            </a:r>
            <a:r>
              <a:rPr lang="en-US" sz="1900" b="1" i="1" dirty="0">
                <a:solidFill>
                  <a:srgbClr val="800000"/>
                </a:solidFill>
              </a:rPr>
              <a:t>exceedingly great</a:t>
            </a:r>
            <a:r>
              <a:rPr lang="en-US" sz="1900" i="1" dirty="0">
                <a:solidFill>
                  <a:srgbClr val="800000"/>
                </a:solidFill>
              </a:rPr>
              <a:t>, and the land is </a:t>
            </a:r>
            <a:r>
              <a:rPr lang="en-US" sz="1900" b="1" i="1" dirty="0">
                <a:solidFill>
                  <a:srgbClr val="800000"/>
                </a:solidFill>
              </a:rPr>
              <a:t>full of bloodshed</a:t>
            </a:r>
            <a:r>
              <a:rPr lang="en-US" sz="1900" i="1" dirty="0">
                <a:solidFill>
                  <a:srgbClr val="800000"/>
                </a:solidFill>
              </a:rPr>
              <a:t>, and the city </a:t>
            </a:r>
            <a:r>
              <a:rPr lang="en-US" sz="1900" b="1" i="1" dirty="0">
                <a:solidFill>
                  <a:srgbClr val="800000"/>
                </a:solidFill>
              </a:rPr>
              <a:t>full of perversity</a:t>
            </a:r>
            <a:r>
              <a:rPr lang="en-US" sz="1900" i="1" dirty="0">
                <a:solidFill>
                  <a:srgbClr val="800000"/>
                </a:solidFill>
              </a:rPr>
              <a:t>; for they </a:t>
            </a:r>
            <a:r>
              <a:rPr lang="en-US" sz="1900" i="1" dirty="0" smtClean="0">
                <a:solidFill>
                  <a:srgbClr val="800000"/>
                </a:solidFill>
              </a:rPr>
              <a:t>say, </a:t>
            </a:r>
            <a:r>
              <a:rPr lang="en-US" sz="1900" b="1" i="1" dirty="0" smtClean="0">
                <a:solidFill>
                  <a:srgbClr val="800000"/>
                </a:solidFill>
              </a:rPr>
              <a:t>‘The </a:t>
            </a:r>
            <a:r>
              <a:rPr lang="en-US" sz="1900" b="1" i="1" dirty="0">
                <a:solidFill>
                  <a:srgbClr val="800000"/>
                </a:solidFill>
              </a:rPr>
              <a:t>LORD has forsaken the land, and the LORD does not </a:t>
            </a:r>
            <a:r>
              <a:rPr lang="en-US" sz="1900" b="1" i="1" dirty="0" smtClean="0">
                <a:solidFill>
                  <a:srgbClr val="800000"/>
                </a:solidFill>
              </a:rPr>
              <a:t>see!’ </a:t>
            </a:r>
            <a:r>
              <a:rPr lang="en-US" sz="1900" i="1" dirty="0" smtClean="0">
                <a:solidFill>
                  <a:srgbClr val="800000"/>
                </a:solidFill>
              </a:rPr>
              <a:t> And </a:t>
            </a:r>
            <a:r>
              <a:rPr lang="en-US" sz="1900" i="1" dirty="0">
                <a:solidFill>
                  <a:srgbClr val="800000"/>
                </a:solidFill>
              </a:rPr>
              <a:t>as for Me also, </a:t>
            </a:r>
            <a:r>
              <a:rPr lang="en-US" sz="1900" b="1" i="1" dirty="0">
                <a:solidFill>
                  <a:srgbClr val="800000"/>
                </a:solidFill>
              </a:rPr>
              <a:t>My eye will neither spare, nor will I have pity</a:t>
            </a:r>
            <a:r>
              <a:rPr lang="en-US" sz="1900" i="1" dirty="0">
                <a:solidFill>
                  <a:srgbClr val="800000"/>
                </a:solidFill>
              </a:rPr>
              <a:t>, but I will </a:t>
            </a:r>
            <a:r>
              <a:rPr lang="en-US" sz="1900" b="1" i="1" u="sng" dirty="0">
                <a:solidFill>
                  <a:srgbClr val="800000"/>
                </a:solidFill>
              </a:rPr>
              <a:t>recompense</a:t>
            </a:r>
            <a:r>
              <a:rPr lang="en-US" sz="1900" b="1" i="1" dirty="0">
                <a:solidFill>
                  <a:srgbClr val="800000"/>
                </a:solidFill>
              </a:rPr>
              <a:t> their deeds on their own head</a:t>
            </a:r>
            <a:r>
              <a:rPr lang="en-US" sz="1900" i="1" dirty="0" smtClean="0">
                <a:solidFill>
                  <a:srgbClr val="800000"/>
                </a:solidFill>
              </a:rPr>
              <a:t>.”</a:t>
            </a:r>
            <a:r>
              <a:rPr lang="en-US" sz="1900" dirty="0" smtClean="0"/>
              <a:t> </a:t>
            </a:r>
            <a:r>
              <a:rPr lang="en-US" sz="1900" dirty="0"/>
              <a:t>(</a:t>
            </a:r>
            <a:r>
              <a:rPr lang="en-US" sz="1900" b="1" dirty="0">
                <a:solidFill>
                  <a:srgbClr val="800000"/>
                </a:solidFill>
              </a:rPr>
              <a:t>Ezekiel </a:t>
            </a:r>
            <a:r>
              <a:rPr lang="en-US" sz="1900" b="1" dirty="0" smtClean="0">
                <a:solidFill>
                  <a:srgbClr val="800000"/>
                </a:solidFill>
              </a:rPr>
              <a:t>9:5-10</a:t>
            </a:r>
            <a:r>
              <a:rPr lang="en-US" sz="1900" dirty="0" smtClean="0"/>
              <a:t>)</a:t>
            </a:r>
          </a:p>
          <a:p>
            <a:r>
              <a:rPr lang="en-US" sz="1900" dirty="0" smtClean="0"/>
              <a:t>Surprisingly, God wants us to understand His justice (</a:t>
            </a:r>
            <a:r>
              <a:rPr lang="en-US" sz="1900" b="1" dirty="0" smtClean="0">
                <a:solidFill>
                  <a:srgbClr val="800000"/>
                </a:solidFill>
              </a:rPr>
              <a:t>Rom. 3:4, 25-26</a:t>
            </a:r>
            <a:r>
              <a:rPr lang="en-US" sz="1900" dirty="0" smtClean="0"/>
              <a:t>), even in pouring out His wrath.  The </a:t>
            </a:r>
            <a:r>
              <a:rPr lang="en-US" sz="1900" i="1" dirty="0" smtClean="0">
                <a:solidFill>
                  <a:srgbClr val="800000"/>
                </a:solidFill>
              </a:rPr>
              <a:t>“judgment”</a:t>
            </a:r>
            <a:r>
              <a:rPr lang="en-US" sz="1900" dirty="0" smtClean="0"/>
              <a:t> shown to us is not the actual judgment, but its reason.</a:t>
            </a:r>
            <a:endParaRPr lang="en-US" sz="1900" dirty="0"/>
          </a:p>
        </p:txBody>
      </p:sp>
    </p:spTree>
    <p:extLst>
      <p:ext uri="{BB962C8B-B14F-4D97-AF65-F5344CB8AC3E}">
        <p14:creationId xmlns:p14="http://schemas.microsoft.com/office/powerpoint/2010/main" val="30864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361611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Description of the </a:t>
            </a:r>
            <a:endParaRPr lang="en-US" dirty="0" smtClean="0"/>
          </a:p>
          <a:p>
            <a:r>
              <a:rPr lang="en-US" dirty="0" smtClean="0"/>
              <a:t>Woman </a:t>
            </a:r>
            <a:r>
              <a:rPr lang="en-US" dirty="0"/>
              <a:t>and the Beast </a:t>
            </a:r>
            <a:endParaRPr lang="en-US" dirty="0" smtClean="0"/>
          </a:p>
          <a:p>
            <a:r>
              <a:rPr lang="en-US" dirty="0" smtClean="0"/>
              <a:t>Revelation 17:1-6</a:t>
            </a:r>
            <a:endParaRPr lang="en-US" dirty="0"/>
          </a:p>
        </p:txBody>
      </p:sp>
    </p:spTree>
    <p:extLst>
      <p:ext uri="{BB962C8B-B14F-4D97-AF65-F5344CB8AC3E}">
        <p14:creationId xmlns:p14="http://schemas.microsoft.com/office/powerpoint/2010/main" val="1430638692"/>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Sits on Many Waters”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is the scope of this harlot’s influence?  How many people is she affecting?</a:t>
            </a:r>
            <a:endParaRPr lang="en-US" sz="2000" dirty="0" smtClean="0"/>
          </a:p>
          <a:p>
            <a:pPr marL="0" indent="0">
              <a:buNone/>
            </a:pPr>
            <a:r>
              <a:rPr lang="en-US" sz="2000" i="1" dirty="0">
                <a:solidFill>
                  <a:srgbClr val="800000"/>
                </a:solidFill>
              </a:rPr>
              <a:t>Then one of the seven angels who had the seven bowls came and talked with me, saying to me, </a:t>
            </a:r>
            <a:r>
              <a:rPr lang="en-US" sz="2000" i="1" dirty="0" smtClean="0">
                <a:solidFill>
                  <a:srgbClr val="800000"/>
                </a:solidFill>
              </a:rPr>
              <a:t>“Come</a:t>
            </a:r>
            <a:r>
              <a:rPr lang="en-US" sz="2000" i="1" dirty="0">
                <a:solidFill>
                  <a:srgbClr val="800000"/>
                </a:solidFill>
              </a:rPr>
              <a:t>, I will show you </a:t>
            </a:r>
            <a:r>
              <a:rPr lang="en-US" sz="2000" b="1" i="1" dirty="0">
                <a:solidFill>
                  <a:srgbClr val="800000"/>
                </a:solidFill>
              </a:rPr>
              <a:t>the judgment of the </a:t>
            </a:r>
            <a:r>
              <a:rPr lang="en-US" sz="2000" b="1" i="1" u="sng" dirty="0">
                <a:solidFill>
                  <a:srgbClr val="800000"/>
                </a:solidFill>
              </a:rPr>
              <a:t>great harlot</a:t>
            </a:r>
            <a:r>
              <a:rPr lang="en-US" sz="2000" b="1" i="1" dirty="0">
                <a:solidFill>
                  <a:srgbClr val="800000"/>
                </a:solidFill>
              </a:rPr>
              <a:t> who sits on many </a:t>
            </a:r>
            <a:r>
              <a:rPr lang="en-US" sz="2000" b="1" i="1" dirty="0" smtClean="0">
                <a:solidFill>
                  <a:srgbClr val="800000"/>
                </a:solidFill>
              </a:rPr>
              <a:t>waters</a:t>
            </a:r>
            <a:r>
              <a:rPr lang="en-US" sz="2000" i="1" dirty="0" smtClean="0">
                <a:solidFill>
                  <a:srgbClr val="800000"/>
                </a:solidFill>
              </a:rPr>
              <a:t>, with </a:t>
            </a:r>
            <a:r>
              <a:rPr lang="en-US" sz="2000" i="1" dirty="0">
                <a:solidFill>
                  <a:srgbClr val="800000"/>
                </a:solidFill>
              </a:rPr>
              <a:t>whom </a:t>
            </a:r>
            <a:r>
              <a:rPr lang="en-US" sz="2000" b="1" i="1" dirty="0">
                <a:solidFill>
                  <a:srgbClr val="800000"/>
                </a:solidFill>
              </a:rPr>
              <a:t>the </a:t>
            </a:r>
            <a:r>
              <a:rPr lang="en-US" sz="2000" b="1" i="1" u="sng" dirty="0">
                <a:solidFill>
                  <a:srgbClr val="800000"/>
                </a:solidFill>
              </a:rPr>
              <a:t>kings of the earth</a:t>
            </a:r>
            <a:r>
              <a:rPr lang="en-US" sz="2000" b="1" i="1" dirty="0">
                <a:solidFill>
                  <a:srgbClr val="800000"/>
                </a:solidFill>
              </a:rPr>
              <a:t> committed fornication</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inhabitants of the earth</a:t>
            </a:r>
            <a:r>
              <a:rPr lang="en-US" sz="2000" b="1" i="1" dirty="0">
                <a:solidFill>
                  <a:srgbClr val="800000"/>
                </a:solidFill>
              </a:rPr>
              <a:t> were made drunk</a:t>
            </a:r>
            <a:r>
              <a:rPr lang="en-US" sz="2000" i="1" dirty="0">
                <a:solidFill>
                  <a:srgbClr val="800000"/>
                </a:solidFill>
              </a:rPr>
              <a:t> with the wine of her fornication</a:t>
            </a:r>
            <a:r>
              <a:rPr lang="en-US" sz="2000" i="1" dirty="0" smtClean="0">
                <a:solidFill>
                  <a:srgbClr val="800000"/>
                </a:solidFill>
              </a:rPr>
              <a:t>.”  </a:t>
            </a:r>
            <a:r>
              <a:rPr lang="en-US" sz="2000" dirty="0" smtClean="0"/>
              <a:t>(</a:t>
            </a:r>
            <a:r>
              <a:rPr lang="en-US" sz="2000" b="1" dirty="0" smtClean="0">
                <a:solidFill>
                  <a:srgbClr val="800000"/>
                </a:solidFill>
              </a:rPr>
              <a:t>Revelation 17:1-2</a:t>
            </a:r>
            <a:r>
              <a:rPr lang="en-US" sz="2000" dirty="0" smtClean="0"/>
              <a:t>)</a:t>
            </a:r>
          </a:p>
          <a:p>
            <a:r>
              <a:rPr lang="en-US" sz="2000" dirty="0" smtClean="0"/>
              <a:t>She is affecting all classes – kings and inhabitants.</a:t>
            </a:r>
          </a:p>
          <a:p>
            <a:r>
              <a:rPr lang="en-US" sz="2000" dirty="0" smtClean="0"/>
              <a:t>Her influence is broad – </a:t>
            </a:r>
            <a:r>
              <a:rPr lang="en-US" sz="2000" i="1" dirty="0" smtClean="0">
                <a:solidFill>
                  <a:srgbClr val="800000"/>
                </a:solidFill>
              </a:rPr>
              <a:t>“the earth”</a:t>
            </a:r>
            <a:r>
              <a:rPr lang="en-US" sz="2000" dirty="0" smtClean="0"/>
              <a:t>.</a:t>
            </a:r>
            <a:endParaRPr lang="en-US" sz="2000" dirty="0"/>
          </a:p>
          <a:p>
            <a:r>
              <a:rPr lang="en-US" sz="2000" i="1" dirty="0" smtClean="0">
                <a:solidFill>
                  <a:srgbClr val="800000"/>
                </a:solidFill>
              </a:rPr>
              <a:t>“The earth”</a:t>
            </a:r>
            <a:r>
              <a:rPr lang="en-US" sz="2000" dirty="0" smtClean="0"/>
              <a:t> may represent the unregenerate, those bound to false religion.</a:t>
            </a:r>
          </a:p>
          <a:p>
            <a:r>
              <a:rPr lang="en-US" sz="2000" dirty="0" smtClean="0"/>
              <a:t>The </a:t>
            </a:r>
            <a:r>
              <a:rPr lang="en-US" sz="2000" i="1" dirty="0" smtClean="0">
                <a:solidFill>
                  <a:srgbClr val="800000"/>
                </a:solidFill>
              </a:rPr>
              <a:t>“many waters”</a:t>
            </a:r>
            <a:r>
              <a:rPr lang="en-US" sz="2000" dirty="0" smtClean="0"/>
              <a:t> will be explained later in verse 15 …</a:t>
            </a:r>
            <a:endParaRPr lang="en-US" sz="2000" i="1" dirty="0" smtClean="0"/>
          </a:p>
        </p:txBody>
      </p:sp>
    </p:spTree>
    <p:extLst>
      <p:ext uri="{BB962C8B-B14F-4D97-AF65-F5344CB8AC3E}">
        <p14:creationId xmlns:p14="http://schemas.microsoft.com/office/powerpoint/2010/main" val="30252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Powerful Harlot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How is she influencing other people?  What powers are attributed to her?</a:t>
            </a:r>
            <a:endParaRPr lang="en-US" sz="2000" dirty="0" smtClean="0"/>
          </a:p>
          <a:p>
            <a:pPr marL="0" indent="0">
              <a:buNone/>
            </a:pPr>
            <a:r>
              <a:rPr lang="en-US" sz="2000" i="1" dirty="0">
                <a:solidFill>
                  <a:srgbClr val="800000"/>
                </a:solidFill>
              </a:rPr>
              <a:t>Then one of the seven angels who had the seven bowls came and talked with me, saying to me, “Come, I will show you the judgment of the great harlot who sits on many waters, with whom </a:t>
            </a:r>
            <a:r>
              <a:rPr lang="en-US" sz="2000" b="1" i="1" dirty="0">
                <a:solidFill>
                  <a:srgbClr val="800000"/>
                </a:solidFill>
              </a:rPr>
              <a:t>the kings of the earth committed </a:t>
            </a:r>
            <a:r>
              <a:rPr lang="en-US" sz="2000" b="1" i="1" u="sng" dirty="0">
                <a:solidFill>
                  <a:srgbClr val="800000"/>
                </a:solidFill>
              </a:rPr>
              <a:t>fornication</a:t>
            </a:r>
            <a:r>
              <a:rPr lang="en-US" sz="2000" i="1" dirty="0">
                <a:solidFill>
                  <a:srgbClr val="800000"/>
                </a:solidFill>
              </a:rPr>
              <a:t>, and </a:t>
            </a:r>
            <a:r>
              <a:rPr lang="en-US" sz="2000" b="1" i="1" dirty="0">
                <a:solidFill>
                  <a:srgbClr val="800000"/>
                </a:solidFill>
              </a:rPr>
              <a:t>the inhabitants of the earth were made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wine of her fornication</a:t>
            </a:r>
            <a:r>
              <a:rPr lang="en-US" sz="2000" i="1" dirty="0">
                <a:solidFill>
                  <a:srgbClr val="800000"/>
                </a:solidFill>
              </a:rPr>
              <a:t>.”  </a:t>
            </a:r>
            <a:r>
              <a:rPr lang="en-US" sz="2000" dirty="0"/>
              <a:t>(</a:t>
            </a:r>
            <a:r>
              <a:rPr lang="en-US" sz="2000" b="1" dirty="0">
                <a:solidFill>
                  <a:srgbClr val="800000"/>
                </a:solidFill>
              </a:rPr>
              <a:t>Revelation 17:1-2</a:t>
            </a:r>
            <a:r>
              <a:rPr lang="en-US" sz="2000" dirty="0"/>
              <a:t>)</a:t>
            </a:r>
          </a:p>
          <a:p>
            <a:r>
              <a:rPr lang="en-US" sz="2000" dirty="0" smtClean="0"/>
              <a:t>Seductive – Convinces strong men (</a:t>
            </a:r>
            <a:r>
              <a:rPr lang="en-US" sz="2000" i="1" dirty="0" smtClean="0">
                <a:solidFill>
                  <a:srgbClr val="800000"/>
                </a:solidFill>
              </a:rPr>
              <a:t>“kings”</a:t>
            </a:r>
            <a:r>
              <a:rPr lang="en-US" sz="2000" dirty="0" smtClean="0"/>
              <a:t>) to sin with her (</a:t>
            </a:r>
            <a:r>
              <a:rPr lang="en-US" sz="2000" b="1" dirty="0" smtClean="0">
                <a:solidFill>
                  <a:srgbClr val="800000"/>
                </a:solidFill>
              </a:rPr>
              <a:t>Pro. 5:1-14; 7:6-27</a:t>
            </a:r>
            <a:r>
              <a:rPr lang="en-US" sz="2000" dirty="0" smtClean="0"/>
              <a:t>).</a:t>
            </a:r>
          </a:p>
          <a:p>
            <a:r>
              <a:rPr lang="en-US" sz="2000" dirty="0" smtClean="0"/>
              <a:t>Intoxicating – Uses substances to inhibit judgment, increase vulnerability (</a:t>
            </a:r>
            <a:r>
              <a:rPr lang="en-US" sz="2000" b="1" dirty="0" smtClean="0">
                <a:solidFill>
                  <a:srgbClr val="800000"/>
                </a:solidFill>
              </a:rPr>
              <a:t>Habakkuk 2:5, 15; Proverbs 23:27-35</a:t>
            </a:r>
            <a:r>
              <a:rPr lang="en-US" sz="2000" dirty="0" smtClean="0"/>
              <a:t>).</a:t>
            </a:r>
          </a:p>
          <a:p>
            <a:r>
              <a:rPr lang="en-US" sz="2000" dirty="0" smtClean="0"/>
              <a:t>What she offers entraps the kings and nations to join in God’s wrath (</a:t>
            </a:r>
            <a:r>
              <a:rPr lang="en-US" sz="2000" b="1" dirty="0" smtClean="0">
                <a:solidFill>
                  <a:srgbClr val="800000"/>
                </a:solidFill>
              </a:rPr>
              <a:t>Jer. 51:7</a:t>
            </a:r>
            <a:r>
              <a:rPr lang="en-US" sz="2000" dirty="0" smtClean="0"/>
              <a:t>).</a:t>
            </a:r>
          </a:p>
          <a:p>
            <a:r>
              <a:rPr lang="en-US" sz="2000" dirty="0" smtClean="0"/>
              <a:t>What does this mean in practice? …</a:t>
            </a:r>
            <a:endParaRPr lang="en-US" sz="1600" dirty="0"/>
          </a:p>
        </p:txBody>
      </p:sp>
    </p:spTree>
    <p:extLst>
      <p:ext uri="{BB962C8B-B14F-4D97-AF65-F5344CB8AC3E}">
        <p14:creationId xmlns:p14="http://schemas.microsoft.com/office/powerpoint/2010/main" val="607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Harlot’s Transport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Upon whom or what does the harlot sit?  How is this second entity described?  How does this entity relate to previously described characters?</a:t>
            </a:r>
          </a:p>
          <a:p>
            <a:pPr marL="0" indent="0">
              <a:buNone/>
            </a:pPr>
            <a:r>
              <a:rPr lang="en-US" sz="2000" i="1" dirty="0">
                <a:solidFill>
                  <a:srgbClr val="800000"/>
                </a:solidFill>
              </a:rPr>
              <a:t>So he carried me away in the Spirit into the wilderness. And I saw a woman </a:t>
            </a:r>
            <a:r>
              <a:rPr lang="en-US" sz="2000" b="1" i="1" dirty="0">
                <a:solidFill>
                  <a:srgbClr val="800000"/>
                </a:solidFill>
              </a:rPr>
              <a:t>sitting on a scarlet </a:t>
            </a:r>
            <a:r>
              <a:rPr lang="en-US" sz="2000" b="1" i="1" u="sng" dirty="0">
                <a:solidFill>
                  <a:srgbClr val="800000"/>
                </a:solidFill>
              </a:rPr>
              <a:t>beast</a:t>
            </a:r>
            <a:r>
              <a:rPr lang="en-US" sz="2000" i="1" dirty="0">
                <a:solidFill>
                  <a:srgbClr val="800000"/>
                </a:solidFill>
              </a:rPr>
              <a:t> which was </a:t>
            </a:r>
            <a:r>
              <a:rPr lang="en-US" sz="2000" b="1" i="1" dirty="0">
                <a:solidFill>
                  <a:srgbClr val="800000"/>
                </a:solidFill>
              </a:rPr>
              <a:t>full of names of </a:t>
            </a:r>
            <a:r>
              <a:rPr lang="en-US" sz="2000" b="1" i="1" u="sng" dirty="0">
                <a:solidFill>
                  <a:srgbClr val="800000"/>
                </a:solidFill>
              </a:rPr>
              <a:t>blasphemy</a:t>
            </a:r>
            <a:r>
              <a:rPr lang="en-US" sz="2000" b="1" i="1" dirty="0">
                <a:solidFill>
                  <a:srgbClr val="800000"/>
                </a:solidFill>
              </a:rPr>
              <a:t>,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smtClean="0">
                <a:solidFill>
                  <a:srgbClr val="800000"/>
                </a:solidFill>
              </a:rPr>
              <a:t>. </a:t>
            </a:r>
            <a:r>
              <a:rPr lang="en-US" sz="2000" dirty="0" smtClean="0"/>
              <a:t>(</a:t>
            </a:r>
            <a:r>
              <a:rPr lang="en-US" sz="2000" b="1" dirty="0" smtClean="0">
                <a:solidFill>
                  <a:srgbClr val="800000"/>
                </a:solidFill>
              </a:rPr>
              <a:t>Revelation 17:3</a:t>
            </a:r>
            <a:r>
              <a:rPr lang="en-US" sz="2000" dirty="0" smtClean="0"/>
              <a:t>)</a:t>
            </a:r>
          </a:p>
          <a:p>
            <a:r>
              <a:rPr lang="en-US" sz="2000" dirty="0" smtClean="0"/>
              <a:t>This </a:t>
            </a:r>
            <a:r>
              <a:rPr lang="en-US" sz="2000" b="1" i="1" dirty="0" smtClean="0"/>
              <a:t>is</a:t>
            </a:r>
            <a:r>
              <a:rPr lang="en-US" sz="2000" dirty="0" smtClean="0"/>
              <a:t> the </a:t>
            </a:r>
            <a:r>
              <a:rPr lang="en-US" sz="2000" i="1" dirty="0" smtClean="0">
                <a:solidFill>
                  <a:srgbClr val="800000"/>
                </a:solidFill>
              </a:rPr>
              <a:t>“sea beast”</a:t>
            </a:r>
            <a:r>
              <a:rPr lang="en-US" sz="2000" i="1" dirty="0" smtClean="0"/>
              <a:t> </a:t>
            </a:r>
            <a:r>
              <a:rPr lang="en-US" sz="2000" dirty="0" smtClean="0"/>
              <a:t>of chapter </a:t>
            </a:r>
            <a:r>
              <a:rPr lang="en-US" sz="2000" b="1" dirty="0" smtClean="0">
                <a:solidFill>
                  <a:srgbClr val="800000"/>
                </a:solidFill>
              </a:rPr>
              <a:t>13</a:t>
            </a:r>
            <a:r>
              <a:rPr lang="en-US" sz="2000" dirty="0" smtClean="0"/>
              <a:t>:</a:t>
            </a:r>
            <a:endParaRPr lang="en-US" sz="2000" dirty="0"/>
          </a:p>
          <a:p>
            <a:pPr marL="0" indent="0">
              <a:buNone/>
            </a:pPr>
            <a:r>
              <a:rPr lang="en-US" sz="2000" i="1" dirty="0">
                <a:solidFill>
                  <a:srgbClr val="800000"/>
                </a:solidFill>
              </a:rPr>
              <a:t>Then I stood on the sand of the sea. And I saw </a:t>
            </a:r>
            <a:r>
              <a:rPr lang="en-US" sz="2000" b="1" i="1" dirty="0">
                <a:solidFill>
                  <a:srgbClr val="800000"/>
                </a:solidFill>
              </a:rPr>
              <a:t>a beast </a:t>
            </a:r>
            <a:r>
              <a:rPr lang="en-US" sz="2000" i="1" dirty="0">
                <a:solidFill>
                  <a:srgbClr val="800000"/>
                </a:solidFill>
              </a:rPr>
              <a:t>rising up out of the sea,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and on his horns ten crowns, and </a:t>
            </a:r>
            <a:r>
              <a:rPr lang="en-US" sz="2000" b="1" i="1" dirty="0">
                <a:solidFill>
                  <a:srgbClr val="800000"/>
                </a:solidFill>
              </a:rPr>
              <a:t>on his heads a </a:t>
            </a:r>
            <a:r>
              <a:rPr lang="en-US" sz="2000" b="1" i="1" u="sng" dirty="0">
                <a:solidFill>
                  <a:srgbClr val="800000"/>
                </a:solidFill>
              </a:rPr>
              <a:t>blasphemous name</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13:1</a:t>
            </a:r>
            <a:r>
              <a:rPr lang="en-US" sz="2000" dirty="0" smtClean="0"/>
              <a:t>)</a:t>
            </a:r>
          </a:p>
          <a:p>
            <a:r>
              <a:rPr lang="en-US" sz="2000" dirty="0" smtClean="0"/>
              <a:t>So, the </a:t>
            </a:r>
            <a:r>
              <a:rPr lang="en-US" sz="2000" i="1" dirty="0" smtClean="0">
                <a:solidFill>
                  <a:srgbClr val="800000"/>
                </a:solidFill>
              </a:rPr>
              <a:t>“sea beast”</a:t>
            </a:r>
            <a:r>
              <a:rPr lang="en-US" sz="2000" dirty="0" smtClean="0"/>
              <a:t> supports, upholds, carries the </a:t>
            </a:r>
            <a:r>
              <a:rPr lang="en-US" sz="2000" i="1" dirty="0" smtClean="0">
                <a:solidFill>
                  <a:srgbClr val="800000"/>
                </a:solidFill>
              </a:rPr>
              <a:t>“great harlot”</a:t>
            </a:r>
            <a:r>
              <a:rPr lang="en-US" sz="2000" dirty="0" smtClean="0"/>
              <a:t>.  How?</a:t>
            </a:r>
            <a:endParaRPr lang="en-US" sz="2000" dirty="0"/>
          </a:p>
        </p:txBody>
      </p:sp>
    </p:spTree>
    <p:extLst>
      <p:ext uri="{BB962C8B-B14F-4D97-AF65-F5344CB8AC3E}">
        <p14:creationId xmlns:p14="http://schemas.microsoft.com/office/powerpoint/2010/main" val="27123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Tribulation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a:t>Premillennialists believe that Revelation foretells of a great tribulation that proceeds the future millennial reign of Christ on earth.  How does John’s condition refute that</a:t>
            </a:r>
            <a:r>
              <a:rPr lang="en-US" dirty="0" smtClean="0"/>
              <a:t>?</a:t>
            </a:r>
            <a:endParaRPr lang="en-US" dirty="0"/>
          </a:p>
          <a:p>
            <a:pPr marL="0" indent="0">
              <a:buNone/>
            </a:pPr>
            <a:r>
              <a:rPr lang="en-US" i="1" dirty="0" smtClean="0">
                <a:solidFill>
                  <a:srgbClr val="800000"/>
                </a:solidFill>
              </a:rPr>
              <a:t>I</a:t>
            </a:r>
            <a:r>
              <a:rPr lang="en-US" i="1" dirty="0">
                <a:solidFill>
                  <a:srgbClr val="800000"/>
                </a:solidFill>
              </a:rPr>
              <a:t>, John, </a:t>
            </a:r>
            <a:r>
              <a:rPr lang="en-US" b="1" i="1" dirty="0">
                <a:solidFill>
                  <a:srgbClr val="800000"/>
                </a:solidFill>
              </a:rPr>
              <a:t>both your brother and companion </a:t>
            </a:r>
            <a:r>
              <a:rPr lang="en-US" b="1" i="1" u="sng" dirty="0">
                <a:solidFill>
                  <a:srgbClr val="800000"/>
                </a:solidFill>
              </a:rPr>
              <a:t>in the tribulation</a:t>
            </a:r>
            <a:r>
              <a:rPr lang="en-US" b="1" i="1" dirty="0">
                <a:solidFill>
                  <a:srgbClr val="800000"/>
                </a:solidFill>
              </a:rPr>
              <a:t> and kingdom </a:t>
            </a:r>
            <a:r>
              <a:rPr lang="en-US" i="1" dirty="0">
                <a:solidFill>
                  <a:srgbClr val="800000"/>
                </a:solidFill>
              </a:rPr>
              <a:t>and patience of Jesus Christ, was on the island that is called Patmos for the word of God and for the testimony of Jesus Christ. </a:t>
            </a:r>
            <a:r>
              <a:rPr lang="en-US" dirty="0"/>
              <a:t>(</a:t>
            </a:r>
            <a:r>
              <a:rPr lang="en-US" b="1" dirty="0">
                <a:solidFill>
                  <a:srgbClr val="800000"/>
                </a:solidFill>
              </a:rPr>
              <a:t>Revelation </a:t>
            </a:r>
            <a:r>
              <a:rPr lang="en-US" b="1" dirty="0" smtClean="0">
                <a:solidFill>
                  <a:srgbClr val="800000"/>
                </a:solidFill>
              </a:rPr>
              <a:t>1:9</a:t>
            </a:r>
            <a:r>
              <a:rPr lang="en-US" dirty="0" smtClean="0"/>
              <a:t>)</a:t>
            </a:r>
          </a:p>
          <a:p>
            <a:r>
              <a:rPr lang="en-US" dirty="0" smtClean="0"/>
              <a:t>John was already </a:t>
            </a:r>
            <a:r>
              <a:rPr lang="en-US" b="1" i="1" dirty="0" smtClean="0"/>
              <a:t>in</a:t>
            </a:r>
            <a:r>
              <a:rPr lang="en-US" dirty="0" smtClean="0"/>
              <a:t> </a:t>
            </a:r>
            <a:r>
              <a:rPr lang="en-US" i="1" dirty="0" smtClean="0">
                <a:solidFill>
                  <a:srgbClr val="800000"/>
                </a:solidFill>
              </a:rPr>
              <a:t>“the tribulation”</a:t>
            </a:r>
            <a:r>
              <a:rPr lang="en-US" dirty="0" smtClean="0"/>
              <a:t>.</a:t>
            </a:r>
          </a:p>
          <a:p>
            <a:r>
              <a:rPr lang="en-US" dirty="0" smtClean="0"/>
              <a:t>The tribulation </a:t>
            </a:r>
            <a:r>
              <a:rPr lang="en-US" b="1" i="1" dirty="0" smtClean="0"/>
              <a:t>cannot</a:t>
            </a:r>
            <a:r>
              <a:rPr lang="en-US" dirty="0" smtClean="0"/>
              <a:t> be </a:t>
            </a:r>
            <a:r>
              <a:rPr lang="en-US" b="1" i="1" dirty="0" smtClean="0"/>
              <a:t>future</a:t>
            </a:r>
            <a:r>
              <a:rPr lang="en-US" dirty="0" smtClean="0"/>
              <a:t>, since it was </a:t>
            </a:r>
            <a:r>
              <a:rPr lang="en-US" b="1" i="1" dirty="0" smtClean="0"/>
              <a:t>present</a:t>
            </a:r>
            <a:r>
              <a:rPr lang="en-US" dirty="0" smtClean="0"/>
              <a:t> for John.</a:t>
            </a:r>
            <a:endParaRPr lang="en-US" dirty="0"/>
          </a:p>
          <a:p>
            <a:pPr marL="0" lvl="0" indent="0">
              <a:buNone/>
            </a:pPr>
            <a:endParaRPr lang="en-US" dirty="0" smtClean="0"/>
          </a:p>
        </p:txBody>
      </p:sp>
    </p:spTree>
    <p:extLst>
      <p:ext uri="{BB962C8B-B14F-4D97-AF65-F5344CB8AC3E}">
        <p14:creationId xmlns:p14="http://schemas.microsoft.com/office/powerpoint/2010/main" val="2434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the Great”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name is assigned to the harlot?  Is this a literal name?  If not, what does it mean? </a:t>
            </a:r>
            <a:endParaRPr lang="en-US" sz="2000" dirty="0" smtClean="0"/>
          </a:p>
          <a:p>
            <a:pPr marL="0" indent="0">
              <a:buNone/>
            </a:pPr>
            <a:r>
              <a:rPr lang="en-US" sz="2000" i="1" dirty="0" smtClean="0">
                <a:solidFill>
                  <a:srgbClr val="800000"/>
                </a:solidFill>
              </a:rPr>
              <a:t>The </a:t>
            </a:r>
            <a:r>
              <a:rPr lang="en-US" sz="2000" i="1" dirty="0">
                <a:solidFill>
                  <a:srgbClr val="800000"/>
                </a:solidFill>
              </a:rPr>
              <a:t>woman was </a:t>
            </a:r>
            <a:r>
              <a:rPr lang="en-US" sz="2000" b="1" i="1" dirty="0">
                <a:solidFill>
                  <a:srgbClr val="800000"/>
                </a:solidFill>
              </a:rPr>
              <a:t>arrayed in </a:t>
            </a:r>
            <a:r>
              <a:rPr lang="en-US" sz="2000" b="1" i="1" u="sng" dirty="0">
                <a:solidFill>
                  <a:srgbClr val="800000"/>
                </a:solidFill>
              </a:rPr>
              <a:t>purple</a:t>
            </a:r>
            <a:r>
              <a:rPr lang="en-US" sz="2000" b="1" i="1" dirty="0">
                <a:solidFill>
                  <a:srgbClr val="800000"/>
                </a:solidFill>
              </a:rPr>
              <a:t> and </a:t>
            </a:r>
            <a:r>
              <a:rPr lang="en-US" sz="2000" b="1" i="1" u="sng" dirty="0">
                <a:solidFill>
                  <a:srgbClr val="800000"/>
                </a:solidFill>
              </a:rPr>
              <a:t>scarlet</a:t>
            </a:r>
            <a:r>
              <a:rPr lang="en-US" sz="2000" i="1" dirty="0">
                <a:solidFill>
                  <a:srgbClr val="800000"/>
                </a:solidFill>
              </a:rPr>
              <a:t>, and </a:t>
            </a:r>
            <a:r>
              <a:rPr lang="en-US" sz="2000" b="1" i="1" dirty="0">
                <a:solidFill>
                  <a:srgbClr val="800000"/>
                </a:solidFill>
              </a:rPr>
              <a:t>adorned with </a:t>
            </a:r>
            <a:r>
              <a:rPr lang="en-US" sz="2000" b="1" i="1" u="sng" dirty="0">
                <a:solidFill>
                  <a:srgbClr val="800000"/>
                </a:solidFill>
              </a:rPr>
              <a:t>gold</a:t>
            </a:r>
            <a:r>
              <a:rPr lang="en-US" sz="2000" b="1" i="1" dirty="0">
                <a:solidFill>
                  <a:srgbClr val="800000"/>
                </a:solidFill>
              </a:rPr>
              <a:t> and </a:t>
            </a:r>
            <a:r>
              <a:rPr lang="en-US" sz="2000" b="1" i="1" u="sng" dirty="0">
                <a:solidFill>
                  <a:srgbClr val="800000"/>
                </a:solidFill>
              </a:rPr>
              <a:t>precious stones</a:t>
            </a:r>
            <a:r>
              <a:rPr lang="en-US" sz="2000" b="1" i="1" dirty="0">
                <a:solidFill>
                  <a:srgbClr val="800000"/>
                </a:solidFill>
              </a:rPr>
              <a:t> and </a:t>
            </a:r>
            <a:r>
              <a:rPr lang="en-US" sz="2000" b="1" i="1" u="sng" dirty="0">
                <a:solidFill>
                  <a:srgbClr val="800000"/>
                </a:solidFill>
              </a:rPr>
              <a:t>pearls</a:t>
            </a:r>
            <a:r>
              <a:rPr lang="en-US" sz="2000" i="1" dirty="0">
                <a:solidFill>
                  <a:srgbClr val="800000"/>
                </a:solidFill>
              </a:rPr>
              <a:t>, having </a:t>
            </a:r>
            <a:r>
              <a:rPr lang="en-US" sz="2000" b="1" i="1" dirty="0">
                <a:solidFill>
                  <a:srgbClr val="800000"/>
                </a:solidFill>
              </a:rPr>
              <a:t>in her hand a </a:t>
            </a:r>
            <a:r>
              <a:rPr lang="en-US" sz="2000" b="1" i="1" u="sng" dirty="0">
                <a:solidFill>
                  <a:srgbClr val="800000"/>
                </a:solidFill>
              </a:rPr>
              <a:t>golden cup</a:t>
            </a:r>
            <a:r>
              <a:rPr lang="en-US" sz="2000" b="1" i="1" dirty="0">
                <a:solidFill>
                  <a:srgbClr val="800000"/>
                </a:solidFill>
              </a:rPr>
              <a:t> </a:t>
            </a:r>
            <a:r>
              <a:rPr lang="en-US" sz="2000" b="1" i="1" u="sng" dirty="0">
                <a:solidFill>
                  <a:srgbClr val="800000"/>
                </a:solidFill>
              </a:rPr>
              <a:t>full</a:t>
            </a:r>
            <a:r>
              <a:rPr lang="en-US" sz="2000" b="1" i="1" dirty="0">
                <a:solidFill>
                  <a:srgbClr val="800000"/>
                </a:solidFill>
              </a:rPr>
              <a:t> of abominations and the filthiness of her fornication</a:t>
            </a:r>
            <a:r>
              <a:rPr lang="en-US" sz="2000" i="1" dirty="0" smtClean="0">
                <a:solidFill>
                  <a:srgbClr val="800000"/>
                </a:solidFill>
              </a:rPr>
              <a:t>.  And </a:t>
            </a:r>
            <a:r>
              <a:rPr lang="en-US" sz="2000" b="1" i="1" dirty="0">
                <a:solidFill>
                  <a:srgbClr val="800000"/>
                </a:solidFill>
              </a:rPr>
              <a:t>on her forehead a name was written</a:t>
            </a:r>
            <a:r>
              <a:rPr lang="en-US" sz="2000" i="1" dirty="0">
                <a:solidFill>
                  <a:srgbClr val="800000"/>
                </a:solidFill>
              </a:rPr>
              <a:t>: </a:t>
            </a:r>
            <a:r>
              <a:rPr lang="en-US" sz="2000" b="1" i="1" dirty="0">
                <a:solidFill>
                  <a:srgbClr val="800000"/>
                </a:solidFill>
              </a:rPr>
              <a:t>MYSTERY, </a:t>
            </a:r>
            <a:r>
              <a:rPr lang="en-US" sz="2000" b="1" i="1" u="sng" dirty="0">
                <a:solidFill>
                  <a:srgbClr val="800000"/>
                </a:solidFill>
              </a:rPr>
              <a:t>BABYLON THE GREAT</a:t>
            </a:r>
            <a:r>
              <a:rPr lang="en-US" sz="2000" b="1" i="1" dirty="0">
                <a:solidFill>
                  <a:srgbClr val="800000"/>
                </a:solidFill>
              </a:rPr>
              <a:t>, THE </a:t>
            </a:r>
            <a:r>
              <a:rPr lang="en-US" sz="2000" b="1" i="1" u="sng" dirty="0">
                <a:solidFill>
                  <a:srgbClr val="800000"/>
                </a:solidFill>
              </a:rPr>
              <a:t>MOTHER OF HARLOTS</a:t>
            </a:r>
            <a:r>
              <a:rPr lang="en-US" sz="2000" b="1" i="1" dirty="0">
                <a:solidFill>
                  <a:srgbClr val="800000"/>
                </a:solidFill>
              </a:rPr>
              <a:t> AND OF THE </a:t>
            </a:r>
            <a:r>
              <a:rPr lang="en-US" sz="2000" b="1" i="1" u="sng" dirty="0">
                <a:solidFill>
                  <a:srgbClr val="800000"/>
                </a:solidFill>
              </a:rPr>
              <a:t>ABOMINATIONS OF THE EARTH</a:t>
            </a:r>
            <a:r>
              <a:rPr lang="en-US" sz="2000" i="1" dirty="0" smtClean="0">
                <a:solidFill>
                  <a:srgbClr val="800000"/>
                </a:solidFill>
              </a:rPr>
              <a:t>. </a:t>
            </a:r>
            <a:r>
              <a:rPr lang="en-US" sz="2000" dirty="0" smtClean="0"/>
              <a:t>(</a:t>
            </a:r>
            <a:r>
              <a:rPr lang="en-US" sz="2000" b="1" dirty="0" smtClean="0">
                <a:solidFill>
                  <a:srgbClr val="800000"/>
                </a:solidFill>
              </a:rPr>
              <a:t>Revelation 17:4-5</a:t>
            </a:r>
            <a:r>
              <a:rPr lang="en-US" sz="2000" dirty="0" smtClean="0"/>
              <a:t>)</a:t>
            </a:r>
          </a:p>
          <a:p>
            <a:r>
              <a:rPr lang="en-US" sz="2000" dirty="0" smtClean="0"/>
              <a:t>Previous Allusions – </a:t>
            </a:r>
            <a:r>
              <a:rPr lang="en-US" sz="2000" b="1" dirty="0" smtClean="0">
                <a:solidFill>
                  <a:srgbClr val="800000"/>
                </a:solidFill>
              </a:rPr>
              <a:t>Rev. 14:8; 16:19 </a:t>
            </a:r>
            <a:r>
              <a:rPr lang="en-US" sz="2000" dirty="0" smtClean="0"/>
              <a:t>(cup, wine, fornication, global influence).</a:t>
            </a:r>
          </a:p>
          <a:p>
            <a:r>
              <a:rPr lang="en-US" sz="2000" dirty="0" smtClean="0"/>
              <a:t>No, not literal.  This is a book of symbols (</a:t>
            </a:r>
            <a:r>
              <a:rPr lang="en-US" sz="2000" b="1" dirty="0" smtClean="0">
                <a:solidFill>
                  <a:srgbClr val="800000"/>
                </a:solidFill>
              </a:rPr>
              <a:t>1:1</a:t>
            </a:r>
            <a:r>
              <a:rPr lang="en-US" sz="2000" dirty="0" smtClean="0"/>
              <a:t>).</a:t>
            </a:r>
          </a:p>
          <a:p>
            <a:r>
              <a:rPr lang="en-US" sz="2000" dirty="0" smtClean="0"/>
              <a:t>Represents all that is sensual, lustful, alluring, and appealing to sin (</a:t>
            </a:r>
            <a:r>
              <a:rPr lang="en-US" sz="2000" b="1" dirty="0" smtClean="0">
                <a:solidFill>
                  <a:srgbClr val="800000"/>
                </a:solidFill>
              </a:rPr>
              <a:t>1 John 2:15-17; Ephesians 2:3</a:t>
            </a:r>
            <a:r>
              <a:rPr lang="en-US" sz="2000" dirty="0" smtClean="0"/>
              <a:t>), specifically associated with the Roman empire and its capital.</a:t>
            </a:r>
          </a:p>
          <a:p>
            <a:r>
              <a:rPr lang="en-US" sz="2000" dirty="0" smtClean="0"/>
              <a:t>Precedent – The Four Great Harlots of Old Testament prophecy …</a:t>
            </a:r>
          </a:p>
        </p:txBody>
      </p:sp>
    </p:spTree>
    <p:extLst>
      <p:ext uri="{BB962C8B-B14F-4D97-AF65-F5344CB8AC3E}">
        <p14:creationId xmlns:p14="http://schemas.microsoft.com/office/powerpoint/2010/main" val="40831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marL="0" indent="0">
              <a:spcBef>
                <a:spcPts val="0"/>
              </a:spcBef>
              <a:buNone/>
            </a:pPr>
            <a:r>
              <a:rPr lang="en-US" sz="2000" i="1" dirty="0" smtClean="0">
                <a:solidFill>
                  <a:srgbClr val="800000"/>
                </a:solidFill>
              </a:rPr>
              <a:t>Woe </a:t>
            </a:r>
            <a:r>
              <a:rPr lang="en-US" sz="2000" i="1" dirty="0">
                <a:solidFill>
                  <a:srgbClr val="800000"/>
                </a:solidFill>
              </a:rPr>
              <a:t>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a:t>
            </a:r>
            <a:r>
              <a:rPr lang="en-US" sz="2000" i="1" dirty="0" smtClean="0">
                <a:solidFill>
                  <a:srgbClr val="800000"/>
                </a:solidFill>
              </a:rPr>
              <a:t>.  The </a:t>
            </a:r>
            <a:r>
              <a:rPr lang="en-US" sz="2000" i="1" dirty="0">
                <a:solidFill>
                  <a:srgbClr val="800000"/>
                </a:solidFill>
              </a:rPr>
              <a:t>noise of a </a:t>
            </a:r>
            <a:r>
              <a:rPr lang="en-US" sz="2000" b="1" i="1" dirty="0">
                <a:solidFill>
                  <a:srgbClr val="800000"/>
                </a:solidFill>
              </a:rPr>
              <a:t>whip</a:t>
            </a:r>
            <a:r>
              <a:rPr lang="en-US" sz="2000" i="1" dirty="0">
                <a:solidFill>
                  <a:srgbClr val="800000"/>
                </a:solidFill>
              </a:rPr>
              <a:t> And the noise of rattling wheels, Of galloping horses, Of clattering chariots</a:t>
            </a:r>
            <a:r>
              <a:rPr lang="en-US" sz="2000" i="1" dirty="0" smtClean="0">
                <a:solidFill>
                  <a:srgbClr val="800000"/>
                </a:solidFill>
              </a:rPr>
              <a:t>!  Horsemen </a:t>
            </a:r>
            <a:r>
              <a:rPr lang="en-US" sz="2000" i="1" dirty="0">
                <a:solidFill>
                  <a:srgbClr val="800000"/>
                </a:solidFill>
              </a:rPr>
              <a:t>charge with bright sword and glittering spear. There is </a:t>
            </a:r>
            <a:r>
              <a:rPr lang="en-US" sz="2000" b="1" i="1" dirty="0">
                <a:solidFill>
                  <a:srgbClr val="800000"/>
                </a:solidFill>
              </a:rPr>
              <a:t>a multitude of slain, A great number of bodies, Countless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They stumble </a:t>
            </a:r>
            <a:r>
              <a:rPr lang="en-US" sz="2000" b="1" i="1" dirty="0">
                <a:solidFill>
                  <a:srgbClr val="800000"/>
                </a:solidFill>
              </a:rPr>
              <a:t>over the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because of </a:t>
            </a:r>
            <a:r>
              <a:rPr lang="en-US" sz="2000" b="1" i="1" dirty="0">
                <a:solidFill>
                  <a:srgbClr val="800000"/>
                </a:solidFill>
              </a:rPr>
              <a:t>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smtClean="0">
                <a:solidFill>
                  <a:srgbClr val="800000"/>
                </a:solidFill>
              </a:rPr>
              <a:t>sorceries</a:t>
            </a:r>
            <a:r>
              <a:rPr lang="en-US" sz="2000" i="1" dirty="0" smtClean="0">
                <a:solidFill>
                  <a:srgbClr val="800000"/>
                </a:solidFill>
              </a:rPr>
              <a:t>.  “Behold</a:t>
            </a:r>
            <a:r>
              <a:rPr lang="en-US" sz="2000" i="1" dirty="0">
                <a:solidFill>
                  <a:srgbClr val="800000"/>
                </a:solidFill>
              </a:rPr>
              <a:t>, I am against you</a:t>
            </a:r>
            <a:r>
              <a:rPr lang="en-US" sz="2000" i="1" dirty="0" smtClean="0">
                <a:solidFill>
                  <a:srgbClr val="800000"/>
                </a:solidFill>
              </a:rPr>
              <a:t>,” </a:t>
            </a:r>
            <a:r>
              <a:rPr lang="en-US" sz="2000" i="1" dirty="0">
                <a:solidFill>
                  <a:srgbClr val="800000"/>
                </a:solidFill>
              </a:rPr>
              <a:t>says the LORD of hosts; </a:t>
            </a:r>
            <a:r>
              <a:rPr lang="en-US" sz="2000" i="1" dirty="0" smtClean="0">
                <a:solidFill>
                  <a:srgbClr val="800000"/>
                </a:solidFill>
              </a:rPr>
              <a:t>“I </a:t>
            </a:r>
            <a:r>
              <a:rPr lang="en-US" sz="2000" i="1" dirty="0">
                <a:solidFill>
                  <a:srgbClr val="800000"/>
                </a:solidFill>
              </a:rPr>
              <a:t>will lift your skirts over your face, I will show the nations your nakedness, And the kingdoms your shame. </a:t>
            </a:r>
            <a:r>
              <a:rPr lang="en-US" sz="2000" i="1" dirty="0" smtClean="0">
                <a:solidFill>
                  <a:srgbClr val="800000"/>
                </a:solidFill>
              </a:rPr>
              <a:t>  I </a:t>
            </a:r>
            <a:r>
              <a:rPr lang="en-US" sz="2000" i="1" dirty="0">
                <a:solidFill>
                  <a:srgbClr val="800000"/>
                </a:solidFill>
              </a:rPr>
              <a:t>will cast abominable filth upon you, Make you vile, And make you a spectacle</a:t>
            </a:r>
            <a:r>
              <a:rPr lang="en-US" sz="2000" i="1" dirty="0" smtClean="0">
                <a:solidFill>
                  <a:srgbClr val="800000"/>
                </a:solidFill>
              </a:rPr>
              <a:t>.  It </a:t>
            </a:r>
            <a:r>
              <a:rPr lang="en-US" sz="2000" i="1" dirty="0">
                <a:solidFill>
                  <a:srgbClr val="800000"/>
                </a:solidFill>
              </a:rPr>
              <a:t>shall come to pass that all who look upon you Will flee from you, and say</a:t>
            </a:r>
            <a:r>
              <a:rPr lang="en-US" sz="2000" i="1" dirty="0" smtClean="0">
                <a:solidFill>
                  <a:srgbClr val="800000"/>
                </a:solidFill>
              </a:rPr>
              <a:t>, ‘</a:t>
            </a:r>
            <a:r>
              <a:rPr lang="en-US" sz="2000" b="1" i="1" u="sng" dirty="0" smtClean="0">
                <a:solidFill>
                  <a:srgbClr val="800000"/>
                </a:solidFill>
              </a:rPr>
              <a:t>Nineveh</a:t>
            </a:r>
            <a:r>
              <a:rPr lang="en-US" sz="2000" b="1" i="1" dirty="0" smtClean="0">
                <a:solidFill>
                  <a:srgbClr val="800000"/>
                </a:solidFill>
              </a:rPr>
              <a:t> </a:t>
            </a:r>
            <a:r>
              <a:rPr lang="en-US" sz="2000" b="1" i="1" dirty="0">
                <a:solidFill>
                  <a:srgbClr val="800000"/>
                </a:solidFill>
              </a:rPr>
              <a:t>is laid waste! </a:t>
            </a:r>
            <a:r>
              <a:rPr lang="en-US" sz="2000" i="1" dirty="0">
                <a:solidFill>
                  <a:srgbClr val="800000"/>
                </a:solidFill>
              </a:rPr>
              <a:t>Who will bemoan her</a:t>
            </a:r>
            <a:r>
              <a:rPr lang="en-US" sz="2000" i="1" dirty="0" smtClean="0">
                <a:solidFill>
                  <a:srgbClr val="800000"/>
                </a:solidFill>
              </a:rPr>
              <a:t>?’ </a:t>
            </a:r>
            <a:r>
              <a:rPr lang="en-US" sz="2000" i="1" dirty="0">
                <a:solidFill>
                  <a:srgbClr val="800000"/>
                </a:solidFill>
              </a:rPr>
              <a:t>Where shall I seek comforters for you</a:t>
            </a:r>
            <a:r>
              <a:rPr lang="en-US" sz="2000" i="1" dirty="0" smtClean="0">
                <a:solidFill>
                  <a:srgbClr val="800000"/>
                </a:solidFill>
              </a:rPr>
              <a:t>?” </a:t>
            </a:r>
            <a:r>
              <a:rPr lang="en-US" sz="2000" dirty="0"/>
              <a:t>(</a:t>
            </a:r>
            <a:r>
              <a:rPr lang="en-US" sz="2000" b="1" dirty="0">
                <a:solidFill>
                  <a:srgbClr val="800000"/>
                </a:solidFill>
              </a:rPr>
              <a:t>Nahum </a:t>
            </a:r>
            <a:r>
              <a:rPr lang="en-US" sz="2000" b="1" dirty="0" smtClean="0">
                <a:solidFill>
                  <a:srgbClr val="800000"/>
                </a:solidFill>
              </a:rPr>
              <a:t>3:1-7</a:t>
            </a:r>
            <a:r>
              <a:rPr lang="en-US" sz="2000" dirty="0" smtClean="0"/>
              <a:t>)</a:t>
            </a:r>
            <a:endParaRPr lang="en-US" sz="2000" dirty="0"/>
          </a:p>
        </p:txBody>
      </p:sp>
    </p:spTree>
    <p:extLst>
      <p:ext uri="{BB962C8B-B14F-4D97-AF65-F5344CB8AC3E}">
        <p14:creationId xmlns:p14="http://schemas.microsoft.com/office/powerpoint/2010/main" val="16941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marL="0" indent="0">
              <a:spcBef>
                <a:spcPts val="0"/>
              </a:spcBef>
              <a:buNone/>
            </a:pPr>
            <a:r>
              <a:rPr lang="en-US" sz="2000" i="1" dirty="0" smtClean="0">
                <a:solidFill>
                  <a:srgbClr val="800000"/>
                </a:solidFill>
              </a:rPr>
              <a:t>“Come </a:t>
            </a:r>
            <a:r>
              <a:rPr lang="en-US" sz="2000" i="1" dirty="0">
                <a:solidFill>
                  <a:srgbClr val="800000"/>
                </a:solidFill>
              </a:rPr>
              <a:t>down and sit in the dust, O </a:t>
            </a:r>
            <a:r>
              <a:rPr lang="en-US" sz="2000" b="1" i="1" dirty="0">
                <a:solidFill>
                  <a:srgbClr val="800000"/>
                </a:solidFill>
              </a:rPr>
              <a:t>virgin daughter of Babylon</a:t>
            </a:r>
            <a:r>
              <a:rPr lang="en-US" sz="2000" i="1" dirty="0">
                <a:solidFill>
                  <a:srgbClr val="800000"/>
                </a:solidFill>
              </a:rPr>
              <a:t>; Sit on the ground without a throne, 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more be called Tender and delicate</a:t>
            </a:r>
            <a:r>
              <a:rPr lang="en-US" sz="2000" i="1" dirty="0" smtClean="0">
                <a:solidFill>
                  <a:srgbClr val="800000"/>
                </a:solidFill>
              </a:rPr>
              <a:t>.  Take </a:t>
            </a:r>
            <a:r>
              <a:rPr lang="en-US" sz="2000" i="1" dirty="0">
                <a:solidFill>
                  <a:srgbClr val="800000"/>
                </a:solidFill>
              </a:rPr>
              <a:t>the millstones and grind meal. </a:t>
            </a:r>
            <a:r>
              <a:rPr lang="en-US" sz="2000" b="1" i="1" dirty="0">
                <a:solidFill>
                  <a:srgbClr val="800000"/>
                </a:solidFill>
              </a:rPr>
              <a:t>Remove your veil, Take off the skirt, Uncover the thigh</a:t>
            </a:r>
            <a:r>
              <a:rPr lang="en-US" sz="2000" i="1" dirty="0">
                <a:solidFill>
                  <a:srgbClr val="800000"/>
                </a:solidFill>
              </a:rPr>
              <a:t>, </a:t>
            </a:r>
            <a:r>
              <a:rPr lang="en-US" sz="2000" i="1" dirty="0" smtClean="0">
                <a:solidFill>
                  <a:srgbClr val="800000"/>
                </a:solidFill>
              </a:rPr>
              <a:t>…</a:t>
            </a:r>
            <a:r>
              <a:rPr lang="en-US" sz="2000" b="1" i="1" dirty="0" smtClean="0">
                <a:solidFill>
                  <a:srgbClr val="800000"/>
                </a:solidFill>
              </a:rPr>
              <a:t>Your </a:t>
            </a:r>
            <a:r>
              <a:rPr lang="en-US" sz="2000" b="1" i="1" dirty="0">
                <a:solidFill>
                  <a:srgbClr val="800000"/>
                </a:solidFill>
              </a:rPr>
              <a:t>nakedness shall be uncovered</a:t>
            </a:r>
            <a:r>
              <a:rPr lang="en-US" sz="2000" i="1" dirty="0" smtClean="0">
                <a:solidFill>
                  <a:srgbClr val="800000"/>
                </a:solidFill>
              </a:rPr>
              <a:t>, … </a:t>
            </a:r>
            <a:r>
              <a:rPr lang="en-US" sz="2000" b="1" i="1" dirty="0" smtClean="0">
                <a:solidFill>
                  <a:srgbClr val="800000"/>
                </a:solidFill>
              </a:rPr>
              <a:t>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longer be called </a:t>
            </a:r>
            <a:r>
              <a:rPr lang="en-US" sz="2000" b="1" i="1" u="sng" dirty="0">
                <a:solidFill>
                  <a:srgbClr val="800000"/>
                </a:solidFill>
              </a:rPr>
              <a:t>The Lady of Kingdoms</a:t>
            </a:r>
            <a:r>
              <a:rPr lang="en-US" sz="2000" i="1" dirty="0" smtClean="0">
                <a:solidFill>
                  <a:srgbClr val="800000"/>
                </a:solidFill>
              </a:rPr>
              <a:t>.  I </a:t>
            </a:r>
            <a:r>
              <a:rPr lang="en-US" sz="2000" i="1" dirty="0">
                <a:solidFill>
                  <a:srgbClr val="800000"/>
                </a:solidFill>
              </a:rPr>
              <a:t>was angry with My </a:t>
            </a:r>
            <a:r>
              <a:rPr lang="en-US" sz="2000" i="1" dirty="0" smtClean="0">
                <a:solidFill>
                  <a:srgbClr val="800000"/>
                </a:solidFill>
              </a:rPr>
              <a:t>people … </a:t>
            </a:r>
            <a:r>
              <a:rPr lang="en-US" sz="2000" b="1" i="1" dirty="0" smtClean="0">
                <a:solidFill>
                  <a:srgbClr val="800000"/>
                </a:solidFill>
              </a:rPr>
              <a:t>given </a:t>
            </a:r>
            <a:r>
              <a:rPr lang="en-US" sz="2000" b="1" i="1" dirty="0">
                <a:solidFill>
                  <a:srgbClr val="800000"/>
                </a:solidFill>
              </a:rPr>
              <a:t>them into your hand. You showed them </a:t>
            </a:r>
            <a:r>
              <a:rPr lang="en-US" sz="2000" b="1" i="1" u="sng" dirty="0">
                <a:solidFill>
                  <a:srgbClr val="800000"/>
                </a:solidFill>
              </a:rPr>
              <a:t>no </a:t>
            </a:r>
            <a:r>
              <a:rPr lang="en-US" sz="2000" b="1" i="1" u="sng" dirty="0" smtClean="0">
                <a:solidFill>
                  <a:srgbClr val="800000"/>
                </a:solidFill>
              </a:rPr>
              <a:t>mercy</a:t>
            </a:r>
            <a:r>
              <a:rPr lang="en-US" sz="2000" i="1" dirty="0" smtClean="0">
                <a:solidFill>
                  <a:srgbClr val="800000"/>
                </a:solidFill>
              </a:rPr>
              <a:t>… But </a:t>
            </a:r>
            <a:r>
              <a:rPr lang="en-US" sz="2000" i="1" dirty="0">
                <a:solidFill>
                  <a:srgbClr val="800000"/>
                </a:solidFill>
              </a:rPr>
              <a:t>these two things shall come to you In a moment, in one day: </a:t>
            </a:r>
            <a:r>
              <a:rPr lang="en-US" sz="2000" b="1" i="1" dirty="0">
                <a:solidFill>
                  <a:srgbClr val="800000"/>
                </a:solidFill>
              </a:rPr>
              <a:t>The loss of children, and </a:t>
            </a:r>
            <a:r>
              <a:rPr lang="en-US" sz="2000" b="1" i="1" dirty="0" smtClean="0">
                <a:solidFill>
                  <a:srgbClr val="800000"/>
                </a:solidFill>
              </a:rPr>
              <a:t>widowhood</a:t>
            </a:r>
            <a:r>
              <a:rPr lang="en-US" sz="2000" i="1" dirty="0" smtClean="0">
                <a:solidFill>
                  <a:srgbClr val="800000"/>
                </a:solidFill>
              </a:rPr>
              <a:t> … </a:t>
            </a:r>
            <a:r>
              <a:rPr lang="en-US" sz="2000" b="1" i="1" dirty="0" smtClean="0">
                <a:solidFill>
                  <a:srgbClr val="800000"/>
                </a:solidFill>
              </a:rPr>
              <a:t>Because </a:t>
            </a:r>
            <a:r>
              <a:rPr lang="en-US" sz="2000" b="1" i="1" dirty="0">
                <a:solidFill>
                  <a:srgbClr val="800000"/>
                </a:solidFill>
              </a:rPr>
              <a:t>of the multitude of your </a:t>
            </a:r>
            <a:r>
              <a:rPr lang="en-US" sz="2000" b="1" i="1" u="sng" dirty="0">
                <a:solidFill>
                  <a:srgbClr val="800000"/>
                </a:solidFill>
              </a:rPr>
              <a:t>sorceries</a:t>
            </a:r>
            <a:r>
              <a:rPr lang="en-US" sz="2000" i="1" dirty="0">
                <a:solidFill>
                  <a:srgbClr val="800000"/>
                </a:solidFill>
              </a:rPr>
              <a:t>, </a:t>
            </a:r>
            <a:r>
              <a:rPr lang="en-US" sz="2000" b="1" i="1" dirty="0">
                <a:solidFill>
                  <a:srgbClr val="800000"/>
                </a:solidFill>
              </a:rPr>
              <a:t>For the great abundance of your </a:t>
            </a:r>
            <a:r>
              <a:rPr lang="en-US" sz="2000" b="1" i="1" u="sng" dirty="0">
                <a:solidFill>
                  <a:srgbClr val="800000"/>
                </a:solidFill>
              </a:rPr>
              <a:t>enchantments</a:t>
            </a:r>
            <a:r>
              <a:rPr lang="en-US" sz="2000" i="1" dirty="0" smtClean="0">
                <a:solidFill>
                  <a:srgbClr val="800000"/>
                </a:solidFill>
              </a:rPr>
              <a:t>. For </a:t>
            </a:r>
            <a:r>
              <a:rPr lang="en-US" sz="2000" i="1" dirty="0">
                <a:solidFill>
                  <a:srgbClr val="800000"/>
                </a:solidFill>
              </a:rPr>
              <a:t>you have </a:t>
            </a:r>
            <a:r>
              <a:rPr lang="en-US" sz="2000" b="1" i="1" dirty="0">
                <a:solidFill>
                  <a:srgbClr val="800000"/>
                </a:solidFill>
              </a:rPr>
              <a:t>trusted in your wickedness</a:t>
            </a:r>
            <a:r>
              <a:rPr lang="en-US" sz="2000" i="1" dirty="0">
                <a:solidFill>
                  <a:srgbClr val="800000"/>
                </a:solidFill>
              </a:rPr>
              <a:t>; </a:t>
            </a:r>
            <a:r>
              <a:rPr lang="en-US" sz="2000" i="1" dirty="0" smtClean="0">
                <a:solidFill>
                  <a:srgbClr val="800000"/>
                </a:solidFill>
              </a:rPr>
              <a:t> … Stand </a:t>
            </a:r>
            <a:r>
              <a:rPr lang="en-US" sz="2000" i="1" dirty="0">
                <a:solidFill>
                  <a:srgbClr val="800000"/>
                </a:solidFill>
              </a:rPr>
              <a:t>now </a:t>
            </a:r>
            <a:r>
              <a:rPr lang="en-US" sz="2000" b="1" i="1" dirty="0">
                <a:solidFill>
                  <a:srgbClr val="800000"/>
                </a:solidFill>
              </a:rPr>
              <a:t>with your </a:t>
            </a:r>
            <a:r>
              <a:rPr lang="en-US" sz="2000" b="1" i="1" u="sng" dirty="0">
                <a:solidFill>
                  <a:srgbClr val="800000"/>
                </a:solidFill>
              </a:rPr>
              <a:t>enchantments</a:t>
            </a:r>
            <a:r>
              <a:rPr lang="en-US" sz="2000" b="1" i="1" dirty="0">
                <a:solidFill>
                  <a:srgbClr val="800000"/>
                </a:solidFill>
              </a:rPr>
              <a:t> And the multitude of your </a:t>
            </a:r>
            <a:r>
              <a:rPr lang="en-US" sz="2000" b="1" i="1" u="sng" dirty="0">
                <a:solidFill>
                  <a:srgbClr val="800000"/>
                </a:solidFill>
              </a:rPr>
              <a:t>sorceries</a:t>
            </a:r>
            <a:r>
              <a:rPr lang="en-US" sz="2000" i="1" dirty="0">
                <a:solidFill>
                  <a:srgbClr val="800000"/>
                </a:solidFill>
              </a:rPr>
              <a:t>, In which you have labored from your </a:t>
            </a:r>
            <a:r>
              <a:rPr lang="en-US" sz="2000" i="1" dirty="0" smtClean="0">
                <a:solidFill>
                  <a:srgbClr val="800000"/>
                </a:solidFill>
              </a:rPr>
              <a:t>youth – Perhaps </a:t>
            </a:r>
            <a:r>
              <a:rPr lang="en-US" sz="2000" i="1" dirty="0">
                <a:solidFill>
                  <a:srgbClr val="800000"/>
                </a:solidFill>
              </a:rPr>
              <a:t>you will be able to profit, Perhaps you will prevail</a:t>
            </a:r>
            <a:r>
              <a:rPr lang="en-US" sz="2000" i="1" dirty="0" smtClean="0">
                <a:solidFill>
                  <a:srgbClr val="800000"/>
                </a:solidFill>
              </a:rPr>
              <a:t>. </a:t>
            </a:r>
            <a:r>
              <a:rPr lang="en-US" sz="2000" dirty="0" smtClean="0"/>
              <a:t>(</a:t>
            </a:r>
            <a:r>
              <a:rPr lang="en-US" sz="2000" b="1" dirty="0" smtClean="0">
                <a:solidFill>
                  <a:srgbClr val="800000"/>
                </a:solidFill>
              </a:rPr>
              <a:t>Isa. 47:1-15</a:t>
            </a:r>
            <a:r>
              <a:rPr lang="en-US" sz="2000" dirty="0" smtClean="0"/>
              <a:t>)</a:t>
            </a:r>
            <a:endParaRPr lang="en-US" sz="2000" dirty="0"/>
          </a:p>
        </p:txBody>
      </p:sp>
    </p:spTree>
    <p:extLst>
      <p:ext uri="{BB962C8B-B14F-4D97-AF65-F5344CB8AC3E}">
        <p14:creationId xmlns:p14="http://schemas.microsoft.com/office/powerpoint/2010/main" val="804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marL="0" indent="0">
              <a:spcBef>
                <a:spcPts val="0"/>
              </a:spcBef>
              <a:buNone/>
            </a:pPr>
            <a:r>
              <a:rPr lang="en-US" sz="2000" i="1" dirty="0">
                <a:solidFill>
                  <a:srgbClr val="800000"/>
                </a:solidFill>
              </a:rPr>
              <a:t> The burden against </a:t>
            </a:r>
            <a:r>
              <a:rPr lang="en-US" sz="2000" b="1" i="1" dirty="0" err="1">
                <a:solidFill>
                  <a:srgbClr val="800000"/>
                </a:solidFill>
              </a:rPr>
              <a:t>Tyre</a:t>
            </a:r>
            <a:r>
              <a:rPr lang="en-US" sz="2000" i="1" dirty="0">
                <a:solidFill>
                  <a:srgbClr val="800000"/>
                </a:solidFill>
              </a:rPr>
              <a:t>. Wail, you ships of </a:t>
            </a:r>
            <a:r>
              <a:rPr lang="en-US" sz="2000" i="1" dirty="0" err="1">
                <a:solidFill>
                  <a:srgbClr val="800000"/>
                </a:solidFill>
              </a:rPr>
              <a:t>Tarshish</a:t>
            </a:r>
            <a:r>
              <a:rPr lang="en-US" sz="2000" i="1" dirty="0">
                <a:solidFill>
                  <a:srgbClr val="800000"/>
                </a:solidFill>
              </a:rPr>
              <a:t>! For it is laid waste, So that there is no house, no harbor; </a:t>
            </a:r>
            <a:r>
              <a:rPr lang="en-US" sz="2000" i="1" dirty="0" smtClean="0">
                <a:solidFill>
                  <a:srgbClr val="800000"/>
                </a:solidFill>
              </a:rPr>
              <a:t> … </a:t>
            </a:r>
            <a:r>
              <a:rPr lang="en-US" sz="2000" b="1" i="1" dirty="0">
                <a:solidFill>
                  <a:srgbClr val="800000"/>
                </a:solidFill>
              </a:rPr>
              <a:t>she is a marketplace for </a:t>
            </a:r>
            <a:r>
              <a:rPr lang="en-US" sz="2000" b="1" i="1" u="sng" dirty="0">
                <a:solidFill>
                  <a:srgbClr val="800000"/>
                </a:solidFill>
              </a:rPr>
              <a:t>the nations</a:t>
            </a:r>
            <a:r>
              <a:rPr lang="en-US" sz="2000" i="1" dirty="0" smtClean="0">
                <a:solidFill>
                  <a:srgbClr val="800000"/>
                </a:solidFill>
              </a:rPr>
              <a:t>.  Be </a:t>
            </a:r>
            <a:r>
              <a:rPr lang="en-US" sz="2000" i="1" dirty="0">
                <a:solidFill>
                  <a:srgbClr val="800000"/>
                </a:solidFill>
              </a:rPr>
              <a:t>ashamed, O Sidon; For the sea has spoken, The strength of the sea, saying, </a:t>
            </a:r>
            <a:r>
              <a:rPr lang="en-US" sz="2000" i="1" dirty="0" smtClean="0">
                <a:solidFill>
                  <a:srgbClr val="800000"/>
                </a:solidFill>
              </a:rPr>
              <a:t>“</a:t>
            </a:r>
            <a:r>
              <a:rPr lang="en-US" sz="2000" b="1" i="1" dirty="0" smtClean="0">
                <a:solidFill>
                  <a:srgbClr val="800000"/>
                </a:solidFill>
              </a:rPr>
              <a:t>I </a:t>
            </a:r>
            <a:r>
              <a:rPr lang="en-US" sz="2000" b="1" i="1" dirty="0">
                <a:solidFill>
                  <a:srgbClr val="800000"/>
                </a:solidFill>
              </a:rPr>
              <a:t>do </a:t>
            </a:r>
            <a:r>
              <a:rPr lang="en-US" sz="2000" b="1" i="1" u="sng" dirty="0">
                <a:solidFill>
                  <a:srgbClr val="800000"/>
                </a:solidFill>
              </a:rPr>
              <a:t>not labor</a:t>
            </a:r>
            <a:r>
              <a:rPr lang="en-US" sz="2000" i="1" dirty="0">
                <a:solidFill>
                  <a:srgbClr val="800000"/>
                </a:solidFill>
              </a:rPr>
              <a:t>, nor </a:t>
            </a:r>
            <a:r>
              <a:rPr lang="en-US" sz="2000" b="1" i="1" dirty="0">
                <a:solidFill>
                  <a:srgbClr val="800000"/>
                </a:solidFill>
              </a:rPr>
              <a:t>bring forth children</a:t>
            </a:r>
            <a:r>
              <a:rPr lang="en-US" sz="2000" i="1" dirty="0">
                <a:solidFill>
                  <a:srgbClr val="800000"/>
                </a:solidFill>
              </a:rPr>
              <a:t>; Neither do I rear young men, Nor bring up virgins</a:t>
            </a:r>
            <a:r>
              <a:rPr lang="en-US" sz="2000" i="1" dirty="0" smtClean="0">
                <a:solidFill>
                  <a:srgbClr val="800000"/>
                </a:solidFill>
              </a:rPr>
              <a:t>.”  … </a:t>
            </a:r>
            <a:r>
              <a:rPr lang="en-US" sz="2000" i="1" dirty="0" err="1" smtClean="0">
                <a:solidFill>
                  <a:srgbClr val="800000"/>
                </a:solidFill>
              </a:rPr>
              <a:t>Tyre</a:t>
            </a:r>
            <a:r>
              <a:rPr lang="en-US" sz="2000" i="1" dirty="0" smtClean="0">
                <a:solidFill>
                  <a:srgbClr val="800000"/>
                </a:solidFill>
              </a:rPr>
              <a:t> </a:t>
            </a:r>
            <a:r>
              <a:rPr lang="en-US" sz="2000" i="1" dirty="0">
                <a:solidFill>
                  <a:srgbClr val="800000"/>
                </a:solidFill>
              </a:rPr>
              <a:t>will be forgotten seventy </a:t>
            </a:r>
            <a:r>
              <a:rPr lang="en-US" sz="2000" i="1" dirty="0" smtClean="0">
                <a:solidFill>
                  <a:srgbClr val="800000"/>
                </a:solidFill>
              </a:rPr>
              <a:t>years … </a:t>
            </a:r>
            <a:r>
              <a:rPr lang="en-US" sz="2000" i="1" dirty="0">
                <a:solidFill>
                  <a:srgbClr val="800000"/>
                </a:solidFill>
              </a:rPr>
              <a:t>At the end of seventy years it will happen </a:t>
            </a:r>
            <a:r>
              <a:rPr lang="en-US" sz="2000" b="1" i="1" dirty="0">
                <a:solidFill>
                  <a:srgbClr val="800000"/>
                </a:solidFill>
              </a:rPr>
              <a:t>to </a:t>
            </a:r>
            <a:r>
              <a:rPr lang="en-US" sz="2000" b="1" i="1" dirty="0" err="1">
                <a:solidFill>
                  <a:srgbClr val="800000"/>
                </a:solidFill>
              </a:rPr>
              <a:t>Tyre</a:t>
            </a:r>
            <a:r>
              <a:rPr lang="en-US" sz="2000" b="1" i="1" dirty="0">
                <a:solidFill>
                  <a:srgbClr val="800000"/>
                </a:solidFill>
              </a:rPr>
              <a:t> as in the song of the </a:t>
            </a:r>
            <a:r>
              <a:rPr lang="en-US" sz="2000" b="1" i="1" u="sng" dirty="0">
                <a:solidFill>
                  <a:srgbClr val="800000"/>
                </a:solidFill>
              </a:rPr>
              <a:t>harlot</a:t>
            </a:r>
            <a:r>
              <a:rPr lang="en-US" sz="2000" i="1" dirty="0" smtClean="0">
                <a:solidFill>
                  <a:srgbClr val="800000"/>
                </a:solidFill>
              </a:rPr>
              <a:t>:  Take </a:t>
            </a:r>
            <a:r>
              <a:rPr lang="en-US" sz="2000" i="1" dirty="0">
                <a:solidFill>
                  <a:srgbClr val="800000"/>
                </a:solidFill>
              </a:rPr>
              <a:t>a harp, go about the city, </a:t>
            </a:r>
            <a:r>
              <a:rPr lang="en-US" sz="2000" b="1" i="1" dirty="0">
                <a:solidFill>
                  <a:srgbClr val="800000"/>
                </a:solidFill>
              </a:rPr>
              <a:t>You forgotten </a:t>
            </a:r>
            <a:r>
              <a:rPr lang="en-US" sz="2000" b="1" i="1" u="sng" dirty="0">
                <a:solidFill>
                  <a:srgbClr val="800000"/>
                </a:solidFill>
              </a:rPr>
              <a:t>harlot</a:t>
            </a:r>
            <a:r>
              <a:rPr lang="en-US" sz="2000" i="1" dirty="0">
                <a:solidFill>
                  <a:srgbClr val="800000"/>
                </a:solidFill>
              </a:rPr>
              <a:t>; Make sweet melody, sing many songs, </a:t>
            </a:r>
            <a:r>
              <a:rPr lang="en-US" sz="2000" b="1" i="1" dirty="0">
                <a:solidFill>
                  <a:srgbClr val="800000"/>
                </a:solidFill>
              </a:rPr>
              <a:t>That you may be remembered</a:t>
            </a:r>
            <a:r>
              <a:rPr lang="en-US" sz="2000" i="1" dirty="0" smtClean="0">
                <a:solidFill>
                  <a:srgbClr val="800000"/>
                </a:solidFill>
              </a:rPr>
              <a:t>.”  And </a:t>
            </a:r>
            <a:r>
              <a:rPr lang="en-US" sz="2000" i="1" dirty="0">
                <a:solidFill>
                  <a:srgbClr val="800000"/>
                </a:solidFill>
              </a:rPr>
              <a:t>it shall be, at the end of seventy years, that the LORD will visit </a:t>
            </a:r>
            <a:r>
              <a:rPr lang="en-US" sz="2000" i="1" dirty="0" err="1">
                <a:solidFill>
                  <a:srgbClr val="800000"/>
                </a:solidFill>
              </a:rPr>
              <a:t>Tyre</a:t>
            </a:r>
            <a:r>
              <a:rPr lang="en-US" sz="2000" i="1" dirty="0">
                <a:solidFill>
                  <a:srgbClr val="800000"/>
                </a:solidFill>
              </a:rPr>
              <a:t>. She will </a:t>
            </a:r>
            <a:r>
              <a:rPr lang="en-US" sz="2000" b="1" i="1" dirty="0">
                <a:solidFill>
                  <a:srgbClr val="800000"/>
                </a:solidFill>
              </a:rPr>
              <a:t>return to her </a:t>
            </a:r>
            <a:r>
              <a:rPr lang="en-US" sz="2000" b="1" i="1" u="sng" dirty="0">
                <a:solidFill>
                  <a:srgbClr val="800000"/>
                </a:solidFill>
              </a:rPr>
              <a:t>hire</a:t>
            </a:r>
            <a:r>
              <a:rPr lang="en-US" sz="2000" b="1" i="1" dirty="0">
                <a:solidFill>
                  <a:srgbClr val="800000"/>
                </a:solidFill>
              </a:rPr>
              <a:t>, and </a:t>
            </a:r>
            <a:r>
              <a:rPr lang="en-US" sz="2000" b="1" i="1" u="sng" dirty="0">
                <a:solidFill>
                  <a:srgbClr val="800000"/>
                </a:solidFill>
              </a:rPr>
              <a:t>commit fornication</a:t>
            </a:r>
            <a:r>
              <a:rPr lang="en-US" sz="2000" b="1" i="1" dirty="0">
                <a:solidFill>
                  <a:srgbClr val="800000"/>
                </a:solidFill>
              </a:rPr>
              <a:t> with all the kingdoms </a:t>
            </a:r>
            <a:r>
              <a:rPr lang="en-US" sz="2000" i="1" dirty="0">
                <a:solidFill>
                  <a:srgbClr val="800000"/>
                </a:solidFill>
              </a:rPr>
              <a:t>of the world on the face of the earth</a:t>
            </a:r>
            <a:r>
              <a:rPr lang="en-US" sz="2000" i="1" dirty="0" smtClean="0">
                <a:solidFill>
                  <a:srgbClr val="800000"/>
                </a:solidFill>
              </a:rPr>
              <a:t>.  </a:t>
            </a:r>
            <a:r>
              <a:rPr lang="en-US" sz="2000" b="1" i="1" dirty="0" smtClean="0">
                <a:solidFill>
                  <a:srgbClr val="800000"/>
                </a:solidFill>
              </a:rPr>
              <a:t>Her </a:t>
            </a:r>
            <a:r>
              <a:rPr lang="en-US" sz="2000" b="1" i="1" u="sng" dirty="0">
                <a:solidFill>
                  <a:srgbClr val="800000"/>
                </a:solidFill>
              </a:rPr>
              <a:t>gain</a:t>
            </a:r>
            <a:r>
              <a:rPr lang="en-US" sz="2000" b="1" i="1" dirty="0">
                <a:solidFill>
                  <a:srgbClr val="800000"/>
                </a:solidFill>
              </a:rPr>
              <a:t> and her </a:t>
            </a:r>
            <a:r>
              <a:rPr lang="en-US" sz="2000" b="1" i="1" u="sng" dirty="0">
                <a:solidFill>
                  <a:srgbClr val="800000"/>
                </a:solidFill>
              </a:rPr>
              <a:t>pay</a:t>
            </a:r>
            <a:r>
              <a:rPr lang="en-US" sz="2000" b="1" i="1" dirty="0">
                <a:solidFill>
                  <a:srgbClr val="800000"/>
                </a:solidFill>
              </a:rPr>
              <a:t> will be set apart </a:t>
            </a:r>
            <a:r>
              <a:rPr lang="en-US" sz="2000" i="1" dirty="0">
                <a:solidFill>
                  <a:srgbClr val="800000"/>
                </a:solidFill>
              </a:rPr>
              <a:t>for the </a:t>
            </a:r>
            <a:r>
              <a:rPr lang="en-US" sz="2000" i="1" dirty="0" smtClean="0">
                <a:solidFill>
                  <a:srgbClr val="800000"/>
                </a:solidFill>
              </a:rPr>
              <a:t>LORD … </a:t>
            </a:r>
            <a:r>
              <a:rPr lang="en-US" sz="2000" dirty="0" smtClean="0"/>
              <a:t>(</a:t>
            </a:r>
            <a:r>
              <a:rPr lang="en-US" sz="2000" b="1" dirty="0" smtClean="0">
                <a:solidFill>
                  <a:srgbClr val="800000"/>
                </a:solidFill>
              </a:rPr>
              <a:t>Isaiah 23:1-18</a:t>
            </a:r>
            <a:r>
              <a:rPr lang="en-US" sz="2000" dirty="0" smtClean="0"/>
              <a:t>)</a:t>
            </a:r>
            <a:endParaRPr lang="en-US" sz="2000" dirty="0"/>
          </a:p>
        </p:txBody>
      </p:sp>
    </p:spTree>
    <p:extLst>
      <p:ext uri="{BB962C8B-B14F-4D97-AF65-F5344CB8AC3E}">
        <p14:creationId xmlns:p14="http://schemas.microsoft.com/office/powerpoint/2010/main" val="26730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spcBef>
                <a:spcPts val="0"/>
              </a:spcBef>
              <a:buNone/>
            </a:pPr>
            <a:r>
              <a:rPr lang="en-US" sz="2000" i="1" dirty="0" smtClean="0">
                <a:solidFill>
                  <a:srgbClr val="800000"/>
                </a:solidFill>
              </a:rPr>
              <a:t>The </a:t>
            </a:r>
            <a:r>
              <a:rPr lang="en-US" sz="2000" i="1" dirty="0">
                <a:solidFill>
                  <a:srgbClr val="800000"/>
                </a:solidFill>
              </a:rPr>
              <a:t>vision of Isaiah the son of </a:t>
            </a:r>
            <a:r>
              <a:rPr lang="en-US" sz="2000" i="1" dirty="0" err="1">
                <a:solidFill>
                  <a:srgbClr val="800000"/>
                </a:solidFill>
              </a:rPr>
              <a:t>Amoz</a:t>
            </a:r>
            <a:r>
              <a:rPr lang="en-US" sz="2000" i="1" dirty="0">
                <a:solidFill>
                  <a:srgbClr val="800000"/>
                </a:solidFill>
              </a:rPr>
              <a:t>, which he saw </a:t>
            </a:r>
            <a:r>
              <a:rPr lang="en-US" sz="2000" b="1" i="1" dirty="0">
                <a:solidFill>
                  <a:srgbClr val="800000"/>
                </a:solidFill>
              </a:rPr>
              <a:t>concerning </a:t>
            </a:r>
            <a:r>
              <a:rPr lang="en-US" sz="2000" b="1" i="1" u="sng" dirty="0">
                <a:solidFill>
                  <a:srgbClr val="800000"/>
                </a:solidFill>
              </a:rPr>
              <a:t>Judah</a:t>
            </a:r>
            <a:r>
              <a:rPr lang="en-US" sz="2000" b="1" i="1" dirty="0">
                <a:solidFill>
                  <a:srgbClr val="800000"/>
                </a:solidFill>
              </a:rPr>
              <a:t> and </a:t>
            </a:r>
            <a:r>
              <a:rPr lang="en-US" sz="2000" b="1" i="1" u="sng" dirty="0">
                <a:solidFill>
                  <a:srgbClr val="800000"/>
                </a:solidFill>
              </a:rPr>
              <a:t>Jerusalem</a:t>
            </a:r>
            <a:r>
              <a:rPr lang="en-US" sz="2000" b="1" i="1" dirty="0">
                <a:solidFill>
                  <a:srgbClr val="800000"/>
                </a:solidFill>
              </a:rPr>
              <a:t> </a:t>
            </a:r>
            <a:r>
              <a:rPr lang="en-US" sz="2000" i="1" dirty="0" smtClean="0">
                <a:solidFill>
                  <a:srgbClr val="800000"/>
                </a:solidFill>
              </a:rPr>
              <a:t>… “Alas</a:t>
            </a:r>
            <a:r>
              <a:rPr lang="en-US" sz="2000" i="1" dirty="0">
                <a:solidFill>
                  <a:srgbClr val="800000"/>
                </a:solidFill>
              </a:rPr>
              <a:t>, sinful nation, A people laden with iniquity, A brood of evildoers, Children who are corrupters! They have forsaken the LORD, They have provoked to anger The Holy One of Israel, They have turned away backward</a:t>
            </a:r>
            <a:r>
              <a:rPr lang="en-US" sz="2000" i="1" dirty="0" smtClean="0">
                <a:solidFill>
                  <a:srgbClr val="800000"/>
                </a:solidFill>
              </a:rPr>
              <a:t>. … So </a:t>
            </a:r>
            <a:r>
              <a:rPr lang="en-US" sz="2000" b="1" i="1" dirty="0">
                <a:solidFill>
                  <a:srgbClr val="800000"/>
                </a:solidFill>
              </a:rPr>
              <a:t>the </a:t>
            </a:r>
            <a:r>
              <a:rPr lang="en-US" sz="2000" b="1" i="1" u="sng" dirty="0">
                <a:solidFill>
                  <a:srgbClr val="800000"/>
                </a:solidFill>
              </a:rPr>
              <a:t>daughter of Zion</a:t>
            </a:r>
            <a:r>
              <a:rPr lang="en-US" sz="2000" b="1" i="1" dirty="0">
                <a:solidFill>
                  <a:srgbClr val="800000"/>
                </a:solidFill>
              </a:rPr>
              <a:t> is left </a:t>
            </a:r>
            <a:r>
              <a:rPr lang="en-US" sz="2000" i="1" dirty="0">
                <a:solidFill>
                  <a:srgbClr val="800000"/>
                </a:solidFill>
              </a:rPr>
              <a:t>as a booth in a vineyard, As a hut in a garden of cucumbers, As a besieged city</a:t>
            </a:r>
            <a:r>
              <a:rPr lang="en-US" sz="2000" i="1" dirty="0" smtClean="0">
                <a:solidFill>
                  <a:srgbClr val="800000"/>
                </a:solidFill>
              </a:rPr>
              <a:t>. … How </a:t>
            </a:r>
            <a:r>
              <a:rPr lang="en-US" sz="2000" b="1" i="1" dirty="0">
                <a:solidFill>
                  <a:srgbClr val="800000"/>
                </a:solidFill>
              </a:rPr>
              <a:t>the faithful city has become a </a:t>
            </a:r>
            <a:r>
              <a:rPr lang="en-US" sz="2000" b="1" i="1" u="sng" dirty="0">
                <a:solidFill>
                  <a:srgbClr val="800000"/>
                </a:solidFill>
              </a:rPr>
              <a:t>harlot</a:t>
            </a:r>
            <a:r>
              <a:rPr lang="en-US" sz="2000" b="1" i="1" dirty="0">
                <a:solidFill>
                  <a:srgbClr val="800000"/>
                </a:solidFill>
              </a:rPr>
              <a:t>!</a:t>
            </a:r>
            <a:r>
              <a:rPr lang="en-US" sz="2000" i="1" dirty="0">
                <a:solidFill>
                  <a:srgbClr val="800000"/>
                </a:solidFill>
              </a:rPr>
              <a:t> It </a:t>
            </a:r>
            <a:r>
              <a:rPr lang="en-US" sz="2000" b="1" i="1" u="sng" dirty="0">
                <a:solidFill>
                  <a:srgbClr val="800000"/>
                </a:solidFill>
              </a:rPr>
              <a:t>was</a:t>
            </a:r>
            <a:r>
              <a:rPr lang="en-US" sz="2000" b="1" i="1" dirty="0">
                <a:solidFill>
                  <a:srgbClr val="800000"/>
                </a:solidFill>
              </a:rPr>
              <a:t> full of justice; Righteousness lodged in it, But </a:t>
            </a:r>
            <a:r>
              <a:rPr lang="en-US" sz="2000" b="1" i="1" u="sng" dirty="0">
                <a:solidFill>
                  <a:srgbClr val="800000"/>
                </a:solidFill>
              </a:rPr>
              <a:t>now murderers</a:t>
            </a:r>
            <a:r>
              <a:rPr lang="en-US" sz="2000" i="1" dirty="0" smtClean="0">
                <a:solidFill>
                  <a:srgbClr val="800000"/>
                </a:solidFill>
              </a:rPr>
              <a:t>.  … Your </a:t>
            </a:r>
            <a:r>
              <a:rPr lang="en-US" sz="2000" i="1" dirty="0">
                <a:solidFill>
                  <a:srgbClr val="800000"/>
                </a:solidFill>
              </a:rPr>
              <a:t>princes are rebellious, And companions of thieves; Everyone loves bribes, And follows after rewards. They do not defend the fatherless, Nor does the cause of the widow come before them</a:t>
            </a:r>
            <a:r>
              <a:rPr lang="en-US" sz="2000" i="1" dirty="0" smtClean="0">
                <a:solidFill>
                  <a:srgbClr val="800000"/>
                </a:solidFill>
              </a:rPr>
              <a:t>.” </a:t>
            </a:r>
            <a:r>
              <a:rPr lang="en-US" sz="2000" dirty="0" smtClean="0"/>
              <a:t>(</a:t>
            </a:r>
            <a:r>
              <a:rPr lang="en-US" sz="2000" b="1" dirty="0" smtClean="0">
                <a:solidFill>
                  <a:srgbClr val="800000"/>
                </a:solidFill>
              </a:rPr>
              <a:t>Isaiah 1:1-23</a:t>
            </a:r>
            <a:r>
              <a:rPr lang="en-US" sz="2000" dirty="0" smtClean="0"/>
              <a:t>)</a:t>
            </a:r>
            <a:endParaRPr lang="en-US" sz="2000" dirty="0"/>
          </a:p>
        </p:txBody>
      </p:sp>
    </p:spTree>
    <p:extLst>
      <p:ext uri="{BB962C8B-B14F-4D97-AF65-F5344CB8AC3E}">
        <p14:creationId xmlns:p14="http://schemas.microsoft.com/office/powerpoint/2010/main" val="1184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lnSpc>
                <a:spcPct val="98000"/>
              </a:lnSpc>
              <a:spcBef>
                <a:spcPts val="0"/>
              </a:spcBef>
              <a:buNone/>
            </a:pPr>
            <a:r>
              <a:rPr lang="en-US" sz="2000" i="1" dirty="0" smtClean="0">
                <a:solidFill>
                  <a:srgbClr val="800000"/>
                </a:solidFill>
              </a:rPr>
              <a:t>“Have you not brought this on yourself, In that you have </a:t>
            </a:r>
            <a:r>
              <a:rPr lang="en-US" sz="2000" b="1" i="1" dirty="0" smtClean="0">
                <a:solidFill>
                  <a:srgbClr val="800000"/>
                </a:solidFill>
              </a:rPr>
              <a:t>forsaken the LORD your God </a:t>
            </a:r>
            <a:r>
              <a:rPr lang="en-US" sz="2000" i="1" dirty="0" smtClean="0">
                <a:solidFill>
                  <a:srgbClr val="800000"/>
                </a:solidFill>
              </a:rPr>
              <a:t>When </a:t>
            </a:r>
            <a:r>
              <a:rPr lang="en-US" sz="2000" b="1" i="1" dirty="0" smtClean="0">
                <a:solidFill>
                  <a:srgbClr val="800000"/>
                </a:solidFill>
              </a:rPr>
              <a:t>He led you in </a:t>
            </a:r>
            <a:r>
              <a:rPr lang="en-US" sz="2000" b="1" i="1" u="sng" dirty="0" smtClean="0">
                <a:solidFill>
                  <a:srgbClr val="800000"/>
                </a:solidFill>
              </a:rPr>
              <a:t>the way</a:t>
            </a:r>
            <a:r>
              <a:rPr lang="en-US" sz="2000" i="1" dirty="0" smtClean="0">
                <a:solidFill>
                  <a:srgbClr val="800000"/>
                </a:solidFill>
              </a:rPr>
              <a:t>?  And now why take </a:t>
            </a:r>
            <a:r>
              <a:rPr lang="en-US" sz="2000" b="1" i="1" dirty="0" smtClean="0">
                <a:solidFill>
                  <a:srgbClr val="800000"/>
                </a:solidFill>
              </a:rPr>
              <a:t>the road to </a:t>
            </a:r>
            <a:r>
              <a:rPr lang="en-US" sz="2000" b="1" i="1" u="sng" dirty="0" smtClean="0">
                <a:solidFill>
                  <a:srgbClr val="800000"/>
                </a:solidFill>
              </a:rPr>
              <a:t>Egypt</a:t>
            </a:r>
            <a:r>
              <a:rPr lang="en-US" sz="2000" i="1" dirty="0" smtClean="0">
                <a:solidFill>
                  <a:srgbClr val="800000"/>
                </a:solidFill>
              </a:rPr>
              <a:t>, To drink the waters of </a:t>
            </a:r>
            <a:r>
              <a:rPr lang="en-US" sz="2000" i="1" dirty="0" err="1" smtClean="0">
                <a:solidFill>
                  <a:srgbClr val="800000"/>
                </a:solidFill>
              </a:rPr>
              <a:t>Sihor</a:t>
            </a:r>
            <a:r>
              <a:rPr lang="en-US" sz="2000" i="1" dirty="0" smtClean="0">
                <a:solidFill>
                  <a:srgbClr val="800000"/>
                </a:solidFill>
              </a:rPr>
              <a:t>? Or why take </a:t>
            </a:r>
            <a:r>
              <a:rPr lang="en-US" sz="2000" b="1" i="1" dirty="0" smtClean="0">
                <a:solidFill>
                  <a:srgbClr val="800000"/>
                </a:solidFill>
              </a:rPr>
              <a:t>the road to </a:t>
            </a:r>
            <a:r>
              <a:rPr lang="en-US" sz="2000" b="1" i="1" u="sng" dirty="0" smtClean="0">
                <a:solidFill>
                  <a:srgbClr val="800000"/>
                </a:solidFill>
              </a:rPr>
              <a:t>Assyria</a:t>
            </a:r>
            <a:r>
              <a:rPr lang="en-US" sz="2000" i="1" dirty="0" smtClean="0">
                <a:solidFill>
                  <a:srgbClr val="800000"/>
                </a:solidFill>
              </a:rPr>
              <a:t>, To drink the waters of the River?  Your own wickedness will correct you … Know therefore and see that it is </a:t>
            </a:r>
            <a:r>
              <a:rPr lang="en-US" sz="2000" b="1" i="1" dirty="0" smtClean="0">
                <a:solidFill>
                  <a:srgbClr val="800000"/>
                </a:solidFill>
              </a:rPr>
              <a:t>an evil and bitter thing That you have forsaken the LORD your God</a:t>
            </a:r>
            <a:r>
              <a:rPr lang="en-US" sz="2000" i="1" dirty="0">
                <a:solidFill>
                  <a:srgbClr val="800000"/>
                </a:solidFill>
              </a:rPr>
              <a:t> </a:t>
            </a:r>
            <a:r>
              <a:rPr lang="en-US" sz="2000" i="1" dirty="0" smtClean="0">
                <a:solidFill>
                  <a:srgbClr val="800000"/>
                </a:solidFill>
              </a:rPr>
              <a:t>… For of old I have broken your yoke … And </a:t>
            </a:r>
            <a:r>
              <a:rPr lang="en-US" sz="2000" b="1" i="1" dirty="0" smtClean="0">
                <a:solidFill>
                  <a:srgbClr val="800000"/>
                </a:solidFill>
              </a:rPr>
              <a:t>you said, ‘I will not transgress</a:t>
            </a:r>
            <a:r>
              <a:rPr lang="en-US" sz="2000" i="1" dirty="0" smtClean="0">
                <a:solidFill>
                  <a:srgbClr val="800000"/>
                </a:solidFill>
              </a:rPr>
              <a:t>,’  When </a:t>
            </a:r>
            <a:r>
              <a:rPr lang="en-US" sz="2000" b="1" i="1" dirty="0" smtClean="0">
                <a:solidFill>
                  <a:srgbClr val="800000"/>
                </a:solidFill>
              </a:rPr>
              <a:t>on every high hill and under every green tree You lay down, </a:t>
            </a:r>
            <a:r>
              <a:rPr lang="en-US" sz="2000" b="1" i="1" u="sng" dirty="0" smtClean="0">
                <a:solidFill>
                  <a:srgbClr val="800000"/>
                </a:solidFill>
              </a:rPr>
              <a:t>playing the harlot</a:t>
            </a:r>
            <a:r>
              <a:rPr lang="en-US" sz="2000" i="1" dirty="0" smtClean="0">
                <a:solidFill>
                  <a:srgbClr val="800000"/>
                </a:solidFill>
              </a:rPr>
              <a:t>.  … They and their kings and their princes, and their priests and their prophets, Saying </a:t>
            </a:r>
            <a:r>
              <a:rPr lang="en-US" sz="2000" b="1" i="1" dirty="0" smtClean="0">
                <a:solidFill>
                  <a:srgbClr val="800000"/>
                </a:solidFill>
              </a:rPr>
              <a:t>to a </a:t>
            </a:r>
            <a:r>
              <a:rPr lang="en-US" sz="2000" b="1" i="1" u="sng" dirty="0" smtClean="0">
                <a:solidFill>
                  <a:srgbClr val="800000"/>
                </a:solidFill>
              </a:rPr>
              <a:t>tree</a:t>
            </a:r>
            <a:r>
              <a:rPr lang="en-US" sz="2000" b="1" i="1" dirty="0" smtClean="0">
                <a:solidFill>
                  <a:srgbClr val="800000"/>
                </a:solidFill>
              </a:rPr>
              <a:t>, ‘You are my father</a:t>
            </a:r>
            <a:r>
              <a:rPr lang="en-US" sz="2000" i="1" dirty="0" smtClean="0">
                <a:solidFill>
                  <a:srgbClr val="800000"/>
                </a:solidFill>
              </a:rPr>
              <a:t>,’ And </a:t>
            </a:r>
            <a:r>
              <a:rPr lang="en-US" sz="2000" b="1" i="1" dirty="0" smtClean="0">
                <a:solidFill>
                  <a:srgbClr val="800000"/>
                </a:solidFill>
              </a:rPr>
              <a:t>to a </a:t>
            </a:r>
            <a:r>
              <a:rPr lang="en-US" sz="2000" b="1" i="1" u="sng" dirty="0" smtClean="0">
                <a:solidFill>
                  <a:srgbClr val="800000"/>
                </a:solidFill>
              </a:rPr>
              <a:t>stone</a:t>
            </a:r>
            <a:r>
              <a:rPr lang="en-US" sz="2000" b="1" i="1" dirty="0" smtClean="0">
                <a:solidFill>
                  <a:srgbClr val="800000"/>
                </a:solidFill>
              </a:rPr>
              <a:t>, ‘You gave birth to me.’</a:t>
            </a:r>
            <a:r>
              <a:rPr lang="en-US" sz="2000" i="1" dirty="0" smtClean="0">
                <a:solidFill>
                  <a:srgbClr val="800000"/>
                </a:solidFill>
              </a:rPr>
              <a:t> … For according to </a:t>
            </a:r>
            <a:r>
              <a:rPr lang="en-US" sz="2000" b="1" i="1" dirty="0" smtClean="0">
                <a:solidFill>
                  <a:srgbClr val="800000"/>
                </a:solidFill>
              </a:rPr>
              <a:t>the number of your cities Are your </a:t>
            </a:r>
            <a:r>
              <a:rPr lang="en-US" sz="2000" b="1" i="1" u="sng" dirty="0" smtClean="0">
                <a:solidFill>
                  <a:srgbClr val="800000"/>
                </a:solidFill>
              </a:rPr>
              <a:t>gods</a:t>
            </a:r>
            <a:r>
              <a:rPr lang="en-US" sz="2000" b="1" i="1" dirty="0" smtClean="0">
                <a:solidFill>
                  <a:srgbClr val="800000"/>
                </a:solidFill>
              </a:rPr>
              <a:t>, O Judah</a:t>
            </a:r>
            <a:r>
              <a:rPr lang="en-US" sz="2000" i="1" dirty="0" smtClean="0">
                <a:solidFill>
                  <a:srgbClr val="800000"/>
                </a:solidFill>
              </a:rPr>
              <a:t>.  </a:t>
            </a:r>
            <a:r>
              <a:rPr lang="en-US" sz="2000" dirty="0" smtClean="0"/>
              <a:t>(</a:t>
            </a:r>
            <a:r>
              <a:rPr lang="en-US" sz="2000" b="1" dirty="0" smtClean="0">
                <a:solidFill>
                  <a:srgbClr val="800000"/>
                </a:solidFill>
              </a:rPr>
              <a:t>Jeremiah 2:17-28</a:t>
            </a:r>
            <a:r>
              <a:rPr lang="en-US" sz="2000" dirty="0" smtClean="0"/>
              <a:t>)</a:t>
            </a:r>
            <a:endParaRPr lang="en-US" sz="2000" dirty="0"/>
          </a:p>
        </p:txBody>
      </p:sp>
    </p:spTree>
    <p:extLst>
      <p:ext uri="{BB962C8B-B14F-4D97-AF65-F5344CB8AC3E}">
        <p14:creationId xmlns:p14="http://schemas.microsoft.com/office/powerpoint/2010/main" val="5281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&amp; Spiritual Adultery by Idolatry.</a:t>
            </a:r>
          </a:p>
          <a:p>
            <a:pPr>
              <a:spcBef>
                <a:spcPts val="0"/>
              </a:spcBef>
            </a:pPr>
            <a:r>
              <a:rPr lang="en-US" sz="2000" dirty="0" smtClean="0"/>
              <a:t>Rome – A composite harlot, </a:t>
            </a:r>
            <a:r>
              <a:rPr lang="en-US" sz="2000" dirty="0"/>
              <a:t>like the composite beast of chapter </a:t>
            </a:r>
            <a:r>
              <a:rPr lang="en-US" sz="2000" b="1" dirty="0" smtClean="0">
                <a:solidFill>
                  <a:srgbClr val="800000"/>
                </a:solidFill>
              </a:rPr>
              <a:t>13</a:t>
            </a:r>
            <a:r>
              <a:rPr lang="en-US" sz="2000" dirty="0" smtClean="0"/>
              <a:t>:</a:t>
            </a:r>
          </a:p>
          <a:p>
            <a:pPr lvl="1">
              <a:spcBef>
                <a:spcPts val="0"/>
              </a:spcBef>
            </a:pPr>
            <a:r>
              <a:rPr lang="en-US" sz="1600" dirty="0" smtClean="0"/>
              <a:t>Blasphemy – Idolatry of Jerusalem and ancient Babylon.</a:t>
            </a:r>
          </a:p>
          <a:p>
            <a:pPr lvl="1">
              <a:spcBef>
                <a:spcPts val="0"/>
              </a:spcBef>
            </a:pPr>
            <a:r>
              <a:rPr lang="en-US" sz="1600" dirty="0" smtClean="0"/>
              <a:t>Sorceries – Idolatry and immorality like Nineveh, ancient Babylon</a:t>
            </a:r>
          </a:p>
          <a:p>
            <a:pPr lvl="1">
              <a:spcBef>
                <a:spcPts val="0"/>
              </a:spcBef>
            </a:pPr>
            <a:r>
              <a:rPr lang="en-US" sz="1600" dirty="0" smtClean="0"/>
              <a:t>Seductive – Nineveh</a:t>
            </a:r>
          </a:p>
          <a:p>
            <a:pPr lvl="1">
              <a:spcBef>
                <a:spcPts val="0"/>
              </a:spcBef>
            </a:pPr>
            <a:r>
              <a:rPr lang="en-US" sz="1600" dirty="0" smtClean="0"/>
              <a:t>Fornication with Nations – Commerce &amp; trade like </a:t>
            </a:r>
            <a:r>
              <a:rPr lang="en-US" sz="1600" dirty="0" err="1" smtClean="0"/>
              <a:t>Tyre</a:t>
            </a:r>
            <a:r>
              <a:rPr lang="en-US" sz="1600" dirty="0" smtClean="0"/>
              <a:t>.</a:t>
            </a:r>
          </a:p>
          <a:p>
            <a:pPr lvl="1">
              <a:spcBef>
                <a:spcPts val="0"/>
              </a:spcBef>
            </a:pPr>
            <a:r>
              <a:rPr lang="en-US" sz="1600" dirty="0" smtClean="0"/>
              <a:t>Persecution &amp; Martyrdom – Injustice, cruelty, and conquest of Jerusalem, Nineveh and Babylon.</a:t>
            </a:r>
          </a:p>
          <a:p>
            <a:pPr lvl="1">
              <a:spcBef>
                <a:spcPts val="0"/>
              </a:spcBef>
            </a:pPr>
            <a:r>
              <a:rPr lang="en-US" sz="1600" dirty="0" smtClean="0"/>
              <a:t>Decadent Wealth – </a:t>
            </a:r>
            <a:r>
              <a:rPr lang="en-US" sz="1600" dirty="0" err="1" smtClean="0"/>
              <a:t>Tyre</a:t>
            </a:r>
            <a:r>
              <a:rPr lang="en-US" sz="1600" dirty="0" smtClean="0"/>
              <a:t> and ancient Babylon.</a:t>
            </a:r>
          </a:p>
          <a:p>
            <a:pPr lvl="1">
              <a:spcBef>
                <a:spcPts val="0"/>
              </a:spcBef>
            </a:pPr>
            <a:r>
              <a:rPr lang="en-US" sz="1600" dirty="0" smtClean="0"/>
              <a:t>Mother of Harlots – Contrast with Babylon’s claim to be</a:t>
            </a:r>
            <a:r>
              <a:rPr lang="en-US" sz="1600" i="1" dirty="0" smtClean="0">
                <a:solidFill>
                  <a:srgbClr val="800000"/>
                </a:solidFill>
              </a:rPr>
              <a:t> “Lady of the Nations”</a:t>
            </a:r>
            <a:r>
              <a:rPr lang="en-US" sz="1600" i="1" dirty="0" smtClean="0"/>
              <a:t>.</a:t>
            </a:r>
            <a:endParaRPr lang="en-US" sz="1600" i="1" dirty="0"/>
          </a:p>
        </p:txBody>
      </p:sp>
    </p:spTree>
    <p:extLst>
      <p:ext uri="{BB962C8B-B14F-4D97-AF65-F5344CB8AC3E}">
        <p14:creationId xmlns:p14="http://schemas.microsoft.com/office/powerpoint/2010/main" val="14884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Amazement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prompts John to marvel at the harlot</a:t>
            </a:r>
            <a:r>
              <a:rPr lang="en-US" sz="2000" dirty="0" smtClean="0"/>
              <a:t>?</a:t>
            </a:r>
          </a:p>
          <a:p>
            <a:pPr marL="0" lvl="0" indent="0">
              <a:buNone/>
            </a:pPr>
            <a:r>
              <a:rPr lang="en-US" sz="2000" i="1" dirty="0" smtClean="0">
                <a:solidFill>
                  <a:srgbClr val="800000"/>
                </a:solidFill>
              </a:rPr>
              <a:t>I </a:t>
            </a:r>
            <a:r>
              <a:rPr lang="en-US" sz="2000" i="1" dirty="0">
                <a:solidFill>
                  <a:srgbClr val="800000"/>
                </a:solidFill>
              </a:rPr>
              <a:t>saw the woman,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blood of the saints</a:t>
            </a:r>
            <a:r>
              <a:rPr lang="en-US" sz="2000" b="1" i="1" dirty="0">
                <a:solidFill>
                  <a:srgbClr val="800000"/>
                </a:solidFill>
              </a:rPr>
              <a:t> and with the </a:t>
            </a:r>
            <a:r>
              <a:rPr lang="en-US" sz="2000" b="1" i="1" u="sng" dirty="0">
                <a:solidFill>
                  <a:srgbClr val="800000"/>
                </a:solidFill>
              </a:rPr>
              <a:t>blood of the martyrs of Jesus</a:t>
            </a:r>
            <a:r>
              <a:rPr lang="en-US" sz="2000" i="1" dirty="0">
                <a:solidFill>
                  <a:srgbClr val="800000"/>
                </a:solidFill>
              </a:rPr>
              <a:t>. And </a:t>
            </a:r>
            <a:r>
              <a:rPr lang="en-US" sz="2000" b="1" i="1" dirty="0">
                <a:solidFill>
                  <a:srgbClr val="800000"/>
                </a:solidFill>
              </a:rPr>
              <a:t>when I saw </a:t>
            </a:r>
            <a:r>
              <a:rPr lang="en-US" sz="2000" b="1" i="1" u="sng" dirty="0">
                <a:solidFill>
                  <a:srgbClr val="800000"/>
                </a:solidFill>
              </a:rPr>
              <a:t>her</a:t>
            </a:r>
            <a:r>
              <a:rPr lang="en-US" sz="2000" b="1" i="1" dirty="0">
                <a:solidFill>
                  <a:srgbClr val="800000"/>
                </a:solidFill>
              </a:rPr>
              <a:t>, I marveled with great amazement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17:6</a:t>
            </a:r>
            <a:r>
              <a:rPr lang="en-US" sz="2000" dirty="0" smtClean="0"/>
              <a:t>)</a:t>
            </a:r>
          </a:p>
          <a:p>
            <a:r>
              <a:rPr lang="en-US" sz="2000" dirty="0" smtClean="0"/>
              <a:t>Her wine was not real alcohol, but murdering the saints of Jesus!</a:t>
            </a:r>
          </a:p>
          <a:p>
            <a:r>
              <a:rPr lang="en-US" sz="2000" dirty="0" smtClean="0"/>
              <a:t>Represents a city reeling in delirious pleasure at the death of Christians!</a:t>
            </a:r>
          </a:p>
          <a:p>
            <a:r>
              <a:rPr lang="en-US" sz="2000" dirty="0" smtClean="0"/>
              <a:t>Put yourself in John’s place.  How would you feel to watch the one responsible for the death of everyone holy, righteous, faithful and that you loved, laughing hysterically and staggering in overwhelming delight at their torture and cruel death?</a:t>
            </a:r>
          </a:p>
          <a:p>
            <a:r>
              <a:rPr lang="en-US" sz="2000" dirty="0" smtClean="0"/>
              <a:t>It is amazing that a spectacular, splendorous city could be so cruel, hateful, and wicked!</a:t>
            </a:r>
          </a:p>
          <a:p>
            <a:r>
              <a:rPr lang="en-US" sz="2000" dirty="0" smtClean="0"/>
              <a:t>It is amazing that such a city has not yet been destroyed – but soon, that will be reckoned, which is the point of chapter </a:t>
            </a:r>
            <a:r>
              <a:rPr lang="en-US" sz="2000" b="1" dirty="0" smtClean="0">
                <a:solidFill>
                  <a:srgbClr val="800000"/>
                </a:solidFill>
              </a:rPr>
              <a:t>17</a:t>
            </a:r>
            <a:r>
              <a:rPr lang="en-US" sz="2000" dirty="0" smtClean="0"/>
              <a:t> and </a:t>
            </a:r>
            <a:r>
              <a:rPr lang="en-US" sz="2000" b="1" dirty="0" smtClean="0">
                <a:solidFill>
                  <a:srgbClr val="800000"/>
                </a:solidFill>
              </a:rPr>
              <a:t>18</a:t>
            </a:r>
            <a:r>
              <a:rPr lang="en-US" sz="2000" dirty="0" smtClean="0"/>
              <a:t>.</a:t>
            </a:r>
          </a:p>
        </p:txBody>
      </p:sp>
    </p:spTree>
    <p:extLst>
      <p:ext uri="{BB962C8B-B14F-4D97-AF65-F5344CB8AC3E}">
        <p14:creationId xmlns:p14="http://schemas.microsoft.com/office/powerpoint/2010/main" val="11855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Explanation of the </a:t>
            </a:r>
            <a:endParaRPr lang="en-US" dirty="0" smtClean="0"/>
          </a:p>
          <a:p>
            <a:r>
              <a:rPr lang="en-US" dirty="0" smtClean="0"/>
              <a:t>Woman </a:t>
            </a:r>
            <a:r>
              <a:rPr lang="en-US" dirty="0"/>
              <a:t>and the Beast </a:t>
            </a:r>
            <a:endParaRPr lang="en-US" dirty="0" smtClean="0"/>
          </a:p>
          <a:p>
            <a:r>
              <a:rPr lang="en-US" dirty="0" smtClean="0"/>
              <a:t>Revelation 17:7-18</a:t>
            </a:r>
            <a:endParaRPr lang="en-US" dirty="0"/>
          </a:p>
        </p:txBody>
      </p:sp>
    </p:spTree>
    <p:extLst>
      <p:ext uri="{BB962C8B-B14F-4D97-AF65-F5344CB8AC3E}">
        <p14:creationId xmlns:p14="http://schemas.microsoft.com/office/powerpoint/2010/main" val="1241888189"/>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From The Brink of Disaster?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meant by the description of the beast that </a:t>
            </a:r>
            <a:r>
              <a:rPr lang="en-US" sz="2000" i="1" dirty="0">
                <a:solidFill>
                  <a:srgbClr val="800000"/>
                </a:solidFill>
              </a:rPr>
              <a:t>“was and is not and yet is”</a:t>
            </a:r>
            <a:r>
              <a:rPr lang="en-US" sz="2000" dirty="0"/>
              <a:t>? </a:t>
            </a:r>
            <a:endParaRPr lang="en-US" sz="2000" dirty="0" smtClean="0"/>
          </a:p>
          <a:p>
            <a:pPr marL="0" indent="0">
              <a:buNone/>
            </a:pPr>
            <a:r>
              <a:rPr lang="en-US" sz="2000" i="1" dirty="0">
                <a:solidFill>
                  <a:srgbClr val="800000"/>
                </a:solidFill>
              </a:rPr>
              <a:t> But the angel said to me, </a:t>
            </a:r>
            <a:r>
              <a:rPr lang="en-US" sz="2000" i="1" dirty="0" smtClean="0">
                <a:solidFill>
                  <a:srgbClr val="800000"/>
                </a:solidFill>
              </a:rPr>
              <a:t>“Why </a:t>
            </a:r>
            <a:r>
              <a:rPr lang="en-US" sz="2000" i="1" dirty="0">
                <a:solidFill>
                  <a:srgbClr val="800000"/>
                </a:solidFill>
              </a:rPr>
              <a:t>did you marvel? </a:t>
            </a:r>
            <a:r>
              <a:rPr lang="en-US" sz="2000" b="1" i="1" dirty="0">
                <a:solidFill>
                  <a:srgbClr val="800000"/>
                </a:solidFill>
              </a:rPr>
              <a:t>I will </a:t>
            </a:r>
            <a:r>
              <a:rPr lang="en-US" sz="2000" b="1" i="1" u="sng" dirty="0">
                <a:solidFill>
                  <a:srgbClr val="800000"/>
                </a:solidFill>
              </a:rPr>
              <a:t>tell you the mystery</a:t>
            </a:r>
            <a:r>
              <a:rPr lang="en-US" sz="2000" b="1" i="1" dirty="0">
                <a:solidFill>
                  <a:srgbClr val="800000"/>
                </a:solidFill>
              </a:rPr>
              <a:t> of the woman and of the beast that carries her</a:t>
            </a:r>
            <a:r>
              <a:rPr lang="en-US" sz="2000" i="1" dirty="0">
                <a:solidFill>
                  <a:srgbClr val="800000"/>
                </a:solidFill>
              </a:rPr>
              <a:t>, which has </a:t>
            </a:r>
            <a:r>
              <a:rPr lang="en-US" sz="2000" b="1" i="1" dirty="0">
                <a:solidFill>
                  <a:srgbClr val="800000"/>
                </a:solidFill>
              </a:rPr>
              <a:t>the seven heads and the ten horns</a:t>
            </a:r>
            <a:r>
              <a:rPr lang="en-US" sz="2000" i="1" dirty="0" smtClean="0">
                <a:solidFill>
                  <a:srgbClr val="800000"/>
                </a:solidFill>
              </a:rPr>
              <a:t>.  The </a:t>
            </a:r>
            <a:r>
              <a:rPr lang="en-US" sz="2000" b="1" i="1" dirty="0">
                <a:solidFill>
                  <a:srgbClr val="800000"/>
                </a:solidFill>
              </a:rPr>
              <a:t>beast that you saw </a:t>
            </a:r>
            <a:r>
              <a:rPr lang="en-US" sz="2000" b="1" i="1" baseline="30000" dirty="0" smtClean="0">
                <a:solidFill>
                  <a:srgbClr val="800000"/>
                </a:solidFill>
              </a:rPr>
              <a:t>1</a:t>
            </a:r>
            <a:r>
              <a:rPr lang="en-US" sz="2000" b="1" i="1" u="sng" dirty="0" smtClean="0">
                <a:solidFill>
                  <a:srgbClr val="800000"/>
                </a:solidFill>
              </a:rPr>
              <a:t>was</a:t>
            </a:r>
            <a:r>
              <a:rPr lang="en-US" sz="2000" b="1" i="1" dirty="0">
                <a:solidFill>
                  <a:srgbClr val="800000"/>
                </a:solidFill>
              </a:rPr>
              <a:t>, and </a:t>
            </a:r>
            <a:r>
              <a:rPr lang="en-US" sz="2000" b="1" i="1" baseline="30000" dirty="0" smtClean="0">
                <a:solidFill>
                  <a:srgbClr val="800000"/>
                </a:solidFill>
              </a:rPr>
              <a:t>2</a:t>
            </a:r>
            <a:r>
              <a:rPr lang="en-US" sz="2000" b="1" i="1" u="sng" dirty="0" smtClean="0">
                <a:solidFill>
                  <a:srgbClr val="800000"/>
                </a:solidFill>
              </a:rPr>
              <a:t>is </a:t>
            </a:r>
            <a:r>
              <a:rPr lang="en-US" sz="2000" b="1" i="1" u="sng" dirty="0">
                <a:solidFill>
                  <a:srgbClr val="800000"/>
                </a:solidFill>
              </a:rPr>
              <a:t>not</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will </a:t>
            </a:r>
            <a:r>
              <a:rPr lang="en-US" sz="2000" b="1" i="1" u="sng" dirty="0">
                <a:solidFill>
                  <a:srgbClr val="800000"/>
                </a:solidFill>
              </a:rPr>
              <a:t>ascend</a:t>
            </a:r>
            <a:r>
              <a:rPr lang="en-US" sz="2000" b="1" i="1" dirty="0">
                <a:solidFill>
                  <a:srgbClr val="800000"/>
                </a:solidFill>
              </a:rPr>
              <a:t> out of the bottomless pit and </a:t>
            </a:r>
            <a:r>
              <a:rPr lang="en-US" sz="2000" b="1" i="1" baseline="30000" dirty="0" smtClean="0">
                <a:solidFill>
                  <a:srgbClr val="800000"/>
                </a:solidFill>
              </a:rPr>
              <a:t>4</a:t>
            </a:r>
            <a:r>
              <a:rPr lang="en-US" sz="2000" b="1" i="1" u="sng" dirty="0" smtClean="0">
                <a:solidFill>
                  <a:srgbClr val="800000"/>
                </a:solidFill>
              </a:rPr>
              <a:t>go </a:t>
            </a:r>
            <a:r>
              <a:rPr lang="en-US" sz="2000" b="1" i="1" u="sng" dirty="0">
                <a:solidFill>
                  <a:srgbClr val="800000"/>
                </a:solidFill>
              </a:rPr>
              <a:t>to perdition</a:t>
            </a:r>
            <a:r>
              <a:rPr lang="en-US" sz="2000" i="1" dirty="0">
                <a:solidFill>
                  <a:srgbClr val="800000"/>
                </a:solidFill>
              </a:rPr>
              <a:t>. And those who dwell on the earth will marvel, whose names are not written in the Book of Life from the foundation of the world, when they see </a:t>
            </a:r>
            <a:r>
              <a:rPr lang="en-US" sz="2000" b="1" i="1" dirty="0">
                <a:solidFill>
                  <a:srgbClr val="800000"/>
                </a:solidFill>
              </a:rPr>
              <a:t>the beast that </a:t>
            </a:r>
            <a:r>
              <a:rPr lang="en-US" sz="2000" b="1" i="1" baseline="30000" dirty="0" smtClean="0">
                <a:solidFill>
                  <a:srgbClr val="800000"/>
                </a:solidFill>
              </a:rPr>
              <a:t>1</a:t>
            </a:r>
            <a:r>
              <a:rPr lang="en-US" sz="2000" b="1" i="1" u="sng" dirty="0" smtClean="0">
                <a:solidFill>
                  <a:srgbClr val="800000"/>
                </a:solidFill>
              </a:rPr>
              <a:t>was</a:t>
            </a:r>
            <a:r>
              <a:rPr lang="en-US" sz="2000" b="1" i="1" dirty="0">
                <a:solidFill>
                  <a:srgbClr val="800000"/>
                </a:solidFill>
              </a:rPr>
              <a:t>, and </a:t>
            </a:r>
            <a:r>
              <a:rPr lang="en-US" sz="2000" b="1" i="1" baseline="30000" dirty="0" smtClean="0">
                <a:solidFill>
                  <a:srgbClr val="800000"/>
                </a:solidFill>
              </a:rPr>
              <a:t>2</a:t>
            </a:r>
            <a:r>
              <a:rPr lang="en-US" sz="2000" b="1" i="1" u="sng" dirty="0" smtClean="0">
                <a:solidFill>
                  <a:srgbClr val="800000"/>
                </a:solidFill>
              </a:rPr>
              <a:t>is </a:t>
            </a:r>
            <a:r>
              <a:rPr lang="en-US" sz="2000" b="1" i="1" u="sng" dirty="0">
                <a:solidFill>
                  <a:srgbClr val="800000"/>
                </a:solidFill>
              </a:rPr>
              <a:t>not</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yet </a:t>
            </a:r>
            <a:r>
              <a:rPr lang="en-US" sz="2000" b="1" i="1" u="sng" dirty="0">
                <a:solidFill>
                  <a:srgbClr val="800000"/>
                </a:solidFill>
              </a:rPr>
              <a:t>is</a:t>
            </a:r>
            <a:r>
              <a:rPr lang="en-US" sz="2000" i="1" dirty="0" smtClean="0">
                <a:solidFill>
                  <a:srgbClr val="800000"/>
                </a:solidFill>
              </a:rPr>
              <a:t>.” </a:t>
            </a:r>
            <a:r>
              <a:rPr lang="en-US" sz="2000" dirty="0" smtClean="0"/>
              <a:t>(</a:t>
            </a:r>
            <a:r>
              <a:rPr lang="en-US" sz="2000" b="1" dirty="0" smtClean="0">
                <a:solidFill>
                  <a:srgbClr val="800000"/>
                </a:solidFill>
              </a:rPr>
              <a:t>Revelation 17:7-8</a:t>
            </a:r>
            <a:r>
              <a:rPr lang="en-US" sz="2000" dirty="0" smtClean="0"/>
              <a:t>)</a:t>
            </a:r>
          </a:p>
          <a:p>
            <a:r>
              <a:rPr lang="en-US" sz="2000" dirty="0" smtClean="0"/>
              <a:t>Two possibilities to discuss in more detail later, but generally:</a:t>
            </a:r>
          </a:p>
          <a:p>
            <a:pPr lvl="1"/>
            <a:r>
              <a:rPr lang="en-US" sz="1600" dirty="0" smtClean="0"/>
              <a:t>Implies Roman empire recovered from a near disaster (</a:t>
            </a:r>
            <a:r>
              <a:rPr lang="en-US" sz="1600" b="1" dirty="0" smtClean="0">
                <a:solidFill>
                  <a:srgbClr val="800000"/>
                </a:solidFill>
              </a:rPr>
              <a:t>13:3</a:t>
            </a:r>
            <a:r>
              <a:rPr lang="en-US" sz="1600" dirty="0" smtClean="0"/>
              <a:t>) but disaster will ultimately befall it.</a:t>
            </a:r>
          </a:p>
          <a:p>
            <a:pPr lvl="1"/>
            <a:r>
              <a:rPr lang="en-US" sz="1600" dirty="0" smtClean="0"/>
              <a:t>Beast represents succession of empires, rising and falling – the same underlying spirit dying and returning as one empire dies and is succeeded by a new empire with the same fundamental nature.  Rome is only the current incarnation of this beast.  (i.e., The Devil is behind all anti-God gov’t.)</a:t>
            </a:r>
          </a:p>
          <a:p>
            <a:r>
              <a:rPr lang="en-US" sz="2000" dirty="0" smtClean="0"/>
              <a:t>Note, the origin, </a:t>
            </a:r>
            <a:r>
              <a:rPr lang="en-US" sz="2000" i="1" dirty="0" smtClean="0">
                <a:solidFill>
                  <a:srgbClr val="800000"/>
                </a:solidFill>
              </a:rPr>
              <a:t>“out of the bottomless pit”</a:t>
            </a:r>
            <a:r>
              <a:rPr lang="en-US" sz="2000" dirty="0" smtClean="0"/>
              <a:t>, is associated with the devilish influence wielded over this empire (</a:t>
            </a:r>
            <a:r>
              <a:rPr lang="en-US" sz="2000" b="1" dirty="0" smtClean="0">
                <a:solidFill>
                  <a:srgbClr val="800000"/>
                </a:solidFill>
              </a:rPr>
              <a:t>9:1-2, 11;7; 13:2; 20:1, 3</a:t>
            </a:r>
            <a:r>
              <a:rPr lang="en-US" sz="2000" dirty="0" smtClean="0"/>
              <a:t>).</a:t>
            </a:r>
          </a:p>
        </p:txBody>
      </p:sp>
    </p:spTree>
    <p:extLst>
      <p:ext uri="{BB962C8B-B14F-4D97-AF65-F5344CB8AC3E}">
        <p14:creationId xmlns:p14="http://schemas.microsoft.com/office/powerpoint/2010/main" val="2747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among the Lampstands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dirty="0" smtClean="0"/>
              <a:t>How </a:t>
            </a:r>
            <a:r>
              <a:rPr lang="en-US" dirty="0"/>
              <a:t>is Jesus described in verses 10-16?  What might these details represent about Jesus</a:t>
            </a:r>
            <a:r>
              <a:rPr lang="en-US" dirty="0" smtClean="0"/>
              <a:t>?</a:t>
            </a:r>
          </a:p>
        </p:txBody>
      </p:sp>
      <p:sp>
        <p:nvSpPr>
          <p:cNvPr id="4" name="TextBox 3"/>
          <p:cNvSpPr txBox="1"/>
          <p:nvPr/>
        </p:nvSpPr>
        <p:spPr>
          <a:xfrm>
            <a:off x="1" y="1743900"/>
            <a:ext cx="4572000" cy="3416320"/>
          </a:xfrm>
          <a:prstGeom prst="rect">
            <a:avLst/>
          </a:prstGeom>
          <a:noFill/>
        </p:spPr>
        <p:txBody>
          <a:bodyPr wrap="square" rtlCol="0">
            <a:spAutoFit/>
          </a:bodyPr>
          <a:lstStyle/>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the </a:t>
            </a:r>
            <a:r>
              <a:rPr lang="en-US" sz="1600" i="1" dirty="0">
                <a:solidFill>
                  <a:srgbClr val="800000"/>
                </a:solidFill>
                <a:latin typeface="Times New Roman" panose="02020603050405020304" pitchFamily="18" charset="0"/>
                <a:cs typeface="Times New Roman" panose="02020603050405020304" pitchFamily="18" charset="0"/>
              </a:rPr>
              <a:t>Alpha and </a:t>
            </a:r>
            <a:r>
              <a:rPr lang="en-US" sz="1600" i="1" dirty="0" smtClean="0">
                <a:solidFill>
                  <a:srgbClr val="800000"/>
                </a:solidFill>
                <a:latin typeface="Times New Roman" panose="02020603050405020304" pitchFamily="18" charset="0"/>
                <a:cs typeface="Times New Roman" panose="02020603050405020304" pitchFamily="18" charset="0"/>
              </a:rPr>
              <a:t>Omega, the First </a:t>
            </a:r>
            <a:r>
              <a:rPr lang="en-US" sz="1600" i="1" dirty="0">
                <a:solidFill>
                  <a:srgbClr val="800000"/>
                </a:solidFill>
                <a:latin typeface="Times New Roman" panose="02020603050405020304" pitchFamily="18" charset="0"/>
                <a:cs typeface="Times New Roman" panose="02020603050405020304" pitchFamily="18" charset="0"/>
              </a:rPr>
              <a:t>and </a:t>
            </a:r>
            <a:r>
              <a:rPr lang="en-US" sz="1600" i="1" dirty="0" smtClean="0">
                <a:solidFill>
                  <a:srgbClr val="800000"/>
                </a:solidFill>
                <a:latin typeface="Times New Roman" panose="02020603050405020304" pitchFamily="18" charset="0"/>
                <a:cs typeface="Times New Roman" panose="02020603050405020304" pitchFamily="18" charset="0"/>
              </a:rPr>
              <a:t>Last</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in the midst of the seven lampstands </a:t>
            </a:r>
            <a:endParaRPr lang="en-US" sz="1600" i="1" dirty="0" smtClean="0">
              <a:solidFill>
                <a:srgbClr val="800000"/>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One </a:t>
            </a:r>
            <a:r>
              <a:rPr lang="en-US" sz="1600" i="1" dirty="0">
                <a:solidFill>
                  <a:srgbClr val="800000"/>
                </a:solidFill>
                <a:latin typeface="Times New Roman" panose="02020603050405020304" pitchFamily="18" charset="0"/>
                <a:cs typeface="Times New Roman" panose="02020603050405020304" pitchFamily="18" charset="0"/>
              </a:rPr>
              <a:t>like the Son of </a:t>
            </a:r>
            <a:r>
              <a:rPr lang="en-US" sz="1600" i="1" dirty="0" smtClean="0">
                <a:solidFill>
                  <a:srgbClr val="800000"/>
                </a:solidFill>
                <a:latin typeface="Times New Roman" panose="02020603050405020304" pitchFamily="18" charset="0"/>
                <a:cs typeface="Times New Roman" panose="02020603050405020304" pitchFamily="18" charset="0"/>
              </a:rPr>
              <a:t>Man</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Clothed </a:t>
            </a:r>
            <a:r>
              <a:rPr lang="en-US" sz="1600" i="1" dirty="0">
                <a:solidFill>
                  <a:srgbClr val="800000"/>
                </a:solidFill>
                <a:latin typeface="Times New Roman" panose="02020603050405020304" pitchFamily="18" charset="0"/>
                <a:cs typeface="Times New Roman" panose="02020603050405020304" pitchFamily="18" charset="0"/>
              </a:rPr>
              <a:t>with a garment down to the feet and girded about the chest with a golden band.</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head and hair were white like wool, as white as </a:t>
            </a:r>
            <a:r>
              <a:rPr lang="en-US" sz="1600" i="1" dirty="0" smtClean="0">
                <a:solidFill>
                  <a:srgbClr val="800000"/>
                </a:solidFill>
                <a:latin typeface="Times New Roman" panose="02020603050405020304" pitchFamily="18" charset="0"/>
                <a:cs typeface="Times New Roman" panose="02020603050405020304" pitchFamily="18" charset="0"/>
              </a:rPr>
              <a:t>snow</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eyes like a flame of </a:t>
            </a:r>
            <a:r>
              <a:rPr lang="en-US" sz="1600" i="1" dirty="0" smtClean="0">
                <a:solidFill>
                  <a:srgbClr val="800000"/>
                </a:solidFill>
                <a:latin typeface="Times New Roman" panose="02020603050405020304" pitchFamily="18" charset="0"/>
                <a:cs typeface="Times New Roman" panose="02020603050405020304" pitchFamily="18" charset="0"/>
              </a:rPr>
              <a:t>fire</a:t>
            </a:r>
            <a:endParaRPr lang="en-US" sz="1600" i="1" dirty="0">
              <a:solidFill>
                <a:srgbClr val="800000"/>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feet were like fine brass, as if refined in a </a:t>
            </a:r>
            <a:r>
              <a:rPr lang="en-US" sz="1600" i="1" dirty="0" smtClean="0">
                <a:solidFill>
                  <a:srgbClr val="800000"/>
                </a:solidFill>
                <a:latin typeface="Times New Roman" panose="02020603050405020304" pitchFamily="18" charset="0"/>
                <a:cs typeface="Times New Roman" panose="02020603050405020304" pitchFamily="18" charset="0"/>
              </a:rPr>
              <a:t>furnace</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voice as the sound of many waters;</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He </a:t>
            </a:r>
            <a:r>
              <a:rPr lang="en-US" sz="1600" i="1" dirty="0">
                <a:solidFill>
                  <a:srgbClr val="800000"/>
                </a:solidFill>
                <a:latin typeface="Times New Roman" panose="02020603050405020304" pitchFamily="18" charset="0"/>
                <a:cs typeface="Times New Roman" panose="02020603050405020304" pitchFamily="18" charset="0"/>
              </a:rPr>
              <a:t>had in His right hand seven </a:t>
            </a:r>
            <a:r>
              <a:rPr lang="en-US" sz="1600" i="1" dirty="0" smtClean="0">
                <a:solidFill>
                  <a:srgbClr val="800000"/>
                </a:solidFill>
                <a:latin typeface="Times New Roman" panose="02020603050405020304" pitchFamily="18" charset="0"/>
                <a:cs typeface="Times New Roman" panose="02020603050405020304" pitchFamily="18" charset="0"/>
              </a:rPr>
              <a:t>stars</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Out </a:t>
            </a:r>
            <a:r>
              <a:rPr lang="en-US" sz="1600" i="1" dirty="0">
                <a:solidFill>
                  <a:srgbClr val="800000"/>
                </a:solidFill>
                <a:latin typeface="Times New Roman" panose="02020603050405020304" pitchFamily="18" charset="0"/>
                <a:cs typeface="Times New Roman" panose="02020603050405020304" pitchFamily="18" charset="0"/>
              </a:rPr>
              <a:t>of His mouth went a sharp two-edged </a:t>
            </a:r>
            <a:r>
              <a:rPr lang="en-US" sz="1600" i="1" dirty="0" smtClean="0">
                <a:solidFill>
                  <a:srgbClr val="800000"/>
                </a:solidFill>
                <a:latin typeface="Times New Roman" panose="02020603050405020304" pitchFamily="18" charset="0"/>
                <a:cs typeface="Times New Roman" panose="02020603050405020304" pitchFamily="18" charset="0"/>
              </a:rPr>
              <a:t>sword</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countenance was like the sun shining in its strength.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Revelation </a:t>
            </a:r>
            <a:r>
              <a:rPr lang="en-US" sz="1600" b="1" dirty="0" smtClean="0">
                <a:solidFill>
                  <a:srgbClr val="800000"/>
                </a:solidFill>
                <a:latin typeface="Times New Roman" panose="02020603050405020304" pitchFamily="18" charset="0"/>
                <a:cs typeface="Times New Roman" panose="02020603050405020304" pitchFamily="18" charset="0"/>
              </a:rPr>
              <a:t>1:11-16</a:t>
            </a:r>
            <a:r>
              <a:rPr lang="en-US" sz="1600" dirty="0" smtClean="0">
                <a:solidFill>
                  <a:srgbClr val="800000"/>
                </a:solidFill>
                <a:latin typeface="Times New Roman" panose="02020603050405020304" pitchFamily="18" charset="0"/>
                <a:cs typeface="Times New Roman" panose="02020603050405020304" pitchFamily="18" charset="0"/>
              </a:rPr>
              <a:t>)</a:t>
            </a:r>
            <a:endParaRPr lang="en-US" sz="1600" dirty="0">
              <a:solidFill>
                <a:srgbClr val="8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1" y="1743900"/>
            <a:ext cx="4572000" cy="3194721"/>
          </a:xfrm>
          <a:prstGeom prst="rect">
            <a:avLst/>
          </a:prstGeom>
          <a:noFill/>
        </p:spPr>
        <p:txBody>
          <a:bodyPr wrap="square" rtlCol="0">
            <a:spAutoFit/>
          </a:bodyPr>
          <a:lstStyle/>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Eternity and sovereignty</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Oversight, knowledge, administration of churches</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King of Prophecy (</a:t>
            </a:r>
            <a:r>
              <a:rPr lang="en-US" sz="1600" b="1" dirty="0" smtClean="0">
                <a:solidFill>
                  <a:srgbClr val="800000"/>
                </a:solidFill>
                <a:latin typeface="Times New Roman" panose="02020603050405020304" pitchFamily="18" charset="0"/>
                <a:cs typeface="Times New Roman" panose="02020603050405020304" pitchFamily="18" charset="0"/>
              </a:rPr>
              <a:t>Daniel 7:9-18</a:t>
            </a: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Royalty and holiness</a:t>
            </a:r>
            <a:b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b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Ancient of days, eternity (</a:t>
            </a:r>
            <a:r>
              <a:rPr lang="en-US" sz="1600" b="1" dirty="0" smtClean="0">
                <a:solidFill>
                  <a:srgbClr val="800000"/>
                </a:solidFill>
                <a:latin typeface="Times New Roman" panose="02020603050405020304" pitchFamily="18" charset="0"/>
                <a:cs typeface="Times New Roman" panose="02020603050405020304" pitchFamily="18" charset="0"/>
              </a:rPr>
              <a:t>Daniel 7:9</a:t>
            </a: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t>
            </a:r>
            <a:b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br>
            <a:endPar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Penetrating sight, omniscience</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Power to tread kingdoms; possible proven worthiness</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Sheer power</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Control, authority over the churches</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Power to convict, judge (</a:t>
            </a:r>
            <a:r>
              <a:rPr lang="en-US" sz="1600" b="1" dirty="0" smtClean="0">
                <a:solidFill>
                  <a:srgbClr val="800000"/>
                </a:solidFill>
                <a:latin typeface="Times New Roman" panose="02020603050405020304" pitchFamily="18" charset="0"/>
                <a:cs typeface="Times New Roman" panose="02020603050405020304" pitchFamily="18" charset="0"/>
              </a:rPr>
              <a:t>Joel 3:12-14; Heb. 4:12</a:t>
            </a: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Glory, power, holiness</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14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fade">
                                      <p:cBhvr>
                                        <p:cTn id="61" dur="500"/>
                                        <p:tgtEl>
                                          <p:spTgt spid="6">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Effect transition="in" filter="fade">
                                      <p:cBhvr>
                                        <p:cTn id="70" dur="500"/>
                                        <p:tgtEl>
                                          <p:spTgt spid="6">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fade">
                                      <p:cBhvr>
                                        <p:cTn id="75" dur="500"/>
                                        <p:tgtEl>
                                          <p:spTgt spid="4">
                                            <p:txEl>
                                              <p:pRg st="7" end="7"/>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Effect transition="in" filter="fade">
                                      <p:cBhvr>
                                        <p:cTn id="79" dur="500"/>
                                        <p:tgtEl>
                                          <p:spTgt spid="6">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xEl>
                                              <p:pRg st="8" end="8"/>
                                            </p:txEl>
                                          </p:spTgt>
                                        </p:tgtEl>
                                        <p:attrNameLst>
                                          <p:attrName>style.visibility</p:attrName>
                                        </p:attrNameLst>
                                      </p:cBhvr>
                                      <p:to>
                                        <p:strVal val="visible"/>
                                      </p:to>
                                    </p:set>
                                    <p:animEffect transition="in" filter="fade">
                                      <p:cBhvr>
                                        <p:cTn id="84" dur="500"/>
                                        <p:tgtEl>
                                          <p:spTgt spid="4">
                                            <p:txEl>
                                              <p:pRg st="8" end="8"/>
                                            </p:txEl>
                                          </p:spTgt>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Effect transition="in" filter="fade">
                                      <p:cBhvr>
                                        <p:cTn id="88" dur="500"/>
                                        <p:tgtEl>
                                          <p:spTgt spid="6">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9" end="9"/>
                                            </p:txEl>
                                          </p:spTgt>
                                        </p:tgtEl>
                                        <p:attrNameLst>
                                          <p:attrName>style.visibility</p:attrName>
                                        </p:attrNameLst>
                                      </p:cBhvr>
                                      <p:to>
                                        <p:strVal val="visible"/>
                                      </p:to>
                                    </p:set>
                                    <p:animEffect transition="in" filter="fade">
                                      <p:cBhvr>
                                        <p:cTn id="93" dur="500"/>
                                        <p:tgtEl>
                                          <p:spTgt spid="4">
                                            <p:txEl>
                                              <p:pRg st="9" end="9"/>
                                            </p:txEl>
                                          </p:spTgt>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6">
                                            <p:txEl>
                                              <p:pRg st="9" end="9"/>
                                            </p:txEl>
                                          </p:spTgt>
                                        </p:tgtEl>
                                        <p:attrNameLst>
                                          <p:attrName>style.visibility</p:attrName>
                                        </p:attrNameLst>
                                      </p:cBhvr>
                                      <p:to>
                                        <p:strVal val="visible"/>
                                      </p:to>
                                    </p:set>
                                    <p:animEffect transition="in" filter="fade">
                                      <p:cBhvr>
                                        <p:cTn id="97" dur="500"/>
                                        <p:tgtEl>
                                          <p:spTgt spid="6">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xEl>
                                              <p:pRg st="10" end="10"/>
                                            </p:txEl>
                                          </p:spTgt>
                                        </p:tgtEl>
                                        <p:attrNameLst>
                                          <p:attrName>style.visibility</p:attrName>
                                        </p:attrNameLst>
                                      </p:cBhvr>
                                      <p:to>
                                        <p:strVal val="visible"/>
                                      </p:to>
                                    </p:set>
                                    <p:animEffect transition="in" filter="fade">
                                      <p:cBhvr>
                                        <p:cTn id="102" dur="500"/>
                                        <p:tgtEl>
                                          <p:spTgt spid="4">
                                            <p:txEl>
                                              <p:pRg st="10" end="10"/>
                                            </p:txEl>
                                          </p:spTgt>
                                        </p:tgtEl>
                                      </p:cBhvr>
                                    </p:animEffec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6">
                                            <p:txEl>
                                              <p:pRg st="10" end="10"/>
                                            </p:txEl>
                                          </p:spTgt>
                                        </p:tgtEl>
                                        <p:attrNameLst>
                                          <p:attrName>style.visibility</p:attrName>
                                        </p:attrNameLst>
                                      </p:cBhvr>
                                      <p:to>
                                        <p:strVal val="visible"/>
                                      </p:to>
                                    </p:set>
                                    <p:animEffect transition="in" filter="fade">
                                      <p:cBhvr>
                                        <p:cTn id="10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Heads of the Scarlet Beast</a:t>
            </a:r>
            <a:endParaRPr lang="en-US" dirty="0"/>
          </a:p>
        </p:txBody>
      </p:sp>
      <p:sp>
        <p:nvSpPr>
          <p:cNvPr id="3" name="Content Placeholder 2"/>
          <p:cNvSpPr>
            <a:spLocks noGrp="1"/>
          </p:cNvSpPr>
          <p:nvPr>
            <p:ph sz="quarter" idx="10"/>
          </p:nvPr>
        </p:nvSpPr>
        <p:spPr/>
        <p:txBody>
          <a:bodyPr/>
          <a:lstStyle/>
          <a:p>
            <a:pPr marL="346075" lvl="0" indent="-346075">
              <a:lnSpc>
                <a:spcPct val="93000"/>
              </a:lnSpc>
              <a:spcBef>
                <a:spcPts val="0"/>
              </a:spcBef>
              <a:buFont typeface="+mj-lt"/>
              <a:buAutoNum type="arabicPeriod" startAt="7"/>
            </a:pPr>
            <a:r>
              <a:rPr lang="en-US" sz="1600" dirty="0"/>
              <a:t>How does the angel interpret the heads of the dragon?  How does this help us understand who the beast really is?</a:t>
            </a:r>
            <a:endParaRPr lang="en-US" sz="1600" dirty="0" smtClean="0"/>
          </a:p>
          <a:p>
            <a:pPr marL="0" indent="0">
              <a:lnSpc>
                <a:spcPct val="93000"/>
              </a:lnSpc>
              <a:spcBef>
                <a:spcPts val="0"/>
              </a:spcBef>
              <a:buNone/>
            </a:pPr>
            <a:r>
              <a:rPr lang="en-US" sz="1600" i="1" dirty="0" smtClean="0">
                <a:solidFill>
                  <a:srgbClr val="800000"/>
                </a:solidFill>
              </a:rPr>
              <a:t>“Here </a:t>
            </a:r>
            <a:r>
              <a:rPr lang="en-US" sz="1600" i="1" dirty="0">
                <a:solidFill>
                  <a:srgbClr val="800000"/>
                </a:solidFill>
              </a:rPr>
              <a:t>is </a:t>
            </a:r>
            <a:r>
              <a:rPr lang="en-US" sz="1600" b="1" i="1" dirty="0">
                <a:solidFill>
                  <a:srgbClr val="800000"/>
                </a:solidFill>
              </a:rPr>
              <a:t>the mind which has </a:t>
            </a:r>
            <a:r>
              <a:rPr lang="en-US" sz="1600" b="1" i="1" u="sng" dirty="0">
                <a:solidFill>
                  <a:srgbClr val="800000"/>
                </a:solidFill>
              </a:rPr>
              <a:t>wisdom</a:t>
            </a:r>
            <a:r>
              <a:rPr lang="en-US" sz="1600" i="1" dirty="0">
                <a:solidFill>
                  <a:srgbClr val="800000"/>
                </a:solidFill>
              </a:rPr>
              <a:t>: The </a:t>
            </a:r>
            <a:r>
              <a:rPr lang="en-US" sz="1600" b="1" i="1" dirty="0">
                <a:solidFill>
                  <a:srgbClr val="800000"/>
                </a:solidFill>
              </a:rPr>
              <a:t>seven heads are </a:t>
            </a:r>
            <a:r>
              <a:rPr lang="en-US" sz="1600" b="1" i="1" u="sng" dirty="0">
                <a:solidFill>
                  <a:srgbClr val="800000"/>
                </a:solidFill>
              </a:rPr>
              <a:t>seven mountains</a:t>
            </a:r>
            <a:r>
              <a:rPr lang="en-US" sz="1600" b="1" i="1" dirty="0">
                <a:solidFill>
                  <a:srgbClr val="800000"/>
                </a:solidFill>
              </a:rPr>
              <a:t> on which the woman sits</a:t>
            </a:r>
            <a:r>
              <a:rPr lang="en-US" sz="1600" i="1" dirty="0" smtClean="0">
                <a:solidFill>
                  <a:srgbClr val="800000"/>
                </a:solidFill>
              </a:rPr>
              <a:t>.  There </a:t>
            </a:r>
            <a:r>
              <a:rPr lang="en-US" sz="1600" i="1" dirty="0">
                <a:solidFill>
                  <a:srgbClr val="800000"/>
                </a:solidFill>
              </a:rPr>
              <a:t>are also</a:t>
            </a:r>
            <a:r>
              <a:rPr lang="en-US" sz="1600" b="1" i="1" dirty="0">
                <a:solidFill>
                  <a:srgbClr val="800000"/>
                </a:solidFill>
              </a:rPr>
              <a:t> seven </a:t>
            </a:r>
            <a:r>
              <a:rPr lang="en-US" sz="1600" b="1" i="1" u="sng" dirty="0">
                <a:solidFill>
                  <a:srgbClr val="800000"/>
                </a:solidFill>
              </a:rPr>
              <a:t>kings</a:t>
            </a:r>
            <a:r>
              <a:rPr lang="en-US" sz="1600" b="1" i="1" dirty="0">
                <a:solidFill>
                  <a:srgbClr val="800000"/>
                </a:solidFill>
              </a:rPr>
              <a:t>. Five have </a:t>
            </a:r>
            <a:r>
              <a:rPr lang="en-US" sz="1600" b="1" i="1" u="sng" dirty="0">
                <a:solidFill>
                  <a:srgbClr val="800000"/>
                </a:solidFill>
              </a:rPr>
              <a:t>fallen</a:t>
            </a:r>
            <a:r>
              <a:rPr lang="en-US" sz="1600" b="1" i="1" dirty="0">
                <a:solidFill>
                  <a:srgbClr val="800000"/>
                </a:solidFill>
              </a:rPr>
              <a:t>, one </a:t>
            </a:r>
            <a:r>
              <a:rPr lang="en-US" sz="1600" b="1" i="1" u="sng" dirty="0">
                <a:solidFill>
                  <a:srgbClr val="800000"/>
                </a:solidFill>
              </a:rPr>
              <a:t>is</a:t>
            </a:r>
            <a:r>
              <a:rPr lang="en-US" sz="1600" b="1" i="1" dirty="0">
                <a:solidFill>
                  <a:srgbClr val="800000"/>
                </a:solidFill>
              </a:rPr>
              <a:t>, and the other has </a:t>
            </a:r>
            <a:r>
              <a:rPr lang="en-US" sz="1600" b="1" i="1" u="sng" dirty="0">
                <a:solidFill>
                  <a:srgbClr val="800000"/>
                </a:solidFill>
              </a:rPr>
              <a:t>not yet come</a:t>
            </a:r>
            <a:r>
              <a:rPr lang="en-US" sz="1600" i="1" dirty="0">
                <a:solidFill>
                  <a:srgbClr val="800000"/>
                </a:solidFill>
              </a:rPr>
              <a:t>. And when he comes, </a:t>
            </a:r>
            <a:r>
              <a:rPr lang="en-US" sz="1600" b="1" i="1" dirty="0">
                <a:solidFill>
                  <a:srgbClr val="800000"/>
                </a:solidFill>
              </a:rPr>
              <a:t>he must continue a short time</a:t>
            </a:r>
            <a:r>
              <a:rPr lang="en-US" sz="1600" i="1" dirty="0" smtClean="0">
                <a:solidFill>
                  <a:srgbClr val="800000"/>
                </a:solidFill>
              </a:rPr>
              <a:t>.  And </a:t>
            </a:r>
            <a:r>
              <a:rPr lang="en-US" sz="1600" b="1" i="1" dirty="0">
                <a:solidFill>
                  <a:srgbClr val="800000"/>
                </a:solidFill>
              </a:rPr>
              <a:t>the </a:t>
            </a:r>
            <a:r>
              <a:rPr lang="en-US" sz="1600" b="1" i="1" u="sng" dirty="0">
                <a:solidFill>
                  <a:srgbClr val="800000"/>
                </a:solidFill>
              </a:rPr>
              <a:t>beast</a:t>
            </a:r>
            <a:r>
              <a:rPr lang="en-US" sz="1600" b="1" i="1" dirty="0">
                <a:solidFill>
                  <a:srgbClr val="800000"/>
                </a:solidFill>
              </a:rPr>
              <a:t> that was, and is not, is himself </a:t>
            </a:r>
            <a:r>
              <a:rPr lang="en-US" sz="1600" b="1" i="1" u="sng" dirty="0">
                <a:solidFill>
                  <a:srgbClr val="800000"/>
                </a:solidFill>
              </a:rPr>
              <a:t>also the eighth</a:t>
            </a:r>
            <a:r>
              <a:rPr lang="en-US" sz="1600" b="1" i="1" dirty="0">
                <a:solidFill>
                  <a:srgbClr val="800000"/>
                </a:solidFill>
              </a:rPr>
              <a:t>, and is </a:t>
            </a:r>
            <a:r>
              <a:rPr lang="en-US" sz="1600" b="1" i="1" u="sng" dirty="0">
                <a:solidFill>
                  <a:srgbClr val="800000"/>
                </a:solidFill>
              </a:rPr>
              <a:t>of the seven</a:t>
            </a:r>
            <a:r>
              <a:rPr lang="en-US" sz="1600" b="1" i="1" dirty="0">
                <a:solidFill>
                  <a:srgbClr val="800000"/>
                </a:solidFill>
              </a:rPr>
              <a:t>, and is going to perdition</a:t>
            </a:r>
            <a:r>
              <a:rPr lang="en-US" sz="1600" i="1" dirty="0" smtClean="0">
                <a:solidFill>
                  <a:srgbClr val="800000"/>
                </a:solidFill>
              </a:rPr>
              <a:t>.” </a:t>
            </a:r>
            <a:r>
              <a:rPr lang="en-US" sz="1600" dirty="0" smtClean="0"/>
              <a:t>(</a:t>
            </a:r>
            <a:r>
              <a:rPr lang="en-US" sz="1600" b="1" dirty="0" smtClean="0">
                <a:solidFill>
                  <a:srgbClr val="800000"/>
                </a:solidFill>
              </a:rPr>
              <a:t>Revelation 17:9-11</a:t>
            </a:r>
            <a:r>
              <a:rPr lang="en-US" sz="1600" dirty="0" smtClean="0"/>
              <a:t>)</a:t>
            </a:r>
          </a:p>
          <a:p>
            <a:pPr>
              <a:lnSpc>
                <a:spcPct val="93000"/>
              </a:lnSpc>
              <a:spcBef>
                <a:spcPts val="0"/>
              </a:spcBef>
            </a:pPr>
            <a:r>
              <a:rPr lang="en-US" sz="1600" i="1" dirty="0" smtClean="0">
                <a:solidFill>
                  <a:srgbClr val="800000"/>
                </a:solidFill>
              </a:rPr>
              <a:t>“Seven heads”</a:t>
            </a:r>
            <a:r>
              <a:rPr lang="en-US" sz="1600" dirty="0" smtClean="0"/>
              <a:t> → </a:t>
            </a:r>
            <a:r>
              <a:rPr lang="en-US" sz="1600" i="1" dirty="0" smtClean="0">
                <a:solidFill>
                  <a:srgbClr val="800000"/>
                </a:solidFill>
              </a:rPr>
              <a:t>“</a:t>
            </a:r>
            <a:r>
              <a:rPr lang="en-US" sz="1600" i="1" dirty="0">
                <a:solidFill>
                  <a:srgbClr val="800000"/>
                </a:solidFill>
              </a:rPr>
              <a:t>seven mountains”</a:t>
            </a:r>
            <a:r>
              <a:rPr lang="en-US" sz="1600" dirty="0"/>
              <a:t> →</a:t>
            </a:r>
            <a:r>
              <a:rPr lang="en-US" sz="1600" i="1" dirty="0">
                <a:solidFill>
                  <a:srgbClr val="800000"/>
                </a:solidFill>
              </a:rPr>
              <a:t> </a:t>
            </a:r>
            <a:r>
              <a:rPr lang="en-US" sz="1600" i="1" dirty="0" smtClean="0">
                <a:solidFill>
                  <a:srgbClr val="800000"/>
                </a:solidFill>
              </a:rPr>
              <a:t>“seven kings”</a:t>
            </a:r>
            <a:r>
              <a:rPr lang="en-US" sz="1600" i="1" dirty="0"/>
              <a:t> → </a:t>
            </a:r>
            <a:r>
              <a:rPr lang="en-US" sz="1600" dirty="0" smtClean="0"/>
              <a:t>seven kingdoms (</a:t>
            </a:r>
            <a:r>
              <a:rPr lang="en-US" sz="1600" b="1" dirty="0" smtClean="0">
                <a:solidFill>
                  <a:srgbClr val="800000"/>
                </a:solidFill>
              </a:rPr>
              <a:t>Daniel 7:17-23</a:t>
            </a:r>
            <a:r>
              <a:rPr lang="en-US" sz="1600" dirty="0" smtClean="0"/>
              <a:t>).</a:t>
            </a:r>
          </a:p>
          <a:p>
            <a:pPr>
              <a:lnSpc>
                <a:spcPct val="93000"/>
              </a:lnSpc>
              <a:spcBef>
                <a:spcPts val="0"/>
              </a:spcBef>
            </a:pPr>
            <a:r>
              <a:rPr lang="en-US" sz="1600" dirty="0" smtClean="0"/>
              <a:t>Literally, the city of Rome was built on top of seven hills, but this is a figurative, symbolic book …</a:t>
            </a:r>
          </a:p>
          <a:p>
            <a:pPr>
              <a:lnSpc>
                <a:spcPct val="93000"/>
              </a:lnSpc>
              <a:spcBef>
                <a:spcPts val="0"/>
              </a:spcBef>
              <a:buFont typeface="+mj-lt"/>
              <a:buAutoNum type="alphaUcPeriod"/>
            </a:pPr>
            <a:r>
              <a:rPr lang="en-US" sz="1600" dirty="0" smtClean="0"/>
              <a:t>Complete number of Roman emperors (1</a:t>
            </a:r>
            <a:r>
              <a:rPr lang="en-US" sz="1600" baseline="30000" dirty="0" smtClean="0"/>
              <a:t>st</a:t>
            </a:r>
            <a:r>
              <a:rPr lang="en-US" sz="1600" dirty="0" smtClean="0"/>
              <a:t> Augustus … 5</a:t>
            </a:r>
            <a:r>
              <a:rPr lang="en-US" sz="1600" baseline="30000" dirty="0" smtClean="0"/>
              <a:t>th</a:t>
            </a:r>
            <a:r>
              <a:rPr lang="en-US" sz="1600" dirty="0" smtClean="0"/>
              <a:t> Nero, 6</a:t>
            </a:r>
            <a:r>
              <a:rPr lang="en-US" sz="1600" baseline="30000" dirty="0" smtClean="0"/>
              <a:t>th</a:t>
            </a:r>
            <a:r>
              <a:rPr lang="en-US" sz="1600" dirty="0" smtClean="0"/>
              <a:t> Vespasian, 7</a:t>
            </a:r>
            <a:r>
              <a:rPr lang="en-US" sz="1600" baseline="30000" dirty="0" smtClean="0"/>
              <a:t>th</a:t>
            </a:r>
            <a:r>
              <a:rPr lang="en-US" sz="1600" dirty="0" smtClean="0"/>
              <a:t> Titus, 8</a:t>
            </a:r>
            <a:r>
              <a:rPr lang="en-US" sz="1600" baseline="30000" dirty="0" smtClean="0"/>
              <a:t>th</a:t>
            </a:r>
            <a:r>
              <a:rPr lang="en-US" sz="1600" dirty="0" smtClean="0"/>
              <a:t> Domitian).</a:t>
            </a:r>
          </a:p>
          <a:p>
            <a:pPr lvl="1">
              <a:lnSpc>
                <a:spcPct val="93000"/>
              </a:lnSpc>
              <a:spcBef>
                <a:spcPts val="0"/>
              </a:spcBef>
            </a:pPr>
            <a:r>
              <a:rPr lang="en-US" sz="1200" dirty="0" smtClean="0"/>
              <a:t>Opposite of history – many more emperors and persecution came after Domitian, not before.</a:t>
            </a:r>
          </a:p>
          <a:p>
            <a:pPr lvl="1">
              <a:lnSpc>
                <a:spcPct val="93000"/>
              </a:lnSpc>
              <a:spcBef>
                <a:spcPts val="0"/>
              </a:spcBef>
            </a:pPr>
            <a:r>
              <a:rPr lang="en-US" sz="1200" dirty="0" smtClean="0"/>
              <a:t>Puts writing in time of Vespasian, contrary to all evidence for both early and late dates.</a:t>
            </a:r>
          </a:p>
          <a:p>
            <a:pPr>
              <a:lnSpc>
                <a:spcPct val="93000"/>
              </a:lnSpc>
              <a:spcBef>
                <a:spcPts val="0"/>
              </a:spcBef>
              <a:buFont typeface="+mj-lt"/>
              <a:buAutoNum type="alphaUcPeriod" startAt="2"/>
            </a:pPr>
            <a:r>
              <a:rPr lang="en-US" sz="1600" dirty="0" smtClean="0"/>
              <a:t>Complete number of provinces and kingdoms that comprise the Roman empire.</a:t>
            </a:r>
          </a:p>
          <a:p>
            <a:pPr lvl="1">
              <a:lnSpc>
                <a:spcPct val="93000"/>
              </a:lnSpc>
              <a:spcBef>
                <a:spcPts val="0"/>
              </a:spcBef>
            </a:pPr>
            <a:r>
              <a:rPr lang="en-US" sz="1200" dirty="0" smtClean="0"/>
              <a:t>These kingdoms, provinces support the lifestyle and influence of the harlot.</a:t>
            </a:r>
          </a:p>
          <a:p>
            <a:pPr lvl="1">
              <a:lnSpc>
                <a:spcPct val="93000"/>
              </a:lnSpc>
              <a:spcBef>
                <a:spcPts val="0"/>
              </a:spcBef>
            </a:pPr>
            <a:r>
              <a:rPr lang="en-US" sz="1200" dirty="0" smtClean="0"/>
              <a:t>Recall, kings &amp; kingdoms were interchanged because of a great king that built the kingdom. … Here the beast represents a powerful king, epitomizing the empire (</a:t>
            </a:r>
            <a:r>
              <a:rPr lang="en-US" sz="1200" b="1" dirty="0" smtClean="0">
                <a:solidFill>
                  <a:srgbClr val="800000"/>
                </a:solidFill>
              </a:rPr>
              <a:t>Daniel 7:17-23</a:t>
            </a:r>
            <a:r>
              <a:rPr lang="en-US" sz="1200" dirty="0" smtClean="0"/>
              <a:t>).</a:t>
            </a:r>
          </a:p>
          <a:p>
            <a:pPr>
              <a:lnSpc>
                <a:spcPct val="93000"/>
              </a:lnSpc>
              <a:spcBef>
                <a:spcPts val="0"/>
              </a:spcBef>
              <a:buFont typeface="+mj-lt"/>
              <a:buAutoNum type="alphaUcPeriod" startAt="3"/>
            </a:pPr>
            <a:r>
              <a:rPr lang="en-US" sz="1600" dirty="0" smtClean="0"/>
              <a:t>Complete number of empires that have fought God’s people under the Dragon’s direction:</a:t>
            </a:r>
          </a:p>
          <a:p>
            <a:pPr lvl="1">
              <a:lnSpc>
                <a:spcPct val="93000"/>
              </a:lnSpc>
              <a:spcBef>
                <a:spcPts val="0"/>
              </a:spcBef>
            </a:pPr>
            <a:r>
              <a:rPr lang="en-US" sz="1200" dirty="0" smtClean="0"/>
              <a:t>Symbolic, but could include:  Ancient Babylon, Assyria, Babylon, </a:t>
            </a:r>
            <a:r>
              <a:rPr lang="en-US" sz="1200" dirty="0" err="1" smtClean="0"/>
              <a:t>Medo</a:t>
            </a:r>
            <a:r>
              <a:rPr lang="en-US" sz="1200" dirty="0" smtClean="0"/>
              <a:t>-Persia, Greece … (kings → empires, </a:t>
            </a:r>
            <a:r>
              <a:rPr lang="en-US" sz="1200" b="1" dirty="0" smtClean="0">
                <a:solidFill>
                  <a:srgbClr val="800000"/>
                </a:solidFill>
              </a:rPr>
              <a:t>Daniel 7:17-23</a:t>
            </a:r>
            <a:r>
              <a:rPr lang="en-US" sz="1200" dirty="0" smtClean="0"/>
              <a:t>).</a:t>
            </a:r>
          </a:p>
          <a:p>
            <a:pPr lvl="1">
              <a:lnSpc>
                <a:spcPct val="93000"/>
              </a:lnSpc>
              <a:spcBef>
                <a:spcPts val="0"/>
              </a:spcBef>
            </a:pPr>
            <a:r>
              <a:rPr lang="en-US" sz="1200" dirty="0" smtClean="0"/>
              <a:t>Rome would be current empire (</a:t>
            </a:r>
            <a:r>
              <a:rPr lang="en-US" sz="1200" i="1" dirty="0" smtClean="0">
                <a:solidFill>
                  <a:srgbClr val="800000"/>
                </a:solidFill>
              </a:rPr>
              <a:t>“one is”</a:t>
            </a:r>
            <a:r>
              <a:rPr lang="en-US" sz="1200" dirty="0" smtClean="0"/>
              <a:t>).  But, most had passed (</a:t>
            </a:r>
            <a:r>
              <a:rPr lang="en-US" sz="1200" i="1" dirty="0" smtClean="0">
                <a:solidFill>
                  <a:srgbClr val="800000"/>
                </a:solidFill>
              </a:rPr>
              <a:t>“five have fallen”</a:t>
            </a:r>
            <a:r>
              <a:rPr lang="en-US" sz="1200" dirty="0" smtClean="0"/>
              <a:t>)</a:t>
            </a:r>
            <a:r>
              <a:rPr lang="en-US" sz="1200" i="1" dirty="0" smtClean="0"/>
              <a:t>.</a:t>
            </a:r>
          </a:p>
          <a:p>
            <a:pPr lvl="1">
              <a:lnSpc>
                <a:spcPct val="93000"/>
              </a:lnSpc>
              <a:spcBef>
                <a:spcPts val="0"/>
              </a:spcBef>
            </a:pPr>
            <a:r>
              <a:rPr lang="en-US" sz="1200" dirty="0" smtClean="0"/>
              <a:t>The last, </a:t>
            </a:r>
            <a:r>
              <a:rPr lang="en-US" sz="1200" i="1" dirty="0" smtClean="0">
                <a:solidFill>
                  <a:srgbClr val="800000"/>
                </a:solidFill>
              </a:rPr>
              <a:t>“not yet come”</a:t>
            </a:r>
            <a:r>
              <a:rPr lang="en-US" sz="1200" dirty="0" smtClean="0"/>
              <a:t>, could be the one described in Revelation </a:t>
            </a:r>
            <a:r>
              <a:rPr lang="en-US" sz="1200" b="1" dirty="0" smtClean="0">
                <a:solidFill>
                  <a:srgbClr val="800000"/>
                </a:solidFill>
              </a:rPr>
              <a:t>20:7-9</a:t>
            </a:r>
            <a:r>
              <a:rPr lang="en-US" sz="1200" dirty="0" smtClean="0"/>
              <a:t>?</a:t>
            </a:r>
          </a:p>
          <a:p>
            <a:pPr lvl="1">
              <a:lnSpc>
                <a:spcPct val="93000"/>
              </a:lnSpc>
              <a:spcBef>
                <a:spcPts val="0"/>
              </a:spcBef>
            </a:pPr>
            <a:r>
              <a:rPr lang="en-US" sz="1200" dirty="0" smtClean="0"/>
              <a:t>The </a:t>
            </a:r>
            <a:r>
              <a:rPr lang="en-US" sz="1200" i="1" dirty="0" smtClean="0">
                <a:solidFill>
                  <a:srgbClr val="800000"/>
                </a:solidFill>
              </a:rPr>
              <a:t>“eighth”</a:t>
            </a:r>
            <a:r>
              <a:rPr lang="en-US" sz="1200" dirty="0"/>
              <a:t> </a:t>
            </a:r>
            <a:r>
              <a:rPr lang="en-US" sz="1200" dirty="0" smtClean="0"/>
              <a:t>may emphasize a common, composite nature to all of these empires.  They have common source and destiny (perdition).</a:t>
            </a:r>
          </a:p>
          <a:p>
            <a:pPr lvl="1">
              <a:lnSpc>
                <a:spcPct val="93000"/>
              </a:lnSpc>
              <a:spcBef>
                <a:spcPts val="0"/>
              </a:spcBef>
            </a:pPr>
            <a:r>
              <a:rPr lang="en-US" sz="1200" dirty="0" smtClean="0"/>
              <a:t>Could be a form of emphasis, indicating overflowing empires (</a:t>
            </a:r>
            <a:r>
              <a:rPr lang="en-US" sz="1200" i="1" dirty="0" smtClean="0">
                <a:solidFill>
                  <a:srgbClr val="800000"/>
                </a:solidFill>
              </a:rPr>
              <a:t>“for three transgressions … and for four”</a:t>
            </a:r>
            <a:r>
              <a:rPr lang="en-US" sz="1200" dirty="0" smtClean="0"/>
              <a:t>, </a:t>
            </a:r>
            <a:r>
              <a:rPr lang="en-US" sz="1200" b="1" dirty="0" smtClean="0">
                <a:solidFill>
                  <a:srgbClr val="800000"/>
                </a:solidFill>
              </a:rPr>
              <a:t>Amos 1-2</a:t>
            </a:r>
            <a:r>
              <a:rPr lang="en-US" sz="1200" dirty="0" smtClean="0"/>
              <a:t>).</a:t>
            </a:r>
            <a:endParaRPr lang="en-US" sz="1600" dirty="0" smtClean="0"/>
          </a:p>
        </p:txBody>
      </p:sp>
    </p:spTree>
    <p:extLst>
      <p:ext uri="{BB962C8B-B14F-4D97-AF65-F5344CB8AC3E}">
        <p14:creationId xmlns:p14="http://schemas.microsoft.com/office/powerpoint/2010/main" val="22800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par>
                          <p:cTn id="70" fill="hold">
                            <p:stCondLst>
                              <p:cond delay="2500"/>
                            </p:stCondLst>
                            <p:childTnLst>
                              <p:par>
                                <p:cTn id="71" presetID="10" presetClass="entr" presetSubtype="0" fill="hold" nodeType="after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Effect transition="in" filter="fade">
                                      <p:cBhvr>
                                        <p:cTn id="7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a:t>
            </a:r>
            <a:r>
              <a:rPr lang="en-US" dirty="0" smtClean="0"/>
              <a:t>Horns of </a:t>
            </a:r>
            <a:r>
              <a:rPr lang="en-US" dirty="0"/>
              <a:t>the Scarlet Beast</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are the horns of the beast interpreted by the angel?  How do the horns support the dragon’s agenda?</a:t>
            </a:r>
            <a:endParaRPr lang="en-US" sz="2000" dirty="0" smtClean="0"/>
          </a:p>
          <a:p>
            <a:pPr marL="0" indent="0">
              <a:buNone/>
            </a:pPr>
            <a:r>
              <a:rPr lang="en-US" sz="2000" i="1" dirty="0" smtClean="0">
                <a:solidFill>
                  <a:srgbClr val="800000"/>
                </a:solidFill>
              </a:rPr>
              <a:t>“The </a:t>
            </a:r>
            <a:r>
              <a:rPr lang="en-US" sz="2000" b="1" i="1" dirty="0" smtClean="0">
                <a:solidFill>
                  <a:srgbClr val="800000"/>
                </a:solidFill>
              </a:rPr>
              <a:t>ten horns which you saw are </a:t>
            </a:r>
            <a:r>
              <a:rPr lang="en-US" sz="2000" b="1" i="1" u="sng" dirty="0" smtClean="0">
                <a:solidFill>
                  <a:srgbClr val="800000"/>
                </a:solidFill>
              </a:rPr>
              <a:t>ten kings</a:t>
            </a:r>
            <a:r>
              <a:rPr lang="en-US" sz="2000" b="1" i="1" dirty="0" smtClean="0">
                <a:solidFill>
                  <a:srgbClr val="800000"/>
                </a:solidFill>
              </a:rPr>
              <a:t> </a:t>
            </a:r>
            <a:r>
              <a:rPr lang="en-US" sz="2000" i="1" dirty="0" smtClean="0">
                <a:solidFill>
                  <a:srgbClr val="800000"/>
                </a:solidFill>
              </a:rPr>
              <a:t>who have </a:t>
            </a:r>
            <a:r>
              <a:rPr lang="en-US" sz="2000" b="1" i="1" dirty="0" smtClean="0">
                <a:solidFill>
                  <a:srgbClr val="800000"/>
                </a:solidFill>
              </a:rPr>
              <a:t>received no kingdom as yet</a:t>
            </a:r>
            <a:r>
              <a:rPr lang="en-US" sz="2000" i="1" dirty="0" smtClean="0">
                <a:solidFill>
                  <a:srgbClr val="800000"/>
                </a:solidFill>
              </a:rPr>
              <a:t>, but they </a:t>
            </a:r>
            <a:r>
              <a:rPr lang="en-US" sz="2000" b="1" i="1" dirty="0" smtClean="0">
                <a:solidFill>
                  <a:srgbClr val="800000"/>
                </a:solidFill>
              </a:rPr>
              <a:t>receive authority </a:t>
            </a:r>
            <a:r>
              <a:rPr lang="en-US" sz="2000" b="1" i="1" u="sng" dirty="0" smtClean="0">
                <a:solidFill>
                  <a:srgbClr val="800000"/>
                </a:solidFill>
              </a:rPr>
              <a:t>for one hour</a:t>
            </a:r>
            <a:r>
              <a:rPr lang="en-US" sz="2000" b="1" i="1" dirty="0" smtClean="0">
                <a:solidFill>
                  <a:srgbClr val="800000"/>
                </a:solidFill>
              </a:rPr>
              <a:t> as kings with the beast</a:t>
            </a:r>
            <a:r>
              <a:rPr lang="en-US" sz="2000" i="1" dirty="0" smtClean="0">
                <a:solidFill>
                  <a:srgbClr val="800000"/>
                </a:solidFill>
              </a:rPr>
              <a:t>.  </a:t>
            </a:r>
            <a:r>
              <a:rPr lang="en-US" sz="2000" b="1" i="1" dirty="0" smtClean="0">
                <a:solidFill>
                  <a:srgbClr val="800000"/>
                </a:solidFill>
              </a:rPr>
              <a:t>These are of </a:t>
            </a:r>
            <a:r>
              <a:rPr lang="en-US" sz="2000" b="1" i="1" u="sng" dirty="0" smtClean="0">
                <a:solidFill>
                  <a:srgbClr val="800000"/>
                </a:solidFill>
              </a:rPr>
              <a:t>one mind</a:t>
            </a:r>
            <a:r>
              <a:rPr lang="en-US" sz="2000" i="1" dirty="0" smtClean="0">
                <a:solidFill>
                  <a:srgbClr val="800000"/>
                </a:solidFill>
              </a:rPr>
              <a:t>, and </a:t>
            </a:r>
            <a:r>
              <a:rPr lang="en-US" sz="2000" b="1" i="1" dirty="0" smtClean="0">
                <a:solidFill>
                  <a:srgbClr val="800000"/>
                </a:solidFill>
              </a:rPr>
              <a:t>they will </a:t>
            </a:r>
            <a:r>
              <a:rPr lang="en-US" sz="2000" b="1" i="1" u="sng" dirty="0" smtClean="0">
                <a:solidFill>
                  <a:srgbClr val="800000"/>
                </a:solidFill>
              </a:rPr>
              <a:t>give</a:t>
            </a:r>
            <a:r>
              <a:rPr lang="en-US" sz="2000" b="1" i="1" dirty="0" smtClean="0">
                <a:solidFill>
                  <a:srgbClr val="800000"/>
                </a:solidFill>
              </a:rPr>
              <a:t> their power and authority </a:t>
            </a:r>
            <a:r>
              <a:rPr lang="en-US" sz="2000" b="1" i="1" u="sng" dirty="0" smtClean="0">
                <a:solidFill>
                  <a:srgbClr val="800000"/>
                </a:solidFill>
              </a:rPr>
              <a:t>to the beast</a:t>
            </a:r>
            <a:r>
              <a:rPr lang="en-US" sz="2000" i="1" dirty="0" smtClean="0">
                <a:solidFill>
                  <a:srgbClr val="800000"/>
                </a:solidFill>
              </a:rPr>
              <a:t>.  These will </a:t>
            </a:r>
            <a:r>
              <a:rPr lang="en-US" sz="2000" b="1" i="1" dirty="0" smtClean="0">
                <a:solidFill>
                  <a:srgbClr val="800000"/>
                </a:solidFill>
              </a:rPr>
              <a:t>make war with the Lamb</a:t>
            </a:r>
            <a:r>
              <a:rPr lang="en-US" sz="2000" i="1" dirty="0" smtClean="0">
                <a:solidFill>
                  <a:srgbClr val="800000"/>
                </a:solidFill>
              </a:rPr>
              <a:t>, and </a:t>
            </a:r>
            <a:r>
              <a:rPr lang="en-US" sz="2000" b="1" i="1" dirty="0" smtClean="0">
                <a:solidFill>
                  <a:srgbClr val="800000"/>
                </a:solidFill>
              </a:rPr>
              <a:t>the Lamb will </a:t>
            </a:r>
            <a:r>
              <a:rPr lang="en-US" sz="2000" b="1" i="1" u="sng" dirty="0" smtClean="0">
                <a:solidFill>
                  <a:srgbClr val="800000"/>
                </a:solidFill>
              </a:rPr>
              <a:t>overcome</a:t>
            </a:r>
            <a:r>
              <a:rPr lang="en-US" sz="2000" b="1" i="1" dirty="0" smtClean="0">
                <a:solidFill>
                  <a:srgbClr val="800000"/>
                </a:solidFill>
              </a:rPr>
              <a:t> them</a:t>
            </a:r>
            <a:r>
              <a:rPr lang="en-US" sz="2000" i="1" dirty="0" smtClean="0">
                <a:solidFill>
                  <a:srgbClr val="800000"/>
                </a:solidFill>
              </a:rPr>
              <a:t>, for He is Lord of lords and King of kings; and </a:t>
            </a:r>
            <a:r>
              <a:rPr lang="en-US" sz="2000" b="1" i="1" dirty="0" smtClean="0">
                <a:solidFill>
                  <a:srgbClr val="800000"/>
                </a:solidFill>
              </a:rPr>
              <a:t>those who are </a:t>
            </a:r>
            <a:r>
              <a:rPr lang="en-US" sz="2000" b="1" i="1" u="sng" dirty="0" smtClean="0">
                <a:solidFill>
                  <a:srgbClr val="800000"/>
                </a:solidFill>
              </a:rPr>
              <a:t>with Him</a:t>
            </a:r>
            <a:r>
              <a:rPr lang="en-US" sz="2000" b="1" i="1" dirty="0" smtClean="0">
                <a:solidFill>
                  <a:srgbClr val="800000"/>
                </a:solidFill>
              </a:rPr>
              <a:t> are </a:t>
            </a:r>
            <a:r>
              <a:rPr lang="en-US" sz="2000" b="1" i="1" u="sng" dirty="0" smtClean="0">
                <a:solidFill>
                  <a:srgbClr val="800000"/>
                </a:solidFill>
              </a:rPr>
              <a:t>called</a:t>
            </a:r>
            <a:r>
              <a:rPr lang="en-US" sz="2000" b="1" i="1" dirty="0" smtClean="0">
                <a:solidFill>
                  <a:srgbClr val="800000"/>
                </a:solidFill>
              </a:rPr>
              <a:t>, </a:t>
            </a:r>
            <a:r>
              <a:rPr lang="en-US" sz="2000" b="1" i="1" u="sng" dirty="0" smtClean="0">
                <a:solidFill>
                  <a:srgbClr val="800000"/>
                </a:solidFill>
              </a:rPr>
              <a:t>chosen</a:t>
            </a:r>
            <a:r>
              <a:rPr lang="en-US" sz="2000" b="1" i="1" dirty="0" smtClean="0">
                <a:solidFill>
                  <a:srgbClr val="800000"/>
                </a:solidFill>
              </a:rPr>
              <a:t>, and </a:t>
            </a:r>
            <a:r>
              <a:rPr lang="en-US" sz="2000" b="1" i="1" u="sng" dirty="0" smtClean="0">
                <a:solidFill>
                  <a:srgbClr val="800000"/>
                </a:solidFill>
              </a:rPr>
              <a:t>faithful</a:t>
            </a:r>
            <a:r>
              <a:rPr lang="en-US" sz="2000" i="1" dirty="0" smtClean="0">
                <a:solidFill>
                  <a:srgbClr val="800000"/>
                </a:solidFill>
              </a:rPr>
              <a:t>.”  </a:t>
            </a:r>
            <a:r>
              <a:rPr lang="en-US" sz="2000" dirty="0" smtClean="0"/>
              <a:t>(</a:t>
            </a:r>
            <a:r>
              <a:rPr lang="en-US" sz="2000" b="1" dirty="0" smtClean="0">
                <a:solidFill>
                  <a:srgbClr val="800000"/>
                </a:solidFill>
              </a:rPr>
              <a:t>Rev. 17:12-14</a:t>
            </a:r>
            <a:r>
              <a:rPr lang="en-US" sz="2000" dirty="0" smtClean="0"/>
              <a:t>)</a:t>
            </a:r>
          </a:p>
          <a:p>
            <a:r>
              <a:rPr lang="en-US" sz="2000" i="1" dirty="0" smtClean="0">
                <a:solidFill>
                  <a:srgbClr val="800000"/>
                </a:solidFill>
              </a:rPr>
              <a:t>“Ten horns”</a:t>
            </a:r>
            <a:r>
              <a:rPr lang="en-US" sz="2000" i="1" dirty="0" smtClean="0"/>
              <a:t> → </a:t>
            </a:r>
            <a:r>
              <a:rPr lang="en-US" sz="2000" i="1" dirty="0" smtClean="0">
                <a:solidFill>
                  <a:srgbClr val="800000"/>
                </a:solidFill>
              </a:rPr>
              <a:t>“ten kings”</a:t>
            </a:r>
            <a:r>
              <a:rPr lang="en-US" sz="2000" i="1" dirty="0" smtClean="0"/>
              <a:t> → </a:t>
            </a:r>
            <a:r>
              <a:rPr lang="en-US" sz="2000" dirty="0" smtClean="0"/>
              <a:t>Complete number of leaders:</a:t>
            </a:r>
            <a:br>
              <a:rPr lang="en-US" sz="2000" dirty="0" smtClean="0"/>
            </a:br>
            <a:r>
              <a:rPr lang="en-US" sz="2000" dirty="0" smtClean="0"/>
              <a:t>Petty kings or provincial rulers.</a:t>
            </a:r>
          </a:p>
          <a:p>
            <a:r>
              <a:rPr lang="en-US" sz="2000" dirty="0" smtClean="0"/>
              <a:t>Submit to the beast hoping to receive greater authority and power.</a:t>
            </a:r>
          </a:p>
          <a:p>
            <a:r>
              <a:rPr lang="en-US" sz="2000" dirty="0" smtClean="0"/>
              <a:t>Their power is increased, but only for a little while.</a:t>
            </a:r>
          </a:p>
          <a:p>
            <a:r>
              <a:rPr lang="en-US" sz="2000" dirty="0" smtClean="0"/>
              <a:t>They will drive persecution against the Lamb’s church &amp; saints but ultimately lose.</a:t>
            </a:r>
          </a:p>
          <a:p>
            <a:r>
              <a:rPr lang="en-US" sz="2000" dirty="0" smtClean="0"/>
              <a:t>Have we answered the gospel call and been chosen?  Are we remaining faithful?</a:t>
            </a:r>
          </a:p>
        </p:txBody>
      </p:sp>
    </p:spTree>
    <p:extLst>
      <p:ext uri="{BB962C8B-B14F-4D97-AF65-F5344CB8AC3E}">
        <p14:creationId xmlns:p14="http://schemas.microsoft.com/office/powerpoint/2010/main" val="22095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Harlot Who Sits on Many Waters”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What is the significance of the </a:t>
            </a:r>
            <a:r>
              <a:rPr lang="en-US" sz="2000" i="1" dirty="0">
                <a:solidFill>
                  <a:srgbClr val="800000"/>
                </a:solidFill>
              </a:rPr>
              <a:t>“waters … where the harlot sits”</a:t>
            </a:r>
            <a:r>
              <a:rPr lang="en-US" sz="2000" dirty="0"/>
              <a:t>?</a:t>
            </a:r>
            <a:endParaRPr lang="en-US" sz="2000" dirty="0" smtClean="0"/>
          </a:p>
          <a:p>
            <a:pPr marL="0" indent="0">
              <a:buNone/>
            </a:pPr>
            <a:r>
              <a:rPr lang="en-US" sz="2000" i="1" dirty="0">
                <a:solidFill>
                  <a:srgbClr val="800000"/>
                </a:solidFill>
              </a:rPr>
              <a:t>Then he said to me, </a:t>
            </a:r>
            <a:r>
              <a:rPr lang="en-US" sz="2000" i="1" dirty="0" smtClean="0">
                <a:solidFill>
                  <a:srgbClr val="800000"/>
                </a:solidFill>
              </a:rPr>
              <a:t>“The </a:t>
            </a:r>
            <a:r>
              <a:rPr lang="en-US" sz="2000" b="1" i="1" u="sng" dirty="0">
                <a:solidFill>
                  <a:srgbClr val="800000"/>
                </a:solidFill>
              </a:rPr>
              <a:t>waters</a:t>
            </a:r>
            <a:r>
              <a:rPr lang="en-US" sz="2000" i="1" dirty="0">
                <a:solidFill>
                  <a:srgbClr val="800000"/>
                </a:solidFill>
              </a:rPr>
              <a:t> which you saw, </a:t>
            </a:r>
            <a:r>
              <a:rPr lang="en-US" sz="2000" b="1" i="1" dirty="0">
                <a:solidFill>
                  <a:srgbClr val="800000"/>
                </a:solidFill>
              </a:rPr>
              <a:t>where the harlot sits, are </a:t>
            </a:r>
            <a:r>
              <a:rPr lang="en-US" sz="2000" b="1" i="1" u="sng" dirty="0">
                <a:solidFill>
                  <a:srgbClr val="800000"/>
                </a:solidFill>
              </a:rPr>
              <a:t>peoples</a:t>
            </a:r>
            <a:r>
              <a:rPr lang="en-US" sz="2000" b="1" i="1" dirty="0">
                <a:solidFill>
                  <a:srgbClr val="800000"/>
                </a:solidFill>
              </a:rPr>
              <a:t>, </a:t>
            </a:r>
            <a:r>
              <a:rPr lang="en-US" sz="2000" b="1" i="1" u="sng" dirty="0">
                <a:solidFill>
                  <a:srgbClr val="800000"/>
                </a:solidFill>
              </a:rPr>
              <a:t>multitudes</a:t>
            </a:r>
            <a:r>
              <a:rPr lang="en-US" sz="2000" b="1" i="1" dirty="0">
                <a:solidFill>
                  <a:srgbClr val="800000"/>
                </a:solidFill>
              </a:rPr>
              <a:t>, </a:t>
            </a:r>
            <a:r>
              <a:rPr lang="en-US" sz="2000" b="1" i="1" u="sng" dirty="0">
                <a:solidFill>
                  <a:srgbClr val="800000"/>
                </a:solidFill>
              </a:rPr>
              <a:t>nations</a:t>
            </a:r>
            <a:r>
              <a:rPr lang="en-US" sz="2000" b="1" i="1" dirty="0">
                <a:solidFill>
                  <a:srgbClr val="800000"/>
                </a:solidFill>
              </a:rPr>
              <a:t>, and </a:t>
            </a:r>
            <a:r>
              <a:rPr lang="en-US" sz="2000" b="1" i="1" u="sng" dirty="0">
                <a:solidFill>
                  <a:srgbClr val="800000"/>
                </a:solidFill>
              </a:rPr>
              <a:t>tongues</a:t>
            </a:r>
            <a:r>
              <a:rPr lang="en-US" sz="2000" i="1" dirty="0" smtClean="0">
                <a:solidFill>
                  <a:srgbClr val="800000"/>
                </a:solidFill>
              </a:rPr>
              <a:t>.” </a:t>
            </a:r>
            <a:r>
              <a:rPr lang="en-US" sz="2000" dirty="0" smtClean="0"/>
              <a:t>(</a:t>
            </a:r>
            <a:r>
              <a:rPr lang="en-US" sz="2000" b="1" dirty="0" smtClean="0">
                <a:solidFill>
                  <a:srgbClr val="800000"/>
                </a:solidFill>
              </a:rPr>
              <a:t>Revelation 17:15</a:t>
            </a:r>
            <a:r>
              <a:rPr lang="en-US" sz="2000" dirty="0" smtClean="0"/>
              <a:t>)</a:t>
            </a:r>
          </a:p>
          <a:p>
            <a:r>
              <a:rPr lang="en-US" sz="2000" dirty="0" smtClean="0"/>
              <a:t>Represent many different kinds of people that would be governed and influenced by the harlot.</a:t>
            </a:r>
          </a:p>
          <a:p>
            <a:r>
              <a:rPr lang="en-US" sz="2000" dirty="0" smtClean="0"/>
              <a:t>Rome’s inability to unite the various conquered nations, languages, and ethnicities into a single, cohesive empire fulfills </a:t>
            </a:r>
            <a:r>
              <a:rPr lang="en-US" sz="2000" i="1" dirty="0" smtClean="0">
                <a:solidFill>
                  <a:srgbClr val="800000"/>
                </a:solidFill>
              </a:rPr>
              <a:t>“iron mixed with ceramic clay … but they will not adhere to one another”</a:t>
            </a:r>
            <a:r>
              <a:rPr lang="en-US" sz="2000" dirty="0" smtClean="0"/>
              <a:t> (</a:t>
            </a:r>
            <a:r>
              <a:rPr lang="en-US" sz="2000" b="1" dirty="0" smtClean="0">
                <a:solidFill>
                  <a:srgbClr val="800000"/>
                </a:solidFill>
              </a:rPr>
              <a:t>Daniel 2:41-43</a:t>
            </a:r>
            <a:r>
              <a:rPr lang="en-US" sz="2000" dirty="0" smtClean="0"/>
              <a:t>).</a:t>
            </a:r>
          </a:p>
          <a:p>
            <a:r>
              <a:rPr lang="en-US" sz="2000" dirty="0" smtClean="0"/>
              <a:t>This cannot apply to Jerusalem, which eliminates </a:t>
            </a:r>
            <a:r>
              <a:rPr lang="en-US" sz="2000" dirty="0" err="1" smtClean="0"/>
              <a:t>Preterist</a:t>
            </a:r>
            <a:r>
              <a:rPr lang="en-US" sz="2000" dirty="0" smtClean="0"/>
              <a:t> application to destruction of Jerusalem in 70 AD.</a:t>
            </a:r>
          </a:p>
          <a:p>
            <a:r>
              <a:rPr lang="en-US" sz="2000" dirty="0" smtClean="0"/>
              <a:t>Cannot apply to Papal Rome because of limitation imposed by </a:t>
            </a:r>
            <a:r>
              <a:rPr lang="en-US" sz="2000" i="1" dirty="0" smtClean="0">
                <a:solidFill>
                  <a:srgbClr val="800000"/>
                </a:solidFill>
              </a:rPr>
              <a:t>“things which must shortly take place”</a:t>
            </a:r>
            <a:r>
              <a:rPr lang="en-US" sz="2000" dirty="0" smtClean="0"/>
              <a:t> (</a:t>
            </a:r>
            <a:r>
              <a:rPr lang="en-US" sz="2000" b="1" dirty="0" smtClean="0">
                <a:solidFill>
                  <a:srgbClr val="800000"/>
                </a:solidFill>
              </a:rPr>
              <a:t>1:1</a:t>
            </a:r>
            <a:r>
              <a:rPr lang="en-US" sz="2000" dirty="0" smtClean="0"/>
              <a:t>).</a:t>
            </a:r>
          </a:p>
        </p:txBody>
      </p:sp>
    </p:spTree>
    <p:extLst>
      <p:ext uri="{BB962C8B-B14F-4D97-AF65-F5344CB8AC3E}">
        <p14:creationId xmlns:p14="http://schemas.microsoft.com/office/powerpoint/2010/main" val="35896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ill Will &amp; Treachery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surprising, ironic attitude do the horns manifest toward the harlot?  What do they do to her – and ultimately, why?  What weakness does this exhibit within the dragon’s army?</a:t>
            </a:r>
            <a:endParaRPr lang="en-US" sz="2000" dirty="0" smtClean="0"/>
          </a:p>
          <a:p>
            <a:pPr marL="0" indent="0">
              <a:buNone/>
            </a:pPr>
            <a:r>
              <a:rPr lang="en-US" sz="2000" i="1" dirty="0">
                <a:solidFill>
                  <a:srgbClr val="800000"/>
                </a:solidFill>
              </a:rPr>
              <a:t>“And </a:t>
            </a:r>
            <a:r>
              <a:rPr lang="en-US" sz="2000" b="1" i="1" dirty="0">
                <a:solidFill>
                  <a:srgbClr val="800000"/>
                </a:solidFill>
              </a:rPr>
              <a:t>the ten horns </a:t>
            </a:r>
            <a:r>
              <a:rPr lang="en-US" sz="2000" i="1" dirty="0">
                <a:solidFill>
                  <a:srgbClr val="800000"/>
                </a:solidFill>
              </a:rPr>
              <a:t>which you saw on the beast, these will </a:t>
            </a:r>
            <a:r>
              <a:rPr lang="en-US" sz="2000" b="1" i="1" u="sng" dirty="0">
                <a:solidFill>
                  <a:srgbClr val="800000"/>
                </a:solidFill>
              </a:rPr>
              <a:t>hate</a:t>
            </a:r>
            <a:r>
              <a:rPr lang="en-US" sz="2000" b="1" i="1" dirty="0">
                <a:solidFill>
                  <a:srgbClr val="800000"/>
                </a:solidFill>
              </a:rPr>
              <a:t> the harlot</a:t>
            </a:r>
            <a:r>
              <a:rPr lang="en-US" sz="2000" i="1" dirty="0">
                <a:solidFill>
                  <a:srgbClr val="800000"/>
                </a:solidFill>
              </a:rPr>
              <a:t>, </a:t>
            </a:r>
            <a:r>
              <a:rPr lang="en-US" sz="2000" b="1" i="1" dirty="0">
                <a:solidFill>
                  <a:srgbClr val="800000"/>
                </a:solidFill>
              </a:rPr>
              <a:t>make her </a:t>
            </a:r>
            <a:r>
              <a:rPr lang="en-US" sz="2000" b="1" i="1" u="sng" dirty="0">
                <a:solidFill>
                  <a:srgbClr val="800000"/>
                </a:solidFill>
              </a:rPr>
              <a:t>desolate</a:t>
            </a:r>
            <a:r>
              <a:rPr lang="en-US" sz="2000" b="1" i="1" dirty="0">
                <a:solidFill>
                  <a:srgbClr val="800000"/>
                </a:solidFill>
              </a:rPr>
              <a:t> and </a:t>
            </a:r>
            <a:r>
              <a:rPr lang="en-US" sz="2000" b="1" i="1" u="sng" dirty="0">
                <a:solidFill>
                  <a:srgbClr val="800000"/>
                </a:solidFill>
              </a:rPr>
              <a:t>naked</a:t>
            </a:r>
            <a:r>
              <a:rPr lang="en-US" sz="2000" i="1" dirty="0">
                <a:solidFill>
                  <a:srgbClr val="800000"/>
                </a:solidFill>
              </a:rPr>
              <a:t>, </a:t>
            </a:r>
            <a:r>
              <a:rPr lang="en-US" sz="2000" b="1" i="1" u="sng" dirty="0">
                <a:solidFill>
                  <a:srgbClr val="800000"/>
                </a:solidFill>
              </a:rPr>
              <a:t>eat</a:t>
            </a:r>
            <a:r>
              <a:rPr lang="en-US" sz="2000" b="1" i="1" dirty="0">
                <a:solidFill>
                  <a:srgbClr val="800000"/>
                </a:solidFill>
              </a:rPr>
              <a:t> her flesh </a:t>
            </a:r>
            <a:r>
              <a:rPr lang="en-US" sz="2000" i="1" dirty="0">
                <a:solidFill>
                  <a:srgbClr val="800000"/>
                </a:solidFill>
              </a:rPr>
              <a:t>and </a:t>
            </a:r>
            <a:r>
              <a:rPr lang="en-US" sz="2000" b="1" i="1" u="sng" dirty="0">
                <a:solidFill>
                  <a:srgbClr val="800000"/>
                </a:solidFill>
              </a:rPr>
              <a:t>burn</a:t>
            </a:r>
            <a:r>
              <a:rPr lang="en-US" sz="2000" b="1" i="1" dirty="0">
                <a:solidFill>
                  <a:srgbClr val="800000"/>
                </a:solidFill>
              </a:rPr>
              <a:t> her with fire</a:t>
            </a:r>
            <a:r>
              <a:rPr lang="en-US" sz="2000" i="1" dirty="0" smtClean="0">
                <a:solidFill>
                  <a:srgbClr val="800000"/>
                </a:solidFill>
              </a:rPr>
              <a:t>.  For </a:t>
            </a:r>
            <a:r>
              <a:rPr lang="en-US" sz="2000" b="1" i="1" u="sng" dirty="0">
                <a:solidFill>
                  <a:srgbClr val="800000"/>
                </a:solidFill>
              </a:rPr>
              <a:t>God has put it into their hearts</a:t>
            </a:r>
            <a:r>
              <a:rPr lang="en-US" sz="2000" b="1" i="1" dirty="0">
                <a:solidFill>
                  <a:srgbClr val="800000"/>
                </a:solidFill>
              </a:rPr>
              <a:t> to fulfill His purpose</a:t>
            </a:r>
            <a:r>
              <a:rPr lang="en-US" sz="2000" i="1" dirty="0">
                <a:solidFill>
                  <a:srgbClr val="800000"/>
                </a:solidFill>
              </a:rPr>
              <a:t>, to be of </a:t>
            </a:r>
            <a:r>
              <a:rPr lang="en-US" sz="2000" b="1" i="1" dirty="0">
                <a:solidFill>
                  <a:srgbClr val="800000"/>
                </a:solidFill>
              </a:rPr>
              <a:t>one mind</a:t>
            </a:r>
            <a:r>
              <a:rPr lang="en-US" sz="2000" i="1" dirty="0">
                <a:solidFill>
                  <a:srgbClr val="800000"/>
                </a:solidFill>
              </a:rPr>
              <a:t>, and to </a:t>
            </a:r>
            <a:r>
              <a:rPr lang="en-US" sz="2000" b="1" i="1" dirty="0">
                <a:solidFill>
                  <a:srgbClr val="800000"/>
                </a:solidFill>
              </a:rPr>
              <a:t>give their kingdom to the beast</a:t>
            </a:r>
            <a:r>
              <a:rPr lang="en-US" sz="2000" i="1" dirty="0">
                <a:solidFill>
                  <a:srgbClr val="800000"/>
                </a:solidFill>
              </a:rPr>
              <a:t>, </a:t>
            </a:r>
            <a:r>
              <a:rPr lang="en-US" sz="2000" b="1" i="1" u="sng" dirty="0">
                <a:solidFill>
                  <a:srgbClr val="800000"/>
                </a:solidFill>
              </a:rPr>
              <a:t>until</a:t>
            </a:r>
            <a:r>
              <a:rPr lang="en-US" sz="2000" b="1" i="1" dirty="0">
                <a:solidFill>
                  <a:srgbClr val="800000"/>
                </a:solidFill>
              </a:rPr>
              <a:t> the words of God are fulfilled</a:t>
            </a:r>
            <a:r>
              <a:rPr lang="en-US" sz="2000" i="1" dirty="0" smtClean="0">
                <a:solidFill>
                  <a:srgbClr val="800000"/>
                </a:solidFill>
              </a:rPr>
              <a:t>.” </a:t>
            </a:r>
            <a:r>
              <a:rPr lang="en-US" sz="2000" dirty="0" smtClean="0"/>
              <a:t>(</a:t>
            </a:r>
            <a:r>
              <a:rPr lang="en-US" sz="2000" b="1" dirty="0" smtClean="0">
                <a:solidFill>
                  <a:srgbClr val="800000"/>
                </a:solidFill>
              </a:rPr>
              <a:t>Revelation 17:16-17</a:t>
            </a:r>
            <a:r>
              <a:rPr lang="en-US" sz="2000" dirty="0" smtClean="0"/>
              <a:t>)</a:t>
            </a:r>
          </a:p>
          <a:p>
            <a:r>
              <a:rPr lang="en-US" sz="2000" dirty="0" smtClean="0"/>
              <a:t>Although initially submissive to Rome, the petty kings will sabotage Rome.</a:t>
            </a:r>
          </a:p>
          <a:p>
            <a:r>
              <a:rPr lang="en-US" sz="2000" dirty="0" smtClean="0"/>
              <a:t>Selfish, evil, wicked people only unite for selfish purposes – as long as it suits them.</a:t>
            </a:r>
          </a:p>
          <a:p>
            <a:r>
              <a:rPr lang="en-US" sz="2000" dirty="0" smtClean="0"/>
              <a:t>Once their common goal is realized, they will turn on each other (</a:t>
            </a:r>
            <a:r>
              <a:rPr lang="en-US" sz="2000" b="1" dirty="0" err="1" smtClean="0">
                <a:solidFill>
                  <a:srgbClr val="800000"/>
                </a:solidFill>
              </a:rPr>
              <a:t>Eze</a:t>
            </a:r>
            <a:r>
              <a:rPr lang="en-US" sz="2000" b="1" dirty="0" smtClean="0">
                <a:solidFill>
                  <a:srgbClr val="800000"/>
                </a:solidFill>
              </a:rPr>
              <a:t>. 16:37-41</a:t>
            </a:r>
            <a:r>
              <a:rPr lang="en-US" sz="2000" dirty="0" smtClean="0"/>
              <a:t>).</a:t>
            </a:r>
          </a:p>
          <a:p>
            <a:r>
              <a:rPr lang="en-US" sz="2000" dirty="0" smtClean="0"/>
              <a:t>God often uses this to His advantage, to realize His purposes (</a:t>
            </a:r>
            <a:r>
              <a:rPr lang="en-US" sz="2000" b="1" dirty="0" smtClean="0">
                <a:solidFill>
                  <a:srgbClr val="800000"/>
                </a:solidFill>
              </a:rPr>
              <a:t>Judges 9:1-24</a:t>
            </a:r>
            <a:r>
              <a:rPr lang="en-US" sz="2000" dirty="0" smtClean="0"/>
              <a:t>).</a:t>
            </a:r>
          </a:p>
          <a:p>
            <a:r>
              <a:rPr lang="en-US" sz="2000" dirty="0" smtClean="0"/>
              <a:t>Edom, Moab </a:t>
            </a:r>
            <a:r>
              <a:rPr lang="en-US" sz="2000" dirty="0"/>
              <a:t>&amp; Ammon (</a:t>
            </a:r>
            <a:r>
              <a:rPr lang="en-US" sz="2000" b="1" dirty="0">
                <a:solidFill>
                  <a:srgbClr val="800000"/>
                </a:solidFill>
              </a:rPr>
              <a:t>2 Chr. 20:23</a:t>
            </a:r>
            <a:r>
              <a:rPr lang="en-US" sz="2000" dirty="0" smtClean="0"/>
              <a:t>), Midian (</a:t>
            </a:r>
            <a:r>
              <a:rPr lang="en-US" sz="2000" b="1" dirty="0" smtClean="0">
                <a:solidFill>
                  <a:srgbClr val="800000"/>
                </a:solidFill>
              </a:rPr>
              <a:t>Judges 7:22</a:t>
            </a:r>
            <a:r>
              <a:rPr lang="en-US" sz="2000" dirty="0" smtClean="0"/>
              <a:t>), Philistines (</a:t>
            </a:r>
            <a:r>
              <a:rPr lang="en-US" sz="2000" b="1" dirty="0" smtClean="0">
                <a:solidFill>
                  <a:srgbClr val="800000"/>
                </a:solidFill>
              </a:rPr>
              <a:t>1 Sam. 14:20</a:t>
            </a:r>
            <a:r>
              <a:rPr lang="en-US" sz="2000" dirty="0" smtClean="0"/>
              <a:t>).</a:t>
            </a:r>
          </a:p>
        </p:txBody>
      </p:sp>
    </p:spTree>
    <p:extLst>
      <p:ext uri="{BB962C8B-B14F-4D97-AF65-F5344CB8AC3E}">
        <p14:creationId xmlns:p14="http://schemas.microsoft.com/office/powerpoint/2010/main" val="9096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Beast?  The Harlot?</a:t>
            </a:r>
            <a:endParaRPr lang="en-US" dirty="0"/>
          </a:p>
        </p:txBody>
      </p:sp>
      <p:sp>
        <p:nvSpPr>
          <p:cNvPr id="3" name="Content Placeholder 2"/>
          <p:cNvSpPr>
            <a:spLocks noGrp="1"/>
          </p:cNvSpPr>
          <p:nvPr>
            <p:ph sz="quarter" idx="10"/>
          </p:nvPr>
        </p:nvSpPr>
        <p:spPr>
          <a:xfrm>
            <a:off x="47501" y="914400"/>
            <a:ext cx="9048998" cy="1169126"/>
          </a:xfrm>
        </p:spPr>
        <p:txBody>
          <a:bodyPr/>
          <a:lstStyle/>
          <a:p>
            <a:pPr marL="346075" lvl="0" indent="-346075">
              <a:buFont typeface="+mj-lt"/>
              <a:buAutoNum type="arabicPeriod" startAt="11"/>
            </a:pPr>
            <a:r>
              <a:rPr lang="en-US" sz="2000" dirty="0" smtClean="0"/>
              <a:t>Who </a:t>
            </a:r>
            <a:r>
              <a:rPr lang="en-US" sz="2000" dirty="0"/>
              <a:t>or what does the </a:t>
            </a:r>
            <a:r>
              <a:rPr lang="en-US" sz="2000" dirty="0" smtClean="0"/>
              <a:t>beast represent</a:t>
            </a:r>
            <a:r>
              <a:rPr lang="en-US" sz="2000" dirty="0"/>
              <a:t>?  Who or what does the </a:t>
            </a:r>
            <a:r>
              <a:rPr lang="en-US" sz="2000" dirty="0" smtClean="0"/>
              <a:t>harlot represent</a:t>
            </a:r>
            <a:r>
              <a:rPr lang="en-US" sz="2000" dirty="0"/>
              <a:t>?</a:t>
            </a:r>
            <a:endParaRPr lang="en-US" sz="2000" dirty="0" smtClean="0"/>
          </a:p>
          <a:p>
            <a:pPr marL="0" indent="0">
              <a:buNone/>
            </a:pPr>
            <a:r>
              <a:rPr lang="en-US" sz="2000" i="1" dirty="0" smtClean="0">
                <a:solidFill>
                  <a:srgbClr val="800000"/>
                </a:solidFill>
              </a:rPr>
              <a:t>“And </a:t>
            </a:r>
            <a:r>
              <a:rPr lang="en-US" sz="2000" b="1" i="1" dirty="0" smtClean="0">
                <a:solidFill>
                  <a:srgbClr val="800000"/>
                </a:solidFill>
              </a:rPr>
              <a:t>the woman </a:t>
            </a:r>
            <a:r>
              <a:rPr lang="en-US" sz="2000" i="1" dirty="0" smtClean="0">
                <a:solidFill>
                  <a:srgbClr val="800000"/>
                </a:solidFill>
              </a:rPr>
              <a:t>whom you saw </a:t>
            </a:r>
            <a:r>
              <a:rPr lang="en-US" sz="2000" b="1" i="1" dirty="0" smtClean="0">
                <a:solidFill>
                  <a:srgbClr val="800000"/>
                </a:solidFill>
              </a:rPr>
              <a:t>is that </a:t>
            </a:r>
            <a:r>
              <a:rPr lang="en-US" sz="2000" b="1" i="1" u="sng" dirty="0" smtClean="0">
                <a:solidFill>
                  <a:srgbClr val="800000"/>
                </a:solidFill>
              </a:rPr>
              <a:t>great city</a:t>
            </a:r>
            <a:r>
              <a:rPr lang="en-US" sz="2000" b="1" i="1" dirty="0" smtClean="0">
                <a:solidFill>
                  <a:srgbClr val="800000"/>
                </a:solidFill>
              </a:rPr>
              <a:t> </a:t>
            </a:r>
            <a:r>
              <a:rPr lang="en-US" sz="2000" i="1" dirty="0" smtClean="0">
                <a:solidFill>
                  <a:srgbClr val="800000"/>
                </a:solidFill>
              </a:rPr>
              <a:t>which </a:t>
            </a:r>
            <a:r>
              <a:rPr lang="en-US" sz="2000" b="1" i="1" dirty="0" smtClean="0">
                <a:solidFill>
                  <a:srgbClr val="800000"/>
                </a:solidFill>
              </a:rPr>
              <a:t>reigns </a:t>
            </a:r>
            <a:r>
              <a:rPr lang="en-US" sz="2000" b="1" i="1" u="sng" dirty="0" smtClean="0">
                <a:solidFill>
                  <a:srgbClr val="800000"/>
                </a:solidFill>
              </a:rPr>
              <a:t>over the kings of the earth</a:t>
            </a:r>
            <a:r>
              <a:rPr lang="en-US" sz="2000" i="1" dirty="0" smtClean="0">
                <a:solidFill>
                  <a:srgbClr val="800000"/>
                </a:solidFill>
              </a:rPr>
              <a:t>.” </a:t>
            </a:r>
            <a:r>
              <a:rPr lang="en-US" sz="2000" dirty="0" smtClean="0"/>
              <a:t>(</a:t>
            </a:r>
            <a:r>
              <a:rPr lang="en-US" sz="2000" b="1" dirty="0" smtClean="0">
                <a:solidFill>
                  <a:srgbClr val="800000"/>
                </a:solidFill>
              </a:rPr>
              <a:t>Revelation 17:18</a:t>
            </a:r>
            <a:r>
              <a:rPr lang="en-US" sz="2000" dirty="0" smtClean="0"/>
              <a:t>)</a:t>
            </a:r>
          </a:p>
        </p:txBody>
      </p:sp>
      <p:sp>
        <p:nvSpPr>
          <p:cNvPr id="5" name="Content Placeholder 2"/>
          <p:cNvSpPr txBox="1">
            <a:spLocks/>
          </p:cNvSpPr>
          <p:nvPr/>
        </p:nvSpPr>
        <p:spPr>
          <a:xfrm>
            <a:off x="4637315"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smtClean="0">
                <a:solidFill>
                  <a:srgbClr val="800000"/>
                </a:solidFill>
              </a:rPr>
              <a:t>“</a:t>
            </a:r>
            <a:r>
              <a:rPr lang="en-US" sz="1800" b="1" i="1" u="sng" dirty="0" smtClean="0">
                <a:solidFill>
                  <a:srgbClr val="800000"/>
                </a:solidFill>
              </a:rPr>
              <a:t>The Great Harlot</a:t>
            </a:r>
            <a:r>
              <a:rPr lang="en-US" sz="1800" b="1" i="1" dirty="0" smtClean="0">
                <a:solidFill>
                  <a:srgbClr val="800000"/>
                </a:solidFill>
              </a:rPr>
              <a:t>”</a:t>
            </a:r>
          </a:p>
          <a:p>
            <a:pPr marL="228600" indent="-228600">
              <a:spcBef>
                <a:spcPts val="100"/>
              </a:spcBef>
            </a:pPr>
            <a:r>
              <a:rPr lang="en-US" sz="1800" dirty="0" smtClean="0"/>
              <a:t>Rules, influences many nations, ethnicities.</a:t>
            </a:r>
          </a:p>
          <a:p>
            <a:pPr marL="228600" indent="-228600">
              <a:spcBef>
                <a:spcPts val="100"/>
              </a:spcBef>
            </a:pPr>
            <a:r>
              <a:rPr lang="en-US" sz="1800" dirty="0" smtClean="0"/>
              <a:t>Rules over all the kings.</a:t>
            </a:r>
          </a:p>
          <a:p>
            <a:pPr marL="228600" indent="-228600">
              <a:spcBef>
                <a:spcPts val="100"/>
              </a:spcBef>
            </a:pPr>
            <a:r>
              <a:rPr lang="en-US" sz="1800" dirty="0" smtClean="0"/>
              <a:t>Enticed others to fight God and kill saints.</a:t>
            </a:r>
          </a:p>
          <a:p>
            <a:pPr marL="228600" indent="-228600">
              <a:spcBef>
                <a:spcPts val="100"/>
              </a:spcBef>
            </a:pPr>
            <a:r>
              <a:rPr lang="en-US" sz="1800" dirty="0" smtClean="0"/>
              <a:t>Wealthy, seductive, alluring and immoral.</a:t>
            </a:r>
          </a:p>
          <a:p>
            <a:pPr marL="228600" indent="-228600">
              <a:spcBef>
                <a:spcPts val="100"/>
              </a:spcBef>
            </a:pPr>
            <a:r>
              <a:rPr lang="en-US" sz="1800" dirty="0" smtClean="0"/>
              <a:t>Symbolized by ancient Babylon capital.</a:t>
            </a:r>
          </a:p>
          <a:p>
            <a:pPr marL="228600" indent="-228600">
              <a:spcBef>
                <a:spcPts val="100"/>
              </a:spcBef>
            </a:pPr>
            <a:r>
              <a:rPr lang="en-US" sz="1800" dirty="0" smtClean="0"/>
              <a:t>Mother of harlots &amp; abominations.</a:t>
            </a:r>
          </a:p>
          <a:p>
            <a:pPr marL="228600" indent="-228600">
              <a:spcBef>
                <a:spcPts val="100"/>
              </a:spcBef>
            </a:pPr>
            <a:r>
              <a:rPr lang="en-US" sz="1800" dirty="0" smtClean="0"/>
              <a:t>Wealth, immoral influence supported &amp; spread by empire’s conquest.</a:t>
            </a:r>
          </a:p>
          <a:p>
            <a:pPr marL="228600" indent="-228600">
              <a:spcBef>
                <a:spcPts val="100"/>
              </a:spcBef>
            </a:pPr>
            <a:r>
              <a:rPr lang="en-US" sz="1800" dirty="0" smtClean="0"/>
              <a:t>Although hated &amp; sabotaged by constituents.</a:t>
            </a:r>
          </a:p>
          <a:p>
            <a:pPr marL="0" indent="0" algn="ctr">
              <a:spcBef>
                <a:spcPts val="100"/>
              </a:spcBef>
              <a:buNone/>
            </a:pPr>
            <a:r>
              <a:rPr lang="en-US" sz="1800" b="1" i="1" u="sng" dirty="0" smtClean="0">
                <a:solidFill>
                  <a:srgbClr val="800000"/>
                </a:solidFill>
              </a:rPr>
              <a:t>Capital City of Rome</a:t>
            </a:r>
          </a:p>
        </p:txBody>
      </p:sp>
      <p:sp>
        <p:nvSpPr>
          <p:cNvPr id="6" name="Content Placeholder 2"/>
          <p:cNvSpPr txBox="1">
            <a:spLocks/>
          </p:cNvSpPr>
          <p:nvPr/>
        </p:nvSpPr>
        <p:spPr>
          <a:xfrm>
            <a:off x="56209"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smtClean="0">
                <a:solidFill>
                  <a:srgbClr val="800000"/>
                </a:solidFill>
              </a:rPr>
              <a:t>“</a:t>
            </a:r>
            <a:r>
              <a:rPr lang="en-US" sz="1800" b="1" i="1" u="sng" dirty="0" smtClean="0">
                <a:solidFill>
                  <a:srgbClr val="800000"/>
                </a:solidFill>
              </a:rPr>
              <a:t>The Scarlet Beast</a:t>
            </a:r>
            <a:r>
              <a:rPr lang="en-US" sz="1800" b="1" i="1" dirty="0" smtClean="0">
                <a:solidFill>
                  <a:srgbClr val="800000"/>
                </a:solidFill>
              </a:rPr>
              <a:t>”</a:t>
            </a:r>
          </a:p>
          <a:p>
            <a:pPr marL="228600" indent="-228600">
              <a:spcBef>
                <a:spcPts val="100"/>
              </a:spcBef>
            </a:pPr>
            <a:r>
              <a:rPr lang="en-US" sz="1800" dirty="0" smtClean="0"/>
              <a:t>Same as the </a:t>
            </a:r>
            <a:r>
              <a:rPr lang="en-US" sz="1800" i="1" dirty="0" smtClean="0">
                <a:solidFill>
                  <a:srgbClr val="800000"/>
                </a:solidFill>
              </a:rPr>
              <a:t>“sea beast”</a:t>
            </a:r>
            <a:r>
              <a:rPr lang="en-US" sz="1800" dirty="0" smtClean="0"/>
              <a:t> of </a:t>
            </a:r>
            <a:r>
              <a:rPr lang="en-US" sz="1800" b="1" dirty="0" smtClean="0">
                <a:solidFill>
                  <a:srgbClr val="800000"/>
                </a:solidFill>
              </a:rPr>
              <a:t>13:1</a:t>
            </a:r>
            <a:r>
              <a:rPr lang="en-US" sz="1800" dirty="0" smtClean="0"/>
              <a:t>.</a:t>
            </a:r>
          </a:p>
          <a:p>
            <a:pPr marL="228600" indent="-228600">
              <a:spcBef>
                <a:spcPts val="100"/>
              </a:spcBef>
            </a:pPr>
            <a:r>
              <a:rPr lang="en-US" sz="1800" dirty="0" smtClean="0"/>
              <a:t>Same composite description of </a:t>
            </a:r>
            <a:r>
              <a:rPr lang="en-US" sz="1800" b="1" dirty="0" smtClean="0">
                <a:solidFill>
                  <a:srgbClr val="800000"/>
                </a:solidFill>
              </a:rPr>
              <a:t>Daniel 7</a:t>
            </a:r>
            <a:r>
              <a:rPr lang="en-US" sz="1800" dirty="0" smtClean="0"/>
              <a:t>.</a:t>
            </a:r>
          </a:p>
          <a:p>
            <a:pPr marL="228600" indent="-228600">
              <a:spcBef>
                <a:spcPts val="100"/>
              </a:spcBef>
            </a:pPr>
            <a:r>
              <a:rPr lang="en-US" sz="1800" dirty="0" smtClean="0"/>
              <a:t>Same war as 4</a:t>
            </a:r>
            <a:r>
              <a:rPr lang="en-US" sz="1800" baseline="30000" dirty="0" smtClean="0"/>
              <a:t>th</a:t>
            </a:r>
            <a:r>
              <a:rPr lang="en-US" sz="1800" dirty="0" smtClean="0"/>
              <a:t> beast of </a:t>
            </a:r>
            <a:r>
              <a:rPr lang="en-US" sz="1800" b="1" dirty="0" smtClean="0">
                <a:solidFill>
                  <a:srgbClr val="800000"/>
                </a:solidFill>
              </a:rPr>
              <a:t>Daniel 7</a:t>
            </a:r>
            <a:r>
              <a:rPr lang="en-US" sz="1800" dirty="0" smtClean="0"/>
              <a:t>.</a:t>
            </a:r>
          </a:p>
          <a:p>
            <a:pPr marL="228600" indent="-228600">
              <a:spcBef>
                <a:spcPts val="100"/>
              </a:spcBef>
            </a:pPr>
            <a:r>
              <a:rPr lang="en-US" sz="1800" dirty="0" smtClean="0"/>
              <a:t>Same war as 4</a:t>
            </a:r>
            <a:r>
              <a:rPr lang="en-US" sz="1800" baseline="30000" dirty="0" smtClean="0"/>
              <a:t>th</a:t>
            </a:r>
            <a:r>
              <a:rPr lang="en-US" sz="1800" dirty="0" smtClean="0"/>
              <a:t> kingdom of </a:t>
            </a:r>
            <a:r>
              <a:rPr lang="en-US" sz="1800" b="1" dirty="0" smtClean="0">
                <a:solidFill>
                  <a:srgbClr val="800000"/>
                </a:solidFill>
              </a:rPr>
              <a:t>Daniel 2</a:t>
            </a:r>
            <a:r>
              <a:rPr lang="en-US" sz="1800" dirty="0" smtClean="0"/>
              <a:t>.</a:t>
            </a:r>
          </a:p>
          <a:p>
            <a:pPr marL="228600" indent="-228600">
              <a:spcBef>
                <a:spcPts val="100"/>
              </a:spcBef>
            </a:pPr>
            <a:r>
              <a:rPr lang="en-US" sz="1800" dirty="0" smtClean="0"/>
              <a:t>First 3 kingdoms of Daniel 2, 7 are named:</a:t>
            </a:r>
            <a:br>
              <a:rPr lang="en-US" sz="1800" dirty="0" smtClean="0"/>
            </a:br>
            <a:r>
              <a:rPr lang="en-US" sz="1800" dirty="0" smtClean="0"/>
              <a:t>Babylon, </a:t>
            </a:r>
            <a:r>
              <a:rPr lang="en-US" sz="1800" dirty="0" err="1" smtClean="0"/>
              <a:t>Medo</a:t>
            </a:r>
            <a:r>
              <a:rPr lang="en-US" sz="1800" dirty="0" smtClean="0"/>
              <a:t>-Persia, and Greece</a:t>
            </a:r>
          </a:p>
          <a:p>
            <a:pPr marL="228600" indent="-228600">
              <a:spcBef>
                <a:spcPts val="100"/>
              </a:spcBef>
            </a:pPr>
            <a:r>
              <a:rPr lang="en-US" sz="1800" dirty="0" smtClean="0"/>
              <a:t>Rome is 4</a:t>
            </a:r>
            <a:r>
              <a:rPr lang="en-US" sz="1800" baseline="30000" dirty="0" smtClean="0"/>
              <a:t>th</a:t>
            </a:r>
            <a:r>
              <a:rPr lang="en-US" sz="1800" dirty="0" smtClean="0"/>
              <a:t> empire by history.</a:t>
            </a:r>
          </a:p>
          <a:p>
            <a:pPr marL="228600" indent="-228600">
              <a:spcBef>
                <a:spcPts val="100"/>
              </a:spcBef>
            </a:pPr>
            <a:r>
              <a:rPr lang="en-US" sz="1800" dirty="0" smtClean="0"/>
              <a:t>Church was established during Roman empire, which persecuted the church.</a:t>
            </a:r>
          </a:p>
          <a:p>
            <a:pPr marL="0" indent="0" algn="ctr">
              <a:spcBef>
                <a:spcPts val="100"/>
              </a:spcBef>
              <a:buNone/>
            </a:pPr>
            <a:r>
              <a:rPr lang="en-US" sz="1800" b="1" i="1" u="sng" dirty="0" smtClean="0">
                <a:solidFill>
                  <a:srgbClr val="800000"/>
                </a:solidFill>
              </a:rPr>
              <a:t>The Roman Empire</a:t>
            </a:r>
          </a:p>
        </p:txBody>
      </p:sp>
    </p:spTree>
    <p:extLst>
      <p:ext uri="{BB962C8B-B14F-4D97-AF65-F5344CB8AC3E}">
        <p14:creationId xmlns:p14="http://schemas.microsoft.com/office/powerpoint/2010/main" val="13879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5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fade">
                                      <p:cBhvr>
                                        <p:cTn id="72" dur="500"/>
                                        <p:tgtEl>
                                          <p:spTgt spid="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500"/>
                                        <p:tgtEl>
                                          <p:spTgt spid="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4" end="4"/>
                                            </p:txEl>
                                          </p:spTgt>
                                        </p:tgtEl>
                                        <p:attrNameLst>
                                          <p:attrName>style.visibility</p:attrName>
                                        </p:attrNameLst>
                                      </p:cBhvr>
                                      <p:to>
                                        <p:strVal val="visible"/>
                                      </p:to>
                                    </p:set>
                                    <p:animEffect transition="in" filter="fade">
                                      <p:cBhvr>
                                        <p:cTn id="82" dur="500"/>
                                        <p:tgtEl>
                                          <p:spTgt spid="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fade">
                                      <p:cBhvr>
                                        <p:cTn id="87" dur="500"/>
                                        <p:tgtEl>
                                          <p:spTgt spid="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animEffect transition="in" filter="fade">
                                      <p:cBhvr>
                                        <p:cTn id="92" dur="500"/>
                                        <p:tgtEl>
                                          <p:spTgt spid="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Effect transition="in" filter="fade">
                                      <p:cBhvr>
                                        <p:cTn id="97" dur="500"/>
                                        <p:tgtEl>
                                          <p:spTgt spid="5">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
                                            <p:txEl>
                                              <p:pRg st="8" end="8"/>
                                            </p:txEl>
                                          </p:spTgt>
                                        </p:tgtEl>
                                        <p:attrNameLst>
                                          <p:attrName>style.visibility</p:attrName>
                                        </p:attrNameLst>
                                      </p:cBhvr>
                                      <p:to>
                                        <p:strVal val="visible"/>
                                      </p:to>
                                    </p:set>
                                    <p:animEffect transition="in" filter="fade">
                                      <p:cBhvr>
                                        <p:cTn id="102" dur="500"/>
                                        <p:tgtEl>
                                          <p:spTgt spid="5">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
                                            <p:txEl>
                                              <p:pRg st="9" end="9"/>
                                            </p:txEl>
                                          </p:spTgt>
                                        </p:tgtEl>
                                        <p:attrNameLst>
                                          <p:attrName>style.visibility</p:attrName>
                                        </p:attrNameLst>
                                      </p:cBhvr>
                                      <p:to>
                                        <p:strVal val="visible"/>
                                      </p:to>
                                    </p:set>
                                    <p:animEffect transition="in" filter="fade">
                                      <p:cBhvr>
                                        <p:cTn id="10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between Beast &amp; Harlot</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306225357"/>
              </p:ext>
            </p:extLst>
          </p:nvPr>
        </p:nvGraphicFramePr>
        <p:xfrm>
          <a:off x="47625" y="869643"/>
          <a:ext cx="9048750" cy="4021378"/>
        </p:xfrm>
        <a:graphic>
          <a:graphicData uri="http://schemas.openxmlformats.org/drawingml/2006/table">
            <a:tbl>
              <a:tblPr firstRow="1" bandRow="1">
                <a:tableStyleId>{5C22544A-7EE6-4342-B048-85BDC9FD1C3A}</a:tableStyleId>
              </a:tblPr>
              <a:tblGrid>
                <a:gridCol w="4524375"/>
                <a:gridCol w="4524375"/>
              </a:tblGrid>
              <a:tr h="546658">
                <a:tc>
                  <a:txBody>
                    <a:bodyPr/>
                    <a:lstStyle/>
                    <a:p>
                      <a:pPr algn="ctr"/>
                      <a:r>
                        <a:rPr lang="en-US" sz="2400" b="1" dirty="0" smtClean="0">
                          <a:solidFill>
                            <a:srgbClr val="800000"/>
                          </a:solidFill>
                          <a:latin typeface="Times New Roman" panose="02020603050405020304" pitchFamily="18" charset="0"/>
                          <a:cs typeface="Times New Roman" panose="02020603050405020304" pitchFamily="18" charset="0"/>
                        </a:rPr>
                        <a:t>The Beast</a:t>
                      </a:r>
                      <a:endParaRPr lang="en-US" sz="2400" b="1" dirty="0">
                        <a:solidFill>
                          <a:srgbClr val="800000"/>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800000"/>
                          </a:solidFill>
                          <a:latin typeface="Times New Roman" panose="02020603050405020304" pitchFamily="18" charset="0"/>
                          <a:cs typeface="Times New Roman" panose="02020603050405020304" pitchFamily="18" charset="0"/>
                        </a:rPr>
                        <a:t>The Harlot</a:t>
                      </a:r>
                      <a:endParaRPr lang="en-US" sz="2400" b="1" dirty="0">
                        <a:solidFill>
                          <a:srgbClr val="8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Power was given him over all peoples, tongues, and nations (</a:t>
                      </a:r>
                      <a:r>
                        <a:rPr lang="en-US" b="1" dirty="0" smtClean="0">
                          <a:solidFill>
                            <a:srgbClr val="800000"/>
                          </a:solidFill>
                          <a:latin typeface="Times New Roman" panose="02020603050405020304" pitchFamily="18" charset="0"/>
                          <a:cs typeface="Times New Roman" panose="02020603050405020304" pitchFamily="18" charset="0"/>
                        </a:rPr>
                        <a:t>13:7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Sitting</a:t>
                      </a:r>
                      <a:r>
                        <a:rPr lang="en-US" baseline="0" dirty="0" smtClean="0">
                          <a:latin typeface="Times New Roman" panose="02020603050405020304" pitchFamily="18" charset="0"/>
                          <a:cs typeface="Times New Roman" panose="02020603050405020304" pitchFamily="18" charset="0"/>
                        </a:rPr>
                        <a:t> upon peoples, multitudes, nations, and tongues (</a:t>
                      </a:r>
                      <a:r>
                        <a:rPr lang="en-US" b="1" baseline="0" dirty="0" smtClean="0">
                          <a:solidFill>
                            <a:srgbClr val="800000"/>
                          </a:solidFill>
                          <a:latin typeface="Times New Roman" panose="02020603050405020304" pitchFamily="18" charset="0"/>
                          <a:cs typeface="Times New Roman" panose="02020603050405020304" pitchFamily="18" charset="0"/>
                        </a:rPr>
                        <a:t>17:15</a:t>
                      </a:r>
                      <a:r>
                        <a:rPr lang="en-US"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tr>
              <a:tr h="869151">
                <a:tc>
                  <a:txBody>
                    <a:bodyPr/>
                    <a:lstStyle/>
                    <a:p>
                      <a:r>
                        <a:rPr lang="en-US" dirty="0" smtClean="0">
                          <a:latin typeface="Times New Roman" panose="02020603050405020304" pitchFamily="18" charset="0"/>
                          <a:cs typeface="Times New Roman" panose="02020603050405020304" pitchFamily="18" charset="0"/>
                        </a:rPr>
                        <a:t>Those</a:t>
                      </a:r>
                      <a:r>
                        <a:rPr lang="en-US" baseline="0" dirty="0" smtClean="0">
                          <a:latin typeface="Times New Roman" panose="02020603050405020304" pitchFamily="18" charset="0"/>
                          <a:cs typeface="Times New Roman" panose="02020603050405020304" pitchFamily="18" charset="0"/>
                        </a:rPr>
                        <a:t> who worship the beast and his image will drink of the wine of the wrath of God (</a:t>
                      </a:r>
                      <a:r>
                        <a:rPr lang="en-US" b="1" baseline="0" dirty="0" smtClean="0">
                          <a:solidFill>
                            <a:srgbClr val="800000"/>
                          </a:solidFill>
                          <a:latin typeface="Times New Roman" panose="02020603050405020304" pitchFamily="18" charset="0"/>
                          <a:cs typeface="Times New Roman" panose="02020603050405020304" pitchFamily="18" charset="0"/>
                        </a:rPr>
                        <a:t>14:9-10</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Kings of earth committed fornication with her; she made</a:t>
                      </a:r>
                      <a:r>
                        <a:rPr lang="en-US" baseline="0" dirty="0" smtClean="0">
                          <a:latin typeface="Times New Roman" panose="02020603050405020304" pitchFamily="18" charset="0"/>
                          <a:cs typeface="Times New Roman" panose="02020603050405020304" pitchFamily="18" charset="0"/>
                        </a:rPr>
                        <a:t> all nations drink the wine of the wrath of her fornication (</a:t>
                      </a:r>
                      <a:r>
                        <a:rPr lang="en-US" b="1" baseline="0" dirty="0" smtClean="0">
                          <a:solidFill>
                            <a:srgbClr val="800000"/>
                          </a:solidFill>
                          <a:latin typeface="Times New Roman" panose="02020603050405020304" pitchFamily="18" charset="0"/>
                          <a:cs typeface="Times New Roman" panose="02020603050405020304" pitchFamily="18" charset="0"/>
                        </a:rPr>
                        <a:t>17:2; 14:8</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beast is </a:t>
                      </a:r>
                      <a:r>
                        <a:rPr lang="en-US" i="1" dirty="0" smtClean="0">
                          <a:solidFill>
                            <a:srgbClr val="800000"/>
                          </a:solidFill>
                          <a:latin typeface="Times New Roman" panose="02020603050405020304" pitchFamily="18" charset="0"/>
                          <a:cs typeface="Times New Roman" panose="02020603050405020304" pitchFamily="18" charset="0"/>
                        </a:rPr>
                        <a:t>“of the seven”</a:t>
                      </a:r>
                      <a:r>
                        <a:rPr lang="en-US" dirty="0" smtClean="0">
                          <a:latin typeface="Times New Roman" panose="02020603050405020304" pitchFamily="18" charset="0"/>
                          <a:cs typeface="Times New Roman" panose="02020603050405020304" pitchFamily="18" charset="0"/>
                        </a:rPr>
                        <a:t> (</a:t>
                      </a:r>
                      <a:r>
                        <a:rPr lang="en-US" b="1" dirty="0" smtClean="0">
                          <a:solidFill>
                            <a:srgbClr val="800000"/>
                          </a:solidFill>
                          <a:latin typeface="Times New Roman" panose="02020603050405020304" pitchFamily="18" charset="0"/>
                          <a:cs typeface="Times New Roman" panose="02020603050405020304" pitchFamily="18" charset="0"/>
                        </a:rPr>
                        <a:t>17:11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Her position was the same as seated on the seven heads of the beast (</a:t>
                      </a:r>
                      <a:r>
                        <a:rPr lang="en-US" b="1" dirty="0" smtClean="0">
                          <a:solidFill>
                            <a:srgbClr val="800000"/>
                          </a:solidFill>
                          <a:latin typeface="Times New Roman" panose="02020603050405020304" pitchFamily="18" charset="0"/>
                          <a:cs typeface="Times New Roman" panose="02020603050405020304" pitchFamily="18" charset="0"/>
                        </a:rPr>
                        <a:t>17:9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beast made war with the saints and killed God’s two witnesses (</a:t>
                      </a:r>
                      <a:r>
                        <a:rPr lang="en-US" b="1" dirty="0" smtClean="0">
                          <a:solidFill>
                            <a:srgbClr val="800000"/>
                          </a:solidFill>
                          <a:latin typeface="Times New Roman" panose="02020603050405020304" pitchFamily="18" charset="0"/>
                          <a:cs typeface="Times New Roman" panose="02020603050405020304" pitchFamily="18" charset="0"/>
                        </a:rPr>
                        <a:t>11:7; 13:7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She was drunk with the blood</a:t>
                      </a:r>
                      <a:r>
                        <a:rPr lang="en-US" baseline="0" dirty="0" smtClean="0">
                          <a:latin typeface="Times New Roman" panose="02020603050405020304" pitchFamily="18" charset="0"/>
                          <a:cs typeface="Times New Roman" panose="02020603050405020304" pitchFamily="18" charset="0"/>
                        </a:rPr>
                        <a:t> of saints and martyrs of Jesus (</a:t>
                      </a:r>
                      <a:r>
                        <a:rPr lang="en-US" b="1" baseline="0" dirty="0" smtClean="0">
                          <a:solidFill>
                            <a:srgbClr val="800000"/>
                          </a:solidFill>
                          <a:latin typeface="Times New Roman" panose="02020603050405020304" pitchFamily="18" charset="0"/>
                          <a:cs typeface="Times New Roman" panose="02020603050405020304" pitchFamily="18" charset="0"/>
                        </a:rPr>
                        <a:t>17:6</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ten horns are ten kings that receive power with the beast (</a:t>
                      </a:r>
                      <a:r>
                        <a:rPr lang="en-US" b="1" dirty="0" smtClean="0">
                          <a:solidFill>
                            <a:srgbClr val="800000"/>
                          </a:solidFill>
                          <a:latin typeface="Times New Roman" panose="02020603050405020304" pitchFamily="18" charset="0"/>
                          <a:cs typeface="Times New Roman" panose="02020603050405020304" pitchFamily="18" charset="0"/>
                        </a:rPr>
                        <a:t>17:12, 16</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She is the great city which reigned over the kings of the earth (</a:t>
                      </a:r>
                      <a:r>
                        <a:rPr lang="en-US" b="1" dirty="0" smtClean="0">
                          <a:solidFill>
                            <a:srgbClr val="800000"/>
                          </a:solidFill>
                          <a:latin typeface="Times New Roman" panose="02020603050405020304" pitchFamily="18" charset="0"/>
                          <a:cs typeface="Times New Roman" panose="02020603050405020304" pitchFamily="18" charset="0"/>
                        </a:rPr>
                        <a:t>17:18</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5396878" y="4820687"/>
            <a:ext cx="3699621" cy="369332"/>
          </a:xfrm>
          <a:prstGeom prst="rect">
            <a:avLst/>
          </a:prstGeom>
          <a:noFill/>
        </p:spPr>
        <p:txBody>
          <a:bodyPr wrap="square" rtlCol="0">
            <a:spAutoFit/>
          </a:bodyPr>
          <a:lstStyle/>
          <a:p>
            <a:pPr algn="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Adapted from </a:t>
            </a:r>
            <a:r>
              <a:rPr lang="en-US" dirty="0" err="1" smtClean="0">
                <a:solidFill>
                  <a:schemeClr val="bg1">
                    <a:lumMod val="85000"/>
                    <a:lumOff val="15000"/>
                  </a:schemeClr>
                </a:solidFill>
                <a:latin typeface="Times New Roman" panose="02020603050405020304" pitchFamily="18" charset="0"/>
                <a:cs typeface="Times New Roman" panose="02020603050405020304" pitchFamily="18" charset="0"/>
              </a:rPr>
              <a:t>Harkrider</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203</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932071"/>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19 </a:t>
            </a:r>
            <a:r>
              <a:rPr lang="en-US" sz="1800" b="1" smtClean="0"/>
              <a:t>– </a:t>
            </a:r>
            <a:r>
              <a:rPr lang="en-US" sz="1800"/>
              <a:t>The Fall of the Great Harlot</a:t>
            </a:r>
            <a:endParaRPr lang="en-US" sz="1800" b="1" dirty="0"/>
          </a:p>
        </p:txBody>
      </p:sp>
    </p:spTree>
    <p:extLst>
      <p:ext uri="{BB962C8B-B14F-4D97-AF65-F5344CB8AC3E}">
        <p14:creationId xmlns:p14="http://schemas.microsoft.com/office/powerpoint/2010/main" val="661540669"/>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to Be </a:t>
            </a:r>
            <a:r>
              <a:rPr lang="en-US" dirty="0" smtClean="0"/>
              <a:t>Avoided</a:t>
            </a:r>
          </a:p>
          <a:p>
            <a:r>
              <a:rPr lang="en-US" dirty="0" smtClean="0"/>
              <a:t>Revelation 18:1-8</a:t>
            </a:r>
            <a:endParaRPr lang="en-US" dirty="0"/>
          </a:p>
        </p:txBody>
      </p:sp>
    </p:spTree>
    <p:extLst>
      <p:ext uri="{BB962C8B-B14F-4D97-AF65-F5344CB8AC3E}">
        <p14:creationId xmlns:p14="http://schemas.microsoft.com/office/powerpoint/2010/main" val="3284437363"/>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the Harlot in the OT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Compare the description of this </a:t>
            </a:r>
            <a:r>
              <a:rPr lang="en-US" sz="2000" dirty="0" smtClean="0"/>
              <a:t>harlot’s destruction and condemnation </a:t>
            </a:r>
            <a:r>
              <a:rPr lang="en-US" sz="2000" dirty="0"/>
              <a:t>to similar uses of this symbol in Old Testament prophecy (</a:t>
            </a:r>
            <a:r>
              <a:rPr lang="en-US" sz="2000" b="1" dirty="0">
                <a:solidFill>
                  <a:srgbClr val="800000"/>
                </a:solidFill>
              </a:rPr>
              <a:t>Nahum 3:1-7; Isaiah 23:15-18; 47:1-15; 1:21; </a:t>
            </a:r>
            <a:r>
              <a:rPr lang="en-US" sz="2000" b="1" dirty="0" smtClean="0">
                <a:solidFill>
                  <a:srgbClr val="800000"/>
                </a:solidFill>
              </a:rPr>
              <a:t>Jer. </a:t>
            </a:r>
            <a:r>
              <a:rPr lang="en-US" sz="2000" b="1" dirty="0">
                <a:solidFill>
                  <a:srgbClr val="800000"/>
                </a:solidFill>
              </a:rPr>
              <a:t>2:20</a:t>
            </a:r>
            <a:r>
              <a:rPr lang="en-US" sz="2000" dirty="0" smtClean="0"/>
              <a:t>)</a:t>
            </a:r>
          </a:p>
          <a:p>
            <a:r>
              <a:rPr lang="en-US" sz="2000" dirty="0" smtClean="0"/>
              <a:t>The description of the harlot and her sins were provided chapter 17.</a:t>
            </a:r>
          </a:p>
          <a:p>
            <a:r>
              <a:rPr lang="en-US" sz="2000" dirty="0" smtClean="0"/>
              <a:t>Many similarities were observed then.</a:t>
            </a:r>
          </a:p>
          <a:p>
            <a:r>
              <a:rPr lang="en-US" sz="2000" dirty="0" smtClean="0"/>
              <a:t>Her arrogance, attitude toward judgment, and final destruction are shown here in 18.</a:t>
            </a:r>
          </a:p>
          <a:p>
            <a:r>
              <a:rPr lang="en-US" sz="2000" dirty="0" smtClean="0"/>
              <a:t>For the sake of time, we will pass over revisiting these passages establishing more similarities …</a:t>
            </a:r>
          </a:p>
        </p:txBody>
      </p:sp>
    </p:spTree>
    <p:extLst>
      <p:ext uri="{BB962C8B-B14F-4D97-AF65-F5344CB8AC3E}">
        <p14:creationId xmlns:p14="http://schemas.microsoft.com/office/powerpoint/2010/main" val="11134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marL="0" indent="0">
              <a:spcBef>
                <a:spcPts val="0"/>
              </a:spcBef>
              <a:buNone/>
            </a:pPr>
            <a:r>
              <a:rPr lang="en-US" sz="2000" i="1" dirty="0" smtClean="0">
                <a:solidFill>
                  <a:srgbClr val="800000"/>
                </a:solidFill>
              </a:rPr>
              <a:t>Woe </a:t>
            </a:r>
            <a:r>
              <a:rPr lang="en-US" sz="2000" i="1" dirty="0">
                <a:solidFill>
                  <a:srgbClr val="800000"/>
                </a:solidFill>
              </a:rPr>
              <a:t>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a:t>
            </a:r>
            <a:r>
              <a:rPr lang="en-US" sz="2000" i="1" dirty="0" smtClean="0">
                <a:solidFill>
                  <a:srgbClr val="800000"/>
                </a:solidFill>
              </a:rPr>
              <a:t>.  The </a:t>
            </a:r>
            <a:r>
              <a:rPr lang="en-US" sz="2000" i="1" dirty="0">
                <a:solidFill>
                  <a:srgbClr val="800000"/>
                </a:solidFill>
              </a:rPr>
              <a:t>noise of a </a:t>
            </a:r>
            <a:r>
              <a:rPr lang="en-US" sz="2000" b="1" i="1" dirty="0">
                <a:solidFill>
                  <a:srgbClr val="800000"/>
                </a:solidFill>
              </a:rPr>
              <a:t>whip</a:t>
            </a:r>
            <a:r>
              <a:rPr lang="en-US" sz="2000" i="1" dirty="0">
                <a:solidFill>
                  <a:srgbClr val="800000"/>
                </a:solidFill>
              </a:rPr>
              <a:t> And the noise of rattling wheels, Of galloping horses, Of clattering chariots</a:t>
            </a:r>
            <a:r>
              <a:rPr lang="en-US" sz="2000" i="1" dirty="0" smtClean="0">
                <a:solidFill>
                  <a:srgbClr val="800000"/>
                </a:solidFill>
              </a:rPr>
              <a:t>!  Horsemen </a:t>
            </a:r>
            <a:r>
              <a:rPr lang="en-US" sz="2000" i="1" dirty="0">
                <a:solidFill>
                  <a:srgbClr val="800000"/>
                </a:solidFill>
              </a:rPr>
              <a:t>charge with bright sword and glittering spear. There is </a:t>
            </a:r>
            <a:r>
              <a:rPr lang="en-US" sz="2000" b="1" i="1" dirty="0">
                <a:solidFill>
                  <a:srgbClr val="800000"/>
                </a:solidFill>
              </a:rPr>
              <a:t>a multitude of slain, A great number of bodies, Countless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They stumble </a:t>
            </a:r>
            <a:r>
              <a:rPr lang="en-US" sz="2000" b="1" i="1" dirty="0">
                <a:solidFill>
                  <a:srgbClr val="800000"/>
                </a:solidFill>
              </a:rPr>
              <a:t>over the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because of </a:t>
            </a:r>
            <a:r>
              <a:rPr lang="en-US" sz="2000" b="1" i="1" dirty="0">
                <a:solidFill>
                  <a:srgbClr val="800000"/>
                </a:solidFill>
              </a:rPr>
              <a:t>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smtClean="0">
                <a:solidFill>
                  <a:srgbClr val="800000"/>
                </a:solidFill>
              </a:rPr>
              <a:t>sorceries</a:t>
            </a:r>
            <a:r>
              <a:rPr lang="en-US" sz="2000" i="1" dirty="0" smtClean="0">
                <a:solidFill>
                  <a:srgbClr val="800000"/>
                </a:solidFill>
              </a:rPr>
              <a:t>.  “Behold</a:t>
            </a:r>
            <a:r>
              <a:rPr lang="en-US" sz="2000" i="1" dirty="0">
                <a:solidFill>
                  <a:srgbClr val="800000"/>
                </a:solidFill>
              </a:rPr>
              <a:t>, I am against you</a:t>
            </a:r>
            <a:r>
              <a:rPr lang="en-US" sz="2000" i="1" dirty="0" smtClean="0">
                <a:solidFill>
                  <a:srgbClr val="800000"/>
                </a:solidFill>
              </a:rPr>
              <a:t>,” </a:t>
            </a:r>
            <a:r>
              <a:rPr lang="en-US" sz="2000" i="1" dirty="0">
                <a:solidFill>
                  <a:srgbClr val="800000"/>
                </a:solidFill>
              </a:rPr>
              <a:t>says the LORD of hosts; </a:t>
            </a:r>
            <a:r>
              <a:rPr lang="en-US" sz="2000" i="1" dirty="0" smtClean="0">
                <a:solidFill>
                  <a:srgbClr val="800000"/>
                </a:solidFill>
              </a:rPr>
              <a:t>“I </a:t>
            </a:r>
            <a:r>
              <a:rPr lang="en-US" sz="2000" i="1" dirty="0">
                <a:solidFill>
                  <a:srgbClr val="800000"/>
                </a:solidFill>
              </a:rPr>
              <a:t>will lift your skirts over your face, I will show the nations your nakedness, And the kingdoms your shame. </a:t>
            </a:r>
            <a:r>
              <a:rPr lang="en-US" sz="2000" i="1" dirty="0" smtClean="0">
                <a:solidFill>
                  <a:srgbClr val="800000"/>
                </a:solidFill>
              </a:rPr>
              <a:t>  I </a:t>
            </a:r>
            <a:r>
              <a:rPr lang="en-US" sz="2000" i="1" dirty="0">
                <a:solidFill>
                  <a:srgbClr val="800000"/>
                </a:solidFill>
              </a:rPr>
              <a:t>will cast abominable filth upon you, Make you vile, And make you a spectacle</a:t>
            </a:r>
            <a:r>
              <a:rPr lang="en-US" sz="2000" i="1" dirty="0" smtClean="0">
                <a:solidFill>
                  <a:srgbClr val="800000"/>
                </a:solidFill>
              </a:rPr>
              <a:t>.  It </a:t>
            </a:r>
            <a:r>
              <a:rPr lang="en-US" sz="2000" i="1" dirty="0">
                <a:solidFill>
                  <a:srgbClr val="800000"/>
                </a:solidFill>
              </a:rPr>
              <a:t>shall come to pass that all who look upon you Will flee from you, and say</a:t>
            </a:r>
            <a:r>
              <a:rPr lang="en-US" sz="2000" i="1" dirty="0" smtClean="0">
                <a:solidFill>
                  <a:srgbClr val="800000"/>
                </a:solidFill>
              </a:rPr>
              <a:t>, ‘</a:t>
            </a:r>
            <a:r>
              <a:rPr lang="en-US" sz="2000" b="1" i="1" u="sng" dirty="0" smtClean="0">
                <a:solidFill>
                  <a:srgbClr val="800000"/>
                </a:solidFill>
              </a:rPr>
              <a:t>Nineveh</a:t>
            </a:r>
            <a:r>
              <a:rPr lang="en-US" sz="2000" b="1" i="1" dirty="0" smtClean="0">
                <a:solidFill>
                  <a:srgbClr val="800000"/>
                </a:solidFill>
              </a:rPr>
              <a:t> </a:t>
            </a:r>
            <a:r>
              <a:rPr lang="en-US" sz="2000" b="1" i="1" dirty="0">
                <a:solidFill>
                  <a:srgbClr val="800000"/>
                </a:solidFill>
              </a:rPr>
              <a:t>is laid waste! </a:t>
            </a:r>
            <a:r>
              <a:rPr lang="en-US" sz="2000" i="1" dirty="0">
                <a:solidFill>
                  <a:srgbClr val="800000"/>
                </a:solidFill>
              </a:rPr>
              <a:t>Who will bemoan her</a:t>
            </a:r>
            <a:r>
              <a:rPr lang="en-US" sz="2000" i="1" dirty="0" smtClean="0">
                <a:solidFill>
                  <a:srgbClr val="800000"/>
                </a:solidFill>
              </a:rPr>
              <a:t>?’ </a:t>
            </a:r>
            <a:r>
              <a:rPr lang="en-US" sz="2000" i="1" dirty="0">
                <a:solidFill>
                  <a:srgbClr val="800000"/>
                </a:solidFill>
              </a:rPr>
              <a:t>Where shall I seek comforters for you</a:t>
            </a:r>
            <a:r>
              <a:rPr lang="en-US" sz="2000" i="1" dirty="0" smtClean="0">
                <a:solidFill>
                  <a:srgbClr val="800000"/>
                </a:solidFill>
              </a:rPr>
              <a:t>?” </a:t>
            </a:r>
            <a:r>
              <a:rPr lang="en-US" sz="2000" dirty="0"/>
              <a:t>(</a:t>
            </a:r>
            <a:r>
              <a:rPr lang="en-US" sz="2000" b="1" dirty="0">
                <a:solidFill>
                  <a:srgbClr val="800000"/>
                </a:solidFill>
              </a:rPr>
              <a:t>Nahum </a:t>
            </a:r>
            <a:r>
              <a:rPr lang="en-US" sz="2000" b="1" dirty="0" smtClean="0">
                <a:solidFill>
                  <a:srgbClr val="800000"/>
                </a:solidFill>
              </a:rPr>
              <a:t>3:1-7</a:t>
            </a:r>
            <a:r>
              <a:rPr lang="en-US" sz="2000" dirty="0" smtClean="0"/>
              <a:t>)</a:t>
            </a:r>
            <a:endParaRPr lang="en-US" sz="2000" dirty="0"/>
          </a:p>
        </p:txBody>
      </p:sp>
    </p:spTree>
    <p:extLst>
      <p:ext uri="{BB962C8B-B14F-4D97-AF65-F5344CB8AC3E}">
        <p14:creationId xmlns:p14="http://schemas.microsoft.com/office/powerpoint/2010/main" val="138850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Victorious over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dirty="0" smtClean="0"/>
              <a:t>How </a:t>
            </a:r>
            <a:r>
              <a:rPr lang="en-US" dirty="0"/>
              <a:t>did Jesus describe Himself to John?  How was this supposed to affect John?  Why would it have been encouraging to first century saints</a:t>
            </a:r>
            <a:r>
              <a:rPr lang="en-US" dirty="0" smtClean="0"/>
              <a:t>?</a:t>
            </a:r>
          </a:p>
          <a:p>
            <a:pPr marL="0" indent="0">
              <a:buNone/>
            </a:pPr>
            <a:r>
              <a:rPr lang="en-US" i="1" dirty="0">
                <a:solidFill>
                  <a:srgbClr val="800000"/>
                </a:solidFill>
              </a:rPr>
              <a:t>And when I saw Him, I fell at His feet as dead. But He laid His right hand on me, saying to me, </a:t>
            </a:r>
            <a:r>
              <a:rPr lang="en-US" i="1" dirty="0" smtClean="0">
                <a:solidFill>
                  <a:srgbClr val="800000"/>
                </a:solidFill>
              </a:rPr>
              <a:t>“</a:t>
            </a:r>
            <a:r>
              <a:rPr lang="en-US" b="1" i="1" dirty="0" smtClean="0">
                <a:solidFill>
                  <a:srgbClr val="800000"/>
                </a:solidFill>
              </a:rPr>
              <a:t>Do </a:t>
            </a:r>
            <a:r>
              <a:rPr lang="en-US" b="1" i="1" dirty="0">
                <a:solidFill>
                  <a:srgbClr val="800000"/>
                </a:solidFill>
              </a:rPr>
              <a:t>not be afraid</a:t>
            </a:r>
            <a:r>
              <a:rPr lang="en-US" i="1" dirty="0">
                <a:solidFill>
                  <a:srgbClr val="800000"/>
                </a:solidFill>
              </a:rPr>
              <a:t>; I am </a:t>
            </a:r>
            <a:r>
              <a:rPr lang="en-US" b="1" i="1" dirty="0">
                <a:solidFill>
                  <a:srgbClr val="800000"/>
                </a:solidFill>
              </a:rPr>
              <a:t>the First </a:t>
            </a:r>
            <a:r>
              <a:rPr lang="en-US" i="1" dirty="0">
                <a:solidFill>
                  <a:srgbClr val="800000"/>
                </a:solidFill>
              </a:rPr>
              <a:t>and </a:t>
            </a:r>
            <a:r>
              <a:rPr lang="en-US" b="1" i="1" dirty="0">
                <a:solidFill>
                  <a:srgbClr val="800000"/>
                </a:solidFill>
              </a:rPr>
              <a:t>the </a:t>
            </a:r>
            <a:r>
              <a:rPr lang="en-US" b="1" i="1" dirty="0" smtClean="0">
                <a:solidFill>
                  <a:srgbClr val="800000"/>
                </a:solidFill>
              </a:rPr>
              <a:t>Last</a:t>
            </a:r>
            <a:r>
              <a:rPr lang="en-US" i="1" dirty="0" smtClean="0">
                <a:solidFill>
                  <a:srgbClr val="800000"/>
                </a:solidFill>
              </a:rPr>
              <a:t>.  I </a:t>
            </a:r>
            <a:r>
              <a:rPr lang="en-US" b="1" i="1" dirty="0">
                <a:solidFill>
                  <a:srgbClr val="800000"/>
                </a:solidFill>
              </a:rPr>
              <a:t>am He who lives</a:t>
            </a:r>
            <a:r>
              <a:rPr lang="en-US" i="1" dirty="0">
                <a:solidFill>
                  <a:srgbClr val="800000"/>
                </a:solidFill>
              </a:rPr>
              <a:t>, and </a:t>
            </a:r>
            <a:r>
              <a:rPr lang="en-US" b="1" i="1" dirty="0">
                <a:solidFill>
                  <a:srgbClr val="800000"/>
                </a:solidFill>
              </a:rPr>
              <a:t>was dead</a:t>
            </a:r>
            <a:r>
              <a:rPr lang="en-US" i="1" dirty="0">
                <a:solidFill>
                  <a:srgbClr val="800000"/>
                </a:solidFill>
              </a:rPr>
              <a:t>, and behold, </a:t>
            </a:r>
            <a:r>
              <a:rPr lang="en-US" b="1" i="1" dirty="0">
                <a:solidFill>
                  <a:srgbClr val="800000"/>
                </a:solidFill>
              </a:rPr>
              <a:t>I am </a:t>
            </a:r>
            <a:r>
              <a:rPr lang="en-US" b="1" i="1" u="sng" dirty="0">
                <a:solidFill>
                  <a:srgbClr val="800000"/>
                </a:solidFill>
              </a:rPr>
              <a:t>alive forevermore</a:t>
            </a:r>
            <a:r>
              <a:rPr lang="en-US" i="1" dirty="0">
                <a:solidFill>
                  <a:srgbClr val="800000"/>
                </a:solidFill>
              </a:rPr>
              <a:t>. Amen. And </a:t>
            </a:r>
            <a:r>
              <a:rPr lang="en-US" b="1" i="1" dirty="0">
                <a:solidFill>
                  <a:srgbClr val="800000"/>
                </a:solidFill>
              </a:rPr>
              <a:t>I have the keys of Hades and of </a:t>
            </a:r>
            <a:r>
              <a:rPr lang="en-US" b="1" i="1" dirty="0" smtClean="0">
                <a:solidFill>
                  <a:srgbClr val="800000"/>
                </a:solidFill>
              </a:rPr>
              <a:t>Death</a:t>
            </a:r>
            <a:r>
              <a:rPr lang="en-US" i="1" dirty="0" smtClean="0">
                <a:solidFill>
                  <a:srgbClr val="800000"/>
                </a:solidFill>
              </a:rPr>
              <a:t>. Write </a:t>
            </a:r>
            <a:r>
              <a:rPr lang="en-US" i="1" dirty="0">
                <a:solidFill>
                  <a:srgbClr val="800000"/>
                </a:solidFill>
              </a:rPr>
              <a:t>the things which you have seen, and the things which are, and the things which will take place after </a:t>
            </a:r>
            <a:r>
              <a:rPr lang="en-US" i="1" dirty="0" smtClean="0">
                <a:solidFill>
                  <a:srgbClr val="800000"/>
                </a:solidFill>
              </a:rPr>
              <a:t>this.” </a:t>
            </a:r>
            <a:r>
              <a:rPr lang="en-US" dirty="0"/>
              <a:t>(</a:t>
            </a:r>
            <a:r>
              <a:rPr lang="en-US" b="1" dirty="0">
                <a:solidFill>
                  <a:srgbClr val="800000"/>
                </a:solidFill>
              </a:rPr>
              <a:t>Revelation </a:t>
            </a:r>
            <a:r>
              <a:rPr lang="en-US" b="1" dirty="0" smtClean="0">
                <a:solidFill>
                  <a:srgbClr val="800000"/>
                </a:solidFill>
              </a:rPr>
              <a:t>1:17-20</a:t>
            </a:r>
            <a:r>
              <a:rPr lang="en-US" dirty="0" smtClean="0"/>
              <a:t>)</a:t>
            </a:r>
            <a:endParaRPr lang="en-US" dirty="0"/>
          </a:p>
          <a:p>
            <a:r>
              <a:rPr lang="en-US" dirty="0" smtClean="0"/>
              <a:t>Not asking us to do what He has not suffered.</a:t>
            </a:r>
          </a:p>
          <a:p>
            <a:r>
              <a:rPr lang="en-US" dirty="0" smtClean="0"/>
              <a:t>Not just beaten death, but </a:t>
            </a:r>
            <a:r>
              <a:rPr lang="en-US" b="1" i="1" dirty="0" smtClean="0"/>
              <a:t>mastered</a:t>
            </a:r>
            <a:r>
              <a:rPr lang="en-US" dirty="0" smtClean="0"/>
              <a:t> it! … Great confidence, comfort.</a:t>
            </a:r>
          </a:p>
        </p:txBody>
      </p:sp>
    </p:spTree>
    <p:extLst>
      <p:ext uri="{BB962C8B-B14F-4D97-AF65-F5344CB8AC3E}">
        <p14:creationId xmlns:p14="http://schemas.microsoft.com/office/powerpoint/2010/main" val="31301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marL="0" indent="0">
              <a:spcBef>
                <a:spcPts val="0"/>
              </a:spcBef>
              <a:buNone/>
            </a:pPr>
            <a:r>
              <a:rPr lang="en-US" sz="2000" i="1" dirty="0" smtClean="0">
                <a:solidFill>
                  <a:srgbClr val="800000"/>
                </a:solidFill>
              </a:rPr>
              <a:t>“Come </a:t>
            </a:r>
            <a:r>
              <a:rPr lang="en-US" sz="2000" i="1" dirty="0">
                <a:solidFill>
                  <a:srgbClr val="800000"/>
                </a:solidFill>
              </a:rPr>
              <a:t>down and sit in the dust, O </a:t>
            </a:r>
            <a:r>
              <a:rPr lang="en-US" sz="2000" b="1" i="1" dirty="0">
                <a:solidFill>
                  <a:srgbClr val="800000"/>
                </a:solidFill>
              </a:rPr>
              <a:t>virgin daughter of Babylon</a:t>
            </a:r>
            <a:r>
              <a:rPr lang="en-US" sz="2000" i="1" dirty="0">
                <a:solidFill>
                  <a:srgbClr val="800000"/>
                </a:solidFill>
              </a:rPr>
              <a:t>; Sit on the ground without a throne, 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more be called Tender and delicate</a:t>
            </a:r>
            <a:r>
              <a:rPr lang="en-US" sz="2000" i="1" dirty="0" smtClean="0">
                <a:solidFill>
                  <a:srgbClr val="800000"/>
                </a:solidFill>
              </a:rPr>
              <a:t>.  Take </a:t>
            </a:r>
            <a:r>
              <a:rPr lang="en-US" sz="2000" i="1" dirty="0">
                <a:solidFill>
                  <a:srgbClr val="800000"/>
                </a:solidFill>
              </a:rPr>
              <a:t>the millstones and grind meal. </a:t>
            </a:r>
            <a:r>
              <a:rPr lang="en-US" sz="2000" b="1" i="1" dirty="0">
                <a:solidFill>
                  <a:srgbClr val="800000"/>
                </a:solidFill>
              </a:rPr>
              <a:t>Remove your veil, Take off the skirt, Uncover the thigh</a:t>
            </a:r>
            <a:r>
              <a:rPr lang="en-US" sz="2000" i="1" dirty="0">
                <a:solidFill>
                  <a:srgbClr val="800000"/>
                </a:solidFill>
              </a:rPr>
              <a:t>, </a:t>
            </a:r>
            <a:r>
              <a:rPr lang="en-US" sz="2000" i="1" dirty="0" smtClean="0">
                <a:solidFill>
                  <a:srgbClr val="800000"/>
                </a:solidFill>
              </a:rPr>
              <a:t>…</a:t>
            </a:r>
            <a:r>
              <a:rPr lang="en-US" sz="2000" b="1" i="1" dirty="0" smtClean="0">
                <a:solidFill>
                  <a:srgbClr val="800000"/>
                </a:solidFill>
              </a:rPr>
              <a:t>Your </a:t>
            </a:r>
            <a:r>
              <a:rPr lang="en-US" sz="2000" b="1" i="1" dirty="0">
                <a:solidFill>
                  <a:srgbClr val="800000"/>
                </a:solidFill>
              </a:rPr>
              <a:t>nakedness shall be uncovered</a:t>
            </a:r>
            <a:r>
              <a:rPr lang="en-US" sz="2000" i="1" dirty="0" smtClean="0">
                <a:solidFill>
                  <a:srgbClr val="800000"/>
                </a:solidFill>
              </a:rPr>
              <a:t>, … </a:t>
            </a:r>
            <a:r>
              <a:rPr lang="en-US" sz="2000" b="1" i="1" dirty="0" smtClean="0">
                <a:solidFill>
                  <a:srgbClr val="800000"/>
                </a:solidFill>
              </a:rPr>
              <a:t>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longer be called </a:t>
            </a:r>
            <a:r>
              <a:rPr lang="en-US" sz="2000" b="1" i="1" u="sng" dirty="0">
                <a:solidFill>
                  <a:srgbClr val="800000"/>
                </a:solidFill>
              </a:rPr>
              <a:t>The Lady of Kingdoms</a:t>
            </a:r>
            <a:r>
              <a:rPr lang="en-US" sz="2000" i="1" dirty="0" smtClean="0">
                <a:solidFill>
                  <a:srgbClr val="800000"/>
                </a:solidFill>
              </a:rPr>
              <a:t>.  I </a:t>
            </a:r>
            <a:r>
              <a:rPr lang="en-US" sz="2000" i="1" dirty="0">
                <a:solidFill>
                  <a:srgbClr val="800000"/>
                </a:solidFill>
              </a:rPr>
              <a:t>was angry with My </a:t>
            </a:r>
            <a:r>
              <a:rPr lang="en-US" sz="2000" i="1" dirty="0" smtClean="0">
                <a:solidFill>
                  <a:srgbClr val="800000"/>
                </a:solidFill>
              </a:rPr>
              <a:t>people … </a:t>
            </a:r>
            <a:r>
              <a:rPr lang="en-US" sz="2000" b="1" i="1" dirty="0" smtClean="0">
                <a:solidFill>
                  <a:srgbClr val="800000"/>
                </a:solidFill>
              </a:rPr>
              <a:t>given </a:t>
            </a:r>
            <a:r>
              <a:rPr lang="en-US" sz="2000" b="1" i="1" dirty="0">
                <a:solidFill>
                  <a:srgbClr val="800000"/>
                </a:solidFill>
              </a:rPr>
              <a:t>them into your hand. You showed them </a:t>
            </a:r>
            <a:r>
              <a:rPr lang="en-US" sz="2000" b="1" i="1" u="sng" dirty="0">
                <a:solidFill>
                  <a:srgbClr val="800000"/>
                </a:solidFill>
              </a:rPr>
              <a:t>no </a:t>
            </a:r>
            <a:r>
              <a:rPr lang="en-US" sz="2000" b="1" i="1" u="sng" dirty="0" smtClean="0">
                <a:solidFill>
                  <a:srgbClr val="800000"/>
                </a:solidFill>
              </a:rPr>
              <a:t>mercy</a:t>
            </a:r>
            <a:r>
              <a:rPr lang="en-US" sz="2000" i="1" dirty="0" smtClean="0">
                <a:solidFill>
                  <a:srgbClr val="800000"/>
                </a:solidFill>
              </a:rPr>
              <a:t>… But </a:t>
            </a:r>
            <a:r>
              <a:rPr lang="en-US" sz="2000" i="1" dirty="0">
                <a:solidFill>
                  <a:srgbClr val="800000"/>
                </a:solidFill>
              </a:rPr>
              <a:t>these two things shall come to you In a moment, in one day: </a:t>
            </a:r>
            <a:r>
              <a:rPr lang="en-US" sz="2000" b="1" i="1" dirty="0">
                <a:solidFill>
                  <a:srgbClr val="800000"/>
                </a:solidFill>
              </a:rPr>
              <a:t>The loss of children, and </a:t>
            </a:r>
            <a:r>
              <a:rPr lang="en-US" sz="2000" b="1" i="1" dirty="0" smtClean="0">
                <a:solidFill>
                  <a:srgbClr val="800000"/>
                </a:solidFill>
              </a:rPr>
              <a:t>widowhood</a:t>
            </a:r>
            <a:r>
              <a:rPr lang="en-US" sz="2000" i="1" dirty="0" smtClean="0">
                <a:solidFill>
                  <a:srgbClr val="800000"/>
                </a:solidFill>
              </a:rPr>
              <a:t> … </a:t>
            </a:r>
            <a:r>
              <a:rPr lang="en-US" sz="2000" b="1" i="1" dirty="0" smtClean="0">
                <a:solidFill>
                  <a:srgbClr val="800000"/>
                </a:solidFill>
              </a:rPr>
              <a:t>Because </a:t>
            </a:r>
            <a:r>
              <a:rPr lang="en-US" sz="2000" b="1" i="1" dirty="0">
                <a:solidFill>
                  <a:srgbClr val="800000"/>
                </a:solidFill>
              </a:rPr>
              <a:t>of the multitude of your </a:t>
            </a:r>
            <a:r>
              <a:rPr lang="en-US" sz="2000" b="1" i="1" u="sng" dirty="0">
                <a:solidFill>
                  <a:srgbClr val="800000"/>
                </a:solidFill>
              </a:rPr>
              <a:t>sorceries</a:t>
            </a:r>
            <a:r>
              <a:rPr lang="en-US" sz="2000" i="1" dirty="0">
                <a:solidFill>
                  <a:srgbClr val="800000"/>
                </a:solidFill>
              </a:rPr>
              <a:t>, </a:t>
            </a:r>
            <a:r>
              <a:rPr lang="en-US" sz="2000" b="1" i="1" dirty="0">
                <a:solidFill>
                  <a:srgbClr val="800000"/>
                </a:solidFill>
              </a:rPr>
              <a:t>For the great abundance of your </a:t>
            </a:r>
            <a:r>
              <a:rPr lang="en-US" sz="2000" b="1" i="1" u="sng" dirty="0">
                <a:solidFill>
                  <a:srgbClr val="800000"/>
                </a:solidFill>
              </a:rPr>
              <a:t>enchantments</a:t>
            </a:r>
            <a:r>
              <a:rPr lang="en-US" sz="2000" i="1" dirty="0" smtClean="0">
                <a:solidFill>
                  <a:srgbClr val="800000"/>
                </a:solidFill>
              </a:rPr>
              <a:t>. For </a:t>
            </a:r>
            <a:r>
              <a:rPr lang="en-US" sz="2000" i="1" dirty="0">
                <a:solidFill>
                  <a:srgbClr val="800000"/>
                </a:solidFill>
              </a:rPr>
              <a:t>you have </a:t>
            </a:r>
            <a:r>
              <a:rPr lang="en-US" sz="2000" b="1" i="1" dirty="0">
                <a:solidFill>
                  <a:srgbClr val="800000"/>
                </a:solidFill>
              </a:rPr>
              <a:t>trusted in your wickedness</a:t>
            </a:r>
            <a:r>
              <a:rPr lang="en-US" sz="2000" i="1" dirty="0">
                <a:solidFill>
                  <a:srgbClr val="800000"/>
                </a:solidFill>
              </a:rPr>
              <a:t>; </a:t>
            </a:r>
            <a:r>
              <a:rPr lang="en-US" sz="2000" i="1" dirty="0" smtClean="0">
                <a:solidFill>
                  <a:srgbClr val="800000"/>
                </a:solidFill>
              </a:rPr>
              <a:t> … Stand </a:t>
            </a:r>
            <a:r>
              <a:rPr lang="en-US" sz="2000" i="1" dirty="0">
                <a:solidFill>
                  <a:srgbClr val="800000"/>
                </a:solidFill>
              </a:rPr>
              <a:t>now </a:t>
            </a:r>
            <a:r>
              <a:rPr lang="en-US" sz="2000" b="1" i="1" dirty="0">
                <a:solidFill>
                  <a:srgbClr val="800000"/>
                </a:solidFill>
              </a:rPr>
              <a:t>with your </a:t>
            </a:r>
            <a:r>
              <a:rPr lang="en-US" sz="2000" b="1" i="1" u="sng" dirty="0">
                <a:solidFill>
                  <a:srgbClr val="800000"/>
                </a:solidFill>
              </a:rPr>
              <a:t>enchantments</a:t>
            </a:r>
            <a:r>
              <a:rPr lang="en-US" sz="2000" b="1" i="1" dirty="0">
                <a:solidFill>
                  <a:srgbClr val="800000"/>
                </a:solidFill>
              </a:rPr>
              <a:t> And the multitude of your </a:t>
            </a:r>
            <a:r>
              <a:rPr lang="en-US" sz="2000" b="1" i="1" u="sng" dirty="0">
                <a:solidFill>
                  <a:srgbClr val="800000"/>
                </a:solidFill>
              </a:rPr>
              <a:t>sorceries</a:t>
            </a:r>
            <a:r>
              <a:rPr lang="en-US" sz="2000" i="1" dirty="0">
                <a:solidFill>
                  <a:srgbClr val="800000"/>
                </a:solidFill>
              </a:rPr>
              <a:t>, In which you have labored from your </a:t>
            </a:r>
            <a:r>
              <a:rPr lang="en-US" sz="2000" i="1" dirty="0" smtClean="0">
                <a:solidFill>
                  <a:srgbClr val="800000"/>
                </a:solidFill>
              </a:rPr>
              <a:t>youth – Perhaps </a:t>
            </a:r>
            <a:r>
              <a:rPr lang="en-US" sz="2000" i="1" dirty="0">
                <a:solidFill>
                  <a:srgbClr val="800000"/>
                </a:solidFill>
              </a:rPr>
              <a:t>you will be able to profit, Perhaps you will prevail</a:t>
            </a:r>
            <a:r>
              <a:rPr lang="en-US" sz="2000" i="1" dirty="0" smtClean="0">
                <a:solidFill>
                  <a:srgbClr val="800000"/>
                </a:solidFill>
              </a:rPr>
              <a:t>. </a:t>
            </a:r>
            <a:r>
              <a:rPr lang="en-US" sz="2000" dirty="0" smtClean="0"/>
              <a:t>(</a:t>
            </a:r>
            <a:r>
              <a:rPr lang="en-US" sz="2000" b="1" dirty="0" smtClean="0">
                <a:solidFill>
                  <a:srgbClr val="800000"/>
                </a:solidFill>
              </a:rPr>
              <a:t>Isa. 47:1-15</a:t>
            </a:r>
            <a:r>
              <a:rPr lang="en-US" sz="2000" dirty="0" smtClean="0"/>
              <a:t>)</a:t>
            </a:r>
            <a:endParaRPr lang="en-US" sz="2000" dirty="0"/>
          </a:p>
        </p:txBody>
      </p:sp>
    </p:spTree>
    <p:extLst>
      <p:ext uri="{BB962C8B-B14F-4D97-AF65-F5344CB8AC3E}">
        <p14:creationId xmlns:p14="http://schemas.microsoft.com/office/powerpoint/2010/main" val="76259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marL="0" indent="0">
              <a:spcBef>
                <a:spcPts val="0"/>
              </a:spcBef>
              <a:buNone/>
            </a:pPr>
            <a:r>
              <a:rPr lang="en-US" sz="2000" i="1" dirty="0">
                <a:solidFill>
                  <a:srgbClr val="800000"/>
                </a:solidFill>
              </a:rPr>
              <a:t> The burden against </a:t>
            </a:r>
            <a:r>
              <a:rPr lang="en-US" sz="2000" b="1" i="1" dirty="0" err="1">
                <a:solidFill>
                  <a:srgbClr val="800000"/>
                </a:solidFill>
              </a:rPr>
              <a:t>Tyre</a:t>
            </a:r>
            <a:r>
              <a:rPr lang="en-US" sz="2000" i="1" dirty="0">
                <a:solidFill>
                  <a:srgbClr val="800000"/>
                </a:solidFill>
              </a:rPr>
              <a:t>. Wail, you ships of </a:t>
            </a:r>
            <a:r>
              <a:rPr lang="en-US" sz="2000" i="1" dirty="0" err="1">
                <a:solidFill>
                  <a:srgbClr val="800000"/>
                </a:solidFill>
              </a:rPr>
              <a:t>Tarshish</a:t>
            </a:r>
            <a:r>
              <a:rPr lang="en-US" sz="2000" i="1" dirty="0">
                <a:solidFill>
                  <a:srgbClr val="800000"/>
                </a:solidFill>
              </a:rPr>
              <a:t>! For it is laid waste, So that there is no house, no harbor; </a:t>
            </a:r>
            <a:r>
              <a:rPr lang="en-US" sz="2000" i="1" dirty="0" smtClean="0">
                <a:solidFill>
                  <a:srgbClr val="800000"/>
                </a:solidFill>
              </a:rPr>
              <a:t> … </a:t>
            </a:r>
            <a:r>
              <a:rPr lang="en-US" sz="2000" b="1" i="1" dirty="0">
                <a:solidFill>
                  <a:srgbClr val="800000"/>
                </a:solidFill>
              </a:rPr>
              <a:t>she is a marketplace for </a:t>
            </a:r>
            <a:r>
              <a:rPr lang="en-US" sz="2000" b="1" i="1" u="sng" dirty="0">
                <a:solidFill>
                  <a:srgbClr val="800000"/>
                </a:solidFill>
              </a:rPr>
              <a:t>the nations</a:t>
            </a:r>
            <a:r>
              <a:rPr lang="en-US" sz="2000" i="1" dirty="0" smtClean="0">
                <a:solidFill>
                  <a:srgbClr val="800000"/>
                </a:solidFill>
              </a:rPr>
              <a:t>.  Be </a:t>
            </a:r>
            <a:r>
              <a:rPr lang="en-US" sz="2000" i="1" dirty="0">
                <a:solidFill>
                  <a:srgbClr val="800000"/>
                </a:solidFill>
              </a:rPr>
              <a:t>ashamed, O Sidon; For the sea has spoken, The strength of the sea, saying, </a:t>
            </a:r>
            <a:r>
              <a:rPr lang="en-US" sz="2000" i="1" dirty="0" smtClean="0">
                <a:solidFill>
                  <a:srgbClr val="800000"/>
                </a:solidFill>
              </a:rPr>
              <a:t>“</a:t>
            </a:r>
            <a:r>
              <a:rPr lang="en-US" sz="2000" b="1" i="1" dirty="0" smtClean="0">
                <a:solidFill>
                  <a:srgbClr val="800000"/>
                </a:solidFill>
              </a:rPr>
              <a:t>I </a:t>
            </a:r>
            <a:r>
              <a:rPr lang="en-US" sz="2000" b="1" i="1" dirty="0">
                <a:solidFill>
                  <a:srgbClr val="800000"/>
                </a:solidFill>
              </a:rPr>
              <a:t>do </a:t>
            </a:r>
            <a:r>
              <a:rPr lang="en-US" sz="2000" b="1" i="1" u="sng" dirty="0">
                <a:solidFill>
                  <a:srgbClr val="800000"/>
                </a:solidFill>
              </a:rPr>
              <a:t>not labor</a:t>
            </a:r>
            <a:r>
              <a:rPr lang="en-US" sz="2000" i="1" dirty="0">
                <a:solidFill>
                  <a:srgbClr val="800000"/>
                </a:solidFill>
              </a:rPr>
              <a:t>, nor </a:t>
            </a:r>
            <a:r>
              <a:rPr lang="en-US" sz="2000" b="1" i="1" dirty="0">
                <a:solidFill>
                  <a:srgbClr val="800000"/>
                </a:solidFill>
              </a:rPr>
              <a:t>bring forth children</a:t>
            </a:r>
            <a:r>
              <a:rPr lang="en-US" sz="2000" i="1" dirty="0">
                <a:solidFill>
                  <a:srgbClr val="800000"/>
                </a:solidFill>
              </a:rPr>
              <a:t>; Neither do I rear young men, Nor bring up virgins</a:t>
            </a:r>
            <a:r>
              <a:rPr lang="en-US" sz="2000" i="1" dirty="0" smtClean="0">
                <a:solidFill>
                  <a:srgbClr val="800000"/>
                </a:solidFill>
              </a:rPr>
              <a:t>.”  … </a:t>
            </a:r>
            <a:r>
              <a:rPr lang="en-US" sz="2000" i="1" dirty="0" err="1" smtClean="0">
                <a:solidFill>
                  <a:srgbClr val="800000"/>
                </a:solidFill>
              </a:rPr>
              <a:t>Tyre</a:t>
            </a:r>
            <a:r>
              <a:rPr lang="en-US" sz="2000" i="1" dirty="0" smtClean="0">
                <a:solidFill>
                  <a:srgbClr val="800000"/>
                </a:solidFill>
              </a:rPr>
              <a:t> </a:t>
            </a:r>
            <a:r>
              <a:rPr lang="en-US" sz="2000" i="1" dirty="0">
                <a:solidFill>
                  <a:srgbClr val="800000"/>
                </a:solidFill>
              </a:rPr>
              <a:t>will be forgotten seventy </a:t>
            </a:r>
            <a:r>
              <a:rPr lang="en-US" sz="2000" i="1" dirty="0" smtClean="0">
                <a:solidFill>
                  <a:srgbClr val="800000"/>
                </a:solidFill>
              </a:rPr>
              <a:t>years … </a:t>
            </a:r>
            <a:r>
              <a:rPr lang="en-US" sz="2000" i="1" dirty="0">
                <a:solidFill>
                  <a:srgbClr val="800000"/>
                </a:solidFill>
              </a:rPr>
              <a:t>At the end of seventy years it will happen </a:t>
            </a:r>
            <a:r>
              <a:rPr lang="en-US" sz="2000" b="1" i="1" dirty="0">
                <a:solidFill>
                  <a:srgbClr val="800000"/>
                </a:solidFill>
              </a:rPr>
              <a:t>to </a:t>
            </a:r>
            <a:r>
              <a:rPr lang="en-US" sz="2000" b="1" i="1" dirty="0" err="1">
                <a:solidFill>
                  <a:srgbClr val="800000"/>
                </a:solidFill>
              </a:rPr>
              <a:t>Tyre</a:t>
            </a:r>
            <a:r>
              <a:rPr lang="en-US" sz="2000" b="1" i="1" dirty="0">
                <a:solidFill>
                  <a:srgbClr val="800000"/>
                </a:solidFill>
              </a:rPr>
              <a:t> as in the song of the </a:t>
            </a:r>
            <a:r>
              <a:rPr lang="en-US" sz="2000" b="1" i="1" u="sng" dirty="0">
                <a:solidFill>
                  <a:srgbClr val="800000"/>
                </a:solidFill>
              </a:rPr>
              <a:t>harlot</a:t>
            </a:r>
            <a:r>
              <a:rPr lang="en-US" sz="2000" i="1" dirty="0" smtClean="0">
                <a:solidFill>
                  <a:srgbClr val="800000"/>
                </a:solidFill>
              </a:rPr>
              <a:t>:  Take </a:t>
            </a:r>
            <a:r>
              <a:rPr lang="en-US" sz="2000" i="1" dirty="0">
                <a:solidFill>
                  <a:srgbClr val="800000"/>
                </a:solidFill>
              </a:rPr>
              <a:t>a harp, go about the city, </a:t>
            </a:r>
            <a:r>
              <a:rPr lang="en-US" sz="2000" b="1" i="1" dirty="0">
                <a:solidFill>
                  <a:srgbClr val="800000"/>
                </a:solidFill>
              </a:rPr>
              <a:t>You forgotten </a:t>
            </a:r>
            <a:r>
              <a:rPr lang="en-US" sz="2000" b="1" i="1" u="sng" dirty="0">
                <a:solidFill>
                  <a:srgbClr val="800000"/>
                </a:solidFill>
              </a:rPr>
              <a:t>harlot</a:t>
            </a:r>
            <a:r>
              <a:rPr lang="en-US" sz="2000" i="1" dirty="0">
                <a:solidFill>
                  <a:srgbClr val="800000"/>
                </a:solidFill>
              </a:rPr>
              <a:t>; Make sweet melody, sing many songs, </a:t>
            </a:r>
            <a:r>
              <a:rPr lang="en-US" sz="2000" b="1" i="1" dirty="0">
                <a:solidFill>
                  <a:srgbClr val="800000"/>
                </a:solidFill>
              </a:rPr>
              <a:t>That you may be remembered</a:t>
            </a:r>
            <a:r>
              <a:rPr lang="en-US" sz="2000" i="1" dirty="0" smtClean="0">
                <a:solidFill>
                  <a:srgbClr val="800000"/>
                </a:solidFill>
              </a:rPr>
              <a:t>.”  And </a:t>
            </a:r>
            <a:r>
              <a:rPr lang="en-US" sz="2000" i="1" dirty="0">
                <a:solidFill>
                  <a:srgbClr val="800000"/>
                </a:solidFill>
              </a:rPr>
              <a:t>it shall be, at the end of seventy years, that the LORD will visit </a:t>
            </a:r>
            <a:r>
              <a:rPr lang="en-US" sz="2000" i="1" dirty="0" err="1">
                <a:solidFill>
                  <a:srgbClr val="800000"/>
                </a:solidFill>
              </a:rPr>
              <a:t>Tyre</a:t>
            </a:r>
            <a:r>
              <a:rPr lang="en-US" sz="2000" i="1" dirty="0">
                <a:solidFill>
                  <a:srgbClr val="800000"/>
                </a:solidFill>
              </a:rPr>
              <a:t>. She will </a:t>
            </a:r>
            <a:r>
              <a:rPr lang="en-US" sz="2000" b="1" i="1" dirty="0">
                <a:solidFill>
                  <a:srgbClr val="800000"/>
                </a:solidFill>
              </a:rPr>
              <a:t>return to her </a:t>
            </a:r>
            <a:r>
              <a:rPr lang="en-US" sz="2000" b="1" i="1" u="sng" dirty="0">
                <a:solidFill>
                  <a:srgbClr val="800000"/>
                </a:solidFill>
              </a:rPr>
              <a:t>hire</a:t>
            </a:r>
            <a:r>
              <a:rPr lang="en-US" sz="2000" b="1" i="1" dirty="0">
                <a:solidFill>
                  <a:srgbClr val="800000"/>
                </a:solidFill>
              </a:rPr>
              <a:t>, and </a:t>
            </a:r>
            <a:r>
              <a:rPr lang="en-US" sz="2000" b="1" i="1" u="sng" dirty="0">
                <a:solidFill>
                  <a:srgbClr val="800000"/>
                </a:solidFill>
              </a:rPr>
              <a:t>commit fornication</a:t>
            </a:r>
            <a:r>
              <a:rPr lang="en-US" sz="2000" b="1" i="1" dirty="0">
                <a:solidFill>
                  <a:srgbClr val="800000"/>
                </a:solidFill>
              </a:rPr>
              <a:t> with all the kingdoms </a:t>
            </a:r>
            <a:r>
              <a:rPr lang="en-US" sz="2000" i="1" dirty="0">
                <a:solidFill>
                  <a:srgbClr val="800000"/>
                </a:solidFill>
              </a:rPr>
              <a:t>of the world on the face of the earth</a:t>
            </a:r>
            <a:r>
              <a:rPr lang="en-US" sz="2000" i="1" dirty="0" smtClean="0">
                <a:solidFill>
                  <a:srgbClr val="800000"/>
                </a:solidFill>
              </a:rPr>
              <a:t>.  </a:t>
            </a:r>
            <a:r>
              <a:rPr lang="en-US" sz="2000" b="1" i="1" dirty="0" smtClean="0">
                <a:solidFill>
                  <a:srgbClr val="800000"/>
                </a:solidFill>
              </a:rPr>
              <a:t>Her </a:t>
            </a:r>
            <a:r>
              <a:rPr lang="en-US" sz="2000" b="1" i="1" u="sng" dirty="0">
                <a:solidFill>
                  <a:srgbClr val="800000"/>
                </a:solidFill>
              </a:rPr>
              <a:t>gain</a:t>
            </a:r>
            <a:r>
              <a:rPr lang="en-US" sz="2000" b="1" i="1" dirty="0">
                <a:solidFill>
                  <a:srgbClr val="800000"/>
                </a:solidFill>
              </a:rPr>
              <a:t> and her </a:t>
            </a:r>
            <a:r>
              <a:rPr lang="en-US" sz="2000" b="1" i="1" u="sng" dirty="0">
                <a:solidFill>
                  <a:srgbClr val="800000"/>
                </a:solidFill>
              </a:rPr>
              <a:t>pay</a:t>
            </a:r>
            <a:r>
              <a:rPr lang="en-US" sz="2000" b="1" i="1" dirty="0">
                <a:solidFill>
                  <a:srgbClr val="800000"/>
                </a:solidFill>
              </a:rPr>
              <a:t> will be set apart </a:t>
            </a:r>
            <a:r>
              <a:rPr lang="en-US" sz="2000" i="1" dirty="0">
                <a:solidFill>
                  <a:srgbClr val="800000"/>
                </a:solidFill>
              </a:rPr>
              <a:t>for the </a:t>
            </a:r>
            <a:r>
              <a:rPr lang="en-US" sz="2000" i="1" dirty="0" smtClean="0">
                <a:solidFill>
                  <a:srgbClr val="800000"/>
                </a:solidFill>
              </a:rPr>
              <a:t>LORD … </a:t>
            </a:r>
            <a:r>
              <a:rPr lang="en-US" sz="2000" dirty="0" smtClean="0"/>
              <a:t>(</a:t>
            </a:r>
            <a:r>
              <a:rPr lang="en-US" sz="2000" b="1" dirty="0" smtClean="0">
                <a:solidFill>
                  <a:srgbClr val="800000"/>
                </a:solidFill>
              </a:rPr>
              <a:t>Isaiah 23:1-18</a:t>
            </a:r>
            <a:r>
              <a:rPr lang="en-US" sz="2000" dirty="0" smtClean="0"/>
              <a:t>)</a:t>
            </a:r>
            <a:endParaRPr lang="en-US" sz="2000" dirty="0"/>
          </a:p>
        </p:txBody>
      </p:sp>
    </p:spTree>
    <p:extLst>
      <p:ext uri="{BB962C8B-B14F-4D97-AF65-F5344CB8AC3E}">
        <p14:creationId xmlns:p14="http://schemas.microsoft.com/office/powerpoint/2010/main" val="185810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spcBef>
                <a:spcPts val="0"/>
              </a:spcBef>
              <a:buNone/>
            </a:pPr>
            <a:r>
              <a:rPr lang="en-US" sz="2000" i="1" dirty="0" smtClean="0">
                <a:solidFill>
                  <a:srgbClr val="800000"/>
                </a:solidFill>
              </a:rPr>
              <a:t>The </a:t>
            </a:r>
            <a:r>
              <a:rPr lang="en-US" sz="2000" i="1" dirty="0">
                <a:solidFill>
                  <a:srgbClr val="800000"/>
                </a:solidFill>
              </a:rPr>
              <a:t>vision of Isaiah the son of </a:t>
            </a:r>
            <a:r>
              <a:rPr lang="en-US" sz="2000" i="1" dirty="0" err="1">
                <a:solidFill>
                  <a:srgbClr val="800000"/>
                </a:solidFill>
              </a:rPr>
              <a:t>Amoz</a:t>
            </a:r>
            <a:r>
              <a:rPr lang="en-US" sz="2000" i="1" dirty="0">
                <a:solidFill>
                  <a:srgbClr val="800000"/>
                </a:solidFill>
              </a:rPr>
              <a:t>, which he saw </a:t>
            </a:r>
            <a:r>
              <a:rPr lang="en-US" sz="2000" b="1" i="1" dirty="0">
                <a:solidFill>
                  <a:srgbClr val="800000"/>
                </a:solidFill>
              </a:rPr>
              <a:t>concerning </a:t>
            </a:r>
            <a:r>
              <a:rPr lang="en-US" sz="2000" b="1" i="1" u="sng" dirty="0">
                <a:solidFill>
                  <a:srgbClr val="800000"/>
                </a:solidFill>
              </a:rPr>
              <a:t>Judah</a:t>
            </a:r>
            <a:r>
              <a:rPr lang="en-US" sz="2000" b="1" i="1" dirty="0">
                <a:solidFill>
                  <a:srgbClr val="800000"/>
                </a:solidFill>
              </a:rPr>
              <a:t> and </a:t>
            </a:r>
            <a:r>
              <a:rPr lang="en-US" sz="2000" b="1" i="1" u="sng" dirty="0">
                <a:solidFill>
                  <a:srgbClr val="800000"/>
                </a:solidFill>
              </a:rPr>
              <a:t>Jerusalem</a:t>
            </a:r>
            <a:r>
              <a:rPr lang="en-US" sz="2000" b="1" i="1" dirty="0">
                <a:solidFill>
                  <a:srgbClr val="800000"/>
                </a:solidFill>
              </a:rPr>
              <a:t> </a:t>
            </a:r>
            <a:r>
              <a:rPr lang="en-US" sz="2000" i="1" dirty="0" smtClean="0">
                <a:solidFill>
                  <a:srgbClr val="800000"/>
                </a:solidFill>
              </a:rPr>
              <a:t>… “Alas</a:t>
            </a:r>
            <a:r>
              <a:rPr lang="en-US" sz="2000" i="1" dirty="0">
                <a:solidFill>
                  <a:srgbClr val="800000"/>
                </a:solidFill>
              </a:rPr>
              <a:t>, sinful nation, A people laden with iniquity, A brood of evildoers, Children who are corrupters! They have forsaken the LORD, They have provoked to anger The Holy One of Israel, They have turned away backward</a:t>
            </a:r>
            <a:r>
              <a:rPr lang="en-US" sz="2000" i="1" dirty="0" smtClean="0">
                <a:solidFill>
                  <a:srgbClr val="800000"/>
                </a:solidFill>
              </a:rPr>
              <a:t>. … So </a:t>
            </a:r>
            <a:r>
              <a:rPr lang="en-US" sz="2000" b="1" i="1" dirty="0">
                <a:solidFill>
                  <a:srgbClr val="800000"/>
                </a:solidFill>
              </a:rPr>
              <a:t>the </a:t>
            </a:r>
            <a:r>
              <a:rPr lang="en-US" sz="2000" b="1" i="1" u="sng" dirty="0">
                <a:solidFill>
                  <a:srgbClr val="800000"/>
                </a:solidFill>
              </a:rPr>
              <a:t>daughter of Zion</a:t>
            </a:r>
            <a:r>
              <a:rPr lang="en-US" sz="2000" b="1" i="1" dirty="0">
                <a:solidFill>
                  <a:srgbClr val="800000"/>
                </a:solidFill>
              </a:rPr>
              <a:t> is left </a:t>
            </a:r>
            <a:r>
              <a:rPr lang="en-US" sz="2000" i="1" dirty="0">
                <a:solidFill>
                  <a:srgbClr val="800000"/>
                </a:solidFill>
              </a:rPr>
              <a:t>as a booth in a vineyard, As a hut in a garden of cucumbers, As a besieged city</a:t>
            </a:r>
            <a:r>
              <a:rPr lang="en-US" sz="2000" i="1" dirty="0" smtClean="0">
                <a:solidFill>
                  <a:srgbClr val="800000"/>
                </a:solidFill>
              </a:rPr>
              <a:t>. … How </a:t>
            </a:r>
            <a:r>
              <a:rPr lang="en-US" sz="2000" b="1" i="1" dirty="0">
                <a:solidFill>
                  <a:srgbClr val="800000"/>
                </a:solidFill>
              </a:rPr>
              <a:t>the faithful city has become a </a:t>
            </a:r>
            <a:r>
              <a:rPr lang="en-US" sz="2000" b="1" i="1" u="sng" dirty="0">
                <a:solidFill>
                  <a:srgbClr val="800000"/>
                </a:solidFill>
              </a:rPr>
              <a:t>harlot</a:t>
            </a:r>
            <a:r>
              <a:rPr lang="en-US" sz="2000" b="1" i="1" dirty="0">
                <a:solidFill>
                  <a:srgbClr val="800000"/>
                </a:solidFill>
              </a:rPr>
              <a:t>!</a:t>
            </a:r>
            <a:r>
              <a:rPr lang="en-US" sz="2000" i="1" dirty="0">
                <a:solidFill>
                  <a:srgbClr val="800000"/>
                </a:solidFill>
              </a:rPr>
              <a:t> It </a:t>
            </a:r>
            <a:r>
              <a:rPr lang="en-US" sz="2000" b="1" i="1" u="sng" dirty="0">
                <a:solidFill>
                  <a:srgbClr val="800000"/>
                </a:solidFill>
              </a:rPr>
              <a:t>was</a:t>
            </a:r>
            <a:r>
              <a:rPr lang="en-US" sz="2000" b="1" i="1" dirty="0">
                <a:solidFill>
                  <a:srgbClr val="800000"/>
                </a:solidFill>
              </a:rPr>
              <a:t> full of justice; Righteousness lodged in it, But </a:t>
            </a:r>
            <a:r>
              <a:rPr lang="en-US" sz="2000" b="1" i="1" u="sng" dirty="0">
                <a:solidFill>
                  <a:srgbClr val="800000"/>
                </a:solidFill>
              </a:rPr>
              <a:t>now murderers</a:t>
            </a:r>
            <a:r>
              <a:rPr lang="en-US" sz="2000" i="1" dirty="0" smtClean="0">
                <a:solidFill>
                  <a:srgbClr val="800000"/>
                </a:solidFill>
              </a:rPr>
              <a:t>.  … Your </a:t>
            </a:r>
            <a:r>
              <a:rPr lang="en-US" sz="2000" i="1" dirty="0">
                <a:solidFill>
                  <a:srgbClr val="800000"/>
                </a:solidFill>
              </a:rPr>
              <a:t>princes are rebellious, And companions of thieves; Everyone loves bribes, And follows after rewards. They do not defend the fatherless, Nor does the cause of the widow come before them</a:t>
            </a:r>
            <a:r>
              <a:rPr lang="en-US" sz="2000" i="1" dirty="0" smtClean="0">
                <a:solidFill>
                  <a:srgbClr val="800000"/>
                </a:solidFill>
              </a:rPr>
              <a:t>.” </a:t>
            </a:r>
            <a:r>
              <a:rPr lang="en-US" sz="2000" dirty="0" smtClean="0"/>
              <a:t>(</a:t>
            </a:r>
            <a:r>
              <a:rPr lang="en-US" sz="2000" b="1" dirty="0" smtClean="0">
                <a:solidFill>
                  <a:srgbClr val="800000"/>
                </a:solidFill>
              </a:rPr>
              <a:t>Isaiah 1:1-23</a:t>
            </a:r>
            <a:r>
              <a:rPr lang="en-US" sz="2000" dirty="0" smtClean="0"/>
              <a:t>)</a:t>
            </a:r>
            <a:endParaRPr lang="en-US" sz="2000" dirty="0"/>
          </a:p>
        </p:txBody>
      </p:sp>
    </p:spTree>
    <p:extLst>
      <p:ext uri="{BB962C8B-B14F-4D97-AF65-F5344CB8AC3E}">
        <p14:creationId xmlns:p14="http://schemas.microsoft.com/office/powerpoint/2010/main" val="27317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lnSpc>
                <a:spcPct val="98000"/>
              </a:lnSpc>
              <a:spcBef>
                <a:spcPts val="0"/>
              </a:spcBef>
              <a:buNone/>
            </a:pPr>
            <a:r>
              <a:rPr lang="en-US" sz="2000" i="1" dirty="0" smtClean="0">
                <a:solidFill>
                  <a:srgbClr val="800000"/>
                </a:solidFill>
              </a:rPr>
              <a:t>“Have you not brought this on yourself, In that you have </a:t>
            </a:r>
            <a:r>
              <a:rPr lang="en-US" sz="2000" b="1" i="1" dirty="0" smtClean="0">
                <a:solidFill>
                  <a:srgbClr val="800000"/>
                </a:solidFill>
              </a:rPr>
              <a:t>forsaken the LORD your God </a:t>
            </a:r>
            <a:r>
              <a:rPr lang="en-US" sz="2000" i="1" dirty="0" smtClean="0">
                <a:solidFill>
                  <a:srgbClr val="800000"/>
                </a:solidFill>
              </a:rPr>
              <a:t>When </a:t>
            </a:r>
            <a:r>
              <a:rPr lang="en-US" sz="2000" b="1" i="1" dirty="0" smtClean="0">
                <a:solidFill>
                  <a:srgbClr val="800000"/>
                </a:solidFill>
              </a:rPr>
              <a:t>He led you in </a:t>
            </a:r>
            <a:r>
              <a:rPr lang="en-US" sz="2000" b="1" i="1" u="sng" dirty="0" smtClean="0">
                <a:solidFill>
                  <a:srgbClr val="800000"/>
                </a:solidFill>
              </a:rPr>
              <a:t>the way</a:t>
            </a:r>
            <a:r>
              <a:rPr lang="en-US" sz="2000" i="1" dirty="0" smtClean="0">
                <a:solidFill>
                  <a:srgbClr val="800000"/>
                </a:solidFill>
              </a:rPr>
              <a:t>?  And now why take </a:t>
            </a:r>
            <a:r>
              <a:rPr lang="en-US" sz="2000" b="1" i="1" dirty="0" smtClean="0">
                <a:solidFill>
                  <a:srgbClr val="800000"/>
                </a:solidFill>
              </a:rPr>
              <a:t>the road to </a:t>
            </a:r>
            <a:r>
              <a:rPr lang="en-US" sz="2000" b="1" i="1" u="sng" dirty="0" smtClean="0">
                <a:solidFill>
                  <a:srgbClr val="800000"/>
                </a:solidFill>
              </a:rPr>
              <a:t>Egypt</a:t>
            </a:r>
            <a:r>
              <a:rPr lang="en-US" sz="2000" i="1" dirty="0" smtClean="0">
                <a:solidFill>
                  <a:srgbClr val="800000"/>
                </a:solidFill>
              </a:rPr>
              <a:t>, To drink the waters of </a:t>
            </a:r>
            <a:r>
              <a:rPr lang="en-US" sz="2000" i="1" dirty="0" err="1" smtClean="0">
                <a:solidFill>
                  <a:srgbClr val="800000"/>
                </a:solidFill>
              </a:rPr>
              <a:t>Sihor</a:t>
            </a:r>
            <a:r>
              <a:rPr lang="en-US" sz="2000" i="1" dirty="0" smtClean="0">
                <a:solidFill>
                  <a:srgbClr val="800000"/>
                </a:solidFill>
              </a:rPr>
              <a:t>? Or why take </a:t>
            </a:r>
            <a:r>
              <a:rPr lang="en-US" sz="2000" b="1" i="1" dirty="0" smtClean="0">
                <a:solidFill>
                  <a:srgbClr val="800000"/>
                </a:solidFill>
              </a:rPr>
              <a:t>the road to </a:t>
            </a:r>
            <a:r>
              <a:rPr lang="en-US" sz="2000" b="1" i="1" u="sng" dirty="0" smtClean="0">
                <a:solidFill>
                  <a:srgbClr val="800000"/>
                </a:solidFill>
              </a:rPr>
              <a:t>Assyria</a:t>
            </a:r>
            <a:r>
              <a:rPr lang="en-US" sz="2000" i="1" dirty="0" smtClean="0">
                <a:solidFill>
                  <a:srgbClr val="800000"/>
                </a:solidFill>
              </a:rPr>
              <a:t>, To drink the waters of the River?  Your own wickedness will correct you … Know therefore and see that it is </a:t>
            </a:r>
            <a:r>
              <a:rPr lang="en-US" sz="2000" b="1" i="1" dirty="0" smtClean="0">
                <a:solidFill>
                  <a:srgbClr val="800000"/>
                </a:solidFill>
              </a:rPr>
              <a:t>an evil and bitter thing That you have forsaken the LORD your God</a:t>
            </a:r>
            <a:r>
              <a:rPr lang="en-US" sz="2000" i="1" dirty="0">
                <a:solidFill>
                  <a:srgbClr val="800000"/>
                </a:solidFill>
              </a:rPr>
              <a:t> </a:t>
            </a:r>
            <a:r>
              <a:rPr lang="en-US" sz="2000" i="1" dirty="0" smtClean="0">
                <a:solidFill>
                  <a:srgbClr val="800000"/>
                </a:solidFill>
              </a:rPr>
              <a:t>… For of old I have broken your yoke … And </a:t>
            </a:r>
            <a:r>
              <a:rPr lang="en-US" sz="2000" b="1" i="1" dirty="0" smtClean="0">
                <a:solidFill>
                  <a:srgbClr val="800000"/>
                </a:solidFill>
              </a:rPr>
              <a:t>you said, ‘I will not transgress</a:t>
            </a:r>
            <a:r>
              <a:rPr lang="en-US" sz="2000" i="1" dirty="0" smtClean="0">
                <a:solidFill>
                  <a:srgbClr val="800000"/>
                </a:solidFill>
              </a:rPr>
              <a:t>,’  When </a:t>
            </a:r>
            <a:r>
              <a:rPr lang="en-US" sz="2000" b="1" i="1" dirty="0" smtClean="0">
                <a:solidFill>
                  <a:srgbClr val="800000"/>
                </a:solidFill>
              </a:rPr>
              <a:t>on every high hill and under every green tree You lay down, </a:t>
            </a:r>
            <a:r>
              <a:rPr lang="en-US" sz="2000" b="1" i="1" u="sng" dirty="0" smtClean="0">
                <a:solidFill>
                  <a:srgbClr val="800000"/>
                </a:solidFill>
              </a:rPr>
              <a:t>playing the harlot</a:t>
            </a:r>
            <a:r>
              <a:rPr lang="en-US" sz="2000" i="1" dirty="0" smtClean="0">
                <a:solidFill>
                  <a:srgbClr val="800000"/>
                </a:solidFill>
              </a:rPr>
              <a:t>.  … They and their kings and their princes, and their priests and their prophets, Saying </a:t>
            </a:r>
            <a:r>
              <a:rPr lang="en-US" sz="2000" b="1" i="1" dirty="0" smtClean="0">
                <a:solidFill>
                  <a:srgbClr val="800000"/>
                </a:solidFill>
              </a:rPr>
              <a:t>to a </a:t>
            </a:r>
            <a:r>
              <a:rPr lang="en-US" sz="2000" b="1" i="1" u="sng" dirty="0" smtClean="0">
                <a:solidFill>
                  <a:srgbClr val="800000"/>
                </a:solidFill>
              </a:rPr>
              <a:t>tree</a:t>
            </a:r>
            <a:r>
              <a:rPr lang="en-US" sz="2000" b="1" i="1" dirty="0" smtClean="0">
                <a:solidFill>
                  <a:srgbClr val="800000"/>
                </a:solidFill>
              </a:rPr>
              <a:t>, ‘You are my father</a:t>
            </a:r>
            <a:r>
              <a:rPr lang="en-US" sz="2000" i="1" dirty="0" smtClean="0">
                <a:solidFill>
                  <a:srgbClr val="800000"/>
                </a:solidFill>
              </a:rPr>
              <a:t>,’ And </a:t>
            </a:r>
            <a:r>
              <a:rPr lang="en-US" sz="2000" b="1" i="1" dirty="0" smtClean="0">
                <a:solidFill>
                  <a:srgbClr val="800000"/>
                </a:solidFill>
              </a:rPr>
              <a:t>to a </a:t>
            </a:r>
            <a:r>
              <a:rPr lang="en-US" sz="2000" b="1" i="1" u="sng" dirty="0" smtClean="0">
                <a:solidFill>
                  <a:srgbClr val="800000"/>
                </a:solidFill>
              </a:rPr>
              <a:t>stone</a:t>
            </a:r>
            <a:r>
              <a:rPr lang="en-US" sz="2000" b="1" i="1" dirty="0" smtClean="0">
                <a:solidFill>
                  <a:srgbClr val="800000"/>
                </a:solidFill>
              </a:rPr>
              <a:t>, ‘You gave birth to me.’</a:t>
            </a:r>
            <a:r>
              <a:rPr lang="en-US" sz="2000" i="1" dirty="0" smtClean="0">
                <a:solidFill>
                  <a:srgbClr val="800000"/>
                </a:solidFill>
              </a:rPr>
              <a:t> … For according to </a:t>
            </a:r>
            <a:r>
              <a:rPr lang="en-US" sz="2000" b="1" i="1" dirty="0" smtClean="0">
                <a:solidFill>
                  <a:srgbClr val="800000"/>
                </a:solidFill>
              </a:rPr>
              <a:t>the number of your cities Are your </a:t>
            </a:r>
            <a:r>
              <a:rPr lang="en-US" sz="2000" b="1" i="1" u="sng" dirty="0" smtClean="0">
                <a:solidFill>
                  <a:srgbClr val="800000"/>
                </a:solidFill>
              </a:rPr>
              <a:t>gods</a:t>
            </a:r>
            <a:r>
              <a:rPr lang="en-US" sz="2000" b="1" i="1" dirty="0" smtClean="0">
                <a:solidFill>
                  <a:srgbClr val="800000"/>
                </a:solidFill>
              </a:rPr>
              <a:t>, O Judah</a:t>
            </a:r>
            <a:r>
              <a:rPr lang="en-US" sz="2000" i="1" dirty="0" smtClean="0">
                <a:solidFill>
                  <a:srgbClr val="800000"/>
                </a:solidFill>
              </a:rPr>
              <a:t>.  </a:t>
            </a:r>
            <a:r>
              <a:rPr lang="en-US" sz="2000" dirty="0" smtClean="0"/>
              <a:t>(</a:t>
            </a:r>
            <a:r>
              <a:rPr lang="en-US" sz="2000" b="1" dirty="0" smtClean="0">
                <a:solidFill>
                  <a:srgbClr val="800000"/>
                </a:solidFill>
              </a:rPr>
              <a:t>Jeremiah 2:17-28</a:t>
            </a:r>
            <a:r>
              <a:rPr lang="en-US" sz="2000" dirty="0" smtClean="0"/>
              <a:t>)</a:t>
            </a:r>
            <a:endParaRPr lang="en-US" sz="2000" dirty="0"/>
          </a:p>
        </p:txBody>
      </p:sp>
    </p:spTree>
    <p:extLst>
      <p:ext uri="{BB962C8B-B14F-4D97-AF65-F5344CB8AC3E}">
        <p14:creationId xmlns:p14="http://schemas.microsoft.com/office/powerpoint/2010/main" val="215237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&amp; Spiritual Adultery by Idolatry.</a:t>
            </a:r>
          </a:p>
          <a:p>
            <a:pPr>
              <a:spcBef>
                <a:spcPts val="0"/>
              </a:spcBef>
            </a:pPr>
            <a:r>
              <a:rPr lang="en-US" sz="2000" dirty="0" smtClean="0"/>
              <a:t>Rome – A composite harlot, </a:t>
            </a:r>
            <a:r>
              <a:rPr lang="en-US" sz="2000" dirty="0"/>
              <a:t>like the composite beast of chapter </a:t>
            </a:r>
            <a:r>
              <a:rPr lang="en-US" sz="2000" b="1" dirty="0" smtClean="0">
                <a:solidFill>
                  <a:srgbClr val="800000"/>
                </a:solidFill>
              </a:rPr>
              <a:t>13</a:t>
            </a:r>
            <a:r>
              <a:rPr lang="en-US" sz="2000" dirty="0" smtClean="0"/>
              <a:t>:</a:t>
            </a:r>
          </a:p>
          <a:p>
            <a:pPr lvl="1">
              <a:spcBef>
                <a:spcPts val="0"/>
              </a:spcBef>
            </a:pPr>
            <a:r>
              <a:rPr lang="en-US" sz="1600" dirty="0" smtClean="0"/>
              <a:t>Blasphemy – Idolatry of Jerusalem and ancient Babylon.</a:t>
            </a:r>
          </a:p>
          <a:p>
            <a:pPr lvl="1">
              <a:spcBef>
                <a:spcPts val="0"/>
              </a:spcBef>
            </a:pPr>
            <a:r>
              <a:rPr lang="en-US" sz="1600" dirty="0" smtClean="0"/>
              <a:t>Sorceries – Idolatry and immorality like Nineveh, ancient Babylon</a:t>
            </a:r>
          </a:p>
          <a:p>
            <a:pPr lvl="1">
              <a:spcBef>
                <a:spcPts val="0"/>
              </a:spcBef>
            </a:pPr>
            <a:r>
              <a:rPr lang="en-US" sz="1600" dirty="0" smtClean="0"/>
              <a:t>Seductive – Nineveh</a:t>
            </a:r>
          </a:p>
          <a:p>
            <a:pPr lvl="1">
              <a:spcBef>
                <a:spcPts val="0"/>
              </a:spcBef>
            </a:pPr>
            <a:r>
              <a:rPr lang="en-US" sz="1600" dirty="0" smtClean="0"/>
              <a:t>Fornication with Nations – Commerce &amp; trade like </a:t>
            </a:r>
            <a:r>
              <a:rPr lang="en-US" sz="1600" dirty="0" err="1" smtClean="0"/>
              <a:t>Tyre</a:t>
            </a:r>
            <a:r>
              <a:rPr lang="en-US" sz="1600" dirty="0" smtClean="0"/>
              <a:t>.</a:t>
            </a:r>
          </a:p>
          <a:p>
            <a:pPr lvl="1">
              <a:spcBef>
                <a:spcPts val="0"/>
              </a:spcBef>
            </a:pPr>
            <a:r>
              <a:rPr lang="en-US" sz="1600" dirty="0" smtClean="0"/>
              <a:t>Persecution &amp; Martyrdom – Injustice, cruelty, and conquest of Jerusalem, Nineveh and Babylon.</a:t>
            </a:r>
          </a:p>
          <a:p>
            <a:pPr lvl="1">
              <a:spcBef>
                <a:spcPts val="0"/>
              </a:spcBef>
            </a:pPr>
            <a:r>
              <a:rPr lang="en-US" sz="1600" dirty="0" smtClean="0"/>
              <a:t>Decadent Wealth – </a:t>
            </a:r>
            <a:r>
              <a:rPr lang="en-US" sz="1600" dirty="0" err="1" smtClean="0"/>
              <a:t>Tyre</a:t>
            </a:r>
            <a:r>
              <a:rPr lang="en-US" sz="1600" dirty="0" smtClean="0"/>
              <a:t> and ancient Babylon.</a:t>
            </a:r>
          </a:p>
          <a:p>
            <a:pPr lvl="1">
              <a:spcBef>
                <a:spcPts val="0"/>
              </a:spcBef>
            </a:pPr>
            <a:r>
              <a:rPr lang="en-US" sz="1600" dirty="0" smtClean="0"/>
              <a:t>Mother of Harlots – Contrast with Babylon’s claim to be</a:t>
            </a:r>
            <a:r>
              <a:rPr lang="en-US" sz="1600" i="1" dirty="0" smtClean="0">
                <a:solidFill>
                  <a:srgbClr val="800000"/>
                </a:solidFill>
              </a:rPr>
              <a:t> “Lady of the Nations”</a:t>
            </a:r>
            <a:r>
              <a:rPr lang="en-US" sz="1600" i="1" dirty="0" smtClean="0"/>
              <a:t>.</a:t>
            </a:r>
            <a:endParaRPr lang="en-US" sz="1600" i="1" dirty="0"/>
          </a:p>
        </p:txBody>
      </p:sp>
    </p:spTree>
    <p:extLst>
      <p:ext uri="{BB962C8B-B14F-4D97-AF65-F5344CB8AC3E}">
        <p14:creationId xmlns:p14="http://schemas.microsoft.com/office/powerpoint/2010/main" val="338726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Out of the Doomed City</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You </a:t>
            </a:r>
            <a:r>
              <a:rPr lang="en-US" sz="2000" i="1" dirty="0">
                <a:solidFill>
                  <a:srgbClr val="800000"/>
                </a:solidFill>
              </a:rPr>
              <a:t>are not restricted by us, but you are </a:t>
            </a:r>
            <a:r>
              <a:rPr lang="en-US" sz="2000" b="1" i="1" dirty="0">
                <a:solidFill>
                  <a:srgbClr val="800000"/>
                </a:solidFill>
              </a:rPr>
              <a:t>restricted by </a:t>
            </a:r>
            <a:r>
              <a:rPr lang="en-US" sz="2000" b="1" i="1" u="sng" dirty="0">
                <a:solidFill>
                  <a:srgbClr val="800000"/>
                </a:solidFill>
              </a:rPr>
              <a:t>your own affections</a:t>
            </a:r>
            <a:r>
              <a:rPr lang="en-US" sz="2000" i="1" dirty="0" smtClean="0">
                <a:solidFill>
                  <a:srgbClr val="800000"/>
                </a:solidFill>
              </a:rPr>
              <a:t>. ...  </a:t>
            </a:r>
            <a:r>
              <a:rPr lang="en-US" sz="2000" b="1" i="1" dirty="0" smtClean="0">
                <a:solidFill>
                  <a:srgbClr val="800000"/>
                </a:solidFill>
              </a:rPr>
              <a:t>Do </a:t>
            </a:r>
            <a:r>
              <a:rPr lang="en-US" sz="2000" b="1" i="1" u="sng" dirty="0">
                <a:solidFill>
                  <a:srgbClr val="800000"/>
                </a:solidFill>
              </a:rPr>
              <a:t>not be unequally yoked together</a:t>
            </a:r>
            <a:r>
              <a:rPr lang="en-US" sz="2000" b="1" i="1" dirty="0">
                <a:solidFill>
                  <a:srgbClr val="800000"/>
                </a:solidFill>
              </a:rPr>
              <a:t> with unbelievers</a:t>
            </a:r>
            <a:r>
              <a:rPr lang="en-US" sz="2000" i="1" dirty="0">
                <a:solidFill>
                  <a:srgbClr val="800000"/>
                </a:solidFill>
              </a:rPr>
              <a:t>. For </a:t>
            </a:r>
            <a:r>
              <a:rPr lang="en-US" sz="2000" b="1" i="1" dirty="0">
                <a:solidFill>
                  <a:srgbClr val="800000"/>
                </a:solidFill>
              </a:rPr>
              <a:t>what fellowship </a:t>
            </a:r>
            <a:r>
              <a:rPr lang="en-US" sz="2000" i="1" dirty="0">
                <a:solidFill>
                  <a:srgbClr val="800000"/>
                </a:solidFill>
              </a:rPr>
              <a:t>has righteousness with lawlessness? And </a:t>
            </a:r>
            <a:r>
              <a:rPr lang="en-US" sz="2000" b="1" i="1" dirty="0">
                <a:solidFill>
                  <a:srgbClr val="800000"/>
                </a:solidFill>
              </a:rPr>
              <a:t>what communion </a:t>
            </a:r>
            <a:r>
              <a:rPr lang="en-US" sz="2000" i="1" dirty="0">
                <a:solidFill>
                  <a:srgbClr val="800000"/>
                </a:solidFill>
              </a:rPr>
              <a:t>has light with darkness</a:t>
            </a:r>
            <a:r>
              <a:rPr lang="en-US" sz="2000" i="1" dirty="0" smtClean="0">
                <a:solidFill>
                  <a:srgbClr val="800000"/>
                </a:solidFill>
              </a:rPr>
              <a:t>?  And </a:t>
            </a:r>
            <a:r>
              <a:rPr lang="en-US" sz="2000" b="1" i="1" dirty="0">
                <a:solidFill>
                  <a:srgbClr val="800000"/>
                </a:solidFill>
              </a:rPr>
              <a:t>what accord </a:t>
            </a:r>
            <a:r>
              <a:rPr lang="en-US" sz="2000" i="1" dirty="0">
                <a:solidFill>
                  <a:srgbClr val="800000"/>
                </a:solidFill>
              </a:rPr>
              <a:t>has Christ with Belial? Or </a:t>
            </a:r>
            <a:r>
              <a:rPr lang="en-US" sz="2000" b="1" i="1" dirty="0">
                <a:solidFill>
                  <a:srgbClr val="800000"/>
                </a:solidFill>
              </a:rPr>
              <a:t>what part </a:t>
            </a:r>
            <a:r>
              <a:rPr lang="en-US" sz="2000" i="1" dirty="0">
                <a:solidFill>
                  <a:srgbClr val="800000"/>
                </a:solidFill>
              </a:rPr>
              <a:t>has a believer with an unbeliever</a:t>
            </a:r>
            <a:r>
              <a:rPr lang="en-US" sz="2000" i="1" dirty="0" smtClean="0">
                <a:solidFill>
                  <a:srgbClr val="800000"/>
                </a:solidFill>
              </a:rPr>
              <a:t>?  And </a:t>
            </a:r>
            <a:r>
              <a:rPr lang="en-US" sz="2000" b="1" i="1" dirty="0">
                <a:solidFill>
                  <a:srgbClr val="800000"/>
                </a:solidFill>
              </a:rPr>
              <a:t>what agreement</a:t>
            </a:r>
            <a:r>
              <a:rPr lang="en-US" sz="2000" i="1" dirty="0">
                <a:solidFill>
                  <a:srgbClr val="800000"/>
                </a:solidFill>
              </a:rPr>
              <a:t> has the temple of God with idols? For you are the temple of the living God. As God has said: </a:t>
            </a:r>
            <a:r>
              <a:rPr lang="en-US" sz="2000" i="1" dirty="0" smtClean="0">
                <a:solidFill>
                  <a:srgbClr val="800000"/>
                </a:solidFill>
              </a:rPr>
              <a:t>“I </a:t>
            </a:r>
            <a:r>
              <a:rPr lang="en-US" sz="2000" i="1" dirty="0">
                <a:solidFill>
                  <a:srgbClr val="800000"/>
                </a:solidFill>
              </a:rPr>
              <a:t>will dwell in them And walk among them. I will be their God, And they shall be My people</a:t>
            </a:r>
            <a:r>
              <a:rPr lang="en-US" sz="2000" i="1" dirty="0" smtClean="0">
                <a:solidFill>
                  <a:srgbClr val="800000"/>
                </a:solidFill>
              </a:rPr>
              <a:t>.”  Therefore “</a:t>
            </a:r>
            <a:r>
              <a:rPr lang="en-US" sz="2000" b="1" i="1" dirty="0" smtClean="0">
                <a:solidFill>
                  <a:srgbClr val="800000"/>
                </a:solidFill>
              </a:rPr>
              <a:t>Come </a:t>
            </a:r>
            <a:r>
              <a:rPr lang="en-US" sz="2000" b="1" i="1" u="sng" dirty="0">
                <a:solidFill>
                  <a:srgbClr val="800000"/>
                </a:solidFill>
              </a:rPr>
              <a:t>out from among</a:t>
            </a:r>
            <a:r>
              <a:rPr lang="en-US" sz="2000" b="1" i="1" dirty="0">
                <a:solidFill>
                  <a:srgbClr val="800000"/>
                </a:solidFill>
              </a:rPr>
              <a:t> them And </a:t>
            </a:r>
            <a:r>
              <a:rPr lang="en-US" sz="2000" b="1" i="1" u="sng" dirty="0">
                <a:solidFill>
                  <a:srgbClr val="800000"/>
                </a:solidFill>
              </a:rPr>
              <a:t>be separate</a:t>
            </a:r>
            <a:r>
              <a:rPr lang="en-US" sz="2000" i="1" dirty="0">
                <a:solidFill>
                  <a:srgbClr val="800000"/>
                </a:solidFill>
              </a:rPr>
              <a:t>, says the Lord. </a:t>
            </a:r>
            <a:r>
              <a:rPr lang="en-US" sz="2000" b="1" i="1" dirty="0">
                <a:solidFill>
                  <a:srgbClr val="800000"/>
                </a:solidFill>
              </a:rPr>
              <a:t>Do not touch what is unclean</a:t>
            </a:r>
            <a:r>
              <a:rPr lang="en-US" sz="2000" i="1" dirty="0">
                <a:solidFill>
                  <a:srgbClr val="800000"/>
                </a:solidFill>
              </a:rPr>
              <a:t>, And I will receive </a:t>
            </a:r>
            <a:r>
              <a:rPr lang="en-US" sz="2000" i="1" dirty="0" smtClean="0">
                <a:solidFill>
                  <a:srgbClr val="800000"/>
                </a:solidFill>
              </a:rPr>
              <a:t>you.  I </a:t>
            </a:r>
            <a:r>
              <a:rPr lang="en-US" sz="2000" i="1" dirty="0">
                <a:solidFill>
                  <a:srgbClr val="800000"/>
                </a:solidFill>
              </a:rPr>
              <a:t>will be a Father to you, And you shall be My sons and daughters, Says the LORD Almighty</a:t>
            </a:r>
            <a:r>
              <a:rPr lang="en-US" sz="2000" i="1" dirty="0" smtClean="0">
                <a:solidFill>
                  <a:srgbClr val="800000"/>
                </a:solidFill>
              </a:rPr>
              <a:t>.”   </a:t>
            </a:r>
            <a:r>
              <a:rPr lang="en-US" sz="2000" i="1" dirty="0">
                <a:solidFill>
                  <a:srgbClr val="800000"/>
                </a:solidFill>
              </a:rPr>
              <a:t>Therefore, having these promises, beloved, </a:t>
            </a:r>
            <a:r>
              <a:rPr lang="en-US" sz="2000" b="1" i="1" dirty="0">
                <a:solidFill>
                  <a:srgbClr val="800000"/>
                </a:solidFill>
              </a:rPr>
              <a:t>let us </a:t>
            </a:r>
            <a:r>
              <a:rPr lang="en-US" sz="2000" b="1" i="1" u="sng" dirty="0">
                <a:solidFill>
                  <a:srgbClr val="800000"/>
                </a:solidFill>
              </a:rPr>
              <a:t>cleanse ourselves</a:t>
            </a:r>
            <a:r>
              <a:rPr lang="en-US" sz="2000" b="1" i="1" dirty="0">
                <a:solidFill>
                  <a:srgbClr val="800000"/>
                </a:solidFill>
              </a:rPr>
              <a:t> </a:t>
            </a:r>
            <a:r>
              <a:rPr lang="en-US" sz="2000" i="1" dirty="0">
                <a:solidFill>
                  <a:srgbClr val="800000"/>
                </a:solidFill>
              </a:rPr>
              <a:t>from all filthiness of the flesh and spirit, perfecting holiness in the fear of God</a:t>
            </a:r>
            <a:r>
              <a:rPr lang="en-US" sz="2000" i="1" dirty="0" smtClean="0">
                <a:solidFill>
                  <a:srgbClr val="800000"/>
                </a:solidFill>
              </a:rPr>
              <a:t>.  </a:t>
            </a:r>
            <a:r>
              <a:rPr lang="en-US" sz="2000" dirty="0" smtClean="0"/>
              <a:t>(</a:t>
            </a:r>
            <a:r>
              <a:rPr lang="en-US" sz="2000" b="1" dirty="0" smtClean="0">
                <a:solidFill>
                  <a:srgbClr val="800000"/>
                </a:solidFill>
              </a:rPr>
              <a:t>2 Corinthians 6:12-7:1</a:t>
            </a:r>
            <a:r>
              <a:rPr lang="en-US" sz="2000" dirty="0" smtClean="0"/>
              <a:t>)</a:t>
            </a:r>
          </a:p>
        </p:txBody>
      </p:sp>
    </p:spTree>
    <p:extLst>
      <p:ext uri="{BB962C8B-B14F-4D97-AF65-F5344CB8AC3E}">
        <p14:creationId xmlns:p14="http://schemas.microsoft.com/office/powerpoint/2010/main" val="3282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Out of the Doomed City</a:t>
            </a:r>
            <a:endParaRPr lang="en-US" dirty="0"/>
          </a:p>
        </p:txBody>
      </p:sp>
      <p:sp>
        <p:nvSpPr>
          <p:cNvPr id="3" name="Content Placeholder 2"/>
          <p:cNvSpPr>
            <a:spLocks noGrp="1"/>
          </p:cNvSpPr>
          <p:nvPr>
            <p:ph sz="quarter" idx="10"/>
          </p:nvPr>
        </p:nvSpPr>
        <p:spPr/>
        <p:txBody>
          <a:bodyPr/>
          <a:lstStyle/>
          <a:p>
            <a:r>
              <a:rPr lang="en-US" sz="2000" dirty="0" smtClean="0"/>
              <a:t>Do not compromise – separate yourself </a:t>
            </a:r>
            <a:r>
              <a:rPr lang="en-US" sz="2000" b="1" i="1" dirty="0" smtClean="0"/>
              <a:t>spiritually</a:t>
            </a:r>
            <a:r>
              <a:rPr lang="en-US" sz="2000" dirty="0" smtClean="0"/>
              <a:t> (</a:t>
            </a:r>
            <a:r>
              <a:rPr lang="en-US" sz="2000" b="1" dirty="0" smtClean="0">
                <a:solidFill>
                  <a:srgbClr val="800000"/>
                </a:solidFill>
              </a:rPr>
              <a:t>2 Corinthians 6:12-7:1; Ezekiel 37:21-28; Isaiah 52:1-12</a:t>
            </a:r>
            <a:r>
              <a:rPr lang="en-US" sz="2000" dirty="0" smtClean="0"/>
              <a:t>).</a:t>
            </a:r>
          </a:p>
          <a:p>
            <a:r>
              <a:rPr lang="en-US" sz="2000" dirty="0" smtClean="0"/>
              <a:t>Separate yourself </a:t>
            </a:r>
            <a:r>
              <a:rPr lang="en-US" sz="2000" b="1" i="1" dirty="0" smtClean="0"/>
              <a:t>physically</a:t>
            </a:r>
            <a:r>
              <a:rPr lang="en-US" sz="2000" dirty="0" smtClean="0"/>
              <a:t> to avoid sharing their punishment (</a:t>
            </a:r>
            <a:r>
              <a:rPr lang="en-US" sz="2000" b="1" dirty="0" smtClean="0">
                <a:solidFill>
                  <a:srgbClr val="800000"/>
                </a:solidFill>
              </a:rPr>
              <a:t>Matthew 24:14-34; Jeremiah 39:11-40:6; Matthew 7:6</a:t>
            </a:r>
            <a:r>
              <a:rPr lang="en-US" sz="2000" dirty="0" smtClean="0"/>
              <a:t>).</a:t>
            </a:r>
            <a:endParaRPr lang="en-US" sz="2000" dirty="0"/>
          </a:p>
        </p:txBody>
      </p:sp>
    </p:spTree>
    <p:extLst>
      <p:ext uri="{BB962C8B-B14F-4D97-AF65-F5344CB8AC3E}">
        <p14:creationId xmlns:p14="http://schemas.microsoft.com/office/powerpoint/2010/main" val="18012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Is Fallen – Again</a:t>
            </a:r>
            <a:endParaRPr lang="en-US" dirty="0"/>
          </a:p>
        </p:txBody>
      </p:sp>
      <p:sp>
        <p:nvSpPr>
          <p:cNvPr id="3" name="Content Placeholder 2"/>
          <p:cNvSpPr>
            <a:spLocks noGrp="1"/>
          </p:cNvSpPr>
          <p:nvPr>
            <p:ph sz="quarter" idx="10"/>
          </p:nvPr>
        </p:nvSpPr>
        <p:spPr/>
        <p:txBody>
          <a:bodyPr/>
          <a:lstStyle/>
          <a:p>
            <a:pPr marL="0" indent="0">
              <a:buNone/>
            </a:pPr>
            <a:r>
              <a:rPr lang="en-US" sz="1800" i="1" dirty="0" smtClean="0">
                <a:solidFill>
                  <a:srgbClr val="800000"/>
                </a:solidFill>
              </a:rPr>
              <a:t>After </a:t>
            </a:r>
            <a:r>
              <a:rPr lang="en-US" sz="1800" i="1" dirty="0">
                <a:solidFill>
                  <a:srgbClr val="800000"/>
                </a:solidFill>
              </a:rPr>
              <a:t>these things I saw another angel coming down from heaven, having </a:t>
            </a:r>
            <a:r>
              <a:rPr lang="en-US" sz="1800" b="1" i="1" dirty="0">
                <a:solidFill>
                  <a:srgbClr val="800000"/>
                </a:solidFill>
              </a:rPr>
              <a:t>great authority</a:t>
            </a:r>
            <a:r>
              <a:rPr lang="en-US" sz="1800" i="1" dirty="0">
                <a:solidFill>
                  <a:srgbClr val="800000"/>
                </a:solidFill>
              </a:rPr>
              <a:t>, and the earth was </a:t>
            </a:r>
            <a:r>
              <a:rPr lang="en-US" sz="1800" b="1" i="1" dirty="0">
                <a:solidFill>
                  <a:srgbClr val="800000"/>
                </a:solidFill>
              </a:rPr>
              <a:t>illuminated with his glory</a:t>
            </a:r>
            <a:r>
              <a:rPr lang="en-US" sz="1800" i="1" dirty="0" smtClean="0">
                <a:solidFill>
                  <a:srgbClr val="800000"/>
                </a:solidFill>
              </a:rPr>
              <a:t>.  And </a:t>
            </a:r>
            <a:r>
              <a:rPr lang="en-US" sz="1800" i="1" dirty="0">
                <a:solidFill>
                  <a:srgbClr val="800000"/>
                </a:solidFill>
              </a:rPr>
              <a:t>he cried </a:t>
            </a:r>
            <a:r>
              <a:rPr lang="en-US" sz="1800" b="1" i="1" dirty="0">
                <a:solidFill>
                  <a:srgbClr val="800000"/>
                </a:solidFill>
              </a:rPr>
              <a:t>mightily with a loud voice</a:t>
            </a:r>
            <a:r>
              <a:rPr lang="en-US" sz="1800" i="1" dirty="0">
                <a:solidFill>
                  <a:srgbClr val="800000"/>
                </a:solidFill>
              </a:rPr>
              <a:t>, saying, </a:t>
            </a:r>
            <a:r>
              <a:rPr lang="en-US" sz="1800" i="1" dirty="0" smtClean="0">
                <a:solidFill>
                  <a:srgbClr val="800000"/>
                </a:solidFill>
              </a:rPr>
              <a:t>“</a:t>
            </a:r>
            <a:r>
              <a:rPr lang="en-US" sz="1800" b="1" i="1" dirty="0" smtClean="0">
                <a:solidFill>
                  <a:srgbClr val="800000"/>
                </a:solidFill>
              </a:rPr>
              <a:t>Babylon </a:t>
            </a:r>
            <a:r>
              <a:rPr lang="en-US" sz="1800" b="1" i="1" dirty="0">
                <a:solidFill>
                  <a:srgbClr val="800000"/>
                </a:solidFill>
              </a:rPr>
              <a:t>the great </a:t>
            </a:r>
            <a:r>
              <a:rPr lang="en-US" sz="1800" b="1" i="1" u="sng" dirty="0">
                <a:solidFill>
                  <a:srgbClr val="800000"/>
                </a:solidFill>
              </a:rPr>
              <a:t>is fallen, is fallen</a:t>
            </a:r>
            <a:r>
              <a:rPr lang="en-US" sz="1800" i="1" dirty="0">
                <a:solidFill>
                  <a:srgbClr val="800000"/>
                </a:solidFill>
              </a:rPr>
              <a:t>, and has become a dwelling place of demons, a prison for every foul spirit, and a cage for every unclean and hated bird</a:t>
            </a:r>
            <a:r>
              <a:rPr lang="en-US" sz="1800" i="1" dirty="0" smtClean="0">
                <a:solidFill>
                  <a:srgbClr val="800000"/>
                </a:solidFill>
              </a:rPr>
              <a:t>!  </a:t>
            </a:r>
            <a:r>
              <a:rPr lang="en-US" sz="1800" b="1" i="1" dirty="0" smtClean="0">
                <a:solidFill>
                  <a:srgbClr val="800000"/>
                </a:solidFill>
              </a:rPr>
              <a:t>For </a:t>
            </a:r>
            <a:r>
              <a:rPr lang="en-US" sz="1800" b="1" i="1" dirty="0">
                <a:solidFill>
                  <a:srgbClr val="800000"/>
                </a:solidFill>
              </a:rPr>
              <a:t>all the nations have drunk of the wine of the wrath of her fornication</a:t>
            </a:r>
            <a:r>
              <a:rPr lang="en-US" sz="1800" i="1" dirty="0">
                <a:solidFill>
                  <a:srgbClr val="800000"/>
                </a:solidFill>
              </a:rPr>
              <a:t>, the kings of the earth have committed fornication with her, and the merchants of the earth have become rich through the abundance of her luxury</a:t>
            </a:r>
            <a:r>
              <a:rPr lang="en-US" sz="1800" i="1" dirty="0" smtClean="0">
                <a:solidFill>
                  <a:srgbClr val="800000"/>
                </a:solidFill>
              </a:rPr>
              <a:t>.” </a:t>
            </a:r>
            <a:r>
              <a:rPr lang="en-US" sz="1800" dirty="0" smtClean="0"/>
              <a:t>(</a:t>
            </a:r>
            <a:r>
              <a:rPr lang="en-US" sz="1800" b="1" dirty="0">
                <a:solidFill>
                  <a:srgbClr val="800000"/>
                </a:solidFill>
              </a:rPr>
              <a:t>Revelation </a:t>
            </a:r>
            <a:r>
              <a:rPr lang="en-US" sz="1800" b="1" dirty="0" smtClean="0">
                <a:solidFill>
                  <a:srgbClr val="800000"/>
                </a:solidFill>
              </a:rPr>
              <a:t>18:1-3</a:t>
            </a:r>
            <a:r>
              <a:rPr lang="en-US" sz="1800" dirty="0" smtClean="0"/>
              <a:t>)</a:t>
            </a:r>
          </a:p>
          <a:p>
            <a:pPr marL="0" indent="0">
              <a:buNone/>
            </a:pPr>
            <a:r>
              <a:rPr lang="en-US" sz="1800" i="1" dirty="0" smtClean="0">
                <a:solidFill>
                  <a:srgbClr val="800000"/>
                </a:solidFill>
              </a:rPr>
              <a:t>And </a:t>
            </a:r>
            <a:r>
              <a:rPr lang="en-US" sz="1800" i="1" dirty="0">
                <a:solidFill>
                  <a:srgbClr val="800000"/>
                </a:solidFill>
              </a:rPr>
              <a:t>another angel followed, saying, </a:t>
            </a:r>
            <a:r>
              <a:rPr lang="en-US" sz="1800" i="1" dirty="0" smtClean="0">
                <a:solidFill>
                  <a:srgbClr val="800000"/>
                </a:solidFill>
              </a:rPr>
              <a:t>“</a:t>
            </a:r>
            <a:r>
              <a:rPr lang="en-US" sz="1800" b="1" i="1" dirty="0" smtClean="0">
                <a:solidFill>
                  <a:srgbClr val="800000"/>
                </a:solidFill>
              </a:rPr>
              <a:t>Babylon </a:t>
            </a:r>
            <a:r>
              <a:rPr lang="en-US" sz="1800" b="1" i="1" u="sng" dirty="0">
                <a:solidFill>
                  <a:srgbClr val="800000"/>
                </a:solidFill>
              </a:rPr>
              <a:t>is fallen, is fallen</a:t>
            </a:r>
            <a:r>
              <a:rPr lang="en-US" sz="1800" b="1" i="1" dirty="0">
                <a:solidFill>
                  <a:srgbClr val="800000"/>
                </a:solidFill>
              </a:rPr>
              <a:t>, that great city</a:t>
            </a:r>
            <a:r>
              <a:rPr lang="en-US" sz="1800" i="1" dirty="0">
                <a:solidFill>
                  <a:srgbClr val="800000"/>
                </a:solidFill>
              </a:rPr>
              <a:t>, because she has made </a:t>
            </a:r>
            <a:r>
              <a:rPr lang="en-US" sz="1800" b="1" i="1" dirty="0">
                <a:solidFill>
                  <a:srgbClr val="800000"/>
                </a:solidFill>
              </a:rPr>
              <a:t>all nations drink of the wine of the wrath of her fornication</a:t>
            </a:r>
            <a:r>
              <a:rPr lang="en-US" sz="1800" i="1" dirty="0" smtClean="0">
                <a:solidFill>
                  <a:srgbClr val="800000"/>
                </a:solidFill>
              </a:rPr>
              <a:t>.” </a:t>
            </a:r>
            <a:r>
              <a:rPr lang="en-US" sz="1800" dirty="0"/>
              <a:t>(</a:t>
            </a:r>
            <a:r>
              <a:rPr lang="en-US" sz="1800" b="1" dirty="0">
                <a:solidFill>
                  <a:srgbClr val="800000"/>
                </a:solidFill>
              </a:rPr>
              <a:t>Revelation </a:t>
            </a:r>
            <a:r>
              <a:rPr lang="en-US" sz="1800" b="1" dirty="0" smtClean="0">
                <a:solidFill>
                  <a:srgbClr val="800000"/>
                </a:solidFill>
              </a:rPr>
              <a:t>14:8</a:t>
            </a:r>
            <a:r>
              <a:rPr lang="en-US" sz="1800" dirty="0" smtClean="0"/>
              <a:t>)</a:t>
            </a:r>
            <a:endParaRPr lang="en-US" sz="1800" dirty="0"/>
          </a:p>
          <a:p>
            <a:pPr marL="346075" lvl="0" indent="-346075">
              <a:buFont typeface="+mj-lt"/>
              <a:buAutoNum type="arabicPeriod" startAt="2"/>
            </a:pPr>
            <a:r>
              <a:rPr lang="en-US" sz="1800" dirty="0" smtClean="0"/>
              <a:t>How is the harlot’s fall as recorded in </a:t>
            </a:r>
            <a:r>
              <a:rPr lang="en-US" sz="1800" b="1" dirty="0" smtClean="0">
                <a:solidFill>
                  <a:srgbClr val="800000"/>
                </a:solidFill>
              </a:rPr>
              <a:t>18:1-3</a:t>
            </a:r>
            <a:r>
              <a:rPr lang="en-US" sz="1800" dirty="0" smtClean="0"/>
              <a:t> different than the message proclaimed </a:t>
            </a:r>
            <a:r>
              <a:rPr lang="en-US" sz="1800" b="1" dirty="0" smtClean="0">
                <a:solidFill>
                  <a:srgbClr val="800000"/>
                </a:solidFill>
              </a:rPr>
              <a:t>14:8</a:t>
            </a:r>
            <a:r>
              <a:rPr lang="en-US" sz="1800" dirty="0" smtClean="0"/>
              <a:t>?</a:t>
            </a:r>
          </a:p>
          <a:p>
            <a:r>
              <a:rPr lang="en-US" sz="1800" dirty="0" smtClean="0"/>
              <a:t>In the timeline, </a:t>
            </a:r>
            <a:r>
              <a:rPr lang="en-US" sz="1800" b="1" dirty="0" smtClean="0">
                <a:solidFill>
                  <a:srgbClr val="800000"/>
                </a:solidFill>
              </a:rPr>
              <a:t>14:8</a:t>
            </a:r>
            <a:r>
              <a:rPr lang="en-US" sz="1800" dirty="0" smtClean="0"/>
              <a:t> is </a:t>
            </a:r>
            <a:r>
              <a:rPr lang="en-US" sz="1800" i="1" dirty="0" smtClean="0"/>
              <a:t>“prophetic past tense”</a:t>
            </a:r>
            <a:r>
              <a:rPr lang="en-US" sz="1800" dirty="0" smtClean="0"/>
              <a:t> (</a:t>
            </a:r>
            <a:r>
              <a:rPr lang="en-US" sz="1800" b="1" dirty="0" smtClean="0">
                <a:solidFill>
                  <a:srgbClr val="800000"/>
                </a:solidFill>
              </a:rPr>
              <a:t>Rom. 4:17</a:t>
            </a:r>
            <a:r>
              <a:rPr lang="en-US" sz="1800" dirty="0" smtClean="0"/>
              <a:t>).  Looking forward with certainty.</a:t>
            </a:r>
          </a:p>
          <a:p>
            <a:r>
              <a:rPr lang="en-US" sz="1800" b="1" dirty="0" smtClean="0">
                <a:solidFill>
                  <a:srgbClr val="800000"/>
                </a:solidFill>
              </a:rPr>
              <a:t>18:1-3</a:t>
            </a:r>
            <a:r>
              <a:rPr lang="en-US" sz="1800" dirty="0" smtClean="0"/>
              <a:t> is prophesying of actual event and reaction after it really is past – in the future.</a:t>
            </a:r>
          </a:p>
          <a:p>
            <a:r>
              <a:rPr lang="en-US" sz="1800" b="1" dirty="0" smtClean="0">
                <a:solidFill>
                  <a:srgbClr val="800000"/>
                </a:solidFill>
              </a:rPr>
              <a:t>18:1-3</a:t>
            </a:r>
            <a:r>
              <a:rPr lang="en-US" sz="1800" dirty="0" smtClean="0"/>
              <a:t> introduces detail of kings actually committing fornication and merchant’s exploitation.</a:t>
            </a:r>
            <a:endParaRPr lang="en-US" sz="1800" dirty="0"/>
          </a:p>
        </p:txBody>
      </p:sp>
    </p:spTree>
    <p:extLst>
      <p:ext uri="{BB962C8B-B14F-4D97-AF65-F5344CB8AC3E}">
        <p14:creationId xmlns:p14="http://schemas.microsoft.com/office/powerpoint/2010/main" val="31729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“Cage For Every Unclean &amp; Hated Bird”</a:t>
            </a:r>
            <a:endParaRPr lang="en-US" dirty="0"/>
          </a:p>
        </p:txBody>
      </p:sp>
      <p:sp>
        <p:nvSpPr>
          <p:cNvPr id="3" name="Content Placeholder 2"/>
          <p:cNvSpPr>
            <a:spLocks noGrp="1"/>
          </p:cNvSpPr>
          <p:nvPr>
            <p:ph sz="quarter" idx="10"/>
          </p:nvPr>
        </p:nvSpPr>
        <p:spPr/>
        <p:txBody>
          <a:bodyPr/>
          <a:lstStyle/>
          <a:p>
            <a:r>
              <a:rPr lang="en-US" sz="1900" dirty="0" smtClean="0"/>
              <a:t>Alludes to </a:t>
            </a:r>
            <a:r>
              <a:rPr lang="en-US" sz="1900" b="1" i="1" dirty="0" smtClean="0"/>
              <a:t>desolation</a:t>
            </a:r>
            <a:r>
              <a:rPr lang="en-US" sz="1900" dirty="0" smtClean="0"/>
              <a:t> of aftermath:</a:t>
            </a:r>
          </a:p>
          <a:p>
            <a:pPr marL="0" indent="0">
              <a:buNone/>
            </a:pPr>
            <a:r>
              <a:rPr lang="en-US" sz="1900" i="1" dirty="0" smtClean="0">
                <a:solidFill>
                  <a:srgbClr val="800000"/>
                </a:solidFill>
              </a:rPr>
              <a:t>“For </a:t>
            </a:r>
            <a:r>
              <a:rPr lang="en-US" sz="1900" i="1" dirty="0">
                <a:solidFill>
                  <a:srgbClr val="800000"/>
                </a:solidFill>
              </a:rPr>
              <a:t>My sword shall be bathed in heaven; Indeed it shall come </a:t>
            </a:r>
            <a:r>
              <a:rPr lang="en-US" sz="1900" b="1" i="1" dirty="0">
                <a:solidFill>
                  <a:srgbClr val="800000"/>
                </a:solidFill>
              </a:rPr>
              <a:t>down on </a:t>
            </a:r>
            <a:r>
              <a:rPr lang="en-US" sz="1900" b="1" i="1" u="sng" dirty="0">
                <a:solidFill>
                  <a:srgbClr val="800000"/>
                </a:solidFill>
              </a:rPr>
              <a:t>Edom</a:t>
            </a:r>
            <a:r>
              <a:rPr lang="en-US" sz="1900" i="1" dirty="0">
                <a:solidFill>
                  <a:srgbClr val="800000"/>
                </a:solidFill>
              </a:rPr>
              <a:t>, And on the </a:t>
            </a:r>
            <a:r>
              <a:rPr lang="en-US" sz="1900" b="1" i="1" dirty="0">
                <a:solidFill>
                  <a:srgbClr val="800000"/>
                </a:solidFill>
              </a:rPr>
              <a:t>people of My curse, for judgment</a:t>
            </a:r>
            <a:r>
              <a:rPr lang="en-US" sz="1900" i="1" dirty="0" smtClean="0">
                <a:solidFill>
                  <a:srgbClr val="800000"/>
                </a:solidFill>
              </a:rPr>
              <a:t>.   </a:t>
            </a:r>
            <a:r>
              <a:rPr lang="en-US" sz="1900" i="1" dirty="0">
                <a:solidFill>
                  <a:srgbClr val="800000"/>
                </a:solidFill>
              </a:rPr>
              <a:t>The sword of the LORD is filled with </a:t>
            </a:r>
            <a:r>
              <a:rPr lang="en-US" sz="1900" i="1" dirty="0" smtClean="0">
                <a:solidFill>
                  <a:srgbClr val="800000"/>
                </a:solidFill>
              </a:rPr>
              <a:t>blood  … a </a:t>
            </a:r>
            <a:r>
              <a:rPr lang="en-US" sz="1900" i="1" dirty="0">
                <a:solidFill>
                  <a:srgbClr val="800000"/>
                </a:solidFill>
              </a:rPr>
              <a:t>great slaughter </a:t>
            </a:r>
            <a:r>
              <a:rPr lang="en-US" sz="1900" b="1" i="1" dirty="0">
                <a:solidFill>
                  <a:srgbClr val="800000"/>
                </a:solidFill>
              </a:rPr>
              <a:t>in the land of Edom</a:t>
            </a:r>
            <a:r>
              <a:rPr lang="en-US" sz="1900" i="1" dirty="0" smtClean="0">
                <a:solidFill>
                  <a:srgbClr val="800000"/>
                </a:solidFill>
              </a:rPr>
              <a:t>. … For </a:t>
            </a:r>
            <a:r>
              <a:rPr lang="en-US" sz="1900" i="1" dirty="0">
                <a:solidFill>
                  <a:srgbClr val="800000"/>
                </a:solidFill>
              </a:rPr>
              <a:t>it is </a:t>
            </a:r>
            <a:r>
              <a:rPr lang="en-US" sz="1900" b="1" i="1" dirty="0">
                <a:solidFill>
                  <a:srgbClr val="800000"/>
                </a:solidFill>
              </a:rPr>
              <a:t>the day of the </a:t>
            </a:r>
            <a:r>
              <a:rPr lang="en-US" sz="1900" b="1" i="1" dirty="0" smtClean="0">
                <a:solidFill>
                  <a:srgbClr val="800000"/>
                </a:solidFill>
              </a:rPr>
              <a:t>LORD’S </a:t>
            </a:r>
            <a:r>
              <a:rPr lang="en-US" sz="1900" b="1" i="1" dirty="0">
                <a:solidFill>
                  <a:srgbClr val="800000"/>
                </a:solidFill>
              </a:rPr>
              <a:t>vengeance</a:t>
            </a:r>
            <a:r>
              <a:rPr lang="en-US" sz="1900" i="1" dirty="0">
                <a:solidFill>
                  <a:srgbClr val="800000"/>
                </a:solidFill>
              </a:rPr>
              <a:t>, The </a:t>
            </a:r>
            <a:r>
              <a:rPr lang="en-US" sz="1900" b="1" i="1" dirty="0">
                <a:solidFill>
                  <a:srgbClr val="800000"/>
                </a:solidFill>
              </a:rPr>
              <a:t>year of recompense for the cause of Zion</a:t>
            </a:r>
            <a:r>
              <a:rPr lang="en-US" sz="1900" i="1" dirty="0" smtClean="0">
                <a:solidFill>
                  <a:srgbClr val="800000"/>
                </a:solidFill>
              </a:rPr>
              <a:t>. … </a:t>
            </a:r>
            <a:r>
              <a:rPr lang="en-US" sz="1900" i="1" dirty="0">
                <a:solidFill>
                  <a:srgbClr val="800000"/>
                </a:solidFill>
              </a:rPr>
              <a:t>No one shall pass through it forever and ever</a:t>
            </a:r>
            <a:r>
              <a:rPr lang="en-US" sz="1900" i="1" dirty="0" smtClean="0">
                <a:solidFill>
                  <a:srgbClr val="800000"/>
                </a:solidFill>
              </a:rPr>
              <a:t>.  But </a:t>
            </a:r>
            <a:r>
              <a:rPr lang="en-US" sz="1900" b="1" i="1" dirty="0">
                <a:solidFill>
                  <a:srgbClr val="800000"/>
                </a:solidFill>
              </a:rPr>
              <a:t>the </a:t>
            </a:r>
            <a:r>
              <a:rPr lang="en-US" sz="1900" b="1" i="1" u="sng" dirty="0">
                <a:solidFill>
                  <a:srgbClr val="800000"/>
                </a:solidFill>
              </a:rPr>
              <a:t>pelican</a:t>
            </a:r>
            <a:r>
              <a:rPr lang="en-US" sz="1900" b="1" i="1" dirty="0">
                <a:solidFill>
                  <a:srgbClr val="800000"/>
                </a:solidFill>
              </a:rPr>
              <a:t> and the </a:t>
            </a:r>
            <a:r>
              <a:rPr lang="en-US" sz="1900" b="1" i="1" u="sng" dirty="0">
                <a:solidFill>
                  <a:srgbClr val="800000"/>
                </a:solidFill>
              </a:rPr>
              <a:t>porcupine</a:t>
            </a:r>
            <a:r>
              <a:rPr lang="en-US" sz="1900" b="1" i="1" dirty="0">
                <a:solidFill>
                  <a:srgbClr val="800000"/>
                </a:solidFill>
              </a:rPr>
              <a:t> shall possess it</a:t>
            </a:r>
            <a:r>
              <a:rPr lang="en-US" sz="1900" i="1" dirty="0">
                <a:solidFill>
                  <a:srgbClr val="800000"/>
                </a:solidFill>
              </a:rPr>
              <a:t>, Also </a:t>
            </a:r>
            <a:r>
              <a:rPr lang="en-US" sz="1900" b="1" i="1" dirty="0">
                <a:solidFill>
                  <a:srgbClr val="800000"/>
                </a:solidFill>
              </a:rPr>
              <a:t>the </a:t>
            </a:r>
            <a:r>
              <a:rPr lang="en-US" sz="1900" b="1" i="1" u="sng" dirty="0">
                <a:solidFill>
                  <a:srgbClr val="800000"/>
                </a:solidFill>
              </a:rPr>
              <a:t>owl</a:t>
            </a:r>
            <a:r>
              <a:rPr lang="en-US" sz="1900" b="1" i="1" dirty="0">
                <a:solidFill>
                  <a:srgbClr val="800000"/>
                </a:solidFill>
              </a:rPr>
              <a:t> and the </a:t>
            </a:r>
            <a:r>
              <a:rPr lang="en-US" sz="1900" b="1" i="1" u="sng" dirty="0">
                <a:solidFill>
                  <a:srgbClr val="800000"/>
                </a:solidFill>
              </a:rPr>
              <a:t>raven</a:t>
            </a:r>
            <a:r>
              <a:rPr lang="en-US" sz="1900" b="1" i="1" dirty="0">
                <a:solidFill>
                  <a:srgbClr val="800000"/>
                </a:solidFill>
              </a:rPr>
              <a:t> shall dwell in it</a:t>
            </a:r>
            <a:r>
              <a:rPr lang="en-US" sz="1900" i="1" dirty="0">
                <a:solidFill>
                  <a:srgbClr val="800000"/>
                </a:solidFill>
              </a:rPr>
              <a:t>. And He shall stretch out over it The line of confusion and the stones of emptiness</a:t>
            </a:r>
            <a:r>
              <a:rPr lang="en-US" sz="1900" i="1" dirty="0" smtClean="0">
                <a:solidFill>
                  <a:srgbClr val="800000"/>
                </a:solidFill>
              </a:rPr>
              <a:t>.  They </a:t>
            </a:r>
            <a:r>
              <a:rPr lang="en-US" sz="1900" i="1" dirty="0">
                <a:solidFill>
                  <a:srgbClr val="800000"/>
                </a:solidFill>
              </a:rPr>
              <a:t>shall call its nobles to the kingdom, But </a:t>
            </a:r>
            <a:r>
              <a:rPr lang="en-US" sz="1900" b="1" i="1" dirty="0">
                <a:solidFill>
                  <a:srgbClr val="800000"/>
                </a:solidFill>
              </a:rPr>
              <a:t>none shall be there</a:t>
            </a:r>
            <a:r>
              <a:rPr lang="en-US" sz="1900" i="1" dirty="0">
                <a:solidFill>
                  <a:srgbClr val="800000"/>
                </a:solidFill>
              </a:rPr>
              <a:t>, and all </a:t>
            </a:r>
            <a:r>
              <a:rPr lang="en-US" sz="1900" b="1" i="1" dirty="0">
                <a:solidFill>
                  <a:srgbClr val="800000"/>
                </a:solidFill>
              </a:rPr>
              <a:t>its princes shall be nothing</a:t>
            </a:r>
            <a:r>
              <a:rPr lang="en-US" sz="1900" i="1" dirty="0" smtClean="0">
                <a:solidFill>
                  <a:srgbClr val="800000"/>
                </a:solidFill>
              </a:rPr>
              <a:t>.  And </a:t>
            </a:r>
            <a:r>
              <a:rPr lang="en-US" sz="1900" b="1" i="1" u="sng" dirty="0">
                <a:solidFill>
                  <a:srgbClr val="800000"/>
                </a:solidFill>
              </a:rPr>
              <a:t>thorns</a:t>
            </a:r>
            <a:r>
              <a:rPr lang="en-US" sz="1900" i="1" dirty="0">
                <a:solidFill>
                  <a:srgbClr val="800000"/>
                </a:solidFill>
              </a:rPr>
              <a:t> shall come up in its palaces, </a:t>
            </a:r>
            <a:r>
              <a:rPr lang="en-US" sz="1900" b="1" i="1" u="sng" dirty="0">
                <a:solidFill>
                  <a:srgbClr val="800000"/>
                </a:solidFill>
              </a:rPr>
              <a:t>Nettles</a:t>
            </a:r>
            <a:r>
              <a:rPr lang="en-US" sz="1900" b="1" i="1" dirty="0">
                <a:solidFill>
                  <a:srgbClr val="800000"/>
                </a:solidFill>
              </a:rPr>
              <a:t> and </a:t>
            </a:r>
            <a:r>
              <a:rPr lang="en-US" sz="1900" b="1" i="1" u="sng" dirty="0">
                <a:solidFill>
                  <a:srgbClr val="800000"/>
                </a:solidFill>
              </a:rPr>
              <a:t>brambles</a:t>
            </a:r>
            <a:r>
              <a:rPr lang="en-US" sz="1900" b="1" i="1" dirty="0">
                <a:solidFill>
                  <a:srgbClr val="800000"/>
                </a:solidFill>
              </a:rPr>
              <a:t> </a:t>
            </a:r>
            <a:r>
              <a:rPr lang="en-US" sz="1900" i="1" dirty="0">
                <a:solidFill>
                  <a:srgbClr val="800000"/>
                </a:solidFill>
              </a:rPr>
              <a:t>in its fortresses; It shall be a </a:t>
            </a:r>
            <a:r>
              <a:rPr lang="en-US" sz="1900" b="1" i="1" dirty="0">
                <a:solidFill>
                  <a:srgbClr val="800000"/>
                </a:solidFill>
              </a:rPr>
              <a:t>habitation of </a:t>
            </a:r>
            <a:r>
              <a:rPr lang="en-US" sz="1900" b="1" i="1" u="sng" dirty="0">
                <a:solidFill>
                  <a:srgbClr val="800000"/>
                </a:solidFill>
              </a:rPr>
              <a:t>jackals</a:t>
            </a:r>
            <a:r>
              <a:rPr lang="en-US" sz="1900" b="1" i="1" dirty="0">
                <a:solidFill>
                  <a:srgbClr val="800000"/>
                </a:solidFill>
              </a:rPr>
              <a:t>, A courtyard for </a:t>
            </a:r>
            <a:r>
              <a:rPr lang="en-US" sz="1900" b="1" i="1" u="sng" dirty="0">
                <a:solidFill>
                  <a:srgbClr val="800000"/>
                </a:solidFill>
              </a:rPr>
              <a:t>ostriches</a:t>
            </a:r>
            <a:r>
              <a:rPr lang="en-US" sz="1900" i="1" dirty="0" smtClean="0">
                <a:solidFill>
                  <a:srgbClr val="800000"/>
                </a:solidFill>
              </a:rPr>
              <a:t>.  The </a:t>
            </a:r>
            <a:r>
              <a:rPr lang="en-US" sz="1900" b="1" i="1" u="sng" dirty="0">
                <a:solidFill>
                  <a:srgbClr val="800000"/>
                </a:solidFill>
              </a:rPr>
              <a:t>wild beasts</a:t>
            </a:r>
            <a:r>
              <a:rPr lang="en-US" sz="1900" b="1" i="1" dirty="0">
                <a:solidFill>
                  <a:srgbClr val="800000"/>
                </a:solidFill>
              </a:rPr>
              <a:t> of the desert </a:t>
            </a:r>
            <a:r>
              <a:rPr lang="en-US" sz="1900" i="1" dirty="0">
                <a:solidFill>
                  <a:srgbClr val="800000"/>
                </a:solidFill>
              </a:rPr>
              <a:t>shall also meet with the </a:t>
            </a:r>
            <a:r>
              <a:rPr lang="en-US" sz="1900" b="1" i="1" u="sng" dirty="0">
                <a:solidFill>
                  <a:srgbClr val="800000"/>
                </a:solidFill>
              </a:rPr>
              <a:t>jackals</a:t>
            </a:r>
            <a:r>
              <a:rPr lang="en-US" sz="1900" i="1" dirty="0">
                <a:solidFill>
                  <a:srgbClr val="800000"/>
                </a:solidFill>
              </a:rPr>
              <a:t>, And </a:t>
            </a:r>
            <a:r>
              <a:rPr lang="en-US" sz="1900" b="1" i="1" dirty="0">
                <a:solidFill>
                  <a:srgbClr val="800000"/>
                </a:solidFill>
              </a:rPr>
              <a:t>the </a:t>
            </a:r>
            <a:r>
              <a:rPr lang="en-US" sz="1900" b="1" i="1" u="sng" dirty="0">
                <a:solidFill>
                  <a:srgbClr val="800000"/>
                </a:solidFill>
              </a:rPr>
              <a:t>wild goat </a:t>
            </a:r>
            <a:r>
              <a:rPr lang="en-US" sz="1900" i="1" dirty="0">
                <a:solidFill>
                  <a:srgbClr val="800000"/>
                </a:solidFill>
              </a:rPr>
              <a:t>shall bleat to its companion; Also the </a:t>
            </a:r>
            <a:r>
              <a:rPr lang="en-US" sz="1900" b="1" i="1" u="sng" dirty="0">
                <a:solidFill>
                  <a:srgbClr val="800000"/>
                </a:solidFill>
              </a:rPr>
              <a:t>night creature </a:t>
            </a:r>
            <a:r>
              <a:rPr lang="en-US" sz="1900" i="1" dirty="0">
                <a:solidFill>
                  <a:srgbClr val="800000"/>
                </a:solidFill>
              </a:rPr>
              <a:t>shall rest there, And find for herself a place of rest</a:t>
            </a:r>
            <a:r>
              <a:rPr lang="en-US" sz="1900" i="1" dirty="0" smtClean="0">
                <a:solidFill>
                  <a:srgbClr val="800000"/>
                </a:solidFill>
              </a:rPr>
              <a:t>.  </a:t>
            </a:r>
            <a:r>
              <a:rPr lang="en-US" sz="1900" i="1" dirty="0">
                <a:solidFill>
                  <a:srgbClr val="800000"/>
                </a:solidFill>
              </a:rPr>
              <a:t>There the </a:t>
            </a:r>
            <a:r>
              <a:rPr lang="en-US" sz="1900" b="1" i="1" u="sng" dirty="0">
                <a:solidFill>
                  <a:srgbClr val="800000"/>
                </a:solidFill>
              </a:rPr>
              <a:t>arrow snake </a:t>
            </a:r>
            <a:r>
              <a:rPr lang="en-US" sz="1900" i="1" dirty="0">
                <a:solidFill>
                  <a:srgbClr val="800000"/>
                </a:solidFill>
              </a:rPr>
              <a:t>shall make her nest and lay eggs And hatch, and gather them under her shadow; There also shall the </a:t>
            </a:r>
            <a:r>
              <a:rPr lang="en-US" sz="1900" b="1" i="1" u="sng" dirty="0">
                <a:solidFill>
                  <a:srgbClr val="800000"/>
                </a:solidFill>
              </a:rPr>
              <a:t>hawks</a:t>
            </a:r>
            <a:r>
              <a:rPr lang="en-US" sz="1900" i="1" dirty="0">
                <a:solidFill>
                  <a:srgbClr val="800000"/>
                </a:solidFill>
              </a:rPr>
              <a:t> be gathered, </a:t>
            </a:r>
            <a:r>
              <a:rPr lang="en-US" sz="1900" i="1" dirty="0" err="1">
                <a:solidFill>
                  <a:srgbClr val="800000"/>
                </a:solidFill>
              </a:rPr>
              <a:t>Every one</a:t>
            </a:r>
            <a:r>
              <a:rPr lang="en-US" sz="1900" i="1" dirty="0">
                <a:solidFill>
                  <a:srgbClr val="800000"/>
                </a:solidFill>
              </a:rPr>
              <a:t> with her mate</a:t>
            </a:r>
            <a:r>
              <a:rPr lang="en-US" sz="1900" i="1" dirty="0" smtClean="0">
                <a:solidFill>
                  <a:srgbClr val="800000"/>
                </a:solidFill>
              </a:rPr>
              <a:t>.” </a:t>
            </a:r>
            <a:r>
              <a:rPr lang="en-US" sz="1900" dirty="0"/>
              <a:t>(</a:t>
            </a:r>
            <a:r>
              <a:rPr lang="en-US" sz="1900" b="1" dirty="0">
                <a:solidFill>
                  <a:srgbClr val="800000"/>
                </a:solidFill>
              </a:rPr>
              <a:t>Isaiah </a:t>
            </a:r>
            <a:r>
              <a:rPr lang="en-US" sz="1900" b="1" dirty="0" smtClean="0">
                <a:solidFill>
                  <a:srgbClr val="800000"/>
                </a:solidFill>
              </a:rPr>
              <a:t>34:5-15</a:t>
            </a:r>
            <a:r>
              <a:rPr lang="en-US" sz="1900" dirty="0" smtClean="0"/>
              <a:t>)</a:t>
            </a:r>
            <a:endParaRPr lang="en-US" sz="1900" dirty="0"/>
          </a:p>
        </p:txBody>
      </p:sp>
    </p:spTree>
    <p:extLst>
      <p:ext uri="{BB962C8B-B14F-4D97-AF65-F5344CB8AC3E}">
        <p14:creationId xmlns:p14="http://schemas.microsoft.com/office/powerpoint/2010/main" val="8697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Interjected Warning</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“For all </a:t>
            </a:r>
            <a:r>
              <a:rPr lang="en-US" sz="2000" b="1" i="1" dirty="0" smtClean="0">
                <a:solidFill>
                  <a:srgbClr val="800000"/>
                </a:solidFill>
              </a:rPr>
              <a:t>the nations have drunk </a:t>
            </a:r>
            <a:r>
              <a:rPr lang="en-US" sz="2000" i="1" dirty="0" smtClean="0">
                <a:solidFill>
                  <a:srgbClr val="800000"/>
                </a:solidFill>
              </a:rPr>
              <a:t>of the wine of the wrath of </a:t>
            </a:r>
            <a:r>
              <a:rPr lang="en-US" sz="2000" b="1" i="1" dirty="0" smtClean="0">
                <a:solidFill>
                  <a:srgbClr val="800000"/>
                </a:solidFill>
              </a:rPr>
              <a:t>her fornication</a:t>
            </a:r>
            <a:r>
              <a:rPr lang="en-US" sz="2000" i="1" dirty="0" smtClean="0">
                <a:solidFill>
                  <a:srgbClr val="800000"/>
                </a:solidFill>
              </a:rPr>
              <a:t>, the </a:t>
            </a:r>
            <a:r>
              <a:rPr lang="en-US" sz="2000" b="1" i="1" dirty="0" smtClean="0">
                <a:solidFill>
                  <a:srgbClr val="800000"/>
                </a:solidFill>
              </a:rPr>
              <a:t>kings of the earth have committed fornication</a:t>
            </a:r>
            <a:r>
              <a:rPr lang="en-US" sz="2000" i="1" dirty="0" smtClean="0">
                <a:solidFill>
                  <a:srgbClr val="800000"/>
                </a:solidFill>
              </a:rPr>
              <a:t> with her, and the </a:t>
            </a:r>
            <a:r>
              <a:rPr lang="en-US" sz="2000" b="1" i="1" dirty="0" smtClean="0">
                <a:solidFill>
                  <a:srgbClr val="800000"/>
                </a:solidFill>
              </a:rPr>
              <a:t>merchants of the earth have become rich</a:t>
            </a:r>
            <a:r>
              <a:rPr lang="en-US" sz="2000" i="1" dirty="0" smtClean="0">
                <a:solidFill>
                  <a:srgbClr val="800000"/>
                </a:solidFill>
              </a:rPr>
              <a:t> through the abundance of her luxury.”  And I heard another voice from heaven saying, “</a:t>
            </a:r>
            <a:r>
              <a:rPr lang="en-US" sz="2000" b="1" i="1" u="sng" dirty="0" smtClean="0">
                <a:solidFill>
                  <a:srgbClr val="800000"/>
                </a:solidFill>
              </a:rPr>
              <a:t>Come out of her</a:t>
            </a:r>
            <a:r>
              <a:rPr lang="en-US" sz="2000" b="1" i="1" dirty="0" smtClean="0">
                <a:solidFill>
                  <a:srgbClr val="800000"/>
                </a:solidFill>
              </a:rPr>
              <a:t>, my people, lest you share in her sins, and lest you receive of her plagues</a:t>
            </a:r>
            <a:r>
              <a:rPr lang="en-US" sz="2000" i="1" dirty="0" smtClean="0">
                <a:solidFill>
                  <a:srgbClr val="800000"/>
                </a:solidFill>
              </a:rPr>
              <a:t>.  For her </a:t>
            </a:r>
            <a:r>
              <a:rPr lang="en-US" sz="2000" b="1" i="1" dirty="0" smtClean="0">
                <a:solidFill>
                  <a:srgbClr val="800000"/>
                </a:solidFill>
              </a:rPr>
              <a:t>sins have </a:t>
            </a:r>
            <a:r>
              <a:rPr lang="en-US" sz="2000" b="1" i="1" u="sng" dirty="0" smtClean="0">
                <a:solidFill>
                  <a:srgbClr val="800000"/>
                </a:solidFill>
              </a:rPr>
              <a:t>reached to heaven</a:t>
            </a:r>
            <a:r>
              <a:rPr lang="en-US" sz="2000" i="1" dirty="0" smtClean="0">
                <a:solidFill>
                  <a:srgbClr val="800000"/>
                </a:solidFill>
              </a:rPr>
              <a:t>, and </a:t>
            </a:r>
            <a:r>
              <a:rPr lang="en-US" sz="2000" b="1" i="1" dirty="0" smtClean="0">
                <a:solidFill>
                  <a:srgbClr val="800000"/>
                </a:solidFill>
              </a:rPr>
              <a:t>God has </a:t>
            </a:r>
            <a:r>
              <a:rPr lang="en-US" sz="2000" b="1" i="1" u="sng" dirty="0" smtClean="0">
                <a:solidFill>
                  <a:srgbClr val="800000"/>
                </a:solidFill>
              </a:rPr>
              <a:t>remembered her iniquities</a:t>
            </a:r>
            <a:r>
              <a:rPr lang="en-US" sz="2000" i="1" dirty="0" smtClean="0">
                <a:solidFill>
                  <a:srgbClr val="800000"/>
                </a:solidFill>
              </a:rPr>
              <a:t>.” </a:t>
            </a:r>
            <a:r>
              <a:rPr lang="en-US" sz="2000" dirty="0" smtClean="0"/>
              <a:t>(</a:t>
            </a:r>
            <a:r>
              <a:rPr lang="en-US" sz="2000" b="1" dirty="0" smtClean="0">
                <a:solidFill>
                  <a:srgbClr val="800000"/>
                </a:solidFill>
              </a:rPr>
              <a:t>Revelation 18:3-5</a:t>
            </a:r>
            <a:r>
              <a:rPr lang="en-US" sz="2000" dirty="0" smtClean="0"/>
              <a:t>)</a:t>
            </a:r>
          </a:p>
          <a:p>
            <a:pPr marL="346075" lvl="0" indent="-346075">
              <a:buFont typeface="+mj-lt"/>
              <a:buAutoNum type="arabicPeriod" startAt="3"/>
            </a:pPr>
            <a:r>
              <a:rPr lang="en-US" sz="2000" dirty="0" smtClean="0"/>
              <a:t>How </a:t>
            </a:r>
            <a:r>
              <a:rPr lang="en-US" sz="2000" dirty="0"/>
              <a:t>are the stated lessons similar?  Why is this theme being repeated and emphasized?  Where else in Scripture is this same theme emphasized?</a:t>
            </a:r>
          </a:p>
          <a:p>
            <a:r>
              <a:rPr lang="en-US" sz="2000" dirty="0" smtClean="0"/>
              <a:t>Remember, nations, kings, and merchants have already been seduced, compromised, and partaken of her sins and are doomed with her …</a:t>
            </a:r>
          </a:p>
          <a:p>
            <a:r>
              <a:rPr lang="en-US" sz="2000" dirty="0" smtClean="0"/>
              <a:t>Given her great, powerful influence, Jesus’ people are naturally warned not to be overcome with her allure and likewise compromise and sin.</a:t>
            </a:r>
          </a:p>
          <a:p>
            <a:r>
              <a:rPr lang="en-US" sz="2000" dirty="0" smtClean="0"/>
              <a:t>Most pointed here, but alluded to previously: (</a:t>
            </a:r>
            <a:r>
              <a:rPr lang="en-US" sz="2000" b="1" dirty="0" smtClean="0">
                <a:solidFill>
                  <a:srgbClr val="800000"/>
                </a:solidFill>
              </a:rPr>
              <a:t>2:14; 2:20-22; 12:11, 17; 14:7-12</a:t>
            </a:r>
            <a:r>
              <a:rPr lang="en-US" sz="2000" dirty="0" smtClean="0"/>
              <a:t>).</a:t>
            </a:r>
            <a:endParaRPr lang="en-US" sz="2000" dirty="0"/>
          </a:p>
        </p:txBody>
      </p:sp>
    </p:spTree>
    <p:extLst>
      <p:ext uri="{BB962C8B-B14F-4D97-AF65-F5344CB8AC3E}">
        <p14:creationId xmlns:p14="http://schemas.microsoft.com/office/powerpoint/2010/main" val="17900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the Code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dirty="0" smtClean="0"/>
              <a:t>Define </a:t>
            </a:r>
            <a:r>
              <a:rPr lang="en-US" dirty="0"/>
              <a:t>apocalyptic literature? Why encrypt </a:t>
            </a:r>
            <a:r>
              <a:rPr lang="en-US" dirty="0" smtClean="0"/>
              <a:t>the message in </a:t>
            </a:r>
            <a:r>
              <a:rPr lang="en-US" dirty="0"/>
              <a:t>symbols if intent is to reveal? </a:t>
            </a:r>
            <a:r>
              <a:rPr lang="en-US" dirty="0" smtClean="0"/>
              <a:t> What </a:t>
            </a:r>
            <a:r>
              <a:rPr lang="en-US" dirty="0"/>
              <a:t>are the best sources for decoding its usage in Revelation</a:t>
            </a:r>
            <a:r>
              <a:rPr lang="en-US" dirty="0" smtClean="0"/>
              <a:t>?  </a:t>
            </a:r>
          </a:p>
          <a:p>
            <a:r>
              <a:rPr lang="en-US" b="1" dirty="0" smtClean="0"/>
              <a:t>Revelation (</a:t>
            </a:r>
            <a:r>
              <a:rPr lang="en-US" b="1" i="1" dirty="0" err="1" smtClean="0"/>
              <a:t>apokalupsis</a:t>
            </a:r>
            <a:r>
              <a:rPr lang="en-US" b="1" dirty="0" smtClean="0"/>
              <a:t>) </a:t>
            </a:r>
            <a:r>
              <a:rPr lang="en-US" dirty="0" smtClean="0"/>
              <a:t>– uncovering, disclosure</a:t>
            </a:r>
          </a:p>
          <a:p>
            <a:r>
              <a:rPr lang="en-US" b="1" dirty="0" smtClean="0"/>
              <a:t>Apocalyptic</a:t>
            </a:r>
            <a:r>
              <a:rPr lang="en-US" dirty="0" smtClean="0"/>
              <a:t> –</a:t>
            </a:r>
            <a:r>
              <a:rPr lang="en-US" dirty="0"/>
              <a:t> </a:t>
            </a:r>
            <a:r>
              <a:rPr lang="en-US" dirty="0" smtClean="0"/>
              <a:t>Highly symbolic, dramatic, fantastic</a:t>
            </a:r>
          </a:p>
          <a:p>
            <a:r>
              <a:rPr lang="en-US" dirty="0" smtClean="0"/>
              <a:t>Precedent for simultaneously revealing truth and obscuring it, even hardening hearts (</a:t>
            </a:r>
            <a:r>
              <a:rPr lang="en-US" b="1" dirty="0" smtClean="0">
                <a:solidFill>
                  <a:srgbClr val="800000"/>
                </a:solidFill>
              </a:rPr>
              <a:t>Matthew 13:10-17; 11:15-25; 2 Thess. 2:9-12</a:t>
            </a:r>
            <a:r>
              <a:rPr lang="en-US" dirty="0" smtClean="0"/>
              <a:t>).</a:t>
            </a:r>
          </a:p>
          <a:p>
            <a:r>
              <a:rPr lang="en-US" dirty="0" smtClean="0"/>
              <a:t>Cipher Key – </a:t>
            </a:r>
            <a:r>
              <a:rPr lang="en-US" b="1" dirty="0" smtClean="0">
                <a:solidFill>
                  <a:srgbClr val="800000"/>
                </a:solidFill>
              </a:rPr>
              <a:t>Zechariah</a:t>
            </a:r>
            <a:r>
              <a:rPr lang="en-US" dirty="0" smtClean="0"/>
              <a:t> &amp; </a:t>
            </a:r>
            <a:r>
              <a:rPr lang="en-US" b="1" dirty="0" smtClean="0">
                <a:solidFill>
                  <a:srgbClr val="800000"/>
                </a:solidFill>
              </a:rPr>
              <a:t>Daniel 7-12</a:t>
            </a:r>
            <a:r>
              <a:rPr lang="en-US" dirty="0" smtClean="0"/>
              <a:t>.  Parts of </a:t>
            </a:r>
            <a:r>
              <a:rPr lang="en-US" b="1" dirty="0" smtClean="0">
                <a:solidFill>
                  <a:srgbClr val="800000"/>
                </a:solidFill>
              </a:rPr>
              <a:t>Ezekiel</a:t>
            </a:r>
            <a:r>
              <a:rPr lang="en-US" dirty="0" smtClean="0"/>
              <a:t>, </a:t>
            </a:r>
            <a:r>
              <a:rPr lang="en-US" b="1" dirty="0" smtClean="0">
                <a:solidFill>
                  <a:srgbClr val="800000"/>
                </a:solidFill>
              </a:rPr>
              <a:t>Isaiah</a:t>
            </a:r>
            <a:r>
              <a:rPr lang="en-US" dirty="0" smtClean="0"/>
              <a:t>, &amp; </a:t>
            </a:r>
            <a:r>
              <a:rPr lang="en-US" b="1" dirty="0" smtClean="0">
                <a:solidFill>
                  <a:srgbClr val="800000"/>
                </a:solidFill>
              </a:rPr>
              <a:t>Joel</a:t>
            </a:r>
            <a:r>
              <a:rPr lang="en-US" dirty="0" smtClean="0"/>
              <a:t>.  </a:t>
            </a:r>
            <a:r>
              <a:rPr lang="en-US" b="1" dirty="0" smtClean="0">
                <a:solidFill>
                  <a:srgbClr val="800000"/>
                </a:solidFill>
              </a:rPr>
              <a:t>Matthew 24</a:t>
            </a:r>
            <a:r>
              <a:rPr lang="en-US" dirty="0" smtClean="0"/>
              <a:t>.</a:t>
            </a:r>
          </a:p>
          <a:p>
            <a:r>
              <a:rPr lang="en-US" dirty="0" smtClean="0"/>
              <a:t>Makes </a:t>
            </a:r>
            <a:r>
              <a:rPr lang="en-US" b="1" i="1" dirty="0" smtClean="0"/>
              <a:t>260</a:t>
            </a:r>
            <a:r>
              <a:rPr lang="en-US" dirty="0" smtClean="0"/>
              <a:t> to </a:t>
            </a:r>
            <a:r>
              <a:rPr lang="en-US" b="1" i="1" dirty="0" smtClean="0"/>
              <a:t>400</a:t>
            </a:r>
            <a:r>
              <a:rPr lang="en-US" dirty="0" smtClean="0"/>
              <a:t> </a:t>
            </a:r>
            <a:r>
              <a:rPr lang="en-US" b="1" i="1" u="sng" dirty="0" smtClean="0"/>
              <a:t>allusions</a:t>
            </a:r>
            <a:r>
              <a:rPr lang="en-US" dirty="0" smtClean="0"/>
              <a:t>.  No direct </a:t>
            </a:r>
            <a:r>
              <a:rPr lang="en-US" b="1" i="1" dirty="0" smtClean="0"/>
              <a:t>quotations</a:t>
            </a:r>
            <a:r>
              <a:rPr lang="en-US" dirty="0" smtClean="0"/>
              <a:t>.  Only adaptations!</a:t>
            </a:r>
            <a:endParaRPr lang="en-US" dirty="0"/>
          </a:p>
        </p:txBody>
      </p:sp>
    </p:spTree>
    <p:extLst>
      <p:ext uri="{BB962C8B-B14F-4D97-AF65-F5344CB8AC3E}">
        <p14:creationId xmlns:p14="http://schemas.microsoft.com/office/powerpoint/2010/main" val="20667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Angels of the Churches</a:t>
            </a:r>
            <a:endParaRPr lang="en-US" dirty="0"/>
          </a:p>
        </p:txBody>
      </p:sp>
      <p:sp>
        <p:nvSpPr>
          <p:cNvPr id="3" name="Content Placeholder 2"/>
          <p:cNvSpPr>
            <a:spLocks noGrp="1"/>
          </p:cNvSpPr>
          <p:nvPr>
            <p:ph sz="quarter" idx="10"/>
          </p:nvPr>
        </p:nvSpPr>
        <p:spPr/>
        <p:txBody>
          <a:bodyPr/>
          <a:lstStyle/>
          <a:p>
            <a:pPr marL="0" indent="0">
              <a:buNone/>
            </a:pPr>
            <a:r>
              <a:rPr lang="en-US" i="1" dirty="0" smtClean="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dirty="0">
                <a:solidFill>
                  <a:srgbClr val="800000"/>
                </a:solidFill>
              </a:rPr>
              <a:t>seven lampstands which you saw </a:t>
            </a:r>
            <a:r>
              <a:rPr lang="en-US" b="1" i="1" u="sng" dirty="0">
                <a:solidFill>
                  <a:srgbClr val="800000"/>
                </a:solidFill>
              </a:rPr>
              <a:t>are the seven churches</a:t>
            </a:r>
            <a:r>
              <a:rPr lang="en-US" i="1" dirty="0">
                <a:solidFill>
                  <a:srgbClr val="800000"/>
                </a:solidFill>
              </a:rPr>
              <a:t>. </a:t>
            </a:r>
            <a:r>
              <a:rPr lang="en-US" b="1" i="1" dirty="0" smtClean="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a:t>
            </a:r>
            <a:r>
              <a:rPr lang="en-US" i="1" dirty="0" smtClean="0">
                <a:solidFill>
                  <a:srgbClr val="800000"/>
                </a:solidFill>
              </a:rPr>
              <a:t>…” </a:t>
            </a:r>
            <a:r>
              <a:rPr lang="en-US" dirty="0" smtClean="0"/>
              <a:t>(</a:t>
            </a:r>
            <a:r>
              <a:rPr lang="en-US" b="1" dirty="0" smtClean="0">
                <a:solidFill>
                  <a:srgbClr val="800000"/>
                </a:solidFill>
              </a:rPr>
              <a:t>Rev 1:20ff</a:t>
            </a:r>
            <a:r>
              <a:rPr lang="en-US" dirty="0" smtClean="0"/>
              <a:t>)</a:t>
            </a:r>
          </a:p>
          <a:p>
            <a:pPr marL="457200" indent="-457200">
              <a:buFont typeface="+mj-lt"/>
              <a:buAutoNum type="arabicPeriod" startAt="10"/>
            </a:pPr>
            <a:r>
              <a:rPr lang="en-US" dirty="0" smtClean="0"/>
              <a:t>If </a:t>
            </a:r>
            <a:r>
              <a:rPr lang="en-US" dirty="0"/>
              <a:t>you did not have a preconceived definition for </a:t>
            </a:r>
            <a:r>
              <a:rPr lang="en-US" i="1" dirty="0" smtClean="0">
                <a:solidFill>
                  <a:srgbClr val="800000"/>
                </a:solidFill>
              </a:rPr>
              <a:t>“angels”</a:t>
            </a:r>
            <a:r>
              <a:rPr lang="en-US" dirty="0" smtClean="0"/>
              <a:t>, </a:t>
            </a:r>
            <a:r>
              <a:rPr lang="en-US" dirty="0"/>
              <a:t>how would you define the </a:t>
            </a:r>
            <a:r>
              <a:rPr lang="en-US" i="1" dirty="0" smtClean="0">
                <a:solidFill>
                  <a:srgbClr val="800000"/>
                </a:solidFill>
              </a:rPr>
              <a:t>“angels </a:t>
            </a:r>
            <a:r>
              <a:rPr lang="en-US" i="1" dirty="0">
                <a:solidFill>
                  <a:srgbClr val="800000"/>
                </a:solidFill>
              </a:rPr>
              <a:t>of the </a:t>
            </a:r>
            <a:r>
              <a:rPr lang="en-US" i="1" dirty="0" smtClean="0">
                <a:solidFill>
                  <a:srgbClr val="800000"/>
                </a:solidFill>
              </a:rPr>
              <a:t>churches”</a:t>
            </a:r>
            <a:r>
              <a:rPr lang="en-US" dirty="0" smtClean="0"/>
              <a:t> </a:t>
            </a:r>
            <a:r>
              <a:rPr lang="en-US" dirty="0"/>
              <a:t>based on the usage of the term in verse 20 and the repeated address throughout chapters 2 and 3</a:t>
            </a:r>
            <a:r>
              <a:rPr lang="en-US" dirty="0" smtClean="0"/>
              <a:t>?</a:t>
            </a:r>
          </a:p>
          <a:p>
            <a:r>
              <a:rPr lang="en-US" dirty="0" smtClean="0"/>
              <a:t>Natural stars provide light, direction.</a:t>
            </a:r>
          </a:p>
          <a:p>
            <a:r>
              <a:rPr lang="en-US" dirty="0" smtClean="0"/>
              <a:t>They often represent leaders of influence, people of significance.</a:t>
            </a:r>
          </a:p>
        </p:txBody>
      </p:sp>
    </p:spTree>
    <p:extLst>
      <p:ext uri="{BB962C8B-B14F-4D97-AF65-F5344CB8AC3E}">
        <p14:creationId xmlns:p14="http://schemas.microsoft.com/office/powerpoint/2010/main" val="14504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Out of the Doomed City</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“Up</a:t>
            </a:r>
            <a:r>
              <a:rPr lang="en-US" sz="2000" i="1" dirty="0">
                <a:solidFill>
                  <a:srgbClr val="800000"/>
                </a:solidFill>
              </a:rPr>
              <a:t>, up! </a:t>
            </a:r>
            <a:r>
              <a:rPr lang="en-US" sz="2000" b="1" i="1" dirty="0">
                <a:solidFill>
                  <a:srgbClr val="800000"/>
                </a:solidFill>
              </a:rPr>
              <a:t>Flee from the land of the north</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“for </a:t>
            </a:r>
            <a:r>
              <a:rPr lang="en-US" sz="2000" i="1" dirty="0">
                <a:solidFill>
                  <a:srgbClr val="800000"/>
                </a:solidFill>
              </a:rPr>
              <a:t>I have spread you abroad like the four winds of heaven</a:t>
            </a:r>
            <a:r>
              <a:rPr lang="en-US" sz="2000" i="1" dirty="0" smtClean="0">
                <a:solidFill>
                  <a:srgbClr val="800000"/>
                </a:solidFill>
              </a:rPr>
              <a:t>,” </a:t>
            </a:r>
            <a:r>
              <a:rPr lang="en-US" sz="2000" i="1" dirty="0">
                <a:solidFill>
                  <a:srgbClr val="800000"/>
                </a:solidFill>
              </a:rPr>
              <a:t>says the LORD</a:t>
            </a:r>
            <a:r>
              <a:rPr lang="en-US" sz="2000" i="1" dirty="0" smtClean="0">
                <a:solidFill>
                  <a:srgbClr val="800000"/>
                </a:solidFill>
              </a:rPr>
              <a:t>.  “</a:t>
            </a:r>
            <a:r>
              <a:rPr lang="en-US" sz="2000" b="1" i="1" dirty="0" smtClean="0">
                <a:solidFill>
                  <a:srgbClr val="800000"/>
                </a:solidFill>
              </a:rPr>
              <a:t>Up</a:t>
            </a:r>
            <a:r>
              <a:rPr lang="en-US" sz="2000" b="1" i="1" dirty="0">
                <a:solidFill>
                  <a:srgbClr val="800000"/>
                </a:solidFill>
              </a:rPr>
              <a:t>, Zion! </a:t>
            </a:r>
            <a:r>
              <a:rPr lang="en-US" sz="2000" b="1" i="1" u="sng" dirty="0">
                <a:solidFill>
                  <a:srgbClr val="800000"/>
                </a:solidFill>
              </a:rPr>
              <a:t>Escape</a:t>
            </a:r>
            <a:r>
              <a:rPr lang="en-US" sz="2000" b="1" i="1" dirty="0">
                <a:solidFill>
                  <a:srgbClr val="800000"/>
                </a:solidFill>
              </a:rPr>
              <a:t>, you who dwell with </a:t>
            </a:r>
            <a:r>
              <a:rPr lang="en-US" sz="2000" b="1" i="1" u="sng" dirty="0">
                <a:solidFill>
                  <a:srgbClr val="800000"/>
                </a:solidFill>
              </a:rPr>
              <a:t>the daughter of Babylon</a:t>
            </a:r>
            <a:r>
              <a:rPr lang="en-US" sz="2000" i="1" dirty="0" smtClean="0">
                <a:solidFill>
                  <a:srgbClr val="800000"/>
                </a:solidFill>
              </a:rPr>
              <a:t>.”  For </a:t>
            </a:r>
            <a:r>
              <a:rPr lang="en-US" sz="2000" i="1" dirty="0">
                <a:solidFill>
                  <a:srgbClr val="800000"/>
                </a:solidFill>
              </a:rPr>
              <a:t>thus says the LORD of hosts: </a:t>
            </a:r>
            <a:r>
              <a:rPr lang="en-US" sz="2000" i="1" dirty="0" smtClean="0">
                <a:solidFill>
                  <a:srgbClr val="800000"/>
                </a:solidFill>
              </a:rPr>
              <a:t>“He </a:t>
            </a:r>
            <a:r>
              <a:rPr lang="en-US" sz="2000" i="1" dirty="0">
                <a:solidFill>
                  <a:srgbClr val="800000"/>
                </a:solidFill>
              </a:rPr>
              <a:t>sent Me after glory, to the nations which plunder you; for he who touches you touches the apple of His eye</a:t>
            </a:r>
            <a:r>
              <a:rPr lang="en-US" sz="2000" i="1" dirty="0" smtClean="0">
                <a:solidFill>
                  <a:srgbClr val="800000"/>
                </a:solidFill>
              </a:rPr>
              <a:t>. For </a:t>
            </a:r>
            <a:r>
              <a:rPr lang="en-US" sz="2000" i="1" dirty="0">
                <a:solidFill>
                  <a:srgbClr val="800000"/>
                </a:solidFill>
              </a:rPr>
              <a:t>surely </a:t>
            </a:r>
            <a:r>
              <a:rPr lang="en-US" sz="2000" b="1" i="1" dirty="0">
                <a:solidFill>
                  <a:srgbClr val="800000"/>
                </a:solidFill>
              </a:rPr>
              <a:t>I will shake My hand </a:t>
            </a:r>
            <a:r>
              <a:rPr lang="en-US" sz="2000" b="1" i="1" u="sng" dirty="0">
                <a:solidFill>
                  <a:srgbClr val="800000"/>
                </a:solidFill>
              </a:rPr>
              <a:t>against them</a:t>
            </a:r>
            <a:r>
              <a:rPr lang="en-US" sz="2000" b="1" i="1" dirty="0">
                <a:solidFill>
                  <a:srgbClr val="800000"/>
                </a:solidFill>
              </a:rPr>
              <a:t>, and they shall become </a:t>
            </a:r>
            <a:r>
              <a:rPr lang="en-US" sz="2000" b="1" i="1" u="sng" dirty="0">
                <a:solidFill>
                  <a:srgbClr val="800000"/>
                </a:solidFill>
              </a:rPr>
              <a:t>spoil for their servants</a:t>
            </a:r>
            <a:r>
              <a:rPr lang="en-US" sz="2000" i="1" dirty="0">
                <a:solidFill>
                  <a:srgbClr val="800000"/>
                </a:solidFill>
              </a:rPr>
              <a:t>. Then you will know that the LORD of hosts has sent Me</a:t>
            </a:r>
            <a:r>
              <a:rPr lang="en-US" sz="2000" i="1" dirty="0" smtClean="0">
                <a:solidFill>
                  <a:srgbClr val="800000"/>
                </a:solidFill>
              </a:rPr>
              <a:t>.  </a:t>
            </a:r>
            <a:r>
              <a:rPr lang="en-US" sz="2000" b="1" i="1" dirty="0" smtClean="0">
                <a:solidFill>
                  <a:srgbClr val="800000"/>
                </a:solidFill>
              </a:rPr>
              <a:t>Sing </a:t>
            </a:r>
            <a:r>
              <a:rPr lang="en-US" sz="2000" b="1" i="1" dirty="0">
                <a:solidFill>
                  <a:srgbClr val="800000"/>
                </a:solidFill>
              </a:rPr>
              <a:t>and rejoice</a:t>
            </a:r>
            <a:r>
              <a:rPr lang="en-US" sz="2000" i="1" dirty="0">
                <a:solidFill>
                  <a:srgbClr val="800000"/>
                </a:solidFill>
              </a:rPr>
              <a:t>, O daughter of Zion! </a:t>
            </a:r>
            <a:r>
              <a:rPr lang="en-US" sz="2000" b="1" i="1" dirty="0">
                <a:solidFill>
                  <a:srgbClr val="800000"/>
                </a:solidFill>
              </a:rPr>
              <a:t>For behold, I </a:t>
            </a:r>
            <a:r>
              <a:rPr lang="en-US" sz="2000" b="1" i="1" u="sng" dirty="0">
                <a:solidFill>
                  <a:srgbClr val="800000"/>
                </a:solidFill>
              </a:rPr>
              <a:t>am coming</a:t>
            </a:r>
            <a:r>
              <a:rPr lang="en-US" sz="2000" b="1" i="1" dirty="0">
                <a:solidFill>
                  <a:srgbClr val="800000"/>
                </a:solidFill>
              </a:rPr>
              <a:t> and I will </a:t>
            </a:r>
            <a:r>
              <a:rPr lang="en-US" sz="2000" b="1" i="1" u="sng" dirty="0">
                <a:solidFill>
                  <a:srgbClr val="800000"/>
                </a:solidFill>
              </a:rPr>
              <a:t>dwell in your midst</a:t>
            </a:r>
            <a:r>
              <a:rPr lang="en-US" sz="2000" i="1" dirty="0" smtClean="0">
                <a:solidFill>
                  <a:srgbClr val="800000"/>
                </a:solidFill>
              </a:rPr>
              <a:t>,” </a:t>
            </a:r>
            <a:r>
              <a:rPr lang="en-US" sz="2000" i="1" dirty="0">
                <a:solidFill>
                  <a:srgbClr val="800000"/>
                </a:solidFill>
              </a:rPr>
              <a:t>says the LORD. </a:t>
            </a:r>
            <a:r>
              <a:rPr lang="en-US" sz="2000" dirty="0"/>
              <a:t>(</a:t>
            </a:r>
            <a:r>
              <a:rPr lang="en-US" sz="2000" b="1" dirty="0" smtClean="0">
                <a:solidFill>
                  <a:srgbClr val="800000"/>
                </a:solidFill>
              </a:rPr>
              <a:t>Zechariah 2:6-10</a:t>
            </a:r>
            <a:r>
              <a:rPr lang="en-US" sz="2000" dirty="0" smtClean="0"/>
              <a:t>)</a:t>
            </a:r>
          </a:p>
          <a:p>
            <a:r>
              <a:rPr lang="en-US" sz="2000" dirty="0" smtClean="0"/>
              <a:t>Do not compromise – separate yourself spiritually …</a:t>
            </a:r>
            <a:endParaRPr lang="en-US" sz="2000" dirty="0"/>
          </a:p>
        </p:txBody>
      </p:sp>
    </p:spTree>
    <p:extLst>
      <p:ext uri="{BB962C8B-B14F-4D97-AF65-F5344CB8AC3E}">
        <p14:creationId xmlns:p14="http://schemas.microsoft.com/office/powerpoint/2010/main" val="21458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“Repay Her Double”</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“Render to her </a:t>
            </a:r>
            <a:r>
              <a:rPr lang="en-US" sz="2000" b="1" i="1" dirty="0" smtClean="0">
                <a:solidFill>
                  <a:srgbClr val="800000"/>
                </a:solidFill>
              </a:rPr>
              <a:t>just as she rendered to you</a:t>
            </a:r>
            <a:r>
              <a:rPr lang="en-US" sz="2000" i="1" dirty="0" smtClean="0">
                <a:solidFill>
                  <a:srgbClr val="800000"/>
                </a:solidFill>
              </a:rPr>
              <a:t>, and </a:t>
            </a:r>
            <a:r>
              <a:rPr lang="en-US" sz="2000" b="1" i="1" dirty="0" smtClean="0">
                <a:solidFill>
                  <a:srgbClr val="800000"/>
                </a:solidFill>
              </a:rPr>
              <a:t>repay her </a:t>
            </a:r>
            <a:r>
              <a:rPr lang="en-US" sz="2000" b="1" i="1" u="sng" dirty="0" smtClean="0">
                <a:solidFill>
                  <a:srgbClr val="800000"/>
                </a:solidFill>
              </a:rPr>
              <a:t>double</a:t>
            </a:r>
            <a:r>
              <a:rPr lang="en-US" sz="2000" b="1" i="1" dirty="0" smtClean="0">
                <a:solidFill>
                  <a:srgbClr val="800000"/>
                </a:solidFill>
              </a:rPr>
              <a:t> according to her works</a:t>
            </a:r>
            <a:r>
              <a:rPr lang="en-US" sz="2000" i="1" dirty="0" smtClean="0">
                <a:solidFill>
                  <a:srgbClr val="800000"/>
                </a:solidFill>
              </a:rPr>
              <a:t>; in the cup which she has mixed, </a:t>
            </a:r>
            <a:r>
              <a:rPr lang="en-US" sz="2000" b="1" i="1" dirty="0" smtClean="0">
                <a:solidFill>
                  <a:srgbClr val="800000"/>
                </a:solidFill>
              </a:rPr>
              <a:t>mix </a:t>
            </a:r>
            <a:r>
              <a:rPr lang="en-US" sz="2000" b="1" i="1" u="sng" dirty="0" smtClean="0">
                <a:solidFill>
                  <a:srgbClr val="800000"/>
                </a:solidFill>
              </a:rPr>
              <a:t>double</a:t>
            </a:r>
            <a:r>
              <a:rPr lang="en-US" sz="2000" b="1" i="1" dirty="0" smtClean="0">
                <a:solidFill>
                  <a:srgbClr val="800000"/>
                </a:solidFill>
              </a:rPr>
              <a:t> for her</a:t>
            </a:r>
            <a:r>
              <a:rPr lang="en-US" sz="2000" i="1" dirty="0" smtClean="0">
                <a:solidFill>
                  <a:srgbClr val="800000"/>
                </a:solidFill>
              </a:rPr>
              <a:t>.  </a:t>
            </a:r>
            <a:r>
              <a:rPr lang="en-US" sz="2000" b="1" i="1" dirty="0" smtClean="0">
                <a:solidFill>
                  <a:srgbClr val="800000"/>
                </a:solidFill>
              </a:rPr>
              <a:t>In the measure </a:t>
            </a:r>
            <a:r>
              <a:rPr lang="en-US" sz="2000" i="1" dirty="0" smtClean="0">
                <a:solidFill>
                  <a:srgbClr val="800000"/>
                </a:solidFill>
              </a:rPr>
              <a:t>that she glorified herself and lived luxuriously, </a:t>
            </a:r>
            <a:r>
              <a:rPr lang="en-US" sz="2000" b="1" i="1" dirty="0" smtClean="0">
                <a:solidFill>
                  <a:srgbClr val="800000"/>
                </a:solidFill>
              </a:rPr>
              <a:t>in the same measure </a:t>
            </a:r>
            <a:r>
              <a:rPr lang="en-US" sz="2000" i="1" dirty="0" smtClean="0">
                <a:solidFill>
                  <a:srgbClr val="800000"/>
                </a:solidFill>
              </a:rPr>
              <a:t>give her torment and sorrow; for she says in her heart, ‘I sit as queen, and am no widow, and will not see sorrow.’” </a:t>
            </a:r>
            <a:r>
              <a:rPr lang="en-US" sz="2000" dirty="0" smtClean="0"/>
              <a:t>(</a:t>
            </a:r>
            <a:r>
              <a:rPr lang="en-US" sz="2000" b="1" dirty="0" smtClean="0">
                <a:solidFill>
                  <a:srgbClr val="800000"/>
                </a:solidFill>
              </a:rPr>
              <a:t>Revelation 18:6-7</a:t>
            </a:r>
            <a:r>
              <a:rPr lang="en-US" sz="2000" dirty="0" smtClean="0"/>
              <a:t>)</a:t>
            </a:r>
          </a:p>
          <a:p>
            <a:pPr marL="346075" lvl="0" indent="-346075">
              <a:buFont typeface="+mj-lt"/>
              <a:buAutoNum type="arabicPeriod" startAt="4"/>
            </a:pPr>
            <a:r>
              <a:rPr lang="en-US" sz="2000" dirty="0" smtClean="0"/>
              <a:t>What </a:t>
            </a:r>
            <a:r>
              <a:rPr lang="en-US" sz="2000" dirty="0"/>
              <a:t>is the significance of the harlot being served </a:t>
            </a:r>
            <a:r>
              <a:rPr lang="en-US" sz="2000" i="1" dirty="0">
                <a:solidFill>
                  <a:srgbClr val="800000"/>
                </a:solidFill>
              </a:rPr>
              <a:t>“double …in the cup which she mixed”</a:t>
            </a:r>
            <a:r>
              <a:rPr lang="en-US" sz="2000" dirty="0"/>
              <a:t>?  Does this indicate an unjust punishment exceeding that of the crimes committed?  Explain.</a:t>
            </a:r>
            <a:r>
              <a:rPr lang="en-US" sz="2000" dirty="0" smtClean="0"/>
              <a:t> </a:t>
            </a:r>
          </a:p>
          <a:p>
            <a:r>
              <a:rPr lang="en-US" sz="2000" dirty="0" smtClean="0"/>
              <a:t>Allusion to balancing the scales of justice – requires repeating or “doubling” the original trouble, </a:t>
            </a:r>
            <a:r>
              <a:rPr lang="en-US" sz="2000" i="1" dirty="0" smtClean="0">
                <a:solidFill>
                  <a:srgbClr val="800000"/>
                </a:solidFill>
              </a:rPr>
              <a:t>“torment and sorrow”</a:t>
            </a:r>
            <a:r>
              <a:rPr lang="en-US" sz="2000" dirty="0" smtClean="0"/>
              <a:t> that she created.</a:t>
            </a:r>
          </a:p>
          <a:p>
            <a:r>
              <a:rPr lang="en-US" sz="2000" dirty="0" smtClean="0"/>
              <a:t>Notice, she is repaid </a:t>
            </a:r>
            <a:r>
              <a:rPr lang="en-US" sz="2000" i="1" dirty="0" smtClean="0">
                <a:solidFill>
                  <a:srgbClr val="800000"/>
                </a:solidFill>
              </a:rPr>
              <a:t>“in the </a:t>
            </a:r>
            <a:r>
              <a:rPr lang="en-US" sz="2000" b="1" i="1" u="sng" dirty="0" smtClean="0">
                <a:solidFill>
                  <a:srgbClr val="800000"/>
                </a:solidFill>
              </a:rPr>
              <a:t>same</a:t>
            </a:r>
            <a:r>
              <a:rPr lang="en-US" sz="2000" i="1" dirty="0" smtClean="0">
                <a:solidFill>
                  <a:srgbClr val="800000"/>
                </a:solidFill>
              </a:rPr>
              <a:t> measure”</a:t>
            </a:r>
            <a:r>
              <a:rPr lang="en-US" sz="2000" dirty="0" smtClean="0"/>
              <a:t> – not double of her measure.</a:t>
            </a:r>
          </a:p>
        </p:txBody>
      </p:sp>
    </p:spTree>
    <p:extLst>
      <p:ext uri="{BB962C8B-B14F-4D97-AF65-F5344CB8AC3E}">
        <p14:creationId xmlns:p14="http://schemas.microsoft.com/office/powerpoint/2010/main" val="78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Sit as a Queen”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“Sit </a:t>
            </a:r>
            <a:r>
              <a:rPr lang="en-US" sz="2000" i="1" dirty="0">
                <a:solidFill>
                  <a:srgbClr val="800000"/>
                </a:solidFill>
              </a:rPr>
              <a:t>in silence, and go into darkness, </a:t>
            </a:r>
            <a:r>
              <a:rPr lang="en-US" sz="2000" b="1" i="1" dirty="0">
                <a:solidFill>
                  <a:srgbClr val="800000"/>
                </a:solidFill>
              </a:rPr>
              <a:t>O daughter of the </a:t>
            </a:r>
            <a:r>
              <a:rPr lang="en-US" sz="2000" b="1" i="1" u="sng" dirty="0">
                <a:solidFill>
                  <a:srgbClr val="800000"/>
                </a:solidFill>
              </a:rPr>
              <a:t>Chaldeans</a:t>
            </a:r>
            <a:r>
              <a:rPr lang="en-US" sz="2000" i="1" dirty="0">
                <a:solidFill>
                  <a:srgbClr val="800000"/>
                </a:solidFill>
              </a:rPr>
              <a:t>; For you shall no longer be called </a:t>
            </a:r>
            <a:r>
              <a:rPr lang="en-US" sz="2000" b="1" i="1" dirty="0">
                <a:solidFill>
                  <a:srgbClr val="800000"/>
                </a:solidFill>
              </a:rPr>
              <a:t>The Lady of Kingdoms</a:t>
            </a:r>
            <a:r>
              <a:rPr lang="en-US" sz="2000" i="1" dirty="0" smtClean="0">
                <a:solidFill>
                  <a:srgbClr val="800000"/>
                </a:solidFill>
              </a:rPr>
              <a:t>. … you said, ‘</a:t>
            </a:r>
            <a:r>
              <a:rPr lang="en-US" sz="2000" b="1" i="1" dirty="0" smtClean="0">
                <a:solidFill>
                  <a:srgbClr val="800000"/>
                </a:solidFill>
              </a:rPr>
              <a:t>I </a:t>
            </a:r>
            <a:r>
              <a:rPr lang="en-US" sz="2000" b="1" i="1" dirty="0">
                <a:solidFill>
                  <a:srgbClr val="800000"/>
                </a:solidFill>
              </a:rPr>
              <a:t>shall be a lady </a:t>
            </a:r>
            <a:r>
              <a:rPr lang="en-US" sz="2000" b="1" i="1" u="sng" dirty="0">
                <a:solidFill>
                  <a:srgbClr val="800000"/>
                </a:solidFill>
              </a:rPr>
              <a:t>forever</a:t>
            </a:r>
            <a:r>
              <a:rPr lang="en-US" sz="2000" i="1" dirty="0" smtClean="0">
                <a:solidFill>
                  <a:srgbClr val="800000"/>
                </a:solidFill>
              </a:rPr>
              <a:t>,’ </a:t>
            </a:r>
            <a:r>
              <a:rPr lang="en-US" sz="2000" i="1" dirty="0">
                <a:solidFill>
                  <a:srgbClr val="800000"/>
                </a:solidFill>
              </a:rPr>
              <a:t>So that you </a:t>
            </a:r>
            <a:r>
              <a:rPr lang="en-US" sz="2000" b="1" i="1" dirty="0">
                <a:solidFill>
                  <a:srgbClr val="800000"/>
                </a:solidFill>
              </a:rPr>
              <a:t>did not take these things to heart</a:t>
            </a:r>
            <a:r>
              <a:rPr lang="en-US" sz="2000" i="1" dirty="0">
                <a:solidFill>
                  <a:srgbClr val="800000"/>
                </a:solidFill>
              </a:rPr>
              <a:t>, Nor remember the latter end of them</a:t>
            </a:r>
            <a:r>
              <a:rPr lang="en-US" sz="2000" i="1" dirty="0" smtClean="0">
                <a:solidFill>
                  <a:srgbClr val="800000"/>
                </a:solidFill>
              </a:rPr>
              <a:t>.  Therefore </a:t>
            </a:r>
            <a:r>
              <a:rPr lang="en-US" sz="2000" i="1" dirty="0">
                <a:solidFill>
                  <a:srgbClr val="800000"/>
                </a:solidFill>
              </a:rPr>
              <a:t>hear this now, you who are </a:t>
            </a:r>
            <a:r>
              <a:rPr lang="en-US" sz="2000" b="1" i="1" dirty="0">
                <a:solidFill>
                  <a:srgbClr val="800000"/>
                </a:solidFill>
              </a:rPr>
              <a:t>given to pleasures</a:t>
            </a:r>
            <a:r>
              <a:rPr lang="en-US" sz="2000" i="1" dirty="0">
                <a:solidFill>
                  <a:srgbClr val="800000"/>
                </a:solidFill>
              </a:rPr>
              <a:t>, Who </a:t>
            </a:r>
            <a:r>
              <a:rPr lang="en-US" sz="2000" b="1" i="1" dirty="0">
                <a:solidFill>
                  <a:srgbClr val="800000"/>
                </a:solidFill>
              </a:rPr>
              <a:t>dwell securely</a:t>
            </a:r>
            <a:r>
              <a:rPr lang="en-US" sz="2000" i="1" dirty="0">
                <a:solidFill>
                  <a:srgbClr val="800000"/>
                </a:solidFill>
              </a:rPr>
              <a:t>, Who </a:t>
            </a:r>
            <a:r>
              <a:rPr lang="en-US" sz="2000" b="1" i="1" dirty="0">
                <a:solidFill>
                  <a:srgbClr val="800000"/>
                </a:solidFill>
              </a:rPr>
              <a:t>say in your heart</a:t>
            </a:r>
            <a:r>
              <a:rPr lang="en-US" sz="2000" b="1" i="1" dirty="0" smtClean="0">
                <a:solidFill>
                  <a:srgbClr val="800000"/>
                </a:solidFill>
              </a:rPr>
              <a:t>, ‘</a:t>
            </a:r>
            <a:r>
              <a:rPr lang="en-US" sz="2000" b="1" i="1" u="sng" dirty="0" smtClean="0">
                <a:solidFill>
                  <a:srgbClr val="800000"/>
                </a:solidFill>
              </a:rPr>
              <a:t>I </a:t>
            </a:r>
            <a:r>
              <a:rPr lang="en-US" sz="2000" b="1" i="1" u="sng" dirty="0">
                <a:solidFill>
                  <a:srgbClr val="800000"/>
                </a:solidFill>
              </a:rPr>
              <a:t>am</a:t>
            </a:r>
            <a:r>
              <a:rPr lang="en-US" sz="2000" b="1" i="1" dirty="0">
                <a:solidFill>
                  <a:srgbClr val="800000"/>
                </a:solidFill>
              </a:rPr>
              <a:t>, and there is </a:t>
            </a:r>
            <a:r>
              <a:rPr lang="en-US" sz="2000" b="1" i="1" u="sng" dirty="0">
                <a:solidFill>
                  <a:srgbClr val="800000"/>
                </a:solidFill>
              </a:rPr>
              <a:t>no one else besides me</a:t>
            </a:r>
            <a:r>
              <a:rPr lang="en-US" sz="2000" i="1" dirty="0">
                <a:solidFill>
                  <a:srgbClr val="800000"/>
                </a:solidFill>
              </a:rPr>
              <a:t>; I shall not sit as a widow, Nor shall I know the loss of </a:t>
            </a:r>
            <a:r>
              <a:rPr lang="en-US" sz="2000" i="1" dirty="0" smtClean="0">
                <a:solidFill>
                  <a:srgbClr val="800000"/>
                </a:solidFill>
              </a:rPr>
              <a:t>children’;  </a:t>
            </a:r>
            <a:r>
              <a:rPr lang="en-US" sz="2000" i="1" dirty="0">
                <a:solidFill>
                  <a:srgbClr val="800000"/>
                </a:solidFill>
              </a:rPr>
              <a:t>But these two things </a:t>
            </a:r>
            <a:r>
              <a:rPr lang="en-US" sz="2000" b="1" i="1" dirty="0">
                <a:solidFill>
                  <a:srgbClr val="800000"/>
                </a:solidFill>
              </a:rPr>
              <a:t>shall come to you In a moment, in one day</a:t>
            </a:r>
            <a:r>
              <a:rPr lang="en-US" sz="2000" i="1" dirty="0">
                <a:solidFill>
                  <a:srgbClr val="800000"/>
                </a:solidFill>
              </a:rPr>
              <a:t>: The loss of children, and widowhood. They shall come upon you in their fullness </a:t>
            </a:r>
            <a:r>
              <a:rPr lang="en-US" sz="2000" b="1" i="1" dirty="0">
                <a:solidFill>
                  <a:srgbClr val="800000"/>
                </a:solidFill>
              </a:rPr>
              <a:t>Because of the multitude of your sorceries</a:t>
            </a:r>
            <a:r>
              <a:rPr lang="en-US" sz="2000" i="1" dirty="0">
                <a:solidFill>
                  <a:srgbClr val="800000"/>
                </a:solidFill>
              </a:rPr>
              <a:t>, For </a:t>
            </a:r>
            <a:r>
              <a:rPr lang="en-US" sz="2000" b="1" i="1" dirty="0">
                <a:solidFill>
                  <a:srgbClr val="800000"/>
                </a:solidFill>
              </a:rPr>
              <a:t>the great abundance of your enchantments</a:t>
            </a:r>
            <a:r>
              <a:rPr lang="en-US" sz="2000" i="1" dirty="0" smtClean="0">
                <a:solidFill>
                  <a:srgbClr val="800000"/>
                </a:solidFill>
              </a:rPr>
              <a:t>.  For </a:t>
            </a:r>
            <a:r>
              <a:rPr lang="en-US" sz="2000" b="1" i="1" dirty="0">
                <a:solidFill>
                  <a:srgbClr val="800000"/>
                </a:solidFill>
              </a:rPr>
              <a:t>you have </a:t>
            </a:r>
            <a:r>
              <a:rPr lang="en-US" sz="2000" b="1" i="1" u="sng" dirty="0">
                <a:solidFill>
                  <a:srgbClr val="800000"/>
                </a:solidFill>
              </a:rPr>
              <a:t>trusted</a:t>
            </a:r>
            <a:r>
              <a:rPr lang="en-US" sz="2000" b="1" i="1" dirty="0">
                <a:solidFill>
                  <a:srgbClr val="800000"/>
                </a:solidFill>
              </a:rPr>
              <a:t> in your wickedness</a:t>
            </a:r>
            <a:r>
              <a:rPr lang="en-US" sz="2000" i="1" dirty="0">
                <a:solidFill>
                  <a:srgbClr val="800000"/>
                </a:solidFill>
              </a:rPr>
              <a:t>; You have </a:t>
            </a:r>
            <a:r>
              <a:rPr lang="en-US" sz="2000" i="1" dirty="0" smtClean="0">
                <a:solidFill>
                  <a:srgbClr val="800000"/>
                </a:solidFill>
              </a:rPr>
              <a:t>said, </a:t>
            </a:r>
            <a:r>
              <a:rPr lang="en-US" sz="2000" b="1" i="1" dirty="0" smtClean="0">
                <a:solidFill>
                  <a:srgbClr val="800000"/>
                </a:solidFill>
              </a:rPr>
              <a:t>‘No </a:t>
            </a:r>
            <a:r>
              <a:rPr lang="en-US" sz="2000" b="1" i="1" dirty="0">
                <a:solidFill>
                  <a:srgbClr val="800000"/>
                </a:solidFill>
              </a:rPr>
              <a:t>one sees </a:t>
            </a:r>
            <a:r>
              <a:rPr lang="en-US" sz="2000" b="1" i="1" dirty="0" smtClean="0">
                <a:solidFill>
                  <a:srgbClr val="800000"/>
                </a:solidFill>
              </a:rPr>
              <a:t>me’</a:t>
            </a:r>
            <a:r>
              <a:rPr lang="en-US" sz="2000" i="1" dirty="0" smtClean="0">
                <a:solidFill>
                  <a:srgbClr val="800000"/>
                </a:solidFill>
              </a:rPr>
              <a:t>; </a:t>
            </a:r>
            <a:r>
              <a:rPr lang="en-US" sz="2000" i="1" dirty="0">
                <a:solidFill>
                  <a:srgbClr val="800000"/>
                </a:solidFill>
              </a:rPr>
              <a:t>Your wisdom and </a:t>
            </a:r>
            <a:r>
              <a:rPr lang="en-US" sz="2000" b="1" i="1" dirty="0">
                <a:solidFill>
                  <a:srgbClr val="800000"/>
                </a:solidFill>
              </a:rPr>
              <a:t>your knowledge have warped you</a:t>
            </a:r>
            <a:r>
              <a:rPr lang="en-US" sz="2000" i="1" dirty="0">
                <a:solidFill>
                  <a:srgbClr val="800000"/>
                </a:solidFill>
              </a:rPr>
              <a:t>; And </a:t>
            </a:r>
            <a:r>
              <a:rPr lang="en-US" sz="2000" b="1" i="1" dirty="0">
                <a:solidFill>
                  <a:srgbClr val="800000"/>
                </a:solidFill>
              </a:rPr>
              <a:t>you have said in your heart</a:t>
            </a:r>
            <a:r>
              <a:rPr lang="en-US" sz="2000" b="1" i="1" dirty="0" smtClean="0">
                <a:solidFill>
                  <a:srgbClr val="800000"/>
                </a:solidFill>
              </a:rPr>
              <a:t>, ‘</a:t>
            </a:r>
            <a:r>
              <a:rPr lang="en-US" sz="2000" b="1" i="1" u="sng" dirty="0" smtClean="0">
                <a:solidFill>
                  <a:srgbClr val="800000"/>
                </a:solidFill>
              </a:rPr>
              <a:t>I </a:t>
            </a:r>
            <a:r>
              <a:rPr lang="en-US" sz="2000" b="1" i="1" u="sng" dirty="0">
                <a:solidFill>
                  <a:srgbClr val="800000"/>
                </a:solidFill>
              </a:rPr>
              <a:t>am</a:t>
            </a:r>
            <a:r>
              <a:rPr lang="en-US" sz="2000" b="1" i="1" dirty="0">
                <a:solidFill>
                  <a:srgbClr val="800000"/>
                </a:solidFill>
              </a:rPr>
              <a:t>, and there is </a:t>
            </a:r>
            <a:r>
              <a:rPr lang="en-US" sz="2000" b="1" i="1" u="sng" dirty="0">
                <a:solidFill>
                  <a:srgbClr val="800000"/>
                </a:solidFill>
              </a:rPr>
              <a:t>no one else besides me</a:t>
            </a:r>
            <a:r>
              <a:rPr lang="en-US" sz="2000" i="1" dirty="0" smtClean="0">
                <a:solidFill>
                  <a:srgbClr val="800000"/>
                </a:solidFill>
              </a:rPr>
              <a:t>.’”</a:t>
            </a:r>
            <a:r>
              <a:rPr lang="en-US" dirty="0" smtClean="0"/>
              <a:t> </a:t>
            </a:r>
            <a:r>
              <a:rPr lang="en-US" dirty="0"/>
              <a:t>(</a:t>
            </a:r>
            <a:r>
              <a:rPr lang="en-US" b="1" dirty="0">
                <a:solidFill>
                  <a:srgbClr val="800000"/>
                </a:solidFill>
              </a:rPr>
              <a:t>Isaiah </a:t>
            </a:r>
            <a:r>
              <a:rPr lang="en-US" b="1" dirty="0" smtClean="0">
                <a:solidFill>
                  <a:srgbClr val="800000"/>
                </a:solidFill>
              </a:rPr>
              <a:t>47:5-10</a:t>
            </a:r>
            <a:r>
              <a:rPr lang="en-US" dirty="0" smtClean="0"/>
              <a:t>)</a:t>
            </a:r>
            <a:endParaRPr lang="en-US" dirty="0"/>
          </a:p>
        </p:txBody>
      </p:sp>
    </p:spTree>
    <p:extLst>
      <p:ext uri="{BB962C8B-B14F-4D97-AF65-F5344CB8AC3E}">
        <p14:creationId xmlns:p14="http://schemas.microsoft.com/office/powerpoint/2010/main" val="1203048416"/>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Sit as a Queen”</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“Son of man, say to the prince of </a:t>
            </a:r>
            <a:r>
              <a:rPr lang="en-US" sz="2000" b="1" i="1" dirty="0" err="1" smtClean="0">
                <a:solidFill>
                  <a:srgbClr val="800000"/>
                </a:solidFill>
              </a:rPr>
              <a:t>Tyre</a:t>
            </a:r>
            <a:r>
              <a:rPr lang="en-US" sz="2000" i="1" dirty="0" smtClean="0">
                <a:solidFill>
                  <a:srgbClr val="800000"/>
                </a:solidFill>
              </a:rPr>
              <a:t>, ‘Thus </a:t>
            </a:r>
            <a:r>
              <a:rPr lang="en-US" sz="2000" i="1" dirty="0">
                <a:solidFill>
                  <a:srgbClr val="800000"/>
                </a:solidFill>
              </a:rPr>
              <a:t>says the Lord GOD: </a:t>
            </a:r>
            <a:r>
              <a:rPr lang="en-US" sz="2000" i="1" dirty="0" smtClean="0">
                <a:solidFill>
                  <a:srgbClr val="800000"/>
                </a:solidFill>
              </a:rPr>
              <a:t>“Because </a:t>
            </a:r>
            <a:r>
              <a:rPr lang="en-US" sz="2000" b="1" i="1" dirty="0">
                <a:solidFill>
                  <a:srgbClr val="800000"/>
                </a:solidFill>
              </a:rPr>
              <a:t>your heart is lifted up</a:t>
            </a:r>
            <a:r>
              <a:rPr lang="en-US" sz="2000" i="1" dirty="0">
                <a:solidFill>
                  <a:srgbClr val="800000"/>
                </a:solidFill>
              </a:rPr>
              <a:t>, And you </a:t>
            </a:r>
            <a:r>
              <a:rPr lang="en-US" sz="2000" i="1" dirty="0" smtClean="0">
                <a:solidFill>
                  <a:srgbClr val="800000"/>
                </a:solidFill>
              </a:rPr>
              <a:t>say, ‘</a:t>
            </a:r>
            <a:r>
              <a:rPr lang="en-US" sz="2000" b="1" i="1" dirty="0" smtClean="0">
                <a:solidFill>
                  <a:srgbClr val="800000"/>
                </a:solidFill>
              </a:rPr>
              <a:t>I </a:t>
            </a:r>
            <a:r>
              <a:rPr lang="en-US" sz="2000" b="1" i="1" dirty="0">
                <a:solidFill>
                  <a:srgbClr val="800000"/>
                </a:solidFill>
              </a:rPr>
              <a:t>am a </a:t>
            </a:r>
            <a:r>
              <a:rPr lang="en-US" sz="2000" b="1" i="1" u="sng" dirty="0">
                <a:solidFill>
                  <a:srgbClr val="800000"/>
                </a:solidFill>
              </a:rPr>
              <a:t>god</a:t>
            </a:r>
            <a:r>
              <a:rPr lang="en-US" sz="2000" b="1" i="1" dirty="0">
                <a:solidFill>
                  <a:srgbClr val="800000"/>
                </a:solidFill>
              </a:rPr>
              <a:t>, I sit in </a:t>
            </a:r>
            <a:r>
              <a:rPr lang="en-US" sz="2000" b="1" i="1" u="sng" dirty="0">
                <a:solidFill>
                  <a:srgbClr val="800000"/>
                </a:solidFill>
              </a:rPr>
              <a:t>the seat of gods</a:t>
            </a:r>
            <a:r>
              <a:rPr lang="en-US" sz="2000" i="1" dirty="0">
                <a:solidFill>
                  <a:srgbClr val="800000"/>
                </a:solidFill>
              </a:rPr>
              <a:t>, In the midst of the </a:t>
            </a:r>
            <a:r>
              <a:rPr lang="en-US" sz="2000" i="1" dirty="0" smtClean="0">
                <a:solidFill>
                  <a:srgbClr val="800000"/>
                </a:solidFill>
              </a:rPr>
              <a:t>seas,’ Yet </a:t>
            </a:r>
            <a:r>
              <a:rPr lang="en-US" sz="2000" b="1" i="1" dirty="0">
                <a:solidFill>
                  <a:srgbClr val="800000"/>
                </a:solidFill>
              </a:rPr>
              <a:t>you are a man, and </a:t>
            </a:r>
            <a:r>
              <a:rPr lang="en-US" sz="2000" b="1" i="1" u="sng" dirty="0">
                <a:solidFill>
                  <a:srgbClr val="800000"/>
                </a:solidFill>
              </a:rPr>
              <a:t>not a god</a:t>
            </a:r>
            <a:r>
              <a:rPr lang="en-US" sz="2000" i="1" dirty="0">
                <a:solidFill>
                  <a:srgbClr val="800000"/>
                </a:solidFill>
              </a:rPr>
              <a:t>, Though you set your heart as the heart of a </a:t>
            </a:r>
            <a:r>
              <a:rPr lang="en-US" sz="2000" i="1" dirty="0" smtClean="0">
                <a:solidFill>
                  <a:srgbClr val="800000"/>
                </a:solidFill>
              </a:rPr>
              <a:t>god … By </a:t>
            </a:r>
            <a:r>
              <a:rPr lang="en-US" sz="2000" i="1" dirty="0">
                <a:solidFill>
                  <a:srgbClr val="800000"/>
                </a:solidFill>
              </a:rPr>
              <a:t>your great wisdom in trade you have increased your riches, And your heart is lifted up because of your riches</a:t>
            </a:r>
            <a:r>
              <a:rPr lang="en-US" sz="2000" i="1" dirty="0" smtClean="0">
                <a:solidFill>
                  <a:srgbClr val="800000"/>
                </a:solidFill>
              </a:rPr>
              <a:t>),” ‘Therefore </a:t>
            </a:r>
            <a:r>
              <a:rPr lang="en-US" sz="2000" i="1" dirty="0">
                <a:solidFill>
                  <a:srgbClr val="800000"/>
                </a:solidFill>
              </a:rPr>
              <a:t>thus says the Lord GOD: </a:t>
            </a:r>
            <a:r>
              <a:rPr lang="en-US" sz="2000" i="1" dirty="0" smtClean="0">
                <a:solidFill>
                  <a:srgbClr val="800000"/>
                </a:solidFill>
              </a:rPr>
              <a:t>“Because </a:t>
            </a:r>
            <a:r>
              <a:rPr lang="en-US" sz="2000" i="1" dirty="0">
                <a:solidFill>
                  <a:srgbClr val="800000"/>
                </a:solidFill>
              </a:rPr>
              <a:t>you have set your heart as the heart of a god</a:t>
            </a:r>
            <a:r>
              <a:rPr lang="en-US" sz="2000" i="1" dirty="0" smtClean="0">
                <a:solidFill>
                  <a:srgbClr val="800000"/>
                </a:solidFill>
              </a:rPr>
              <a:t>, </a:t>
            </a:r>
            <a:r>
              <a:rPr lang="en-US" sz="2000" i="1" dirty="0">
                <a:solidFill>
                  <a:srgbClr val="800000"/>
                </a:solidFill>
              </a:rPr>
              <a:t>Behold, therefore, I will bring strangers against you, The most terrible of the nations; And they shall draw their swords against the beauty of your wisdom, And defile your splendor</a:t>
            </a:r>
            <a:r>
              <a:rPr lang="en-US" sz="2000" i="1" dirty="0" smtClean="0">
                <a:solidFill>
                  <a:srgbClr val="800000"/>
                </a:solidFill>
              </a:rPr>
              <a:t>.  They </a:t>
            </a:r>
            <a:r>
              <a:rPr lang="en-US" sz="2000" i="1" dirty="0">
                <a:solidFill>
                  <a:srgbClr val="800000"/>
                </a:solidFill>
              </a:rPr>
              <a:t>shall throw you down into the Pit, And you shall die the death of the slain In the midst of the seas</a:t>
            </a:r>
            <a:r>
              <a:rPr lang="en-US" sz="2000" i="1" dirty="0" smtClean="0">
                <a:solidFill>
                  <a:srgbClr val="800000"/>
                </a:solidFill>
              </a:rPr>
              <a:t>.  </a:t>
            </a:r>
            <a:r>
              <a:rPr lang="en-US" sz="2000" b="1" i="1" dirty="0" smtClean="0">
                <a:solidFill>
                  <a:srgbClr val="800000"/>
                </a:solidFill>
              </a:rPr>
              <a:t>Will </a:t>
            </a:r>
            <a:r>
              <a:rPr lang="en-US" sz="2000" b="1" i="1" dirty="0">
                <a:solidFill>
                  <a:srgbClr val="800000"/>
                </a:solidFill>
              </a:rPr>
              <a:t>you still say </a:t>
            </a:r>
            <a:r>
              <a:rPr lang="en-US" sz="2000" b="1" i="1" u="sng" dirty="0">
                <a:solidFill>
                  <a:srgbClr val="800000"/>
                </a:solidFill>
              </a:rPr>
              <a:t>before him who slays</a:t>
            </a:r>
            <a:r>
              <a:rPr lang="en-US" sz="2000" b="1" i="1" dirty="0">
                <a:solidFill>
                  <a:srgbClr val="800000"/>
                </a:solidFill>
              </a:rPr>
              <a:t> </a:t>
            </a:r>
            <a:r>
              <a:rPr lang="en-US" sz="2000" b="1" i="1" dirty="0" smtClean="0">
                <a:solidFill>
                  <a:srgbClr val="800000"/>
                </a:solidFill>
              </a:rPr>
              <a:t>you, ‘I </a:t>
            </a:r>
            <a:r>
              <a:rPr lang="en-US" sz="2000" b="1" i="1" dirty="0">
                <a:solidFill>
                  <a:srgbClr val="800000"/>
                </a:solidFill>
              </a:rPr>
              <a:t>am a </a:t>
            </a:r>
            <a:r>
              <a:rPr lang="en-US" sz="2000" b="1" i="1" dirty="0" smtClean="0">
                <a:solidFill>
                  <a:srgbClr val="800000"/>
                </a:solidFill>
              </a:rPr>
              <a:t>god’</a:t>
            </a:r>
            <a:r>
              <a:rPr lang="en-US" sz="2000" i="1" dirty="0" smtClean="0">
                <a:solidFill>
                  <a:srgbClr val="800000"/>
                </a:solidFill>
              </a:rPr>
              <a:t>? </a:t>
            </a:r>
            <a:r>
              <a:rPr lang="en-US" sz="2000" i="1" dirty="0">
                <a:solidFill>
                  <a:srgbClr val="800000"/>
                </a:solidFill>
              </a:rPr>
              <a:t>But </a:t>
            </a:r>
            <a:r>
              <a:rPr lang="en-US" sz="2000" b="1" i="1" dirty="0">
                <a:solidFill>
                  <a:srgbClr val="800000"/>
                </a:solidFill>
              </a:rPr>
              <a:t>you shall be a man, and not a god</a:t>
            </a:r>
            <a:r>
              <a:rPr lang="en-US" sz="2000" i="1" dirty="0">
                <a:solidFill>
                  <a:srgbClr val="800000"/>
                </a:solidFill>
              </a:rPr>
              <a:t>, In the hand of him who slays you</a:t>
            </a:r>
            <a:r>
              <a:rPr lang="en-US" sz="2000" i="1" dirty="0" smtClean="0">
                <a:solidFill>
                  <a:srgbClr val="800000"/>
                </a:solidFill>
              </a:rPr>
              <a:t>.  You </a:t>
            </a:r>
            <a:r>
              <a:rPr lang="en-US" sz="2000" i="1" dirty="0">
                <a:solidFill>
                  <a:srgbClr val="800000"/>
                </a:solidFill>
              </a:rPr>
              <a:t>shall die the death of the uncircumcised By the hand of aliens; For I have spoken</a:t>
            </a:r>
            <a:r>
              <a:rPr lang="en-US" sz="2000" i="1" dirty="0" smtClean="0">
                <a:solidFill>
                  <a:srgbClr val="800000"/>
                </a:solidFill>
              </a:rPr>
              <a:t>,” </a:t>
            </a:r>
            <a:r>
              <a:rPr lang="en-US" sz="2000" i="1" dirty="0">
                <a:solidFill>
                  <a:srgbClr val="800000"/>
                </a:solidFill>
              </a:rPr>
              <a:t>says the Lord GOD</a:t>
            </a:r>
            <a:r>
              <a:rPr lang="en-US" sz="2000" i="1" dirty="0" smtClean="0">
                <a:solidFill>
                  <a:srgbClr val="800000"/>
                </a:solidFill>
              </a:rPr>
              <a:t>.’”</a:t>
            </a:r>
            <a:r>
              <a:rPr lang="en-US" dirty="0" smtClean="0"/>
              <a:t> (</a:t>
            </a:r>
            <a:r>
              <a:rPr lang="en-US" b="1" dirty="0" smtClean="0">
                <a:solidFill>
                  <a:srgbClr val="800000"/>
                </a:solidFill>
              </a:rPr>
              <a:t>Ezekiel 28:2-10</a:t>
            </a:r>
            <a:r>
              <a:rPr lang="en-US" dirty="0" smtClean="0"/>
              <a:t>)</a:t>
            </a:r>
            <a:endParaRPr lang="en-US" dirty="0"/>
          </a:p>
        </p:txBody>
      </p:sp>
    </p:spTree>
    <p:extLst>
      <p:ext uri="{BB962C8B-B14F-4D97-AF65-F5344CB8AC3E}">
        <p14:creationId xmlns:p14="http://schemas.microsoft.com/office/powerpoint/2010/main" val="4204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One Day”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would happen to Babylon </a:t>
            </a:r>
            <a:r>
              <a:rPr lang="en-US" sz="2000" i="1" dirty="0">
                <a:solidFill>
                  <a:srgbClr val="800000"/>
                </a:solidFill>
              </a:rPr>
              <a:t>“in one day”</a:t>
            </a:r>
            <a:r>
              <a:rPr lang="en-US" sz="2000" dirty="0"/>
              <a:t>?  Did this literally happen?  If so, when?  If not, what does it represent?</a:t>
            </a:r>
            <a:endParaRPr lang="en-US" sz="2000" dirty="0" smtClean="0"/>
          </a:p>
          <a:p>
            <a:pPr marL="0" lvl="0" indent="0">
              <a:buNone/>
            </a:pPr>
            <a:r>
              <a:rPr lang="en-US" sz="2000" i="1" dirty="0">
                <a:solidFill>
                  <a:srgbClr val="800000"/>
                </a:solidFill>
              </a:rPr>
              <a:t>Therefore </a:t>
            </a:r>
            <a:r>
              <a:rPr lang="en-US" sz="2000" b="1" i="1" dirty="0">
                <a:solidFill>
                  <a:srgbClr val="800000"/>
                </a:solidFill>
              </a:rPr>
              <a:t>her plagues will come </a:t>
            </a:r>
            <a:r>
              <a:rPr lang="en-US" sz="2000" b="1" i="1" u="sng" dirty="0">
                <a:solidFill>
                  <a:srgbClr val="800000"/>
                </a:solidFill>
              </a:rPr>
              <a:t>in one </a:t>
            </a:r>
            <a:r>
              <a:rPr lang="en-US" sz="2000" b="1" i="1" u="sng" dirty="0" smtClean="0">
                <a:solidFill>
                  <a:srgbClr val="800000"/>
                </a:solidFill>
              </a:rPr>
              <a:t>day</a:t>
            </a:r>
            <a:r>
              <a:rPr lang="en-US" sz="2000" b="1" i="1" dirty="0" smtClean="0">
                <a:solidFill>
                  <a:srgbClr val="800000"/>
                </a:solidFill>
              </a:rPr>
              <a:t> </a:t>
            </a:r>
            <a:r>
              <a:rPr lang="en-US" sz="2000" i="1" dirty="0" smtClean="0">
                <a:solidFill>
                  <a:srgbClr val="800000"/>
                </a:solidFill>
              </a:rPr>
              <a:t>– </a:t>
            </a:r>
            <a:r>
              <a:rPr lang="en-US" sz="2000" b="1" i="1" dirty="0" smtClean="0">
                <a:solidFill>
                  <a:srgbClr val="800000"/>
                </a:solidFill>
              </a:rPr>
              <a:t>death</a:t>
            </a:r>
            <a:r>
              <a:rPr lang="en-US" sz="2000" i="1" dirty="0" smtClean="0">
                <a:solidFill>
                  <a:srgbClr val="800000"/>
                </a:solidFill>
              </a:rPr>
              <a:t> and </a:t>
            </a:r>
            <a:r>
              <a:rPr lang="en-US" sz="2000" b="1" i="1" dirty="0">
                <a:solidFill>
                  <a:srgbClr val="800000"/>
                </a:solidFill>
              </a:rPr>
              <a:t>mourning</a:t>
            </a:r>
            <a:r>
              <a:rPr lang="en-US" sz="2000" i="1" dirty="0">
                <a:solidFill>
                  <a:srgbClr val="800000"/>
                </a:solidFill>
              </a:rPr>
              <a:t> and </a:t>
            </a:r>
            <a:r>
              <a:rPr lang="en-US" sz="2000" b="1" i="1" dirty="0">
                <a:solidFill>
                  <a:srgbClr val="800000"/>
                </a:solidFill>
              </a:rPr>
              <a:t>famine</a:t>
            </a:r>
            <a:r>
              <a:rPr lang="en-US" sz="2000" i="1" dirty="0">
                <a:solidFill>
                  <a:srgbClr val="800000"/>
                </a:solidFill>
              </a:rPr>
              <a:t>. And she will be </a:t>
            </a:r>
            <a:r>
              <a:rPr lang="en-US" sz="2000" b="1" i="1" dirty="0">
                <a:solidFill>
                  <a:srgbClr val="800000"/>
                </a:solidFill>
              </a:rPr>
              <a:t>utterly burned with fire</a:t>
            </a:r>
            <a:r>
              <a:rPr lang="en-US" sz="2000" i="1" dirty="0">
                <a:solidFill>
                  <a:srgbClr val="800000"/>
                </a:solidFill>
              </a:rPr>
              <a:t>, </a:t>
            </a:r>
            <a:r>
              <a:rPr lang="en-US" sz="2000" b="1" i="1" u="sng" dirty="0">
                <a:solidFill>
                  <a:srgbClr val="800000"/>
                </a:solidFill>
              </a:rPr>
              <a:t>for</a:t>
            </a:r>
            <a:r>
              <a:rPr lang="en-US" sz="2000" i="1" dirty="0">
                <a:solidFill>
                  <a:srgbClr val="800000"/>
                </a:solidFill>
              </a:rPr>
              <a:t> </a:t>
            </a:r>
            <a:r>
              <a:rPr lang="en-US" sz="2000" b="1" i="1" u="sng" dirty="0">
                <a:solidFill>
                  <a:srgbClr val="800000"/>
                </a:solidFill>
              </a:rPr>
              <a:t>strong is the Lord God</a:t>
            </a:r>
            <a:r>
              <a:rPr lang="en-US" sz="2000" b="1" i="1" dirty="0">
                <a:solidFill>
                  <a:srgbClr val="800000"/>
                </a:solidFill>
              </a:rPr>
              <a:t> who judges her</a:t>
            </a:r>
            <a:r>
              <a:rPr lang="en-US" sz="2000" i="1" dirty="0">
                <a:solidFill>
                  <a:srgbClr val="800000"/>
                </a:solidFill>
              </a:rPr>
              <a:t>. </a:t>
            </a:r>
            <a:r>
              <a:rPr lang="en-US" sz="2000" dirty="0" smtClean="0"/>
              <a:t>(</a:t>
            </a:r>
            <a:r>
              <a:rPr lang="en-US" sz="2000" b="1" dirty="0" smtClean="0">
                <a:solidFill>
                  <a:srgbClr val="800000"/>
                </a:solidFill>
              </a:rPr>
              <a:t>Revelation 18:8</a:t>
            </a:r>
            <a:r>
              <a:rPr lang="en-US" sz="2000" dirty="0" smtClean="0"/>
              <a:t>)</a:t>
            </a:r>
          </a:p>
          <a:p>
            <a:r>
              <a:rPr lang="en-US" sz="2000" dirty="0" smtClean="0"/>
              <a:t>Book of symbols (</a:t>
            </a:r>
            <a:r>
              <a:rPr lang="en-US" sz="2000" b="1" dirty="0" smtClean="0">
                <a:solidFill>
                  <a:srgbClr val="800000"/>
                </a:solidFill>
              </a:rPr>
              <a:t>1:1</a:t>
            </a:r>
            <a:r>
              <a:rPr lang="en-US" sz="2000" dirty="0" smtClean="0"/>
              <a:t>) …</a:t>
            </a:r>
          </a:p>
          <a:p>
            <a:r>
              <a:rPr lang="en-US" sz="2000" dirty="0" smtClean="0"/>
              <a:t>Emphasizes </a:t>
            </a:r>
            <a:r>
              <a:rPr lang="en-US" sz="2000" b="1" i="1" dirty="0" smtClean="0"/>
              <a:t>certainty</a:t>
            </a:r>
            <a:r>
              <a:rPr lang="en-US" sz="2000" dirty="0" smtClean="0"/>
              <a:t> of destruction and </a:t>
            </a:r>
            <a:r>
              <a:rPr lang="en-US" sz="2000" b="1" i="1" dirty="0" smtClean="0"/>
              <a:t>inability to resist </a:t>
            </a:r>
            <a:r>
              <a:rPr lang="en-US" sz="2000" dirty="0" smtClean="0"/>
              <a:t>God’s judgment.</a:t>
            </a:r>
          </a:p>
          <a:p>
            <a:r>
              <a:rPr lang="en-US" sz="2000" dirty="0" smtClean="0"/>
              <a:t>Introduces point repeated and elaborated in </a:t>
            </a:r>
            <a:r>
              <a:rPr lang="en-US" sz="2000" b="1" dirty="0" smtClean="0">
                <a:solidFill>
                  <a:srgbClr val="800000"/>
                </a:solidFill>
              </a:rPr>
              <a:t>18:21-24</a:t>
            </a:r>
            <a:r>
              <a:rPr lang="en-US" sz="2000" dirty="0" smtClean="0"/>
              <a:t>.  Examine more closely then…</a:t>
            </a:r>
          </a:p>
        </p:txBody>
      </p:sp>
    </p:spTree>
    <p:extLst>
      <p:ext uri="{BB962C8B-B14F-4D97-AF65-F5344CB8AC3E}">
        <p14:creationId xmlns:p14="http://schemas.microsoft.com/office/powerpoint/2010/main" val="945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Mourned </a:t>
            </a:r>
            <a:endParaRPr lang="en-US" dirty="0" smtClean="0"/>
          </a:p>
          <a:p>
            <a:r>
              <a:rPr lang="en-US" dirty="0" smtClean="0"/>
              <a:t>Revelation 18:9-20</a:t>
            </a:r>
            <a:endParaRPr lang="en-US" dirty="0"/>
          </a:p>
        </p:txBody>
      </p:sp>
    </p:spTree>
    <p:extLst>
      <p:ext uri="{BB962C8B-B14F-4D97-AF65-F5344CB8AC3E}">
        <p14:creationId xmlns:p14="http://schemas.microsoft.com/office/powerpoint/2010/main" val="874070109"/>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Who Did Not “Come Out”</a:t>
            </a:r>
            <a:endParaRPr lang="en-US" dirty="0"/>
          </a:p>
        </p:txBody>
      </p:sp>
      <p:sp>
        <p:nvSpPr>
          <p:cNvPr id="3" name="Content Placeholder 2"/>
          <p:cNvSpPr>
            <a:spLocks noGrp="1"/>
          </p:cNvSpPr>
          <p:nvPr>
            <p:ph sz="quarter" idx="10"/>
          </p:nvPr>
        </p:nvSpPr>
        <p:spPr/>
        <p:txBody>
          <a:bodyPr/>
          <a:lstStyle/>
          <a:p>
            <a:r>
              <a:rPr lang="en-US" dirty="0" smtClean="0"/>
              <a:t>Next section describes reaction and shared loss of 3 groups of people who did not  heed warning and </a:t>
            </a:r>
            <a:r>
              <a:rPr lang="en-US" i="1" dirty="0" smtClean="0">
                <a:solidFill>
                  <a:srgbClr val="800000"/>
                </a:solidFill>
              </a:rPr>
              <a:t>“come out”</a:t>
            </a:r>
            <a:r>
              <a:rPr lang="en-US" dirty="0" smtClean="0"/>
              <a:t> of the doomed city.</a:t>
            </a:r>
          </a:p>
          <a:p>
            <a:r>
              <a:rPr lang="en-US" dirty="0" smtClean="0"/>
              <a:t>Emphasizes warning by focusing on consequences of ignoring it.</a:t>
            </a:r>
          </a:p>
          <a:p>
            <a:r>
              <a:rPr lang="en-US" dirty="0" smtClean="0"/>
              <a:t>Emphasizes justice of God by punishing these 3 groups.</a:t>
            </a:r>
          </a:p>
          <a:p>
            <a:r>
              <a:rPr lang="en-US" dirty="0" smtClean="0"/>
              <a:t>Later, the reaction of these 3 groups will be contrasted with reaction of saints and heaven’s inhabitants …</a:t>
            </a:r>
            <a:endParaRPr lang="en-US" dirty="0"/>
          </a:p>
        </p:txBody>
      </p:sp>
    </p:spTree>
    <p:extLst>
      <p:ext uri="{BB962C8B-B14F-4D97-AF65-F5344CB8AC3E}">
        <p14:creationId xmlns:p14="http://schemas.microsoft.com/office/powerpoint/2010/main" val="24581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of the Earth Mourn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Why did the </a:t>
            </a:r>
            <a:r>
              <a:rPr lang="en-US" sz="2000" i="1" dirty="0">
                <a:solidFill>
                  <a:srgbClr val="800000"/>
                </a:solidFill>
              </a:rPr>
              <a:t>“kings of the earth</a:t>
            </a:r>
            <a:r>
              <a:rPr lang="en-US" sz="2000" dirty="0">
                <a:solidFill>
                  <a:srgbClr val="800000"/>
                </a:solidFill>
              </a:rPr>
              <a:t>”</a:t>
            </a:r>
            <a:r>
              <a:rPr lang="en-US" sz="2000" dirty="0"/>
              <a:t> mourn over Babylon’s fall</a:t>
            </a:r>
            <a:r>
              <a:rPr lang="en-US" sz="2000" dirty="0" smtClean="0"/>
              <a:t>?</a:t>
            </a:r>
          </a:p>
          <a:p>
            <a:pPr marL="0" indent="0">
              <a:buNone/>
            </a:pPr>
            <a:r>
              <a:rPr lang="en-US" sz="2000" i="1" dirty="0" smtClean="0">
                <a:solidFill>
                  <a:srgbClr val="800000"/>
                </a:solidFill>
              </a:rPr>
              <a:t>“The </a:t>
            </a:r>
            <a:r>
              <a:rPr lang="en-US" sz="2000" b="1" i="1" dirty="0">
                <a:solidFill>
                  <a:srgbClr val="800000"/>
                </a:solidFill>
              </a:rPr>
              <a:t>kings of the earth who </a:t>
            </a:r>
            <a:r>
              <a:rPr lang="en-US" sz="2000" b="1" i="1" u="sng" dirty="0">
                <a:solidFill>
                  <a:srgbClr val="800000"/>
                </a:solidFill>
              </a:rPr>
              <a:t>committed fornication</a:t>
            </a:r>
            <a:r>
              <a:rPr lang="en-US" sz="2000" b="1" i="1" dirty="0">
                <a:solidFill>
                  <a:srgbClr val="800000"/>
                </a:solidFill>
              </a:rPr>
              <a:t> and </a:t>
            </a:r>
            <a:r>
              <a:rPr lang="en-US" sz="2000" b="1" i="1" u="sng" dirty="0">
                <a:solidFill>
                  <a:srgbClr val="800000"/>
                </a:solidFill>
              </a:rPr>
              <a:t>lived luxuriously</a:t>
            </a:r>
            <a:r>
              <a:rPr lang="en-US" sz="2000" b="1" i="1" dirty="0">
                <a:solidFill>
                  <a:srgbClr val="800000"/>
                </a:solidFill>
              </a:rPr>
              <a:t> with her will weep and lament for her</a:t>
            </a:r>
            <a:r>
              <a:rPr lang="en-US" sz="2000" i="1" dirty="0">
                <a:solidFill>
                  <a:srgbClr val="800000"/>
                </a:solidFill>
              </a:rPr>
              <a:t>, when they see the smoke of her burning</a:t>
            </a:r>
            <a:r>
              <a:rPr lang="en-US" sz="2000" i="1" dirty="0" smtClean="0">
                <a:solidFill>
                  <a:srgbClr val="800000"/>
                </a:solidFill>
              </a:rPr>
              <a:t>, standing </a:t>
            </a:r>
            <a:r>
              <a:rPr lang="en-US" sz="2000" i="1" dirty="0">
                <a:solidFill>
                  <a:srgbClr val="800000"/>
                </a:solidFill>
              </a:rPr>
              <a:t>at a distance for fear of her torment, saying</a:t>
            </a:r>
            <a:r>
              <a:rPr lang="en-US" sz="2000" i="1" dirty="0" smtClean="0">
                <a:solidFill>
                  <a:srgbClr val="800000"/>
                </a:solidFill>
              </a:rPr>
              <a:t>, ‘</a:t>
            </a:r>
            <a:r>
              <a:rPr lang="en-US" sz="2000" b="1" i="1" dirty="0" smtClean="0">
                <a:solidFill>
                  <a:srgbClr val="800000"/>
                </a:solidFill>
              </a:rPr>
              <a:t>Alas</a:t>
            </a:r>
            <a:r>
              <a:rPr lang="en-US" sz="2000" b="1" i="1" dirty="0">
                <a:solidFill>
                  <a:srgbClr val="800000"/>
                </a:solidFill>
              </a:rPr>
              <a:t>, alas, that great city Babylon</a:t>
            </a:r>
            <a:r>
              <a:rPr lang="en-US" sz="2000" i="1" dirty="0">
                <a:solidFill>
                  <a:srgbClr val="800000"/>
                </a:solidFill>
              </a:rPr>
              <a:t>, that mighty city! For in one hour your judgment has come</a:t>
            </a:r>
            <a:r>
              <a:rPr lang="en-US" sz="2000" i="1" dirty="0" smtClean="0">
                <a:solidFill>
                  <a:srgbClr val="800000"/>
                </a:solidFill>
              </a:rPr>
              <a:t>.’ </a:t>
            </a:r>
            <a:r>
              <a:rPr lang="en-US" sz="2000" dirty="0" smtClean="0"/>
              <a:t>(</a:t>
            </a:r>
            <a:r>
              <a:rPr lang="en-US" sz="2000" b="1" dirty="0" smtClean="0">
                <a:solidFill>
                  <a:srgbClr val="800000"/>
                </a:solidFill>
              </a:rPr>
              <a:t>Revelation 18:9-10</a:t>
            </a:r>
            <a:r>
              <a:rPr lang="en-US" sz="2000" dirty="0" smtClean="0"/>
              <a:t>)</a:t>
            </a:r>
          </a:p>
          <a:p>
            <a:r>
              <a:rPr lang="en-US" sz="2000" dirty="0" smtClean="0"/>
              <a:t>Rome provided both sinful pleasure and decadent luxury for the </a:t>
            </a:r>
            <a:r>
              <a:rPr lang="en-US" sz="2000" i="1" dirty="0" smtClean="0">
                <a:solidFill>
                  <a:srgbClr val="800000"/>
                </a:solidFill>
              </a:rPr>
              <a:t>“kings of the earth”</a:t>
            </a:r>
            <a:r>
              <a:rPr lang="en-US" sz="2000" dirty="0" smtClean="0"/>
              <a:t>, which now lost is the essential reason for their mourning.</a:t>
            </a:r>
          </a:p>
          <a:p>
            <a:r>
              <a:rPr lang="en-US" sz="2000" dirty="0" smtClean="0"/>
              <a:t>The suddenness also eliminated their opportunity for preparation, to reallocate their investments, and avoid loss.</a:t>
            </a:r>
          </a:p>
          <a:p>
            <a:r>
              <a:rPr lang="en-US" sz="2000" dirty="0" smtClean="0"/>
              <a:t>This is a selfish morning for the loss of pleasures of sin.</a:t>
            </a:r>
          </a:p>
        </p:txBody>
      </p:sp>
    </p:spTree>
    <p:extLst>
      <p:ext uri="{BB962C8B-B14F-4D97-AF65-F5344CB8AC3E}">
        <p14:creationId xmlns:p14="http://schemas.microsoft.com/office/powerpoint/2010/main" val="38813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Merchants of the Earth Mourn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1900" dirty="0"/>
              <a:t>Why did the </a:t>
            </a:r>
            <a:r>
              <a:rPr lang="en-US" sz="1900" i="1" dirty="0">
                <a:solidFill>
                  <a:srgbClr val="800000"/>
                </a:solidFill>
              </a:rPr>
              <a:t>“merchants of the earth”</a:t>
            </a:r>
            <a:r>
              <a:rPr lang="en-US" sz="1900" dirty="0"/>
              <a:t> mourn the fall of Babylon?</a:t>
            </a:r>
            <a:endParaRPr lang="en-US" sz="1900" dirty="0" smtClean="0"/>
          </a:p>
          <a:p>
            <a:pPr marL="0" indent="0">
              <a:spcBef>
                <a:spcPts val="0"/>
              </a:spcBef>
              <a:buNone/>
            </a:pPr>
            <a:r>
              <a:rPr lang="en-US" sz="1900" i="1" dirty="0" smtClean="0">
                <a:solidFill>
                  <a:srgbClr val="800000"/>
                </a:solidFill>
              </a:rPr>
              <a:t>“And </a:t>
            </a:r>
            <a:r>
              <a:rPr lang="en-US" sz="1900" i="1" dirty="0">
                <a:solidFill>
                  <a:srgbClr val="800000"/>
                </a:solidFill>
              </a:rPr>
              <a:t>the </a:t>
            </a:r>
            <a:r>
              <a:rPr lang="en-US" sz="1900" b="1" i="1" dirty="0">
                <a:solidFill>
                  <a:srgbClr val="800000"/>
                </a:solidFill>
              </a:rPr>
              <a:t>merchants of the earth</a:t>
            </a:r>
            <a:r>
              <a:rPr lang="en-US" sz="1900" i="1" dirty="0">
                <a:solidFill>
                  <a:srgbClr val="800000"/>
                </a:solidFill>
              </a:rPr>
              <a:t> will </a:t>
            </a:r>
            <a:r>
              <a:rPr lang="en-US" sz="1900" b="1" i="1" dirty="0">
                <a:solidFill>
                  <a:srgbClr val="800000"/>
                </a:solidFill>
              </a:rPr>
              <a:t>weep</a:t>
            </a:r>
            <a:r>
              <a:rPr lang="en-US" sz="1900" i="1" dirty="0">
                <a:solidFill>
                  <a:srgbClr val="800000"/>
                </a:solidFill>
              </a:rPr>
              <a:t> and </a:t>
            </a:r>
            <a:r>
              <a:rPr lang="en-US" sz="1900" b="1" i="1" dirty="0">
                <a:solidFill>
                  <a:srgbClr val="800000"/>
                </a:solidFill>
              </a:rPr>
              <a:t>mourn</a:t>
            </a:r>
            <a:r>
              <a:rPr lang="en-US" sz="1900" i="1" dirty="0">
                <a:solidFill>
                  <a:srgbClr val="800000"/>
                </a:solidFill>
              </a:rPr>
              <a:t> over her, </a:t>
            </a:r>
            <a:r>
              <a:rPr lang="en-US" sz="1900" b="1" i="1" dirty="0">
                <a:solidFill>
                  <a:srgbClr val="800000"/>
                </a:solidFill>
              </a:rPr>
              <a:t>for no one </a:t>
            </a:r>
            <a:r>
              <a:rPr lang="en-US" sz="1900" b="1" i="1" u="sng" dirty="0">
                <a:solidFill>
                  <a:srgbClr val="800000"/>
                </a:solidFill>
              </a:rPr>
              <a:t>buys their merchandise</a:t>
            </a:r>
            <a:r>
              <a:rPr lang="en-US" sz="1900" b="1" i="1" dirty="0">
                <a:solidFill>
                  <a:srgbClr val="800000"/>
                </a:solidFill>
              </a:rPr>
              <a:t> anymore</a:t>
            </a:r>
            <a:r>
              <a:rPr lang="en-US" sz="1900" i="1" dirty="0" smtClean="0">
                <a:solidFill>
                  <a:srgbClr val="800000"/>
                </a:solidFill>
              </a:rPr>
              <a:t>: merchandise </a:t>
            </a:r>
            <a:r>
              <a:rPr lang="en-US" sz="1900" i="1" dirty="0">
                <a:solidFill>
                  <a:srgbClr val="800000"/>
                </a:solidFill>
              </a:rPr>
              <a:t>of </a:t>
            </a:r>
            <a:r>
              <a:rPr lang="en-US" sz="1900" b="1" i="1" dirty="0">
                <a:solidFill>
                  <a:srgbClr val="800000"/>
                </a:solidFill>
              </a:rPr>
              <a:t>gold</a:t>
            </a:r>
            <a:r>
              <a:rPr lang="en-US" sz="1900" i="1" dirty="0">
                <a:solidFill>
                  <a:srgbClr val="800000"/>
                </a:solidFill>
              </a:rPr>
              <a:t> and </a:t>
            </a:r>
            <a:r>
              <a:rPr lang="en-US" sz="1900" b="1" i="1" dirty="0">
                <a:solidFill>
                  <a:srgbClr val="800000"/>
                </a:solidFill>
              </a:rPr>
              <a:t>silver</a:t>
            </a:r>
            <a:r>
              <a:rPr lang="en-US" sz="1900" i="1" dirty="0">
                <a:solidFill>
                  <a:srgbClr val="800000"/>
                </a:solidFill>
              </a:rPr>
              <a:t>, </a:t>
            </a:r>
            <a:r>
              <a:rPr lang="en-US" sz="1900" b="1" i="1" dirty="0">
                <a:solidFill>
                  <a:srgbClr val="800000"/>
                </a:solidFill>
              </a:rPr>
              <a:t>precious stones </a:t>
            </a:r>
            <a:r>
              <a:rPr lang="en-US" sz="1900" i="1" dirty="0">
                <a:solidFill>
                  <a:srgbClr val="800000"/>
                </a:solidFill>
              </a:rPr>
              <a:t>and </a:t>
            </a:r>
            <a:r>
              <a:rPr lang="en-US" sz="1900" b="1" i="1" dirty="0">
                <a:solidFill>
                  <a:srgbClr val="800000"/>
                </a:solidFill>
              </a:rPr>
              <a:t>pearls</a:t>
            </a:r>
            <a:r>
              <a:rPr lang="en-US" sz="1900" i="1" dirty="0">
                <a:solidFill>
                  <a:srgbClr val="800000"/>
                </a:solidFill>
              </a:rPr>
              <a:t>, </a:t>
            </a:r>
            <a:r>
              <a:rPr lang="en-US" sz="1900" b="1" i="1" dirty="0">
                <a:solidFill>
                  <a:srgbClr val="800000"/>
                </a:solidFill>
              </a:rPr>
              <a:t>fine linen </a:t>
            </a:r>
            <a:r>
              <a:rPr lang="en-US" sz="1900" i="1" dirty="0">
                <a:solidFill>
                  <a:srgbClr val="800000"/>
                </a:solidFill>
              </a:rPr>
              <a:t>and </a:t>
            </a:r>
            <a:r>
              <a:rPr lang="en-US" sz="1900" b="1" i="1" dirty="0">
                <a:solidFill>
                  <a:srgbClr val="800000"/>
                </a:solidFill>
              </a:rPr>
              <a:t>purple</a:t>
            </a:r>
            <a:r>
              <a:rPr lang="en-US" sz="1900" i="1" dirty="0">
                <a:solidFill>
                  <a:srgbClr val="800000"/>
                </a:solidFill>
              </a:rPr>
              <a:t>, </a:t>
            </a:r>
            <a:r>
              <a:rPr lang="en-US" sz="1900" b="1" i="1" dirty="0">
                <a:solidFill>
                  <a:srgbClr val="800000"/>
                </a:solidFill>
              </a:rPr>
              <a:t>silk</a:t>
            </a:r>
            <a:r>
              <a:rPr lang="en-US" sz="1900" i="1" dirty="0">
                <a:solidFill>
                  <a:srgbClr val="800000"/>
                </a:solidFill>
              </a:rPr>
              <a:t> and </a:t>
            </a:r>
            <a:r>
              <a:rPr lang="en-US" sz="1900" b="1" i="1" dirty="0">
                <a:solidFill>
                  <a:srgbClr val="800000"/>
                </a:solidFill>
              </a:rPr>
              <a:t>scarlet</a:t>
            </a:r>
            <a:r>
              <a:rPr lang="en-US" sz="1900" i="1" dirty="0">
                <a:solidFill>
                  <a:srgbClr val="800000"/>
                </a:solidFill>
              </a:rPr>
              <a:t>, every kind of </a:t>
            </a:r>
            <a:r>
              <a:rPr lang="en-US" sz="1900" b="1" i="1" dirty="0">
                <a:solidFill>
                  <a:srgbClr val="800000"/>
                </a:solidFill>
              </a:rPr>
              <a:t>citron wood</a:t>
            </a:r>
            <a:r>
              <a:rPr lang="en-US" sz="1900" i="1" dirty="0">
                <a:solidFill>
                  <a:srgbClr val="800000"/>
                </a:solidFill>
              </a:rPr>
              <a:t>, every kind of </a:t>
            </a:r>
            <a:r>
              <a:rPr lang="en-US" sz="1900" b="1" i="1" dirty="0">
                <a:solidFill>
                  <a:srgbClr val="800000"/>
                </a:solidFill>
              </a:rPr>
              <a:t>object of ivory</a:t>
            </a:r>
            <a:r>
              <a:rPr lang="en-US" sz="1900" i="1" dirty="0">
                <a:solidFill>
                  <a:srgbClr val="800000"/>
                </a:solidFill>
              </a:rPr>
              <a:t>, every kind of object of </a:t>
            </a:r>
            <a:r>
              <a:rPr lang="en-US" sz="1900" b="1" i="1" dirty="0">
                <a:solidFill>
                  <a:srgbClr val="800000"/>
                </a:solidFill>
              </a:rPr>
              <a:t>most precious wood</a:t>
            </a:r>
            <a:r>
              <a:rPr lang="en-US" sz="1900" i="1" dirty="0">
                <a:solidFill>
                  <a:srgbClr val="800000"/>
                </a:solidFill>
              </a:rPr>
              <a:t>, </a:t>
            </a:r>
            <a:r>
              <a:rPr lang="en-US" sz="1900" b="1" i="1" dirty="0">
                <a:solidFill>
                  <a:srgbClr val="800000"/>
                </a:solidFill>
              </a:rPr>
              <a:t>bronze</a:t>
            </a:r>
            <a:r>
              <a:rPr lang="en-US" sz="1900" i="1" dirty="0">
                <a:solidFill>
                  <a:srgbClr val="800000"/>
                </a:solidFill>
              </a:rPr>
              <a:t>, </a:t>
            </a:r>
            <a:r>
              <a:rPr lang="en-US" sz="1900" b="1" i="1" dirty="0">
                <a:solidFill>
                  <a:srgbClr val="800000"/>
                </a:solidFill>
              </a:rPr>
              <a:t>iron</a:t>
            </a:r>
            <a:r>
              <a:rPr lang="en-US" sz="1900" i="1" dirty="0">
                <a:solidFill>
                  <a:srgbClr val="800000"/>
                </a:solidFill>
              </a:rPr>
              <a:t>, and </a:t>
            </a:r>
            <a:r>
              <a:rPr lang="en-US" sz="1900" b="1" i="1" dirty="0">
                <a:solidFill>
                  <a:srgbClr val="800000"/>
                </a:solidFill>
              </a:rPr>
              <a:t>marble</a:t>
            </a:r>
            <a:r>
              <a:rPr lang="en-US" sz="1900" i="1" dirty="0" smtClean="0">
                <a:solidFill>
                  <a:srgbClr val="800000"/>
                </a:solidFill>
              </a:rPr>
              <a:t>; and </a:t>
            </a:r>
            <a:r>
              <a:rPr lang="en-US" sz="1900" b="1" i="1" dirty="0">
                <a:solidFill>
                  <a:srgbClr val="800000"/>
                </a:solidFill>
              </a:rPr>
              <a:t>cinnamon</a:t>
            </a:r>
            <a:r>
              <a:rPr lang="en-US" sz="1900" i="1" dirty="0">
                <a:solidFill>
                  <a:srgbClr val="800000"/>
                </a:solidFill>
              </a:rPr>
              <a:t> and </a:t>
            </a:r>
            <a:r>
              <a:rPr lang="en-US" sz="1900" b="1" i="1" dirty="0">
                <a:solidFill>
                  <a:srgbClr val="800000"/>
                </a:solidFill>
              </a:rPr>
              <a:t>incense</a:t>
            </a:r>
            <a:r>
              <a:rPr lang="en-US" sz="1900" i="1" dirty="0">
                <a:solidFill>
                  <a:srgbClr val="800000"/>
                </a:solidFill>
              </a:rPr>
              <a:t>, </a:t>
            </a:r>
            <a:r>
              <a:rPr lang="en-US" sz="1900" b="1" i="1" dirty="0">
                <a:solidFill>
                  <a:srgbClr val="800000"/>
                </a:solidFill>
              </a:rPr>
              <a:t>fragrant oil </a:t>
            </a:r>
            <a:r>
              <a:rPr lang="en-US" sz="1900" i="1" dirty="0">
                <a:solidFill>
                  <a:srgbClr val="800000"/>
                </a:solidFill>
              </a:rPr>
              <a:t>and </a:t>
            </a:r>
            <a:r>
              <a:rPr lang="en-US" sz="1900" b="1" i="1" dirty="0">
                <a:solidFill>
                  <a:srgbClr val="800000"/>
                </a:solidFill>
              </a:rPr>
              <a:t>frankincense</a:t>
            </a:r>
            <a:r>
              <a:rPr lang="en-US" sz="1900" i="1" dirty="0">
                <a:solidFill>
                  <a:srgbClr val="800000"/>
                </a:solidFill>
              </a:rPr>
              <a:t>, </a:t>
            </a:r>
            <a:r>
              <a:rPr lang="en-US" sz="1900" b="1" i="1" dirty="0">
                <a:solidFill>
                  <a:srgbClr val="800000"/>
                </a:solidFill>
              </a:rPr>
              <a:t>wine</a:t>
            </a:r>
            <a:r>
              <a:rPr lang="en-US" sz="1900" i="1" dirty="0">
                <a:solidFill>
                  <a:srgbClr val="800000"/>
                </a:solidFill>
              </a:rPr>
              <a:t> and </a:t>
            </a:r>
            <a:r>
              <a:rPr lang="en-US" sz="1900" b="1" i="1" dirty="0">
                <a:solidFill>
                  <a:srgbClr val="800000"/>
                </a:solidFill>
              </a:rPr>
              <a:t>oil</a:t>
            </a:r>
            <a:r>
              <a:rPr lang="en-US" sz="1900" i="1" dirty="0">
                <a:solidFill>
                  <a:srgbClr val="800000"/>
                </a:solidFill>
              </a:rPr>
              <a:t>, </a:t>
            </a:r>
            <a:r>
              <a:rPr lang="en-US" sz="1900" b="1" i="1" dirty="0">
                <a:solidFill>
                  <a:srgbClr val="800000"/>
                </a:solidFill>
              </a:rPr>
              <a:t>fine flour</a:t>
            </a:r>
            <a:r>
              <a:rPr lang="en-US" sz="1900" i="1" dirty="0">
                <a:solidFill>
                  <a:srgbClr val="800000"/>
                </a:solidFill>
              </a:rPr>
              <a:t> and </a:t>
            </a:r>
            <a:r>
              <a:rPr lang="en-US" sz="1900" b="1" i="1" dirty="0">
                <a:solidFill>
                  <a:srgbClr val="800000"/>
                </a:solidFill>
              </a:rPr>
              <a:t>wheat</a:t>
            </a:r>
            <a:r>
              <a:rPr lang="en-US" sz="1900" i="1" dirty="0">
                <a:solidFill>
                  <a:srgbClr val="800000"/>
                </a:solidFill>
              </a:rPr>
              <a:t>, </a:t>
            </a:r>
            <a:r>
              <a:rPr lang="en-US" sz="1900" b="1" i="1" dirty="0">
                <a:solidFill>
                  <a:srgbClr val="800000"/>
                </a:solidFill>
              </a:rPr>
              <a:t>cattle</a:t>
            </a:r>
            <a:r>
              <a:rPr lang="en-US" sz="1900" i="1" dirty="0">
                <a:solidFill>
                  <a:srgbClr val="800000"/>
                </a:solidFill>
              </a:rPr>
              <a:t> and </a:t>
            </a:r>
            <a:r>
              <a:rPr lang="en-US" sz="1900" b="1" i="1" dirty="0">
                <a:solidFill>
                  <a:srgbClr val="800000"/>
                </a:solidFill>
              </a:rPr>
              <a:t>sheep</a:t>
            </a:r>
            <a:r>
              <a:rPr lang="en-US" sz="1900" i="1" dirty="0">
                <a:solidFill>
                  <a:srgbClr val="800000"/>
                </a:solidFill>
              </a:rPr>
              <a:t>, </a:t>
            </a:r>
            <a:r>
              <a:rPr lang="en-US" sz="1900" b="1" i="1" dirty="0">
                <a:solidFill>
                  <a:srgbClr val="800000"/>
                </a:solidFill>
              </a:rPr>
              <a:t>horses</a:t>
            </a:r>
            <a:r>
              <a:rPr lang="en-US" sz="1900" i="1" dirty="0">
                <a:solidFill>
                  <a:srgbClr val="800000"/>
                </a:solidFill>
              </a:rPr>
              <a:t> and </a:t>
            </a:r>
            <a:r>
              <a:rPr lang="en-US" sz="1900" b="1" i="1" dirty="0">
                <a:solidFill>
                  <a:srgbClr val="800000"/>
                </a:solidFill>
              </a:rPr>
              <a:t>chariots</a:t>
            </a:r>
            <a:r>
              <a:rPr lang="en-US" sz="1900" i="1" dirty="0">
                <a:solidFill>
                  <a:srgbClr val="800000"/>
                </a:solidFill>
              </a:rPr>
              <a:t>, and </a:t>
            </a:r>
            <a:r>
              <a:rPr lang="en-US" sz="1900" b="1" i="1" dirty="0">
                <a:solidFill>
                  <a:srgbClr val="800000"/>
                </a:solidFill>
              </a:rPr>
              <a:t>bodies</a:t>
            </a:r>
            <a:r>
              <a:rPr lang="en-US" sz="1900" i="1" dirty="0">
                <a:solidFill>
                  <a:srgbClr val="800000"/>
                </a:solidFill>
              </a:rPr>
              <a:t> and </a:t>
            </a:r>
            <a:r>
              <a:rPr lang="en-US" sz="1900" b="1" i="1" dirty="0">
                <a:solidFill>
                  <a:srgbClr val="800000"/>
                </a:solidFill>
              </a:rPr>
              <a:t>souls</a:t>
            </a:r>
            <a:r>
              <a:rPr lang="en-US" sz="1900" i="1" dirty="0">
                <a:solidFill>
                  <a:srgbClr val="800000"/>
                </a:solidFill>
              </a:rPr>
              <a:t> of men</a:t>
            </a:r>
            <a:r>
              <a:rPr lang="en-US" sz="1900" i="1" dirty="0" smtClean="0">
                <a:solidFill>
                  <a:srgbClr val="800000"/>
                </a:solidFill>
              </a:rPr>
              <a:t>.  The </a:t>
            </a:r>
            <a:r>
              <a:rPr lang="en-US" sz="1900" i="1" dirty="0">
                <a:solidFill>
                  <a:srgbClr val="800000"/>
                </a:solidFill>
              </a:rPr>
              <a:t>fruit that your soul longed for has gone from you, and </a:t>
            </a:r>
            <a:r>
              <a:rPr lang="en-US" sz="1900" b="1" i="1" dirty="0">
                <a:solidFill>
                  <a:srgbClr val="800000"/>
                </a:solidFill>
              </a:rPr>
              <a:t>all the things which are rich and splendid have gone from you, and you shall </a:t>
            </a:r>
            <a:r>
              <a:rPr lang="en-US" sz="1900" b="1" i="1" u="sng" dirty="0">
                <a:solidFill>
                  <a:srgbClr val="800000"/>
                </a:solidFill>
              </a:rPr>
              <a:t>find them no more</a:t>
            </a:r>
            <a:r>
              <a:rPr lang="en-US" sz="1900" b="1" i="1" dirty="0">
                <a:solidFill>
                  <a:srgbClr val="800000"/>
                </a:solidFill>
              </a:rPr>
              <a:t> at all</a:t>
            </a:r>
            <a:r>
              <a:rPr lang="en-US" sz="1900" i="1" dirty="0" smtClean="0">
                <a:solidFill>
                  <a:srgbClr val="800000"/>
                </a:solidFill>
              </a:rPr>
              <a:t>.  The </a:t>
            </a:r>
            <a:r>
              <a:rPr lang="en-US" sz="1900" i="1" dirty="0">
                <a:solidFill>
                  <a:srgbClr val="800000"/>
                </a:solidFill>
              </a:rPr>
              <a:t>merchants of these things, who became rich by her, will stand at a distance for fear of her torment, weeping and wailing</a:t>
            </a:r>
            <a:r>
              <a:rPr lang="en-US" sz="1900" i="1" dirty="0" smtClean="0">
                <a:solidFill>
                  <a:srgbClr val="800000"/>
                </a:solidFill>
              </a:rPr>
              <a:t>, and saying, ‘</a:t>
            </a:r>
            <a:r>
              <a:rPr lang="en-US" sz="1900" b="1" i="1" dirty="0" smtClean="0">
                <a:solidFill>
                  <a:srgbClr val="800000"/>
                </a:solidFill>
              </a:rPr>
              <a:t>Alas</a:t>
            </a:r>
            <a:r>
              <a:rPr lang="en-US" sz="1900" b="1" i="1" dirty="0">
                <a:solidFill>
                  <a:srgbClr val="800000"/>
                </a:solidFill>
              </a:rPr>
              <a:t>, alas, that great city that was clothed in fine linen, purple, and scarlet, and adorned with gold and precious stones and pearls</a:t>
            </a:r>
            <a:r>
              <a:rPr lang="en-US" sz="1900" b="1" i="1" dirty="0" smtClean="0">
                <a:solidFill>
                  <a:srgbClr val="800000"/>
                </a:solidFill>
              </a:rPr>
              <a:t>!</a:t>
            </a:r>
            <a:r>
              <a:rPr lang="en-US" sz="1900" i="1" dirty="0" smtClean="0">
                <a:solidFill>
                  <a:srgbClr val="800000"/>
                </a:solidFill>
              </a:rPr>
              <a:t>’” </a:t>
            </a:r>
            <a:r>
              <a:rPr lang="en-US" sz="1900" dirty="0" smtClean="0"/>
              <a:t>(</a:t>
            </a:r>
            <a:r>
              <a:rPr lang="en-US" sz="1900" b="1" dirty="0" smtClean="0">
                <a:solidFill>
                  <a:srgbClr val="800000"/>
                </a:solidFill>
              </a:rPr>
              <a:t>Revelation 18:11-16</a:t>
            </a:r>
            <a:r>
              <a:rPr lang="en-US" sz="1900" dirty="0" smtClean="0"/>
              <a:t>)</a:t>
            </a:r>
          </a:p>
          <a:p>
            <a:pPr>
              <a:spcBef>
                <a:spcPts val="0"/>
              </a:spcBef>
            </a:pPr>
            <a:r>
              <a:rPr lang="en-US" sz="1900" dirty="0" smtClean="0"/>
              <a:t>Like the </a:t>
            </a:r>
            <a:r>
              <a:rPr lang="en-US" sz="1900" i="1" dirty="0" smtClean="0">
                <a:solidFill>
                  <a:srgbClr val="800000"/>
                </a:solidFill>
              </a:rPr>
              <a:t>“kings of the earth”</a:t>
            </a:r>
            <a:r>
              <a:rPr lang="en-US" sz="1900" dirty="0" smtClean="0"/>
              <a:t>, these merchants outwardly mourn the great city, but inwardly, really, they mourn their personal loss.</a:t>
            </a:r>
          </a:p>
        </p:txBody>
      </p:sp>
    </p:spTree>
    <p:extLst>
      <p:ext uri="{BB962C8B-B14F-4D97-AF65-F5344CB8AC3E}">
        <p14:creationId xmlns:p14="http://schemas.microsoft.com/office/powerpoint/2010/main" val="38397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Owners and Sailors Mourn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Why did the ship owners and sailors mourn her fall?</a:t>
            </a:r>
            <a:endParaRPr lang="en-US" sz="2000" dirty="0" smtClean="0"/>
          </a:p>
          <a:p>
            <a:pPr marL="0" indent="0">
              <a:buNone/>
            </a:pPr>
            <a:r>
              <a:rPr lang="en-US" sz="2000" i="1" dirty="0" smtClean="0">
                <a:solidFill>
                  <a:srgbClr val="800000"/>
                </a:solidFill>
              </a:rPr>
              <a:t>“… Every </a:t>
            </a:r>
            <a:r>
              <a:rPr lang="en-US" sz="2000" i="1" dirty="0">
                <a:solidFill>
                  <a:srgbClr val="800000"/>
                </a:solidFill>
              </a:rPr>
              <a:t>shipmaster, all who travel by ship, sailors, and as many as trade on the sea, stood at a </a:t>
            </a:r>
            <a:r>
              <a:rPr lang="en-US" sz="2000" i="1" dirty="0" smtClean="0">
                <a:solidFill>
                  <a:srgbClr val="800000"/>
                </a:solidFill>
              </a:rPr>
              <a:t>distance and </a:t>
            </a:r>
            <a:r>
              <a:rPr lang="en-US" sz="2000" b="1" i="1" dirty="0">
                <a:solidFill>
                  <a:srgbClr val="800000"/>
                </a:solidFill>
              </a:rPr>
              <a:t>cried out when they saw the smoke of her burning</a:t>
            </a:r>
            <a:r>
              <a:rPr lang="en-US" sz="2000" i="1" dirty="0">
                <a:solidFill>
                  <a:srgbClr val="800000"/>
                </a:solidFill>
              </a:rPr>
              <a:t>, saying</a:t>
            </a:r>
            <a:r>
              <a:rPr lang="en-US" sz="2000" i="1" dirty="0" smtClean="0">
                <a:solidFill>
                  <a:srgbClr val="800000"/>
                </a:solidFill>
              </a:rPr>
              <a:t>, ‘</a:t>
            </a:r>
            <a:r>
              <a:rPr lang="en-US" sz="2000" b="1" i="1" dirty="0" smtClean="0">
                <a:solidFill>
                  <a:srgbClr val="800000"/>
                </a:solidFill>
              </a:rPr>
              <a:t>What </a:t>
            </a:r>
            <a:r>
              <a:rPr lang="en-US" sz="2000" b="1" i="1" dirty="0">
                <a:solidFill>
                  <a:srgbClr val="800000"/>
                </a:solidFill>
              </a:rPr>
              <a:t>is like this great city</a:t>
            </a:r>
            <a:r>
              <a:rPr lang="en-US" sz="2000" b="1" i="1" dirty="0" smtClean="0">
                <a:solidFill>
                  <a:srgbClr val="800000"/>
                </a:solidFill>
              </a:rPr>
              <a:t>?</a:t>
            </a:r>
            <a:r>
              <a:rPr lang="en-US" sz="2000" i="1" dirty="0" smtClean="0">
                <a:solidFill>
                  <a:srgbClr val="800000"/>
                </a:solidFill>
              </a:rPr>
              <a:t>’  They </a:t>
            </a:r>
            <a:r>
              <a:rPr lang="en-US" sz="2000" i="1" dirty="0">
                <a:solidFill>
                  <a:srgbClr val="800000"/>
                </a:solidFill>
              </a:rPr>
              <a:t>threw dust on their heads and cried out, weeping and wailing, and </a:t>
            </a:r>
            <a:r>
              <a:rPr lang="en-US" sz="2000" i="1" dirty="0" smtClean="0">
                <a:solidFill>
                  <a:srgbClr val="800000"/>
                </a:solidFill>
              </a:rPr>
              <a:t>saying, ‘</a:t>
            </a:r>
            <a:r>
              <a:rPr lang="en-US" sz="2000" b="1" i="1" dirty="0" smtClean="0">
                <a:solidFill>
                  <a:srgbClr val="800000"/>
                </a:solidFill>
              </a:rPr>
              <a:t>Alas</a:t>
            </a:r>
            <a:r>
              <a:rPr lang="en-US" sz="2000" b="1" i="1" dirty="0">
                <a:solidFill>
                  <a:srgbClr val="800000"/>
                </a:solidFill>
              </a:rPr>
              <a:t>, alas, that great city, in which all who had ships on the sea </a:t>
            </a:r>
            <a:r>
              <a:rPr lang="en-US" sz="2000" b="1" i="1" u="sng" dirty="0">
                <a:solidFill>
                  <a:srgbClr val="800000"/>
                </a:solidFill>
              </a:rPr>
              <a:t>became rich</a:t>
            </a:r>
            <a:r>
              <a:rPr lang="en-US" sz="2000" b="1" i="1" dirty="0">
                <a:solidFill>
                  <a:srgbClr val="800000"/>
                </a:solidFill>
              </a:rPr>
              <a:t> by her wealth</a:t>
            </a:r>
            <a:r>
              <a:rPr lang="en-US" sz="2000" i="1" dirty="0">
                <a:solidFill>
                  <a:srgbClr val="800000"/>
                </a:solidFill>
              </a:rPr>
              <a:t>! For in one hour she is made desolate</a:t>
            </a:r>
            <a:r>
              <a:rPr lang="en-US" sz="2000" i="1" dirty="0" smtClean="0">
                <a:solidFill>
                  <a:srgbClr val="800000"/>
                </a:solidFill>
              </a:rPr>
              <a:t>.’”  </a:t>
            </a:r>
            <a:r>
              <a:rPr lang="en-US" sz="2000" dirty="0" smtClean="0"/>
              <a:t>(</a:t>
            </a:r>
            <a:r>
              <a:rPr lang="en-US" sz="2000" b="1" dirty="0" smtClean="0">
                <a:solidFill>
                  <a:srgbClr val="800000"/>
                </a:solidFill>
              </a:rPr>
              <a:t>Revelation 18:17-19</a:t>
            </a:r>
            <a:r>
              <a:rPr lang="en-US" sz="2000" dirty="0" smtClean="0"/>
              <a:t>)</a:t>
            </a:r>
          </a:p>
          <a:p>
            <a:r>
              <a:rPr lang="en-US" sz="2000" dirty="0" smtClean="0"/>
              <a:t>Like the kings and merchants, the ship owners and their sailors mourn the loss of wealth.</a:t>
            </a:r>
          </a:p>
        </p:txBody>
      </p:sp>
    </p:spTree>
    <p:extLst>
      <p:ext uri="{BB962C8B-B14F-4D97-AF65-F5344CB8AC3E}">
        <p14:creationId xmlns:p14="http://schemas.microsoft.com/office/powerpoint/2010/main" val="1097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Angels of the Churches</a:t>
            </a:r>
            <a:endParaRPr lang="en-US" dirty="0"/>
          </a:p>
        </p:txBody>
      </p:sp>
      <p:sp>
        <p:nvSpPr>
          <p:cNvPr id="3" name="Content Placeholder 2"/>
          <p:cNvSpPr>
            <a:spLocks noGrp="1"/>
          </p:cNvSpPr>
          <p:nvPr>
            <p:ph sz="quarter" idx="10"/>
          </p:nvPr>
        </p:nvSpPr>
        <p:spPr/>
        <p:txBody>
          <a:bodyPr/>
          <a:lstStyle/>
          <a:p>
            <a:pPr marL="0" indent="0">
              <a:buNone/>
            </a:pPr>
            <a:r>
              <a:rPr lang="en-US" i="1" dirty="0" smtClean="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dirty="0">
                <a:solidFill>
                  <a:srgbClr val="800000"/>
                </a:solidFill>
              </a:rPr>
              <a:t>seven lampstands which you saw </a:t>
            </a:r>
            <a:r>
              <a:rPr lang="en-US" b="1" i="1" u="sng" dirty="0">
                <a:solidFill>
                  <a:srgbClr val="800000"/>
                </a:solidFill>
              </a:rPr>
              <a:t>are the seven churches</a:t>
            </a:r>
            <a:r>
              <a:rPr lang="en-US" i="1" dirty="0">
                <a:solidFill>
                  <a:srgbClr val="800000"/>
                </a:solidFill>
              </a:rPr>
              <a:t>. </a:t>
            </a:r>
            <a:r>
              <a:rPr lang="en-US" b="1" i="1" dirty="0" smtClean="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a:t>
            </a:r>
            <a:r>
              <a:rPr lang="en-US" i="1" dirty="0" smtClean="0">
                <a:solidFill>
                  <a:srgbClr val="800000"/>
                </a:solidFill>
              </a:rPr>
              <a:t>…” </a:t>
            </a:r>
            <a:r>
              <a:rPr lang="en-US" dirty="0" smtClean="0"/>
              <a:t>(</a:t>
            </a:r>
            <a:r>
              <a:rPr lang="en-US" b="1" dirty="0" smtClean="0">
                <a:solidFill>
                  <a:srgbClr val="800000"/>
                </a:solidFill>
              </a:rPr>
              <a:t>Rev 1:20ff</a:t>
            </a:r>
            <a:r>
              <a:rPr lang="en-US" dirty="0" smtClean="0"/>
              <a:t>)</a:t>
            </a:r>
          </a:p>
          <a:p>
            <a:r>
              <a:rPr lang="en-US" dirty="0" smtClean="0"/>
              <a:t>Angels are servants of God who serve God’s people, doing His will, often proclaiming His will (</a:t>
            </a:r>
            <a:r>
              <a:rPr lang="en-US" b="1" dirty="0" smtClean="0">
                <a:solidFill>
                  <a:srgbClr val="800000"/>
                </a:solidFill>
              </a:rPr>
              <a:t>Heb. 1:7, 14; 2:2; Acts 27:3; Gal. 3:19</a:t>
            </a:r>
            <a:r>
              <a:rPr lang="en-US" dirty="0" smtClean="0"/>
              <a:t>).</a:t>
            </a:r>
          </a:p>
          <a:p>
            <a:r>
              <a:rPr lang="en-US" dirty="0" smtClean="0"/>
              <a:t>The </a:t>
            </a:r>
            <a:r>
              <a:rPr lang="en-US" i="1" dirty="0" smtClean="0"/>
              <a:t>“stars of the churches”</a:t>
            </a:r>
            <a:r>
              <a:rPr lang="en-US" dirty="0" smtClean="0"/>
              <a:t> and the </a:t>
            </a:r>
            <a:r>
              <a:rPr lang="en-US" i="1" dirty="0" smtClean="0"/>
              <a:t>“angel of the churches”</a:t>
            </a:r>
            <a:r>
              <a:rPr lang="en-US" dirty="0" smtClean="0"/>
              <a:t> </a:t>
            </a:r>
            <a:r>
              <a:rPr lang="en-US" b="1" i="1" dirty="0" smtClean="0"/>
              <a:t>represent</a:t>
            </a:r>
            <a:r>
              <a:rPr lang="en-US" dirty="0" smtClean="0"/>
              <a:t> the most influential leaders, </a:t>
            </a:r>
            <a:r>
              <a:rPr lang="en-US" i="1" dirty="0" smtClean="0"/>
              <a:t>“pillars”</a:t>
            </a:r>
            <a:r>
              <a:rPr lang="en-US" dirty="0" smtClean="0"/>
              <a:t> of the church, those best equipped to receive the message written, proclaim it, and enact reform – such as elders and evangelists (</a:t>
            </a:r>
            <a:r>
              <a:rPr lang="en-US" b="1" dirty="0" smtClean="0">
                <a:solidFill>
                  <a:srgbClr val="800000"/>
                </a:solidFill>
              </a:rPr>
              <a:t>Galatians 2:9; Luke 12:48; 1 Peter 5:1-4; Ezekiel 34:1-10; Titus 1:5</a:t>
            </a:r>
            <a:r>
              <a:rPr lang="en-US" dirty="0" smtClean="0"/>
              <a:t>).</a:t>
            </a:r>
          </a:p>
          <a:p>
            <a:endParaRPr lang="en-US" dirty="0" smtClean="0"/>
          </a:p>
        </p:txBody>
      </p:sp>
    </p:spTree>
    <p:extLst>
      <p:ext uri="{BB962C8B-B14F-4D97-AF65-F5344CB8AC3E}">
        <p14:creationId xmlns:p14="http://schemas.microsoft.com/office/powerpoint/2010/main" val="35731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Truly Selfish Mourning</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What did these three parties do to defend her or prevent her fall?  Lessons.</a:t>
            </a:r>
            <a:endParaRPr lang="en-US" sz="2000" dirty="0" smtClean="0"/>
          </a:p>
          <a:p>
            <a:pPr marL="0" indent="0">
              <a:spcBef>
                <a:spcPts val="100"/>
              </a:spcBef>
              <a:buNone/>
            </a:pPr>
            <a:r>
              <a:rPr lang="en-US" sz="2000" i="1" dirty="0" smtClean="0">
                <a:solidFill>
                  <a:srgbClr val="800000"/>
                </a:solidFill>
              </a:rPr>
              <a:t>“The </a:t>
            </a:r>
            <a:r>
              <a:rPr lang="en-US" sz="2000" i="1" dirty="0">
                <a:solidFill>
                  <a:srgbClr val="800000"/>
                </a:solidFill>
              </a:rPr>
              <a:t>kings of the earth </a:t>
            </a:r>
            <a:r>
              <a:rPr lang="en-US" sz="2000" i="1" dirty="0" smtClean="0">
                <a:solidFill>
                  <a:srgbClr val="800000"/>
                </a:solidFill>
              </a:rPr>
              <a:t>… </a:t>
            </a:r>
            <a:r>
              <a:rPr lang="en-US" sz="2000" b="1" i="1" dirty="0" smtClean="0">
                <a:solidFill>
                  <a:srgbClr val="800000"/>
                </a:solidFill>
              </a:rPr>
              <a:t>standing</a:t>
            </a:r>
            <a:r>
              <a:rPr lang="en-US" sz="2000" i="1" dirty="0" smtClean="0">
                <a:solidFill>
                  <a:srgbClr val="800000"/>
                </a:solidFill>
              </a:rPr>
              <a:t>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a:t>
            </a:r>
            <a:r>
              <a:rPr lang="en-US" sz="2000" i="1" dirty="0" smtClean="0">
                <a:solidFill>
                  <a:srgbClr val="800000"/>
                </a:solidFill>
              </a:rPr>
              <a:t>torment … And </a:t>
            </a:r>
            <a:r>
              <a:rPr lang="en-US" sz="2000" i="1" dirty="0">
                <a:solidFill>
                  <a:srgbClr val="800000"/>
                </a:solidFill>
              </a:rPr>
              <a:t>the merchants of the earth </a:t>
            </a:r>
            <a:r>
              <a:rPr lang="en-US" sz="2000" i="1" dirty="0" smtClean="0">
                <a:solidFill>
                  <a:srgbClr val="800000"/>
                </a:solidFill>
              </a:rPr>
              <a:t>… </a:t>
            </a:r>
            <a:r>
              <a:rPr lang="en-US" sz="2000" i="1" dirty="0">
                <a:solidFill>
                  <a:srgbClr val="800000"/>
                </a:solidFill>
              </a:rPr>
              <a:t>will </a:t>
            </a:r>
            <a:r>
              <a:rPr lang="en-US" sz="2000" b="1" i="1" dirty="0">
                <a:solidFill>
                  <a:srgbClr val="800000"/>
                </a:solidFill>
              </a:rPr>
              <a:t>stand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torment, weeping and </a:t>
            </a:r>
            <a:r>
              <a:rPr lang="en-US" sz="2000" i="1" dirty="0" smtClean="0">
                <a:solidFill>
                  <a:srgbClr val="800000"/>
                </a:solidFill>
              </a:rPr>
              <a:t>wailing</a:t>
            </a:r>
            <a:r>
              <a:rPr lang="en-US" sz="2000" i="1" dirty="0">
                <a:solidFill>
                  <a:srgbClr val="800000"/>
                </a:solidFill>
              </a:rPr>
              <a:t> </a:t>
            </a:r>
            <a:r>
              <a:rPr lang="en-US" sz="2000" i="1" dirty="0" smtClean="0">
                <a:solidFill>
                  <a:srgbClr val="800000"/>
                </a:solidFill>
              </a:rPr>
              <a:t>… Every </a:t>
            </a:r>
            <a:r>
              <a:rPr lang="en-US" sz="2000" i="1" dirty="0">
                <a:solidFill>
                  <a:srgbClr val="800000"/>
                </a:solidFill>
              </a:rPr>
              <a:t>shipmaster, all who travel by ship, sailors, and as many as trade on the sea, </a:t>
            </a:r>
            <a:r>
              <a:rPr lang="en-US" sz="2000" b="1" i="1" dirty="0">
                <a:solidFill>
                  <a:srgbClr val="800000"/>
                </a:solidFill>
              </a:rPr>
              <a:t>stood </a:t>
            </a:r>
            <a:r>
              <a:rPr lang="en-US" sz="2000" b="1" i="1" u="sng" dirty="0">
                <a:solidFill>
                  <a:srgbClr val="800000"/>
                </a:solidFill>
              </a:rPr>
              <a:t>at a </a:t>
            </a:r>
            <a:r>
              <a:rPr lang="en-US" sz="2000" b="1" i="1" u="sng" dirty="0" smtClean="0">
                <a:solidFill>
                  <a:srgbClr val="800000"/>
                </a:solidFill>
              </a:rPr>
              <a:t>distance</a:t>
            </a:r>
            <a:r>
              <a:rPr lang="en-US" sz="2000" b="1" i="1" dirty="0" smtClean="0">
                <a:solidFill>
                  <a:srgbClr val="800000"/>
                </a:solidFill>
              </a:rPr>
              <a:t> </a:t>
            </a:r>
            <a:r>
              <a:rPr lang="en-US" sz="2000" i="1" dirty="0" smtClean="0">
                <a:solidFill>
                  <a:srgbClr val="800000"/>
                </a:solidFill>
              </a:rPr>
              <a:t>and </a:t>
            </a:r>
            <a:r>
              <a:rPr lang="en-US" sz="2000" i="1" dirty="0">
                <a:solidFill>
                  <a:srgbClr val="800000"/>
                </a:solidFill>
              </a:rPr>
              <a:t>cried out </a:t>
            </a:r>
            <a:r>
              <a:rPr lang="en-US" sz="2000" i="1" dirty="0" smtClean="0">
                <a:solidFill>
                  <a:srgbClr val="800000"/>
                </a:solidFill>
              </a:rPr>
              <a:t>…” </a:t>
            </a:r>
            <a:r>
              <a:rPr lang="en-US" sz="2000" dirty="0" smtClean="0"/>
              <a:t>(</a:t>
            </a:r>
            <a:r>
              <a:rPr lang="en-US" sz="2000" b="1" dirty="0" smtClean="0">
                <a:solidFill>
                  <a:srgbClr val="800000"/>
                </a:solidFill>
              </a:rPr>
              <a:t>Revelation 18:9-18</a:t>
            </a:r>
            <a:r>
              <a:rPr lang="en-US" sz="2000" dirty="0" smtClean="0"/>
              <a:t>)</a:t>
            </a:r>
          </a:p>
          <a:p>
            <a:pPr>
              <a:spcBef>
                <a:spcPts val="100"/>
              </a:spcBef>
            </a:pPr>
            <a:r>
              <a:rPr lang="en-US" sz="2000" dirty="0" smtClean="0"/>
              <a:t>All of these 3 parties benefitted and took pleasure in Rome.</a:t>
            </a:r>
          </a:p>
          <a:p>
            <a:pPr>
              <a:spcBef>
                <a:spcPts val="100"/>
              </a:spcBef>
            </a:pPr>
            <a:r>
              <a:rPr lang="en-US" sz="2000" dirty="0" smtClean="0"/>
              <a:t>However, none of them were committed enough to stand with her.</a:t>
            </a:r>
          </a:p>
          <a:p>
            <a:pPr>
              <a:spcBef>
                <a:spcPts val="100"/>
              </a:spcBef>
            </a:pPr>
            <a:r>
              <a:rPr lang="en-US" sz="2000" dirty="0" smtClean="0"/>
              <a:t>Furthermore, none of them were powerful enough to stop it – </a:t>
            </a:r>
            <a:r>
              <a:rPr lang="en-US" sz="2000" i="1" dirty="0" smtClean="0">
                <a:solidFill>
                  <a:srgbClr val="800000"/>
                </a:solidFill>
              </a:rPr>
              <a:t>“strong is the Lord God who judges her”</a:t>
            </a:r>
            <a:r>
              <a:rPr lang="en-US" sz="2000" dirty="0" smtClean="0"/>
              <a:t>.</a:t>
            </a:r>
          </a:p>
          <a:p>
            <a:pPr>
              <a:spcBef>
                <a:spcPts val="100"/>
              </a:spcBef>
            </a:pPr>
            <a:r>
              <a:rPr lang="en-US" sz="2000" dirty="0" smtClean="0"/>
              <a:t>Indicates, this was a truly selfish, and entirely disloyal relationship.</a:t>
            </a:r>
          </a:p>
          <a:p>
            <a:pPr>
              <a:spcBef>
                <a:spcPts val="100"/>
              </a:spcBef>
            </a:pPr>
            <a:r>
              <a:rPr lang="en-US" sz="2000" dirty="0" smtClean="0"/>
              <a:t>This destruction, lack of true loyalty helps us take the long view (</a:t>
            </a:r>
            <a:r>
              <a:rPr lang="en-US" sz="2000" b="1" dirty="0">
                <a:solidFill>
                  <a:srgbClr val="800000"/>
                </a:solidFill>
              </a:rPr>
              <a:t>2 Peter 3:10-14; </a:t>
            </a:r>
            <a:r>
              <a:rPr lang="en-US" sz="2000" b="1" dirty="0" smtClean="0">
                <a:solidFill>
                  <a:srgbClr val="800000"/>
                </a:solidFill>
              </a:rPr>
              <a:t>Luke 12:13-21; 15:13-16</a:t>
            </a:r>
            <a:r>
              <a:rPr lang="en-US" sz="2000" dirty="0" smtClean="0"/>
              <a:t>).</a:t>
            </a:r>
          </a:p>
          <a:p>
            <a:pPr>
              <a:spcBef>
                <a:spcPts val="100"/>
              </a:spcBef>
            </a:pPr>
            <a:r>
              <a:rPr lang="en-US" sz="2000" dirty="0" smtClean="0"/>
              <a:t>Where are our investments (</a:t>
            </a:r>
            <a:r>
              <a:rPr lang="en-US" sz="2000" b="1" dirty="0">
                <a:solidFill>
                  <a:srgbClr val="800000"/>
                </a:solidFill>
              </a:rPr>
              <a:t>Matthew </a:t>
            </a:r>
            <a:r>
              <a:rPr lang="en-US" sz="2000" b="1" dirty="0" smtClean="0">
                <a:solidFill>
                  <a:srgbClr val="800000"/>
                </a:solidFill>
              </a:rPr>
              <a:t>6:19-34</a:t>
            </a:r>
            <a:r>
              <a:rPr lang="en-US" sz="2000" dirty="0" smtClean="0"/>
              <a:t>)?  Will we be shocked like these?</a:t>
            </a:r>
          </a:p>
        </p:txBody>
      </p:sp>
    </p:spTree>
    <p:extLst>
      <p:ext uri="{BB962C8B-B14F-4D97-AF65-F5344CB8AC3E}">
        <p14:creationId xmlns:p14="http://schemas.microsoft.com/office/powerpoint/2010/main" val="39851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Restored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How are God’s people contrasted with these three parties?</a:t>
            </a:r>
            <a:endParaRPr lang="en-US" sz="2000" dirty="0" smtClean="0"/>
          </a:p>
          <a:p>
            <a:pPr marL="0" indent="0">
              <a:buNone/>
            </a:pPr>
            <a:r>
              <a:rPr lang="en-US" sz="2000" i="1" dirty="0">
                <a:solidFill>
                  <a:srgbClr val="800000"/>
                </a:solidFill>
              </a:rPr>
              <a:t>“</a:t>
            </a:r>
            <a:r>
              <a:rPr lang="en-US" sz="2000" b="1" i="1" dirty="0">
                <a:solidFill>
                  <a:srgbClr val="800000"/>
                </a:solidFill>
              </a:rPr>
              <a:t>Rejoice over her</a:t>
            </a:r>
            <a:r>
              <a:rPr lang="en-US" sz="2000" i="1" dirty="0">
                <a:solidFill>
                  <a:srgbClr val="800000"/>
                </a:solidFill>
              </a:rPr>
              <a:t>, O </a:t>
            </a:r>
            <a:r>
              <a:rPr lang="en-US" sz="2000" b="1" i="1" dirty="0">
                <a:solidFill>
                  <a:srgbClr val="800000"/>
                </a:solidFill>
              </a:rPr>
              <a:t>heaven</a:t>
            </a:r>
            <a:r>
              <a:rPr lang="en-US" sz="2000" i="1" dirty="0">
                <a:solidFill>
                  <a:srgbClr val="800000"/>
                </a:solidFill>
              </a:rPr>
              <a:t>, and you </a:t>
            </a:r>
            <a:r>
              <a:rPr lang="en-US" sz="2000" b="1" i="1" dirty="0">
                <a:solidFill>
                  <a:srgbClr val="800000"/>
                </a:solidFill>
              </a:rPr>
              <a:t>holy apostles </a:t>
            </a:r>
            <a:r>
              <a:rPr lang="en-US" sz="2000" i="1" dirty="0">
                <a:solidFill>
                  <a:srgbClr val="800000"/>
                </a:solidFill>
              </a:rPr>
              <a:t>and </a:t>
            </a:r>
            <a:r>
              <a:rPr lang="en-US" sz="2000" b="1" i="1" dirty="0">
                <a:solidFill>
                  <a:srgbClr val="800000"/>
                </a:solidFill>
              </a:rPr>
              <a:t>prophets</a:t>
            </a:r>
            <a:r>
              <a:rPr lang="en-US" sz="2000" i="1" dirty="0">
                <a:solidFill>
                  <a:srgbClr val="800000"/>
                </a:solidFill>
              </a:rPr>
              <a:t>, </a:t>
            </a:r>
            <a:r>
              <a:rPr lang="en-US" sz="2000" b="1" i="1" dirty="0">
                <a:solidFill>
                  <a:srgbClr val="800000"/>
                </a:solidFill>
              </a:rPr>
              <a:t>for God has </a:t>
            </a:r>
            <a:r>
              <a:rPr lang="en-US" sz="2000" b="1" i="1" u="sng" dirty="0">
                <a:solidFill>
                  <a:srgbClr val="800000"/>
                </a:solidFill>
              </a:rPr>
              <a:t>avenged you</a:t>
            </a:r>
            <a:r>
              <a:rPr lang="en-US" sz="2000" b="1" i="1" dirty="0">
                <a:solidFill>
                  <a:srgbClr val="800000"/>
                </a:solidFill>
              </a:rPr>
              <a:t> on her</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 And </a:t>
            </a:r>
            <a:r>
              <a:rPr lang="en-US" sz="2000" b="1" i="1" dirty="0">
                <a:solidFill>
                  <a:srgbClr val="800000"/>
                </a:solidFill>
              </a:rPr>
              <a:t>in her was found the blood of prophets and saints</a:t>
            </a:r>
            <a:r>
              <a:rPr lang="en-US" sz="2000" i="1" dirty="0">
                <a:solidFill>
                  <a:srgbClr val="800000"/>
                </a:solidFill>
              </a:rPr>
              <a:t>, and of </a:t>
            </a:r>
            <a:r>
              <a:rPr lang="en-US" sz="2000" b="1" i="1" dirty="0">
                <a:solidFill>
                  <a:srgbClr val="800000"/>
                </a:solidFill>
              </a:rPr>
              <a:t>all who were slain on the earth</a:t>
            </a:r>
            <a:r>
              <a:rPr lang="en-US" sz="2000" i="1" dirty="0" smtClean="0">
                <a:solidFill>
                  <a:srgbClr val="800000"/>
                </a:solidFill>
              </a:rPr>
              <a:t>.” </a:t>
            </a:r>
            <a:r>
              <a:rPr lang="en-US" sz="2000" dirty="0" smtClean="0"/>
              <a:t>(</a:t>
            </a:r>
            <a:r>
              <a:rPr lang="en-US" sz="2000" b="1" dirty="0" smtClean="0">
                <a:solidFill>
                  <a:srgbClr val="800000"/>
                </a:solidFill>
              </a:rPr>
              <a:t>Revelation 18:20, 24</a:t>
            </a:r>
            <a:r>
              <a:rPr lang="en-US" sz="2000" dirty="0" smtClean="0"/>
              <a:t>)</a:t>
            </a:r>
          </a:p>
          <a:p>
            <a:r>
              <a:rPr lang="en-US" sz="2000" dirty="0" smtClean="0"/>
              <a:t>Because they </a:t>
            </a:r>
            <a:r>
              <a:rPr lang="en-US" sz="2000" i="1" dirty="0" smtClean="0">
                <a:solidFill>
                  <a:srgbClr val="800000"/>
                </a:solidFill>
              </a:rPr>
              <a:t>“came out”</a:t>
            </a:r>
            <a:r>
              <a:rPr lang="en-US" sz="2000" dirty="0" smtClean="0"/>
              <a:t> and were </a:t>
            </a:r>
            <a:r>
              <a:rPr lang="en-US" sz="2000" i="1" dirty="0" smtClean="0">
                <a:solidFill>
                  <a:srgbClr val="800000"/>
                </a:solidFill>
              </a:rPr>
              <a:t>“faithful unto death”</a:t>
            </a:r>
            <a:r>
              <a:rPr lang="en-US" sz="2000" dirty="0" smtClean="0"/>
              <a:t> to the Lord, they do not suffer the total loss of those who found their “god” in Rome.</a:t>
            </a:r>
          </a:p>
          <a:p>
            <a:r>
              <a:rPr lang="en-US" sz="2000" dirty="0" smtClean="0"/>
              <a:t>Instead, they can take joy in the reckoning and restoration of justice.  This represents the righteous joy associated with triumph of good over evil.</a:t>
            </a:r>
          </a:p>
          <a:p>
            <a:r>
              <a:rPr lang="en-US" sz="2000" dirty="0" smtClean="0"/>
              <a:t>As the capital of the world </a:t>
            </a:r>
            <a:r>
              <a:rPr lang="en-US" sz="2000" b="1" i="1" dirty="0" smtClean="0"/>
              <a:t>empire</a:t>
            </a:r>
            <a:r>
              <a:rPr lang="en-US" sz="2000" dirty="0" smtClean="0"/>
              <a:t>, the </a:t>
            </a:r>
            <a:r>
              <a:rPr lang="en-US" sz="2000" b="1" i="1" dirty="0" smtClean="0"/>
              <a:t>city</a:t>
            </a:r>
            <a:r>
              <a:rPr lang="en-US" sz="2000" dirty="0" smtClean="0"/>
              <a:t> of Rome was responsible for the murder of saints committed throughout the empire, tying the harlot closely to the beast.</a:t>
            </a:r>
          </a:p>
        </p:txBody>
      </p:sp>
    </p:spTree>
    <p:extLst>
      <p:ext uri="{BB962C8B-B14F-4D97-AF65-F5344CB8AC3E}">
        <p14:creationId xmlns:p14="http://schemas.microsoft.com/office/powerpoint/2010/main" val="42224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a:t>
            </a:r>
            <a:r>
              <a:rPr lang="en-US" dirty="0" smtClean="0"/>
              <a:t>Suddenly</a:t>
            </a:r>
            <a:br>
              <a:rPr lang="en-US" dirty="0" smtClean="0"/>
            </a:br>
            <a:r>
              <a:rPr lang="en-US" dirty="0" smtClean="0"/>
              <a:t>and Entirely</a:t>
            </a:r>
          </a:p>
          <a:p>
            <a:r>
              <a:rPr lang="en-US" dirty="0" smtClean="0"/>
              <a:t>Revelation 18:21-24</a:t>
            </a:r>
            <a:endParaRPr lang="en-US" dirty="0"/>
          </a:p>
        </p:txBody>
      </p:sp>
    </p:spTree>
    <p:extLst>
      <p:ext uri="{BB962C8B-B14F-4D97-AF65-F5344CB8AC3E}">
        <p14:creationId xmlns:p14="http://schemas.microsoft.com/office/powerpoint/2010/main" val="152733934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Millstone Thrown into the Sea</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What significance was attached to the millstone being thrown into the sea?</a:t>
            </a:r>
            <a:endParaRPr lang="en-US" sz="2000" dirty="0" smtClean="0"/>
          </a:p>
          <a:p>
            <a:pPr marL="0" indent="0">
              <a:buNone/>
            </a:pPr>
            <a:r>
              <a:rPr lang="en-US" sz="2000" i="1" dirty="0">
                <a:solidFill>
                  <a:srgbClr val="800000"/>
                </a:solidFill>
              </a:rPr>
              <a:t>Then </a:t>
            </a:r>
            <a:r>
              <a:rPr lang="en-US" sz="2000" b="1" i="1" dirty="0">
                <a:solidFill>
                  <a:srgbClr val="800000"/>
                </a:solidFill>
              </a:rPr>
              <a:t>a mighty angel</a:t>
            </a:r>
            <a:r>
              <a:rPr lang="en-US" sz="2000" i="1" dirty="0">
                <a:solidFill>
                  <a:srgbClr val="800000"/>
                </a:solidFill>
              </a:rPr>
              <a:t> took up a stone like </a:t>
            </a:r>
            <a:r>
              <a:rPr lang="en-US" sz="2000" b="1" i="1" dirty="0">
                <a:solidFill>
                  <a:srgbClr val="800000"/>
                </a:solidFill>
              </a:rPr>
              <a:t>a great millstone </a:t>
            </a:r>
            <a:r>
              <a:rPr lang="en-US" sz="2000" i="1" dirty="0">
                <a:solidFill>
                  <a:srgbClr val="800000"/>
                </a:solidFill>
              </a:rPr>
              <a:t>and </a:t>
            </a:r>
            <a:r>
              <a:rPr lang="en-US" sz="2000" b="1" i="1" dirty="0">
                <a:solidFill>
                  <a:srgbClr val="800000"/>
                </a:solidFill>
              </a:rPr>
              <a:t>threw it into the sea</a:t>
            </a:r>
            <a:r>
              <a:rPr lang="en-US" sz="2000" i="1" dirty="0">
                <a:solidFill>
                  <a:srgbClr val="800000"/>
                </a:solidFill>
              </a:rPr>
              <a:t>, saying, </a:t>
            </a:r>
            <a:r>
              <a:rPr lang="en-US" sz="2000" i="1" dirty="0" smtClean="0">
                <a:solidFill>
                  <a:srgbClr val="800000"/>
                </a:solidFill>
              </a:rPr>
              <a:t>“</a:t>
            </a:r>
            <a:r>
              <a:rPr lang="en-US" sz="2000" b="1" i="1" dirty="0" smtClean="0">
                <a:solidFill>
                  <a:srgbClr val="800000"/>
                </a:solidFill>
              </a:rPr>
              <a:t>Thus </a:t>
            </a:r>
            <a:r>
              <a:rPr lang="en-US" sz="2000" b="1" i="1" dirty="0">
                <a:solidFill>
                  <a:srgbClr val="800000"/>
                </a:solidFill>
              </a:rPr>
              <a:t>with </a:t>
            </a:r>
            <a:r>
              <a:rPr lang="en-US" sz="2000" b="1" i="1" u="sng" dirty="0">
                <a:solidFill>
                  <a:srgbClr val="800000"/>
                </a:solidFill>
              </a:rPr>
              <a:t>violence</a:t>
            </a:r>
            <a:r>
              <a:rPr lang="en-US" sz="2000" b="1" i="1" dirty="0">
                <a:solidFill>
                  <a:srgbClr val="800000"/>
                </a:solidFill>
              </a:rPr>
              <a:t> </a:t>
            </a:r>
            <a:r>
              <a:rPr lang="en-US" sz="2000" i="1" dirty="0">
                <a:solidFill>
                  <a:srgbClr val="800000"/>
                </a:solidFill>
              </a:rPr>
              <a:t>the great city Babylon shall be </a:t>
            </a:r>
            <a:r>
              <a:rPr lang="en-US" sz="2000" b="1" i="1" dirty="0">
                <a:solidFill>
                  <a:srgbClr val="800000"/>
                </a:solidFill>
              </a:rPr>
              <a:t>thrown down, and shall </a:t>
            </a:r>
            <a:r>
              <a:rPr lang="en-US" sz="2000" b="1" i="1" u="sng" dirty="0">
                <a:solidFill>
                  <a:srgbClr val="800000"/>
                </a:solidFill>
              </a:rPr>
              <a:t>not be found</a:t>
            </a:r>
            <a:r>
              <a:rPr lang="en-US" sz="2000" b="1" i="1" dirty="0">
                <a:solidFill>
                  <a:srgbClr val="800000"/>
                </a:solidFill>
              </a:rPr>
              <a:t> anymore</a:t>
            </a:r>
            <a:r>
              <a:rPr lang="en-US" sz="2000" i="1" dirty="0" smtClean="0">
                <a:solidFill>
                  <a:srgbClr val="800000"/>
                </a:solidFill>
              </a:rPr>
              <a:t>.” </a:t>
            </a:r>
            <a:r>
              <a:rPr lang="en-US" sz="2000" dirty="0" smtClean="0"/>
              <a:t>(</a:t>
            </a:r>
            <a:r>
              <a:rPr lang="en-US" sz="2000" b="1" dirty="0" smtClean="0">
                <a:solidFill>
                  <a:srgbClr val="800000"/>
                </a:solidFill>
              </a:rPr>
              <a:t>Revelation 18:21</a:t>
            </a:r>
            <a:r>
              <a:rPr lang="en-US" sz="2000" dirty="0" smtClean="0"/>
              <a:t>)</a:t>
            </a:r>
          </a:p>
          <a:p>
            <a:r>
              <a:rPr lang="en-US" sz="2000" dirty="0" smtClean="0"/>
              <a:t>The giant splash graphically depicts the </a:t>
            </a:r>
            <a:r>
              <a:rPr lang="en-US" sz="2000" i="1" dirty="0" smtClean="0">
                <a:solidFill>
                  <a:srgbClr val="800000"/>
                </a:solidFill>
              </a:rPr>
              <a:t>“violence”</a:t>
            </a:r>
            <a:r>
              <a:rPr lang="en-US" sz="2000" i="1" dirty="0" smtClean="0"/>
              <a:t> </a:t>
            </a:r>
            <a:r>
              <a:rPr lang="en-US" sz="2000" dirty="0" smtClean="0"/>
              <a:t>associated with Rome’s destruction – tremendous impact, broadly seen.</a:t>
            </a:r>
          </a:p>
          <a:p>
            <a:r>
              <a:rPr lang="en-US" sz="2000" dirty="0" smtClean="0"/>
              <a:t>The disappearing stone depicts Rome’s complete absence after destruction.</a:t>
            </a:r>
          </a:p>
          <a:p>
            <a:r>
              <a:rPr lang="en-US" sz="2000" dirty="0" smtClean="0"/>
              <a:t>Emphasizes tremendous loss and irreversible nature of Rome’s destruction, which emphasizes warning to </a:t>
            </a:r>
            <a:r>
              <a:rPr lang="en-US" sz="2000" i="1" dirty="0" smtClean="0">
                <a:solidFill>
                  <a:srgbClr val="800000"/>
                </a:solidFill>
              </a:rPr>
              <a:t>“come out”</a:t>
            </a:r>
            <a:r>
              <a:rPr lang="en-US" sz="2000" dirty="0" smtClean="0"/>
              <a:t> and God’s justice in reckoning her tremendous wickedness.</a:t>
            </a:r>
          </a:p>
        </p:txBody>
      </p:sp>
    </p:spTree>
    <p:extLst>
      <p:ext uri="{BB962C8B-B14F-4D97-AF65-F5344CB8AC3E}">
        <p14:creationId xmlns:p14="http://schemas.microsoft.com/office/powerpoint/2010/main" val="12304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Anymore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How is Babylon described after its fall?</a:t>
            </a:r>
            <a:endParaRPr lang="en-US" sz="2000" dirty="0" smtClean="0"/>
          </a:p>
          <a:p>
            <a:pPr marL="0" indent="0">
              <a:buNone/>
            </a:pPr>
            <a:r>
              <a:rPr lang="en-US" sz="2000" i="1" dirty="0">
                <a:solidFill>
                  <a:srgbClr val="800000"/>
                </a:solidFill>
              </a:rPr>
              <a:t>“The sound of harpists, musicians, flutists, and trumpeters </a:t>
            </a:r>
            <a:r>
              <a:rPr lang="en-US" sz="2000" b="1" i="1" dirty="0">
                <a:solidFill>
                  <a:srgbClr val="800000"/>
                </a:solidFill>
              </a:rPr>
              <a:t>shall not be heard in you anymore</a:t>
            </a:r>
            <a:r>
              <a:rPr lang="en-US" sz="2000" i="1" dirty="0">
                <a:solidFill>
                  <a:srgbClr val="800000"/>
                </a:solidFill>
              </a:rPr>
              <a:t>. No craftsman of any craft </a:t>
            </a:r>
            <a:r>
              <a:rPr lang="en-US" sz="2000" b="1" i="1" dirty="0">
                <a:solidFill>
                  <a:srgbClr val="800000"/>
                </a:solidFill>
              </a:rPr>
              <a:t>shall be found in you anymore</a:t>
            </a:r>
            <a:r>
              <a:rPr lang="en-US" sz="2000" i="1" dirty="0">
                <a:solidFill>
                  <a:srgbClr val="800000"/>
                </a:solidFill>
              </a:rPr>
              <a:t>, and the sound of a millstone </a:t>
            </a:r>
            <a:r>
              <a:rPr lang="en-US" sz="2000" b="1" i="1" dirty="0">
                <a:solidFill>
                  <a:srgbClr val="800000"/>
                </a:solidFill>
              </a:rPr>
              <a:t>shall not be heard in you anymore</a:t>
            </a:r>
            <a:r>
              <a:rPr lang="en-US" sz="2000" i="1" dirty="0" smtClean="0">
                <a:solidFill>
                  <a:srgbClr val="800000"/>
                </a:solidFill>
              </a:rPr>
              <a:t>.  The </a:t>
            </a:r>
            <a:r>
              <a:rPr lang="en-US" sz="2000" i="1" dirty="0">
                <a:solidFill>
                  <a:srgbClr val="800000"/>
                </a:solidFill>
              </a:rPr>
              <a:t>light of a lamp shall </a:t>
            </a:r>
            <a:r>
              <a:rPr lang="en-US" sz="2000" b="1" i="1" dirty="0">
                <a:solidFill>
                  <a:srgbClr val="800000"/>
                </a:solidFill>
              </a:rPr>
              <a:t>not shine in you anymore</a:t>
            </a:r>
            <a:r>
              <a:rPr lang="en-US" sz="2000" i="1" dirty="0">
                <a:solidFill>
                  <a:srgbClr val="800000"/>
                </a:solidFill>
              </a:rPr>
              <a:t>, and the voice of bridegroom and bride shall </a:t>
            </a:r>
            <a:r>
              <a:rPr lang="en-US" sz="2000" b="1" i="1" dirty="0">
                <a:solidFill>
                  <a:srgbClr val="800000"/>
                </a:solidFill>
              </a:rPr>
              <a:t>not be heard in you anymore</a:t>
            </a:r>
            <a:r>
              <a:rPr lang="en-US" sz="2000" i="1" dirty="0">
                <a:solidFill>
                  <a:srgbClr val="800000"/>
                </a:solidFill>
              </a:rPr>
              <a:t>. For your merchants were the great men of the earth,</a:t>
            </a:r>
            <a:r>
              <a:rPr lang="en-US" sz="2000" b="1" i="1" dirty="0">
                <a:solidFill>
                  <a:srgbClr val="800000"/>
                </a:solidFill>
              </a:rPr>
              <a:t> </a:t>
            </a:r>
            <a:r>
              <a:rPr lang="en-US" sz="2000" b="1" i="1" u="sng" dirty="0">
                <a:solidFill>
                  <a:srgbClr val="800000"/>
                </a:solidFill>
              </a:rPr>
              <a:t>for</a:t>
            </a:r>
            <a:r>
              <a:rPr lang="en-US" sz="2000" b="1" i="1" dirty="0">
                <a:solidFill>
                  <a:srgbClr val="800000"/>
                </a:solidFill>
              </a:rPr>
              <a:t> by your </a:t>
            </a:r>
            <a:r>
              <a:rPr lang="en-US" sz="2000" b="1" i="1" u="sng" dirty="0">
                <a:solidFill>
                  <a:srgbClr val="800000"/>
                </a:solidFill>
              </a:rPr>
              <a:t>sorcery</a:t>
            </a:r>
            <a:r>
              <a:rPr lang="en-US" sz="2000" b="1" i="1" dirty="0">
                <a:solidFill>
                  <a:srgbClr val="800000"/>
                </a:solidFill>
              </a:rPr>
              <a:t> all the nations were </a:t>
            </a:r>
            <a:r>
              <a:rPr lang="en-US" sz="2000" b="1" i="1" u="sng" dirty="0">
                <a:solidFill>
                  <a:srgbClr val="800000"/>
                </a:solidFill>
              </a:rPr>
              <a:t>deceived</a:t>
            </a:r>
            <a:r>
              <a:rPr lang="en-US" sz="2000" i="1" dirty="0" smtClean="0">
                <a:solidFill>
                  <a:srgbClr val="800000"/>
                </a:solidFill>
              </a:rPr>
              <a:t>.” </a:t>
            </a:r>
            <a:r>
              <a:rPr lang="en-US" sz="2000" dirty="0" smtClean="0"/>
              <a:t>(</a:t>
            </a:r>
            <a:r>
              <a:rPr lang="en-US" sz="2000" b="1" dirty="0" smtClean="0">
                <a:solidFill>
                  <a:srgbClr val="800000"/>
                </a:solidFill>
              </a:rPr>
              <a:t>Revelation 18:22-23</a:t>
            </a:r>
            <a:r>
              <a:rPr lang="en-US" sz="2000" dirty="0" smtClean="0"/>
              <a:t>)</a:t>
            </a:r>
          </a:p>
          <a:p>
            <a:r>
              <a:rPr lang="en-US" sz="2000" dirty="0" smtClean="0"/>
              <a:t>Indicates removal of things that make for joy, happiness, construction, and progress.</a:t>
            </a:r>
          </a:p>
          <a:p>
            <a:r>
              <a:rPr lang="en-US" sz="2000" dirty="0" smtClean="0"/>
              <a:t>Emphasizes destruction and ruin of this city.</a:t>
            </a:r>
          </a:p>
          <a:p>
            <a:r>
              <a:rPr lang="en-US" sz="2000" dirty="0" smtClean="0"/>
              <a:t>Result of the decadent lust and immorality pedaled throughout the world.</a:t>
            </a:r>
          </a:p>
        </p:txBody>
      </p:sp>
    </p:spTree>
    <p:extLst>
      <p:ext uri="{BB962C8B-B14F-4D97-AF65-F5344CB8AC3E}">
        <p14:creationId xmlns:p14="http://schemas.microsoft.com/office/powerpoint/2010/main" val="4086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The “Eternal City”?</a:t>
            </a:r>
            <a:endParaRPr lang="en-US" dirty="0"/>
          </a:p>
        </p:txBody>
      </p:sp>
      <p:sp>
        <p:nvSpPr>
          <p:cNvPr id="3" name="Content Placeholder 2"/>
          <p:cNvSpPr>
            <a:spLocks noGrp="1"/>
          </p:cNvSpPr>
          <p:nvPr>
            <p:ph sz="quarter" idx="10"/>
          </p:nvPr>
        </p:nvSpPr>
        <p:spPr/>
        <p:txBody>
          <a:bodyPr/>
          <a:lstStyle/>
          <a:p>
            <a:r>
              <a:rPr lang="en-US" sz="2000" dirty="0" smtClean="0"/>
              <a:t>The entire city of Rome was never burned to the ground.</a:t>
            </a:r>
          </a:p>
          <a:p>
            <a:r>
              <a:rPr lang="en-US" sz="2000" dirty="0" smtClean="0"/>
              <a:t>Furthermore, trade, commerce, marriages, businesses, and construction exist in Rome even today.</a:t>
            </a:r>
          </a:p>
          <a:p>
            <a:pPr marL="346075" lvl="0" indent="-346075">
              <a:buFont typeface="+mj-lt"/>
              <a:buAutoNum type="arabicPeriod" startAt="13"/>
            </a:pPr>
            <a:r>
              <a:rPr lang="en-US" sz="2000" dirty="0" smtClean="0"/>
              <a:t>Can </a:t>
            </a:r>
            <a:r>
              <a:rPr lang="en-US" sz="2000" dirty="0"/>
              <a:t>these symbols be reconciled with history?  If so, how?  If not, to what do they apply?</a:t>
            </a:r>
            <a:endParaRPr lang="en-US" sz="2000" dirty="0" smtClean="0"/>
          </a:p>
          <a:p>
            <a:r>
              <a:rPr lang="en-US" sz="2000" dirty="0" smtClean="0"/>
              <a:t>Rome did suffer tremendous damage to the city, population, and physical loss (410, 455, 546 AD).</a:t>
            </a:r>
          </a:p>
          <a:p>
            <a:r>
              <a:rPr lang="en-US" sz="2000" dirty="0" smtClean="0"/>
              <a:t>Note, the plagues ultimately target the people – not the buildings of Rome.</a:t>
            </a:r>
          </a:p>
          <a:p>
            <a:r>
              <a:rPr lang="en-US" sz="2000" dirty="0" smtClean="0"/>
              <a:t>Therefore, critical to understand that the harlot, the </a:t>
            </a:r>
            <a:r>
              <a:rPr lang="en-US" sz="2000" i="1" dirty="0" smtClean="0">
                <a:solidFill>
                  <a:srgbClr val="800000"/>
                </a:solidFill>
              </a:rPr>
              <a:t>“great city”</a:t>
            </a:r>
            <a:r>
              <a:rPr lang="en-US" sz="2000" dirty="0" smtClean="0"/>
              <a:t> represents the people of Rome, its glory, allure, reputation, and influence – the pagan, blasphemous, persecuting city of John’s day.</a:t>
            </a:r>
          </a:p>
          <a:p>
            <a:r>
              <a:rPr lang="en-US" sz="2000" dirty="0" smtClean="0"/>
              <a:t>This was utterly destroyed, even if not every building was burned to the ground.</a:t>
            </a:r>
          </a:p>
        </p:txBody>
      </p:sp>
    </p:spTree>
    <p:extLst>
      <p:ext uri="{BB962C8B-B14F-4D97-AF65-F5344CB8AC3E}">
        <p14:creationId xmlns:p14="http://schemas.microsoft.com/office/powerpoint/2010/main" val="29025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20 – </a:t>
            </a:r>
            <a:r>
              <a:rPr lang="en-US" sz="1800" dirty="0" smtClean="0"/>
              <a:t>The Marriage Feast</a:t>
            </a:r>
            <a:endParaRPr lang="en-US" sz="1800" b="1" dirty="0"/>
          </a:p>
        </p:txBody>
      </p:sp>
    </p:spTree>
    <p:extLst>
      <p:ext uri="{BB962C8B-B14F-4D97-AF65-F5344CB8AC3E}">
        <p14:creationId xmlns:p14="http://schemas.microsoft.com/office/powerpoint/2010/main" val="1716201241"/>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Rejoicing over the Harlot’s </a:t>
            </a:r>
            <a:r>
              <a:rPr lang="en-US" dirty="0" smtClean="0"/>
              <a:t>Destruction</a:t>
            </a:r>
          </a:p>
          <a:p>
            <a:r>
              <a:rPr lang="en-US" dirty="0" smtClean="0"/>
              <a:t>Revelation 19:1-6</a:t>
            </a:r>
            <a:endParaRPr lang="en-US" dirty="0"/>
          </a:p>
        </p:txBody>
      </p:sp>
    </p:spTree>
    <p:extLst>
      <p:ext uri="{BB962C8B-B14F-4D97-AF65-F5344CB8AC3E}">
        <p14:creationId xmlns:p14="http://schemas.microsoft.com/office/powerpoint/2010/main" val="3637169798"/>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Praising the Lord?</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a:pPr>
            <a:r>
              <a:rPr lang="en-US" sz="2000" u="sng" dirty="0"/>
              <a:t>Who</a:t>
            </a:r>
            <a:r>
              <a:rPr lang="en-US" sz="2000" dirty="0"/>
              <a:t> was praising the Lord and why</a:t>
            </a:r>
            <a:r>
              <a:rPr lang="en-US" sz="2000" dirty="0" smtClean="0"/>
              <a:t>?</a:t>
            </a:r>
          </a:p>
          <a:p>
            <a:pPr marL="0" lvl="0" indent="0">
              <a:lnSpc>
                <a:spcPct val="98000"/>
              </a:lnSpc>
              <a:spcBef>
                <a:spcPts val="0"/>
              </a:spcBef>
              <a:buNone/>
            </a:pPr>
            <a:r>
              <a:rPr lang="en-US" sz="2000" i="1" dirty="0">
                <a:solidFill>
                  <a:srgbClr val="800000"/>
                </a:solidFill>
              </a:rPr>
              <a:t>After these things I heard a loud voice of </a:t>
            </a:r>
            <a:r>
              <a:rPr lang="en-US" sz="2000" b="1" i="1" baseline="30000" dirty="0" smtClean="0">
                <a:solidFill>
                  <a:srgbClr val="800000"/>
                </a:solidFill>
              </a:rPr>
              <a:t>1</a:t>
            </a:r>
            <a:r>
              <a:rPr lang="en-US" sz="2000" b="1" i="1" dirty="0" smtClean="0">
                <a:solidFill>
                  <a:srgbClr val="800000"/>
                </a:solidFill>
              </a:rPr>
              <a:t>a </a:t>
            </a:r>
            <a:r>
              <a:rPr lang="en-US" sz="2000" b="1" i="1" dirty="0">
                <a:solidFill>
                  <a:srgbClr val="800000"/>
                </a:solidFill>
              </a:rPr>
              <a:t>great multitude in heaven</a:t>
            </a:r>
            <a:r>
              <a:rPr lang="en-US" sz="2000" i="1" dirty="0">
                <a:solidFill>
                  <a:srgbClr val="800000"/>
                </a:solidFill>
              </a:rPr>
              <a:t>, saying, </a:t>
            </a:r>
            <a:r>
              <a:rPr lang="en-US" sz="2000" i="1" dirty="0" smtClean="0">
                <a:solidFill>
                  <a:srgbClr val="800000"/>
                </a:solidFill>
              </a:rPr>
              <a:t>“</a:t>
            </a:r>
            <a:r>
              <a:rPr lang="en-US" sz="2000" b="1" i="1" u="sng" dirty="0" smtClean="0">
                <a:solidFill>
                  <a:srgbClr val="800000"/>
                </a:solidFill>
              </a:rPr>
              <a:t>Alleluia</a:t>
            </a:r>
            <a:r>
              <a:rPr lang="en-US" sz="2000" i="1" dirty="0">
                <a:solidFill>
                  <a:srgbClr val="800000"/>
                </a:solidFill>
              </a:rPr>
              <a:t>! Salvation and glory and honor and power belong to the Lord our God</a:t>
            </a:r>
            <a:r>
              <a:rPr lang="en-US" sz="2000" i="1" dirty="0" smtClean="0">
                <a:solidFill>
                  <a:srgbClr val="800000"/>
                </a:solidFill>
              </a:rPr>
              <a:t>!  For </a:t>
            </a:r>
            <a:r>
              <a:rPr lang="en-US" sz="2000" i="1" dirty="0">
                <a:solidFill>
                  <a:srgbClr val="800000"/>
                </a:solidFill>
              </a:rPr>
              <a:t>true and righteous are His judgments, because He has judged the great harlot who corrupted the earth with her fornication; and He has avenged on her the blood of His servants shed by her</a:t>
            </a:r>
            <a:r>
              <a:rPr lang="en-US" sz="2000" i="1" dirty="0" smtClean="0">
                <a:solidFill>
                  <a:srgbClr val="800000"/>
                </a:solidFill>
              </a:rPr>
              <a:t>.”  </a:t>
            </a:r>
            <a:r>
              <a:rPr lang="en-US" sz="2000" b="1" i="1" dirty="0">
                <a:solidFill>
                  <a:srgbClr val="800000"/>
                </a:solidFill>
              </a:rPr>
              <a:t>Again they said</a:t>
            </a:r>
            <a:r>
              <a:rPr lang="en-US" sz="2000" i="1" dirty="0">
                <a:solidFill>
                  <a:srgbClr val="800000"/>
                </a:solidFill>
              </a:rPr>
              <a:t>, </a:t>
            </a:r>
            <a:r>
              <a:rPr lang="en-US" sz="2000" i="1" dirty="0" smtClean="0">
                <a:solidFill>
                  <a:srgbClr val="800000"/>
                </a:solidFill>
              </a:rPr>
              <a:t>“</a:t>
            </a:r>
            <a:r>
              <a:rPr lang="en-US" sz="2000" b="1" i="1" u="sng" dirty="0" smtClean="0">
                <a:solidFill>
                  <a:srgbClr val="800000"/>
                </a:solidFill>
              </a:rPr>
              <a:t>Alleluia</a:t>
            </a:r>
            <a:r>
              <a:rPr lang="en-US" sz="2000" i="1" dirty="0">
                <a:solidFill>
                  <a:srgbClr val="800000"/>
                </a:solidFill>
              </a:rPr>
              <a:t>! Her smoke rises up forever and ever</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the </a:t>
            </a:r>
            <a:r>
              <a:rPr lang="en-US" sz="2000" b="1" i="1" dirty="0">
                <a:solidFill>
                  <a:srgbClr val="800000"/>
                </a:solidFill>
              </a:rPr>
              <a:t>twenty-four elders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the </a:t>
            </a:r>
            <a:r>
              <a:rPr lang="en-US" sz="2000" b="1" i="1" dirty="0">
                <a:solidFill>
                  <a:srgbClr val="800000"/>
                </a:solidFill>
              </a:rPr>
              <a:t>four living creatures </a:t>
            </a:r>
            <a:r>
              <a:rPr lang="en-US" sz="2000" i="1" dirty="0">
                <a:solidFill>
                  <a:srgbClr val="800000"/>
                </a:solidFill>
              </a:rPr>
              <a:t>fell down and worshiped God who sat on the throne, saying, </a:t>
            </a:r>
            <a:r>
              <a:rPr lang="en-US" sz="2000" i="1" dirty="0" smtClean="0">
                <a:solidFill>
                  <a:srgbClr val="800000"/>
                </a:solidFill>
              </a:rPr>
              <a:t>“Amen</a:t>
            </a:r>
            <a:r>
              <a:rPr lang="en-US" sz="2000" i="1" dirty="0">
                <a:solidFill>
                  <a:srgbClr val="800000"/>
                </a:solidFill>
              </a:rPr>
              <a:t>! </a:t>
            </a:r>
            <a:r>
              <a:rPr lang="en-US" sz="2000" b="1" i="1" u="sng" dirty="0">
                <a:solidFill>
                  <a:srgbClr val="800000"/>
                </a:solidFill>
              </a:rPr>
              <a:t>Alleluia</a:t>
            </a:r>
            <a:r>
              <a:rPr lang="en-US" sz="2000" i="1" dirty="0" smtClean="0">
                <a:solidFill>
                  <a:srgbClr val="800000"/>
                </a:solidFill>
              </a:rPr>
              <a:t>!”   </a:t>
            </a:r>
            <a:r>
              <a:rPr lang="en-US" sz="2000" i="1" dirty="0">
                <a:solidFill>
                  <a:srgbClr val="800000"/>
                </a:solidFill>
              </a:rPr>
              <a:t>Then </a:t>
            </a:r>
            <a:r>
              <a:rPr lang="en-US" sz="2000" b="1" i="1" baseline="30000" dirty="0" smtClean="0">
                <a:solidFill>
                  <a:srgbClr val="800000"/>
                </a:solidFill>
              </a:rPr>
              <a:t>4</a:t>
            </a:r>
            <a:r>
              <a:rPr lang="en-US" sz="2000" b="1" i="1" dirty="0" smtClean="0">
                <a:solidFill>
                  <a:srgbClr val="800000"/>
                </a:solidFill>
              </a:rPr>
              <a:t>a </a:t>
            </a:r>
            <a:r>
              <a:rPr lang="en-US" sz="2000" b="1" i="1" dirty="0">
                <a:solidFill>
                  <a:srgbClr val="800000"/>
                </a:solidFill>
              </a:rPr>
              <a:t>voice came from the throne</a:t>
            </a:r>
            <a:r>
              <a:rPr lang="en-US" sz="2000" i="1" dirty="0">
                <a:solidFill>
                  <a:srgbClr val="800000"/>
                </a:solidFill>
              </a:rPr>
              <a:t>, saying, </a:t>
            </a:r>
            <a:r>
              <a:rPr lang="en-US" sz="2000" i="1" dirty="0" smtClean="0">
                <a:solidFill>
                  <a:srgbClr val="800000"/>
                </a:solidFill>
              </a:rPr>
              <a:t>“Praise </a:t>
            </a:r>
            <a:r>
              <a:rPr lang="en-US" sz="2000" b="1" i="1" dirty="0">
                <a:solidFill>
                  <a:srgbClr val="800000"/>
                </a:solidFill>
              </a:rPr>
              <a:t>our God</a:t>
            </a:r>
            <a:r>
              <a:rPr lang="en-US" sz="2000" i="1" dirty="0">
                <a:solidFill>
                  <a:srgbClr val="800000"/>
                </a:solidFill>
              </a:rPr>
              <a:t>, all you His servants and those who fear Him, both small and great</a:t>
            </a:r>
            <a:r>
              <a:rPr lang="en-US" sz="2000" i="1" dirty="0" smtClean="0">
                <a:solidFill>
                  <a:srgbClr val="800000"/>
                </a:solidFill>
              </a:rPr>
              <a:t>!”  </a:t>
            </a:r>
            <a:r>
              <a:rPr lang="en-US" sz="2000" i="1" dirty="0">
                <a:solidFill>
                  <a:srgbClr val="800000"/>
                </a:solidFill>
              </a:rPr>
              <a:t>And I heard, as it were,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voice of a great multitude</a:t>
            </a:r>
            <a:r>
              <a:rPr lang="en-US" sz="2000" i="1" dirty="0">
                <a:solidFill>
                  <a:srgbClr val="800000"/>
                </a:solidFill>
              </a:rPr>
              <a:t>, as the sound of many waters and as the sound of mighty </a:t>
            </a:r>
            <a:r>
              <a:rPr lang="en-US" sz="2000" i="1" dirty="0" err="1">
                <a:solidFill>
                  <a:srgbClr val="800000"/>
                </a:solidFill>
              </a:rPr>
              <a:t>thunderings</a:t>
            </a:r>
            <a:r>
              <a:rPr lang="en-US" sz="2000" i="1" dirty="0">
                <a:solidFill>
                  <a:srgbClr val="800000"/>
                </a:solidFill>
              </a:rPr>
              <a:t>, saying, </a:t>
            </a:r>
            <a:r>
              <a:rPr lang="en-US" sz="2000" i="1" dirty="0" smtClean="0">
                <a:solidFill>
                  <a:srgbClr val="800000"/>
                </a:solidFill>
              </a:rPr>
              <a:t>“Alleluia</a:t>
            </a:r>
            <a:r>
              <a:rPr lang="en-US" sz="2000" i="1" dirty="0">
                <a:solidFill>
                  <a:srgbClr val="800000"/>
                </a:solidFill>
              </a:rPr>
              <a:t>! For the Lord God Omnipotent reigns</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19:1-6</a:t>
            </a:r>
            <a:r>
              <a:rPr lang="en-US" sz="2000" dirty="0" smtClean="0"/>
              <a:t>)</a:t>
            </a:r>
          </a:p>
          <a:p>
            <a:pPr>
              <a:lnSpc>
                <a:spcPct val="98000"/>
              </a:lnSpc>
              <a:spcBef>
                <a:spcPts val="0"/>
              </a:spcBef>
            </a:pPr>
            <a:r>
              <a:rPr lang="en-US" sz="2000" dirty="0" smtClean="0"/>
              <a:t>All the hosts of heaven and either an angel or possibly Jesus (</a:t>
            </a:r>
            <a:r>
              <a:rPr lang="en-US" sz="2000" b="1" dirty="0" smtClean="0">
                <a:solidFill>
                  <a:srgbClr val="800000"/>
                </a:solidFill>
              </a:rPr>
              <a:t>John 20:17</a:t>
            </a:r>
            <a:r>
              <a:rPr lang="en-US" sz="2000" dirty="0" smtClean="0"/>
              <a:t>).</a:t>
            </a:r>
          </a:p>
        </p:txBody>
      </p:sp>
    </p:spTree>
    <p:extLst>
      <p:ext uri="{BB962C8B-B14F-4D97-AF65-F5344CB8AC3E}">
        <p14:creationId xmlns:p14="http://schemas.microsoft.com/office/powerpoint/2010/main" val="6592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Were They Praising the Lord?</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a:pPr>
            <a:r>
              <a:rPr lang="en-US" sz="2000" dirty="0"/>
              <a:t>Who was praising the Lord and </a:t>
            </a:r>
            <a:r>
              <a:rPr lang="en-US" sz="2000" b="1" i="1" dirty="0"/>
              <a:t>why</a:t>
            </a:r>
            <a:r>
              <a:rPr lang="en-US" sz="2000" dirty="0" smtClean="0"/>
              <a:t>?</a:t>
            </a:r>
          </a:p>
          <a:p>
            <a:pPr marL="0" lvl="0" indent="0">
              <a:lnSpc>
                <a:spcPct val="98000"/>
              </a:lnSpc>
              <a:spcBef>
                <a:spcPts val="0"/>
              </a:spcBef>
              <a:buNone/>
            </a:pPr>
            <a:r>
              <a:rPr lang="en-US" sz="2000" i="1" dirty="0">
                <a:solidFill>
                  <a:srgbClr val="800000"/>
                </a:solidFill>
              </a:rPr>
              <a:t>After these things I heard a loud voice of </a:t>
            </a:r>
            <a:r>
              <a:rPr lang="en-US" sz="2000" i="1" dirty="0" smtClean="0">
                <a:solidFill>
                  <a:srgbClr val="800000"/>
                </a:solidFill>
              </a:rPr>
              <a:t>a </a:t>
            </a:r>
            <a:r>
              <a:rPr lang="en-US" sz="2000" i="1" dirty="0">
                <a:solidFill>
                  <a:srgbClr val="800000"/>
                </a:solidFill>
              </a:rPr>
              <a:t>great multitude in heaven, saying, </a:t>
            </a:r>
            <a:r>
              <a:rPr lang="en-US" sz="2000" i="1" dirty="0" smtClean="0">
                <a:solidFill>
                  <a:srgbClr val="800000"/>
                </a:solidFill>
              </a:rPr>
              <a:t>“Alleluia</a:t>
            </a:r>
            <a:r>
              <a:rPr lang="en-US" sz="2000" i="1" dirty="0">
                <a:solidFill>
                  <a:srgbClr val="800000"/>
                </a:solidFill>
              </a:rPr>
              <a:t>! Salvation and glory and honor and power belong to the Lord our God</a:t>
            </a:r>
            <a:r>
              <a:rPr lang="en-US" sz="2000" i="1" dirty="0" smtClean="0">
                <a:solidFill>
                  <a:srgbClr val="800000"/>
                </a:solidFill>
              </a:rPr>
              <a:t>!  For </a:t>
            </a:r>
            <a:r>
              <a:rPr lang="en-US" sz="2000" i="1" dirty="0">
                <a:solidFill>
                  <a:srgbClr val="800000"/>
                </a:solidFill>
              </a:rPr>
              <a:t>true and righteous are His judgments, </a:t>
            </a:r>
            <a:r>
              <a:rPr lang="en-US" sz="2000" b="1" i="1" dirty="0">
                <a:solidFill>
                  <a:srgbClr val="800000"/>
                </a:solidFill>
              </a:rPr>
              <a:t>because He has judged the great harlot </a:t>
            </a:r>
            <a:r>
              <a:rPr lang="en-US" sz="2000" i="1" dirty="0">
                <a:solidFill>
                  <a:srgbClr val="800000"/>
                </a:solidFill>
              </a:rPr>
              <a:t>who corrupted the earth with her fornication; and He has avenged on her the blood of His servants shed by her</a:t>
            </a:r>
            <a:r>
              <a:rPr lang="en-US" sz="2000" i="1" dirty="0" smtClean="0">
                <a:solidFill>
                  <a:srgbClr val="800000"/>
                </a:solidFill>
              </a:rPr>
              <a:t>.”  </a:t>
            </a:r>
            <a:r>
              <a:rPr lang="en-US" sz="2000" i="1" dirty="0">
                <a:solidFill>
                  <a:srgbClr val="800000"/>
                </a:solidFill>
              </a:rPr>
              <a:t>Again they said, </a:t>
            </a:r>
            <a:r>
              <a:rPr lang="en-US" sz="2000" i="1" dirty="0" smtClean="0">
                <a:solidFill>
                  <a:srgbClr val="800000"/>
                </a:solidFill>
              </a:rPr>
              <a:t>“</a:t>
            </a:r>
            <a:r>
              <a:rPr lang="en-US" sz="2000" b="1" i="1" dirty="0" smtClean="0">
                <a:solidFill>
                  <a:srgbClr val="800000"/>
                </a:solidFill>
              </a:rPr>
              <a:t>Alleluia</a:t>
            </a:r>
            <a:r>
              <a:rPr lang="en-US" sz="2000" b="1" i="1" dirty="0">
                <a:solidFill>
                  <a:srgbClr val="800000"/>
                </a:solidFill>
              </a:rPr>
              <a:t>! Her smoke rises up forever and ever</a:t>
            </a:r>
            <a:r>
              <a:rPr lang="en-US" sz="2000" i="1" dirty="0" smtClean="0">
                <a:solidFill>
                  <a:srgbClr val="800000"/>
                </a:solidFill>
              </a:rPr>
              <a:t>!”  </a:t>
            </a:r>
            <a:r>
              <a:rPr lang="en-US" sz="2000" i="1" dirty="0">
                <a:solidFill>
                  <a:srgbClr val="800000"/>
                </a:solidFill>
              </a:rPr>
              <a:t>And </a:t>
            </a:r>
            <a:r>
              <a:rPr lang="en-US" sz="2000" i="1" dirty="0" smtClean="0">
                <a:solidFill>
                  <a:srgbClr val="800000"/>
                </a:solidFill>
              </a:rPr>
              <a:t>the </a:t>
            </a:r>
            <a:r>
              <a:rPr lang="en-US" sz="2000" i="1" dirty="0">
                <a:solidFill>
                  <a:srgbClr val="800000"/>
                </a:solidFill>
              </a:rPr>
              <a:t>twenty-four elders and </a:t>
            </a:r>
            <a:r>
              <a:rPr lang="en-US" sz="2000" i="1" dirty="0" smtClean="0">
                <a:solidFill>
                  <a:srgbClr val="800000"/>
                </a:solidFill>
              </a:rPr>
              <a:t>the </a:t>
            </a:r>
            <a:r>
              <a:rPr lang="en-US" sz="2000" i="1" dirty="0">
                <a:solidFill>
                  <a:srgbClr val="800000"/>
                </a:solidFill>
              </a:rPr>
              <a:t>four living creatures fell down and worshiped God who sat on the throne, saying, </a:t>
            </a:r>
            <a:r>
              <a:rPr lang="en-US" sz="2000" i="1" dirty="0" smtClean="0">
                <a:solidFill>
                  <a:srgbClr val="800000"/>
                </a:solidFill>
              </a:rPr>
              <a:t>“Amen</a:t>
            </a:r>
            <a:r>
              <a:rPr lang="en-US" sz="2000" i="1" dirty="0">
                <a:solidFill>
                  <a:srgbClr val="800000"/>
                </a:solidFill>
              </a:rPr>
              <a:t>! Alleluia</a:t>
            </a:r>
            <a:r>
              <a:rPr lang="en-US" sz="2000" i="1" dirty="0" smtClean="0">
                <a:solidFill>
                  <a:srgbClr val="800000"/>
                </a:solidFill>
              </a:rPr>
              <a:t>!”   </a:t>
            </a:r>
            <a:r>
              <a:rPr lang="en-US" sz="2000" i="1" dirty="0">
                <a:solidFill>
                  <a:srgbClr val="800000"/>
                </a:solidFill>
              </a:rPr>
              <a:t>Then </a:t>
            </a:r>
            <a:r>
              <a:rPr lang="en-US" sz="2000" i="1" dirty="0" smtClean="0">
                <a:solidFill>
                  <a:srgbClr val="800000"/>
                </a:solidFill>
              </a:rPr>
              <a:t>a </a:t>
            </a:r>
            <a:r>
              <a:rPr lang="en-US" sz="2000" i="1" dirty="0">
                <a:solidFill>
                  <a:srgbClr val="800000"/>
                </a:solidFill>
              </a:rPr>
              <a:t>voice came from the throne, saying, </a:t>
            </a:r>
            <a:r>
              <a:rPr lang="en-US" sz="2000" i="1" dirty="0" smtClean="0">
                <a:solidFill>
                  <a:srgbClr val="800000"/>
                </a:solidFill>
              </a:rPr>
              <a:t>“Praise </a:t>
            </a:r>
            <a:r>
              <a:rPr lang="en-US" sz="2000" i="1" dirty="0">
                <a:solidFill>
                  <a:srgbClr val="800000"/>
                </a:solidFill>
              </a:rPr>
              <a:t>our God, all you His servants and those who fear Him, both small and great</a:t>
            </a:r>
            <a:r>
              <a:rPr lang="en-US" sz="2000" i="1" dirty="0" smtClean="0">
                <a:solidFill>
                  <a:srgbClr val="800000"/>
                </a:solidFill>
              </a:rPr>
              <a:t>!”  </a:t>
            </a:r>
            <a:r>
              <a:rPr lang="en-US" sz="2000" i="1" dirty="0">
                <a:solidFill>
                  <a:srgbClr val="800000"/>
                </a:solidFill>
              </a:rPr>
              <a:t>And I heard, as it were, </a:t>
            </a:r>
            <a:r>
              <a:rPr lang="en-US" sz="2000" i="1" dirty="0" smtClean="0">
                <a:solidFill>
                  <a:srgbClr val="800000"/>
                </a:solidFill>
              </a:rPr>
              <a:t>the </a:t>
            </a:r>
            <a:r>
              <a:rPr lang="en-US" sz="2000" i="1" dirty="0">
                <a:solidFill>
                  <a:srgbClr val="800000"/>
                </a:solidFill>
              </a:rPr>
              <a:t>voice of a great multitude, as the sound of many waters and as the sound of mighty </a:t>
            </a:r>
            <a:r>
              <a:rPr lang="en-US" sz="2000" i="1" dirty="0" err="1">
                <a:solidFill>
                  <a:srgbClr val="800000"/>
                </a:solidFill>
              </a:rPr>
              <a:t>thunderings</a:t>
            </a:r>
            <a:r>
              <a:rPr lang="en-US" sz="2000" i="1" dirty="0">
                <a:solidFill>
                  <a:srgbClr val="800000"/>
                </a:solidFill>
              </a:rPr>
              <a:t>, saying, </a:t>
            </a:r>
            <a:r>
              <a:rPr lang="en-US" sz="2000" i="1" dirty="0" smtClean="0">
                <a:solidFill>
                  <a:srgbClr val="800000"/>
                </a:solidFill>
              </a:rPr>
              <a:t>“Alleluia</a:t>
            </a:r>
            <a:r>
              <a:rPr lang="en-US" sz="2000" i="1" dirty="0">
                <a:solidFill>
                  <a:srgbClr val="800000"/>
                </a:solidFill>
              </a:rPr>
              <a:t>! For the Lord God Omnipotent reigns</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19:1-6</a:t>
            </a:r>
            <a:r>
              <a:rPr lang="en-US" sz="2000" dirty="0" smtClean="0"/>
              <a:t>)</a:t>
            </a:r>
          </a:p>
          <a:p>
            <a:pPr>
              <a:lnSpc>
                <a:spcPct val="98000"/>
              </a:lnSpc>
              <a:spcBef>
                <a:spcPts val="0"/>
              </a:spcBef>
            </a:pPr>
            <a:r>
              <a:rPr lang="en-US" sz="2000" dirty="0" smtClean="0"/>
              <a:t>In contrast with merchants, kings, and sailors, heaven rejoices over Rome’s fall!</a:t>
            </a:r>
          </a:p>
          <a:p>
            <a:pPr>
              <a:lnSpc>
                <a:spcPct val="98000"/>
              </a:lnSpc>
              <a:spcBef>
                <a:spcPts val="0"/>
              </a:spcBef>
            </a:pPr>
            <a:r>
              <a:rPr lang="en-US" sz="2000" dirty="0" smtClean="0"/>
              <a:t>Note, the finality of her destruction (</a:t>
            </a:r>
            <a:r>
              <a:rPr lang="en-US" sz="2000" b="1" dirty="0" smtClean="0">
                <a:solidFill>
                  <a:srgbClr val="800000"/>
                </a:solidFill>
              </a:rPr>
              <a:t>14:9-11</a:t>
            </a:r>
            <a:r>
              <a:rPr lang="en-US" sz="2000" dirty="0" smtClean="0"/>
              <a:t>).  She cannot overturn or return.</a:t>
            </a:r>
          </a:p>
        </p:txBody>
      </p:sp>
    </p:spTree>
    <p:extLst>
      <p:ext uri="{BB962C8B-B14F-4D97-AF65-F5344CB8AC3E}">
        <p14:creationId xmlns:p14="http://schemas.microsoft.com/office/powerpoint/2010/main" val="21816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3 – Christ among the Lampstands #2</a:t>
            </a:r>
            <a:endParaRPr lang="en-US" sz="1800" b="1" dirty="0"/>
          </a:p>
        </p:txBody>
      </p:sp>
    </p:spTree>
    <p:extLst>
      <p:ext uri="{BB962C8B-B14F-4D97-AF65-F5344CB8AC3E}">
        <p14:creationId xmlns:p14="http://schemas.microsoft.com/office/powerpoint/2010/main" val="3996920380"/>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Has Judged the Great Harlot</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is God described in this context, and how does the judgment against the great harlot reflect this conclusion</a:t>
            </a:r>
            <a:r>
              <a:rPr lang="en-US" sz="2000" dirty="0" smtClean="0"/>
              <a:t>?</a:t>
            </a:r>
          </a:p>
          <a:p>
            <a:pPr marL="0" lvl="0" indent="0">
              <a:buNone/>
            </a:pPr>
            <a:r>
              <a:rPr lang="en-US" sz="2000" i="1" dirty="0">
                <a:solidFill>
                  <a:srgbClr val="800000"/>
                </a:solidFill>
              </a:rPr>
              <a:t>After these things I heard a loud voice of </a:t>
            </a:r>
            <a:r>
              <a:rPr lang="en-US" sz="2000" i="1" dirty="0" smtClean="0">
                <a:solidFill>
                  <a:srgbClr val="800000"/>
                </a:solidFill>
              </a:rPr>
              <a:t>a </a:t>
            </a:r>
            <a:r>
              <a:rPr lang="en-US" sz="2000" i="1" dirty="0">
                <a:solidFill>
                  <a:srgbClr val="800000"/>
                </a:solidFill>
              </a:rPr>
              <a:t>great multitude in heaven, saying, </a:t>
            </a:r>
            <a:r>
              <a:rPr lang="en-US" sz="2000" i="1" dirty="0" smtClean="0">
                <a:solidFill>
                  <a:srgbClr val="800000"/>
                </a:solidFill>
              </a:rPr>
              <a:t>“Alleluia</a:t>
            </a:r>
            <a:r>
              <a:rPr lang="en-US" sz="2000" i="1" dirty="0">
                <a:solidFill>
                  <a:srgbClr val="800000"/>
                </a:solidFill>
              </a:rPr>
              <a:t>! </a:t>
            </a:r>
            <a:r>
              <a:rPr lang="en-US" sz="2000" b="1" i="1" dirty="0">
                <a:solidFill>
                  <a:srgbClr val="800000"/>
                </a:solidFill>
              </a:rPr>
              <a:t>Salvation</a:t>
            </a:r>
            <a:r>
              <a:rPr lang="en-US" sz="2000" i="1" dirty="0">
                <a:solidFill>
                  <a:srgbClr val="800000"/>
                </a:solidFill>
              </a:rPr>
              <a:t> and </a:t>
            </a:r>
            <a:r>
              <a:rPr lang="en-US" sz="2000" b="1" i="1" dirty="0">
                <a:solidFill>
                  <a:srgbClr val="800000"/>
                </a:solidFill>
              </a:rPr>
              <a:t>glory</a:t>
            </a:r>
            <a:r>
              <a:rPr lang="en-US" sz="2000" i="1" dirty="0">
                <a:solidFill>
                  <a:srgbClr val="800000"/>
                </a:solidFill>
              </a:rPr>
              <a:t> and </a:t>
            </a:r>
            <a:r>
              <a:rPr lang="en-US" sz="2000" b="1" i="1" dirty="0">
                <a:solidFill>
                  <a:srgbClr val="800000"/>
                </a:solidFill>
              </a:rPr>
              <a:t>honor</a:t>
            </a:r>
            <a:r>
              <a:rPr lang="en-US" sz="2000" i="1" dirty="0">
                <a:solidFill>
                  <a:srgbClr val="800000"/>
                </a:solidFill>
              </a:rPr>
              <a:t> and </a:t>
            </a:r>
            <a:r>
              <a:rPr lang="en-US" sz="2000" b="1" i="1" dirty="0">
                <a:solidFill>
                  <a:srgbClr val="800000"/>
                </a:solidFill>
              </a:rPr>
              <a:t>power</a:t>
            </a:r>
            <a:r>
              <a:rPr lang="en-US" sz="2000" i="1" dirty="0">
                <a:solidFill>
                  <a:srgbClr val="800000"/>
                </a:solidFill>
              </a:rPr>
              <a:t> </a:t>
            </a:r>
            <a:r>
              <a:rPr lang="en-US" sz="2000" b="1" i="1" u="sng" dirty="0">
                <a:solidFill>
                  <a:srgbClr val="800000"/>
                </a:solidFill>
              </a:rPr>
              <a:t>belong</a:t>
            </a:r>
            <a:r>
              <a:rPr lang="en-US" sz="2000" b="1" i="1" dirty="0">
                <a:solidFill>
                  <a:srgbClr val="800000"/>
                </a:solidFill>
              </a:rPr>
              <a:t> to the Lord our God</a:t>
            </a:r>
            <a:r>
              <a:rPr lang="en-US" sz="2000" i="1" dirty="0" smtClean="0">
                <a:solidFill>
                  <a:srgbClr val="800000"/>
                </a:solidFill>
              </a:rPr>
              <a:t>!  For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righteous</a:t>
            </a:r>
            <a:r>
              <a:rPr lang="en-US" sz="2000" i="1" dirty="0">
                <a:solidFill>
                  <a:srgbClr val="800000"/>
                </a:solidFill>
              </a:rPr>
              <a:t> are </a:t>
            </a:r>
            <a:r>
              <a:rPr lang="en-US" sz="2000" b="1" i="1" dirty="0">
                <a:solidFill>
                  <a:srgbClr val="800000"/>
                </a:solidFill>
              </a:rPr>
              <a:t>His judgments</a:t>
            </a:r>
            <a:r>
              <a:rPr lang="en-US" sz="2000" i="1" dirty="0">
                <a:solidFill>
                  <a:srgbClr val="800000"/>
                </a:solidFill>
              </a:rPr>
              <a:t>, because </a:t>
            </a:r>
            <a:r>
              <a:rPr lang="en-US" sz="2000" b="1" i="1" dirty="0">
                <a:solidFill>
                  <a:srgbClr val="800000"/>
                </a:solidFill>
              </a:rPr>
              <a:t>He has </a:t>
            </a:r>
            <a:r>
              <a:rPr lang="en-US" sz="2000" b="1" i="1" u="sng" dirty="0">
                <a:solidFill>
                  <a:srgbClr val="800000"/>
                </a:solidFill>
              </a:rPr>
              <a:t>judged</a:t>
            </a:r>
            <a:r>
              <a:rPr lang="en-US" sz="2000" b="1" i="1" dirty="0">
                <a:solidFill>
                  <a:srgbClr val="800000"/>
                </a:solidFill>
              </a:rPr>
              <a:t> the great harlot </a:t>
            </a:r>
            <a:r>
              <a:rPr lang="en-US" sz="2000" i="1" dirty="0">
                <a:solidFill>
                  <a:srgbClr val="800000"/>
                </a:solidFill>
              </a:rPr>
              <a:t>who </a:t>
            </a:r>
            <a:r>
              <a:rPr lang="en-US" sz="2000" b="1" i="1" dirty="0">
                <a:solidFill>
                  <a:srgbClr val="800000"/>
                </a:solidFill>
              </a:rPr>
              <a:t>corrupted the earth</a:t>
            </a:r>
            <a:r>
              <a:rPr lang="en-US" sz="2000" i="1" dirty="0">
                <a:solidFill>
                  <a:srgbClr val="800000"/>
                </a:solidFill>
              </a:rPr>
              <a:t> with her fornication; and </a:t>
            </a:r>
            <a:r>
              <a:rPr lang="en-US" sz="2000" b="1" i="1" dirty="0">
                <a:solidFill>
                  <a:srgbClr val="800000"/>
                </a:solidFill>
              </a:rPr>
              <a:t>He has </a:t>
            </a:r>
            <a:r>
              <a:rPr lang="en-US" sz="2000" b="1" i="1" u="sng" dirty="0">
                <a:solidFill>
                  <a:srgbClr val="800000"/>
                </a:solidFill>
              </a:rPr>
              <a:t>avenged</a:t>
            </a:r>
            <a:r>
              <a:rPr lang="en-US" sz="2000" b="1" i="1" dirty="0">
                <a:solidFill>
                  <a:srgbClr val="800000"/>
                </a:solidFill>
              </a:rPr>
              <a:t> on her the blood of His servants shed by her</a:t>
            </a:r>
            <a:r>
              <a:rPr lang="en-US" sz="2000" i="1" dirty="0" smtClean="0">
                <a:solidFill>
                  <a:srgbClr val="800000"/>
                </a:solidFill>
              </a:rPr>
              <a:t>.”  </a:t>
            </a:r>
            <a:r>
              <a:rPr lang="en-US" sz="2000" i="1" dirty="0">
                <a:solidFill>
                  <a:srgbClr val="800000"/>
                </a:solidFill>
              </a:rPr>
              <a:t>Again they said, </a:t>
            </a:r>
            <a:r>
              <a:rPr lang="en-US" sz="2000" i="1" dirty="0" smtClean="0">
                <a:solidFill>
                  <a:srgbClr val="800000"/>
                </a:solidFill>
              </a:rPr>
              <a:t>“Alleluia</a:t>
            </a:r>
            <a:r>
              <a:rPr lang="en-US" sz="2000" i="1" dirty="0">
                <a:solidFill>
                  <a:srgbClr val="800000"/>
                </a:solidFill>
              </a:rPr>
              <a:t>! Her smoke rises up forever and ever</a:t>
            </a:r>
            <a:r>
              <a:rPr lang="en-US" sz="2000" i="1" dirty="0" smtClean="0">
                <a:solidFill>
                  <a:srgbClr val="800000"/>
                </a:solidFill>
              </a:rPr>
              <a:t>!”  </a:t>
            </a:r>
            <a:r>
              <a:rPr lang="en-US" sz="2000" i="1" dirty="0">
                <a:solidFill>
                  <a:srgbClr val="800000"/>
                </a:solidFill>
              </a:rPr>
              <a:t>And </a:t>
            </a:r>
            <a:r>
              <a:rPr lang="en-US" sz="2000" i="1" dirty="0" smtClean="0">
                <a:solidFill>
                  <a:srgbClr val="800000"/>
                </a:solidFill>
              </a:rPr>
              <a:t>the </a:t>
            </a:r>
            <a:r>
              <a:rPr lang="en-US" sz="2000" i="1" dirty="0">
                <a:solidFill>
                  <a:srgbClr val="800000"/>
                </a:solidFill>
              </a:rPr>
              <a:t>twenty-four elders and </a:t>
            </a:r>
            <a:r>
              <a:rPr lang="en-US" sz="2000" i="1" dirty="0" smtClean="0">
                <a:solidFill>
                  <a:srgbClr val="800000"/>
                </a:solidFill>
              </a:rPr>
              <a:t>the </a:t>
            </a:r>
            <a:r>
              <a:rPr lang="en-US" sz="2000" i="1" dirty="0">
                <a:solidFill>
                  <a:srgbClr val="800000"/>
                </a:solidFill>
              </a:rPr>
              <a:t>four living creatures fell down and worshiped God who sat on the throne, saying, </a:t>
            </a:r>
            <a:r>
              <a:rPr lang="en-US" sz="2000" i="1" dirty="0" smtClean="0">
                <a:solidFill>
                  <a:srgbClr val="800000"/>
                </a:solidFill>
              </a:rPr>
              <a:t>“Amen</a:t>
            </a:r>
            <a:r>
              <a:rPr lang="en-US" sz="2000" i="1" dirty="0">
                <a:solidFill>
                  <a:srgbClr val="800000"/>
                </a:solidFill>
              </a:rPr>
              <a:t>! </a:t>
            </a:r>
            <a:r>
              <a:rPr lang="en-US" sz="2000" b="1" i="1" dirty="0">
                <a:solidFill>
                  <a:srgbClr val="800000"/>
                </a:solidFill>
              </a:rPr>
              <a:t>Alleluia</a:t>
            </a:r>
            <a:r>
              <a:rPr lang="en-US" sz="2000" i="1" dirty="0" smtClean="0">
                <a:solidFill>
                  <a:srgbClr val="800000"/>
                </a:solidFill>
              </a:rPr>
              <a:t>!” … And </a:t>
            </a:r>
            <a:r>
              <a:rPr lang="en-US" sz="2000" i="1" dirty="0">
                <a:solidFill>
                  <a:srgbClr val="800000"/>
                </a:solidFill>
              </a:rPr>
              <a:t>I heard, as it were, </a:t>
            </a:r>
            <a:r>
              <a:rPr lang="en-US" sz="2000" i="1" dirty="0" smtClean="0">
                <a:solidFill>
                  <a:srgbClr val="800000"/>
                </a:solidFill>
              </a:rPr>
              <a:t>the </a:t>
            </a:r>
            <a:r>
              <a:rPr lang="en-US" sz="2000" i="1" dirty="0">
                <a:solidFill>
                  <a:srgbClr val="800000"/>
                </a:solidFill>
              </a:rPr>
              <a:t>voice of a great multitude, as the sound of many waters and as the sound of mighty </a:t>
            </a:r>
            <a:r>
              <a:rPr lang="en-US" sz="2000" i="1" dirty="0" err="1">
                <a:solidFill>
                  <a:srgbClr val="800000"/>
                </a:solidFill>
              </a:rPr>
              <a:t>thunderings</a:t>
            </a:r>
            <a:r>
              <a:rPr lang="en-US" sz="2000" i="1" dirty="0">
                <a:solidFill>
                  <a:srgbClr val="800000"/>
                </a:solidFill>
              </a:rPr>
              <a:t>, saying, </a:t>
            </a:r>
            <a:r>
              <a:rPr lang="en-US" sz="2000" i="1" dirty="0" smtClean="0">
                <a:solidFill>
                  <a:srgbClr val="800000"/>
                </a:solidFill>
              </a:rPr>
              <a:t>“</a:t>
            </a:r>
            <a:r>
              <a:rPr lang="en-US" sz="2000" b="1" i="1" dirty="0" smtClean="0">
                <a:solidFill>
                  <a:srgbClr val="800000"/>
                </a:solidFill>
              </a:rPr>
              <a:t>Alleluia</a:t>
            </a:r>
            <a:r>
              <a:rPr lang="en-US" sz="2000" b="1" i="1" dirty="0">
                <a:solidFill>
                  <a:srgbClr val="800000"/>
                </a:solidFill>
              </a:rPr>
              <a:t>! For the Lord God </a:t>
            </a:r>
            <a:r>
              <a:rPr lang="en-US" sz="2000" b="1" i="1" u="sng" dirty="0">
                <a:solidFill>
                  <a:srgbClr val="800000"/>
                </a:solidFill>
              </a:rPr>
              <a:t>Omnipotent reigns</a:t>
            </a:r>
            <a:r>
              <a:rPr lang="en-US" sz="2000" b="1" i="1" dirty="0" smtClean="0">
                <a:solidFill>
                  <a:srgbClr val="800000"/>
                </a:solidFill>
              </a:rPr>
              <a:t>!</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19:1-6</a:t>
            </a:r>
            <a:r>
              <a:rPr lang="en-US" sz="2000" dirty="0" smtClean="0"/>
              <a:t>)</a:t>
            </a:r>
          </a:p>
          <a:p>
            <a:r>
              <a:rPr lang="en-US" sz="2000" b="1" dirty="0" smtClean="0"/>
              <a:t>All Powerful </a:t>
            </a:r>
            <a:r>
              <a:rPr lang="en-US" sz="2000" dirty="0" smtClean="0"/>
              <a:t>– The city that conquered the world was conquered by God.</a:t>
            </a:r>
          </a:p>
          <a:p>
            <a:r>
              <a:rPr lang="en-US" sz="2000" b="1" dirty="0" smtClean="0"/>
              <a:t>Righteous</a:t>
            </a:r>
            <a:r>
              <a:rPr lang="en-US" sz="2000" dirty="0" smtClean="0"/>
              <a:t> – The corrupting harlot who unjustly murdered was justly executed.</a:t>
            </a:r>
          </a:p>
        </p:txBody>
      </p:sp>
    </p:spTree>
    <p:extLst>
      <p:ext uri="{BB962C8B-B14F-4D97-AF65-F5344CB8AC3E}">
        <p14:creationId xmlns:p14="http://schemas.microsoft.com/office/powerpoint/2010/main" val="1316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Preparation </a:t>
            </a:r>
            <a:r>
              <a:rPr lang="en-US" dirty="0" smtClean="0"/>
              <a:t>for</a:t>
            </a:r>
          </a:p>
          <a:p>
            <a:r>
              <a:rPr lang="en-US" dirty="0" smtClean="0"/>
              <a:t>the </a:t>
            </a:r>
            <a:r>
              <a:rPr lang="en-US" dirty="0"/>
              <a:t>Marriage Feast</a:t>
            </a:r>
            <a:endParaRPr lang="en-US" dirty="0" smtClean="0"/>
          </a:p>
          <a:p>
            <a:r>
              <a:rPr lang="en-US" dirty="0" smtClean="0"/>
              <a:t>Revelation 19:7-10</a:t>
            </a:r>
            <a:endParaRPr lang="en-US" dirty="0"/>
          </a:p>
        </p:txBody>
      </p:sp>
    </p:spTree>
    <p:extLst>
      <p:ext uri="{BB962C8B-B14F-4D97-AF65-F5344CB8AC3E}">
        <p14:creationId xmlns:p14="http://schemas.microsoft.com/office/powerpoint/2010/main" val="3365183233"/>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a:t>
            </a:r>
            <a:r>
              <a:rPr lang="en-US" smtClean="0"/>
              <a:t>Wedding Customs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“Let us be glad and rejoice and give Him glory, for </a:t>
            </a:r>
            <a:r>
              <a:rPr lang="en-US" sz="2000" b="1" i="1" dirty="0">
                <a:solidFill>
                  <a:srgbClr val="800000"/>
                </a:solidFill>
              </a:rPr>
              <a:t>the </a:t>
            </a:r>
            <a:r>
              <a:rPr lang="en-US" sz="2000" b="1" i="1" u="sng" dirty="0">
                <a:solidFill>
                  <a:srgbClr val="800000"/>
                </a:solidFill>
              </a:rPr>
              <a:t>marriage of the Lamb</a:t>
            </a:r>
            <a:r>
              <a:rPr lang="en-US" sz="2000" b="1" i="1" dirty="0">
                <a:solidFill>
                  <a:srgbClr val="800000"/>
                </a:solidFill>
              </a:rPr>
              <a:t> </a:t>
            </a:r>
            <a:r>
              <a:rPr lang="en-US" sz="2000" i="1" dirty="0">
                <a:solidFill>
                  <a:srgbClr val="800000"/>
                </a:solidFill>
              </a:rPr>
              <a:t>has come, and </a:t>
            </a:r>
            <a:r>
              <a:rPr lang="en-US" sz="2000" b="1" i="1" u="sng" dirty="0">
                <a:solidFill>
                  <a:srgbClr val="800000"/>
                </a:solidFill>
              </a:rPr>
              <a:t>His wife</a:t>
            </a:r>
            <a:r>
              <a:rPr lang="en-US" sz="2000" b="1" i="1" dirty="0">
                <a:solidFill>
                  <a:srgbClr val="800000"/>
                </a:solidFill>
              </a:rPr>
              <a:t> has made herself ready</a:t>
            </a:r>
            <a:r>
              <a:rPr lang="en-US" sz="2000" i="1" dirty="0" smtClean="0">
                <a:solidFill>
                  <a:srgbClr val="800000"/>
                </a:solidFill>
              </a:rPr>
              <a:t>.”  </a:t>
            </a:r>
            <a:r>
              <a:rPr lang="en-US" sz="2000" i="1" dirty="0">
                <a:solidFill>
                  <a:srgbClr val="800000"/>
                </a:solidFill>
              </a:rPr>
              <a:t>And to her it was granted to be arrayed in fine linen, clean and bright, for the fine linen is the righteous acts of the saints</a:t>
            </a:r>
            <a:r>
              <a:rPr lang="en-US" sz="2000" i="1" dirty="0" smtClean="0">
                <a:solidFill>
                  <a:srgbClr val="800000"/>
                </a:solidFill>
              </a:rPr>
              <a:t>.  </a:t>
            </a:r>
            <a:r>
              <a:rPr lang="en-US" sz="2000" i="1" dirty="0">
                <a:solidFill>
                  <a:srgbClr val="800000"/>
                </a:solidFill>
              </a:rPr>
              <a:t>Then he said to me, </a:t>
            </a:r>
            <a:r>
              <a:rPr lang="en-US" sz="2000" i="1" dirty="0" smtClean="0">
                <a:solidFill>
                  <a:srgbClr val="800000"/>
                </a:solidFill>
              </a:rPr>
              <a:t>“Write: ‘</a:t>
            </a:r>
            <a:r>
              <a:rPr lang="en-US" sz="2000" b="1" i="1" dirty="0" smtClean="0">
                <a:solidFill>
                  <a:srgbClr val="800000"/>
                </a:solidFill>
              </a:rPr>
              <a:t>Blessed </a:t>
            </a:r>
            <a:r>
              <a:rPr lang="en-US" sz="2000" b="1" i="1" dirty="0">
                <a:solidFill>
                  <a:srgbClr val="800000"/>
                </a:solidFill>
              </a:rPr>
              <a:t>are those who are called to </a:t>
            </a:r>
            <a:r>
              <a:rPr lang="en-US" sz="2000" b="1" i="1" u="sng" dirty="0">
                <a:solidFill>
                  <a:srgbClr val="800000"/>
                </a:solidFill>
              </a:rPr>
              <a:t>the marriage supper</a:t>
            </a:r>
            <a:r>
              <a:rPr lang="en-US" sz="2000" b="1" i="1" dirty="0">
                <a:solidFill>
                  <a:srgbClr val="800000"/>
                </a:solidFill>
              </a:rPr>
              <a:t> of the Lamb</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a:t>
            </a:r>
            <a:r>
              <a:rPr lang="en-US" sz="2000" b="1" i="1" dirty="0">
                <a:solidFill>
                  <a:srgbClr val="800000"/>
                </a:solidFill>
              </a:rPr>
              <a:t>true</a:t>
            </a:r>
            <a:r>
              <a:rPr lang="en-US" sz="2000" i="1" dirty="0">
                <a:solidFill>
                  <a:srgbClr val="800000"/>
                </a:solidFill>
              </a:rPr>
              <a:t> sayings of God</a:t>
            </a:r>
            <a:r>
              <a:rPr lang="en-US" sz="2000" i="1" dirty="0" smtClean="0">
                <a:solidFill>
                  <a:srgbClr val="800000"/>
                </a:solidFill>
              </a:rPr>
              <a:t>.” </a:t>
            </a:r>
            <a:r>
              <a:rPr lang="en-US" sz="2000" dirty="0" smtClean="0"/>
              <a:t>(</a:t>
            </a:r>
            <a:r>
              <a:rPr lang="en-US" sz="2000" b="1" dirty="0" smtClean="0">
                <a:solidFill>
                  <a:srgbClr val="800000"/>
                </a:solidFill>
              </a:rPr>
              <a:t>Revelation 19:7-9</a:t>
            </a:r>
            <a:r>
              <a:rPr lang="en-US" sz="2000" dirty="0" smtClean="0"/>
              <a:t>)</a:t>
            </a:r>
          </a:p>
          <a:p>
            <a:pPr marL="346075" lvl="0" indent="-346075">
              <a:lnSpc>
                <a:spcPct val="97000"/>
              </a:lnSpc>
              <a:spcBef>
                <a:spcPts val="0"/>
              </a:spcBef>
              <a:buFont typeface="+mj-lt"/>
              <a:buAutoNum type="arabicPeriod" startAt="3"/>
            </a:pPr>
            <a:r>
              <a:rPr lang="en-US" sz="2000" dirty="0"/>
              <a:t>Research the primary phases of Jewish weddings.  What is the general significance of the </a:t>
            </a:r>
            <a:r>
              <a:rPr lang="en-US" sz="2000" i="1" dirty="0">
                <a:solidFill>
                  <a:srgbClr val="800000"/>
                </a:solidFill>
              </a:rPr>
              <a:t>“marriage supper”</a:t>
            </a:r>
            <a:r>
              <a:rPr lang="en-US" sz="2000" dirty="0"/>
              <a:t> or marriage feast?</a:t>
            </a:r>
          </a:p>
          <a:p>
            <a:pPr>
              <a:lnSpc>
                <a:spcPct val="97000"/>
              </a:lnSpc>
              <a:spcBef>
                <a:spcPts val="0"/>
              </a:spcBef>
            </a:pPr>
            <a:r>
              <a:rPr lang="en-US" sz="2000" b="1" dirty="0" smtClean="0"/>
              <a:t>Contract</a:t>
            </a:r>
            <a:r>
              <a:rPr lang="en-US" sz="2000" dirty="0" smtClean="0"/>
              <a:t> – Groom or his father negotiates for bride, paying bride price (</a:t>
            </a:r>
            <a:r>
              <a:rPr lang="en-US" sz="2000" i="1" dirty="0" err="1" smtClean="0"/>
              <a:t>ketubah</a:t>
            </a:r>
            <a:r>
              <a:rPr lang="en-US" sz="2000" dirty="0" smtClean="0"/>
              <a:t> – marriage contract; </a:t>
            </a:r>
            <a:r>
              <a:rPr lang="en-US" sz="2000" i="1" dirty="0" err="1" smtClean="0"/>
              <a:t>mohar</a:t>
            </a:r>
            <a:r>
              <a:rPr lang="en-US" sz="2000" dirty="0" smtClean="0"/>
              <a:t> – bride price) </a:t>
            </a:r>
            <a:r>
              <a:rPr lang="en-US" sz="2000" b="1" dirty="0" smtClean="0">
                <a:solidFill>
                  <a:srgbClr val="800000"/>
                </a:solidFill>
              </a:rPr>
              <a:t>Genesis 24:1-5, 52-53; 29:20-27; 34:11-17</a:t>
            </a:r>
            <a:r>
              <a:rPr lang="en-US" sz="2000" dirty="0" smtClean="0"/>
              <a:t>.</a:t>
            </a:r>
          </a:p>
          <a:p>
            <a:pPr>
              <a:lnSpc>
                <a:spcPct val="97000"/>
              </a:lnSpc>
              <a:spcBef>
                <a:spcPts val="0"/>
              </a:spcBef>
            </a:pPr>
            <a:r>
              <a:rPr lang="en-US" sz="2000" b="1" dirty="0" smtClean="0"/>
              <a:t>Betrothal</a:t>
            </a:r>
            <a:r>
              <a:rPr lang="en-US" sz="2000" dirty="0" smtClean="0"/>
              <a:t> – Period of preparation time where bride and groom belong to each other, but live separately, and requires divorce to break.  </a:t>
            </a:r>
            <a:r>
              <a:rPr lang="en-US" sz="2000" b="1" dirty="0" err="1" smtClean="0">
                <a:solidFill>
                  <a:srgbClr val="800000"/>
                </a:solidFill>
              </a:rPr>
              <a:t>Deu</a:t>
            </a:r>
            <a:r>
              <a:rPr lang="en-US" sz="2000" b="1" dirty="0" smtClean="0">
                <a:solidFill>
                  <a:srgbClr val="800000"/>
                </a:solidFill>
              </a:rPr>
              <a:t>. 22:23-26</a:t>
            </a:r>
            <a:r>
              <a:rPr lang="en-US" sz="2000" dirty="0" smtClean="0"/>
              <a:t>; </a:t>
            </a:r>
            <a:r>
              <a:rPr lang="en-US" sz="2000" b="1" dirty="0" smtClean="0">
                <a:solidFill>
                  <a:srgbClr val="800000"/>
                </a:solidFill>
              </a:rPr>
              <a:t>Mat. 1:18-20</a:t>
            </a:r>
            <a:r>
              <a:rPr lang="en-US" sz="2000" dirty="0" smtClean="0"/>
              <a:t>.</a:t>
            </a:r>
          </a:p>
          <a:p>
            <a:pPr>
              <a:lnSpc>
                <a:spcPct val="97000"/>
              </a:lnSpc>
              <a:spcBef>
                <a:spcPts val="0"/>
              </a:spcBef>
            </a:pPr>
            <a:r>
              <a:rPr lang="en-US" sz="2000" b="1" dirty="0" smtClean="0"/>
              <a:t>Procession</a:t>
            </a:r>
            <a:r>
              <a:rPr lang="en-US" sz="2000" dirty="0" smtClean="0"/>
              <a:t> – Groom comes at unknown time for his bride. Example:  </a:t>
            </a:r>
            <a:r>
              <a:rPr lang="en-US" sz="2000" b="1" dirty="0" smtClean="0">
                <a:solidFill>
                  <a:srgbClr val="800000"/>
                </a:solidFill>
              </a:rPr>
              <a:t>Mat. 25:1-13</a:t>
            </a:r>
            <a:r>
              <a:rPr lang="en-US" sz="2000" dirty="0" smtClean="0"/>
              <a:t>.</a:t>
            </a:r>
          </a:p>
          <a:p>
            <a:pPr>
              <a:lnSpc>
                <a:spcPct val="97000"/>
              </a:lnSpc>
              <a:spcBef>
                <a:spcPts val="0"/>
              </a:spcBef>
            </a:pPr>
            <a:r>
              <a:rPr lang="en-US" sz="2000" b="1" dirty="0" smtClean="0"/>
              <a:t>Feast</a:t>
            </a:r>
            <a:r>
              <a:rPr lang="en-US" sz="2000" dirty="0" smtClean="0"/>
              <a:t> – Celebration with friends and family.  Example:  </a:t>
            </a:r>
            <a:r>
              <a:rPr lang="en-US" sz="2000" b="1" dirty="0" smtClean="0">
                <a:solidFill>
                  <a:srgbClr val="800000"/>
                </a:solidFill>
              </a:rPr>
              <a:t>Matthew 22:2-11</a:t>
            </a:r>
            <a:r>
              <a:rPr lang="en-US" sz="2000" dirty="0" smtClean="0"/>
              <a:t>.</a:t>
            </a:r>
          </a:p>
          <a:p>
            <a:pPr>
              <a:lnSpc>
                <a:spcPct val="97000"/>
              </a:lnSpc>
              <a:spcBef>
                <a:spcPts val="0"/>
              </a:spcBef>
            </a:pPr>
            <a:r>
              <a:rPr lang="en-US" sz="2000" b="1" dirty="0" smtClean="0"/>
              <a:t>Cohabitation</a:t>
            </a:r>
            <a:r>
              <a:rPr lang="en-US" sz="2000" dirty="0" smtClean="0"/>
              <a:t> – Groom and wife live together.</a:t>
            </a:r>
            <a:endParaRPr lang="en-US" sz="2000" dirty="0"/>
          </a:p>
        </p:txBody>
      </p:sp>
    </p:spTree>
    <p:extLst>
      <p:ext uri="{BB962C8B-B14F-4D97-AF65-F5344CB8AC3E}">
        <p14:creationId xmlns:p14="http://schemas.microsoft.com/office/powerpoint/2010/main" val="2637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Wife Has Made Herself Ready”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How </a:t>
            </a:r>
            <a:r>
              <a:rPr lang="en-US" sz="2000" dirty="0"/>
              <a:t>is the Lamb’s wife described?  What might be represented by this description?</a:t>
            </a:r>
            <a:r>
              <a:rPr lang="en-US" sz="2000" dirty="0" smtClean="0"/>
              <a:t> </a:t>
            </a:r>
          </a:p>
          <a:p>
            <a:pPr marL="0" indent="0">
              <a:lnSpc>
                <a:spcPct val="97000"/>
              </a:lnSpc>
              <a:spcBef>
                <a:spcPts val="0"/>
              </a:spcBef>
              <a:buNone/>
            </a:pPr>
            <a:r>
              <a:rPr lang="en-US" sz="2000" i="1" dirty="0" smtClean="0">
                <a:solidFill>
                  <a:srgbClr val="800000"/>
                </a:solidFill>
              </a:rPr>
              <a:t>“Let us be glad and rejoice and give Him glory, for the marriage of the Lamb has come, and </a:t>
            </a:r>
            <a:r>
              <a:rPr lang="en-US" sz="2000" b="1" i="1" u="sng" dirty="0" smtClean="0">
                <a:solidFill>
                  <a:srgbClr val="800000"/>
                </a:solidFill>
              </a:rPr>
              <a:t>His wife</a:t>
            </a:r>
            <a:r>
              <a:rPr lang="en-US" sz="2000" b="1" i="1" dirty="0" smtClean="0">
                <a:solidFill>
                  <a:srgbClr val="800000"/>
                </a:solidFill>
              </a:rPr>
              <a:t> has made herself ready</a:t>
            </a:r>
            <a:r>
              <a:rPr lang="en-US" sz="2000" i="1" dirty="0" smtClean="0">
                <a:solidFill>
                  <a:srgbClr val="800000"/>
                </a:solidFill>
              </a:rPr>
              <a:t>.”  And </a:t>
            </a:r>
            <a:r>
              <a:rPr lang="en-US" sz="2000" b="1" i="1" dirty="0" smtClean="0">
                <a:solidFill>
                  <a:srgbClr val="800000"/>
                </a:solidFill>
              </a:rPr>
              <a:t>to her it was </a:t>
            </a:r>
            <a:r>
              <a:rPr lang="en-US" sz="2000" b="1" i="1" u="sng" dirty="0" smtClean="0">
                <a:solidFill>
                  <a:srgbClr val="800000"/>
                </a:solidFill>
              </a:rPr>
              <a:t>granted</a:t>
            </a:r>
            <a:r>
              <a:rPr lang="en-US" sz="2000" b="1" i="1" dirty="0" smtClean="0">
                <a:solidFill>
                  <a:srgbClr val="800000"/>
                </a:solidFill>
              </a:rPr>
              <a:t> to be arrayed in fine linen, clean and bright</a:t>
            </a:r>
            <a:r>
              <a:rPr lang="en-US" sz="2000" i="1" dirty="0" smtClean="0">
                <a:solidFill>
                  <a:srgbClr val="800000"/>
                </a:solidFill>
              </a:rPr>
              <a:t>, </a:t>
            </a:r>
            <a:r>
              <a:rPr lang="en-US" sz="2000" b="1" i="1" dirty="0" smtClean="0">
                <a:solidFill>
                  <a:srgbClr val="800000"/>
                </a:solidFill>
              </a:rPr>
              <a:t>for the fine linen is the </a:t>
            </a:r>
            <a:r>
              <a:rPr lang="en-US" sz="2000" b="1" i="1" u="sng" dirty="0" smtClean="0">
                <a:solidFill>
                  <a:srgbClr val="800000"/>
                </a:solidFill>
              </a:rPr>
              <a:t>righteous acts of the saints</a:t>
            </a:r>
            <a:r>
              <a:rPr lang="en-US" sz="2000" i="1" dirty="0" smtClean="0">
                <a:solidFill>
                  <a:srgbClr val="800000"/>
                </a:solidFill>
              </a:rPr>
              <a:t>. </a:t>
            </a:r>
            <a:r>
              <a:rPr lang="en-US" sz="2000" dirty="0" smtClean="0"/>
              <a:t>(</a:t>
            </a:r>
            <a:r>
              <a:rPr lang="en-US" sz="2000" b="1" dirty="0" smtClean="0">
                <a:solidFill>
                  <a:srgbClr val="800000"/>
                </a:solidFill>
              </a:rPr>
              <a:t>Revelation 19:7-8</a:t>
            </a:r>
            <a:r>
              <a:rPr lang="en-US" sz="2000" dirty="0" smtClean="0"/>
              <a:t>)</a:t>
            </a:r>
          </a:p>
          <a:p>
            <a:r>
              <a:rPr lang="en-US" sz="2000" dirty="0" smtClean="0"/>
              <a:t>Represents ongoing betrothal, preparation period awaiting marriage feast.</a:t>
            </a:r>
          </a:p>
          <a:p>
            <a:r>
              <a:rPr lang="en-US" sz="2000" i="1" dirty="0" smtClean="0">
                <a:solidFill>
                  <a:srgbClr val="800000"/>
                </a:solidFill>
              </a:rPr>
              <a:t>“To her it was granted”</a:t>
            </a:r>
            <a:r>
              <a:rPr lang="en-US" sz="2000" dirty="0" smtClean="0">
                <a:solidFill>
                  <a:srgbClr val="800000"/>
                </a:solidFill>
              </a:rPr>
              <a:t> </a:t>
            </a:r>
            <a:r>
              <a:rPr lang="en-US" sz="2000" dirty="0" smtClean="0"/>
              <a:t>– Bride was given opportunity to array herself in pure linen.  May allude to either love of her father or initial unworthiness.</a:t>
            </a:r>
          </a:p>
          <a:p>
            <a:r>
              <a:rPr lang="en-US" sz="2000" dirty="0" smtClean="0"/>
              <a:t>Ultimately, she prepares herself with righteous adornment, </a:t>
            </a:r>
            <a:r>
              <a:rPr lang="en-US" sz="2000" i="1" dirty="0" smtClean="0">
                <a:solidFill>
                  <a:srgbClr val="800000"/>
                </a:solidFill>
              </a:rPr>
              <a:t>“righteous acts”</a:t>
            </a:r>
            <a:r>
              <a:rPr lang="en-US" sz="2000" dirty="0" smtClean="0"/>
              <a:t>.</a:t>
            </a:r>
          </a:p>
        </p:txBody>
      </p:sp>
    </p:spTree>
    <p:extLst>
      <p:ext uri="{BB962C8B-B14F-4D97-AF65-F5344CB8AC3E}">
        <p14:creationId xmlns:p14="http://schemas.microsoft.com/office/powerpoint/2010/main" val="119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 The Lamb’s Bride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endParaRPr lang="en-US" sz="2000" dirty="0" smtClean="0"/>
          </a:p>
          <a:p>
            <a:r>
              <a:rPr lang="en-US" sz="2000" b="1" dirty="0" smtClean="0"/>
              <a:t>Contract</a:t>
            </a:r>
            <a:r>
              <a:rPr lang="en-US" sz="2000" dirty="0" smtClean="0"/>
              <a:t> – Father and Groom negotiates for bride, paying bride price (</a:t>
            </a:r>
            <a:r>
              <a:rPr lang="en-US" sz="2000" b="1" dirty="0" smtClean="0">
                <a:solidFill>
                  <a:srgbClr val="800000"/>
                </a:solidFill>
              </a:rPr>
              <a:t>John 3:16, 29; Eph. 5:25; Acts 20:28</a:t>
            </a:r>
            <a:r>
              <a:rPr lang="en-US" sz="2000" dirty="0" smtClean="0"/>
              <a:t>).</a:t>
            </a:r>
          </a:p>
          <a:p>
            <a:r>
              <a:rPr lang="en-US" sz="2000" b="1" dirty="0" smtClean="0"/>
              <a:t>Betrothal</a:t>
            </a:r>
            <a:r>
              <a:rPr lang="en-US" sz="2000" dirty="0" smtClean="0"/>
              <a:t> – Period of separation, while bride prepares and sanctifies herself (</a:t>
            </a:r>
            <a:r>
              <a:rPr lang="en-US" sz="2000" b="1" dirty="0" smtClean="0">
                <a:solidFill>
                  <a:srgbClr val="800000"/>
                </a:solidFill>
              </a:rPr>
              <a:t>2 Cor. 11:2; Eph. 5:25-27; Mat. 22:2-11</a:t>
            </a:r>
            <a:r>
              <a:rPr lang="en-US" sz="2000" dirty="0" smtClean="0"/>
              <a:t>) and groom makes preparations (</a:t>
            </a:r>
            <a:r>
              <a:rPr lang="en-US" sz="2000" b="1" dirty="0" smtClean="0">
                <a:solidFill>
                  <a:srgbClr val="800000"/>
                </a:solidFill>
              </a:rPr>
              <a:t>John 14:2-3</a:t>
            </a:r>
            <a:r>
              <a:rPr lang="en-US" sz="2000" dirty="0" smtClean="0"/>
              <a:t>).</a:t>
            </a:r>
          </a:p>
          <a:p>
            <a:r>
              <a:rPr lang="en-US" sz="2000" b="1" dirty="0" smtClean="0"/>
              <a:t>Procession</a:t>
            </a:r>
            <a:r>
              <a:rPr lang="en-US" sz="2000" dirty="0" smtClean="0"/>
              <a:t> </a:t>
            </a:r>
            <a:r>
              <a:rPr lang="en-US" sz="2000" dirty="0"/>
              <a:t>– Groom returns at unknown time with a shout to bring bride to marriage feast (</a:t>
            </a:r>
            <a:r>
              <a:rPr lang="en-US" sz="2000" b="1" dirty="0">
                <a:solidFill>
                  <a:srgbClr val="800000"/>
                </a:solidFill>
              </a:rPr>
              <a:t>Matthew 25:1-13; 1 Thessalonians 4:16</a:t>
            </a:r>
            <a:r>
              <a:rPr lang="en-US" sz="2000" dirty="0"/>
              <a:t>).</a:t>
            </a:r>
          </a:p>
          <a:p>
            <a:r>
              <a:rPr lang="en-US" sz="2000" b="1" dirty="0" smtClean="0"/>
              <a:t>Feast</a:t>
            </a:r>
            <a:r>
              <a:rPr lang="en-US" sz="2000" dirty="0" smtClean="0"/>
              <a:t> – Joy associated with Jesus’ return and God’s judgment (</a:t>
            </a:r>
            <a:r>
              <a:rPr lang="en-US" sz="2000" b="1" dirty="0">
                <a:solidFill>
                  <a:srgbClr val="800000"/>
                </a:solidFill>
              </a:rPr>
              <a:t>Matthew 25:1-13</a:t>
            </a:r>
            <a:r>
              <a:rPr lang="en-US" sz="2000" dirty="0"/>
              <a:t>; </a:t>
            </a:r>
            <a:r>
              <a:rPr lang="en-US" sz="2000" b="1" dirty="0" smtClean="0">
                <a:solidFill>
                  <a:srgbClr val="800000"/>
                </a:solidFill>
              </a:rPr>
              <a:t>Revelation 20-21</a:t>
            </a:r>
            <a:r>
              <a:rPr lang="en-US" sz="2000" dirty="0" smtClean="0"/>
              <a:t>).</a:t>
            </a:r>
          </a:p>
          <a:p>
            <a:r>
              <a:rPr lang="en-US" sz="2000" b="1" dirty="0" smtClean="0"/>
              <a:t>Cohabitation</a:t>
            </a:r>
            <a:r>
              <a:rPr lang="en-US" sz="2000" dirty="0" smtClean="0"/>
              <a:t> – Living with the Lord in eternity in heaven (</a:t>
            </a:r>
            <a:r>
              <a:rPr lang="en-US" sz="2000" b="1" dirty="0" smtClean="0">
                <a:solidFill>
                  <a:srgbClr val="800000"/>
                </a:solidFill>
              </a:rPr>
              <a:t>Revelation 21-22</a:t>
            </a:r>
            <a:r>
              <a:rPr lang="en-US" sz="2000" dirty="0" smtClean="0"/>
              <a:t>).</a:t>
            </a:r>
          </a:p>
        </p:txBody>
      </p:sp>
    </p:spTree>
    <p:extLst>
      <p:ext uri="{BB962C8B-B14F-4D97-AF65-F5344CB8AC3E}">
        <p14:creationId xmlns:p14="http://schemas.microsoft.com/office/powerpoint/2010/main" val="23984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b="1" dirty="0" smtClean="0"/>
              <a:t>???</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244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xEl>
                                              <p:pRg st="4" end="4"/>
                                            </p:txEl>
                                          </p:spTgt>
                                        </p:tgtEl>
                                        <p:attrNameLst>
                                          <p:attrName>r</p:attrName>
                                        </p:attrNameLst>
                                      </p:cBhvr>
                                    </p:animRot>
                                    <p:animRot by="-240000">
                                      <p:cBhvr>
                                        <p:cTn id="7" dur="200" fill="hold">
                                          <p:stCondLst>
                                            <p:cond delay="200"/>
                                          </p:stCondLst>
                                        </p:cTn>
                                        <p:tgtEl>
                                          <p:spTgt spid="5">
                                            <p:txEl>
                                              <p:pRg st="4" end="4"/>
                                            </p:txEl>
                                          </p:spTgt>
                                        </p:tgtEl>
                                        <p:attrNameLst>
                                          <p:attrName>r</p:attrName>
                                        </p:attrNameLst>
                                      </p:cBhvr>
                                    </p:animRot>
                                    <p:animRot by="240000">
                                      <p:cBhvr>
                                        <p:cTn id="8" dur="200" fill="hold">
                                          <p:stCondLst>
                                            <p:cond delay="400"/>
                                          </p:stCondLst>
                                        </p:cTn>
                                        <p:tgtEl>
                                          <p:spTgt spid="5">
                                            <p:txEl>
                                              <p:pRg st="4" end="4"/>
                                            </p:txEl>
                                          </p:spTgt>
                                        </p:tgtEl>
                                        <p:attrNameLst>
                                          <p:attrName>r</p:attrName>
                                        </p:attrNameLst>
                                      </p:cBhvr>
                                    </p:animRot>
                                    <p:animRot by="-240000">
                                      <p:cBhvr>
                                        <p:cTn id="9" dur="200" fill="hold">
                                          <p:stCondLst>
                                            <p:cond delay="600"/>
                                          </p:stCondLst>
                                        </p:cTn>
                                        <p:tgtEl>
                                          <p:spTgt spid="5">
                                            <p:txEl>
                                              <p:pRg st="4" end="4"/>
                                            </p:txEl>
                                          </p:spTgt>
                                        </p:tgtEl>
                                        <p:attrNameLst>
                                          <p:attrName>r</p:attrName>
                                        </p:attrNameLst>
                                      </p:cBhvr>
                                    </p:animRot>
                                    <p:animRot by="120000">
                                      <p:cBhvr>
                                        <p:cTn id="10" dur="200" fill="hold">
                                          <p:stCondLst>
                                            <p:cond delay="80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The Lamb’s Wife – The Church</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1494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Betrothal – Preparation Time</a:t>
            </a:r>
            <a:endParaRPr lang="en-US" dirty="0"/>
          </a:p>
        </p:txBody>
      </p:sp>
      <p:sp>
        <p:nvSpPr>
          <p:cNvPr id="3" name="Content Placeholder 2"/>
          <p:cNvSpPr>
            <a:spLocks noGrp="1"/>
          </p:cNvSpPr>
          <p:nvPr>
            <p:ph sz="quarter" idx="10"/>
          </p:nvPr>
        </p:nvSpPr>
        <p:spPr/>
        <p:txBody>
          <a:bodyPr/>
          <a:lstStyle/>
          <a:p>
            <a:pPr marL="346075" lvl="0" indent="-346075">
              <a:lnSpc>
                <a:spcPct val="94000"/>
              </a:lnSpc>
              <a:spcBef>
                <a:spcPts val="0"/>
              </a:spcBef>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endParaRPr lang="en-US" sz="2000" dirty="0" smtClean="0"/>
          </a:p>
          <a:p>
            <a:pPr>
              <a:lnSpc>
                <a:spcPct val="94000"/>
              </a:lnSpc>
              <a:spcBef>
                <a:spcPts val="0"/>
              </a:spcBef>
            </a:pPr>
            <a:r>
              <a:rPr lang="en-US" sz="2000" dirty="0" smtClean="0"/>
              <a:t>God has rejected previous potential brides, declaring them to be harlots (Assyria, Babylon, </a:t>
            </a:r>
            <a:r>
              <a:rPr lang="en-US" sz="2000" dirty="0" err="1" smtClean="0"/>
              <a:t>Tyre</a:t>
            </a:r>
            <a:r>
              <a:rPr lang="en-US" sz="2000" dirty="0" smtClean="0"/>
              <a:t>, Israel, Judah, Jerusalem, and now Rome).</a:t>
            </a:r>
          </a:p>
          <a:p>
            <a:pPr>
              <a:lnSpc>
                <a:spcPct val="94000"/>
              </a:lnSpc>
              <a:spcBef>
                <a:spcPts val="0"/>
              </a:spcBef>
            </a:pPr>
            <a:r>
              <a:rPr lang="en-US" sz="2000" dirty="0" smtClean="0"/>
              <a:t>The Lamb’s wife represent those:</a:t>
            </a:r>
          </a:p>
          <a:p>
            <a:pPr lvl="1">
              <a:lnSpc>
                <a:spcPct val="94000"/>
              </a:lnSpc>
              <a:spcBef>
                <a:spcPts val="0"/>
              </a:spcBef>
            </a:pPr>
            <a:r>
              <a:rPr lang="en-US" sz="1600" dirty="0" smtClean="0"/>
              <a:t>Purchased with the Lamb’s blood (</a:t>
            </a:r>
            <a:r>
              <a:rPr lang="en-US" sz="1600" b="1" dirty="0" smtClean="0">
                <a:solidFill>
                  <a:srgbClr val="800000"/>
                </a:solidFill>
              </a:rPr>
              <a:t>Ephesians 5:22-27</a:t>
            </a:r>
            <a:r>
              <a:rPr lang="en-US" sz="1600" dirty="0" smtClean="0"/>
              <a:t>).</a:t>
            </a:r>
          </a:p>
          <a:p>
            <a:pPr lvl="1">
              <a:lnSpc>
                <a:spcPct val="94000"/>
              </a:lnSpc>
              <a:spcBef>
                <a:spcPts val="0"/>
              </a:spcBef>
            </a:pPr>
            <a:r>
              <a:rPr lang="en-US" sz="1600" dirty="0" smtClean="0"/>
              <a:t>Adorn themselves with </a:t>
            </a:r>
            <a:r>
              <a:rPr lang="en-US" sz="1600" i="1" dirty="0" smtClean="0">
                <a:solidFill>
                  <a:srgbClr val="800000"/>
                </a:solidFill>
              </a:rPr>
              <a:t>“proper” </a:t>
            </a:r>
            <a:r>
              <a:rPr lang="en-US" sz="1600" dirty="0" smtClean="0"/>
              <a:t>righteous acts (</a:t>
            </a:r>
            <a:r>
              <a:rPr lang="en-US" sz="1600" b="1" dirty="0" smtClean="0">
                <a:solidFill>
                  <a:srgbClr val="800000"/>
                </a:solidFill>
              </a:rPr>
              <a:t>Revelation 19:7-8; 1 Timothy 2:9-10</a:t>
            </a:r>
            <a:r>
              <a:rPr lang="en-US" sz="1600" dirty="0" smtClean="0"/>
              <a:t>).</a:t>
            </a:r>
          </a:p>
          <a:p>
            <a:pPr marL="0" indent="0">
              <a:lnSpc>
                <a:spcPct val="94000"/>
              </a:lnSpc>
              <a:spcBef>
                <a:spcPts val="0"/>
              </a:spcBef>
              <a:buNone/>
            </a:pPr>
            <a:r>
              <a:rPr lang="en-US" sz="2000" i="1" dirty="0">
                <a:solidFill>
                  <a:srgbClr val="800000"/>
                </a:solidFill>
              </a:rPr>
              <a:t>Then he said to me, </a:t>
            </a:r>
            <a:r>
              <a:rPr lang="en-US" sz="2000" i="1" dirty="0" smtClean="0">
                <a:solidFill>
                  <a:srgbClr val="800000"/>
                </a:solidFill>
              </a:rPr>
              <a:t>“Write: ‘</a:t>
            </a:r>
            <a:r>
              <a:rPr lang="en-US" sz="2000" b="1" i="1" dirty="0" smtClean="0">
                <a:solidFill>
                  <a:srgbClr val="800000"/>
                </a:solidFill>
              </a:rPr>
              <a:t>Blessed</a:t>
            </a:r>
            <a:r>
              <a:rPr lang="en-US" sz="2000" i="1" dirty="0" smtClean="0">
                <a:solidFill>
                  <a:srgbClr val="800000"/>
                </a:solidFill>
              </a:rPr>
              <a:t> </a:t>
            </a:r>
            <a:r>
              <a:rPr lang="en-US" sz="2000" i="1" dirty="0">
                <a:solidFill>
                  <a:srgbClr val="800000"/>
                </a:solidFill>
              </a:rPr>
              <a:t>are those who are </a:t>
            </a:r>
            <a:r>
              <a:rPr lang="en-US" sz="2000" b="1" i="1" u="sng" dirty="0">
                <a:solidFill>
                  <a:srgbClr val="800000"/>
                </a:solidFill>
              </a:rPr>
              <a:t>called</a:t>
            </a:r>
            <a:r>
              <a:rPr lang="en-US" sz="2000" b="1" i="1" dirty="0">
                <a:solidFill>
                  <a:srgbClr val="800000"/>
                </a:solidFill>
              </a:rPr>
              <a:t> to the marriage supper </a:t>
            </a:r>
            <a:r>
              <a:rPr lang="en-US" sz="2000" i="1" dirty="0">
                <a:solidFill>
                  <a:srgbClr val="800000"/>
                </a:solidFill>
              </a:rPr>
              <a:t>of the Lamb</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true sayings of God</a:t>
            </a:r>
            <a:r>
              <a:rPr lang="en-US" sz="2000" i="1" dirty="0" smtClean="0">
                <a:solidFill>
                  <a:srgbClr val="800000"/>
                </a:solidFill>
              </a:rPr>
              <a:t>.”</a:t>
            </a:r>
            <a:r>
              <a:rPr lang="en-US" sz="2000" dirty="0" smtClean="0"/>
              <a:t> (</a:t>
            </a:r>
            <a:r>
              <a:rPr lang="en-US" sz="2000" b="1" dirty="0" smtClean="0">
                <a:solidFill>
                  <a:srgbClr val="800000"/>
                </a:solidFill>
              </a:rPr>
              <a:t>Rev. 19:9</a:t>
            </a:r>
            <a:r>
              <a:rPr lang="en-US" sz="2000" dirty="0" smtClean="0"/>
              <a:t>)</a:t>
            </a:r>
          </a:p>
          <a:p>
            <a:pPr>
              <a:lnSpc>
                <a:spcPct val="94000"/>
              </a:lnSpc>
              <a:spcBef>
                <a:spcPts val="0"/>
              </a:spcBef>
            </a:pPr>
            <a:r>
              <a:rPr lang="en-US" sz="2000" dirty="0" smtClean="0"/>
              <a:t>Are we answering the call, or are we </a:t>
            </a:r>
            <a:r>
              <a:rPr lang="en-US" sz="2000" i="1" dirty="0" smtClean="0">
                <a:solidFill>
                  <a:srgbClr val="800000"/>
                </a:solidFill>
              </a:rPr>
              <a:t>“unworthy”</a:t>
            </a:r>
            <a:r>
              <a:rPr lang="en-US" sz="2000" dirty="0" smtClean="0"/>
              <a:t> (</a:t>
            </a:r>
            <a:r>
              <a:rPr lang="en-US" sz="2000" b="1" dirty="0" smtClean="0">
                <a:solidFill>
                  <a:srgbClr val="800000"/>
                </a:solidFill>
              </a:rPr>
              <a:t>3:20</a:t>
            </a:r>
            <a:r>
              <a:rPr lang="en-US" sz="2000" dirty="0" smtClean="0"/>
              <a:t>; </a:t>
            </a:r>
            <a:r>
              <a:rPr lang="en-US" sz="2000" b="1" dirty="0" smtClean="0">
                <a:solidFill>
                  <a:srgbClr val="800000"/>
                </a:solidFill>
              </a:rPr>
              <a:t>Mt.22:1-8</a:t>
            </a:r>
            <a:r>
              <a:rPr lang="en-US" sz="2000" dirty="0" smtClean="0"/>
              <a:t>; </a:t>
            </a:r>
            <a:r>
              <a:rPr lang="en-US" sz="2000" b="1" dirty="0" smtClean="0">
                <a:solidFill>
                  <a:srgbClr val="800000"/>
                </a:solidFill>
              </a:rPr>
              <a:t>Lk.14:15-24</a:t>
            </a:r>
            <a:r>
              <a:rPr lang="en-US" sz="2000" dirty="0" smtClean="0"/>
              <a:t>)?</a:t>
            </a:r>
          </a:p>
          <a:p>
            <a:pPr>
              <a:lnSpc>
                <a:spcPct val="94000"/>
              </a:lnSpc>
              <a:spcBef>
                <a:spcPts val="0"/>
              </a:spcBef>
            </a:pPr>
            <a:r>
              <a:rPr lang="en-US" sz="2000" dirty="0" smtClean="0"/>
              <a:t>Are we answering the call, but not appropriately dressed for the occasion (</a:t>
            </a:r>
            <a:r>
              <a:rPr lang="en-US" sz="2000" b="1" dirty="0" smtClean="0">
                <a:solidFill>
                  <a:srgbClr val="800000"/>
                </a:solidFill>
              </a:rPr>
              <a:t>Matthew 22:9-14; Revelation 19:7-8</a:t>
            </a:r>
            <a:r>
              <a:rPr lang="en-US" sz="2000" dirty="0" smtClean="0"/>
              <a:t>)?</a:t>
            </a:r>
          </a:p>
          <a:p>
            <a:pPr>
              <a:lnSpc>
                <a:spcPct val="94000"/>
              </a:lnSpc>
              <a:spcBef>
                <a:spcPts val="0"/>
              </a:spcBef>
            </a:pPr>
            <a:r>
              <a:rPr lang="en-US" sz="2000" dirty="0" smtClean="0"/>
              <a:t>Will be prepared if the </a:t>
            </a:r>
            <a:r>
              <a:rPr lang="en-US" sz="2000" i="1" dirty="0" smtClean="0">
                <a:solidFill>
                  <a:srgbClr val="800000"/>
                </a:solidFill>
              </a:rPr>
              <a:t>“bridegroom was delayed”</a:t>
            </a:r>
            <a:r>
              <a:rPr lang="en-US" sz="2000" dirty="0" smtClean="0"/>
              <a:t> (</a:t>
            </a:r>
            <a:r>
              <a:rPr lang="en-US" sz="2000" b="1" dirty="0" smtClean="0">
                <a:solidFill>
                  <a:srgbClr val="800000"/>
                </a:solidFill>
              </a:rPr>
              <a:t>Matthew 25:1-13</a:t>
            </a:r>
            <a:r>
              <a:rPr lang="en-US" sz="2000" dirty="0" smtClean="0"/>
              <a:t>)?</a:t>
            </a:r>
          </a:p>
          <a:p>
            <a:pPr>
              <a:lnSpc>
                <a:spcPct val="94000"/>
              </a:lnSpc>
              <a:spcBef>
                <a:spcPts val="0"/>
              </a:spcBef>
            </a:pPr>
            <a:r>
              <a:rPr lang="en-US" sz="2000" dirty="0" smtClean="0"/>
              <a:t>Will He find us waiting as a </a:t>
            </a:r>
            <a:r>
              <a:rPr lang="en-US" sz="2000" i="1" dirty="0" smtClean="0">
                <a:solidFill>
                  <a:srgbClr val="800000"/>
                </a:solidFill>
              </a:rPr>
              <a:t>“chaste virgin”</a:t>
            </a:r>
            <a:r>
              <a:rPr lang="en-US" sz="2000" dirty="0" smtClean="0">
                <a:solidFill>
                  <a:srgbClr val="800000"/>
                </a:solidFill>
              </a:rPr>
              <a:t> </a:t>
            </a:r>
            <a:r>
              <a:rPr lang="en-US" sz="2000" dirty="0" smtClean="0"/>
              <a:t>(</a:t>
            </a:r>
            <a:r>
              <a:rPr lang="en-US" sz="2000" b="1" dirty="0" smtClean="0">
                <a:solidFill>
                  <a:srgbClr val="800000"/>
                </a:solidFill>
              </a:rPr>
              <a:t>2 Corinthians 11:2-3</a:t>
            </a:r>
            <a:r>
              <a:rPr lang="en-US" sz="2000" dirty="0" smtClean="0"/>
              <a:t>)?</a:t>
            </a:r>
          </a:p>
          <a:p>
            <a:pPr>
              <a:lnSpc>
                <a:spcPct val="94000"/>
              </a:lnSpc>
              <a:spcBef>
                <a:spcPts val="0"/>
              </a:spcBef>
            </a:pPr>
            <a:r>
              <a:rPr lang="en-US" sz="2000" dirty="0" smtClean="0"/>
              <a:t>The bride’s price has been paid, but what of the groom’s gift to the bride?</a:t>
            </a:r>
          </a:p>
        </p:txBody>
      </p:sp>
    </p:spTree>
    <p:extLst>
      <p:ext uri="{BB962C8B-B14F-4D97-AF65-F5344CB8AC3E}">
        <p14:creationId xmlns:p14="http://schemas.microsoft.com/office/powerpoint/2010/main" val="38714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Worships the Angel</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Why was it inappropriate for John to worship the angel?  What is the significance of John falling at the feet of the angel to worship him?</a:t>
            </a:r>
            <a:endParaRPr lang="en-US" sz="2000" dirty="0" smtClean="0"/>
          </a:p>
          <a:p>
            <a:pPr marL="0" indent="0">
              <a:buNone/>
            </a:pPr>
            <a:r>
              <a:rPr lang="en-US" sz="2000" i="1" dirty="0">
                <a:solidFill>
                  <a:srgbClr val="800000"/>
                </a:solidFill>
              </a:rPr>
              <a:t>And </a:t>
            </a:r>
            <a:r>
              <a:rPr lang="en-US" sz="2000" b="1" i="1" dirty="0">
                <a:solidFill>
                  <a:srgbClr val="800000"/>
                </a:solidFill>
              </a:rPr>
              <a:t>I fell at his feet to worship him</a:t>
            </a:r>
            <a:r>
              <a:rPr lang="en-US" sz="2000" i="1" dirty="0">
                <a:solidFill>
                  <a:srgbClr val="800000"/>
                </a:solidFill>
              </a:rPr>
              <a:t>. But he said to me, </a:t>
            </a:r>
            <a:r>
              <a:rPr lang="en-US" sz="2000" i="1" dirty="0" smtClean="0">
                <a:solidFill>
                  <a:srgbClr val="800000"/>
                </a:solidFill>
              </a:rPr>
              <a:t>“See </a:t>
            </a:r>
            <a:r>
              <a:rPr lang="en-US" sz="2000" i="1" dirty="0">
                <a:solidFill>
                  <a:srgbClr val="800000"/>
                </a:solidFill>
              </a:rPr>
              <a:t>that you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do that</a:t>
            </a:r>
            <a:r>
              <a:rPr lang="en-US" sz="2000" i="1" dirty="0">
                <a:solidFill>
                  <a:srgbClr val="800000"/>
                </a:solidFill>
              </a:rPr>
              <a:t>! </a:t>
            </a:r>
            <a:r>
              <a:rPr lang="en-US" sz="2000" b="1" i="1" dirty="0">
                <a:solidFill>
                  <a:srgbClr val="800000"/>
                </a:solidFill>
              </a:rPr>
              <a:t>I am your </a:t>
            </a:r>
            <a:r>
              <a:rPr lang="en-US" sz="2000" b="1" i="1" u="sng" dirty="0">
                <a:solidFill>
                  <a:srgbClr val="800000"/>
                </a:solidFill>
              </a:rPr>
              <a:t>fellow servant</a:t>
            </a:r>
            <a:r>
              <a:rPr lang="en-US" sz="2000" b="1" i="1" dirty="0">
                <a:solidFill>
                  <a:srgbClr val="800000"/>
                </a:solidFill>
              </a:rPr>
              <a:t>, and of </a:t>
            </a:r>
            <a:r>
              <a:rPr lang="en-US" sz="2000" b="1" i="1" u="sng" dirty="0">
                <a:solidFill>
                  <a:srgbClr val="800000"/>
                </a:solidFill>
              </a:rPr>
              <a:t>your brethren</a:t>
            </a:r>
            <a:r>
              <a:rPr lang="en-US" sz="2000" i="1" dirty="0">
                <a:solidFill>
                  <a:srgbClr val="800000"/>
                </a:solidFill>
              </a:rPr>
              <a:t> who </a:t>
            </a:r>
            <a:r>
              <a:rPr lang="en-US" sz="2000" b="1" i="1" dirty="0">
                <a:solidFill>
                  <a:srgbClr val="800000"/>
                </a:solidFill>
              </a:rPr>
              <a:t>have the testimony of Jesus</a:t>
            </a:r>
            <a:r>
              <a:rPr lang="en-US" sz="2000" i="1" dirty="0">
                <a:solidFill>
                  <a:srgbClr val="800000"/>
                </a:solidFill>
              </a:rPr>
              <a:t>. </a:t>
            </a:r>
            <a:r>
              <a:rPr lang="en-US" sz="2000" b="1" i="1" dirty="0">
                <a:solidFill>
                  <a:srgbClr val="800000"/>
                </a:solidFill>
              </a:rPr>
              <a:t>Worship </a:t>
            </a:r>
            <a:r>
              <a:rPr lang="en-US" sz="2000" b="1" i="1" u="sng" dirty="0">
                <a:solidFill>
                  <a:srgbClr val="800000"/>
                </a:solidFill>
              </a:rPr>
              <a:t>God</a:t>
            </a:r>
            <a:r>
              <a:rPr lang="en-US" sz="2000" i="1" dirty="0">
                <a:solidFill>
                  <a:srgbClr val="800000"/>
                </a:solidFill>
              </a:rPr>
              <a:t>! For the testimony of Jesus is the spirit of prophecy</a:t>
            </a:r>
            <a:r>
              <a:rPr lang="en-US" sz="2000" i="1" dirty="0" smtClean="0">
                <a:solidFill>
                  <a:srgbClr val="800000"/>
                </a:solidFill>
              </a:rPr>
              <a:t>.”  </a:t>
            </a:r>
            <a:r>
              <a:rPr lang="en-US" sz="2000" dirty="0" smtClean="0"/>
              <a:t>(</a:t>
            </a:r>
            <a:r>
              <a:rPr lang="en-US" sz="2000" b="1" dirty="0" smtClean="0">
                <a:solidFill>
                  <a:srgbClr val="800000"/>
                </a:solidFill>
              </a:rPr>
              <a:t>Revelation 19:10</a:t>
            </a:r>
            <a:r>
              <a:rPr lang="en-US" sz="2000" dirty="0" smtClean="0"/>
              <a:t>)</a:t>
            </a:r>
          </a:p>
          <a:p>
            <a:r>
              <a:rPr lang="en-US" sz="2000" dirty="0" smtClean="0"/>
              <a:t>The angel represents an equal, a fellow servant, a brother.</a:t>
            </a:r>
          </a:p>
          <a:p>
            <a:r>
              <a:rPr lang="en-US" sz="2000" dirty="0" smtClean="0"/>
              <a:t>Only God is to be worshipped (</a:t>
            </a:r>
            <a:r>
              <a:rPr lang="en-US" sz="2000" b="1" dirty="0" smtClean="0">
                <a:solidFill>
                  <a:srgbClr val="800000"/>
                </a:solidFill>
              </a:rPr>
              <a:t>Matthew 4:10</a:t>
            </a:r>
            <a:r>
              <a:rPr lang="en-US" sz="2000" dirty="0" smtClean="0"/>
              <a:t>).</a:t>
            </a:r>
          </a:p>
          <a:p>
            <a:r>
              <a:rPr lang="en-US" sz="2000" dirty="0" smtClean="0"/>
              <a:t>Angels were powerful beings, overwhelming in their own right (</a:t>
            </a:r>
            <a:r>
              <a:rPr lang="en-US" sz="2000" b="1" dirty="0" smtClean="0">
                <a:solidFill>
                  <a:srgbClr val="800000"/>
                </a:solidFill>
              </a:rPr>
              <a:t>Daniel 10:5-11</a:t>
            </a:r>
            <a:r>
              <a:rPr lang="en-US" sz="2000" dirty="0" smtClean="0"/>
              <a:t>).</a:t>
            </a:r>
          </a:p>
          <a:p>
            <a:r>
              <a:rPr lang="en-US" sz="2000" dirty="0" smtClean="0"/>
              <a:t>Emphasizes the credibility of the angel’s testimony, but ultimately Jesus Himself.</a:t>
            </a:r>
          </a:p>
          <a:p>
            <a:r>
              <a:rPr lang="en-US" sz="2000" dirty="0" smtClean="0"/>
              <a:t>Emphasizes the overwhelming joy associated with the angel’s message.</a:t>
            </a:r>
          </a:p>
          <a:p>
            <a:r>
              <a:rPr lang="en-US" sz="2000" dirty="0" smtClean="0"/>
              <a:t>Emphasizes the difficulty in not being distracted even if in a moment – remaining </a:t>
            </a:r>
            <a:r>
              <a:rPr lang="en-US" sz="2000" i="1" dirty="0" smtClean="0">
                <a:solidFill>
                  <a:srgbClr val="800000"/>
                </a:solidFill>
              </a:rPr>
              <a:t>“chaste”</a:t>
            </a:r>
            <a:r>
              <a:rPr lang="en-US" sz="2000" dirty="0"/>
              <a:t> </a:t>
            </a:r>
            <a:r>
              <a:rPr lang="en-US" sz="2000" dirty="0" smtClean="0"/>
              <a:t>for extended betrothal time.</a:t>
            </a:r>
          </a:p>
        </p:txBody>
      </p:sp>
    </p:spTree>
    <p:extLst>
      <p:ext uri="{BB962C8B-B14F-4D97-AF65-F5344CB8AC3E}">
        <p14:creationId xmlns:p14="http://schemas.microsoft.com/office/powerpoint/2010/main" val="22254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Jesus and His </a:t>
            </a:r>
            <a:r>
              <a:rPr lang="en-US" dirty="0" smtClean="0"/>
              <a:t>Army</a:t>
            </a:r>
          </a:p>
          <a:p>
            <a:r>
              <a:rPr lang="en-US" dirty="0" smtClean="0"/>
              <a:t>Poised </a:t>
            </a:r>
            <a:r>
              <a:rPr lang="en-US" dirty="0"/>
              <a:t>for Battle</a:t>
            </a:r>
            <a:endParaRPr lang="en-US" dirty="0" smtClean="0"/>
          </a:p>
          <a:p>
            <a:r>
              <a:rPr lang="en-US" dirty="0" smtClean="0"/>
              <a:t>Revelation 19:11-16</a:t>
            </a:r>
            <a:endParaRPr lang="en-US" dirty="0"/>
          </a:p>
        </p:txBody>
      </p:sp>
    </p:spTree>
    <p:extLst>
      <p:ext uri="{BB962C8B-B14F-4D97-AF65-F5344CB8AC3E}">
        <p14:creationId xmlns:p14="http://schemas.microsoft.com/office/powerpoint/2010/main" val="534997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quarter" idx="10"/>
          </p:nvPr>
        </p:nvSpPr>
        <p:spPr/>
        <p:txBody>
          <a:bodyPr/>
          <a:lstStyle/>
          <a:p>
            <a:pPr>
              <a:spcBef>
                <a:spcPts val="100"/>
              </a:spcBef>
            </a:pPr>
            <a:r>
              <a:rPr lang="en-US" i="1" dirty="0" smtClean="0">
                <a:solidFill>
                  <a:srgbClr val="800000"/>
                </a:solidFill>
              </a:rPr>
              <a:t>“Seven Churches”</a:t>
            </a:r>
            <a:r>
              <a:rPr lang="en-US" dirty="0" smtClean="0"/>
              <a:t> – Symbolic, represents churches everywhere as a whole (because of </a:t>
            </a:r>
            <a:r>
              <a:rPr lang="en-US" i="1" dirty="0" smtClean="0">
                <a:solidFill>
                  <a:srgbClr val="800000"/>
                </a:solidFill>
              </a:rPr>
              <a:t>“7”</a:t>
            </a:r>
            <a:r>
              <a:rPr lang="en-US" dirty="0" smtClean="0"/>
              <a:t> and omits Colossae, Hierapolis, and Troas).</a:t>
            </a:r>
          </a:p>
          <a:p>
            <a:pPr marL="0" indent="0">
              <a:spcBef>
                <a:spcPts val="100"/>
              </a:spcBef>
              <a:buNone/>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0726" y="1806996"/>
            <a:ext cx="4062548" cy="3245182"/>
          </a:xfrm>
          <a:prstGeom prst="rect">
            <a:avLst/>
          </a:prstGeom>
          <a:solidFill>
            <a:schemeClr val="tx1"/>
          </a:solidFill>
        </p:spPr>
      </p:pic>
    </p:spTree>
    <p:extLst>
      <p:ext uri="{BB962C8B-B14F-4D97-AF65-F5344CB8AC3E}">
        <p14:creationId xmlns:p14="http://schemas.microsoft.com/office/powerpoint/2010/main" val="9329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Warrior King</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11?  What is the significance of his fiery eyes and unknown name in verse 12?  What can we learn from His robe and name given in verse 13?</a:t>
            </a:r>
            <a:endParaRPr lang="en-US" sz="2000" dirty="0" smtClean="0"/>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smtClean="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smtClean="0">
                <a:solidFill>
                  <a:srgbClr val="800000"/>
                </a:solidFill>
              </a:rPr>
              <a:t>.  He </a:t>
            </a:r>
            <a:r>
              <a:rPr lang="en-US" sz="2000" i="1" dirty="0">
                <a:solidFill>
                  <a:srgbClr val="800000"/>
                </a:solidFill>
              </a:rPr>
              <a:t>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smtClean="0">
                <a:solidFill>
                  <a:srgbClr val="800000"/>
                </a:solidFill>
              </a:rPr>
              <a:t>. </a:t>
            </a:r>
            <a:r>
              <a:rPr lang="en-US" sz="2000" dirty="0" smtClean="0"/>
              <a:t>(</a:t>
            </a:r>
            <a:r>
              <a:rPr lang="en-US" sz="2000" b="1" dirty="0" smtClean="0">
                <a:solidFill>
                  <a:srgbClr val="800000"/>
                </a:solidFill>
              </a:rPr>
              <a:t>Revelation 19:11-13</a:t>
            </a:r>
            <a:r>
              <a:rPr lang="en-US" sz="2000" dirty="0" smtClean="0"/>
              <a:t>)</a:t>
            </a:r>
          </a:p>
          <a:p>
            <a:pPr>
              <a:lnSpc>
                <a:spcPct val="97000"/>
              </a:lnSpc>
              <a:spcBef>
                <a:spcPts val="0"/>
              </a:spcBef>
            </a:pPr>
            <a:r>
              <a:rPr lang="en-US" sz="2000" dirty="0" smtClean="0"/>
              <a:t>Like the </a:t>
            </a:r>
            <a:r>
              <a:rPr lang="en-US" sz="2000" i="1" dirty="0" smtClean="0">
                <a:solidFill>
                  <a:srgbClr val="800000"/>
                </a:solidFill>
              </a:rPr>
              <a:t>“sayings of God”</a:t>
            </a:r>
            <a:r>
              <a:rPr lang="en-US" sz="2000" dirty="0" smtClean="0"/>
              <a:t>, Jesus is </a:t>
            </a:r>
            <a:r>
              <a:rPr lang="en-US" sz="2000" i="1" dirty="0" smtClean="0">
                <a:solidFill>
                  <a:srgbClr val="800000"/>
                </a:solidFill>
              </a:rPr>
              <a:t>“true”</a:t>
            </a:r>
            <a:r>
              <a:rPr lang="en-US" sz="2000" dirty="0" smtClean="0"/>
              <a:t> to His word (</a:t>
            </a:r>
            <a:r>
              <a:rPr lang="en-US" sz="2000" b="1" dirty="0" smtClean="0">
                <a:solidFill>
                  <a:srgbClr val="800000"/>
                </a:solidFill>
              </a:rPr>
              <a:t>1:5; 3:7, 14</a:t>
            </a:r>
            <a:r>
              <a:rPr lang="en-US" sz="2000" dirty="0" smtClean="0"/>
              <a:t>).  He will defend His bride.  We can depend on Him!</a:t>
            </a:r>
          </a:p>
          <a:p>
            <a:pPr>
              <a:lnSpc>
                <a:spcPct val="97000"/>
              </a:lnSpc>
              <a:spcBef>
                <a:spcPts val="0"/>
              </a:spcBef>
            </a:pPr>
            <a:r>
              <a:rPr lang="en-US" sz="2000" dirty="0" smtClean="0"/>
              <a:t>His war represents His righteousness – Upholds the righteous, judges the wicked.</a:t>
            </a:r>
          </a:p>
          <a:p>
            <a:pPr>
              <a:lnSpc>
                <a:spcPct val="97000"/>
              </a:lnSpc>
              <a:spcBef>
                <a:spcPts val="0"/>
              </a:spcBef>
            </a:pPr>
            <a:r>
              <a:rPr lang="en-US" sz="2000" dirty="0" smtClean="0"/>
              <a:t>His eyes represent His penetrating sight applied toward fiery judgment (</a:t>
            </a:r>
            <a:r>
              <a:rPr lang="en-US" sz="2000" b="1" dirty="0" smtClean="0">
                <a:solidFill>
                  <a:srgbClr val="800000"/>
                </a:solidFill>
              </a:rPr>
              <a:t>1:14; 2:18</a:t>
            </a:r>
            <a:r>
              <a:rPr lang="en-US" sz="2000" dirty="0" smtClean="0"/>
              <a:t>).</a:t>
            </a:r>
          </a:p>
          <a:p>
            <a:pPr>
              <a:lnSpc>
                <a:spcPct val="97000"/>
              </a:lnSpc>
              <a:spcBef>
                <a:spcPts val="0"/>
              </a:spcBef>
            </a:pPr>
            <a:r>
              <a:rPr lang="en-US" sz="2000" dirty="0" smtClean="0"/>
              <a:t>Dragon had 7 diadems, the beast 10 diadems. But, Jesus has </a:t>
            </a:r>
            <a:r>
              <a:rPr lang="en-US" sz="2000" i="1" dirty="0" smtClean="0">
                <a:solidFill>
                  <a:srgbClr val="800000"/>
                </a:solidFill>
              </a:rPr>
              <a:t>“many”</a:t>
            </a:r>
            <a:r>
              <a:rPr lang="en-US" sz="2000" dirty="0" smtClean="0"/>
              <a:t> – innumerable.</a:t>
            </a:r>
          </a:p>
        </p:txBody>
      </p:sp>
    </p:spTree>
    <p:extLst>
      <p:ext uri="{BB962C8B-B14F-4D97-AF65-F5344CB8AC3E}">
        <p14:creationId xmlns:p14="http://schemas.microsoft.com/office/powerpoint/2010/main" val="29817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Warrior King</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11?  What is the significance of his fiery eyes and unknown name in verse 12?  What can we learn from His robe and name given in verse 13?</a:t>
            </a:r>
            <a:endParaRPr lang="en-US" sz="2000" dirty="0" smtClean="0"/>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smtClean="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smtClean="0">
                <a:solidFill>
                  <a:srgbClr val="800000"/>
                </a:solidFill>
              </a:rPr>
              <a:t>.  He </a:t>
            </a:r>
            <a:r>
              <a:rPr lang="en-US" sz="2000" i="1" dirty="0">
                <a:solidFill>
                  <a:srgbClr val="800000"/>
                </a:solidFill>
              </a:rPr>
              <a:t>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smtClean="0">
                <a:solidFill>
                  <a:srgbClr val="800000"/>
                </a:solidFill>
              </a:rPr>
              <a:t>. </a:t>
            </a:r>
            <a:r>
              <a:rPr lang="en-US" sz="2000" dirty="0" smtClean="0"/>
              <a:t>(</a:t>
            </a:r>
            <a:r>
              <a:rPr lang="en-US" sz="2000" b="1" dirty="0" smtClean="0">
                <a:solidFill>
                  <a:srgbClr val="800000"/>
                </a:solidFill>
              </a:rPr>
              <a:t>Revelation 19:11-13</a:t>
            </a:r>
            <a:r>
              <a:rPr lang="en-US" sz="2000" dirty="0" smtClean="0"/>
              <a:t>)</a:t>
            </a:r>
          </a:p>
          <a:p>
            <a:pPr>
              <a:lnSpc>
                <a:spcPct val="97000"/>
              </a:lnSpc>
              <a:spcBef>
                <a:spcPts val="0"/>
              </a:spcBef>
            </a:pPr>
            <a:r>
              <a:rPr lang="en-US" sz="2000" dirty="0" smtClean="0"/>
              <a:t>Name represents and stands for identity (</a:t>
            </a:r>
            <a:r>
              <a:rPr lang="en-US" sz="2000" b="1" dirty="0" smtClean="0">
                <a:solidFill>
                  <a:srgbClr val="800000"/>
                </a:solidFill>
              </a:rPr>
              <a:t>2:17</a:t>
            </a:r>
            <a:r>
              <a:rPr lang="en-US" sz="2000" dirty="0" smtClean="0"/>
              <a:t>).</a:t>
            </a:r>
          </a:p>
          <a:p>
            <a:pPr>
              <a:lnSpc>
                <a:spcPct val="97000"/>
              </a:lnSpc>
              <a:spcBef>
                <a:spcPts val="0"/>
              </a:spcBef>
            </a:pPr>
            <a:r>
              <a:rPr lang="en-US" sz="2000" dirty="0" smtClean="0"/>
              <a:t>Although God expects us to know Him (</a:t>
            </a:r>
            <a:r>
              <a:rPr lang="en-US" sz="2000" b="1" dirty="0" smtClean="0">
                <a:solidFill>
                  <a:srgbClr val="800000"/>
                </a:solidFill>
              </a:rPr>
              <a:t>Heb. 8:10-11; 1 John 2:3-5</a:t>
            </a:r>
            <a:r>
              <a:rPr lang="en-US" sz="2000" dirty="0" smtClean="0"/>
              <a:t>), we can never fully anticipate Him.  Only He fully knows Himself (</a:t>
            </a:r>
            <a:r>
              <a:rPr lang="en-US" sz="2000" b="1" dirty="0" smtClean="0">
                <a:solidFill>
                  <a:srgbClr val="800000"/>
                </a:solidFill>
              </a:rPr>
              <a:t>Mat. 11:27</a:t>
            </a:r>
            <a:r>
              <a:rPr lang="en-US" sz="2000" dirty="0" smtClean="0"/>
              <a:t>).</a:t>
            </a:r>
          </a:p>
          <a:p>
            <a:pPr>
              <a:lnSpc>
                <a:spcPct val="97000"/>
              </a:lnSpc>
              <a:spcBef>
                <a:spcPts val="0"/>
              </a:spcBef>
            </a:pPr>
            <a:r>
              <a:rPr lang="en-US" sz="2000" dirty="0" smtClean="0"/>
              <a:t>He is identified as the very expression of God (</a:t>
            </a:r>
            <a:r>
              <a:rPr lang="en-US" sz="2000" b="1" dirty="0" smtClean="0">
                <a:solidFill>
                  <a:srgbClr val="800000"/>
                </a:solidFill>
              </a:rPr>
              <a:t>John 1:1; 14:9; Heb. 1:3; Col. 2:9</a:t>
            </a:r>
            <a:r>
              <a:rPr lang="en-US" sz="2000" dirty="0" smtClean="0"/>
              <a:t>).</a:t>
            </a:r>
          </a:p>
          <a:p>
            <a:pPr>
              <a:lnSpc>
                <a:spcPct val="97000"/>
              </a:lnSpc>
              <a:spcBef>
                <a:spcPts val="0"/>
              </a:spcBef>
            </a:pPr>
            <a:r>
              <a:rPr lang="en-US" sz="2000" i="1" dirty="0" smtClean="0">
                <a:solidFill>
                  <a:srgbClr val="800000"/>
                </a:solidFill>
              </a:rPr>
              <a:t>“Robe dipped in blood”</a:t>
            </a:r>
            <a:r>
              <a:rPr lang="en-US" sz="2000" dirty="0" smtClean="0"/>
              <a:t> most likely represents bride price (</a:t>
            </a:r>
            <a:r>
              <a:rPr lang="en-US" sz="2000" b="1" dirty="0" smtClean="0">
                <a:solidFill>
                  <a:srgbClr val="800000"/>
                </a:solidFill>
              </a:rPr>
              <a:t>5:6</a:t>
            </a:r>
            <a:r>
              <a:rPr lang="en-US" sz="2000" dirty="0" smtClean="0"/>
              <a:t>).  Treading the wine-press of God’s wrath (</a:t>
            </a:r>
            <a:r>
              <a:rPr lang="en-US" sz="2000" b="1" dirty="0" smtClean="0">
                <a:solidFill>
                  <a:srgbClr val="800000"/>
                </a:solidFill>
              </a:rPr>
              <a:t>14:20</a:t>
            </a:r>
            <a:r>
              <a:rPr lang="en-US" sz="2000" dirty="0" smtClean="0"/>
              <a:t>; </a:t>
            </a:r>
            <a:r>
              <a:rPr lang="en-US" sz="2000" b="1" dirty="0" smtClean="0">
                <a:solidFill>
                  <a:srgbClr val="800000"/>
                </a:solidFill>
              </a:rPr>
              <a:t>Isaiah 63:1-6; 34:1-6</a:t>
            </a:r>
            <a:r>
              <a:rPr lang="en-US" sz="2000" dirty="0" smtClean="0"/>
              <a:t>) follows in remaining verses….</a:t>
            </a:r>
          </a:p>
        </p:txBody>
      </p:sp>
    </p:spTree>
    <p:extLst>
      <p:ext uri="{BB962C8B-B14F-4D97-AF65-F5344CB8AC3E}">
        <p14:creationId xmlns:p14="http://schemas.microsoft.com/office/powerpoint/2010/main" val="15282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King’s Army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is Jesus’ army described?  What lessons can be learned from this?</a:t>
            </a:r>
            <a:endParaRPr lang="en-US" sz="2000" dirty="0" smtClean="0"/>
          </a:p>
          <a:p>
            <a:pPr marL="0" indent="0">
              <a:buNone/>
            </a:pPr>
            <a:r>
              <a:rPr lang="en-US" sz="2000" i="1" dirty="0" smtClean="0">
                <a:solidFill>
                  <a:srgbClr val="800000"/>
                </a:solidFill>
              </a:rPr>
              <a:t>And </a:t>
            </a:r>
            <a:r>
              <a:rPr lang="en-US" sz="2000" b="1" i="1" dirty="0">
                <a:solidFill>
                  <a:srgbClr val="800000"/>
                </a:solidFill>
              </a:rPr>
              <a:t>the armies in heaven</a:t>
            </a:r>
            <a:r>
              <a:rPr lang="en-US" sz="2000" i="1" dirty="0">
                <a:solidFill>
                  <a:srgbClr val="800000"/>
                </a:solidFill>
              </a:rPr>
              <a:t>, </a:t>
            </a:r>
            <a:r>
              <a:rPr lang="en-US" sz="2000" b="1" i="1" dirty="0">
                <a:solidFill>
                  <a:srgbClr val="800000"/>
                </a:solidFill>
              </a:rPr>
              <a:t>clothed in fine linen, white and clean</a:t>
            </a:r>
            <a:r>
              <a:rPr lang="en-US" sz="2000" i="1" dirty="0">
                <a:solidFill>
                  <a:srgbClr val="800000"/>
                </a:solidFill>
              </a:rPr>
              <a:t>, </a:t>
            </a:r>
            <a:r>
              <a:rPr lang="en-US" sz="2000" b="1" i="1" u="sng" dirty="0">
                <a:solidFill>
                  <a:srgbClr val="800000"/>
                </a:solidFill>
              </a:rPr>
              <a:t>followed Him</a:t>
            </a:r>
            <a:r>
              <a:rPr lang="en-US" sz="2000" b="1" i="1" dirty="0">
                <a:solidFill>
                  <a:srgbClr val="800000"/>
                </a:solidFill>
              </a:rPr>
              <a:t> on white horses</a:t>
            </a:r>
            <a:r>
              <a:rPr lang="en-US" sz="2000" i="1" dirty="0" smtClean="0">
                <a:solidFill>
                  <a:srgbClr val="800000"/>
                </a:solidFill>
              </a:rPr>
              <a:t>.  </a:t>
            </a:r>
            <a:r>
              <a:rPr lang="en-US" sz="2000" dirty="0" smtClean="0"/>
              <a:t>(</a:t>
            </a:r>
            <a:r>
              <a:rPr lang="en-US" sz="2000" b="1" dirty="0" smtClean="0">
                <a:solidFill>
                  <a:srgbClr val="800000"/>
                </a:solidFill>
              </a:rPr>
              <a:t>Revelation 19:14</a:t>
            </a:r>
            <a:r>
              <a:rPr lang="en-US" sz="2000" dirty="0" smtClean="0"/>
              <a:t>)</a:t>
            </a:r>
          </a:p>
          <a:p>
            <a:r>
              <a:rPr lang="en-US" sz="2000" dirty="0" smtClean="0"/>
              <a:t>Garments are similar to bride’s (</a:t>
            </a:r>
            <a:r>
              <a:rPr lang="en-US" sz="2000" i="1" dirty="0" smtClean="0">
                <a:solidFill>
                  <a:srgbClr val="800000"/>
                </a:solidFill>
              </a:rPr>
              <a:t>“fine linen”</a:t>
            </a:r>
            <a:r>
              <a:rPr lang="en-US" sz="2000" dirty="0" smtClean="0"/>
              <a:t>).  Description is similar, although words are different (</a:t>
            </a:r>
            <a:r>
              <a:rPr lang="en-US" sz="2000" i="1" dirty="0" smtClean="0">
                <a:solidFill>
                  <a:srgbClr val="800000"/>
                </a:solidFill>
              </a:rPr>
              <a:t>“clean and bright”</a:t>
            </a:r>
            <a:r>
              <a:rPr lang="en-US" sz="2000" dirty="0" smtClean="0"/>
              <a:t> versus </a:t>
            </a:r>
            <a:r>
              <a:rPr lang="en-US" sz="2000" i="1" dirty="0" smtClean="0">
                <a:solidFill>
                  <a:srgbClr val="800000"/>
                </a:solidFill>
              </a:rPr>
              <a:t>“white and clean”</a:t>
            </a:r>
            <a:r>
              <a:rPr lang="en-US" sz="2000" dirty="0" smtClean="0"/>
              <a:t>).</a:t>
            </a:r>
          </a:p>
          <a:p>
            <a:r>
              <a:rPr lang="en-US" sz="2000" dirty="0" smtClean="0"/>
              <a:t>The </a:t>
            </a:r>
            <a:r>
              <a:rPr lang="en-US" sz="2000" i="1" dirty="0" smtClean="0">
                <a:solidFill>
                  <a:srgbClr val="800000"/>
                </a:solidFill>
              </a:rPr>
              <a:t>“white”</a:t>
            </a:r>
            <a:r>
              <a:rPr lang="en-US" sz="2000" dirty="0" smtClean="0"/>
              <a:t> horses and clothes suggest victory – riding to victory with Jesus on the same </a:t>
            </a:r>
            <a:r>
              <a:rPr lang="en-US" sz="2000" i="1" dirty="0" smtClean="0">
                <a:solidFill>
                  <a:srgbClr val="800000"/>
                </a:solidFill>
              </a:rPr>
              <a:t>“horses”</a:t>
            </a:r>
            <a:r>
              <a:rPr lang="en-US" sz="2000" dirty="0" smtClean="0"/>
              <a:t>.</a:t>
            </a:r>
          </a:p>
          <a:p>
            <a:r>
              <a:rPr lang="en-US" sz="2000" dirty="0" smtClean="0"/>
              <a:t>Jesus is our leader and captain.  We follow Him and thereby conquer with Him (</a:t>
            </a:r>
            <a:r>
              <a:rPr lang="en-US" sz="2000" b="1" dirty="0" smtClean="0">
                <a:solidFill>
                  <a:srgbClr val="800000"/>
                </a:solidFill>
              </a:rPr>
              <a:t>14:4; Hebrews 2:9-11</a:t>
            </a:r>
            <a:r>
              <a:rPr lang="en-US" sz="2000" dirty="0" smtClean="0"/>
              <a:t>).</a:t>
            </a:r>
          </a:p>
          <a:p>
            <a:r>
              <a:rPr lang="en-US" sz="2000" dirty="0" smtClean="0"/>
              <a:t>We cannot succeed by ourselves.</a:t>
            </a:r>
          </a:p>
          <a:p>
            <a:r>
              <a:rPr lang="en-US" sz="2000" dirty="0" smtClean="0"/>
              <a:t>Corresponds to vision of God’s people as seen in </a:t>
            </a:r>
            <a:r>
              <a:rPr lang="en-US" sz="2000" b="1" dirty="0" smtClean="0">
                <a:solidFill>
                  <a:srgbClr val="800000"/>
                </a:solidFill>
              </a:rPr>
              <a:t>7:1-8</a:t>
            </a:r>
            <a:r>
              <a:rPr lang="en-US" sz="2000" dirty="0" smtClean="0"/>
              <a:t> and </a:t>
            </a:r>
            <a:r>
              <a:rPr lang="en-US" sz="2000" b="1" dirty="0" smtClean="0">
                <a:solidFill>
                  <a:srgbClr val="800000"/>
                </a:solidFill>
              </a:rPr>
              <a:t>14:1-5</a:t>
            </a:r>
            <a:r>
              <a:rPr lang="en-US" sz="2000" dirty="0" smtClean="0"/>
              <a:t>.</a:t>
            </a:r>
          </a:p>
        </p:txBody>
      </p:sp>
    </p:spTree>
    <p:extLst>
      <p:ext uri="{BB962C8B-B14F-4D97-AF65-F5344CB8AC3E}">
        <p14:creationId xmlns:p14="http://schemas.microsoft.com/office/powerpoint/2010/main" val="18872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of Kings, Lord of Lords</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How is Jesus described in verses 15 and 16, and how is this related to the looming battle?</a:t>
            </a:r>
            <a:endParaRPr lang="en-US" sz="2000" dirty="0" smtClean="0"/>
          </a:p>
          <a:p>
            <a:pPr marL="0" indent="0">
              <a:spcBef>
                <a:spcPts val="100"/>
              </a:spcBef>
              <a:buNone/>
            </a:pPr>
            <a:r>
              <a:rPr lang="en-US" sz="2000" i="1" dirty="0">
                <a:solidFill>
                  <a:srgbClr val="800000"/>
                </a:solidFill>
              </a:rPr>
              <a:t>Now </a:t>
            </a:r>
            <a:r>
              <a:rPr lang="en-US" sz="2000" b="1" i="1" dirty="0">
                <a:solidFill>
                  <a:srgbClr val="800000"/>
                </a:solidFill>
              </a:rPr>
              <a:t>out of His mouth goes a </a:t>
            </a:r>
            <a:r>
              <a:rPr lang="en-US" sz="2000" b="1" i="1" u="sng" dirty="0">
                <a:solidFill>
                  <a:srgbClr val="800000"/>
                </a:solidFill>
              </a:rPr>
              <a:t>sharp sword</a:t>
            </a:r>
            <a:r>
              <a:rPr lang="en-US" sz="2000" i="1" dirty="0">
                <a:solidFill>
                  <a:srgbClr val="800000"/>
                </a:solidFill>
              </a:rPr>
              <a:t>, that with it He should </a:t>
            </a:r>
            <a:r>
              <a:rPr lang="en-US" sz="2000" b="1" i="1" u="sng" dirty="0">
                <a:solidFill>
                  <a:srgbClr val="800000"/>
                </a:solidFill>
              </a:rPr>
              <a:t>strike</a:t>
            </a:r>
            <a:r>
              <a:rPr lang="en-US" sz="2000" b="1" i="1" dirty="0">
                <a:solidFill>
                  <a:srgbClr val="800000"/>
                </a:solidFill>
              </a:rPr>
              <a:t> the nations</a:t>
            </a:r>
            <a:r>
              <a:rPr lang="en-US" sz="2000" i="1" dirty="0">
                <a:solidFill>
                  <a:srgbClr val="800000"/>
                </a:solidFill>
              </a:rPr>
              <a:t>. And He Himself will </a:t>
            </a:r>
            <a:r>
              <a:rPr lang="en-US" sz="2000" b="1" i="1" u="sng" dirty="0">
                <a:solidFill>
                  <a:srgbClr val="800000"/>
                </a:solidFill>
              </a:rPr>
              <a:t>rule</a:t>
            </a:r>
            <a:r>
              <a:rPr lang="en-US" sz="2000" b="1" i="1" dirty="0">
                <a:solidFill>
                  <a:srgbClr val="800000"/>
                </a:solidFill>
              </a:rPr>
              <a:t> them with a rod of </a:t>
            </a:r>
            <a:r>
              <a:rPr lang="en-US" sz="2000" b="1" i="1" u="sng" dirty="0">
                <a:solidFill>
                  <a:srgbClr val="800000"/>
                </a:solidFill>
              </a:rPr>
              <a:t>iron</a:t>
            </a:r>
            <a:r>
              <a:rPr lang="en-US" sz="2000" i="1" dirty="0">
                <a:solidFill>
                  <a:srgbClr val="800000"/>
                </a:solidFill>
              </a:rPr>
              <a:t>. He Himself </a:t>
            </a:r>
            <a:r>
              <a:rPr lang="en-US" sz="2000" b="1" i="1" u="sng" dirty="0">
                <a:solidFill>
                  <a:srgbClr val="800000"/>
                </a:solidFill>
              </a:rPr>
              <a:t>treads</a:t>
            </a:r>
            <a:r>
              <a:rPr lang="en-US" sz="2000" b="1" i="1" dirty="0">
                <a:solidFill>
                  <a:srgbClr val="800000"/>
                </a:solidFill>
              </a:rPr>
              <a:t> the winepress of the fierceness and </a:t>
            </a:r>
            <a:r>
              <a:rPr lang="en-US" sz="2000" b="1" i="1" u="sng" dirty="0">
                <a:solidFill>
                  <a:srgbClr val="800000"/>
                </a:solidFill>
              </a:rPr>
              <a:t>wrath</a:t>
            </a:r>
            <a:r>
              <a:rPr lang="en-US" sz="2000" b="1" i="1" dirty="0">
                <a:solidFill>
                  <a:srgbClr val="800000"/>
                </a:solidFill>
              </a:rPr>
              <a:t> of Almighty God</a:t>
            </a:r>
            <a:r>
              <a:rPr lang="en-US" sz="2000" i="1" dirty="0" smtClean="0">
                <a:solidFill>
                  <a:srgbClr val="800000"/>
                </a:solidFill>
              </a:rPr>
              <a:t>.  And </a:t>
            </a:r>
            <a:r>
              <a:rPr lang="en-US" sz="2000" i="1" dirty="0">
                <a:solidFill>
                  <a:srgbClr val="800000"/>
                </a:solidFill>
              </a:rPr>
              <a:t>He has on His robe and on His thigh a name written: </a:t>
            </a:r>
            <a:r>
              <a:rPr lang="en-US" sz="2000" b="1" i="1" dirty="0">
                <a:solidFill>
                  <a:srgbClr val="800000"/>
                </a:solidFill>
              </a:rPr>
              <a:t>KING OF KINGS AND LORD OF LORDS</a:t>
            </a:r>
            <a:r>
              <a:rPr lang="en-US" sz="2000" i="1" dirty="0" smtClean="0">
                <a:solidFill>
                  <a:srgbClr val="800000"/>
                </a:solidFill>
              </a:rPr>
              <a:t>. </a:t>
            </a:r>
            <a:r>
              <a:rPr lang="en-US" sz="2000" dirty="0" smtClean="0"/>
              <a:t>(</a:t>
            </a:r>
            <a:r>
              <a:rPr lang="en-US" sz="2000" b="1" dirty="0" smtClean="0">
                <a:solidFill>
                  <a:srgbClr val="800000"/>
                </a:solidFill>
              </a:rPr>
              <a:t>Revelation 19:15-16</a:t>
            </a:r>
            <a:r>
              <a:rPr lang="en-US" sz="2000" dirty="0" smtClean="0"/>
              <a:t>)</a:t>
            </a:r>
          </a:p>
          <a:p>
            <a:pPr>
              <a:spcBef>
                <a:spcPts val="100"/>
              </a:spcBef>
            </a:pPr>
            <a:r>
              <a:rPr lang="en-US" sz="2000" dirty="0" smtClean="0"/>
              <a:t>Capable, intent &amp; active in exacting God’s wrath and judgment (</a:t>
            </a:r>
            <a:r>
              <a:rPr lang="en-US" sz="2000" b="1" dirty="0" smtClean="0">
                <a:solidFill>
                  <a:srgbClr val="800000"/>
                </a:solidFill>
              </a:rPr>
              <a:t>Jn.12:48</a:t>
            </a:r>
            <a:r>
              <a:rPr lang="en-US" sz="2000" dirty="0" smtClean="0"/>
              <a:t>; </a:t>
            </a:r>
            <a:r>
              <a:rPr lang="en-US" sz="2000" b="1" dirty="0" smtClean="0">
                <a:solidFill>
                  <a:srgbClr val="800000"/>
                </a:solidFill>
              </a:rPr>
              <a:t>Is.11:4</a:t>
            </a:r>
            <a:r>
              <a:rPr lang="en-US" sz="2000" dirty="0" smtClean="0"/>
              <a:t>).</a:t>
            </a:r>
          </a:p>
          <a:p>
            <a:pPr>
              <a:spcBef>
                <a:spcPts val="100"/>
              </a:spcBef>
            </a:pPr>
            <a:r>
              <a:rPr lang="en-US" sz="2000" dirty="0" smtClean="0"/>
              <a:t>No matter how much authority is given by the dragon to the beast, Jesus’ authority is greater in the kingdoms of men (</a:t>
            </a:r>
            <a:r>
              <a:rPr lang="en-US" sz="2000" b="1" dirty="0" smtClean="0">
                <a:solidFill>
                  <a:srgbClr val="800000"/>
                </a:solidFill>
              </a:rPr>
              <a:t>Matthew 28:18-20; Psalm 2; 110</a:t>
            </a:r>
            <a:r>
              <a:rPr lang="en-US" sz="2000" dirty="0" smtClean="0"/>
              <a:t>).</a:t>
            </a:r>
          </a:p>
          <a:p>
            <a:pPr>
              <a:spcBef>
                <a:spcPts val="100"/>
              </a:spcBef>
            </a:pPr>
            <a:r>
              <a:rPr lang="en-US" sz="2000" dirty="0" smtClean="0"/>
              <a:t>No matter how many kings or lords are subject to an emperor, all kings and lords ultimately bow to Jesus, and He will destroy those that seek to destroy Him and His people.</a:t>
            </a:r>
          </a:p>
          <a:p>
            <a:pPr>
              <a:spcBef>
                <a:spcPts val="100"/>
              </a:spcBef>
            </a:pPr>
            <a:r>
              <a:rPr lang="en-US" sz="2000" dirty="0" smtClean="0"/>
              <a:t>God and Jesus are merciful, but stubborn disobedience brings wrath (</a:t>
            </a:r>
            <a:r>
              <a:rPr lang="en-US" sz="2000" b="1" dirty="0" smtClean="0">
                <a:solidFill>
                  <a:srgbClr val="800000"/>
                </a:solidFill>
              </a:rPr>
              <a:t>Rom. 11:22</a:t>
            </a:r>
            <a:r>
              <a:rPr lang="en-US" sz="2000" dirty="0" smtClean="0"/>
              <a:t>).</a:t>
            </a:r>
          </a:p>
        </p:txBody>
      </p:sp>
    </p:spTree>
    <p:extLst>
      <p:ext uri="{BB962C8B-B14F-4D97-AF65-F5344CB8AC3E}">
        <p14:creationId xmlns:p14="http://schemas.microsoft.com/office/powerpoint/2010/main" val="25539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Winepress of God’s Wrath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Who is this who comes from Edom, With </a:t>
            </a:r>
            <a:r>
              <a:rPr lang="en-US" sz="2000" b="1" i="1" dirty="0">
                <a:solidFill>
                  <a:srgbClr val="800000"/>
                </a:solidFill>
              </a:rPr>
              <a:t>dyed garments </a:t>
            </a:r>
            <a:r>
              <a:rPr lang="en-US" sz="2000" i="1" dirty="0">
                <a:solidFill>
                  <a:srgbClr val="800000"/>
                </a:solidFill>
              </a:rPr>
              <a:t>from </a:t>
            </a:r>
            <a:r>
              <a:rPr lang="en-US" sz="2000" i="1" dirty="0" err="1">
                <a:solidFill>
                  <a:srgbClr val="800000"/>
                </a:solidFill>
              </a:rPr>
              <a:t>Bozrah</a:t>
            </a:r>
            <a:r>
              <a:rPr lang="en-US" sz="2000" i="1" dirty="0">
                <a:solidFill>
                  <a:srgbClr val="800000"/>
                </a:solidFill>
              </a:rPr>
              <a:t>, This One who is glorious in His apparel, Traveling in the </a:t>
            </a:r>
            <a:r>
              <a:rPr lang="en-US" sz="2000" b="1" i="1" dirty="0">
                <a:solidFill>
                  <a:srgbClr val="800000"/>
                </a:solidFill>
              </a:rPr>
              <a:t>greatness of His strength</a:t>
            </a:r>
            <a:r>
              <a:rPr lang="en-US" sz="2000" i="1" dirty="0" smtClean="0">
                <a:solidFill>
                  <a:srgbClr val="800000"/>
                </a:solidFill>
              </a:rPr>
              <a:t>? – “I </a:t>
            </a:r>
            <a:r>
              <a:rPr lang="en-US" sz="2000" i="1" dirty="0">
                <a:solidFill>
                  <a:srgbClr val="800000"/>
                </a:solidFill>
              </a:rPr>
              <a:t>who speak in righteousness, mighty to save</a:t>
            </a:r>
            <a:r>
              <a:rPr lang="en-US" sz="2000" i="1" dirty="0" smtClean="0">
                <a:solidFill>
                  <a:srgbClr val="800000"/>
                </a:solidFill>
              </a:rPr>
              <a:t>.”  </a:t>
            </a:r>
            <a:r>
              <a:rPr lang="en-US" sz="2000" i="1" dirty="0">
                <a:solidFill>
                  <a:srgbClr val="800000"/>
                </a:solidFill>
              </a:rPr>
              <a:t>Why is Your </a:t>
            </a:r>
            <a:r>
              <a:rPr lang="en-US" sz="2000" b="1" i="1" dirty="0">
                <a:solidFill>
                  <a:srgbClr val="800000"/>
                </a:solidFill>
              </a:rPr>
              <a:t>apparel red</a:t>
            </a:r>
            <a:r>
              <a:rPr lang="en-US" sz="2000" i="1" dirty="0">
                <a:solidFill>
                  <a:srgbClr val="800000"/>
                </a:solidFill>
              </a:rPr>
              <a:t>, And </a:t>
            </a:r>
            <a:r>
              <a:rPr lang="en-US" sz="2000" b="1" i="1" dirty="0">
                <a:solidFill>
                  <a:srgbClr val="800000"/>
                </a:solidFill>
              </a:rPr>
              <a:t>Your garments like one who </a:t>
            </a:r>
            <a:r>
              <a:rPr lang="en-US" sz="2000" b="1" i="1" u="sng" dirty="0">
                <a:solidFill>
                  <a:srgbClr val="800000"/>
                </a:solidFill>
              </a:rPr>
              <a:t>treads in the winepress</a:t>
            </a:r>
            <a:r>
              <a:rPr lang="en-US" sz="2000" i="1" dirty="0" smtClean="0">
                <a:solidFill>
                  <a:srgbClr val="800000"/>
                </a:solidFill>
              </a:rPr>
              <a:t>?  “I </a:t>
            </a:r>
            <a:r>
              <a:rPr lang="en-US" sz="2000" i="1" dirty="0">
                <a:solidFill>
                  <a:srgbClr val="800000"/>
                </a:solidFill>
              </a:rPr>
              <a:t>have </a:t>
            </a:r>
            <a:r>
              <a:rPr lang="en-US" sz="2000" b="1" i="1" dirty="0">
                <a:solidFill>
                  <a:srgbClr val="800000"/>
                </a:solidFill>
              </a:rPr>
              <a:t>trodden the winepress </a:t>
            </a:r>
            <a:r>
              <a:rPr lang="en-US" sz="2000" i="1" dirty="0">
                <a:solidFill>
                  <a:srgbClr val="800000"/>
                </a:solidFill>
              </a:rPr>
              <a:t>alone, And from the peoples no one was with Me. For I have </a:t>
            </a:r>
            <a:r>
              <a:rPr lang="en-US" sz="2000" b="1" i="1" dirty="0">
                <a:solidFill>
                  <a:srgbClr val="800000"/>
                </a:solidFill>
              </a:rPr>
              <a:t>trodden them in </a:t>
            </a:r>
            <a:r>
              <a:rPr lang="en-US" sz="2000" b="1" i="1" u="sng" dirty="0">
                <a:solidFill>
                  <a:srgbClr val="800000"/>
                </a:solidFill>
              </a:rPr>
              <a:t>My anger</a:t>
            </a:r>
            <a:r>
              <a:rPr lang="en-US" sz="2000" i="1" dirty="0">
                <a:solidFill>
                  <a:srgbClr val="800000"/>
                </a:solidFill>
              </a:rPr>
              <a:t>, And </a:t>
            </a:r>
            <a:r>
              <a:rPr lang="en-US" sz="2000" b="1" i="1" u="sng" dirty="0">
                <a:solidFill>
                  <a:srgbClr val="800000"/>
                </a:solidFill>
              </a:rPr>
              <a:t>trampled them in My fury</a:t>
            </a:r>
            <a:r>
              <a:rPr lang="en-US" sz="2000" b="1" i="1" dirty="0">
                <a:solidFill>
                  <a:srgbClr val="800000"/>
                </a:solidFill>
              </a:rPr>
              <a:t>; Their </a:t>
            </a:r>
            <a:r>
              <a:rPr lang="en-US" sz="2000" b="1" i="1" u="sng" dirty="0">
                <a:solidFill>
                  <a:srgbClr val="800000"/>
                </a:solidFill>
              </a:rPr>
              <a:t>blood is sprinkled upon My garments</a:t>
            </a:r>
            <a:r>
              <a:rPr lang="en-US" sz="2000" b="1" i="1" dirty="0">
                <a:solidFill>
                  <a:srgbClr val="800000"/>
                </a:solidFill>
              </a:rPr>
              <a:t>, And I have stained all My robes</a:t>
            </a:r>
            <a:r>
              <a:rPr lang="en-US" sz="2000" i="1" dirty="0" smtClean="0">
                <a:solidFill>
                  <a:srgbClr val="800000"/>
                </a:solidFill>
              </a:rPr>
              <a:t>.  For </a:t>
            </a:r>
            <a:r>
              <a:rPr lang="en-US" sz="2000" b="1" i="1" dirty="0">
                <a:solidFill>
                  <a:srgbClr val="800000"/>
                </a:solidFill>
              </a:rPr>
              <a:t>the </a:t>
            </a:r>
            <a:r>
              <a:rPr lang="en-US" sz="2000" b="1" i="1" u="sng" dirty="0">
                <a:solidFill>
                  <a:srgbClr val="800000"/>
                </a:solidFill>
              </a:rPr>
              <a:t>day of vengeance</a:t>
            </a:r>
            <a:r>
              <a:rPr lang="en-US" sz="2000" b="1" i="1" dirty="0">
                <a:solidFill>
                  <a:srgbClr val="800000"/>
                </a:solidFill>
              </a:rPr>
              <a:t> is in My heart</a:t>
            </a:r>
            <a:r>
              <a:rPr lang="en-US" sz="2000" i="1" dirty="0">
                <a:solidFill>
                  <a:srgbClr val="800000"/>
                </a:solidFill>
              </a:rPr>
              <a:t>, And the year of My redeemed has come</a:t>
            </a:r>
            <a:r>
              <a:rPr lang="en-US" sz="2000" i="1" dirty="0" smtClean="0">
                <a:solidFill>
                  <a:srgbClr val="800000"/>
                </a:solidFill>
              </a:rPr>
              <a:t>.  I </a:t>
            </a:r>
            <a:r>
              <a:rPr lang="en-US" sz="2000" i="1" dirty="0">
                <a:solidFill>
                  <a:srgbClr val="800000"/>
                </a:solidFill>
              </a:rPr>
              <a:t>looked, but there was no one to help, And I wondered That there was no one to uphold; Therefore My own arm brought salvation for Me; And My own fury, it sustained Me</a:t>
            </a:r>
            <a:r>
              <a:rPr lang="en-US" sz="2000" i="1" dirty="0" smtClean="0">
                <a:solidFill>
                  <a:srgbClr val="800000"/>
                </a:solidFill>
              </a:rPr>
              <a:t>.  I </a:t>
            </a:r>
            <a:r>
              <a:rPr lang="en-US" sz="2000" i="1" dirty="0">
                <a:solidFill>
                  <a:srgbClr val="800000"/>
                </a:solidFill>
              </a:rPr>
              <a:t>have </a:t>
            </a:r>
            <a:r>
              <a:rPr lang="en-US" sz="2000" b="1" i="1" u="sng" dirty="0">
                <a:solidFill>
                  <a:srgbClr val="800000"/>
                </a:solidFill>
              </a:rPr>
              <a:t>trodden down</a:t>
            </a:r>
            <a:r>
              <a:rPr lang="en-US" sz="2000" b="1" i="1" dirty="0">
                <a:solidFill>
                  <a:srgbClr val="800000"/>
                </a:solidFill>
              </a:rPr>
              <a:t> the peoples in My anger, Made them </a:t>
            </a:r>
            <a:r>
              <a:rPr lang="en-US" sz="2000" b="1" i="1" u="sng" dirty="0">
                <a:solidFill>
                  <a:srgbClr val="800000"/>
                </a:solidFill>
              </a:rPr>
              <a:t>drunk in My fury</a:t>
            </a:r>
            <a:r>
              <a:rPr lang="en-US" sz="2000" i="1" dirty="0">
                <a:solidFill>
                  <a:srgbClr val="800000"/>
                </a:solidFill>
              </a:rPr>
              <a:t>, And brought down their strength to the earth</a:t>
            </a:r>
            <a:r>
              <a:rPr lang="en-US" sz="2000" i="1" dirty="0" smtClean="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63:1-6</a:t>
            </a:r>
            <a:r>
              <a:rPr lang="en-US" sz="2000" dirty="0" smtClean="0"/>
              <a:t>)</a:t>
            </a:r>
          </a:p>
          <a:p>
            <a:r>
              <a:rPr lang="en-US" sz="2000" dirty="0" smtClean="0"/>
              <a:t>Prophecy foretells Edom’s destruction by Babylon and Greece – not end of world.</a:t>
            </a:r>
          </a:p>
          <a:p>
            <a:r>
              <a:rPr lang="en-US" sz="2000" dirty="0" smtClean="0"/>
              <a:t>See also </a:t>
            </a:r>
            <a:r>
              <a:rPr lang="en-US" sz="2000" b="1" dirty="0" smtClean="0">
                <a:solidFill>
                  <a:srgbClr val="800000"/>
                </a:solidFill>
              </a:rPr>
              <a:t>Revelation 14:17-20 </a:t>
            </a:r>
            <a:r>
              <a:rPr lang="en-US" sz="2000" dirty="0" smtClean="0"/>
              <a:t>and </a:t>
            </a:r>
            <a:r>
              <a:rPr lang="en-US" sz="2000" b="1" dirty="0">
                <a:solidFill>
                  <a:srgbClr val="800000"/>
                </a:solidFill>
              </a:rPr>
              <a:t>Lamentation 1:15; Joel </a:t>
            </a:r>
            <a:r>
              <a:rPr lang="en-US" sz="2000" b="1" dirty="0" smtClean="0">
                <a:solidFill>
                  <a:srgbClr val="800000"/>
                </a:solidFill>
              </a:rPr>
              <a:t>3:9-16</a:t>
            </a:r>
            <a:r>
              <a:rPr lang="en-US" sz="2000" dirty="0" smtClean="0"/>
              <a:t>.</a:t>
            </a:r>
            <a:endParaRPr lang="en-US" sz="2000" dirty="0"/>
          </a:p>
        </p:txBody>
      </p:sp>
    </p:spTree>
    <p:extLst>
      <p:ext uri="{BB962C8B-B14F-4D97-AF65-F5344CB8AC3E}">
        <p14:creationId xmlns:p14="http://schemas.microsoft.com/office/powerpoint/2010/main" val="1159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Battle of Armageddon</a:t>
            </a:r>
          </a:p>
          <a:p>
            <a:r>
              <a:rPr lang="en-US" dirty="0" smtClean="0"/>
              <a:t>Revelation 19:17-21</a:t>
            </a:r>
            <a:endParaRPr lang="en-US" dirty="0"/>
          </a:p>
        </p:txBody>
      </p:sp>
    </p:spTree>
    <p:extLst>
      <p:ext uri="{BB962C8B-B14F-4D97-AF65-F5344CB8AC3E}">
        <p14:creationId xmlns:p14="http://schemas.microsoft.com/office/powerpoint/2010/main" val="1416524349"/>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Alternative Supper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Is the </a:t>
            </a:r>
            <a:r>
              <a:rPr lang="en-US" sz="2000" i="1" dirty="0">
                <a:solidFill>
                  <a:srgbClr val="800000"/>
                </a:solidFill>
              </a:rPr>
              <a:t>“feast”</a:t>
            </a:r>
            <a:r>
              <a:rPr lang="en-US" sz="2000" dirty="0"/>
              <a:t> described in this section the same as the </a:t>
            </a:r>
            <a:r>
              <a:rPr lang="en-US" sz="2000" i="1" dirty="0">
                <a:solidFill>
                  <a:srgbClr val="800000"/>
                </a:solidFill>
              </a:rPr>
              <a:t>“marriage supper of the Lamb”</a:t>
            </a:r>
            <a:r>
              <a:rPr lang="en-US" sz="2000" dirty="0">
                <a:solidFill>
                  <a:srgbClr val="800000"/>
                </a:solidFill>
              </a:rPr>
              <a:t> </a:t>
            </a:r>
            <a:r>
              <a:rPr lang="en-US" sz="2000" dirty="0"/>
              <a:t>mentioned verse 9?  Explain.</a:t>
            </a:r>
            <a:endParaRPr lang="en-US" sz="2000" dirty="0" smtClean="0"/>
          </a:p>
          <a:p>
            <a:pPr marL="0" indent="0">
              <a:buNone/>
            </a:pPr>
            <a:r>
              <a:rPr lang="en-US" sz="2000" i="1" dirty="0">
                <a:solidFill>
                  <a:srgbClr val="800000"/>
                </a:solidFill>
              </a:rPr>
              <a:t>Then I saw an angel </a:t>
            </a:r>
            <a:r>
              <a:rPr lang="en-US" sz="2000" b="1" i="1" dirty="0">
                <a:solidFill>
                  <a:srgbClr val="800000"/>
                </a:solidFill>
              </a:rPr>
              <a:t>standing in the sun</a:t>
            </a:r>
            <a:r>
              <a:rPr lang="en-US" sz="2000" i="1" dirty="0">
                <a:solidFill>
                  <a:srgbClr val="800000"/>
                </a:solidFill>
              </a:rPr>
              <a:t>; and he cried with a loud voice, saying to </a:t>
            </a:r>
            <a:r>
              <a:rPr lang="en-US" sz="2000" b="1" i="1" dirty="0">
                <a:solidFill>
                  <a:srgbClr val="800000"/>
                </a:solidFill>
              </a:rPr>
              <a:t>all the birds</a:t>
            </a:r>
            <a:r>
              <a:rPr lang="en-US" sz="2000" i="1" dirty="0">
                <a:solidFill>
                  <a:srgbClr val="800000"/>
                </a:solidFill>
              </a:rPr>
              <a:t> that fly in the midst of heaven, “Come and gather together </a:t>
            </a:r>
            <a:r>
              <a:rPr lang="en-US" sz="2000" b="1" i="1" dirty="0">
                <a:solidFill>
                  <a:srgbClr val="800000"/>
                </a:solidFill>
              </a:rPr>
              <a:t>for </a:t>
            </a:r>
            <a:r>
              <a:rPr lang="en-US" sz="2000" b="1" i="1" u="sng" dirty="0">
                <a:solidFill>
                  <a:srgbClr val="800000"/>
                </a:solidFill>
              </a:rPr>
              <a:t>the supper of the great God</a:t>
            </a:r>
            <a:r>
              <a:rPr lang="en-US" sz="2000" b="1" i="1" dirty="0">
                <a:solidFill>
                  <a:srgbClr val="800000"/>
                </a:solidFill>
              </a:rPr>
              <a:t>, that you may eat the flesh of kings</a:t>
            </a:r>
            <a:r>
              <a:rPr lang="en-US" sz="2000" i="1" dirty="0">
                <a:solidFill>
                  <a:srgbClr val="800000"/>
                </a:solidFill>
              </a:rPr>
              <a:t>, the </a:t>
            </a:r>
            <a:r>
              <a:rPr lang="en-US" sz="2000" b="1" i="1" dirty="0">
                <a:solidFill>
                  <a:srgbClr val="800000"/>
                </a:solidFill>
              </a:rPr>
              <a:t>flesh of captains</a:t>
            </a:r>
            <a:r>
              <a:rPr lang="en-US" sz="2000" i="1" dirty="0">
                <a:solidFill>
                  <a:srgbClr val="800000"/>
                </a:solidFill>
              </a:rPr>
              <a:t>, the </a:t>
            </a:r>
            <a:r>
              <a:rPr lang="en-US" sz="2000" b="1" i="1" dirty="0">
                <a:solidFill>
                  <a:srgbClr val="800000"/>
                </a:solidFill>
              </a:rPr>
              <a:t>flesh of mighty men</a:t>
            </a:r>
            <a:r>
              <a:rPr lang="en-US" sz="2000" i="1" dirty="0">
                <a:solidFill>
                  <a:srgbClr val="800000"/>
                </a:solidFill>
              </a:rPr>
              <a:t>, the </a:t>
            </a:r>
            <a:r>
              <a:rPr lang="en-US" sz="2000" b="1" i="1" dirty="0">
                <a:solidFill>
                  <a:srgbClr val="800000"/>
                </a:solidFill>
              </a:rPr>
              <a:t>flesh of horses </a:t>
            </a:r>
            <a:r>
              <a:rPr lang="en-US" sz="2000" i="1" dirty="0">
                <a:solidFill>
                  <a:srgbClr val="800000"/>
                </a:solidFill>
              </a:rPr>
              <a:t>and of those who sit on them, and the </a:t>
            </a:r>
            <a:r>
              <a:rPr lang="en-US" sz="2000" b="1" i="1" dirty="0">
                <a:solidFill>
                  <a:srgbClr val="800000"/>
                </a:solidFill>
              </a:rPr>
              <a:t>flesh of all people</a:t>
            </a:r>
            <a:r>
              <a:rPr lang="en-US" sz="2000" i="1" dirty="0">
                <a:solidFill>
                  <a:srgbClr val="800000"/>
                </a:solidFill>
              </a:rPr>
              <a:t>, free and slave, both small and great.”  </a:t>
            </a:r>
            <a:r>
              <a:rPr lang="en-US" sz="2000" dirty="0"/>
              <a:t>(</a:t>
            </a:r>
            <a:r>
              <a:rPr lang="en-US" sz="2000" b="1" dirty="0">
                <a:solidFill>
                  <a:srgbClr val="800000"/>
                </a:solidFill>
              </a:rPr>
              <a:t>Revelation 19:17-18</a:t>
            </a:r>
            <a:r>
              <a:rPr lang="en-US" sz="2000" dirty="0"/>
              <a:t>)</a:t>
            </a:r>
          </a:p>
          <a:p>
            <a:r>
              <a:rPr lang="en-US" sz="2000" dirty="0" smtClean="0"/>
              <a:t>No, this </a:t>
            </a:r>
            <a:r>
              <a:rPr lang="en-US" sz="2000" i="1" dirty="0" smtClean="0">
                <a:solidFill>
                  <a:srgbClr val="800000"/>
                </a:solidFill>
              </a:rPr>
              <a:t>“feast”</a:t>
            </a:r>
            <a:r>
              <a:rPr lang="en-US" sz="2000" dirty="0" smtClean="0"/>
              <a:t> stands in stark </a:t>
            </a:r>
            <a:r>
              <a:rPr lang="en-US" sz="2000" b="1" i="1" dirty="0" smtClean="0"/>
              <a:t>contrast</a:t>
            </a:r>
            <a:r>
              <a:rPr lang="en-US" sz="2000" dirty="0" smtClean="0"/>
              <a:t> to the </a:t>
            </a:r>
            <a:r>
              <a:rPr lang="en-US" sz="2000" i="1" dirty="0" smtClean="0">
                <a:solidFill>
                  <a:srgbClr val="800000"/>
                </a:solidFill>
              </a:rPr>
              <a:t>“marriage feast”</a:t>
            </a:r>
            <a:r>
              <a:rPr lang="en-US" sz="2000" dirty="0" smtClean="0"/>
              <a:t>.  It is the only alternative.  No middle ground (</a:t>
            </a:r>
            <a:r>
              <a:rPr lang="en-US" sz="2000" b="1" dirty="0" smtClean="0">
                <a:solidFill>
                  <a:srgbClr val="800000"/>
                </a:solidFill>
              </a:rPr>
              <a:t>Matthew 12:30</a:t>
            </a:r>
            <a:r>
              <a:rPr lang="en-US" sz="2000" dirty="0" smtClean="0"/>
              <a:t>).</a:t>
            </a:r>
          </a:p>
          <a:p>
            <a:r>
              <a:rPr lang="en-US" sz="2000" dirty="0" smtClean="0"/>
              <a:t>For a sacrifice to be left to the birds was to allow it to ruin (</a:t>
            </a:r>
            <a:r>
              <a:rPr lang="en-US" sz="2000" b="1" dirty="0" smtClean="0">
                <a:solidFill>
                  <a:srgbClr val="800000"/>
                </a:solidFill>
              </a:rPr>
              <a:t>Genesis 15:9-12</a:t>
            </a:r>
            <a:r>
              <a:rPr lang="en-US" sz="2000" dirty="0" smtClean="0"/>
              <a:t>).</a:t>
            </a:r>
          </a:p>
          <a:p>
            <a:r>
              <a:rPr lang="en-US" sz="2000" dirty="0" smtClean="0"/>
              <a:t>To not be buried was a shameful disgrace (</a:t>
            </a:r>
            <a:r>
              <a:rPr lang="en-US" sz="2000" b="1" dirty="0" smtClean="0">
                <a:solidFill>
                  <a:srgbClr val="800000"/>
                </a:solidFill>
              </a:rPr>
              <a:t>Jeremiah 7:33; 16:3-4; 22:18-19</a:t>
            </a:r>
            <a:r>
              <a:rPr lang="en-US" sz="2000" dirty="0" smtClean="0"/>
              <a:t>).</a:t>
            </a:r>
          </a:p>
        </p:txBody>
      </p:sp>
    </p:spTree>
    <p:extLst>
      <p:ext uri="{BB962C8B-B14F-4D97-AF65-F5344CB8AC3E}">
        <p14:creationId xmlns:p14="http://schemas.microsoft.com/office/powerpoint/2010/main" val="266155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Feast for Birds of Heaven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“You </a:t>
            </a:r>
            <a:r>
              <a:rPr lang="en-US" sz="2000" i="1" dirty="0">
                <a:solidFill>
                  <a:srgbClr val="800000"/>
                </a:solidFill>
              </a:rPr>
              <a:t>shall fall upon the mountains of Israel, you and all your troops and the peoples who are with you; </a:t>
            </a:r>
            <a:r>
              <a:rPr lang="en-US" sz="2000" b="1" i="1" dirty="0">
                <a:solidFill>
                  <a:srgbClr val="800000"/>
                </a:solidFill>
              </a:rPr>
              <a:t>I will give you to </a:t>
            </a:r>
            <a:r>
              <a:rPr lang="en-US" sz="2000" b="1" i="1" u="sng" dirty="0">
                <a:solidFill>
                  <a:srgbClr val="800000"/>
                </a:solidFill>
              </a:rPr>
              <a:t>birds of prey</a:t>
            </a:r>
            <a:r>
              <a:rPr lang="en-US" sz="2000" b="1" i="1" dirty="0">
                <a:solidFill>
                  <a:srgbClr val="800000"/>
                </a:solidFill>
              </a:rPr>
              <a:t> of every sort and to the beasts of the field </a:t>
            </a:r>
            <a:r>
              <a:rPr lang="en-US" sz="2000" b="1" i="1" u="sng" dirty="0">
                <a:solidFill>
                  <a:srgbClr val="800000"/>
                </a:solidFill>
              </a:rPr>
              <a:t>to be devoured</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fall on the </a:t>
            </a:r>
            <a:r>
              <a:rPr lang="en-US" sz="2000" b="1" i="1" u="sng" dirty="0">
                <a:solidFill>
                  <a:srgbClr val="800000"/>
                </a:solidFill>
              </a:rPr>
              <a:t>open field</a:t>
            </a:r>
            <a:r>
              <a:rPr lang="en-US" sz="2000" i="1" dirty="0">
                <a:solidFill>
                  <a:srgbClr val="800000"/>
                </a:solidFill>
              </a:rPr>
              <a:t>; for I have spoken</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GOD. … And </a:t>
            </a:r>
            <a:r>
              <a:rPr lang="en-US" sz="2000" i="1" dirty="0">
                <a:solidFill>
                  <a:srgbClr val="800000"/>
                </a:solidFill>
              </a:rPr>
              <a:t>as for you, son of man, thus says the Lord GOD</a:t>
            </a:r>
            <a:r>
              <a:rPr lang="en-US" sz="2000" i="1" dirty="0" smtClean="0">
                <a:solidFill>
                  <a:srgbClr val="800000"/>
                </a:solidFill>
              </a:rPr>
              <a:t>, ‘</a:t>
            </a:r>
            <a:r>
              <a:rPr lang="en-US" sz="2000" b="1" i="1" u="sng" dirty="0" smtClean="0">
                <a:solidFill>
                  <a:srgbClr val="800000"/>
                </a:solidFill>
              </a:rPr>
              <a:t>Speak</a:t>
            </a:r>
            <a:r>
              <a:rPr lang="en-US" sz="2000" b="1" i="1" dirty="0" smtClean="0">
                <a:solidFill>
                  <a:srgbClr val="800000"/>
                </a:solidFill>
              </a:rPr>
              <a:t> </a:t>
            </a:r>
            <a:r>
              <a:rPr lang="en-US" sz="2000" b="1" i="1" dirty="0">
                <a:solidFill>
                  <a:srgbClr val="800000"/>
                </a:solidFill>
              </a:rPr>
              <a:t>to every sort of </a:t>
            </a:r>
            <a:r>
              <a:rPr lang="en-US" sz="2000" b="1" i="1" u="sng" dirty="0">
                <a:solidFill>
                  <a:srgbClr val="800000"/>
                </a:solidFill>
              </a:rPr>
              <a:t>bird</a:t>
            </a:r>
            <a:r>
              <a:rPr lang="en-US" sz="2000" i="1" dirty="0">
                <a:solidFill>
                  <a:srgbClr val="800000"/>
                </a:solidFill>
              </a:rPr>
              <a:t> and to every beast of the field: </a:t>
            </a:r>
            <a:r>
              <a:rPr lang="en-US" sz="2000" i="1" dirty="0" smtClean="0">
                <a:solidFill>
                  <a:srgbClr val="800000"/>
                </a:solidFill>
              </a:rPr>
              <a:t>“Assemble </a:t>
            </a:r>
            <a:r>
              <a:rPr lang="en-US" sz="2000" i="1" dirty="0">
                <a:solidFill>
                  <a:srgbClr val="800000"/>
                </a:solidFill>
              </a:rPr>
              <a:t>yourselves and come; </a:t>
            </a:r>
            <a:r>
              <a:rPr lang="en-US" sz="2000" b="1" i="1" dirty="0">
                <a:solidFill>
                  <a:srgbClr val="800000"/>
                </a:solidFill>
              </a:rPr>
              <a:t>Gather together </a:t>
            </a:r>
            <a:r>
              <a:rPr lang="en-US" sz="2000" i="1" dirty="0">
                <a:solidFill>
                  <a:srgbClr val="800000"/>
                </a:solidFill>
              </a:rPr>
              <a:t>from all sides </a:t>
            </a:r>
            <a:r>
              <a:rPr lang="en-US" sz="2000" b="1" i="1" dirty="0">
                <a:solidFill>
                  <a:srgbClr val="800000"/>
                </a:solidFill>
              </a:rPr>
              <a:t>to My sacrificial meal </a:t>
            </a:r>
            <a:r>
              <a:rPr lang="en-US" sz="2000" i="1" dirty="0">
                <a:solidFill>
                  <a:srgbClr val="800000"/>
                </a:solidFill>
              </a:rPr>
              <a:t>Which I am sacrificing for you, </a:t>
            </a:r>
            <a:r>
              <a:rPr lang="en-US" sz="2000" b="1" i="1" dirty="0">
                <a:solidFill>
                  <a:srgbClr val="800000"/>
                </a:solidFill>
              </a:rPr>
              <a:t>A great sacrificial meal</a:t>
            </a:r>
            <a:r>
              <a:rPr lang="en-US" sz="2000" i="1" dirty="0">
                <a:solidFill>
                  <a:srgbClr val="800000"/>
                </a:solidFill>
              </a:rPr>
              <a:t> on the mountains of Israel, That you may </a:t>
            </a:r>
            <a:r>
              <a:rPr lang="en-US" sz="2000" b="1" i="1" dirty="0">
                <a:solidFill>
                  <a:srgbClr val="800000"/>
                </a:solidFill>
              </a:rPr>
              <a:t>eat flesh and drink blood</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eat the flesh of the mighty</a:t>
            </a:r>
            <a:r>
              <a:rPr lang="en-US" sz="2000" i="1" dirty="0">
                <a:solidFill>
                  <a:srgbClr val="800000"/>
                </a:solidFill>
              </a:rPr>
              <a:t>, </a:t>
            </a:r>
            <a:r>
              <a:rPr lang="en-US" sz="2000" b="1" i="1" dirty="0">
                <a:solidFill>
                  <a:srgbClr val="800000"/>
                </a:solidFill>
              </a:rPr>
              <a:t>Drink the blood of the princes </a:t>
            </a:r>
            <a:r>
              <a:rPr lang="en-US" sz="2000" i="1" dirty="0">
                <a:solidFill>
                  <a:srgbClr val="800000"/>
                </a:solidFill>
              </a:rPr>
              <a:t>of the earth, Of rams and lambs, Of goats and bulls, All of them fatlings of Bashan</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eat fat till you are full</a:t>
            </a:r>
            <a:r>
              <a:rPr lang="en-US" sz="2000" i="1" dirty="0">
                <a:solidFill>
                  <a:srgbClr val="800000"/>
                </a:solidFill>
              </a:rPr>
              <a:t>, And </a:t>
            </a:r>
            <a:r>
              <a:rPr lang="en-US" sz="2000" b="1" i="1" dirty="0">
                <a:solidFill>
                  <a:srgbClr val="800000"/>
                </a:solidFill>
              </a:rPr>
              <a:t>drink blood till you are drunk, At </a:t>
            </a:r>
            <a:r>
              <a:rPr lang="en-US" sz="2000" b="1" i="1" u="sng" dirty="0">
                <a:solidFill>
                  <a:srgbClr val="800000"/>
                </a:solidFill>
              </a:rPr>
              <a:t>My sacrificial meal</a:t>
            </a:r>
            <a:r>
              <a:rPr lang="en-US" sz="2000" b="1" i="1" dirty="0">
                <a:solidFill>
                  <a:srgbClr val="800000"/>
                </a:solidFill>
              </a:rPr>
              <a:t> </a:t>
            </a:r>
            <a:r>
              <a:rPr lang="en-US" sz="2000" i="1" dirty="0">
                <a:solidFill>
                  <a:srgbClr val="800000"/>
                </a:solidFill>
              </a:rPr>
              <a:t>Which I am sacrificing for you</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be filled at My table </a:t>
            </a:r>
            <a:r>
              <a:rPr lang="en-US" sz="2000" i="1" dirty="0">
                <a:solidFill>
                  <a:srgbClr val="800000"/>
                </a:solidFill>
              </a:rPr>
              <a:t>With horses and riders, With mighty men And with all the men of war</a:t>
            </a:r>
            <a:r>
              <a:rPr lang="en-US" sz="2000" i="1" dirty="0" smtClean="0">
                <a:solidFill>
                  <a:srgbClr val="800000"/>
                </a:solidFill>
              </a:rPr>
              <a:t>,” </a:t>
            </a:r>
            <a:r>
              <a:rPr lang="en-US" sz="2000" i="1" dirty="0">
                <a:solidFill>
                  <a:srgbClr val="800000"/>
                </a:solidFill>
              </a:rPr>
              <a:t>says the Lord GOD</a:t>
            </a:r>
            <a:r>
              <a:rPr lang="en-US" sz="2000" i="1" dirty="0" smtClean="0">
                <a:solidFill>
                  <a:srgbClr val="800000"/>
                </a:solidFill>
              </a:rPr>
              <a:t>.</a:t>
            </a:r>
            <a:r>
              <a:rPr lang="en-US" sz="2000" dirty="0" smtClean="0"/>
              <a:t> </a:t>
            </a:r>
            <a:r>
              <a:rPr lang="en-US" sz="2000" dirty="0"/>
              <a:t>(</a:t>
            </a:r>
            <a:r>
              <a:rPr lang="en-US" sz="2000" b="1" dirty="0">
                <a:solidFill>
                  <a:srgbClr val="800000"/>
                </a:solidFill>
              </a:rPr>
              <a:t>Ezekiel </a:t>
            </a:r>
            <a:r>
              <a:rPr lang="en-US" sz="2000" b="1" dirty="0" smtClean="0">
                <a:solidFill>
                  <a:srgbClr val="800000"/>
                </a:solidFill>
              </a:rPr>
              <a:t>39:4-20</a:t>
            </a:r>
            <a:r>
              <a:rPr lang="en-US" sz="2000" dirty="0" smtClean="0"/>
              <a:t>)</a:t>
            </a:r>
          </a:p>
          <a:p>
            <a:r>
              <a:rPr lang="en-US" sz="2000" dirty="0" smtClean="0"/>
              <a:t>Represents the dramatic destruction of these nations – </a:t>
            </a:r>
            <a:r>
              <a:rPr lang="en-US" sz="2000" smtClean="0"/>
              <a:t>not end </a:t>
            </a:r>
            <a:r>
              <a:rPr lang="en-US" sz="2000" dirty="0" smtClean="0"/>
              <a:t>of the whole world.</a:t>
            </a:r>
            <a:endParaRPr lang="en-US" sz="2000" dirty="0"/>
          </a:p>
        </p:txBody>
      </p:sp>
    </p:spTree>
    <p:extLst>
      <p:ext uri="{BB962C8B-B14F-4D97-AF65-F5344CB8AC3E}">
        <p14:creationId xmlns:p14="http://schemas.microsoft.com/office/powerpoint/2010/main" val="32502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Lines Fully Drawn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arrayed against the Lamb and His army?  What previous passage tells of the Lamb’s opponents gathering their armies?  In that passage, what location is named for this great battle?</a:t>
            </a:r>
            <a:endParaRPr lang="en-US" sz="2000" dirty="0" smtClean="0"/>
          </a:p>
          <a:p>
            <a:pPr marL="0" indent="0">
              <a:buNone/>
            </a:pPr>
            <a:r>
              <a:rPr lang="en-US" sz="2000" i="1" dirty="0">
                <a:solidFill>
                  <a:srgbClr val="800000"/>
                </a:solidFill>
              </a:rPr>
              <a:t>And I saw </a:t>
            </a:r>
            <a:r>
              <a:rPr lang="en-US" sz="2000" b="1" i="1" baseline="30000" dirty="0" smtClean="0">
                <a:solidFill>
                  <a:srgbClr val="800000"/>
                </a:solidFill>
              </a:rPr>
              <a:t>1</a:t>
            </a:r>
            <a:r>
              <a:rPr lang="en-US" sz="2000" b="1" i="1" dirty="0" smtClean="0">
                <a:solidFill>
                  <a:srgbClr val="800000"/>
                </a:solidFill>
              </a:rPr>
              <a:t>the </a:t>
            </a:r>
            <a:r>
              <a:rPr lang="en-US" sz="2000" b="1" i="1" u="sng" dirty="0">
                <a:solidFill>
                  <a:srgbClr val="800000"/>
                </a:solidFill>
              </a:rPr>
              <a:t>beast</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the </a:t>
            </a:r>
            <a:r>
              <a:rPr lang="en-US" sz="2000" b="1" i="1" u="sng" dirty="0">
                <a:solidFill>
                  <a:srgbClr val="800000"/>
                </a:solidFill>
              </a:rPr>
              <a:t>kings of the earth</a:t>
            </a:r>
            <a:r>
              <a:rPr lang="en-US" sz="2000"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their </a:t>
            </a:r>
            <a:r>
              <a:rPr lang="en-US" sz="2000" b="1" i="1" u="sng" dirty="0">
                <a:solidFill>
                  <a:srgbClr val="800000"/>
                </a:solidFill>
              </a:rPr>
              <a:t>armies</a:t>
            </a:r>
            <a:r>
              <a:rPr lang="en-US" sz="2000" b="1" i="1" dirty="0">
                <a:solidFill>
                  <a:srgbClr val="800000"/>
                </a:solidFill>
              </a:rPr>
              <a:t>, gathered together to make war against Him </a:t>
            </a:r>
            <a:r>
              <a:rPr lang="en-US" sz="2000" i="1" dirty="0">
                <a:solidFill>
                  <a:srgbClr val="800000"/>
                </a:solidFill>
              </a:rPr>
              <a:t>who sat on the horse and against His army</a:t>
            </a:r>
            <a:r>
              <a:rPr lang="en-US" sz="2000" i="1" dirty="0" smtClean="0">
                <a:solidFill>
                  <a:srgbClr val="800000"/>
                </a:solidFill>
              </a:rPr>
              <a:t>.  Then </a:t>
            </a:r>
            <a:r>
              <a:rPr lang="en-US" sz="2000" i="1" dirty="0">
                <a:solidFill>
                  <a:srgbClr val="800000"/>
                </a:solidFill>
              </a:rPr>
              <a:t>the beast was captured, and with him the false prophet who worked signs in his </a:t>
            </a:r>
            <a:r>
              <a:rPr lang="en-US" sz="2000" i="1" dirty="0" smtClean="0">
                <a:solidFill>
                  <a:srgbClr val="800000"/>
                </a:solidFill>
              </a:rPr>
              <a:t>presence …</a:t>
            </a:r>
            <a:r>
              <a:rPr lang="en-US" sz="2000" dirty="0" smtClean="0"/>
              <a:t>(</a:t>
            </a:r>
            <a:r>
              <a:rPr lang="en-US" sz="2000" b="1" dirty="0" smtClean="0">
                <a:solidFill>
                  <a:srgbClr val="800000"/>
                </a:solidFill>
              </a:rPr>
              <a:t>Revelation 19:19-20</a:t>
            </a:r>
            <a:r>
              <a:rPr lang="en-US" sz="2000" dirty="0" smtClean="0"/>
              <a:t>)</a:t>
            </a:r>
          </a:p>
          <a:p>
            <a:r>
              <a:rPr lang="en-US" sz="2000" b="1" dirty="0" smtClean="0">
                <a:solidFill>
                  <a:srgbClr val="800000"/>
                </a:solidFill>
              </a:rPr>
              <a:t>9:13-21</a:t>
            </a:r>
            <a:r>
              <a:rPr lang="en-US" sz="2000" dirty="0" smtClean="0"/>
              <a:t> (?) – Sixth </a:t>
            </a:r>
            <a:r>
              <a:rPr lang="en-US" sz="2000" b="1" i="1" dirty="0" smtClean="0"/>
              <a:t>trumpet</a:t>
            </a:r>
            <a:r>
              <a:rPr lang="en-US" sz="2000" dirty="0" smtClean="0"/>
              <a:t>, army of 200,000,000 released to kill ⅓ of mankind.</a:t>
            </a:r>
          </a:p>
          <a:p>
            <a:r>
              <a:rPr lang="en-US" sz="2000" b="1" dirty="0" smtClean="0">
                <a:solidFill>
                  <a:srgbClr val="800000"/>
                </a:solidFill>
              </a:rPr>
              <a:t>16:12-16</a:t>
            </a:r>
            <a:r>
              <a:rPr lang="en-US" sz="2000" dirty="0" smtClean="0"/>
              <a:t> – Sixth </a:t>
            </a:r>
            <a:r>
              <a:rPr lang="en-US" sz="2000" b="1" i="1" dirty="0" smtClean="0"/>
              <a:t>bowl</a:t>
            </a:r>
            <a:r>
              <a:rPr lang="en-US" sz="2000" dirty="0" smtClean="0"/>
              <a:t>, 3 unclean spirits like frogs come out of mouths of dragon, beast, and false prophet </a:t>
            </a:r>
            <a:r>
              <a:rPr lang="en-US" sz="2000" i="1" dirty="0" smtClean="0">
                <a:solidFill>
                  <a:srgbClr val="800000"/>
                </a:solidFill>
              </a:rPr>
              <a:t>“go out to </a:t>
            </a:r>
            <a:r>
              <a:rPr lang="en-US" sz="2000" b="1" i="1" dirty="0" smtClean="0">
                <a:solidFill>
                  <a:srgbClr val="800000"/>
                </a:solidFill>
              </a:rPr>
              <a:t>the kings of the earth </a:t>
            </a:r>
            <a:r>
              <a:rPr lang="en-US" sz="2000" i="1" dirty="0" smtClean="0">
                <a:solidFill>
                  <a:srgbClr val="800000"/>
                </a:solidFill>
              </a:rPr>
              <a:t>and of the whole world  to gather them to the battle of the </a:t>
            </a:r>
            <a:r>
              <a:rPr lang="en-US" sz="2000" b="1" i="1" dirty="0" smtClean="0">
                <a:solidFill>
                  <a:srgbClr val="800000"/>
                </a:solidFill>
              </a:rPr>
              <a:t>that great day of God Almighty</a:t>
            </a:r>
            <a:r>
              <a:rPr lang="en-US" sz="2000" i="1" dirty="0" smtClean="0">
                <a:solidFill>
                  <a:srgbClr val="800000"/>
                </a:solidFill>
              </a:rPr>
              <a:t>”</a:t>
            </a:r>
            <a:r>
              <a:rPr lang="en-US" sz="2000" dirty="0">
                <a:solidFill>
                  <a:srgbClr val="800000"/>
                </a:solidFill>
              </a:rPr>
              <a:t> </a:t>
            </a:r>
            <a:r>
              <a:rPr lang="en-US" sz="2000" dirty="0" smtClean="0"/>
              <a:t>at </a:t>
            </a:r>
            <a:r>
              <a:rPr lang="en-US" sz="2000" b="1" i="1" dirty="0" smtClean="0"/>
              <a:t>Armageddon</a:t>
            </a:r>
            <a:r>
              <a:rPr lang="en-US" sz="2000" dirty="0" smtClean="0"/>
              <a:t>.</a:t>
            </a:r>
          </a:p>
          <a:p>
            <a:r>
              <a:rPr lang="en-US" sz="2000" dirty="0" smtClean="0"/>
              <a:t>Here the Devil gathers his full strength and opposes the Lamb, the Word of God.</a:t>
            </a:r>
          </a:p>
        </p:txBody>
      </p:sp>
    </p:spTree>
    <p:extLst>
      <p:ext uri="{BB962C8B-B14F-4D97-AF65-F5344CB8AC3E}">
        <p14:creationId xmlns:p14="http://schemas.microsoft.com/office/powerpoint/2010/main" val="25743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 of Armageddon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the result of the battle?  What is meant by this </a:t>
            </a:r>
            <a:r>
              <a:rPr lang="en-US" sz="2000" i="1" dirty="0">
                <a:solidFill>
                  <a:srgbClr val="800000"/>
                </a:solidFill>
              </a:rPr>
              <a:t>“lake of fire”</a:t>
            </a:r>
            <a:r>
              <a:rPr lang="en-US" sz="2000" dirty="0"/>
              <a:t>?  What does it represent?  Which of these participants can return and which cannot</a:t>
            </a:r>
            <a:r>
              <a:rPr lang="en-US" sz="2000" dirty="0" smtClean="0"/>
              <a:t>?</a:t>
            </a:r>
          </a:p>
          <a:p>
            <a:pPr marL="0" indent="0">
              <a:buNone/>
            </a:pPr>
            <a:r>
              <a:rPr lang="en-US" sz="2000" i="1" dirty="0" smtClean="0">
                <a:solidFill>
                  <a:srgbClr val="800000"/>
                </a:solidFill>
              </a:rPr>
              <a:t>… Then </a:t>
            </a:r>
            <a:r>
              <a:rPr lang="en-US" sz="2000" b="1" i="1" dirty="0">
                <a:solidFill>
                  <a:srgbClr val="800000"/>
                </a:solidFill>
              </a:rPr>
              <a:t>the beast was captured</a:t>
            </a:r>
            <a:r>
              <a:rPr lang="en-US" sz="2000" i="1" dirty="0">
                <a:solidFill>
                  <a:srgbClr val="800000"/>
                </a:solidFill>
              </a:rPr>
              <a:t>, and with him </a:t>
            </a:r>
            <a:r>
              <a:rPr lang="en-US" sz="2000" b="1" i="1" dirty="0">
                <a:solidFill>
                  <a:srgbClr val="800000"/>
                </a:solidFill>
              </a:rPr>
              <a:t>the false prophet </a:t>
            </a:r>
            <a:r>
              <a:rPr lang="en-US" sz="2000" i="1" dirty="0">
                <a:solidFill>
                  <a:srgbClr val="800000"/>
                </a:solidFill>
              </a:rPr>
              <a:t>who worked signs in his presence, by which he deceived those who received the mark of the beast and those who worshiped his image. </a:t>
            </a:r>
            <a:r>
              <a:rPr lang="en-US" sz="2000" b="1" i="1" dirty="0">
                <a:solidFill>
                  <a:srgbClr val="800000"/>
                </a:solidFill>
              </a:rPr>
              <a:t>These </a:t>
            </a:r>
            <a:r>
              <a:rPr lang="en-US" sz="2000" b="1" i="1" u="sng" dirty="0">
                <a:solidFill>
                  <a:srgbClr val="800000"/>
                </a:solidFill>
              </a:rPr>
              <a:t>two</a:t>
            </a:r>
            <a:r>
              <a:rPr lang="en-US" sz="2000" b="1" i="1" dirty="0">
                <a:solidFill>
                  <a:srgbClr val="800000"/>
                </a:solidFill>
              </a:rPr>
              <a:t> were </a:t>
            </a:r>
            <a:r>
              <a:rPr lang="en-US" sz="2000" b="1" i="1" u="sng" dirty="0">
                <a:solidFill>
                  <a:srgbClr val="800000"/>
                </a:solidFill>
              </a:rPr>
              <a:t>cast alive into the lake of fire burning with brimstone</a:t>
            </a:r>
            <a:r>
              <a:rPr lang="en-US" sz="2000" i="1" dirty="0">
                <a:solidFill>
                  <a:srgbClr val="800000"/>
                </a:solidFill>
              </a:rPr>
              <a:t>. And </a:t>
            </a:r>
            <a:r>
              <a:rPr lang="en-US" sz="2000" b="1" i="1" dirty="0">
                <a:solidFill>
                  <a:srgbClr val="800000"/>
                </a:solidFill>
              </a:rPr>
              <a:t>the rest were killed with the sword </a:t>
            </a:r>
            <a:r>
              <a:rPr lang="en-US" sz="2000" i="1" dirty="0">
                <a:solidFill>
                  <a:srgbClr val="800000"/>
                </a:solidFill>
              </a:rPr>
              <a:t>which proceeded from the mouth of Him who sat on the horse. And </a:t>
            </a:r>
            <a:r>
              <a:rPr lang="en-US" sz="2000" b="1" i="1" dirty="0">
                <a:solidFill>
                  <a:srgbClr val="800000"/>
                </a:solidFill>
              </a:rPr>
              <a:t>all the birds were filled with their flesh</a:t>
            </a:r>
            <a:r>
              <a:rPr lang="en-US" sz="2000" i="1" dirty="0">
                <a:solidFill>
                  <a:srgbClr val="800000"/>
                </a:solidFill>
              </a:rPr>
              <a:t>.</a:t>
            </a:r>
            <a:r>
              <a:rPr lang="en-US" sz="2000" dirty="0"/>
              <a:t> (</a:t>
            </a:r>
            <a:r>
              <a:rPr lang="en-US" sz="2000" b="1" dirty="0">
                <a:solidFill>
                  <a:srgbClr val="800000"/>
                </a:solidFill>
              </a:rPr>
              <a:t>Revelation </a:t>
            </a:r>
            <a:r>
              <a:rPr lang="en-US" sz="2000" b="1" dirty="0" smtClean="0">
                <a:solidFill>
                  <a:srgbClr val="800000"/>
                </a:solidFill>
              </a:rPr>
              <a:t>19:19-21</a:t>
            </a:r>
            <a:r>
              <a:rPr lang="en-US" sz="2000" dirty="0" smtClean="0"/>
              <a:t>)</a:t>
            </a:r>
            <a:endParaRPr lang="en-US" sz="2000" dirty="0"/>
          </a:p>
          <a:p>
            <a:r>
              <a:rPr lang="en-US" sz="2000" i="1" dirty="0" smtClean="0">
                <a:solidFill>
                  <a:srgbClr val="800000"/>
                </a:solidFill>
              </a:rPr>
              <a:t>“The beast” </a:t>
            </a:r>
            <a:r>
              <a:rPr lang="en-US" sz="2000" dirty="0" smtClean="0"/>
              <a:t>(Roman empire, </a:t>
            </a:r>
            <a:r>
              <a:rPr lang="en-US" sz="2000" b="1" dirty="0" smtClean="0">
                <a:solidFill>
                  <a:srgbClr val="800000"/>
                </a:solidFill>
              </a:rPr>
              <a:t>13:1-10</a:t>
            </a:r>
            <a:r>
              <a:rPr lang="en-US" sz="2000" dirty="0" smtClean="0"/>
              <a:t>) and </a:t>
            </a:r>
            <a:r>
              <a:rPr lang="en-US" sz="2000" i="1" dirty="0" smtClean="0">
                <a:solidFill>
                  <a:srgbClr val="800000"/>
                </a:solidFill>
              </a:rPr>
              <a:t>“the false prophet”</a:t>
            </a:r>
            <a:r>
              <a:rPr lang="en-US" sz="2000" dirty="0" smtClean="0">
                <a:solidFill>
                  <a:srgbClr val="800000"/>
                </a:solidFill>
              </a:rPr>
              <a:t> </a:t>
            </a:r>
            <a:r>
              <a:rPr lang="en-US" sz="2000" dirty="0" smtClean="0"/>
              <a:t>(Roman paganism &amp; emperor worship) are both captured and destroyed – never to return.</a:t>
            </a:r>
          </a:p>
          <a:p>
            <a:r>
              <a:rPr lang="en-US" sz="2000" i="1" dirty="0" smtClean="0">
                <a:solidFill>
                  <a:srgbClr val="800000"/>
                </a:solidFill>
              </a:rPr>
              <a:t>“Captured … cast alive”</a:t>
            </a:r>
            <a:r>
              <a:rPr lang="en-US" sz="2000" dirty="0" smtClean="0"/>
              <a:t> – Destroyed by unnatural causes – judged, executed.</a:t>
            </a:r>
            <a:endParaRPr lang="en-US" sz="2000" i="1" dirty="0" smtClean="0"/>
          </a:p>
          <a:p>
            <a:r>
              <a:rPr lang="en-US" sz="2000" dirty="0" smtClean="0"/>
              <a:t>Remainder of army is killed but not </a:t>
            </a:r>
            <a:r>
              <a:rPr lang="en-US" sz="2000" b="1" i="1" dirty="0" smtClean="0"/>
              <a:t>yet</a:t>
            </a:r>
            <a:r>
              <a:rPr lang="en-US" sz="2000" dirty="0" smtClean="0"/>
              <a:t> </a:t>
            </a:r>
            <a:r>
              <a:rPr lang="en-US" sz="2000" i="1" dirty="0" smtClean="0">
                <a:solidFill>
                  <a:srgbClr val="800000"/>
                </a:solidFill>
              </a:rPr>
              <a:t>“cast alive into the lake of fire burning”</a:t>
            </a:r>
            <a:r>
              <a:rPr lang="en-US" sz="2000" dirty="0" smtClean="0"/>
              <a:t>.</a:t>
            </a:r>
          </a:p>
          <a:p>
            <a:r>
              <a:rPr lang="en-US" sz="2000" i="1" dirty="0" smtClean="0">
                <a:solidFill>
                  <a:srgbClr val="800000"/>
                </a:solidFill>
              </a:rPr>
              <a:t>“The false prophet”</a:t>
            </a:r>
            <a:r>
              <a:rPr lang="en-US" sz="2000" dirty="0" smtClean="0"/>
              <a:t> is the </a:t>
            </a:r>
            <a:r>
              <a:rPr lang="en-US" sz="2000" i="1" dirty="0" smtClean="0">
                <a:solidFill>
                  <a:srgbClr val="800000"/>
                </a:solidFill>
              </a:rPr>
              <a:t>“earth beast”</a:t>
            </a:r>
            <a:r>
              <a:rPr lang="en-US" sz="2000" dirty="0" smtClean="0">
                <a:solidFill>
                  <a:srgbClr val="800000"/>
                </a:solidFill>
              </a:rPr>
              <a:t> </a:t>
            </a:r>
            <a:r>
              <a:rPr lang="en-US" sz="2000" dirty="0" smtClean="0"/>
              <a:t>from </a:t>
            </a:r>
            <a:r>
              <a:rPr lang="en-US" sz="2000" b="1" dirty="0" smtClean="0">
                <a:solidFill>
                  <a:srgbClr val="800000"/>
                </a:solidFill>
              </a:rPr>
              <a:t>13:11-14</a:t>
            </a:r>
            <a:r>
              <a:rPr lang="en-US" sz="2000" dirty="0" smtClean="0"/>
              <a:t> because work is the same.</a:t>
            </a:r>
            <a:endParaRPr lang="en-US" sz="2000" i="1" dirty="0" smtClean="0"/>
          </a:p>
        </p:txBody>
      </p:sp>
    </p:spTree>
    <p:extLst>
      <p:ext uri="{BB962C8B-B14F-4D97-AF65-F5344CB8AC3E}">
        <p14:creationId xmlns:p14="http://schemas.microsoft.com/office/powerpoint/2010/main" val="39884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quarter" idx="10"/>
          </p:nvPr>
        </p:nvSpPr>
        <p:spPr/>
        <p:txBody>
          <a:bodyPr/>
          <a:lstStyle/>
          <a:p>
            <a:pPr>
              <a:spcBef>
                <a:spcPts val="100"/>
              </a:spcBef>
            </a:pPr>
            <a:r>
              <a:rPr lang="en-US" i="1" dirty="0" smtClean="0">
                <a:solidFill>
                  <a:srgbClr val="800000"/>
                </a:solidFill>
              </a:rPr>
              <a:t>“Seven Churches”</a:t>
            </a:r>
            <a:r>
              <a:rPr lang="en-US" dirty="0" smtClean="0"/>
              <a:t> – Symbolic, represents churches everywhere as a whole (because of </a:t>
            </a:r>
            <a:r>
              <a:rPr lang="en-US" i="1" dirty="0" smtClean="0">
                <a:solidFill>
                  <a:srgbClr val="800000"/>
                </a:solidFill>
              </a:rPr>
              <a:t>“7”</a:t>
            </a:r>
            <a:r>
              <a:rPr lang="en-US" dirty="0" smtClean="0"/>
              <a:t> and omits Colossae, Hierapolis, and Troas).</a:t>
            </a:r>
          </a:p>
          <a:p>
            <a:pPr>
              <a:spcBef>
                <a:spcPts val="100"/>
              </a:spcBef>
            </a:pPr>
            <a:r>
              <a:rPr lang="en-US" dirty="0" smtClean="0"/>
              <a:t>Common outline (</a:t>
            </a:r>
            <a:r>
              <a:rPr lang="en-US" dirty="0" err="1" smtClean="0"/>
              <a:t>Harkrider</a:t>
            </a:r>
            <a:r>
              <a:rPr lang="en-US" dirty="0" smtClean="0"/>
              <a:t>):</a:t>
            </a:r>
          </a:p>
          <a:p>
            <a:pPr marL="800100" lvl="1" indent="-457200">
              <a:spcBef>
                <a:spcPts val="100"/>
              </a:spcBef>
              <a:buFont typeface="+mj-lt"/>
              <a:buAutoNum type="arabicPeriod"/>
            </a:pPr>
            <a:r>
              <a:rPr lang="en-US" dirty="0" smtClean="0"/>
              <a:t>Salutation</a:t>
            </a:r>
          </a:p>
          <a:p>
            <a:pPr marL="800100" lvl="1" indent="-457200">
              <a:spcBef>
                <a:spcPts val="100"/>
              </a:spcBef>
              <a:buFont typeface="+mj-lt"/>
              <a:buAutoNum type="arabicPeriod"/>
            </a:pPr>
            <a:r>
              <a:rPr lang="en-US" dirty="0" smtClean="0"/>
              <a:t>Christ’s self-designation</a:t>
            </a:r>
          </a:p>
          <a:p>
            <a:pPr marL="800100" lvl="1" indent="-457200">
              <a:spcBef>
                <a:spcPts val="100"/>
              </a:spcBef>
              <a:buFont typeface="+mj-lt"/>
              <a:buAutoNum type="arabicPeriod"/>
            </a:pPr>
            <a:r>
              <a:rPr lang="en-US" dirty="0" smtClean="0"/>
              <a:t>Commendation</a:t>
            </a:r>
          </a:p>
          <a:p>
            <a:pPr marL="800100" lvl="1" indent="-457200">
              <a:spcBef>
                <a:spcPts val="100"/>
              </a:spcBef>
              <a:buFont typeface="+mj-lt"/>
              <a:buAutoNum type="arabicPeriod"/>
            </a:pPr>
            <a:r>
              <a:rPr lang="en-US" dirty="0" smtClean="0"/>
              <a:t>Complaint</a:t>
            </a:r>
          </a:p>
          <a:p>
            <a:pPr marL="800100" lvl="1" indent="-457200">
              <a:spcBef>
                <a:spcPts val="100"/>
              </a:spcBef>
              <a:buFont typeface="+mj-lt"/>
              <a:buAutoNum type="arabicPeriod"/>
            </a:pPr>
            <a:r>
              <a:rPr lang="en-US" dirty="0" smtClean="0"/>
              <a:t>Counsel: warning and exhortation</a:t>
            </a:r>
          </a:p>
          <a:p>
            <a:pPr marL="800100" lvl="1" indent="-457200">
              <a:spcBef>
                <a:spcPts val="100"/>
              </a:spcBef>
              <a:buFont typeface="+mj-lt"/>
              <a:buAutoNum type="arabicPeriod"/>
            </a:pPr>
            <a:r>
              <a:rPr lang="en-US" dirty="0" smtClean="0"/>
              <a:t>Promises of reward to those who overcome</a:t>
            </a:r>
          </a:p>
          <a:p>
            <a:pPr marL="800100" lvl="1" indent="-457200">
              <a:spcBef>
                <a:spcPts val="100"/>
              </a:spcBef>
              <a:buFont typeface="+mj-lt"/>
              <a:buAutoNum type="arabicPeriod"/>
            </a:pPr>
            <a:r>
              <a:rPr lang="en-US" dirty="0" smtClean="0"/>
              <a:t>Closing invitation to hear</a:t>
            </a:r>
          </a:p>
          <a:p>
            <a:pPr>
              <a:spcBef>
                <a:spcPts val="100"/>
              </a:spcBef>
            </a:pPr>
            <a:r>
              <a:rPr lang="en-US" dirty="0" smtClean="0"/>
              <a:t>Self-designations form same, composite view of Christ from </a:t>
            </a:r>
            <a:r>
              <a:rPr lang="en-US" dirty="0" err="1" smtClean="0"/>
              <a:t>ch.</a:t>
            </a:r>
            <a:r>
              <a:rPr lang="en-US" dirty="0" smtClean="0"/>
              <a:t> 1.</a:t>
            </a:r>
          </a:p>
          <a:p>
            <a:pPr>
              <a:spcBef>
                <a:spcPts val="100"/>
              </a:spcBef>
            </a:pPr>
            <a:r>
              <a:rPr lang="en-US" dirty="0" smtClean="0"/>
              <a:t>Historical background dramatically helps appreciation of letters.</a:t>
            </a:r>
            <a:endParaRPr lang="en-US" dirty="0"/>
          </a:p>
        </p:txBody>
      </p:sp>
    </p:spTree>
    <p:extLst>
      <p:ext uri="{BB962C8B-B14F-4D97-AF65-F5344CB8AC3E}">
        <p14:creationId xmlns:p14="http://schemas.microsoft.com/office/powerpoint/2010/main" val="33419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The Lamb’s Wife – The Church</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42226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1000" fill="hold"/>
                                        <p:tgtEl>
                                          <p:spTgt spid="6">
                                            <p:txEl>
                                              <p:pRg st="4" end="4"/>
                                            </p:txEl>
                                          </p:spTgt>
                                        </p:tgtEl>
                                        <p:attrNameLst>
                                          <p:attrName>style.color</p:attrName>
                                        </p:attrNameLst>
                                      </p:cBhvr>
                                      <p:by>
                                        <p:hsl h="0" s="12549" l="25098"/>
                                      </p:by>
                                    </p:animClr>
                                    <p:animClr clrSpc="hsl" dir="cw">
                                      <p:cBhvr>
                                        <p:cTn id="7" dur="1000" fill="hold"/>
                                        <p:tgtEl>
                                          <p:spTgt spid="6">
                                            <p:txEl>
                                              <p:pRg st="4" end="4"/>
                                            </p:txEl>
                                          </p:spTgt>
                                        </p:tgtEl>
                                        <p:attrNameLst>
                                          <p:attrName>fillcolor</p:attrName>
                                        </p:attrNameLst>
                                      </p:cBhvr>
                                      <p:by>
                                        <p:hsl h="0" s="12549" l="25098"/>
                                      </p:by>
                                    </p:animClr>
                                    <p:animClr clrSpc="hsl" dir="cw">
                                      <p:cBhvr>
                                        <p:cTn id="8" dur="1000" fill="hold"/>
                                        <p:tgtEl>
                                          <p:spTgt spid="6">
                                            <p:txEl>
                                              <p:pRg st="4" end="4"/>
                                            </p:txEl>
                                          </p:spTgt>
                                        </p:tgtEl>
                                        <p:attrNameLst>
                                          <p:attrName>stroke.color</p:attrName>
                                        </p:attrNameLst>
                                      </p:cBhvr>
                                      <p:by>
                                        <p:hsl h="0" s="12549" l="25098"/>
                                      </p:by>
                                    </p:animClr>
                                    <p:set>
                                      <p:cBhvr>
                                        <p:cTn id="9" dur="1000" fill="hold"/>
                                        <p:tgtEl>
                                          <p:spTgt spid="6">
                                            <p:txEl>
                                              <p:pRg st="4" end="4"/>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1000" fill="hold"/>
                                        <p:tgtEl>
                                          <p:spTgt spid="6">
                                            <p:txEl>
                                              <p:pRg st="2" end="2"/>
                                            </p:txEl>
                                          </p:spTgt>
                                        </p:tgtEl>
                                        <p:attrNameLst>
                                          <p:attrName>style.color</p:attrName>
                                        </p:attrNameLst>
                                      </p:cBhvr>
                                      <p:by>
                                        <p:hsl h="0" s="12549" l="25098"/>
                                      </p:by>
                                    </p:animClr>
                                    <p:animClr clrSpc="hsl" dir="cw">
                                      <p:cBhvr>
                                        <p:cTn id="14" dur="1000" fill="hold"/>
                                        <p:tgtEl>
                                          <p:spTgt spid="6">
                                            <p:txEl>
                                              <p:pRg st="2" end="2"/>
                                            </p:txEl>
                                          </p:spTgt>
                                        </p:tgtEl>
                                        <p:attrNameLst>
                                          <p:attrName>fillcolor</p:attrName>
                                        </p:attrNameLst>
                                      </p:cBhvr>
                                      <p:by>
                                        <p:hsl h="0" s="12549" l="25098"/>
                                      </p:by>
                                    </p:animClr>
                                    <p:animClr clrSpc="hsl" dir="cw">
                                      <p:cBhvr>
                                        <p:cTn id="15" dur="1000" fill="hold"/>
                                        <p:tgtEl>
                                          <p:spTgt spid="6">
                                            <p:txEl>
                                              <p:pRg st="2" end="2"/>
                                            </p:txEl>
                                          </p:spTgt>
                                        </p:tgtEl>
                                        <p:attrNameLst>
                                          <p:attrName>stroke.color</p:attrName>
                                        </p:attrNameLst>
                                      </p:cBhvr>
                                      <p:by>
                                        <p:hsl h="0" s="12549" l="25098"/>
                                      </p:by>
                                    </p:animClr>
                                    <p:set>
                                      <p:cBhvr>
                                        <p:cTn id="16" dur="1000" fill="hold"/>
                                        <p:tgtEl>
                                          <p:spTgt spid="6">
                                            <p:txEl>
                                              <p:pRg st="2" end="2"/>
                                            </p:txEl>
                                          </p:spTgt>
                                        </p:tgtEl>
                                        <p:attrNameLst>
                                          <p:attrName>fill.type</p:attrName>
                                        </p:attrNameLst>
                                      </p:cBhvr>
                                      <p:to>
                                        <p:strVal val="solid"/>
                                      </p:to>
                                    </p:set>
                                  </p:childTnLst>
                                </p:cTn>
                              </p:par>
                            </p:childTnLst>
                          </p:cTn>
                        </p:par>
                        <p:par>
                          <p:cTn id="17" fill="hold">
                            <p:stCondLst>
                              <p:cond delay="1000"/>
                            </p:stCondLst>
                            <p:childTnLst>
                              <p:par>
                                <p:cTn id="18" presetID="30" presetClass="emph" presetSubtype="0" fill="hold" nodeType="afterEffect">
                                  <p:stCondLst>
                                    <p:cond delay="0"/>
                                  </p:stCondLst>
                                  <p:childTnLst>
                                    <p:animClr clrSpc="hsl" dir="cw">
                                      <p:cBhvr override="childStyle">
                                        <p:cTn id="19" dur="1000" fill="hold"/>
                                        <p:tgtEl>
                                          <p:spTgt spid="6">
                                            <p:txEl>
                                              <p:pRg st="3" end="3"/>
                                            </p:txEl>
                                          </p:spTgt>
                                        </p:tgtEl>
                                        <p:attrNameLst>
                                          <p:attrName>style.color</p:attrName>
                                        </p:attrNameLst>
                                      </p:cBhvr>
                                      <p:by>
                                        <p:hsl h="0" s="12549" l="25098"/>
                                      </p:by>
                                    </p:animClr>
                                    <p:animClr clrSpc="hsl" dir="cw">
                                      <p:cBhvr>
                                        <p:cTn id="20" dur="1000" fill="hold"/>
                                        <p:tgtEl>
                                          <p:spTgt spid="6">
                                            <p:txEl>
                                              <p:pRg st="3" end="3"/>
                                            </p:txEl>
                                          </p:spTgt>
                                        </p:tgtEl>
                                        <p:attrNameLst>
                                          <p:attrName>fillcolor</p:attrName>
                                        </p:attrNameLst>
                                      </p:cBhvr>
                                      <p:by>
                                        <p:hsl h="0" s="12549" l="25098"/>
                                      </p:by>
                                    </p:animClr>
                                    <p:animClr clrSpc="hsl" dir="cw">
                                      <p:cBhvr>
                                        <p:cTn id="21" dur="1000" fill="hold"/>
                                        <p:tgtEl>
                                          <p:spTgt spid="6">
                                            <p:txEl>
                                              <p:pRg st="3" end="3"/>
                                            </p:txEl>
                                          </p:spTgt>
                                        </p:tgtEl>
                                        <p:attrNameLst>
                                          <p:attrName>stroke.color</p:attrName>
                                        </p:attrNameLst>
                                      </p:cBhvr>
                                      <p:by>
                                        <p:hsl h="0" s="12549" l="25098"/>
                                      </p:by>
                                    </p:animClr>
                                    <p:set>
                                      <p:cBhvr>
                                        <p:cTn id="22" dur="1000" fill="hold"/>
                                        <p:tgtEl>
                                          <p:spTgt spid="6">
                                            <p:txEl>
                                              <p:pRg st="3" end="3"/>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nodeType="clickEffect">
                                  <p:stCondLst>
                                    <p:cond delay="0"/>
                                  </p:stCondLst>
                                  <p:childTnLst>
                                    <p:animClr clrSpc="hsl" dir="cw">
                                      <p:cBhvr override="childStyle">
                                        <p:cTn id="26" dur="1000" fill="hold"/>
                                        <p:tgtEl>
                                          <p:spTgt spid="6">
                                            <p:txEl>
                                              <p:pRg st="5" end="5"/>
                                            </p:txEl>
                                          </p:spTgt>
                                        </p:tgtEl>
                                        <p:attrNameLst>
                                          <p:attrName>style.color</p:attrName>
                                        </p:attrNameLst>
                                      </p:cBhvr>
                                      <p:by>
                                        <p:hsl h="0" s="12549" l="25098"/>
                                      </p:by>
                                    </p:animClr>
                                    <p:animClr clrSpc="hsl" dir="cw">
                                      <p:cBhvr>
                                        <p:cTn id="27" dur="1000" fill="hold"/>
                                        <p:tgtEl>
                                          <p:spTgt spid="6">
                                            <p:txEl>
                                              <p:pRg st="5" end="5"/>
                                            </p:txEl>
                                          </p:spTgt>
                                        </p:tgtEl>
                                        <p:attrNameLst>
                                          <p:attrName>fillcolor</p:attrName>
                                        </p:attrNameLst>
                                      </p:cBhvr>
                                      <p:by>
                                        <p:hsl h="0" s="12549" l="25098"/>
                                      </p:by>
                                    </p:animClr>
                                    <p:animClr clrSpc="hsl" dir="cw">
                                      <p:cBhvr>
                                        <p:cTn id="28" dur="1000" fill="hold"/>
                                        <p:tgtEl>
                                          <p:spTgt spid="6">
                                            <p:txEl>
                                              <p:pRg st="5" end="5"/>
                                            </p:txEl>
                                          </p:spTgt>
                                        </p:tgtEl>
                                        <p:attrNameLst>
                                          <p:attrName>stroke.color</p:attrName>
                                        </p:attrNameLst>
                                      </p:cBhvr>
                                      <p:by>
                                        <p:hsl h="0" s="12549" l="25098"/>
                                      </p:by>
                                    </p:animClr>
                                    <p:set>
                                      <p:cBhvr>
                                        <p:cTn id="29" dur="1000" fill="hold"/>
                                        <p:tgtEl>
                                          <p:spTgt spid="6">
                                            <p:txEl>
                                              <p:pRg st="5" end="5"/>
                                            </p:txEl>
                                          </p:spTgt>
                                        </p:tgtEl>
                                        <p:attrNameLst>
                                          <p:attrName>fill.type</p:attrName>
                                        </p:attrNameLst>
                                      </p:cBhvr>
                                      <p:to>
                                        <p:strVal val="solid"/>
                                      </p:to>
                                    </p:set>
                                  </p:childTnLst>
                                </p:cTn>
                              </p:par>
                            </p:childTnLst>
                          </p:cTn>
                        </p:par>
                        <p:par>
                          <p:cTn id="30" fill="hold">
                            <p:stCondLst>
                              <p:cond delay="1000"/>
                            </p:stCondLst>
                            <p:childTnLst>
                              <p:par>
                                <p:cTn id="31" presetID="30" presetClass="emph" presetSubtype="0" fill="hold" nodeType="afterEffect">
                                  <p:stCondLst>
                                    <p:cond delay="0"/>
                                  </p:stCondLst>
                                  <p:childTnLst>
                                    <p:animClr clrSpc="hsl" dir="cw">
                                      <p:cBhvr override="childStyle">
                                        <p:cTn id="32" dur="1000" fill="hold"/>
                                        <p:tgtEl>
                                          <p:spTgt spid="6">
                                            <p:txEl>
                                              <p:pRg st="7" end="7"/>
                                            </p:txEl>
                                          </p:spTgt>
                                        </p:tgtEl>
                                        <p:attrNameLst>
                                          <p:attrName>style.color</p:attrName>
                                        </p:attrNameLst>
                                      </p:cBhvr>
                                      <p:by>
                                        <p:hsl h="0" s="12549" l="25098"/>
                                      </p:by>
                                    </p:animClr>
                                    <p:animClr clrSpc="hsl" dir="cw">
                                      <p:cBhvr>
                                        <p:cTn id="33" dur="1000" fill="hold"/>
                                        <p:tgtEl>
                                          <p:spTgt spid="6">
                                            <p:txEl>
                                              <p:pRg st="7" end="7"/>
                                            </p:txEl>
                                          </p:spTgt>
                                        </p:tgtEl>
                                        <p:attrNameLst>
                                          <p:attrName>fillcolor</p:attrName>
                                        </p:attrNameLst>
                                      </p:cBhvr>
                                      <p:by>
                                        <p:hsl h="0" s="12549" l="25098"/>
                                      </p:by>
                                    </p:animClr>
                                    <p:animClr clrSpc="hsl" dir="cw">
                                      <p:cBhvr>
                                        <p:cTn id="34" dur="1000" fill="hold"/>
                                        <p:tgtEl>
                                          <p:spTgt spid="6">
                                            <p:txEl>
                                              <p:pRg st="7" end="7"/>
                                            </p:txEl>
                                          </p:spTgt>
                                        </p:tgtEl>
                                        <p:attrNameLst>
                                          <p:attrName>stroke.color</p:attrName>
                                        </p:attrNameLst>
                                      </p:cBhvr>
                                      <p:by>
                                        <p:hsl h="0" s="12549" l="25098"/>
                                      </p:by>
                                    </p:animClr>
                                    <p:set>
                                      <p:cBhvr>
                                        <p:cTn id="35" dur="1000" fill="hold"/>
                                        <p:tgtEl>
                                          <p:spTgt spid="6">
                                            <p:txEl>
                                              <p:pRg st="7" end="7"/>
                                            </p:txEl>
                                          </p:spTgt>
                                        </p:tgtEl>
                                        <p:attrNameLst>
                                          <p:attrName>fill.type</p:attrName>
                                        </p:attrNameLst>
                                      </p:cBhvr>
                                      <p:to>
                                        <p:strVal val="solid"/>
                                      </p:to>
                                    </p:set>
                                  </p:childTnLst>
                                </p:cTn>
                              </p:par>
                            </p:childTnLst>
                          </p:cTn>
                        </p:par>
                        <p:par>
                          <p:cTn id="36" fill="hold">
                            <p:stCondLst>
                              <p:cond delay="2000"/>
                            </p:stCondLst>
                            <p:childTnLst>
                              <p:par>
                                <p:cTn id="37" presetID="30" presetClass="emph" presetSubtype="0" fill="hold" nodeType="afterEffect">
                                  <p:stCondLst>
                                    <p:cond delay="0"/>
                                  </p:stCondLst>
                                  <p:childTnLst>
                                    <p:animClr clrSpc="hsl" dir="cw">
                                      <p:cBhvr override="childStyle">
                                        <p:cTn id="38" dur="1000" fill="hold"/>
                                        <p:tgtEl>
                                          <p:spTgt spid="6">
                                            <p:txEl>
                                              <p:pRg st="8" end="8"/>
                                            </p:txEl>
                                          </p:spTgt>
                                        </p:tgtEl>
                                        <p:attrNameLst>
                                          <p:attrName>style.color</p:attrName>
                                        </p:attrNameLst>
                                      </p:cBhvr>
                                      <p:by>
                                        <p:hsl h="0" s="12549" l="25098"/>
                                      </p:by>
                                    </p:animClr>
                                    <p:animClr clrSpc="hsl" dir="cw">
                                      <p:cBhvr>
                                        <p:cTn id="39" dur="1000" fill="hold"/>
                                        <p:tgtEl>
                                          <p:spTgt spid="6">
                                            <p:txEl>
                                              <p:pRg st="8" end="8"/>
                                            </p:txEl>
                                          </p:spTgt>
                                        </p:tgtEl>
                                        <p:attrNameLst>
                                          <p:attrName>fillcolor</p:attrName>
                                        </p:attrNameLst>
                                      </p:cBhvr>
                                      <p:by>
                                        <p:hsl h="0" s="12549" l="25098"/>
                                      </p:by>
                                    </p:animClr>
                                    <p:animClr clrSpc="hsl" dir="cw">
                                      <p:cBhvr>
                                        <p:cTn id="40" dur="1000" fill="hold"/>
                                        <p:tgtEl>
                                          <p:spTgt spid="6">
                                            <p:txEl>
                                              <p:pRg st="8" end="8"/>
                                            </p:txEl>
                                          </p:spTgt>
                                        </p:tgtEl>
                                        <p:attrNameLst>
                                          <p:attrName>stroke.color</p:attrName>
                                        </p:attrNameLst>
                                      </p:cBhvr>
                                      <p:by>
                                        <p:hsl h="0" s="12549" l="25098"/>
                                      </p:by>
                                    </p:animClr>
                                    <p:set>
                                      <p:cBhvr>
                                        <p:cTn id="41" dur="1000" fill="hold"/>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Epic Battle to End All Battles?</a:t>
            </a:r>
            <a:endParaRPr lang="en-US" dirty="0"/>
          </a:p>
        </p:txBody>
      </p:sp>
      <p:sp>
        <p:nvSpPr>
          <p:cNvPr id="3" name="Content Placeholder 2"/>
          <p:cNvSpPr>
            <a:spLocks noGrp="1"/>
          </p:cNvSpPr>
          <p:nvPr>
            <p:ph sz="quarter" idx="10"/>
          </p:nvPr>
        </p:nvSpPr>
        <p:spPr/>
        <p:txBody>
          <a:bodyPr/>
          <a:lstStyle/>
          <a:p>
            <a:pPr marL="346075" lvl="0" indent="-346075">
              <a:lnSpc>
                <a:spcPct val="96000"/>
              </a:lnSpc>
              <a:spcBef>
                <a:spcPts val="0"/>
              </a:spcBef>
              <a:buFont typeface="+mj-lt"/>
              <a:buAutoNum type="arabicPeriod" startAt="13"/>
            </a:pPr>
            <a:r>
              <a:rPr lang="en-US" sz="2000" dirty="0"/>
              <a:t>How much detail of the actual battle is communicated?  Significance?</a:t>
            </a:r>
            <a:endParaRPr lang="en-US" sz="2000" dirty="0" smtClean="0"/>
          </a:p>
          <a:p>
            <a:pPr>
              <a:lnSpc>
                <a:spcPct val="96000"/>
              </a:lnSpc>
              <a:spcBef>
                <a:spcPts val="0"/>
              </a:spcBef>
            </a:pPr>
            <a:r>
              <a:rPr lang="en-US" sz="2000" dirty="0" smtClean="0"/>
              <a:t>Unsurprising that One who could speak the universe into existence and was crucified without elaboration would annihilate His enemies without details.</a:t>
            </a:r>
          </a:p>
          <a:p>
            <a:pPr>
              <a:lnSpc>
                <a:spcPct val="96000"/>
              </a:lnSpc>
              <a:spcBef>
                <a:spcPts val="0"/>
              </a:spcBef>
            </a:pPr>
            <a:r>
              <a:rPr lang="en-US" sz="2000" dirty="0" smtClean="0"/>
              <a:t>Emphasizes the result – sure and total victory.</a:t>
            </a:r>
          </a:p>
          <a:p>
            <a:pPr>
              <a:lnSpc>
                <a:spcPct val="96000"/>
              </a:lnSpc>
              <a:spcBef>
                <a:spcPts val="0"/>
              </a:spcBef>
            </a:pPr>
            <a:r>
              <a:rPr lang="en-US" sz="2000" dirty="0" smtClean="0"/>
              <a:t>Deemphasizes the battle – it wasn’t even close – nothing to tell.</a:t>
            </a:r>
          </a:p>
          <a:p>
            <a:pPr>
              <a:lnSpc>
                <a:spcPct val="96000"/>
              </a:lnSpc>
              <a:spcBef>
                <a:spcPts val="0"/>
              </a:spcBef>
            </a:pPr>
            <a:r>
              <a:rPr lang="en-US" sz="2000" dirty="0" smtClean="0"/>
              <a:t>What does Armageddon represent?</a:t>
            </a:r>
          </a:p>
          <a:p>
            <a:pPr>
              <a:lnSpc>
                <a:spcPct val="96000"/>
              </a:lnSpc>
              <a:spcBef>
                <a:spcPts val="0"/>
              </a:spcBef>
            </a:pPr>
            <a:r>
              <a:rPr lang="en-US" sz="2000" dirty="0" smtClean="0"/>
              <a:t>The final showdown between Jesus and the Devil’s puppet agents in Rome – the empire with its emperors, kings, and its supportive pagan, emperor worship.</a:t>
            </a:r>
          </a:p>
          <a:p>
            <a:pPr lvl="1">
              <a:lnSpc>
                <a:spcPct val="96000"/>
              </a:lnSpc>
              <a:spcBef>
                <a:spcPts val="0"/>
              </a:spcBef>
            </a:pPr>
            <a:r>
              <a:rPr lang="en-US" sz="1600" dirty="0" smtClean="0"/>
              <a:t>Most likely does not represent a single, carnal, literal battle.  Fundamentally, spiritual conflict.</a:t>
            </a:r>
          </a:p>
        </p:txBody>
      </p:sp>
    </p:spTree>
    <p:extLst>
      <p:ext uri="{BB962C8B-B14F-4D97-AF65-F5344CB8AC3E}">
        <p14:creationId xmlns:p14="http://schemas.microsoft.com/office/powerpoint/2010/main" val="18378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Lamb’s Heavenly Army</a:t>
            </a:r>
            <a:endParaRPr lang="en-US" dirty="0"/>
          </a:p>
        </p:txBody>
      </p:sp>
      <p:sp>
        <p:nvSpPr>
          <p:cNvPr id="3" name="Content Placeholder 2"/>
          <p:cNvSpPr>
            <a:spLocks noGrp="1"/>
          </p:cNvSpPr>
          <p:nvPr>
            <p:ph sz="quarter" idx="10"/>
          </p:nvPr>
        </p:nvSpPr>
        <p:spPr/>
        <p:txBody>
          <a:bodyPr/>
          <a:lstStyle/>
          <a:p>
            <a:r>
              <a:rPr lang="en-US" sz="2000" dirty="0" smtClean="0"/>
              <a:t>The Lamb’s army consists of those who are </a:t>
            </a:r>
            <a:r>
              <a:rPr lang="en-US" sz="2000" i="1" dirty="0" smtClean="0">
                <a:solidFill>
                  <a:srgbClr val="800000"/>
                </a:solidFill>
              </a:rPr>
              <a:t>“called and chosen and faithful”</a:t>
            </a:r>
            <a:r>
              <a:rPr lang="en-US" sz="2000" dirty="0" smtClean="0"/>
              <a:t> (</a:t>
            </a:r>
            <a:r>
              <a:rPr lang="en-US" sz="2000" b="1" dirty="0" smtClean="0">
                <a:solidFill>
                  <a:srgbClr val="800000"/>
                </a:solidFill>
              </a:rPr>
              <a:t>17:14</a:t>
            </a:r>
            <a:r>
              <a:rPr lang="en-US" sz="2000" dirty="0" smtClean="0"/>
              <a:t>).</a:t>
            </a:r>
          </a:p>
          <a:p>
            <a:r>
              <a:rPr lang="en-US" sz="2000" dirty="0" smtClean="0"/>
              <a:t>The army is led by the Warrior-King from Heaven (</a:t>
            </a:r>
            <a:r>
              <a:rPr lang="en-US" sz="2000" b="1" dirty="0" smtClean="0">
                <a:solidFill>
                  <a:srgbClr val="800000"/>
                </a:solidFill>
              </a:rPr>
              <a:t>19:11-14</a:t>
            </a:r>
            <a:r>
              <a:rPr lang="en-US" sz="2000" dirty="0" smtClean="0"/>
              <a:t>).</a:t>
            </a:r>
          </a:p>
          <a:p>
            <a:r>
              <a:rPr lang="en-US" sz="2000" dirty="0" smtClean="0"/>
              <a:t>They are dressed not in armor but in </a:t>
            </a:r>
            <a:r>
              <a:rPr lang="en-US" sz="2000" i="1" dirty="0" smtClean="0">
                <a:solidFill>
                  <a:srgbClr val="800000"/>
                </a:solidFill>
              </a:rPr>
              <a:t>“fine linen, white and clean”</a:t>
            </a:r>
            <a:r>
              <a:rPr lang="en-US" sz="2000" dirty="0" smtClean="0"/>
              <a:t>, similar to the clothing of the </a:t>
            </a:r>
            <a:r>
              <a:rPr lang="en-US" sz="2000" i="1" dirty="0" smtClean="0">
                <a:solidFill>
                  <a:srgbClr val="800000"/>
                </a:solidFill>
              </a:rPr>
              <a:t>“righteous acts of the saints”</a:t>
            </a:r>
            <a:r>
              <a:rPr lang="en-US" sz="2000" i="1" dirty="0" smtClean="0"/>
              <a:t> </a:t>
            </a:r>
            <a:r>
              <a:rPr lang="en-US" sz="2000" dirty="0" smtClean="0"/>
              <a:t> (</a:t>
            </a:r>
            <a:r>
              <a:rPr lang="en-US" sz="2000" b="1" dirty="0" smtClean="0">
                <a:solidFill>
                  <a:srgbClr val="800000"/>
                </a:solidFill>
              </a:rPr>
              <a:t>19:8, 14</a:t>
            </a:r>
            <a:r>
              <a:rPr lang="en-US" sz="2000" dirty="0" smtClean="0"/>
              <a:t>).</a:t>
            </a:r>
          </a:p>
          <a:p>
            <a:r>
              <a:rPr lang="en-US" sz="2000" dirty="0" smtClean="0"/>
              <a:t>The only weapon mentioned is the sword that proceeds from the mouth of Christ, who additionally treads upon the enemies of God (</a:t>
            </a:r>
            <a:r>
              <a:rPr lang="en-US" sz="2000" b="1" dirty="0" smtClean="0">
                <a:solidFill>
                  <a:srgbClr val="800000"/>
                </a:solidFill>
              </a:rPr>
              <a:t>19:15</a:t>
            </a:r>
            <a:r>
              <a:rPr lang="en-US" sz="2000" dirty="0" smtClean="0"/>
              <a:t>).</a:t>
            </a:r>
          </a:p>
          <a:p>
            <a:r>
              <a:rPr lang="en-US" sz="2000" dirty="0" smtClean="0"/>
              <a:t>This army consists of those whose </a:t>
            </a:r>
            <a:r>
              <a:rPr lang="en-US" sz="2000" i="1" dirty="0" smtClean="0">
                <a:solidFill>
                  <a:srgbClr val="800000"/>
                </a:solidFill>
              </a:rPr>
              <a:t>“citizenship is in heaven”</a:t>
            </a:r>
            <a:r>
              <a:rPr lang="en-US" sz="2000" dirty="0" smtClean="0"/>
              <a:t> (</a:t>
            </a:r>
            <a:r>
              <a:rPr lang="en-US" sz="2000" b="1" dirty="0" smtClean="0">
                <a:solidFill>
                  <a:srgbClr val="800000"/>
                </a:solidFill>
              </a:rPr>
              <a:t>Philippians 3:20</a:t>
            </a:r>
            <a:r>
              <a:rPr lang="en-US" sz="2000" dirty="0" smtClean="0"/>
              <a:t>), and whose </a:t>
            </a:r>
            <a:r>
              <a:rPr lang="en-US" sz="2000" i="1" dirty="0" smtClean="0">
                <a:solidFill>
                  <a:srgbClr val="800000"/>
                </a:solidFill>
              </a:rPr>
              <a:t>“names are written in heaven”</a:t>
            </a:r>
            <a:r>
              <a:rPr lang="en-US" sz="2000" dirty="0" smtClean="0"/>
              <a:t> (</a:t>
            </a:r>
            <a:r>
              <a:rPr lang="en-US" sz="2000" b="1" dirty="0" smtClean="0">
                <a:solidFill>
                  <a:srgbClr val="800000"/>
                </a:solidFill>
              </a:rPr>
              <a:t>Luke 10:20</a:t>
            </a:r>
            <a:r>
              <a:rPr lang="en-US" sz="2000" dirty="0" smtClean="0"/>
              <a:t>).</a:t>
            </a:r>
          </a:p>
        </p:txBody>
      </p:sp>
    </p:spTree>
    <p:extLst>
      <p:ext uri="{BB962C8B-B14F-4D97-AF65-F5344CB8AC3E}">
        <p14:creationId xmlns:p14="http://schemas.microsoft.com/office/powerpoint/2010/main" val="39092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Epic Battle to End All Battles?</a:t>
            </a:r>
            <a:endParaRPr lang="en-US" dirty="0"/>
          </a:p>
        </p:txBody>
      </p:sp>
      <p:sp>
        <p:nvSpPr>
          <p:cNvPr id="3" name="Content Placeholder 2"/>
          <p:cNvSpPr>
            <a:spLocks noGrp="1"/>
          </p:cNvSpPr>
          <p:nvPr>
            <p:ph sz="quarter" idx="10"/>
          </p:nvPr>
        </p:nvSpPr>
        <p:spPr/>
        <p:txBody>
          <a:bodyPr/>
          <a:lstStyle/>
          <a:p>
            <a:pPr marL="346075" lvl="0" indent="-346075">
              <a:lnSpc>
                <a:spcPct val="96000"/>
              </a:lnSpc>
              <a:spcBef>
                <a:spcPts val="0"/>
              </a:spcBef>
              <a:buFont typeface="+mj-lt"/>
              <a:buAutoNum type="arabicPeriod" startAt="13"/>
            </a:pPr>
            <a:r>
              <a:rPr lang="en-US" sz="2000" dirty="0"/>
              <a:t>How much detail of the actual battle is communicated?  Significance?</a:t>
            </a:r>
            <a:endParaRPr lang="en-US" sz="2000" dirty="0" smtClean="0"/>
          </a:p>
          <a:p>
            <a:pPr>
              <a:lnSpc>
                <a:spcPct val="96000"/>
              </a:lnSpc>
              <a:spcBef>
                <a:spcPts val="0"/>
              </a:spcBef>
            </a:pPr>
            <a:r>
              <a:rPr lang="en-US" sz="2000" dirty="0" smtClean="0"/>
              <a:t>Unsurprising that One who could speak the universe into existence and was crucified without elaboration would annihilate His enemies without details.</a:t>
            </a:r>
          </a:p>
          <a:p>
            <a:pPr>
              <a:lnSpc>
                <a:spcPct val="96000"/>
              </a:lnSpc>
              <a:spcBef>
                <a:spcPts val="0"/>
              </a:spcBef>
            </a:pPr>
            <a:r>
              <a:rPr lang="en-US" sz="2000" dirty="0" smtClean="0"/>
              <a:t>Emphasizes the result – sure and total victory.</a:t>
            </a:r>
          </a:p>
          <a:p>
            <a:pPr>
              <a:lnSpc>
                <a:spcPct val="96000"/>
              </a:lnSpc>
              <a:spcBef>
                <a:spcPts val="0"/>
              </a:spcBef>
            </a:pPr>
            <a:r>
              <a:rPr lang="en-US" sz="2000" dirty="0" smtClean="0"/>
              <a:t>Deemphasizes the battle – it wasn’t even close – nothing to tell.</a:t>
            </a:r>
          </a:p>
          <a:p>
            <a:pPr>
              <a:lnSpc>
                <a:spcPct val="96000"/>
              </a:lnSpc>
              <a:spcBef>
                <a:spcPts val="0"/>
              </a:spcBef>
            </a:pPr>
            <a:r>
              <a:rPr lang="en-US" sz="2000" dirty="0" smtClean="0"/>
              <a:t>What does Armageddon represent?</a:t>
            </a:r>
          </a:p>
          <a:p>
            <a:pPr>
              <a:lnSpc>
                <a:spcPct val="96000"/>
              </a:lnSpc>
              <a:spcBef>
                <a:spcPts val="0"/>
              </a:spcBef>
            </a:pPr>
            <a:r>
              <a:rPr lang="en-US" sz="2000" dirty="0" smtClean="0"/>
              <a:t>The final showdown between Jesus and the Devil’s puppet agents in Rome – the empire with its emperors, kings, and its supportive pagan, emperor worship.</a:t>
            </a:r>
          </a:p>
          <a:p>
            <a:pPr lvl="1">
              <a:lnSpc>
                <a:spcPct val="96000"/>
              </a:lnSpc>
              <a:spcBef>
                <a:spcPts val="0"/>
              </a:spcBef>
            </a:pPr>
            <a:r>
              <a:rPr lang="en-US" sz="1600" dirty="0" smtClean="0"/>
              <a:t>Most likely does not represent a single, carnal, literal battle.  Fundamentally, spiritual conflict.</a:t>
            </a:r>
          </a:p>
          <a:p>
            <a:pPr lvl="1">
              <a:lnSpc>
                <a:spcPct val="96000"/>
              </a:lnSpc>
              <a:spcBef>
                <a:spcPts val="0"/>
              </a:spcBef>
            </a:pPr>
            <a:r>
              <a:rPr lang="en-US" sz="1600" dirty="0" smtClean="0"/>
              <a:t>Rome was incrementally taken a part over centuries through moral rottenness, internal conflict, natural disasters, invading armies, political incompetence, and economic disasters.</a:t>
            </a:r>
          </a:p>
          <a:p>
            <a:pPr lvl="1">
              <a:lnSpc>
                <a:spcPct val="96000"/>
              </a:lnSpc>
              <a:spcBef>
                <a:spcPts val="0"/>
              </a:spcBef>
            </a:pPr>
            <a:r>
              <a:rPr lang="en-US" sz="1600" dirty="0" smtClean="0"/>
              <a:t>Some events - sacking of Rome, Constantine - were more poignant than others.  Some lost to history.</a:t>
            </a:r>
          </a:p>
          <a:p>
            <a:pPr lvl="1">
              <a:lnSpc>
                <a:spcPct val="96000"/>
              </a:lnSpc>
              <a:spcBef>
                <a:spcPts val="0"/>
              </a:spcBef>
            </a:pPr>
            <a:r>
              <a:rPr lang="en-US" sz="1600" dirty="0" smtClean="0"/>
              <a:t>Matches incremental judgment recorded in Revelation, while providing ample opportunity to repent.</a:t>
            </a:r>
          </a:p>
          <a:p>
            <a:pPr lvl="1">
              <a:lnSpc>
                <a:spcPct val="96000"/>
              </a:lnSpc>
              <a:spcBef>
                <a:spcPts val="0"/>
              </a:spcBef>
            </a:pPr>
            <a:r>
              <a:rPr lang="en-US" sz="1600" dirty="0" smtClean="0"/>
              <a:t>Eventually, not only was the reputation and allure of Rome broken, but the empire and its religion eventually was dissolved too.  Nothing remains of those people and their machines.</a:t>
            </a:r>
          </a:p>
          <a:p>
            <a:pPr lvl="1">
              <a:lnSpc>
                <a:spcPct val="96000"/>
              </a:lnSpc>
              <a:spcBef>
                <a:spcPts val="0"/>
              </a:spcBef>
            </a:pPr>
            <a:r>
              <a:rPr lang="en-US" sz="1600" dirty="0" smtClean="0"/>
              <a:t>Like the omitted details not recorded here, only the sure &amp; final result matters – Jesus won!</a:t>
            </a:r>
          </a:p>
        </p:txBody>
      </p:sp>
    </p:spTree>
    <p:extLst>
      <p:ext uri="{BB962C8B-B14F-4D97-AF65-F5344CB8AC3E}">
        <p14:creationId xmlns:p14="http://schemas.microsoft.com/office/powerpoint/2010/main" val="20906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21 – </a:t>
            </a:r>
            <a:r>
              <a:rPr lang="en-US" sz="1800" dirty="0" smtClean="0"/>
              <a:t>The Millennium and Eternal Judgment</a:t>
            </a:r>
            <a:endParaRPr lang="en-US" sz="1800" b="1" dirty="0"/>
          </a:p>
        </p:txBody>
      </p:sp>
    </p:spTree>
    <p:extLst>
      <p:ext uri="{BB962C8B-B14F-4D97-AF65-F5344CB8AC3E}">
        <p14:creationId xmlns:p14="http://schemas.microsoft.com/office/powerpoint/2010/main" val="1899993916"/>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Millennium</a:t>
            </a:r>
          </a:p>
          <a:p>
            <a:r>
              <a:rPr lang="en-US" dirty="0" smtClean="0"/>
              <a:t>Revelation 20:1-6</a:t>
            </a:r>
            <a:endParaRPr lang="en-US" dirty="0"/>
          </a:p>
        </p:txBody>
      </p:sp>
    </p:spTree>
    <p:extLst>
      <p:ext uri="{BB962C8B-B14F-4D97-AF65-F5344CB8AC3E}">
        <p14:creationId xmlns:p14="http://schemas.microsoft.com/office/powerpoint/2010/main" val="46888543"/>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Binding of the Dragon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smtClean="0"/>
              <a:t>What </a:t>
            </a:r>
            <a:r>
              <a:rPr lang="en-US" sz="2000" dirty="0"/>
              <a:t>happened to the Devil after his loss at Armageddon?  What is the significance of this 1000 year imprisonment?  Explain both the length of time and nature of the imprisonment.</a:t>
            </a:r>
            <a:endParaRPr lang="en-US" sz="2000" dirty="0" smtClean="0"/>
          </a:p>
          <a:p>
            <a:pPr marL="0" lvl="0" indent="0">
              <a:buNone/>
            </a:pPr>
            <a:r>
              <a:rPr lang="en-US" sz="2000" i="1" dirty="0" smtClean="0">
                <a:solidFill>
                  <a:srgbClr val="800000"/>
                </a:solidFill>
              </a:rPr>
              <a:t>Then I saw an angel coming down from heaven, having </a:t>
            </a:r>
            <a:r>
              <a:rPr lang="en-US" sz="2000" b="1" i="1" dirty="0" smtClean="0">
                <a:solidFill>
                  <a:srgbClr val="800000"/>
                </a:solidFill>
              </a:rPr>
              <a:t>the key to the bottomless pit </a:t>
            </a:r>
            <a:r>
              <a:rPr lang="en-US" sz="2000" i="1" dirty="0" smtClean="0">
                <a:solidFill>
                  <a:srgbClr val="800000"/>
                </a:solidFill>
              </a:rPr>
              <a:t>and </a:t>
            </a:r>
            <a:r>
              <a:rPr lang="en-US" sz="2000" b="1" i="1" dirty="0" smtClean="0">
                <a:solidFill>
                  <a:srgbClr val="800000"/>
                </a:solidFill>
              </a:rPr>
              <a:t>a great chain </a:t>
            </a:r>
            <a:r>
              <a:rPr lang="en-US" sz="2000" i="1" dirty="0" smtClean="0">
                <a:solidFill>
                  <a:srgbClr val="800000"/>
                </a:solidFill>
              </a:rPr>
              <a:t>in his hand.  He laid hold of </a:t>
            </a:r>
            <a:r>
              <a:rPr lang="en-US" sz="2000" b="1" i="1" dirty="0" smtClean="0">
                <a:solidFill>
                  <a:srgbClr val="800000"/>
                </a:solidFill>
              </a:rPr>
              <a:t>the dragon, that serpent of old, who is the Devil and Satan</a:t>
            </a:r>
            <a:r>
              <a:rPr lang="en-US" sz="2000" i="1" dirty="0" smtClean="0">
                <a:solidFill>
                  <a:srgbClr val="800000"/>
                </a:solidFill>
              </a:rPr>
              <a:t>, and </a:t>
            </a:r>
            <a:r>
              <a:rPr lang="en-US" sz="2000" b="1" i="1" dirty="0" smtClean="0">
                <a:solidFill>
                  <a:srgbClr val="800000"/>
                </a:solidFill>
              </a:rPr>
              <a:t>bound him for </a:t>
            </a:r>
            <a:r>
              <a:rPr lang="en-US" sz="2000" b="1" i="1" u="sng" dirty="0" smtClean="0">
                <a:solidFill>
                  <a:srgbClr val="800000"/>
                </a:solidFill>
              </a:rPr>
              <a:t>a thousand years</a:t>
            </a:r>
            <a:r>
              <a:rPr lang="en-US" sz="2000" i="1" dirty="0" smtClean="0">
                <a:solidFill>
                  <a:srgbClr val="800000"/>
                </a:solidFill>
              </a:rPr>
              <a:t>; and he </a:t>
            </a:r>
            <a:r>
              <a:rPr lang="en-US" sz="2000" b="1" i="1" baseline="30000" dirty="0" smtClean="0">
                <a:solidFill>
                  <a:srgbClr val="800000"/>
                </a:solidFill>
              </a:rPr>
              <a:t>1</a:t>
            </a:r>
            <a:r>
              <a:rPr lang="en-US" sz="2000" b="1" i="1" dirty="0" smtClean="0">
                <a:solidFill>
                  <a:srgbClr val="800000"/>
                </a:solidFill>
              </a:rPr>
              <a:t>cast him into the bottomless pit</a:t>
            </a:r>
            <a:r>
              <a:rPr lang="en-US" sz="2000" i="1" dirty="0" smtClean="0">
                <a:solidFill>
                  <a:srgbClr val="800000"/>
                </a:solidFill>
              </a:rPr>
              <a:t>, and </a:t>
            </a:r>
            <a:r>
              <a:rPr lang="en-US" sz="2000" b="1" i="1" baseline="30000" dirty="0" smtClean="0">
                <a:solidFill>
                  <a:srgbClr val="800000"/>
                </a:solidFill>
              </a:rPr>
              <a:t>2</a:t>
            </a:r>
            <a:r>
              <a:rPr lang="en-US" sz="2000" b="1" i="1" dirty="0" smtClean="0">
                <a:solidFill>
                  <a:srgbClr val="800000"/>
                </a:solidFill>
              </a:rPr>
              <a:t>shut him up</a:t>
            </a:r>
            <a:r>
              <a:rPr lang="en-US" sz="2000" i="1" dirty="0" smtClean="0">
                <a:solidFill>
                  <a:srgbClr val="800000"/>
                </a:solidFill>
              </a:rPr>
              <a:t>, and </a:t>
            </a:r>
            <a:r>
              <a:rPr lang="en-US" sz="2000" b="1" i="1" baseline="30000" dirty="0" smtClean="0">
                <a:solidFill>
                  <a:srgbClr val="800000"/>
                </a:solidFill>
              </a:rPr>
              <a:t>3</a:t>
            </a:r>
            <a:r>
              <a:rPr lang="en-US" sz="2000" b="1" i="1" dirty="0" smtClean="0">
                <a:solidFill>
                  <a:srgbClr val="800000"/>
                </a:solidFill>
              </a:rPr>
              <a:t>set a seal on him, </a:t>
            </a:r>
            <a:r>
              <a:rPr lang="en-US" sz="2000" b="1" i="1" u="sng" dirty="0" smtClean="0">
                <a:solidFill>
                  <a:srgbClr val="800000"/>
                </a:solidFill>
              </a:rPr>
              <a:t>so that</a:t>
            </a:r>
            <a:r>
              <a:rPr lang="en-US" sz="2000" b="1" i="1" dirty="0" smtClean="0">
                <a:solidFill>
                  <a:srgbClr val="800000"/>
                </a:solidFill>
              </a:rPr>
              <a:t> he should </a:t>
            </a:r>
            <a:r>
              <a:rPr lang="en-US" sz="2000" b="1" i="1" u="sng" dirty="0" smtClean="0">
                <a:solidFill>
                  <a:srgbClr val="800000"/>
                </a:solidFill>
              </a:rPr>
              <a:t>deceive the nations no more</a:t>
            </a:r>
            <a:r>
              <a:rPr lang="en-US" sz="2000" b="1" i="1" dirty="0" smtClean="0">
                <a:solidFill>
                  <a:srgbClr val="800000"/>
                </a:solidFill>
              </a:rPr>
              <a:t> till the thousand years were finished</a:t>
            </a:r>
            <a:r>
              <a:rPr lang="en-US" sz="2000" i="1" dirty="0" smtClean="0">
                <a:solidFill>
                  <a:srgbClr val="800000"/>
                </a:solidFill>
              </a:rPr>
              <a:t>. But after these things he must be released for a little while. </a:t>
            </a:r>
            <a:r>
              <a:rPr lang="en-US" sz="2000" dirty="0" smtClean="0"/>
              <a:t>(</a:t>
            </a:r>
            <a:r>
              <a:rPr lang="en-US" sz="2000" b="1" dirty="0" smtClean="0">
                <a:solidFill>
                  <a:srgbClr val="800000"/>
                </a:solidFill>
              </a:rPr>
              <a:t>Revelation 20:1-3</a:t>
            </a:r>
            <a:r>
              <a:rPr lang="en-US" sz="2000" dirty="0" smtClean="0"/>
              <a:t>)</a:t>
            </a:r>
          </a:p>
          <a:p>
            <a:r>
              <a:rPr lang="en-US" sz="2000" dirty="0" smtClean="0"/>
              <a:t>Must be interpreted figuratively given nature of the epistle (</a:t>
            </a:r>
            <a:r>
              <a:rPr lang="en-US" sz="2000" b="1" dirty="0" smtClean="0">
                <a:solidFill>
                  <a:srgbClr val="800000"/>
                </a:solidFill>
              </a:rPr>
              <a:t>1:1</a:t>
            </a:r>
            <a:r>
              <a:rPr lang="en-US" sz="2000" dirty="0" smtClean="0"/>
              <a:t>) and the Devil (</a:t>
            </a:r>
            <a:r>
              <a:rPr lang="en-US" sz="2000" b="1" dirty="0" smtClean="0">
                <a:solidFill>
                  <a:srgbClr val="800000"/>
                </a:solidFill>
              </a:rPr>
              <a:t>Ephesians 6:11-18; John 18:36; 2 Corinthians 10:3-5</a:t>
            </a:r>
            <a:r>
              <a:rPr lang="en-US" sz="2000" dirty="0" smtClean="0"/>
              <a:t>).</a:t>
            </a:r>
          </a:p>
          <a:p>
            <a:r>
              <a:rPr lang="en-US" sz="2000" dirty="0" smtClean="0"/>
              <a:t>During binding period the Devil’s authority, influence, or power is diminished.</a:t>
            </a:r>
          </a:p>
        </p:txBody>
      </p:sp>
    </p:spTree>
    <p:extLst>
      <p:ext uri="{BB962C8B-B14F-4D97-AF65-F5344CB8AC3E}">
        <p14:creationId xmlns:p14="http://schemas.microsoft.com/office/powerpoint/2010/main" val="2046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Binding of the Dragon</a:t>
            </a:r>
            <a:endParaRPr lang="en-US" dirty="0"/>
          </a:p>
        </p:txBody>
      </p:sp>
      <p:sp>
        <p:nvSpPr>
          <p:cNvPr id="3" name="Content Placeholder 2"/>
          <p:cNvSpPr>
            <a:spLocks noGrp="1"/>
          </p:cNvSpPr>
          <p:nvPr>
            <p:ph sz="quarter" idx="10"/>
          </p:nvPr>
        </p:nvSpPr>
        <p:spPr/>
        <p:txBody>
          <a:bodyPr/>
          <a:lstStyle/>
          <a:p>
            <a:pPr>
              <a:spcBef>
                <a:spcPts val="100"/>
              </a:spcBef>
            </a:pPr>
            <a:r>
              <a:rPr lang="en-US" sz="2000" dirty="0" smtClean="0"/>
              <a:t>During binding period the Devil’s authority &amp; power is diminished. Precedent:</a:t>
            </a:r>
          </a:p>
          <a:p>
            <a:pPr lvl="1">
              <a:spcBef>
                <a:spcPts val="100"/>
              </a:spcBef>
            </a:pPr>
            <a:r>
              <a:rPr lang="en-US" sz="1600" dirty="0" smtClean="0"/>
              <a:t>Control through demon-possession lost by casting out demons (</a:t>
            </a:r>
            <a:r>
              <a:rPr lang="en-US" sz="1600" b="1" dirty="0" smtClean="0">
                <a:solidFill>
                  <a:srgbClr val="800000"/>
                </a:solidFill>
              </a:rPr>
              <a:t>Mark 3:22-27; Luke 10:17-20; Zechariah 13:1-2</a:t>
            </a:r>
            <a:r>
              <a:rPr lang="en-US" sz="1600" dirty="0" smtClean="0"/>
              <a:t>).</a:t>
            </a:r>
          </a:p>
          <a:p>
            <a:pPr lvl="1">
              <a:spcBef>
                <a:spcPts val="100"/>
              </a:spcBef>
            </a:pPr>
            <a:r>
              <a:rPr lang="en-US" sz="1600" dirty="0" smtClean="0"/>
              <a:t>Influence through slavery to sin by Jesus’ conquering sin (</a:t>
            </a:r>
            <a:r>
              <a:rPr lang="en-US" sz="1600" b="1" dirty="0" smtClean="0">
                <a:solidFill>
                  <a:srgbClr val="800000"/>
                </a:solidFill>
              </a:rPr>
              <a:t>Colossians 2:10-15; Romans 6:5-15</a:t>
            </a:r>
            <a:r>
              <a:rPr lang="en-US" sz="1600" dirty="0" smtClean="0"/>
              <a:t>).</a:t>
            </a:r>
          </a:p>
          <a:p>
            <a:pPr lvl="1">
              <a:spcBef>
                <a:spcPts val="100"/>
              </a:spcBef>
            </a:pPr>
            <a:r>
              <a:rPr lang="en-US" sz="1600" dirty="0" smtClean="0"/>
              <a:t>Influence through the fear of death lost by Jesus’ conquering death (</a:t>
            </a:r>
            <a:r>
              <a:rPr lang="en-US" sz="1600" b="1" dirty="0" smtClean="0">
                <a:solidFill>
                  <a:srgbClr val="800000"/>
                </a:solidFill>
              </a:rPr>
              <a:t>Hebrews 2:14-15</a:t>
            </a:r>
            <a:r>
              <a:rPr lang="en-US" sz="1600" dirty="0" smtClean="0"/>
              <a:t>).</a:t>
            </a:r>
          </a:p>
          <a:p>
            <a:pPr lvl="1">
              <a:spcBef>
                <a:spcPts val="100"/>
              </a:spcBef>
            </a:pPr>
            <a:r>
              <a:rPr lang="en-US" sz="1600" dirty="0" smtClean="0"/>
              <a:t>Limited in temptation (</a:t>
            </a:r>
            <a:r>
              <a:rPr lang="en-US" sz="1600" b="1" dirty="0" smtClean="0">
                <a:solidFill>
                  <a:srgbClr val="800000"/>
                </a:solidFill>
              </a:rPr>
              <a:t>1 Corinthians 10:13; James 4:7; Ephesians 6:10-18; 1 Peter 5:8-9</a:t>
            </a:r>
            <a:r>
              <a:rPr lang="en-US" sz="1600" dirty="0" smtClean="0"/>
              <a:t>).</a:t>
            </a:r>
          </a:p>
          <a:p>
            <a:pPr lvl="1">
              <a:spcBef>
                <a:spcPts val="100"/>
              </a:spcBef>
            </a:pPr>
            <a:r>
              <a:rPr lang="en-US" sz="1600" dirty="0" smtClean="0"/>
              <a:t>Represents some loss of influence over all the nations, maybe through false religion, persecuting governments – or both on a grand scale (</a:t>
            </a:r>
            <a:r>
              <a:rPr lang="en-US" sz="1600" b="1" dirty="0" smtClean="0">
                <a:solidFill>
                  <a:srgbClr val="800000"/>
                </a:solidFill>
              </a:rPr>
              <a:t>Revelation 16:14; 17:2, 18; 18:3, 9; 19:9</a:t>
            </a:r>
            <a:r>
              <a:rPr lang="en-US" sz="1600" dirty="0" smtClean="0"/>
              <a:t>).</a:t>
            </a:r>
          </a:p>
          <a:p>
            <a:pPr>
              <a:spcBef>
                <a:spcPts val="100"/>
              </a:spcBef>
            </a:pPr>
            <a:r>
              <a:rPr lang="en-US" sz="2000" dirty="0" smtClean="0"/>
              <a:t>How is Satan limited for this time?</a:t>
            </a:r>
          </a:p>
          <a:p>
            <a:pPr lvl="1">
              <a:spcBef>
                <a:spcPts val="100"/>
              </a:spcBef>
            </a:pPr>
            <a:r>
              <a:rPr lang="en-US" sz="1600" dirty="0" smtClean="0"/>
              <a:t>God’s Command based on the Saint’s Victory through Christ (</a:t>
            </a:r>
            <a:r>
              <a:rPr lang="en-US" sz="1600" b="1" dirty="0" smtClean="0">
                <a:solidFill>
                  <a:srgbClr val="800000"/>
                </a:solidFill>
              </a:rPr>
              <a:t>Job 1:6-12, 22-2:6; 42:7-17; Revelation 12:11; 11:17-18; 19:6; 20:4-6</a:t>
            </a:r>
            <a:r>
              <a:rPr lang="en-US" sz="1600" dirty="0" smtClean="0"/>
              <a:t>). …  More in following verses …</a:t>
            </a:r>
          </a:p>
          <a:p>
            <a:pPr>
              <a:spcBef>
                <a:spcPts val="100"/>
              </a:spcBef>
            </a:pPr>
            <a:r>
              <a:rPr lang="en-US" sz="2000" dirty="0" smtClean="0"/>
              <a:t>Millennium (1000 years) = 10 x 10 x 10 = Mankind’s full potential or capacity.</a:t>
            </a:r>
          </a:p>
          <a:p>
            <a:pPr>
              <a:spcBef>
                <a:spcPts val="100"/>
              </a:spcBef>
            </a:pPr>
            <a:r>
              <a:rPr lang="en-US" sz="2000" dirty="0" smtClean="0"/>
              <a:t>Longest period of time recorded in the Bible, much less prophetic texts.</a:t>
            </a:r>
          </a:p>
          <a:p>
            <a:pPr>
              <a:spcBef>
                <a:spcPts val="100"/>
              </a:spcBef>
            </a:pPr>
            <a:r>
              <a:rPr lang="en-US" sz="2000" dirty="0" smtClean="0"/>
              <a:t>By comparison, Daniel’s visions of </a:t>
            </a:r>
            <a:r>
              <a:rPr lang="en-US" sz="2000" i="1" dirty="0" smtClean="0">
                <a:solidFill>
                  <a:srgbClr val="800000"/>
                </a:solidFill>
              </a:rPr>
              <a:t>“seventy weeks”</a:t>
            </a:r>
            <a:r>
              <a:rPr lang="en-US" sz="2000" dirty="0" smtClean="0"/>
              <a:t> represent Return to Destruction of Jerusalem – about 600 years (</a:t>
            </a:r>
            <a:r>
              <a:rPr lang="en-US" sz="2000" b="1" dirty="0" smtClean="0">
                <a:solidFill>
                  <a:srgbClr val="800000"/>
                </a:solidFill>
              </a:rPr>
              <a:t>Daniel 9:24-27</a:t>
            </a:r>
            <a:r>
              <a:rPr lang="en-US" sz="2000" dirty="0" smtClean="0"/>
              <a:t>).</a:t>
            </a:r>
          </a:p>
        </p:txBody>
      </p:sp>
    </p:spTree>
    <p:extLst>
      <p:ext uri="{BB962C8B-B14F-4D97-AF65-F5344CB8AC3E}">
        <p14:creationId xmlns:p14="http://schemas.microsoft.com/office/powerpoint/2010/main" val="30787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Saints’ Reigning with Christ</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smtClean="0"/>
              <a:t>What </a:t>
            </a:r>
            <a:r>
              <a:rPr lang="en-US" sz="2000" dirty="0"/>
              <a:t>other Scriptures refer to saints reigning with Christ?  What is the significance here of the beheaded saints reigning with Christ for 1000 years?</a:t>
            </a:r>
            <a:endParaRPr lang="en-US" sz="2000" dirty="0" smtClean="0"/>
          </a:p>
          <a:p>
            <a:pPr marL="0" indent="0">
              <a:buNone/>
            </a:pPr>
            <a:r>
              <a:rPr lang="en-US" sz="2000" i="1" dirty="0">
                <a:solidFill>
                  <a:srgbClr val="800000"/>
                </a:solidFill>
              </a:rPr>
              <a:t>And I saw </a:t>
            </a:r>
            <a:r>
              <a:rPr lang="en-US" sz="2000" b="1" i="1" dirty="0">
                <a:solidFill>
                  <a:srgbClr val="800000"/>
                </a:solidFill>
              </a:rPr>
              <a:t>thrones</a:t>
            </a:r>
            <a:r>
              <a:rPr lang="en-US" sz="2000" i="1" dirty="0">
                <a:solidFill>
                  <a:srgbClr val="800000"/>
                </a:solidFill>
              </a:rPr>
              <a:t>, and </a:t>
            </a:r>
            <a:r>
              <a:rPr lang="en-US" sz="2000" b="1" i="1" dirty="0">
                <a:solidFill>
                  <a:srgbClr val="800000"/>
                </a:solidFill>
              </a:rPr>
              <a:t>they sat on them</a:t>
            </a:r>
            <a:r>
              <a:rPr lang="en-US" sz="2000" i="1" dirty="0">
                <a:solidFill>
                  <a:srgbClr val="800000"/>
                </a:solidFill>
              </a:rPr>
              <a:t>, and </a:t>
            </a:r>
            <a:r>
              <a:rPr lang="en-US" sz="2000" b="1" i="1" u="sng" dirty="0">
                <a:solidFill>
                  <a:srgbClr val="800000"/>
                </a:solidFill>
              </a:rPr>
              <a:t>judgment</a:t>
            </a:r>
            <a:r>
              <a:rPr lang="en-US" sz="2000" b="1" i="1" dirty="0">
                <a:solidFill>
                  <a:srgbClr val="800000"/>
                </a:solidFill>
              </a:rPr>
              <a:t> was committed to them</a:t>
            </a:r>
            <a:r>
              <a:rPr lang="en-US" sz="2000" i="1" dirty="0">
                <a:solidFill>
                  <a:srgbClr val="800000"/>
                </a:solidFill>
              </a:rPr>
              <a:t>. Then I saw the </a:t>
            </a:r>
            <a:r>
              <a:rPr lang="en-US" sz="2000" b="1" i="1" dirty="0">
                <a:solidFill>
                  <a:srgbClr val="800000"/>
                </a:solidFill>
              </a:rPr>
              <a:t>souls of those who had been beheaded </a:t>
            </a:r>
            <a:r>
              <a:rPr lang="en-US" sz="2000" i="1" dirty="0">
                <a:solidFill>
                  <a:srgbClr val="800000"/>
                </a:solidFill>
              </a:rPr>
              <a:t>for their witness to Jesus and for the word of God, who had </a:t>
            </a:r>
            <a:r>
              <a:rPr lang="en-US" sz="2000" b="1" i="1" dirty="0">
                <a:solidFill>
                  <a:srgbClr val="800000"/>
                </a:solidFill>
              </a:rPr>
              <a:t>not worshiped the beast </a:t>
            </a:r>
            <a:r>
              <a:rPr lang="en-US" sz="2000" i="1" dirty="0">
                <a:solidFill>
                  <a:srgbClr val="800000"/>
                </a:solidFill>
              </a:rPr>
              <a:t>or his image, and had </a:t>
            </a:r>
            <a:r>
              <a:rPr lang="en-US" sz="2000" b="1" i="1" dirty="0">
                <a:solidFill>
                  <a:srgbClr val="800000"/>
                </a:solidFill>
              </a:rPr>
              <a:t>not received his mark</a:t>
            </a:r>
            <a:r>
              <a:rPr lang="en-US" sz="2000" i="1" dirty="0">
                <a:solidFill>
                  <a:srgbClr val="800000"/>
                </a:solidFill>
              </a:rPr>
              <a:t> on their foreheads or on their hands. And </a:t>
            </a:r>
            <a:r>
              <a:rPr lang="en-US" sz="2000" b="1" i="1" dirty="0">
                <a:solidFill>
                  <a:srgbClr val="800000"/>
                </a:solidFill>
              </a:rPr>
              <a:t>they </a:t>
            </a:r>
            <a:r>
              <a:rPr lang="en-US" sz="2000" b="1" i="1" u="sng" dirty="0">
                <a:solidFill>
                  <a:srgbClr val="800000"/>
                </a:solidFill>
              </a:rPr>
              <a:t>lived</a:t>
            </a:r>
            <a:r>
              <a:rPr lang="en-US" sz="2000" b="1" i="1" dirty="0">
                <a:solidFill>
                  <a:srgbClr val="800000"/>
                </a:solidFill>
              </a:rPr>
              <a:t> and </a:t>
            </a:r>
            <a:r>
              <a:rPr lang="en-US" sz="2000" b="1" i="1" u="sng" dirty="0">
                <a:solidFill>
                  <a:srgbClr val="800000"/>
                </a:solidFill>
              </a:rPr>
              <a:t>reigned with Christ</a:t>
            </a:r>
            <a:r>
              <a:rPr lang="en-US" sz="2000" b="1" i="1" dirty="0">
                <a:solidFill>
                  <a:srgbClr val="800000"/>
                </a:solidFill>
              </a:rPr>
              <a:t> for a </a:t>
            </a:r>
            <a:r>
              <a:rPr lang="en-US" sz="2000" b="1" i="1" u="sng" dirty="0">
                <a:solidFill>
                  <a:srgbClr val="800000"/>
                </a:solidFill>
              </a:rPr>
              <a:t>thousand years</a:t>
            </a:r>
            <a:r>
              <a:rPr lang="en-US" sz="2000" i="1" dirty="0" smtClean="0">
                <a:solidFill>
                  <a:srgbClr val="800000"/>
                </a:solidFill>
              </a:rPr>
              <a:t>. …</a:t>
            </a:r>
            <a:r>
              <a:rPr lang="en-US" sz="2000" dirty="0">
                <a:solidFill>
                  <a:srgbClr val="800000"/>
                </a:solidFill>
              </a:rPr>
              <a:t> </a:t>
            </a:r>
            <a:r>
              <a:rPr lang="en-US" sz="2000" i="1" dirty="0" smtClean="0">
                <a:solidFill>
                  <a:srgbClr val="800000"/>
                </a:solidFill>
              </a:rPr>
              <a:t>“but </a:t>
            </a:r>
            <a:r>
              <a:rPr lang="en-US" sz="2000" i="1" dirty="0">
                <a:solidFill>
                  <a:srgbClr val="800000"/>
                </a:solidFill>
              </a:rPr>
              <a:t>they shall be </a:t>
            </a:r>
            <a:r>
              <a:rPr lang="en-US" sz="2000" b="1" i="1" dirty="0">
                <a:solidFill>
                  <a:srgbClr val="800000"/>
                </a:solidFill>
              </a:rPr>
              <a:t>priests of God and of Christ</a:t>
            </a:r>
            <a:r>
              <a:rPr lang="en-US" sz="2000" i="1" dirty="0">
                <a:solidFill>
                  <a:srgbClr val="800000"/>
                </a:solidFill>
              </a:rPr>
              <a:t>, and </a:t>
            </a:r>
            <a:r>
              <a:rPr lang="en-US" sz="2000" b="1" i="1" dirty="0">
                <a:solidFill>
                  <a:srgbClr val="800000"/>
                </a:solidFill>
              </a:rPr>
              <a:t>shall </a:t>
            </a:r>
            <a:r>
              <a:rPr lang="en-US" sz="2000" b="1" i="1" u="sng" dirty="0">
                <a:solidFill>
                  <a:srgbClr val="800000"/>
                </a:solidFill>
              </a:rPr>
              <a:t>reign with Him a thousand years</a:t>
            </a:r>
            <a:r>
              <a:rPr lang="en-US" sz="2000" i="1" dirty="0" smtClean="0">
                <a:solidFill>
                  <a:srgbClr val="800000"/>
                </a:solidFill>
              </a:rPr>
              <a:t>.”</a:t>
            </a:r>
            <a:r>
              <a:rPr lang="en-US" sz="2000"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20:4, 6</a:t>
            </a:r>
            <a:r>
              <a:rPr lang="en-US" sz="2000" dirty="0" smtClean="0"/>
              <a:t>)</a:t>
            </a:r>
          </a:p>
          <a:p>
            <a:pPr marL="0" indent="0">
              <a:buNone/>
            </a:pPr>
            <a:r>
              <a:rPr lang="en-US" sz="2000" i="1" dirty="0" smtClean="0">
                <a:solidFill>
                  <a:srgbClr val="800000"/>
                </a:solidFill>
              </a:rPr>
              <a:t>“have </a:t>
            </a:r>
            <a:r>
              <a:rPr lang="en-US" sz="2000" i="1" dirty="0">
                <a:solidFill>
                  <a:srgbClr val="800000"/>
                </a:solidFill>
              </a:rPr>
              <a:t>made us kings and </a:t>
            </a:r>
            <a:r>
              <a:rPr lang="en-US" sz="2000" b="1" i="1" dirty="0">
                <a:solidFill>
                  <a:srgbClr val="800000"/>
                </a:solidFill>
              </a:rPr>
              <a:t>priests to our God</a:t>
            </a:r>
            <a:r>
              <a:rPr lang="en-US" sz="2000" i="1" dirty="0">
                <a:solidFill>
                  <a:srgbClr val="800000"/>
                </a:solidFill>
              </a:rPr>
              <a:t>; And we </a:t>
            </a:r>
            <a:r>
              <a:rPr lang="en-US" sz="2000" b="1" i="1" dirty="0">
                <a:solidFill>
                  <a:srgbClr val="800000"/>
                </a:solidFill>
              </a:rPr>
              <a:t>shall </a:t>
            </a:r>
            <a:r>
              <a:rPr lang="en-US" sz="2000" b="1" i="1" u="sng" dirty="0">
                <a:solidFill>
                  <a:srgbClr val="800000"/>
                </a:solidFill>
              </a:rPr>
              <a:t>reign</a:t>
            </a:r>
            <a:r>
              <a:rPr lang="en-US" sz="2000" b="1" i="1" dirty="0">
                <a:solidFill>
                  <a:srgbClr val="800000"/>
                </a:solidFill>
              </a:rPr>
              <a:t> on the </a:t>
            </a:r>
            <a:r>
              <a:rPr lang="en-US" sz="2000" b="1" i="1" u="sng" dirty="0">
                <a:solidFill>
                  <a:srgbClr val="800000"/>
                </a:solidFill>
              </a:rPr>
              <a:t>earth</a:t>
            </a:r>
            <a:r>
              <a:rPr lang="en-US" sz="2000" i="1" dirty="0" smtClean="0">
                <a:solidFill>
                  <a:srgbClr val="800000"/>
                </a:solidFill>
              </a:rPr>
              <a:t>.” </a:t>
            </a:r>
            <a:r>
              <a:rPr lang="en-US" sz="2000" dirty="0" smtClean="0"/>
              <a:t>(</a:t>
            </a:r>
            <a:r>
              <a:rPr lang="en-US" sz="2000" b="1" dirty="0" smtClean="0">
                <a:solidFill>
                  <a:srgbClr val="800000"/>
                </a:solidFill>
              </a:rPr>
              <a:t>5:10</a:t>
            </a:r>
            <a:r>
              <a:rPr lang="en-US" sz="2000" dirty="0" smtClean="0"/>
              <a:t>)</a:t>
            </a:r>
          </a:p>
          <a:p>
            <a:r>
              <a:rPr lang="en-US" sz="2000" b="1" dirty="0" smtClean="0">
                <a:solidFill>
                  <a:srgbClr val="800000"/>
                </a:solidFill>
              </a:rPr>
              <a:t>6:9-11</a:t>
            </a:r>
            <a:r>
              <a:rPr lang="en-US" sz="2000" b="1" dirty="0" smtClean="0"/>
              <a:t> </a:t>
            </a:r>
            <a:r>
              <a:rPr lang="en-US" sz="2000" dirty="0" smtClean="0"/>
              <a:t>– Souls under the altar who had been slain.</a:t>
            </a:r>
            <a:endParaRPr lang="en-US" sz="2000" dirty="0"/>
          </a:p>
          <a:p>
            <a:r>
              <a:rPr lang="en-US" sz="2000" b="1" dirty="0" smtClean="0">
                <a:solidFill>
                  <a:srgbClr val="800000"/>
                </a:solidFill>
              </a:rPr>
              <a:t>13:15-17 </a:t>
            </a:r>
            <a:r>
              <a:rPr lang="en-US" sz="2000" dirty="0" smtClean="0"/>
              <a:t>– Those who would not worship the beast were killed, persecuted.</a:t>
            </a:r>
          </a:p>
          <a:p>
            <a:r>
              <a:rPr lang="en-US" sz="2000" b="1" dirty="0" smtClean="0">
                <a:solidFill>
                  <a:srgbClr val="800000"/>
                </a:solidFill>
              </a:rPr>
              <a:t>Dan. 7:14-27 </a:t>
            </a:r>
            <a:r>
              <a:rPr lang="en-US" sz="2000" dirty="0" smtClean="0"/>
              <a:t>– 4</a:t>
            </a:r>
            <a:r>
              <a:rPr lang="en-US" sz="2000" baseline="30000" dirty="0" smtClean="0"/>
              <a:t>th</a:t>
            </a:r>
            <a:r>
              <a:rPr lang="en-US" sz="2000" dirty="0" smtClean="0"/>
              <a:t> beast is destroyed, Jesus receives the kingdom, saints possess it.</a:t>
            </a:r>
          </a:p>
          <a:p>
            <a:r>
              <a:rPr lang="en-US" sz="2000" dirty="0" smtClean="0"/>
              <a:t>…</a:t>
            </a:r>
          </a:p>
        </p:txBody>
      </p:sp>
    </p:spTree>
    <p:extLst>
      <p:ext uri="{BB962C8B-B14F-4D97-AF65-F5344CB8AC3E}">
        <p14:creationId xmlns:p14="http://schemas.microsoft.com/office/powerpoint/2010/main" val="16373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7 Fulfilled</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3"/>
            </a:pPr>
            <a:r>
              <a:rPr lang="en-US" sz="2000" dirty="0"/>
              <a:t>Please compare the account up to this point with </a:t>
            </a:r>
            <a:r>
              <a:rPr lang="en-US" sz="2000" b="1" dirty="0">
                <a:solidFill>
                  <a:srgbClr val="800000"/>
                </a:solidFill>
              </a:rPr>
              <a:t>Daniel 7:8-28</a:t>
            </a:r>
            <a:r>
              <a:rPr lang="en-US" sz="2000" dirty="0"/>
              <a:t>.</a:t>
            </a:r>
            <a:endParaRPr lang="en-US" sz="2000" dirty="0" smtClean="0"/>
          </a:p>
          <a:p>
            <a:r>
              <a:rPr lang="en-US" sz="2000" dirty="0" smtClean="0"/>
              <a:t>Fourth Beast – the Roman Empire</a:t>
            </a:r>
          </a:p>
          <a:p>
            <a:r>
              <a:rPr lang="en-US" sz="2000" dirty="0" smtClean="0"/>
              <a:t>Terrible, exceedingly strong, iron teeth.</a:t>
            </a:r>
          </a:p>
          <a:p>
            <a:r>
              <a:rPr lang="en-US" sz="2000" dirty="0" smtClean="0"/>
              <a:t>Trampling the residue with its feet.</a:t>
            </a:r>
          </a:p>
          <a:p>
            <a:r>
              <a:rPr lang="en-US" sz="2000" dirty="0" smtClean="0"/>
              <a:t>Ten Horns – Pompous, blasphemous</a:t>
            </a:r>
          </a:p>
          <a:p>
            <a:r>
              <a:rPr lang="en-US" sz="2000" dirty="0" smtClean="0"/>
              <a:t>Jesus’ ascension.  He is given everlasting kingdom and dominion.</a:t>
            </a:r>
          </a:p>
          <a:p>
            <a:r>
              <a:rPr lang="en-US" sz="2000" dirty="0" smtClean="0"/>
              <a:t>Beast &amp; his horns made war against the saints, persecuting them.</a:t>
            </a:r>
          </a:p>
          <a:p>
            <a:r>
              <a:rPr lang="en-US" sz="2000" dirty="0" smtClean="0"/>
              <a:t>Beast was slain – body destroyed in fire.</a:t>
            </a:r>
          </a:p>
          <a:p>
            <a:r>
              <a:rPr lang="en-US" sz="2000" dirty="0" smtClean="0"/>
              <a:t>The kingdom and dominion given to the saints of the Most High to possess.</a:t>
            </a:r>
          </a:p>
          <a:p>
            <a:r>
              <a:rPr lang="en-US" sz="2000" dirty="0" smtClean="0"/>
              <a:t>Notice, Daniel does </a:t>
            </a:r>
            <a:r>
              <a:rPr lang="en-US" sz="2000" b="1" i="1" dirty="0" smtClean="0"/>
              <a:t>not</a:t>
            </a:r>
            <a:r>
              <a:rPr lang="en-US" sz="2000" dirty="0" smtClean="0"/>
              <a:t> foretell anything after kingdom is turned over to the saints!</a:t>
            </a:r>
            <a:endParaRPr lang="en-US" sz="2000" dirty="0"/>
          </a:p>
        </p:txBody>
      </p:sp>
    </p:spTree>
    <p:extLst>
      <p:ext uri="{BB962C8B-B14F-4D97-AF65-F5344CB8AC3E}">
        <p14:creationId xmlns:p14="http://schemas.microsoft.com/office/powerpoint/2010/main" val="3388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Christ Judging His Churches</a:t>
            </a:r>
            <a:endParaRPr lang="en-US" dirty="0"/>
          </a:p>
        </p:txBody>
      </p:sp>
      <p:sp>
        <p:nvSpPr>
          <p:cNvPr id="5" name="Content Placeholder 4"/>
          <p:cNvSpPr>
            <a:spLocks noGrp="1"/>
          </p:cNvSpPr>
          <p:nvPr>
            <p:ph sz="quarter" idx="10"/>
          </p:nvPr>
        </p:nvSpPr>
        <p:spPr/>
        <p:txBody>
          <a:bodyPr/>
          <a:lstStyle/>
          <a:p>
            <a:r>
              <a:rPr lang="en-US" dirty="0" smtClean="0"/>
              <a:t>Although Jesus will ultimate judge the nations, the wicked, and the Devil, He begins with correcting His own house.</a:t>
            </a:r>
          </a:p>
          <a:p>
            <a:pPr marL="0" indent="0">
              <a:buNone/>
            </a:pPr>
            <a:r>
              <a:rPr lang="en-US" i="1" dirty="0" smtClean="0">
                <a:solidFill>
                  <a:srgbClr val="800000"/>
                </a:solidFill>
              </a:rPr>
              <a:t>For </a:t>
            </a:r>
            <a:r>
              <a:rPr lang="en-US" i="1" dirty="0">
                <a:solidFill>
                  <a:srgbClr val="800000"/>
                </a:solidFill>
              </a:rPr>
              <a:t>the time has come for </a:t>
            </a:r>
            <a:r>
              <a:rPr lang="en-US" b="1" i="1" dirty="0">
                <a:solidFill>
                  <a:srgbClr val="800000"/>
                </a:solidFill>
              </a:rPr>
              <a:t>judgment to </a:t>
            </a:r>
            <a:r>
              <a:rPr lang="en-US" b="1" i="1" u="sng" dirty="0">
                <a:solidFill>
                  <a:srgbClr val="800000"/>
                </a:solidFill>
              </a:rPr>
              <a:t>begin</a:t>
            </a:r>
            <a:r>
              <a:rPr lang="en-US" b="1" i="1" dirty="0">
                <a:solidFill>
                  <a:srgbClr val="800000"/>
                </a:solidFill>
              </a:rPr>
              <a:t> at the house of God</a:t>
            </a:r>
            <a:r>
              <a:rPr lang="en-US" i="1" dirty="0">
                <a:solidFill>
                  <a:srgbClr val="800000"/>
                </a:solidFill>
              </a:rPr>
              <a:t>; and if it begins with us first, what will be the end of those who do not obey the gospel of God? </a:t>
            </a:r>
            <a:r>
              <a:rPr lang="en-US" dirty="0" smtClean="0"/>
              <a:t>(</a:t>
            </a:r>
            <a:r>
              <a:rPr lang="en-US" b="1" dirty="0" smtClean="0">
                <a:solidFill>
                  <a:srgbClr val="800000"/>
                </a:solidFill>
              </a:rPr>
              <a:t>1 Peter 4:17</a:t>
            </a:r>
            <a:r>
              <a:rPr lang="en-US" dirty="0" smtClean="0"/>
              <a:t>)</a:t>
            </a:r>
          </a:p>
          <a:p>
            <a:pPr marL="0" indent="0">
              <a:buNone/>
            </a:pPr>
            <a:r>
              <a:rPr lang="en-US" i="1" dirty="0" smtClean="0">
                <a:solidFill>
                  <a:srgbClr val="800000"/>
                </a:solidFill>
              </a:rPr>
              <a:t>“…Utterly </a:t>
            </a:r>
            <a:r>
              <a:rPr lang="en-US" i="1" dirty="0">
                <a:solidFill>
                  <a:srgbClr val="800000"/>
                </a:solidFill>
              </a:rPr>
              <a:t>slay old and young men, maidens and little children and women; but do not come near anyone on whom is the mark; and </a:t>
            </a:r>
            <a:r>
              <a:rPr lang="en-US" b="1" i="1" u="sng" dirty="0">
                <a:solidFill>
                  <a:srgbClr val="800000"/>
                </a:solidFill>
              </a:rPr>
              <a:t>begin</a:t>
            </a:r>
            <a:r>
              <a:rPr lang="en-US" b="1" i="1" dirty="0">
                <a:solidFill>
                  <a:srgbClr val="800000"/>
                </a:solidFill>
              </a:rPr>
              <a:t> at My sanctuary</a:t>
            </a:r>
            <a:r>
              <a:rPr lang="en-US" i="1" dirty="0" smtClean="0">
                <a:solidFill>
                  <a:srgbClr val="800000"/>
                </a:solidFill>
              </a:rPr>
              <a:t>.” </a:t>
            </a:r>
            <a:r>
              <a:rPr lang="en-US" i="1" dirty="0">
                <a:solidFill>
                  <a:srgbClr val="800000"/>
                </a:solidFill>
              </a:rPr>
              <a:t>So </a:t>
            </a:r>
            <a:r>
              <a:rPr lang="en-US" b="1" i="1" dirty="0">
                <a:solidFill>
                  <a:srgbClr val="800000"/>
                </a:solidFill>
              </a:rPr>
              <a:t>they </a:t>
            </a:r>
            <a:r>
              <a:rPr lang="en-US" b="1" i="1" u="sng" dirty="0">
                <a:solidFill>
                  <a:srgbClr val="800000"/>
                </a:solidFill>
              </a:rPr>
              <a:t>began with the elders</a:t>
            </a:r>
            <a:r>
              <a:rPr lang="en-US" b="1" i="1" dirty="0">
                <a:solidFill>
                  <a:srgbClr val="800000"/>
                </a:solidFill>
              </a:rPr>
              <a:t> who were before the temple</a:t>
            </a:r>
            <a:r>
              <a:rPr lang="en-US" i="1" dirty="0">
                <a:solidFill>
                  <a:srgbClr val="800000"/>
                </a:solidFill>
              </a:rPr>
              <a:t>.</a:t>
            </a:r>
            <a:r>
              <a:rPr lang="en-US" dirty="0"/>
              <a:t> (</a:t>
            </a:r>
            <a:r>
              <a:rPr lang="en-US" b="1" dirty="0">
                <a:solidFill>
                  <a:srgbClr val="800000"/>
                </a:solidFill>
              </a:rPr>
              <a:t>Ezekiel </a:t>
            </a:r>
            <a:r>
              <a:rPr lang="en-US" b="1" dirty="0" smtClean="0">
                <a:solidFill>
                  <a:srgbClr val="800000"/>
                </a:solidFill>
              </a:rPr>
              <a:t>9:1-6</a:t>
            </a:r>
            <a:r>
              <a:rPr lang="en-US" dirty="0" smtClean="0"/>
              <a:t>)</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621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Resurrection</a:t>
            </a:r>
            <a:endParaRPr lang="en-US" dirty="0"/>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marL="0" indent="0">
              <a:spcBef>
                <a:spcPts val="0"/>
              </a:spcBef>
              <a:buNone/>
            </a:pPr>
            <a:r>
              <a:rPr lang="en-US" sz="1800" i="1" dirty="0" smtClean="0">
                <a:solidFill>
                  <a:srgbClr val="800000"/>
                </a:solidFill>
              </a:rPr>
              <a:t>… </a:t>
            </a:r>
            <a:r>
              <a:rPr lang="en-US" sz="1800" i="1" dirty="0">
                <a:solidFill>
                  <a:srgbClr val="800000"/>
                </a:solidFill>
              </a:rPr>
              <a:t>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smtClean="0">
                <a:solidFill>
                  <a:srgbClr val="800000"/>
                </a:solidFill>
              </a:rPr>
              <a:t>.  </a:t>
            </a:r>
            <a:r>
              <a:rPr lang="en-US" sz="1800" i="1" dirty="0">
                <a:solidFill>
                  <a:srgbClr val="800000"/>
                </a:solidFill>
              </a:rPr>
              <a:t>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smtClean="0">
                <a:solidFill>
                  <a:srgbClr val="800000"/>
                </a:solidFill>
              </a:rPr>
              <a:t>.  </a:t>
            </a:r>
            <a:r>
              <a:rPr lang="en-US" sz="1800" i="1" dirty="0">
                <a:solidFill>
                  <a:srgbClr val="800000"/>
                </a:solidFill>
              </a:rPr>
              <a:t>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a:t>
            </a:r>
            <a:r>
              <a:rPr lang="en-US" sz="1800" i="1" dirty="0" smtClean="0">
                <a:solidFill>
                  <a:srgbClr val="800000"/>
                </a:solidFill>
              </a:rPr>
              <a:t>. </a:t>
            </a:r>
            <a:r>
              <a:rPr lang="en-US" sz="1800" dirty="0" smtClean="0"/>
              <a:t>(</a:t>
            </a:r>
            <a:r>
              <a:rPr lang="en-US" sz="1800" b="1" dirty="0" smtClean="0">
                <a:solidFill>
                  <a:srgbClr val="800000"/>
                </a:solidFill>
              </a:rPr>
              <a:t>Revelation 20:4-6</a:t>
            </a:r>
            <a:r>
              <a:rPr lang="en-US" sz="1800" dirty="0" smtClean="0"/>
              <a:t>)</a:t>
            </a:r>
          </a:p>
          <a:p>
            <a:pPr>
              <a:spcBef>
                <a:spcPts val="0"/>
              </a:spcBef>
            </a:pPr>
            <a:r>
              <a:rPr lang="en-US" sz="1800" dirty="0" smtClean="0"/>
              <a:t>Terrible mistake to take literally.  This is a book of symbols, signs (</a:t>
            </a:r>
            <a:r>
              <a:rPr lang="en-US" sz="1800" b="1" dirty="0" smtClean="0">
                <a:solidFill>
                  <a:srgbClr val="800000"/>
                </a:solidFill>
              </a:rPr>
              <a:t>1:1</a:t>
            </a:r>
            <a:r>
              <a:rPr lang="en-US" sz="1800" dirty="0" smtClean="0"/>
              <a:t>).</a:t>
            </a:r>
          </a:p>
          <a:p>
            <a:pPr>
              <a:spcBef>
                <a:spcPts val="0"/>
              </a:spcBef>
            </a:pPr>
            <a:r>
              <a:rPr lang="en-US" sz="1800" dirty="0" smtClean="0"/>
              <a:t>OT precedent for using a resurrection to refer to resurgence of power, influence, or one’s cause (</a:t>
            </a:r>
            <a:r>
              <a:rPr lang="en-US" sz="1800" b="1" dirty="0" smtClean="0">
                <a:solidFill>
                  <a:srgbClr val="800000"/>
                </a:solidFill>
              </a:rPr>
              <a:t>Isaiah 26:19; Hosea 13:14; Ezekiel 37:1-14</a:t>
            </a:r>
            <a:r>
              <a:rPr lang="en-US" sz="1800" dirty="0" smtClean="0"/>
              <a:t>).</a:t>
            </a:r>
          </a:p>
        </p:txBody>
      </p:sp>
    </p:spTree>
    <p:extLst>
      <p:ext uri="{BB962C8B-B14F-4D97-AF65-F5344CB8AC3E}">
        <p14:creationId xmlns:p14="http://schemas.microsoft.com/office/powerpoint/2010/main" val="22991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Valley of Dry Bones</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hand of the LORD came upon me and </a:t>
            </a:r>
            <a:r>
              <a:rPr lang="en-US" sz="1800" b="1" i="1" dirty="0">
                <a:solidFill>
                  <a:srgbClr val="800000"/>
                </a:solidFill>
              </a:rPr>
              <a:t>brought me out in the Spirit of the LORD</a:t>
            </a:r>
            <a:r>
              <a:rPr lang="en-US" sz="1800" i="1" dirty="0">
                <a:solidFill>
                  <a:srgbClr val="800000"/>
                </a:solidFill>
              </a:rPr>
              <a:t>, and set me down in the midst of the valley; and </a:t>
            </a:r>
            <a:r>
              <a:rPr lang="en-US" sz="1800" b="1" i="1" dirty="0">
                <a:solidFill>
                  <a:srgbClr val="800000"/>
                </a:solidFill>
              </a:rPr>
              <a:t>it was full of </a:t>
            </a:r>
            <a:r>
              <a:rPr lang="en-US" sz="1800" b="1" i="1" u="sng" dirty="0">
                <a:solidFill>
                  <a:srgbClr val="800000"/>
                </a:solidFill>
              </a:rPr>
              <a:t>bones</a:t>
            </a:r>
            <a:r>
              <a:rPr lang="en-US" sz="1800" i="1" dirty="0" smtClean="0">
                <a:solidFill>
                  <a:srgbClr val="800000"/>
                </a:solidFill>
              </a:rPr>
              <a:t>.  Then </a:t>
            </a:r>
            <a:r>
              <a:rPr lang="en-US" sz="1800" i="1" dirty="0">
                <a:solidFill>
                  <a:srgbClr val="800000"/>
                </a:solidFill>
              </a:rPr>
              <a:t>He caused me to pass by them all around, and behold, there were very many in the open valley; and indeed </a:t>
            </a:r>
            <a:r>
              <a:rPr lang="en-US" sz="1800" b="1" i="1" dirty="0">
                <a:solidFill>
                  <a:srgbClr val="800000"/>
                </a:solidFill>
              </a:rPr>
              <a:t>they were very dry</a:t>
            </a:r>
            <a:r>
              <a:rPr lang="en-US" sz="1800" i="1" dirty="0" smtClean="0">
                <a:solidFill>
                  <a:srgbClr val="800000"/>
                </a:solidFill>
              </a:rPr>
              <a:t>.  And </a:t>
            </a:r>
            <a:r>
              <a:rPr lang="en-US" sz="1800" i="1" dirty="0">
                <a:solidFill>
                  <a:srgbClr val="800000"/>
                </a:solidFill>
              </a:rPr>
              <a:t>He said to me, </a:t>
            </a:r>
            <a:r>
              <a:rPr lang="en-US" sz="1800" i="1" dirty="0" smtClean="0">
                <a:solidFill>
                  <a:srgbClr val="800000"/>
                </a:solidFill>
              </a:rPr>
              <a:t>“Son </a:t>
            </a:r>
            <a:r>
              <a:rPr lang="en-US" sz="1800" i="1" dirty="0">
                <a:solidFill>
                  <a:srgbClr val="800000"/>
                </a:solidFill>
              </a:rPr>
              <a:t>of man, </a:t>
            </a:r>
            <a:r>
              <a:rPr lang="en-US" sz="1800" b="1" i="1" dirty="0">
                <a:solidFill>
                  <a:srgbClr val="800000"/>
                </a:solidFill>
              </a:rPr>
              <a:t>can these bones live</a:t>
            </a:r>
            <a:r>
              <a:rPr lang="en-US" sz="1800" i="1" dirty="0" smtClean="0">
                <a:solidFill>
                  <a:srgbClr val="800000"/>
                </a:solidFill>
              </a:rPr>
              <a:t>?” ...“Surely I will cause </a:t>
            </a:r>
            <a:r>
              <a:rPr lang="en-US" sz="1800" b="1" i="1" dirty="0" smtClean="0">
                <a:solidFill>
                  <a:srgbClr val="800000"/>
                </a:solidFill>
              </a:rPr>
              <a:t>breath to enter into you</a:t>
            </a:r>
            <a:r>
              <a:rPr lang="en-US" sz="1800" i="1" dirty="0" smtClean="0">
                <a:solidFill>
                  <a:srgbClr val="800000"/>
                </a:solidFill>
              </a:rPr>
              <a:t>, and </a:t>
            </a:r>
            <a:r>
              <a:rPr lang="en-US" sz="1800" b="1" i="1" dirty="0" smtClean="0">
                <a:solidFill>
                  <a:srgbClr val="800000"/>
                </a:solidFill>
              </a:rPr>
              <a:t>you shall </a:t>
            </a:r>
            <a:r>
              <a:rPr lang="en-US" sz="1800" b="1" i="1" u="sng" dirty="0" smtClean="0">
                <a:solidFill>
                  <a:srgbClr val="800000"/>
                </a:solidFill>
              </a:rPr>
              <a:t>live</a:t>
            </a:r>
            <a:r>
              <a:rPr lang="en-US" sz="1800" i="1" dirty="0" smtClean="0">
                <a:solidFill>
                  <a:srgbClr val="800000"/>
                </a:solidFill>
              </a:rPr>
              <a:t>.  I will </a:t>
            </a:r>
            <a:r>
              <a:rPr lang="en-US" sz="1800" b="1" i="1" dirty="0" smtClean="0">
                <a:solidFill>
                  <a:srgbClr val="800000"/>
                </a:solidFill>
              </a:rPr>
              <a:t>put sinews on you and bring flesh upon you, cover you with skin and put breath in you</a:t>
            </a:r>
            <a:r>
              <a:rPr lang="en-US" sz="1800" i="1" dirty="0" smtClean="0">
                <a:solidFill>
                  <a:srgbClr val="800000"/>
                </a:solidFill>
              </a:rPr>
              <a:t>; </a:t>
            </a:r>
            <a:r>
              <a:rPr lang="en-US" sz="1800" b="1" i="1" dirty="0" smtClean="0">
                <a:solidFill>
                  <a:srgbClr val="800000"/>
                </a:solidFill>
              </a:rPr>
              <a:t>and you shall </a:t>
            </a:r>
            <a:r>
              <a:rPr lang="en-US" sz="1800" b="1" i="1" u="sng" dirty="0" smtClean="0">
                <a:solidFill>
                  <a:srgbClr val="800000"/>
                </a:solidFill>
              </a:rPr>
              <a:t>live</a:t>
            </a:r>
            <a:r>
              <a:rPr lang="en-US" sz="1800" i="1" dirty="0" smtClean="0">
                <a:solidFill>
                  <a:srgbClr val="800000"/>
                </a:solidFill>
              </a:rPr>
              <a:t>. Then you shall know that I am the LORD. … Come </a:t>
            </a:r>
            <a:r>
              <a:rPr lang="en-US" sz="1800" i="1" dirty="0">
                <a:solidFill>
                  <a:srgbClr val="800000"/>
                </a:solidFill>
              </a:rPr>
              <a:t>from </a:t>
            </a:r>
            <a:r>
              <a:rPr lang="en-US" sz="1800" b="1" i="1" dirty="0">
                <a:solidFill>
                  <a:srgbClr val="800000"/>
                </a:solidFill>
              </a:rPr>
              <a:t>the four winds, O breath</a:t>
            </a:r>
            <a:r>
              <a:rPr lang="en-US" sz="1800" i="1" dirty="0">
                <a:solidFill>
                  <a:srgbClr val="800000"/>
                </a:solidFill>
              </a:rPr>
              <a:t>, and </a:t>
            </a:r>
            <a:r>
              <a:rPr lang="en-US" sz="1800" b="1" i="1" dirty="0">
                <a:solidFill>
                  <a:srgbClr val="800000"/>
                </a:solidFill>
              </a:rPr>
              <a:t>breathe on </a:t>
            </a:r>
            <a:r>
              <a:rPr lang="en-US" sz="1800" b="1" i="1" u="sng" dirty="0">
                <a:solidFill>
                  <a:srgbClr val="800000"/>
                </a:solidFill>
              </a:rPr>
              <a:t>these slain, that they may live</a:t>
            </a:r>
            <a:r>
              <a:rPr lang="en-US" sz="1800" i="1" dirty="0" smtClean="0">
                <a:solidFill>
                  <a:srgbClr val="800000"/>
                </a:solidFill>
              </a:rPr>
              <a:t>. … Son </a:t>
            </a:r>
            <a:r>
              <a:rPr lang="en-US" sz="1800" i="1" dirty="0">
                <a:solidFill>
                  <a:srgbClr val="800000"/>
                </a:solidFill>
              </a:rPr>
              <a:t>of man, </a:t>
            </a:r>
            <a:r>
              <a:rPr lang="en-US" sz="1800" b="1" i="1" dirty="0">
                <a:solidFill>
                  <a:srgbClr val="800000"/>
                </a:solidFill>
              </a:rPr>
              <a:t>these </a:t>
            </a:r>
            <a:r>
              <a:rPr lang="en-US" sz="1800" b="1" i="1" u="sng" dirty="0">
                <a:solidFill>
                  <a:srgbClr val="800000"/>
                </a:solidFill>
              </a:rPr>
              <a:t>bones are</a:t>
            </a:r>
            <a:r>
              <a:rPr lang="en-US" sz="1800" b="1" i="1" dirty="0">
                <a:solidFill>
                  <a:srgbClr val="800000"/>
                </a:solidFill>
              </a:rPr>
              <a:t> the whole house of </a:t>
            </a:r>
            <a:r>
              <a:rPr lang="en-US" sz="1800" b="1" i="1" u="sng" dirty="0">
                <a:solidFill>
                  <a:srgbClr val="800000"/>
                </a:solidFill>
              </a:rPr>
              <a:t>Israel</a:t>
            </a:r>
            <a:r>
              <a:rPr lang="en-US" sz="1800" i="1" dirty="0">
                <a:solidFill>
                  <a:srgbClr val="800000"/>
                </a:solidFill>
              </a:rPr>
              <a:t>. They indeed </a:t>
            </a:r>
            <a:r>
              <a:rPr lang="en-US" sz="1800" i="1" dirty="0" smtClean="0">
                <a:solidFill>
                  <a:srgbClr val="800000"/>
                </a:solidFill>
              </a:rPr>
              <a:t>say, ‘</a:t>
            </a:r>
            <a:r>
              <a:rPr lang="en-US" sz="1800" b="1" i="1" dirty="0" smtClean="0">
                <a:solidFill>
                  <a:srgbClr val="800000"/>
                </a:solidFill>
              </a:rPr>
              <a:t>Our </a:t>
            </a:r>
            <a:r>
              <a:rPr lang="en-US" sz="1800" b="1" i="1" dirty="0">
                <a:solidFill>
                  <a:srgbClr val="800000"/>
                </a:solidFill>
              </a:rPr>
              <a:t>bones are dry, our hope is lost, and we ourselves are cut off</a:t>
            </a:r>
            <a:r>
              <a:rPr lang="en-US" sz="1800" i="1" dirty="0" smtClean="0">
                <a:solidFill>
                  <a:srgbClr val="800000"/>
                </a:solidFill>
              </a:rPr>
              <a:t>!’  Therefore </a:t>
            </a:r>
            <a:r>
              <a:rPr lang="en-US" sz="1800" i="1" dirty="0">
                <a:solidFill>
                  <a:srgbClr val="800000"/>
                </a:solidFill>
              </a:rPr>
              <a:t>prophesy and say to </a:t>
            </a:r>
            <a:r>
              <a:rPr lang="en-US" sz="1800" i="1" dirty="0" smtClean="0">
                <a:solidFill>
                  <a:srgbClr val="800000"/>
                </a:solidFill>
              </a:rPr>
              <a:t>them, ‘Thus </a:t>
            </a:r>
            <a:r>
              <a:rPr lang="en-US" sz="1800" i="1" dirty="0">
                <a:solidFill>
                  <a:srgbClr val="800000"/>
                </a:solidFill>
              </a:rPr>
              <a:t>says the Lord GOD: </a:t>
            </a:r>
            <a:r>
              <a:rPr lang="en-US" sz="1800" i="1" dirty="0" smtClean="0">
                <a:solidFill>
                  <a:srgbClr val="800000"/>
                </a:solidFill>
              </a:rPr>
              <a:t>“Behold</a:t>
            </a:r>
            <a:r>
              <a:rPr lang="en-US" sz="1800" i="1" dirty="0">
                <a:solidFill>
                  <a:srgbClr val="800000"/>
                </a:solidFill>
              </a:rPr>
              <a:t>, O My people, I will </a:t>
            </a:r>
            <a:r>
              <a:rPr lang="en-US" sz="1800" b="1" i="1" u="sng" dirty="0">
                <a:solidFill>
                  <a:srgbClr val="800000"/>
                </a:solidFill>
              </a:rPr>
              <a:t>open your graves</a:t>
            </a:r>
            <a:r>
              <a:rPr lang="en-US" sz="1800" b="1" i="1" dirty="0">
                <a:solidFill>
                  <a:srgbClr val="800000"/>
                </a:solidFill>
              </a:rPr>
              <a:t> </a:t>
            </a:r>
            <a:r>
              <a:rPr lang="en-US" sz="1800" i="1" dirty="0">
                <a:solidFill>
                  <a:srgbClr val="800000"/>
                </a:solidFill>
              </a:rPr>
              <a:t>and cause you </a:t>
            </a:r>
            <a:r>
              <a:rPr lang="en-US" sz="1800" b="1" i="1" dirty="0">
                <a:solidFill>
                  <a:srgbClr val="800000"/>
                </a:solidFill>
              </a:rPr>
              <a:t>to come </a:t>
            </a:r>
            <a:r>
              <a:rPr lang="en-US" sz="1800" b="1" i="1" u="sng" dirty="0">
                <a:solidFill>
                  <a:srgbClr val="800000"/>
                </a:solidFill>
              </a:rPr>
              <a:t>up from your graves</a:t>
            </a:r>
            <a:r>
              <a:rPr lang="en-US" sz="1800" i="1" dirty="0">
                <a:solidFill>
                  <a:srgbClr val="800000"/>
                </a:solidFill>
              </a:rPr>
              <a:t>, and </a:t>
            </a:r>
            <a:r>
              <a:rPr lang="en-US" sz="1800" b="1" i="1" dirty="0">
                <a:solidFill>
                  <a:srgbClr val="800000"/>
                </a:solidFill>
              </a:rPr>
              <a:t>bring you into the land of Israel</a:t>
            </a:r>
            <a:r>
              <a:rPr lang="en-US" sz="1800" i="1" dirty="0" smtClean="0">
                <a:solidFill>
                  <a:srgbClr val="800000"/>
                </a:solidFill>
              </a:rPr>
              <a:t>.  Then </a:t>
            </a:r>
            <a:r>
              <a:rPr lang="en-US" sz="1800" i="1" dirty="0">
                <a:solidFill>
                  <a:srgbClr val="800000"/>
                </a:solidFill>
              </a:rPr>
              <a:t>you shall know that I am the LORD, when I have opened your graves, O My people, and brought you up from your graves</a:t>
            </a:r>
            <a:r>
              <a:rPr lang="en-US" sz="1800" i="1" dirty="0" smtClean="0">
                <a:solidFill>
                  <a:srgbClr val="800000"/>
                </a:solidFill>
              </a:rPr>
              <a:t>.  I </a:t>
            </a:r>
            <a:r>
              <a:rPr lang="en-US" sz="1800" i="1" dirty="0">
                <a:solidFill>
                  <a:srgbClr val="800000"/>
                </a:solidFill>
              </a:rPr>
              <a:t>will </a:t>
            </a:r>
            <a:r>
              <a:rPr lang="en-US" sz="1800" b="1" i="1" dirty="0">
                <a:solidFill>
                  <a:srgbClr val="800000"/>
                </a:solidFill>
              </a:rPr>
              <a:t>put My Spirit in you</a:t>
            </a:r>
            <a:r>
              <a:rPr lang="en-US" sz="1800" i="1" dirty="0">
                <a:solidFill>
                  <a:srgbClr val="800000"/>
                </a:solidFill>
              </a:rPr>
              <a:t>, and </a:t>
            </a:r>
            <a:r>
              <a:rPr lang="en-US" sz="1800" b="1" i="1" dirty="0">
                <a:solidFill>
                  <a:srgbClr val="800000"/>
                </a:solidFill>
              </a:rPr>
              <a:t>you shall </a:t>
            </a:r>
            <a:r>
              <a:rPr lang="en-US" sz="1800" b="1" i="1" u="sng" dirty="0">
                <a:solidFill>
                  <a:srgbClr val="800000"/>
                </a:solidFill>
              </a:rPr>
              <a:t>live</a:t>
            </a:r>
            <a:r>
              <a:rPr lang="en-US" sz="1800" i="1" dirty="0">
                <a:solidFill>
                  <a:srgbClr val="800000"/>
                </a:solidFill>
              </a:rPr>
              <a:t>, and I will </a:t>
            </a:r>
            <a:r>
              <a:rPr lang="en-US" sz="1800" b="1" i="1" dirty="0">
                <a:solidFill>
                  <a:srgbClr val="800000"/>
                </a:solidFill>
              </a:rPr>
              <a:t>place you in your own land</a:t>
            </a:r>
            <a:r>
              <a:rPr lang="en-US" sz="1800" i="1" dirty="0">
                <a:solidFill>
                  <a:srgbClr val="800000"/>
                </a:solidFill>
              </a:rPr>
              <a:t>. Then you shall know that I, the LORD, have spoken it and performed it</a:t>
            </a:r>
            <a:r>
              <a:rPr lang="en-US" sz="1800" i="1" dirty="0" smtClean="0">
                <a:solidFill>
                  <a:srgbClr val="800000"/>
                </a:solidFill>
              </a:rPr>
              <a:t>,” </a:t>
            </a:r>
            <a:r>
              <a:rPr lang="en-US" sz="1800" i="1" dirty="0">
                <a:solidFill>
                  <a:srgbClr val="800000"/>
                </a:solidFill>
              </a:rPr>
              <a:t>says the LORD</a:t>
            </a:r>
            <a:r>
              <a:rPr lang="en-US" sz="1800" i="1" dirty="0" smtClean="0">
                <a:solidFill>
                  <a:srgbClr val="800000"/>
                </a:solidFill>
              </a:rPr>
              <a:t>.’” </a:t>
            </a:r>
            <a:r>
              <a:rPr lang="en-US" sz="1800" dirty="0"/>
              <a:t>(</a:t>
            </a:r>
            <a:r>
              <a:rPr lang="en-US" sz="1800" b="1" dirty="0">
                <a:solidFill>
                  <a:srgbClr val="800000"/>
                </a:solidFill>
              </a:rPr>
              <a:t>Ezekiel </a:t>
            </a:r>
            <a:r>
              <a:rPr lang="en-US" sz="1800" b="1" dirty="0" smtClean="0">
                <a:solidFill>
                  <a:srgbClr val="800000"/>
                </a:solidFill>
              </a:rPr>
              <a:t>37:1-14</a:t>
            </a:r>
            <a:r>
              <a:rPr lang="en-US" sz="1800" dirty="0" smtClean="0"/>
              <a:t>)</a:t>
            </a:r>
          </a:p>
          <a:p>
            <a:r>
              <a:rPr lang="en-US" sz="1800" dirty="0" smtClean="0"/>
              <a:t>The Jews’ return from </a:t>
            </a:r>
            <a:r>
              <a:rPr lang="en-US" sz="1800" b="1" i="1" dirty="0" smtClean="0"/>
              <a:t>physical</a:t>
            </a:r>
            <a:r>
              <a:rPr lang="en-US" sz="1800" dirty="0" smtClean="0"/>
              <a:t> captivity is symbolized as a </a:t>
            </a:r>
            <a:r>
              <a:rPr lang="en-US" sz="1800" b="1" i="1" dirty="0" smtClean="0"/>
              <a:t>resurrection</a:t>
            </a:r>
            <a:r>
              <a:rPr lang="en-US" sz="1800" dirty="0" smtClean="0"/>
              <a:t>.</a:t>
            </a:r>
            <a:endParaRPr lang="en-US" sz="1800" dirty="0"/>
          </a:p>
        </p:txBody>
      </p:sp>
    </p:spTree>
    <p:extLst>
      <p:ext uri="{BB962C8B-B14F-4D97-AF65-F5344CB8AC3E}">
        <p14:creationId xmlns:p14="http://schemas.microsoft.com/office/powerpoint/2010/main" val="41067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Resurrection</a:t>
            </a:r>
            <a:endParaRPr lang="en-US" dirty="0"/>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marL="0" indent="0">
              <a:spcBef>
                <a:spcPts val="0"/>
              </a:spcBef>
              <a:buNone/>
            </a:pPr>
            <a:r>
              <a:rPr lang="en-US" sz="1800" i="1" dirty="0" smtClean="0">
                <a:solidFill>
                  <a:srgbClr val="800000"/>
                </a:solidFill>
              </a:rPr>
              <a:t>… </a:t>
            </a:r>
            <a:r>
              <a:rPr lang="en-US" sz="1800" i="1" dirty="0">
                <a:solidFill>
                  <a:srgbClr val="800000"/>
                </a:solidFill>
              </a:rPr>
              <a:t>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smtClean="0">
                <a:solidFill>
                  <a:srgbClr val="800000"/>
                </a:solidFill>
              </a:rPr>
              <a:t>.  </a:t>
            </a:r>
            <a:r>
              <a:rPr lang="en-US" sz="1800" i="1" dirty="0">
                <a:solidFill>
                  <a:srgbClr val="800000"/>
                </a:solidFill>
              </a:rPr>
              <a:t>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smtClean="0">
                <a:solidFill>
                  <a:srgbClr val="800000"/>
                </a:solidFill>
              </a:rPr>
              <a:t>.  </a:t>
            </a:r>
            <a:r>
              <a:rPr lang="en-US" sz="1800" i="1" dirty="0">
                <a:solidFill>
                  <a:srgbClr val="800000"/>
                </a:solidFill>
              </a:rPr>
              <a:t>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a:t>
            </a:r>
            <a:r>
              <a:rPr lang="en-US" sz="1800" i="1" dirty="0" smtClean="0">
                <a:solidFill>
                  <a:srgbClr val="800000"/>
                </a:solidFill>
              </a:rPr>
              <a:t>. </a:t>
            </a:r>
            <a:r>
              <a:rPr lang="en-US" sz="1800" dirty="0" smtClean="0"/>
              <a:t>(</a:t>
            </a:r>
            <a:r>
              <a:rPr lang="en-US" sz="1800" b="1" dirty="0" smtClean="0">
                <a:solidFill>
                  <a:srgbClr val="800000"/>
                </a:solidFill>
              </a:rPr>
              <a:t>Revelation 20:4-6</a:t>
            </a:r>
            <a:r>
              <a:rPr lang="en-US" sz="1800" dirty="0" smtClean="0"/>
              <a:t>)</a:t>
            </a:r>
          </a:p>
          <a:p>
            <a:pPr>
              <a:spcBef>
                <a:spcPts val="0"/>
              </a:spcBef>
            </a:pPr>
            <a:r>
              <a:rPr lang="en-US" sz="1800" dirty="0" smtClean="0"/>
              <a:t>Terrible mistake to take literally.  This is a book of symbols, signs (</a:t>
            </a:r>
            <a:r>
              <a:rPr lang="en-US" sz="1800" b="1" dirty="0" smtClean="0">
                <a:solidFill>
                  <a:srgbClr val="800000"/>
                </a:solidFill>
              </a:rPr>
              <a:t>1:1</a:t>
            </a:r>
            <a:r>
              <a:rPr lang="en-US" sz="1800" dirty="0" smtClean="0"/>
              <a:t>).</a:t>
            </a:r>
          </a:p>
          <a:p>
            <a:pPr>
              <a:spcBef>
                <a:spcPts val="0"/>
              </a:spcBef>
            </a:pPr>
            <a:r>
              <a:rPr lang="en-US" sz="1800" dirty="0" smtClean="0"/>
              <a:t>OT precedent for using a resurrection to refer to resurgence of power, influence, or one’s cause (</a:t>
            </a:r>
            <a:r>
              <a:rPr lang="en-US" sz="1800" b="1" dirty="0">
                <a:solidFill>
                  <a:srgbClr val="800000"/>
                </a:solidFill>
              </a:rPr>
              <a:t>Isaiah 26:19; Hosea 13:14; Ezekiel 37:1-14</a:t>
            </a:r>
            <a:r>
              <a:rPr lang="en-US" sz="1800" dirty="0" smtClean="0"/>
              <a:t>).</a:t>
            </a:r>
          </a:p>
          <a:p>
            <a:pPr>
              <a:spcBef>
                <a:spcPts val="0"/>
              </a:spcBef>
            </a:pPr>
            <a:r>
              <a:rPr lang="en-US" sz="1800" dirty="0" smtClean="0"/>
              <a:t>Same symbol already used of </a:t>
            </a:r>
            <a:r>
              <a:rPr lang="en-US" sz="1800" i="1" dirty="0" smtClean="0">
                <a:solidFill>
                  <a:srgbClr val="800000"/>
                </a:solidFill>
              </a:rPr>
              <a:t>“two witnesses”</a:t>
            </a:r>
            <a:r>
              <a:rPr lang="en-US" sz="1800" dirty="0" smtClean="0"/>
              <a:t> to represent the resurgence of strength, validity, and confirmation in apostolic testimony despite their martyrdom (</a:t>
            </a:r>
            <a:r>
              <a:rPr lang="en-US" sz="1800" b="1" dirty="0" smtClean="0">
                <a:solidFill>
                  <a:srgbClr val="800000"/>
                </a:solidFill>
              </a:rPr>
              <a:t>11:7-12</a:t>
            </a:r>
            <a:r>
              <a:rPr lang="en-US" sz="1800" dirty="0" smtClean="0"/>
              <a:t>).  Period </a:t>
            </a:r>
            <a:r>
              <a:rPr lang="en-US" sz="1800" b="1" i="1" dirty="0" smtClean="0"/>
              <a:t>after</a:t>
            </a:r>
            <a:r>
              <a:rPr lang="en-US" sz="1800" dirty="0" smtClean="0"/>
              <a:t> their resurrection likely coincides with millennial reign.</a:t>
            </a:r>
          </a:p>
          <a:p>
            <a:pPr>
              <a:spcBef>
                <a:spcPts val="0"/>
              </a:spcBef>
            </a:pPr>
            <a:r>
              <a:rPr lang="en-US" sz="1800" dirty="0" smtClean="0"/>
              <a:t>The unmentioned second resurrection alludes to bodily, preceding judgment (</a:t>
            </a:r>
            <a:r>
              <a:rPr lang="en-US" sz="1800" b="1" dirty="0" smtClean="0">
                <a:solidFill>
                  <a:srgbClr val="800000"/>
                </a:solidFill>
              </a:rPr>
              <a:t>20:12</a:t>
            </a:r>
            <a:r>
              <a:rPr lang="en-US" sz="1800" dirty="0" smtClean="0"/>
              <a:t>).</a:t>
            </a:r>
          </a:p>
          <a:p>
            <a:pPr>
              <a:spcBef>
                <a:spcPts val="0"/>
              </a:spcBef>
            </a:pPr>
            <a:r>
              <a:rPr lang="en-US" sz="1800" dirty="0" smtClean="0"/>
              <a:t>The faithful are exempt from the </a:t>
            </a:r>
            <a:r>
              <a:rPr lang="en-US" sz="1800" i="1" dirty="0" smtClean="0">
                <a:solidFill>
                  <a:srgbClr val="800000"/>
                </a:solidFill>
              </a:rPr>
              <a:t>“second death”</a:t>
            </a:r>
            <a:r>
              <a:rPr lang="en-US" sz="1800" dirty="0" smtClean="0"/>
              <a:t>, eternal condemnation in hell (</a:t>
            </a:r>
            <a:r>
              <a:rPr lang="en-US" sz="1800" b="1" dirty="0" smtClean="0">
                <a:solidFill>
                  <a:srgbClr val="800000"/>
                </a:solidFill>
              </a:rPr>
              <a:t>20:14-15</a:t>
            </a:r>
            <a:r>
              <a:rPr lang="en-US" sz="1800" dirty="0" smtClean="0"/>
              <a:t>).</a:t>
            </a:r>
          </a:p>
        </p:txBody>
      </p:sp>
    </p:spTree>
    <p:extLst>
      <p:ext uri="{BB962C8B-B14F-4D97-AF65-F5344CB8AC3E}">
        <p14:creationId xmlns:p14="http://schemas.microsoft.com/office/powerpoint/2010/main" val="26208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How Do They Reign?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1800" dirty="0" smtClean="0"/>
              <a:t>Where and how do these saints reign?  Are they on heaven or earth?  Explain</a:t>
            </a:r>
            <a:r>
              <a:rPr lang="en-US" sz="1800" dirty="0"/>
              <a:t>.</a:t>
            </a:r>
            <a:endParaRPr lang="en-US" sz="1800" dirty="0" smtClean="0"/>
          </a:p>
          <a:p>
            <a:r>
              <a:rPr lang="en-US" sz="1800" dirty="0" smtClean="0"/>
              <a:t>Primarily, this refers to the martyred saints who are </a:t>
            </a:r>
            <a:r>
              <a:rPr lang="en-US" sz="1800" b="1" i="1" u="sng" dirty="0" smtClean="0"/>
              <a:t>now</a:t>
            </a:r>
            <a:r>
              <a:rPr lang="en-US" sz="1800" b="1" i="1" dirty="0" smtClean="0"/>
              <a:t> in heavenly realms</a:t>
            </a:r>
            <a:r>
              <a:rPr lang="en-US" sz="1800" i="1" dirty="0" smtClean="0"/>
              <a:t>.</a:t>
            </a:r>
          </a:p>
          <a:p>
            <a:r>
              <a:rPr lang="en-US" sz="1800" dirty="0" smtClean="0"/>
              <a:t>But, the passages point toward a reign </a:t>
            </a:r>
            <a:r>
              <a:rPr lang="en-US" sz="1800" b="1" i="1" dirty="0" smtClean="0"/>
              <a:t>on earth</a:t>
            </a:r>
            <a:r>
              <a:rPr lang="en-US" sz="1800" dirty="0" smtClean="0"/>
              <a:t>. ???</a:t>
            </a:r>
          </a:p>
          <a:p>
            <a:pPr marL="0" indent="0">
              <a:spcBef>
                <a:spcPts val="0"/>
              </a:spcBef>
              <a:buNone/>
            </a:pPr>
            <a:r>
              <a:rPr lang="en-US" sz="1800" i="1" dirty="0">
                <a:solidFill>
                  <a:srgbClr val="800000"/>
                </a:solidFill>
              </a:rPr>
              <a:t>Then I saw an angel </a:t>
            </a:r>
            <a:r>
              <a:rPr lang="en-US" sz="1800" b="1" i="1" dirty="0">
                <a:solidFill>
                  <a:srgbClr val="800000"/>
                </a:solidFill>
              </a:rPr>
              <a:t>coming </a:t>
            </a:r>
            <a:r>
              <a:rPr lang="en-US" sz="1800" b="1" i="1" u="sng" dirty="0">
                <a:solidFill>
                  <a:srgbClr val="800000"/>
                </a:solidFill>
              </a:rPr>
              <a:t>down from</a:t>
            </a:r>
            <a:r>
              <a:rPr lang="en-US" sz="1800" b="1" i="1" dirty="0">
                <a:solidFill>
                  <a:srgbClr val="800000"/>
                </a:solidFill>
              </a:rPr>
              <a:t> </a:t>
            </a:r>
            <a:r>
              <a:rPr lang="en-US" sz="1800" b="1" i="1" dirty="0" smtClean="0">
                <a:solidFill>
                  <a:srgbClr val="800000"/>
                </a:solidFill>
              </a:rPr>
              <a:t>heaven </a:t>
            </a:r>
            <a:r>
              <a:rPr lang="en-US" sz="1800" i="1" dirty="0" smtClean="0">
                <a:solidFill>
                  <a:srgbClr val="800000"/>
                </a:solidFill>
              </a:rPr>
              <a:t>… And </a:t>
            </a:r>
            <a:r>
              <a:rPr lang="en-US" sz="1800" b="1" i="1" dirty="0">
                <a:solidFill>
                  <a:srgbClr val="800000"/>
                </a:solidFill>
              </a:rPr>
              <a:t>I saw thrones</a:t>
            </a:r>
            <a:r>
              <a:rPr lang="en-US" sz="1800" i="1" dirty="0">
                <a:solidFill>
                  <a:srgbClr val="800000"/>
                </a:solidFill>
              </a:rPr>
              <a:t>, and they sat on them, and </a:t>
            </a:r>
            <a:r>
              <a:rPr lang="en-US" sz="1800" b="1" i="1" u="sng" dirty="0">
                <a:solidFill>
                  <a:srgbClr val="800000"/>
                </a:solidFill>
              </a:rPr>
              <a:t>judgment</a:t>
            </a:r>
            <a:r>
              <a:rPr lang="en-US" sz="1800" b="1" i="1" dirty="0">
                <a:solidFill>
                  <a:srgbClr val="800000"/>
                </a:solidFill>
              </a:rPr>
              <a:t> was committed to them</a:t>
            </a:r>
            <a:r>
              <a:rPr lang="en-US" sz="1800" i="1" dirty="0">
                <a:solidFill>
                  <a:srgbClr val="800000"/>
                </a:solidFill>
              </a:rPr>
              <a:t>. Then I saw </a:t>
            </a:r>
            <a:r>
              <a:rPr lang="en-US" sz="1800" b="1" i="1" dirty="0">
                <a:solidFill>
                  <a:srgbClr val="800000"/>
                </a:solidFill>
              </a:rPr>
              <a:t>the </a:t>
            </a:r>
            <a:r>
              <a:rPr lang="en-US" sz="1800" b="1" i="1" u="sng" dirty="0">
                <a:solidFill>
                  <a:srgbClr val="800000"/>
                </a:solidFill>
              </a:rPr>
              <a:t>souls</a:t>
            </a:r>
            <a:r>
              <a:rPr lang="en-US" sz="1800" b="1" i="1" dirty="0">
                <a:solidFill>
                  <a:srgbClr val="800000"/>
                </a:solidFill>
              </a:rPr>
              <a:t> of those who had been beheaded</a:t>
            </a:r>
            <a:r>
              <a:rPr lang="en-US" sz="1800" i="1" dirty="0">
                <a:solidFill>
                  <a:srgbClr val="800000"/>
                </a:solidFill>
              </a:rPr>
              <a:t> for their witness to Jesus and for the word of </a:t>
            </a:r>
            <a:r>
              <a:rPr lang="en-US" sz="1800" i="1" dirty="0" smtClean="0">
                <a:solidFill>
                  <a:srgbClr val="800000"/>
                </a:solidFill>
              </a:rPr>
              <a:t>God …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and reigned </a:t>
            </a:r>
            <a:r>
              <a:rPr lang="en-US" sz="1800" b="1" i="1" u="sng" dirty="0">
                <a:solidFill>
                  <a:srgbClr val="800000"/>
                </a:solidFill>
              </a:rPr>
              <a:t>with Christ</a:t>
            </a:r>
            <a:r>
              <a:rPr lang="en-US" sz="1800" i="1" dirty="0">
                <a:solidFill>
                  <a:srgbClr val="800000"/>
                </a:solidFill>
              </a:rPr>
              <a:t> for a thousand years</a:t>
            </a:r>
            <a:r>
              <a:rPr lang="en-US" sz="1800" i="1" dirty="0" smtClean="0">
                <a:solidFill>
                  <a:srgbClr val="800000"/>
                </a:solidFill>
              </a:rPr>
              <a:t>. </a:t>
            </a:r>
            <a:r>
              <a:rPr lang="en-US" sz="1800" dirty="0" smtClean="0"/>
              <a:t>(</a:t>
            </a:r>
            <a:r>
              <a:rPr lang="en-US" sz="1800" b="1" dirty="0" smtClean="0">
                <a:solidFill>
                  <a:srgbClr val="800000"/>
                </a:solidFill>
              </a:rPr>
              <a:t>Revelation 20:1-4</a:t>
            </a:r>
            <a:r>
              <a:rPr lang="en-US" sz="1800" dirty="0" smtClean="0"/>
              <a:t>)</a:t>
            </a:r>
          </a:p>
          <a:p>
            <a:pPr marL="0" indent="0">
              <a:buNone/>
            </a:pPr>
            <a:r>
              <a:rPr lang="en-US" sz="1800" i="1" dirty="0" smtClean="0">
                <a:solidFill>
                  <a:srgbClr val="800000"/>
                </a:solidFill>
              </a:rPr>
              <a:t>And they </a:t>
            </a:r>
            <a:r>
              <a:rPr lang="en-US" sz="1800" i="1" dirty="0">
                <a:solidFill>
                  <a:srgbClr val="800000"/>
                </a:solidFill>
              </a:rPr>
              <a:t>sang a new song, saying: </a:t>
            </a:r>
            <a:r>
              <a:rPr lang="en-US" sz="1800" i="1" dirty="0" smtClean="0">
                <a:solidFill>
                  <a:srgbClr val="800000"/>
                </a:solidFill>
              </a:rPr>
              <a:t>“You </a:t>
            </a:r>
            <a:r>
              <a:rPr lang="en-US" sz="1800" i="1" dirty="0">
                <a:solidFill>
                  <a:srgbClr val="800000"/>
                </a:solidFill>
              </a:rPr>
              <a:t>are worthy to take the scroll, And to open its seals; For You were slain, And </a:t>
            </a:r>
            <a:r>
              <a:rPr lang="en-US" sz="1800" b="1" i="1" dirty="0">
                <a:solidFill>
                  <a:srgbClr val="800000"/>
                </a:solidFill>
              </a:rPr>
              <a:t>have redeemed </a:t>
            </a:r>
            <a:r>
              <a:rPr lang="en-US" sz="1800" b="1" i="1" u="sng" dirty="0">
                <a:solidFill>
                  <a:srgbClr val="800000"/>
                </a:solidFill>
              </a:rPr>
              <a:t>us</a:t>
            </a:r>
            <a:r>
              <a:rPr lang="en-US" sz="1800" b="1" i="1" dirty="0">
                <a:solidFill>
                  <a:srgbClr val="800000"/>
                </a:solidFill>
              </a:rPr>
              <a:t> to God by Your blood Out of every tribe</a:t>
            </a:r>
            <a:r>
              <a:rPr lang="en-US" sz="1800" i="1" dirty="0">
                <a:solidFill>
                  <a:srgbClr val="800000"/>
                </a:solidFill>
              </a:rPr>
              <a:t> and </a:t>
            </a:r>
            <a:r>
              <a:rPr lang="en-US" sz="1800" b="1" i="1" dirty="0">
                <a:solidFill>
                  <a:srgbClr val="800000"/>
                </a:solidFill>
              </a:rPr>
              <a:t>tongue</a:t>
            </a:r>
            <a:r>
              <a:rPr lang="en-US" sz="1800" i="1" dirty="0">
                <a:solidFill>
                  <a:srgbClr val="800000"/>
                </a:solidFill>
              </a:rPr>
              <a:t> and </a:t>
            </a:r>
            <a:r>
              <a:rPr lang="en-US" sz="1800" b="1" i="1" dirty="0">
                <a:solidFill>
                  <a:srgbClr val="800000"/>
                </a:solidFill>
              </a:rPr>
              <a:t>people</a:t>
            </a:r>
            <a:r>
              <a:rPr lang="en-US" sz="1800" i="1" dirty="0">
                <a:solidFill>
                  <a:srgbClr val="800000"/>
                </a:solidFill>
              </a:rPr>
              <a:t> and </a:t>
            </a:r>
            <a:r>
              <a:rPr lang="en-US" sz="1800" b="1" i="1" dirty="0">
                <a:solidFill>
                  <a:srgbClr val="800000"/>
                </a:solidFill>
              </a:rPr>
              <a:t>nation</a:t>
            </a:r>
            <a:r>
              <a:rPr lang="en-US" sz="1800" i="1" dirty="0" smtClean="0">
                <a:solidFill>
                  <a:srgbClr val="800000"/>
                </a:solidFill>
              </a:rPr>
              <a:t>, And </a:t>
            </a:r>
            <a:r>
              <a:rPr lang="en-US" sz="1800" i="1" dirty="0">
                <a:solidFill>
                  <a:srgbClr val="800000"/>
                </a:solidFill>
              </a:rPr>
              <a:t>have made us kings and priests to our God; And </a:t>
            </a:r>
            <a:r>
              <a:rPr lang="en-US" sz="1800" b="1" i="1" dirty="0">
                <a:solidFill>
                  <a:srgbClr val="800000"/>
                </a:solidFill>
              </a:rPr>
              <a:t>we shall reign </a:t>
            </a:r>
            <a:r>
              <a:rPr lang="en-US" sz="1800" b="1" i="1" u="sng" dirty="0">
                <a:solidFill>
                  <a:srgbClr val="800000"/>
                </a:solidFill>
              </a:rPr>
              <a:t>on the earth</a:t>
            </a:r>
            <a:r>
              <a:rPr lang="en-US" sz="1800" i="1" dirty="0" smtClean="0">
                <a:solidFill>
                  <a:srgbClr val="800000"/>
                </a:solidFill>
              </a:rPr>
              <a:t>.” </a:t>
            </a:r>
            <a:r>
              <a:rPr lang="en-US" sz="1800" dirty="0"/>
              <a:t>(</a:t>
            </a:r>
            <a:r>
              <a:rPr lang="en-US" sz="1800" b="1" dirty="0">
                <a:solidFill>
                  <a:srgbClr val="800000"/>
                </a:solidFill>
              </a:rPr>
              <a:t>Revelation </a:t>
            </a:r>
            <a:r>
              <a:rPr lang="en-US" sz="1800" b="1" dirty="0" smtClean="0">
                <a:solidFill>
                  <a:srgbClr val="800000"/>
                </a:solidFill>
              </a:rPr>
              <a:t>5:9-10</a:t>
            </a:r>
            <a:r>
              <a:rPr lang="en-US" sz="1800" dirty="0" smtClean="0"/>
              <a:t>)</a:t>
            </a:r>
          </a:p>
          <a:p>
            <a:r>
              <a:rPr lang="en-US" sz="1800" dirty="0" smtClean="0"/>
              <a:t>From heaven, judge and reign on earth through their example of victory (</a:t>
            </a:r>
            <a:r>
              <a:rPr lang="en-US" sz="1800" b="1" dirty="0" smtClean="0">
                <a:solidFill>
                  <a:srgbClr val="800000"/>
                </a:solidFill>
              </a:rPr>
              <a:t>John 15:18-25; Hebrews 11:6-7; Romans 2:27</a:t>
            </a:r>
            <a:r>
              <a:rPr lang="en-US" sz="1800" dirty="0" smtClean="0"/>
              <a:t>).</a:t>
            </a:r>
          </a:p>
          <a:p>
            <a:r>
              <a:rPr lang="en-US" sz="1800" dirty="0" smtClean="0"/>
              <a:t>Example not only strips excuse of rebellious, but also inspires humble (</a:t>
            </a:r>
            <a:r>
              <a:rPr lang="en-US" sz="1800" b="1" dirty="0" smtClean="0">
                <a:solidFill>
                  <a:srgbClr val="800000"/>
                </a:solidFill>
              </a:rPr>
              <a:t>Hebrews 11:39-12:3</a:t>
            </a:r>
            <a:r>
              <a:rPr lang="en-US" sz="1800" dirty="0" smtClean="0"/>
              <a:t>).</a:t>
            </a:r>
          </a:p>
        </p:txBody>
      </p:sp>
    </p:spTree>
    <p:extLst>
      <p:ext uri="{BB962C8B-B14F-4D97-AF65-F5344CB8AC3E}">
        <p14:creationId xmlns:p14="http://schemas.microsoft.com/office/powerpoint/2010/main" val="22168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a:t>
            </a:r>
            <a:r>
              <a:rPr lang="en-US" sz="2000" dirty="0" smtClean="0"/>
              <a:t>Can be dispensational (i.e., Jews are restored as special nation again).</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42" y="2011680"/>
            <a:ext cx="7734300" cy="3067050"/>
          </a:xfrm>
          <a:prstGeom prst="rect">
            <a:avLst/>
          </a:prstGeom>
        </p:spPr>
      </p:pic>
    </p:spTree>
    <p:extLst>
      <p:ext uri="{BB962C8B-B14F-4D97-AF65-F5344CB8AC3E}">
        <p14:creationId xmlns:p14="http://schemas.microsoft.com/office/powerpoint/2010/main" val="7967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May be </a:t>
            </a:r>
            <a:r>
              <a:rPr lang="en-US" sz="2000" dirty="0" smtClean="0"/>
              <a:t>dispensational (i.e., Jews are restored as special nation again).</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64" y="2011680"/>
            <a:ext cx="7705725" cy="3057525"/>
          </a:xfrm>
          <a:prstGeom prst="rect">
            <a:avLst/>
          </a:prstGeom>
        </p:spPr>
      </p:pic>
    </p:spTree>
    <p:extLst>
      <p:ext uri="{BB962C8B-B14F-4D97-AF65-F5344CB8AC3E}">
        <p14:creationId xmlns:p14="http://schemas.microsoft.com/office/powerpoint/2010/main" val="7869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1313" indent="-341313">
              <a:buFont typeface="+mj-lt"/>
              <a:buAutoNum type="alphaUcPeriod" startAt="2"/>
            </a:pPr>
            <a:r>
              <a:rPr lang="en-US" sz="2000" b="1" dirty="0" smtClean="0"/>
              <a:t>Postmillennial</a:t>
            </a:r>
            <a:r>
              <a:rPr lang="en-US" sz="2000" dirty="0" smtClean="0"/>
              <a:t> </a:t>
            </a:r>
            <a:r>
              <a:rPr lang="en-US" sz="2000" dirty="0"/>
              <a:t>– Jesus returns </a:t>
            </a:r>
            <a:r>
              <a:rPr lang="en-US" sz="2000" b="1" i="1" dirty="0"/>
              <a:t>after</a:t>
            </a:r>
            <a:r>
              <a:rPr lang="en-US" sz="2000" dirty="0"/>
              <a:t> literal 1000 year </a:t>
            </a:r>
            <a:r>
              <a:rPr lang="en-US" sz="2000" dirty="0" smtClean="0"/>
              <a:t>reign – </a:t>
            </a:r>
            <a:r>
              <a:rPr lang="en-US" sz="2000" b="1" i="1" dirty="0" smtClean="0"/>
              <a:t>utopia</a:t>
            </a:r>
            <a:r>
              <a:rPr lang="en-US" sz="2000" dirty="0"/>
              <a:t> </a:t>
            </a:r>
            <a:r>
              <a:rPr lang="en-US" sz="2000" dirty="0" smtClean="0"/>
              <a:t>to </a:t>
            </a:r>
            <a:r>
              <a:rPr lang="en-US" sz="2000" b="1" i="1" dirty="0" smtClean="0"/>
              <a:t>heaven</a:t>
            </a:r>
            <a:r>
              <a:rPr lang="en-US"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36" y="1827496"/>
            <a:ext cx="6772275" cy="3095625"/>
          </a:xfrm>
          <a:prstGeom prst="rect">
            <a:avLst/>
          </a:prstGeom>
        </p:spPr>
      </p:pic>
    </p:spTree>
    <p:extLst>
      <p:ext uri="{BB962C8B-B14F-4D97-AF65-F5344CB8AC3E}">
        <p14:creationId xmlns:p14="http://schemas.microsoft.com/office/powerpoint/2010/main" val="25344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1313" indent="-341313">
              <a:buFont typeface="+mj-lt"/>
              <a:buAutoNum type="alphaUcPeriod" startAt="3"/>
            </a:pPr>
            <a:r>
              <a:rPr lang="en-US" sz="2000" b="1" dirty="0" smtClean="0"/>
              <a:t>Amillennial</a:t>
            </a:r>
            <a:r>
              <a:rPr lang="en-US" sz="2000" dirty="0" smtClean="0"/>
              <a:t> </a:t>
            </a:r>
            <a:r>
              <a:rPr lang="en-US" sz="2000" dirty="0"/>
              <a:t>– 1000 year reign is </a:t>
            </a:r>
            <a:r>
              <a:rPr lang="en-US" sz="2000" b="1" i="1" dirty="0"/>
              <a:t>symbolic</a:t>
            </a:r>
            <a:r>
              <a:rPr lang="en-US" sz="2000" dirty="0"/>
              <a:t>, long, indefinite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914456"/>
            <a:ext cx="6762750" cy="2952750"/>
          </a:xfrm>
          <a:prstGeom prst="rect">
            <a:avLst/>
          </a:prstGeom>
        </p:spPr>
      </p:pic>
    </p:spTree>
    <p:extLst>
      <p:ext uri="{BB962C8B-B14F-4D97-AF65-F5344CB8AC3E}">
        <p14:creationId xmlns:p14="http://schemas.microsoft.com/office/powerpoint/2010/main" val="38618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May be </a:t>
            </a:r>
            <a:r>
              <a:rPr lang="en-US" sz="2000" dirty="0" smtClean="0"/>
              <a:t>dispensational (i.e., Jews are restored as special nation again).</a:t>
            </a:r>
          </a:p>
          <a:p>
            <a:pPr marL="688975" lvl="1" indent="-346075"/>
            <a:r>
              <a:rPr lang="en-US" sz="1600" dirty="0" smtClean="0"/>
              <a:t>Principally literal interpretation ignores that book introduces itself as symbolic (</a:t>
            </a:r>
            <a:r>
              <a:rPr lang="en-US" sz="1600" b="1" dirty="0" smtClean="0">
                <a:solidFill>
                  <a:srgbClr val="800000"/>
                </a:solidFill>
              </a:rPr>
              <a:t>1:1</a:t>
            </a:r>
            <a:r>
              <a:rPr lang="en-US" sz="1600" dirty="0" smtClean="0"/>
              <a:t>).</a:t>
            </a:r>
          </a:p>
          <a:p>
            <a:pPr marL="688975" lvl="1" indent="-346075"/>
            <a:r>
              <a:rPr lang="en-US" sz="1600" dirty="0" smtClean="0"/>
              <a:t>Arbitrarily switches between literal and figurative interpretations, abandoning consistency.</a:t>
            </a:r>
          </a:p>
          <a:p>
            <a:pPr marL="688975" lvl="1" indent="-346075"/>
            <a:r>
              <a:rPr lang="en-US" sz="1600" dirty="0" smtClean="0"/>
              <a:t>Principally futurist application ignores that the book’s events </a:t>
            </a:r>
            <a:r>
              <a:rPr lang="en-US" sz="1600" i="1" dirty="0" smtClean="0">
                <a:solidFill>
                  <a:srgbClr val="800000"/>
                </a:solidFill>
              </a:rPr>
              <a:t>“must </a:t>
            </a:r>
            <a:r>
              <a:rPr lang="en-US" sz="1600" b="1" i="1" dirty="0" smtClean="0">
                <a:solidFill>
                  <a:srgbClr val="800000"/>
                </a:solidFill>
              </a:rPr>
              <a:t>shortly</a:t>
            </a:r>
            <a:r>
              <a:rPr lang="en-US" sz="1600" i="1" dirty="0" smtClean="0">
                <a:solidFill>
                  <a:srgbClr val="800000"/>
                </a:solidFill>
              </a:rPr>
              <a:t> take place”</a:t>
            </a:r>
            <a:r>
              <a:rPr lang="en-US" sz="1600" dirty="0" smtClean="0"/>
              <a:t> (</a:t>
            </a:r>
            <a:r>
              <a:rPr lang="en-US" sz="1600" b="1" dirty="0" smtClean="0">
                <a:solidFill>
                  <a:srgbClr val="800000"/>
                </a:solidFill>
              </a:rPr>
              <a:t>1:1</a:t>
            </a:r>
            <a:r>
              <a:rPr lang="en-US" sz="1600" dirty="0" smtClean="0"/>
              <a:t>).</a:t>
            </a:r>
          </a:p>
          <a:p>
            <a:pPr marL="688975" lvl="1" indent="-346075"/>
            <a:r>
              <a:rPr lang="en-US" sz="1600" dirty="0" smtClean="0"/>
              <a:t>Future application of </a:t>
            </a:r>
            <a:r>
              <a:rPr lang="en-US" sz="1600" i="1" dirty="0" smtClean="0">
                <a:solidFill>
                  <a:srgbClr val="800000"/>
                </a:solidFill>
              </a:rPr>
              <a:t>“tribulation”</a:t>
            </a:r>
            <a:r>
              <a:rPr lang="en-US" sz="1600" dirty="0" smtClean="0">
                <a:solidFill>
                  <a:srgbClr val="800000"/>
                </a:solidFill>
              </a:rPr>
              <a:t> </a:t>
            </a:r>
            <a:r>
              <a:rPr lang="en-US" sz="1600" dirty="0" smtClean="0"/>
              <a:t>and </a:t>
            </a:r>
            <a:r>
              <a:rPr lang="en-US" sz="1600" i="1" dirty="0" smtClean="0">
                <a:solidFill>
                  <a:srgbClr val="800000"/>
                </a:solidFill>
              </a:rPr>
              <a:t>“kingdom” </a:t>
            </a:r>
            <a:r>
              <a:rPr lang="en-US" sz="1600" dirty="0" smtClean="0"/>
              <a:t>ignores immediate association (</a:t>
            </a:r>
            <a:r>
              <a:rPr lang="en-US" sz="1600" b="1" dirty="0" smtClean="0">
                <a:solidFill>
                  <a:srgbClr val="800000"/>
                </a:solidFill>
              </a:rPr>
              <a:t>1:9</a:t>
            </a:r>
            <a:r>
              <a:rPr lang="en-US" sz="1600" dirty="0" smtClean="0"/>
              <a:t>).</a:t>
            </a:r>
          </a:p>
          <a:p>
            <a:pPr marL="688975" lvl="1" indent="-346075"/>
            <a:r>
              <a:rPr lang="en-US" sz="1600" dirty="0" smtClean="0"/>
              <a:t>Overlooks Jews are no longer God’s special people (</a:t>
            </a:r>
            <a:r>
              <a:rPr lang="en-US" sz="1600" b="1" dirty="0" smtClean="0">
                <a:solidFill>
                  <a:srgbClr val="800000"/>
                </a:solidFill>
              </a:rPr>
              <a:t>Rom. 9:6; 11:1-32; </a:t>
            </a:r>
            <a:r>
              <a:rPr lang="en-US" sz="1600" b="1" dirty="0" err="1" smtClean="0">
                <a:solidFill>
                  <a:srgbClr val="800000"/>
                </a:solidFill>
              </a:rPr>
              <a:t>Zec</a:t>
            </a:r>
            <a:r>
              <a:rPr lang="en-US" sz="1600" b="1" dirty="0" smtClean="0">
                <a:solidFill>
                  <a:srgbClr val="800000"/>
                </a:solidFill>
              </a:rPr>
              <a:t>. 11:6-14; Acts 10:34</a:t>
            </a:r>
            <a:r>
              <a:rPr lang="en-US" sz="1600" dirty="0" smtClean="0"/>
              <a:t>).</a:t>
            </a:r>
          </a:p>
          <a:p>
            <a:pPr marL="688975" lvl="1" indent="-346075"/>
            <a:r>
              <a:rPr lang="en-US" sz="1600" dirty="0" smtClean="0"/>
              <a:t>Ignores that the church is the kingdom of God and saints are in it now (</a:t>
            </a:r>
            <a:r>
              <a:rPr lang="en-US" sz="1600" b="1" dirty="0" smtClean="0">
                <a:solidFill>
                  <a:srgbClr val="800000"/>
                </a:solidFill>
              </a:rPr>
              <a:t>Col. 1:13</a:t>
            </a:r>
            <a:r>
              <a:rPr lang="en-US" sz="1600" dirty="0" smtClean="0"/>
              <a:t>).</a:t>
            </a:r>
          </a:p>
          <a:p>
            <a:pPr marL="688975" lvl="1" indent="-346075"/>
            <a:r>
              <a:rPr lang="en-US" sz="1600" dirty="0" smtClean="0"/>
              <a:t>Passage does not mention essential elements:  (1) Second coming of Christ (2) Bodily resurrection (3) Reign of Christ on earth (4) Literal throne of David (5) Jerusalem of Palestine (6) Conversion of Jews (7)  Church on earth.</a:t>
            </a:r>
          </a:p>
          <a:p>
            <a:pPr marL="688975" lvl="1" indent="-346075"/>
            <a:r>
              <a:rPr lang="en-US" sz="1600" dirty="0" smtClean="0"/>
              <a:t>Not to mention it makes almost all major prophets, minor prophets, Jesus, and the apostles to be false prophets (</a:t>
            </a:r>
            <a:r>
              <a:rPr lang="en-US" sz="1600" b="1" dirty="0" smtClean="0">
                <a:solidFill>
                  <a:srgbClr val="800000"/>
                </a:solidFill>
              </a:rPr>
              <a:t>Matthew 4:12-17; 10:1-7</a:t>
            </a:r>
            <a:r>
              <a:rPr lang="en-US" sz="1600" dirty="0" smtClean="0"/>
              <a:t>).</a:t>
            </a:r>
          </a:p>
          <a:p>
            <a:pPr marL="688975" lvl="1" indent="-346075"/>
            <a:r>
              <a:rPr lang="en-US" sz="1600" dirty="0" smtClean="0"/>
              <a:t>It also depicts God as less than Sovereign since Jews could thwart His promise.</a:t>
            </a:r>
            <a:endParaRPr lang="en-US" sz="2000" dirty="0"/>
          </a:p>
          <a:p>
            <a:pPr marL="346075" indent="-346075">
              <a:buFont typeface="+mj-lt"/>
              <a:buAutoNum type="alphaUcPeriod"/>
            </a:pPr>
            <a:endParaRPr lang="en-US" sz="2000" dirty="0" smtClean="0"/>
          </a:p>
          <a:p>
            <a:pPr marL="0" indent="0">
              <a:buNone/>
            </a:pPr>
            <a:endParaRPr lang="en-US" sz="2000" dirty="0"/>
          </a:p>
        </p:txBody>
      </p:sp>
    </p:spTree>
    <p:extLst>
      <p:ext uri="{BB962C8B-B14F-4D97-AF65-F5344CB8AC3E}">
        <p14:creationId xmlns:p14="http://schemas.microsoft.com/office/powerpoint/2010/main" val="4831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May be </a:t>
            </a:r>
            <a:r>
              <a:rPr lang="en-US" sz="2000" dirty="0" smtClean="0"/>
              <a:t>dispensational (i.e., Jews are restored as special nation again).</a:t>
            </a:r>
          </a:p>
          <a:p>
            <a:pPr marL="346075" indent="-346075">
              <a:buFont typeface="+mj-lt"/>
              <a:buAutoNum type="alphaUcPeriod"/>
            </a:pPr>
            <a:r>
              <a:rPr lang="en-US" sz="2000" b="1" dirty="0"/>
              <a:t>Postmillennial</a:t>
            </a:r>
            <a:r>
              <a:rPr lang="en-US" sz="2000" dirty="0"/>
              <a:t> – Jesus returns </a:t>
            </a:r>
            <a:r>
              <a:rPr lang="en-US" sz="2000" b="1" i="1" dirty="0"/>
              <a:t>after</a:t>
            </a:r>
            <a:r>
              <a:rPr lang="en-US" sz="2000" dirty="0"/>
              <a:t> literal 1000 year reign – </a:t>
            </a:r>
            <a:r>
              <a:rPr lang="en-US" sz="2000" b="1" i="1" dirty="0"/>
              <a:t>utopia</a:t>
            </a:r>
            <a:r>
              <a:rPr lang="en-US" sz="2000" dirty="0"/>
              <a:t> to </a:t>
            </a:r>
            <a:r>
              <a:rPr lang="en-US" sz="2000" b="1" i="1" dirty="0"/>
              <a:t>heaven</a:t>
            </a:r>
            <a:r>
              <a:rPr lang="en-US" sz="2000" dirty="0" smtClean="0"/>
              <a:t>.</a:t>
            </a:r>
          </a:p>
          <a:p>
            <a:pPr marL="688975" lvl="1" indent="-346075"/>
            <a:r>
              <a:rPr lang="en-US" sz="1600" dirty="0" smtClean="0"/>
              <a:t>Shares the same fundamental failures of the Premillennial position because of its literal interpretation and postponed fulfillments of the prophets, including Jesus and the apostles.</a:t>
            </a:r>
          </a:p>
          <a:p>
            <a:pPr marL="688975" lvl="1" indent="-346075"/>
            <a:r>
              <a:rPr lang="en-US" sz="1600" dirty="0" smtClean="0"/>
              <a:t>Additionally, ignores many NT passages saying that things will generally get worse over time, not better (</a:t>
            </a:r>
            <a:r>
              <a:rPr lang="en-US" sz="1600" b="1" dirty="0">
                <a:solidFill>
                  <a:srgbClr val="800000"/>
                </a:solidFill>
              </a:rPr>
              <a:t>2 Timothy 3:1-13; 4:1-4; Luke 13:23-24; Matthew 7:13-14</a:t>
            </a:r>
            <a:r>
              <a:rPr lang="en-US" sz="1600" dirty="0" smtClean="0"/>
              <a:t>).</a:t>
            </a:r>
            <a:endParaRPr lang="en-US" sz="1600" dirty="0"/>
          </a:p>
          <a:p>
            <a:pPr marL="688975" lvl="1" indent="-346075"/>
            <a:r>
              <a:rPr lang="en-US" sz="1600" dirty="0" smtClean="0"/>
              <a:t>Furthermore, ignores the immediate context which indicates that Satan will have control of the vast majority of the world.  Christians will be in the stark minority, not dominating majority (</a:t>
            </a:r>
            <a:r>
              <a:rPr lang="en-US" sz="1600" b="1" dirty="0" smtClean="0">
                <a:solidFill>
                  <a:srgbClr val="800000"/>
                </a:solidFill>
              </a:rPr>
              <a:t>20:8-9</a:t>
            </a:r>
            <a:r>
              <a:rPr lang="en-US" sz="1600" dirty="0" smtClean="0"/>
              <a:t>).</a:t>
            </a:r>
          </a:p>
          <a:p>
            <a:pPr marL="341313" indent="-341313">
              <a:buFont typeface="+mj-lt"/>
              <a:buAutoNum type="alphaUcPeriod" startAt="3"/>
            </a:pPr>
            <a:r>
              <a:rPr lang="en-US" sz="2000" b="1" dirty="0"/>
              <a:t>Amillennial</a:t>
            </a:r>
            <a:r>
              <a:rPr lang="en-US" sz="2000" dirty="0"/>
              <a:t> – 1000 year reign is </a:t>
            </a:r>
            <a:r>
              <a:rPr lang="en-US" sz="2000" b="1" i="1" dirty="0"/>
              <a:t>symbolic</a:t>
            </a:r>
            <a:r>
              <a:rPr lang="en-US" sz="2000" dirty="0"/>
              <a:t>, long, indefinite time</a:t>
            </a:r>
            <a:r>
              <a:rPr lang="en-US" sz="2000" dirty="0" smtClean="0"/>
              <a:t>.</a:t>
            </a:r>
          </a:p>
          <a:p>
            <a:pPr marL="684213" lvl="1" indent="-341313"/>
            <a:r>
              <a:rPr lang="en-US" sz="1600" dirty="0" smtClean="0"/>
              <a:t>Best fits symbolic nature of the book and matches immediate fulfillment of OT &amp; NT prophets.</a:t>
            </a:r>
            <a:endParaRPr lang="en-US" sz="1600" dirty="0"/>
          </a:p>
          <a:p>
            <a:pPr marL="0" indent="0">
              <a:buNone/>
            </a:pPr>
            <a:endParaRPr lang="en-US" sz="2000" dirty="0"/>
          </a:p>
        </p:txBody>
      </p:sp>
    </p:spTree>
    <p:extLst>
      <p:ext uri="{BB962C8B-B14F-4D97-AF65-F5344CB8AC3E}">
        <p14:creationId xmlns:p14="http://schemas.microsoft.com/office/powerpoint/2010/main" val="13531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Ephesus</a:t>
            </a:r>
          </a:p>
          <a:p>
            <a:r>
              <a:rPr lang="en-US" dirty="0" smtClean="0"/>
              <a:t>Revelation 2:1-7</a:t>
            </a:r>
            <a:endParaRPr lang="en-US" dirty="0"/>
          </a:p>
        </p:txBody>
      </p:sp>
    </p:spTree>
    <p:extLst>
      <p:ext uri="{BB962C8B-B14F-4D97-AF65-F5344CB8AC3E}">
        <p14:creationId xmlns:p14="http://schemas.microsoft.com/office/powerpoint/2010/main" val="2951692987"/>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a:spcBef>
                <a:spcPts val="200"/>
              </a:spcBef>
            </a:pPr>
            <a:r>
              <a:rPr lang="en-US" sz="2000" dirty="0" smtClean="0"/>
              <a:t>Early saints and martyrs overcame the Devil through the martyr spirit (</a:t>
            </a:r>
            <a:r>
              <a:rPr lang="en-US" sz="2000" b="1" dirty="0" smtClean="0">
                <a:solidFill>
                  <a:srgbClr val="800000"/>
                </a:solidFill>
              </a:rPr>
              <a:t>12:11</a:t>
            </a:r>
            <a:r>
              <a:rPr lang="en-US" sz="2000" dirty="0" smtClean="0"/>
              <a:t>).</a:t>
            </a:r>
          </a:p>
          <a:p>
            <a:pPr>
              <a:spcBef>
                <a:spcPts val="200"/>
              </a:spcBef>
            </a:pPr>
            <a:r>
              <a:rPr lang="en-US" sz="2000" dirty="0" smtClean="0"/>
              <a:t>Based on Jesus’ victory and the saints overcoming through Him (</a:t>
            </a:r>
            <a:r>
              <a:rPr lang="en-US" sz="2000" b="1" dirty="0" smtClean="0">
                <a:solidFill>
                  <a:srgbClr val="800000"/>
                </a:solidFill>
              </a:rPr>
              <a:t>12:11</a:t>
            </a:r>
            <a:r>
              <a:rPr lang="en-US" sz="2000" dirty="0" smtClean="0"/>
              <a:t>), God made a judgment in favor of Christ and His saints (</a:t>
            </a:r>
            <a:r>
              <a:rPr lang="en-US" sz="2000" b="1" dirty="0" smtClean="0">
                <a:solidFill>
                  <a:srgbClr val="800000"/>
                </a:solidFill>
              </a:rPr>
              <a:t>Dan. 7</a:t>
            </a:r>
            <a:r>
              <a:rPr lang="en-US" sz="2000" dirty="0" smtClean="0"/>
              <a:t>; compare, </a:t>
            </a:r>
            <a:r>
              <a:rPr lang="en-US" sz="2000" b="1" dirty="0" smtClean="0">
                <a:solidFill>
                  <a:srgbClr val="800000"/>
                </a:solidFill>
              </a:rPr>
              <a:t>Job 1-2, 42; </a:t>
            </a:r>
            <a:r>
              <a:rPr lang="en-US" sz="2000" b="1" dirty="0" err="1" smtClean="0">
                <a:solidFill>
                  <a:srgbClr val="800000"/>
                </a:solidFill>
              </a:rPr>
              <a:t>Zec</a:t>
            </a:r>
            <a:r>
              <a:rPr lang="en-US" sz="2000" b="1" dirty="0" smtClean="0">
                <a:solidFill>
                  <a:srgbClr val="800000"/>
                </a:solidFill>
              </a:rPr>
              <a:t>. 3</a:t>
            </a:r>
            <a:r>
              <a:rPr lang="en-US" sz="2000" dirty="0" smtClean="0"/>
              <a:t>).</a:t>
            </a:r>
          </a:p>
          <a:p>
            <a:pPr>
              <a:spcBef>
                <a:spcPts val="200"/>
              </a:spcBef>
            </a:pPr>
            <a:r>
              <a:rPr lang="en-US" sz="2000" dirty="0" smtClean="0"/>
              <a:t>Resulted in the destruction of the Devil’s agents – Roman capital, religion, and empire – and reduced power to deceive the nations (</a:t>
            </a:r>
            <a:r>
              <a:rPr lang="en-US" sz="2000" b="1" dirty="0" smtClean="0">
                <a:solidFill>
                  <a:srgbClr val="800000"/>
                </a:solidFill>
              </a:rPr>
              <a:t>Daniel 7; Revelation 17-19</a:t>
            </a:r>
            <a:r>
              <a:rPr lang="en-US" sz="2000" dirty="0" smtClean="0"/>
              <a:t>).</a:t>
            </a:r>
          </a:p>
          <a:p>
            <a:pPr>
              <a:spcBef>
                <a:spcPts val="200"/>
              </a:spcBef>
            </a:pPr>
            <a:r>
              <a:rPr lang="en-US" sz="2000" dirty="0" smtClean="0"/>
              <a:t>As long as Christians maintain that martyr spirit, they can continue to overcome and be a godly influence in the world (</a:t>
            </a:r>
            <a:r>
              <a:rPr lang="en-US" sz="2000" b="1" dirty="0" smtClean="0">
                <a:solidFill>
                  <a:srgbClr val="800000"/>
                </a:solidFill>
              </a:rPr>
              <a:t>Matthew 5:13-15</a:t>
            </a:r>
            <a:r>
              <a:rPr lang="en-US" sz="2000" dirty="0" smtClean="0"/>
              <a:t>).</a:t>
            </a:r>
          </a:p>
          <a:p>
            <a:pPr>
              <a:spcBef>
                <a:spcPts val="200"/>
              </a:spcBef>
            </a:pPr>
            <a:r>
              <a:rPr lang="en-US" sz="2000" dirty="0" smtClean="0"/>
              <a:t>However, when mankind’s potential is fully tapped (symbolic of millennium) – Christians can no longer influence the world – there is </a:t>
            </a:r>
            <a:r>
              <a:rPr lang="en-US" sz="2000" i="1" dirty="0" smtClean="0">
                <a:solidFill>
                  <a:srgbClr val="800000"/>
                </a:solidFill>
              </a:rPr>
              <a:t>“no remedy”</a:t>
            </a:r>
            <a:r>
              <a:rPr lang="en-US" sz="2000" dirty="0" smtClean="0">
                <a:solidFill>
                  <a:srgbClr val="800000"/>
                </a:solidFill>
              </a:rPr>
              <a:t> </a:t>
            </a:r>
            <a:r>
              <a:rPr lang="en-US" sz="2000" dirty="0" smtClean="0"/>
              <a:t>(</a:t>
            </a:r>
            <a:r>
              <a:rPr lang="en-US" sz="2000" b="1" dirty="0" smtClean="0">
                <a:solidFill>
                  <a:srgbClr val="800000"/>
                </a:solidFill>
              </a:rPr>
              <a:t>2 Chr. 36:15-16; Gen. 15:16; Jer. 7:13-16; </a:t>
            </a:r>
            <a:r>
              <a:rPr lang="en-US" sz="2000" b="1" dirty="0" err="1" smtClean="0">
                <a:solidFill>
                  <a:srgbClr val="800000"/>
                </a:solidFill>
              </a:rPr>
              <a:t>Eze</a:t>
            </a:r>
            <a:r>
              <a:rPr lang="en-US" sz="2000" b="1" dirty="0" smtClean="0">
                <a:solidFill>
                  <a:srgbClr val="800000"/>
                </a:solidFill>
              </a:rPr>
              <a:t>. 14:13-23</a:t>
            </a:r>
            <a:r>
              <a:rPr lang="en-US" sz="2000" dirty="0" smtClean="0"/>
              <a:t>)  –  the time will come for the end.</a:t>
            </a:r>
          </a:p>
          <a:p>
            <a:pPr>
              <a:spcBef>
                <a:spcPts val="200"/>
              </a:spcBef>
            </a:pPr>
            <a:r>
              <a:rPr lang="en-US" sz="2000" dirty="0" smtClean="0"/>
              <a:t>Compare to Noah (</a:t>
            </a:r>
            <a:r>
              <a:rPr lang="en-US" sz="2000" b="1" dirty="0" smtClean="0">
                <a:solidFill>
                  <a:srgbClr val="800000"/>
                </a:solidFill>
              </a:rPr>
              <a:t>Genesis 6:5-7:1</a:t>
            </a:r>
            <a:r>
              <a:rPr lang="en-US" sz="2000" dirty="0" smtClean="0"/>
              <a:t>) and Lot (</a:t>
            </a:r>
            <a:r>
              <a:rPr lang="en-US" sz="2000" b="1" dirty="0" smtClean="0">
                <a:solidFill>
                  <a:srgbClr val="800000"/>
                </a:solidFill>
              </a:rPr>
              <a:t>Genesis 18:20-32; 19:16-29</a:t>
            </a:r>
            <a:r>
              <a:rPr lang="en-US" sz="2000" dirty="0" smtClean="0"/>
              <a:t>).</a:t>
            </a:r>
          </a:p>
          <a:p>
            <a:pPr>
              <a:spcBef>
                <a:spcPts val="200"/>
              </a:spcBef>
            </a:pPr>
            <a:r>
              <a:rPr lang="en-US" sz="2000" dirty="0" smtClean="0"/>
              <a:t>The Devil will have one last chance to prove himself when loosed.</a:t>
            </a:r>
          </a:p>
          <a:p>
            <a:pPr>
              <a:spcBef>
                <a:spcPts val="200"/>
              </a:spcBef>
            </a:pPr>
            <a:r>
              <a:rPr lang="en-US" sz="2000" dirty="0" smtClean="0"/>
              <a:t>But, it will be God and His people who are again sanctified (</a:t>
            </a:r>
            <a:r>
              <a:rPr lang="en-US" sz="2000" b="1" dirty="0" smtClean="0">
                <a:solidFill>
                  <a:srgbClr val="800000"/>
                </a:solidFill>
              </a:rPr>
              <a:t>Ezekiel 38-39</a:t>
            </a:r>
            <a:r>
              <a:rPr lang="en-US" sz="2000" dirty="0" smtClean="0"/>
              <a:t>).</a:t>
            </a:r>
            <a:endParaRPr lang="en-US" sz="2000" dirty="0"/>
          </a:p>
        </p:txBody>
      </p:sp>
    </p:spTree>
    <p:extLst>
      <p:ext uri="{BB962C8B-B14F-4D97-AF65-F5344CB8AC3E}">
        <p14:creationId xmlns:p14="http://schemas.microsoft.com/office/powerpoint/2010/main" val="20789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Callout 1 28"/>
          <p:cNvSpPr/>
          <p:nvPr/>
        </p:nvSpPr>
        <p:spPr>
          <a:xfrm>
            <a:off x="6932343" y="3114785"/>
            <a:ext cx="999418" cy="602974"/>
          </a:xfrm>
          <a:prstGeom prst="borderCallout1">
            <a:avLst>
              <a:gd name="adj1" fmla="val -20244"/>
              <a:gd name="adj2" fmla="val 88552"/>
              <a:gd name="adj3" fmla="val 360"/>
              <a:gd name="adj4" fmla="val 772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Dragon is Loosed</a:t>
            </a:r>
            <a:endParaRPr lang="en-US" sz="1600" dirty="0">
              <a:latin typeface="Impact" panose="020B0806030902050204" pitchFamily="34" charset="0"/>
            </a:endParaRPr>
          </a:p>
        </p:txBody>
      </p:sp>
      <p:sp>
        <p:nvSpPr>
          <p:cNvPr id="2" name="Title 1"/>
          <p:cNvSpPr>
            <a:spLocks noGrp="1"/>
          </p:cNvSpPr>
          <p:nvPr>
            <p:ph type="title"/>
          </p:nvPr>
        </p:nvSpPr>
        <p:spPr/>
        <p:txBody>
          <a:bodyPr/>
          <a:lstStyle/>
          <a:p>
            <a:r>
              <a:rPr lang="en-US" dirty="0" smtClean="0"/>
              <a:t>Timeline of Revelation</a:t>
            </a:r>
            <a:endParaRPr lang="en-US" dirty="0"/>
          </a:p>
        </p:txBody>
      </p:sp>
      <p:cxnSp>
        <p:nvCxnSpPr>
          <p:cNvPr id="7" name="Straight Arrow Connector 6"/>
          <p:cNvCxnSpPr/>
          <p:nvPr/>
        </p:nvCxnSpPr>
        <p:spPr>
          <a:xfrm flipV="1">
            <a:off x="112643" y="2716466"/>
            <a:ext cx="8111453" cy="3"/>
          </a:xfrm>
          <a:prstGeom prst="straightConnector1">
            <a:avLst/>
          </a:prstGeom>
          <a:ln w="57150">
            <a:solidFill>
              <a:schemeClr val="bg1">
                <a:lumMod val="85000"/>
                <a:lumOff val="1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8323486" y="1204890"/>
            <a:ext cx="773014" cy="3023154"/>
          </a:xfrm>
          <a:prstGeom prst="leftBrace">
            <a:avLst/>
          </a:prstGeom>
          <a:ln w="381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701096" y="1354299"/>
            <a:ext cx="513089" cy="2724336"/>
          </a:xfrm>
          <a:prstGeom prst="rect">
            <a:avLst/>
          </a:prstGeom>
          <a:noFill/>
        </p:spPr>
        <p:txBody>
          <a:bodyPr vert="wordArtVert" wrap="none" rtlCol="0">
            <a:spAutoFit/>
          </a:bodyPr>
          <a:lstStyle/>
          <a:p>
            <a:r>
              <a:rPr lang="en-US" dirty="0" smtClean="0">
                <a:solidFill>
                  <a:schemeClr val="bg1">
                    <a:lumMod val="85000"/>
                    <a:lumOff val="15000"/>
                  </a:schemeClr>
                </a:solidFill>
                <a:latin typeface="Impact" panose="020B0806030902050204" pitchFamily="34" charset="0"/>
                <a:cs typeface="Times New Roman" panose="02020603050405020304" pitchFamily="18" charset="0"/>
              </a:rPr>
              <a:t>Eternity</a:t>
            </a:r>
            <a:endParaRPr lang="en-US" dirty="0">
              <a:solidFill>
                <a:schemeClr val="bg1">
                  <a:lumMod val="85000"/>
                  <a:lumOff val="15000"/>
                </a:schemeClr>
              </a:solidFill>
              <a:latin typeface="Impact" panose="020B0806030902050204" pitchFamily="34" charset="0"/>
              <a:cs typeface="Times New Roman" panose="02020603050405020304" pitchFamily="18" charset="0"/>
            </a:endParaRPr>
          </a:p>
        </p:txBody>
      </p:sp>
      <p:sp>
        <p:nvSpPr>
          <p:cNvPr id="16" name="TextBox 15"/>
          <p:cNvSpPr txBox="1"/>
          <p:nvPr/>
        </p:nvSpPr>
        <p:spPr>
          <a:xfrm>
            <a:off x="8256104" y="4252891"/>
            <a:ext cx="986532" cy="369332"/>
          </a:xfrm>
          <a:prstGeom prst="rect">
            <a:avLst/>
          </a:prstGeom>
          <a:noFill/>
        </p:spPr>
        <p:txBody>
          <a:bodyPr wrap="square" rtlCol="0">
            <a:spAutoFit/>
          </a:bodyPr>
          <a:lstStyle/>
          <a:p>
            <a:pPr algn="ctr"/>
            <a:r>
              <a:rPr lang="en-US" dirty="0" smtClean="0">
                <a:solidFill>
                  <a:srgbClr val="800000"/>
                </a:solidFill>
                <a:latin typeface="Impact" panose="020B0806030902050204" pitchFamily="34" charset="0"/>
                <a:cs typeface="Times New Roman" panose="02020603050405020304" pitchFamily="18" charset="0"/>
              </a:rPr>
              <a:t>Hell</a:t>
            </a:r>
            <a:endParaRPr lang="en-US" dirty="0">
              <a:solidFill>
                <a:srgbClr val="800000"/>
              </a:solidFill>
              <a:latin typeface="Impact" panose="020B0806030902050204" pitchFamily="34" charset="0"/>
              <a:cs typeface="Times New Roman" panose="02020603050405020304" pitchFamily="18" charset="0"/>
            </a:endParaRPr>
          </a:p>
        </p:txBody>
      </p:sp>
      <p:sp>
        <p:nvSpPr>
          <p:cNvPr id="17" name="TextBox 16"/>
          <p:cNvSpPr txBox="1"/>
          <p:nvPr/>
        </p:nvSpPr>
        <p:spPr>
          <a:xfrm>
            <a:off x="8256104" y="835558"/>
            <a:ext cx="986532" cy="369332"/>
          </a:xfrm>
          <a:prstGeom prst="rect">
            <a:avLst/>
          </a:prstGeom>
          <a:noFill/>
        </p:spPr>
        <p:txBody>
          <a:bodyPr wrap="square" rtlCol="0">
            <a:spAutoFit/>
          </a:bodyPr>
          <a:lstStyle/>
          <a:p>
            <a:pPr algn="ctr"/>
            <a:r>
              <a:rPr lang="en-US" dirty="0" smtClean="0">
                <a:solidFill>
                  <a:srgbClr val="800000"/>
                </a:solidFill>
                <a:latin typeface="Impact" panose="020B0806030902050204" pitchFamily="34" charset="0"/>
                <a:cs typeface="Times New Roman" panose="02020603050405020304" pitchFamily="18" charset="0"/>
              </a:rPr>
              <a:t>Heaven</a:t>
            </a:r>
            <a:endParaRPr lang="en-US" dirty="0">
              <a:solidFill>
                <a:srgbClr val="800000"/>
              </a:solidFill>
              <a:latin typeface="Impact" panose="020B0806030902050204" pitchFamily="34" charset="0"/>
              <a:cs typeface="Times New Roman" panose="02020603050405020304" pitchFamily="18" charset="0"/>
            </a:endParaRPr>
          </a:p>
        </p:txBody>
      </p:sp>
      <p:cxnSp>
        <p:nvCxnSpPr>
          <p:cNvPr id="21" name="Straight Connector 20"/>
          <p:cNvCxnSpPr/>
          <p:nvPr/>
        </p:nvCxnSpPr>
        <p:spPr>
          <a:xfrm flipV="1">
            <a:off x="8224096"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V="1">
            <a:off x="7819905"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0" name="Line Callout 1 29"/>
          <p:cNvSpPr/>
          <p:nvPr/>
        </p:nvSpPr>
        <p:spPr>
          <a:xfrm>
            <a:off x="7087162" y="3813266"/>
            <a:ext cx="999418" cy="602974"/>
          </a:xfrm>
          <a:prstGeom prst="borderCallout1">
            <a:avLst>
              <a:gd name="adj1" fmla="val -134498"/>
              <a:gd name="adj2" fmla="val 104882"/>
              <a:gd name="adj3" fmla="val -1822"/>
              <a:gd name="adj4" fmla="val 910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Gog &amp; Magog</a:t>
            </a:r>
            <a:endParaRPr lang="en-US" sz="1600" dirty="0">
              <a:latin typeface="Impact" panose="020B0806030902050204" pitchFamily="34" charset="0"/>
            </a:endParaRPr>
          </a:p>
        </p:txBody>
      </p:sp>
      <p:sp>
        <p:nvSpPr>
          <p:cNvPr id="31" name="Line Callout 1 30"/>
          <p:cNvSpPr/>
          <p:nvPr/>
        </p:nvSpPr>
        <p:spPr>
          <a:xfrm>
            <a:off x="7320196" y="4484085"/>
            <a:ext cx="999418" cy="602974"/>
          </a:xfrm>
          <a:prstGeom prst="borderCallout1">
            <a:avLst>
              <a:gd name="adj1" fmla="val -246776"/>
              <a:gd name="adj2" fmla="val 90707"/>
              <a:gd name="adj3" fmla="val 360"/>
              <a:gd name="adj4" fmla="val 884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Jesus Returns</a:t>
            </a:r>
            <a:endParaRPr lang="en-US" sz="1600" dirty="0">
              <a:latin typeface="Impact" panose="020B0806030902050204" pitchFamily="34" charset="0"/>
            </a:endParaRPr>
          </a:p>
        </p:txBody>
      </p:sp>
      <p:cxnSp>
        <p:nvCxnSpPr>
          <p:cNvPr id="32" name="Straight Connector 31"/>
          <p:cNvCxnSpPr/>
          <p:nvPr/>
        </p:nvCxnSpPr>
        <p:spPr>
          <a:xfrm flipV="1">
            <a:off x="453174" y="1894575"/>
            <a:ext cx="0" cy="748176"/>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2495" y="2084682"/>
            <a:ext cx="348297" cy="0"/>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6" name="Line Callout 1 35"/>
          <p:cNvSpPr/>
          <p:nvPr/>
        </p:nvSpPr>
        <p:spPr>
          <a:xfrm>
            <a:off x="131083" y="3103836"/>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Radiant Woman</a:t>
            </a:r>
            <a:endParaRPr lang="en-US" sz="1600" dirty="0">
              <a:latin typeface="Impact" panose="020B0806030902050204" pitchFamily="34" charset="0"/>
            </a:endParaRPr>
          </a:p>
        </p:txBody>
      </p:sp>
      <p:sp>
        <p:nvSpPr>
          <p:cNvPr id="37" name="Line Callout 1 36"/>
          <p:cNvSpPr/>
          <p:nvPr/>
        </p:nvSpPr>
        <p:spPr>
          <a:xfrm>
            <a:off x="365116" y="1204890"/>
            <a:ext cx="999418" cy="602974"/>
          </a:xfrm>
          <a:prstGeom prst="borderCallout1">
            <a:avLst>
              <a:gd name="adj1" fmla="val 201341"/>
              <a:gd name="adj2" fmla="val 29185"/>
              <a:gd name="adj3" fmla="val 98550"/>
              <a:gd name="adj4" fmla="val 509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Jesus Ascends</a:t>
            </a:r>
            <a:endParaRPr lang="en-US" sz="1600" dirty="0">
              <a:latin typeface="Impact" panose="020B0806030902050204" pitchFamily="34" charset="0"/>
            </a:endParaRPr>
          </a:p>
        </p:txBody>
      </p:sp>
      <p:sp>
        <p:nvSpPr>
          <p:cNvPr id="38" name="Line Callout 1 37"/>
          <p:cNvSpPr/>
          <p:nvPr/>
        </p:nvSpPr>
        <p:spPr>
          <a:xfrm>
            <a:off x="1465514" y="1204890"/>
            <a:ext cx="1119804" cy="602974"/>
          </a:xfrm>
          <a:prstGeom prst="borderCallout1">
            <a:avLst>
              <a:gd name="adj1" fmla="val 200251"/>
              <a:gd name="adj2" fmla="val 45776"/>
              <a:gd name="adj3" fmla="val 101823"/>
              <a:gd name="adj4" fmla="val 388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Dragon Cast Down</a:t>
            </a:r>
            <a:endParaRPr lang="en-US" sz="1600" dirty="0">
              <a:latin typeface="Impact" panose="020B0806030902050204" pitchFamily="34" charset="0"/>
            </a:endParaRPr>
          </a:p>
        </p:txBody>
      </p:sp>
      <p:sp>
        <p:nvSpPr>
          <p:cNvPr id="39" name="Cloud 38"/>
          <p:cNvSpPr/>
          <p:nvPr/>
        </p:nvSpPr>
        <p:spPr>
          <a:xfrm>
            <a:off x="815723" y="1874841"/>
            <a:ext cx="1032811" cy="680628"/>
          </a:xfrm>
          <a:prstGeom prst="cloud">
            <a:avLst/>
          </a:prstGeom>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85000"/>
                    <a:lumOff val="15000"/>
                  </a:schemeClr>
                </a:solidFill>
                <a:latin typeface="Impact" panose="020B0806030902050204" pitchFamily="34" charset="0"/>
              </a:rPr>
              <a:t>War in Heaven</a:t>
            </a:r>
            <a:endParaRPr lang="en-US" sz="1200" dirty="0">
              <a:solidFill>
                <a:schemeClr val="bg1">
                  <a:lumMod val="85000"/>
                  <a:lumOff val="15000"/>
                </a:schemeClr>
              </a:solidFill>
              <a:latin typeface="Impact" panose="020B0806030902050204" pitchFamily="34" charset="0"/>
            </a:endParaRPr>
          </a:p>
        </p:txBody>
      </p:sp>
      <p:cxnSp>
        <p:nvCxnSpPr>
          <p:cNvPr id="40" name="Straight Connector 39"/>
          <p:cNvCxnSpPr/>
          <p:nvPr/>
        </p:nvCxnSpPr>
        <p:spPr>
          <a:xfrm flipV="1">
            <a:off x="198520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416836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42" name="Left Brace 41"/>
          <p:cNvSpPr/>
          <p:nvPr/>
        </p:nvSpPr>
        <p:spPr>
          <a:xfrm rot="16200000">
            <a:off x="2880582" y="2117534"/>
            <a:ext cx="392417" cy="2183162"/>
          </a:xfrm>
          <a:prstGeom prst="leftBrace">
            <a:avLst>
              <a:gd name="adj1" fmla="val 8333"/>
              <a:gd name="adj2" fmla="val 8116"/>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3" name="TextBox 42"/>
          <p:cNvSpPr txBox="1"/>
          <p:nvPr/>
        </p:nvSpPr>
        <p:spPr>
          <a:xfrm>
            <a:off x="1848534" y="3420773"/>
            <a:ext cx="2480065" cy="1569660"/>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Dragon Wars against Saints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Woman </a:t>
            </a:r>
            <a:r>
              <a:rPr lang="en-US" sz="1200" dirty="0" smtClean="0">
                <a:solidFill>
                  <a:schemeClr val="bg1">
                    <a:lumMod val="85000"/>
                    <a:lumOff val="15000"/>
                  </a:schemeClr>
                </a:solidFill>
                <a:latin typeface="Impact" panose="020B0806030902050204" pitchFamily="34" charset="0"/>
                <a:cs typeface="Times New Roman"/>
              </a:rPr>
              <a:t>→ Children</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Beasts Persecutes Saints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Holy City Trodden Underfoot</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Ministry &amp; Death of Two Witnesses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7 Seals → 7 Trumpets → 7 Bowls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Escalating Warning</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Period of Patience</a:t>
            </a:r>
            <a:endParaRPr lang="en-US" sz="1200" dirty="0">
              <a:solidFill>
                <a:schemeClr val="bg1">
                  <a:lumMod val="85000"/>
                  <a:lumOff val="15000"/>
                </a:schemeClr>
              </a:solidFill>
              <a:latin typeface="Impact" panose="020B0806030902050204" pitchFamily="34" charset="0"/>
            </a:endParaRPr>
          </a:p>
        </p:txBody>
      </p:sp>
      <p:sp>
        <p:nvSpPr>
          <p:cNvPr id="44" name="TextBox 43"/>
          <p:cNvSpPr txBox="1"/>
          <p:nvPr/>
        </p:nvSpPr>
        <p:spPr>
          <a:xfrm>
            <a:off x="1905095" y="2787507"/>
            <a:ext cx="2343390" cy="400110"/>
          </a:xfrm>
          <a:prstGeom prst="rect">
            <a:avLst/>
          </a:prstGeom>
          <a:noFill/>
        </p:spPr>
        <p:txBody>
          <a:bodyPr wrap="square" rtlCol="0">
            <a:spAutoFit/>
          </a:bodyPr>
          <a:lstStyle/>
          <a:p>
            <a:pPr algn="ctr"/>
            <a:r>
              <a:rPr lang="en-US" sz="1000" dirty="0" smtClean="0">
                <a:solidFill>
                  <a:schemeClr val="bg1">
                    <a:lumMod val="85000"/>
                    <a:lumOff val="15000"/>
                  </a:schemeClr>
                </a:solidFill>
                <a:latin typeface="Impact" panose="020B0806030902050204" pitchFamily="34" charset="0"/>
              </a:rPr>
              <a:t>1260 days = 42 months = 3½ years</a:t>
            </a:r>
          </a:p>
          <a:p>
            <a:pPr algn="ctr"/>
            <a:r>
              <a:rPr lang="en-US" sz="1000" i="1" dirty="0" smtClean="0">
                <a:solidFill>
                  <a:schemeClr val="bg1">
                    <a:lumMod val="85000"/>
                    <a:lumOff val="15000"/>
                  </a:schemeClr>
                </a:solidFill>
                <a:latin typeface="Impact" panose="020B0806030902050204" pitchFamily="34" charset="0"/>
              </a:rPr>
              <a:t>“time, times, and half a time”</a:t>
            </a:r>
            <a:endParaRPr lang="en-US" sz="1000" i="1" dirty="0">
              <a:solidFill>
                <a:schemeClr val="bg1">
                  <a:lumMod val="85000"/>
                  <a:lumOff val="15000"/>
                </a:schemeClr>
              </a:solidFill>
              <a:latin typeface="Impact" panose="020B0806030902050204" pitchFamily="34" charset="0"/>
            </a:endParaRPr>
          </a:p>
        </p:txBody>
      </p:sp>
      <p:sp>
        <p:nvSpPr>
          <p:cNvPr id="45" name="Line Callout 1 44"/>
          <p:cNvSpPr/>
          <p:nvPr/>
        </p:nvSpPr>
        <p:spPr>
          <a:xfrm>
            <a:off x="2671933" y="1204894"/>
            <a:ext cx="1119804" cy="602974"/>
          </a:xfrm>
          <a:prstGeom prst="borderCallout1">
            <a:avLst>
              <a:gd name="adj1" fmla="val 199160"/>
              <a:gd name="adj2" fmla="val -54093"/>
              <a:gd name="adj3" fmla="val 99641"/>
              <a:gd name="adj4" fmla="val 95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Seals Opened</a:t>
            </a:r>
            <a:endParaRPr lang="en-US" sz="1600" dirty="0">
              <a:latin typeface="Impact" panose="020B0806030902050204" pitchFamily="34" charset="0"/>
            </a:endParaRPr>
          </a:p>
        </p:txBody>
      </p:sp>
      <p:sp>
        <p:nvSpPr>
          <p:cNvPr id="46" name="Line Callout 1 45"/>
          <p:cNvSpPr/>
          <p:nvPr/>
        </p:nvSpPr>
        <p:spPr>
          <a:xfrm>
            <a:off x="4321094" y="3210246"/>
            <a:ext cx="1382394" cy="602974"/>
          </a:xfrm>
          <a:prstGeom prst="borderCallout1">
            <a:avLst>
              <a:gd name="adj1" fmla="val -33222"/>
              <a:gd name="adj2" fmla="val -5249"/>
              <a:gd name="adj3" fmla="val 360"/>
              <a:gd name="adj4" fmla="val 72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Armageddon</a:t>
            </a:r>
            <a:endParaRPr lang="en-US" sz="1600" dirty="0">
              <a:latin typeface="Impact" panose="020B0806030902050204" pitchFamily="34" charset="0"/>
            </a:endParaRPr>
          </a:p>
        </p:txBody>
      </p:sp>
      <p:sp>
        <p:nvSpPr>
          <p:cNvPr id="47" name="TextBox 46"/>
          <p:cNvSpPr txBox="1"/>
          <p:nvPr/>
        </p:nvSpPr>
        <p:spPr>
          <a:xfrm>
            <a:off x="4321094" y="3850067"/>
            <a:ext cx="2343390" cy="1015663"/>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Harlot Destroyed</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Beast &amp; False Prophet Destroyed</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Dragon is Imprisoned</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Heart, Religion &amp; Empire of Rome are Destroyed</a:t>
            </a:r>
            <a:endParaRPr lang="en-US" sz="1200" dirty="0">
              <a:solidFill>
                <a:schemeClr val="bg1">
                  <a:lumMod val="85000"/>
                  <a:lumOff val="15000"/>
                </a:schemeClr>
              </a:solidFill>
              <a:latin typeface="Impact" panose="020B0806030902050204" pitchFamily="34" charset="0"/>
            </a:endParaRPr>
          </a:p>
        </p:txBody>
      </p:sp>
      <p:sp>
        <p:nvSpPr>
          <p:cNvPr id="48" name="Left Brace 47"/>
          <p:cNvSpPr/>
          <p:nvPr/>
        </p:nvSpPr>
        <p:spPr>
          <a:xfrm rot="16200000" flipH="1">
            <a:off x="5806652" y="394442"/>
            <a:ext cx="374975" cy="3651535"/>
          </a:xfrm>
          <a:prstGeom prst="leftBrace">
            <a:avLst>
              <a:gd name="adj1" fmla="val 8333"/>
              <a:gd name="adj2" fmla="val 579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9" name="TextBox 48"/>
          <p:cNvSpPr txBox="1"/>
          <p:nvPr/>
        </p:nvSpPr>
        <p:spPr>
          <a:xfrm>
            <a:off x="4156393" y="1360070"/>
            <a:ext cx="2343390" cy="646331"/>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Devil is Bound for 1000 years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Victorious Martyrs Reign with Christ for 1000 years</a:t>
            </a:r>
            <a:endParaRPr lang="en-US" sz="1200" dirty="0">
              <a:solidFill>
                <a:schemeClr val="bg1">
                  <a:lumMod val="85000"/>
                  <a:lumOff val="15000"/>
                </a:schemeClr>
              </a:solidFill>
              <a:latin typeface="Impact" panose="020B0806030902050204" pitchFamily="34" charset="0"/>
            </a:endParaRPr>
          </a:p>
        </p:txBody>
      </p:sp>
      <p:sp>
        <p:nvSpPr>
          <p:cNvPr id="50" name="TextBox 49"/>
          <p:cNvSpPr txBox="1"/>
          <p:nvPr/>
        </p:nvSpPr>
        <p:spPr>
          <a:xfrm>
            <a:off x="4907060" y="2344340"/>
            <a:ext cx="2343390" cy="261610"/>
          </a:xfrm>
          <a:prstGeom prst="rect">
            <a:avLst/>
          </a:prstGeom>
          <a:noFill/>
        </p:spPr>
        <p:txBody>
          <a:bodyPr wrap="square" rtlCol="0">
            <a:spAutoFit/>
          </a:bodyPr>
          <a:lstStyle/>
          <a:p>
            <a:pPr algn="ctr"/>
            <a:r>
              <a:rPr lang="en-US" sz="1100" dirty="0" smtClean="0">
                <a:solidFill>
                  <a:schemeClr val="bg1">
                    <a:lumMod val="85000"/>
                    <a:lumOff val="15000"/>
                  </a:schemeClr>
                </a:solidFill>
                <a:latin typeface="Impact" panose="020B0806030902050204" pitchFamily="34" charset="0"/>
              </a:rPr>
              <a:t>1000 years (symbolic)</a:t>
            </a:r>
            <a:endParaRPr lang="en-US" sz="1100" i="1" dirty="0">
              <a:solidFill>
                <a:schemeClr val="bg1">
                  <a:lumMod val="85000"/>
                  <a:lumOff val="15000"/>
                </a:schemeClr>
              </a:solidFill>
              <a:latin typeface="Impact" panose="020B0806030902050204" pitchFamily="34" charset="0"/>
            </a:endParaRPr>
          </a:p>
        </p:txBody>
      </p:sp>
      <p:sp>
        <p:nvSpPr>
          <p:cNvPr id="51" name="Line Callout 1 50"/>
          <p:cNvSpPr/>
          <p:nvPr/>
        </p:nvSpPr>
        <p:spPr>
          <a:xfrm>
            <a:off x="224277" y="3989630"/>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Dragon Fails</a:t>
            </a:r>
            <a:endParaRPr lang="en-US" sz="1600" dirty="0">
              <a:latin typeface="Impact" panose="020B0806030902050204" pitchFamily="34" charset="0"/>
            </a:endParaRPr>
          </a:p>
        </p:txBody>
      </p:sp>
      <p:sp>
        <p:nvSpPr>
          <p:cNvPr id="33" name="TextBox 32"/>
          <p:cNvSpPr txBox="1"/>
          <p:nvPr/>
        </p:nvSpPr>
        <p:spPr>
          <a:xfrm>
            <a:off x="7399488" y="1738048"/>
            <a:ext cx="1245026" cy="261610"/>
          </a:xfrm>
          <a:prstGeom prst="rect">
            <a:avLst/>
          </a:prstGeom>
          <a:noFill/>
        </p:spPr>
        <p:txBody>
          <a:bodyPr wrap="square" rtlCol="0">
            <a:spAutoFit/>
          </a:bodyPr>
          <a:lstStyle/>
          <a:p>
            <a:pPr algn="ctr"/>
            <a:r>
              <a:rPr lang="en-US" sz="1100" i="1" dirty="0" smtClean="0">
                <a:solidFill>
                  <a:schemeClr val="bg1">
                    <a:lumMod val="85000"/>
                    <a:lumOff val="15000"/>
                  </a:schemeClr>
                </a:solidFill>
                <a:latin typeface="Impact" panose="020B0806030902050204" pitchFamily="34" charset="0"/>
              </a:rPr>
              <a:t>“a little season”</a:t>
            </a:r>
            <a:endParaRPr lang="en-US" sz="1100" i="1" dirty="0">
              <a:solidFill>
                <a:schemeClr val="bg1">
                  <a:lumMod val="85000"/>
                  <a:lumOff val="15000"/>
                </a:schemeClr>
              </a:solidFill>
              <a:latin typeface="Impact" panose="020B0806030902050204" pitchFamily="34" charset="0"/>
            </a:endParaRPr>
          </a:p>
        </p:txBody>
      </p:sp>
      <p:sp>
        <p:nvSpPr>
          <p:cNvPr id="24" name="TextBox 23"/>
          <p:cNvSpPr txBox="1"/>
          <p:nvPr/>
        </p:nvSpPr>
        <p:spPr>
          <a:xfrm>
            <a:off x="7567137" y="1163320"/>
            <a:ext cx="1274450" cy="646331"/>
          </a:xfrm>
          <a:prstGeom prst="rect">
            <a:avLst/>
          </a:prstGeom>
          <a:noFill/>
        </p:spPr>
        <p:txBody>
          <a:bodyPr wrap="square" rtlCol="0">
            <a:spAutoFit/>
          </a:bodyPr>
          <a:lstStyle/>
          <a:p>
            <a:pPr algn="ctr"/>
            <a:r>
              <a:rPr lang="en-US" dirty="0" smtClean="0">
                <a:solidFill>
                  <a:srgbClr val="800000"/>
                </a:solidFill>
                <a:latin typeface="Impact" panose="020B0806030902050204" pitchFamily="34" charset="0"/>
                <a:cs typeface="Times New Roman" panose="02020603050405020304" pitchFamily="18" charset="0"/>
              </a:rPr>
              <a:t>Judgment Day</a:t>
            </a:r>
            <a:endParaRPr lang="en-US" dirty="0">
              <a:solidFill>
                <a:srgbClr val="800000"/>
              </a:solidFill>
              <a:latin typeface="Impact" panose="020B0806030902050204" pitchFamily="34" charset="0"/>
              <a:cs typeface="Times New Roman" panose="02020603050405020304" pitchFamily="18" charset="0"/>
            </a:endParaRPr>
          </a:p>
        </p:txBody>
      </p:sp>
      <p:sp>
        <p:nvSpPr>
          <p:cNvPr id="52" name="Left Brace 51"/>
          <p:cNvSpPr/>
          <p:nvPr/>
        </p:nvSpPr>
        <p:spPr>
          <a:xfrm rot="16200000" flipH="1">
            <a:off x="7796956" y="2029353"/>
            <a:ext cx="450091" cy="404192"/>
          </a:xfrm>
          <a:prstGeom prst="leftBrace">
            <a:avLst>
              <a:gd name="adj1" fmla="val 8333"/>
              <a:gd name="adj2" fmla="val 44851"/>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42866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fade">
                                      <p:cBhvr>
                                        <p:cTn id="55" dur="500"/>
                                        <p:tgtEl>
                                          <p:spTgt spid="4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3">
                                            <p:txEl>
                                              <p:pRg st="1" end="1"/>
                                            </p:txEl>
                                          </p:spTgt>
                                        </p:tgtEl>
                                        <p:attrNameLst>
                                          <p:attrName>style.visibility</p:attrName>
                                        </p:attrNameLst>
                                      </p:cBhvr>
                                      <p:to>
                                        <p:strVal val="visible"/>
                                      </p:to>
                                    </p:set>
                                    <p:animEffect transition="in" filter="fade">
                                      <p:cBhvr>
                                        <p:cTn id="59" dur="500"/>
                                        <p:tgtEl>
                                          <p:spTgt spid="43">
                                            <p:txEl>
                                              <p:pRg st="1" end="1"/>
                                            </p:txEl>
                                          </p:spTgt>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43">
                                            <p:txEl>
                                              <p:pRg st="2" end="2"/>
                                            </p:txEl>
                                          </p:spTgt>
                                        </p:tgtEl>
                                        <p:attrNameLst>
                                          <p:attrName>style.visibility</p:attrName>
                                        </p:attrNameLst>
                                      </p:cBhvr>
                                      <p:to>
                                        <p:strVal val="visible"/>
                                      </p:to>
                                    </p:set>
                                    <p:animEffect transition="in" filter="fade">
                                      <p:cBhvr>
                                        <p:cTn id="63" dur="500"/>
                                        <p:tgtEl>
                                          <p:spTgt spid="43">
                                            <p:txEl>
                                              <p:pRg st="2" end="2"/>
                                            </p:txEl>
                                          </p:spTgt>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500"/>
                                        <p:tgtEl>
                                          <p:spTgt spid="43">
                                            <p:txEl>
                                              <p:pRg st="3" end="3"/>
                                            </p:txEl>
                                          </p:spTgt>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43">
                                            <p:txEl>
                                              <p:pRg st="4" end="4"/>
                                            </p:txEl>
                                          </p:spTgt>
                                        </p:tgtEl>
                                        <p:attrNameLst>
                                          <p:attrName>style.visibility</p:attrName>
                                        </p:attrNameLst>
                                      </p:cBhvr>
                                      <p:to>
                                        <p:strVal val="visible"/>
                                      </p:to>
                                    </p:set>
                                    <p:animEffect transition="in" filter="fade">
                                      <p:cBhvr>
                                        <p:cTn id="71" dur="500"/>
                                        <p:tgtEl>
                                          <p:spTgt spid="4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3">
                                            <p:txEl>
                                              <p:pRg st="5" end="5"/>
                                            </p:txEl>
                                          </p:spTgt>
                                        </p:tgtEl>
                                        <p:attrNameLst>
                                          <p:attrName>style.visibility</p:attrName>
                                        </p:attrNameLst>
                                      </p:cBhvr>
                                      <p:to>
                                        <p:strVal val="visible"/>
                                      </p:to>
                                    </p:set>
                                    <p:animEffect transition="in" filter="fade">
                                      <p:cBhvr>
                                        <p:cTn id="80" dur="500"/>
                                        <p:tgtEl>
                                          <p:spTgt spid="4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3">
                                            <p:txEl>
                                              <p:pRg st="6" end="6"/>
                                            </p:txEl>
                                          </p:spTgt>
                                        </p:tgtEl>
                                        <p:attrNameLst>
                                          <p:attrName>style.visibility</p:attrName>
                                        </p:attrNameLst>
                                      </p:cBhvr>
                                      <p:to>
                                        <p:strVal val="visible"/>
                                      </p:to>
                                    </p:set>
                                    <p:animEffect transition="in" filter="fade">
                                      <p:cBhvr>
                                        <p:cTn id="85" dur="500"/>
                                        <p:tgtEl>
                                          <p:spTgt spid="43">
                                            <p:txEl>
                                              <p:pRg st="6" end="6"/>
                                            </p:txEl>
                                          </p:spTgt>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43">
                                            <p:txEl>
                                              <p:pRg st="7" end="7"/>
                                            </p:txEl>
                                          </p:spTgt>
                                        </p:tgtEl>
                                        <p:attrNameLst>
                                          <p:attrName>style.visibility</p:attrName>
                                        </p:attrNameLst>
                                      </p:cBhvr>
                                      <p:to>
                                        <p:strVal val="visible"/>
                                      </p:to>
                                    </p:set>
                                    <p:animEffect transition="in" filter="fade">
                                      <p:cBhvr>
                                        <p:cTn id="89" dur="500"/>
                                        <p:tgtEl>
                                          <p:spTgt spid="43">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7">
                                            <p:txEl>
                                              <p:pRg st="0" end="0"/>
                                            </p:txEl>
                                          </p:spTgt>
                                        </p:tgtEl>
                                        <p:attrNameLst>
                                          <p:attrName>style.visibility</p:attrName>
                                        </p:attrNameLst>
                                      </p:cBhvr>
                                      <p:to>
                                        <p:strVal val="visible"/>
                                      </p:to>
                                    </p:set>
                                    <p:animEffect transition="in" filter="fade">
                                      <p:cBhvr>
                                        <p:cTn id="103" dur="500"/>
                                        <p:tgtEl>
                                          <p:spTgt spid="47">
                                            <p:txEl>
                                              <p:pRg st="0" end="0"/>
                                            </p:txEl>
                                          </p:spTgt>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47">
                                            <p:txEl>
                                              <p:pRg st="1" end="1"/>
                                            </p:txEl>
                                          </p:spTgt>
                                        </p:tgtEl>
                                        <p:attrNameLst>
                                          <p:attrName>style.visibility</p:attrName>
                                        </p:attrNameLst>
                                      </p:cBhvr>
                                      <p:to>
                                        <p:strVal val="visible"/>
                                      </p:to>
                                    </p:set>
                                    <p:animEffect transition="in" filter="fade">
                                      <p:cBhvr>
                                        <p:cTn id="107" dur="500"/>
                                        <p:tgtEl>
                                          <p:spTgt spid="47">
                                            <p:txEl>
                                              <p:pRg st="1" end="1"/>
                                            </p:txEl>
                                          </p:spTgt>
                                        </p:tgtEl>
                                      </p:cBhvr>
                                    </p:animEffect>
                                  </p:childTnLst>
                                </p:cTn>
                              </p:par>
                            </p:childTnLst>
                          </p:cTn>
                        </p:par>
                        <p:par>
                          <p:cTn id="108" fill="hold">
                            <p:stCondLst>
                              <p:cond delay="1000"/>
                            </p:stCondLst>
                            <p:childTnLst>
                              <p:par>
                                <p:cTn id="109" presetID="10" presetClass="entr" presetSubtype="0" fill="hold" nodeType="afterEffect">
                                  <p:stCondLst>
                                    <p:cond delay="0"/>
                                  </p:stCondLst>
                                  <p:childTnLst>
                                    <p:set>
                                      <p:cBhvr>
                                        <p:cTn id="110" dur="1" fill="hold">
                                          <p:stCondLst>
                                            <p:cond delay="0"/>
                                          </p:stCondLst>
                                        </p:cTn>
                                        <p:tgtEl>
                                          <p:spTgt spid="47">
                                            <p:txEl>
                                              <p:pRg st="2" end="2"/>
                                            </p:txEl>
                                          </p:spTgt>
                                        </p:tgtEl>
                                        <p:attrNameLst>
                                          <p:attrName>style.visibility</p:attrName>
                                        </p:attrNameLst>
                                      </p:cBhvr>
                                      <p:to>
                                        <p:strVal val="visible"/>
                                      </p:to>
                                    </p:set>
                                    <p:animEffect transition="in" filter="fade">
                                      <p:cBhvr>
                                        <p:cTn id="111" dur="500"/>
                                        <p:tgtEl>
                                          <p:spTgt spid="47">
                                            <p:txEl>
                                              <p:pRg st="2" end="2"/>
                                            </p:txEl>
                                          </p:spTgt>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47">
                                            <p:txEl>
                                              <p:pRg st="3" end="3"/>
                                            </p:txEl>
                                          </p:spTgt>
                                        </p:tgtEl>
                                        <p:attrNameLst>
                                          <p:attrName>style.visibility</p:attrName>
                                        </p:attrNameLst>
                                      </p:cBhvr>
                                      <p:to>
                                        <p:strVal val="visible"/>
                                      </p:to>
                                    </p:set>
                                    <p:animEffect transition="in" filter="fade">
                                      <p:cBhvr>
                                        <p:cTn id="115" dur="500"/>
                                        <p:tgtEl>
                                          <p:spTgt spid="47">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childTnLst>
                          </p:cTn>
                        </p:par>
                        <p:par>
                          <p:cTn id="125" fill="hold">
                            <p:stCondLst>
                              <p:cond delay="1000"/>
                            </p:stCondLst>
                            <p:childTnLst>
                              <p:par>
                                <p:cTn id="126" presetID="10" presetClass="entr" presetSubtype="0" fill="hold" nodeType="afterEffect">
                                  <p:stCondLst>
                                    <p:cond delay="0"/>
                                  </p:stCondLst>
                                  <p:childTnLst>
                                    <p:set>
                                      <p:cBhvr>
                                        <p:cTn id="127" dur="1" fill="hold">
                                          <p:stCondLst>
                                            <p:cond delay="0"/>
                                          </p:stCondLst>
                                        </p:cTn>
                                        <p:tgtEl>
                                          <p:spTgt spid="49">
                                            <p:txEl>
                                              <p:pRg st="0" end="0"/>
                                            </p:txEl>
                                          </p:spTgt>
                                        </p:tgtEl>
                                        <p:attrNameLst>
                                          <p:attrName>style.visibility</p:attrName>
                                        </p:attrNameLst>
                                      </p:cBhvr>
                                      <p:to>
                                        <p:strVal val="visible"/>
                                      </p:to>
                                    </p:set>
                                    <p:animEffect transition="in" filter="fade">
                                      <p:cBhvr>
                                        <p:cTn id="128" dur="500"/>
                                        <p:tgtEl>
                                          <p:spTgt spid="49">
                                            <p:txEl>
                                              <p:pRg st="0" end="0"/>
                                            </p:txEl>
                                          </p:spTgt>
                                        </p:tgtEl>
                                      </p:cBhvr>
                                    </p:animEffect>
                                  </p:childTnLst>
                                </p:cTn>
                              </p:par>
                            </p:childTnLst>
                          </p:cTn>
                        </p:par>
                        <p:par>
                          <p:cTn id="129" fill="hold">
                            <p:stCondLst>
                              <p:cond delay="1500"/>
                            </p:stCondLst>
                            <p:childTnLst>
                              <p:par>
                                <p:cTn id="130" presetID="10" presetClass="entr" presetSubtype="0" fill="hold" nodeType="afterEffect">
                                  <p:stCondLst>
                                    <p:cond delay="0"/>
                                  </p:stCondLst>
                                  <p:childTnLst>
                                    <p:set>
                                      <p:cBhvr>
                                        <p:cTn id="131" dur="1" fill="hold">
                                          <p:stCondLst>
                                            <p:cond delay="0"/>
                                          </p:stCondLst>
                                        </p:cTn>
                                        <p:tgtEl>
                                          <p:spTgt spid="49">
                                            <p:txEl>
                                              <p:pRg st="1" end="1"/>
                                            </p:txEl>
                                          </p:spTgt>
                                        </p:tgtEl>
                                        <p:attrNameLst>
                                          <p:attrName>style.visibility</p:attrName>
                                        </p:attrNameLst>
                                      </p:cBhvr>
                                      <p:to>
                                        <p:strVal val="visible"/>
                                      </p:to>
                                    </p:set>
                                    <p:animEffect transition="in" filter="fade">
                                      <p:cBhvr>
                                        <p:cTn id="132" dur="500"/>
                                        <p:tgtEl>
                                          <p:spTgt spid="49">
                                            <p:txEl>
                                              <p:pRg st="1" end="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500"/>
                                        <p:tgtEl>
                                          <p:spTgt spid="29"/>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childTnLst>
                          </p:cTn>
                        </p:par>
                        <p:par>
                          <p:cTn id="146" fill="hold">
                            <p:stCondLst>
                              <p:cond delay="1500"/>
                            </p:stCondLst>
                            <p:childTnLst>
                              <p:par>
                                <p:cTn id="147" presetID="10" presetClass="entr" presetSubtype="0"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500"/>
                                        <p:tgtEl>
                                          <p:spTgt spid="3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fade">
                                      <p:cBhvr>
                                        <p:cTn id="154" dur="500"/>
                                        <p:tgtEl>
                                          <p:spTgt spid="3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fade">
                                      <p:cBhvr>
                                        <p:cTn id="159" dur="500"/>
                                        <p:tgtEl>
                                          <p:spTgt spid="31"/>
                                        </p:tgtEl>
                                      </p:cBhvr>
                                    </p:animEffect>
                                  </p:childTnLst>
                                </p:cTn>
                              </p:par>
                            </p:childTnLst>
                          </p:cTn>
                        </p:par>
                        <p:par>
                          <p:cTn id="160" fill="hold">
                            <p:stCondLst>
                              <p:cond delay="500"/>
                            </p:stCondLst>
                            <p:childTnLst>
                              <p:par>
                                <p:cTn id="161" presetID="10" presetClass="entr" presetSubtype="0" fill="hold" nodeType="after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fade">
                                      <p:cBhvr>
                                        <p:cTn id="163" dur="500"/>
                                        <p:tgtEl>
                                          <p:spTgt spid="2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3"/>
                                        </p:tgtEl>
                                        <p:attrNameLst>
                                          <p:attrName>style.visibility</p:attrName>
                                        </p:attrNameLst>
                                      </p:cBhvr>
                                      <p:to>
                                        <p:strVal val="visible"/>
                                      </p:to>
                                    </p:set>
                                    <p:animEffect transition="in" filter="fade">
                                      <p:cBhvr>
                                        <p:cTn id="173" dur="500"/>
                                        <p:tgtEl>
                                          <p:spTgt spid="13"/>
                                        </p:tgtEl>
                                      </p:cBhvr>
                                    </p:animEffect>
                                  </p:childTnLst>
                                </p:cTn>
                              </p:par>
                            </p:childTnLst>
                          </p:cTn>
                        </p:par>
                        <p:par>
                          <p:cTn id="174" fill="hold">
                            <p:stCondLst>
                              <p:cond delay="500"/>
                            </p:stCondLst>
                            <p:childTnLst>
                              <p:par>
                                <p:cTn id="175" presetID="10" presetClass="entr" presetSubtype="0" fill="hold" grpId="0" nodeType="afterEffect">
                                  <p:stCondLst>
                                    <p:cond delay="0"/>
                                  </p:stCondLst>
                                  <p:childTnLst>
                                    <p:set>
                                      <p:cBhvr>
                                        <p:cTn id="176" dur="1" fill="hold">
                                          <p:stCondLst>
                                            <p:cond delay="0"/>
                                          </p:stCondLst>
                                        </p:cTn>
                                        <p:tgtEl>
                                          <p:spTgt spid="17"/>
                                        </p:tgtEl>
                                        <p:attrNameLst>
                                          <p:attrName>style.visibility</p:attrName>
                                        </p:attrNameLst>
                                      </p:cBhvr>
                                      <p:to>
                                        <p:strVal val="visible"/>
                                      </p:to>
                                    </p:set>
                                    <p:animEffect transition="in" filter="fade">
                                      <p:cBhvr>
                                        <p:cTn id="177" dur="500"/>
                                        <p:tgtEl>
                                          <p:spTgt spid="17"/>
                                        </p:tgtEl>
                                      </p:cBhvr>
                                    </p:animEffect>
                                  </p:childTnLst>
                                </p:cTn>
                              </p:par>
                            </p:childTnLst>
                          </p:cTn>
                        </p:par>
                        <p:par>
                          <p:cTn id="178" fill="hold">
                            <p:stCondLst>
                              <p:cond delay="1000"/>
                            </p:stCondLst>
                            <p:childTnLst>
                              <p:par>
                                <p:cTn id="179" presetID="10" presetClass="entr" presetSubtype="0" fill="hold" grpId="0" nodeType="afterEffect">
                                  <p:stCondLst>
                                    <p:cond delay="0"/>
                                  </p:stCondLst>
                                  <p:childTnLst>
                                    <p:set>
                                      <p:cBhvr>
                                        <p:cTn id="180" dur="1" fill="hold">
                                          <p:stCondLst>
                                            <p:cond delay="0"/>
                                          </p:stCondLst>
                                        </p:cTn>
                                        <p:tgtEl>
                                          <p:spTgt spid="16"/>
                                        </p:tgtEl>
                                        <p:attrNameLst>
                                          <p:attrName>style.visibility</p:attrName>
                                        </p:attrNameLst>
                                      </p:cBhvr>
                                      <p:to>
                                        <p:strVal val="visible"/>
                                      </p:to>
                                    </p:set>
                                    <p:animEffect transition="in" filter="fade">
                                      <p:cBhvr>
                                        <p:cTn id="181" dur="500"/>
                                        <p:tgtEl>
                                          <p:spTgt spid="16"/>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4"/>
                                        </p:tgtEl>
                                        <p:attrNameLst>
                                          <p:attrName>style.visibility</p:attrName>
                                        </p:attrNameLst>
                                      </p:cBhvr>
                                      <p:to>
                                        <p:strVal val="visible"/>
                                      </p:to>
                                    </p:set>
                                    <p:animEffect transition="in" filter="fade">
                                      <p:cBhvr>
                                        <p:cTn id="1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14" grpId="0"/>
      <p:bldP spid="16" grpId="0"/>
      <p:bldP spid="17" grpId="0"/>
      <p:bldP spid="30" grpId="0" animBg="1"/>
      <p:bldP spid="31" grpId="0" animBg="1"/>
      <p:bldP spid="36" grpId="0" animBg="1"/>
      <p:bldP spid="37" grpId="0" animBg="1"/>
      <p:bldP spid="38" grpId="0" animBg="1"/>
      <p:bldP spid="39" grpId="0" animBg="1"/>
      <p:bldP spid="42" grpId="0" animBg="1"/>
      <p:bldP spid="44" grpId="0"/>
      <p:bldP spid="45" grpId="0" animBg="1"/>
      <p:bldP spid="46" grpId="0" animBg="1"/>
      <p:bldP spid="48" grpId="0" animBg="1"/>
      <p:bldP spid="50" grpId="0"/>
      <p:bldP spid="51" grpId="0" animBg="1"/>
      <p:bldP spid="33" grpId="0"/>
      <p:bldP spid="24" grpId="0"/>
      <p:bldP spid="52" grpId="0" animBg="1"/>
    </p:bld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Devil’s Last Rebellion</a:t>
            </a:r>
          </a:p>
          <a:p>
            <a:r>
              <a:rPr lang="en-US" dirty="0" smtClean="0"/>
              <a:t>Revelation 20:7-10</a:t>
            </a:r>
            <a:endParaRPr lang="en-US" dirty="0"/>
          </a:p>
        </p:txBody>
      </p:sp>
    </p:spTree>
    <p:extLst>
      <p:ext uri="{BB962C8B-B14F-4D97-AF65-F5344CB8AC3E}">
        <p14:creationId xmlns:p14="http://schemas.microsoft.com/office/powerpoint/2010/main" val="151209829"/>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 &amp; the World …</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Who will the Devil enlist to help him in his final rebellion?  What is the significance of this symbol?</a:t>
            </a:r>
            <a:endParaRPr lang="en-US" sz="2000" dirty="0" smtClean="0"/>
          </a:p>
          <a:p>
            <a:pPr marL="0" indent="0">
              <a:buNone/>
            </a:pPr>
            <a:r>
              <a:rPr lang="en-US" sz="2000" i="1" dirty="0">
                <a:solidFill>
                  <a:srgbClr val="800000"/>
                </a:solidFill>
              </a:rPr>
              <a:t>Now </a:t>
            </a:r>
            <a:r>
              <a:rPr lang="en-US" sz="2000" b="1" i="1" dirty="0">
                <a:solidFill>
                  <a:srgbClr val="800000"/>
                </a:solidFill>
              </a:rPr>
              <a:t>when the </a:t>
            </a:r>
            <a:r>
              <a:rPr lang="en-US" sz="2000" b="1" i="1" u="sng" dirty="0">
                <a:solidFill>
                  <a:srgbClr val="800000"/>
                </a:solidFill>
              </a:rPr>
              <a:t>thousand years</a:t>
            </a:r>
            <a:r>
              <a:rPr lang="en-US" sz="2000" b="1" i="1" dirty="0">
                <a:solidFill>
                  <a:srgbClr val="800000"/>
                </a:solidFill>
              </a:rPr>
              <a:t> have expired</a:t>
            </a:r>
            <a:r>
              <a:rPr lang="en-US" sz="2000" i="1" dirty="0">
                <a:solidFill>
                  <a:srgbClr val="800000"/>
                </a:solidFill>
              </a:rPr>
              <a:t>, </a:t>
            </a:r>
            <a:r>
              <a:rPr lang="en-US" sz="2000" b="1" i="1" dirty="0">
                <a:solidFill>
                  <a:srgbClr val="800000"/>
                </a:solidFill>
              </a:rPr>
              <a:t>Satan will be </a:t>
            </a:r>
            <a:r>
              <a:rPr lang="en-US" sz="2000" b="1" i="1" u="sng" dirty="0">
                <a:solidFill>
                  <a:srgbClr val="800000"/>
                </a:solidFill>
              </a:rPr>
              <a:t>released</a:t>
            </a:r>
            <a:r>
              <a:rPr lang="en-US" sz="2000" b="1" i="1" dirty="0">
                <a:solidFill>
                  <a:srgbClr val="800000"/>
                </a:solidFill>
              </a:rPr>
              <a:t> from his </a:t>
            </a:r>
            <a:r>
              <a:rPr lang="en-US" sz="2000" b="1" i="1" dirty="0" smtClean="0">
                <a:solidFill>
                  <a:srgbClr val="800000"/>
                </a:solidFill>
              </a:rPr>
              <a:t>prison </a:t>
            </a:r>
            <a:r>
              <a:rPr lang="en-US" sz="2000" i="1" dirty="0" smtClean="0">
                <a:solidFill>
                  <a:srgbClr val="800000"/>
                </a:solidFill>
              </a:rPr>
              <a:t>and </a:t>
            </a:r>
            <a:r>
              <a:rPr lang="en-US" sz="2000" i="1" dirty="0">
                <a:solidFill>
                  <a:srgbClr val="800000"/>
                </a:solidFill>
              </a:rPr>
              <a:t>will go out to </a:t>
            </a:r>
            <a:r>
              <a:rPr lang="en-US" sz="2000" b="1" i="1" dirty="0">
                <a:solidFill>
                  <a:srgbClr val="800000"/>
                </a:solidFill>
              </a:rPr>
              <a:t>deceive the </a:t>
            </a:r>
            <a:r>
              <a:rPr lang="en-US" sz="2000" b="1" i="1" u="sng" dirty="0">
                <a:solidFill>
                  <a:srgbClr val="800000"/>
                </a:solidFill>
              </a:rPr>
              <a:t>nations</a:t>
            </a:r>
            <a:r>
              <a:rPr lang="en-US" sz="2000" b="1" i="1" dirty="0">
                <a:solidFill>
                  <a:srgbClr val="800000"/>
                </a:solidFill>
              </a:rPr>
              <a:t> which are in the </a:t>
            </a:r>
            <a:r>
              <a:rPr lang="en-US" sz="2000" b="1" i="1" u="sng" dirty="0">
                <a:solidFill>
                  <a:srgbClr val="800000"/>
                </a:solidFill>
              </a:rPr>
              <a:t>four corners</a:t>
            </a:r>
            <a:r>
              <a:rPr lang="en-US" sz="2000" b="1" i="1" dirty="0">
                <a:solidFill>
                  <a:srgbClr val="800000"/>
                </a:solidFill>
              </a:rPr>
              <a:t> of the earth</a:t>
            </a:r>
            <a:r>
              <a:rPr lang="en-US" sz="2000" i="1" dirty="0">
                <a:solidFill>
                  <a:srgbClr val="800000"/>
                </a:solidFill>
              </a:rPr>
              <a:t>, </a:t>
            </a:r>
            <a:r>
              <a:rPr lang="en-US" sz="2000" b="1" i="1" dirty="0">
                <a:solidFill>
                  <a:srgbClr val="800000"/>
                </a:solidFill>
              </a:rPr>
              <a:t>Gog and Magog</a:t>
            </a:r>
            <a:r>
              <a:rPr lang="en-US" sz="2000" i="1" dirty="0">
                <a:solidFill>
                  <a:srgbClr val="800000"/>
                </a:solidFill>
              </a:rPr>
              <a:t>, to gather them together to battle, whose </a:t>
            </a:r>
            <a:r>
              <a:rPr lang="en-US" sz="2000" b="1" i="1" dirty="0">
                <a:solidFill>
                  <a:srgbClr val="800000"/>
                </a:solidFill>
              </a:rPr>
              <a:t>number is as the sand of the sea</a:t>
            </a:r>
            <a:r>
              <a:rPr lang="en-US" sz="2000" i="1" dirty="0" smtClean="0">
                <a:solidFill>
                  <a:srgbClr val="800000"/>
                </a:solidFill>
              </a:rPr>
              <a:t>. </a:t>
            </a:r>
            <a:r>
              <a:rPr lang="en-US" sz="2000" dirty="0" smtClean="0"/>
              <a:t>(</a:t>
            </a:r>
            <a:r>
              <a:rPr lang="en-US" sz="2000" b="1" dirty="0" smtClean="0">
                <a:solidFill>
                  <a:srgbClr val="800000"/>
                </a:solidFill>
              </a:rPr>
              <a:t>Revelation 20:7-8</a:t>
            </a:r>
            <a:r>
              <a:rPr lang="en-US" sz="2000" dirty="0" smtClean="0"/>
              <a:t>)</a:t>
            </a:r>
          </a:p>
          <a:p>
            <a:r>
              <a:rPr lang="en-US" sz="2000" i="1" dirty="0" smtClean="0">
                <a:solidFill>
                  <a:srgbClr val="800000"/>
                </a:solidFill>
              </a:rPr>
              <a:t>“Nations in the four corners of the earth”</a:t>
            </a:r>
            <a:r>
              <a:rPr lang="en-US" sz="2000" dirty="0" smtClean="0"/>
              <a:t> – Indicates nations from all over the earth, the remotest regions.</a:t>
            </a:r>
          </a:p>
          <a:p>
            <a:r>
              <a:rPr lang="en-US" sz="2000" i="1" dirty="0" smtClean="0">
                <a:solidFill>
                  <a:srgbClr val="800000"/>
                </a:solidFill>
              </a:rPr>
              <a:t>“Number is as the sand of the sea”</a:t>
            </a:r>
            <a:r>
              <a:rPr lang="en-US" sz="2000" dirty="0" smtClean="0"/>
              <a:t> – Additionally indicates that it is virtually everyone who is not a Christian aligns themselves with the Devil in this war.</a:t>
            </a:r>
          </a:p>
        </p:txBody>
      </p:sp>
    </p:spTree>
    <p:extLst>
      <p:ext uri="{BB962C8B-B14F-4D97-AF65-F5344CB8AC3E}">
        <p14:creationId xmlns:p14="http://schemas.microsoft.com/office/powerpoint/2010/main" val="26619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Gog and Magog – Ezekiel 38-39</a:t>
            </a:r>
            <a:endParaRPr lang="en-US" dirty="0"/>
          </a:p>
        </p:txBody>
      </p:sp>
      <p:sp>
        <p:nvSpPr>
          <p:cNvPr id="3" name="Content Placeholder 2"/>
          <p:cNvSpPr>
            <a:spLocks noGrp="1"/>
          </p:cNvSpPr>
          <p:nvPr>
            <p:ph sz="quarter" idx="10"/>
          </p:nvPr>
        </p:nvSpPr>
        <p:spPr/>
        <p:txBody>
          <a:bodyPr/>
          <a:lstStyle/>
          <a:p>
            <a:r>
              <a:rPr lang="en-US" sz="2000" dirty="0" smtClean="0"/>
              <a:t>Follows judgment of nations (</a:t>
            </a:r>
            <a:r>
              <a:rPr lang="en-US" sz="2000" b="1" dirty="0" smtClean="0">
                <a:solidFill>
                  <a:srgbClr val="800000"/>
                </a:solidFill>
              </a:rPr>
              <a:t>25-32</a:t>
            </a:r>
            <a:r>
              <a:rPr lang="en-US" sz="2000" dirty="0" smtClean="0"/>
              <a:t>), restoration of Israel, and Messianic rule (</a:t>
            </a:r>
            <a:r>
              <a:rPr lang="en-US" sz="2000" b="1" dirty="0" smtClean="0">
                <a:solidFill>
                  <a:srgbClr val="800000"/>
                </a:solidFill>
              </a:rPr>
              <a:t>37</a:t>
            </a:r>
            <a:r>
              <a:rPr lang="en-US" sz="2000" dirty="0" smtClean="0"/>
              <a:t>).</a:t>
            </a:r>
          </a:p>
          <a:p>
            <a:r>
              <a:rPr lang="en-US" sz="2000" i="1" dirty="0" smtClean="0">
                <a:solidFill>
                  <a:srgbClr val="800000"/>
                </a:solidFill>
              </a:rPr>
              <a:t>“Gog”</a:t>
            </a:r>
            <a:r>
              <a:rPr lang="en-US" sz="2000" dirty="0" smtClean="0"/>
              <a:t>, probably play on </a:t>
            </a:r>
            <a:r>
              <a:rPr lang="en-US" sz="2000" i="1" dirty="0" smtClean="0">
                <a:solidFill>
                  <a:srgbClr val="800000"/>
                </a:solidFill>
              </a:rPr>
              <a:t>“Magog”</a:t>
            </a:r>
            <a:r>
              <a:rPr lang="en-US" sz="2000" dirty="0" smtClean="0"/>
              <a:t>, is only mentioned in </a:t>
            </a:r>
            <a:r>
              <a:rPr lang="en-US" sz="2000" b="1" dirty="0" smtClean="0">
                <a:solidFill>
                  <a:srgbClr val="800000"/>
                </a:solidFill>
              </a:rPr>
              <a:t>Ez. 38-39 </a:t>
            </a:r>
            <a:r>
              <a:rPr lang="en-US" sz="2000" dirty="0" smtClean="0"/>
              <a:t>and </a:t>
            </a:r>
            <a:r>
              <a:rPr lang="en-US" sz="2000" b="1" dirty="0" smtClean="0">
                <a:solidFill>
                  <a:srgbClr val="800000"/>
                </a:solidFill>
              </a:rPr>
              <a:t>Rev. 20:8</a:t>
            </a:r>
            <a:r>
              <a:rPr lang="en-US" sz="2000" dirty="0" smtClean="0"/>
              <a:t>.</a:t>
            </a:r>
          </a:p>
          <a:p>
            <a:pPr marL="0" indent="0">
              <a:buNone/>
            </a:pPr>
            <a:r>
              <a:rPr lang="en-US" sz="2000" i="1" dirty="0" smtClean="0">
                <a:solidFill>
                  <a:srgbClr val="800000"/>
                </a:solidFill>
              </a:rPr>
              <a:t>“‘Thus </a:t>
            </a:r>
            <a:r>
              <a:rPr lang="en-US" sz="2000" i="1" dirty="0">
                <a:solidFill>
                  <a:srgbClr val="800000"/>
                </a:solidFill>
              </a:rPr>
              <a:t>says the Lord GOD: </a:t>
            </a:r>
            <a:r>
              <a:rPr lang="en-US" sz="2000" i="1" dirty="0" smtClean="0">
                <a:solidFill>
                  <a:srgbClr val="800000"/>
                </a:solidFill>
              </a:rPr>
              <a:t>“Are </a:t>
            </a:r>
            <a:r>
              <a:rPr lang="en-US" sz="2000" i="1" dirty="0">
                <a:solidFill>
                  <a:srgbClr val="800000"/>
                </a:solidFill>
              </a:rPr>
              <a:t>you he </a:t>
            </a:r>
            <a:r>
              <a:rPr lang="en-US" sz="2000" b="1" i="1" dirty="0">
                <a:solidFill>
                  <a:srgbClr val="800000"/>
                </a:solidFill>
              </a:rPr>
              <a:t>of whom I have spoken in former days </a:t>
            </a:r>
            <a:r>
              <a:rPr lang="en-US" sz="2000" i="1" dirty="0">
                <a:solidFill>
                  <a:srgbClr val="800000"/>
                </a:solidFill>
              </a:rPr>
              <a:t>by My servants the prophets of Israel, </a:t>
            </a:r>
            <a:r>
              <a:rPr lang="en-US" sz="2000" b="1" i="1" dirty="0">
                <a:solidFill>
                  <a:srgbClr val="800000"/>
                </a:solidFill>
              </a:rPr>
              <a:t>who </a:t>
            </a:r>
            <a:r>
              <a:rPr lang="en-US" sz="2000" b="1" i="1" u="sng" dirty="0">
                <a:solidFill>
                  <a:srgbClr val="800000"/>
                </a:solidFill>
              </a:rPr>
              <a:t>prophesied for years</a:t>
            </a:r>
            <a:r>
              <a:rPr lang="en-US" sz="2000" b="1" i="1" dirty="0">
                <a:solidFill>
                  <a:srgbClr val="800000"/>
                </a:solidFill>
              </a:rPr>
              <a:t> in those days that </a:t>
            </a:r>
            <a:r>
              <a:rPr lang="en-US" sz="2000" b="1" i="1" u="sng" dirty="0">
                <a:solidFill>
                  <a:srgbClr val="800000"/>
                </a:solidFill>
              </a:rPr>
              <a:t>I would bring you against them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38:17</a:t>
            </a:r>
            <a:r>
              <a:rPr lang="en-US" sz="2000" dirty="0" smtClean="0"/>
              <a:t>)</a:t>
            </a:r>
          </a:p>
          <a:p>
            <a:r>
              <a:rPr lang="en-US" sz="2000" dirty="0" smtClean="0"/>
              <a:t>Ancient genealogy of Gentiles, those opposed to God’s people:</a:t>
            </a:r>
          </a:p>
          <a:p>
            <a:pPr lvl="1"/>
            <a:r>
              <a:rPr lang="en-US" sz="1600" dirty="0" smtClean="0"/>
              <a:t>Chief prince of Magog, </a:t>
            </a:r>
            <a:r>
              <a:rPr lang="en-US" sz="1600" dirty="0" err="1" smtClean="0"/>
              <a:t>Meshech</a:t>
            </a:r>
            <a:r>
              <a:rPr lang="en-US" sz="1600" dirty="0" smtClean="0"/>
              <a:t>, and Tubal (</a:t>
            </a:r>
            <a:r>
              <a:rPr lang="en-US" sz="1600" b="1" dirty="0" smtClean="0">
                <a:solidFill>
                  <a:srgbClr val="800000"/>
                </a:solidFill>
              </a:rPr>
              <a:t>38:2-3; 39:1</a:t>
            </a:r>
            <a:r>
              <a:rPr lang="en-US" sz="1600" dirty="0" smtClean="0"/>
              <a:t>) – sons of Japheth (</a:t>
            </a:r>
            <a:r>
              <a:rPr lang="en-US" sz="1600" b="1" dirty="0" smtClean="0">
                <a:solidFill>
                  <a:srgbClr val="800000"/>
                </a:solidFill>
              </a:rPr>
              <a:t>Gen. 10:2</a:t>
            </a:r>
            <a:r>
              <a:rPr lang="en-US" sz="1600" dirty="0" smtClean="0"/>
              <a:t>).</a:t>
            </a:r>
          </a:p>
          <a:p>
            <a:pPr lvl="1"/>
            <a:r>
              <a:rPr lang="en-US" sz="1600" dirty="0" smtClean="0"/>
              <a:t>Allies include Gomer </a:t>
            </a:r>
            <a:r>
              <a:rPr lang="en-US" sz="1600" dirty="0"/>
              <a:t>and </a:t>
            </a:r>
            <a:r>
              <a:rPr lang="en-US" sz="1600" dirty="0" err="1"/>
              <a:t>Togarmah</a:t>
            </a:r>
            <a:r>
              <a:rPr lang="en-US" sz="1600" dirty="0"/>
              <a:t> </a:t>
            </a:r>
            <a:r>
              <a:rPr lang="en-US" sz="1600" dirty="0" smtClean="0"/>
              <a:t>(</a:t>
            </a:r>
            <a:r>
              <a:rPr lang="en-US" sz="1600" b="1" dirty="0" smtClean="0">
                <a:solidFill>
                  <a:srgbClr val="800000"/>
                </a:solidFill>
              </a:rPr>
              <a:t>38:6</a:t>
            </a:r>
            <a:r>
              <a:rPr lang="en-US" sz="1600" dirty="0" smtClean="0"/>
              <a:t>) – </a:t>
            </a:r>
            <a:r>
              <a:rPr lang="en-US" sz="1600" dirty="0"/>
              <a:t>son and grandson of Japheth (</a:t>
            </a:r>
            <a:r>
              <a:rPr lang="en-US" sz="1600" b="1" dirty="0">
                <a:solidFill>
                  <a:srgbClr val="800000"/>
                </a:solidFill>
              </a:rPr>
              <a:t>Gen. 10:3</a:t>
            </a:r>
            <a:r>
              <a:rPr lang="en-US" sz="1600" dirty="0" smtClean="0"/>
              <a:t>).</a:t>
            </a:r>
          </a:p>
          <a:p>
            <a:pPr lvl="1"/>
            <a:r>
              <a:rPr lang="en-US" sz="1600" dirty="0" smtClean="0"/>
              <a:t>Additional allies include Persia (</a:t>
            </a:r>
            <a:r>
              <a:rPr lang="en-US" sz="1600" b="1" dirty="0" smtClean="0">
                <a:solidFill>
                  <a:srgbClr val="800000"/>
                </a:solidFill>
              </a:rPr>
              <a:t>38:5</a:t>
            </a:r>
            <a:r>
              <a:rPr lang="en-US" sz="1600" dirty="0" smtClean="0"/>
              <a:t>) – possible descendant of </a:t>
            </a:r>
            <a:r>
              <a:rPr lang="en-US" sz="1600" dirty="0" err="1" smtClean="0"/>
              <a:t>Madai</a:t>
            </a:r>
            <a:r>
              <a:rPr lang="en-US" sz="1600" dirty="0" smtClean="0"/>
              <a:t>, son of Japheth (</a:t>
            </a:r>
            <a:r>
              <a:rPr lang="en-US" sz="1600" b="1" dirty="0" smtClean="0">
                <a:solidFill>
                  <a:srgbClr val="800000"/>
                </a:solidFill>
              </a:rPr>
              <a:t>Gen. 10:2</a:t>
            </a:r>
            <a:r>
              <a:rPr lang="en-US" sz="1600" dirty="0" smtClean="0"/>
              <a:t>).</a:t>
            </a:r>
          </a:p>
          <a:p>
            <a:pPr lvl="1"/>
            <a:r>
              <a:rPr lang="en-US" sz="1600" dirty="0" smtClean="0"/>
              <a:t>Other allies are Ethiopia and Libya (</a:t>
            </a:r>
            <a:r>
              <a:rPr lang="en-US" sz="1600" b="1" dirty="0" smtClean="0">
                <a:solidFill>
                  <a:srgbClr val="800000"/>
                </a:solidFill>
              </a:rPr>
              <a:t>38:5</a:t>
            </a:r>
            <a:r>
              <a:rPr lang="en-US" sz="1600" dirty="0" smtClean="0"/>
              <a:t>) and Sheba and </a:t>
            </a:r>
            <a:r>
              <a:rPr lang="en-US" sz="1600" dirty="0" err="1" smtClean="0"/>
              <a:t>Dedan</a:t>
            </a:r>
            <a:r>
              <a:rPr lang="en-US" sz="1600" dirty="0"/>
              <a:t> </a:t>
            </a:r>
            <a:r>
              <a:rPr lang="en-US" sz="1600" dirty="0" smtClean="0"/>
              <a:t>- descendants of Ham (</a:t>
            </a:r>
            <a:r>
              <a:rPr lang="en-US" sz="1600" b="1" dirty="0" smtClean="0">
                <a:solidFill>
                  <a:srgbClr val="800000"/>
                </a:solidFill>
              </a:rPr>
              <a:t>Gen.10:6-7</a:t>
            </a:r>
            <a:r>
              <a:rPr lang="en-US" sz="1600" dirty="0" smtClean="0"/>
              <a:t>).</a:t>
            </a:r>
          </a:p>
          <a:p>
            <a:pPr lvl="1"/>
            <a:r>
              <a:rPr lang="en-US" sz="1600" dirty="0" err="1" smtClean="0"/>
              <a:t>Tarshish</a:t>
            </a:r>
            <a:r>
              <a:rPr lang="en-US" sz="1600" dirty="0" smtClean="0"/>
              <a:t> (</a:t>
            </a:r>
            <a:r>
              <a:rPr lang="en-US" sz="1600" b="1" dirty="0" smtClean="0">
                <a:solidFill>
                  <a:srgbClr val="800000"/>
                </a:solidFill>
              </a:rPr>
              <a:t>38:13</a:t>
            </a:r>
            <a:r>
              <a:rPr lang="en-US" sz="1600" dirty="0" smtClean="0"/>
              <a:t>) is also a descendant of Japheth (</a:t>
            </a:r>
            <a:r>
              <a:rPr lang="en-US" sz="1600" b="1" dirty="0" smtClean="0">
                <a:solidFill>
                  <a:srgbClr val="800000"/>
                </a:solidFill>
              </a:rPr>
              <a:t>Genesis 10:4</a:t>
            </a:r>
            <a:r>
              <a:rPr lang="en-US" sz="1600" dirty="0" smtClean="0"/>
              <a:t>).</a:t>
            </a:r>
          </a:p>
          <a:p>
            <a:pPr lvl="1"/>
            <a:r>
              <a:rPr lang="en-US" sz="1600" dirty="0" smtClean="0"/>
              <a:t>No descendant of Shem is mentioned!  … Represents rebellious, unregenerate Gentiles.</a:t>
            </a:r>
            <a:endParaRPr lang="en-US" sz="2000" dirty="0"/>
          </a:p>
        </p:txBody>
      </p:sp>
    </p:spTree>
    <p:extLst>
      <p:ext uri="{BB962C8B-B14F-4D97-AF65-F5344CB8AC3E}">
        <p14:creationId xmlns:p14="http://schemas.microsoft.com/office/powerpoint/2010/main" val="34786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Gog and Magog – Ezekiel 38-39</a:t>
            </a:r>
            <a:endParaRPr lang="en-US" dirty="0"/>
          </a:p>
        </p:txBody>
      </p:sp>
      <p:sp>
        <p:nvSpPr>
          <p:cNvPr id="3" name="Content Placeholder 2"/>
          <p:cNvSpPr>
            <a:spLocks noGrp="1"/>
          </p:cNvSpPr>
          <p:nvPr>
            <p:ph sz="quarter" idx="10"/>
          </p:nvPr>
        </p:nvSpPr>
        <p:spPr/>
        <p:txBody>
          <a:bodyPr/>
          <a:lstStyle/>
          <a:p>
            <a:r>
              <a:rPr lang="en-US" sz="2000" dirty="0" smtClean="0"/>
              <a:t>Follows judgment of nations (</a:t>
            </a:r>
            <a:r>
              <a:rPr lang="en-US" sz="2000" b="1" dirty="0" smtClean="0">
                <a:solidFill>
                  <a:srgbClr val="800000"/>
                </a:solidFill>
              </a:rPr>
              <a:t>25-32</a:t>
            </a:r>
            <a:r>
              <a:rPr lang="en-US" sz="2000" dirty="0" smtClean="0"/>
              <a:t>), restoration of Israel, and Messianic rule (</a:t>
            </a:r>
            <a:r>
              <a:rPr lang="en-US" sz="2000" b="1" dirty="0" smtClean="0">
                <a:solidFill>
                  <a:srgbClr val="800000"/>
                </a:solidFill>
              </a:rPr>
              <a:t>37</a:t>
            </a:r>
            <a:r>
              <a:rPr lang="en-US" sz="2000" dirty="0" smtClean="0"/>
              <a:t>).</a:t>
            </a:r>
          </a:p>
          <a:p>
            <a:r>
              <a:rPr lang="en-US" sz="2000" i="1" dirty="0" smtClean="0">
                <a:solidFill>
                  <a:srgbClr val="800000"/>
                </a:solidFill>
              </a:rPr>
              <a:t>“Gog”</a:t>
            </a:r>
            <a:r>
              <a:rPr lang="en-US" sz="2000" dirty="0" smtClean="0"/>
              <a:t>, probably play on </a:t>
            </a:r>
            <a:r>
              <a:rPr lang="en-US" sz="2000" i="1" dirty="0" smtClean="0">
                <a:solidFill>
                  <a:srgbClr val="800000"/>
                </a:solidFill>
              </a:rPr>
              <a:t>“Magog”</a:t>
            </a:r>
            <a:r>
              <a:rPr lang="en-US" sz="2000" dirty="0" smtClean="0"/>
              <a:t>, is only mentioned in </a:t>
            </a:r>
            <a:r>
              <a:rPr lang="en-US" sz="2000" b="1" dirty="0" smtClean="0">
                <a:solidFill>
                  <a:srgbClr val="800000"/>
                </a:solidFill>
              </a:rPr>
              <a:t>Ez. 38-39 </a:t>
            </a:r>
            <a:r>
              <a:rPr lang="en-US" sz="2000" dirty="0" smtClean="0"/>
              <a:t>and </a:t>
            </a:r>
            <a:r>
              <a:rPr lang="en-US" sz="2000" b="1" dirty="0" smtClean="0">
                <a:solidFill>
                  <a:srgbClr val="800000"/>
                </a:solidFill>
              </a:rPr>
              <a:t>Rev. 20:8</a:t>
            </a:r>
            <a:r>
              <a:rPr lang="en-US" sz="2000" dirty="0" smtClean="0"/>
              <a:t>.</a:t>
            </a:r>
          </a:p>
          <a:p>
            <a:pPr marL="0" indent="0">
              <a:buNone/>
            </a:pPr>
            <a:r>
              <a:rPr lang="en-US" sz="2000" i="1" dirty="0" smtClean="0">
                <a:solidFill>
                  <a:srgbClr val="800000"/>
                </a:solidFill>
              </a:rPr>
              <a:t>“‘Thus </a:t>
            </a:r>
            <a:r>
              <a:rPr lang="en-US" sz="2000" i="1" dirty="0">
                <a:solidFill>
                  <a:srgbClr val="800000"/>
                </a:solidFill>
              </a:rPr>
              <a:t>says the Lord GOD: </a:t>
            </a:r>
            <a:r>
              <a:rPr lang="en-US" sz="2000" i="1" dirty="0" smtClean="0">
                <a:solidFill>
                  <a:srgbClr val="800000"/>
                </a:solidFill>
              </a:rPr>
              <a:t>“Are </a:t>
            </a:r>
            <a:r>
              <a:rPr lang="en-US" sz="2000" i="1" dirty="0">
                <a:solidFill>
                  <a:srgbClr val="800000"/>
                </a:solidFill>
              </a:rPr>
              <a:t>you he </a:t>
            </a:r>
            <a:r>
              <a:rPr lang="en-US" sz="2000" b="1" i="1" dirty="0">
                <a:solidFill>
                  <a:srgbClr val="800000"/>
                </a:solidFill>
              </a:rPr>
              <a:t>of whom I have spoken in former days </a:t>
            </a:r>
            <a:r>
              <a:rPr lang="en-US" sz="2000" i="1" dirty="0">
                <a:solidFill>
                  <a:srgbClr val="800000"/>
                </a:solidFill>
              </a:rPr>
              <a:t>by My servants the prophets of Israel, </a:t>
            </a:r>
            <a:r>
              <a:rPr lang="en-US" sz="2000" b="1" i="1" dirty="0">
                <a:solidFill>
                  <a:srgbClr val="800000"/>
                </a:solidFill>
              </a:rPr>
              <a:t>who </a:t>
            </a:r>
            <a:r>
              <a:rPr lang="en-US" sz="2000" b="1" i="1" u="sng" dirty="0">
                <a:solidFill>
                  <a:srgbClr val="800000"/>
                </a:solidFill>
              </a:rPr>
              <a:t>prophesied for years</a:t>
            </a:r>
            <a:r>
              <a:rPr lang="en-US" sz="2000" b="1" i="1" dirty="0">
                <a:solidFill>
                  <a:srgbClr val="800000"/>
                </a:solidFill>
              </a:rPr>
              <a:t> in those days that </a:t>
            </a:r>
            <a:r>
              <a:rPr lang="en-US" sz="2000" b="1" i="1" u="sng" dirty="0">
                <a:solidFill>
                  <a:srgbClr val="800000"/>
                </a:solidFill>
              </a:rPr>
              <a:t>I would bring you against them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38:17</a:t>
            </a:r>
            <a:r>
              <a:rPr lang="en-US" sz="2000" dirty="0" smtClean="0"/>
              <a:t>)</a:t>
            </a:r>
          </a:p>
          <a:p>
            <a:r>
              <a:rPr lang="en-US" sz="2000" dirty="0" smtClean="0"/>
              <a:t>Gog would attack in the </a:t>
            </a:r>
            <a:r>
              <a:rPr lang="en-US" sz="2000" i="1" dirty="0" smtClean="0">
                <a:solidFill>
                  <a:srgbClr val="800000"/>
                </a:solidFill>
              </a:rPr>
              <a:t>“latter years”</a:t>
            </a:r>
            <a:r>
              <a:rPr lang="en-US" sz="2000" dirty="0" smtClean="0"/>
              <a:t> and </a:t>
            </a:r>
            <a:r>
              <a:rPr lang="en-US" sz="2000" i="1" dirty="0" smtClean="0">
                <a:solidFill>
                  <a:srgbClr val="800000"/>
                </a:solidFill>
              </a:rPr>
              <a:t>“latter days”</a:t>
            </a:r>
            <a:r>
              <a:rPr lang="en-US" sz="2000" i="1" dirty="0" smtClean="0"/>
              <a:t> </a:t>
            </a:r>
            <a:r>
              <a:rPr lang="en-US" sz="2000" dirty="0" smtClean="0"/>
              <a:t>(</a:t>
            </a:r>
            <a:r>
              <a:rPr lang="en-US" sz="2000" b="1" dirty="0" smtClean="0">
                <a:solidFill>
                  <a:srgbClr val="800000"/>
                </a:solidFill>
              </a:rPr>
              <a:t>38:8, 16</a:t>
            </a:r>
            <a:r>
              <a:rPr lang="en-US" sz="2000" dirty="0" smtClean="0"/>
              <a:t>) …</a:t>
            </a:r>
          </a:p>
          <a:p>
            <a:r>
              <a:rPr lang="en-US" sz="2000" dirty="0" smtClean="0"/>
              <a:t>… Reference to Messianic era (</a:t>
            </a:r>
            <a:r>
              <a:rPr lang="en-US" sz="2000" b="1" dirty="0" smtClean="0">
                <a:solidFill>
                  <a:srgbClr val="800000"/>
                </a:solidFill>
              </a:rPr>
              <a:t>Isaiah 2:2; Micah 4:1; Daniel 2:28; 10:14</a:t>
            </a:r>
            <a:r>
              <a:rPr lang="en-US" sz="2000" dirty="0" smtClean="0"/>
              <a:t>).</a:t>
            </a:r>
          </a:p>
          <a:p>
            <a:r>
              <a:rPr lang="en-US" sz="2000" dirty="0" smtClean="0"/>
              <a:t>Gog would seek to plunder defenseless </a:t>
            </a:r>
            <a:r>
              <a:rPr lang="en-US" sz="2000" i="1" dirty="0" smtClean="0">
                <a:solidFill>
                  <a:srgbClr val="800000"/>
                </a:solidFill>
              </a:rPr>
              <a:t>“</a:t>
            </a:r>
            <a:r>
              <a:rPr lang="en-US" sz="2000" i="1" dirty="0" err="1" smtClean="0">
                <a:solidFill>
                  <a:srgbClr val="800000"/>
                </a:solidFill>
              </a:rPr>
              <a:t>unwalled</a:t>
            </a:r>
            <a:r>
              <a:rPr lang="en-US" sz="2000" i="1" dirty="0" smtClean="0">
                <a:solidFill>
                  <a:srgbClr val="800000"/>
                </a:solidFill>
              </a:rPr>
              <a:t>”</a:t>
            </a:r>
            <a:r>
              <a:rPr lang="en-US" sz="2000" dirty="0" smtClean="0"/>
              <a:t> people (</a:t>
            </a:r>
            <a:r>
              <a:rPr lang="en-US" sz="2000" b="1" dirty="0" smtClean="0">
                <a:solidFill>
                  <a:srgbClr val="800000"/>
                </a:solidFill>
              </a:rPr>
              <a:t>38:10-13</a:t>
            </a:r>
            <a:r>
              <a:rPr lang="en-US" sz="2000" dirty="0" smtClean="0"/>
              <a:t>) …</a:t>
            </a:r>
          </a:p>
          <a:p>
            <a:r>
              <a:rPr lang="en-US" sz="2000" dirty="0" smtClean="0"/>
              <a:t>… Reference to Messianic kingdom, the church (</a:t>
            </a:r>
            <a:r>
              <a:rPr lang="en-US" sz="2000" b="1" dirty="0" smtClean="0">
                <a:solidFill>
                  <a:srgbClr val="800000"/>
                </a:solidFill>
              </a:rPr>
              <a:t>Zechariah 2:2-12</a:t>
            </a:r>
            <a:r>
              <a:rPr lang="en-US" sz="2000" dirty="0" smtClean="0"/>
              <a:t>).</a:t>
            </a:r>
          </a:p>
          <a:p>
            <a:r>
              <a:rPr lang="en-US" sz="2000" dirty="0" smtClean="0"/>
              <a:t>Represents God’s triumph over massive Gentile coalition in the Messianic era.</a:t>
            </a:r>
          </a:p>
          <a:p>
            <a:r>
              <a:rPr lang="en-US" sz="2000" b="1" dirty="0" smtClean="0">
                <a:solidFill>
                  <a:srgbClr val="800000"/>
                </a:solidFill>
              </a:rPr>
              <a:t>Ezekiel</a:t>
            </a:r>
            <a:r>
              <a:rPr lang="en-US" sz="2000" dirty="0" smtClean="0">
                <a:solidFill>
                  <a:srgbClr val="800000"/>
                </a:solidFill>
              </a:rPr>
              <a:t> </a:t>
            </a:r>
            <a:r>
              <a:rPr lang="en-US" sz="2000" dirty="0" smtClean="0"/>
              <a:t>seems to point to future Roman persecution from yet undeveloped tribes.</a:t>
            </a:r>
          </a:p>
          <a:p>
            <a:r>
              <a:rPr lang="en-US" sz="2000" b="1" dirty="0" smtClean="0">
                <a:solidFill>
                  <a:srgbClr val="800000"/>
                </a:solidFill>
              </a:rPr>
              <a:t>Revelation</a:t>
            </a:r>
            <a:r>
              <a:rPr lang="en-US" sz="2000" dirty="0" smtClean="0">
                <a:solidFill>
                  <a:srgbClr val="800000"/>
                </a:solidFill>
              </a:rPr>
              <a:t> </a:t>
            </a:r>
            <a:r>
              <a:rPr lang="en-US" sz="2000" dirty="0" smtClean="0"/>
              <a:t>adapts the symbol to point to the final coalition against God.</a:t>
            </a:r>
          </a:p>
          <a:p>
            <a:endParaRPr lang="en-US" sz="2000" dirty="0" smtClean="0"/>
          </a:p>
          <a:p>
            <a:endParaRPr lang="en-US" sz="2000" dirty="0"/>
          </a:p>
        </p:txBody>
      </p:sp>
    </p:spTree>
    <p:extLst>
      <p:ext uri="{BB962C8B-B14F-4D97-AF65-F5344CB8AC3E}">
        <p14:creationId xmlns:p14="http://schemas.microsoft.com/office/powerpoint/2010/main" val="16106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versus Christianity</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Who will the Devil and the army attack this last time?  Should this be interpreted literally?  If not, who and what are represented by this symbol?</a:t>
            </a:r>
            <a:endParaRPr lang="en-US" sz="2000" dirty="0" smtClean="0"/>
          </a:p>
          <a:p>
            <a:pPr marL="0" indent="0">
              <a:buNone/>
            </a:pPr>
            <a:r>
              <a:rPr lang="en-US" sz="2000" i="1" dirty="0">
                <a:solidFill>
                  <a:srgbClr val="800000"/>
                </a:solidFill>
              </a:rPr>
              <a:t>They went up </a:t>
            </a:r>
            <a:r>
              <a:rPr lang="en-US" sz="2000" b="1" i="1" dirty="0">
                <a:solidFill>
                  <a:srgbClr val="800000"/>
                </a:solidFill>
              </a:rPr>
              <a:t>on the breadth of the earth </a:t>
            </a:r>
            <a:r>
              <a:rPr lang="en-US" sz="2000" i="1" dirty="0">
                <a:solidFill>
                  <a:srgbClr val="800000"/>
                </a:solidFill>
              </a:rPr>
              <a:t>and </a:t>
            </a:r>
            <a:r>
              <a:rPr lang="en-US" sz="2000" b="1" i="1" dirty="0">
                <a:solidFill>
                  <a:srgbClr val="800000"/>
                </a:solidFill>
              </a:rPr>
              <a:t>surrounded the </a:t>
            </a:r>
            <a:r>
              <a:rPr lang="en-US" sz="2000" b="1" i="1" u="sng" dirty="0">
                <a:solidFill>
                  <a:srgbClr val="800000"/>
                </a:solidFill>
              </a:rPr>
              <a:t>camp of the saints</a:t>
            </a:r>
            <a:r>
              <a:rPr lang="en-US" sz="2000" b="1" i="1" dirty="0">
                <a:solidFill>
                  <a:srgbClr val="800000"/>
                </a:solidFill>
              </a:rPr>
              <a:t> and the </a:t>
            </a:r>
            <a:r>
              <a:rPr lang="en-US" sz="2000" b="1" i="1" u="sng" dirty="0">
                <a:solidFill>
                  <a:srgbClr val="800000"/>
                </a:solidFill>
              </a:rPr>
              <a:t>beloved city</a:t>
            </a:r>
            <a:r>
              <a:rPr lang="en-US" sz="2000" i="1" dirty="0">
                <a:solidFill>
                  <a:srgbClr val="800000"/>
                </a:solidFill>
              </a:rPr>
              <a:t>. And fire came down from God out of heaven and devoured them. </a:t>
            </a:r>
            <a:r>
              <a:rPr lang="en-US" sz="2000" dirty="0"/>
              <a:t>(</a:t>
            </a:r>
            <a:r>
              <a:rPr lang="en-US" sz="2000" b="1" dirty="0">
                <a:solidFill>
                  <a:srgbClr val="800000"/>
                </a:solidFill>
              </a:rPr>
              <a:t>Revelation 20:9</a:t>
            </a:r>
            <a:r>
              <a:rPr lang="en-US" sz="2000" dirty="0"/>
              <a:t>)</a:t>
            </a:r>
          </a:p>
          <a:p>
            <a:r>
              <a:rPr lang="en-US" sz="2000" dirty="0" smtClean="0"/>
              <a:t>Represents the church, pictured as the </a:t>
            </a:r>
            <a:r>
              <a:rPr lang="en-US" sz="2000" i="1" dirty="0" smtClean="0">
                <a:solidFill>
                  <a:srgbClr val="800000"/>
                </a:solidFill>
              </a:rPr>
              <a:t>“beloved city”</a:t>
            </a:r>
            <a:r>
              <a:rPr lang="en-US" sz="2000" dirty="0" smtClean="0"/>
              <a:t>, as in </a:t>
            </a:r>
            <a:r>
              <a:rPr lang="en-US" sz="2000" b="1" dirty="0" smtClean="0">
                <a:solidFill>
                  <a:srgbClr val="800000"/>
                </a:solidFill>
              </a:rPr>
              <a:t>11:1-2</a:t>
            </a:r>
            <a:r>
              <a:rPr lang="en-US" sz="2000" dirty="0" smtClean="0"/>
              <a:t>.</a:t>
            </a:r>
          </a:p>
          <a:p>
            <a:r>
              <a:rPr lang="en-US" sz="2000" dirty="0" smtClean="0"/>
              <a:t>Not a literal attack (</a:t>
            </a:r>
            <a:r>
              <a:rPr lang="en-US" sz="2000" b="1" dirty="0" smtClean="0">
                <a:solidFill>
                  <a:srgbClr val="800000"/>
                </a:solidFill>
              </a:rPr>
              <a:t>1:1</a:t>
            </a:r>
            <a:r>
              <a:rPr lang="en-US" sz="2000" dirty="0" smtClean="0"/>
              <a:t>), but one last spiritual confrontation, but again using a massive world empire and possibly false religion – once again allowed to </a:t>
            </a:r>
            <a:r>
              <a:rPr lang="en-US" sz="2000" i="1" dirty="0" smtClean="0">
                <a:solidFill>
                  <a:srgbClr val="800000"/>
                </a:solidFill>
              </a:rPr>
              <a:t>“deceive the nations”</a:t>
            </a:r>
            <a:r>
              <a:rPr lang="en-US" sz="2000" dirty="0" smtClean="0"/>
              <a:t>.</a:t>
            </a:r>
          </a:p>
          <a:p>
            <a:r>
              <a:rPr lang="en-US" sz="2000" b="1" i="1" dirty="0" smtClean="0"/>
              <a:t>Lesson:  </a:t>
            </a:r>
            <a:r>
              <a:rPr lang="en-US" sz="2000" dirty="0" smtClean="0"/>
              <a:t>Critical to teach the lessons of Revelation to ourselves, our children, and for many generations because </a:t>
            </a:r>
            <a:r>
              <a:rPr lang="en-US" sz="2000" b="1" dirty="0" smtClean="0">
                <a:solidFill>
                  <a:srgbClr val="800000"/>
                </a:solidFill>
              </a:rPr>
              <a:t>12:11</a:t>
            </a:r>
            <a:r>
              <a:rPr lang="en-US" sz="2000" dirty="0" smtClean="0"/>
              <a:t> will be required again for many Christians.</a:t>
            </a:r>
          </a:p>
        </p:txBody>
      </p:sp>
    </p:spTree>
    <p:extLst>
      <p:ext uri="{BB962C8B-B14F-4D97-AF65-F5344CB8AC3E}">
        <p14:creationId xmlns:p14="http://schemas.microsoft.com/office/powerpoint/2010/main" val="32424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in Fire</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What is the result of this battle?</a:t>
            </a:r>
            <a:endParaRPr lang="en-US" sz="2000" dirty="0" smtClean="0"/>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Revelation 20:9</a:t>
            </a:r>
            <a:r>
              <a:rPr lang="en-US" sz="2000" dirty="0"/>
              <a:t>)</a:t>
            </a:r>
          </a:p>
          <a:p>
            <a:pPr>
              <a:spcBef>
                <a:spcPts val="100"/>
              </a:spcBef>
            </a:pPr>
            <a:r>
              <a:rPr lang="en-US" sz="2000" dirty="0" smtClean="0"/>
              <a:t>There is no delay, no stand-off, no battle – just fiery judgment.</a:t>
            </a:r>
          </a:p>
          <a:p>
            <a:pPr marL="0" indent="0">
              <a:spcBef>
                <a:spcPts val="100"/>
              </a:spcBef>
              <a:buNone/>
            </a:pPr>
            <a:r>
              <a:rPr lang="en-US" sz="2000" i="1" dirty="0" smtClean="0">
                <a:solidFill>
                  <a:srgbClr val="800000"/>
                </a:solidFill>
              </a:rPr>
              <a:t>Then </a:t>
            </a:r>
            <a:r>
              <a:rPr lang="en-US" sz="2000" b="1" i="1" dirty="0">
                <a:solidFill>
                  <a:srgbClr val="800000"/>
                </a:solidFill>
              </a:rPr>
              <a:t>the LORD </a:t>
            </a:r>
            <a:r>
              <a:rPr lang="en-US" sz="2000" b="1" i="1" u="sng" dirty="0">
                <a:solidFill>
                  <a:srgbClr val="800000"/>
                </a:solidFill>
              </a:rPr>
              <a:t>rained</a:t>
            </a:r>
            <a:r>
              <a:rPr lang="en-US" sz="2000" b="1" i="1" dirty="0">
                <a:solidFill>
                  <a:srgbClr val="800000"/>
                </a:solidFill>
              </a:rPr>
              <a:t> brimstone and </a:t>
            </a:r>
            <a:r>
              <a:rPr lang="en-US" sz="2000" b="1" i="1" u="sng" dirty="0">
                <a:solidFill>
                  <a:srgbClr val="800000"/>
                </a:solidFill>
              </a:rPr>
              <a:t>fire</a:t>
            </a:r>
            <a:r>
              <a:rPr lang="en-US" sz="2000" b="1" i="1" dirty="0">
                <a:solidFill>
                  <a:srgbClr val="800000"/>
                </a:solidFill>
              </a:rPr>
              <a:t> on Sodom and Gomorrah, </a:t>
            </a:r>
            <a:r>
              <a:rPr lang="en-US" sz="2000" b="1" i="1" u="sng" dirty="0">
                <a:solidFill>
                  <a:srgbClr val="800000"/>
                </a:solidFill>
              </a:rPr>
              <a:t>from the LORD out of the heavens</a:t>
            </a:r>
            <a:r>
              <a:rPr lang="en-US" sz="2000" i="1" dirty="0" smtClean="0">
                <a:solidFill>
                  <a:srgbClr val="800000"/>
                </a:solidFill>
              </a:rPr>
              <a:t>.  So </a:t>
            </a:r>
            <a:r>
              <a:rPr lang="en-US" sz="2000" b="1" i="1" dirty="0">
                <a:solidFill>
                  <a:srgbClr val="800000"/>
                </a:solidFill>
              </a:rPr>
              <a:t>He overthrew </a:t>
            </a:r>
            <a:r>
              <a:rPr lang="en-US" sz="2000" b="1" i="1" u="sng" dirty="0">
                <a:solidFill>
                  <a:srgbClr val="800000"/>
                </a:solidFill>
              </a:rPr>
              <a:t>those cities</a:t>
            </a:r>
            <a:r>
              <a:rPr lang="en-US" sz="2000" i="1" dirty="0">
                <a:solidFill>
                  <a:srgbClr val="800000"/>
                </a:solidFill>
              </a:rPr>
              <a:t>, </a:t>
            </a:r>
            <a:r>
              <a:rPr lang="en-US" sz="2000" b="1" i="1" dirty="0">
                <a:solidFill>
                  <a:srgbClr val="800000"/>
                </a:solidFill>
              </a:rPr>
              <a:t>all the plain</a:t>
            </a:r>
            <a:r>
              <a:rPr lang="en-US" sz="2000" i="1" dirty="0">
                <a:solidFill>
                  <a:srgbClr val="800000"/>
                </a:solidFill>
              </a:rPr>
              <a:t>, </a:t>
            </a:r>
            <a:r>
              <a:rPr lang="en-US" sz="2000" b="1" i="1" dirty="0">
                <a:solidFill>
                  <a:srgbClr val="800000"/>
                </a:solidFill>
              </a:rPr>
              <a:t>all the inhabitants of the cities</a:t>
            </a:r>
            <a:r>
              <a:rPr lang="en-US" sz="2000" i="1" dirty="0">
                <a:solidFill>
                  <a:srgbClr val="800000"/>
                </a:solidFill>
              </a:rPr>
              <a:t>, and </a:t>
            </a:r>
            <a:r>
              <a:rPr lang="en-US" sz="2000" b="1" i="1" dirty="0">
                <a:solidFill>
                  <a:srgbClr val="800000"/>
                </a:solidFill>
              </a:rPr>
              <a:t>what grew on the ground</a:t>
            </a:r>
            <a:r>
              <a:rPr lang="en-US" sz="2000" i="1" dirty="0" smtClean="0">
                <a:solidFill>
                  <a:srgbClr val="800000"/>
                </a:solidFill>
              </a:rPr>
              <a:t>. </a:t>
            </a:r>
            <a:r>
              <a:rPr lang="en-US" sz="2000" dirty="0" smtClean="0"/>
              <a:t>(</a:t>
            </a:r>
            <a:r>
              <a:rPr lang="en-US" sz="2000" b="1" dirty="0" smtClean="0">
                <a:solidFill>
                  <a:srgbClr val="800000"/>
                </a:solidFill>
              </a:rPr>
              <a:t>Genesis 19:24-25</a:t>
            </a:r>
            <a:r>
              <a:rPr lang="en-US" sz="2000" dirty="0" smtClean="0"/>
              <a:t>)</a:t>
            </a:r>
          </a:p>
        </p:txBody>
      </p:sp>
    </p:spTree>
    <p:extLst>
      <p:ext uri="{BB962C8B-B14F-4D97-AF65-F5344CB8AC3E}">
        <p14:creationId xmlns:p14="http://schemas.microsoft.com/office/powerpoint/2010/main" val="38084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in Fire</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What is the result of this battle?</a:t>
            </a:r>
            <a:endParaRPr lang="en-US" sz="2000" dirty="0" smtClean="0"/>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Revelation 20:9</a:t>
            </a:r>
            <a:r>
              <a:rPr lang="en-US" sz="2000" dirty="0"/>
              <a:t>)</a:t>
            </a:r>
          </a:p>
          <a:p>
            <a:pPr>
              <a:spcBef>
                <a:spcPts val="100"/>
              </a:spcBef>
            </a:pPr>
            <a:r>
              <a:rPr lang="en-US" sz="2000" dirty="0" smtClean="0"/>
              <a:t>There is no delay, no stand-off, no battle – just fiery judgment.</a:t>
            </a:r>
          </a:p>
          <a:p>
            <a:pPr marL="0" indent="0">
              <a:spcBef>
                <a:spcPts val="100"/>
              </a:spcBef>
              <a:buNone/>
            </a:pPr>
            <a:r>
              <a:rPr lang="en-US" sz="2000" i="1" dirty="0" smtClean="0">
                <a:solidFill>
                  <a:srgbClr val="800000"/>
                </a:solidFill>
              </a:rPr>
              <a:t>… since </a:t>
            </a:r>
            <a:r>
              <a:rPr lang="en-US" sz="2000" i="1" dirty="0">
                <a:solidFill>
                  <a:srgbClr val="800000"/>
                </a:solidFill>
              </a:rPr>
              <a:t>it is a righteous thing with God to repay with tribulation those who trouble you</a:t>
            </a:r>
            <a:r>
              <a:rPr lang="en-US" sz="2000" i="1" dirty="0" smtClean="0">
                <a:solidFill>
                  <a:srgbClr val="800000"/>
                </a:solidFill>
              </a:rPr>
              <a:t>, and </a:t>
            </a:r>
            <a:r>
              <a:rPr lang="en-US" sz="2000" i="1" dirty="0">
                <a:solidFill>
                  <a:srgbClr val="800000"/>
                </a:solidFill>
              </a:rPr>
              <a:t>to give you who are troubled rest with us </a:t>
            </a:r>
            <a:r>
              <a:rPr lang="en-US" sz="2000" b="1" i="1" dirty="0">
                <a:solidFill>
                  <a:srgbClr val="800000"/>
                </a:solidFill>
              </a:rPr>
              <a:t>when the </a:t>
            </a:r>
            <a:r>
              <a:rPr lang="en-US" sz="2000" b="1" i="1" u="sng" dirty="0">
                <a:solidFill>
                  <a:srgbClr val="800000"/>
                </a:solidFill>
              </a:rPr>
              <a:t>Lord Jesus is revealed</a:t>
            </a:r>
            <a:r>
              <a:rPr lang="en-US" sz="2000" b="1" i="1" dirty="0">
                <a:solidFill>
                  <a:srgbClr val="800000"/>
                </a:solidFill>
              </a:rPr>
              <a:t> from heaven with His mighty angels</a:t>
            </a:r>
            <a:r>
              <a:rPr lang="en-US" sz="2000" b="1" i="1" dirty="0" smtClean="0">
                <a:solidFill>
                  <a:srgbClr val="800000"/>
                </a:solidFill>
              </a:rPr>
              <a:t>, </a:t>
            </a:r>
            <a:r>
              <a:rPr lang="en-US" sz="2000" b="1" i="1" u="sng" dirty="0" smtClean="0">
                <a:solidFill>
                  <a:srgbClr val="800000"/>
                </a:solidFill>
              </a:rPr>
              <a:t>in </a:t>
            </a:r>
            <a:r>
              <a:rPr lang="en-US" sz="2000" b="1" i="1" u="sng" dirty="0">
                <a:solidFill>
                  <a:srgbClr val="800000"/>
                </a:solidFill>
              </a:rPr>
              <a:t>flaming fire taking vengeance</a:t>
            </a:r>
            <a:r>
              <a:rPr lang="en-US" sz="2000" b="1" i="1" dirty="0">
                <a:solidFill>
                  <a:srgbClr val="800000"/>
                </a:solidFill>
              </a:rPr>
              <a:t> </a:t>
            </a:r>
            <a:r>
              <a:rPr lang="en-US" sz="2000" i="1" dirty="0">
                <a:solidFill>
                  <a:srgbClr val="800000"/>
                </a:solidFill>
              </a:rPr>
              <a:t>on those who do not know God, and on those who do not obey the gospel of our Lord Jesus Christ</a:t>
            </a:r>
            <a:r>
              <a:rPr lang="en-US" sz="2000" i="1" dirty="0" smtClean="0">
                <a:solidFill>
                  <a:srgbClr val="800000"/>
                </a:solidFill>
              </a:rPr>
              <a:t>.  These </a:t>
            </a:r>
            <a:r>
              <a:rPr lang="en-US" sz="2000" i="1" dirty="0">
                <a:solidFill>
                  <a:srgbClr val="800000"/>
                </a:solidFill>
              </a:rPr>
              <a:t>shall be </a:t>
            </a:r>
            <a:r>
              <a:rPr lang="en-US" sz="2000" b="1" i="1" dirty="0">
                <a:solidFill>
                  <a:srgbClr val="800000"/>
                </a:solidFill>
              </a:rPr>
              <a:t>punished with everlasting destruction from the presence of the Lord </a:t>
            </a:r>
            <a:r>
              <a:rPr lang="en-US" sz="2000" i="1" dirty="0">
                <a:solidFill>
                  <a:srgbClr val="800000"/>
                </a:solidFill>
              </a:rPr>
              <a:t>and from the glory of His power</a:t>
            </a:r>
            <a:r>
              <a:rPr lang="en-US" sz="2000" i="1" dirty="0" smtClean="0">
                <a:solidFill>
                  <a:srgbClr val="800000"/>
                </a:solidFill>
              </a:rPr>
              <a:t>, </a:t>
            </a:r>
            <a:r>
              <a:rPr lang="en-US" sz="2000" b="1" i="1" dirty="0" smtClean="0">
                <a:solidFill>
                  <a:srgbClr val="800000"/>
                </a:solidFill>
              </a:rPr>
              <a:t>when </a:t>
            </a:r>
            <a:r>
              <a:rPr lang="en-US" sz="2000" b="1" i="1" dirty="0">
                <a:solidFill>
                  <a:srgbClr val="800000"/>
                </a:solidFill>
              </a:rPr>
              <a:t>He comes, </a:t>
            </a:r>
            <a:r>
              <a:rPr lang="en-US" sz="2000" b="1" i="1" u="sng" dirty="0">
                <a:solidFill>
                  <a:srgbClr val="800000"/>
                </a:solidFill>
              </a:rPr>
              <a:t>in that Day</a:t>
            </a:r>
            <a:r>
              <a:rPr lang="en-US" sz="2000" b="1" i="1" dirty="0">
                <a:solidFill>
                  <a:srgbClr val="800000"/>
                </a:solidFill>
              </a:rPr>
              <a:t>, to be glorified in His saints</a:t>
            </a:r>
            <a:r>
              <a:rPr lang="en-US" sz="2000" i="1" dirty="0">
                <a:solidFill>
                  <a:srgbClr val="800000"/>
                </a:solidFill>
              </a:rPr>
              <a:t> and to be admired among all those who believe, because our testimony among you was believed. </a:t>
            </a:r>
            <a:r>
              <a:rPr lang="en-US" sz="2000" dirty="0" smtClean="0"/>
              <a:t>(</a:t>
            </a:r>
            <a:r>
              <a:rPr lang="en-US" sz="2000" b="1" dirty="0" smtClean="0">
                <a:solidFill>
                  <a:srgbClr val="800000"/>
                </a:solidFill>
              </a:rPr>
              <a:t>2 Thessalonians 1:6-10</a:t>
            </a:r>
            <a:r>
              <a:rPr lang="en-US" sz="2000" dirty="0" smtClean="0"/>
              <a:t>)</a:t>
            </a:r>
          </a:p>
        </p:txBody>
      </p:sp>
    </p:spTree>
    <p:extLst>
      <p:ext uri="{BB962C8B-B14F-4D97-AF65-F5344CB8AC3E}">
        <p14:creationId xmlns:p14="http://schemas.microsoft.com/office/powerpoint/2010/main" val="29490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in Fire</a:t>
            </a:r>
            <a:endParaRPr lang="en-US" dirty="0"/>
          </a:p>
        </p:txBody>
      </p:sp>
      <p:sp>
        <p:nvSpPr>
          <p:cNvPr id="3" name="Content Placeholder 2"/>
          <p:cNvSpPr>
            <a:spLocks noGrp="1"/>
          </p:cNvSpPr>
          <p:nvPr>
            <p:ph sz="quarter" idx="10"/>
          </p:nvPr>
        </p:nvSpPr>
        <p:spPr/>
        <p:txBody>
          <a:bodyPr/>
          <a:lstStyle/>
          <a:p>
            <a:pPr marL="0" lvl="0" indent="0">
              <a:spcBef>
                <a:spcPts val="100"/>
              </a:spcBef>
              <a:buNone/>
            </a:pPr>
            <a:r>
              <a:rPr lang="en-US" sz="2000" i="1" dirty="0" smtClean="0">
                <a:solidFill>
                  <a:srgbClr val="800000"/>
                </a:solidFill>
              </a:rPr>
              <a:t>But </a:t>
            </a:r>
            <a:r>
              <a:rPr lang="en-US" sz="2000" b="1" i="1" dirty="0">
                <a:solidFill>
                  <a:srgbClr val="800000"/>
                </a:solidFill>
              </a:rPr>
              <a:t>the heavens and the earth </a:t>
            </a:r>
            <a:r>
              <a:rPr lang="en-US" sz="2000" i="1" dirty="0">
                <a:solidFill>
                  <a:srgbClr val="800000"/>
                </a:solidFill>
              </a:rPr>
              <a:t>which are now preserved by the same word</a:t>
            </a:r>
            <a:r>
              <a:rPr lang="en-US" sz="2000" b="1" i="1" dirty="0">
                <a:solidFill>
                  <a:srgbClr val="800000"/>
                </a:solidFill>
              </a:rPr>
              <a:t>, are </a:t>
            </a:r>
            <a:r>
              <a:rPr lang="en-US" sz="2000" b="1" i="1" u="sng" dirty="0">
                <a:solidFill>
                  <a:srgbClr val="800000"/>
                </a:solidFill>
              </a:rPr>
              <a:t>reserved for fire</a:t>
            </a:r>
            <a:r>
              <a:rPr lang="en-US" sz="2000" b="1" i="1" dirty="0">
                <a:solidFill>
                  <a:srgbClr val="800000"/>
                </a:solidFill>
              </a:rPr>
              <a:t> until </a:t>
            </a:r>
            <a:r>
              <a:rPr lang="en-US" sz="2000" b="1" i="1" u="sng" dirty="0">
                <a:solidFill>
                  <a:srgbClr val="800000"/>
                </a:solidFill>
              </a:rPr>
              <a:t>the day of judgment and perdition of ungodly men</a:t>
            </a:r>
            <a:r>
              <a:rPr lang="en-US" sz="2000" i="1" dirty="0" smtClean="0">
                <a:solidFill>
                  <a:srgbClr val="800000"/>
                </a:solidFill>
              </a:rPr>
              <a:t>.  But</a:t>
            </a:r>
            <a:r>
              <a:rPr lang="en-US" sz="2000" i="1" dirty="0">
                <a:solidFill>
                  <a:srgbClr val="800000"/>
                </a:solidFill>
              </a:rPr>
              <a:t>, beloved, do not forget this one thing, that with the Lord one day is as a thousand years, and a thousand years as one day</a:t>
            </a:r>
            <a:r>
              <a:rPr lang="en-US" sz="2000" i="1" dirty="0" smtClean="0">
                <a:solidFill>
                  <a:srgbClr val="800000"/>
                </a:solidFill>
              </a:rPr>
              <a:t>.  The </a:t>
            </a:r>
            <a:r>
              <a:rPr lang="en-US" sz="2000" i="1" dirty="0">
                <a:solidFill>
                  <a:srgbClr val="800000"/>
                </a:solidFill>
              </a:rPr>
              <a:t>Lord is not slack concerning His promise, as some count slackness, but is longsuffering toward us, </a:t>
            </a:r>
            <a:r>
              <a:rPr lang="en-US" sz="2000" b="1" i="1" dirty="0">
                <a:solidFill>
                  <a:srgbClr val="800000"/>
                </a:solidFill>
              </a:rPr>
              <a:t>not willing that any should perish but that </a:t>
            </a:r>
            <a:r>
              <a:rPr lang="en-US" sz="2000" b="1" i="1" u="sng" dirty="0">
                <a:solidFill>
                  <a:srgbClr val="800000"/>
                </a:solidFill>
              </a:rPr>
              <a:t>all should come to repentance</a:t>
            </a:r>
            <a:r>
              <a:rPr lang="en-US" sz="2000" i="1" dirty="0" smtClean="0">
                <a:solidFill>
                  <a:srgbClr val="800000"/>
                </a:solidFill>
              </a:rPr>
              <a:t>.  But </a:t>
            </a:r>
            <a:r>
              <a:rPr lang="en-US" sz="2000" b="1" i="1" dirty="0">
                <a:solidFill>
                  <a:srgbClr val="800000"/>
                </a:solidFill>
              </a:rPr>
              <a:t>the day of the Lord will come </a:t>
            </a:r>
            <a:r>
              <a:rPr lang="en-US" sz="2000" i="1" dirty="0">
                <a:solidFill>
                  <a:srgbClr val="800000"/>
                </a:solidFill>
              </a:rPr>
              <a:t>as a thief in the night, </a:t>
            </a:r>
            <a:r>
              <a:rPr lang="en-US" sz="2000" b="1" i="1" dirty="0">
                <a:solidFill>
                  <a:srgbClr val="800000"/>
                </a:solidFill>
              </a:rPr>
              <a:t>in which the heavens will pass away with a great noise, and the elements will </a:t>
            </a:r>
            <a:r>
              <a:rPr lang="en-US" sz="2000" b="1" i="1" u="sng" dirty="0">
                <a:solidFill>
                  <a:srgbClr val="800000"/>
                </a:solidFill>
              </a:rPr>
              <a:t>melt with fervent heat</a:t>
            </a:r>
            <a:r>
              <a:rPr lang="en-US" sz="2000" b="1" i="1" dirty="0">
                <a:solidFill>
                  <a:srgbClr val="800000"/>
                </a:solidFill>
              </a:rPr>
              <a:t>; both the earth and the works that are in it will be burned up</a:t>
            </a:r>
            <a:r>
              <a:rPr lang="en-US" sz="2000" i="1" dirty="0" smtClean="0">
                <a:solidFill>
                  <a:srgbClr val="800000"/>
                </a:solidFill>
              </a:rPr>
              <a:t>.  Therefore</a:t>
            </a:r>
            <a:r>
              <a:rPr lang="en-US" sz="2000" i="1" dirty="0">
                <a:solidFill>
                  <a:srgbClr val="800000"/>
                </a:solidFill>
              </a:rPr>
              <a:t>, since </a:t>
            </a:r>
            <a:r>
              <a:rPr lang="en-US" sz="2000" b="1" i="1" dirty="0">
                <a:solidFill>
                  <a:srgbClr val="800000"/>
                </a:solidFill>
              </a:rPr>
              <a:t>all these things will be </a:t>
            </a:r>
            <a:r>
              <a:rPr lang="en-US" sz="2000" b="1" i="1" u="sng" dirty="0">
                <a:solidFill>
                  <a:srgbClr val="800000"/>
                </a:solidFill>
              </a:rPr>
              <a:t>dissolved</a:t>
            </a:r>
            <a:r>
              <a:rPr lang="en-US" sz="2000" i="1" dirty="0">
                <a:solidFill>
                  <a:srgbClr val="800000"/>
                </a:solidFill>
              </a:rPr>
              <a:t>, what manner of persons ought you to be in holy conduct and godliness</a:t>
            </a:r>
            <a:r>
              <a:rPr lang="en-US" sz="2000" i="1" dirty="0" smtClean="0">
                <a:solidFill>
                  <a:srgbClr val="800000"/>
                </a:solidFill>
              </a:rPr>
              <a:t>, looking </a:t>
            </a:r>
            <a:r>
              <a:rPr lang="en-US" sz="2000" i="1" dirty="0">
                <a:solidFill>
                  <a:srgbClr val="800000"/>
                </a:solidFill>
              </a:rPr>
              <a:t>for and hastening the coming of </a:t>
            </a:r>
            <a:r>
              <a:rPr lang="en-US" sz="2000" b="1" i="1" dirty="0">
                <a:solidFill>
                  <a:srgbClr val="800000"/>
                </a:solidFill>
              </a:rPr>
              <a:t>the day of God, because of which the heavens will be dissolved, </a:t>
            </a:r>
            <a:r>
              <a:rPr lang="en-US" sz="2000" b="1" i="1" u="sng" dirty="0">
                <a:solidFill>
                  <a:srgbClr val="800000"/>
                </a:solidFill>
              </a:rPr>
              <a:t>being on fire</a:t>
            </a:r>
            <a:r>
              <a:rPr lang="en-US" sz="2000" b="1" i="1" dirty="0">
                <a:solidFill>
                  <a:srgbClr val="800000"/>
                </a:solidFill>
              </a:rPr>
              <a:t>, </a:t>
            </a:r>
            <a:r>
              <a:rPr lang="en-US" sz="2000" b="1" i="1" u="sng" dirty="0">
                <a:solidFill>
                  <a:srgbClr val="800000"/>
                </a:solidFill>
              </a:rPr>
              <a:t>and the elements will melt with fervent heat</a:t>
            </a:r>
            <a:r>
              <a:rPr lang="en-US" sz="2000" i="1" dirty="0" smtClean="0">
                <a:solidFill>
                  <a:srgbClr val="800000"/>
                </a:solidFill>
              </a:rPr>
              <a:t>?  Nevertheless </a:t>
            </a:r>
            <a:r>
              <a:rPr lang="en-US" sz="2000" b="1" i="1" dirty="0">
                <a:solidFill>
                  <a:srgbClr val="800000"/>
                </a:solidFill>
              </a:rPr>
              <a:t>we, according to His promise, 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i="1" dirty="0" smtClean="0">
                <a:solidFill>
                  <a:srgbClr val="800000"/>
                </a:solidFill>
              </a:rPr>
              <a:t>. </a:t>
            </a:r>
            <a:r>
              <a:rPr lang="en-US" sz="2000" dirty="0" smtClean="0"/>
              <a:t>(</a:t>
            </a:r>
            <a:r>
              <a:rPr lang="en-US" sz="2000" b="1" dirty="0" smtClean="0">
                <a:solidFill>
                  <a:srgbClr val="800000"/>
                </a:solidFill>
              </a:rPr>
              <a:t>2 Peter 3:7-13</a:t>
            </a:r>
            <a:r>
              <a:rPr lang="en-US" sz="2000" dirty="0" smtClean="0"/>
              <a:t>)</a:t>
            </a:r>
          </a:p>
        </p:txBody>
      </p:sp>
    </p:spTree>
    <p:extLst>
      <p:ext uri="{BB962C8B-B14F-4D97-AF65-F5344CB8AC3E}">
        <p14:creationId xmlns:p14="http://schemas.microsoft.com/office/powerpoint/2010/main" val="12121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Diligent, Sound Church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dirty="0"/>
              <a:t>What positive virtues does Jesus acknowledge and commend in the Ephesian church?  What lessons can we learn from what they did right?</a:t>
            </a:r>
            <a:endParaRPr lang="en-US" dirty="0" smtClean="0"/>
          </a:p>
          <a:p>
            <a:pPr marL="0" indent="0">
              <a:buNone/>
            </a:pPr>
            <a:r>
              <a:rPr lang="en-US" i="1" dirty="0" smtClean="0">
                <a:solidFill>
                  <a:srgbClr val="800000"/>
                </a:solidFill>
              </a:rPr>
              <a:t>“I </a:t>
            </a:r>
            <a:r>
              <a:rPr lang="en-US" i="1" dirty="0">
                <a:solidFill>
                  <a:srgbClr val="800000"/>
                </a:solidFill>
              </a:rPr>
              <a:t>know </a:t>
            </a:r>
            <a:r>
              <a:rPr lang="en-US" b="1" i="1" dirty="0">
                <a:solidFill>
                  <a:srgbClr val="800000"/>
                </a:solidFill>
              </a:rPr>
              <a:t>your </a:t>
            </a:r>
            <a:r>
              <a:rPr lang="en-US" b="1" i="1" baseline="30000" dirty="0" smtClean="0">
                <a:solidFill>
                  <a:srgbClr val="800000"/>
                </a:solidFill>
              </a:rPr>
              <a:t>1</a:t>
            </a:r>
            <a:r>
              <a:rPr lang="en-US" b="1" i="1" u="sng" dirty="0" smtClean="0">
                <a:solidFill>
                  <a:srgbClr val="800000"/>
                </a:solidFill>
              </a:rPr>
              <a:t>works</a:t>
            </a:r>
            <a:r>
              <a:rPr lang="en-US" i="1" dirty="0">
                <a:solidFill>
                  <a:srgbClr val="800000"/>
                </a:solidFill>
              </a:rPr>
              <a:t>, </a:t>
            </a:r>
            <a:r>
              <a:rPr lang="en-US" b="1" i="1" dirty="0" smtClean="0">
                <a:solidFill>
                  <a:srgbClr val="800000"/>
                </a:solidFill>
              </a:rPr>
              <a:t>your </a:t>
            </a:r>
            <a:r>
              <a:rPr lang="en-US" b="1" i="1" baseline="30000" dirty="0" smtClean="0">
                <a:solidFill>
                  <a:srgbClr val="800000"/>
                </a:solidFill>
              </a:rPr>
              <a:t>2</a:t>
            </a:r>
            <a:r>
              <a:rPr lang="en-US" b="1" i="1" u="sng" dirty="0" smtClean="0">
                <a:solidFill>
                  <a:srgbClr val="800000"/>
                </a:solidFill>
              </a:rPr>
              <a:t>labor</a:t>
            </a:r>
            <a:r>
              <a:rPr lang="en-US" i="1" dirty="0">
                <a:solidFill>
                  <a:srgbClr val="800000"/>
                </a:solidFill>
              </a:rPr>
              <a:t>, </a:t>
            </a:r>
            <a:r>
              <a:rPr lang="en-US" b="1" i="1" dirty="0">
                <a:solidFill>
                  <a:srgbClr val="800000"/>
                </a:solidFill>
              </a:rPr>
              <a:t>your </a:t>
            </a:r>
            <a:r>
              <a:rPr lang="en-US" b="1" i="1" baseline="30000" dirty="0" smtClean="0">
                <a:solidFill>
                  <a:srgbClr val="800000"/>
                </a:solidFill>
              </a:rPr>
              <a:t>3</a:t>
            </a:r>
            <a:r>
              <a:rPr lang="en-US" b="1" i="1" u="sng" dirty="0" smtClean="0">
                <a:solidFill>
                  <a:srgbClr val="800000"/>
                </a:solidFill>
              </a:rPr>
              <a:t>patience</a:t>
            </a:r>
            <a:r>
              <a:rPr lang="en-US" i="1" dirty="0">
                <a:solidFill>
                  <a:srgbClr val="800000"/>
                </a:solidFill>
              </a:rPr>
              <a:t>, and that </a:t>
            </a:r>
            <a:r>
              <a:rPr lang="en-US" b="1" i="1" dirty="0">
                <a:solidFill>
                  <a:srgbClr val="800000"/>
                </a:solidFill>
              </a:rPr>
              <a:t>you </a:t>
            </a:r>
            <a:r>
              <a:rPr lang="en-US" b="1" i="1" baseline="30000" dirty="0" smtClean="0">
                <a:solidFill>
                  <a:srgbClr val="800000"/>
                </a:solidFill>
              </a:rPr>
              <a:t>4</a:t>
            </a:r>
            <a:r>
              <a:rPr lang="en-US" b="1" i="1" u="sng" dirty="0" smtClean="0">
                <a:solidFill>
                  <a:srgbClr val="800000"/>
                </a:solidFill>
              </a:rPr>
              <a:t>cannot </a:t>
            </a:r>
            <a:r>
              <a:rPr lang="en-US" b="1" i="1" u="sng" dirty="0">
                <a:solidFill>
                  <a:srgbClr val="800000"/>
                </a:solidFill>
              </a:rPr>
              <a:t>bear</a:t>
            </a:r>
            <a:r>
              <a:rPr lang="en-US" b="1" i="1" dirty="0">
                <a:solidFill>
                  <a:srgbClr val="800000"/>
                </a:solidFill>
              </a:rPr>
              <a:t> those who are evil</a:t>
            </a:r>
            <a:r>
              <a:rPr lang="en-US" i="1" dirty="0">
                <a:solidFill>
                  <a:srgbClr val="800000"/>
                </a:solidFill>
              </a:rPr>
              <a:t>. And </a:t>
            </a:r>
            <a:r>
              <a:rPr lang="en-US" b="1" i="1" dirty="0">
                <a:solidFill>
                  <a:srgbClr val="800000"/>
                </a:solidFill>
              </a:rPr>
              <a:t>you have </a:t>
            </a:r>
            <a:r>
              <a:rPr lang="en-US" b="1" i="1" baseline="30000" dirty="0" smtClean="0">
                <a:solidFill>
                  <a:srgbClr val="800000"/>
                </a:solidFill>
              </a:rPr>
              <a:t>5</a:t>
            </a:r>
            <a:r>
              <a:rPr lang="en-US" b="1" i="1" u="sng" dirty="0" smtClean="0">
                <a:solidFill>
                  <a:srgbClr val="800000"/>
                </a:solidFill>
              </a:rPr>
              <a:t>tested </a:t>
            </a:r>
            <a:r>
              <a:rPr lang="en-US" b="1" i="1" u="sng" dirty="0">
                <a:solidFill>
                  <a:srgbClr val="800000"/>
                </a:solidFill>
              </a:rPr>
              <a:t>those who say they are apostles and are </a:t>
            </a:r>
            <a:r>
              <a:rPr lang="en-US" i="1" u="sng" dirty="0">
                <a:solidFill>
                  <a:srgbClr val="800000"/>
                </a:solidFill>
              </a:rPr>
              <a:t>not</a:t>
            </a:r>
            <a:r>
              <a:rPr lang="en-US" i="1" dirty="0">
                <a:solidFill>
                  <a:srgbClr val="800000"/>
                </a:solidFill>
              </a:rPr>
              <a:t>, and </a:t>
            </a:r>
            <a:r>
              <a:rPr lang="en-US" b="1" i="1" dirty="0">
                <a:solidFill>
                  <a:srgbClr val="800000"/>
                </a:solidFill>
              </a:rPr>
              <a:t>have found them </a:t>
            </a:r>
            <a:r>
              <a:rPr lang="en-US" b="1" i="1" dirty="0" smtClean="0">
                <a:solidFill>
                  <a:srgbClr val="800000"/>
                </a:solidFill>
              </a:rPr>
              <a:t>liars</a:t>
            </a:r>
            <a:r>
              <a:rPr lang="en-US" i="1" dirty="0" smtClean="0">
                <a:solidFill>
                  <a:srgbClr val="800000"/>
                </a:solidFill>
              </a:rPr>
              <a:t>; and </a:t>
            </a:r>
            <a:r>
              <a:rPr lang="en-US" b="1" i="1" dirty="0">
                <a:solidFill>
                  <a:srgbClr val="800000"/>
                </a:solidFill>
              </a:rPr>
              <a:t>you have </a:t>
            </a:r>
            <a:r>
              <a:rPr lang="en-US" b="1" i="1" baseline="30000" dirty="0" smtClean="0">
                <a:solidFill>
                  <a:srgbClr val="800000"/>
                </a:solidFill>
              </a:rPr>
              <a:t>6</a:t>
            </a:r>
            <a:r>
              <a:rPr lang="en-US" b="1" i="1" u="sng" dirty="0" smtClean="0">
                <a:solidFill>
                  <a:srgbClr val="800000"/>
                </a:solidFill>
              </a:rPr>
              <a:t>persevered</a:t>
            </a:r>
            <a:r>
              <a:rPr lang="en-US" b="1" i="1" dirty="0" smtClean="0">
                <a:solidFill>
                  <a:srgbClr val="800000"/>
                </a:solidFill>
              </a:rPr>
              <a:t> </a:t>
            </a:r>
            <a:r>
              <a:rPr lang="en-US" b="1" i="1" dirty="0">
                <a:solidFill>
                  <a:srgbClr val="800000"/>
                </a:solidFill>
              </a:rPr>
              <a:t>and have </a:t>
            </a:r>
            <a:r>
              <a:rPr lang="en-US" b="1" i="1" baseline="30000" dirty="0" smtClean="0">
                <a:solidFill>
                  <a:srgbClr val="800000"/>
                </a:solidFill>
              </a:rPr>
              <a:t>7</a:t>
            </a:r>
            <a:r>
              <a:rPr lang="en-US" b="1" i="1" u="sng" dirty="0" smtClean="0">
                <a:solidFill>
                  <a:srgbClr val="800000"/>
                </a:solidFill>
              </a:rPr>
              <a:t>patience</a:t>
            </a:r>
            <a:r>
              <a:rPr lang="en-US" i="1" dirty="0">
                <a:solidFill>
                  <a:srgbClr val="800000"/>
                </a:solidFill>
              </a:rPr>
              <a:t>, and </a:t>
            </a:r>
            <a:r>
              <a:rPr lang="en-US" b="1" i="1" dirty="0">
                <a:solidFill>
                  <a:srgbClr val="800000"/>
                </a:solidFill>
              </a:rPr>
              <a:t>have </a:t>
            </a:r>
            <a:r>
              <a:rPr lang="en-US" b="1" i="1" baseline="30000" dirty="0" smtClean="0">
                <a:solidFill>
                  <a:srgbClr val="800000"/>
                </a:solidFill>
              </a:rPr>
              <a:t>8</a:t>
            </a:r>
            <a:r>
              <a:rPr lang="en-US" b="1" i="1" u="sng" dirty="0" smtClean="0">
                <a:solidFill>
                  <a:srgbClr val="800000"/>
                </a:solidFill>
              </a:rPr>
              <a:t>labored </a:t>
            </a:r>
            <a:r>
              <a:rPr lang="en-US" b="1" i="1" u="sng" dirty="0">
                <a:solidFill>
                  <a:srgbClr val="800000"/>
                </a:solidFill>
              </a:rPr>
              <a:t>for My </a:t>
            </a:r>
            <a:r>
              <a:rPr lang="en-US" b="1" i="1" u="sng" dirty="0" smtClean="0">
                <a:solidFill>
                  <a:srgbClr val="800000"/>
                </a:solidFill>
              </a:rPr>
              <a:t>name’s </a:t>
            </a:r>
            <a:r>
              <a:rPr lang="en-US" b="1" i="1" u="sng" dirty="0">
                <a:solidFill>
                  <a:srgbClr val="800000"/>
                </a:solidFill>
              </a:rPr>
              <a:t>sake</a:t>
            </a:r>
            <a:r>
              <a:rPr lang="en-US" b="1" i="1" dirty="0">
                <a:solidFill>
                  <a:srgbClr val="800000"/>
                </a:solidFill>
              </a:rPr>
              <a:t> and have </a:t>
            </a:r>
            <a:r>
              <a:rPr lang="en-US" b="1" i="1" baseline="30000" dirty="0" smtClean="0">
                <a:solidFill>
                  <a:srgbClr val="800000"/>
                </a:solidFill>
              </a:rPr>
              <a:t>9</a:t>
            </a:r>
            <a:r>
              <a:rPr lang="en-US" b="1" i="1" u="sng" dirty="0" smtClean="0">
                <a:solidFill>
                  <a:srgbClr val="800000"/>
                </a:solidFill>
              </a:rPr>
              <a:t>not </a:t>
            </a:r>
            <a:r>
              <a:rPr lang="en-US" b="1" i="1" u="sng" dirty="0">
                <a:solidFill>
                  <a:srgbClr val="800000"/>
                </a:solidFill>
              </a:rPr>
              <a:t>become weary</a:t>
            </a:r>
            <a:r>
              <a:rPr lang="en-US" i="1" dirty="0" smtClean="0">
                <a:solidFill>
                  <a:srgbClr val="800000"/>
                </a:solidFill>
              </a:rPr>
              <a:t>.” </a:t>
            </a:r>
            <a:r>
              <a:rPr lang="en-US" dirty="0" smtClean="0"/>
              <a:t>(</a:t>
            </a:r>
            <a:r>
              <a:rPr lang="en-US" b="1" dirty="0" smtClean="0">
                <a:solidFill>
                  <a:srgbClr val="800000"/>
                </a:solidFill>
              </a:rPr>
              <a:t>Revelation 2:2-3</a:t>
            </a:r>
            <a:r>
              <a:rPr lang="en-US" dirty="0" smtClean="0"/>
              <a:t>)</a:t>
            </a:r>
          </a:p>
          <a:p>
            <a:r>
              <a:rPr lang="en-US" dirty="0" smtClean="0"/>
              <a:t>Diligent doing good for Jesus – not growing weary (</a:t>
            </a:r>
            <a:r>
              <a:rPr lang="en-US" b="1" dirty="0" smtClean="0">
                <a:solidFill>
                  <a:srgbClr val="800000"/>
                </a:solidFill>
              </a:rPr>
              <a:t>Gal. 6:9-10</a:t>
            </a:r>
            <a:r>
              <a:rPr lang="en-US" dirty="0" smtClean="0"/>
              <a:t>).</a:t>
            </a:r>
          </a:p>
          <a:p>
            <a:r>
              <a:rPr lang="en-US" dirty="0" smtClean="0"/>
              <a:t>Diligent in testing and exposing false teachers (</a:t>
            </a:r>
            <a:r>
              <a:rPr lang="en-US" b="1" dirty="0" smtClean="0">
                <a:solidFill>
                  <a:srgbClr val="800000"/>
                </a:solidFill>
              </a:rPr>
              <a:t>1 Jn. 4:1; 2 Jn. 9-11; Rom. 16:17-18; Titus 1:9-11; 3:10-11; 2 Cor. 10:3-5; Mat. 7:15-20</a:t>
            </a:r>
            <a:r>
              <a:rPr lang="en-US" dirty="0" smtClean="0"/>
              <a:t>).</a:t>
            </a:r>
            <a:endParaRPr lang="en-US" dirty="0"/>
          </a:p>
          <a:p>
            <a:pPr marL="0" lvl="0" indent="0">
              <a:buNone/>
            </a:pPr>
            <a:endParaRPr lang="en-US" dirty="0" smtClean="0"/>
          </a:p>
        </p:txBody>
      </p:sp>
    </p:spTree>
    <p:extLst>
      <p:ext uri="{BB962C8B-B14F-4D97-AF65-F5344CB8AC3E}">
        <p14:creationId xmlns:p14="http://schemas.microsoft.com/office/powerpoint/2010/main" val="36726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Devil’s Fate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Does this represent a temporary or eternal judgment?  How do you know?  Please provide supporting Scriptures to reinforce your conclusion.</a:t>
            </a:r>
            <a:endParaRPr lang="en-US" sz="2000" dirty="0" smtClean="0"/>
          </a:p>
          <a:p>
            <a:pPr marL="0" indent="0">
              <a:buNone/>
            </a:pPr>
            <a:r>
              <a:rPr lang="en-US" sz="2000" b="1" i="1" dirty="0">
                <a:solidFill>
                  <a:srgbClr val="800000"/>
                </a:solidFill>
              </a:rPr>
              <a:t>The devil</a:t>
            </a:r>
            <a:r>
              <a:rPr lang="en-US" sz="2000" i="1" dirty="0">
                <a:solidFill>
                  <a:srgbClr val="800000"/>
                </a:solidFill>
              </a:rPr>
              <a:t>, who deceived them, </a:t>
            </a:r>
            <a:r>
              <a:rPr lang="en-US" sz="2000" b="1" i="1" dirty="0">
                <a:solidFill>
                  <a:srgbClr val="800000"/>
                </a:solidFill>
              </a:rPr>
              <a:t>was cast into </a:t>
            </a:r>
            <a:r>
              <a:rPr lang="en-US" sz="2000" b="1" i="1" u="sng" dirty="0">
                <a:solidFill>
                  <a:srgbClr val="800000"/>
                </a:solidFill>
              </a:rPr>
              <a:t>the lake of fire and brimstone</a:t>
            </a:r>
            <a:r>
              <a:rPr lang="en-US" sz="2000" b="1" i="1" dirty="0">
                <a:solidFill>
                  <a:srgbClr val="800000"/>
                </a:solidFill>
              </a:rPr>
              <a:t> where</a:t>
            </a:r>
            <a:r>
              <a:rPr lang="en-US" sz="2000" b="1" i="1" u="sng" dirty="0">
                <a:solidFill>
                  <a:srgbClr val="800000"/>
                </a:solidFill>
              </a:rPr>
              <a:t> the beast and the false prophet are</a:t>
            </a:r>
            <a:r>
              <a:rPr lang="en-US" sz="2000" i="1" dirty="0">
                <a:solidFill>
                  <a:srgbClr val="800000"/>
                </a:solidFill>
              </a:rPr>
              <a:t>. And they will be </a:t>
            </a:r>
            <a:r>
              <a:rPr lang="en-US" sz="2000" b="1" i="1" dirty="0">
                <a:solidFill>
                  <a:srgbClr val="800000"/>
                </a:solidFill>
              </a:rPr>
              <a:t>tormented day and night </a:t>
            </a:r>
            <a:r>
              <a:rPr lang="en-US" sz="2000" b="1" i="1" u="sng" dirty="0">
                <a:solidFill>
                  <a:srgbClr val="800000"/>
                </a:solidFill>
              </a:rPr>
              <a:t>forever and ever</a:t>
            </a:r>
            <a:r>
              <a:rPr lang="en-US" sz="2000" i="1" dirty="0" smtClean="0">
                <a:solidFill>
                  <a:srgbClr val="800000"/>
                </a:solidFill>
              </a:rPr>
              <a:t>. </a:t>
            </a:r>
            <a:r>
              <a:rPr lang="en-US" sz="2000" dirty="0" smtClean="0"/>
              <a:t>(</a:t>
            </a:r>
            <a:r>
              <a:rPr lang="en-US" sz="2000" b="1" dirty="0" smtClean="0">
                <a:solidFill>
                  <a:srgbClr val="800000"/>
                </a:solidFill>
              </a:rPr>
              <a:t>Revelation 20:10</a:t>
            </a:r>
            <a:r>
              <a:rPr lang="en-US" sz="2000" dirty="0" smtClean="0"/>
              <a:t>)</a:t>
            </a:r>
          </a:p>
          <a:p>
            <a:r>
              <a:rPr lang="en-US" sz="2000" dirty="0" smtClean="0"/>
              <a:t>Eternal – not imprisoned, but cast into lake of fire – no return – </a:t>
            </a:r>
            <a:r>
              <a:rPr lang="en-US" sz="2000" i="1" dirty="0" smtClean="0">
                <a:solidFill>
                  <a:srgbClr val="800000"/>
                </a:solidFill>
              </a:rPr>
              <a:t>“forever and ever”</a:t>
            </a:r>
            <a:r>
              <a:rPr lang="en-US" sz="2000" dirty="0" smtClean="0"/>
              <a:t>.</a:t>
            </a:r>
          </a:p>
          <a:p>
            <a:r>
              <a:rPr lang="en-US" sz="2000" dirty="0" smtClean="0"/>
              <a:t>Why would anyone want to share such a place – such a sentence – with the Devil?</a:t>
            </a:r>
          </a:p>
          <a:p>
            <a:pPr marL="0" indent="0">
              <a:buNone/>
            </a:pPr>
            <a:r>
              <a:rPr lang="en-US" sz="2000" i="1" dirty="0" smtClean="0">
                <a:solidFill>
                  <a:srgbClr val="800000"/>
                </a:solidFill>
              </a:rPr>
              <a:t>“‘And </a:t>
            </a:r>
            <a:r>
              <a:rPr lang="en-US" sz="2000" i="1" dirty="0">
                <a:solidFill>
                  <a:srgbClr val="800000"/>
                </a:solidFill>
              </a:rPr>
              <a:t>cast the unprofitable servant into the </a:t>
            </a:r>
            <a:r>
              <a:rPr lang="en-US" sz="2000" b="1" i="1" dirty="0">
                <a:solidFill>
                  <a:srgbClr val="800000"/>
                </a:solidFill>
              </a:rPr>
              <a:t>outer darkness</a:t>
            </a:r>
            <a:r>
              <a:rPr lang="en-US" sz="2000" i="1" dirty="0">
                <a:solidFill>
                  <a:srgbClr val="800000"/>
                </a:solidFill>
              </a:rPr>
              <a:t>. There will be </a:t>
            </a:r>
            <a:r>
              <a:rPr lang="en-US" sz="2000" b="1" i="1" dirty="0">
                <a:solidFill>
                  <a:srgbClr val="800000"/>
                </a:solidFill>
              </a:rPr>
              <a:t>weeping</a:t>
            </a:r>
            <a:r>
              <a:rPr lang="en-US" sz="2000" i="1" dirty="0">
                <a:solidFill>
                  <a:srgbClr val="800000"/>
                </a:solidFill>
              </a:rPr>
              <a:t> and </a:t>
            </a:r>
            <a:r>
              <a:rPr lang="en-US" sz="2000" b="1" i="1" dirty="0">
                <a:solidFill>
                  <a:srgbClr val="800000"/>
                </a:solidFill>
              </a:rPr>
              <a:t>gnashing of teeth</a:t>
            </a:r>
            <a:r>
              <a:rPr lang="en-US" sz="2000" i="1" dirty="0" smtClean="0">
                <a:solidFill>
                  <a:srgbClr val="800000"/>
                </a:solidFill>
              </a:rPr>
              <a:t>.’  When </a:t>
            </a:r>
            <a:r>
              <a:rPr lang="en-US" sz="2000" i="1" dirty="0">
                <a:solidFill>
                  <a:srgbClr val="800000"/>
                </a:solidFill>
              </a:rPr>
              <a:t>the Son of Man comes in His glory, and all the holy angels with Him, then He will sit on the throne of His glory</a:t>
            </a:r>
            <a:r>
              <a:rPr lang="en-US" sz="2000" i="1" dirty="0" smtClean="0">
                <a:solidFill>
                  <a:srgbClr val="800000"/>
                </a:solidFill>
              </a:rPr>
              <a:t>.  … Then </a:t>
            </a:r>
            <a:r>
              <a:rPr lang="en-US" sz="2000" i="1" dirty="0">
                <a:solidFill>
                  <a:srgbClr val="800000"/>
                </a:solidFill>
              </a:rPr>
              <a:t>He will also say to those on the left </a:t>
            </a:r>
            <a:r>
              <a:rPr lang="en-US" sz="2000" i="1" dirty="0" smtClean="0">
                <a:solidFill>
                  <a:srgbClr val="800000"/>
                </a:solidFill>
              </a:rPr>
              <a:t>hand, ‘</a:t>
            </a:r>
            <a:r>
              <a:rPr lang="en-US" sz="2000" b="1" i="1" dirty="0" smtClean="0">
                <a:solidFill>
                  <a:srgbClr val="800000"/>
                </a:solidFill>
              </a:rPr>
              <a:t>Depart </a:t>
            </a:r>
            <a:r>
              <a:rPr lang="en-US" sz="2000" b="1" i="1" dirty="0">
                <a:solidFill>
                  <a:srgbClr val="800000"/>
                </a:solidFill>
              </a:rPr>
              <a:t>from Me, you cursed, into the everlasting fire </a:t>
            </a:r>
            <a:r>
              <a:rPr lang="en-US" sz="2000" b="1" i="1" u="sng" dirty="0">
                <a:solidFill>
                  <a:srgbClr val="800000"/>
                </a:solidFill>
              </a:rPr>
              <a:t>prepared for the devil and his </a:t>
            </a:r>
            <a:r>
              <a:rPr lang="en-US" sz="2000" b="1" i="1" u="sng" dirty="0" smtClean="0">
                <a:solidFill>
                  <a:srgbClr val="800000"/>
                </a:solidFill>
              </a:rPr>
              <a:t>angels</a:t>
            </a:r>
            <a:r>
              <a:rPr lang="en-US" sz="2000" b="1" i="1" dirty="0" smtClean="0">
                <a:solidFill>
                  <a:srgbClr val="800000"/>
                </a:solidFill>
              </a:rPr>
              <a:t>’</a:t>
            </a:r>
            <a:r>
              <a:rPr lang="en-US" sz="2000" i="1" dirty="0" smtClean="0">
                <a:solidFill>
                  <a:srgbClr val="800000"/>
                </a:solidFill>
              </a:rPr>
              <a:t> … And </a:t>
            </a:r>
            <a:r>
              <a:rPr lang="en-US" sz="2000" i="1" dirty="0">
                <a:solidFill>
                  <a:srgbClr val="800000"/>
                </a:solidFill>
              </a:rPr>
              <a:t>these will go away into </a:t>
            </a:r>
            <a:r>
              <a:rPr lang="en-US" sz="2000" b="1" i="1" dirty="0">
                <a:solidFill>
                  <a:srgbClr val="800000"/>
                </a:solidFill>
              </a:rPr>
              <a:t>everlasting punishment</a:t>
            </a:r>
            <a:r>
              <a:rPr lang="en-US" sz="2000" i="1" dirty="0">
                <a:solidFill>
                  <a:srgbClr val="800000"/>
                </a:solidFill>
              </a:rPr>
              <a:t>, but the righteous into eternal life</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25:30-46</a:t>
            </a:r>
            <a:r>
              <a:rPr lang="en-US" sz="2000" dirty="0" smtClean="0"/>
              <a:t>)</a:t>
            </a:r>
          </a:p>
        </p:txBody>
      </p:sp>
    </p:spTree>
    <p:extLst>
      <p:ext uri="{BB962C8B-B14F-4D97-AF65-F5344CB8AC3E}">
        <p14:creationId xmlns:p14="http://schemas.microsoft.com/office/powerpoint/2010/main" val="32456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21 – </a:t>
            </a:r>
            <a:r>
              <a:rPr lang="en-US" sz="1800" dirty="0" smtClean="0"/>
              <a:t>The Millennium and Eternal Judgment</a:t>
            </a:r>
            <a:endParaRPr lang="en-US" sz="1800" b="1" dirty="0"/>
          </a:p>
        </p:txBody>
      </p:sp>
    </p:spTree>
    <p:extLst>
      <p:ext uri="{BB962C8B-B14F-4D97-AF65-F5344CB8AC3E}">
        <p14:creationId xmlns:p14="http://schemas.microsoft.com/office/powerpoint/2010/main" val="2352736262"/>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Second Resurrection and Eternal Judgment</a:t>
            </a:r>
          </a:p>
          <a:p>
            <a:r>
              <a:rPr lang="en-US" dirty="0" smtClean="0"/>
              <a:t>Revelation 20:11-15</a:t>
            </a:r>
            <a:endParaRPr lang="en-US" dirty="0"/>
          </a:p>
        </p:txBody>
      </p:sp>
    </p:spTree>
    <p:extLst>
      <p:ext uri="{BB962C8B-B14F-4D97-AF65-F5344CB8AC3E}">
        <p14:creationId xmlns:p14="http://schemas.microsoft.com/office/powerpoint/2010/main" val="1419235197"/>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White Throne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Then I saw </a:t>
            </a:r>
            <a:r>
              <a:rPr lang="en-US" sz="2000" b="1" i="1" dirty="0" smtClean="0">
                <a:solidFill>
                  <a:srgbClr val="800000"/>
                </a:solidFill>
              </a:rPr>
              <a:t>a great white throne </a:t>
            </a:r>
            <a:r>
              <a:rPr lang="en-US" sz="2000" i="1" dirty="0" smtClean="0">
                <a:solidFill>
                  <a:srgbClr val="800000"/>
                </a:solidFill>
              </a:rPr>
              <a:t>and Him who sat on it, </a:t>
            </a:r>
            <a:r>
              <a:rPr lang="en-US" sz="2000" b="1" i="1" dirty="0" smtClean="0">
                <a:solidFill>
                  <a:srgbClr val="800000"/>
                </a:solidFill>
              </a:rPr>
              <a:t>from whose face </a:t>
            </a:r>
            <a:r>
              <a:rPr lang="en-US" sz="2000" b="1" i="1" u="sng" dirty="0" smtClean="0">
                <a:solidFill>
                  <a:srgbClr val="800000"/>
                </a:solidFill>
              </a:rPr>
              <a:t>the earth and the heaven fled away</a:t>
            </a:r>
            <a:r>
              <a:rPr lang="en-US" sz="2000" i="1" dirty="0" smtClean="0">
                <a:solidFill>
                  <a:srgbClr val="800000"/>
                </a:solidFill>
              </a:rPr>
              <a:t>. And there was found </a:t>
            </a:r>
            <a:r>
              <a:rPr lang="en-US" sz="2000" b="1" i="1" dirty="0" smtClean="0">
                <a:solidFill>
                  <a:srgbClr val="800000"/>
                </a:solidFill>
              </a:rPr>
              <a:t>no place for them</a:t>
            </a:r>
            <a:r>
              <a:rPr lang="en-US" sz="2000" i="1" dirty="0" smtClean="0">
                <a:solidFill>
                  <a:srgbClr val="800000"/>
                </a:solidFill>
              </a:rPr>
              <a:t>. </a:t>
            </a:r>
            <a:r>
              <a:rPr lang="en-US" sz="2000" dirty="0" smtClean="0"/>
              <a:t>(</a:t>
            </a:r>
            <a:r>
              <a:rPr lang="en-US" sz="2000" b="1" dirty="0" smtClean="0">
                <a:solidFill>
                  <a:srgbClr val="800000"/>
                </a:solidFill>
              </a:rPr>
              <a:t>Revelation 20:11</a:t>
            </a:r>
            <a:r>
              <a:rPr lang="en-US" sz="2000" dirty="0" smtClean="0"/>
              <a:t>)</a:t>
            </a:r>
          </a:p>
          <a:p>
            <a:pPr marL="346075" lvl="0" indent="-346075">
              <a:lnSpc>
                <a:spcPct val="97000"/>
              </a:lnSpc>
              <a:spcBef>
                <a:spcPts val="0"/>
              </a:spcBef>
              <a:buFont typeface="+mj-lt"/>
              <a:buAutoNum type="arabicPeriod" startAt="11"/>
            </a:pPr>
            <a:r>
              <a:rPr lang="en-US" sz="2000" dirty="0" smtClean="0"/>
              <a:t>Why </a:t>
            </a:r>
            <a:r>
              <a:rPr lang="en-US" sz="2000" dirty="0"/>
              <a:t>does </a:t>
            </a:r>
            <a:r>
              <a:rPr lang="en-US" sz="2000" i="1" dirty="0">
                <a:solidFill>
                  <a:srgbClr val="800000"/>
                </a:solidFill>
              </a:rPr>
              <a:t>“heaven and earth”</a:t>
            </a:r>
            <a:r>
              <a:rPr lang="en-US" sz="2000" dirty="0"/>
              <a:t> want to flee from the One who sits on the </a:t>
            </a:r>
            <a:r>
              <a:rPr lang="en-US" sz="2000" i="1" dirty="0">
                <a:solidFill>
                  <a:srgbClr val="800000"/>
                </a:solidFill>
              </a:rPr>
              <a:t>“great white throne”</a:t>
            </a:r>
            <a:r>
              <a:rPr lang="en-US" sz="2000" dirty="0"/>
              <a:t>?  Why is there </a:t>
            </a:r>
            <a:r>
              <a:rPr lang="en-US" sz="2000" i="1" dirty="0">
                <a:solidFill>
                  <a:srgbClr val="800000"/>
                </a:solidFill>
              </a:rPr>
              <a:t>“no place … found … for them”</a:t>
            </a:r>
            <a:r>
              <a:rPr lang="en-US" sz="2000" dirty="0"/>
              <a:t>?</a:t>
            </a:r>
            <a:endParaRPr lang="en-US" sz="2000" dirty="0" smtClean="0"/>
          </a:p>
          <a:p>
            <a:pPr>
              <a:lnSpc>
                <a:spcPct val="97000"/>
              </a:lnSpc>
              <a:spcBef>
                <a:spcPts val="0"/>
              </a:spcBef>
            </a:pPr>
            <a:r>
              <a:rPr lang="en-US" sz="2000" dirty="0" smtClean="0"/>
              <a:t>No bravado, no whistling in the graveyard.  … Testing is over (</a:t>
            </a:r>
            <a:r>
              <a:rPr lang="en-US" sz="2000" b="1" dirty="0" smtClean="0">
                <a:solidFill>
                  <a:srgbClr val="800000"/>
                </a:solidFill>
              </a:rPr>
              <a:t>Psalm 11:1-6</a:t>
            </a:r>
            <a:r>
              <a:rPr lang="en-US" sz="2000" dirty="0" smtClean="0"/>
              <a:t>).</a:t>
            </a:r>
          </a:p>
          <a:p>
            <a:pPr>
              <a:lnSpc>
                <a:spcPct val="97000"/>
              </a:lnSpc>
              <a:spcBef>
                <a:spcPts val="0"/>
              </a:spcBef>
            </a:pPr>
            <a:r>
              <a:rPr lang="en-US" sz="2000" dirty="0" smtClean="0"/>
              <a:t>Everyone will </a:t>
            </a:r>
            <a:r>
              <a:rPr lang="en-US" sz="2000" b="1" i="1" dirty="0" smtClean="0"/>
              <a:t>bow</a:t>
            </a:r>
            <a:r>
              <a:rPr lang="en-US" sz="2000" dirty="0" smtClean="0"/>
              <a:t> before God and Jesus (</a:t>
            </a:r>
            <a:r>
              <a:rPr lang="en-US" sz="2000" b="1" dirty="0" smtClean="0">
                <a:solidFill>
                  <a:srgbClr val="800000"/>
                </a:solidFill>
              </a:rPr>
              <a:t>Philippians 2:9-11; Romans 14:11</a:t>
            </a:r>
            <a:r>
              <a:rPr lang="en-US" sz="2000" dirty="0" smtClean="0"/>
              <a:t>).</a:t>
            </a:r>
          </a:p>
          <a:p>
            <a:pPr>
              <a:lnSpc>
                <a:spcPct val="97000"/>
              </a:lnSpc>
              <a:spcBef>
                <a:spcPts val="0"/>
              </a:spcBef>
            </a:pPr>
            <a:r>
              <a:rPr lang="en-US" sz="2000" dirty="0" smtClean="0"/>
              <a:t>Everyone will </a:t>
            </a:r>
            <a:r>
              <a:rPr lang="en-US" sz="2000" b="1" i="1" dirty="0" smtClean="0"/>
              <a:t>give an account</a:t>
            </a:r>
            <a:r>
              <a:rPr lang="en-US" sz="2000" dirty="0" smtClean="0"/>
              <a:t> for their actions (</a:t>
            </a:r>
            <a:r>
              <a:rPr lang="en-US" sz="2000" b="1" dirty="0" smtClean="0">
                <a:solidFill>
                  <a:srgbClr val="800000"/>
                </a:solidFill>
              </a:rPr>
              <a:t>2 Cor. 5:10; Rom. 14:10-12</a:t>
            </a:r>
            <a:r>
              <a:rPr lang="en-US" sz="2000" dirty="0" smtClean="0"/>
              <a:t>).</a:t>
            </a:r>
          </a:p>
          <a:p>
            <a:pPr>
              <a:lnSpc>
                <a:spcPct val="97000"/>
              </a:lnSpc>
              <a:spcBef>
                <a:spcPts val="0"/>
              </a:spcBef>
            </a:pPr>
            <a:r>
              <a:rPr lang="en-US" sz="2000" dirty="0" smtClean="0"/>
              <a:t>There will be </a:t>
            </a:r>
            <a:r>
              <a:rPr lang="en-US" sz="2000" b="1" i="1" dirty="0" smtClean="0"/>
              <a:t>no escape </a:t>
            </a:r>
            <a:r>
              <a:rPr lang="en-US" sz="2000" dirty="0" smtClean="0"/>
              <a:t>from this judgment, despite the desire of many.</a:t>
            </a:r>
          </a:p>
          <a:p>
            <a:pPr>
              <a:lnSpc>
                <a:spcPct val="97000"/>
              </a:lnSpc>
              <a:spcBef>
                <a:spcPts val="0"/>
              </a:spcBef>
            </a:pPr>
            <a:r>
              <a:rPr lang="en-US" sz="2000" dirty="0" smtClean="0"/>
              <a:t>That is terribly </a:t>
            </a:r>
            <a:r>
              <a:rPr lang="en-US" sz="2000" b="1" i="1" dirty="0" smtClean="0"/>
              <a:t>fearful</a:t>
            </a:r>
            <a:r>
              <a:rPr lang="en-US" sz="2000" dirty="0" smtClean="0"/>
              <a:t> thing especially for wicked (</a:t>
            </a:r>
            <a:r>
              <a:rPr lang="en-US" sz="2000" b="1" dirty="0" smtClean="0">
                <a:solidFill>
                  <a:srgbClr val="800000"/>
                </a:solidFill>
              </a:rPr>
              <a:t>1 Pet. 4:17-18; Heb. 12:17-29</a:t>
            </a:r>
            <a:r>
              <a:rPr lang="en-US" sz="2000" dirty="0" smtClean="0"/>
              <a:t>).</a:t>
            </a:r>
          </a:p>
          <a:p>
            <a:pPr>
              <a:lnSpc>
                <a:spcPct val="97000"/>
              </a:lnSpc>
              <a:spcBef>
                <a:spcPts val="0"/>
              </a:spcBef>
            </a:pPr>
            <a:r>
              <a:rPr lang="en-US" sz="2000" dirty="0" smtClean="0"/>
              <a:t>Likely represents Jesus on the throne (</a:t>
            </a:r>
            <a:r>
              <a:rPr lang="en-US" sz="2000" b="1" dirty="0" smtClean="0">
                <a:solidFill>
                  <a:srgbClr val="800000"/>
                </a:solidFill>
              </a:rPr>
              <a:t>James 4:11-12</a:t>
            </a:r>
            <a:r>
              <a:rPr lang="en-US" sz="2000" dirty="0" smtClean="0"/>
              <a:t>):</a:t>
            </a:r>
          </a:p>
          <a:p>
            <a:pPr marL="0" indent="0">
              <a:lnSpc>
                <a:spcPct val="97000"/>
              </a:lnSpc>
              <a:spcBef>
                <a:spcPts val="0"/>
              </a:spcBef>
              <a:buNone/>
            </a:pPr>
            <a:r>
              <a:rPr lang="en-US" sz="2000" i="1" dirty="0" smtClean="0">
                <a:solidFill>
                  <a:srgbClr val="800000"/>
                </a:solidFill>
              </a:rPr>
              <a:t>“For </a:t>
            </a:r>
            <a:r>
              <a:rPr lang="en-US" sz="2000" i="1" dirty="0">
                <a:solidFill>
                  <a:srgbClr val="800000"/>
                </a:solidFill>
              </a:rPr>
              <a:t>the Father judges no one, but has </a:t>
            </a:r>
            <a:r>
              <a:rPr lang="en-US" sz="2000" b="1" i="1" dirty="0">
                <a:solidFill>
                  <a:srgbClr val="800000"/>
                </a:solidFill>
              </a:rPr>
              <a:t>committed all judgment to the Son</a:t>
            </a:r>
            <a:r>
              <a:rPr lang="en-US" sz="2000" i="1" dirty="0" smtClean="0">
                <a:solidFill>
                  <a:srgbClr val="800000"/>
                </a:solidFill>
              </a:rPr>
              <a:t>, that </a:t>
            </a:r>
            <a:r>
              <a:rPr lang="en-US" sz="2000" i="1" dirty="0">
                <a:solidFill>
                  <a:srgbClr val="800000"/>
                </a:solidFill>
              </a:rPr>
              <a:t>all should </a:t>
            </a:r>
            <a:r>
              <a:rPr lang="en-US" sz="2000" b="1" i="1" dirty="0">
                <a:solidFill>
                  <a:srgbClr val="800000"/>
                </a:solidFill>
              </a:rPr>
              <a:t>honor the Son </a:t>
            </a:r>
            <a:r>
              <a:rPr lang="en-US" sz="2000" b="1" i="1" u="sng" dirty="0">
                <a:solidFill>
                  <a:srgbClr val="800000"/>
                </a:solidFill>
              </a:rPr>
              <a:t>just as they honor the Father</a:t>
            </a:r>
            <a:r>
              <a:rPr lang="en-US" sz="2000" i="1" dirty="0">
                <a:solidFill>
                  <a:srgbClr val="800000"/>
                </a:solidFill>
              </a:rPr>
              <a:t>. He who does not honor the Son does not honor the Father who sent Him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John </a:t>
            </a:r>
            <a:r>
              <a:rPr lang="en-US" sz="2000" b="1" dirty="0" smtClean="0">
                <a:solidFill>
                  <a:srgbClr val="800000"/>
                </a:solidFill>
              </a:rPr>
              <a:t>5:22-23</a:t>
            </a:r>
            <a:r>
              <a:rPr lang="en-US" sz="2000" dirty="0" smtClean="0"/>
              <a:t>)</a:t>
            </a:r>
          </a:p>
          <a:p>
            <a:pPr>
              <a:lnSpc>
                <a:spcPct val="97000"/>
              </a:lnSpc>
              <a:spcBef>
                <a:spcPts val="0"/>
              </a:spcBef>
            </a:pPr>
            <a:r>
              <a:rPr lang="en-US" sz="2000" dirty="0" smtClean="0"/>
              <a:t>Heaven, earth fleeing may represent dissolution universe (</a:t>
            </a:r>
            <a:r>
              <a:rPr lang="en-US" sz="2000" b="1" dirty="0" smtClean="0">
                <a:solidFill>
                  <a:srgbClr val="800000"/>
                </a:solidFill>
              </a:rPr>
              <a:t>Heb. 12:26-27; 2 Pet. 3</a:t>
            </a:r>
            <a:r>
              <a:rPr lang="en-US" sz="2000" dirty="0" smtClean="0"/>
              <a:t>).</a:t>
            </a:r>
          </a:p>
        </p:txBody>
      </p:sp>
    </p:spTree>
    <p:extLst>
      <p:ext uri="{BB962C8B-B14F-4D97-AF65-F5344CB8AC3E}">
        <p14:creationId xmlns:p14="http://schemas.microsoft.com/office/powerpoint/2010/main" val="5347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Canon</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2"/>
            </a:pPr>
            <a:r>
              <a:rPr lang="en-US" sz="2000" dirty="0"/>
              <a:t>What is the extent of this judgment?  Who is being judged?  And, what is being used to judge them?</a:t>
            </a:r>
            <a:endParaRPr lang="en-US" sz="2000" dirty="0" smtClean="0"/>
          </a:p>
          <a:p>
            <a:pPr marL="0" indent="0">
              <a:spcBef>
                <a:spcPts val="100"/>
              </a:spcBef>
              <a:buNone/>
            </a:pPr>
            <a:r>
              <a:rPr lang="en-US" sz="2000" i="1" dirty="0">
                <a:solidFill>
                  <a:srgbClr val="800000"/>
                </a:solidFill>
              </a:rPr>
              <a:t>And I saw </a:t>
            </a:r>
            <a:r>
              <a:rPr lang="en-US" sz="2000" b="1" i="1" dirty="0">
                <a:solidFill>
                  <a:srgbClr val="800000"/>
                </a:solidFill>
              </a:rPr>
              <a:t>the </a:t>
            </a:r>
            <a:r>
              <a:rPr lang="en-US" sz="2000" b="1" i="1" u="sng" dirty="0">
                <a:solidFill>
                  <a:srgbClr val="800000"/>
                </a:solidFill>
              </a:rPr>
              <a:t>dead, small and great</a:t>
            </a:r>
            <a:r>
              <a:rPr lang="en-US" sz="2000" b="1" i="1" dirty="0">
                <a:solidFill>
                  <a:srgbClr val="800000"/>
                </a:solidFill>
              </a:rPr>
              <a:t>, standing before God</a:t>
            </a:r>
            <a:r>
              <a:rPr lang="en-US" sz="2000" i="1" dirty="0">
                <a:solidFill>
                  <a:srgbClr val="800000"/>
                </a:solidFill>
              </a:rPr>
              <a:t>, and </a:t>
            </a:r>
            <a:r>
              <a:rPr lang="en-US" sz="2000" b="1" i="1" dirty="0">
                <a:solidFill>
                  <a:srgbClr val="800000"/>
                </a:solidFill>
              </a:rPr>
              <a:t>books were opened</a:t>
            </a:r>
            <a:r>
              <a:rPr lang="en-US" sz="2000" i="1" dirty="0">
                <a:solidFill>
                  <a:srgbClr val="800000"/>
                </a:solidFill>
              </a:rPr>
              <a:t>. And </a:t>
            </a:r>
            <a:r>
              <a:rPr lang="en-US" sz="2000" b="1" i="1" dirty="0">
                <a:solidFill>
                  <a:srgbClr val="800000"/>
                </a:solidFill>
              </a:rPr>
              <a:t>another book was opened, which is </a:t>
            </a:r>
            <a:r>
              <a:rPr lang="en-US" sz="2000" b="1" i="1" u="sng" dirty="0">
                <a:solidFill>
                  <a:srgbClr val="800000"/>
                </a:solidFill>
              </a:rPr>
              <a:t>the Book of Life</a:t>
            </a:r>
            <a:r>
              <a:rPr lang="en-US" sz="2000" i="1" dirty="0">
                <a:solidFill>
                  <a:srgbClr val="800000"/>
                </a:solidFill>
              </a:rPr>
              <a:t>. And </a:t>
            </a:r>
            <a:r>
              <a:rPr lang="en-US" sz="2000" b="1" i="1" dirty="0">
                <a:solidFill>
                  <a:srgbClr val="800000"/>
                </a:solidFill>
              </a:rPr>
              <a:t>the dead were judged </a:t>
            </a:r>
            <a:r>
              <a:rPr lang="en-US" sz="2000" b="1" i="1" u="sng" dirty="0">
                <a:solidFill>
                  <a:srgbClr val="800000"/>
                </a:solidFill>
              </a:rPr>
              <a:t>according to their works</a:t>
            </a:r>
            <a:r>
              <a:rPr lang="en-US" sz="2000" b="1" i="1" dirty="0">
                <a:solidFill>
                  <a:srgbClr val="800000"/>
                </a:solidFill>
              </a:rPr>
              <a:t>, by the things which were </a:t>
            </a:r>
            <a:r>
              <a:rPr lang="en-US" sz="2000" b="1" i="1" u="sng" dirty="0">
                <a:solidFill>
                  <a:srgbClr val="800000"/>
                </a:solidFill>
              </a:rPr>
              <a:t>written in the books</a:t>
            </a:r>
            <a:r>
              <a:rPr lang="en-US" sz="2000" i="1" dirty="0" smtClean="0">
                <a:solidFill>
                  <a:srgbClr val="800000"/>
                </a:solidFill>
              </a:rPr>
              <a:t>.  </a:t>
            </a:r>
            <a:r>
              <a:rPr lang="en-US" sz="2000" b="1" i="1" dirty="0" smtClean="0">
                <a:solidFill>
                  <a:srgbClr val="800000"/>
                </a:solidFill>
              </a:rPr>
              <a:t>The </a:t>
            </a:r>
            <a:r>
              <a:rPr lang="en-US" sz="2000" b="1" i="1" dirty="0">
                <a:solidFill>
                  <a:srgbClr val="800000"/>
                </a:solidFill>
              </a:rPr>
              <a:t>sea gave up the dead</a:t>
            </a:r>
            <a:r>
              <a:rPr lang="en-US" sz="2000" i="1" dirty="0">
                <a:solidFill>
                  <a:srgbClr val="800000"/>
                </a:solidFill>
              </a:rPr>
              <a:t> who were in it, and </a:t>
            </a:r>
            <a:r>
              <a:rPr lang="en-US" sz="2000" b="1" i="1" dirty="0">
                <a:solidFill>
                  <a:srgbClr val="800000"/>
                </a:solidFill>
              </a:rPr>
              <a:t>Death and Hades delivered up the dead </a:t>
            </a:r>
            <a:r>
              <a:rPr lang="en-US" sz="2000" i="1" dirty="0">
                <a:solidFill>
                  <a:srgbClr val="800000"/>
                </a:solidFill>
              </a:rPr>
              <a:t>who were in them. And </a:t>
            </a:r>
            <a:r>
              <a:rPr lang="en-US" sz="2000" b="1" i="1" dirty="0">
                <a:solidFill>
                  <a:srgbClr val="800000"/>
                </a:solidFill>
              </a:rPr>
              <a:t>they were judged, each one </a:t>
            </a:r>
            <a:r>
              <a:rPr lang="en-US" sz="2000" b="1" i="1" u="sng" dirty="0">
                <a:solidFill>
                  <a:srgbClr val="800000"/>
                </a:solidFill>
              </a:rPr>
              <a:t>according to his works</a:t>
            </a:r>
            <a:r>
              <a:rPr lang="en-US" sz="2000" i="1" dirty="0" smtClean="0">
                <a:solidFill>
                  <a:srgbClr val="800000"/>
                </a:solidFill>
              </a:rPr>
              <a:t>. </a:t>
            </a:r>
            <a:r>
              <a:rPr lang="en-US" sz="2000" dirty="0" smtClean="0"/>
              <a:t>(</a:t>
            </a:r>
            <a:r>
              <a:rPr lang="en-US" sz="2000" b="1" dirty="0" smtClean="0">
                <a:solidFill>
                  <a:srgbClr val="800000"/>
                </a:solidFill>
              </a:rPr>
              <a:t>Revelation 20:12-13</a:t>
            </a:r>
            <a:r>
              <a:rPr lang="en-US" sz="2000" dirty="0" smtClean="0"/>
              <a:t>)</a:t>
            </a:r>
          </a:p>
          <a:p>
            <a:pPr>
              <a:spcBef>
                <a:spcPts val="100"/>
              </a:spcBef>
            </a:pPr>
            <a:r>
              <a:rPr lang="en-US" sz="2000" dirty="0" smtClean="0"/>
              <a:t>Judgment includes everyone – no distinction (</a:t>
            </a:r>
            <a:r>
              <a:rPr lang="en-US" sz="2000" b="1" dirty="0" err="1" smtClean="0">
                <a:solidFill>
                  <a:srgbClr val="800000"/>
                </a:solidFill>
              </a:rPr>
              <a:t>Ecc</a:t>
            </a:r>
            <a:r>
              <a:rPr lang="en-US" sz="2000" b="1" dirty="0" smtClean="0">
                <a:solidFill>
                  <a:srgbClr val="800000"/>
                </a:solidFill>
              </a:rPr>
              <a:t>. 9:2-3; Heb. 9:27; Jn. 5:28-29</a:t>
            </a:r>
            <a:r>
              <a:rPr lang="en-US" sz="2000" dirty="0" smtClean="0"/>
              <a:t>).</a:t>
            </a:r>
          </a:p>
          <a:p>
            <a:pPr>
              <a:spcBef>
                <a:spcPts val="100"/>
              </a:spcBef>
            </a:pPr>
            <a:r>
              <a:rPr lang="en-US" sz="2000" dirty="0" smtClean="0"/>
              <a:t>More closely aligns to our concept of sentencing than determining (</a:t>
            </a:r>
            <a:r>
              <a:rPr lang="en-US" sz="2000" b="1" dirty="0" smtClean="0">
                <a:solidFill>
                  <a:srgbClr val="800000"/>
                </a:solidFill>
              </a:rPr>
              <a:t>Luke 16:19-31</a:t>
            </a:r>
            <a:r>
              <a:rPr lang="en-US" sz="2000" dirty="0" smtClean="0"/>
              <a:t>).</a:t>
            </a:r>
          </a:p>
          <a:p>
            <a:pPr>
              <a:spcBef>
                <a:spcPts val="100"/>
              </a:spcBef>
            </a:pPr>
            <a:r>
              <a:rPr lang="en-US" sz="2000" dirty="0" smtClean="0"/>
              <a:t>Three sources are consulted:</a:t>
            </a:r>
          </a:p>
          <a:p>
            <a:pPr lvl="1">
              <a:spcBef>
                <a:spcPts val="100"/>
              </a:spcBef>
            </a:pPr>
            <a:r>
              <a:rPr lang="en-US" sz="1600" i="1" dirty="0" smtClean="0">
                <a:solidFill>
                  <a:srgbClr val="800000"/>
                </a:solidFill>
              </a:rPr>
              <a:t>“The Book of Life”</a:t>
            </a:r>
            <a:r>
              <a:rPr lang="en-US" sz="1600" dirty="0" smtClean="0"/>
              <a:t> – Roll of righteous (</a:t>
            </a:r>
            <a:r>
              <a:rPr lang="en-US" sz="1600" b="1" dirty="0" smtClean="0">
                <a:solidFill>
                  <a:srgbClr val="800000"/>
                </a:solidFill>
              </a:rPr>
              <a:t>3:5; 21:27; Ex.32:32-33; Mal. 3:16-17; Lk.10:20; Phi.4:3</a:t>
            </a:r>
            <a:r>
              <a:rPr lang="en-US" sz="1600" dirty="0" smtClean="0"/>
              <a:t>).</a:t>
            </a:r>
          </a:p>
          <a:p>
            <a:pPr lvl="1">
              <a:spcBef>
                <a:spcPts val="100"/>
              </a:spcBef>
            </a:pPr>
            <a:r>
              <a:rPr lang="en-US" sz="1600" i="1" dirty="0" smtClean="0">
                <a:solidFill>
                  <a:srgbClr val="800000"/>
                </a:solidFill>
              </a:rPr>
              <a:t>“Their Works”</a:t>
            </a:r>
            <a:r>
              <a:rPr lang="en-US" sz="1600" dirty="0" smtClean="0"/>
              <a:t> – A person’s actions as well as their words judge them (</a:t>
            </a:r>
            <a:r>
              <a:rPr lang="en-US" sz="1600" b="1" dirty="0" smtClean="0">
                <a:solidFill>
                  <a:srgbClr val="800000"/>
                </a:solidFill>
              </a:rPr>
              <a:t>Mat. 12:36-37; Jude 15</a:t>
            </a:r>
            <a:r>
              <a:rPr lang="en-US" sz="1600" dirty="0" smtClean="0"/>
              <a:t>).</a:t>
            </a:r>
          </a:p>
          <a:p>
            <a:pPr lvl="1">
              <a:spcBef>
                <a:spcPts val="100"/>
              </a:spcBef>
            </a:pPr>
            <a:r>
              <a:rPr lang="en-US" sz="1600" i="1" dirty="0" smtClean="0">
                <a:solidFill>
                  <a:srgbClr val="800000"/>
                </a:solidFill>
              </a:rPr>
              <a:t>“The Books”</a:t>
            </a:r>
            <a:r>
              <a:rPr lang="en-US" sz="1600" dirty="0" smtClean="0"/>
              <a:t> – Represent revelation, Scripture –  the Canon (</a:t>
            </a:r>
            <a:r>
              <a:rPr lang="en-US" sz="1600" b="1" dirty="0" smtClean="0">
                <a:solidFill>
                  <a:srgbClr val="800000"/>
                </a:solidFill>
              </a:rPr>
              <a:t>John 12:48; Rom. 2:6-14; Heb. 1:1</a:t>
            </a:r>
            <a:r>
              <a:rPr lang="en-US" sz="1600" dirty="0" smtClean="0"/>
              <a:t>).</a:t>
            </a:r>
          </a:p>
          <a:p>
            <a:pPr>
              <a:spcBef>
                <a:spcPts val="100"/>
              </a:spcBef>
            </a:pPr>
            <a:r>
              <a:rPr lang="en-US" sz="2000" dirty="0" smtClean="0"/>
              <a:t>Where are a person’s intentions consulted in judgment (</a:t>
            </a:r>
            <a:r>
              <a:rPr lang="en-US" sz="2000" b="1" dirty="0" smtClean="0">
                <a:solidFill>
                  <a:srgbClr val="800000"/>
                </a:solidFill>
              </a:rPr>
              <a:t>Matthew 7:21-23</a:t>
            </a:r>
            <a:r>
              <a:rPr lang="en-US" sz="2000" dirty="0" smtClean="0"/>
              <a:t>)?</a:t>
            </a:r>
          </a:p>
        </p:txBody>
      </p:sp>
    </p:spTree>
    <p:extLst>
      <p:ext uri="{BB962C8B-B14F-4D97-AF65-F5344CB8AC3E}">
        <p14:creationId xmlns:p14="http://schemas.microsoft.com/office/powerpoint/2010/main" val="13297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Death’s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3"/>
            </a:pPr>
            <a:r>
              <a:rPr lang="en-US" sz="2000" dirty="0"/>
              <a:t>What else is destroyed at this time?  What is the significance of their destruction</a:t>
            </a:r>
            <a:r>
              <a:rPr lang="en-US" sz="2000" dirty="0" smtClean="0"/>
              <a:t>?</a:t>
            </a:r>
          </a:p>
          <a:p>
            <a:pPr marL="0" lvl="0" indent="0">
              <a:buNone/>
            </a:pPr>
            <a:r>
              <a:rPr lang="en-US" sz="2000" i="1" dirty="0">
                <a:solidFill>
                  <a:srgbClr val="800000"/>
                </a:solidFill>
              </a:rPr>
              <a:t>Then Death and Hades were </a:t>
            </a:r>
            <a:r>
              <a:rPr lang="en-US" sz="2000" b="1" i="1" dirty="0">
                <a:solidFill>
                  <a:srgbClr val="800000"/>
                </a:solidFill>
              </a:rPr>
              <a:t>cast into </a:t>
            </a:r>
            <a:r>
              <a:rPr lang="en-US" sz="2000" b="1" i="1" u="sng" dirty="0">
                <a:solidFill>
                  <a:srgbClr val="800000"/>
                </a:solidFill>
              </a:rPr>
              <a:t>the lake of fire</a:t>
            </a:r>
            <a:r>
              <a:rPr lang="en-US" sz="2000" i="1" dirty="0">
                <a:solidFill>
                  <a:srgbClr val="800000"/>
                </a:solidFill>
              </a:rPr>
              <a:t>. This is the second death</a:t>
            </a:r>
            <a:r>
              <a:rPr lang="en-US" sz="2000" i="1" dirty="0" smtClean="0">
                <a:solidFill>
                  <a:srgbClr val="800000"/>
                </a:solidFill>
              </a:rPr>
              <a:t>. </a:t>
            </a:r>
            <a:r>
              <a:rPr lang="en-US" sz="2000" dirty="0" smtClean="0"/>
              <a:t>(</a:t>
            </a:r>
            <a:r>
              <a:rPr lang="en-US" sz="2000" b="1" dirty="0" smtClean="0">
                <a:solidFill>
                  <a:srgbClr val="800000"/>
                </a:solidFill>
              </a:rPr>
              <a:t>Revelation 20:14</a:t>
            </a:r>
            <a:r>
              <a:rPr lang="en-US" sz="2000" dirty="0" smtClean="0"/>
              <a:t>)</a:t>
            </a:r>
          </a:p>
          <a:p>
            <a:r>
              <a:rPr lang="en-US" sz="2000" dirty="0" smtClean="0"/>
              <a:t>Represents the end of death – no more death for anyone – only eternity awaits.</a:t>
            </a:r>
          </a:p>
          <a:p>
            <a:r>
              <a:rPr lang="en-US" sz="2000" i="1" dirty="0" smtClean="0">
                <a:solidFill>
                  <a:srgbClr val="800000"/>
                </a:solidFill>
              </a:rPr>
              <a:t>“Hades”</a:t>
            </a:r>
            <a:r>
              <a:rPr lang="en-US" sz="2000" dirty="0" smtClean="0"/>
              <a:t> is the realm of the unseen (</a:t>
            </a:r>
            <a:r>
              <a:rPr lang="en-US" sz="2000" b="1" dirty="0" smtClean="0">
                <a:solidFill>
                  <a:srgbClr val="800000"/>
                </a:solidFill>
              </a:rPr>
              <a:t>Luke 16:22, 23, 26</a:t>
            </a:r>
            <a:r>
              <a:rPr lang="en-US" sz="2000" dirty="0" smtClean="0"/>
              <a:t>) – no more waiting place between death and eternity.</a:t>
            </a:r>
          </a:p>
          <a:p>
            <a:pPr marL="0" indent="0">
              <a:buNone/>
            </a:pPr>
            <a:r>
              <a:rPr lang="en-US" sz="2000" i="1" dirty="0">
                <a:solidFill>
                  <a:srgbClr val="800000"/>
                </a:solidFill>
              </a:rPr>
              <a:t>So when this corruptible has put on incorruption, and this mortal has put on immortality, then shall be brought to pass the saying that is written: </a:t>
            </a:r>
            <a:r>
              <a:rPr lang="en-US" sz="2000" i="1" dirty="0" smtClean="0">
                <a:solidFill>
                  <a:srgbClr val="800000"/>
                </a:solidFill>
              </a:rPr>
              <a:t>“</a:t>
            </a:r>
            <a:r>
              <a:rPr lang="en-US" sz="2000" b="1" i="1" dirty="0" smtClean="0">
                <a:solidFill>
                  <a:srgbClr val="800000"/>
                </a:solidFill>
              </a:rPr>
              <a:t>Death </a:t>
            </a:r>
            <a:r>
              <a:rPr lang="en-US" sz="2000" b="1" i="1" dirty="0">
                <a:solidFill>
                  <a:srgbClr val="800000"/>
                </a:solidFill>
              </a:rPr>
              <a:t>is swallowed up in </a:t>
            </a:r>
            <a:r>
              <a:rPr lang="en-US" sz="2000" b="1" i="1" dirty="0" smtClean="0">
                <a:solidFill>
                  <a:srgbClr val="800000"/>
                </a:solidFill>
              </a:rPr>
              <a:t>victory</a:t>
            </a:r>
            <a:r>
              <a:rPr lang="en-US" sz="2000" i="1" dirty="0" smtClean="0">
                <a:solidFill>
                  <a:srgbClr val="800000"/>
                </a:solidFill>
              </a:rPr>
              <a:t>.  </a:t>
            </a:r>
            <a:r>
              <a:rPr lang="en-US" sz="2000" b="1" i="1" dirty="0" smtClean="0">
                <a:solidFill>
                  <a:srgbClr val="800000"/>
                </a:solidFill>
              </a:rPr>
              <a:t>O </a:t>
            </a:r>
            <a:r>
              <a:rPr lang="en-US" sz="2000" b="1" i="1" u="sng" dirty="0">
                <a:solidFill>
                  <a:srgbClr val="800000"/>
                </a:solidFill>
              </a:rPr>
              <a:t>Death</a:t>
            </a:r>
            <a:r>
              <a:rPr lang="en-US" sz="2000" b="1" i="1" dirty="0">
                <a:solidFill>
                  <a:srgbClr val="800000"/>
                </a:solidFill>
              </a:rPr>
              <a:t>, where is your sting</a:t>
            </a:r>
            <a:r>
              <a:rPr lang="en-US" sz="2000" i="1" dirty="0">
                <a:solidFill>
                  <a:srgbClr val="800000"/>
                </a:solidFill>
              </a:rPr>
              <a:t>? </a:t>
            </a:r>
            <a:r>
              <a:rPr lang="en-US" sz="2000" b="1" i="1" dirty="0">
                <a:solidFill>
                  <a:srgbClr val="800000"/>
                </a:solidFill>
              </a:rPr>
              <a:t>O </a:t>
            </a:r>
            <a:r>
              <a:rPr lang="en-US" sz="2000" b="1" i="1" u="sng" dirty="0">
                <a:solidFill>
                  <a:srgbClr val="800000"/>
                </a:solidFill>
              </a:rPr>
              <a:t>Hades</a:t>
            </a:r>
            <a:r>
              <a:rPr lang="en-US" sz="2000" b="1" i="1" dirty="0">
                <a:solidFill>
                  <a:srgbClr val="800000"/>
                </a:solidFill>
              </a:rPr>
              <a:t>, where is your victory</a:t>
            </a:r>
            <a:r>
              <a:rPr lang="en-US" sz="2000" i="1" dirty="0" smtClean="0">
                <a:solidFill>
                  <a:srgbClr val="800000"/>
                </a:solidFill>
              </a:rPr>
              <a:t>?”   </a:t>
            </a:r>
            <a:r>
              <a:rPr lang="en-US" sz="2000" i="1" dirty="0">
                <a:solidFill>
                  <a:srgbClr val="800000"/>
                </a:solidFill>
              </a:rPr>
              <a:t>The sting of death is sin, and the strength of sin is the law</a:t>
            </a:r>
            <a:r>
              <a:rPr lang="en-US" sz="2000" i="1" dirty="0" smtClean="0">
                <a:solidFill>
                  <a:srgbClr val="800000"/>
                </a:solidFill>
              </a:rPr>
              <a:t>.  </a:t>
            </a:r>
            <a:r>
              <a:rPr lang="en-US" sz="2000" i="1" dirty="0">
                <a:solidFill>
                  <a:srgbClr val="800000"/>
                </a:solidFill>
              </a:rPr>
              <a:t>But thanks be to </a:t>
            </a:r>
            <a:r>
              <a:rPr lang="en-US" sz="2000" b="1" i="1" dirty="0">
                <a:solidFill>
                  <a:srgbClr val="800000"/>
                </a:solidFill>
              </a:rPr>
              <a:t>God, who gives us the </a:t>
            </a:r>
            <a:r>
              <a:rPr lang="en-US" sz="2000" b="1" i="1" u="sng" dirty="0">
                <a:solidFill>
                  <a:srgbClr val="800000"/>
                </a:solidFill>
              </a:rPr>
              <a:t>victory through our Lord Jesus Christ</a:t>
            </a:r>
            <a:r>
              <a:rPr lang="en-US" sz="2000" i="1" dirty="0" smtClean="0">
                <a:solidFill>
                  <a:srgbClr val="800000"/>
                </a:solidFill>
              </a:rPr>
              <a:t>.</a:t>
            </a:r>
            <a:r>
              <a:rPr lang="en-US" sz="2000" i="1" dirty="0" smtClean="0"/>
              <a:t> </a:t>
            </a:r>
            <a:r>
              <a:rPr lang="en-US" sz="2000" dirty="0" smtClean="0"/>
              <a:t>(</a:t>
            </a:r>
            <a:r>
              <a:rPr lang="en-US" sz="2000" b="1" dirty="0" smtClean="0">
                <a:solidFill>
                  <a:srgbClr val="800000"/>
                </a:solidFill>
              </a:rPr>
              <a:t>1 Cor. 15:54-57</a:t>
            </a:r>
            <a:r>
              <a:rPr lang="en-US" sz="2000" dirty="0" smtClean="0"/>
              <a:t>)</a:t>
            </a:r>
          </a:p>
        </p:txBody>
      </p:sp>
    </p:spTree>
    <p:extLst>
      <p:ext uri="{BB962C8B-B14F-4D97-AF65-F5344CB8AC3E}">
        <p14:creationId xmlns:p14="http://schemas.microsoft.com/office/powerpoint/2010/main" val="40912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Condemnation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4"/>
            </a:pPr>
            <a:r>
              <a:rPr lang="en-US" sz="2000" dirty="0"/>
              <a:t>Can any of these condemned entities return?  Are there any more remaining chances for forgiveness and second efforts at this point?  How do you know</a:t>
            </a:r>
            <a:r>
              <a:rPr lang="en-US" sz="2000" dirty="0" smtClean="0"/>
              <a:t>?</a:t>
            </a:r>
          </a:p>
          <a:p>
            <a:pPr marL="0" lvl="0" indent="0">
              <a:lnSpc>
                <a:spcPct val="97000"/>
              </a:lnSpc>
              <a:spcBef>
                <a:spcPts val="0"/>
              </a:spcBef>
              <a:buNone/>
            </a:pPr>
            <a:r>
              <a:rPr lang="en-US" sz="2000" i="1" dirty="0">
                <a:solidFill>
                  <a:srgbClr val="800000"/>
                </a:solidFill>
              </a:rPr>
              <a:t>Then Death and Hades were cast into the lake of fire. </a:t>
            </a:r>
            <a:r>
              <a:rPr lang="en-US" sz="2000" b="1" i="1" dirty="0">
                <a:solidFill>
                  <a:srgbClr val="800000"/>
                </a:solidFill>
              </a:rPr>
              <a:t>This is the </a:t>
            </a:r>
            <a:r>
              <a:rPr lang="en-US" sz="2000" b="1" i="1" u="sng" dirty="0">
                <a:solidFill>
                  <a:srgbClr val="800000"/>
                </a:solidFill>
              </a:rPr>
              <a:t>second death</a:t>
            </a:r>
            <a:r>
              <a:rPr lang="en-US" sz="2000" i="1" dirty="0" smtClean="0">
                <a:solidFill>
                  <a:srgbClr val="800000"/>
                </a:solidFill>
              </a:rPr>
              <a:t>.  And </a:t>
            </a:r>
            <a:r>
              <a:rPr lang="en-US" sz="2000" i="1" dirty="0">
                <a:solidFill>
                  <a:srgbClr val="800000"/>
                </a:solidFill>
              </a:rPr>
              <a:t>anyone </a:t>
            </a:r>
            <a:r>
              <a:rPr lang="en-US" sz="2000" b="1" i="1" dirty="0">
                <a:solidFill>
                  <a:srgbClr val="800000"/>
                </a:solidFill>
              </a:rPr>
              <a:t>not found written in the Book of Life was </a:t>
            </a:r>
            <a:r>
              <a:rPr lang="en-US" sz="2000" b="1" i="1" u="sng" dirty="0">
                <a:solidFill>
                  <a:srgbClr val="800000"/>
                </a:solidFill>
              </a:rPr>
              <a:t>cast into the lake of fire</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20:14-15</a:t>
            </a:r>
            <a:r>
              <a:rPr lang="en-US" sz="2000" dirty="0" smtClean="0"/>
              <a:t>)</a:t>
            </a:r>
          </a:p>
          <a:p>
            <a:pPr>
              <a:lnSpc>
                <a:spcPct val="97000"/>
              </a:lnSpc>
              <a:spcBef>
                <a:spcPts val="0"/>
              </a:spcBef>
            </a:pPr>
            <a:r>
              <a:rPr lang="en-US" sz="2000" dirty="0" smtClean="0"/>
              <a:t>No – after death, only judgment (</a:t>
            </a:r>
            <a:r>
              <a:rPr lang="en-US" sz="2000" b="1" dirty="0" smtClean="0">
                <a:solidFill>
                  <a:srgbClr val="800000"/>
                </a:solidFill>
              </a:rPr>
              <a:t>Hebrews 9:27</a:t>
            </a:r>
            <a:r>
              <a:rPr lang="en-US" sz="2000" dirty="0" smtClean="0"/>
              <a:t>).</a:t>
            </a:r>
          </a:p>
          <a:p>
            <a:pPr>
              <a:lnSpc>
                <a:spcPct val="97000"/>
              </a:lnSpc>
              <a:spcBef>
                <a:spcPts val="0"/>
              </a:spcBef>
            </a:pPr>
            <a:r>
              <a:rPr lang="en-US" sz="2000" dirty="0" smtClean="0"/>
              <a:t>This is the same place that holds the Devil, the Capital of Rome, the Roman Empire, and the Religion of Rome.  Can they come back?</a:t>
            </a:r>
          </a:p>
          <a:p>
            <a:pPr>
              <a:lnSpc>
                <a:spcPct val="97000"/>
              </a:lnSpc>
              <a:spcBef>
                <a:spcPts val="0"/>
              </a:spcBef>
            </a:pPr>
            <a:r>
              <a:rPr lang="en-US" sz="2000" dirty="0" smtClean="0"/>
              <a:t>Heaven and hell coexist for eternity:</a:t>
            </a:r>
          </a:p>
          <a:p>
            <a:pPr lvl="1">
              <a:lnSpc>
                <a:spcPct val="97000"/>
              </a:lnSpc>
              <a:spcBef>
                <a:spcPts val="0"/>
              </a:spcBef>
            </a:pPr>
            <a:r>
              <a:rPr lang="en-US" sz="1600" dirty="0" smtClean="0"/>
              <a:t>Punishment last as long as reward (</a:t>
            </a:r>
            <a:r>
              <a:rPr lang="en-US" sz="1600" b="1" dirty="0" smtClean="0">
                <a:solidFill>
                  <a:srgbClr val="800000"/>
                </a:solidFill>
              </a:rPr>
              <a:t>Matthew 25:41, 46; Mark 9:43-48; Revelation 14:9-11</a:t>
            </a:r>
            <a:r>
              <a:rPr lang="en-US" sz="1600" dirty="0" smtClean="0"/>
              <a:t>).</a:t>
            </a:r>
          </a:p>
          <a:p>
            <a:pPr lvl="1">
              <a:lnSpc>
                <a:spcPct val="97000"/>
              </a:lnSpc>
              <a:spcBef>
                <a:spcPts val="0"/>
              </a:spcBef>
            </a:pPr>
            <a:r>
              <a:rPr lang="en-US" sz="1600" dirty="0" smtClean="0"/>
              <a:t>Righteous serve God </a:t>
            </a:r>
            <a:r>
              <a:rPr lang="en-US" sz="1600" i="1" dirty="0" smtClean="0">
                <a:solidFill>
                  <a:srgbClr val="800000"/>
                </a:solidFill>
              </a:rPr>
              <a:t>“day and night”</a:t>
            </a:r>
            <a:r>
              <a:rPr lang="en-US" sz="1600" dirty="0" smtClean="0"/>
              <a:t> . Wicked have no relief </a:t>
            </a:r>
            <a:r>
              <a:rPr lang="en-US" sz="1600" i="1" dirty="0" smtClean="0">
                <a:solidFill>
                  <a:srgbClr val="800000"/>
                </a:solidFill>
              </a:rPr>
              <a:t>“day and night”</a:t>
            </a:r>
            <a:r>
              <a:rPr lang="en-US" sz="1600" i="1" dirty="0" smtClean="0"/>
              <a:t> </a:t>
            </a:r>
            <a:r>
              <a:rPr lang="en-US" sz="1600" dirty="0" smtClean="0"/>
              <a:t>(</a:t>
            </a:r>
            <a:r>
              <a:rPr lang="en-US" sz="1600" b="1" dirty="0" smtClean="0">
                <a:solidFill>
                  <a:srgbClr val="800000"/>
                </a:solidFill>
              </a:rPr>
              <a:t>Rev. 7:15; 14:11</a:t>
            </a:r>
            <a:r>
              <a:rPr lang="en-US" sz="1600" dirty="0" smtClean="0"/>
              <a:t>).</a:t>
            </a:r>
          </a:p>
          <a:p>
            <a:pPr lvl="1">
              <a:lnSpc>
                <a:spcPct val="97000"/>
              </a:lnSpc>
              <a:spcBef>
                <a:spcPts val="0"/>
              </a:spcBef>
            </a:pPr>
            <a:r>
              <a:rPr lang="en-US" sz="1600" dirty="0" smtClean="0"/>
              <a:t>Hell is place of </a:t>
            </a:r>
            <a:r>
              <a:rPr lang="en-US" sz="1600" i="1" dirty="0" smtClean="0">
                <a:solidFill>
                  <a:srgbClr val="800000"/>
                </a:solidFill>
              </a:rPr>
              <a:t>“outer darkness”</a:t>
            </a:r>
            <a:r>
              <a:rPr lang="en-US" sz="1600" dirty="0" smtClean="0"/>
              <a:t> . Heaven has </a:t>
            </a:r>
            <a:r>
              <a:rPr lang="en-US" sz="1600" i="1" dirty="0" smtClean="0">
                <a:solidFill>
                  <a:srgbClr val="800000"/>
                </a:solidFill>
              </a:rPr>
              <a:t>“no night”</a:t>
            </a:r>
            <a:r>
              <a:rPr lang="en-US" sz="1600" dirty="0" smtClean="0"/>
              <a:t> (</a:t>
            </a:r>
            <a:r>
              <a:rPr lang="en-US" sz="1600" b="1" dirty="0" smtClean="0">
                <a:solidFill>
                  <a:srgbClr val="800000"/>
                </a:solidFill>
              </a:rPr>
              <a:t>Mat. 10:28; 22:13; 25:30; Rev. 21:25</a:t>
            </a:r>
            <a:r>
              <a:rPr lang="en-US" sz="1600" dirty="0" smtClean="0"/>
              <a:t>).</a:t>
            </a:r>
          </a:p>
          <a:p>
            <a:pPr lvl="1">
              <a:lnSpc>
                <a:spcPct val="97000"/>
              </a:lnSpc>
              <a:spcBef>
                <a:spcPts val="0"/>
              </a:spcBef>
            </a:pPr>
            <a:r>
              <a:rPr lang="en-US" sz="1600" dirty="0" smtClean="0"/>
              <a:t>Since day is in heaven and night in hell, one continues as long as the other (</a:t>
            </a:r>
            <a:r>
              <a:rPr lang="en-US" sz="1600" dirty="0" err="1" smtClean="0"/>
              <a:t>Harkrider</a:t>
            </a:r>
            <a:r>
              <a:rPr lang="en-US" sz="1600" dirty="0" smtClean="0"/>
              <a:t>, 237).</a:t>
            </a:r>
          </a:p>
          <a:p>
            <a:pPr>
              <a:lnSpc>
                <a:spcPct val="97000"/>
              </a:lnSpc>
              <a:spcBef>
                <a:spcPts val="0"/>
              </a:spcBef>
            </a:pPr>
            <a:r>
              <a:rPr lang="en-US" sz="2000" dirty="0" smtClean="0"/>
              <a:t>Don’t forget the impartiality, mercy &amp; love of God (</a:t>
            </a:r>
            <a:r>
              <a:rPr lang="en-US" sz="2000" b="1" dirty="0" smtClean="0">
                <a:solidFill>
                  <a:srgbClr val="800000"/>
                </a:solidFill>
              </a:rPr>
              <a:t>Rm.2:11; 2Pt.3:9; 1Tm.2:3-4</a:t>
            </a:r>
            <a:r>
              <a:rPr lang="en-US" sz="2000" dirty="0" smtClean="0"/>
              <a:t>).</a:t>
            </a:r>
          </a:p>
          <a:p>
            <a:pPr>
              <a:lnSpc>
                <a:spcPct val="97000"/>
              </a:lnSpc>
              <a:spcBef>
                <a:spcPts val="0"/>
              </a:spcBef>
            </a:pPr>
            <a:r>
              <a:rPr lang="en-US" sz="2000" dirty="0" smtClean="0"/>
              <a:t>Discuss meaning of the </a:t>
            </a:r>
            <a:r>
              <a:rPr lang="en-US" sz="2000" i="1" dirty="0" smtClean="0">
                <a:solidFill>
                  <a:srgbClr val="800000"/>
                </a:solidFill>
              </a:rPr>
              <a:t>“second death”</a:t>
            </a:r>
            <a:r>
              <a:rPr lang="en-US" sz="2000" dirty="0" smtClean="0"/>
              <a:t> with </a:t>
            </a:r>
            <a:r>
              <a:rPr lang="en-US" sz="2000" b="1" dirty="0" smtClean="0">
                <a:solidFill>
                  <a:srgbClr val="800000"/>
                </a:solidFill>
              </a:rPr>
              <a:t>21:8</a:t>
            </a:r>
            <a:r>
              <a:rPr lang="en-US" sz="2000" dirty="0" smtClean="0"/>
              <a:t>.</a:t>
            </a:r>
          </a:p>
        </p:txBody>
      </p:sp>
    </p:spTree>
    <p:extLst>
      <p:ext uri="{BB962C8B-B14F-4D97-AF65-F5344CB8AC3E}">
        <p14:creationId xmlns:p14="http://schemas.microsoft.com/office/powerpoint/2010/main" val="40739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22 – </a:t>
            </a:r>
            <a:r>
              <a:rPr lang="en-US" sz="1800" dirty="0" smtClean="0"/>
              <a:t>New Heaven, Earth, and Jerusalem</a:t>
            </a:r>
            <a:endParaRPr lang="en-US" sz="1800" b="1" dirty="0"/>
          </a:p>
        </p:txBody>
      </p:sp>
    </p:spTree>
    <p:extLst>
      <p:ext uri="{BB962C8B-B14F-4D97-AF65-F5344CB8AC3E}">
        <p14:creationId xmlns:p14="http://schemas.microsoft.com/office/powerpoint/2010/main" val="3880568461"/>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New Heaven and</a:t>
            </a:r>
          </a:p>
          <a:p>
            <a:r>
              <a:rPr lang="en-US" dirty="0" smtClean="0"/>
              <a:t>the New Earth</a:t>
            </a:r>
          </a:p>
          <a:p>
            <a:r>
              <a:rPr lang="en-US" dirty="0" smtClean="0"/>
              <a:t>Revelation 21:1-8</a:t>
            </a:r>
            <a:endParaRPr lang="en-US" dirty="0"/>
          </a:p>
        </p:txBody>
      </p:sp>
    </p:spTree>
    <p:extLst>
      <p:ext uri="{BB962C8B-B14F-4D97-AF65-F5344CB8AC3E}">
        <p14:creationId xmlns:p14="http://schemas.microsoft.com/office/powerpoint/2010/main" val="2701414562"/>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Heaven and a New Earth”</a:t>
            </a:r>
            <a:endParaRPr lang="en-US" dirty="0"/>
          </a:p>
        </p:txBody>
      </p:sp>
      <p:sp>
        <p:nvSpPr>
          <p:cNvPr id="3" name="Content Placeholder 2"/>
          <p:cNvSpPr>
            <a:spLocks noGrp="1"/>
          </p:cNvSpPr>
          <p:nvPr>
            <p:ph sz="quarter" idx="10"/>
          </p:nvPr>
        </p:nvSpPr>
        <p:spPr/>
        <p:txBody>
          <a:bodyPr/>
          <a:lstStyle/>
          <a:p>
            <a:pPr marL="0" lvl="0" indent="0">
              <a:buNone/>
            </a:pPr>
            <a:r>
              <a:rPr lang="en-US" sz="1800" i="1" dirty="0" smtClean="0">
                <a:solidFill>
                  <a:srgbClr val="800000"/>
                </a:solidFill>
              </a:rPr>
              <a:t>Now I saw </a:t>
            </a:r>
            <a:r>
              <a:rPr lang="en-US" sz="1800" b="1" i="1" dirty="0" smtClean="0">
                <a:solidFill>
                  <a:srgbClr val="800000"/>
                </a:solidFill>
              </a:rPr>
              <a:t>a new heaven and a new earth, for the first heaven and the first earth had </a:t>
            </a:r>
            <a:r>
              <a:rPr lang="en-US" sz="1800" b="1" i="1" u="sng" dirty="0" smtClean="0">
                <a:solidFill>
                  <a:srgbClr val="800000"/>
                </a:solidFill>
              </a:rPr>
              <a:t>passed away</a:t>
            </a:r>
            <a:r>
              <a:rPr lang="en-US" sz="1800" i="1" dirty="0" smtClean="0">
                <a:solidFill>
                  <a:srgbClr val="800000"/>
                </a:solidFill>
              </a:rPr>
              <a:t>. Also there was </a:t>
            </a:r>
            <a:r>
              <a:rPr lang="en-US" sz="1800" b="1" i="1" dirty="0" smtClean="0">
                <a:solidFill>
                  <a:srgbClr val="800000"/>
                </a:solidFill>
              </a:rPr>
              <a:t>no more sea</a:t>
            </a:r>
            <a:r>
              <a:rPr lang="en-US" sz="1800" i="1" dirty="0" smtClean="0">
                <a:solidFill>
                  <a:srgbClr val="800000"/>
                </a:solidFill>
              </a:rPr>
              <a:t>. </a:t>
            </a:r>
            <a:r>
              <a:rPr lang="en-US" sz="1800" dirty="0" smtClean="0"/>
              <a:t>(</a:t>
            </a:r>
            <a:r>
              <a:rPr lang="en-US" sz="1800" b="1" dirty="0" smtClean="0">
                <a:solidFill>
                  <a:srgbClr val="800000"/>
                </a:solidFill>
              </a:rPr>
              <a:t>Revelation 21:1</a:t>
            </a:r>
            <a:r>
              <a:rPr lang="en-US" sz="1800" dirty="0" smtClean="0"/>
              <a:t>)</a:t>
            </a:r>
          </a:p>
          <a:p>
            <a:pPr marL="346075" lvl="0" indent="-346075">
              <a:buFont typeface="+mj-lt"/>
              <a:buAutoNum type="arabicPeriod"/>
            </a:pPr>
            <a:r>
              <a:rPr lang="en-US" sz="1800" dirty="0" smtClean="0"/>
              <a:t>Why </a:t>
            </a:r>
            <a:r>
              <a:rPr lang="en-US" sz="1800" dirty="0"/>
              <a:t>is a </a:t>
            </a:r>
            <a:r>
              <a:rPr lang="en-US" sz="1800" i="1" dirty="0">
                <a:solidFill>
                  <a:srgbClr val="800000"/>
                </a:solidFill>
              </a:rPr>
              <a:t>“new heaven and new earth”</a:t>
            </a:r>
            <a:r>
              <a:rPr lang="en-US" sz="1800" dirty="0"/>
              <a:t> required?  What is the significance of there being </a:t>
            </a:r>
            <a:r>
              <a:rPr lang="en-US" sz="1800" i="1" dirty="0">
                <a:solidFill>
                  <a:srgbClr val="800000"/>
                </a:solidFill>
              </a:rPr>
              <a:t>“no more sea”</a:t>
            </a:r>
            <a:r>
              <a:rPr lang="en-US" sz="1800" dirty="0"/>
              <a:t>?</a:t>
            </a:r>
            <a:endParaRPr lang="en-US" sz="1800" dirty="0" smtClean="0"/>
          </a:p>
          <a:p>
            <a:r>
              <a:rPr lang="en-US" sz="1800" dirty="0" smtClean="0"/>
              <a:t>Old heaven and earth represent corruption – spiritual and physical (</a:t>
            </a:r>
            <a:r>
              <a:rPr lang="en-US" sz="1800" b="1" dirty="0" smtClean="0">
                <a:solidFill>
                  <a:srgbClr val="800000"/>
                </a:solidFill>
              </a:rPr>
              <a:t>Leviticus 18:25-28; 1 Corinthians 15:49-55; 2 Peter 3:7-13</a:t>
            </a:r>
            <a:r>
              <a:rPr lang="en-US" sz="1800" dirty="0" smtClean="0"/>
              <a:t>).</a:t>
            </a:r>
          </a:p>
          <a:p>
            <a:pPr marL="0" indent="0">
              <a:spcBef>
                <a:spcPts val="0"/>
              </a:spcBef>
              <a:buNone/>
            </a:pPr>
            <a:r>
              <a:rPr lang="en-US" sz="1800" i="1" dirty="0">
                <a:solidFill>
                  <a:srgbClr val="800000"/>
                </a:solidFill>
              </a:rPr>
              <a:t>For behold, </a:t>
            </a:r>
            <a:r>
              <a:rPr lang="en-US" sz="1800" b="1" i="1" dirty="0">
                <a:solidFill>
                  <a:srgbClr val="800000"/>
                </a:solidFill>
              </a:rPr>
              <a:t>I create new heavens and a new earth</a:t>
            </a:r>
            <a:r>
              <a:rPr lang="en-US" sz="1800" i="1" dirty="0">
                <a:solidFill>
                  <a:srgbClr val="800000"/>
                </a:solidFill>
              </a:rPr>
              <a:t>; And the </a:t>
            </a:r>
            <a:r>
              <a:rPr lang="en-US" sz="1800" b="1" i="1" dirty="0">
                <a:solidFill>
                  <a:srgbClr val="800000"/>
                </a:solidFill>
              </a:rPr>
              <a:t>former shall not be remembered </a:t>
            </a:r>
            <a:r>
              <a:rPr lang="en-US" sz="1800" i="1" dirty="0">
                <a:solidFill>
                  <a:srgbClr val="800000"/>
                </a:solidFill>
              </a:rPr>
              <a:t>or come to mind. But be glad and rejoice forever in what I create; For behold, </a:t>
            </a:r>
            <a:r>
              <a:rPr lang="en-US" sz="1800" b="1" i="1" dirty="0">
                <a:solidFill>
                  <a:srgbClr val="800000"/>
                </a:solidFill>
              </a:rPr>
              <a:t>I create Jerusalem as a rejoicing</a:t>
            </a:r>
            <a:r>
              <a:rPr lang="en-US" sz="1800" i="1" dirty="0">
                <a:solidFill>
                  <a:srgbClr val="800000"/>
                </a:solidFill>
              </a:rPr>
              <a:t>, And her people a joy. … Then they shall bring all your brethren for an offering to the LORD out of all nations … to My holy mountain Jerusalem … And I will also take some of them for priests and Levites,” says the LORD.  For as </a:t>
            </a:r>
            <a:r>
              <a:rPr lang="en-US" sz="1800" b="1" i="1" dirty="0">
                <a:solidFill>
                  <a:srgbClr val="800000"/>
                </a:solidFill>
              </a:rPr>
              <a:t>the new heavens and the new earth Which I will make shall remain before Me</a:t>
            </a:r>
            <a:r>
              <a:rPr lang="en-US" sz="1800" i="1" dirty="0">
                <a:solidFill>
                  <a:srgbClr val="800000"/>
                </a:solidFill>
              </a:rPr>
              <a:t>,” says the LORD, “So shall your descendants and your name remain.” </a:t>
            </a:r>
            <a:r>
              <a:rPr lang="en-US" sz="1800" dirty="0"/>
              <a:t>(</a:t>
            </a:r>
            <a:r>
              <a:rPr lang="en-US" sz="1800" b="1" dirty="0">
                <a:solidFill>
                  <a:srgbClr val="800000"/>
                </a:solidFill>
              </a:rPr>
              <a:t>Isaiah 65:17-18; 66:20-22</a:t>
            </a:r>
            <a:r>
              <a:rPr lang="en-US" sz="1800" dirty="0"/>
              <a:t>)</a:t>
            </a:r>
          </a:p>
          <a:p>
            <a:pPr>
              <a:spcBef>
                <a:spcPts val="0"/>
              </a:spcBef>
            </a:pPr>
            <a:r>
              <a:rPr lang="en-US" sz="1800" dirty="0"/>
              <a:t>Refers to the sweeping changes introduced by Messianic kingdom – applied to </a:t>
            </a:r>
            <a:r>
              <a:rPr lang="en-US" sz="1800" dirty="0" smtClean="0"/>
              <a:t>end time.</a:t>
            </a:r>
          </a:p>
          <a:p>
            <a:pPr>
              <a:spcBef>
                <a:spcPts val="0"/>
              </a:spcBef>
            </a:pPr>
            <a:r>
              <a:rPr lang="en-US" sz="1800" dirty="0" smtClean="0"/>
              <a:t>Sea? Either likely no more barrier to God (no death, </a:t>
            </a:r>
            <a:r>
              <a:rPr lang="en-US" sz="1800" b="1" dirty="0" smtClean="0">
                <a:solidFill>
                  <a:srgbClr val="800000"/>
                </a:solidFill>
              </a:rPr>
              <a:t>4:6; 15:2</a:t>
            </a:r>
            <a:r>
              <a:rPr lang="en-US" sz="1800" dirty="0" smtClean="0"/>
              <a:t>) or possibly no society (</a:t>
            </a:r>
            <a:r>
              <a:rPr lang="en-US" sz="1800" b="1" dirty="0" smtClean="0">
                <a:solidFill>
                  <a:srgbClr val="800000"/>
                </a:solidFill>
              </a:rPr>
              <a:t>13:1</a:t>
            </a:r>
            <a:r>
              <a:rPr lang="en-US" sz="1800" dirty="0" smtClean="0"/>
              <a:t>).</a:t>
            </a:r>
          </a:p>
        </p:txBody>
      </p:sp>
    </p:spTree>
    <p:extLst>
      <p:ext uri="{BB962C8B-B14F-4D97-AF65-F5344CB8AC3E}">
        <p14:creationId xmlns:p14="http://schemas.microsoft.com/office/powerpoint/2010/main" val="21821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Our First Love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
            </a:pPr>
            <a:r>
              <a:rPr lang="en-US" sz="2000" dirty="0"/>
              <a:t>What rebuke did Jesus provide the Ephesian church?  Was this merely an attitude or motivation issue?  How can you tell?  What lessons can we learn from their failures?</a:t>
            </a:r>
            <a:endParaRPr lang="en-US" sz="2000" dirty="0" smtClean="0"/>
          </a:p>
          <a:p>
            <a:pPr marL="0" indent="0">
              <a:spcBef>
                <a:spcPts val="0"/>
              </a:spcBef>
              <a:buNone/>
            </a:pPr>
            <a:r>
              <a:rPr lang="en-US" sz="2000" i="1" dirty="0" smtClean="0">
                <a:solidFill>
                  <a:srgbClr val="800000"/>
                </a:solidFill>
              </a:rPr>
              <a:t>“</a:t>
            </a:r>
            <a:r>
              <a:rPr lang="en-US" sz="2000" b="1" i="1" u="sng" dirty="0" smtClean="0">
                <a:solidFill>
                  <a:srgbClr val="800000"/>
                </a:solidFill>
              </a:rPr>
              <a:t>Nevertheless</a:t>
            </a:r>
            <a:r>
              <a:rPr lang="en-US" sz="2000" i="1" dirty="0" smtClean="0">
                <a:solidFill>
                  <a:srgbClr val="800000"/>
                </a:solidFill>
              </a:rPr>
              <a:t> </a:t>
            </a:r>
            <a:r>
              <a:rPr lang="en-US" sz="2000" b="1" i="1" dirty="0">
                <a:solidFill>
                  <a:srgbClr val="800000"/>
                </a:solidFill>
              </a:rPr>
              <a:t>I have this against you</a:t>
            </a:r>
            <a:r>
              <a:rPr lang="en-US" sz="2000" i="1" dirty="0">
                <a:solidFill>
                  <a:srgbClr val="800000"/>
                </a:solidFill>
              </a:rPr>
              <a:t>, that </a:t>
            </a:r>
            <a:r>
              <a:rPr lang="en-US" sz="2000" b="1" i="1" dirty="0">
                <a:solidFill>
                  <a:srgbClr val="800000"/>
                </a:solidFill>
              </a:rPr>
              <a:t>you have </a:t>
            </a:r>
            <a:r>
              <a:rPr lang="en-US" sz="2000" b="1" i="1" u="sng" dirty="0">
                <a:solidFill>
                  <a:srgbClr val="800000"/>
                </a:solidFill>
              </a:rPr>
              <a:t>left your first </a:t>
            </a:r>
            <a:r>
              <a:rPr lang="en-US" sz="2000" b="1" i="1" u="sng" dirty="0" smtClean="0">
                <a:solidFill>
                  <a:srgbClr val="800000"/>
                </a:solidFill>
              </a:rPr>
              <a:t>love</a:t>
            </a:r>
            <a:r>
              <a:rPr lang="en-US" sz="2000" i="1" dirty="0" smtClean="0">
                <a:solidFill>
                  <a:srgbClr val="800000"/>
                </a:solidFill>
              </a:rPr>
              <a:t>.  </a:t>
            </a:r>
            <a:r>
              <a:rPr lang="en-US" sz="2000" b="1" i="1" u="sng" dirty="0" smtClean="0">
                <a:solidFill>
                  <a:srgbClr val="800000"/>
                </a:solidFill>
              </a:rPr>
              <a:t>Remember</a:t>
            </a:r>
            <a:r>
              <a:rPr lang="en-US" sz="2000" b="1" i="1" dirty="0" smtClean="0">
                <a:solidFill>
                  <a:srgbClr val="800000"/>
                </a:solidFill>
              </a:rPr>
              <a:t> </a:t>
            </a:r>
            <a:r>
              <a:rPr lang="en-US" sz="2000" b="1" i="1" dirty="0">
                <a:solidFill>
                  <a:srgbClr val="800000"/>
                </a:solidFill>
              </a:rPr>
              <a:t>therefore from where </a:t>
            </a:r>
            <a:r>
              <a:rPr lang="en-US" sz="2000" b="1" i="1" u="sng" dirty="0">
                <a:solidFill>
                  <a:srgbClr val="800000"/>
                </a:solidFill>
              </a:rPr>
              <a:t>you have fallen</a:t>
            </a:r>
            <a:r>
              <a:rPr lang="en-US" sz="2000" i="1" dirty="0">
                <a:solidFill>
                  <a:srgbClr val="800000"/>
                </a:solidFill>
              </a:rPr>
              <a:t>; </a:t>
            </a:r>
            <a:r>
              <a:rPr lang="en-US" sz="2000" b="1" i="1" u="sng" dirty="0">
                <a:solidFill>
                  <a:srgbClr val="800000"/>
                </a:solidFill>
              </a:rPr>
              <a:t>repent</a:t>
            </a:r>
            <a:r>
              <a:rPr lang="en-US" sz="2000" b="1" i="1" dirty="0">
                <a:solidFill>
                  <a:srgbClr val="800000"/>
                </a:solidFill>
              </a:rPr>
              <a:t> and </a:t>
            </a:r>
            <a:r>
              <a:rPr lang="en-US" sz="2000" b="1" i="1" u="sng" dirty="0">
                <a:solidFill>
                  <a:srgbClr val="800000"/>
                </a:solidFill>
              </a:rPr>
              <a:t>do the first works</a:t>
            </a:r>
            <a:r>
              <a:rPr lang="en-US" sz="2000" i="1" dirty="0">
                <a:solidFill>
                  <a:srgbClr val="800000"/>
                </a:solidFill>
              </a:rPr>
              <a:t>, or else </a:t>
            </a:r>
            <a:r>
              <a:rPr lang="en-US" sz="2000" b="1" i="1" dirty="0">
                <a:solidFill>
                  <a:srgbClr val="800000"/>
                </a:solidFill>
              </a:rPr>
              <a:t>I will come to you quickly and </a:t>
            </a:r>
            <a:r>
              <a:rPr lang="en-US" sz="2000" b="1" i="1" u="sng" dirty="0">
                <a:solidFill>
                  <a:srgbClr val="800000"/>
                </a:solidFill>
              </a:rPr>
              <a:t>remove your lampstand</a:t>
            </a:r>
            <a:r>
              <a:rPr lang="en-US" sz="2000" b="1" i="1" dirty="0">
                <a:solidFill>
                  <a:srgbClr val="800000"/>
                </a:solidFill>
              </a:rPr>
              <a:t> from its </a:t>
            </a:r>
            <a:r>
              <a:rPr lang="en-US" sz="2000" b="1" i="1" dirty="0" smtClean="0">
                <a:solidFill>
                  <a:srgbClr val="800000"/>
                </a:solidFill>
              </a:rPr>
              <a:t>place</a:t>
            </a:r>
            <a:r>
              <a:rPr lang="en-US" sz="2000" i="1" dirty="0" smtClean="0">
                <a:solidFill>
                  <a:srgbClr val="800000"/>
                </a:solidFill>
              </a:rPr>
              <a:t> – unless you </a:t>
            </a:r>
            <a:r>
              <a:rPr lang="en-US" sz="2000" i="1" dirty="0">
                <a:solidFill>
                  <a:srgbClr val="800000"/>
                </a:solidFill>
              </a:rPr>
              <a:t>repent</a:t>
            </a:r>
            <a:r>
              <a:rPr lang="en-US" sz="2000" i="1" dirty="0" smtClean="0">
                <a:solidFill>
                  <a:srgbClr val="800000"/>
                </a:solidFill>
              </a:rPr>
              <a:t>.” </a:t>
            </a:r>
            <a:r>
              <a:rPr lang="en-US" sz="2000" dirty="0" smtClean="0"/>
              <a:t>(</a:t>
            </a:r>
            <a:r>
              <a:rPr lang="en-US" sz="2000" b="1" dirty="0" smtClean="0">
                <a:solidFill>
                  <a:srgbClr val="800000"/>
                </a:solidFill>
              </a:rPr>
              <a:t>Revelation 2:4-5</a:t>
            </a:r>
            <a:r>
              <a:rPr lang="en-US" sz="2000" dirty="0" smtClean="0"/>
              <a:t>)</a:t>
            </a:r>
          </a:p>
          <a:p>
            <a:pPr>
              <a:spcBef>
                <a:spcPts val="0"/>
              </a:spcBef>
            </a:pPr>
            <a:r>
              <a:rPr lang="en-US" sz="2000" dirty="0" smtClean="0"/>
              <a:t>They had </a:t>
            </a:r>
            <a:r>
              <a:rPr lang="en-US" sz="2000" i="1" dirty="0" smtClean="0">
                <a:solidFill>
                  <a:srgbClr val="800000"/>
                </a:solidFill>
              </a:rPr>
              <a:t>“left their first love”</a:t>
            </a:r>
            <a:r>
              <a:rPr lang="en-US" sz="2000" dirty="0" smtClean="0"/>
              <a:t>.  No hint previously (</a:t>
            </a:r>
            <a:r>
              <a:rPr lang="en-US" sz="2000" b="1" dirty="0" smtClean="0">
                <a:solidFill>
                  <a:srgbClr val="800000"/>
                </a:solidFill>
              </a:rPr>
              <a:t>Eph. 1:16</a:t>
            </a:r>
            <a:r>
              <a:rPr lang="en-US" sz="2000" dirty="0" smtClean="0"/>
              <a:t>).</a:t>
            </a:r>
          </a:p>
          <a:p>
            <a:pPr>
              <a:spcBef>
                <a:spcPts val="0"/>
              </a:spcBef>
            </a:pPr>
            <a:r>
              <a:rPr lang="en-US" sz="2000" dirty="0" smtClean="0"/>
              <a:t>30 years had passed since Ephesians was written.  2</a:t>
            </a:r>
            <a:r>
              <a:rPr lang="en-US" sz="2000" baseline="30000" dirty="0" smtClean="0"/>
              <a:t>nd</a:t>
            </a:r>
            <a:r>
              <a:rPr lang="en-US" sz="2000" dirty="0" smtClean="0"/>
              <a:t> generation Christians?</a:t>
            </a:r>
            <a:endParaRPr lang="en-US" sz="2000" dirty="0"/>
          </a:p>
          <a:p>
            <a:pPr>
              <a:spcBef>
                <a:spcPts val="0"/>
              </a:spcBef>
            </a:pPr>
            <a:r>
              <a:rPr lang="en-US" sz="2000" dirty="0" smtClean="0"/>
              <a:t>Danger of losing </a:t>
            </a:r>
            <a:r>
              <a:rPr lang="en-US" sz="2000" i="1" dirty="0" smtClean="0">
                <a:solidFill>
                  <a:srgbClr val="800000"/>
                </a:solidFill>
              </a:rPr>
              <a:t>“lampstand”</a:t>
            </a:r>
            <a:r>
              <a:rPr lang="en-US" sz="2000" dirty="0" smtClean="0"/>
              <a:t>!</a:t>
            </a:r>
          </a:p>
          <a:p>
            <a:pPr>
              <a:spcBef>
                <a:spcPts val="0"/>
              </a:spcBef>
            </a:pPr>
            <a:r>
              <a:rPr lang="en-US" sz="2000" dirty="0" smtClean="0"/>
              <a:t>More than </a:t>
            </a:r>
            <a:r>
              <a:rPr lang="en-US" sz="2000" b="1" i="1" dirty="0" smtClean="0"/>
              <a:t>just</a:t>
            </a:r>
            <a:r>
              <a:rPr lang="en-US" sz="2000" dirty="0" smtClean="0"/>
              <a:t> attitude.  Required:  remembering, rising, repenting, and </a:t>
            </a:r>
            <a:r>
              <a:rPr lang="en-US" sz="2000" b="1" i="1" dirty="0" smtClean="0">
                <a:solidFill>
                  <a:srgbClr val="800000"/>
                </a:solidFill>
              </a:rPr>
              <a:t>“</a:t>
            </a:r>
            <a:r>
              <a:rPr lang="en-US" sz="2000" b="1" i="1" u="sng" dirty="0" smtClean="0">
                <a:solidFill>
                  <a:srgbClr val="800000"/>
                </a:solidFill>
              </a:rPr>
              <a:t>doing</a:t>
            </a:r>
            <a:r>
              <a:rPr lang="en-US" sz="2000" b="1" i="1" dirty="0" smtClean="0">
                <a:solidFill>
                  <a:srgbClr val="800000"/>
                </a:solidFill>
              </a:rPr>
              <a:t> the first </a:t>
            </a:r>
            <a:r>
              <a:rPr lang="en-US" sz="2000" b="1" i="1" u="sng" dirty="0" smtClean="0">
                <a:solidFill>
                  <a:srgbClr val="800000"/>
                </a:solidFill>
              </a:rPr>
              <a:t>works</a:t>
            </a:r>
            <a:r>
              <a:rPr lang="en-US" sz="2000" b="1" i="1" dirty="0" smtClean="0">
                <a:solidFill>
                  <a:srgbClr val="800000"/>
                </a:solidFill>
              </a:rPr>
              <a:t>”</a:t>
            </a:r>
            <a:r>
              <a:rPr lang="en-US" sz="2000" dirty="0" smtClean="0"/>
              <a:t>.</a:t>
            </a:r>
          </a:p>
          <a:p>
            <a:pPr>
              <a:spcBef>
                <a:spcPts val="0"/>
              </a:spcBef>
            </a:pPr>
            <a:r>
              <a:rPr lang="en-US" sz="2000" dirty="0" smtClean="0"/>
              <a:t>What works cease when love grows cold, while others continue?</a:t>
            </a:r>
          </a:p>
          <a:p>
            <a:pPr>
              <a:spcBef>
                <a:spcPts val="0"/>
              </a:spcBef>
            </a:pPr>
            <a:r>
              <a:rPr lang="en-US" sz="2000" dirty="0" smtClean="0"/>
              <a:t>Personal evangelism?  Brotherly love?  Benevolence?  Purity?</a:t>
            </a:r>
          </a:p>
        </p:txBody>
      </p:sp>
    </p:spTree>
    <p:extLst>
      <p:ext uri="{BB962C8B-B14F-4D97-AF65-F5344CB8AC3E}">
        <p14:creationId xmlns:p14="http://schemas.microsoft.com/office/powerpoint/2010/main" val="6386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New Heavens and New Earth”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But </a:t>
            </a:r>
            <a:r>
              <a:rPr lang="en-US" sz="2000" b="1" i="1" dirty="0">
                <a:solidFill>
                  <a:srgbClr val="800000"/>
                </a:solidFill>
              </a:rPr>
              <a:t>the heavens and the earth which are now preserved by the same word, are </a:t>
            </a:r>
            <a:r>
              <a:rPr lang="en-US" sz="2000" b="1" i="1" u="sng" dirty="0">
                <a:solidFill>
                  <a:srgbClr val="800000"/>
                </a:solidFill>
              </a:rPr>
              <a:t>reserved for fire until the day of judgment</a:t>
            </a:r>
            <a:r>
              <a:rPr lang="en-US" sz="2000" b="1" i="1" dirty="0">
                <a:solidFill>
                  <a:srgbClr val="800000"/>
                </a:solidFill>
              </a:rPr>
              <a:t> and perdition of ungodly men</a:t>
            </a:r>
            <a:r>
              <a:rPr lang="en-US" sz="2000" i="1" dirty="0" smtClean="0">
                <a:solidFill>
                  <a:srgbClr val="800000"/>
                </a:solidFill>
              </a:rPr>
              <a:t>.  But</a:t>
            </a:r>
            <a:r>
              <a:rPr lang="en-US" sz="2000" i="1" dirty="0">
                <a:solidFill>
                  <a:srgbClr val="800000"/>
                </a:solidFill>
              </a:rPr>
              <a:t>, beloved, do not forget this one thing, that with the Lord one day is as a thousand years, and a thousand years as one day</a:t>
            </a:r>
            <a:r>
              <a:rPr lang="en-US" sz="2000" i="1" dirty="0" smtClean="0">
                <a:solidFill>
                  <a:srgbClr val="800000"/>
                </a:solidFill>
              </a:rPr>
              <a:t>.  The </a:t>
            </a:r>
            <a:r>
              <a:rPr lang="en-US" sz="2000" i="1" dirty="0">
                <a:solidFill>
                  <a:srgbClr val="800000"/>
                </a:solidFill>
              </a:rPr>
              <a:t>Lord is not slack concerning His promise, as some count slackness, but is longsuffering toward us, not willing that any should perish but that all should come to repentance</a:t>
            </a:r>
            <a:r>
              <a:rPr lang="en-US" sz="2000" i="1" dirty="0" smtClean="0">
                <a:solidFill>
                  <a:srgbClr val="800000"/>
                </a:solidFill>
              </a:rPr>
              <a:t>.  But </a:t>
            </a:r>
            <a:r>
              <a:rPr lang="en-US" sz="2000" b="1" i="1" dirty="0">
                <a:solidFill>
                  <a:srgbClr val="800000"/>
                </a:solidFill>
              </a:rPr>
              <a:t>the day of the Lord will come </a:t>
            </a:r>
            <a:r>
              <a:rPr lang="en-US" sz="2000" i="1" dirty="0">
                <a:solidFill>
                  <a:srgbClr val="800000"/>
                </a:solidFill>
              </a:rPr>
              <a:t>as a thief in the night, in which </a:t>
            </a:r>
            <a:r>
              <a:rPr lang="en-US" sz="2000" b="1" i="1" dirty="0">
                <a:solidFill>
                  <a:srgbClr val="800000"/>
                </a:solidFill>
              </a:rPr>
              <a:t>the heavens will </a:t>
            </a:r>
            <a:r>
              <a:rPr lang="en-US" sz="2000" b="1" i="1" u="sng" dirty="0">
                <a:solidFill>
                  <a:srgbClr val="800000"/>
                </a:solidFill>
              </a:rPr>
              <a:t>pass away with a great noise</a:t>
            </a:r>
            <a:r>
              <a:rPr lang="en-US" sz="2000" i="1" dirty="0">
                <a:solidFill>
                  <a:srgbClr val="800000"/>
                </a:solidFill>
              </a:rPr>
              <a:t>, and </a:t>
            </a:r>
            <a:r>
              <a:rPr lang="en-US" sz="2000" b="1" i="1" dirty="0">
                <a:solidFill>
                  <a:srgbClr val="800000"/>
                </a:solidFill>
              </a:rPr>
              <a:t>the elements will </a:t>
            </a:r>
            <a:r>
              <a:rPr lang="en-US" sz="2000" b="1" i="1" u="sng" dirty="0">
                <a:solidFill>
                  <a:srgbClr val="800000"/>
                </a:solidFill>
              </a:rPr>
              <a:t>melt with fervent heat</a:t>
            </a:r>
            <a:r>
              <a:rPr lang="en-US" sz="2000" i="1" dirty="0">
                <a:solidFill>
                  <a:srgbClr val="800000"/>
                </a:solidFill>
              </a:rPr>
              <a:t>; both </a:t>
            </a:r>
            <a:r>
              <a:rPr lang="en-US" sz="2000" b="1" i="1" dirty="0">
                <a:solidFill>
                  <a:srgbClr val="800000"/>
                </a:solidFill>
              </a:rPr>
              <a:t>the earth and the works that are in it will be </a:t>
            </a:r>
            <a:r>
              <a:rPr lang="en-US" sz="2000" b="1" i="1" u="sng" dirty="0">
                <a:solidFill>
                  <a:srgbClr val="800000"/>
                </a:solidFill>
              </a:rPr>
              <a:t>burned up</a:t>
            </a:r>
            <a:r>
              <a:rPr lang="en-US" sz="2000" i="1" dirty="0" smtClean="0">
                <a:solidFill>
                  <a:srgbClr val="800000"/>
                </a:solidFill>
              </a:rPr>
              <a:t>.  Therefore</a:t>
            </a:r>
            <a:r>
              <a:rPr lang="en-US" sz="2000" i="1" dirty="0">
                <a:solidFill>
                  <a:srgbClr val="800000"/>
                </a:solidFill>
              </a:rPr>
              <a:t>, since all these things will be dissolved, what manner of persons ought you to be in holy conduct and godliness</a:t>
            </a:r>
            <a:r>
              <a:rPr lang="en-US" sz="2000" i="1" dirty="0" smtClean="0">
                <a:solidFill>
                  <a:srgbClr val="800000"/>
                </a:solidFill>
              </a:rPr>
              <a:t>, looking </a:t>
            </a:r>
            <a:r>
              <a:rPr lang="en-US" sz="2000" i="1" dirty="0">
                <a:solidFill>
                  <a:srgbClr val="800000"/>
                </a:solidFill>
              </a:rPr>
              <a:t>for and hastening the coming of the day of God, because of which </a:t>
            </a:r>
            <a:r>
              <a:rPr lang="en-US" sz="2000" b="1" i="1" dirty="0">
                <a:solidFill>
                  <a:srgbClr val="800000"/>
                </a:solidFill>
              </a:rPr>
              <a:t>the heavens will be </a:t>
            </a:r>
            <a:r>
              <a:rPr lang="en-US" sz="2000" b="1" i="1" u="sng" dirty="0">
                <a:solidFill>
                  <a:srgbClr val="800000"/>
                </a:solidFill>
              </a:rPr>
              <a:t>dissolved</a:t>
            </a:r>
            <a:r>
              <a:rPr lang="en-US" sz="2000" b="1" i="1" dirty="0">
                <a:solidFill>
                  <a:srgbClr val="800000"/>
                </a:solidFill>
              </a:rPr>
              <a:t>, being </a:t>
            </a:r>
            <a:r>
              <a:rPr lang="en-US" sz="2000" b="1" i="1" u="sng" dirty="0">
                <a:solidFill>
                  <a:srgbClr val="800000"/>
                </a:solidFill>
              </a:rPr>
              <a:t>on fire</a:t>
            </a:r>
            <a:r>
              <a:rPr lang="en-US" sz="2000" b="1" i="1" dirty="0">
                <a:solidFill>
                  <a:srgbClr val="800000"/>
                </a:solidFill>
              </a:rPr>
              <a:t>, and the elements will </a:t>
            </a:r>
            <a:r>
              <a:rPr lang="en-US" sz="2000" b="1" i="1" u="sng" dirty="0">
                <a:solidFill>
                  <a:srgbClr val="800000"/>
                </a:solidFill>
              </a:rPr>
              <a:t>melt with fervent heat</a:t>
            </a:r>
            <a:r>
              <a:rPr lang="en-US" sz="2000" i="1" dirty="0" smtClean="0">
                <a:solidFill>
                  <a:srgbClr val="800000"/>
                </a:solidFill>
              </a:rPr>
              <a:t>?  Nevertheless </a:t>
            </a:r>
            <a:r>
              <a:rPr lang="en-US" sz="2000" i="1" dirty="0">
                <a:solidFill>
                  <a:srgbClr val="800000"/>
                </a:solidFill>
              </a:rPr>
              <a:t>we, according to His promise, </a:t>
            </a:r>
            <a:r>
              <a:rPr lang="en-US" sz="2000" b="1" i="1" dirty="0">
                <a:solidFill>
                  <a:srgbClr val="800000"/>
                </a:solidFill>
              </a:rPr>
              <a:t>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dirty="0"/>
              <a:t>. </a:t>
            </a:r>
            <a:r>
              <a:rPr lang="en-US" sz="2000" dirty="0" smtClean="0"/>
              <a:t>(</a:t>
            </a:r>
            <a:r>
              <a:rPr lang="en-US" sz="2000" b="1" dirty="0" smtClean="0">
                <a:solidFill>
                  <a:srgbClr val="800000"/>
                </a:solidFill>
              </a:rPr>
              <a:t>2 Peter 3:7-13</a:t>
            </a:r>
            <a:r>
              <a:rPr lang="en-US" sz="2000" dirty="0" smtClean="0"/>
              <a:t>)</a:t>
            </a:r>
          </a:p>
          <a:p>
            <a:pPr marL="0" indent="0">
              <a:buNone/>
            </a:pPr>
            <a:endParaRPr lang="en-US" sz="2000" dirty="0"/>
          </a:p>
        </p:txBody>
      </p:sp>
    </p:spTree>
    <p:extLst>
      <p:ext uri="{BB962C8B-B14F-4D97-AF65-F5344CB8AC3E}">
        <p14:creationId xmlns:p14="http://schemas.microsoft.com/office/powerpoint/2010/main" val="39012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Jerusalem and Its Tabernacle</a:t>
            </a:r>
            <a:endParaRPr lang="en-US" dirty="0"/>
          </a:p>
        </p:txBody>
      </p:sp>
      <p:sp>
        <p:nvSpPr>
          <p:cNvPr id="3" name="Content Placeholder 2"/>
          <p:cNvSpPr>
            <a:spLocks noGrp="1"/>
          </p:cNvSpPr>
          <p:nvPr>
            <p:ph sz="quarter" idx="10"/>
          </p:nvPr>
        </p:nvSpPr>
        <p:spPr/>
        <p:txBody>
          <a:bodyPr/>
          <a:lstStyle/>
          <a:p>
            <a:pPr marL="346075" indent="-346075">
              <a:spcBef>
                <a:spcPts val="100"/>
              </a:spcBef>
              <a:buFont typeface="+mj-lt"/>
              <a:buAutoNum type="arabicPeriod" startAt="2"/>
            </a:pPr>
            <a:r>
              <a:rPr lang="en-US" sz="1900" dirty="0"/>
              <a:t>What is special about the new dwelling place?  Who else will be there?</a:t>
            </a:r>
            <a:endParaRPr lang="en-US" sz="1900" dirty="0" smtClean="0"/>
          </a:p>
          <a:p>
            <a:pPr marL="0" lvl="0" indent="0">
              <a:spcBef>
                <a:spcPts val="100"/>
              </a:spcBef>
              <a:buNone/>
            </a:pPr>
            <a:r>
              <a:rPr lang="en-US" sz="1900" i="1" dirty="0">
                <a:solidFill>
                  <a:srgbClr val="800000"/>
                </a:solidFill>
              </a:rPr>
              <a:t>Then I, John, saw </a:t>
            </a:r>
            <a:r>
              <a:rPr lang="en-US" sz="1900" b="1" i="1" dirty="0">
                <a:solidFill>
                  <a:srgbClr val="800000"/>
                </a:solidFill>
              </a:rPr>
              <a:t>the holy city, New Jerusalem, coming down out of heaven</a:t>
            </a:r>
            <a:r>
              <a:rPr lang="en-US" sz="1900" i="1" dirty="0">
                <a:solidFill>
                  <a:srgbClr val="800000"/>
                </a:solidFill>
              </a:rPr>
              <a:t> from God, </a:t>
            </a:r>
            <a:r>
              <a:rPr lang="en-US" sz="1900" b="1" i="1" dirty="0">
                <a:solidFill>
                  <a:srgbClr val="800000"/>
                </a:solidFill>
              </a:rPr>
              <a:t>prepared as a </a:t>
            </a:r>
            <a:r>
              <a:rPr lang="en-US" sz="1900" b="1" i="1" u="sng" dirty="0">
                <a:solidFill>
                  <a:srgbClr val="800000"/>
                </a:solidFill>
              </a:rPr>
              <a:t>bride</a:t>
            </a:r>
            <a:r>
              <a:rPr lang="en-US" sz="1900" b="1" i="1" dirty="0">
                <a:solidFill>
                  <a:srgbClr val="800000"/>
                </a:solidFill>
              </a:rPr>
              <a:t> adorned for her husband</a:t>
            </a:r>
            <a:r>
              <a:rPr lang="en-US" sz="1900" i="1" dirty="0" smtClean="0">
                <a:solidFill>
                  <a:srgbClr val="800000"/>
                </a:solidFill>
              </a:rPr>
              <a:t>.  And </a:t>
            </a:r>
            <a:r>
              <a:rPr lang="en-US" sz="1900" i="1" dirty="0">
                <a:solidFill>
                  <a:srgbClr val="800000"/>
                </a:solidFill>
              </a:rPr>
              <a:t>I heard a loud voice from heaven saying, </a:t>
            </a:r>
            <a:r>
              <a:rPr lang="en-US" sz="1900" i="1" dirty="0" smtClean="0">
                <a:solidFill>
                  <a:srgbClr val="800000"/>
                </a:solidFill>
              </a:rPr>
              <a:t>“Behold</a:t>
            </a:r>
            <a:r>
              <a:rPr lang="en-US" sz="1900" i="1" dirty="0">
                <a:solidFill>
                  <a:srgbClr val="800000"/>
                </a:solidFill>
              </a:rPr>
              <a:t>, </a:t>
            </a:r>
            <a:r>
              <a:rPr lang="en-US" sz="1900" b="1" i="1" dirty="0">
                <a:solidFill>
                  <a:srgbClr val="800000"/>
                </a:solidFill>
              </a:rPr>
              <a:t>the tabernacle of God is with men</a:t>
            </a:r>
            <a:r>
              <a:rPr lang="en-US" sz="1900" i="1" dirty="0">
                <a:solidFill>
                  <a:srgbClr val="800000"/>
                </a:solidFill>
              </a:rPr>
              <a:t>, and </a:t>
            </a:r>
            <a:r>
              <a:rPr lang="en-US" sz="1900" b="1" i="1" u="sng" dirty="0">
                <a:solidFill>
                  <a:srgbClr val="800000"/>
                </a:solidFill>
              </a:rPr>
              <a:t>He</a:t>
            </a:r>
            <a:r>
              <a:rPr lang="en-US" sz="1900" b="1" i="1" dirty="0">
                <a:solidFill>
                  <a:srgbClr val="800000"/>
                </a:solidFill>
              </a:rPr>
              <a:t> will </a:t>
            </a:r>
            <a:r>
              <a:rPr lang="en-US" sz="1900" b="1" i="1" u="sng" dirty="0">
                <a:solidFill>
                  <a:srgbClr val="800000"/>
                </a:solidFill>
              </a:rPr>
              <a:t>dwell with</a:t>
            </a:r>
            <a:r>
              <a:rPr lang="en-US" sz="1900" b="1" i="1" dirty="0">
                <a:solidFill>
                  <a:srgbClr val="800000"/>
                </a:solidFill>
              </a:rPr>
              <a:t> them</a:t>
            </a:r>
            <a:r>
              <a:rPr lang="en-US" sz="1900" i="1" dirty="0">
                <a:solidFill>
                  <a:srgbClr val="800000"/>
                </a:solidFill>
              </a:rPr>
              <a:t>, and </a:t>
            </a:r>
            <a:r>
              <a:rPr lang="en-US" sz="1900" b="1" i="1" dirty="0">
                <a:solidFill>
                  <a:srgbClr val="800000"/>
                </a:solidFill>
              </a:rPr>
              <a:t>they shall be His people</a:t>
            </a:r>
            <a:r>
              <a:rPr lang="en-US" sz="1900" i="1" dirty="0">
                <a:solidFill>
                  <a:srgbClr val="800000"/>
                </a:solidFill>
              </a:rPr>
              <a:t>. </a:t>
            </a:r>
            <a:r>
              <a:rPr lang="en-US" sz="1900" b="1" i="1" u="sng" dirty="0">
                <a:solidFill>
                  <a:srgbClr val="800000"/>
                </a:solidFill>
              </a:rPr>
              <a:t>God Himself will be with them</a:t>
            </a:r>
            <a:r>
              <a:rPr lang="en-US" sz="1900" i="1" dirty="0">
                <a:solidFill>
                  <a:srgbClr val="800000"/>
                </a:solidFill>
              </a:rPr>
              <a:t> and </a:t>
            </a:r>
            <a:r>
              <a:rPr lang="en-US" sz="1900" b="1" i="1" dirty="0">
                <a:solidFill>
                  <a:srgbClr val="800000"/>
                </a:solidFill>
              </a:rPr>
              <a:t>be their God</a:t>
            </a:r>
            <a:r>
              <a:rPr lang="en-US" sz="1900" i="1" dirty="0" smtClean="0">
                <a:solidFill>
                  <a:srgbClr val="800000"/>
                </a:solidFill>
              </a:rPr>
              <a:t>.” </a:t>
            </a:r>
            <a:r>
              <a:rPr lang="en-US" sz="1900" dirty="0" smtClean="0"/>
              <a:t>(</a:t>
            </a:r>
            <a:r>
              <a:rPr lang="en-US" sz="1900" b="1" dirty="0" smtClean="0">
                <a:solidFill>
                  <a:srgbClr val="800000"/>
                </a:solidFill>
              </a:rPr>
              <a:t>Revelation 21:2-3</a:t>
            </a:r>
            <a:r>
              <a:rPr lang="en-US" sz="1900" dirty="0" smtClean="0"/>
              <a:t>)</a:t>
            </a:r>
          </a:p>
          <a:p>
            <a:pPr>
              <a:spcBef>
                <a:spcPts val="100"/>
              </a:spcBef>
            </a:pPr>
            <a:r>
              <a:rPr lang="en-US" sz="1900" dirty="0" smtClean="0"/>
              <a:t>God’s people have always been looking for </a:t>
            </a:r>
            <a:r>
              <a:rPr lang="en-US" sz="1900" i="1" dirty="0" smtClean="0">
                <a:solidFill>
                  <a:srgbClr val="800000"/>
                </a:solidFill>
              </a:rPr>
              <a:t>“a city”</a:t>
            </a:r>
            <a:r>
              <a:rPr lang="en-US" sz="1900" dirty="0" smtClean="0">
                <a:solidFill>
                  <a:srgbClr val="800000"/>
                </a:solidFill>
              </a:rPr>
              <a:t> </a:t>
            </a:r>
            <a:r>
              <a:rPr lang="en-US" sz="1900" dirty="0" smtClean="0"/>
              <a:t>(</a:t>
            </a:r>
            <a:r>
              <a:rPr lang="en-US" sz="1900" b="1" dirty="0" smtClean="0">
                <a:solidFill>
                  <a:srgbClr val="800000"/>
                </a:solidFill>
              </a:rPr>
              <a:t>Hebrews 11:10-16</a:t>
            </a:r>
            <a:r>
              <a:rPr lang="en-US" sz="1900" dirty="0" smtClean="0"/>
              <a:t>).</a:t>
            </a:r>
          </a:p>
          <a:p>
            <a:pPr>
              <a:spcBef>
                <a:spcPts val="100"/>
              </a:spcBef>
            </a:pPr>
            <a:r>
              <a:rPr lang="en-US" sz="1900" dirty="0" smtClean="0"/>
              <a:t>The plan and promise from the beginning (</a:t>
            </a:r>
            <a:r>
              <a:rPr lang="en-US" sz="1900" b="1" dirty="0" smtClean="0">
                <a:solidFill>
                  <a:srgbClr val="800000"/>
                </a:solidFill>
              </a:rPr>
              <a:t>Genesis 3:8; Exodus 6:7</a:t>
            </a:r>
            <a:r>
              <a:rPr lang="en-US" sz="1900" dirty="0" smtClean="0"/>
              <a:t>).</a:t>
            </a:r>
          </a:p>
          <a:p>
            <a:pPr marL="0" indent="0">
              <a:spcBef>
                <a:spcPts val="100"/>
              </a:spcBef>
              <a:buNone/>
            </a:pPr>
            <a:r>
              <a:rPr lang="en-US" sz="1900" i="1" dirty="0" smtClean="0">
                <a:solidFill>
                  <a:srgbClr val="800000"/>
                </a:solidFill>
              </a:rPr>
              <a:t>I </a:t>
            </a:r>
            <a:r>
              <a:rPr lang="en-US" sz="1900" i="1" dirty="0">
                <a:solidFill>
                  <a:srgbClr val="800000"/>
                </a:solidFill>
              </a:rPr>
              <a:t>will </a:t>
            </a:r>
            <a:r>
              <a:rPr lang="en-US" sz="1900" b="1" i="1" dirty="0">
                <a:solidFill>
                  <a:srgbClr val="800000"/>
                </a:solidFill>
              </a:rPr>
              <a:t>set My </a:t>
            </a:r>
            <a:r>
              <a:rPr lang="en-US" sz="1900" b="1" i="1" u="sng" dirty="0">
                <a:solidFill>
                  <a:srgbClr val="800000"/>
                </a:solidFill>
              </a:rPr>
              <a:t>tabernacle</a:t>
            </a:r>
            <a:r>
              <a:rPr lang="en-US" sz="1900" b="1" i="1" dirty="0">
                <a:solidFill>
                  <a:srgbClr val="800000"/>
                </a:solidFill>
              </a:rPr>
              <a:t> among you</a:t>
            </a:r>
            <a:r>
              <a:rPr lang="en-US" sz="1900" i="1" dirty="0">
                <a:solidFill>
                  <a:srgbClr val="800000"/>
                </a:solidFill>
              </a:rPr>
              <a:t>, and My soul shall not abhor </a:t>
            </a:r>
            <a:r>
              <a:rPr lang="en-US" sz="1900" i="1" dirty="0" smtClean="0">
                <a:solidFill>
                  <a:srgbClr val="800000"/>
                </a:solidFill>
              </a:rPr>
              <a:t>you.  </a:t>
            </a:r>
            <a:r>
              <a:rPr lang="en-US" sz="1900" b="1" i="1" dirty="0" smtClean="0">
                <a:solidFill>
                  <a:srgbClr val="800000"/>
                </a:solidFill>
              </a:rPr>
              <a:t>I </a:t>
            </a:r>
            <a:r>
              <a:rPr lang="en-US" sz="1900" b="1" i="1" dirty="0">
                <a:solidFill>
                  <a:srgbClr val="800000"/>
                </a:solidFill>
              </a:rPr>
              <a:t>will walk among you</a:t>
            </a:r>
            <a:r>
              <a:rPr lang="en-US" sz="1900" i="1" dirty="0">
                <a:solidFill>
                  <a:srgbClr val="800000"/>
                </a:solidFill>
              </a:rPr>
              <a:t> and </a:t>
            </a:r>
            <a:r>
              <a:rPr lang="en-US" sz="1900" b="1" i="1" dirty="0">
                <a:solidFill>
                  <a:srgbClr val="800000"/>
                </a:solidFill>
              </a:rPr>
              <a:t>be your God</a:t>
            </a:r>
            <a:r>
              <a:rPr lang="en-US" sz="1900" i="1" dirty="0">
                <a:solidFill>
                  <a:srgbClr val="800000"/>
                </a:solidFill>
              </a:rPr>
              <a:t>, and </a:t>
            </a:r>
            <a:r>
              <a:rPr lang="en-US" sz="1900" b="1" i="1" dirty="0">
                <a:solidFill>
                  <a:srgbClr val="800000"/>
                </a:solidFill>
              </a:rPr>
              <a:t>you shall be My people</a:t>
            </a:r>
            <a:r>
              <a:rPr lang="en-US" sz="1900" i="1" dirty="0">
                <a:solidFill>
                  <a:srgbClr val="800000"/>
                </a:solidFill>
              </a:rPr>
              <a:t>. </a:t>
            </a:r>
            <a:r>
              <a:rPr lang="en-US" sz="1900" dirty="0"/>
              <a:t>(</a:t>
            </a:r>
            <a:r>
              <a:rPr lang="en-US" sz="1900" b="1" dirty="0">
                <a:solidFill>
                  <a:srgbClr val="800000"/>
                </a:solidFill>
              </a:rPr>
              <a:t>Leviticus </a:t>
            </a:r>
            <a:r>
              <a:rPr lang="en-US" sz="1900" b="1" dirty="0" smtClean="0">
                <a:solidFill>
                  <a:srgbClr val="800000"/>
                </a:solidFill>
              </a:rPr>
              <a:t>26:11-12</a:t>
            </a:r>
            <a:r>
              <a:rPr lang="en-US" sz="1900" dirty="0" smtClean="0"/>
              <a:t>)</a:t>
            </a:r>
          </a:p>
          <a:p>
            <a:pPr>
              <a:spcBef>
                <a:spcPts val="100"/>
              </a:spcBef>
            </a:pPr>
            <a:r>
              <a:rPr lang="en-US" sz="1900" dirty="0" smtClean="0"/>
              <a:t>Plan after return from captivity (</a:t>
            </a:r>
            <a:r>
              <a:rPr lang="en-US" sz="1900" b="1" dirty="0" smtClean="0">
                <a:solidFill>
                  <a:srgbClr val="800000"/>
                </a:solidFill>
              </a:rPr>
              <a:t>Jer. 24:6-7; 30:18-31:1; 32:28; </a:t>
            </a:r>
            <a:r>
              <a:rPr lang="en-US" sz="1900" b="1" dirty="0" err="1" smtClean="0">
                <a:solidFill>
                  <a:srgbClr val="800000"/>
                </a:solidFill>
              </a:rPr>
              <a:t>Eze</a:t>
            </a:r>
            <a:r>
              <a:rPr lang="en-US" sz="1900" b="1" dirty="0" smtClean="0">
                <a:solidFill>
                  <a:srgbClr val="800000"/>
                </a:solidFill>
              </a:rPr>
              <a:t>. 36:19-28</a:t>
            </a:r>
            <a:r>
              <a:rPr lang="en-US" sz="1900" dirty="0" smtClean="0"/>
              <a:t>).</a:t>
            </a:r>
          </a:p>
          <a:p>
            <a:pPr>
              <a:spcBef>
                <a:spcPts val="100"/>
              </a:spcBef>
            </a:pPr>
            <a:r>
              <a:rPr lang="en-US" sz="1900" dirty="0" smtClean="0"/>
              <a:t>Plan for Messianic kingdom (</a:t>
            </a:r>
            <a:r>
              <a:rPr lang="en-US" sz="1900" b="1" dirty="0" err="1" smtClean="0">
                <a:solidFill>
                  <a:srgbClr val="800000"/>
                </a:solidFill>
              </a:rPr>
              <a:t>Eze</a:t>
            </a:r>
            <a:r>
              <a:rPr lang="en-US" sz="1900" b="1" dirty="0" smtClean="0">
                <a:solidFill>
                  <a:srgbClr val="800000"/>
                </a:solidFill>
              </a:rPr>
              <a:t>. 37:23-28; Hos. 1:10; 2:23; Rom. 9:26; 2 Cor. 6:16</a:t>
            </a:r>
            <a:r>
              <a:rPr lang="en-US" sz="1900" dirty="0" smtClean="0"/>
              <a:t>).</a:t>
            </a:r>
          </a:p>
          <a:p>
            <a:pPr>
              <a:spcBef>
                <a:spcPts val="100"/>
              </a:spcBef>
            </a:pPr>
            <a:r>
              <a:rPr lang="en-US" sz="1900" dirty="0" smtClean="0"/>
              <a:t>Our citizenship and country is already in heaven (</a:t>
            </a:r>
            <a:r>
              <a:rPr lang="en-US" sz="1900" b="1" dirty="0" smtClean="0">
                <a:solidFill>
                  <a:srgbClr val="800000"/>
                </a:solidFill>
              </a:rPr>
              <a:t>Philippians 3:20; Galatians 4:26</a:t>
            </a:r>
            <a:r>
              <a:rPr lang="en-US" sz="1900" dirty="0" smtClean="0"/>
              <a:t>).</a:t>
            </a:r>
          </a:p>
          <a:p>
            <a:pPr>
              <a:spcBef>
                <a:spcPts val="100"/>
              </a:spcBef>
            </a:pPr>
            <a:r>
              <a:rPr lang="en-US" sz="1900" dirty="0" smtClean="0"/>
              <a:t>But, only fully realized in the eternity of heaven (</a:t>
            </a:r>
            <a:r>
              <a:rPr lang="en-US" sz="1900" b="1" dirty="0" smtClean="0">
                <a:solidFill>
                  <a:srgbClr val="800000"/>
                </a:solidFill>
              </a:rPr>
              <a:t>Hebrews 12:22-24; 13:14</a:t>
            </a:r>
            <a:r>
              <a:rPr lang="en-US" sz="1900" dirty="0" smtClean="0"/>
              <a:t>).</a:t>
            </a:r>
          </a:p>
          <a:p>
            <a:pPr>
              <a:spcBef>
                <a:spcPts val="100"/>
              </a:spcBef>
            </a:pPr>
            <a:r>
              <a:rPr lang="en-US" sz="1900" dirty="0"/>
              <a:t>God’s close presence is the greatest reward of heaven – to be with </a:t>
            </a:r>
            <a:r>
              <a:rPr lang="en-US" sz="1900" dirty="0" smtClean="0"/>
              <a:t>God</a:t>
            </a:r>
            <a:r>
              <a:rPr lang="en-US" sz="1900" dirty="0"/>
              <a:t>!</a:t>
            </a:r>
          </a:p>
        </p:txBody>
      </p:sp>
    </p:spTree>
    <p:extLst>
      <p:ext uri="{BB962C8B-B14F-4D97-AF65-F5344CB8AC3E}">
        <p14:creationId xmlns:p14="http://schemas.microsoft.com/office/powerpoint/2010/main" val="31983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Anguish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How is this new dwelling place described?  Should this be interpreted literally?  Please explain.</a:t>
            </a:r>
          </a:p>
          <a:p>
            <a:pPr marL="0" indent="0">
              <a:buNone/>
            </a:pPr>
            <a:r>
              <a:rPr lang="en-US" sz="2000" i="1" dirty="0" smtClean="0">
                <a:solidFill>
                  <a:srgbClr val="800000"/>
                </a:solidFill>
              </a:rPr>
              <a:t>“And </a:t>
            </a:r>
            <a:r>
              <a:rPr lang="en-US" sz="2000" b="1" i="1" u="sng" dirty="0">
                <a:solidFill>
                  <a:srgbClr val="800000"/>
                </a:solidFill>
              </a:rPr>
              <a:t>God will</a:t>
            </a:r>
            <a:r>
              <a:rPr lang="en-US" sz="2000" b="1" i="1" dirty="0">
                <a:solidFill>
                  <a:srgbClr val="800000"/>
                </a:solidFill>
              </a:rPr>
              <a:t> wipe away every tear </a:t>
            </a:r>
            <a:r>
              <a:rPr lang="en-US" sz="2000" i="1" dirty="0">
                <a:solidFill>
                  <a:srgbClr val="800000"/>
                </a:solidFill>
              </a:rPr>
              <a:t>from their eyes; there shall be </a:t>
            </a:r>
            <a:r>
              <a:rPr lang="en-US" sz="2000" b="1" i="1" baseline="30000" dirty="0" smtClean="0">
                <a:solidFill>
                  <a:srgbClr val="800000"/>
                </a:solidFill>
              </a:rPr>
              <a:t>1</a:t>
            </a:r>
            <a:r>
              <a:rPr lang="en-US" sz="2000" b="1" i="1" dirty="0" smtClean="0">
                <a:solidFill>
                  <a:srgbClr val="800000"/>
                </a:solidFill>
              </a:rPr>
              <a:t>no </a:t>
            </a:r>
            <a:r>
              <a:rPr lang="en-US" sz="2000" b="1" i="1" dirty="0">
                <a:solidFill>
                  <a:srgbClr val="800000"/>
                </a:solidFill>
              </a:rPr>
              <a:t>more death, </a:t>
            </a:r>
            <a:r>
              <a:rPr lang="en-US" sz="2000" b="1" i="1" baseline="30000" dirty="0" smtClean="0">
                <a:solidFill>
                  <a:srgbClr val="800000"/>
                </a:solidFill>
              </a:rPr>
              <a:t>2</a:t>
            </a:r>
            <a:r>
              <a:rPr lang="en-US" sz="2000" b="1" i="1" dirty="0" smtClean="0">
                <a:solidFill>
                  <a:srgbClr val="800000"/>
                </a:solidFill>
              </a:rPr>
              <a:t>nor </a:t>
            </a:r>
            <a:r>
              <a:rPr lang="en-US" sz="2000" b="1" i="1" dirty="0">
                <a:solidFill>
                  <a:srgbClr val="800000"/>
                </a:solidFill>
              </a:rPr>
              <a:t>sorrow</a:t>
            </a:r>
            <a:r>
              <a:rPr lang="en-US" sz="2000" i="1" dirty="0">
                <a:solidFill>
                  <a:srgbClr val="800000"/>
                </a:solidFill>
              </a:rPr>
              <a:t>, </a:t>
            </a:r>
            <a:r>
              <a:rPr lang="en-US" sz="2000" i="1" baseline="30000" dirty="0" smtClean="0">
                <a:solidFill>
                  <a:srgbClr val="800000"/>
                </a:solidFill>
              </a:rPr>
              <a:t>3</a:t>
            </a:r>
            <a:r>
              <a:rPr lang="en-US" sz="2000" b="1" i="1" dirty="0" smtClean="0">
                <a:solidFill>
                  <a:srgbClr val="800000"/>
                </a:solidFill>
              </a:rPr>
              <a:t>nor </a:t>
            </a:r>
            <a:r>
              <a:rPr lang="en-US" sz="2000" b="1" i="1" dirty="0">
                <a:solidFill>
                  <a:srgbClr val="800000"/>
                </a:solidFill>
              </a:rPr>
              <a:t>crying</a:t>
            </a:r>
            <a:r>
              <a:rPr lang="en-US" sz="2000" i="1" dirty="0">
                <a:solidFill>
                  <a:srgbClr val="800000"/>
                </a:solidFill>
              </a:rPr>
              <a:t>. There shall be </a:t>
            </a:r>
            <a:r>
              <a:rPr lang="en-US" sz="2000" b="1" i="1" baseline="30000" dirty="0" smtClean="0">
                <a:solidFill>
                  <a:srgbClr val="800000"/>
                </a:solidFill>
              </a:rPr>
              <a:t>4</a:t>
            </a:r>
            <a:r>
              <a:rPr lang="en-US" sz="2000" b="1" i="1" dirty="0" smtClean="0">
                <a:solidFill>
                  <a:srgbClr val="800000"/>
                </a:solidFill>
              </a:rPr>
              <a:t>no </a:t>
            </a:r>
            <a:r>
              <a:rPr lang="en-US" sz="2000" b="1" i="1" dirty="0">
                <a:solidFill>
                  <a:srgbClr val="800000"/>
                </a:solidFill>
              </a:rPr>
              <a:t>more pain</a:t>
            </a:r>
            <a:r>
              <a:rPr lang="en-US" sz="2000" i="1" dirty="0">
                <a:solidFill>
                  <a:srgbClr val="800000"/>
                </a:solidFill>
              </a:rPr>
              <a:t>, for </a:t>
            </a:r>
            <a:r>
              <a:rPr lang="en-US" sz="2000" b="1" i="1" dirty="0">
                <a:solidFill>
                  <a:srgbClr val="800000"/>
                </a:solidFill>
              </a:rPr>
              <a:t>the former things have passed</a:t>
            </a:r>
            <a:r>
              <a:rPr lang="en-US" sz="2000" i="1" dirty="0">
                <a:solidFill>
                  <a:srgbClr val="800000"/>
                </a:solidFill>
              </a:rPr>
              <a:t> away</a:t>
            </a:r>
            <a:r>
              <a:rPr lang="en-US" sz="2000" i="1" dirty="0" smtClean="0">
                <a:solidFill>
                  <a:srgbClr val="800000"/>
                </a:solidFill>
              </a:rPr>
              <a:t>.”  </a:t>
            </a:r>
            <a:r>
              <a:rPr lang="en-US" sz="2000" i="1" dirty="0">
                <a:solidFill>
                  <a:srgbClr val="800000"/>
                </a:solidFill>
              </a:rPr>
              <a:t>Then He who sat on the throne said, </a:t>
            </a:r>
            <a:r>
              <a:rPr lang="en-US" sz="2000" i="1" dirty="0" smtClean="0">
                <a:solidFill>
                  <a:srgbClr val="800000"/>
                </a:solidFill>
              </a:rPr>
              <a:t>“Behold</a:t>
            </a:r>
            <a:r>
              <a:rPr lang="en-US" sz="2000" i="1" dirty="0">
                <a:solidFill>
                  <a:srgbClr val="800000"/>
                </a:solidFill>
              </a:rPr>
              <a:t>, </a:t>
            </a:r>
            <a:r>
              <a:rPr lang="en-US" sz="2000" b="1" i="1" u="sng" dirty="0">
                <a:solidFill>
                  <a:srgbClr val="800000"/>
                </a:solidFill>
              </a:rPr>
              <a:t>I make all things new</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Write</a:t>
            </a:r>
            <a:r>
              <a:rPr lang="en-US" sz="2000" i="1" dirty="0">
                <a:solidFill>
                  <a:srgbClr val="800000"/>
                </a:solidFill>
              </a:rPr>
              <a:t>, for these words are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faithful</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It </a:t>
            </a:r>
            <a:r>
              <a:rPr lang="en-US" sz="2000" b="1" i="1" dirty="0">
                <a:solidFill>
                  <a:srgbClr val="800000"/>
                </a:solidFill>
              </a:rPr>
              <a:t>is done! I am </a:t>
            </a:r>
            <a:r>
              <a:rPr lang="en-US" sz="2000" i="1" dirty="0">
                <a:solidFill>
                  <a:srgbClr val="800000"/>
                </a:solidFill>
              </a:rPr>
              <a:t>the </a:t>
            </a:r>
            <a:r>
              <a:rPr lang="en-US" sz="2000" b="1" i="1" dirty="0">
                <a:solidFill>
                  <a:srgbClr val="800000"/>
                </a:solidFill>
              </a:rPr>
              <a:t>Alpha</a:t>
            </a:r>
            <a:r>
              <a:rPr lang="en-US" sz="2000" i="1" dirty="0">
                <a:solidFill>
                  <a:srgbClr val="800000"/>
                </a:solidFill>
              </a:rPr>
              <a:t> and the </a:t>
            </a:r>
            <a:r>
              <a:rPr lang="en-US" sz="2000" b="1" i="1" dirty="0">
                <a:solidFill>
                  <a:srgbClr val="800000"/>
                </a:solidFill>
              </a:rPr>
              <a:t>Omega</a:t>
            </a:r>
            <a:r>
              <a:rPr lang="en-US" sz="2000" i="1" dirty="0">
                <a:solidFill>
                  <a:srgbClr val="800000"/>
                </a:solidFill>
              </a:rPr>
              <a:t>, the </a:t>
            </a:r>
            <a:r>
              <a:rPr lang="en-US" sz="2000" b="1" i="1" dirty="0">
                <a:solidFill>
                  <a:srgbClr val="800000"/>
                </a:solidFill>
              </a:rPr>
              <a:t>Beginning</a:t>
            </a:r>
            <a:r>
              <a:rPr lang="en-US" sz="2000" i="1" dirty="0">
                <a:solidFill>
                  <a:srgbClr val="800000"/>
                </a:solidFill>
              </a:rPr>
              <a:t> and the </a:t>
            </a:r>
            <a:r>
              <a:rPr lang="en-US" sz="2000" b="1" i="1" dirty="0">
                <a:solidFill>
                  <a:srgbClr val="800000"/>
                </a:solidFill>
              </a:rPr>
              <a:t>End</a:t>
            </a:r>
            <a:r>
              <a:rPr lang="en-US" sz="2000" i="1" dirty="0">
                <a:solidFill>
                  <a:srgbClr val="800000"/>
                </a:solidFill>
              </a:rPr>
              <a:t>. I will give of </a:t>
            </a:r>
            <a:r>
              <a:rPr lang="en-US" sz="2000" b="1" i="1" dirty="0">
                <a:solidFill>
                  <a:srgbClr val="800000"/>
                </a:solidFill>
              </a:rPr>
              <a:t>the fountain of the water of life freely </a:t>
            </a:r>
            <a:r>
              <a:rPr lang="en-US" sz="2000" i="1" dirty="0">
                <a:solidFill>
                  <a:srgbClr val="800000"/>
                </a:solidFill>
              </a:rPr>
              <a:t>to him who thirsts</a:t>
            </a:r>
            <a:r>
              <a:rPr lang="en-US" sz="2000" i="1" dirty="0" smtClean="0">
                <a:solidFill>
                  <a:srgbClr val="800000"/>
                </a:solidFill>
              </a:rPr>
              <a:t>.” </a:t>
            </a:r>
            <a:r>
              <a:rPr lang="en-US" sz="2000" dirty="0" smtClean="0"/>
              <a:t>(</a:t>
            </a:r>
            <a:r>
              <a:rPr lang="en-US" sz="2000" b="1" dirty="0" smtClean="0">
                <a:solidFill>
                  <a:srgbClr val="800000"/>
                </a:solidFill>
              </a:rPr>
              <a:t>Revelation 21:4-6</a:t>
            </a:r>
            <a:r>
              <a:rPr lang="en-US" sz="2000" dirty="0" smtClean="0"/>
              <a:t>)</a:t>
            </a:r>
          </a:p>
          <a:p>
            <a:r>
              <a:rPr lang="en-US" sz="2000" dirty="0" smtClean="0"/>
              <a:t>Like a Father, God wipes away our tears – nothing remains to make us cry.</a:t>
            </a:r>
          </a:p>
          <a:p>
            <a:r>
              <a:rPr lang="en-US" sz="2000" dirty="0" smtClean="0"/>
              <a:t>Everything old is destroyed, all that is needed or wanted is made new, fresh.</a:t>
            </a:r>
          </a:p>
          <a:p>
            <a:r>
              <a:rPr lang="en-US" sz="2000" i="1" dirty="0" smtClean="0">
                <a:solidFill>
                  <a:srgbClr val="800000"/>
                </a:solidFill>
              </a:rPr>
              <a:t>“It is done!”</a:t>
            </a:r>
            <a:r>
              <a:rPr lang="en-US" sz="2000" dirty="0" smtClean="0"/>
              <a:t> – the prophetic past tense indicating certainty.</a:t>
            </a:r>
          </a:p>
          <a:p>
            <a:r>
              <a:rPr lang="en-US" sz="2000" i="1" dirty="0" smtClean="0">
                <a:solidFill>
                  <a:srgbClr val="800000"/>
                </a:solidFill>
              </a:rPr>
              <a:t>“The Beginning and the End”</a:t>
            </a:r>
            <a:r>
              <a:rPr lang="en-US" sz="2000" dirty="0" smtClean="0"/>
              <a:t> – Represents His role as Creator and Judge.</a:t>
            </a:r>
          </a:p>
          <a:p>
            <a:r>
              <a:rPr lang="en-US" sz="2000" i="1" dirty="0" smtClean="0">
                <a:solidFill>
                  <a:srgbClr val="800000"/>
                </a:solidFill>
              </a:rPr>
              <a:t>“The fountain of the water of life”</a:t>
            </a:r>
            <a:r>
              <a:rPr lang="en-US" sz="2000" dirty="0" smtClean="0"/>
              <a:t> finally, fully realized (</a:t>
            </a:r>
            <a:r>
              <a:rPr lang="en-US" sz="2000" b="1" dirty="0" smtClean="0">
                <a:solidFill>
                  <a:srgbClr val="800000"/>
                </a:solidFill>
              </a:rPr>
              <a:t>John 4:10-14</a:t>
            </a:r>
            <a:r>
              <a:rPr lang="en-US" sz="2000" dirty="0" smtClean="0"/>
              <a:t>).</a:t>
            </a:r>
          </a:p>
        </p:txBody>
      </p:sp>
    </p:spTree>
    <p:extLst>
      <p:ext uri="{BB962C8B-B14F-4D97-AF65-F5344CB8AC3E}">
        <p14:creationId xmlns:p14="http://schemas.microsoft.com/office/powerpoint/2010/main" val="35459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for Those Who Overcome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promise does the Lord extend to those who </a:t>
            </a:r>
            <a:r>
              <a:rPr lang="en-US" sz="2000" i="1" dirty="0">
                <a:solidFill>
                  <a:srgbClr val="800000"/>
                </a:solidFill>
              </a:rPr>
              <a:t>“overcome”</a:t>
            </a:r>
            <a:r>
              <a:rPr lang="en-US" sz="2000" dirty="0"/>
              <a:t>?</a:t>
            </a:r>
            <a:endParaRPr lang="en-US" sz="2000" dirty="0" smtClean="0"/>
          </a:p>
          <a:p>
            <a:pPr marL="0" indent="0">
              <a:buNone/>
            </a:pPr>
            <a:r>
              <a:rPr lang="en-US" sz="2000"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a:t>
            </a:r>
            <a:r>
              <a:rPr lang="en-US" sz="2000" b="1" i="1" baseline="30000" dirty="0" smtClean="0">
                <a:solidFill>
                  <a:srgbClr val="800000"/>
                </a:solidFill>
              </a:rPr>
              <a:t>1</a:t>
            </a:r>
            <a:r>
              <a:rPr lang="en-US" sz="2000" b="1" i="1" dirty="0" smtClean="0">
                <a:solidFill>
                  <a:srgbClr val="800000"/>
                </a:solidFill>
              </a:rPr>
              <a:t>inherit </a:t>
            </a:r>
            <a:r>
              <a:rPr lang="en-US" sz="2000" b="1" i="1" dirty="0">
                <a:solidFill>
                  <a:srgbClr val="800000"/>
                </a:solidFill>
              </a:rPr>
              <a:t>all things</a:t>
            </a:r>
            <a:r>
              <a:rPr lang="en-US" sz="2000" i="1" dirty="0">
                <a:solidFill>
                  <a:srgbClr val="800000"/>
                </a:solidFill>
              </a:rPr>
              <a:t>, and </a:t>
            </a:r>
            <a:r>
              <a:rPr lang="en-US" sz="2000" b="1" i="1" baseline="30000" dirty="0" smtClean="0">
                <a:solidFill>
                  <a:srgbClr val="800000"/>
                </a:solidFill>
              </a:rPr>
              <a:t>2</a:t>
            </a:r>
            <a:r>
              <a:rPr lang="en-US" sz="2000" b="1" i="1" dirty="0" smtClean="0">
                <a:solidFill>
                  <a:srgbClr val="800000"/>
                </a:solidFill>
              </a:rPr>
              <a:t>I </a:t>
            </a:r>
            <a:r>
              <a:rPr lang="en-US" sz="2000" b="1" i="1" dirty="0">
                <a:solidFill>
                  <a:srgbClr val="800000"/>
                </a:solidFill>
              </a:rPr>
              <a:t>will be his God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he </a:t>
            </a:r>
            <a:r>
              <a:rPr lang="en-US" sz="2000" b="1" i="1" dirty="0">
                <a:solidFill>
                  <a:srgbClr val="800000"/>
                </a:solidFill>
              </a:rPr>
              <a:t>shall be My son</a:t>
            </a:r>
            <a:r>
              <a:rPr lang="en-US" sz="2000" i="1" dirty="0" smtClean="0">
                <a:solidFill>
                  <a:srgbClr val="800000"/>
                </a:solidFill>
              </a:rPr>
              <a:t>. </a:t>
            </a:r>
            <a:r>
              <a:rPr lang="en-US" sz="2000" dirty="0" smtClean="0"/>
              <a:t>(</a:t>
            </a:r>
            <a:r>
              <a:rPr lang="en-US" sz="2000" b="1" dirty="0" smtClean="0">
                <a:solidFill>
                  <a:srgbClr val="800000"/>
                </a:solidFill>
              </a:rPr>
              <a:t>Revelation 21:7</a:t>
            </a:r>
            <a:r>
              <a:rPr lang="en-US" sz="2000" dirty="0" smtClean="0"/>
              <a:t>)</a:t>
            </a:r>
          </a:p>
          <a:p>
            <a:r>
              <a:rPr lang="en-US" sz="2000" dirty="0" smtClean="0"/>
              <a:t>Those who </a:t>
            </a:r>
            <a:r>
              <a:rPr lang="en-US" sz="2000" i="1" dirty="0" smtClean="0">
                <a:solidFill>
                  <a:srgbClr val="800000"/>
                </a:solidFill>
              </a:rPr>
              <a:t>“overcome”</a:t>
            </a:r>
            <a:r>
              <a:rPr lang="en-US" sz="2000" dirty="0" smtClean="0"/>
              <a:t> received promises of blessing in letters to seven churches (</a:t>
            </a:r>
            <a:r>
              <a:rPr lang="en-US" sz="2000" b="1" dirty="0" smtClean="0">
                <a:solidFill>
                  <a:srgbClr val="800000"/>
                </a:solidFill>
              </a:rPr>
              <a:t>2:7, 11, 17, 26; 3:5, 12, 21</a:t>
            </a:r>
            <a:r>
              <a:rPr lang="en-US" sz="2000" dirty="0" smtClean="0"/>
              <a:t>) – here elaborated.</a:t>
            </a:r>
          </a:p>
          <a:p>
            <a:r>
              <a:rPr lang="en-US" sz="2000" dirty="0" smtClean="0"/>
              <a:t>Reiteration of promise, </a:t>
            </a:r>
            <a:r>
              <a:rPr lang="en-US" sz="2000" i="1" dirty="0" smtClean="0">
                <a:solidFill>
                  <a:srgbClr val="800000"/>
                </a:solidFill>
              </a:rPr>
              <a:t>“I will be his God and he shall be My son”</a:t>
            </a:r>
            <a:r>
              <a:rPr lang="en-US" sz="2000" dirty="0" smtClean="0"/>
              <a:t>, but now made personal and familial – individual will be </a:t>
            </a:r>
            <a:r>
              <a:rPr lang="en-US" sz="2000" i="1" dirty="0" smtClean="0">
                <a:solidFill>
                  <a:srgbClr val="800000"/>
                </a:solidFill>
              </a:rPr>
              <a:t>“My son”</a:t>
            </a:r>
            <a:r>
              <a:rPr lang="en-US" sz="2000" dirty="0" smtClean="0"/>
              <a:t>.</a:t>
            </a:r>
          </a:p>
          <a:p>
            <a:r>
              <a:rPr lang="en-US" sz="2000" dirty="0" smtClean="0"/>
              <a:t>Represents adoption as acceptable sons finally, fully realized (</a:t>
            </a:r>
            <a:r>
              <a:rPr lang="en-US" sz="2000" b="1" dirty="0" smtClean="0">
                <a:solidFill>
                  <a:srgbClr val="800000"/>
                </a:solidFill>
              </a:rPr>
              <a:t>Rom. 8:15, 23; Gal. 4:5-7; Eph. 1:3-6</a:t>
            </a:r>
            <a:r>
              <a:rPr lang="en-US" sz="2000" dirty="0" smtClean="0"/>
              <a:t>).</a:t>
            </a:r>
          </a:p>
          <a:p>
            <a:r>
              <a:rPr lang="en-US" sz="2000" dirty="0" smtClean="0"/>
              <a:t>Additionally, </a:t>
            </a:r>
            <a:r>
              <a:rPr lang="en-US" sz="2000" i="1" dirty="0" smtClean="0">
                <a:solidFill>
                  <a:srgbClr val="800000"/>
                </a:solidFill>
              </a:rPr>
              <a:t>“inherit all things”</a:t>
            </a:r>
            <a:r>
              <a:rPr lang="en-US" sz="2000" dirty="0" smtClean="0"/>
              <a:t> – receive the inheritance as a son – </a:t>
            </a:r>
            <a:r>
              <a:rPr lang="en-US" sz="2000" i="1" dirty="0" smtClean="0">
                <a:solidFill>
                  <a:srgbClr val="800000"/>
                </a:solidFill>
              </a:rPr>
              <a:t>“all things”</a:t>
            </a:r>
            <a:r>
              <a:rPr lang="en-US" sz="2000" dirty="0" smtClean="0"/>
              <a:t>.</a:t>
            </a:r>
          </a:p>
          <a:p>
            <a:r>
              <a:rPr lang="en-US" sz="2000" dirty="0" smtClean="0"/>
              <a:t>What is left to want or desire beyond </a:t>
            </a:r>
            <a:r>
              <a:rPr lang="en-US" sz="2000" i="1" dirty="0" smtClean="0">
                <a:solidFill>
                  <a:srgbClr val="800000"/>
                </a:solidFill>
              </a:rPr>
              <a:t>“all things”</a:t>
            </a:r>
            <a:r>
              <a:rPr lang="en-US" sz="2000" dirty="0" smtClean="0"/>
              <a:t>?  What things could be better (</a:t>
            </a:r>
            <a:r>
              <a:rPr lang="en-US" sz="2000" b="1" dirty="0" smtClean="0">
                <a:solidFill>
                  <a:srgbClr val="800000"/>
                </a:solidFill>
              </a:rPr>
              <a:t>John 14:1-3; Romans 8:18-24; 2 Corinthians 4:18-5:4; Colossians 3:1-4</a:t>
            </a:r>
            <a:r>
              <a:rPr lang="en-US" sz="2000" dirty="0" smtClean="0"/>
              <a:t>)?</a:t>
            </a:r>
          </a:p>
        </p:txBody>
      </p:sp>
    </p:spTree>
    <p:extLst>
      <p:ext uri="{BB962C8B-B14F-4D97-AF65-F5344CB8AC3E}">
        <p14:creationId xmlns:p14="http://schemas.microsoft.com/office/powerpoint/2010/main" val="10758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Lake of Fire and Brimstone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promise is extended to those who fail?  How are they identified</a:t>
            </a:r>
            <a:r>
              <a:rPr lang="en-US" sz="2000" dirty="0" smtClean="0"/>
              <a:t>?</a:t>
            </a:r>
          </a:p>
          <a:p>
            <a:pPr marL="0" lvl="0" indent="0">
              <a:buNone/>
            </a:pPr>
            <a:r>
              <a:rPr lang="en-US" sz="2000" i="1" dirty="0" smtClean="0">
                <a:solidFill>
                  <a:srgbClr val="800000"/>
                </a:solidFill>
              </a:rPr>
              <a:t>“But </a:t>
            </a:r>
            <a:r>
              <a:rPr lang="en-US" sz="2000" i="1" dirty="0">
                <a:solidFill>
                  <a:srgbClr val="800000"/>
                </a:solidFill>
              </a:rPr>
              <a:t>the </a:t>
            </a:r>
            <a:r>
              <a:rPr lang="en-US" sz="2000" b="1" i="1" baseline="30000" dirty="0" smtClean="0">
                <a:solidFill>
                  <a:srgbClr val="800000"/>
                </a:solidFill>
              </a:rPr>
              <a:t>1</a:t>
            </a:r>
            <a:r>
              <a:rPr lang="en-US" sz="2000" b="1" i="1" dirty="0" smtClean="0">
                <a:solidFill>
                  <a:srgbClr val="800000"/>
                </a:solidFill>
              </a:rPr>
              <a:t>cowardly</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unbelieving</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abominable</a:t>
            </a:r>
            <a:r>
              <a:rPr lang="en-US" sz="2000" i="1" dirty="0">
                <a:solidFill>
                  <a:srgbClr val="800000"/>
                </a:solidFill>
              </a:rPr>
              <a:t>, </a:t>
            </a:r>
            <a:r>
              <a:rPr lang="en-US" sz="2000" b="1" i="1" baseline="30000" dirty="0" smtClean="0">
                <a:solidFill>
                  <a:srgbClr val="800000"/>
                </a:solidFill>
              </a:rPr>
              <a:t>4</a:t>
            </a:r>
            <a:r>
              <a:rPr lang="en-US" sz="2000" b="1" i="1" dirty="0" smtClean="0">
                <a:solidFill>
                  <a:srgbClr val="800000"/>
                </a:solidFill>
              </a:rPr>
              <a:t>murderers</a:t>
            </a:r>
            <a:r>
              <a:rPr lang="en-US" sz="2000" i="1" dirty="0">
                <a:solidFill>
                  <a:srgbClr val="800000"/>
                </a:solidFill>
              </a:rPr>
              <a:t>, </a:t>
            </a:r>
            <a:r>
              <a:rPr lang="en-US" sz="2000" b="1" i="1" baseline="30000" dirty="0" smtClean="0">
                <a:solidFill>
                  <a:srgbClr val="800000"/>
                </a:solidFill>
              </a:rPr>
              <a:t>5</a:t>
            </a:r>
            <a:r>
              <a:rPr lang="en-US" sz="2000" b="1" i="1" dirty="0" smtClean="0">
                <a:solidFill>
                  <a:srgbClr val="800000"/>
                </a:solidFill>
              </a:rPr>
              <a:t>sexually </a:t>
            </a:r>
            <a:r>
              <a:rPr lang="en-US" sz="2000" b="1" i="1" dirty="0">
                <a:solidFill>
                  <a:srgbClr val="800000"/>
                </a:solidFill>
              </a:rPr>
              <a:t>immoral</a:t>
            </a:r>
            <a:r>
              <a:rPr lang="en-US" sz="2000" i="1" dirty="0">
                <a:solidFill>
                  <a:srgbClr val="800000"/>
                </a:solidFill>
              </a:rPr>
              <a:t>, </a:t>
            </a:r>
            <a:r>
              <a:rPr lang="en-US" sz="2000" b="1" i="1" baseline="30000" dirty="0" smtClean="0">
                <a:solidFill>
                  <a:srgbClr val="800000"/>
                </a:solidFill>
              </a:rPr>
              <a:t>6</a:t>
            </a:r>
            <a:r>
              <a:rPr lang="en-US" sz="2000" b="1" i="1" dirty="0" smtClean="0">
                <a:solidFill>
                  <a:srgbClr val="800000"/>
                </a:solidFill>
              </a:rPr>
              <a:t>sorcerers</a:t>
            </a:r>
            <a:r>
              <a:rPr lang="en-US" sz="2000" i="1" dirty="0">
                <a:solidFill>
                  <a:srgbClr val="800000"/>
                </a:solidFill>
              </a:rPr>
              <a:t>, </a:t>
            </a:r>
            <a:r>
              <a:rPr lang="en-US" sz="2000" b="1" i="1" baseline="30000" dirty="0" smtClean="0">
                <a:solidFill>
                  <a:srgbClr val="800000"/>
                </a:solidFill>
              </a:rPr>
              <a:t>7</a:t>
            </a:r>
            <a:r>
              <a:rPr lang="en-US" sz="2000" b="1" i="1" dirty="0" smtClean="0">
                <a:solidFill>
                  <a:srgbClr val="800000"/>
                </a:solidFill>
              </a:rPr>
              <a:t>idolaters</a:t>
            </a:r>
            <a:r>
              <a:rPr lang="en-US" sz="2000" i="1" dirty="0">
                <a:solidFill>
                  <a:srgbClr val="800000"/>
                </a:solidFill>
              </a:rPr>
              <a:t>, and </a:t>
            </a:r>
            <a:r>
              <a:rPr lang="en-US" sz="2000" b="1" i="1" baseline="30000" dirty="0" smtClean="0">
                <a:solidFill>
                  <a:srgbClr val="800000"/>
                </a:solidFill>
              </a:rPr>
              <a:t>8</a:t>
            </a:r>
            <a:r>
              <a:rPr lang="en-US" sz="2000" b="1" i="1" dirty="0" smtClean="0">
                <a:solidFill>
                  <a:srgbClr val="800000"/>
                </a:solidFill>
              </a:rPr>
              <a:t>all </a:t>
            </a:r>
            <a:r>
              <a:rPr lang="en-US" sz="2000" b="1" i="1" dirty="0">
                <a:solidFill>
                  <a:srgbClr val="800000"/>
                </a:solidFill>
              </a:rPr>
              <a:t>liars </a:t>
            </a:r>
            <a:r>
              <a:rPr lang="en-US" sz="2000" i="1" dirty="0">
                <a:solidFill>
                  <a:srgbClr val="800000"/>
                </a:solidFill>
              </a:rPr>
              <a:t>shall have </a:t>
            </a:r>
            <a:r>
              <a:rPr lang="en-US" sz="2000" b="1" i="1" dirty="0">
                <a:solidFill>
                  <a:srgbClr val="800000"/>
                </a:solidFill>
              </a:rPr>
              <a:t>their part in the </a:t>
            </a:r>
            <a:r>
              <a:rPr lang="en-US" sz="2000" b="1" i="1" u="sng" dirty="0">
                <a:solidFill>
                  <a:srgbClr val="800000"/>
                </a:solidFill>
              </a:rPr>
              <a:t>lake which burns with fire and brimstone</a:t>
            </a:r>
            <a:r>
              <a:rPr lang="en-US" sz="2000" i="1" dirty="0">
                <a:solidFill>
                  <a:srgbClr val="800000"/>
                </a:solidFill>
              </a:rPr>
              <a:t>, which is the second death</a:t>
            </a:r>
            <a:r>
              <a:rPr lang="en-US" sz="2000" i="1" dirty="0" smtClean="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21:8</a:t>
            </a:r>
            <a:r>
              <a:rPr lang="en-US" sz="2000" dirty="0" smtClean="0"/>
              <a:t>)</a:t>
            </a:r>
          </a:p>
          <a:p>
            <a:r>
              <a:rPr lang="en-US" sz="2000" dirty="0" smtClean="0"/>
              <a:t>These people will also share in hell fire along with the Devil, Death, the beasts, and the harlot.</a:t>
            </a:r>
          </a:p>
          <a:p>
            <a:r>
              <a:rPr lang="en-US" sz="2000" dirty="0" smtClean="0"/>
              <a:t>Murderers may be expected, but other types of sinners may be surprising …</a:t>
            </a:r>
          </a:p>
          <a:p>
            <a:pPr lvl="1"/>
            <a:r>
              <a:rPr lang="en-US" sz="1600" dirty="0" smtClean="0"/>
              <a:t>Cowardly, Fearful – More scared of immediate wrath of men (</a:t>
            </a:r>
            <a:r>
              <a:rPr lang="en-US" sz="1600" b="1" dirty="0" smtClean="0">
                <a:solidFill>
                  <a:srgbClr val="800000"/>
                </a:solidFill>
              </a:rPr>
              <a:t>Heb. 10:38-39; Mat. 10:21-33</a:t>
            </a:r>
            <a:r>
              <a:rPr lang="en-US" sz="1600" dirty="0" smtClean="0"/>
              <a:t>).</a:t>
            </a:r>
          </a:p>
          <a:p>
            <a:pPr lvl="1"/>
            <a:r>
              <a:rPr lang="en-US" sz="1600" dirty="0" smtClean="0"/>
              <a:t>Sexually Immoral – Reject God’s regulations (</a:t>
            </a:r>
            <a:r>
              <a:rPr lang="en-US" sz="1600" b="1" dirty="0" smtClean="0">
                <a:solidFill>
                  <a:srgbClr val="800000"/>
                </a:solidFill>
              </a:rPr>
              <a:t>Hebrews 13:4</a:t>
            </a:r>
            <a:r>
              <a:rPr lang="en-US" sz="1600" dirty="0" smtClean="0"/>
              <a:t>).</a:t>
            </a:r>
          </a:p>
          <a:p>
            <a:pPr lvl="1"/>
            <a:r>
              <a:rPr lang="en-US" sz="1600" dirty="0" smtClean="0"/>
              <a:t>Sorcerers (</a:t>
            </a:r>
            <a:r>
              <a:rPr lang="en-US" sz="1600" i="1" dirty="0" err="1" smtClean="0"/>
              <a:t>pharmakia</a:t>
            </a:r>
            <a:r>
              <a:rPr lang="en-US" sz="1600" dirty="0" smtClean="0"/>
              <a:t>) – Those who use drugs to distort or induce visions.</a:t>
            </a:r>
          </a:p>
          <a:p>
            <a:pPr lvl="1"/>
            <a:r>
              <a:rPr lang="en-US" sz="1600" dirty="0" smtClean="0"/>
              <a:t>All Liars – Not just the worst liars, but all liars – include self-deceived (</a:t>
            </a:r>
            <a:r>
              <a:rPr lang="en-US" sz="1600" b="1" dirty="0" smtClean="0">
                <a:solidFill>
                  <a:srgbClr val="800000"/>
                </a:solidFill>
              </a:rPr>
              <a:t>2 Thessalonians 2:9-12</a:t>
            </a:r>
            <a:r>
              <a:rPr lang="en-US" sz="1600" dirty="0" smtClean="0"/>
              <a:t>).</a:t>
            </a:r>
          </a:p>
          <a:p>
            <a:r>
              <a:rPr lang="en-US" sz="2000" dirty="0" smtClean="0"/>
              <a:t>Other passages supplement this list:  </a:t>
            </a:r>
            <a:r>
              <a:rPr lang="en-US" sz="2000" b="1" dirty="0" smtClean="0">
                <a:solidFill>
                  <a:srgbClr val="800000"/>
                </a:solidFill>
              </a:rPr>
              <a:t>Rom. 1:26-32; 1 Cor. 6:9-10; Gal. 5:19-21</a:t>
            </a:r>
            <a:r>
              <a:rPr lang="en-US" sz="2000" dirty="0" smtClean="0"/>
              <a:t>.</a:t>
            </a:r>
          </a:p>
        </p:txBody>
      </p:sp>
    </p:spTree>
    <p:extLst>
      <p:ext uri="{BB962C8B-B14F-4D97-AF65-F5344CB8AC3E}">
        <p14:creationId xmlns:p14="http://schemas.microsoft.com/office/powerpoint/2010/main" val="8869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Death</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“But the cowardly, unbelieving, abominable, murderers, sexually immoral, sorcerers, idolaters, and all liars shall have their part in </a:t>
            </a:r>
            <a:r>
              <a:rPr lang="en-US" sz="2000" b="1" i="1" dirty="0" smtClean="0">
                <a:solidFill>
                  <a:srgbClr val="800000"/>
                </a:solidFill>
              </a:rPr>
              <a:t>the </a:t>
            </a:r>
            <a:r>
              <a:rPr lang="en-US" sz="2000" b="1" i="1" u="sng" dirty="0" smtClean="0">
                <a:solidFill>
                  <a:srgbClr val="800000"/>
                </a:solidFill>
              </a:rPr>
              <a:t>lake which burns with fire and brimstone</a:t>
            </a:r>
            <a:r>
              <a:rPr lang="en-US" sz="2000" b="1" i="1" dirty="0" smtClean="0">
                <a:solidFill>
                  <a:srgbClr val="800000"/>
                </a:solidFill>
              </a:rPr>
              <a:t>, which is the </a:t>
            </a:r>
            <a:r>
              <a:rPr lang="en-US" sz="2000" b="1" i="1" u="sng" dirty="0" smtClean="0">
                <a:solidFill>
                  <a:srgbClr val="800000"/>
                </a:solidFill>
              </a:rPr>
              <a:t>second death</a:t>
            </a:r>
            <a:r>
              <a:rPr lang="en-US" sz="2000" i="1" dirty="0" smtClean="0">
                <a:solidFill>
                  <a:srgbClr val="800000"/>
                </a:solidFill>
              </a:rPr>
              <a:t>.” </a:t>
            </a:r>
            <a:r>
              <a:rPr lang="en-US" sz="2000" dirty="0" smtClean="0"/>
              <a:t>(</a:t>
            </a:r>
            <a:r>
              <a:rPr lang="en-US" sz="2000" b="1" dirty="0" smtClean="0">
                <a:solidFill>
                  <a:srgbClr val="800000"/>
                </a:solidFill>
              </a:rPr>
              <a:t>Revelation 21:8</a:t>
            </a:r>
            <a:r>
              <a:rPr lang="en-US" sz="2000" dirty="0" smtClean="0"/>
              <a:t>)</a:t>
            </a:r>
          </a:p>
          <a:p>
            <a:r>
              <a:rPr lang="en-US" sz="2000" dirty="0" smtClean="0"/>
              <a:t>Mentioned previously in </a:t>
            </a:r>
            <a:r>
              <a:rPr lang="en-US" sz="2000" b="1" dirty="0" smtClean="0">
                <a:solidFill>
                  <a:srgbClr val="800000"/>
                </a:solidFill>
              </a:rPr>
              <a:t>20:14</a:t>
            </a:r>
            <a:r>
              <a:rPr lang="en-US" sz="2000" dirty="0" smtClean="0"/>
              <a:t>.</a:t>
            </a:r>
          </a:p>
          <a:p>
            <a:pPr marL="346075" lvl="0" indent="-346075">
              <a:buFont typeface="+mj-lt"/>
              <a:buAutoNum type="arabicPeriod" startAt="6"/>
            </a:pPr>
            <a:r>
              <a:rPr lang="en-US" sz="2000" dirty="0" smtClean="0"/>
              <a:t>In </a:t>
            </a:r>
            <a:r>
              <a:rPr lang="en-US" sz="2000" dirty="0"/>
              <a:t>what way would the </a:t>
            </a:r>
            <a:r>
              <a:rPr lang="en-US" sz="2000" i="1" dirty="0">
                <a:solidFill>
                  <a:srgbClr val="800000"/>
                </a:solidFill>
              </a:rPr>
              <a:t>“lake which burns with fire and brimstone”</a:t>
            </a:r>
            <a:r>
              <a:rPr lang="en-US" sz="2000" dirty="0"/>
              <a:t> be considered a </a:t>
            </a:r>
            <a:r>
              <a:rPr lang="en-US" sz="2000" i="1" dirty="0">
                <a:solidFill>
                  <a:srgbClr val="800000"/>
                </a:solidFill>
              </a:rPr>
              <a:t>“second death”</a:t>
            </a:r>
            <a:r>
              <a:rPr lang="en-US" sz="2000" dirty="0"/>
              <a:t>?</a:t>
            </a:r>
            <a:endParaRPr lang="en-US" sz="2000" dirty="0" smtClean="0"/>
          </a:p>
          <a:p>
            <a:r>
              <a:rPr lang="en-US" sz="2000" dirty="0" smtClean="0"/>
              <a:t>Like physical death, it represents a separation from the life giving source:</a:t>
            </a:r>
          </a:p>
          <a:p>
            <a:pPr marL="0" indent="0">
              <a:buNone/>
            </a:pPr>
            <a:r>
              <a:rPr lang="en-US" sz="2000" i="1" dirty="0">
                <a:solidFill>
                  <a:srgbClr val="800000"/>
                </a:solidFill>
              </a:rPr>
              <a:t> For as the </a:t>
            </a:r>
            <a:r>
              <a:rPr lang="en-US" sz="2000" b="1" i="1" dirty="0">
                <a:solidFill>
                  <a:srgbClr val="800000"/>
                </a:solidFill>
              </a:rPr>
              <a:t>body </a:t>
            </a:r>
            <a:r>
              <a:rPr lang="en-US" sz="2000" b="1" i="1" u="sng" dirty="0">
                <a:solidFill>
                  <a:srgbClr val="800000"/>
                </a:solidFill>
              </a:rPr>
              <a:t>without</a:t>
            </a:r>
            <a:r>
              <a:rPr lang="en-US" sz="2000" b="1" i="1" dirty="0">
                <a:solidFill>
                  <a:srgbClr val="800000"/>
                </a:solidFill>
              </a:rPr>
              <a:t> the spirit is </a:t>
            </a:r>
            <a:r>
              <a:rPr lang="en-US" sz="2000" b="1" i="1" u="sng" dirty="0">
                <a:solidFill>
                  <a:srgbClr val="800000"/>
                </a:solidFill>
              </a:rPr>
              <a:t>dead</a:t>
            </a:r>
            <a:r>
              <a:rPr lang="en-US" sz="2000" i="1" dirty="0">
                <a:solidFill>
                  <a:srgbClr val="800000"/>
                </a:solidFill>
              </a:rPr>
              <a:t>, so faith without works is dead </a:t>
            </a:r>
            <a:r>
              <a:rPr lang="en-US" sz="2000" i="1" dirty="0" smtClean="0">
                <a:solidFill>
                  <a:srgbClr val="800000"/>
                </a:solidFill>
              </a:rPr>
              <a:t>also.</a:t>
            </a:r>
            <a:r>
              <a:rPr lang="en-US" sz="2000" dirty="0" smtClean="0"/>
              <a:t> </a:t>
            </a:r>
            <a:r>
              <a:rPr lang="en-US" sz="2000" dirty="0"/>
              <a:t>(</a:t>
            </a:r>
            <a:r>
              <a:rPr lang="en-US" sz="2000" b="1" dirty="0">
                <a:solidFill>
                  <a:srgbClr val="800000"/>
                </a:solidFill>
              </a:rPr>
              <a:t>James </a:t>
            </a:r>
            <a:r>
              <a:rPr lang="en-US" sz="2000" b="1" dirty="0" smtClean="0">
                <a:solidFill>
                  <a:srgbClr val="800000"/>
                </a:solidFill>
              </a:rPr>
              <a:t>2:26</a:t>
            </a:r>
            <a:r>
              <a:rPr lang="en-US" sz="2000" dirty="0" smtClean="0"/>
              <a:t>)</a:t>
            </a:r>
            <a:endParaRPr lang="en-US" sz="2000" dirty="0"/>
          </a:p>
          <a:p>
            <a:r>
              <a:rPr lang="en-US" sz="2000" dirty="0" smtClean="0"/>
              <a:t>Here represents a total separation from God – no more blessings on </a:t>
            </a:r>
            <a:r>
              <a:rPr lang="en-US" sz="2000" i="1" dirty="0" smtClean="0">
                <a:solidFill>
                  <a:srgbClr val="800000"/>
                </a:solidFill>
              </a:rPr>
              <a:t>“the just and the unjust”</a:t>
            </a:r>
            <a:r>
              <a:rPr lang="en-US" sz="2000" dirty="0" smtClean="0"/>
              <a:t> (</a:t>
            </a:r>
            <a:r>
              <a:rPr lang="en-US" sz="2000" b="1" dirty="0" smtClean="0">
                <a:solidFill>
                  <a:srgbClr val="800000"/>
                </a:solidFill>
              </a:rPr>
              <a:t>Matthew 5:45</a:t>
            </a:r>
            <a:r>
              <a:rPr lang="en-US" sz="2000" dirty="0" smtClean="0"/>
              <a:t>).</a:t>
            </a:r>
          </a:p>
          <a:p>
            <a:r>
              <a:rPr lang="en-US" sz="2000" dirty="0" smtClean="0"/>
              <a:t>Also, like death, represents a transition from which there is no return (</a:t>
            </a:r>
            <a:r>
              <a:rPr lang="en-US" sz="2000" b="1" dirty="0" err="1" smtClean="0">
                <a:solidFill>
                  <a:srgbClr val="800000"/>
                </a:solidFill>
              </a:rPr>
              <a:t>Ecc</a:t>
            </a:r>
            <a:r>
              <a:rPr lang="en-US" sz="2000" b="1" dirty="0" smtClean="0">
                <a:solidFill>
                  <a:srgbClr val="800000"/>
                </a:solidFill>
              </a:rPr>
              <a:t>. 9:3-6</a:t>
            </a:r>
            <a:r>
              <a:rPr lang="en-US" sz="2000" dirty="0" smtClean="0"/>
              <a:t>).</a:t>
            </a:r>
          </a:p>
        </p:txBody>
      </p:sp>
    </p:spTree>
    <p:extLst>
      <p:ext uri="{BB962C8B-B14F-4D97-AF65-F5344CB8AC3E}">
        <p14:creationId xmlns:p14="http://schemas.microsoft.com/office/powerpoint/2010/main" val="23950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True Jerusalem</a:t>
            </a:r>
          </a:p>
          <a:p>
            <a:r>
              <a:rPr lang="en-US" dirty="0" smtClean="0"/>
              <a:t>Revelation 21:9-27</a:t>
            </a:r>
            <a:endParaRPr lang="en-US" dirty="0"/>
          </a:p>
        </p:txBody>
      </p:sp>
    </p:spTree>
    <p:extLst>
      <p:ext uri="{BB962C8B-B14F-4D97-AF65-F5344CB8AC3E}">
        <p14:creationId xmlns:p14="http://schemas.microsoft.com/office/powerpoint/2010/main" val="2478217779"/>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City, Holy Jerusalem”</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did the angel promise to show John?  What did John actually see?  How can the two be reconciled?  What is implied by the city </a:t>
            </a:r>
            <a:r>
              <a:rPr lang="en-US" sz="2000" i="1" dirty="0">
                <a:solidFill>
                  <a:srgbClr val="800000"/>
                </a:solidFill>
              </a:rPr>
              <a:t>“descending out of heaven from God”</a:t>
            </a:r>
            <a:r>
              <a:rPr lang="en-US" sz="2000" dirty="0"/>
              <a:t>?</a:t>
            </a:r>
            <a:endParaRPr lang="en-US" sz="2000" dirty="0" smtClean="0"/>
          </a:p>
          <a:p>
            <a:pPr marL="0" indent="0">
              <a:buNone/>
            </a:pPr>
            <a:r>
              <a:rPr lang="en-US" sz="2000" i="1" dirty="0">
                <a:solidFill>
                  <a:srgbClr val="800000"/>
                </a:solidFill>
              </a:rPr>
              <a:t>Then one of the seven angels who had the seven bowls filled with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 </a:t>
            </a:r>
            <a:r>
              <a:rPr lang="en-US" sz="2000" i="1" dirty="0">
                <a:solidFill>
                  <a:srgbClr val="800000"/>
                </a:solidFill>
              </a:rPr>
              <a:t>came to me and talked with me, saying, </a:t>
            </a:r>
            <a:r>
              <a:rPr lang="en-US" sz="2000" i="1" dirty="0" smtClean="0">
                <a:solidFill>
                  <a:srgbClr val="800000"/>
                </a:solidFill>
              </a:rPr>
              <a:t>“Come</a:t>
            </a:r>
            <a:r>
              <a:rPr lang="en-US" sz="2000" i="1" dirty="0">
                <a:solidFill>
                  <a:srgbClr val="800000"/>
                </a:solidFill>
              </a:rPr>
              <a:t>, I will show you </a:t>
            </a:r>
            <a:r>
              <a:rPr lang="en-US" sz="2000" b="1" i="1" dirty="0">
                <a:solidFill>
                  <a:srgbClr val="800000"/>
                </a:solidFill>
              </a:rPr>
              <a:t>the </a:t>
            </a:r>
            <a:r>
              <a:rPr lang="en-US" sz="2000" b="1" i="1" u="sng" dirty="0">
                <a:solidFill>
                  <a:srgbClr val="800000"/>
                </a:solidFill>
              </a:rPr>
              <a:t>bride</a:t>
            </a:r>
            <a:r>
              <a:rPr lang="en-US" sz="2000" b="1" i="1" dirty="0">
                <a:solidFill>
                  <a:srgbClr val="800000"/>
                </a:solidFill>
              </a:rPr>
              <a:t>, the </a:t>
            </a:r>
            <a:r>
              <a:rPr lang="en-US" sz="2000" b="1" i="1" u="sng" dirty="0">
                <a:solidFill>
                  <a:srgbClr val="800000"/>
                </a:solidFill>
              </a:rPr>
              <a:t>Lamb's wife</a:t>
            </a:r>
            <a:r>
              <a:rPr lang="en-US" sz="2000" i="1" dirty="0" smtClean="0">
                <a:solidFill>
                  <a:srgbClr val="800000"/>
                </a:solidFill>
              </a:rPr>
              <a:t>.” And </a:t>
            </a:r>
            <a:r>
              <a:rPr lang="en-US" sz="2000" i="1" dirty="0">
                <a:solidFill>
                  <a:srgbClr val="800000"/>
                </a:solidFill>
              </a:rPr>
              <a:t>he carried me away </a:t>
            </a:r>
            <a:r>
              <a:rPr lang="en-US" sz="2000" b="1" i="1" dirty="0">
                <a:solidFill>
                  <a:srgbClr val="800000"/>
                </a:solidFill>
              </a:rPr>
              <a:t>in the Spirit to a great and high mountain</a:t>
            </a:r>
            <a:r>
              <a:rPr lang="en-US" sz="2000" i="1" dirty="0">
                <a:solidFill>
                  <a:srgbClr val="800000"/>
                </a:solidFill>
              </a:rPr>
              <a:t>, and showed me </a:t>
            </a:r>
            <a:r>
              <a:rPr lang="en-US" sz="2000" b="1" i="1" dirty="0">
                <a:solidFill>
                  <a:srgbClr val="800000"/>
                </a:solidFill>
              </a:rPr>
              <a:t>the great city, the holy Jerusalem</a:t>
            </a:r>
            <a:r>
              <a:rPr lang="en-US" sz="2000" i="1" dirty="0">
                <a:solidFill>
                  <a:srgbClr val="800000"/>
                </a:solidFill>
              </a:rPr>
              <a:t>, descending out of heaven from </a:t>
            </a:r>
            <a:r>
              <a:rPr lang="en-US" sz="2000" i="1" dirty="0" smtClean="0">
                <a:solidFill>
                  <a:srgbClr val="800000"/>
                </a:solidFill>
              </a:rPr>
              <a:t>God </a:t>
            </a:r>
            <a:r>
              <a:rPr lang="en-US" sz="2000" dirty="0" smtClean="0"/>
              <a:t>(</a:t>
            </a:r>
            <a:r>
              <a:rPr lang="en-US" sz="2000" b="1" dirty="0" smtClean="0">
                <a:solidFill>
                  <a:srgbClr val="800000"/>
                </a:solidFill>
              </a:rPr>
              <a:t>Rv.21:9-10</a:t>
            </a:r>
            <a:r>
              <a:rPr lang="en-US" sz="2000" dirty="0" smtClean="0"/>
              <a:t>)</a:t>
            </a:r>
          </a:p>
          <a:p>
            <a:r>
              <a:rPr lang="en-US" sz="2000" dirty="0" smtClean="0"/>
              <a:t>Promised to show </a:t>
            </a:r>
            <a:r>
              <a:rPr lang="en-US" sz="2000" i="1" dirty="0" smtClean="0">
                <a:solidFill>
                  <a:srgbClr val="800000"/>
                </a:solidFill>
              </a:rPr>
              <a:t>“the bride, the Lamb’s wife”</a:t>
            </a:r>
            <a:r>
              <a:rPr lang="en-US" sz="2000" dirty="0" smtClean="0"/>
              <a:t> but instead showed </a:t>
            </a:r>
            <a:r>
              <a:rPr lang="en-US" sz="2000" i="1" dirty="0" smtClean="0">
                <a:solidFill>
                  <a:srgbClr val="800000"/>
                </a:solidFill>
              </a:rPr>
              <a:t>“the great city, the holy Jerusalem”</a:t>
            </a:r>
            <a:r>
              <a:rPr lang="en-US" sz="2000" dirty="0" smtClean="0"/>
              <a:t>.</a:t>
            </a:r>
          </a:p>
          <a:p>
            <a:r>
              <a:rPr lang="en-US" sz="2000" dirty="0" smtClean="0"/>
              <a:t>As with Rome, Babylon, </a:t>
            </a:r>
            <a:r>
              <a:rPr lang="en-US" sz="2000" dirty="0" err="1" smtClean="0"/>
              <a:t>Tyre</a:t>
            </a:r>
            <a:r>
              <a:rPr lang="en-US" sz="2000" dirty="0" smtClean="0"/>
              <a:t>, Nineveh, and earthly Jerusalem, collection of people that make up heavenly, spiritual Jerusalem is personified as a woman (</a:t>
            </a:r>
            <a:r>
              <a:rPr lang="en-US" sz="2000" b="1" dirty="0" smtClean="0">
                <a:solidFill>
                  <a:srgbClr val="800000"/>
                </a:solidFill>
              </a:rPr>
              <a:t>19:7-14</a:t>
            </a:r>
            <a:r>
              <a:rPr lang="en-US" sz="2000" dirty="0" smtClean="0"/>
              <a:t>).</a:t>
            </a:r>
          </a:p>
          <a:p>
            <a:r>
              <a:rPr lang="en-US" sz="2000" dirty="0" smtClean="0"/>
              <a:t>Implies the sad potential of previous peoples and preciousness of the Lamb’s bride.</a:t>
            </a:r>
          </a:p>
          <a:p>
            <a:r>
              <a:rPr lang="en-US" sz="2000" dirty="0" smtClean="0"/>
              <a:t>Descent from heaven symbolizes God’s providing access, granting entry or insight.</a:t>
            </a:r>
          </a:p>
        </p:txBody>
      </p:sp>
    </p:spTree>
    <p:extLst>
      <p:ext uri="{BB962C8B-B14F-4D97-AF65-F5344CB8AC3E}">
        <p14:creationId xmlns:p14="http://schemas.microsoft.com/office/powerpoint/2010/main" val="21807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1800" dirty="0"/>
              <a:t>What symbols are used to indicate that this city is perfect for all of God’s people?</a:t>
            </a:r>
            <a:endParaRPr lang="en-US" sz="1800" dirty="0" smtClean="0"/>
          </a:p>
          <a:p>
            <a:pPr marL="0" indent="0">
              <a:spcBef>
                <a:spcPts val="0"/>
              </a:spcBef>
              <a:buNone/>
            </a:pPr>
            <a:r>
              <a:rPr lang="en-US" sz="1800" i="1" dirty="0" smtClean="0">
                <a:solidFill>
                  <a:srgbClr val="800000"/>
                </a:solidFill>
              </a:rPr>
              <a:t>… having </a:t>
            </a:r>
            <a:r>
              <a:rPr lang="en-US" sz="1800" b="1" i="1" dirty="0">
                <a:solidFill>
                  <a:srgbClr val="800000"/>
                </a:solidFill>
              </a:rPr>
              <a:t>the glory of God</a:t>
            </a:r>
            <a:r>
              <a:rPr lang="en-US" sz="1800" i="1" dirty="0">
                <a:solidFill>
                  <a:srgbClr val="800000"/>
                </a:solidFill>
              </a:rPr>
              <a:t>. </a:t>
            </a:r>
            <a:r>
              <a:rPr lang="en-US" sz="1800" b="1" i="1" u="sng" dirty="0">
                <a:solidFill>
                  <a:srgbClr val="800000"/>
                </a:solidFill>
              </a:rPr>
              <a:t>Her</a:t>
            </a:r>
            <a:r>
              <a:rPr lang="en-US" sz="1800" b="1" i="1" dirty="0">
                <a:solidFill>
                  <a:srgbClr val="800000"/>
                </a:solidFill>
              </a:rPr>
              <a:t> light was </a:t>
            </a:r>
            <a:r>
              <a:rPr lang="en-US" sz="1800" b="1" i="1" u="sng" dirty="0">
                <a:solidFill>
                  <a:srgbClr val="800000"/>
                </a:solidFill>
              </a:rPr>
              <a:t>like</a:t>
            </a:r>
            <a:r>
              <a:rPr lang="en-US" sz="1800" b="1" i="1" dirty="0">
                <a:solidFill>
                  <a:srgbClr val="800000"/>
                </a:solidFill>
              </a:rPr>
              <a:t> a most precious stone</a:t>
            </a:r>
            <a:r>
              <a:rPr lang="en-US" sz="1800" i="1" dirty="0">
                <a:solidFill>
                  <a:srgbClr val="800000"/>
                </a:solidFill>
              </a:rPr>
              <a:t>, like a jasper stone, clear as crystal</a:t>
            </a:r>
            <a:r>
              <a:rPr lang="en-US" sz="1800" i="1" dirty="0" smtClean="0">
                <a:solidFill>
                  <a:srgbClr val="800000"/>
                </a:solidFill>
              </a:rPr>
              <a:t>.  Also </a:t>
            </a:r>
            <a:r>
              <a:rPr lang="en-US" sz="1800" b="1" i="1" u="sng" dirty="0">
                <a:solidFill>
                  <a:srgbClr val="800000"/>
                </a:solidFill>
              </a:rPr>
              <a:t>she</a:t>
            </a:r>
            <a:r>
              <a:rPr lang="en-US" sz="1800" i="1" dirty="0">
                <a:solidFill>
                  <a:srgbClr val="800000"/>
                </a:solidFill>
              </a:rPr>
              <a:t> had a </a:t>
            </a:r>
            <a:r>
              <a:rPr lang="en-US" sz="1800" b="1" i="1" dirty="0">
                <a:solidFill>
                  <a:srgbClr val="800000"/>
                </a:solidFill>
              </a:rPr>
              <a:t>great and high wall</a:t>
            </a:r>
            <a:r>
              <a:rPr lang="en-US" sz="1800" i="1" dirty="0">
                <a:solidFill>
                  <a:srgbClr val="800000"/>
                </a:solidFill>
              </a:rPr>
              <a:t> with </a:t>
            </a:r>
            <a:r>
              <a:rPr lang="en-US" sz="1800" b="1" i="1" u="sng" dirty="0">
                <a:solidFill>
                  <a:srgbClr val="800000"/>
                </a:solidFill>
              </a:rPr>
              <a:t>twelve</a:t>
            </a:r>
            <a:r>
              <a:rPr lang="en-US" sz="1800" b="1" i="1" dirty="0">
                <a:solidFill>
                  <a:srgbClr val="800000"/>
                </a:solidFill>
              </a:rPr>
              <a:t> gates</a:t>
            </a:r>
            <a:r>
              <a:rPr lang="en-US" sz="1800" i="1" dirty="0">
                <a:solidFill>
                  <a:srgbClr val="800000"/>
                </a:solidFill>
              </a:rPr>
              <a:t>, and </a:t>
            </a:r>
            <a:r>
              <a:rPr lang="en-US" sz="1800" b="1" i="1" u="sng" dirty="0">
                <a:solidFill>
                  <a:srgbClr val="800000"/>
                </a:solidFill>
              </a:rPr>
              <a:t>twelve</a:t>
            </a:r>
            <a:r>
              <a:rPr lang="en-US" sz="1800" b="1" i="1" dirty="0">
                <a:solidFill>
                  <a:srgbClr val="800000"/>
                </a:solidFill>
              </a:rPr>
              <a:t> angels at the gates</a:t>
            </a:r>
            <a:r>
              <a:rPr lang="en-US" sz="1800" i="1" dirty="0">
                <a:solidFill>
                  <a:srgbClr val="800000"/>
                </a:solidFill>
              </a:rPr>
              <a:t>, and names written on them, which are the </a:t>
            </a:r>
            <a:r>
              <a:rPr lang="en-US" sz="1800" b="1" i="1" dirty="0">
                <a:solidFill>
                  <a:srgbClr val="800000"/>
                </a:solidFill>
              </a:rPr>
              <a:t>names of the </a:t>
            </a:r>
            <a:r>
              <a:rPr lang="en-US" sz="1800" b="1" i="1" u="sng" dirty="0">
                <a:solidFill>
                  <a:srgbClr val="800000"/>
                </a:solidFill>
              </a:rPr>
              <a:t>twelve</a:t>
            </a:r>
            <a:r>
              <a:rPr lang="en-US" sz="1800" b="1" i="1" dirty="0">
                <a:solidFill>
                  <a:srgbClr val="800000"/>
                </a:solidFill>
              </a:rPr>
              <a:t> tribes of the children of Israel</a:t>
            </a:r>
            <a:r>
              <a:rPr lang="en-US" sz="1800" i="1" dirty="0" smtClean="0">
                <a:solidFill>
                  <a:srgbClr val="800000"/>
                </a:solidFill>
              </a:rPr>
              <a:t>:  </a:t>
            </a:r>
            <a:r>
              <a:rPr lang="en-US" sz="1800" b="1" i="1" u="sng" dirty="0" smtClean="0">
                <a:solidFill>
                  <a:srgbClr val="800000"/>
                </a:solidFill>
              </a:rPr>
              <a:t>three</a:t>
            </a:r>
            <a:r>
              <a:rPr lang="en-US" sz="1800" b="1" i="1" dirty="0" smtClean="0">
                <a:solidFill>
                  <a:srgbClr val="800000"/>
                </a:solidFill>
              </a:rPr>
              <a:t> </a:t>
            </a:r>
            <a:r>
              <a:rPr lang="en-US" sz="1800" b="1" i="1" dirty="0">
                <a:solidFill>
                  <a:srgbClr val="800000"/>
                </a:solidFill>
              </a:rPr>
              <a:t>gates on the </a:t>
            </a:r>
            <a:r>
              <a:rPr lang="en-US" sz="1800" b="1" i="1" u="sng" dirty="0">
                <a:solidFill>
                  <a:srgbClr val="800000"/>
                </a:solidFill>
              </a:rPr>
              <a:t>east</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north</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south</a:t>
            </a:r>
            <a:r>
              <a:rPr lang="en-US" sz="1800" b="1" i="1" dirty="0">
                <a:solidFill>
                  <a:srgbClr val="800000"/>
                </a:solidFill>
              </a:rPr>
              <a:t>, and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west</a:t>
            </a:r>
            <a:r>
              <a:rPr lang="en-US" sz="1800" i="1" dirty="0" smtClean="0">
                <a:solidFill>
                  <a:srgbClr val="800000"/>
                </a:solidFill>
              </a:rPr>
              <a:t>.  Now </a:t>
            </a:r>
            <a:r>
              <a:rPr lang="en-US" sz="1800" i="1" dirty="0">
                <a:solidFill>
                  <a:srgbClr val="800000"/>
                </a:solidFill>
              </a:rPr>
              <a:t>the wall of the city had </a:t>
            </a:r>
            <a:r>
              <a:rPr lang="en-US" sz="1800" b="1" i="1" u="sng" dirty="0">
                <a:solidFill>
                  <a:srgbClr val="800000"/>
                </a:solidFill>
              </a:rPr>
              <a:t>twelve</a:t>
            </a:r>
            <a:r>
              <a:rPr lang="en-US" sz="1800" b="1" i="1" dirty="0">
                <a:solidFill>
                  <a:srgbClr val="800000"/>
                </a:solidFill>
              </a:rPr>
              <a:t> foundations</a:t>
            </a:r>
            <a:r>
              <a:rPr lang="en-US" sz="1800" i="1" dirty="0">
                <a:solidFill>
                  <a:srgbClr val="800000"/>
                </a:solidFill>
              </a:rPr>
              <a:t>, and on them were </a:t>
            </a:r>
            <a:r>
              <a:rPr lang="en-US" sz="1800" b="1" i="1" dirty="0">
                <a:solidFill>
                  <a:srgbClr val="800000"/>
                </a:solidFill>
              </a:rPr>
              <a:t>the names of the </a:t>
            </a:r>
            <a:r>
              <a:rPr lang="en-US" sz="1800" b="1" i="1" u="sng" dirty="0">
                <a:solidFill>
                  <a:srgbClr val="800000"/>
                </a:solidFill>
              </a:rPr>
              <a:t>twelve</a:t>
            </a:r>
            <a:r>
              <a:rPr lang="en-US" sz="1800" b="1" i="1" dirty="0">
                <a:solidFill>
                  <a:srgbClr val="800000"/>
                </a:solidFill>
              </a:rPr>
              <a:t> apostles of the Lamb</a:t>
            </a:r>
            <a:r>
              <a:rPr lang="en-US" sz="1800" i="1" dirty="0" smtClean="0">
                <a:solidFill>
                  <a:srgbClr val="800000"/>
                </a:solidFill>
              </a:rPr>
              <a:t>. </a:t>
            </a:r>
            <a:r>
              <a:rPr lang="en-US" sz="1800" dirty="0" smtClean="0"/>
              <a:t>(</a:t>
            </a:r>
            <a:r>
              <a:rPr lang="en-US" sz="1800" b="1" dirty="0" smtClean="0">
                <a:solidFill>
                  <a:srgbClr val="800000"/>
                </a:solidFill>
              </a:rPr>
              <a:t>Revelation 21:11-14</a:t>
            </a:r>
            <a:r>
              <a:rPr lang="en-US" sz="1800" dirty="0" smtClean="0"/>
              <a:t>)</a:t>
            </a:r>
          </a:p>
          <a:p>
            <a:pPr>
              <a:spcBef>
                <a:spcPts val="0"/>
              </a:spcBef>
            </a:pPr>
            <a:r>
              <a:rPr lang="en-US" sz="1800" dirty="0" smtClean="0"/>
              <a:t>Note, God is the source of its glory – not us.  </a:t>
            </a:r>
            <a:r>
              <a:rPr lang="en-US" sz="1800" i="1" dirty="0" smtClean="0">
                <a:solidFill>
                  <a:srgbClr val="800000"/>
                </a:solidFill>
              </a:rPr>
              <a:t>“Jasper”</a:t>
            </a:r>
            <a:r>
              <a:rPr lang="en-US" sz="1800" dirty="0" smtClean="0"/>
              <a:t> used to represent God (</a:t>
            </a:r>
            <a:r>
              <a:rPr lang="en-US" sz="1800" b="1" dirty="0" smtClean="0">
                <a:solidFill>
                  <a:srgbClr val="800000"/>
                </a:solidFill>
              </a:rPr>
              <a:t>4:3</a:t>
            </a:r>
            <a:r>
              <a:rPr lang="en-US" sz="1800" dirty="0" smtClean="0"/>
              <a:t>).</a:t>
            </a:r>
          </a:p>
          <a:p>
            <a:pPr>
              <a:spcBef>
                <a:spcPts val="0"/>
              </a:spcBef>
            </a:pPr>
            <a:r>
              <a:rPr lang="en-US" sz="1800" dirty="0" smtClean="0"/>
              <a:t>The symbol continues to equate but transition from the bride, the Lamb’s wife, to holy Jerusalem, a city.</a:t>
            </a:r>
          </a:p>
          <a:p>
            <a:pPr>
              <a:spcBef>
                <a:spcPts val="0"/>
              </a:spcBef>
            </a:pPr>
            <a:r>
              <a:rPr lang="en-US" sz="1800" i="1" dirty="0" smtClean="0">
                <a:solidFill>
                  <a:srgbClr val="800000"/>
                </a:solidFill>
              </a:rPr>
              <a:t>“Great and high wall”</a:t>
            </a:r>
            <a:r>
              <a:rPr lang="en-US" sz="1800" dirty="0" smtClean="0"/>
              <a:t> represents security, protection, and safety despite absence of threats.</a:t>
            </a:r>
          </a:p>
          <a:p>
            <a:pPr>
              <a:spcBef>
                <a:spcPts val="0"/>
              </a:spcBef>
            </a:pPr>
            <a:r>
              <a:rPr lang="en-US" sz="1800" i="1" dirty="0" smtClean="0">
                <a:solidFill>
                  <a:srgbClr val="800000"/>
                </a:solidFill>
              </a:rPr>
              <a:t>“Twelve gates”</a:t>
            </a:r>
            <a:r>
              <a:rPr lang="en-US" sz="1800" dirty="0" smtClean="0"/>
              <a:t> indicate access for all of God’s people, watched by </a:t>
            </a:r>
            <a:r>
              <a:rPr lang="en-US" sz="1800" i="1" dirty="0" smtClean="0">
                <a:solidFill>
                  <a:srgbClr val="800000"/>
                </a:solidFill>
              </a:rPr>
              <a:t>“twelve angels”</a:t>
            </a:r>
            <a:r>
              <a:rPr lang="en-US" sz="1800" dirty="0" smtClean="0"/>
              <a:t>.</a:t>
            </a:r>
          </a:p>
          <a:p>
            <a:pPr>
              <a:spcBef>
                <a:spcPts val="0"/>
              </a:spcBef>
            </a:pPr>
            <a:r>
              <a:rPr lang="en-US" sz="1800" dirty="0" smtClean="0"/>
              <a:t>The four directions (east, north, south, west) may indicate access for people from all nations.</a:t>
            </a:r>
          </a:p>
          <a:p>
            <a:pPr>
              <a:spcBef>
                <a:spcPts val="0"/>
              </a:spcBef>
            </a:pPr>
            <a:r>
              <a:rPr lang="en-US" sz="1800" i="1" dirty="0" smtClean="0">
                <a:solidFill>
                  <a:srgbClr val="800000"/>
                </a:solidFill>
              </a:rPr>
              <a:t>“Twelve foundations”</a:t>
            </a:r>
            <a:r>
              <a:rPr lang="en-US" sz="1800" dirty="0" smtClean="0">
                <a:solidFill>
                  <a:srgbClr val="800000"/>
                </a:solidFill>
              </a:rPr>
              <a:t> </a:t>
            </a:r>
            <a:r>
              <a:rPr lang="en-US" sz="1800" dirty="0" smtClean="0"/>
              <a:t>would indicate stability for the city and all of God’s people.</a:t>
            </a:r>
          </a:p>
          <a:p>
            <a:pPr>
              <a:spcBef>
                <a:spcPts val="0"/>
              </a:spcBef>
            </a:pPr>
            <a:r>
              <a:rPr lang="en-US" sz="1800" i="1" dirty="0" smtClean="0">
                <a:solidFill>
                  <a:srgbClr val="800000"/>
                </a:solidFill>
              </a:rPr>
              <a:t>“Names of the twelve apostles of the Lamb”</a:t>
            </a:r>
            <a:r>
              <a:rPr lang="en-US" sz="1800" dirty="0" smtClean="0"/>
              <a:t> points to their critical witness (</a:t>
            </a:r>
            <a:r>
              <a:rPr lang="en-US" sz="1800" b="1" dirty="0" smtClean="0">
                <a:solidFill>
                  <a:srgbClr val="800000"/>
                </a:solidFill>
              </a:rPr>
              <a:t>Eph. 2:19-22</a:t>
            </a:r>
            <a:r>
              <a:rPr lang="en-US" sz="1800" dirty="0" smtClean="0"/>
              <a:t>).</a:t>
            </a:r>
          </a:p>
        </p:txBody>
      </p:sp>
    </p:spTree>
    <p:extLst>
      <p:ext uri="{BB962C8B-B14F-4D97-AF65-F5344CB8AC3E}">
        <p14:creationId xmlns:p14="http://schemas.microsoft.com/office/powerpoint/2010/main" val="33697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0" indent="0">
              <a:buNone/>
            </a:pPr>
            <a:r>
              <a:rPr lang="en-US" sz="1800" i="1" dirty="0" smtClean="0">
                <a:solidFill>
                  <a:srgbClr val="800000"/>
                </a:solidFill>
              </a:rPr>
              <a:t>And </a:t>
            </a:r>
            <a:r>
              <a:rPr lang="en-US" sz="1800" i="1" dirty="0">
                <a:solidFill>
                  <a:srgbClr val="800000"/>
                </a:solidFill>
              </a:rPr>
              <a:t>he who talked with me had a gold reed to measure the city, its gates, and its wall</a:t>
            </a:r>
            <a:r>
              <a:rPr lang="en-US" sz="1800" i="1" dirty="0" smtClean="0">
                <a:solidFill>
                  <a:srgbClr val="800000"/>
                </a:solidFill>
              </a:rPr>
              <a:t>.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smtClean="0">
                <a:solidFill>
                  <a:srgbClr val="800000"/>
                </a:solidFill>
              </a:rPr>
              <a:t>.  Then </a:t>
            </a:r>
            <a:r>
              <a:rPr lang="en-US" sz="1800" i="1" dirty="0">
                <a:solidFill>
                  <a:srgbClr val="800000"/>
                </a:solidFill>
              </a:rPr>
              <a:t>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a:t>
            </a:r>
            <a:r>
              <a:rPr lang="en-US" sz="1800" i="1" dirty="0" smtClean="0">
                <a:solidFill>
                  <a:srgbClr val="800000"/>
                </a:solidFill>
              </a:rPr>
              <a:t>.  The construction of its </a:t>
            </a:r>
            <a:r>
              <a:rPr lang="en-US" sz="1800" b="1" i="1" dirty="0" smtClean="0">
                <a:solidFill>
                  <a:srgbClr val="800000"/>
                </a:solidFill>
              </a:rPr>
              <a:t>wall was of jasper</a:t>
            </a:r>
            <a:r>
              <a:rPr lang="en-US" sz="1800" i="1" dirty="0" smtClean="0">
                <a:solidFill>
                  <a:srgbClr val="800000"/>
                </a:solidFill>
              </a:rPr>
              <a:t>; and </a:t>
            </a:r>
            <a:r>
              <a:rPr lang="en-US" sz="1800" b="1" i="1" dirty="0" smtClean="0">
                <a:solidFill>
                  <a:srgbClr val="800000"/>
                </a:solidFill>
              </a:rPr>
              <a:t>the city was pure gold, </a:t>
            </a:r>
            <a:r>
              <a:rPr lang="en-US" sz="1800" b="1" i="1" u="sng" dirty="0" smtClean="0">
                <a:solidFill>
                  <a:srgbClr val="800000"/>
                </a:solidFill>
              </a:rPr>
              <a:t>like</a:t>
            </a:r>
            <a:r>
              <a:rPr lang="en-US" sz="1800" b="1" i="1" dirty="0" smtClean="0">
                <a:solidFill>
                  <a:srgbClr val="800000"/>
                </a:solidFill>
              </a:rPr>
              <a:t> clear glass</a:t>
            </a:r>
            <a:r>
              <a:rPr lang="en-US" sz="1800" i="1" dirty="0" smtClean="0">
                <a:solidFill>
                  <a:srgbClr val="800000"/>
                </a:solidFill>
              </a:rPr>
              <a:t>. </a:t>
            </a:r>
            <a:r>
              <a:rPr lang="en-US" sz="1800" dirty="0" smtClean="0"/>
              <a:t>(</a:t>
            </a:r>
            <a:r>
              <a:rPr lang="en-US" sz="1800" b="1" dirty="0" smtClean="0">
                <a:solidFill>
                  <a:srgbClr val="800000"/>
                </a:solidFill>
              </a:rPr>
              <a:t>Rv.21:15-18</a:t>
            </a:r>
            <a:r>
              <a:rPr lang="en-US" sz="1800" dirty="0" smtClean="0"/>
              <a:t>)</a:t>
            </a:r>
          </a:p>
          <a:p>
            <a:r>
              <a:rPr lang="en-US" sz="1800" i="1" dirty="0" smtClean="0">
                <a:solidFill>
                  <a:srgbClr val="800000"/>
                </a:solidFill>
              </a:rPr>
              <a:t>“Twelve thousand furlongs”</a:t>
            </a:r>
            <a:r>
              <a:rPr lang="en-US" sz="1800" dirty="0"/>
              <a:t> </a:t>
            </a:r>
            <a:r>
              <a:rPr lang="en-US" sz="1800" dirty="0" smtClean="0"/>
              <a:t>(1400-1500 miles) implies ample room for all of God’s people.</a:t>
            </a:r>
          </a:p>
          <a:p>
            <a:r>
              <a:rPr lang="en-US" sz="1800" dirty="0" smtClean="0"/>
              <a:t>The </a:t>
            </a:r>
            <a:r>
              <a:rPr lang="en-US" sz="1800" i="1" dirty="0" smtClean="0">
                <a:solidFill>
                  <a:srgbClr val="800000"/>
                </a:solidFill>
              </a:rPr>
              <a:t>“square”</a:t>
            </a:r>
            <a:r>
              <a:rPr lang="en-US" sz="1800" dirty="0" smtClean="0"/>
              <a:t> base and </a:t>
            </a:r>
            <a:r>
              <a:rPr lang="en-US" sz="1800" i="1" dirty="0" smtClean="0">
                <a:solidFill>
                  <a:srgbClr val="800000"/>
                </a:solidFill>
              </a:rPr>
              <a:t>“equal …length, breadth, and height”</a:t>
            </a:r>
            <a:r>
              <a:rPr lang="en-US" sz="1800" dirty="0" smtClean="0"/>
              <a:t> implies symmetry, beauty, and perfection – reminiscent of inner sanctuary cube for ark of the covenant of Solomon’s temple (</a:t>
            </a:r>
            <a:r>
              <a:rPr lang="en-US" sz="1800" b="1" dirty="0" smtClean="0">
                <a:solidFill>
                  <a:srgbClr val="800000"/>
                </a:solidFill>
              </a:rPr>
              <a:t>1 Kings 6:18-20</a:t>
            </a:r>
            <a:r>
              <a:rPr lang="en-US" sz="1800" dirty="0" smtClean="0"/>
              <a:t>).</a:t>
            </a:r>
          </a:p>
          <a:p>
            <a:r>
              <a:rPr lang="en-US" sz="1800" dirty="0" smtClean="0"/>
              <a:t>Beyond Solomon’s temple overlaid in gold (</a:t>
            </a:r>
            <a:r>
              <a:rPr lang="en-US" sz="1800" b="1" dirty="0" smtClean="0">
                <a:solidFill>
                  <a:srgbClr val="800000"/>
                </a:solidFill>
              </a:rPr>
              <a:t>1 Kings 6:21-22</a:t>
            </a:r>
            <a:r>
              <a:rPr lang="en-US" sz="1800" dirty="0" smtClean="0"/>
              <a:t>), the whole city is pure clear, shining gold – superlative beauty, preciousness, and value.</a:t>
            </a:r>
            <a:endParaRPr lang="en-US" sz="1800" i="1" dirty="0" smtClean="0"/>
          </a:p>
        </p:txBody>
      </p:sp>
    </p:spTree>
    <p:extLst>
      <p:ext uri="{BB962C8B-B14F-4D97-AF65-F5344CB8AC3E}">
        <p14:creationId xmlns:p14="http://schemas.microsoft.com/office/powerpoint/2010/main" val="78520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or Love?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3"/>
            </a:pPr>
            <a:r>
              <a:rPr lang="en-US" dirty="0"/>
              <a:t>Often people complain that churches spend too much time on doctrine and others spend too much time emphasizing love and grace.  Based on </a:t>
            </a:r>
            <a:r>
              <a:rPr lang="en-US" dirty="0" smtClean="0"/>
              <a:t>Jesus’ </a:t>
            </a:r>
            <a:r>
              <a:rPr lang="en-US" dirty="0"/>
              <a:t>review of the Ephesian church, what can we learn of His expectations for us</a:t>
            </a:r>
            <a:r>
              <a:rPr lang="en-US" dirty="0" smtClean="0"/>
              <a:t>?</a:t>
            </a:r>
          </a:p>
          <a:p>
            <a:pPr marL="0" indent="0">
              <a:lnSpc>
                <a:spcPct val="95000"/>
              </a:lnSpc>
              <a:spcBef>
                <a:spcPts val="0"/>
              </a:spcBef>
              <a:buNone/>
            </a:pPr>
            <a:r>
              <a:rPr lang="en-US" i="1" dirty="0" smtClean="0">
                <a:solidFill>
                  <a:srgbClr val="800000"/>
                </a:solidFill>
              </a:rPr>
              <a:t>“But </a:t>
            </a:r>
            <a:r>
              <a:rPr lang="en-US" b="1" i="1" dirty="0">
                <a:solidFill>
                  <a:srgbClr val="800000"/>
                </a:solidFill>
              </a:rPr>
              <a:t>this you have</a:t>
            </a:r>
            <a:r>
              <a:rPr lang="en-US" i="1" dirty="0">
                <a:solidFill>
                  <a:srgbClr val="800000"/>
                </a:solidFill>
              </a:rPr>
              <a:t>, that </a:t>
            </a:r>
            <a:r>
              <a:rPr lang="en-US" b="1" i="1" u="sng" dirty="0">
                <a:solidFill>
                  <a:srgbClr val="800000"/>
                </a:solidFill>
              </a:rPr>
              <a:t>you hate</a:t>
            </a:r>
            <a:r>
              <a:rPr lang="en-US" b="1" i="1" dirty="0">
                <a:solidFill>
                  <a:srgbClr val="800000"/>
                </a:solidFill>
              </a:rPr>
              <a:t> the deeds of the </a:t>
            </a:r>
            <a:r>
              <a:rPr lang="en-US" b="1" i="1" dirty="0" err="1">
                <a:solidFill>
                  <a:srgbClr val="800000"/>
                </a:solidFill>
              </a:rPr>
              <a:t>Nicolaitans</a:t>
            </a:r>
            <a:r>
              <a:rPr lang="en-US" b="1" i="1" dirty="0">
                <a:solidFill>
                  <a:srgbClr val="800000"/>
                </a:solidFill>
              </a:rPr>
              <a:t>, </a:t>
            </a:r>
            <a:r>
              <a:rPr lang="en-US" b="1" i="1" u="sng" dirty="0">
                <a:solidFill>
                  <a:srgbClr val="800000"/>
                </a:solidFill>
              </a:rPr>
              <a:t>which I also </a:t>
            </a:r>
            <a:r>
              <a:rPr lang="en-US" b="1" i="1" u="sng" dirty="0" smtClean="0">
                <a:solidFill>
                  <a:srgbClr val="800000"/>
                </a:solidFill>
              </a:rPr>
              <a:t>hate</a:t>
            </a:r>
            <a:r>
              <a:rPr lang="en-US" i="1" dirty="0" smtClean="0">
                <a:solidFill>
                  <a:srgbClr val="800000"/>
                </a:solidFill>
              </a:rPr>
              <a:t>.”</a:t>
            </a:r>
            <a:r>
              <a:rPr lang="en-US" dirty="0" smtClean="0"/>
              <a:t> </a:t>
            </a:r>
            <a:r>
              <a:rPr lang="en-US" dirty="0"/>
              <a:t>(</a:t>
            </a:r>
            <a:r>
              <a:rPr lang="en-US" b="1" dirty="0">
                <a:solidFill>
                  <a:srgbClr val="800000"/>
                </a:solidFill>
              </a:rPr>
              <a:t>Revelation </a:t>
            </a:r>
            <a:r>
              <a:rPr lang="en-US" b="1" dirty="0" smtClean="0">
                <a:solidFill>
                  <a:srgbClr val="800000"/>
                </a:solidFill>
              </a:rPr>
              <a:t>2:6</a:t>
            </a:r>
            <a:r>
              <a:rPr lang="en-US" dirty="0" smtClean="0"/>
              <a:t>)</a:t>
            </a:r>
          </a:p>
          <a:p>
            <a:pPr>
              <a:lnSpc>
                <a:spcPct val="95000"/>
              </a:lnSpc>
              <a:spcBef>
                <a:spcPts val="0"/>
              </a:spcBef>
            </a:pPr>
            <a:r>
              <a:rPr lang="en-US" b="1" i="1" dirty="0" smtClean="0"/>
              <a:t>False dilemma </a:t>
            </a:r>
            <a:r>
              <a:rPr lang="en-US" dirty="0" smtClean="0"/>
              <a:t>– not either-or!  Jesus expects </a:t>
            </a:r>
            <a:r>
              <a:rPr lang="en-US" b="1" i="1" dirty="0" smtClean="0"/>
              <a:t>both</a:t>
            </a:r>
            <a:r>
              <a:rPr lang="en-US" i="1" dirty="0" smtClean="0"/>
              <a:t> </a:t>
            </a:r>
            <a:r>
              <a:rPr lang="en-US" dirty="0" smtClean="0"/>
              <a:t>(</a:t>
            </a:r>
            <a:r>
              <a:rPr lang="en-US" b="1" dirty="0" smtClean="0">
                <a:solidFill>
                  <a:srgbClr val="800000"/>
                </a:solidFill>
              </a:rPr>
              <a:t>Matthew 23:23</a:t>
            </a:r>
            <a:r>
              <a:rPr lang="en-US" dirty="0" smtClean="0"/>
              <a:t>)!</a:t>
            </a:r>
          </a:p>
          <a:p>
            <a:pPr>
              <a:lnSpc>
                <a:spcPct val="95000"/>
              </a:lnSpc>
              <a:spcBef>
                <a:spcPts val="0"/>
              </a:spcBef>
            </a:pPr>
            <a:r>
              <a:rPr lang="en-US" dirty="0" smtClean="0"/>
              <a:t>Jesus expected them to continue to expose false teachers …</a:t>
            </a:r>
          </a:p>
          <a:p>
            <a:pPr>
              <a:lnSpc>
                <a:spcPct val="95000"/>
              </a:lnSpc>
              <a:spcBef>
                <a:spcPts val="0"/>
              </a:spcBef>
            </a:pPr>
            <a:r>
              <a:rPr lang="en-US" b="1" i="1" dirty="0" smtClean="0"/>
              <a:t>And</a:t>
            </a:r>
            <a:r>
              <a:rPr lang="en-US" dirty="0" smtClean="0"/>
              <a:t> reestablish their first love and associated works!</a:t>
            </a:r>
          </a:p>
        </p:txBody>
      </p:sp>
    </p:spTree>
    <p:extLst>
      <p:ext uri="{BB962C8B-B14F-4D97-AF65-F5344CB8AC3E}">
        <p14:creationId xmlns:p14="http://schemas.microsoft.com/office/powerpoint/2010/main" val="21479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20315" y="1174083"/>
            <a:ext cx="4103370" cy="3623310"/>
          </a:xfrm>
          <a:prstGeom prst="rect">
            <a:avLst/>
          </a:prstGeom>
          <a:ln>
            <a:noFill/>
          </a:ln>
          <a:effectLst>
            <a:softEdge rad="112500"/>
          </a:effectLst>
        </p:spPr>
      </p:pic>
    </p:spTree>
    <p:extLst>
      <p:ext uri="{BB962C8B-B14F-4D97-AF65-F5344CB8AC3E}">
        <p14:creationId xmlns:p14="http://schemas.microsoft.com/office/powerpoint/2010/main" val="5303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4898" y="1805647"/>
            <a:ext cx="3560445" cy="2366010"/>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996" y="1354162"/>
            <a:ext cx="3731895" cy="3268980"/>
          </a:xfrm>
          <a:prstGeom prst="rect">
            <a:avLst/>
          </a:prstGeom>
          <a:ln>
            <a:noFill/>
          </a:ln>
          <a:effectLst>
            <a:softEdge rad="112500"/>
          </a:effectLst>
        </p:spPr>
      </p:pic>
    </p:spTree>
    <p:extLst>
      <p:ext uri="{BB962C8B-B14F-4D97-AF65-F5344CB8AC3E}">
        <p14:creationId xmlns:p14="http://schemas.microsoft.com/office/powerpoint/2010/main" val="13503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foundations of the wall of the city were adorned with all kinds of </a:t>
            </a:r>
            <a:r>
              <a:rPr lang="en-US" sz="1800" b="1" i="1" u="sng" dirty="0">
                <a:solidFill>
                  <a:srgbClr val="800000"/>
                </a:solidFill>
              </a:rPr>
              <a:t>precious stones</a:t>
            </a:r>
            <a:r>
              <a:rPr lang="en-US" sz="1800" i="1" dirty="0">
                <a:solidFill>
                  <a:srgbClr val="800000"/>
                </a:solidFill>
              </a:rPr>
              <a:t>: the first foundation was jasper, the second sapphire, the third chalcedony, the fourth emerald</a:t>
            </a:r>
            <a:r>
              <a:rPr lang="en-US" sz="1800" i="1" dirty="0" smtClean="0">
                <a:solidFill>
                  <a:srgbClr val="800000"/>
                </a:solidFill>
              </a:rPr>
              <a:t>, the </a:t>
            </a:r>
            <a:r>
              <a:rPr lang="en-US" sz="1800" i="1" dirty="0">
                <a:solidFill>
                  <a:srgbClr val="800000"/>
                </a:solidFill>
              </a:rPr>
              <a:t>fifth sardonyx, the sixth </a:t>
            </a:r>
            <a:r>
              <a:rPr lang="en-US" sz="1800" i="1" dirty="0" err="1">
                <a:solidFill>
                  <a:srgbClr val="800000"/>
                </a:solidFill>
              </a:rPr>
              <a:t>sardius</a:t>
            </a:r>
            <a:r>
              <a:rPr lang="en-US" sz="1800" i="1" dirty="0">
                <a:solidFill>
                  <a:srgbClr val="800000"/>
                </a:solidFill>
              </a:rPr>
              <a:t>, the seventh </a:t>
            </a:r>
            <a:r>
              <a:rPr lang="en-US" sz="1800" i="1" dirty="0" err="1">
                <a:solidFill>
                  <a:srgbClr val="800000"/>
                </a:solidFill>
              </a:rPr>
              <a:t>chrysolite</a:t>
            </a:r>
            <a:r>
              <a:rPr lang="en-US" sz="1800" i="1" dirty="0">
                <a:solidFill>
                  <a:srgbClr val="800000"/>
                </a:solidFill>
              </a:rPr>
              <a:t>, the eighth beryl, the ninth topaz, the tenth </a:t>
            </a:r>
            <a:r>
              <a:rPr lang="en-US" sz="1800" i="1" dirty="0" err="1">
                <a:solidFill>
                  <a:srgbClr val="800000"/>
                </a:solidFill>
              </a:rPr>
              <a:t>chrysoprase</a:t>
            </a:r>
            <a:r>
              <a:rPr lang="en-US" sz="1800" i="1" dirty="0">
                <a:solidFill>
                  <a:srgbClr val="800000"/>
                </a:solidFill>
              </a:rPr>
              <a:t>, the eleventh jacinth, and the twelfth amethyst</a:t>
            </a:r>
            <a:r>
              <a:rPr lang="en-US" sz="1800" i="1" dirty="0" smtClean="0">
                <a:solidFill>
                  <a:srgbClr val="800000"/>
                </a:solidFill>
              </a:rPr>
              <a:t>.  The </a:t>
            </a:r>
            <a:r>
              <a:rPr lang="en-US" sz="1800" b="1" i="1" u="sng" dirty="0">
                <a:solidFill>
                  <a:srgbClr val="800000"/>
                </a:solidFill>
              </a:rPr>
              <a:t>twelve</a:t>
            </a:r>
            <a:r>
              <a:rPr lang="en-US" sz="1800" b="1" i="1" dirty="0">
                <a:solidFill>
                  <a:srgbClr val="800000"/>
                </a:solidFill>
              </a:rPr>
              <a:t> gates were </a:t>
            </a:r>
            <a:r>
              <a:rPr lang="en-US" sz="1800" b="1" i="1" u="sng" dirty="0">
                <a:solidFill>
                  <a:srgbClr val="800000"/>
                </a:solidFill>
              </a:rPr>
              <a:t>twelve pearls</a:t>
            </a:r>
            <a:r>
              <a:rPr lang="en-US" sz="1800" b="1" i="1" dirty="0">
                <a:solidFill>
                  <a:srgbClr val="800000"/>
                </a:solidFill>
              </a:rPr>
              <a:t>: each individual gate was of one pearl</a:t>
            </a:r>
            <a:r>
              <a:rPr lang="en-US" sz="1800" i="1" dirty="0">
                <a:solidFill>
                  <a:srgbClr val="800000"/>
                </a:solidFill>
              </a:rPr>
              <a:t>. And </a:t>
            </a:r>
            <a:r>
              <a:rPr lang="en-US" sz="1800" b="1" i="1" dirty="0">
                <a:solidFill>
                  <a:srgbClr val="800000"/>
                </a:solidFill>
              </a:rPr>
              <a:t>the street of the city was pure gold, like transparent glass</a:t>
            </a:r>
            <a:r>
              <a:rPr lang="en-US" sz="1800" i="1" dirty="0" smtClean="0">
                <a:solidFill>
                  <a:srgbClr val="800000"/>
                </a:solidFill>
              </a:rPr>
              <a:t>. </a:t>
            </a:r>
            <a:r>
              <a:rPr lang="en-US" sz="1800" dirty="0" smtClean="0"/>
              <a:t>(</a:t>
            </a:r>
            <a:r>
              <a:rPr lang="en-US" sz="1800" b="1" dirty="0" smtClean="0">
                <a:solidFill>
                  <a:srgbClr val="800000"/>
                </a:solidFill>
              </a:rPr>
              <a:t>Revelation 21:19-21</a:t>
            </a:r>
            <a:r>
              <a:rPr lang="en-US" sz="1800" dirty="0" smtClean="0"/>
              <a:t>)</a:t>
            </a:r>
          </a:p>
          <a:p>
            <a:r>
              <a:rPr lang="en-US" sz="1800" dirty="0" smtClean="0"/>
              <a:t>Foundations indicate all vivid colors (rainbow?) and precious value.</a:t>
            </a:r>
          </a:p>
          <a:p>
            <a:r>
              <a:rPr lang="en-US" sz="1800" i="1" dirty="0" smtClean="0">
                <a:solidFill>
                  <a:srgbClr val="800000"/>
                </a:solidFill>
              </a:rPr>
              <a:t>“Twelve gates … each …of one pearl”</a:t>
            </a:r>
            <a:r>
              <a:rPr lang="en-US" sz="1800" dirty="0" smtClean="0"/>
              <a:t> – indicate extravagant beauty for all of God’s people.</a:t>
            </a:r>
          </a:p>
          <a:p>
            <a:r>
              <a:rPr lang="en-US" sz="1800" dirty="0" smtClean="0"/>
              <a:t>Even the most common things are beautiful – even the </a:t>
            </a:r>
            <a:r>
              <a:rPr lang="en-US" sz="1800" i="1" dirty="0" smtClean="0">
                <a:solidFill>
                  <a:srgbClr val="800000"/>
                </a:solidFill>
              </a:rPr>
              <a:t>“</a:t>
            </a:r>
            <a:r>
              <a:rPr lang="en-US" sz="1800" b="1" i="1" dirty="0" smtClean="0">
                <a:solidFill>
                  <a:srgbClr val="800000"/>
                </a:solidFill>
              </a:rPr>
              <a:t>street</a:t>
            </a:r>
            <a:r>
              <a:rPr lang="en-US" sz="1800" i="1" dirty="0" smtClean="0">
                <a:solidFill>
                  <a:srgbClr val="800000"/>
                </a:solidFill>
              </a:rPr>
              <a:t> of the city was pure gold”</a:t>
            </a:r>
            <a:r>
              <a:rPr lang="en-US" sz="1800" dirty="0" smtClean="0"/>
              <a:t>.</a:t>
            </a:r>
          </a:p>
          <a:p>
            <a:r>
              <a:rPr lang="en-US" sz="1800" i="1" dirty="0" smtClean="0">
                <a:solidFill>
                  <a:srgbClr val="800000"/>
                </a:solidFill>
              </a:rPr>
              <a:t>“Like transparent glass”</a:t>
            </a:r>
            <a:r>
              <a:rPr lang="en-US" sz="1800" dirty="0" smtClean="0"/>
              <a:t> either indicates brilliant, shining gold or transparent material – stunning beauty and value unlike anything known to man.</a:t>
            </a:r>
            <a:endParaRPr lang="en-US" sz="1800" i="1" dirty="0" smtClean="0"/>
          </a:p>
        </p:txBody>
      </p:sp>
    </p:spTree>
    <p:extLst>
      <p:ext uri="{BB962C8B-B14F-4D97-AF65-F5344CB8AC3E}">
        <p14:creationId xmlns:p14="http://schemas.microsoft.com/office/powerpoint/2010/main" val="15436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Temple, Sun, or Moon?</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Why is no temple structure or sun to illuminate the city required?</a:t>
            </a:r>
            <a:endParaRPr lang="en-US" sz="2000" dirty="0" smtClean="0"/>
          </a:p>
          <a:p>
            <a:pPr marL="0" indent="0">
              <a:spcBef>
                <a:spcPts val="100"/>
              </a:spcBef>
              <a:buNone/>
            </a:pPr>
            <a:r>
              <a:rPr lang="en-US" sz="2000" i="1" dirty="0">
                <a:solidFill>
                  <a:srgbClr val="800000"/>
                </a:solidFill>
              </a:rPr>
              <a:t>But I saw </a:t>
            </a:r>
            <a:r>
              <a:rPr lang="en-US" sz="2000" b="1" i="1" dirty="0">
                <a:solidFill>
                  <a:srgbClr val="800000"/>
                </a:solidFill>
              </a:rPr>
              <a:t>no temple in it, for the Lord God Almighty and the Lamb </a:t>
            </a:r>
            <a:r>
              <a:rPr lang="en-US" sz="2000" b="1" i="1" u="sng" dirty="0">
                <a:solidFill>
                  <a:srgbClr val="800000"/>
                </a:solidFill>
              </a:rPr>
              <a:t>are its temple</a:t>
            </a:r>
            <a:r>
              <a:rPr lang="en-US" sz="2000" i="1" dirty="0" smtClean="0">
                <a:solidFill>
                  <a:srgbClr val="800000"/>
                </a:solidFill>
              </a:rPr>
              <a:t>.  The </a:t>
            </a:r>
            <a:r>
              <a:rPr lang="en-US" sz="2000" i="1" dirty="0">
                <a:solidFill>
                  <a:srgbClr val="800000"/>
                </a:solidFill>
              </a:rPr>
              <a:t>city had </a:t>
            </a:r>
            <a:r>
              <a:rPr lang="en-US" sz="2000" b="1" i="1" dirty="0">
                <a:solidFill>
                  <a:srgbClr val="800000"/>
                </a:solidFill>
              </a:rPr>
              <a:t>no need of the sun or of the moon </a:t>
            </a:r>
            <a:r>
              <a:rPr lang="en-US" sz="2000" i="1" dirty="0">
                <a:solidFill>
                  <a:srgbClr val="800000"/>
                </a:solidFill>
              </a:rPr>
              <a:t>to shine in it, </a:t>
            </a:r>
            <a:r>
              <a:rPr lang="en-US" sz="2000" b="1" i="1" dirty="0">
                <a:solidFill>
                  <a:srgbClr val="800000"/>
                </a:solidFill>
              </a:rPr>
              <a:t>for the </a:t>
            </a:r>
            <a:r>
              <a:rPr lang="en-US" sz="2000" b="1" i="1" u="sng" dirty="0">
                <a:solidFill>
                  <a:srgbClr val="800000"/>
                </a:solidFill>
              </a:rPr>
              <a:t>glory of God</a:t>
            </a:r>
            <a:r>
              <a:rPr lang="en-US" sz="2000" b="1" i="1" dirty="0">
                <a:solidFill>
                  <a:srgbClr val="800000"/>
                </a:solidFill>
              </a:rPr>
              <a:t> illuminated it. The </a:t>
            </a:r>
            <a:r>
              <a:rPr lang="en-US" sz="2000" b="1" i="1" u="sng" dirty="0">
                <a:solidFill>
                  <a:srgbClr val="800000"/>
                </a:solidFill>
              </a:rPr>
              <a:t>Lamb</a:t>
            </a:r>
            <a:r>
              <a:rPr lang="en-US" sz="2000" b="1" i="1" dirty="0">
                <a:solidFill>
                  <a:srgbClr val="800000"/>
                </a:solidFill>
              </a:rPr>
              <a:t> is its light</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21:22-23</a:t>
            </a:r>
            <a:r>
              <a:rPr lang="en-US" sz="2000" dirty="0" smtClean="0"/>
              <a:t>)</a:t>
            </a:r>
          </a:p>
          <a:p>
            <a:pPr>
              <a:spcBef>
                <a:spcPts val="100"/>
              </a:spcBef>
            </a:pPr>
            <a:r>
              <a:rPr lang="en-US" sz="2000" dirty="0" smtClean="0"/>
              <a:t>No representation of God or monument to Him is required, because He is there!</a:t>
            </a:r>
          </a:p>
          <a:p>
            <a:pPr>
              <a:spcBef>
                <a:spcPts val="100"/>
              </a:spcBef>
            </a:pPr>
            <a:r>
              <a:rPr lang="en-US" sz="2000" dirty="0" smtClean="0"/>
              <a:t>In contrast to:</a:t>
            </a:r>
          </a:p>
          <a:p>
            <a:pPr lvl="1">
              <a:spcBef>
                <a:spcPts val="100"/>
              </a:spcBef>
            </a:pPr>
            <a:r>
              <a:rPr lang="en-US" sz="1600" dirty="0" smtClean="0"/>
              <a:t>Tabernacle used during early Jewish history.</a:t>
            </a:r>
          </a:p>
          <a:p>
            <a:pPr lvl="1">
              <a:spcBef>
                <a:spcPts val="100"/>
              </a:spcBef>
            </a:pPr>
            <a:r>
              <a:rPr lang="en-US" sz="1600" dirty="0" smtClean="0"/>
              <a:t>Temple used from time of Solomon.</a:t>
            </a:r>
          </a:p>
          <a:p>
            <a:pPr lvl="1">
              <a:spcBef>
                <a:spcPts val="100"/>
              </a:spcBef>
            </a:pPr>
            <a:r>
              <a:rPr lang="en-US" sz="1600" dirty="0" smtClean="0"/>
              <a:t>Church providing a spiritual temple (</a:t>
            </a:r>
            <a:r>
              <a:rPr lang="en-US" sz="1600" b="1" dirty="0" smtClean="0">
                <a:solidFill>
                  <a:srgbClr val="800000"/>
                </a:solidFill>
              </a:rPr>
              <a:t>1 Corinthians 3:16; Ephesians 2:21-22</a:t>
            </a:r>
            <a:r>
              <a:rPr lang="en-US" sz="1600" dirty="0" smtClean="0"/>
              <a:t>), reflecting God on earth.</a:t>
            </a:r>
          </a:p>
          <a:p>
            <a:pPr lvl="1">
              <a:spcBef>
                <a:spcPts val="100"/>
              </a:spcBef>
            </a:pPr>
            <a:r>
              <a:rPr lang="en-US" sz="1600" dirty="0" smtClean="0"/>
              <a:t>In heaven, we will dwell directly with Him in His home, not Him indirectly here in on earth.</a:t>
            </a:r>
          </a:p>
          <a:p>
            <a:pPr>
              <a:spcBef>
                <a:spcPts val="100"/>
              </a:spcBef>
            </a:pPr>
            <a:r>
              <a:rPr lang="en-US" sz="2000" dirty="0" smtClean="0"/>
              <a:t>No light source is required to provided visibility, direction, understanding, wisdom, hope or glory, because God and Jesus provide an infinite source.</a:t>
            </a:r>
          </a:p>
          <a:p>
            <a:pPr>
              <a:spcBef>
                <a:spcPts val="100"/>
              </a:spcBef>
            </a:pPr>
            <a:r>
              <a:rPr lang="en-US" sz="2000" dirty="0" smtClean="0"/>
              <a:t>Emphasizes direct communication with God (</a:t>
            </a:r>
            <a:r>
              <a:rPr lang="en-US" sz="2000" b="1" dirty="0" smtClean="0">
                <a:solidFill>
                  <a:srgbClr val="800000"/>
                </a:solidFill>
              </a:rPr>
              <a:t>Psalm 119:104-105, 130</a:t>
            </a:r>
            <a:r>
              <a:rPr lang="en-US" sz="2000" dirty="0" smtClean="0"/>
              <a:t>).</a:t>
            </a:r>
          </a:p>
        </p:txBody>
      </p:sp>
    </p:spTree>
    <p:extLst>
      <p:ext uri="{BB962C8B-B14F-4D97-AF65-F5344CB8AC3E}">
        <p14:creationId xmlns:p14="http://schemas.microsoft.com/office/powerpoint/2010/main" val="37994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of Eternal Day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is the significance of there being </a:t>
            </a:r>
            <a:r>
              <a:rPr lang="en-US" sz="2000" i="1" dirty="0">
                <a:solidFill>
                  <a:srgbClr val="800000"/>
                </a:solidFill>
              </a:rPr>
              <a:t>“no night there”</a:t>
            </a:r>
            <a:r>
              <a:rPr lang="en-US" sz="2000" dirty="0"/>
              <a:t>?</a:t>
            </a:r>
            <a:endParaRPr lang="en-US" sz="2000" dirty="0" smtClean="0"/>
          </a:p>
          <a:p>
            <a:pPr marL="0" indent="0">
              <a:buNone/>
            </a:pPr>
            <a:r>
              <a:rPr lang="en-US" sz="2000" i="1" dirty="0" smtClean="0">
                <a:solidFill>
                  <a:srgbClr val="800000"/>
                </a:solidFill>
              </a:rPr>
              <a:t>Its </a:t>
            </a:r>
            <a:r>
              <a:rPr lang="en-US" sz="2000" i="1" dirty="0">
                <a:solidFill>
                  <a:srgbClr val="800000"/>
                </a:solidFill>
              </a:rPr>
              <a:t>gates shall not be shut at all by day (there shall be </a:t>
            </a:r>
            <a:r>
              <a:rPr lang="en-US" sz="2000" b="1" i="1" dirty="0">
                <a:solidFill>
                  <a:srgbClr val="800000"/>
                </a:solidFill>
              </a:rPr>
              <a:t>no night there</a:t>
            </a:r>
            <a:r>
              <a:rPr lang="en-US" sz="2000" i="1" dirty="0">
                <a:solidFill>
                  <a:srgbClr val="800000"/>
                </a:solidFill>
              </a:rPr>
              <a:t>). </a:t>
            </a:r>
            <a:r>
              <a:rPr lang="en-US" sz="2000" dirty="0" smtClean="0"/>
              <a:t>(</a:t>
            </a:r>
            <a:r>
              <a:rPr lang="en-US" sz="2000" b="1" dirty="0" smtClean="0">
                <a:solidFill>
                  <a:srgbClr val="800000"/>
                </a:solidFill>
              </a:rPr>
              <a:t>Revelation 21:25</a:t>
            </a:r>
            <a:r>
              <a:rPr lang="en-US" sz="2000" dirty="0" smtClean="0"/>
              <a:t>)</a:t>
            </a:r>
          </a:p>
          <a:p>
            <a:r>
              <a:rPr lang="en-US" sz="2000" dirty="0" smtClean="0"/>
              <a:t>Implies that the light provided by God will never diminish or darken:</a:t>
            </a:r>
          </a:p>
          <a:p>
            <a:pPr marL="0" indent="0">
              <a:buNone/>
            </a:pPr>
            <a:r>
              <a:rPr lang="en-US" sz="2000" i="1" dirty="0" smtClean="0">
                <a:solidFill>
                  <a:srgbClr val="800000"/>
                </a:solidFill>
              </a:rPr>
              <a:t>This </a:t>
            </a:r>
            <a:r>
              <a:rPr lang="en-US" sz="2000" i="1" dirty="0">
                <a:solidFill>
                  <a:srgbClr val="800000"/>
                </a:solidFill>
              </a:rPr>
              <a:t>is the message which we have heard from Him and declare to you, that </a:t>
            </a:r>
            <a:r>
              <a:rPr lang="en-US" sz="2000" b="1" i="1" dirty="0">
                <a:solidFill>
                  <a:srgbClr val="800000"/>
                </a:solidFill>
              </a:rPr>
              <a:t>God </a:t>
            </a:r>
            <a:r>
              <a:rPr lang="en-US" sz="2000" b="1" i="1" u="sng" dirty="0">
                <a:solidFill>
                  <a:srgbClr val="800000"/>
                </a:solidFill>
              </a:rPr>
              <a:t>is</a:t>
            </a:r>
            <a:r>
              <a:rPr lang="en-US" sz="2000" b="1" i="1" dirty="0">
                <a:solidFill>
                  <a:srgbClr val="800000"/>
                </a:solidFill>
              </a:rPr>
              <a:t> light and in Him is </a:t>
            </a:r>
            <a:r>
              <a:rPr lang="en-US" sz="2000" b="1" i="1" u="sng" dirty="0">
                <a:solidFill>
                  <a:srgbClr val="800000"/>
                </a:solidFill>
              </a:rPr>
              <a:t>no darkness at all</a:t>
            </a:r>
            <a:r>
              <a:rPr lang="en-US" sz="2000" i="1" dirty="0">
                <a:solidFill>
                  <a:srgbClr val="800000"/>
                </a:solidFill>
              </a:rPr>
              <a:t>. </a:t>
            </a:r>
            <a:r>
              <a:rPr lang="en-US" sz="2000" dirty="0" smtClean="0"/>
              <a:t>(</a:t>
            </a:r>
            <a:r>
              <a:rPr lang="en-US" sz="2000" b="1" dirty="0" smtClean="0">
                <a:solidFill>
                  <a:srgbClr val="800000"/>
                </a:solidFill>
              </a:rPr>
              <a:t>1 </a:t>
            </a:r>
            <a:r>
              <a:rPr lang="en-US" sz="2000" b="1" dirty="0">
                <a:solidFill>
                  <a:srgbClr val="800000"/>
                </a:solidFill>
              </a:rPr>
              <a:t>John </a:t>
            </a:r>
            <a:r>
              <a:rPr lang="en-US" sz="2000" b="1" dirty="0" smtClean="0">
                <a:solidFill>
                  <a:srgbClr val="800000"/>
                </a:solidFill>
              </a:rPr>
              <a:t>1:5</a:t>
            </a:r>
            <a:r>
              <a:rPr lang="en-US" sz="2000" dirty="0" smtClean="0"/>
              <a:t>)</a:t>
            </a:r>
          </a:p>
          <a:p>
            <a:pPr marL="0" indent="0">
              <a:buNone/>
            </a:pPr>
            <a:r>
              <a:rPr lang="en-US" sz="2000" i="1" dirty="0">
                <a:solidFill>
                  <a:srgbClr val="800000"/>
                </a:solidFill>
              </a:rPr>
              <a:t>Every good gift and every perfect gift is from above, and comes down from </a:t>
            </a:r>
            <a:r>
              <a:rPr lang="en-US" sz="2000" b="1" i="1" u="sng" dirty="0">
                <a:solidFill>
                  <a:srgbClr val="800000"/>
                </a:solidFill>
              </a:rPr>
              <a:t>the Father of lights</a:t>
            </a:r>
            <a:r>
              <a:rPr lang="en-US" sz="2000" i="1" dirty="0">
                <a:solidFill>
                  <a:srgbClr val="800000"/>
                </a:solidFill>
              </a:rPr>
              <a:t>, with whom there is </a:t>
            </a:r>
            <a:r>
              <a:rPr lang="en-US" sz="2000" b="1" i="1" u="sng" dirty="0">
                <a:solidFill>
                  <a:srgbClr val="800000"/>
                </a:solidFill>
              </a:rPr>
              <a:t>no</a:t>
            </a:r>
            <a:r>
              <a:rPr lang="en-US" sz="2000" b="1" i="1" dirty="0">
                <a:solidFill>
                  <a:srgbClr val="800000"/>
                </a:solidFill>
              </a:rPr>
              <a:t> variation or </a:t>
            </a:r>
            <a:r>
              <a:rPr lang="en-US" sz="2000" b="1" i="1" u="sng" dirty="0">
                <a:solidFill>
                  <a:srgbClr val="800000"/>
                </a:solidFill>
              </a:rPr>
              <a:t>shadow of turning</a:t>
            </a:r>
            <a:r>
              <a:rPr lang="en-US" sz="2000" i="1" dirty="0">
                <a:solidFill>
                  <a:srgbClr val="800000"/>
                </a:solidFill>
              </a:rPr>
              <a:t>. </a:t>
            </a:r>
            <a:r>
              <a:rPr lang="en-US" sz="2000" dirty="0"/>
              <a:t>(</a:t>
            </a:r>
            <a:r>
              <a:rPr lang="en-US" sz="2000" b="1" dirty="0">
                <a:solidFill>
                  <a:srgbClr val="800000"/>
                </a:solidFill>
              </a:rPr>
              <a:t>James </a:t>
            </a:r>
            <a:r>
              <a:rPr lang="en-US" sz="2000" b="1" dirty="0" smtClean="0">
                <a:solidFill>
                  <a:srgbClr val="800000"/>
                </a:solidFill>
              </a:rPr>
              <a:t>1:17</a:t>
            </a:r>
            <a:r>
              <a:rPr lang="en-US" sz="2000" dirty="0" smtClean="0"/>
              <a:t>)</a:t>
            </a:r>
          </a:p>
          <a:p>
            <a:r>
              <a:rPr lang="en-US" sz="2000" dirty="0" smtClean="0"/>
              <a:t>He will never lose power or His character.</a:t>
            </a:r>
          </a:p>
          <a:p>
            <a:r>
              <a:rPr lang="en-US" sz="2000" dirty="0" smtClean="0"/>
              <a:t>Also, there will be no end to the direction, wisdom, guidance, understanding, and hope provided by Him.</a:t>
            </a:r>
          </a:p>
          <a:p>
            <a:r>
              <a:rPr lang="en-US" sz="2000" dirty="0" smtClean="0"/>
              <a:t>No need to ever shut the gates indicates eternal absence of threat.</a:t>
            </a:r>
            <a:endParaRPr lang="en-US" sz="2000" dirty="0"/>
          </a:p>
        </p:txBody>
      </p:sp>
    </p:spTree>
    <p:extLst>
      <p:ext uri="{BB962C8B-B14F-4D97-AF65-F5344CB8AC3E}">
        <p14:creationId xmlns:p14="http://schemas.microsoft.com/office/powerpoint/2010/main" val="13814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Glory and Honor of Nations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In what way is </a:t>
            </a:r>
            <a:r>
              <a:rPr lang="en-US" sz="2000" i="1" dirty="0">
                <a:solidFill>
                  <a:srgbClr val="800000"/>
                </a:solidFill>
              </a:rPr>
              <a:t>“the glory and the honor of nations”</a:t>
            </a:r>
            <a:r>
              <a:rPr lang="en-US" sz="2000" dirty="0"/>
              <a:t> brought into the city?  What is the </a:t>
            </a:r>
            <a:r>
              <a:rPr lang="en-US" sz="2000" i="1" dirty="0">
                <a:solidFill>
                  <a:srgbClr val="800000"/>
                </a:solidFill>
              </a:rPr>
              <a:t>“glory and honor of all nations”</a:t>
            </a:r>
            <a:r>
              <a:rPr lang="en-US" sz="2000" i="1" dirty="0"/>
              <a:t> </a:t>
            </a:r>
            <a:r>
              <a:rPr lang="en-US" sz="2000" dirty="0"/>
              <a:t>(see </a:t>
            </a:r>
            <a:r>
              <a:rPr lang="en-US" sz="2000" b="1" dirty="0">
                <a:solidFill>
                  <a:srgbClr val="800000"/>
                </a:solidFill>
              </a:rPr>
              <a:t>Haggai 2:6-9; </a:t>
            </a:r>
            <a:r>
              <a:rPr lang="en-US" sz="2000" b="1" dirty="0" smtClean="0">
                <a:solidFill>
                  <a:srgbClr val="800000"/>
                </a:solidFill>
              </a:rPr>
              <a:t>Micah </a:t>
            </a:r>
            <a:r>
              <a:rPr lang="en-US" sz="2000" b="1" dirty="0">
                <a:solidFill>
                  <a:srgbClr val="800000"/>
                </a:solidFill>
              </a:rPr>
              <a:t>4:2; Zechariah 2:10-12; 14:14; Isaiah 60</a:t>
            </a:r>
            <a:r>
              <a:rPr lang="en-US" sz="2000" dirty="0"/>
              <a:t>)?</a:t>
            </a:r>
            <a:endParaRPr lang="en-US" sz="2000" dirty="0" smtClean="0"/>
          </a:p>
          <a:p>
            <a:pPr marL="0" indent="0">
              <a:buNone/>
            </a:pPr>
            <a:r>
              <a:rPr lang="en-US" sz="2000" i="1" dirty="0">
                <a:solidFill>
                  <a:srgbClr val="800000"/>
                </a:solidFill>
              </a:rPr>
              <a:t>And </a:t>
            </a:r>
            <a:r>
              <a:rPr lang="en-US" sz="2000" b="1" i="1" dirty="0">
                <a:solidFill>
                  <a:srgbClr val="800000"/>
                </a:solidFill>
              </a:rPr>
              <a:t>the nations of those who are saved</a:t>
            </a:r>
            <a:r>
              <a:rPr lang="en-US" sz="2000" i="1" dirty="0">
                <a:solidFill>
                  <a:srgbClr val="800000"/>
                </a:solidFill>
              </a:rPr>
              <a:t> shall walk in its light, and the kings of the earth bring </a:t>
            </a:r>
            <a:r>
              <a:rPr lang="en-US" sz="2000" b="1" i="1" dirty="0">
                <a:solidFill>
                  <a:srgbClr val="800000"/>
                </a:solidFill>
              </a:rPr>
              <a:t>their glory and honor into it</a:t>
            </a:r>
            <a:r>
              <a:rPr lang="en-US" sz="2000" i="1" dirty="0" smtClean="0">
                <a:solidFill>
                  <a:srgbClr val="800000"/>
                </a:solidFill>
              </a:rPr>
              <a:t>. … And </a:t>
            </a:r>
            <a:r>
              <a:rPr lang="en-US" sz="2000" i="1" dirty="0">
                <a:solidFill>
                  <a:srgbClr val="800000"/>
                </a:solidFill>
              </a:rPr>
              <a:t>they shall bring </a:t>
            </a:r>
            <a:r>
              <a:rPr lang="en-US" sz="2000" b="1" i="1" dirty="0">
                <a:solidFill>
                  <a:srgbClr val="800000"/>
                </a:solidFill>
              </a:rPr>
              <a:t>the glory and the honor of the nations into it</a:t>
            </a:r>
            <a:r>
              <a:rPr lang="en-US" sz="2000" i="1" dirty="0" smtClean="0">
                <a:solidFill>
                  <a:srgbClr val="800000"/>
                </a:solidFill>
              </a:rPr>
              <a:t>. </a:t>
            </a:r>
            <a:r>
              <a:rPr lang="en-US" sz="2000" dirty="0" smtClean="0"/>
              <a:t>(</a:t>
            </a:r>
            <a:r>
              <a:rPr lang="en-US" sz="2000" b="1" dirty="0" smtClean="0">
                <a:solidFill>
                  <a:srgbClr val="800000"/>
                </a:solidFill>
              </a:rPr>
              <a:t>Revelation 21:24, 26</a:t>
            </a:r>
            <a:r>
              <a:rPr lang="en-US" sz="2000" dirty="0" smtClean="0"/>
              <a:t>)</a:t>
            </a:r>
          </a:p>
          <a:p>
            <a:r>
              <a:rPr lang="en-US" sz="2000" dirty="0" smtClean="0"/>
              <a:t>In spiritual terms, what is its most glorious, honorable treasure to be offered by a nation and its king except its holy, spiritual remnant (</a:t>
            </a:r>
            <a:r>
              <a:rPr lang="en-US" sz="2000" b="1" dirty="0" smtClean="0">
                <a:solidFill>
                  <a:srgbClr val="800000"/>
                </a:solidFill>
              </a:rPr>
              <a:t>Haggai 2:6-9; Micah 4:1-2; Zechariah 2:10-12</a:t>
            </a:r>
            <a:r>
              <a:rPr lang="en-US" sz="2000" dirty="0" smtClean="0"/>
              <a:t>)?  Like Messianic kingdom, heaven is multi-national.</a:t>
            </a:r>
          </a:p>
          <a:p>
            <a:r>
              <a:rPr lang="en-US" sz="2000" dirty="0" smtClean="0"/>
              <a:t>May also indicate the universal acknowledgement of God’s glory (</a:t>
            </a:r>
            <a:r>
              <a:rPr lang="en-US" sz="2000" b="1" dirty="0" smtClean="0">
                <a:solidFill>
                  <a:srgbClr val="800000"/>
                </a:solidFill>
              </a:rPr>
              <a:t>Isaiah 60</a:t>
            </a:r>
            <a:r>
              <a:rPr lang="en-US" sz="2000" dirty="0" smtClean="0"/>
              <a:t>).</a:t>
            </a:r>
          </a:p>
          <a:p>
            <a:pPr marL="0" indent="0">
              <a:buNone/>
            </a:pPr>
            <a:endParaRPr lang="en-US" sz="2000" dirty="0" smtClean="0"/>
          </a:p>
        </p:txBody>
      </p:sp>
    </p:spTree>
    <p:extLst>
      <p:ext uri="{BB962C8B-B14F-4D97-AF65-F5344CB8AC3E}">
        <p14:creationId xmlns:p14="http://schemas.microsoft.com/office/powerpoint/2010/main" val="42914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Pure, Holy City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not brought into the city?  Lessons?</a:t>
            </a:r>
            <a:endParaRPr lang="en-US" sz="2000" dirty="0" smtClean="0"/>
          </a:p>
          <a:p>
            <a:pPr marL="0" indent="0">
              <a:buNone/>
            </a:pPr>
            <a:r>
              <a:rPr lang="en-US" sz="2000" i="1" dirty="0" smtClean="0">
                <a:solidFill>
                  <a:srgbClr val="800000"/>
                </a:solidFill>
              </a:rPr>
              <a:t>But </a:t>
            </a:r>
            <a:r>
              <a:rPr lang="en-US" sz="2000" i="1" dirty="0">
                <a:solidFill>
                  <a:srgbClr val="800000"/>
                </a:solidFill>
              </a:rPr>
              <a:t>there shall </a:t>
            </a:r>
            <a:r>
              <a:rPr lang="en-US" sz="2000" b="1" i="1" u="sng" dirty="0">
                <a:solidFill>
                  <a:srgbClr val="800000"/>
                </a:solidFill>
              </a:rPr>
              <a:t>by no means</a:t>
            </a:r>
            <a:r>
              <a:rPr lang="en-US" sz="2000" b="1" i="1" dirty="0">
                <a:solidFill>
                  <a:srgbClr val="800000"/>
                </a:solidFill>
              </a:rPr>
              <a:t> enter it anything </a:t>
            </a:r>
            <a:r>
              <a:rPr lang="en-US" sz="2000" i="1" dirty="0">
                <a:solidFill>
                  <a:srgbClr val="800000"/>
                </a:solidFill>
              </a:rPr>
              <a:t>that </a:t>
            </a:r>
            <a:r>
              <a:rPr lang="en-US" sz="2000" b="1" i="1" baseline="30000" dirty="0" smtClean="0">
                <a:solidFill>
                  <a:srgbClr val="800000"/>
                </a:solidFill>
              </a:rPr>
              <a:t>1</a:t>
            </a:r>
            <a:r>
              <a:rPr lang="en-US" sz="2000" b="1" i="1" dirty="0" smtClean="0">
                <a:solidFill>
                  <a:srgbClr val="800000"/>
                </a:solidFill>
              </a:rPr>
              <a:t>defiles</a:t>
            </a:r>
            <a:r>
              <a:rPr lang="en-US" sz="2000" i="1" dirty="0">
                <a:solidFill>
                  <a:srgbClr val="800000"/>
                </a:solidFill>
              </a:rPr>
              <a:t>, or </a:t>
            </a:r>
            <a:r>
              <a:rPr lang="en-US" sz="2000" b="1" i="1" baseline="30000" dirty="0" smtClean="0">
                <a:solidFill>
                  <a:srgbClr val="800000"/>
                </a:solidFill>
              </a:rPr>
              <a:t>2</a:t>
            </a:r>
            <a:r>
              <a:rPr lang="en-US" sz="2000" b="1" i="1" dirty="0" smtClean="0">
                <a:solidFill>
                  <a:srgbClr val="800000"/>
                </a:solidFill>
              </a:rPr>
              <a:t>causes </a:t>
            </a:r>
            <a:r>
              <a:rPr lang="en-US" sz="2000" b="1" i="1" dirty="0">
                <a:solidFill>
                  <a:srgbClr val="800000"/>
                </a:solidFill>
              </a:rPr>
              <a:t>an abomination or </a:t>
            </a:r>
            <a:r>
              <a:rPr lang="en-US" sz="2000" b="1" i="1" baseline="30000" dirty="0" smtClean="0">
                <a:solidFill>
                  <a:srgbClr val="800000"/>
                </a:solidFill>
              </a:rPr>
              <a:t>3</a:t>
            </a:r>
            <a:r>
              <a:rPr lang="en-US" sz="2000" b="1" i="1" dirty="0" smtClean="0">
                <a:solidFill>
                  <a:srgbClr val="800000"/>
                </a:solidFill>
              </a:rPr>
              <a:t>a </a:t>
            </a:r>
            <a:r>
              <a:rPr lang="en-US" sz="2000" b="1" i="1" dirty="0">
                <a:solidFill>
                  <a:srgbClr val="800000"/>
                </a:solidFill>
              </a:rPr>
              <a:t>lie</a:t>
            </a:r>
            <a:r>
              <a:rPr lang="en-US" sz="2000" i="1" dirty="0">
                <a:solidFill>
                  <a:srgbClr val="800000"/>
                </a:solidFill>
              </a:rPr>
              <a:t>, </a:t>
            </a:r>
            <a:r>
              <a:rPr lang="en-US" sz="2000" b="1" i="1" dirty="0">
                <a:solidFill>
                  <a:srgbClr val="800000"/>
                </a:solidFill>
              </a:rPr>
              <a:t>but only those who are written in </a:t>
            </a:r>
            <a:r>
              <a:rPr lang="en-US" sz="2000" b="1" i="1" u="sng" dirty="0">
                <a:solidFill>
                  <a:srgbClr val="800000"/>
                </a:solidFill>
              </a:rPr>
              <a:t>the </a:t>
            </a:r>
            <a:r>
              <a:rPr lang="en-US" sz="2000" b="1" i="1" u="sng" dirty="0" smtClean="0">
                <a:solidFill>
                  <a:srgbClr val="800000"/>
                </a:solidFill>
              </a:rPr>
              <a:t>Lamb’s</a:t>
            </a:r>
            <a:r>
              <a:rPr lang="en-US" sz="2000" b="1" i="1" dirty="0" smtClean="0">
                <a:solidFill>
                  <a:srgbClr val="800000"/>
                </a:solidFill>
              </a:rPr>
              <a:t> </a:t>
            </a:r>
            <a:r>
              <a:rPr lang="en-US" sz="2000" b="1" i="1" dirty="0">
                <a:solidFill>
                  <a:srgbClr val="800000"/>
                </a:solidFill>
              </a:rPr>
              <a:t>Book of Life</a:t>
            </a:r>
            <a:r>
              <a:rPr lang="en-US" sz="2000" i="1" dirty="0">
                <a:solidFill>
                  <a:srgbClr val="800000"/>
                </a:solidFill>
              </a:rPr>
              <a:t>. </a:t>
            </a:r>
            <a:r>
              <a:rPr lang="en-US" sz="2000" dirty="0" smtClean="0"/>
              <a:t>(</a:t>
            </a:r>
            <a:r>
              <a:rPr lang="en-US" sz="2000" b="1" dirty="0" smtClean="0">
                <a:solidFill>
                  <a:srgbClr val="800000"/>
                </a:solidFill>
              </a:rPr>
              <a:t>Rev. 21:27</a:t>
            </a:r>
            <a:r>
              <a:rPr lang="en-US" sz="2000" dirty="0" smtClean="0"/>
              <a:t>)</a:t>
            </a:r>
          </a:p>
          <a:p>
            <a:r>
              <a:rPr lang="en-US" sz="2000" dirty="0" smtClean="0"/>
              <a:t>Indicates requirement for holiness (</a:t>
            </a:r>
            <a:r>
              <a:rPr lang="en-US" sz="2000" b="1" dirty="0" smtClean="0">
                <a:solidFill>
                  <a:srgbClr val="800000"/>
                </a:solidFill>
              </a:rPr>
              <a:t>Zechariah 5, 14</a:t>
            </a:r>
            <a:r>
              <a:rPr lang="en-US" sz="2000" dirty="0" smtClean="0"/>
              <a:t>):</a:t>
            </a:r>
          </a:p>
          <a:p>
            <a:pPr marL="0" indent="0">
              <a:buNone/>
            </a:pPr>
            <a:r>
              <a:rPr lang="en-US" sz="2000" b="1" i="1" u="sng" dirty="0">
                <a:solidFill>
                  <a:srgbClr val="800000"/>
                </a:solidFill>
              </a:rPr>
              <a:t>as</a:t>
            </a:r>
            <a:r>
              <a:rPr lang="en-US" sz="2000" i="1" dirty="0">
                <a:solidFill>
                  <a:srgbClr val="800000"/>
                </a:solidFill>
              </a:rPr>
              <a:t> </a:t>
            </a:r>
            <a:r>
              <a:rPr lang="en-US" sz="2000" b="1" i="1" dirty="0">
                <a:solidFill>
                  <a:srgbClr val="800000"/>
                </a:solidFill>
              </a:rPr>
              <a:t>He who called you is holy</a:t>
            </a:r>
            <a:r>
              <a:rPr lang="en-US" sz="2000" i="1" dirty="0">
                <a:solidFill>
                  <a:srgbClr val="800000"/>
                </a:solidFill>
              </a:rPr>
              <a:t>, </a:t>
            </a:r>
            <a:r>
              <a:rPr lang="en-US" sz="2000" b="1" i="1" dirty="0">
                <a:solidFill>
                  <a:srgbClr val="800000"/>
                </a:solidFill>
              </a:rPr>
              <a:t>you </a:t>
            </a:r>
            <a:r>
              <a:rPr lang="en-US" sz="2000" b="1" i="1" u="sng" dirty="0">
                <a:solidFill>
                  <a:srgbClr val="800000"/>
                </a:solidFill>
              </a:rPr>
              <a:t>also be holy</a:t>
            </a:r>
            <a:r>
              <a:rPr lang="en-US" sz="2000" b="1" i="1" dirty="0">
                <a:solidFill>
                  <a:srgbClr val="800000"/>
                </a:solidFill>
              </a:rPr>
              <a:t> in all your conduct</a:t>
            </a:r>
            <a:r>
              <a:rPr lang="en-US" sz="2000" i="1" dirty="0" smtClean="0">
                <a:solidFill>
                  <a:srgbClr val="800000"/>
                </a:solidFill>
              </a:rPr>
              <a:t>, because </a:t>
            </a:r>
            <a:r>
              <a:rPr lang="en-US" sz="2000" i="1" dirty="0">
                <a:solidFill>
                  <a:srgbClr val="800000"/>
                </a:solidFill>
              </a:rPr>
              <a:t>it is written, </a:t>
            </a:r>
            <a:r>
              <a:rPr lang="en-US" sz="2000" b="1" i="1" dirty="0" smtClean="0">
                <a:solidFill>
                  <a:srgbClr val="800000"/>
                </a:solidFill>
              </a:rPr>
              <a:t>“Be </a:t>
            </a:r>
            <a:r>
              <a:rPr lang="en-US" sz="2000" b="1" i="1" dirty="0">
                <a:solidFill>
                  <a:srgbClr val="800000"/>
                </a:solidFill>
              </a:rPr>
              <a:t>holy, </a:t>
            </a:r>
            <a:r>
              <a:rPr lang="en-US" sz="2000" b="1" i="1" u="sng" dirty="0">
                <a:solidFill>
                  <a:srgbClr val="800000"/>
                </a:solidFill>
              </a:rPr>
              <a:t>for I am holy</a:t>
            </a:r>
            <a:r>
              <a:rPr lang="en-US" sz="2000" i="1" dirty="0" smtClean="0">
                <a:solidFill>
                  <a:srgbClr val="800000"/>
                </a:solidFill>
              </a:rPr>
              <a:t>.” </a:t>
            </a:r>
            <a:r>
              <a:rPr lang="en-US" sz="2000" dirty="0" smtClean="0"/>
              <a:t>(</a:t>
            </a:r>
            <a:r>
              <a:rPr lang="en-US" sz="2000" b="1" dirty="0" smtClean="0">
                <a:solidFill>
                  <a:srgbClr val="800000"/>
                </a:solidFill>
              </a:rPr>
              <a:t>1 </a:t>
            </a:r>
            <a:r>
              <a:rPr lang="en-US" sz="2000" b="1" dirty="0">
                <a:solidFill>
                  <a:srgbClr val="800000"/>
                </a:solidFill>
              </a:rPr>
              <a:t>Peter </a:t>
            </a:r>
            <a:r>
              <a:rPr lang="en-US" sz="2000" b="1" dirty="0" smtClean="0">
                <a:solidFill>
                  <a:srgbClr val="800000"/>
                </a:solidFill>
              </a:rPr>
              <a:t>1:15-16</a:t>
            </a:r>
            <a:r>
              <a:rPr lang="en-US" sz="2000" dirty="0" smtClean="0"/>
              <a:t>)</a:t>
            </a:r>
          </a:p>
          <a:p>
            <a:r>
              <a:rPr lang="en-US" sz="2000" dirty="0" smtClean="0"/>
              <a:t>Also </a:t>
            </a:r>
            <a:r>
              <a:rPr lang="en-US" sz="2000" dirty="0"/>
              <a:t>indicates requirement </a:t>
            </a:r>
            <a:r>
              <a:rPr lang="en-US" sz="2000" dirty="0" smtClean="0"/>
              <a:t>to be acknowledged </a:t>
            </a:r>
            <a:r>
              <a:rPr lang="en-US" sz="2000" dirty="0"/>
              <a:t>by </a:t>
            </a:r>
            <a:r>
              <a:rPr lang="en-US" sz="2000" dirty="0" smtClean="0"/>
              <a:t>Jesus (</a:t>
            </a:r>
            <a:r>
              <a:rPr lang="en-US" sz="2000" b="1" dirty="0" smtClean="0">
                <a:solidFill>
                  <a:srgbClr val="800000"/>
                </a:solidFill>
              </a:rPr>
              <a:t>Matthew 7:21-23</a:t>
            </a:r>
            <a:r>
              <a:rPr lang="en-US" sz="2000" dirty="0" smtClean="0"/>
              <a:t>).</a:t>
            </a:r>
          </a:p>
        </p:txBody>
      </p:sp>
    </p:spTree>
    <p:extLst>
      <p:ext uri="{BB962C8B-B14F-4D97-AF65-F5344CB8AC3E}">
        <p14:creationId xmlns:p14="http://schemas.microsoft.com/office/powerpoint/2010/main" val="13138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or Heaven?</a:t>
            </a:r>
            <a:endParaRPr lang="en-US" dirty="0"/>
          </a:p>
        </p:txBody>
      </p:sp>
      <p:sp>
        <p:nvSpPr>
          <p:cNvPr id="3" name="Content Placeholder 2"/>
          <p:cNvSpPr>
            <a:spLocks noGrp="1"/>
          </p:cNvSpPr>
          <p:nvPr>
            <p:ph sz="quarter" idx="10"/>
          </p:nvPr>
        </p:nvSpPr>
        <p:spPr/>
        <p:txBody>
          <a:bodyPr/>
          <a:lstStyle/>
          <a:p>
            <a:pPr>
              <a:spcBef>
                <a:spcPts val="0"/>
              </a:spcBef>
            </a:pPr>
            <a:r>
              <a:rPr lang="en-US" sz="2000" dirty="0" err="1" smtClean="0"/>
              <a:t>Preterists</a:t>
            </a:r>
            <a:r>
              <a:rPr lang="en-US" sz="2000" dirty="0" smtClean="0"/>
              <a:t> often apply this vision of the heavenly city to the present church.  Fit?</a:t>
            </a:r>
          </a:p>
          <a:p>
            <a:pPr>
              <a:spcBef>
                <a:spcPts val="0"/>
              </a:spcBef>
            </a:pPr>
            <a:r>
              <a:rPr lang="en-US" sz="2000" dirty="0" smtClean="0"/>
              <a:t>Follows millennium (</a:t>
            </a:r>
            <a:r>
              <a:rPr lang="en-US" sz="2000" b="1" dirty="0" smtClean="0">
                <a:solidFill>
                  <a:srgbClr val="800000"/>
                </a:solidFill>
              </a:rPr>
              <a:t>20:2-7</a:t>
            </a:r>
            <a:r>
              <a:rPr lang="en-US" sz="2000" dirty="0" smtClean="0"/>
              <a:t>), longest time period specified in the Bible.</a:t>
            </a:r>
          </a:p>
          <a:p>
            <a:pPr>
              <a:spcBef>
                <a:spcPts val="0"/>
              </a:spcBef>
            </a:pPr>
            <a:r>
              <a:rPr lang="en-US" sz="2000" dirty="0" smtClean="0"/>
              <a:t>Revealing of city follows eternal judgment (</a:t>
            </a:r>
            <a:r>
              <a:rPr lang="en-US" sz="2000" b="1" dirty="0" smtClean="0">
                <a:solidFill>
                  <a:srgbClr val="800000"/>
                </a:solidFill>
              </a:rPr>
              <a:t>20:9-13</a:t>
            </a:r>
            <a:r>
              <a:rPr lang="en-US" sz="2000" dirty="0" smtClean="0"/>
              <a:t>).</a:t>
            </a:r>
          </a:p>
          <a:p>
            <a:pPr>
              <a:spcBef>
                <a:spcPts val="0"/>
              </a:spcBef>
            </a:pPr>
            <a:r>
              <a:rPr lang="en-US" sz="2000" dirty="0" smtClean="0"/>
              <a:t>Follows dissolution of earth and heaven (</a:t>
            </a:r>
            <a:r>
              <a:rPr lang="en-US" sz="2000" b="1" dirty="0" smtClean="0">
                <a:solidFill>
                  <a:srgbClr val="800000"/>
                </a:solidFill>
              </a:rPr>
              <a:t>20:11; 21:1</a:t>
            </a:r>
            <a:r>
              <a:rPr lang="en-US" sz="2000" dirty="0" smtClean="0"/>
              <a:t>).</a:t>
            </a:r>
          </a:p>
          <a:p>
            <a:pPr>
              <a:spcBef>
                <a:spcPts val="0"/>
              </a:spcBef>
            </a:pPr>
            <a:r>
              <a:rPr lang="en-US" sz="2000" dirty="0" smtClean="0"/>
              <a:t>Follows judgment unto water of life or lake of fire (</a:t>
            </a:r>
            <a:r>
              <a:rPr lang="en-US" sz="2000" b="1" dirty="0" smtClean="0">
                <a:solidFill>
                  <a:srgbClr val="800000"/>
                </a:solidFill>
              </a:rPr>
              <a:t>20:15-21:8</a:t>
            </a:r>
            <a:r>
              <a:rPr lang="en-US" sz="2000" dirty="0" smtClean="0"/>
              <a:t>).</a:t>
            </a:r>
          </a:p>
          <a:p>
            <a:pPr>
              <a:spcBef>
                <a:spcPts val="0"/>
              </a:spcBef>
            </a:pPr>
            <a:r>
              <a:rPr lang="en-US" sz="2000" dirty="0" smtClean="0"/>
              <a:t>Rewards are comparable to those blessings provided after death:</a:t>
            </a:r>
          </a:p>
          <a:p>
            <a:pPr lvl="1">
              <a:spcBef>
                <a:spcPts val="0"/>
              </a:spcBef>
            </a:pPr>
            <a:r>
              <a:rPr lang="en-US" sz="1600" dirty="0" smtClean="0"/>
              <a:t>Wear robes of white (</a:t>
            </a:r>
            <a:r>
              <a:rPr lang="en-US" sz="1600" b="1" dirty="0" smtClean="0">
                <a:solidFill>
                  <a:srgbClr val="800000"/>
                </a:solidFill>
              </a:rPr>
              <a:t>6:11; 7:14</a:t>
            </a:r>
            <a:r>
              <a:rPr lang="en-US" sz="1600" dirty="0" smtClean="0"/>
              <a:t>).</a:t>
            </a:r>
          </a:p>
          <a:p>
            <a:pPr lvl="1">
              <a:spcBef>
                <a:spcPts val="0"/>
              </a:spcBef>
            </a:pPr>
            <a:r>
              <a:rPr lang="en-US" sz="1600" dirty="0" smtClean="0"/>
              <a:t>Serve God day and night in His temple in heaven (</a:t>
            </a:r>
            <a:r>
              <a:rPr lang="en-US" sz="1600" b="1" dirty="0" smtClean="0">
                <a:solidFill>
                  <a:srgbClr val="800000"/>
                </a:solidFill>
              </a:rPr>
              <a:t>7:14-17; 11:19; 21:22</a:t>
            </a:r>
            <a:r>
              <a:rPr lang="en-US" sz="1600" dirty="0" smtClean="0"/>
              <a:t>).</a:t>
            </a:r>
          </a:p>
          <a:p>
            <a:pPr lvl="1">
              <a:spcBef>
                <a:spcPts val="0"/>
              </a:spcBef>
            </a:pPr>
            <a:r>
              <a:rPr lang="en-US" sz="1600" dirty="0" smtClean="0"/>
              <a:t>Experience no hunger, thirst, nor heat (</a:t>
            </a:r>
            <a:r>
              <a:rPr lang="en-US" sz="1600" b="1" dirty="0" smtClean="0">
                <a:solidFill>
                  <a:srgbClr val="800000"/>
                </a:solidFill>
              </a:rPr>
              <a:t>7:16</a:t>
            </a:r>
            <a:r>
              <a:rPr lang="en-US" sz="1600" dirty="0" smtClean="0"/>
              <a:t>).</a:t>
            </a:r>
          </a:p>
          <a:p>
            <a:pPr lvl="1">
              <a:spcBef>
                <a:spcPts val="0"/>
              </a:spcBef>
            </a:pPr>
            <a:r>
              <a:rPr lang="en-US" sz="1600" dirty="0" smtClean="0"/>
              <a:t>Lamb feeds them and wipes away all tears (</a:t>
            </a:r>
            <a:r>
              <a:rPr lang="en-US" sz="1600" b="1" dirty="0" smtClean="0">
                <a:solidFill>
                  <a:srgbClr val="800000"/>
                </a:solidFill>
              </a:rPr>
              <a:t>7:17</a:t>
            </a:r>
            <a:r>
              <a:rPr lang="en-US" sz="1600" dirty="0" smtClean="0"/>
              <a:t>).</a:t>
            </a:r>
          </a:p>
          <a:p>
            <a:pPr lvl="1">
              <a:spcBef>
                <a:spcPts val="0"/>
              </a:spcBef>
            </a:pPr>
            <a:r>
              <a:rPr lang="en-US" sz="1600" dirty="0" smtClean="0"/>
              <a:t>Eat of the tree of life in the paradise of God (</a:t>
            </a:r>
            <a:r>
              <a:rPr lang="en-US" sz="1600" b="1" dirty="0" smtClean="0">
                <a:solidFill>
                  <a:srgbClr val="800000"/>
                </a:solidFill>
              </a:rPr>
              <a:t>2:7</a:t>
            </a:r>
            <a:r>
              <a:rPr lang="en-US" sz="1600" dirty="0" smtClean="0"/>
              <a:t>).</a:t>
            </a:r>
          </a:p>
          <a:p>
            <a:pPr lvl="1">
              <a:spcBef>
                <a:spcPts val="0"/>
              </a:spcBef>
            </a:pPr>
            <a:r>
              <a:rPr lang="en-US" sz="1600" dirty="0" smtClean="0"/>
              <a:t>Given a crown of life and not hurt by second death (</a:t>
            </a:r>
            <a:r>
              <a:rPr lang="en-US" sz="1600" b="1" dirty="0" smtClean="0">
                <a:solidFill>
                  <a:srgbClr val="800000"/>
                </a:solidFill>
              </a:rPr>
              <a:t>2:10-11</a:t>
            </a:r>
            <a:r>
              <a:rPr lang="en-US" sz="1600" dirty="0" smtClean="0"/>
              <a:t>).</a:t>
            </a:r>
          </a:p>
          <a:p>
            <a:pPr lvl="1">
              <a:spcBef>
                <a:spcPts val="0"/>
              </a:spcBef>
            </a:pPr>
            <a:r>
              <a:rPr lang="en-US" sz="1600" dirty="0" smtClean="0"/>
              <a:t>See God’s face which is impossible upon earth (</a:t>
            </a:r>
            <a:r>
              <a:rPr lang="en-US" sz="1600" b="1" dirty="0" smtClean="0">
                <a:solidFill>
                  <a:srgbClr val="800000"/>
                </a:solidFill>
              </a:rPr>
              <a:t>22:4; 1 John 4:12</a:t>
            </a:r>
            <a:r>
              <a:rPr lang="en-US" sz="1600" dirty="0" smtClean="0"/>
              <a:t>).</a:t>
            </a:r>
          </a:p>
          <a:p>
            <a:pPr lvl="1">
              <a:spcBef>
                <a:spcPts val="0"/>
              </a:spcBef>
            </a:pPr>
            <a:r>
              <a:rPr lang="en-US" sz="1600" dirty="0" smtClean="0"/>
              <a:t>Reign forever – not just 1000 years (</a:t>
            </a:r>
            <a:r>
              <a:rPr lang="en-US" sz="1600" b="1" dirty="0" smtClean="0">
                <a:solidFill>
                  <a:srgbClr val="800000"/>
                </a:solidFill>
              </a:rPr>
              <a:t>22:5</a:t>
            </a:r>
            <a:r>
              <a:rPr lang="en-US" sz="1600" dirty="0" smtClean="0"/>
              <a:t>).</a:t>
            </a:r>
          </a:p>
          <a:p>
            <a:pPr>
              <a:spcBef>
                <a:spcPts val="0"/>
              </a:spcBef>
            </a:pPr>
            <a:r>
              <a:rPr lang="en-US" sz="2000" dirty="0" smtClean="0"/>
              <a:t>Chronology, description, superlatives and finality fit heaven better than church.</a:t>
            </a:r>
          </a:p>
        </p:txBody>
      </p:sp>
    </p:spTree>
    <p:extLst>
      <p:ext uri="{BB962C8B-B14F-4D97-AF65-F5344CB8AC3E}">
        <p14:creationId xmlns:p14="http://schemas.microsoft.com/office/powerpoint/2010/main" val="9343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625133" y="4253453"/>
            <a:ext cx="4397374" cy="407611"/>
          </a:xfrm>
        </p:spPr>
        <p:txBody>
          <a:bodyPr>
            <a:noAutofit/>
          </a:bodyPr>
          <a:lstStyle/>
          <a:p>
            <a:r>
              <a:rPr lang="en-US" sz="1800" b="1" dirty="0" smtClean="0"/>
              <a:t>Lesson 23 – </a:t>
            </a:r>
            <a:r>
              <a:rPr lang="en-US" sz="1800" dirty="0" smtClean="0"/>
              <a:t>Conclusion of  All Things</a:t>
            </a:r>
            <a:endParaRPr lang="en-US" sz="1800" b="1" dirty="0"/>
          </a:p>
        </p:txBody>
      </p:sp>
    </p:spTree>
    <p:extLst>
      <p:ext uri="{BB962C8B-B14F-4D97-AF65-F5344CB8AC3E}">
        <p14:creationId xmlns:p14="http://schemas.microsoft.com/office/powerpoint/2010/main" val="798134142"/>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Paradise Regained</a:t>
            </a:r>
          </a:p>
          <a:p>
            <a:r>
              <a:rPr lang="en-US" dirty="0" smtClean="0"/>
              <a:t>Revelation 22:1-5</a:t>
            </a:r>
            <a:endParaRPr lang="en-US" dirty="0"/>
          </a:p>
        </p:txBody>
      </p:sp>
    </p:spTree>
    <p:extLst>
      <p:ext uri="{BB962C8B-B14F-4D97-AF65-F5344CB8AC3E}">
        <p14:creationId xmlns:p14="http://schemas.microsoft.com/office/powerpoint/2010/main" val="296610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Date of Writing</a:t>
            </a:r>
            <a:endParaRPr lang="en-US" sz="5400" dirty="0">
              <a:latin typeface="Impact" panose="020B0806030902050204" pitchFamily="34" charset="0"/>
            </a:endParaRPr>
          </a:p>
        </p:txBody>
      </p:sp>
    </p:spTree>
    <p:extLst>
      <p:ext uri="{BB962C8B-B14F-4D97-AF65-F5344CB8AC3E}">
        <p14:creationId xmlns:p14="http://schemas.microsoft.com/office/powerpoint/2010/main" val="1791517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Smyrna</a:t>
            </a:r>
          </a:p>
          <a:p>
            <a:r>
              <a:rPr lang="en-US" dirty="0" smtClean="0"/>
              <a:t>Revelation 2:8-11</a:t>
            </a:r>
            <a:endParaRPr lang="en-US" dirty="0"/>
          </a:p>
        </p:txBody>
      </p:sp>
    </p:spTree>
    <p:extLst>
      <p:ext uri="{BB962C8B-B14F-4D97-AF65-F5344CB8AC3E}">
        <p14:creationId xmlns:p14="http://schemas.microsoft.com/office/powerpoint/2010/main" val="1513346458"/>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River of Life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flowed through the city?  Where else is this symbol used in the New Testament?  What does its usage here suggest?</a:t>
            </a:r>
            <a:endParaRPr lang="en-US" sz="2000" dirty="0" smtClean="0"/>
          </a:p>
          <a:p>
            <a:pPr marL="0" lvl="0" indent="0">
              <a:buNone/>
            </a:pPr>
            <a:r>
              <a:rPr lang="en-US" sz="2000" i="1" dirty="0">
                <a:solidFill>
                  <a:srgbClr val="800000"/>
                </a:solidFill>
              </a:rPr>
              <a:t>And he showed me </a:t>
            </a:r>
            <a:r>
              <a:rPr lang="en-US" sz="2000" b="1" i="1" dirty="0">
                <a:solidFill>
                  <a:srgbClr val="800000"/>
                </a:solidFill>
              </a:rPr>
              <a:t>a pure river of water of life, clear as crystal, proceeding from the throne of God and of the Lamb</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22:1</a:t>
            </a:r>
            <a:r>
              <a:rPr lang="en-US" sz="2000" dirty="0" smtClean="0"/>
              <a:t>)</a:t>
            </a:r>
          </a:p>
          <a:p>
            <a:r>
              <a:rPr lang="en-US" sz="2000" dirty="0" smtClean="0"/>
              <a:t>A river watered the paradise of the Garden of Eden (</a:t>
            </a:r>
            <a:r>
              <a:rPr lang="en-US" sz="2000" b="1" dirty="0" smtClean="0">
                <a:solidFill>
                  <a:srgbClr val="800000"/>
                </a:solidFill>
              </a:rPr>
              <a:t>Genesis 2:10</a:t>
            </a:r>
            <a:r>
              <a:rPr lang="en-US" sz="2000" dirty="0" smtClean="0"/>
              <a:t>).</a:t>
            </a:r>
          </a:p>
          <a:p>
            <a:r>
              <a:rPr lang="en-US" sz="2000" dirty="0" smtClean="0"/>
              <a:t>Jesus offered the </a:t>
            </a:r>
            <a:r>
              <a:rPr lang="en-US" sz="2000" i="1" dirty="0" smtClean="0">
                <a:solidFill>
                  <a:srgbClr val="800000"/>
                </a:solidFill>
              </a:rPr>
              <a:t>“water of life”</a:t>
            </a:r>
            <a:r>
              <a:rPr lang="en-US" sz="2000" dirty="0" smtClean="0"/>
              <a:t> to the Samaritan woman (</a:t>
            </a:r>
            <a:r>
              <a:rPr lang="en-US" sz="2000" b="1" dirty="0" smtClean="0">
                <a:solidFill>
                  <a:srgbClr val="800000"/>
                </a:solidFill>
              </a:rPr>
              <a:t>John 4:10-14</a:t>
            </a:r>
            <a:r>
              <a:rPr lang="en-US" sz="2000" dirty="0" smtClean="0"/>
              <a:t>).</a:t>
            </a:r>
          </a:p>
          <a:p>
            <a:r>
              <a:rPr lang="en-US" sz="2000" dirty="0" smtClean="0"/>
              <a:t>Foreshadowed in Ezekiel’s Messianic vision of river flowing out from under the temple threshold to the sea, healing the sea, and providing perennial fruit trees (</a:t>
            </a:r>
            <a:r>
              <a:rPr lang="en-US" sz="2000" b="1" dirty="0" smtClean="0">
                <a:solidFill>
                  <a:srgbClr val="800000"/>
                </a:solidFill>
              </a:rPr>
              <a:t>Ezekiel 47:1-12</a:t>
            </a:r>
            <a:r>
              <a:rPr lang="en-US" sz="2000" dirty="0" smtClean="0"/>
              <a:t>).</a:t>
            </a:r>
          </a:p>
        </p:txBody>
      </p:sp>
    </p:spTree>
    <p:extLst>
      <p:ext uri="{BB962C8B-B14F-4D97-AF65-F5344CB8AC3E}">
        <p14:creationId xmlns:p14="http://schemas.microsoft.com/office/powerpoint/2010/main" val="23328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What grew in the city, and what did it provide?  Where else is this symbol used Scripture?  How is it used here?</a:t>
            </a:r>
            <a:endParaRPr lang="en-US" sz="2000" dirty="0" smtClean="0"/>
          </a:p>
          <a:p>
            <a:pPr marL="0" lvl="0" indent="0">
              <a:buNone/>
            </a:pPr>
            <a:r>
              <a:rPr lang="en-US" sz="2000" i="1" dirty="0" smtClean="0">
                <a:solidFill>
                  <a:srgbClr val="800000"/>
                </a:solidFill>
              </a:rPr>
              <a:t>In </a:t>
            </a:r>
            <a:r>
              <a:rPr lang="en-US" sz="2000" i="1" dirty="0">
                <a:solidFill>
                  <a:srgbClr val="800000"/>
                </a:solidFill>
              </a:rPr>
              <a:t>the middle of its street, and on either side of the river, was </a:t>
            </a:r>
            <a:r>
              <a:rPr lang="en-US" sz="2000" b="1" i="1" dirty="0">
                <a:solidFill>
                  <a:srgbClr val="800000"/>
                </a:solidFill>
              </a:rPr>
              <a:t>the tree of life</a:t>
            </a:r>
            <a:r>
              <a:rPr lang="en-US" sz="2000" i="1" dirty="0">
                <a:solidFill>
                  <a:srgbClr val="800000"/>
                </a:solidFill>
              </a:rPr>
              <a:t>, which bore </a:t>
            </a:r>
            <a:r>
              <a:rPr lang="en-US" sz="2000" b="1" i="1" dirty="0">
                <a:solidFill>
                  <a:srgbClr val="800000"/>
                </a:solidFill>
              </a:rPr>
              <a:t>twelve fruits, each tree yielding its fruit every month</a:t>
            </a:r>
            <a:r>
              <a:rPr lang="en-US" sz="2000" i="1" dirty="0">
                <a:solidFill>
                  <a:srgbClr val="800000"/>
                </a:solidFill>
              </a:rPr>
              <a:t>. The </a:t>
            </a:r>
            <a:r>
              <a:rPr lang="en-US" sz="2000" b="1" i="1" dirty="0">
                <a:solidFill>
                  <a:srgbClr val="800000"/>
                </a:solidFill>
              </a:rPr>
              <a:t>leaves of the tree were for the healing</a:t>
            </a:r>
            <a:r>
              <a:rPr lang="en-US" sz="2000" i="1" dirty="0">
                <a:solidFill>
                  <a:srgbClr val="800000"/>
                </a:solidFill>
              </a:rPr>
              <a:t> of the nations</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22:2</a:t>
            </a:r>
            <a:r>
              <a:rPr lang="en-US" sz="2000" dirty="0" smtClean="0"/>
              <a:t>)</a:t>
            </a:r>
          </a:p>
          <a:p>
            <a:r>
              <a:rPr lang="en-US" sz="2000" i="1" dirty="0" smtClean="0">
                <a:solidFill>
                  <a:srgbClr val="800000"/>
                </a:solidFill>
              </a:rPr>
              <a:t>“The tree of life”</a:t>
            </a:r>
            <a:r>
              <a:rPr lang="en-US" sz="2000" i="1" dirty="0">
                <a:solidFill>
                  <a:srgbClr val="800000"/>
                </a:solidFill>
              </a:rPr>
              <a:t> </a:t>
            </a:r>
            <a:r>
              <a:rPr lang="en-US" sz="2000" dirty="0" smtClean="0"/>
              <a:t>originally was located in the Garden of Eden (</a:t>
            </a:r>
            <a:r>
              <a:rPr lang="en-US" sz="2000" b="1" dirty="0" smtClean="0">
                <a:solidFill>
                  <a:srgbClr val="800000"/>
                </a:solidFill>
              </a:rPr>
              <a:t>Genesis 2:9</a:t>
            </a:r>
            <a:r>
              <a:rPr lang="en-US" sz="2000" dirty="0" smtClean="0"/>
              <a:t>).</a:t>
            </a:r>
          </a:p>
          <a:p>
            <a:r>
              <a:rPr lang="en-US" sz="2000" dirty="0" smtClean="0"/>
              <a:t>Man was denied access to it after his fall (</a:t>
            </a:r>
            <a:r>
              <a:rPr lang="en-US" sz="2000" b="1" dirty="0" smtClean="0">
                <a:solidFill>
                  <a:srgbClr val="800000"/>
                </a:solidFill>
              </a:rPr>
              <a:t>Genesis 3:22-24</a:t>
            </a:r>
            <a:r>
              <a:rPr lang="en-US" sz="2000" dirty="0" smtClean="0"/>
              <a:t>).</a:t>
            </a:r>
          </a:p>
          <a:p>
            <a:r>
              <a:rPr lang="en-US" sz="2000" dirty="0" smtClean="0"/>
              <a:t>Substantial allusions in Messianic symbol of bountiful trees with fruit for food and leaves for healing (</a:t>
            </a:r>
            <a:r>
              <a:rPr lang="en-US" sz="2000" b="1" dirty="0" smtClean="0">
                <a:solidFill>
                  <a:srgbClr val="800000"/>
                </a:solidFill>
              </a:rPr>
              <a:t>Ezekiel 47:7, 11-12</a:t>
            </a:r>
            <a:r>
              <a:rPr lang="en-US" sz="2000" dirty="0" smtClean="0"/>
              <a:t>).</a:t>
            </a:r>
          </a:p>
          <a:p>
            <a:r>
              <a:rPr lang="en-US" sz="2000" dirty="0" smtClean="0"/>
              <a:t>Incidentally, this symbol of life-giving is also applied to wisdom, soul-winning, realized hope, and a </a:t>
            </a:r>
            <a:r>
              <a:rPr lang="en-US" sz="2000" i="1" dirty="0" smtClean="0">
                <a:solidFill>
                  <a:srgbClr val="800000"/>
                </a:solidFill>
              </a:rPr>
              <a:t>“wholesome tongue”</a:t>
            </a:r>
            <a:r>
              <a:rPr lang="en-US" sz="2000" dirty="0" smtClean="0"/>
              <a:t> (</a:t>
            </a:r>
            <a:r>
              <a:rPr lang="en-US" sz="2000" b="1" dirty="0" smtClean="0">
                <a:solidFill>
                  <a:srgbClr val="800000"/>
                </a:solidFill>
              </a:rPr>
              <a:t>Proverbs 3:18; 11:30; 13:12; 15:4</a:t>
            </a:r>
            <a:r>
              <a:rPr lang="en-US" sz="2000" dirty="0" smtClean="0"/>
              <a:t>).</a:t>
            </a:r>
          </a:p>
        </p:txBody>
      </p:sp>
    </p:spTree>
    <p:extLst>
      <p:ext uri="{BB962C8B-B14F-4D97-AF65-F5344CB8AC3E}">
        <p14:creationId xmlns:p14="http://schemas.microsoft.com/office/powerpoint/2010/main" val="1931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than Eden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smtClean="0"/>
              <a:t>How does this final scene resolve the conflicts and questions that arose in </a:t>
            </a:r>
            <a:r>
              <a:rPr lang="en-US" sz="2000" b="1" dirty="0" smtClean="0">
                <a:solidFill>
                  <a:srgbClr val="800000"/>
                </a:solidFill>
              </a:rPr>
              <a:t>Gen. 3</a:t>
            </a:r>
            <a:r>
              <a:rPr lang="en-US" sz="2000" dirty="0" smtClean="0"/>
              <a:t>?</a:t>
            </a:r>
          </a:p>
          <a:p>
            <a:pPr marL="0" indent="0">
              <a:buNone/>
            </a:pPr>
            <a:r>
              <a:rPr lang="en-US" sz="2000" i="1" dirty="0">
                <a:solidFill>
                  <a:srgbClr val="800000"/>
                </a:solidFill>
              </a:rPr>
              <a:t>And there shall be </a:t>
            </a:r>
            <a:r>
              <a:rPr lang="en-US" sz="2000" b="1" i="1" u="sng" dirty="0">
                <a:solidFill>
                  <a:srgbClr val="800000"/>
                </a:solidFill>
              </a:rPr>
              <a:t>no more curse</a:t>
            </a:r>
            <a:r>
              <a:rPr lang="en-US" sz="2000" i="1" dirty="0">
                <a:solidFill>
                  <a:srgbClr val="800000"/>
                </a:solidFill>
              </a:rPr>
              <a:t>, but </a:t>
            </a:r>
            <a:r>
              <a:rPr lang="en-US" sz="2000" b="1" i="1" dirty="0">
                <a:solidFill>
                  <a:srgbClr val="800000"/>
                </a:solidFill>
              </a:rPr>
              <a:t>the throne of God and of the Lamb shall be in it</a:t>
            </a:r>
            <a:r>
              <a:rPr lang="en-US" sz="2000" i="1" dirty="0">
                <a:solidFill>
                  <a:srgbClr val="800000"/>
                </a:solidFill>
              </a:rPr>
              <a:t>, and </a:t>
            </a:r>
            <a:r>
              <a:rPr lang="en-US" sz="2000" b="1" i="1" dirty="0">
                <a:solidFill>
                  <a:srgbClr val="800000"/>
                </a:solidFill>
              </a:rPr>
              <a:t>His servants shall </a:t>
            </a:r>
            <a:r>
              <a:rPr lang="en-US" sz="2000" b="1" i="1" u="sng" dirty="0">
                <a:solidFill>
                  <a:srgbClr val="800000"/>
                </a:solidFill>
              </a:rPr>
              <a:t>serve Him</a:t>
            </a:r>
            <a:r>
              <a:rPr lang="en-US" sz="2000" i="1" dirty="0" smtClean="0">
                <a:solidFill>
                  <a:srgbClr val="800000"/>
                </a:solidFill>
              </a:rPr>
              <a:t>.  </a:t>
            </a:r>
            <a:r>
              <a:rPr lang="en-US" sz="2000" i="1" dirty="0">
                <a:solidFill>
                  <a:srgbClr val="800000"/>
                </a:solidFill>
              </a:rPr>
              <a:t>They shall </a:t>
            </a:r>
            <a:r>
              <a:rPr lang="en-US" sz="2000" b="1" i="1" dirty="0">
                <a:solidFill>
                  <a:srgbClr val="800000"/>
                </a:solidFill>
              </a:rPr>
              <a:t>see His face</a:t>
            </a:r>
            <a:r>
              <a:rPr lang="en-US" sz="2000" i="1" dirty="0">
                <a:solidFill>
                  <a:srgbClr val="800000"/>
                </a:solidFill>
              </a:rPr>
              <a:t>, and </a:t>
            </a:r>
            <a:r>
              <a:rPr lang="en-US" sz="2000" b="1" i="1" dirty="0">
                <a:solidFill>
                  <a:srgbClr val="800000"/>
                </a:solidFill>
              </a:rPr>
              <a:t>His name shall be on their foreheads</a:t>
            </a:r>
            <a:r>
              <a:rPr lang="en-US" sz="2000" i="1" dirty="0" smtClean="0">
                <a:solidFill>
                  <a:srgbClr val="800000"/>
                </a:solidFill>
              </a:rPr>
              <a:t>.  </a:t>
            </a:r>
            <a:r>
              <a:rPr lang="en-US" sz="2000" i="1" dirty="0">
                <a:solidFill>
                  <a:srgbClr val="800000"/>
                </a:solidFill>
              </a:rPr>
              <a:t>There shall be </a:t>
            </a:r>
            <a:r>
              <a:rPr lang="en-US" sz="2000" b="1" i="1" u="sng" dirty="0">
                <a:solidFill>
                  <a:srgbClr val="800000"/>
                </a:solidFill>
              </a:rPr>
              <a:t>no night</a:t>
            </a:r>
            <a:r>
              <a:rPr lang="en-US" sz="2000" b="1" i="1" dirty="0">
                <a:solidFill>
                  <a:srgbClr val="800000"/>
                </a:solidFill>
              </a:rPr>
              <a:t> there</a:t>
            </a:r>
            <a:r>
              <a:rPr lang="en-US" sz="2000" i="1" dirty="0">
                <a:solidFill>
                  <a:srgbClr val="800000"/>
                </a:solidFill>
              </a:rPr>
              <a:t>: They </a:t>
            </a:r>
            <a:r>
              <a:rPr lang="en-US" sz="2000" b="1" i="1" dirty="0">
                <a:solidFill>
                  <a:srgbClr val="800000"/>
                </a:solidFill>
              </a:rPr>
              <a:t>need </a:t>
            </a:r>
            <a:r>
              <a:rPr lang="en-US" sz="2000" b="1" i="1" u="sng" dirty="0">
                <a:solidFill>
                  <a:srgbClr val="800000"/>
                </a:solidFill>
              </a:rPr>
              <a:t>no lamp nor light</a:t>
            </a:r>
            <a:r>
              <a:rPr lang="en-US" sz="2000" b="1" i="1" dirty="0">
                <a:solidFill>
                  <a:srgbClr val="800000"/>
                </a:solidFill>
              </a:rPr>
              <a:t> of the sun</a:t>
            </a:r>
            <a:r>
              <a:rPr lang="en-US" sz="2000" i="1" dirty="0">
                <a:solidFill>
                  <a:srgbClr val="800000"/>
                </a:solidFill>
              </a:rPr>
              <a:t>, for </a:t>
            </a:r>
            <a:r>
              <a:rPr lang="en-US" sz="2000" b="1" i="1" dirty="0">
                <a:solidFill>
                  <a:srgbClr val="800000"/>
                </a:solidFill>
              </a:rPr>
              <a:t>the Lord God gives them light</a:t>
            </a:r>
            <a:r>
              <a:rPr lang="en-US" sz="2000" i="1" dirty="0">
                <a:solidFill>
                  <a:srgbClr val="800000"/>
                </a:solidFill>
              </a:rPr>
              <a:t>. And they shall </a:t>
            </a:r>
            <a:r>
              <a:rPr lang="en-US" sz="2000" b="1" i="1" dirty="0">
                <a:solidFill>
                  <a:srgbClr val="800000"/>
                </a:solidFill>
              </a:rPr>
              <a:t>reign forever and ever</a:t>
            </a:r>
            <a:r>
              <a:rPr lang="en-US" sz="2000" i="1" dirty="0" smtClean="0">
                <a:solidFill>
                  <a:srgbClr val="800000"/>
                </a:solidFill>
              </a:rPr>
              <a:t>. </a:t>
            </a:r>
            <a:r>
              <a:rPr lang="en-US" sz="2000" dirty="0" smtClean="0"/>
              <a:t>(</a:t>
            </a:r>
            <a:r>
              <a:rPr lang="en-US" sz="2000" b="1" dirty="0" smtClean="0">
                <a:solidFill>
                  <a:srgbClr val="800000"/>
                </a:solidFill>
              </a:rPr>
              <a:t>Revelation 22:3-5</a:t>
            </a:r>
            <a:r>
              <a:rPr lang="en-US" sz="2000" dirty="0" smtClean="0"/>
              <a:t>)</a:t>
            </a:r>
          </a:p>
          <a:p>
            <a:r>
              <a:rPr lang="en-US" sz="2000" dirty="0" smtClean="0"/>
              <a:t>Both the curse and death from </a:t>
            </a:r>
            <a:r>
              <a:rPr lang="en-US" sz="2000" b="1" dirty="0" smtClean="0">
                <a:solidFill>
                  <a:srgbClr val="800000"/>
                </a:solidFill>
              </a:rPr>
              <a:t>Genesis 3</a:t>
            </a:r>
            <a:r>
              <a:rPr lang="en-US" sz="2000" dirty="0" smtClean="0"/>
              <a:t> have ceased.</a:t>
            </a:r>
          </a:p>
          <a:p>
            <a:r>
              <a:rPr lang="en-US" sz="2000" dirty="0" smtClean="0"/>
              <a:t>A tree of life and a paradise better than Eden is regained because man dwells with God, sees Him face to face without any fear.  Man is finally reconciled to God (</a:t>
            </a:r>
            <a:r>
              <a:rPr lang="en-US" sz="2000" b="1" dirty="0" smtClean="0">
                <a:solidFill>
                  <a:srgbClr val="800000"/>
                </a:solidFill>
              </a:rPr>
              <a:t>John 1:18; 1 John 4:12; 2 Corinthians 5:17-21; 1 John 3:1-2</a:t>
            </a:r>
            <a:r>
              <a:rPr lang="en-US" sz="2000" dirty="0" smtClean="0"/>
              <a:t>).</a:t>
            </a:r>
          </a:p>
          <a:p>
            <a:r>
              <a:rPr lang="en-US" sz="2000" dirty="0" smtClean="0"/>
              <a:t>Notice reoccurring emphasis on no night or need of sun because God is the light.</a:t>
            </a:r>
          </a:p>
          <a:p>
            <a:r>
              <a:rPr lang="en-US" sz="2000" dirty="0" smtClean="0"/>
              <a:t>Man finally realizes the ultimate activity in service to God (</a:t>
            </a:r>
            <a:r>
              <a:rPr lang="en-US" sz="2000" b="1" dirty="0" err="1" smtClean="0">
                <a:solidFill>
                  <a:srgbClr val="800000"/>
                </a:solidFill>
              </a:rPr>
              <a:t>Ecc</a:t>
            </a:r>
            <a:r>
              <a:rPr lang="en-US" sz="2000" b="1" dirty="0" smtClean="0">
                <a:solidFill>
                  <a:srgbClr val="800000"/>
                </a:solidFill>
              </a:rPr>
              <a:t>. 3:10-11; 12:13</a:t>
            </a:r>
            <a:r>
              <a:rPr lang="en-US" sz="2000" dirty="0" smtClean="0"/>
              <a:t>).</a:t>
            </a:r>
          </a:p>
          <a:p>
            <a:r>
              <a:rPr lang="en-US" sz="2000" dirty="0" smtClean="0"/>
              <a:t>Here, man achieves his ultimate victory and home – </a:t>
            </a:r>
            <a:r>
              <a:rPr lang="en-US" sz="2000" i="1" dirty="0" smtClean="0">
                <a:solidFill>
                  <a:srgbClr val="800000"/>
                </a:solidFill>
              </a:rPr>
              <a:t>“reign forever and ever”</a:t>
            </a:r>
            <a:r>
              <a:rPr lang="en-US" sz="2000" dirty="0" smtClean="0"/>
              <a:t>.</a:t>
            </a:r>
          </a:p>
        </p:txBody>
      </p:sp>
    </p:spTree>
    <p:extLst>
      <p:ext uri="{BB962C8B-B14F-4D97-AF65-F5344CB8AC3E}">
        <p14:creationId xmlns:p14="http://schemas.microsoft.com/office/powerpoint/2010/main" val="26694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Untied Loose End?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remains unresolved or unsettled at this point?  What is left to accomplish or decide?</a:t>
            </a:r>
            <a:endParaRPr lang="en-US" sz="2000" dirty="0" smtClean="0"/>
          </a:p>
          <a:p>
            <a:pPr marL="0" indent="0">
              <a:buNone/>
            </a:pPr>
            <a:r>
              <a:rPr lang="en-US" sz="2000" i="1" dirty="0" smtClean="0">
                <a:solidFill>
                  <a:srgbClr val="800000"/>
                </a:solidFill>
              </a:rPr>
              <a:t>… And </a:t>
            </a:r>
            <a:r>
              <a:rPr lang="en-US" sz="2000" i="1" dirty="0">
                <a:solidFill>
                  <a:srgbClr val="800000"/>
                </a:solidFill>
              </a:rPr>
              <a:t>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22:5</a:t>
            </a:r>
            <a:r>
              <a:rPr lang="en-US" sz="2000" dirty="0"/>
              <a:t>)</a:t>
            </a:r>
            <a:endParaRPr lang="en-US" sz="2000" dirty="0" smtClean="0"/>
          </a:p>
          <a:p>
            <a:r>
              <a:rPr lang="en-US" sz="2000" dirty="0" smtClean="0"/>
              <a:t>This represents the conclusion of all things, the happy ending – </a:t>
            </a:r>
            <a:r>
              <a:rPr lang="en-US" sz="2000" i="1" dirty="0" smtClean="0">
                <a:solidFill>
                  <a:srgbClr val="002060"/>
                </a:solidFill>
              </a:rPr>
              <a:t>“they lived happily ever after”</a:t>
            </a:r>
            <a:r>
              <a:rPr lang="en-US" sz="2000" dirty="0" smtClean="0"/>
              <a:t>.</a:t>
            </a:r>
          </a:p>
          <a:p>
            <a:r>
              <a:rPr lang="en-US" sz="2000" dirty="0" smtClean="0"/>
              <a:t>At this point in the timeline of Revelation, all things are concluded and satisfied.</a:t>
            </a:r>
          </a:p>
          <a:p>
            <a:r>
              <a:rPr lang="en-US" sz="2000" dirty="0" smtClean="0"/>
              <a:t>All that remains undecided is </a:t>
            </a:r>
            <a:r>
              <a:rPr lang="en-US" sz="2000" b="1" i="1" dirty="0" smtClean="0"/>
              <a:t>us</a:t>
            </a:r>
            <a:r>
              <a:rPr lang="en-US" sz="2000" dirty="0" smtClean="0"/>
              <a:t>.  Will </a:t>
            </a:r>
            <a:r>
              <a:rPr lang="en-US" sz="2000" b="1" i="1" u="sng" dirty="0" smtClean="0"/>
              <a:t>we</a:t>
            </a:r>
            <a:r>
              <a:rPr lang="en-US" sz="2000" dirty="0" smtClean="0"/>
              <a:t> </a:t>
            </a:r>
            <a:r>
              <a:rPr lang="en-US" sz="2000" i="1" dirty="0" smtClean="0">
                <a:solidFill>
                  <a:srgbClr val="800000"/>
                </a:solidFill>
              </a:rPr>
              <a:t>“</a:t>
            </a:r>
            <a:r>
              <a:rPr lang="en-US" sz="2000" b="1" i="1" u="sng" dirty="0" smtClean="0">
                <a:solidFill>
                  <a:srgbClr val="800000"/>
                </a:solidFill>
              </a:rPr>
              <a:t>overcome</a:t>
            </a:r>
            <a:r>
              <a:rPr lang="en-US" sz="2000" i="1" dirty="0" smtClean="0">
                <a:solidFill>
                  <a:srgbClr val="800000"/>
                </a:solidFill>
              </a:rPr>
              <a:t> him by the </a:t>
            </a:r>
            <a:r>
              <a:rPr lang="en-US" sz="2000" b="1" i="1" dirty="0" smtClean="0">
                <a:solidFill>
                  <a:srgbClr val="800000"/>
                </a:solidFill>
              </a:rPr>
              <a:t>blood of the Lamb </a:t>
            </a:r>
            <a:r>
              <a:rPr lang="en-US" sz="2000" i="1" dirty="0" smtClean="0">
                <a:solidFill>
                  <a:srgbClr val="800000"/>
                </a:solidFill>
              </a:rPr>
              <a:t>and by the </a:t>
            </a:r>
            <a:r>
              <a:rPr lang="en-US" sz="2000" b="1" i="1" dirty="0" smtClean="0">
                <a:solidFill>
                  <a:srgbClr val="800000"/>
                </a:solidFill>
              </a:rPr>
              <a:t>word of their testimony</a:t>
            </a:r>
            <a:r>
              <a:rPr lang="en-US" sz="2000" i="1" dirty="0" smtClean="0">
                <a:solidFill>
                  <a:srgbClr val="800000"/>
                </a:solidFill>
              </a:rPr>
              <a:t>, and they </a:t>
            </a:r>
            <a:r>
              <a:rPr lang="en-US" sz="2000" b="1" i="1" dirty="0" smtClean="0">
                <a:solidFill>
                  <a:srgbClr val="800000"/>
                </a:solidFill>
              </a:rPr>
              <a:t>did not love their lives to the death</a:t>
            </a:r>
            <a:r>
              <a:rPr lang="en-US" sz="2000" i="1" dirty="0" smtClean="0">
                <a:solidFill>
                  <a:srgbClr val="800000"/>
                </a:solidFill>
              </a:rPr>
              <a:t>” </a:t>
            </a:r>
            <a:r>
              <a:rPr lang="en-US" sz="2000" dirty="0" smtClean="0"/>
              <a:t>(</a:t>
            </a:r>
            <a:r>
              <a:rPr lang="en-US" sz="2000" b="1" dirty="0" smtClean="0">
                <a:solidFill>
                  <a:srgbClr val="800000"/>
                </a:solidFill>
              </a:rPr>
              <a:t>12:11</a:t>
            </a:r>
            <a:r>
              <a:rPr lang="en-US" sz="2000" dirty="0" smtClean="0"/>
              <a:t>)?</a:t>
            </a:r>
          </a:p>
          <a:p>
            <a:r>
              <a:rPr lang="en-US" sz="2000" dirty="0" smtClean="0"/>
              <a:t>This “loose end” has been addressed all throughout the book.  Were you listening?</a:t>
            </a:r>
          </a:p>
          <a:p>
            <a:r>
              <a:rPr lang="en-US" sz="2000" dirty="0" smtClean="0"/>
              <a:t>All that remains is the final appeal and invitation of revelation – and your response.</a:t>
            </a:r>
          </a:p>
        </p:txBody>
      </p:sp>
    </p:spTree>
    <p:extLst>
      <p:ext uri="{BB962C8B-B14F-4D97-AF65-F5344CB8AC3E}">
        <p14:creationId xmlns:p14="http://schemas.microsoft.com/office/powerpoint/2010/main" val="8109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Urgency and Immediacy</a:t>
            </a:r>
          </a:p>
          <a:p>
            <a:r>
              <a:rPr lang="en-US" dirty="0" smtClean="0"/>
              <a:t>of Application</a:t>
            </a:r>
          </a:p>
          <a:p>
            <a:r>
              <a:rPr lang="en-US" dirty="0" smtClean="0"/>
              <a:t>Revelation 22:6-21</a:t>
            </a:r>
            <a:endParaRPr lang="en-US" dirty="0"/>
          </a:p>
        </p:txBody>
      </p:sp>
    </p:spTree>
    <p:extLst>
      <p:ext uri="{BB962C8B-B14F-4D97-AF65-F5344CB8AC3E}">
        <p14:creationId xmlns:p14="http://schemas.microsoft.com/office/powerpoint/2010/main" val="1606058415"/>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“Faithful and True”</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5"/>
            </a:pPr>
            <a:r>
              <a:rPr lang="en-US" sz="1900" dirty="0"/>
              <a:t>Throughout this book multiple things and people are designated as </a:t>
            </a:r>
            <a:r>
              <a:rPr lang="en-US" sz="1900" i="1" dirty="0">
                <a:solidFill>
                  <a:srgbClr val="800000"/>
                </a:solidFill>
              </a:rPr>
              <a:t>“faithful and true”</a:t>
            </a:r>
            <a:r>
              <a:rPr lang="en-US" sz="1900" dirty="0"/>
              <a:t>.  What is the significance generally attached by this label, and how is it used here?</a:t>
            </a:r>
            <a:endParaRPr lang="en-US" sz="1900" dirty="0" smtClean="0"/>
          </a:p>
          <a:p>
            <a:pPr marL="341313" indent="-341313">
              <a:spcBef>
                <a:spcPts val="200"/>
              </a:spcBef>
              <a:buFont typeface="+mj-lt"/>
              <a:buAutoNum type="alphaUcPeriod"/>
            </a:pPr>
            <a:r>
              <a:rPr lang="en-US" sz="1900" i="1" dirty="0" smtClean="0">
                <a:solidFill>
                  <a:srgbClr val="800000"/>
                </a:solidFill>
              </a:rPr>
              <a:t>“And </a:t>
            </a:r>
            <a:r>
              <a:rPr lang="en-US" sz="1900" i="1" dirty="0">
                <a:solidFill>
                  <a:srgbClr val="800000"/>
                </a:solidFill>
              </a:rPr>
              <a:t>to the angel of the church of the </a:t>
            </a:r>
            <a:r>
              <a:rPr lang="en-US" sz="1900" i="1" dirty="0" err="1">
                <a:solidFill>
                  <a:srgbClr val="800000"/>
                </a:solidFill>
              </a:rPr>
              <a:t>Laodiceans</a:t>
            </a:r>
            <a:r>
              <a:rPr lang="en-US" sz="1900" i="1" dirty="0">
                <a:solidFill>
                  <a:srgbClr val="800000"/>
                </a:solidFill>
              </a:rPr>
              <a:t> write</a:t>
            </a:r>
            <a:r>
              <a:rPr lang="en-US" sz="1900" i="1" dirty="0" smtClean="0">
                <a:solidFill>
                  <a:srgbClr val="800000"/>
                </a:solidFill>
              </a:rPr>
              <a:t>, ‘These </a:t>
            </a:r>
            <a:r>
              <a:rPr lang="en-US" sz="1900" i="1" dirty="0">
                <a:solidFill>
                  <a:srgbClr val="800000"/>
                </a:solidFill>
              </a:rPr>
              <a:t>things says </a:t>
            </a:r>
            <a:r>
              <a:rPr lang="en-US" sz="1900" b="1" i="1" dirty="0">
                <a:solidFill>
                  <a:srgbClr val="800000"/>
                </a:solidFill>
              </a:rPr>
              <a:t>the Amen, the </a:t>
            </a:r>
            <a:r>
              <a:rPr lang="en-US" sz="1900" b="1" i="1" u="sng" dirty="0">
                <a:solidFill>
                  <a:srgbClr val="800000"/>
                </a:solidFill>
              </a:rPr>
              <a:t>Faithful and True Witness</a:t>
            </a:r>
            <a:r>
              <a:rPr lang="en-US" sz="1900" i="1" dirty="0">
                <a:solidFill>
                  <a:srgbClr val="800000"/>
                </a:solidFill>
              </a:rPr>
              <a:t>, the Beginning of the creation of </a:t>
            </a:r>
            <a:r>
              <a:rPr lang="en-US" sz="1900" i="1" dirty="0" smtClean="0">
                <a:solidFill>
                  <a:srgbClr val="800000"/>
                </a:solidFill>
              </a:rPr>
              <a:t>God’”</a:t>
            </a:r>
            <a:r>
              <a:rPr lang="en-US" sz="1900" dirty="0" smtClean="0"/>
              <a:t> (</a:t>
            </a:r>
            <a:r>
              <a:rPr lang="en-US" sz="1900" b="1" dirty="0" smtClean="0">
                <a:solidFill>
                  <a:srgbClr val="800000"/>
                </a:solidFill>
              </a:rPr>
              <a:t>3:14</a:t>
            </a:r>
            <a:r>
              <a:rPr lang="en-US" sz="1900" dirty="0" smtClean="0"/>
              <a:t>)</a:t>
            </a:r>
          </a:p>
          <a:p>
            <a:pPr marL="341313" indent="-341313">
              <a:spcBef>
                <a:spcPts val="200"/>
              </a:spcBef>
              <a:buFont typeface="+mj-lt"/>
              <a:buAutoNum type="alphaUcPeriod"/>
            </a:pPr>
            <a:r>
              <a:rPr lang="en-US" sz="1900" i="1" dirty="0">
                <a:solidFill>
                  <a:srgbClr val="800000"/>
                </a:solidFill>
              </a:rPr>
              <a:t>Now I saw heaven opened, and behold, a white horse. And </a:t>
            </a:r>
            <a:r>
              <a:rPr lang="en-US" sz="1900" b="1" i="1" dirty="0">
                <a:solidFill>
                  <a:srgbClr val="800000"/>
                </a:solidFill>
              </a:rPr>
              <a:t>He who sat on him was called </a:t>
            </a:r>
            <a:r>
              <a:rPr lang="en-US" sz="1900" b="1" i="1" u="sng" dirty="0">
                <a:solidFill>
                  <a:srgbClr val="800000"/>
                </a:solidFill>
              </a:rPr>
              <a:t>Faithful and True</a:t>
            </a:r>
            <a:r>
              <a:rPr lang="en-US" sz="1900" i="1" dirty="0">
                <a:solidFill>
                  <a:srgbClr val="800000"/>
                </a:solidFill>
              </a:rPr>
              <a:t>, and in righteousness He judges and makes war. </a:t>
            </a:r>
            <a:r>
              <a:rPr lang="en-US" sz="1900" dirty="0" smtClean="0"/>
              <a:t>(</a:t>
            </a:r>
            <a:r>
              <a:rPr lang="en-US" sz="1900" b="1" dirty="0" smtClean="0">
                <a:solidFill>
                  <a:srgbClr val="800000"/>
                </a:solidFill>
              </a:rPr>
              <a:t>19:11</a:t>
            </a:r>
            <a:r>
              <a:rPr lang="en-US" sz="1900" dirty="0" smtClean="0"/>
              <a:t>)</a:t>
            </a:r>
          </a:p>
          <a:p>
            <a:pPr marL="341313" indent="-341313">
              <a:spcBef>
                <a:spcPts val="200"/>
              </a:spcBef>
              <a:buFont typeface="+mj-lt"/>
              <a:buAutoNum type="alphaUcPeriod"/>
            </a:pPr>
            <a:r>
              <a:rPr lang="en-US" sz="1900" i="1" dirty="0">
                <a:solidFill>
                  <a:srgbClr val="800000"/>
                </a:solidFill>
              </a:rPr>
              <a:t>Then He who sat on the throne said, </a:t>
            </a:r>
            <a:r>
              <a:rPr lang="en-US" sz="1900" i="1" dirty="0" smtClean="0">
                <a:solidFill>
                  <a:srgbClr val="800000"/>
                </a:solidFill>
              </a:rPr>
              <a:t>“Behold</a:t>
            </a:r>
            <a:r>
              <a:rPr lang="en-US" sz="1900" i="1" dirty="0">
                <a:solidFill>
                  <a:srgbClr val="800000"/>
                </a:solidFill>
              </a:rPr>
              <a:t>, </a:t>
            </a:r>
            <a:r>
              <a:rPr lang="en-US" sz="1900" b="1" i="1" dirty="0">
                <a:solidFill>
                  <a:srgbClr val="800000"/>
                </a:solidFill>
              </a:rPr>
              <a:t>I make all things new</a:t>
            </a:r>
            <a:r>
              <a:rPr lang="en-US" sz="1900" i="1" dirty="0" smtClean="0">
                <a:solidFill>
                  <a:srgbClr val="800000"/>
                </a:solidFill>
              </a:rPr>
              <a:t>.” </a:t>
            </a:r>
            <a:r>
              <a:rPr lang="en-US" sz="1900" i="1" dirty="0">
                <a:solidFill>
                  <a:srgbClr val="800000"/>
                </a:solidFill>
              </a:rPr>
              <a:t>And He said to me, </a:t>
            </a:r>
            <a:r>
              <a:rPr lang="en-US" sz="1900" i="1" dirty="0" smtClean="0">
                <a:solidFill>
                  <a:srgbClr val="800000"/>
                </a:solidFill>
              </a:rPr>
              <a:t>“Write</a:t>
            </a:r>
            <a:r>
              <a:rPr lang="en-US" sz="1900" i="1" dirty="0">
                <a:solidFill>
                  <a:srgbClr val="800000"/>
                </a:solidFill>
              </a:rPr>
              <a:t>, for </a:t>
            </a:r>
            <a:r>
              <a:rPr lang="en-US" sz="1900" b="1" i="1" dirty="0">
                <a:solidFill>
                  <a:srgbClr val="800000"/>
                </a:solidFill>
              </a:rPr>
              <a:t>these words are </a:t>
            </a:r>
            <a:r>
              <a:rPr lang="en-US" sz="1900" b="1" i="1" u="sng" dirty="0">
                <a:solidFill>
                  <a:srgbClr val="800000"/>
                </a:solidFill>
              </a:rPr>
              <a:t>true and faithful</a:t>
            </a:r>
            <a:r>
              <a:rPr lang="en-US" sz="1900" i="1" dirty="0" smtClean="0">
                <a:solidFill>
                  <a:srgbClr val="800000"/>
                </a:solidFill>
              </a:rPr>
              <a:t>.”  And </a:t>
            </a:r>
            <a:r>
              <a:rPr lang="en-US" sz="1900" i="1" dirty="0">
                <a:solidFill>
                  <a:srgbClr val="800000"/>
                </a:solidFill>
              </a:rPr>
              <a:t>He said to me, </a:t>
            </a:r>
            <a:r>
              <a:rPr lang="en-US" sz="1900" i="1" dirty="0" smtClean="0">
                <a:solidFill>
                  <a:srgbClr val="800000"/>
                </a:solidFill>
              </a:rPr>
              <a:t>“</a:t>
            </a:r>
            <a:r>
              <a:rPr lang="en-US" sz="1900" b="1" i="1" dirty="0" smtClean="0">
                <a:solidFill>
                  <a:srgbClr val="800000"/>
                </a:solidFill>
              </a:rPr>
              <a:t>It </a:t>
            </a:r>
            <a:r>
              <a:rPr lang="en-US" sz="1900" b="1" i="1" dirty="0">
                <a:solidFill>
                  <a:srgbClr val="800000"/>
                </a:solidFill>
              </a:rPr>
              <a:t>is done!</a:t>
            </a:r>
            <a:r>
              <a:rPr lang="en-US" sz="1900" i="1" dirty="0">
                <a:solidFill>
                  <a:srgbClr val="800000"/>
                </a:solidFill>
              </a:rPr>
              <a:t> I am the Alpha and the Omega, the Beginning and the End. I will give of the fountain of the water of life freely to him who thirsts</a:t>
            </a:r>
            <a:r>
              <a:rPr lang="en-US" sz="1900" i="1" dirty="0" smtClean="0">
                <a:solidFill>
                  <a:srgbClr val="800000"/>
                </a:solidFill>
              </a:rPr>
              <a:t>.” </a:t>
            </a:r>
            <a:r>
              <a:rPr lang="en-US" sz="1900" dirty="0" smtClean="0"/>
              <a:t>(</a:t>
            </a:r>
            <a:r>
              <a:rPr lang="en-US" sz="1900" b="1" dirty="0" smtClean="0">
                <a:solidFill>
                  <a:srgbClr val="800000"/>
                </a:solidFill>
              </a:rPr>
              <a:t>21:5-6</a:t>
            </a:r>
            <a:r>
              <a:rPr lang="en-US" sz="1900" dirty="0" smtClean="0"/>
              <a:t>)</a:t>
            </a:r>
          </a:p>
          <a:p>
            <a:pPr marL="341313" indent="-341313">
              <a:spcBef>
                <a:spcPts val="200"/>
              </a:spcBef>
              <a:buFont typeface="+mj-lt"/>
              <a:buAutoNum type="alphaUcPeriod"/>
            </a:pPr>
            <a:r>
              <a:rPr lang="en-US" sz="1900" i="1" dirty="0">
                <a:solidFill>
                  <a:srgbClr val="800000"/>
                </a:solidFill>
              </a:rPr>
              <a:t>Then he said to me, </a:t>
            </a:r>
            <a:r>
              <a:rPr lang="en-US" sz="1900" i="1" dirty="0" smtClean="0">
                <a:solidFill>
                  <a:srgbClr val="800000"/>
                </a:solidFill>
              </a:rPr>
              <a:t>“</a:t>
            </a:r>
            <a:r>
              <a:rPr lang="en-US" sz="1900" b="1" i="1" dirty="0" smtClean="0">
                <a:solidFill>
                  <a:srgbClr val="800000"/>
                </a:solidFill>
              </a:rPr>
              <a:t>These </a:t>
            </a:r>
            <a:r>
              <a:rPr lang="en-US" sz="1900" b="1" i="1" dirty="0">
                <a:solidFill>
                  <a:srgbClr val="800000"/>
                </a:solidFill>
              </a:rPr>
              <a:t>words are </a:t>
            </a:r>
            <a:r>
              <a:rPr lang="en-US" sz="1900" b="1" i="1" u="sng" dirty="0">
                <a:solidFill>
                  <a:srgbClr val="800000"/>
                </a:solidFill>
              </a:rPr>
              <a:t>faithful and true</a:t>
            </a:r>
            <a:r>
              <a:rPr lang="en-US" sz="1900" i="1" dirty="0" smtClean="0">
                <a:solidFill>
                  <a:srgbClr val="800000"/>
                </a:solidFill>
              </a:rPr>
              <a:t>.” </a:t>
            </a:r>
            <a:r>
              <a:rPr lang="en-US" sz="1900" i="1" dirty="0">
                <a:solidFill>
                  <a:srgbClr val="800000"/>
                </a:solidFill>
              </a:rPr>
              <a:t>And the Lord God of the holy prophets sent His angel to show His servants the things which must shortly take place.</a:t>
            </a:r>
            <a:r>
              <a:rPr lang="en-US" sz="1900" dirty="0"/>
              <a:t> </a:t>
            </a:r>
            <a:r>
              <a:rPr lang="en-US" sz="1900" dirty="0" smtClean="0"/>
              <a:t>(</a:t>
            </a:r>
            <a:r>
              <a:rPr lang="en-US" sz="1900" b="1" dirty="0" smtClean="0">
                <a:solidFill>
                  <a:srgbClr val="800000"/>
                </a:solidFill>
              </a:rPr>
              <a:t>22:6</a:t>
            </a:r>
            <a:r>
              <a:rPr lang="en-US" sz="1900" dirty="0" smtClean="0"/>
              <a:t>)</a:t>
            </a:r>
          </a:p>
          <a:p>
            <a:pPr>
              <a:spcBef>
                <a:spcPts val="200"/>
              </a:spcBef>
            </a:pPr>
            <a:r>
              <a:rPr lang="en-US" sz="1900" dirty="0" smtClean="0"/>
              <a:t>Absolutely dependable, certain message – as dependable as Jesus Himself.</a:t>
            </a:r>
          </a:p>
        </p:txBody>
      </p:sp>
    </p:spTree>
    <p:extLst>
      <p:ext uri="{BB962C8B-B14F-4D97-AF65-F5344CB8AC3E}">
        <p14:creationId xmlns:p14="http://schemas.microsoft.com/office/powerpoint/2010/main" val="826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Shortly Take Place”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said that indicates this book applied to events close to the people of the 1</a:t>
            </a:r>
            <a:r>
              <a:rPr lang="en-US" sz="1800" baseline="30000" dirty="0"/>
              <a:t>st</a:t>
            </a:r>
            <a:r>
              <a:rPr lang="en-US" sz="1800" dirty="0"/>
              <a:t> century?  How can this be reconciled with parts of chapters 20-22 which seem to refer to the end of the world and eternity in heaven, events transpiring 2000 years later?</a:t>
            </a:r>
            <a:endParaRPr lang="en-US" sz="1800" dirty="0" smtClean="0"/>
          </a:p>
          <a:p>
            <a:pPr marL="0" indent="0">
              <a:buNone/>
            </a:pPr>
            <a:r>
              <a:rPr lang="en-US" sz="1800" i="1" dirty="0">
                <a:solidFill>
                  <a:srgbClr val="800000"/>
                </a:solidFill>
              </a:rPr>
              <a:t>Then he said to me, </a:t>
            </a:r>
            <a:r>
              <a:rPr lang="en-US" sz="1800" i="1" dirty="0" smtClean="0">
                <a:solidFill>
                  <a:srgbClr val="800000"/>
                </a:solidFill>
              </a:rPr>
              <a:t>“These </a:t>
            </a:r>
            <a:r>
              <a:rPr lang="en-US" sz="1800" i="1" dirty="0">
                <a:solidFill>
                  <a:srgbClr val="800000"/>
                </a:solidFill>
              </a:rPr>
              <a:t>words are faithful and true</a:t>
            </a:r>
            <a:r>
              <a:rPr lang="en-US" sz="1800" i="1" dirty="0" smtClean="0">
                <a:solidFill>
                  <a:srgbClr val="800000"/>
                </a:solidFill>
              </a:rPr>
              <a:t>.” </a:t>
            </a:r>
            <a:r>
              <a:rPr lang="en-US" sz="1800" i="1" dirty="0">
                <a:solidFill>
                  <a:srgbClr val="800000"/>
                </a:solidFill>
              </a:rPr>
              <a:t>And the Lord God of the holy prophets sent His angel </a:t>
            </a:r>
            <a:r>
              <a:rPr lang="en-US" sz="1800" b="1" i="1" dirty="0">
                <a:solidFill>
                  <a:srgbClr val="800000"/>
                </a:solidFill>
              </a:rPr>
              <a:t>to show His servants the things which </a:t>
            </a:r>
            <a:r>
              <a:rPr lang="en-US" sz="1800" b="1" i="1" u="sng" dirty="0">
                <a:solidFill>
                  <a:srgbClr val="800000"/>
                </a:solidFill>
              </a:rPr>
              <a:t>must shortly take </a:t>
            </a:r>
            <a:r>
              <a:rPr lang="en-US" sz="1800" b="1" i="1" u="sng" dirty="0" smtClean="0">
                <a:solidFill>
                  <a:srgbClr val="800000"/>
                </a:solidFill>
              </a:rPr>
              <a:t>place</a:t>
            </a:r>
            <a:r>
              <a:rPr lang="en-US" sz="1800" i="1" dirty="0" smtClean="0">
                <a:solidFill>
                  <a:srgbClr val="800000"/>
                </a:solidFill>
              </a:rPr>
              <a:t>.  Behold</a:t>
            </a:r>
            <a:r>
              <a:rPr lang="en-US" sz="1800" i="1" dirty="0">
                <a:solidFill>
                  <a:srgbClr val="800000"/>
                </a:solidFill>
              </a:rPr>
              <a:t>, </a:t>
            </a:r>
            <a:r>
              <a:rPr lang="en-US" sz="1800" b="1" i="1" dirty="0">
                <a:solidFill>
                  <a:srgbClr val="800000"/>
                </a:solidFill>
              </a:rPr>
              <a:t>I am coming </a:t>
            </a:r>
            <a:r>
              <a:rPr lang="en-US" sz="1800" b="1" i="1" u="sng" dirty="0">
                <a:solidFill>
                  <a:srgbClr val="800000"/>
                </a:solidFill>
              </a:rPr>
              <a:t>quickly</a:t>
            </a:r>
            <a:r>
              <a:rPr lang="en-US" sz="1800" i="1" dirty="0">
                <a:solidFill>
                  <a:srgbClr val="800000"/>
                </a:solidFill>
              </a:rPr>
              <a:t>! Blessed is he who keeps the words of the prophecy of this book</a:t>
            </a:r>
            <a:r>
              <a:rPr lang="en-US" sz="1800" i="1" dirty="0" smtClean="0">
                <a:solidFill>
                  <a:srgbClr val="800000"/>
                </a:solidFill>
              </a:rPr>
              <a:t>.”  </a:t>
            </a:r>
            <a:r>
              <a:rPr lang="en-US" sz="1800" dirty="0" smtClean="0"/>
              <a:t>(</a:t>
            </a:r>
            <a:r>
              <a:rPr lang="en-US" sz="1800" b="1" dirty="0" smtClean="0">
                <a:solidFill>
                  <a:srgbClr val="800000"/>
                </a:solidFill>
              </a:rPr>
              <a:t>Revelation 22:6-7</a:t>
            </a:r>
            <a:r>
              <a:rPr lang="en-US" sz="1800" dirty="0" smtClean="0"/>
              <a:t>)</a:t>
            </a:r>
          </a:p>
          <a:p>
            <a:r>
              <a:rPr lang="en-US" sz="1800" dirty="0" smtClean="0"/>
              <a:t>How can 2000 years later be in any way considered </a:t>
            </a:r>
            <a:r>
              <a:rPr lang="en-US" sz="1800" i="1" dirty="0" smtClean="0">
                <a:solidFill>
                  <a:srgbClr val="800000"/>
                </a:solidFill>
              </a:rPr>
              <a:t>“shortly”</a:t>
            </a:r>
            <a:r>
              <a:rPr lang="en-US" sz="1800" dirty="0" smtClean="0"/>
              <a:t> or </a:t>
            </a:r>
            <a:r>
              <a:rPr lang="en-US" sz="1800" i="1" dirty="0" smtClean="0">
                <a:solidFill>
                  <a:srgbClr val="800000"/>
                </a:solidFill>
              </a:rPr>
              <a:t>“quickly”</a:t>
            </a:r>
            <a:r>
              <a:rPr lang="en-US" sz="1800" dirty="0" smtClean="0"/>
              <a:t>?</a:t>
            </a:r>
          </a:p>
          <a:p>
            <a:r>
              <a:rPr lang="en-US" sz="1800" dirty="0" smtClean="0"/>
              <a:t>The chapters of </a:t>
            </a:r>
            <a:r>
              <a:rPr lang="en-US" sz="1800" b="1" dirty="0" smtClean="0">
                <a:solidFill>
                  <a:srgbClr val="800000"/>
                </a:solidFill>
              </a:rPr>
              <a:t>Revelation</a:t>
            </a:r>
            <a:r>
              <a:rPr lang="en-US" sz="1800" dirty="0" smtClean="0">
                <a:solidFill>
                  <a:srgbClr val="800000"/>
                </a:solidFill>
              </a:rPr>
              <a:t> </a:t>
            </a:r>
            <a:r>
              <a:rPr lang="en-US" sz="1800" dirty="0" smtClean="0"/>
              <a:t>depict 3 times of judgment:</a:t>
            </a:r>
          </a:p>
          <a:p>
            <a:pPr lvl="1"/>
            <a:r>
              <a:rPr lang="en-US" sz="1800" dirty="0" smtClean="0"/>
              <a:t>Imminent judgment of churches to whom epistle was written (</a:t>
            </a:r>
            <a:r>
              <a:rPr lang="en-US" sz="1800" b="1" dirty="0" smtClean="0">
                <a:solidFill>
                  <a:srgbClr val="800000"/>
                </a:solidFill>
              </a:rPr>
              <a:t>1-3</a:t>
            </a:r>
            <a:r>
              <a:rPr lang="en-US" sz="1800" dirty="0" smtClean="0"/>
              <a:t>).</a:t>
            </a:r>
          </a:p>
          <a:p>
            <a:pPr lvl="1"/>
            <a:r>
              <a:rPr lang="en-US" sz="1800" dirty="0" smtClean="0"/>
              <a:t>Prolonged, incremental judgment of Roman capital, empire, and religion (</a:t>
            </a:r>
            <a:r>
              <a:rPr lang="en-US" sz="1800" b="1" dirty="0" smtClean="0">
                <a:solidFill>
                  <a:srgbClr val="800000"/>
                </a:solidFill>
              </a:rPr>
              <a:t>4-19</a:t>
            </a:r>
            <a:r>
              <a:rPr lang="en-US" sz="1800" dirty="0" smtClean="0"/>
              <a:t>).</a:t>
            </a:r>
          </a:p>
          <a:p>
            <a:pPr lvl="1"/>
            <a:r>
              <a:rPr lang="en-US" sz="1800" dirty="0" smtClean="0"/>
              <a:t>Sudden end of the world, judging the Devil and all people – living and dead (</a:t>
            </a:r>
            <a:r>
              <a:rPr lang="en-US" sz="1800" b="1" dirty="0" smtClean="0">
                <a:solidFill>
                  <a:srgbClr val="800000"/>
                </a:solidFill>
              </a:rPr>
              <a:t>20-22</a:t>
            </a:r>
            <a:r>
              <a:rPr lang="en-US" sz="1800" dirty="0" smtClean="0"/>
              <a:t>).</a:t>
            </a:r>
          </a:p>
          <a:p>
            <a:r>
              <a:rPr lang="en-US" sz="1800" dirty="0" smtClean="0"/>
              <a:t>Bulk of application would begin immediately and complete within a few generations.</a:t>
            </a:r>
          </a:p>
          <a:p>
            <a:r>
              <a:rPr lang="en-US" sz="1800" dirty="0" smtClean="0"/>
              <a:t>Remainder of application is buffered by </a:t>
            </a:r>
            <a:r>
              <a:rPr lang="en-US" sz="1800" b="1" i="1" dirty="0" smtClean="0"/>
              <a:t>largest time period </a:t>
            </a:r>
            <a:r>
              <a:rPr lang="en-US" sz="1800" dirty="0" smtClean="0"/>
              <a:t>in the Bible – a </a:t>
            </a:r>
            <a:r>
              <a:rPr lang="en-US" sz="1800" b="1" i="1" dirty="0" smtClean="0"/>
              <a:t>millennium</a:t>
            </a:r>
            <a:r>
              <a:rPr lang="en-US" sz="1800" dirty="0" smtClean="0"/>
              <a:t>.</a:t>
            </a:r>
          </a:p>
        </p:txBody>
      </p:sp>
    </p:spTree>
    <p:extLst>
      <p:ext uri="{BB962C8B-B14F-4D97-AF65-F5344CB8AC3E}">
        <p14:creationId xmlns:p14="http://schemas.microsoft.com/office/powerpoint/2010/main" val="22108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the Words of this Book”</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“Behold, I am coming quickly! </a:t>
            </a:r>
            <a:r>
              <a:rPr lang="en-US" sz="2000" b="1" i="1" dirty="0" smtClean="0">
                <a:solidFill>
                  <a:srgbClr val="800000"/>
                </a:solidFill>
              </a:rPr>
              <a:t>Blessed is he who </a:t>
            </a:r>
            <a:r>
              <a:rPr lang="en-US" sz="2000" b="1" i="1" u="sng" dirty="0" smtClean="0">
                <a:solidFill>
                  <a:srgbClr val="800000"/>
                </a:solidFill>
              </a:rPr>
              <a:t>keeps the words of the prophecy of this book</a:t>
            </a:r>
            <a:r>
              <a:rPr lang="en-US" sz="2000" i="1" dirty="0" smtClean="0">
                <a:solidFill>
                  <a:srgbClr val="800000"/>
                </a:solidFill>
              </a:rPr>
              <a:t>.” </a:t>
            </a:r>
            <a:r>
              <a:rPr lang="en-US" sz="2000" dirty="0" smtClean="0"/>
              <a:t>(</a:t>
            </a:r>
            <a:r>
              <a:rPr lang="en-US" sz="2000" b="1" dirty="0" smtClean="0">
                <a:solidFill>
                  <a:srgbClr val="800000"/>
                </a:solidFill>
              </a:rPr>
              <a:t>Revelation 22:7</a:t>
            </a:r>
            <a:r>
              <a:rPr lang="en-US" sz="2000" dirty="0" smtClean="0"/>
              <a:t>)</a:t>
            </a:r>
          </a:p>
          <a:p>
            <a:pPr marL="346075" lvl="0" indent="-346075">
              <a:buFont typeface="+mj-lt"/>
              <a:buAutoNum type="arabicPeriod" startAt="7"/>
            </a:pPr>
            <a:r>
              <a:rPr lang="en-US" sz="2000" dirty="0" smtClean="0"/>
              <a:t>How </a:t>
            </a:r>
            <a:r>
              <a:rPr lang="en-US" sz="2000" dirty="0"/>
              <a:t>would one </a:t>
            </a:r>
            <a:r>
              <a:rPr lang="en-US" sz="2000" i="1" dirty="0">
                <a:solidFill>
                  <a:srgbClr val="800000"/>
                </a:solidFill>
              </a:rPr>
              <a:t>“keep the words of the prophecy of this book”</a:t>
            </a:r>
            <a:r>
              <a:rPr lang="en-US" sz="2000" dirty="0"/>
              <a:t>?  What does it require of men?</a:t>
            </a:r>
            <a:endParaRPr lang="en-US" sz="2000" dirty="0" smtClean="0"/>
          </a:p>
          <a:p>
            <a:r>
              <a:rPr lang="en-US" sz="2000" dirty="0" smtClean="0"/>
              <a:t>Do not forget them and become discouraged (</a:t>
            </a:r>
            <a:r>
              <a:rPr lang="en-US" sz="2000" b="1" dirty="0" smtClean="0">
                <a:solidFill>
                  <a:srgbClr val="800000"/>
                </a:solidFill>
              </a:rPr>
              <a:t>6:9-11; 11:1-10; 12:10-17</a:t>
            </a:r>
            <a:r>
              <a:rPr lang="en-US" sz="2000" dirty="0" smtClean="0"/>
              <a:t>). </a:t>
            </a:r>
          </a:p>
          <a:p>
            <a:r>
              <a:rPr lang="en-US" sz="2000" dirty="0" smtClean="0"/>
              <a:t>Remember them and draw comfort and hope from </a:t>
            </a:r>
            <a:r>
              <a:rPr lang="en-US" sz="2000" dirty="0"/>
              <a:t>them (</a:t>
            </a:r>
            <a:r>
              <a:rPr lang="en-US" sz="2000" b="1" dirty="0" smtClean="0">
                <a:solidFill>
                  <a:srgbClr val="800000"/>
                </a:solidFill>
              </a:rPr>
              <a:t>7:9-17; 14:12-13; 21-22</a:t>
            </a:r>
            <a:r>
              <a:rPr lang="en-US" sz="2000" dirty="0" smtClean="0"/>
              <a:t>).</a:t>
            </a:r>
          </a:p>
          <a:p>
            <a:r>
              <a:rPr lang="en-US" sz="2000" dirty="0" smtClean="0"/>
              <a:t>Obey the commands to abstain from immorality and defilement (</a:t>
            </a:r>
            <a:r>
              <a:rPr lang="en-US" sz="2000" b="1" dirty="0" smtClean="0">
                <a:solidFill>
                  <a:srgbClr val="800000"/>
                </a:solidFill>
              </a:rPr>
              <a:t>18:4-5</a:t>
            </a:r>
            <a:r>
              <a:rPr lang="en-US" sz="2000" dirty="0" smtClean="0"/>
              <a:t>).  Do not be drawn into fellowship and compromise with recipients of judgment and desolation (</a:t>
            </a:r>
            <a:r>
              <a:rPr lang="en-US" sz="2000" b="1" dirty="0" smtClean="0">
                <a:solidFill>
                  <a:srgbClr val="800000"/>
                </a:solidFill>
              </a:rPr>
              <a:t>13:15-17; 14:7-12</a:t>
            </a:r>
            <a:r>
              <a:rPr lang="en-US" sz="2000" dirty="0" smtClean="0"/>
              <a:t>).</a:t>
            </a:r>
          </a:p>
          <a:p>
            <a:r>
              <a:rPr lang="en-US" sz="2000" dirty="0" smtClean="0"/>
              <a:t>Follow the pattern of faithfulness, confession and endurance demonstrated by godly saints who have gone before us, </a:t>
            </a:r>
            <a:r>
              <a:rPr lang="en-US" sz="2000" i="1" dirty="0" smtClean="0"/>
              <a:t>“</a:t>
            </a:r>
            <a:r>
              <a:rPr lang="en-US" sz="2000" i="1" dirty="0" smtClean="0">
                <a:solidFill>
                  <a:srgbClr val="800000"/>
                </a:solidFill>
              </a:rPr>
              <a:t>whose faith follow”</a:t>
            </a:r>
            <a:r>
              <a:rPr lang="en-US" sz="2000" dirty="0" smtClean="0"/>
              <a:t> (</a:t>
            </a:r>
            <a:r>
              <a:rPr lang="en-US" sz="2000" b="1" dirty="0" smtClean="0">
                <a:solidFill>
                  <a:srgbClr val="800000"/>
                </a:solidFill>
              </a:rPr>
              <a:t>Revelation 12:11; Hebrews 13:7</a:t>
            </a:r>
            <a:r>
              <a:rPr lang="en-US" sz="2000" dirty="0" smtClean="0"/>
              <a:t>).</a:t>
            </a:r>
          </a:p>
        </p:txBody>
      </p:sp>
    </p:spTree>
    <p:extLst>
      <p:ext uri="{BB962C8B-B14F-4D97-AF65-F5344CB8AC3E}">
        <p14:creationId xmlns:p14="http://schemas.microsoft.com/office/powerpoint/2010/main" val="23921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Worships the Angel – Again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What can we learn from John’s second attempt to worship the angel?  What does this imply about the message, nature of angels, and nature of God?</a:t>
            </a:r>
            <a:endParaRPr lang="en-US" sz="2000" dirty="0" smtClean="0"/>
          </a:p>
          <a:p>
            <a:pPr marL="0" indent="0">
              <a:buNone/>
            </a:pPr>
            <a:r>
              <a:rPr lang="en-US" sz="2000" i="1" dirty="0">
                <a:solidFill>
                  <a:srgbClr val="800000"/>
                </a:solidFill>
              </a:rPr>
              <a:t> Now I, John, saw and heard these things. And </a:t>
            </a:r>
            <a:r>
              <a:rPr lang="en-US" sz="2000" b="1" i="1" u="sng" dirty="0">
                <a:solidFill>
                  <a:srgbClr val="800000"/>
                </a:solidFill>
              </a:rPr>
              <a:t>when I heard and saw</a:t>
            </a:r>
            <a:r>
              <a:rPr lang="en-US" sz="2000" i="1" dirty="0">
                <a:solidFill>
                  <a:srgbClr val="800000"/>
                </a:solidFill>
              </a:rPr>
              <a:t>, </a:t>
            </a:r>
            <a:r>
              <a:rPr lang="en-US" sz="2000" b="1" i="1" dirty="0">
                <a:solidFill>
                  <a:srgbClr val="800000"/>
                </a:solidFill>
              </a:rPr>
              <a:t>I fell down to worship before the feet of the angel</a:t>
            </a:r>
            <a:r>
              <a:rPr lang="en-US" sz="2000" i="1" dirty="0">
                <a:solidFill>
                  <a:srgbClr val="800000"/>
                </a:solidFill>
              </a:rPr>
              <a:t> who showed me these things</a:t>
            </a:r>
            <a:r>
              <a:rPr lang="en-US" sz="2000" i="1" dirty="0" smtClean="0">
                <a:solidFill>
                  <a:srgbClr val="800000"/>
                </a:solidFill>
              </a:rPr>
              <a:t>.  Then </a:t>
            </a:r>
            <a:r>
              <a:rPr lang="en-US" sz="2000" i="1" dirty="0">
                <a:solidFill>
                  <a:srgbClr val="800000"/>
                </a:solidFill>
              </a:rPr>
              <a:t>he said to me, </a:t>
            </a:r>
            <a:r>
              <a:rPr lang="en-US" sz="2000" i="1" dirty="0" smtClean="0">
                <a:solidFill>
                  <a:srgbClr val="800000"/>
                </a:solidFill>
              </a:rPr>
              <a:t>“</a:t>
            </a:r>
            <a:r>
              <a:rPr lang="en-US" sz="2000" b="1" i="1" dirty="0" smtClean="0">
                <a:solidFill>
                  <a:srgbClr val="800000"/>
                </a:solidFill>
              </a:rPr>
              <a:t>See </a:t>
            </a:r>
            <a:r>
              <a:rPr lang="en-US" sz="2000" b="1" i="1" dirty="0">
                <a:solidFill>
                  <a:srgbClr val="800000"/>
                </a:solidFill>
              </a:rPr>
              <a:t>that you </a:t>
            </a:r>
            <a:r>
              <a:rPr lang="en-US" sz="2000" b="1" i="1" u="sng" dirty="0">
                <a:solidFill>
                  <a:srgbClr val="800000"/>
                </a:solidFill>
              </a:rPr>
              <a:t>do not do that</a:t>
            </a:r>
            <a:r>
              <a:rPr lang="en-US" sz="2000" i="1" dirty="0">
                <a:solidFill>
                  <a:srgbClr val="800000"/>
                </a:solidFill>
              </a:rPr>
              <a:t>. For </a:t>
            </a:r>
            <a:r>
              <a:rPr lang="en-US" sz="2000" b="1" i="1" dirty="0">
                <a:solidFill>
                  <a:srgbClr val="800000"/>
                </a:solidFill>
              </a:rPr>
              <a:t>I am your fellow servant</a:t>
            </a:r>
            <a:r>
              <a:rPr lang="en-US" sz="2000" i="1" dirty="0">
                <a:solidFill>
                  <a:srgbClr val="800000"/>
                </a:solidFill>
              </a:rPr>
              <a:t>, and </a:t>
            </a:r>
            <a:r>
              <a:rPr lang="en-US" sz="2000" b="1" i="1" dirty="0">
                <a:solidFill>
                  <a:srgbClr val="800000"/>
                </a:solidFill>
              </a:rPr>
              <a:t>of your brethren the prophets</a:t>
            </a:r>
            <a:r>
              <a:rPr lang="en-US" sz="2000" i="1" dirty="0">
                <a:solidFill>
                  <a:srgbClr val="800000"/>
                </a:solidFill>
              </a:rPr>
              <a:t>, and of those </a:t>
            </a:r>
            <a:r>
              <a:rPr lang="en-US" sz="2000" b="1" i="1" dirty="0">
                <a:solidFill>
                  <a:srgbClr val="800000"/>
                </a:solidFill>
              </a:rPr>
              <a:t>who keep the words of this book</a:t>
            </a:r>
            <a:r>
              <a:rPr lang="en-US" sz="2000" i="1" dirty="0">
                <a:solidFill>
                  <a:srgbClr val="800000"/>
                </a:solidFill>
              </a:rPr>
              <a:t>. </a:t>
            </a:r>
            <a:r>
              <a:rPr lang="en-US" sz="2000" b="1" i="1" u="sng" dirty="0">
                <a:solidFill>
                  <a:srgbClr val="800000"/>
                </a:solidFill>
              </a:rPr>
              <a:t>Worship God</a:t>
            </a:r>
            <a:r>
              <a:rPr lang="en-US" sz="2000" i="1" dirty="0" smtClean="0">
                <a:solidFill>
                  <a:srgbClr val="800000"/>
                </a:solidFill>
              </a:rPr>
              <a:t>.”  </a:t>
            </a:r>
            <a:r>
              <a:rPr lang="en-US" sz="2000" dirty="0" smtClean="0"/>
              <a:t>(</a:t>
            </a:r>
            <a:r>
              <a:rPr lang="en-US" sz="2000" b="1" dirty="0" smtClean="0">
                <a:solidFill>
                  <a:srgbClr val="800000"/>
                </a:solidFill>
              </a:rPr>
              <a:t>Rev. 22:8-9</a:t>
            </a:r>
            <a:r>
              <a:rPr lang="en-US" sz="2000" dirty="0" smtClean="0"/>
              <a:t>)</a:t>
            </a:r>
          </a:p>
          <a:p>
            <a:r>
              <a:rPr lang="en-US" sz="2000" dirty="0" smtClean="0"/>
              <a:t>Indicates overwhelming power of this message.  Lack of similar reaction indicates our lack of meditation, understanding, and imagination to appreciate similarly.</a:t>
            </a:r>
          </a:p>
          <a:p>
            <a:r>
              <a:rPr lang="en-US" sz="2000" dirty="0" smtClean="0"/>
              <a:t>Failure of this hero – twice – points to the genuine authorship and divine revelation.</a:t>
            </a:r>
          </a:p>
          <a:p>
            <a:r>
              <a:rPr lang="en-US" sz="2000" dirty="0" smtClean="0"/>
              <a:t>Although emphasis is on the power of what John </a:t>
            </a:r>
            <a:r>
              <a:rPr lang="en-US" sz="2000" i="1" dirty="0" smtClean="0">
                <a:solidFill>
                  <a:srgbClr val="800000"/>
                </a:solidFill>
              </a:rPr>
              <a:t>“heard and saw”</a:t>
            </a:r>
            <a:r>
              <a:rPr lang="en-US" sz="2000" dirty="0" smtClean="0"/>
              <a:t>, it may also indicate the power of the angel’s presence, easily mistaken for God.  However, emphasis seems to be placed on the power of the symbols and the message provided, so John rashly worships the messenger instead of the Author.</a:t>
            </a:r>
          </a:p>
        </p:txBody>
      </p:sp>
    </p:spTree>
    <p:extLst>
      <p:ext uri="{BB962C8B-B14F-4D97-AF65-F5344CB8AC3E}">
        <p14:creationId xmlns:p14="http://schemas.microsoft.com/office/powerpoint/2010/main" val="20698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Seal – Time is at Hand”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1900" dirty="0"/>
              <a:t>Why was John told to </a:t>
            </a:r>
            <a:r>
              <a:rPr lang="en-US" sz="1900" i="1" dirty="0">
                <a:solidFill>
                  <a:srgbClr val="800000"/>
                </a:solidFill>
              </a:rPr>
              <a:t>“</a:t>
            </a:r>
            <a:r>
              <a:rPr lang="en-US" sz="1900" b="1" i="1" dirty="0">
                <a:solidFill>
                  <a:srgbClr val="800000"/>
                </a:solidFill>
              </a:rPr>
              <a:t>not</a:t>
            </a:r>
            <a:r>
              <a:rPr lang="en-US" sz="1900" i="1" dirty="0">
                <a:solidFill>
                  <a:srgbClr val="800000"/>
                </a:solidFill>
              </a:rPr>
              <a:t> seal the words of the prophecy of this book”</a:t>
            </a:r>
            <a:r>
              <a:rPr lang="en-US" sz="1900" dirty="0"/>
              <a:t>?  In contrast, what Old Testament prophet was instructed </a:t>
            </a:r>
            <a:r>
              <a:rPr lang="en-US" sz="1900" b="1" i="1" dirty="0"/>
              <a:t>to</a:t>
            </a:r>
            <a:r>
              <a:rPr lang="en-US" sz="1900" dirty="0"/>
              <a:t> seal up his prophecy?  What reason was given to him?  What was the object of fulfillment for his prophecy?  How does this help us interpret the book?</a:t>
            </a:r>
            <a:endParaRPr lang="en-US" sz="1900" dirty="0" smtClean="0"/>
          </a:p>
          <a:p>
            <a:pPr marL="0" indent="0">
              <a:lnSpc>
                <a:spcPct val="97000"/>
              </a:lnSpc>
              <a:spcBef>
                <a:spcPts val="0"/>
              </a:spcBef>
              <a:buNone/>
            </a:pPr>
            <a:r>
              <a:rPr lang="en-US" sz="1900" i="1" dirty="0">
                <a:solidFill>
                  <a:srgbClr val="800000"/>
                </a:solidFill>
              </a:rPr>
              <a:t>And he said to me, </a:t>
            </a:r>
            <a:r>
              <a:rPr lang="en-US" sz="1900" i="1" dirty="0" smtClean="0">
                <a:solidFill>
                  <a:srgbClr val="800000"/>
                </a:solidFill>
              </a:rPr>
              <a:t>“</a:t>
            </a:r>
            <a:r>
              <a:rPr lang="en-US" sz="1900" b="1" i="1" dirty="0" smtClean="0">
                <a:solidFill>
                  <a:srgbClr val="800000"/>
                </a:solidFill>
              </a:rPr>
              <a:t>Do </a:t>
            </a:r>
            <a:r>
              <a:rPr lang="en-US" sz="1900" b="1" i="1" u="sng" dirty="0">
                <a:solidFill>
                  <a:srgbClr val="800000"/>
                </a:solidFill>
              </a:rPr>
              <a:t>not seal</a:t>
            </a:r>
            <a:r>
              <a:rPr lang="en-US" sz="1900" b="1" i="1" dirty="0">
                <a:solidFill>
                  <a:srgbClr val="800000"/>
                </a:solidFill>
              </a:rPr>
              <a:t> the words of the prophecy </a:t>
            </a:r>
            <a:r>
              <a:rPr lang="en-US" sz="1900" i="1" dirty="0">
                <a:solidFill>
                  <a:srgbClr val="800000"/>
                </a:solidFill>
              </a:rPr>
              <a:t>of this book, </a:t>
            </a:r>
            <a:r>
              <a:rPr lang="en-US" sz="1900" b="1" i="1" u="sng" dirty="0">
                <a:solidFill>
                  <a:srgbClr val="800000"/>
                </a:solidFill>
              </a:rPr>
              <a:t>for</a:t>
            </a:r>
            <a:r>
              <a:rPr lang="en-US" sz="1900" b="1" i="1" dirty="0">
                <a:solidFill>
                  <a:srgbClr val="800000"/>
                </a:solidFill>
              </a:rPr>
              <a:t> the </a:t>
            </a:r>
            <a:r>
              <a:rPr lang="en-US" sz="1900" b="1" i="1" u="sng" dirty="0">
                <a:solidFill>
                  <a:srgbClr val="800000"/>
                </a:solidFill>
              </a:rPr>
              <a:t>time is at hand</a:t>
            </a:r>
            <a:r>
              <a:rPr lang="en-US" sz="1900" i="1" dirty="0" smtClean="0">
                <a:solidFill>
                  <a:srgbClr val="800000"/>
                </a:solidFill>
              </a:rPr>
              <a:t>.”  </a:t>
            </a:r>
            <a:r>
              <a:rPr lang="en-US" sz="1900" dirty="0" smtClean="0"/>
              <a:t>(</a:t>
            </a:r>
            <a:r>
              <a:rPr lang="en-US" sz="1900" b="1" dirty="0" smtClean="0">
                <a:solidFill>
                  <a:srgbClr val="800000"/>
                </a:solidFill>
              </a:rPr>
              <a:t>Revelation 22:10</a:t>
            </a:r>
            <a:r>
              <a:rPr lang="en-US" sz="1900" dirty="0" smtClean="0"/>
              <a:t>)</a:t>
            </a:r>
          </a:p>
          <a:p>
            <a:pPr>
              <a:lnSpc>
                <a:spcPct val="97000"/>
              </a:lnSpc>
              <a:spcBef>
                <a:spcPts val="0"/>
              </a:spcBef>
            </a:pPr>
            <a:r>
              <a:rPr lang="en-US" sz="1900" dirty="0" smtClean="0"/>
              <a:t>Indicates urgency and imminent time of application, fulfillment.</a:t>
            </a:r>
          </a:p>
          <a:p>
            <a:pPr marL="0" indent="0">
              <a:lnSpc>
                <a:spcPct val="97000"/>
              </a:lnSpc>
              <a:spcBef>
                <a:spcPts val="0"/>
              </a:spcBef>
              <a:buNone/>
            </a:pPr>
            <a:r>
              <a:rPr lang="en-US" sz="1900" i="1" dirty="0" smtClean="0">
                <a:solidFill>
                  <a:srgbClr val="800000"/>
                </a:solidFill>
              </a:rPr>
              <a:t>“But </a:t>
            </a:r>
            <a:r>
              <a:rPr lang="en-US" sz="1900" i="1" dirty="0">
                <a:solidFill>
                  <a:srgbClr val="800000"/>
                </a:solidFill>
              </a:rPr>
              <a:t>you, Daniel, </a:t>
            </a:r>
            <a:r>
              <a:rPr lang="en-US" sz="1900" b="1" i="1" dirty="0">
                <a:solidFill>
                  <a:srgbClr val="800000"/>
                </a:solidFill>
              </a:rPr>
              <a:t>shut up the words, and </a:t>
            </a:r>
            <a:r>
              <a:rPr lang="en-US" sz="1900" b="1" i="1" u="sng" dirty="0">
                <a:solidFill>
                  <a:srgbClr val="800000"/>
                </a:solidFill>
              </a:rPr>
              <a:t>seal the book</a:t>
            </a:r>
            <a:r>
              <a:rPr lang="en-US" sz="1900" b="1" i="1" dirty="0">
                <a:solidFill>
                  <a:srgbClr val="800000"/>
                </a:solidFill>
              </a:rPr>
              <a:t> until the time of the end</a:t>
            </a:r>
            <a:r>
              <a:rPr lang="en-US" sz="1900" i="1" dirty="0">
                <a:solidFill>
                  <a:srgbClr val="800000"/>
                </a:solidFill>
              </a:rPr>
              <a:t>; many shall run to and fro, and knowledge shall increase</a:t>
            </a:r>
            <a:r>
              <a:rPr lang="en-US" sz="1900" i="1" dirty="0" smtClean="0">
                <a:solidFill>
                  <a:srgbClr val="800000"/>
                </a:solidFill>
              </a:rPr>
              <a:t>. … Go </a:t>
            </a:r>
            <a:r>
              <a:rPr lang="en-US" sz="1900" i="1" dirty="0">
                <a:solidFill>
                  <a:srgbClr val="800000"/>
                </a:solidFill>
              </a:rPr>
              <a:t>your way, Daniel, for </a:t>
            </a:r>
            <a:r>
              <a:rPr lang="en-US" sz="1900" b="1" i="1" dirty="0">
                <a:solidFill>
                  <a:srgbClr val="800000"/>
                </a:solidFill>
              </a:rPr>
              <a:t>the words are </a:t>
            </a:r>
            <a:r>
              <a:rPr lang="en-US" sz="1900" b="1" i="1" u="sng" dirty="0">
                <a:solidFill>
                  <a:srgbClr val="800000"/>
                </a:solidFill>
              </a:rPr>
              <a:t>closed up and sealed</a:t>
            </a:r>
            <a:r>
              <a:rPr lang="en-US" sz="1900" b="1" i="1" dirty="0">
                <a:solidFill>
                  <a:srgbClr val="800000"/>
                </a:solidFill>
              </a:rPr>
              <a:t> till the time of the end</a:t>
            </a:r>
            <a:r>
              <a:rPr lang="en-US" sz="1900" i="1" dirty="0" smtClean="0">
                <a:solidFill>
                  <a:srgbClr val="800000"/>
                </a:solidFill>
              </a:rPr>
              <a:t>.  Many </a:t>
            </a:r>
            <a:r>
              <a:rPr lang="en-US" sz="1900" i="1" dirty="0">
                <a:solidFill>
                  <a:srgbClr val="800000"/>
                </a:solidFill>
              </a:rPr>
              <a:t>shall be purified, made white, and refined, but the wicked shall do wickedly; and none of the wicked shall understand, but </a:t>
            </a:r>
            <a:r>
              <a:rPr lang="en-US" sz="1900" b="1" i="1" dirty="0">
                <a:solidFill>
                  <a:srgbClr val="800000"/>
                </a:solidFill>
              </a:rPr>
              <a:t>the wise shall understand</a:t>
            </a:r>
            <a:r>
              <a:rPr lang="en-US" sz="1900" i="1" dirty="0" smtClean="0">
                <a:solidFill>
                  <a:srgbClr val="800000"/>
                </a:solidFill>
              </a:rPr>
              <a:t>.” </a:t>
            </a:r>
            <a:r>
              <a:rPr lang="en-US" sz="1900" dirty="0"/>
              <a:t>(</a:t>
            </a:r>
            <a:r>
              <a:rPr lang="en-US" sz="1900" b="1" dirty="0">
                <a:solidFill>
                  <a:srgbClr val="800000"/>
                </a:solidFill>
              </a:rPr>
              <a:t>Daniel </a:t>
            </a:r>
            <a:r>
              <a:rPr lang="en-US" sz="1900" b="1" dirty="0" smtClean="0">
                <a:solidFill>
                  <a:srgbClr val="800000"/>
                </a:solidFill>
              </a:rPr>
              <a:t>12:4-10</a:t>
            </a:r>
            <a:r>
              <a:rPr lang="en-US" sz="1900" dirty="0" smtClean="0"/>
              <a:t>; also, </a:t>
            </a:r>
            <a:r>
              <a:rPr lang="en-US" sz="1900" b="1" dirty="0" smtClean="0">
                <a:solidFill>
                  <a:srgbClr val="800000"/>
                </a:solidFill>
              </a:rPr>
              <a:t>8:26</a:t>
            </a:r>
            <a:r>
              <a:rPr lang="en-US" sz="1900" dirty="0" smtClean="0"/>
              <a:t>)</a:t>
            </a:r>
            <a:endParaRPr lang="en-US" sz="1900" dirty="0"/>
          </a:p>
          <a:p>
            <a:pPr>
              <a:lnSpc>
                <a:spcPct val="97000"/>
              </a:lnSpc>
              <a:spcBef>
                <a:spcPts val="0"/>
              </a:spcBef>
            </a:pPr>
            <a:r>
              <a:rPr lang="en-US" sz="1900" dirty="0" smtClean="0"/>
              <a:t>Applied to destruction of temple by Antiochus Epiphanes (</a:t>
            </a:r>
            <a:r>
              <a:rPr lang="en-US" sz="1900" b="1" dirty="0" smtClean="0">
                <a:solidFill>
                  <a:srgbClr val="800000"/>
                </a:solidFill>
              </a:rPr>
              <a:t>8:26</a:t>
            </a:r>
            <a:r>
              <a:rPr lang="en-US" sz="1900" dirty="0" smtClean="0"/>
              <a:t>) and Jerusalem, 600 years later, </a:t>
            </a:r>
            <a:r>
              <a:rPr lang="en-US" sz="1900" i="1" dirty="0" smtClean="0">
                <a:solidFill>
                  <a:srgbClr val="800000"/>
                </a:solidFill>
              </a:rPr>
              <a:t>“many days yet to come”</a:t>
            </a:r>
            <a:r>
              <a:rPr lang="en-US" sz="1900" dirty="0" smtClean="0"/>
              <a:t> (</a:t>
            </a:r>
            <a:r>
              <a:rPr lang="en-US" sz="1900" b="1" dirty="0" smtClean="0">
                <a:solidFill>
                  <a:srgbClr val="800000"/>
                </a:solidFill>
              </a:rPr>
              <a:t>Daniel 10:14; 12:1-3, 7, 11</a:t>
            </a:r>
            <a:r>
              <a:rPr lang="en-US" sz="1900" dirty="0" smtClean="0"/>
              <a:t>).</a:t>
            </a:r>
          </a:p>
          <a:p>
            <a:pPr>
              <a:lnSpc>
                <a:spcPct val="97000"/>
              </a:lnSpc>
              <a:spcBef>
                <a:spcPts val="0"/>
              </a:spcBef>
            </a:pPr>
            <a:r>
              <a:rPr lang="en-US" sz="1900" dirty="0" smtClean="0"/>
              <a:t>If 600 years was too far to leave open, how can 2000+ years be too near to close?</a:t>
            </a:r>
          </a:p>
        </p:txBody>
      </p:sp>
    </p:spTree>
    <p:extLst>
      <p:ext uri="{BB962C8B-B14F-4D97-AF65-F5344CB8AC3E}">
        <p14:creationId xmlns:p14="http://schemas.microsoft.com/office/powerpoint/2010/main" val="10458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Credible Encouragement</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5000"/>
              </a:lnSpc>
              <a:spcBef>
                <a:spcPts val="0"/>
              </a:spcBef>
              <a:buFont typeface="+mj-lt"/>
              <a:buAutoNum type="arabicPeriod" startAt="4"/>
            </a:pPr>
            <a:r>
              <a:rPr lang="en-US" dirty="0"/>
              <a:t>How would </a:t>
            </a:r>
            <a:r>
              <a:rPr lang="en-US" dirty="0" smtClean="0"/>
              <a:t>Jesus’ introduction and sharing </a:t>
            </a:r>
            <a:r>
              <a:rPr lang="en-US" dirty="0"/>
              <a:t>His knowledge of the church in Smyrna have strengthened their faith</a:t>
            </a:r>
            <a:r>
              <a:rPr lang="en-US" dirty="0" smtClean="0"/>
              <a:t>?</a:t>
            </a:r>
          </a:p>
          <a:p>
            <a:pPr marL="0" indent="0">
              <a:lnSpc>
                <a:spcPct val="95000"/>
              </a:lnSpc>
              <a:spcBef>
                <a:spcPts val="0"/>
              </a:spcBef>
              <a:buNone/>
            </a:pPr>
            <a:r>
              <a:rPr lang="en-US" i="1" dirty="0" smtClean="0">
                <a:solidFill>
                  <a:srgbClr val="800000"/>
                </a:solidFill>
              </a:rPr>
              <a:t>“And </a:t>
            </a:r>
            <a:r>
              <a:rPr lang="en-US" i="1" dirty="0">
                <a:solidFill>
                  <a:srgbClr val="800000"/>
                </a:solidFill>
              </a:rPr>
              <a:t>to the angel of the church in Smyrna write</a:t>
            </a:r>
            <a:r>
              <a:rPr lang="en-US" i="1" dirty="0" smtClean="0">
                <a:solidFill>
                  <a:srgbClr val="800000"/>
                </a:solidFill>
              </a:rPr>
              <a:t>, ‘These </a:t>
            </a:r>
            <a:r>
              <a:rPr lang="en-US" i="1" dirty="0">
                <a:solidFill>
                  <a:srgbClr val="800000"/>
                </a:solidFill>
              </a:rPr>
              <a:t>things </a:t>
            </a:r>
            <a:r>
              <a:rPr lang="en-US" b="1" i="1" dirty="0">
                <a:solidFill>
                  <a:srgbClr val="800000"/>
                </a:solidFill>
              </a:rPr>
              <a:t>says the First and the Last, who was dead, and </a:t>
            </a:r>
            <a:r>
              <a:rPr lang="en-US" b="1" i="1" u="sng" dirty="0">
                <a:solidFill>
                  <a:srgbClr val="800000"/>
                </a:solidFill>
              </a:rPr>
              <a:t>came to </a:t>
            </a:r>
            <a:r>
              <a:rPr lang="en-US" b="1" i="1" u="sng" dirty="0" smtClean="0">
                <a:solidFill>
                  <a:srgbClr val="800000"/>
                </a:solidFill>
              </a:rPr>
              <a:t>life</a:t>
            </a:r>
            <a:r>
              <a:rPr lang="en-US" i="1" dirty="0" smtClean="0">
                <a:solidFill>
                  <a:srgbClr val="800000"/>
                </a:solidFill>
              </a:rPr>
              <a:t>:  </a:t>
            </a:r>
            <a:r>
              <a:rPr lang="en-US" b="1" i="1" dirty="0" smtClean="0">
                <a:solidFill>
                  <a:srgbClr val="800000"/>
                </a:solidFill>
              </a:rPr>
              <a:t>I </a:t>
            </a:r>
            <a:r>
              <a:rPr lang="en-US" b="1" i="1" dirty="0">
                <a:solidFill>
                  <a:srgbClr val="800000"/>
                </a:solidFill>
              </a:rPr>
              <a:t>know your </a:t>
            </a:r>
            <a:r>
              <a:rPr lang="en-US" b="1" i="1" u="sng" dirty="0">
                <a:solidFill>
                  <a:srgbClr val="800000"/>
                </a:solidFill>
              </a:rPr>
              <a:t>works</a:t>
            </a:r>
            <a:r>
              <a:rPr lang="en-US" b="1" i="1" dirty="0">
                <a:solidFill>
                  <a:srgbClr val="800000"/>
                </a:solidFill>
              </a:rPr>
              <a:t>, </a:t>
            </a:r>
            <a:r>
              <a:rPr lang="en-US" b="1" i="1" u="sng" dirty="0">
                <a:solidFill>
                  <a:srgbClr val="800000"/>
                </a:solidFill>
              </a:rPr>
              <a:t>tribulation</a:t>
            </a:r>
            <a:r>
              <a:rPr lang="en-US" b="1" i="1" dirty="0">
                <a:solidFill>
                  <a:srgbClr val="800000"/>
                </a:solidFill>
              </a:rPr>
              <a:t>, and </a:t>
            </a:r>
            <a:r>
              <a:rPr lang="en-US" b="1" i="1" u="sng" dirty="0">
                <a:solidFill>
                  <a:srgbClr val="800000"/>
                </a:solidFill>
              </a:rPr>
              <a:t>poverty</a:t>
            </a:r>
            <a:r>
              <a:rPr lang="en-US" b="1" i="1" dirty="0">
                <a:solidFill>
                  <a:srgbClr val="800000"/>
                </a:solidFill>
              </a:rPr>
              <a:t> (but </a:t>
            </a:r>
            <a:r>
              <a:rPr lang="en-US" b="1" i="1" u="sng" dirty="0">
                <a:solidFill>
                  <a:srgbClr val="800000"/>
                </a:solidFill>
              </a:rPr>
              <a:t>you are rich</a:t>
            </a:r>
            <a:r>
              <a:rPr lang="en-US" b="1" i="1" dirty="0">
                <a:solidFill>
                  <a:srgbClr val="800000"/>
                </a:solidFill>
              </a:rPr>
              <a:t>)</a:t>
            </a:r>
            <a:r>
              <a:rPr lang="en-US" i="1" dirty="0">
                <a:solidFill>
                  <a:srgbClr val="800000"/>
                </a:solidFill>
              </a:rPr>
              <a:t>; and </a:t>
            </a:r>
            <a:r>
              <a:rPr lang="en-US" b="1" i="1" dirty="0">
                <a:solidFill>
                  <a:srgbClr val="800000"/>
                </a:solidFill>
              </a:rPr>
              <a:t>I know the blasphemy of those</a:t>
            </a:r>
            <a:r>
              <a:rPr lang="en-US" i="1" dirty="0">
                <a:solidFill>
                  <a:srgbClr val="800000"/>
                </a:solidFill>
              </a:rPr>
              <a:t> who say they are Jews and are not, but </a:t>
            </a:r>
            <a:r>
              <a:rPr lang="en-US" b="1" i="1" dirty="0">
                <a:solidFill>
                  <a:srgbClr val="800000"/>
                </a:solidFill>
              </a:rPr>
              <a:t>are a synagogue of </a:t>
            </a:r>
            <a:r>
              <a:rPr lang="en-US" b="1" i="1" dirty="0" smtClean="0">
                <a:solidFill>
                  <a:srgbClr val="800000"/>
                </a:solidFill>
              </a:rPr>
              <a:t>Satan</a:t>
            </a:r>
            <a:r>
              <a:rPr lang="en-US" i="1" dirty="0" smtClean="0">
                <a:solidFill>
                  <a:srgbClr val="800000"/>
                </a:solidFill>
              </a:rPr>
              <a:t>.  </a:t>
            </a:r>
            <a:r>
              <a:rPr lang="en-US" b="1" i="1" u="sng" dirty="0" smtClean="0">
                <a:solidFill>
                  <a:srgbClr val="800000"/>
                </a:solidFill>
              </a:rPr>
              <a:t>Do </a:t>
            </a:r>
            <a:r>
              <a:rPr lang="en-US" b="1" i="1" u="sng" dirty="0">
                <a:solidFill>
                  <a:srgbClr val="800000"/>
                </a:solidFill>
              </a:rPr>
              <a:t>not fear any of those things</a:t>
            </a:r>
            <a:r>
              <a:rPr lang="en-US" b="1" i="1" dirty="0">
                <a:solidFill>
                  <a:srgbClr val="800000"/>
                </a:solidFill>
              </a:rPr>
              <a:t> which you are about to suffer</a:t>
            </a:r>
            <a:r>
              <a:rPr lang="en-US" i="1" dirty="0" smtClean="0">
                <a:solidFill>
                  <a:srgbClr val="800000"/>
                </a:solidFill>
              </a:rPr>
              <a:t>.’” </a:t>
            </a:r>
            <a:r>
              <a:rPr lang="en-US" dirty="0" smtClean="0"/>
              <a:t>(</a:t>
            </a:r>
            <a:r>
              <a:rPr lang="en-US" b="1" dirty="0" smtClean="0">
                <a:solidFill>
                  <a:srgbClr val="800000"/>
                </a:solidFill>
              </a:rPr>
              <a:t>Revelation 2:8-10</a:t>
            </a:r>
            <a:r>
              <a:rPr lang="en-US" dirty="0" smtClean="0"/>
              <a:t>)</a:t>
            </a:r>
          </a:p>
          <a:p>
            <a:pPr>
              <a:lnSpc>
                <a:spcPct val="95000"/>
              </a:lnSpc>
              <a:spcBef>
                <a:spcPts val="0"/>
              </a:spcBef>
            </a:pPr>
            <a:r>
              <a:rPr lang="en-US" dirty="0" smtClean="0"/>
              <a:t>Jesus also died and was resurrected.</a:t>
            </a:r>
          </a:p>
          <a:p>
            <a:pPr>
              <a:lnSpc>
                <a:spcPct val="95000"/>
              </a:lnSpc>
              <a:spcBef>
                <a:spcPts val="0"/>
              </a:spcBef>
            </a:pPr>
            <a:r>
              <a:rPr lang="en-US" dirty="0" smtClean="0"/>
              <a:t>Jesus knows their current suffering and future suffering.</a:t>
            </a:r>
          </a:p>
          <a:p>
            <a:pPr>
              <a:lnSpc>
                <a:spcPct val="95000"/>
              </a:lnSpc>
              <a:spcBef>
                <a:spcPts val="0"/>
              </a:spcBef>
            </a:pPr>
            <a:r>
              <a:rPr lang="en-US" dirty="0" smtClean="0"/>
              <a:t>Jesus knows their true wealth.</a:t>
            </a:r>
          </a:p>
          <a:p>
            <a:pPr>
              <a:lnSpc>
                <a:spcPct val="95000"/>
              </a:lnSpc>
              <a:spcBef>
                <a:spcPts val="0"/>
              </a:spcBef>
            </a:pPr>
            <a:r>
              <a:rPr lang="en-US" dirty="0" smtClean="0"/>
              <a:t>Only Jesus could say, </a:t>
            </a:r>
            <a:r>
              <a:rPr lang="en-US" i="1" dirty="0" smtClean="0">
                <a:solidFill>
                  <a:srgbClr val="800000"/>
                </a:solidFill>
              </a:rPr>
              <a:t>“Do not fear …”</a:t>
            </a:r>
            <a:r>
              <a:rPr lang="en-US" dirty="0" smtClean="0"/>
              <a:t>.</a:t>
            </a:r>
          </a:p>
        </p:txBody>
      </p:sp>
    </p:spTree>
    <p:extLst>
      <p:ext uri="{BB962C8B-B14F-4D97-AF65-F5344CB8AC3E}">
        <p14:creationId xmlns:p14="http://schemas.microsoft.com/office/powerpoint/2010/main" val="8654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Unjust Still, Filthy Still”</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10"/>
            </a:pPr>
            <a:r>
              <a:rPr lang="en-US" sz="2000" dirty="0"/>
              <a:t>Why would God want the </a:t>
            </a:r>
            <a:r>
              <a:rPr lang="en-US" sz="2000" i="1" dirty="0">
                <a:solidFill>
                  <a:srgbClr val="800000"/>
                </a:solidFill>
              </a:rPr>
              <a:t>“unjust”</a:t>
            </a:r>
            <a:r>
              <a:rPr lang="en-US" sz="2000" dirty="0"/>
              <a:t> and </a:t>
            </a:r>
            <a:r>
              <a:rPr lang="en-US" sz="2000" i="1" dirty="0">
                <a:solidFill>
                  <a:srgbClr val="800000"/>
                </a:solidFill>
              </a:rPr>
              <a:t>“filthy”</a:t>
            </a:r>
            <a:r>
              <a:rPr lang="en-US" sz="2000" dirty="0"/>
              <a:t> to continue in their sins?  How can this be reconciled with </a:t>
            </a:r>
            <a:r>
              <a:rPr lang="en-US" sz="2000" b="1" dirty="0">
                <a:solidFill>
                  <a:srgbClr val="800000"/>
                </a:solidFill>
              </a:rPr>
              <a:t>2 Peter 3:9</a:t>
            </a:r>
            <a:r>
              <a:rPr lang="en-US" sz="2000" dirty="0">
                <a:solidFill>
                  <a:srgbClr val="800000"/>
                </a:solidFill>
              </a:rPr>
              <a:t> </a:t>
            </a:r>
            <a:r>
              <a:rPr lang="en-US" sz="2000" dirty="0"/>
              <a:t>and a God who wants everyone to repent and be saved?</a:t>
            </a:r>
            <a:endParaRPr lang="en-US" sz="2000" dirty="0" smtClean="0"/>
          </a:p>
          <a:p>
            <a:pPr marL="0" indent="0">
              <a:lnSpc>
                <a:spcPct val="98000"/>
              </a:lnSpc>
              <a:spcBef>
                <a:spcPts val="0"/>
              </a:spcBef>
              <a:buNone/>
            </a:pPr>
            <a:r>
              <a:rPr lang="en-US" sz="2000" i="1" dirty="0" smtClean="0">
                <a:solidFill>
                  <a:srgbClr val="800000"/>
                </a:solidFill>
              </a:rPr>
              <a:t>“He </a:t>
            </a:r>
            <a:r>
              <a:rPr lang="en-US" sz="2000" i="1" dirty="0">
                <a:solidFill>
                  <a:srgbClr val="800000"/>
                </a:solidFill>
              </a:rPr>
              <a:t>who is unjust, let him </a:t>
            </a:r>
            <a:r>
              <a:rPr lang="en-US" sz="2000" b="1" i="1" dirty="0">
                <a:solidFill>
                  <a:srgbClr val="800000"/>
                </a:solidFill>
              </a:rPr>
              <a:t>be unjust still</a:t>
            </a:r>
            <a:r>
              <a:rPr lang="en-US" sz="2000" i="1" dirty="0">
                <a:solidFill>
                  <a:srgbClr val="800000"/>
                </a:solidFill>
              </a:rPr>
              <a:t>; he who is filthy, let him </a:t>
            </a:r>
            <a:r>
              <a:rPr lang="en-US" sz="2000" b="1" i="1" dirty="0">
                <a:solidFill>
                  <a:srgbClr val="800000"/>
                </a:solidFill>
              </a:rPr>
              <a:t>be filthy still</a:t>
            </a:r>
            <a:r>
              <a:rPr lang="en-US" sz="2000" i="1" dirty="0">
                <a:solidFill>
                  <a:srgbClr val="800000"/>
                </a:solidFill>
              </a:rPr>
              <a:t>; he who is righteous, let him </a:t>
            </a:r>
            <a:r>
              <a:rPr lang="en-US" sz="2000" b="1" i="1" dirty="0">
                <a:solidFill>
                  <a:srgbClr val="800000"/>
                </a:solidFill>
              </a:rPr>
              <a:t>be righteous still</a:t>
            </a:r>
            <a:r>
              <a:rPr lang="en-US" sz="2000" i="1" dirty="0">
                <a:solidFill>
                  <a:srgbClr val="800000"/>
                </a:solidFill>
              </a:rPr>
              <a:t>; he who is holy, let him </a:t>
            </a:r>
            <a:r>
              <a:rPr lang="en-US" sz="2000" b="1" i="1" dirty="0">
                <a:solidFill>
                  <a:srgbClr val="800000"/>
                </a:solidFill>
              </a:rPr>
              <a:t>be holy </a:t>
            </a:r>
            <a:r>
              <a:rPr lang="en-US" sz="2000" b="1" i="1" dirty="0" smtClean="0">
                <a:solidFill>
                  <a:srgbClr val="800000"/>
                </a:solidFill>
              </a:rPr>
              <a:t>still</a:t>
            </a:r>
            <a:r>
              <a:rPr lang="en-US" sz="2000" i="1" dirty="0" smtClean="0">
                <a:solidFill>
                  <a:srgbClr val="800000"/>
                </a:solidFill>
              </a:rPr>
              <a:t>.” </a:t>
            </a:r>
            <a:r>
              <a:rPr lang="en-US" sz="2000" dirty="0" smtClean="0"/>
              <a:t>(</a:t>
            </a:r>
            <a:r>
              <a:rPr lang="en-US" sz="2000" b="1" dirty="0" smtClean="0">
                <a:solidFill>
                  <a:srgbClr val="800000"/>
                </a:solidFill>
              </a:rPr>
              <a:t>Rv.22:11</a:t>
            </a:r>
            <a:r>
              <a:rPr lang="en-US" sz="2000" dirty="0" smtClean="0"/>
              <a:t>)</a:t>
            </a:r>
          </a:p>
          <a:p>
            <a:pPr>
              <a:lnSpc>
                <a:spcPct val="98000"/>
              </a:lnSpc>
              <a:spcBef>
                <a:spcPts val="0"/>
              </a:spcBef>
            </a:pPr>
            <a:r>
              <a:rPr lang="en-US" sz="2000" dirty="0" smtClean="0"/>
              <a:t>God truly wants everyone to be saved (</a:t>
            </a:r>
            <a:r>
              <a:rPr lang="en-US" sz="2000" b="1" dirty="0" smtClean="0">
                <a:solidFill>
                  <a:srgbClr val="800000"/>
                </a:solidFill>
              </a:rPr>
              <a:t>2 Peter 3:9; 1 Timothy 2:4; James 1:13</a:t>
            </a:r>
            <a:r>
              <a:rPr lang="en-US" sz="2000" dirty="0" smtClean="0"/>
              <a:t>).</a:t>
            </a:r>
          </a:p>
          <a:p>
            <a:pPr>
              <a:lnSpc>
                <a:spcPct val="98000"/>
              </a:lnSpc>
              <a:spcBef>
                <a:spcPts val="0"/>
              </a:spcBef>
            </a:pPr>
            <a:r>
              <a:rPr lang="en-US" sz="2000" dirty="0" smtClean="0"/>
              <a:t>As a consequence, He is extremely patient giving every opportunity (</a:t>
            </a:r>
            <a:r>
              <a:rPr lang="en-US" sz="2000" b="1" dirty="0" smtClean="0">
                <a:solidFill>
                  <a:srgbClr val="800000"/>
                </a:solidFill>
              </a:rPr>
              <a:t>2 Peter 3:9</a:t>
            </a:r>
            <a:r>
              <a:rPr lang="en-US" sz="2000" dirty="0" smtClean="0"/>
              <a:t>).</a:t>
            </a:r>
          </a:p>
          <a:p>
            <a:pPr>
              <a:lnSpc>
                <a:spcPct val="98000"/>
              </a:lnSpc>
              <a:spcBef>
                <a:spcPts val="0"/>
              </a:spcBef>
            </a:pPr>
            <a:r>
              <a:rPr lang="en-US" sz="2000" dirty="0" smtClean="0"/>
              <a:t>However, there comes a point where patience will not help (</a:t>
            </a:r>
            <a:r>
              <a:rPr lang="en-US" sz="2000" i="1" dirty="0" smtClean="0">
                <a:solidFill>
                  <a:srgbClr val="800000"/>
                </a:solidFill>
              </a:rPr>
              <a:t>“there is no remedy”</a:t>
            </a:r>
            <a:r>
              <a:rPr lang="en-US" sz="2000" dirty="0" smtClean="0"/>
              <a:t>, </a:t>
            </a:r>
            <a:r>
              <a:rPr lang="en-US" sz="2000" b="1" dirty="0" smtClean="0">
                <a:solidFill>
                  <a:srgbClr val="800000"/>
                </a:solidFill>
              </a:rPr>
              <a:t>2 Chr. 36:26</a:t>
            </a:r>
            <a:r>
              <a:rPr lang="en-US" sz="2000" dirty="0" smtClean="0"/>
              <a:t>).  At that point, only judgment remains, and it need not be delayed!</a:t>
            </a:r>
          </a:p>
          <a:p>
            <a:pPr marL="0" indent="0">
              <a:lnSpc>
                <a:spcPct val="98000"/>
              </a:lnSpc>
              <a:spcBef>
                <a:spcPts val="0"/>
              </a:spcBef>
              <a:buNone/>
            </a:pPr>
            <a:r>
              <a:rPr lang="en-US" sz="2000" i="1" dirty="0" smtClean="0">
                <a:solidFill>
                  <a:srgbClr val="800000"/>
                </a:solidFill>
              </a:rPr>
              <a:t>“So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pray for this people</a:t>
            </a:r>
            <a:r>
              <a:rPr lang="en-US" sz="2000" i="1" dirty="0">
                <a:solidFill>
                  <a:srgbClr val="800000"/>
                </a:solidFill>
              </a:rPr>
              <a:t>, or lift up a cry or prayer for them; for </a:t>
            </a:r>
            <a:r>
              <a:rPr lang="en-US" sz="2000" b="1" i="1" dirty="0">
                <a:solidFill>
                  <a:srgbClr val="800000"/>
                </a:solidFill>
              </a:rPr>
              <a:t>I will </a:t>
            </a:r>
            <a:r>
              <a:rPr lang="en-US" sz="2000" b="1" i="1" u="sng" dirty="0">
                <a:solidFill>
                  <a:srgbClr val="800000"/>
                </a:solidFill>
              </a:rPr>
              <a:t>not hear</a:t>
            </a:r>
            <a:r>
              <a:rPr lang="en-US" sz="2000" b="1" i="1" dirty="0">
                <a:solidFill>
                  <a:srgbClr val="800000"/>
                </a:solidFill>
              </a:rPr>
              <a:t> them in the time that they cry </a:t>
            </a:r>
            <a:r>
              <a:rPr lang="en-US" sz="2000" i="1" dirty="0">
                <a:solidFill>
                  <a:srgbClr val="800000"/>
                </a:solidFill>
              </a:rPr>
              <a:t>out to Me because of their trouble</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Jeremiah </a:t>
            </a:r>
            <a:r>
              <a:rPr lang="en-US" sz="2000" b="1" dirty="0" smtClean="0">
                <a:solidFill>
                  <a:srgbClr val="800000"/>
                </a:solidFill>
              </a:rPr>
              <a:t>11:14</a:t>
            </a:r>
            <a:r>
              <a:rPr lang="en-US" sz="2000" dirty="0" smtClean="0"/>
              <a:t>)</a:t>
            </a:r>
          </a:p>
          <a:p>
            <a:pPr>
              <a:lnSpc>
                <a:spcPct val="98000"/>
              </a:lnSpc>
              <a:spcBef>
                <a:spcPts val="0"/>
              </a:spcBef>
            </a:pPr>
            <a:r>
              <a:rPr lang="en-US" sz="2000" dirty="0" smtClean="0"/>
              <a:t>The only repentance possible for these people would be an insincere, incomplete response, which God would acknowledge delaying the inevitable, prolonging evil (</a:t>
            </a:r>
            <a:r>
              <a:rPr lang="en-US" sz="2000" b="1" dirty="0" smtClean="0">
                <a:solidFill>
                  <a:srgbClr val="800000"/>
                </a:solidFill>
              </a:rPr>
              <a:t>1 Kings 21:18-29; 22:1, 8, 14-39</a:t>
            </a:r>
            <a:r>
              <a:rPr lang="en-US" sz="2000" dirty="0" smtClean="0"/>
              <a:t>).</a:t>
            </a:r>
          </a:p>
        </p:txBody>
      </p:sp>
    </p:spTree>
    <p:extLst>
      <p:ext uri="{BB962C8B-B14F-4D97-AF65-F5344CB8AC3E}">
        <p14:creationId xmlns:p14="http://schemas.microsoft.com/office/powerpoint/2010/main" val="565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Coming Quickly”</a:t>
            </a:r>
            <a:endParaRPr lang="en-US" dirty="0"/>
          </a:p>
        </p:txBody>
      </p:sp>
      <p:sp>
        <p:nvSpPr>
          <p:cNvPr id="3" name="Content Placeholder 2"/>
          <p:cNvSpPr>
            <a:spLocks noGrp="1"/>
          </p:cNvSpPr>
          <p:nvPr>
            <p:ph sz="quarter" idx="10"/>
          </p:nvPr>
        </p:nvSpPr>
        <p:spPr/>
        <p:txBody>
          <a:bodyPr/>
          <a:lstStyle/>
          <a:p>
            <a:pPr marL="0" indent="0">
              <a:lnSpc>
                <a:spcPct val="98000"/>
              </a:lnSpc>
              <a:spcBef>
                <a:spcPts val="0"/>
              </a:spcBef>
              <a:buNone/>
            </a:pPr>
            <a:r>
              <a:rPr lang="en-US" sz="2000" i="1" dirty="0" smtClean="0">
                <a:solidFill>
                  <a:srgbClr val="800000"/>
                </a:solidFill>
              </a:rPr>
              <a:t> “And behold, </a:t>
            </a:r>
            <a:r>
              <a:rPr lang="en-US" sz="2000" b="1" i="1" dirty="0" smtClean="0">
                <a:solidFill>
                  <a:srgbClr val="800000"/>
                </a:solidFill>
              </a:rPr>
              <a:t>I am coming </a:t>
            </a:r>
            <a:r>
              <a:rPr lang="en-US" sz="2000" b="1" i="1" u="sng" dirty="0" smtClean="0">
                <a:solidFill>
                  <a:srgbClr val="800000"/>
                </a:solidFill>
              </a:rPr>
              <a:t>quickly</a:t>
            </a:r>
            <a:r>
              <a:rPr lang="en-US" sz="2000" i="1" dirty="0" smtClean="0">
                <a:solidFill>
                  <a:srgbClr val="800000"/>
                </a:solidFill>
              </a:rPr>
              <a:t>, and My reward is with Me, to give to every one according to his work.”  </a:t>
            </a:r>
            <a:r>
              <a:rPr lang="en-US" sz="2000" dirty="0" smtClean="0"/>
              <a:t>(</a:t>
            </a:r>
            <a:r>
              <a:rPr lang="en-US" sz="2000" b="1" dirty="0" smtClean="0">
                <a:solidFill>
                  <a:srgbClr val="800000"/>
                </a:solidFill>
              </a:rPr>
              <a:t>Revelation 22:12</a:t>
            </a:r>
            <a:r>
              <a:rPr lang="en-US" sz="2000" dirty="0" smtClean="0"/>
              <a:t>)</a:t>
            </a:r>
          </a:p>
          <a:p>
            <a:pPr marL="346075" lvl="0" indent="-346075">
              <a:lnSpc>
                <a:spcPct val="98000"/>
              </a:lnSpc>
              <a:spcBef>
                <a:spcPts val="0"/>
              </a:spcBef>
              <a:buFont typeface="+mj-lt"/>
              <a:buAutoNum type="arabicPeriod" startAt="11"/>
            </a:pPr>
            <a:r>
              <a:rPr lang="en-US" sz="2000" dirty="0" smtClean="0"/>
              <a:t>Almost </a:t>
            </a:r>
            <a:r>
              <a:rPr lang="en-US" sz="2000" dirty="0"/>
              <a:t>2000 years have passed since Jesus left and promised to return, </a:t>
            </a:r>
            <a:r>
              <a:rPr lang="en-US" sz="2000" i="1" dirty="0">
                <a:solidFill>
                  <a:srgbClr val="800000"/>
                </a:solidFill>
              </a:rPr>
              <a:t>“coming quickly”</a:t>
            </a:r>
            <a:r>
              <a:rPr lang="en-US" sz="2000" dirty="0"/>
              <a:t>?  Even if He returned today, how could that be considered </a:t>
            </a:r>
            <a:r>
              <a:rPr lang="en-US" sz="2000" i="1" dirty="0">
                <a:solidFill>
                  <a:srgbClr val="800000"/>
                </a:solidFill>
              </a:rPr>
              <a:t>“quickly”</a:t>
            </a:r>
            <a:r>
              <a:rPr lang="en-US" sz="2000" dirty="0"/>
              <a:t>?  Or, is something else under consideration?</a:t>
            </a:r>
            <a:endParaRPr lang="en-US" sz="2000" dirty="0" smtClean="0"/>
          </a:p>
          <a:p>
            <a:pPr>
              <a:lnSpc>
                <a:spcPct val="98000"/>
              </a:lnSpc>
              <a:spcBef>
                <a:spcPts val="0"/>
              </a:spcBef>
            </a:pPr>
            <a:r>
              <a:rPr lang="en-US" sz="2000" dirty="0" smtClean="0"/>
              <a:t>Refers to His judgment on the churches and Rome.  That was imminent.</a:t>
            </a:r>
          </a:p>
          <a:p>
            <a:pPr>
              <a:lnSpc>
                <a:spcPct val="98000"/>
              </a:lnSpc>
              <a:spcBef>
                <a:spcPts val="0"/>
              </a:spcBef>
            </a:pPr>
            <a:r>
              <a:rPr lang="en-US" sz="2000" dirty="0" smtClean="0"/>
              <a:t>Jesus’ return is often connected with judgment of nations and peoples in time – for example, destruction of Jerusalem foretold by Jesus:</a:t>
            </a:r>
          </a:p>
          <a:p>
            <a:pPr marL="0" indent="0">
              <a:lnSpc>
                <a:spcPct val="98000"/>
              </a:lnSpc>
              <a:spcBef>
                <a:spcPts val="0"/>
              </a:spcBef>
              <a:buNone/>
            </a:pPr>
            <a:r>
              <a:rPr lang="en-US" sz="2000" i="1" dirty="0">
                <a:solidFill>
                  <a:srgbClr val="800000"/>
                </a:solidFill>
              </a:rPr>
              <a:t>Then </a:t>
            </a:r>
            <a:r>
              <a:rPr lang="en-US" sz="2000" b="1" i="1" dirty="0">
                <a:solidFill>
                  <a:srgbClr val="800000"/>
                </a:solidFill>
              </a:rPr>
              <a:t>the sign of the Son of Man will appear in heaven</a:t>
            </a:r>
            <a:r>
              <a:rPr lang="en-US" sz="2000" i="1" dirty="0">
                <a:solidFill>
                  <a:srgbClr val="800000"/>
                </a:solidFill>
              </a:rPr>
              <a:t>, and then all the tribes of the earth will mourn, and they will </a:t>
            </a:r>
            <a:r>
              <a:rPr lang="en-US" sz="2000" b="1" i="1" dirty="0">
                <a:solidFill>
                  <a:srgbClr val="800000"/>
                </a:solidFill>
              </a:rPr>
              <a:t>see the Son of Man </a:t>
            </a:r>
            <a:r>
              <a:rPr lang="en-US" sz="2000" b="1" i="1" u="sng" dirty="0">
                <a:solidFill>
                  <a:srgbClr val="800000"/>
                </a:solidFill>
              </a:rPr>
              <a:t>coming</a:t>
            </a:r>
            <a:r>
              <a:rPr lang="en-US" sz="2000" b="1" i="1" dirty="0">
                <a:solidFill>
                  <a:srgbClr val="800000"/>
                </a:solidFill>
              </a:rPr>
              <a:t> on the clouds of heaven </a:t>
            </a:r>
            <a:r>
              <a:rPr lang="en-US" sz="2000" i="1" dirty="0">
                <a:solidFill>
                  <a:srgbClr val="800000"/>
                </a:solidFill>
              </a:rPr>
              <a:t>with power and great glory. </a:t>
            </a:r>
            <a:r>
              <a:rPr lang="en-US" sz="2000" dirty="0"/>
              <a:t>(</a:t>
            </a:r>
            <a:r>
              <a:rPr lang="en-US" sz="2000" b="1" dirty="0">
                <a:solidFill>
                  <a:srgbClr val="800000"/>
                </a:solidFill>
              </a:rPr>
              <a:t>Matthew </a:t>
            </a:r>
            <a:r>
              <a:rPr lang="en-US" sz="2000" b="1" dirty="0" smtClean="0">
                <a:solidFill>
                  <a:srgbClr val="800000"/>
                </a:solidFill>
              </a:rPr>
              <a:t>24:30</a:t>
            </a:r>
            <a:r>
              <a:rPr lang="en-US" sz="2000" dirty="0" smtClean="0"/>
              <a:t>)</a:t>
            </a:r>
          </a:p>
          <a:p>
            <a:pPr marL="0" indent="0">
              <a:lnSpc>
                <a:spcPct val="98000"/>
              </a:lnSpc>
              <a:spcBef>
                <a:spcPts val="0"/>
              </a:spcBef>
              <a:buNone/>
            </a:pPr>
            <a:r>
              <a:rPr lang="en-US" sz="2000" i="1" dirty="0">
                <a:solidFill>
                  <a:srgbClr val="800000"/>
                </a:solidFill>
              </a:rPr>
              <a:t>Jesus said to him, </a:t>
            </a:r>
            <a:r>
              <a:rPr lang="en-US" sz="2000" i="1" dirty="0" smtClean="0">
                <a:solidFill>
                  <a:srgbClr val="800000"/>
                </a:solidFill>
              </a:rPr>
              <a:t>“It </a:t>
            </a:r>
            <a:r>
              <a:rPr lang="en-US" sz="2000" i="1" dirty="0">
                <a:solidFill>
                  <a:srgbClr val="800000"/>
                </a:solidFill>
              </a:rPr>
              <a:t>is as you said. Nevertheless, I say to you, hereafter </a:t>
            </a:r>
            <a:r>
              <a:rPr lang="en-US" sz="2000" b="1" i="1" u="sng" dirty="0">
                <a:solidFill>
                  <a:srgbClr val="800000"/>
                </a:solidFill>
              </a:rPr>
              <a:t>you will see</a:t>
            </a:r>
            <a:r>
              <a:rPr lang="en-US" sz="2000" b="1" i="1" dirty="0">
                <a:solidFill>
                  <a:srgbClr val="800000"/>
                </a:solidFill>
              </a:rPr>
              <a:t> the Son of Man</a:t>
            </a:r>
            <a:r>
              <a:rPr lang="en-US" sz="2000" i="1" dirty="0">
                <a:solidFill>
                  <a:srgbClr val="800000"/>
                </a:solidFill>
              </a:rPr>
              <a:t> sitting at the right hand of the Power, and </a:t>
            </a:r>
            <a:r>
              <a:rPr lang="en-US" sz="2000" b="1" i="1" u="sng" dirty="0">
                <a:solidFill>
                  <a:srgbClr val="800000"/>
                </a:solidFill>
              </a:rPr>
              <a:t>coming</a:t>
            </a:r>
            <a:r>
              <a:rPr lang="en-US" sz="2000" b="1" i="1" dirty="0">
                <a:solidFill>
                  <a:srgbClr val="800000"/>
                </a:solidFill>
              </a:rPr>
              <a:t> on the clouds of heaven</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26:64</a:t>
            </a:r>
            <a:r>
              <a:rPr lang="en-US" sz="2000" dirty="0" smtClean="0"/>
              <a:t>)</a:t>
            </a:r>
          </a:p>
        </p:txBody>
      </p:sp>
    </p:spTree>
    <p:extLst>
      <p:ext uri="{BB962C8B-B14F-4D97-AF65-F5344CB8AC3E}">
        <p14:creationId xmlns:p14="http://schemas.microsoft.com/office/powerpoint/2010/main" val="40881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Unescapable, Imminent Judgement</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12"/>
            </a:pPr>
            <a:r>
              <a:rPr lang="en-US" sz="2000" dirty="0"/>
              <a:t>What contrast is again emphasized by Jesus?  Why is this being repeated?</a:t>
            </a:r>
            <a:endParaRPr lang="en-US" sz="2000" dirty="0" smtClean="0"/>
          </a:p>
          <a:p>
            <a:pPr marL="0" indent="0">
              <a:lnSpc>
                <a:spcPct val="98000"/>
              </a:lnSpc>
              <a:spcBef>
                <a:spcPts val="0"/>
              </a:spcBef>
              <a:buNone/>
            </a:pPr>
            <a:r>
              <a:rPr lang="en-US" sz="2000" i="1" dirty="0" smtClean="0">
                <a:solidFill>
                  <a:srgbClr val="800000"/>
                </a:solidFill>
              </a:rPr>
              <a:t>“And </a:t>
            </a:r>
            <a:r>
              <a:rPr lang="en-US" sz="2000" b="1" i="1" dirty="0">
                <a:solidFill>
                  <a:srgbClr val="800000"/>
                </a:solidFill>
              </a:rPr>
              <a:t>behold, I am coming </a:t>
            </a:r>
            <a:r>
              <a:rPr lang="en-US" sz="2000" b="1" i="1" u="sng" dirty="0">
                <a:solidFill>
                  <a:srgbClr val="800000"/>
                </a:solidFill>
              </a:rPr>
              <a:t>quickly</a:t>
            </a:r>
            <a:r>
              <a:rPr lang="en-US" sz="2000" b="1" i="1" dirty="0">
                <a:solidFill>
                  <a:srgbClr val="800000"/>
                </a:solidFill>
              </a:rPr>
              <a:t>, </a:t>
            </a:r>
            <a:r>
              <a:rPr lang="en-US" sz="2000" i="1" dirty="0">
                <a:solidFill>
                  <a:srgbClr val="800000"/>
                </a:solidFill>
              </a:rPr>
              <a:t>and My reward is with Me, </a:t>
            </a:r>
            <a:r>
              <a:rPr lang="en-US" sz="2000" b="1" i="1" dirty="0">
                <a:solidFill>
                  <a:srgbClr val="800000"/>
                </a:solidFill>
              </a:rPr>
              <a:t>to give to every one </a:t>
            </a:r>
            <a:r>
              <a:rPr lang="en-US" sz="2000" b="1" i="1" u="sng" dirty="0">
                <a:solidFill>
                  <a:srgbClr val="800000"/>
                </a:solidFill>
              </a:rPr>
              <a:t>according to his work</a:t>
            </a:r>
            <a:r>
              <a:rPr lang="en-US" sz="2000" i="1" dirty="0" smtClean="0">
                <a:solidFill>
                  <a:srgbClr val="800000"/>
                </a:solidFill>
              </a:rPr>
              <a:t>.  I </a:t>
            </a:r>
            <a:r>
              <a:rPr lang="en-US" sz="2000" i="1" dirty="0">
                <a:solidFill>
                  <a:srgbClr val="800000"/>
                </a:solidFill>
              </a:rPr>
              <a:t>am the Alpha and the Omega, the Beginning and the End, the First and the Last</a:t>
            </a:r>
            <a:r>
              <a:rPr lang="en-US" sz="2000" i="1" dirty="0" smtClean="0">
                <a:solidFill>
                  <a:srgbClr val="800000"/>
                </a:solidFill>
              </a:rPr>
              <a:t>.  </a:t>
            </a:r>
            <a:r>
              <a:rPr lang="en-US" sz="2000" b="1" i="1" dirty="0">
                <a:solidFill>
                  <a:srgbClr val="800000"/>
                </a:solidFill>
              </a:rPr>
              <a:t>Blessed are those who </a:t>
            </a:r>
            <a:r>
              <a:rPr lang="en-US" sz="2000" b="1" i="1" u="sng" dirty="0">
                <a:solidFill>
                  <a:srgbClr val="800000"/>
                </a:solidFill>
              </a:rPr>
              <a:t>do His commandments</a:t>
            </a:r>
            <a:r>
              <a:rPr lang="en-US" sz="2000" i="1" dirty="0">
                <a:solidFill>
                  <a:srgbClr val="800000"/>
                </a:solidFill>
              </a:rPr>
              <a:t>, that they may have the right to the tree of life, and may enter through the gates into the city</a:t>
            </a:r>
            <a:r>
              <a:rPr lang="en-US" sz="2000" i="1" dirty="0" smtClean="0">
                <a:solidFill>
                  <a:srgbClr val="800000"/>
                </a:solidFill>
              </a:rPr>
              <a:t>.  </a:t>
            </a:r>
            <a:r>
              <a:rPr lang="en-US" sz="2000" i="1" dirty="0">
                <a:solidFill>
                  <a:srgbClr val="800000"/>
                </a:solidFill>
              </a:rPr>
              <a:t>But </a:t>
            </a:r>
            <a:r>
              <a:rPr lang="en-US" sz="2000" b="1" i="1" dirty="0">
                <a:solidFill>
                  <a:srgbClr val="800000"/>
                </a:solidFill>
              </a:rPr>
              <a:t>outside are </a:t>
            </a:r>
            <a:r>
              <a:rPr lang="en-US" sz="2000" b="1" i="1" u="sng" dirty="0">
                <a:solidFill>
                  <a:srgbClr val="800000"/>
                </a:solidFill>
              </a:rPr>
              <a:t>dogs</a:t>
            </a:r>
            <a:r>
              <a:rPr lang="en-US" sz="2000" b="1" i="1" dirty="0">
                <a:solidFill>
                  <a:srgbClr val="800000"/>
                </a:solidFill>
              </a:rPr>
              <a:t> and </a:t>
            </a:r>
            <a:r>
              <a:rPr lang="en-US" sz="2000" b="1" i="1" u="sng" dirty="0">
                <a:solidFill>
                  <a:srgbClr val="800000"/>
                </a:solidFill>
              </a:rPr>
              <a:t>sorcerers</a:t>
            </a:r>
            <a:r>
              <a:rPr lang="en-US" sz="2000" b="1" i="1" dirty="0">
                <a:solidFill>
                  <a:srgbClr val="800000"/>
                </a:solidFill>
              </a:rPr>
              <a:t> and </a:t>
            </a:r>
            <a:r>
              <a:rPr lang="en-US" sz="2000" b="1" i="1" u="sng" dirty="0">
                <a:solidFill>
                  <a:srgbClr val="800000"/>
                </a:solidFill>
              </a:rPr>
              <a:t>sexually immoral</a:t>
            </a:r>
            <a:r>
              <a:rPr lang="en-US" sz="2000" b="1" i="1" dirty="0">
                <a:solidFill>
                  <a:srgbClr val="800000"/>
                </a:solidFill>
              </a:rPr>
              <a:t> and </a:t>
            </a:r>
            <a:r>
              <a:rPr lang="en-US" sz="2000" b="1" i="1" u="sng" dirty="0">
                <a:solidFill>
                  <a:srgbClr val="800000"/>
                </a:solidFill>
              </a:rPr>
              <a:t>murderers</a:t>
            </a:r>
            <a:r>
              <a:rPr lang="en-US" sz="2000" b="1" i="1" dirty="0">
                <a:solidFill>
                  <a:srgbClr val="800000"/>
                </a:solidFill>
              </a:rPr>
              <a:t> and </a:t>
            </a:r>
            <a:r>
              <a:rPr lang="en-US" sz="2000" b="1" i="1" u="sng" dirty="0">
                <a:solidFill>
                  <a:srgbClr val="800000"/>
                </a:solidFill>
              </a:rPr>
              <a:t>idolaters</a:t>
            </a:r>
            <a:r>
              <a:rPr lang="en-US" sz="2000" b="1" i="1" dirty="0">
                <a:solidFill>
                  <a:srgbClr val="800000"/>
                </a:solidFill>
              </a:rPr>
              <a:t>, and whoever </a:t>
            </a:r>
            <a:r>
              <a:rPr lang="en-US" sz="2000" b="1" i="1" u="sng" dirty="0">
                <a:solidFill>
                  <a:srgbClr val="800000"/>
                </a:solidFill>
              </a:rPr>
              <a:t>loves and practices a lie</a:t>
            </a:r>
            <a:r>
              <a:rPr lang="en-US" sz="2000" i="1" dirty="0" smtClean="0">
                <a:solidFill>
                  <a:srgbClr val="800000"/>
                </a:solidFill>
              </a:rPr>
              <a:t>.” </a:t>
            </a:r>
            <a:r>
              <a:rPr lang="en-US" sz="2000" dirty="0" smtClean="0"/>
              <a:t>(</a:t>
            </a:r>
            <a:r>
              <a:rPr lang="en-US" sz="2000" b="1" dirty="0" smtClean="0">
                <a:solidFill>
                  <a:srgbClr val="800000"/>
                </a:solidFill>
              </a:rPr>
              <a:t>Revelation 22:12-15</a:t>
            </a:r>
            <a:r>
              <a:rPr lang="en-US" sz="2000" dirty="0" smtClean="0"/>
              <a:t>)</a:t>
            </a:r>
          </a:p>
          <a:p>
            <a:pPr>
              <a:lnSpc>
                <a:spcPct val="98000"/>
              </a:lnSpc>
              <a:spcBef>
                <a:spcPts val="0"/>
              </a:spcBef>
            </a:pPr>
            <a:r>
              <a:rPr lang="en-US" sz="2000" dirty="0" smtClean="0"/>
              <a:t>Judgment was imminent, so must prepare – not ignore.</a:t>
            </a:r>
          </a:p>
          <a:p>
            <a:pPr>
              <a:lnSpc>
                <a:spcPct val="98000"/>
              </a:lnSpc>
              <a:spcBef>
                <a:spcPts val="0"/>
              </a:spcBef>
            </a:pPr>
            <a:r>
              <a:rPr lang="en-US" sz="2000" dirty="0" smtClean="0"/>
              <a:t>Judgment will be based on our works – not intentions, family, wealth, status, etc.</a:t>
            </a:r>
          </a:p>
          <a:p>
            <a:pPr>
              <a:lnSpc>
                <a:spcPct val="98000"/>
              </a:lnSpc>
              <a:spcBef>
                <a:spcPts val="0"/>
              </a:spcBef>
            </a:pPr>
            <a:r>
              <a:rPr lang="en-US" sz="2000" dirty="0" smtClean="0"/>
              <a:t>Jesus’ judgment is unavoidable – nobody before or after Him offering alternatives.</a:t>
            </a:r>
          </a:p>
          <a:p>
            <a:pPr>
              <a:lnSpc>
                <a:spcPct val="98000"/>
              </a:lnSpc>
              <a:spcBef>
                <a:spcPts val="0"/>
              </a:spcBef>
            </a:pPr>
            <a:r>
              <a:rPr lang="en-US" sz="2000" i="1" dirty="0" smtClean="0">
                <a:solidFill>
                  <a:srgbClr val="800000"/>
                </a:solidFill>
              </a:rPr>
              <a:t>“Dogs”</a:t>
            </a:r>
            <a:r>
              <a:rPr lang="en-US" sz="2000" dirty="0" smtClean="0">
                <a:solidFill>
                  <a:srgbClr val="800000"/>
                </a:solidFill>
              </a:rPr>
              <a:t> </a:t>
            </a:r>
            <a:r>
              <a:rPr lang="en-US" sz="2000" dirty="0" smtClean="0"/>
              <a:t>symbolize living like animals without moral restraint (</a:t>
            </a:r>
            <a:r>
              <a:rPr lang="en-US" sz="2000" b="1" dirty="0" err="1" smtClean="0">
                <a:solidFill>
                  <a:srgbClr val="800000"/>
                </a:solidFill>
              </a:rPr>
              <a:t>Deu</a:t>
            </a:r>
            <a:r>
              <a:rPr lang="en-US" sz="2000" b="1" dirty="0" smtClean="0">
                <a:solidFill>
                  <a:srgbClr val="800000"/>
                </a:solidFill>
              </a:rPr>
              <a:t>. 23:17-18</a:t>
            </a:r>
            <a:r>
              <a:rPr lang="en-US" sz="2000" dirty="0" smtClean="0"/>
              <a:t>) and rejecting God’s teaching (</a:t>
            </a:r>
            <a:r>
              <a:rPr lang="en-US" sz="2000" b="1" dirty="0" smtClean="0">
                <a:solidFill>
                  <a:srgbClr val="800000"/>
                </a:solidFill>
              </a:rPr>
              <a:t>Psalms 22:16, 20; Philippians 3:2; 2 Peter 2:22</a:t>
            </a:r>
            <a:r>
              <a:rPr lang="en-US" sz="2000" dirty="0" smtClean="0"/>
              <a:t>).</a:t>
            </a:r>
            <a:endParaRPr lang="en-US" sz="2000" i="1" dirty="0" smtClean="0"/>
          </a:p>
          <a:p>
            <a:pPr>
              <a:lnSpc>
                <a:spcPct val="98000"/>
              </a:lnSpc>
              <a:spcBef>
                <a:spcPts val="0"/>
              </a:spcBef>
            </a:pPr>
            <a:r>
              <a:rPr lang="en-US" sz="2000" dirty="0" smtClean="0"/>
              <a:t>Obedience would bring blessing, immorality – otherwise, condemnation.</a:t>
            </a:r>
          </a:p>
          <a:p>
            <a:pPr>
              <a:lnSpc>
                <a:spcPct val="98000"/>
              </a:lnSpc>
              <a:spcBef>
                <a:spcPts val="0"/>
              </a:spcBef>
            </a:pPr>
            <a:r>
              <a:rPr lang="en-US" sz="2000" dirty="0" smtClean="0"/>
              <a:t>Preparing for judgment by repentance, rededication is all that mattered then &amp; now.</a:t>
            </a:r>
          </a:p>
        </p:txBody>
      </p:sp>
    </p:spTree>
    <p:extLst>
      <p:ext uri="{BB962C8B-B14F-4D97-AF65-F5344CB8AC3E}">
        <p14:creationId xmlns:p14="http://schemas.microsoft.com/office/powerpoint/2010/main" val="35002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the Spirit, and the Bride Invite</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1900" i="1" dirty="0" smtClean="0">
                <a:solidFill>
                  <a:srgbClr val="800000"/>
                </a:solidFill>
              </a:rPr>
              <a:t>“I</a:t>
            </a:r>
            <a:r>
              <a:rPr lang="en-US" sz="1900" i="1" dirty="0">
                <a:solidFill>
                  <a:srgbClr val="800000"/>
                </a:solidFill>
              </a:rPr>
              <a:t>, Jesus, have sent </a:t>
            </a:r>
            <a:r>
              <a:rPr lang="en-US" sz="1900" b="1" i="1" dirty="0">
                <a:solidFill>
                  <a:srgbClr val="800000"/>
                </a:solidFill>
              </a:rPr>
              <a:t>My angel </a:t>
            </a:r>
            <a:r>
              <a:rPr lang="en-US" sz="1900" i="1" dirty="0">
                <a:solidFill>
                  <a:srgbClr val="800000"/>
                </a:solidFill>
              </a:rPr>
              <a:t>to testify to you these things in the churches. I am </a:t>
            </a:r>
            <a:r>
              <a:rPr lang="en-US" sz="1900" b="1" i="1" dirty="0">
                <a:solidFill>
                  <a:srgbClr val="800000"/>
                </a:solidFill>
              </a:rPr>
              <a:t>the Root and the Offspring of David, the Bright and Morning Star</a:t>
            </a:r>
            <a:r>
              <a:rPr lang="en-US" sz="1900" i="1" dirty="0" smtClean="0">
                <a:solidFill>
                  <a:srgbClr val="800000"/>
                </a:solidFill>
              </a:rPr>
              <a:t>.”  And </a:t>
            </a:r>
            <a:r>
              <a:rPr lang="en-US" sz="1900" b="1" i="1" dirty="0">
                <a:solidFill>
                  <a:srgbClr val="800000"/>
                </a:solidFill>
              </a:rPr>
              <a:t>the Spirit </a:t>
            </a:r>
            <a:r>
              <a:rPr lang="en-US" sz="1900" i="1" dirty="0">
                <a:solidFill>
                  <a:srgbClr val="800000"/>
                </a:solidFill>
              </a:rPr>
              <a:t>and </a:t>
            </a:r>
            <a:r>
              <a:rPr lang="en-US" sz="1900" b="1" i="1" dirty="0">
                <a:solidFill>
                  <a:srgbClr val="800000"/>
                </a:solidFill>
              </a:rPr>
              <a:t>the bride </a:t>
            </a:r>
            <a:r>
              <a:rPr lang="en-US" sz="1900" i="1" dirty="0">
                <a:solidFill>
                  <a:srgbClr val="800000"/>
                </a:solidFill>
              </a:rPr>
              <a:t>say, </a:t>
            </a:r>
            <a:r>
              <a:rPr lang="en-US" sz="1900" i="1" dirty="0" smtClean="0">
                <a:solidFill>
                  <a:srgbClr val="800000"/>
                </a:solidFill>
              </a:rPr>
              <a:t>“Come!” </a:t>
            </a:r>
            <a:r>
              <a:rPr lang="en-US" sz="1900" i="1" dirty="0">
                <a:solidFill>
                  <a:srgbClr val="800000"/>
                </a:solidFill>
              </a:rPr>
              <a:t>And let </a:t>
            </a:r>
            <a:r>
              <a:rPr lang="en-US" sz="1900" b="1" i="1" dirty="0">
                <a:solidFill>
                  <a:srgbClr val="800000"/>
                </a:solidFill>
              </a:rPr>
              <a:t>him who hears</a:t>
            </a:r>
            <a:r>
              <a:rPr lang="en-US" sz="1900" i="1" dirty="0">
                <a:solidFill>
                  <a:srgbClr val="800000"/>
                </a:solidFill>
              </a:rPr>
              <a:t> say, </a:t>
            </a:r>
            <a:r>
              <a:rPr lang="en-US" sz="1900" i="1" dirty="0" smtClean="0">
                <a:solidFill>
                  <a:srgbClr val="800000"/>
                </a:solidFill>
              </a:rPr>
              <a:t>“Come!” </a:t>
            </a:r>
            <a:r>
              <a:rPr lang="en-US" sz="1900" i="1" dirty="0">
                <a:solidFill>
                  <a:srgbClr val="800000"/>
                </a:solidFill>
              </a:rPr>
              <a:t>And let </a:t>
            </a:r>
            <a:r>
              <a:rPr lang="en-US" sz="1900" b="1" i="1" dirty="0">
                <a:solidFill>
                  <a:srgbClr val="800000"/>
                </a:solidFill>
              </a:rPr>
              <a:t>him who </a:t>
            </a:r>
            <a:r>
              <a:rPr lang="en-US" sz="1900" b="1" i="1" u="sng" dirty="0">
                <a:solidFill>
                  <a:srgbClr val="800000"/>
                </a:solidFill>
              </a:rPr>
              <a:t>thirsts</a:t>
            </a:r>
            <a:r>
              <a:rPr lang="en-US" sz="1900" b="1" i="1" dirty="0">
                <a:solidFill>
                  <a:srgbClr val="800000"/>
                </a:solidFill>
              </a:rPr>
              <a:t> come</a:t>
            </a:r>
            <a:r>
              <a:rPr lang="en-US" sz="1900" i="1" dirty="0">
                <a:solidFill>
                  <a:srgbClr val="800000"/>
                </a:solidFill>
              </a:rPr>
              <a:t>. Whoever </a:t>
            </a:r>
            <a:r>
              <a:rPr lang="en-US" sz="1900" b="1" i="1" u="sng" dirty="0">
                <a:solidFill>
                  <a:srgbClr val="800000"/>
                </a:solidFill>
              </a:rPr>
              <a:t>desires</a:t>
            </a:r>
            <a:r>
              <a:rPr lang="en-US" sz="1900" b="1" i="1" dirty="0">
                <a:solidFill>
                  <a:srgbClr val="800000"/>
                </a:solidFill>
              </a:rPr>
              <a:t>, let him take the water of life freely</a:t>
            </a:r>
            <a:r>
              <a:rPr lang="en-US" sz="1900" dirty="0"/>
              <a:t>. (</a:t>
            </a:r>
            <a:r>
              <a:rPr lang="en-US" sz="1900" b="1" dirty="0">
                <a:solidFill>
                  <a:srgbClr val="800000"/>
                </a:solidFill>
              </a:rPr>
              <a:t>Revelation </a:t>
            </a:r>
            <a:r>
              <a:rPr lang="en-US" sz="1900" b="1" dirty="0" smtClean="0">
                <a:solidFill>
                  <a:srgbClr val="800000"/>
                </a:solidFill>
              </a:rPr>
              <a:t>22:16-17</a:t>
            </a:r>
            <a:r>
              <a:rPr lang="en-US" sz="1900" dirty="0" smtClean="0"/>
              <a:t>)</a:t>
            </a:r>
          </a:p>
          <a:p>
            <a:pPr marL="346075" lvl="0" indent="-346075">
              <a:lnSpc>
                <a:spcPct val="97000"/>
              </a:lnSpc>
              <a:spcBef>
                <a:spcPts val="0"/>
              </a:spcBef>
              <a:buFont typeface="+mj-lt"/>
              <a:buAutoNum type="arabicPeriod" startAt="13"/>
            </a:pPr>
            <a:r>
              <a:rPr lang="en-US" sz="1900" dirty="0" smtClean="0"/>
              <a:t>Why </a:t>
            </a:r>
            <a:r>
              <a:rPr lang="en-US" sz="1900" dirty="0"/>
              <a:t>are the number, nature, and identity of the people inviting us especially encouraging?</a:t>
            </a:r>
            <a:endParaRPr lang="en-US" sz="1900" dirty="0" smtClean="0"/>
          </a:p>
          <a:p>
            <a:pPr>
              <a:lnSpc>
                <a:spcPct val="97000"/>
              </a:lnSpc>
              <a:spcBef>
                <a:spcPts val="0"/>
              </a:spcBef>
            </a:pPr>
            <a:r>
              <a:rPr lang="en-US" sz="1900" dirty="0" smtClean="0"/>
              <a:t>Jesus is the Judge (</a:t>
            </a:r>
            <a:r>
              <a:rPr lang="en-US" sz="1900" b="1" dirty="0" smtClean="0">
                <a:solidFill>
                  <a:srgbClr val="800000"/>
                </a:solidFill>
              </a:rPr>
              <a:t>22:12; John 5:22</a:t>
            </a:r>
            <a:r>
              <a:rPr lang="en-US" sz="1900" dirty="0" smtClean="0"/>
              <a:t>), and He does not want anyone to be lost (</a:t>
            </a:r>
            <a:r>
              <a:rPr lang="en-US" sz="1900" b="1" dirty="0" smtClean="0">
                <a:solidFill>
                  <a:srgbClr val="800000"/>
                </a:solidFill>
              </a:rPr>
              <a:t>2 Peter 3:9; 1 Timothy 2:4</a:t>
            </a:r>
            <a:r>
              <a:rPr lang="en-US" sz="1900" dirty="0" smtClean="0"/>
              <a:t>).</a:t>
            </a:r>
          </a:p>
          <a:p>
            <a:pPr>
              <a:lnSpc>
                <a:spcPct val="97000"/>
              </a:lnSpc>
              <a:spcBef>
                <a:spcPts val="0"/>
              </a:spcBef>
            </a:pPr>
            <a:r>
              <a:rPr lang="en-US" sz="1900" dirty="0" smtClean="0"/>
              <a:t>The </a:t>
            </a:r>
            <a:r>
              <a:rPr lang="en-US" sz="1900" i="1" dirty="0" smtClean="0">
                <a:solidFill>
                  <a:srgbClr val="800000"/>
                </a:solidFill>
              </a:rPr>
              <a:t>“Bright and Morning Star”</a:t>
            </a:r>
            <a:r>
              <a:rPr lang="en-US" sz="1900" dirty="0" smtClean="0">
                <a:solidFill>
                  <a:srgbClr val="800000"/>
                </a:solidFill>
              </a:rPr>
              <a:t> </a:t>
            </a:r>
            <a:r>
              <a:rPr lang="en-US" sz="1900" dirty="0" smtClean="0"/>
              <a:t>indicates a new day and a clear direction.</a:t>
            </a:r>
          </a:p>
          <a:p>
            <a:pPr>
              <a:lnSpc>
                <a:spcPct val="97000"/>
              </a:lnSpc>
              <a:spcBef>
                <a:spcPts val="0"/>
              </a:spcBef>
            </a:pPr>
            <a:r>
              <a:rPr lang="en-US" sz="1900" dirty="0" smtClean="0"/>
              <a:t>The angels also are invested in our salvation, wanting us to be saved (</a:t>
            </a:r>
            <a:r>
              <a:rPr lang="en-US" sz="1900" b="1" dirty="0" smtClean="0">
                <a:solidFill>
                  <a:srgbClr val="800000"/>
                </a:solidFill>
              </a:rPr>
              <a:t>Heb. 1:14</a:t>
            </a:r>
            <a:r>
              <a:rPr lang="en-US" sz="1900" dirty="0" smtClean="0"/>
              <a:t>).</a:t>
            </a:r>
          </a:p>
          <a:p>
            <a:pPr>
              <a:lnSpc>
                <a:spcPct val="97000"/>
              </a:lnSpc>
              <a:spcBef>
                <a:spcPts val="0"/>
              </a:spcBef>
            </a:pPr>
            <a:r>
              <a:rPr lang="en-US" sz="1900" dirty="0" smtClean="0"/>
              <a:t>The Spirit is the Revelator, Comforter (</a:t>
            </a:r>
            <a:r>
              <a:rPr lang="en-US" sz="1900" b="1" dirty="0" smtClean="0">
                <a:solidFill>
                  <a:srgbClr val="800000"/>
                </a:solidFill>
              </a:rPr>
              <a:t>John 14:16-18, 26; 16:7</a:t>
            </a:r>
            <a:r>
              <a:rPr lang="en-US" sz="1900" dirty="0" smtClean="0"/>
              <a:t>), and He also wants us to be saved.</a:t>
            </a:r>
          </a:p>
          <a:p>
            <a:pPr>
              <a:lnSpc>
                <a:spcPct val="97000"/>
              </a:lnSpc>
              <a:spcBef>
                <a:spcPts val="0"/>
              </a:spcBef>
            </a:pPr>
            <a:r>
              <a:rPr lang="en-US" sz="1900" dirty="0" smtClean="0"/>
              <a:t>The Bride, consisting of all who have been saved before us, want us to be saved.</a:t>
            </a:r>
          </a:p>
          <a:p>
            <a:pPr>
              <a:lnSpc>
                <a:spcPct val="97000"/>
              </a:lnSpc>
              <a:spcBef>
                <a:spcPts val="0"/>
              </a:spcBef>
            </a:pPr>
            <a:r>
              <a:rPr lang="en-US" sz="1900" dirty="0" smtClean="0"/>
              <a:t>All who are good and honorable are pulling for us, wanting us to answer invitation.</a:t>
            </a:r>
          </a:p>
          <a:p>
            <a:pPr>
              <a:lnSpc>
                <a:spcPct val="97000"/>
              </a:lnSpc>
              <a:spcBef>
                <a:spcPts val="0"/>
              </a:spcBef>
            </a:pPr>
            <a:r>
              <a:rPr lang="en-US" sz="1900" dirty="0" smtClean="0"/>
              <a:t>Recognize your need?  Are you </a:t>
            </a:r>
            <a:r>
              <a:rPr lang="en-US" sz="1900" i="1" dirty="0" smtClean="0">
                <a:solidFill>
                  <a:srgbClr val="800000"/>
                </a:solidFill>
              </a:rPr>
              <a:t>“thirsty”</a:t>
            </a:r>
            <a:r>
              <a:rPr lang="en-US" sz="1900" dirty="0" smtClean="0"/>
              <a:t>?  Not for those content with present world.</a:t>
            </a:r>
          </a:p>
        </p:txBody>
      </p:sp>
    </p:spTree>
    <p:extLst>
      <p:ext uri="{BB962C8B-B14F-4D97-AF65-F5344CB8AC3E}">
        <p14:creationId xmlns:p14="http://schemas.microsoft.com/office/powerpoint/2010/main" val="22414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Add To … Or Take Away”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4"/>
            </a:pPr>
            <a:r>
              <a:rPr lang="en-US" sz="1900" dirty="0"/>
              <a:t>What warning is attached to this book?  Does it only apply to the book of Revelation?  Why or why not</a:t>
            </a:r>
            <a:r>
              <a:rPr lang="en-US" sz="1900" dirty="0" smtClean="0"/>
              <a:t>?</a:t>
            </a:r>
          </a:p>
          <a:p>
            <a:pPr marL="0" lvl="0" indent="0">
              <a:lnSpc>
                <a:spcPct val="97000"/>
              </a:lnSpc>
              <a:spcBef>
                <a:spcPts val="0"/>
              </a:spcBef>
              <a:buNone/>
            </a:pPr>
            <a:r>
              <a:rPr lang="en-US" sz="1900" i="1" dirty="0">
                <a:solidFill>
                  <a:srgbClr val="800000"/>
                </a:solidFill>
              </a:rPr>
              <a:t>For I testify to everyone who hears the words of the prophecy of this book: If anyone </a:t>
            </a:r>
            <a:r>
              <a:rPr lang="en-US" sz="1900" b="1" i="1" dirty="0">
                <a:solidFill>
                  <a:srgbClr val="800000"/>
                </a:solidFill>
              </a:rPr>
              <a:t>adds to these things, God will </a:t>
            </a:r>
            <a:r>
              <a:rPr lang="en-US" sz="1900" b="1" i="1" u="sng" dirty="0">
                <a:solidFill>
                  <a:srgbClr val="800000"/>
                </a:solidFill>
              </a:rPr>
              <a:t>add to him the plagues</a:t>
            </a:r>
            <a:r>
              <a:rPr lang="en-US" sz="1900" b="1" i="1" dirty="0">
                <a:solidFill>
                  <a:srgbClr val="800000"/>
                </a:solidFill>
              </a:rPr>
              <a:t> </a:t>
            </a:r>
            <a:r>
              <a:rPr lang="en-US" sz="1900" i="1" dirty="0">
                <a:solidFill>
                  <a:srgbClr val="800000"/>
                </a:solidFill>
              </a:rPr>
              <a:t>that are written in this book</a:t>
            </a:r>
            <a:r>
              <a:rPr lang="en-US" sz="1900" i="1" dirty="0" smtClean="0">
                <a:solidFill>
                  <a:srgbClr val="800000"/>
                </a:solidFill>
              </a:rPr>
              <a:t>; and </a:t>
            </a:r>
            <a:r>
              <a:rPr lang="en-US" sz="1900" i="1" dirty="0">
                <a:solidFill>
                  <a:srgbClr val="800000"/>
                </a:solidFill>
              </a:rPr>
              <a:t>if anyone </a:t>
            </a:r>
            <a:r>
              <a:rPr lang="en-US" sz="1900" b="1" i="1" dirty="0">
                <a:solidFill>
                  <a:srgbClr val="800000"/>
                </a:solidFill>
              </a:rPr>
              <a:t>takes away from the words of the book of this prophecy, God shall </a:t>
            </a:r>
            <a:r>
              <a:rPr lang="en-US" sz="1900" b="1" i="1" u="sng" dirty="0">
                <a:solidFill>
                  <a:srgbClr val="800000"/>
                </a:solidFill>
              </a:rPr>
              <a:t>take away his part from the Book of Life</a:t>
            </a:r>
            <a:r>
              <a:rPr lang="en-US" sz="1900" b="1" i="1" dirty="0">
                <a:solidFill>
                  <a:srgbClr val="800000"/>
                </a:solidFill>
              </a:rPr>
              <a:t>, from the holy city</a:t>
            </a:r>
            <a:r>
              <a:rPr lang="en-US" sz="1900" i="1" dirty="0">
                <a:solidFill>
                  <a:srgbClr val="800000"/>
                </a:solidFill>
              </a:rPr>
              <a:t>, and from the things which are written in this book. </a:t>
            </a:r>
            <a:r>
              <a:rPr lang="en-US" sz="1900" dirty="0"/>
              <a:t>(</a:t>
            </a:r>
            <a:r>
              <a:rPr lang="en-US" sz="1900" b="1" dirty="0">
                <a:solidFill>
                  <a:srgbClr val="800000"/>
                </a:solidFill>
              </a:rPr>
              <a:t>Revelation </a:t>
            </a:r>
            <a:r>
              <a:rPr lang="en-US" sz="1900" b="1" dirty="0" smtClean="0">
                <a:solidFill>
                  <a:srgbClr val="800000"/>
                </a:solidFill>
              </a:rPr>
              <a:t>22:18-19</a:t>
            </a:r>
            <a:r>
              <a:rPr lang="en-US" sz="1900" dirty="0" smtClean="0"/>
              <a:t>)</a:t>
            </a:r>
          </a:p>
          <a:p>
            <a:pPr>
              <a:lnSpc>
                <a:spcPct val="97000"/>
              </a:lnSpc>
              <a:spcBef>
                <a:spcPts val="0"/>
              </a:spcBef>
            </a:pPr>
            <a:r>
              <a:rPr lang="en-US" sz="1900" dirty="0" smtClean="0"/>
              <a:t>No, many other books have similar, but even broader warnings:  </a:t>
            </a:r>
            <a:r>
              <a:rPr lang="en-US" sz="1900" b="1" dirty="0" err="1" smtClean="0">
                <a:solidFill>
                  <a:srgbClr val="800000"/>
                </a:solidFill>
              </a:rPr>
              <a:t>Deu</a:t>
            </a:r>
            <a:r>
              <a:rPr lang="en-US" sz="1900" b="1" dirty="0" smtClean="0">
                <a:solidFill>
                  <a:srgbClr val="800000"/>
                </a:solidFill>
              </a:rPr>
              <a:t>. 4:2; 5:32; 12:32; 17:9-13; Pro. 4:26-27; Jos. 1:7; 23:6; Psa. 89:34; 1 Cor. 4:6; 2 Cor. 11:3-4; Gal. 1:6-9; Heb. 7:12-14; 2 Pet. 3:16-18</a:t>
            </a:r>
          </a:p>
          <a:p>
            <a:pPr marL="0" indent="0">
              <a:lnSpc>
                <a:spcPct val="97000"/>
              </a:lnSpc>
              <a:spcBef>
                <a:spcPts val="0"/>
              </a:spcBef>
              <a:buNone/>
            </a:pPr>
            <a:r>
              <a:rPr lang="en-US" sz="1900" i="1" dirty="0">
                <a:solidFill>
                  <a:srgbClr val="800000"/>
                </a:solidFill>
              </a:rPr>
              <a:t>There is </a:t>
            </a:r>
            <a:r>
              <a:rPr lang="en-US" sz="1900" b="1" i="1" dirty="0">
                <a:solidFill>
                  <a:srgbClr val="800000"/>
                </a:solidFill>
              </a:rPr>
              <a:t>a way that </a:t>
            </a:r>
            <a:r>
              <a:rPr lang="en-US" sz="1900" b="1" i="1" u="sng" dirty="0">
                <a:solidFill>
                  <a:srgbClr val="800000"/>
                </a:solidFill>
              </a:rPr>
              <a:t>seems right</a:t>
            </a:r>
            <a:r>
              <a:rPr lang="en-US" sz="1900" b="1" i="1" dirty="0">
                <a:solidFill>
                  <a:srgbClr val="800000"/>
                </a:solidFill>
              </a:rPr>
              <a:t> to a man, But its end is </a:t>
            </a:r>
            <a:r>
              <a:rPr lang="en-US" sz="1900" b="1" i="1" u="sng" dirty="0">
                <a:solidFill>
                  <a:srgbClr val="800000"/>
                </a:solidFill>
              </a:rPr>
              <a:t>the way of death</a:t>
            </a:r>
            <a:r>
              <a:rPr lang="en-US" sz="1900" i="1" dirty="0">
                <a:solidFill>
                  <a:srgbClr val="800000"/>
                </a:solidFill>
              </a:rPr>
              <a:t>.</a:t>
            </a:r>
            <a:r>
              <a:rPr lang="en-US" sz="1900" dirty="0">
                <a:solidFill>
                  <a:srgbClr val="800000"/>
                </a:solidFill>
              </a:rPr>
              <a:t> </a:t>
            </a:r>
            <a:r>
              <a:rPr lang="en-US" sz="1900" dirty="0"/>
              <a:t>(</a:t>
            </a:r>
            <a:r>
              <a:rPr lang="en-US" sz="1900" b="1" dirty="0" smtClean="0">
                <a:solidFill>
                  <a:srgbClr val="800000"/>
                </a:solidFill>
              </a:rPr>
              <a:t>Proverbs </a:t>
            </a:r>
            <a:r>
              <a:rPr lang="en-US" sz="1900" b="1" dirty="0">
                <a:solidFill>
                  <a:srgbClr val="800000"/>
                </a:solidFill>
              </a:rPr>
              <a:t>14:12; 16:25; 12:15; 16:2; 28:26</a:t>
            </a:r>
            <a:r>
              <a:rPr lang="en-US" sz="1900" dirty="0" smtClean="0"/>
              <a:t>)</a:t>
            </a:r>
          </a:p>
          <a:p>
            <a:pPr marL="0" lvl="1" indent="0">
              <a:lnSpc>
                <a:spcPct val="97000"/>
              </a:lnSpc>
              <a:spcBef>
                <a:spcPts val="0"/>
              </a:spcBef>
              <a:buNone/>
            </a:pPr>
            <a:r>
              <a:rPr lang="en-US" sz="1900" i="1" dirty="0">
                <a:solidFill>
                  <a:srgbClr val="800000"/>
                </a:solidFill>
              </a:rPr>
              <a:t>O LORD, I know the </a:t>
            </a:r>
            <a:r>
              <a:rPr lang="en-US" sz="1900" b="1" i="1" dirty="0">
                <a:solidFill>
                  <a:srgbClr val="800000"/>
                </a:solidFill>
              </a:rPr>
              <a:t>way of man is </a:t>
            </a:r>
            <a:r>
              <a:rPr lang="en-US" sz="1900" b="1" i="1" u="sng" dirty="0">
                <a:solidFill>
                  <a:srgbClr val="800000"/>
                </a:solidFill>
              </a:rPr>
              <a:t>not in himself</a:t>
            </a:r>
            <a:r>
              <a:rPr lang="en-US" sz="1900" i="1" dirty="0">
                <a:solidFill>
                  <a:srgbClr val="800000"/>
                </a:solidFill>
              </a:rPr>
              <a:t>; It is </a:t>
            </a:r>
            <a:r>
              <a:rPr lang="en-US" sz="1900" b="1" i="1" dirty="0">
                <a:solidFill>
                  <a:srgbClr val="800000"/>
                </a:solidFill>
              </a:rPr>
              <a:t>not in man who walks to direct his own steps</a:t>
            </a:r>
            <a:r>
              <a:rPr lang="en-US" sz="1900" i="1" dirty="0">
                <a:solidFill>
                  <a:srgbClr val="800000"/>
                </a:solidFill>
              </a:rPr>
              <a:t>.</a:t>
            </a:r>
            <a:r>
              <a:rPr lang="en-US" sz="1900" dirty="0">
                <a:solidFill>
                  <a:srgbClr val="800000"/>
                </a:solidFill>
              </a:rPr>
              <a:t> </a:t>
            </a:r>
            <a:r>
              <a:rPr lang="en-US" sz="1900" dirty="0"/>
              <a:t>(</a:t>
            </a:r>
            <a:r>
              <a:rPr lang="en-US" sz="1900" b="1" dirty="0" smtClean="0">
                <a:solidFill>
                  <a:srgbClr val="800000"/>
                </a:solidFill>
              </a:rPr>
              <a:t>Jeremiah </a:t>
            </a:r>
            <a:r>
              <a:rPr lang="en-US" sz="1900" b="1" dirty="0">
                <a:solidFill>
                  <a:srgbClr val="800000"/>
                </a:solidFill>
              </a:rPr>
              <a:t>10:23</a:t>
            </a:r>
            <a:r>
              <a:rPr lang="en-US" sz="1900" dirty="0" smtClean="0"/>
              <a:t>)</a:t>
            </a:r>
          </a:p>
          <a:p>
            <a:pPr marL="342900" lvl="1">
              <a:lnSpc>
                <a:spcPct val="97000"/>
              </a:lnSpc>
              <a:spcBef>
                <a:spcPts val="0"/>
              </a:spcBef>
            </a:pPr>
            <a:r>
              <a:rPr lang="en-US" sz="1900" dirty="0" smtClean="0"/>
              <a:t>Do not be a </a:t>
            </a:r>
            <a:r>
              <a:rPr lang="en-US" sz="1900" dirty="0" err="1" smtClean="0"/>
              <a:t>Jehoiakim</a:t>
            </a:r>
            <a:r>
              <a:rPr lang="en-US" sz="1900" dirty="0" smtClean="0"/>
              <a:t> (</a:t>
            </a:r>
            <a:r>
              <a:rPr lang="en-US" sz="1900" b="1" dirty="0" smtClean="0">
                <a:solidFill>
                  <a:srgbClr val="800000"/>
                </a:solidFill>
              </a:rPr>
              <a:t>Jeremiah 36:23</a:t>
            </a:r>
            <a:r>
              <a:rPr lang="en-US" sz="1900" dirty="0" smtClean="0"/>
              <a:t>).</a:t>
            </a:r>
          </a:p>
        </p:txBody>
      </p:sp>
    </p:spTree>
    <p:extLst>
      <p:ext uri="{BB962C8B-B14F-4D97-AF65-F5344CB8AC3E}">
        <p14:creationId xmlns:p14="http://schemas.microsoft.com/office/powerpoint/2010/main" val="12068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Coming Quickly” – Again</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He who testifies to these things says, </a:t>
            </a:r>
            <a:r>
              <a:rPr lang="en-US" sz="2000" i="1" dirty="0" smtClean="0">
                <a:solidFill>
                  <a:srgbClr val="800000"/>
                </a:solidFill>
              </a:rPr>
              <a:t>“</a:t>
            </a:r>
            <a:r>
              <a:rPr lang="en-US" sz="2000" b="1" i="1" dirty="0" smtClean="0">
                <a:solidFill>
                  <a:srgbClr val="800000"/>
                </a:solidFill>
              </a:rPr>
              <a:t>Surely </a:t>
            </a:r>
            <a:r>
              <a:rPr lang="en-US" sz="2000" b="1" i="1" dirty="0">
                <a:solidFill>
                  <a:srgbClr val="800000"/>
                </a:solidFill>
              </a:rPr>
              <a:t>I am coming quickly</a:t>
            </a:r>
            <a:r>
              <a:rPr lang="en-US" sz="2000" i="1" dirty="0" smtClean="0">
                <a:solidFill>
                  <a:srgbClr val="800000"/>
                </a:solidFill>
              </a:rPr>
              <a:t>.” </a:t>
            </a:r>
            <a:r>
              <a:rPr lang="en-US" sz="2000" i="1" dirty="0">
                <a:solidFill>
                  <a:srgbClr val="800000"/>
                </a:solidFill>
              </a:rPr>
              <a:t>Amen. </a:t>
            </a:r>
            <a:r>
              <a:rPr lang="en-US" sz="2000" b="1" i="1" dirty="0">
                <a:solidFill>
                  <a:srgbClr val="800000"/>
                </a:solidFill>
              </a:rPr>
              <a:t>Even </a:t>
            </a:r>
            <a:r>
              <a:rPr lang="en-US" sz="2000" b="1" i="1" u="sng" dirty="0">
                <a:solidFill>
                  <a:srgbClr val="800000"/>
                </a:solidFill>
              </a:rPr>
              <a:t>so, come</a:t>
            </a:r>
            <a:r>
              <a:rPr lang="en-US" sz="2000" b="1" i="1" dirty="0">
                <a:solidFill>
                  <a:srgbClr val="800000"/>
                </a:solidFill>
              </a:rPr>
              <a:t>, Lord Jesus</a:t>
            </a:r>
            <a:r>
              <a:rPr lang="en-US" sz="2000" i="1" dirty="0" smtClean="0">
                <a:solidFill>
                  <a:srgbClr val="800000"/>
                </a:solidFill>
              </a:rPr>
              <a:t>!  The </a:t>
            </a:r>
            <a:r>
              <a:rPr lang="en-US" sz="2000" i="1" dirty="0">
                <a:solidFill>
                  <a:srgbClr val="800000"/>
                </a:solidFill>
              </a:rPr>
              <a:t>grace of our Lord Jesus Christ be with you all. Amen</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22:20-21</a:t>
            </a:r>
            <a:r>
              <a:rPr lang="en-US" sz="2000" dirty="0" smtClean="0"/>
              <a:t>)</a:t>
            </a:r>
            <a:endParaRPr lang="en-US" sz="2000" dirty="0"/>
          </a:p>
          <a:p>
            <a:pPr marL="346075" lvl="0" indent="-346075">
              <a:buFont typeface="+mj-lt"/>
              <a:buAutoNum type="arabicPeriod" startAt="15"/>
            </a:pPr>
            <a:r>
              <a:rPr lang="en-US" sz="2000" dirty="0" smtClean="0"/>
              <a:t>Why </a:t>
            </a:r>
            <a:r>
              <a:rPr lang="en-US" sz="2000" dirty="0"/>
              <a:t>does Jesus remind one last time, </a:t>
            </a:r>
            <a:r>
              <a:rPr lang="en-US" sz="2000" i="1" dirty="0">
                <a:solidFill>
                  <a:srgbClr val="800000"/>
                </a:solidFill>
              </a:rPr>
              <a:t>“Surely I am coming quickly”</a:t>
            </a:r>
            <a:r>
              <a:rPr lang="en-US" sz="2000" dirty="0"/>
              <a:t>?  Lessons?</a:t>
            </a:r>
            <a:endParaRPr lang="en-US" sz="2000" dirty="0" smtClean="0"/>
          </a:p>
          <a:p>
            <a:r>
              <a:rPr lang="en-US" sz="2000" dirty="0" smtClean="0"/>
              <a:t>For many reasons, we too easily forget even the most deeply impressed convictions (</a:t>
            </a:r>
            <a:r>
              <a:rPr lang="en-US" sz="2000" b="1" dirty="0" smtClean="0">
                <a:solidFill>
                  <a:srgbClr val="800000"/>
                </a:solidFill>
              </a:rPr>
              <a:t>Exodus 32:1-8; Matthew 13:20-22; 2 Timothy 2:3-5</a:t>
            </a:r>
            <a:r>
              <a:rPr lang="en-US" sz="2000" dirty="0" smtClean="0"/>
              <a:t>).</a:t>
            </a:r>
          </a:p>
          <a:p>
            <a:r>
              <a:rPr lang="en-US" sz="2000" dirty="0" smtClean="0"/>
              <a:t>Vigilance, steadfastness, remembering the imminent judgment and blessings would help protect.</a:t>
            </a:r>
          </a:p>
          <a:p>
            <a:r>
              <a:rPr lang="en-US" sz="2000" dirty="0" smtClean="0"/>
              <a:t>Although </a:t>
            </a:r>
            <a:r>
              <a:rPr lang="en-US" sz="2000" i="1" dirty="0" smtClean="0">
                <a:solidFill>
                  <a:srgbClr val="800000"/>
                </a:solidFill>
              </a:rPr>
              <a:t>“quickly”</a:t>
            </a:r>
            <a:r>
              <a:rPr lang="en-US" sz="2000" dirty="0" smtClean="0"/>
              <a:t> is synonymous with </a:t>
            </a:r>
            <a:r>
              <a:rPr lang="en-US" sz="2000" i="1" dirty="0" smtClean="0">
                <a:solidFill>
                  <a:srgbClr val="800000"/>
                </a:solidFill>
              </a:rPr>
              <a:t>“at hand”</a:t>
            </a:r>
            <a:r>
              <a:rPr lang="en-US" sz="2000" dirty="0" smtClean="0"/>
              <a:t> in the context (</a:t>
            </a:r>
            <a:r>
              <a:rPr lang="en-US" sz="2000" b="1" dirty="0" smtClean="0">
                <a:solidFill>
                  <a:srgbClr val="800000"/>
                </a:solidFill>
              </a:rPr>
              <a:t>22:6-7, 11-12</a:t>
            </a:r>
            <a:r>
              <a:rPr lang="en-US" sz="2000" dirty="0" smtClean="0"/>
              <a:t>), it is profitable to recall that it will </a:t>
            </a:r>
            <a:r>
              <a:rPr lang="en-US" sz="2000" b="1" i="1" dirty="0" smtClean="0"/>
              <a:t>also</a:t>
            </a:r>
            <a:r>
              <a:rPr lang="en-US" sz="2000" dirty="0" smtClean="0"/>
              <a:t> be quick in the sense of sudden and unexpected (</a:t>
            </a:r>
            <a:r>
              <a:rPr lang="en-US" sz="2000" b="1" dirty="0" smtClean="0">
                <a:solidFill>
                  <a:srgbClr val="800000"/>
                </a:solidFill>
              </a:rPr>
              <a:t>Matthew 24:42-25:13; 1 Thessalonians 5:1-4; 2 Peter 3:10</a:t>
            </a:r>
            <a:r>
              <a:rPr lang="en-US" sz="2000" dirty="0" smtClean="0"/>
              <a:t>).</a:t>
            </a:r>
          </a:p>
        </p:txBody>
      </p:sp>
    </p:spTree>
    <p:extLst>
      <p:ext uri="{BB962C8B-B14F-4D97-AF65-F5344CB8AC3E}">
        <p14:creationId xmlns:p14="http://schemas.microsoft.com/office/powerpoint/2010/main" val="8735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The Seven Blessings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smtClean="0"/>
              <a:t>Seven </a:t>
            </a:r>
            <a:r>
              <a:rPr lang="en-US" sz="2000" dirty="0"/>
              <a:t>blessings are dispersed throughout the letter.  Find them and record them here.</a:t>
            </a:r>
            <a:endParaRPr lang="en-US" sz="2000" dirty="0" smtClean="0"/>
          </a:p>
          <a:p>
            <a:pPr marL="0" indent="0">
              <a:buNone/>
            </a:pP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reads</a:t>
            </a:r>
            <a:r>
              <a:rPr lang="en-US" sz="2000" b="1" i="1" dirty="0">
                <a:solidFill>
                  <a:srgbClr val="800000"/>
                </a:solidFill>
              </a:rPr>
              <a:t> </a:t>
            </a:r>
            <a:r>
              <a:rPr lang="en-US" sz="2000" i="1" dirty="0">
                <a:solidFill>
                  <a:srgbClr val="800000"/>
                </a:solidFill>
              </a:rPr>
              <a:t>and those </a:t>
            </a:r>
            <a:r>
              <a:rPr lang="en-US" sz="2000" b="1" i="1" dirty="0">
                <a:solidFill>
                  <a:srgbClr val="800000"/>
                </a:solidFill>
              </a:rPr>
              <a:t>who </a:t>
            </a:r>
            <a:r>
              <a:rPr lang="en-US" sz="2000" b="1" i="1" u="sng" dirty="0">
                <a:solidFill>
                  <a:srgbClr val="800000"/>
                </a:solidFill>
              </a:rPr>
              <a:t>hear</a:t>
            </a:r>
            <a:r>
              <a:rPr lang="en-US" sz="2000" b="1" i="1" dirty="0">
                <a:solidFill>
                  <a:srgbClr val="800000"/>
                </a:solidFill>
              </a:rPr>
              <a:t> the words of this prophecy</a:t>
            </a:r>
            <a:r>
              <a:rPr lang="en-US" sz="2000" i="1" dirty="0">
                <a:solidFill>
                  <a:srgbClr val="800000"/>
                </a:solidFill>
              </a:rPr>
              <a:t>, and </a:t>
            </a:r>
            <a:r>
              <a:rPr lang="en-US" sz="2000" b="1" i="1" u="sng" dirty="0">
                <a:solidFill>
                  <a:srgbClr val="800000"/>
                </a:solidFill>
              </a:rPr>
              <a:t>keep</a:t>
            </a:r>
            <a:r>
              <a:rPr lang="en-US" sz="2000" b="1" i="1" dirty="0">
                <a:solidFill>
                  <a:srgbClr val="800000"/>
                </a:solidFill>
              </a:rPr>
              <a:t> those things</a:t>
            </a:r>
            <a:r>
              <a:rPr lang="en-US" sz="2000" i="1" dirty="0">
                <a:solidFill>
                  <a:srgbClr val="800000"/>
                </a:solidFill>
              </a:rPr>
              <a:t> which are written in it; for the time is near. </a:t>
            </a:r>
            <a:r>
              <a:rPr lang="en-US" sz="2000" dirty="0" smtClean="0"/>
              <a:t>(</a:t>
            </a:r>
            <a:r>
              <a:rPr lang="en-US" sz="2000" b="1" dirty="0" smtClean="0">
                <a:solidFill>
                  <a:srgbClr val="800000"/>
                </a:solidFill>
              </a:rPr>
              <a:t>1:3</a:t>
            </a:r>
            <a:r>
              <a:rPr lang="en-US" sz="2000" dirty="0" smtClean="0"/>
              <a:t>)</a:t>
            </a:r>
          </a:p>
          <a:p>
            <a:pPr marL="0" indent="0">
              <a:buNone/>
            </a:pPr>
            <a:r>
              <a:rPr lang="en-US" sz="2000" i="1" dirty="0">
                <a:solidFill>
                  <a:srgbClr val="800000"/>
                </a:solidFill>
              </a:rPr>
              <a:t>Then I heard a voice from heaven saying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the dead who </a:t>
            </a:r>
            <a:r>
              <a:rPr lang="en-US" sz="2000" b="1" i="1" u="sng" dirty="0">
                <a:solidFill>
                  <a:srgbClr val="800000"/>
                </a:solidFill>
              </a:rPr>
              <a:t>die in the Lord</a:t>
            </a:r>
            <a:r>
              <a:rPr lang="en-US" sz="2000" i="1" dirty="0">
                <a:solidFill>
                  <a:srgbClr val="800000"/>
                </a:solidFill>
              </a:rPr>
              <a:t> from now on</a:t>
            </a:r>
            <a:r>
              <a:rPr lang="en-US" sz="2000" i="1" dirty="0" smtClean="0">
                <a:solidFill>
                  <a:srgbClr val="800000"/>
                </a:solidFill>
              </a:rPr>
              <a:t>.’” “Yes,” </a:t>
            </a:r>
            <a:r>
              <a:rPr lang="en-US" sz="2000" i="1" dirty="0">
                <a:solidFill>
                  <a:srgbClr val="800000"/>
                </a:solidFill>
              </a:rPr>
              <a:t>says the Spirit, </a:t>
            </a:r>
            <a:r>
              <a:rPr lang="en-US" sz="2000" i="1" dirty="0" smtClean="0">
                <a:solidFill>
                  <a:srgbClr val="800000"/>
                </a:solidFill>
              </a:rPr>
              <a:t>“that </a:t>
            </a:r>
            <a:r>
              <a:rPr lang="en-US" sz="2000" i="1" dirty="0">
                <a:solidFill>
                  <a:srgbClr val="800000"/>
                </a:solidFill>
              </a:rPr>
              <a:t>they may </a:t>
            </a:r>
            <a:r>
              <a:rPr lang="en-US" sz="2000" b="1" i="1" u="sng" dirty="0">
                <a:solidFill>
                  <a:srgbClr val="800000"/>
                </a:solidFill>
              </a:rPr>
              <a:t>rest</a:t>
            </a:r>
            <a:r>
              <a:rPr lang="en-US" sz="2000" b="1" i="1" dirty="0">
                <a:solidFill>
                  <a:srgbClr val="800000"/>
                </a:solidFill>
              </a:rPr>
              <a:t> from their labors, and their </a:t>
            </a:r>
            <a:r>
              <a:rPr lang="en-US" sz="2000" b="1" i="1" u="sng" dirty="0">
                <a:solidFill>
                  <a:srgbClr val="800000"/>
                </a:solidFill>
              </a:rPr>
              <a:t>works follow them</a:t>
            </a:r>
            <a:r>
              <a:rPr lang="en-US" sz="2000" i="1" dirty="0" smtClean="0">
                <a:solidFill>
                  <a:srgbClr val="800000"/>
                </a:solidFill>
              </a:rPr>
              <a:t>.” </a:t>
            </a:r>
            <a:r>
              <a:rPr lang="en-US" sz="2000" dirty="0" smtClean="0"/>
              <a:t>(</a:t>
            </a:r>
            <a:r>
              <a:rPr lang="en-US" sz="2000" b="1" dirty="0" smtClean="0">
                <a:solidFill>
                  <a:srgbClr val="800000"/>
                </a:solidFill>
              </a:rPr>
              <a:t>14:13</a:t>
            </a:r>
            <a:r>
              <a:rPr lang="en-US" sz="2000" dirty="0" smtClean="0"/>
              <a:t>)</a:t>
            </a:r>
          </a:p>
          <a:p>
            <a:pPr marL="0" indent="0">
              <a:buNone/>
            </a:pPr>
            <a:r>
              <a:rPr lang="en-US" sz="2000" i="1" dirty="0" smtClean="0">
                <a:solidFill>
                  <a:srgbClr val="800000"/>
                </a:solidFill>
              </a:rPr>
              <a:t>“Behold</a:t>
            </a:r>
            <a:r>
              <a:rPr lang="en-US" sz="2000" i="1" dirty="0">
                <a:solidFill>
                  <a:srgbClr val="800000"/>
                </a:solidFill>
              </a:rPr>
              <a:t>, I am coming as a thief.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 his garments</a:t>
            </a:r>
            <a:r>
              <a:rPr lang="en-US" sz="2000" i="1" dirty="0">
                <a:solidFill>
                  <a:srgbClr val="800000"/>
                </a:solidFill>
              </a:rPr>
              <a:t>, lest he walk naked and they see his shame</a:t>
            </a:r>
            <a:r>
              <a:rPr lang="en-US" sz="2000" i="1" dirty="0" smtClean="0">
                <a:solidFill>
                  <a:srgbClr val="800000"/>
                </a:solidFill>
              </a:rPr>
              <a:t>.”</a:t>
            </a:r>
            <a:r>
              <a:rPr lang="en-US" sz="2000" dirty="0" smtClean="0"/>
              <a:t> (</a:t>
            </a:r>
            <a:r>
              <a:rPr lang="en-US" sz="2000" b="1" dirty="0" smtClean="0">
                <a:solidFill>
                  <a:srgbClr val="800000"/>
                </a:solidFill>
              </a:rPr>
              <a:t>16:15</a:t>
            </a:r>
            <a:r>
              <a:rPr lang="en-US" sz="2000" dirty="0" smtClean="0"/>
              <a:t>)</a:t>
            </a:r>
          </a:p>
          <a:p>
            <a:pPr marL="0" indent="0">
              <a:buNone/>
            </a:pPr>
            <a:r>
              <a:rPr lang="en-US" sz="2000" i="1" dirty="0">
                <a:solidFill>
                  <a:srgbClr val="800000"/>
                </a:solidFill>
              </a:rPr>
              <a:t>Then he said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those who are </a:t>
            </a:r>
            <a:r>
              <a:rPr lang="en-US" sz="2000" b="1" i="1" u="sng" dirty="0">
                <a:solidFill>
                  <a:srgbClr val="800000"/>
                </a:solidFill>
              </a:rPr>
              <a:t>called to the marriage supper</a:t>
            </a:r>
            <a:r>
              <a:rPr lang="en-US" sz="2000" b="1" i="1" dirty="0">
                <a:solidFill>
                  <a:srgbClr val="800000"/>
                </a:solidFill>
              </a:rPr>
              <a:t> of the </a:t>
            </a:r>
            <a:r>
              <a:rPr lang="en-US" sz="2000" b="1" i="1" dirty="0" smtClean="0">
                <a:solidFill>
                  <a:srgbClr val="800000"/>
                </a:solidFill>
              </a:rPr>
              <a:t>Lamb</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true sayings of God</a:t>
            </a:r>
            <a:r>
              <a:rPr lang="en-US" sz="2000" i="1" dirty="0" smtClean="0">
                <a:solidFill>
                  <a:srgbClr val="800000"/>
                </a:solidFill>
              </a:rPr>
              <a:t>.” </a:t>
            </a:r>
            <a:r>
              <a:rPr lang="en-US" sz="2000" dirty="0" smtClean="0"/>
              <a:t>(</a:t>
            </a:r>
            <a:r>
              <a:rPr lang="en-US" sz="2000" b="1" dirty="0" smtClean="0">
                <a:solidFill>
                  <a:srgbClr val="800000"/>
                </a:solidFill>
              </a:rPr>
              <a:t>19:9</a:t>
            </a:r>
            <a:r>
              <a:rPr lang="en-US" sz="2000" dirty="0" smtClean="0"/>
              <a:t>)</a:t>
            </a:r>
          </a:p>
          <a:p>
            <a:pPr marL="0" indent="0">
              <a:buNone/>
            </a:pPr>
            <a:endParaRPr lang="en-US" sz="2000" dirty="0" smtClean="0"/>
          </a:p>
        </p:txBody>
      </p:sp>
    </p:spTree>
    <p:extLst>
      <p:ext uri="{BB962C8B-B14F-4D97-AF65-F5344CB8AC3E}">
        <p14:creationId xmlns:p14="http://schemas.microsoft.com/office/powerpoint/2010/main" val="2141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The Seven Blessings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smtClean="0"/>
              <a:t>Seven </a:t>
            </a:r>
            <a:r>
              <a:rPr lang="en-US" sz="2000" dirty="0"/>
              <a:t>blessings are dispersed throughout the letter.  Find them and record them here.</a:t>
            </a:r>
            <a:endParaRPr lang="en-US" sz="2000" dirty="0" smtClean="0"/>
          </a:p>
          <a:p>
            <a:pPr marL="0" indent="0">
              <a:buNone/>
            </a:pP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and </a:t>
            </a:r>
            <a:r>
              <a:rPr lang="en-US" sz="2000" b="1" i="1" u="sng" dirty="0">
                <a:solidFill>
                  <a:srgbClr val="800000"/>
                </a:solidFill>
              </a:rPr>
              <a:t>holy</a:t>
            </a:r>
            <a:r>
              <a:rPr lang="en-US" sz="2000" b="1" i="1" dirty="0">
                <a:solidFill>
                  <a:srgbClr val="800000"/>
                </a:solidFill>
              </a:rPr>
              <a:t> is he who has part in </a:t>
            </a:r>
            <a:r>
              <a:rPr lang="en-US" sz="2000" b="1" i="1" u="sng" dirty="0">
                <a:solidFill>
                  <a:srgbClr val="800000"/>
                </a:solidFill>
              </a:rPr>
              <a:t>the first resurrection</a:t>
            </a:r>
            <a:r>
              <a:rPr lang="en-US" sz="2000" i="1" dirty="0">
                <a:solidFill>
                  <a:srgbClr val="800000"/>
                </a:solidFill>
              </a:rPr>
              <a:t>. Over such </a:t>
            </a:r>
            <a:r>
              <a:rPr lang="en-US" sz="2000" b="1" i="1" dirty="0">
                <a:solidFill>
                  <a:srgbClr val="800000"/>
                </a:solidFill>
              </a:rPr>
              <a:t>the second death has no power</a:t>
            </a:r>
            <a:r>
              <a:rPr lang="en-US" sz="2000" i="1" dirty="0">
                <a:solidFill>
                  <a:srgbClr val="800000"/>
                </a:solidFill>
              </a:rPr>
              <a:t>, but they shall be priests of God and of Christ, and shall reign with Him a thousand years. </a:t>
            </a:r>
            <a:r>
              <a:rPr lang="en-US" sz="2000" dirty="0" smtClean="0"/>
              <a:t>(</a:t>
            </a:r>
            <a:r>
              <a:rPr lang="en-US" sz="2000" b="1" dirty="0" smtClean="0">
                <a:solidFill>
                  <a:srgbClr val="800000"/>
                </a:solidFill>
              </a:rPr>
              <a:t>20:6</a:t>
            </a:r>
            <a:r>
              <a:rPr lang="en-US" sz="2000" dirty="0" smtClean="0"/>
              <a:t>)</a:t>
            </a:r>
          </a:p>
          <a:p>
            <a:pPr marL="0" indent="0">
              <a:buNone/>
            </a:pPr>
            <a:r>
              <a:rPr lang="en-US" sz="2000" i="1" dirty="0" smtClean="0">
                <a:solidFill>
                  <a:srgbClr val="800000"/>
                </a:solidFill>
              </a:rPr>
              <a:t>“Behold</a:t>
            </a:r>
            <a:r>
              <a:rPr lang="en-US" sz="2000" i="1" dirty="0">
                <a:solidFill>
                  <a:srgbClr val="800000"/>
                </a:solidFill>
              </a:rPr>
              <a:t>, I am coming quickly!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keeps the words</a:t>
            </a:r>
            <a:r>
              <a:rPr lang="en-US" sz="2000" b="1" i="1" dirty="0">
                <a:solidFill>
                  <a:srgbClr val="800000"/>
                </a:solidFill>
              </a:rPr>
              <a:t> of the prophecy of this book</a:t>
            </a:r>
            <a:r>
              <a:rPr lang="en-US" sz="2000" i="1" dirty="0" smtClean="0">
                <a:solidFill>
                  <a:srgbClr val="800000"/>
                </a:solidFill>
              </a:rPr>
              <a:t>.” </a:t>
            </a:r>
            <a:r>
              <a:rPr lang="en-US" sz="2000" dirty="0" smtClean="0"/>
              <a:t>(</a:t>
            </a:r>
            <a:r>
              <a:rPr lang="en-US" sz="2000" b="1" dirty="0" smtClean="0">
                <a:solidFill>
                  <a:srgbClr val="800000"/>
                </a:solidFill>
              </a:rPr>
              <a:t>22:7</a:t>
            </a:r>
            <a:r>
              <a:rPr lang="en-US" sz="2000" dirty="0" smtClean="0"/>
              <a:t>)</a:t>
            </a:r>
          </a:p>
          <a:p>
            <a:pPr marL="0" indent="0">
              <a:buNone/>
            </a:pPr>
            <a:r>
              <a:rPr lang="en-US" sz="2000" i="1" dirty="0" smtClean="0">
                <a:solidFill>
                  <a:srgbClr val="800000"/>
                </a:solidFill>
              </a:rPr>
              <a:t>“</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those who </a:t>
            </a:r>
            <a:r>
              <a:rPr lang="en-US" sz="2000" b="1" i="1" u="sng" dirty="0">
                <a:solidFill>
                  <a:srgbClr val="800000"/>
                </a:solidFill>
              </a:rPr>
              <a:t>do His commandments</a:t>
            </a:r>
            <a:r>
              <a:rPr lang="en-US" sz="2000" i="1" dirty="0">
                <a:solidFill>
                  <a:srgbClr val="800000"/>
                </a:solidFill>
              </a:rPr>
              <a:t>, that they may </a:t>
            </a:r>
            <a:r>
              <a:rPr lang="en-US" sz="2000" b="1" i="1" dirty="0">
                <a:solidFill>
                  <a:srgbClr val="800000"/>
                </a:solidFill>
              </a:rPr>
              <a:t>have the right to the tree of life</a:t>
            </a:r>
            <a:r>
              <a:rPr lang="en-US" sz="2000" i="1" dirty="0">
                <a:solidFill>
                  <a:srgbClr val="800000"/>
                </a:solidFill>
              </a:rPr>
              <a:t>, and may </a:t>
            </a:r>
            <a:r>
              <a:rPr lang="en-US" sz="2000" b="1" i="1" dirty="0">
                <a:solidFill>
                  <a:srgbClr val="800000"/>
                </a:solidFill>
              </a:rPr>
              <a:t>enter through the gates into the city</a:t>
            </a:r>
            <a:r>
              <a:rPr lang="en-US" sz="2000" i="1" dirty="0" smtClean="0">
                <a:solidFill>
                  <a:srgbClr val="800000"/>
                </a:solidFill>
              </a:rPr>
              <a:t>.” </a:t>
            </a:r>
            <a:r>
              <a:rPr lang="en-US" sz="2000" dirty="0" smtClean="0"/>
              <a:t>(</a:t>
            </a:r>
            <a:r>
              <a:rPr lang="en-US" sz="2000" b="1" dirty="0" smtClean="0">
                <a:solidFill>
                  <a:srgbClr val="800000"/>
                </a:solidFill>
              </a:rPr>
              <a:t>22:14</a:t>
            </a:r>
            <a:r>
              <a:rPr lang="en-US" sz="2000" dirty="0" smtClean="0"/>
              <a:t>)</a:t>
            </a:r>
          </a:p>
          <a:p>
            <a:r>
              <a:rPr lang="en-US" sz="2000" dirty="0" smtClean="0"/>
              <a:t>Blessings help us understand some of the most important lessons and application of the book …</a:t>
            </a:r>
          </a:p>
          <a:p>
            <a:pPr marL="0" indent="0">
              <a:buNone/>
            </a:pPr>
            <a:endParaRPr lang="en-US" sz="2000" dirty="0" smtClean="0"/>
          </a:p>
        </p:txBody>
      </p:sp>
    </p:spTree>
    <p:extLst>
      <p:ext uri="{BB962C8B-B14F-4D97-AF65-F5344CB8AC3E}">
        <p14:creationId xmlns:p14="http://schemas.microsoft.com/office/powerpoint/2010/main" val="11477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Overall and Specific?</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endParaRPr lang="en-US" sz="1600" dirty="0" smtClean="0"/>
          </a:p>
          <a:p>
            <a:r>
              <a:rPr lang="en-US" sz="1600" dirty="0" smtClean="0"/>
              <a:t>How does it apply to us, if it originally applied to Christians of the first few centuries?</a:t>
            </a:r>
          </a:p>
          <a:p>
            <a:pPr lvl="1"/>
            <a:r>
              <a:rPr lang="en-US" sz="1200" dirty="0" smtClean="0"/>
              <a:t>How do the stories of Noah, Abraham, the Israelites, David, Solomon, Jesus, Peter, and John apply (</a:t>
            </a:r>
            <a:r>
              <a:rPr lang="en-US" sz="1200" b="1" dirty="0" smtClean="0">
                <a:solidFill>
                  <a:srgbClr val="800000"/>
                </a:solidFill>
              </a:rPr>
              <a:t>Rom. 15:4; 1 Cor. 13:1-12</a:t>
            </a:r>
            <a:r>
              <a:rPr lang="en-US" sz="1200" dirty="0" smtClean="0"/>
              <a:t>)?</a:t>
            </a:r>
          </a:p>
          <a:p>
            <a:pPr lvl="1"/>
            <a:r>
              <a:rPr lang="en-US" sz="1200" dirty="0" smtClean="0"/>
              <a:t>Recognize underlying, general principles apply them in similar circumstances (</a:t>
            </a:r>
            <a:r>
              <a:rPr lang="en-US" sz="1200" b="1" dirty="0" smtClean="0">
                <a:solidFill>
                  <a:srgbClr val="800000"/>
                </a:solidFill>
              </a:rPr>
              <a:t>Ecclesiastes 1:4-11</a:t>
            </a:r>
            <a:r>
              <a:rPr lang="en-US" sz="1200" dirty="0" smtClean="0"/>
              <a:t>).</a:t>
            </a:r>
          </a:p>
          <a:p>
            <a:pPr lvl="1"/>
            <a:r>
              <a:rPr lang="en-US" sz="1200" dirty="0" smtClean="0"/>
              <a:t>Remember, hope, and focus on the victory and joy that awaits us if we are faithful.</a:t>
            </a:r>
          </a:p>
          <a:p>
            <a:r>
              <a:rPr lang="en-US" sz="1600" dirty="0" smtClean="0"/>
              <a:t>What are the great threats of our day?  How would they compare with the world empire of Rome, its pagan emperor worship, and its sensual, corrupt capital?</a:t>
            </a:r>
          </a:p>
          <a:p>
            <a:pPr lvl="1"/>
            <a:r>
              <a:rPr lang="en-US" sz="1200" dirty="0" smtClean="0"/>
              <a:t>Atheism, secularism, humanism, stereotypical millennial generation – worship of man and mankind.</a:t>
            </a:r>
          </a:p>
          <a:p>
            <a:pPr lvl="1"/>
            <a:r>
              <a:rPr lang="en-US" sz="1200" dirty="0" smtClean="0"/>
              <a:t>Militant, radicalized Islam – persecuting Christians and Christianity</a:t>
            </a:r>
          </a:p>
          <a:p>
            <a:pPr lvl="1"/>
            <a:r>
              <a:rPr lang="en-US" sz="1200" dirty="0" smtClean="0"/>
              <a:t>Communist Nations – opposed to Christianity</a:t>
            </a:r>
          </a:p>
          <a:p>
            <a:pPr lvl="1"/>
            <a:r>
              <a:rPr lang="en-US" sz="1200" dirty="0" smtClean="0"/>
              <a:t>Homosexual and Transgender Campaigns – opposed to Christian morality and even Christianity</a:t>
            </a:r>
          </a:p>
          <a:p>
            <a:pPr lvl="1"/>
            <a:r>
              <a:rPr lang="en-US" sz="1200" dirty="0" smtClean="0"/>
              <a:t>Hollywood, News Media, Pornography – mocks Christianity and seduces the world into sin</a:t>
            </a:r>
          </a:p>
          <a:p>
            <a:pPr lvl="1"/>
            <a:r>
              <a:rPr lang="en-US" sz="1200" dirty="0" smtClean="0"/>
              <a:t>Abortion Campaign – depraved, organized, murdering hundreds of thousands of innocent babies</a:t>
            </a:r>
          </a:p>
          <a:p>
            <a:pPr lvl="1"/>
            <a:r>
              <a:rPr lang="en-US" sz="1200" dirty="0" smtClean="0"/>
              <a:t>… Multitude of evil forces, but not yet mutually reinforcing and worldwide.</a:t>
            </a:r>
          </a:p>
          <a:p>
            <a:r>
              <a:rPr lang="en-US" sz="1600" dirty="0" smtClean="0"/>
              <a:t>Eliminates the fear of death (</a:t>
            </a:r>
            <a:r>
              <a:rPr lang="en-US" sz="1600" b="1" dirty="0" smtClean="0">
                <a:solidFill>
                  <a:srgbClr val="800000"/>
                </a:solidFill>
              </a:rPr>
              <a:t>Heb. 2:15; Rev. 12:11</a:t>
            </a:r>
            <a:r>
              <a:rPr lang="en-US" sz="1600" dirty="0" smtClean="0"/>
              <a:t>).  Offers surpassing fear (hell) and hope (heaven).</a:t>
            </a:r>
          </a:p>
        </p:txBody>
      </p:sp>
    </p:spTree>
    <p:extLst>
      <p:ext uri="{BB962C8B-B14F-4D97-AF65-F5344CB8AC3E}">
        <p14:creationId xmlns:p14="http://schemas.microsoft.com/office/powerpoint/2010/main" val="27035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Overall and Specific?</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endParaRPr lang="en-US" sz="1600" dirty="0" smtClean="0"/>
          </a:p>
          <a:p>
            <a:r>
              <a:rPr lang="en-US" sz="1600" dirty="0" smtClean="0"/>
              <a:t>Most complete description of the hope that inspires us to press on – heaven with God (</a:t>
            </a:r>
            <a:r>
              <a:rPr lang="en-US" sz="1600" b="1" dirty="0" smtClean="0">
                <a:solidFill>
                  <a:srgbClr val="800000"/>
                </a:solidFill>
              </a:rPr>
              <a:t>Heb. 6:19</a:t>
            </a:r>
            <a:r>
              <a:rPr lang="en-US" sz="1600" dirty="0" smtClean="0"/>
              <a:t>).</a:t>
            </a:r>
          </a:p>
          <a:p>
            <a:r>
              <a:rPr lang="en-US" sz="1600" dirty="0" smtClean="0"/>
              <a:t>Shows God is just, righteous &amp; active, although His timetable may be slower than our desire (</a:t>
            </a:r>
            <a:r>
              <a:rPr lang="en-US" sz="1600" b="1" dirty="0" smtClean="0">
                <a:solidFill>
                  <a:srgbClr val="800000"/>
                </a:solidFill>
              </a:rPr>
              <a:t>2 Pet. 3:9</a:t>
            </a:r>
            <a:r>
              <a:rPr lang="en-US" sz="1600" dirty="0" smtClean="0"/>
              <a:t>).</a:t>
            </a:r>
          </a:p>
          <a:p>
            <a:r>
              <a:rPr lang="en-US" sz="1600" dirty="0" smtClean="0"/>
              <a:t>Emphasizes that so many “important” things are irrelevant, trivializing and eliminating our daily worries:</a:t>
            </a:r>
          </a:p>
          <a:p>
            <a:pPr lvl="1"/>
            <a:r>
              <a:rPr lang="en-US" sz="1200" dirty="0" smtClean="0"/>
              <a:t>Wealth  (</a:t>
            </a:r>
            <a:r>
              <a:rPr lang="en-US" sz="1200" b="1" dirty="0" smtClean="0">
                <a:solidFill>
                  <a:srgbClr val="800000"/>
                </a:solidFill>
              </a:rPr>
              <a:t>Matthew 16:26</a:t>
            </a:r>
            <a:r>
              <a:rPr lang="en-US" sz="1200" dirty="0" smtClean="0"/>
              <a:t>)</a:t>
            </a:r>
          </a:p>
          <a:p>
            <a:pPr lvl="1"/>
            <a:r>
              <a:rPr lang="en-US" sz="1200" dirty="0" smtClean="0"/>
              <a:t>Health</a:t>
            </a:r>
          </a:p>
          <a:p>
            <a:pPr lvl="1"/>
            <a:r>
              <a:rPr lang="en-US" sz="1200" dirty="0" smtClean="0"/>
              <a:t>Earthly relationships (</a:t>
            </a:r>
            <a:r>
              <a:rPr lang="en-US" sz="1200" b="1" dirty="0" smtClean="0">
                <a:solidFill>
                  <a:srgbClr val="800000"/>
                </a:solidFill>
              </a:rPr>
              <a:t>Matthew 10:21-42</a:t>
            </a:r>
            <a:r>
              <a:rPr lang="en-US" sz="1200" dirty="0" smtClean="0"/>
              <a:t>)</a:t>
            </a:r>
          </a:p>
          <a:p>
            <a:pPr lvl="1"/>
            <a:r>
              <a:rPr lang="en-US" sz="1200" dirty="0" smtClean="0"/>
              <a:t>Earthly fame, honor, and notoriety</a:t>
            </a:r>
          </a:p>
          <a:p>
            <a:pPr lvl="1"/>
            <a:r>
              <a:rPr lang="en-US" sz="1200" dirty="0" smtClean="0"/>
              <a:t>Conveniences, luxuries, pleasures, sports, entertainment, distractions, vacations and gadgets …</a:t>
            </a:r>
          </a:p>
          <a:p>
            <a:pPr lvl="1"/>
            <a:r>
              <a:rPr lang="en-US" sz="1200" dirty="0" smtClean="0"/>
              <a:t>All that matters is our relationship with God and helping others to share the same!</a:t>
            </a:r>
          </a:p>
          <a:p>
            <a:r>
              <a:rPr lang="en-US" sz="1600" dirty="0" smtClean="0"/>
              <a:t>Trivializes pursuits for dominance in relationships, holding grudges.  So many arguments stop mattering.</a:t>
            </a:r>
          </a:p>
          <a:p>
            <a:r>
              <a:rPr lang="en-US" sz="1600" dirty="0" smtClean="0"/>
              <a:t>Raises our bar for mental toughness, determination, suffering – eliminating pity parties.</a:t>
            </a:r>
          </a:p>
          <a:p>
            <a:r>
              <a:rPr lang="en-US" sz="1600" dirty="0" smtClean="0"/>
              <a:t>Scandalizes our resistance to moral restraints (modesty, sexual purity, alcohol, drugs, etc.).</a:t>
            </a:r>
          </a:p>
          <a:p>
            <a:r>
              <a:rPr lang="en-US" sz="1600" dirty="0" smtClean="0"/>
              <a:t>Emphasizes the value of God’s family who truly choose Him, truth, and thereby each other.</a:t>
            </a:r>
          </a:p>
          <a:p>
            <a:endParaRPr lang="en-US" sz="1600" dirty="0" smtClean="0"/>
          </a:p>
        </p:txBody>
      </p:sp>
    </p:spTree>
    <p:extLst>
      <p:ext uri="{BB962C8B-B14F-4D97-AF65-F5344CB8AC3E}">
        <p14:creationId xmlns:p14="http://schemas.microsoft.com/office/powerpoint/2010/main" val="29272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Jews?</a:t>
            </a:r>
            <a:endParaRPr lang="en-US" dirty="0"/>
          </a:p>
        </p:txBody>
      </p:sp>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“And to the angel of the church in Smyrna write, ‘These things says the First and the Last, who was dead, and came to life:  I know your works, tribulation, and poverty (but </a:t>
            </a:r>
            <a:r>
              <a:rPr lang="en-US" sz="2200" b="1" i="1" dirty="0">
                <a:solidFill>
                  <a:srgbClr val="800000"/>
                </a:solidFill>
              </a:rPr>
              <a:t>you are rich</a:t>
            </a:r>
            <a:r>
              <a:rPr lang="en-US" sz="2200" i="1" dirty="0">
                <a:solidFill>
                  <a:srgbClr val="800000"/>
                </a:solidFill>
              </a:rPr>
              <a:t>); and I know </a:t>
            </a:r>
            <a:r>
              <a:rPr lang="en-US" sz="2200" b="1" i="1" dirty="0">
                <a:solidFill>
                  <a:srgbClr val="800000"/>
                </a:solidFill>
              </a:rPr>
              <a:t>the blasphemy of those who </a:t>
            </a:r>
            <a:r>
              <a:rPr lang="en-US" sz="2200" b="1" i="1" u="sng" dirty="0">
                <a:solidFill>
                  <a:srgbClr val="800000"/>
                </a:solidFill>
              </a:rPr>
              <a:t>say they are Jews</a:t>
            </a:r>
            <a:r>
              <a:rPr lang="en-US" sz="2200" b="1" i="1" dirty="0">
                <a:solidFill>
                  <a:srgbClr val="800000"/>
                </a:solidFill>
              </a:rPr>
              <a:t> and are not, but are a </a:t>
            </a:r>
            <a:r>
              <a:rPr lang="en-US" sz="2200" b="1" i="1" u="sng" dirty="0">
                <a:solidFill>
                  <a:srgbClr val="800000"/>
                </a:solidFill>
              </a:rPr>
              <a:t>synagogue of Satan</a:t>
            </a:r>
            <a:r>
              <a:rPr lang="en-US" sz="2200" i="1" dirty="0">
                <a:solidFill>
                  <a:srgbClr val="800000"/>
                </a:solidFill>
              </a:rPr>
              <a:t>.  Do not fear any of those things which you are about to suffer.’” </a:t>
            </a:r>
            <a:r>
              <a:rPr lang="en-US" sz="2200" dirty="0"/>
              <a:t>(</a:t>
            </a:r>
            <a:r>
              <a:rPr lang="en-US" sz="2200" b="1" dirty="0">
                <a:solidFill>
                  <a:srgbClr val="800000"/>
                </a:solidFill>
              </a:rPr>
              <a:t>Revelation 2:8-10</a:t>
            </a:r>
            <a:r>
              <a:rPr lang="en-US" sz="2200" dirty="0" smtClean="0"/>
              <a:t>)</a:t>
            </a:r>
          </a:p>
          <a:p>
            <a:pPr marL="346075" lvl="0" indent="-346075">
              <a:spcBef>
                <a:spcPts val="200"/>
              </a:spcBef>
              <a:buFont typeface="+mj-lt"/>
              <a:buAutoNum type="arabicPeriod" startAt="5"/>
            </a:pPr>
            <a:r>
              <a:rPr lang="en-US" sz="2200" dirty="0" smtClean="0"/>
              <a:t>Was </a:t>
            </a:r>
            <a:r>
              <a:rPr lang="en-US" sz="2200" dirty="0"/>
              <a:t>the church in Smyrna being persecuted by literal Jews?  If not, how would these people have been figuratively, spiritually similar to Jews</a:t>
            </a:r>
            <a:r>
              <a:rPr lang="en-US" sz="2200" dirty="0" smtClean="0"/>
              <a:t>?</a:t>
            </a:r>
          </a:p>
          <a:p>
            <a:pPr>
              <a:spcBef>
                <a:spcPts val="200"/>
              </a:spcBef>
            </a:pPr>
            <a:r>
              <a:rPr lang="en-US" sz="2200" dirty="0" smtClean="0"/>
              <a:t>Symbolic of false Christians, supposed God’s people (</a:t>
            </a:r>
            <a:r>
              <a:rPr lang="en-US" sz="2200" b="1" dirty="0" smtClean="0">
                <a:solidFill>
                  <a:srgbClr val="800000"/>
                </a:solidFill>
              </a:rPr>
              <a:t>Gal. 6:16; Rom. 9:6</a:t>
            </a:r>
            <a:r>
              <a:rPr lang="en-US" sz="2200" dirty="0" smtClean="0"/>
              <a:t>).</a:t>
            </a:r>
          </a:p>
          <a:p>
            <a:pPr>
              <a:spcBef>
                <a:spcPts val="200"/>
              </a:spcBef>
            </a:pPr>
            <a:r>
              <a:rPr lang="en-US" sz="2200" dirty="0" smtClean="0"/>
              <a:t>Or, literal Jews, like </a:t>
            </a:r>
            <a:r>
              <a:rPr lang="en-US" sz="2200" b="1" i="1" dirty="0" smtClean="0"/>
              <a:t>literal</a:t>
            </a:r>
            <a:r>
              <a:rPr lang="en-US" sz="2200" dirty="0" smtClean="0"/>
              <a:t> </a:t>
            </a:r>
            <a:r>
              <a:rPr lang="en-US" sz="2200" i="1" dirty="0" smtClean="0">
                <a:solidFill>
                  <a:srgbClr val="800000"/>
                </a:solidFill>
              </a:rPr>
              <a:t>“apostles”</a:t>
            </a:r>
            <a:r>
              <a:rPr lang="en-US" sz="2200" dirty="0" smtClean="0"/>
              <a:t> &amp;</a:t>
            </a:r>
            <a:r>
              <a:rPr lang="en-US" sz="2200" i="1" dirty="0" smtClean="0">
                <a:solidFill>
                  <a:srgbClr val="800000"/>
                </a:solidFill>
              </a:rPr>
              <a:t>“</a:t>
            </a:r>
            <a:r>
              <a:rPr lang="en-US" sz="2200" i="1" dirty="0" err="1" smtClean="0">
                <a:solidFill>
                  <a:srgbClr val="800000"/>
                </a:solidFill>
              </a:rPr>
              <a:t>Nicolaitans</a:t>
            </a:r>
            <a:r>
              <a:rPr lang="en-US" sz="2200" i="1" dirty="0" smtClean="0">
                <a:solidFill>
                  <a:srgbClr val="800000"/>
                </a:solidFill>
              </a:rPr>
              <a:t>”</a:t>
            </a:r>
            <a:r>
              <a:rPr lang="en-US" sz="2200" dirty="0" smtClean="0"/>
              <a:t> (</a:t>
            </a:r>
            <a:r>
              <a:rPr lang="en-US" sz="2200" b="1" dirty="0" smtClean="0">
                <a:solidFill>
                  <a:srgbClr val="800000"/>
                </a:solidFill>
              </a:rPr>
              <a:t>2:2, 6</a:t>
            </a:r>
            <a:r>
              <a:rPr lang="en-US" sz="2200" dirty="0" smtClean="0"/>
              <a:t>).</a:t>
            </a:r>
          </a:p>
          <a:p>
            <a:pPr>
              <a:spcBef>
                <a:spcPts val="200"/>
              </a:spcBef>
            </a:pPr>
            <a:r>
              <a:rPr lang="en-US" sz="2200" dirty="0" smtClean="0"/>
              <a:t>Temple to Tiberius.  Center of emperor worship.</a:t>
            </a:r>
          </a:p>
          <a:p>
            <a:pPr>
              <a:spcBef>
                <a:spcPts val="200"/>
              </a:spcBef>
            </a:pPr>
            <a:r>
              <a:rPr lang="en-US" sz="2200" dirty="0" smtClean="0"/>
              <a:t>True Jews would not worship emperor (</a:t>
            </a:r>
            <a:r>
              <a:rPr lang="en-US" sz="2200" b="1" dirty="0" smtClean="0">
                <a:solidFill>
                  <a:srgbClr val="800000"/>
                </a:solidFill>
              </a:rPr>
              <a:t>Esther 3:1-5</a:t>
            </a:r>
            <a:r>
              <a:rPr lang="en-US" sz="2200" dirty="0" smtClean="0"/>
              <a:t>).  These did.</a:t>
            </a:r>
          </a:p>
          <a:p>
            <a:pPr>
              <a:spcBef>
                <a:spcPts val="200"/>
              </a:spcBef>
            </a:pPr>
            <a:r>
              <a:rPr lang="en-US" sz="2200" dirty="0" smtClean="0"/>
              <a:t>These Jews happily reported Christians to Rome.</a:t>
            </a:r>
          </a:p>
        </p:txBody>
      </p:sp>
    </p:spTree>
    <p:extLst>
      <p:ext uri="{BB962C8B-B14F-4D97-AF65-F5344CB8AC3E}">
        <p14:creationId xmlns:p14="http://schemas.microsoft.com/office/powerpoint/2010/main" val="26700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Faithful until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Jesus expected them to be prepared to suffer to what extent</a:t>
            </a:r>
            <a:r>
              <a:rPr lang="en-US" dirty="0" smtClean="0"/>
              <a:t>?  Was this a literal </a:t>
            </a:r>
            <a:r>
              <a:rPr lang="en-US" i="1" dirty="0" smtClean="0"/>
              <a:t>“ten days”</a:t>
            </a:r>
            <a:r>
              <a:rPr lang="en-US" dirty="0" smtClean="0"/>
              <a:t>?  If not, what did it represent?</a:t>
            </a:r>
          </a:p>
          <a:p>
            <a:pPr marL="0" indent="0">
              <a:spcBef>
                <a:spcPts val="0"/>
              </a:spcBef>
              <a:buNone/>
            </a:pPr>
            <a:r>
              <a:rPr lang="en-US" i="1" dirty="0">
                <a:solidFill>
                  <a:srgbClr val="800000"/>
                </a:solidFill>
              </a:rPr>
              <a:t>“Do not fear any of those things which </a:t>
            </a:r>
            <a:r>
              <a:rPr lang="en-US" b="1" i="1" dirty="0">
                <a:solidFill>
                  <a:srgbClr val="800000"/>
                </a:solidFill>
              </a:rPr>
              <a:t>you are </a:t>
            </a:r>
            <a:r>
              <a:rPr lang="en-US" b="1" i="1" u="sng" dirty="0">
                <a:solidFill>
                  <a:srgbClr val="800000"/>
                </a:solidFill>
              </a:rPr>
              <a:t>about to</a:t>
            </a:r>
            <a:r>
              <a:rPr lang="en-US" b="1" i="1" dirty="0">
                <a:solidFill>
                  <a:srgbClr val="800000"/>
                </a:solidFill>
              </a:rPr>
              <a:t> suffer</a:t>
            </a:r>
            <a:r>
              <a:rPr lang="en-US" i="1" dirty="0">
                <a:solidFill>
                  <a:srgbClr val="800000"/>
                </a:solidFill>
              </a:rPr>
              <a:t>. Indeed, </a:t>
            </a:r>
            <a:r>
              <a:rPr lang="en-US" b="1" i="1" u="sng" dirty="0">
                <a:solidFill>
                  <a:srgbClr val="800000"/>
                </a:solidFill>
              </a:rPr>
              <a:t>the devil</a:t>
            </a:r>
            <a:r>
              <a:rPr lang="en-US" b="1" i="1" dirty="0">
                <a:solidFill>
                  <a:srgbClr val="800000"/>
                </a:solidFill>
              </a:rPr>
              <a:t> is about to throw </a:t>
            </a:r>
            <a:r>
              <a:rPr lang="en-US" b="1" i="1" u="sng" dirty="0">
                <a:solidFill>
                  <a:srgbClr val="800000"/>
                </a:solidFill>
              </a:rPr>
              <a:t>some of you into prison</a:t>
            </a:r>
            <a:r>
              <a:rPr lang="en-US" b="1" i="1" dirty="0">
                <a:solidFill>
                  <a:srgbClr val="800000"/>
                </a:solidFill>
              </a:rPr>
              <a:t>, that you may be </a:t>
            </a:r>
            <a:r>
              <a:rPr lang="en-US" b="1" i="1" u="sng" dirty="0">
                <a:solidFill>
                  <a:srgbClr val="800000"/>
                </a:solidFill>
              </a:rPr>
              <a:t>tested</a:t>
            </a:r>
            <a:r>
              <a:rPr lang="en-US" i="1" dirty="0">
                <a:solidFill>
                  <a:srgbClr val="800000"/>
                </a:solidFill>
              </a:rPr>
              <a:t>, and </a:t>
            </a:r>
            <a:r>
              <a:rPr lang="en-US" b="1" i="1" dirty="0">
                <a:solidFill>
                  <a:srgbClr val="800000"/>
                </a:solidFill>
              </a:rPr>
              <a:t>you will have tribulation </a:t>
            </a:r>
            <a:r>
              <a:rPr lang="en-US" b="1" i="1" u="sng" dirty="0">
                <a:solidFill>
                  <a:srgbClr val="800000"/>
                </a:solidFill>
              </a:rPr>
              <a:t>ten days</a:t>
            </a:r>
            <a:r>
              <a:rPr lang="en-US" i="1" dirty="0">
                <a:solidFill>
                  <a:srgbClr val="800000"/>
                </a:solidFill>
              </a:rPr>
              <a:t>. </a:t>
            </a:r>
            <a:r>
              <a:rPr lang="en-US" b="1" i="1" dirty="0">
                <a:solidFill>
                  <a:srgbClr val="800000"/>
                </a:solidFill>
              </a:rPr>
              <a:t>Be </a:t>
            </a:r>
            <a:r>
              <a:rPr lang="en-US" b="1" i="1" u="sng" dirty="0">
                <a:solidFill>
                  <a:srgbClr val="800000"/>
                </a:solidFill>
              </a:rPr>
              <a:t>faithful until death</a:t>
            </a:r>
            <a:r>
              <a:rPr lang="en-US" i="1" dirty="0">
                <a:solidFill>
                  <a:srgbClr val="800000"/>
                </a:solidFill>
              </a:rPr>
              <a:t>, and </a:t>
            </a:r>
            <a:r>
              <a:rPr lang="en-US" b="1" i="1" dirty="0">
                <a:solidFill>
                  <a:srgbClr val="800000"/>
                </a:solidFill>
              </a:rPr>
              <a:t>I will give you the </a:t>
            </a:r>
            <a:r>
              <a:rPr lang="en-US" b="1" i="1" u="sng" dirty="0">
                <a:solidFill>
                  <a:srgbClr val="800000"/>
                </a:solidFill>
              </a:rPr>
              <a:t>crown of life</a:t>
            </a:r>
            <a:r>
              <a:rPr lang="en-US" i="1" dirty="0">
                <a:solidFill>
                  <a:srgbClr val="800000"/>
                </a:solidFill>
              </a:rPr>
              <a:t>” </a:t>
            </a:r>
            <a:r>
              <a:rPr lang="en-US" dirty="0"/>
              <a:t>(</a:t>
            </a:r>
            <a:r>
              <a:rPr lang="en-US" b="1" dirty="0">
                <a:solidFill>
                  <a:srgbClr val="800000"/>
                </a:solidFill>
              </a:rPr>
              <a:t>Revelation 2:10</a:t>
            </a:r>
            <a:r>
              <a:rPr lang="en-US" dirty="0"/>
              <a:t>)</a:t>
            </a:r>
          </a:p>
          <a:p>
            <a:r>
              <a:rPr lang="en-US" dirty="0" smtClean="0"/>
              <a:t>Be prepared to suffer complete, full </a:t>
            </a:r>
            <a:r>
              <a:rPr lang="en-US" i="1" dirty="0" smtClean="0">
                <a:solidFill>
                  <a:srgbClr val="800000"/>
                </a:solidFill>
              </a:rPr>
              <a:t>“tribulation”</a:t>
            </a:r>
            <a:r>
              <a:rPr lang="en-US" dirty="0" smtClean="0"/>
              <a:t> (10 days).</a:t>
            </a:r>
          </a:p>
          <a:p>
            <a:r>
              <a:rPr lang="en-US" dirty="0" smtClean="0"/>
              <a:t>Include imprisonment – possibly martyrdom, death.</a:t>
            </a:r>
          </a:p>
          <a:p>
            <a:r>
              <a:rPr lang="en-US" dirty="0" smtClean="0"/>
              <a:t>Needed to understand it was not the end, but a </a:t>
            </a:r>
            <a:r>
              <a:rPr lang="en-US" i="1" dirty="0" smtClean="0">
                <a:solidFill>
                  <a:srgbClr val="800000"/>
                </a:solidFill>
              </a:rPr>
              <a:t>“test”</a:t>
            </a:r>
            <a:r>
              <a:rPr lang="en-US" dirty="0" smtClean="0"/>
              <a:t> with a reward.</a:t>
            </a:r>
          </a:p>
          <a:p>
            <a:r>
              <a:rPr lang="en-US" dirty="0" smtClean="0"/>
              <a:t>Incidentally, passing but first reference to </a:t>
            </a:r>
            <a:r>
              <a:rPr lang="en-US" i="1" dirty="0" smtClean="0">
                <a:solidFill>
                  <a:srgbClr val="800000"/>
                </a:solidFill>
              </a:rPr>
              <a:t>“the devil”</a:t>
            </a:r>
            <a:r>
              <a:rPr lang="en-US" dirty="0" smtClean="0"/>
              <a:t>.</a:t>
            </a:r>
            <a:endParaRPr lang="en-US" dirty="0"/>
          </a:p>
          <a:p>
            <a:pPr marL="0" lvl="0" indent="0">
              <a:buNone/>
            </a:pPr>
            <a:endParaRPr lang="en-US" dirty="0" smtClean="0"/>
          </a:p>
        </p:txBody>
      </p:sp>
    </p:spTree>
    <p:extLst>
      <p:ext uri="{BB962C8B-B14F-4D97-AF65-F5344CB8AC3E}">
        <p14:creationId xmlns:p14="http://schemas.microsoft.com/office/powerpoint/2010/main" val="25533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Crown of Life”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smtClean="0"/>
              <a:t>How </a:t>
            </a:r>
            <a:r>
              <a:rPr lang="en-US" dirty="0"/>
              <a:t>would His final benediction to them have exhorted them?</a:t>
            </a:r>
          </a:p>
          <a:p>
            <a:pPr marL="0" indent="0">
              <a:spcBef>
                <a:spcPts val="0"/>
              </a:spcBef>
              <a:buNone/>
            </a:pPr>
            <a:r>
              <a:rPr lang="en-US" i="1" dirty="0">
                <a:solidFill>
                  <a:srgbClr val="800000"/>
                </a:solidFill>
              </a:rPr>
              <a:t>“Do not fear any of those things which you are about to suffer. Indeed, the devil is about to throw some of you into prison, that you may be tested, and you will have tribulation ten days. </a:t>
            </a:r>
            <a:r>
              <a:rPr lang="en-US" b="1" i="1" dirty="0">
                <a:solidFill>
                  <a:srgbClr val="800000"/>
                </a:solidFill>
              </a:rPr>
              <a:t>Be faithful until </a:t>
            </a:r>
            <a:r>
              <a:rPr lang="en-US" b="1" i="1" u="sng" dirty="0">
                <a:solidFill>
                  <a:srgbClr val="800000"/>
                </a:solidFill>
              </a:rPr>
              <a:t>death</a:t>
            </a:r>
            <a:r>
              <a:rPr lang="en-US" i="1" dirty="0">
                <a:solidFill>
                  <a:srgbClr val="800000"/>
                </a:solidFill>
              </a:rPr>
              <a:t>, and </a:t>
            </a:r>
            <a:r>
              <a:rPr lang="en-US" b="1" i="1" dirty="0">
                <a:solidFill>
                  <a:srgbClr val="800000"/>
                </a:solidFill>
              </a:rPr>
              <a:t>I will give you the </a:t>
            </a:r>
            <a:r>
              <a:rPr lang="en-US" b="1" i="1" u="sng" dirty="0">
                <a:solidFill>
                  <a:srgbClr val="800000"/>
                </a:solidFill>
              </a:rPr>
              <a:t>crown of </a:t>
            </a:r>
            <a:r>
              <a:rPr lang="en-US" b="1" i="1" u="sng" dirty="0" smtClean="0">
                <a:solidFill>
                  <a:srgbClr val="800000"/>
                </a:solidFill>
              </a:rPr>
              <a:t>life</a:t>
            </a:r>
            <a:r>
              <a:rPr lang="en-US" i="1" dirty="0" smtClean="0">
                <a:solidFill>
                  <a:srgbClr val="800000"/>
                </a:solidFill>
              </a:rPr>
              <a:t>.  He </a:t>
            </a:r>
            <a:r>
              <a:rPr lang="en-US" i="1" dirty="0">
                <a:solidFill>
                  <a:srgbClr val="800000"/>
                </a:solidFill>
              </a:rPr>
              <a:t>who has an ear, let him hear what the Spirit says to the churches. </a:t>
            </a:r>
            <a:r>
              <a:rPr lang="en-US" b="1" i="1" dirty="0">
                <a:solidFill>
                  <a:srgbClr val="800000"/>
                </a:solidFill>
              </a:rPr>
              <a:t>He who </a:t>
            </a:r>
            <a:r>
              <a:rPr lang="en-US" b="1" i="1" u="sng" dirty="0">
                <a:solidFill>
                  <a:srgbClr val="800000"/>
                </a:solidFill>
              </a:rPr>
              <a:t>overcomes</a:t>
            </a:r>
            <a:r>
              <a:rPr lang="en-US" b="1" i="1" dirty="0">
                <a:solidFill>
                  <a:srgbClr val="800000"/>
                </a:solidFill>
              </a:rPr>
              <a:t> shall not be hurt by </a:t>
            </a:r>
            <a:r>
              <a:rPr lang="en-US" b="1" i="1" u="sng" dirty="0">
                <a:solidFill>
                  <a:srgbClr val="800000"/>
                </a:solidFill>
              </a:rPr>
              <a:t>the second death</a:t>
            </a:r>
            <a:r>
              <a:rPr lang="en-US" i="1" dirty="0" smtClean="0">
                <a:solidFill>
                  <a:srgbClr val="800000"/>
                </a:solidFill>
              </a:rPr>
              <a:t>.’” </a:t>
            </a:r>
            <a:r>
              <a:rPr lang="en-US" dirty="0"/>
              <a:t>(</a:t>
            </a:r>
            <a:r>
              <a:rPr lang="en-US" b="1" dirty="0">
                <a:solidFill>
                  <a:srgbClr val="800000"/>
                </a:solidFill>
              </a:rPr>
              <a:t>Revelation </a:t>
            </a:r>
            <a:r>
              <a:rPr lang="en-US" b="1" dirty="0" smtClean="0">
                <a:solidFill>
                  <a:srgbClr val="800000"/>
                </a:solidFill>
              </a:rPr>
              <a:t>2:10-11</a:t>
            </a:r>
            <a:r>
              <a:rPr lang="en-US" dirty="0" smtClean="0"/>
              <a:t>)</a:t>
            </a:r>
            <a:endParaRPr lang="en-US" dirty="0"/>
          </a:p>
          <a:p>
            <a:r>
              <a:rPr lang="en-US" dirty="0" smtClean="0"/>
              <a:t>A new life follows the first death.</a:t>
            </a:r>
          </a:p>
          <a:p>
            <a:r>
              <a:rPr lang="en-US" dirty="0" smtClean="0"/>
              <a:t>Overcoming would provide a reward of life and immunity to </a:t>
            </a:r>
            <a:r>
              <a:rPr lang="en-US" i="1" dirty="0" smtClean="0">
                <a:solidFill>
                  <a:srgbClr val="800000"/>
                </a:solidFill>
              </a:rPr>
              <a:t>“the second death”</a:t>
            </a:r>
            <a:r>
              <a:rPr lang="en-US" dirty="0" smtClean="0"/>
              <a:t>. (</a:t>
            </a:r>
            <a:r>
              <a:rPr lang="en-US" b="1" dirty="0" smtClean="0">
                <a:solidFill>
                  <a:srgbClr val="800000"/>
                </a:solidFill>
              </a:rPr>
              <a:t>20:14-15; 21:8</a:t>
            </a:r>
            <a:r>
              <a:rPr lang="en-US" dirty="0" smtClean="0"/>
              <a:t>).</a:t>
            </a:r>
          </a:p>
          <a:p>
            <a:r>
              <a:rPr lang="en-US" dirty="0" smtClean="0"/>
              <a:t>Another death is coming, more to be feared than the first.</a:t>
            </a:r>
            <a:endParaRPr lang="en-US" dirty="0"/>
          </a:p>
          <a:p>
            <a:pPr marL="0" lvl="0" indent="0">
              <a:buNone/>
            </a:pPr>
            <a:endParaRPr lang="en-US" dirty="0" smtClean="0"/>
          </a:p>
        </p:txBody>
      </p:sp>
    </p:spTree>
    <p:extLst>
      <p:ext uri="{BB962C8B-B14F-4D97-AF65-F5344CB8AC3E}">
        <p14:creationId xmlns:p14="http://schemas.microsoft.com/office/powerpoint/2010/main" val="8251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a:t>
            </a:r>
            <a:r>
              <a:rPr lang="en-US" dirty="0" err="1" smtClean="0"/>
              <a:t>Pergamos</a:t>
            </a:r>
            <a:endParaRPr lang="en-US" dirty="0" smtClean="0"/>
          </a:p>
          <a:p>
            <a:r>
              <a:rPr lang="en-US" dirty="0" smtClean="0"/>
              <a:t>Revelation 2:12-17</a:t>
            </a:r>
            <a:endParaRPr lang="en-US" dirty="0"/>
          </a:p>
        </p:txBody>
      </p:sp>
    </p:spTree>
    <p:extLst>
      <p:ext uri="{BB962C8B-B14F-4D97-AF65-F5344CB8AC3E}">
        <p14:creationId xmlns:p14="http://schemas.microsoft.com/office/powerpoint/2010/main" val="1775274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in Satan’s Capital</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8"/>
            </a:pPr>
            <a:r>
              <a:rPr lang="en-US" dirty="0"/>
              <a:t>What commendation did Jesus provide the church in </a:t>
            </a:r>
            <a:r>
              <a:rPr lang="en-US" dirty="0" err="1"/>
              <a:t>Pergamos</a:t>
            </a:r>
            <a:r>
              <a:rPr lang="en-US" dirty="0" smtClean="0"/>
              <a:t>?</a:t>
            </a:r>
          </a:p>
          <a:p>
            <a:pPr marL="0" indent="0">
              <a:lnSpc>
                <a:spcPct val="95000"/>
              </a:lnSpc>
              <a:spcBef>
                <a:spcPts val="0"/>
              </a:spcBef>
              <a:buNone/>
            </a:pPr>
            <a:r>
              <a:rPr lang="en-US" i="1" dirty="0" smtClean="0">
                <a:solidFill>
                  <a:srgbClr val="800000"/>
                </a:solidFill>
              </a:rPr>
              <a:t>“I </a:t>
            </a:r>
            <a:r>
              <a:rPr lang="en-US" i="1" dirty="0">
                <a:solidFill>
                  <a:srgbClr val="800000"/>
                </a:solidFill>
              </a:rPr>
              <a:t>know </a:t>
            </a:r>
            <a:r>
              <a:rPr lang="en-US" b="1" i="1" dirty="0">
                <a:solidFill>
                  <a:srgbClr val="800000"/>
                </a:solidFill>
              </a:rPr>
              <a:t>your works</a:t>
            </a:r>
            <a:r>
              <a:rPr lang="en-US" i="1" dirty="0">
                <a:solidFill>
                  <a:srgbClr val="800000"/>
                </a:solidFill>
              </a:rPr>
              <a:t>, and </a:t>
            </a:r>
            <a:r>
              <a:rPr lang="en-US" b="1" i="1" dirty="0">
                <a:solidFill>
                  <a:srgbClr val="800000"/>
                </a:solidFill>
              </a:rPr>
              <a:t>where you dwell</a:t>
            </a:r>
            <a:r>
              <a:rPr lang="en-US" i="1" dirty="0">
                <a:solidFill>
                  <a:srgbClr val="800000"/>
                </a:solidFill>
              </a:rPr>
              <a:t>, </a:t>
            </a:r>
            <a:r>
              <a:rPr lang="en-US" b="1" i="1" dirty="0">
                <a:solidFill>
                  <a:srgbClr val="800000"/>
                </a:solidFill>
              </a:rPr>
              <a:t>where </a:t>
            </a:r>
            <a:r>
              <a:rPr lang="en-US" b="1" i="1" u="sng" dirty="0" smtClean="0">
                <a:solidFill>
                  <a:srgbClr val="800000"/>
                </a:solidFill>
              </a:rPr>
              <a:t>Satan’s </a:t>
            </a:r>
            <a:r>
              <a:rPr lang="en-US" b="1" i="1" u="sng" dirty="0">
                <a:solidFill>
                  <a:srgbClr val="800000"/>
                </a:solidFill>
              </a:rPr>
              <a:t>throne</a:t>
            </a:r>
            <a:r>
              <a:rPr lang="en-US" b="1" i="1" dirty="0">
                <a:solidFill>
                  <a:srgbClr val="800000"/>
                </a:solidFill>
              </a:rPr>
              <a:t> is</a:t>
            </a:r>
            <a:r>
              <a:rPr lang="en-US" i="1" dirty="0">
                <a:solidFill>
                  <a:srgbClr val="800000"/>
                </a:solidFill>
              </a:rPr>
              <a:t>. And </a:t>
            </a:r>
            <a:r>
              <a:rPr lang="en-US" b="1" i="1" dirty="0">
                <a:solidFill>
                  <a:srgbClr val="800000"/>
                </a:solidFill>
              </a:rPr>
              <a:t>you </a:t>
            </a:r>
            <a:r>
              <a:rPr lang="en-US" b="1" i="1" u="sng" dirty="0">
                <a:solidFill>
                  <a:srgbClr val="800000"/>
                </a:solidFill>
              </a:rPr>
              <a:t>hold fast</a:t>
            </a:r>
            <a:r>
              <a:rPr lang="en-US" b="1" i="1" dirty="0">
                <a:solidFill>
                  <a:srgbClr val="800000"/>
                </a:solidFill>
              </a:rPr>
              <a:t> to My name</a:t>
            </a:r>
            <a:r>
              <a:rPr lang="en-US" i="1" dirty="0">
                <a:solidFill>
                  <a:srgbClr val="800000"/>
                </a:solidFill>
              </a:rPr>
              <a:t>, and </a:t>
            </a:r>
            <a:r>
              <a:rPr lang="en-US" b="1" i="1" dirty="0">
                <a:solidFill>
                  <a:srgbClr val="800000"/>
                </a:solidFill>
              </a:rPr>
              <a:t>did </a:t>
            </a:r>
            <a:r>
              <a:rPr lang="en-US" b="1" i="1" u="sng" dirty="0">
                <a:solidFill>
                  <a:srgbClr val="800000"/>
                </a:solidFill>
              </a:rPr>
              <a:t>not deny</a:t>
            </a:r>
            <a:r>
              <a:rPr lang="en-US" b="1" i="1" dirty="0">
                <a:solidFill>
                  <a:srgbClr val="800000"/>
                </a:solidFill>
              </a:rPr>
              <a:t> My faith</a:t>
            </a:r>
            <a:r>
              <a:rPr lang="en-US" i="1" dirty="0">
                <a:solidFill>
                  <a:srgbClr val="800000"/>
                </a:solidFill>
              </a:rPr>
              <a:t> even in the days in which </a:t>
            </a:r>
            <a:r>
              <a:rPr lang="en-US" b="1" i="1" dirty="0">
                <a:solidFill>
                  <a:srgbClr val="800000"/>
                </a:solidFill>
              </a:rPr>
              <a:t>Antipas was My faithful </a:t>
            </a:r>
            <a:r>
              <a:rPr lang="en-US" b="1" i="1" u="sng" dirty="0">
                <a:solidFill>
                  <a:srgbClr val="800000"/>
                </a:solidFill>
              </a:rPr>
              <a:t>martyr</a:t>
            </a:r>
            <a:r>
              <a:rPr lang="en-US" i="1" dirty="0">
                <a:solidFill>
                  <a:srgbClr val="800000"/>
                </a:solidFill>
              </a:rPr>
              <a:t>,</a:t>
            </a:r>
            <a:r>
              <a:rPr lang="en-US" b="1" i="1" dirty="0">
                <a:solidFill>
                  <a:srgbClr val="800000"/>
                </a:solidFill>
              </a:rPr>
              <a:t> who was </a:t>
            </a:r>
            <a:r>
              <a:rPr lang="en-US" b="1" i="1" u="sng" dirty="0">
                <a:solidFill>
                  <a:srgbClr val="800000"/>
                </a:solidFill>
              </a:rPr>
              <a:t>killed among you</a:t>
            </a:r>
            <a:r>
              <a:rPr lang="en-US" b="1" i="1" dirty="0">
                <a:solidFill>
                  <a:srgbClr val="800000"/>
                </a:solidFill>
              </a:rPr>
              <a:t>, </a:t>
            </a:r>
            <a:r>
              <a:rPr lang="en-US" b="1" i="1" u="sng" dirty="0">
                <a:solidFill>
                  <a:srgbClr val="800000"/>
                </a:solidFill>
              </a:rPr>
              <a:t>where Satan dwells</a:t>
            </a:r>
            <a:r>
              <a:rPr lang="en-US" i="1" dirty="0" smtClean="0">
                <a:solidFill>
                  <a:srgbClr val="800000"/>
                </a:solidFill>
              </a:rPr>
              <a:t>.”</a:t>
            </a:r>
            <a:r>
              <a:rPr lang="en-US" dirty="0" smtClean="0"/>
              <a:t> </a:t>
            </a:r>
            <a:r>
              <a:rPr lang="en-US" dirty="0"/>
              <a:t>(</a:t>
            </a:r>
            <a:r>
              <a:rPr lang="en-US" b="1" dirty="0">
                <a:solidFill>
                  <a:srgbClr val="800000"/>
                </a:solidFill>
              </a:rPr>
              <a:t>Revelation </a:t>
            </a:r>
            <a:r>
              <a:rPr lang="en-US" b="1" dirty="0" smtClean="0">
                <a:solidFill>
                  <a:srgbClr val="800000"/>
                </a:solidFill>
              </a:rPr>
              <a:t>2:13</a:t>
            </a:r>
            <a:r>
              <a:rPr lang="en-US" dirty="0" smtClean="0"/>
              <a:t>)</a:t>
            </a:r>
          </a:p>
          <a:p>
            <a:pPr>
              <a:lnSpc>
                <a:spcPct val="95000"/>
              </a:lnSpc>
              <a:spcBef>
                <a:spcPts val="0"/>
              </a:spcBef>
            </a:pPr>
            <a:r>
              <a:rPr lang="en-US" dirty="0" smtClean="0"/>
              <a:t>Official capital of Asia Minor.</a:t>
            </a:r>
          </a:p>
          <a:p>
            <a:pPr>
              <a:lnSpc>
                <a:spcPct val="95000"/>
              </a:lnSpc>
              <a:spcBef>
                <a:spcPts val="0"/>
              </a:spcBef>
            </a:pPr>
            <a:r>
              <a:rPr lang="en-US" dirty="0" err="1" smtClean="0"/>
              <a:t>Pergamos</a:t>
            </a:r>
            <a:r>
              <a:rPr lang="en-US" dirty="0" smtClean="0"/>
              <a:t> was the most idolatrous.</a:t>
            </a:r>
          </a:p>
          <a:p>
            <a:pPr>
              <a:lnSpc>
                <a:spcPct val="95000"/>
              </a:lnSpc>
              <a:spcBef>
                <a:spcPts val="0"/>
              </a:spcBef>
            </a:pPr>
            <a:r>
              <a:rPr lang="en-US" dirty="0" smtClean="0"/>
              <a:t>Temples to Zeus, Athene, Dionysus, Aesculapius, Roma, &amp; Augustus.</a:t>
            </a:r>
          </a:p>
          <a:p>
            <a:pPr>
              <a:lnSpc>
                <a:spcPct val="95000"/>
              </a:lnSpc>
              <a:spcBef>
                <a:spcPts val="0"/>
              </a:spcBef>
            </a:pPr>
            <a:r>
              <a:rPr lang="en-US" dirty="0" smtClean="0"/>
              <a:t>Center of Imperial Cult (emperor worship).</a:t>
            </a:r>
          </a:p>
          <a:p>
            <a:pPr>
              <a:lnSpc>
                <a:spcPct val="95000"/>
              </a:lnSpc>
              <a:spcBef>
                <a:spcPts val="0"/>
              </a:spcBef>
            </a:pPr>
            <a:r>
              <a:rPr lang="en-US" dirty="0" smtClean="0"/>
              <a:t>Legal, political center for district.</a:t>
            </a:r>
          </a:p>
          <a:p>
            <a:pPr>
              <a:lnSpc>
                <a:spcPct val="95000"/>
              </a:lnSpc>
              <a:spcBef>
                <a:spcPts val="0"/>
              </a:spcBef>
            </a:pPr>
            <a:r>
              <a:rPr lang="en-US" dirty="0" smtClean="0"/>
              <a:t>Lived in an extremely difficult place, where Satan ruled and lived.</a:t>
            </a:r>
          </a:p>
          <a:p>
            <a:pPr>
              <a:lnSpc>
                <a:spcPct val="95000"/>
              </a:lnSpc>
              <a:spcBef>
                <a:spcPts val="0"/>
              </a:spcBef>
            </a:pPr>
            <a:r>
              <a:rPr lang="en-US" dirty="0" smtClean="0"/>
              <a:t>Some had already given their life in faithfulness – not unseen.</a:t>
            </a:r>
          </a:p>
        </p:txBody>
      </p:sp>
    </p:spTree>
    <p:extLst>
      <p:ext uri="{BB962C8B-B14F-4D97-AF65-F5344CB8AC3E}">
        <p14:creationId xmlns:p14="http://schemas.microsoft.com/office/powerpoint/2010/main" val="14541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Deceived through False Doctrine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9"/>
            </a:pPr>
            <a:r>
              <a:rPr lang="en-US" dirty="0"/>
              <a:t>Was everyone in </a:t>
            </a:r>
            <a:r>
              <a:rPr lang="en-US" dirty="0" err="1"/>
              <a:t>Pergamos</a:t>
            </a:r>
            <a:r>
              <a:rPr lang="en-US" dirty="0"/>
              <a:t> similarly uncompromising?  How had they compromised?  Why might they have been more vulnerable or open to this form of compromise compared to </a:t>
            </a:r>
            <a:r>
              <a:rPr lang="en-US" dirty="0" smtClean="0"/>
              <a:t>Antipas’ </a:t>
            </a:r>
            <a:r>
              <a:rPr lang="en-US" dirty="0"/>
              <a:t>exhibition of conviction?  What lessons can we learn from them?</a:t>
            </a:r>
            <a:endParaRPr lang="en-US" dirty="0" smtClean="0"/>
          </a:p>
          <a:p>
            <a:pPr marL="0" indent="0">
              <a:lnSpc>
                <a:spcPct val="95000"/>
              </a:lnSpc>
              <a:spcBef>
                <a:spcPts val="0"/>
              </a:spcBef>
              <a:buNone/>
            </a:pPr>
            <a:r>
              <a:rPr lang="en-US" i="1" dirty="0" smtClean="0">
                <a:solidFill>
                  <a:srgbClr val="800000"/>
                </a:solidFill>
              </a:rPr>
              <a:t>“But </a:t>
            </a:r>
            <a:r>
              <a:rPr lang="en-US" b="1" i="1" dirty="0">
                <a:solidFill>
                  <a:srgbClr val="800000"/>
                </a:solidFill>
              </a:rPr>
              <a:t>I have a few things against you</a:t>
            </a:r>
            <a:r>
              <a:rPr lang="en-US" i="1" dirty="0">
                <a:solidFill>
                  <a:srgbClr val="800000"/>
                </a:solidFill>
              </a:rPr>
              <a:t>, because you have </a:t>
            </a:r>
            <a:r>
              <a:rPr lang="en-US" i="1" dirty="0" err="1">
                <a:solidFill>
                  <a:srgbClr val="800000"/>
                </a:solidFill>
              </a:rPr>
              <a:t>there</a:t>
            </a:r>
            <a:r>
              <a:rPr lang="en-US" i="1" dirty="0">
                <a:solidFill>
                  <a:srgbClr val="800000"/>
                </a:solidFill>
              </a:rPr>
              <a:t> </a:t>
            </a:r>
            <a:r>
              <a:rPr lang="en-US" b="1" i="1" dirty="0">
                <a:solidFill>
                  <a:srgbClr val="800000"/>
                </a:solidFill>
              </a:rPr>
              <a:t>those who hold </a:t>
            </a:r>
            <a:r>
              <a:rPr lang="en-US" b="1" i="1" u="sng" dirty="0">
                <a:solidFill>
                  <a:srgbClr val="800000"/>
                </a:solidFill>
              </a:rPr>
              <a:t>the doctrine of Balaam</a:t>
            </a:r>
            <a:r>
              <a:rPr lang="en-US" i="1" dirty="0">
                <a:solidFill>
                  <a:srgbClr val="800000"/>
                </a:solidFill>
              </a:rPr>
              <a:t>, who taught </a:t>
            </a:r>
            <a:r>
              <a:rPr lang="en-US" i="1" dirty="0" err="1">
                <a:solidFill>
                  <a:srgbClr val="800000"/>
                </a:solidFill>
              </a:rPr>
              <a:t>Balak</a:t>
            </a:r>
            <a:r>
              <a:rPr lang="en-US" i="1" dirty="0">
                <a:solidFill>
                  <a:srgbClr val="800000"/>
                </a:solidFill>
              </a:rPr>
              <a:t> to </a:t>
            </a:r>
            <a:r>
              <a:rPr lang="en-US" b="1" i="1" baseline="30000" dirty="0" smtClean="0">
                <a:solidFill>
                  <a:srgbClr val="800000"/>
                </a:solidFill>
              </a:rPr>
              <a:t>1</a:t>
            </a:r>
            <a:r>
              <a:rPr lang="en-US" b="1" i="1" dirty="0" smtClean="0">
                <a:solidFill>
                  <a:srgbClr val="800000"/>
                </a:solidFill>
              </a:rPr>
              <a:t>put </a:t>
            </a:r>
            <a:r>
              <a:rPr lang="en-US" b="1" i="1" dirty="0">
                <a:solidFill>
                  <a:srgbClr val="800000"/>
                </a:solidFill>
              </a:rPr>
              <a:t>a stumbling block before the children of Israel</a:t>
            </a:r>
            <a:r>
              <a:rPr lang="en-US" i="1" dirty="0">
                <a:solidFill>
                  <a:srgbClr val="800000"/>
                </a:solidFill>
              </a:rPr>
              <a:t>, to </a:t>
            </a:r>
            <a:r>
              <a:rPr lang="en-US" b="1" i="1" baseline="30000" dirty="0" smtClean="0">
                <a:solidFill>
                  <a:srgbClr val="800000"/>
                </a:solidFill>
              </a:rPr>
              <a:t>2</a:t>
            </a:r>
            <a:r>
              <a:rPr lang="en-US" b="1" i="1" dirty="0" smtClean="0">
                <a:solidFill>
                  <a:srgbClr val="800000"/>
                </a:solidFill>
              </a:rPr>
              <a:t>eat </a:t>
            </a:r>
            <a:r>
              <a:rPr lang="en-US" b="1" i="1" dirty="0">
                <a:solidFill>
                  <a:srgbClr val="800000"/>
                </a:solidFill>
              </a:rPr>
              <a:t>things sacrificed to idols</a:t>
            </a:r>
            <a:r>
              <a:rPr lang="en-US" i="1" dirty="0">
                <a:solidFill>
                  <a:srgbClr val="800000"/>
                </a:solidFill>
              </a:rPr>
              <a:t>, and to </a:t>
            </a:r>
            <a:r>
              <a:rPr lang="en-US" b="1" i="1" baseline="30000" dirty="0" smtClean="0">
                <a:solidFill>
                  <a:srgbClr val="800000"/>
                </a:solidFill>
              </a:rPr>
              <a:t>3</a:t>
            </a:r>
            <a:r>
              <a:rPr lang="en-US" b="1" i="1" dirty="0" smtClean="0">
                <a:solidFill>
                  <a:srgbClr val="800000"/>
                </a:solidFill>
              </a:rPr>
              <a:t>commit </a:t>
            </a:r>
            <a:r>
              <a:rPr lang="en-US" b="1" i="1" dirty="0">
                <a:solidFill>
                  <a:srgbClr val="800000"/>
                </a:solidFill>
              </a:rPr>
              <a:t>sexual </a:t>
            </a:r>
            <a:r>
              <a:rPr lang="en-US" b="1" i="1" dirty="0" smtClean="0">
                <a:solidFill>
                  <a:srgbClr val="800000"/>
                </a:solidFill>
              </a:rPr>
              <a:t>immorality</a:t>
            </a:r>
            <a:r>
              <a:rPr lang="en-US" i="1" dirty="0" smtClean="0">
                <a:solidFill>
                  <a:srgbClr val="800000"/>
                </a:solidFill>
              </a:rPr>
              <a:t>.  Thus </a:t>
            </a:r>
            <a:r>
              <a:rPr lang="en-US" i="1" dirty="0">
                <a:solidFill>
                  <a:srgbClr val="800000"/>
                </a:solidFill>
              </a:rPr>
              <a:t>you also have those who </a:t>
            </a:r>
            <a:r>
              <a:rPr lang="en-US" b="1" i="1" baseline="30000" dirty="0" smtClean="0">
                <a:solidFill>
                  <a:srgbClr val="800000"/>
                </a:solidFill>
              </a:rPr>
              <a:t>4</a:t>
            </a:r>
            <a:r>
              <a:rPr lang="en-US" b="1" i="1" dirty="0" smtClean="0">
                <a:solidFill>
                  <a:srgbClr val="800000"/>
                </a:solidFill>
              </a:rPr>
              <a:t>hold </a:t>
            </a:r>
            <a:r>
              <a:rPr lang="en-US" b="1" i="1" dirty="0">
                <a:solidFill>
                  <a:srgbClr val="800000"/>
                </a:solidFill>
              </a:rPr>
              <a:t>the doctrine of the </a:t>
            </a:r>
            <a:r>
              <a:rPr lang="en-US" b="1" i="1" dirty="0" err="1">
                <a:solidFill>
                  <a:srgbClr val="800000"/>
                </a:solidFill>
              </a:rPr>
              <a:t>Nicolaitans</a:t>
            </a:r>
            <a:r>
              <a:rPr lang="en-US" b="1" i="1" dirty="0">
                <a:solidFill>
                  <a:srgbClr val="800000"/>
                </a:solidFill>
              </a:rPr>
              <a:t>, which thing I hate</a:t>
            </a:r>
            <a:r>
              <a:rPr lang="en-US" i="1" dirty="0" smtClean="0">
                <a:solidFill>
                  <a:srgbClr val="800000"/>
                </a:solidFill>
              </a:rPr>
              <a:t>.” </a:t>
            </a:r>
            <a:r>
              <a:rPr lang="en-US" dirty="0" smtClean="0"/>
              <a:t>(</a:t>
            </a:r>
            <a:r>
              <a:rPr lang="en-US" b="1" dirty="0" smtClean="0">
                <a:solidFill>
                  <a:srgbClr val="800000"/>
                </a:solidFill>
              </a:rPr>
              <a:t>Revelation 2:14-15</a:t>
            </a:r>
            <a:r>
              <a:rPr lang="en-US" dirty="0" smtClean="0"/>
              <a:t>)</a:t>
            </a:r>
          </a:p>
          <a:p>
            <a:pPr>
              <a:lnSpc>
                <a:spcPct val="95000"/>
              </a:lnSpc>
              <a:spcBef>
                <a:spcPts val="0"/>
              </a:spcBef>
            </a:pPr>
            <a:r>
              <a:rPr lang="en-US" dirty="0" smtClean="0"/>
              <a:t>Balaam counseled </a:t>
            </a:r>
            <a:r>
              <a:rPr lang="en-US" dirty="0" err="1" smtClean="0"/>
              <a:t>Balak</a:t>
            </a:r>
            <a:r>
              <a:rPr lang="en-US" dirty="0" smtClean="0"/>
              <a:t> how to make the Israelites compromise through idolatry, turning God against them (</a:t>
            </a:r>
            <a:r>
              <a:rPr lang="en-US" b="1" dirty="0" smtClean="0">
                <a:solidFill>
                  <a:srgbClr val="800000"/>
                </a:solidFill>
              </a:rPr>
              <a:t>Num. 25:1-18; 31:1-16</a:t>
            </a:r>
            <a:r>
              <a:rPr lang="en-US" dirty="0" smtClean="0"/>
              <a:t>).</a:t>
            </a:r>
          </a:p>
          <a:p>
            <a:pPr>
              <a:lnSpc>
                <a:spcPct val="95000"/>
              </a:lnSpc>
              <a:spcBef>
                <a:spcPts val="0"/>
              </a:spcBef>
            </a:pPr>
            <a:r>
              <a:rPr lang="en-US" dirty="0" smtClean="0"/>
              <a:t>Deceived versus straightforward temptation (</a:t>
            </a:r>
            <a:r>
              <a:rPr lang="en-US" b="1" dirty="0" smtClean="0">
                <a:solidFill>
                  <a:srgbClr val="800000"/>
                </a:solidFill>
              </a:rPr>
              <a:t>Gen. 3:1-6; 2 Cor.11:3</a:t>
            </a:r>
            <a:r>
              <a:rPr lang="en-US" dirty="0" smtClean="0"/>
              <a:t>).</a:t>
            </a:r>
          </a:p>
        </p:txBody>
      </p:sp>
    </p:spTree>
    <p:extLst>
      <p:ext uri="{BB962C8B-B14F-4D97-AF65-F5344CB8AC3E}">
        <p14:creationId xmlns:p14="http://schemas.microsoft.com/office/powerpoint/2010/main" val="11676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Undermining the </a:t>
            </a:r>
            <a:r>
              <a:rPr lang="en-US" dirty="0" err="1" smtClean="0"/>
              <a:t>Nicolaitans</a:t>
            </a:r>
            <a:endParaRPr lang="en-US" dirty="0"/>
          </a:p>
        </p:txBody>
      </p:sp>
      <p:sp>
        <p:nvSpPr>
          <p:cNvPr id="3" name="Content Placeholder 2"/>
          <p:cNvSpPr>
            <a:spLocks noGrp="1"/>
          </p:cNvSpPr>
          <p:nvPr>
            <p:ph sz="quarter" idx="10"/>
          </p:nvPr>
        </p:nvSpPr>
        <p:spPr/>
        <p:txBody>
          <a:bodyPr/>
          <a:lstStyle/>
          <a:p>
            <a:pPr marL="0" indent="0">
              <a:buNone/>
            </a:pPr>
            <a:r>
              <a:rPr lang="en-US" i="1" dirty="0" smtClean="0">
                <a:solidFill>
                  <a:srgbClr val="800000"/>
                </a:solidFill>
              </a:rPr>
              <a:t>“Thus you also have those who </a:t>
            </a:r>
            <a:r>
              <a:rPr lang="en-US" b="1" i="1" dirty="0" smtClean="0">
                <a:solidFill>
                  <a:srgbClr val="800000"/>
                </a:solidFill>
              </a:rPr>
              <a:t>hold the </a:t>
            </a:r>
            <a:r>
              <a:rPr lang="en-US" b="1" i="1" u="sng" dirty="0" smtClean="0">
                <a:solidFill>
                  <a:srgbClr val="800000"/>
                </a:solidFill>
              </a:rPr>
              <a:t>doctrine of the </a:t>
            </a:r>
            <a:r>
              <a:rPr lang="en-US" b="1" i="1" u="sng" dirty="0" err="1" smtClean="0">
                <a:solidFill>
                  <a:srgbClr val="800000"/>
                </a:solidFill>
              </a:rPr>
              <a:t>Nicolaitans</a:t>
            </a:r>
            <a:r>
              <a:rPr lang="en-US" b="1" i="1" dirty="0" smtClean="0">
                <a:solidFill>
                  <a:srgbClr val="800000"/>
                </a:solidFill>
              </a:rPr>
              <a:t>, which thing I hate</a:t>
            </a:r>
            <a:r>
              <a:rPr lang="en-US" i="1" dirty="0">
                <a:solidFill>
                  <a:srgbClr val="800000"/>
                </a:solidFill>
              </a:rPr>
              <a:t>. …To him who overcomes I will give </a:t>
            </a:r>
            <a:r>
              <a:rPr lang="en-US" b="1" i="1" dirty="0">
                <a:solidFill>
                  <a:srgbClr val="800000"/>
                </a:solidFill>
              </a:rPr>
              <a:t>some of the </a:t>
            </a:r>
            <a:r>
              <a:rPr lang="en-US" b="1" i="1" u="sng" dirty="0">
                <a:solidFill>
                  <a:srgbClr val="800000"/>
                </a:solidFill>
              </a:rPr>
              <a:t>hidden</a:t>
            </a:r>
            <a:r>
              <a:rPr lang="en-US" b="1" i="1" dirty="0">
                <a:solidFill>
                  <a:srgbClr val="800000"/>
                </a:solidFill>
              </a:rPr>
              <a:t> manna to eat</a:t>
            </a:r>
            <a:r>
              <a:rPr lang="en-US" i="1" dirty="0">
                <a:solidFill>
                  <a:srgbClr val="800000"/>
                </a:solidFill>
              </a:rPr>
              <a:t>. And I will give him </a:t>
            </a:r>
            <a:r>
              <a:rPr lang="en-US" b="1" i="1" dirty="0">
                <a:solidFill>
                  <a:srgbClr val="800000"/>
                </a:solidFill>
              </a:rPr>
              <a:t>a </a:t>
            </a:r>
            <a:r>
              <a:rPr lang="en-US" b="1" i="1" u="sng" dirty="0">
                <a:solidFill>
                  <a:srgbClr val="800000"/>
                </a:solidFill>
              </a:rPr>
              <a:t>white</a:t>
            </a:r>
            <a:r>
              <a:rPr lang="en-US" b="1" i="1" dirty="0">
                <a:solidFill>
                  <a:srgbClr val="800000"/>
                </a:solidFill>
              </a:rPr>
              <a:t> stone</a:t>
            </a:r>
            <a:r>
              <a:rPr lang="en-US" i="1" dirty="0">
                <a:solidFill>
                  <a:srgbClr val="800000"/>
                </a:solidFill>
              </a:rPr>
              <a:t>, and on the stone </a:t>
            </a:r>
            <a:r>
              <a:rPr lang="en-US" b="1" i="1" dirty="0">
                <a:solidFill>
                  <a:srgbClr val="800000"/>
                </a:solidFill>
              </a:rPr>
              <a:t>a new name written which </a:t>
            </a:r>
            <a:r>
              <a:rPr lang="en-US" b="1" i="1" u="sng" dirty="0">
                <a:solidFill>
                  <a:srgbClr val="800000"/>
                </a:solidFill>
              </a:rPr>
              <a:t>no one knows</a:t>
            </a:r>
            <a:r>
              <a:rPr lang="en-US" b="1" i="1" dirty="0">
                <a:solidFill>
                  <a:srgbClr val="800000"/>
                </a:solidFill>
              </a:rPr>
              <a:t> except him who receives it</a:t>
            </a:r>
            <a:r>
              <a:rPr lang="en-US" i="1" dirty="0" smtClean="0">
                <a:solidFill>
                  <a:srgbClr val="800000"/>
                </a:solidFill>
              </a:rPr>
              <a:t>.” </a:t>
            </a:r>
            <a:r>
              <a:rPr lang="en-US" dirty="0" smtClean="0"/>
              <a:t>(</a:t>
            </a:r>
            <a:r>
              <a:rPr lang="en-US" b="1" dirty="0" smtClean="0">
                <a:solidFill>
                  <a:srgbClr val="800000"/>
                </a:solidFill>
              </a:rPr>
              <a:t>Revelation 2:15-17</a:t>
            </a:r>
            <a:r>
              <a:rPr lang="en-US" dirty="0" smtClean="0"/>
              <a:t>)</a:t>
            </a:r>
          </a:p>
          <a:p>
            <a:pPr marL="457200" indent="-457200">
              <a:buFont typeface="+mj-lt"/>
              <a:buAutoNum type="arabicPeriod" startAt="10"/>
            </a:pPr>
            <a:r>
              <a:rPr lang="en-US" dirty="0" smtClean="0"/>
              <a:t>What </a:t>
            </a:r>
            <a:r>
              <a:rPr lang="en-US" dirty="0"/>
              <a:t>did the </a:t>
            </a:r>
            <a:r>
              <a:rPr lang="en-US" dirty="0" err="1"/>
              <a:t>Nicolaitans</a:t>
            </a:r>
            <a:r>
              <a:rPr lang="en-US" dirty="0"/>
              <a:t> teach?  How would have </a:t>
            </a:r>
            <a:r>
              <a:rPr lang="en-US" dirty="0" smtClean="0"/>
              <a:t>Jesus’ </a:t>
            </a:r>
            <a:r>
              <a:rPr lang="en-US" dirty="0"/>
              <a:t>closing benediction have diminished their appeal?</a:t>
            </a:r>
            <a:endParaRPr lang="en-US" dirty="0" smtClean="0"/>
          </a:p>
          <a:p>
            <a:r>
              <a:rPr lang="en-US" dirty="0" smtClean="0"/>
              <a:t>Associated with Gnosticism – flesh was already evil, and through secret knowledge, spirit was unaffected by deeds of the flesh.</a:t>
            </a:r>
          </a:p>
          <a:p>
            <a:r>
              <a:rPr lang="en-US" dirty="0" smtClean="0"/>
              <a:t>The special, secret knowledge belonged to Jesus – not </a:t>
            </a:r>
            <a:r>
              <a:rPr lang="en-US" dirty="0" err="1" smtClean="0"/>
              <a:t>Nicolaitans</a:t>
            </a:r>
            <a:r>
              <a:rPr lang="en-US" dirty="0" smtClean="0"/>
              <a:t>.</a:t>
            </a:r>
          </a:p>
          <a:p>
            <a:r>
              <a:rPr lang="en-US" dirty="0" smtClean="0"/>
              <a:t>Only by overcoming could one partake in the hidden, secret.</a:t>
            </a:r>
          </a:p>
          <a:p>
            <a:endParaRPr lang="en-US" dirty="0" smtClean="0"/>
          </a:p>
        </p:txBody>
      </p:sp>
    </p:spTree>
    <p:extLst>
      <p:ext uri="{BB962C8B-B14F-4D97-AF65-F5344CB8AC3E}">
        <p14:creationId xmlns:p14="http://schemas.microsoft.com/office/powerpoint/2010/main" val="29815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Thyatira</a:t>
            </a:r>
          </a:p>
          <a:p>
            <a:r>
              <a:rPr lang="en-US" dirty="0" smtClean="0"/>
              <a:t>Revelation 2:18-29</a:t>
            </a:r>
            <a:endParaRPr lang="en-US" dirty="0"/>
          </a:p>
        </p:txBody>
      </p:sp>
    </p:spTree>
    <p:extLst>
      <p:ext uri="{BB962C8B-B14F-4D97-AF65-F5344CB8AC3E}">
        <p14:creationId xmlns:p14="http://schemas.microsoft.com/office/powerpoint/2010/main" val="408091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of Writing</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dirty="0"/>
              <a:t>What are the two most common date ranges advocated for the writing of Revelation?  What is the fundamental reason for accepting each</a:t>
            </a:r>
            <a:r>
              <a:rPr lang="en-US" dirty="0" smtClean="0"/>
              <a:t>?</a:t>
            </a:r>
          </a:p>
          <a:p>
            <a:pPr marL="346075" indent="-346075"/>
            <a:r>
              <a:rPr lang="en-US" dirty="0" smtClean="0">
                <a:solidFill>
                  <a:srgbClr val="800000"/>
                </a:solidFill>
              </a:rPr>
              <a:t>Early Date (AD 54-69)</a:t>
            </a:r>
          </a:p>
          <a:p>
            <a:pPr marL="685800" lvl="1" indent="-339725">
              <a:buFont typeface="Arial" panose="020B0604020202020204" pitchFamily="34" charset="0"/>
              <a:buChar char="•"/>
            </a:pPr>
            <a:r>
              <a:rPr lang="en-US" b="1" dirty="0" smtClean="0"/>
              <a:t>Internal Evidence </a:t>
            </a:r>
            <a:r>
              <a:rPr lang="en-US" dirty="0" smtClean="0"/>
              <a:t>– Required to fit Destruction of Jerusalem &amp; Judaism.</a:t>
            </a:r>
          </a:p>
          <a:p>
            <a:pPr marL="685800" lvl="1" indent="-339725">
              <a:buFont typeface="Arial" panose="020B0604020202020204" pitchFamily="34" charset="0"/>
              <a:buChar char="•"/>
            </a:pPr>
            <a:r>
              <a:rPr lang="en-US" b="1" dirty="0" smtClean="0"/>
              <a:t>External Evidence </a:t>
            </a:r>
            <a:r>
              <a:rPr lang="en-US" dirty="0" smtClean="0"/>
              <a:t>– Well-documented persecutions of Nero.</a:t>
            </a:r>
            <a:endParaRPr lang="en-US" dirty="0"/>
          </a:p>
        </p:txBody>
      </p:sp>
    </p:spTree>
    <p:extLst>
      <p:ext uri="{BB962C8B-B14F-4D97-AF65-F5344CB8AC3E}">
        <p14:creationId xmlns:p14="http://schemas.microsoft.com/office/powerpoint/2010/main" val="29787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Omniscient King &amp; Judge</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1"/>
            </a:pPr>
            <a:r>
              <a:rPr lang="en-US" dirty="0" smtClean="0"/>
              <a:t>How would Jesus’ introduction of Himself to the church in Thyatira have substantiated His objections?</a:t>
            </a:r>
          </a:p>
          <a:p>
            <a:pPr marL="0" indent="0">
              <a:buNone/>
            </a:pPr>
            <a:r>
              <a:rPr lang="en-US" i="1" dirty="0" smtClean="0">
                <a:solidFill>
                  <a:srgbClr val="800000"/>
                </a:solidFill>
              </a:rPr>
              <a:t>“And </a:t>
            </a:r>
            <a:r>
              <a:rPr lang="en-US" i="1" dirty="0">
                <a:solidFill>
                  <a:srgbClr val="800000"/>
                </a:solidFill>
              </a:rPr>
              <a:t>to the angel of the church in Thyatira </a:t>
            </a:r>
            <a:r>
              <a:rPr lang="en-US" i="1" dirty="0" smtClean="0">
                <a:solidFill>
                  <a:srgbClr val="800000"/>
                </a:solidFill>
              </a:rPr>
              <a:t>write, ‘These </a:t>
            </a:r>
            <a:r>
              <a:rPr lang="en-US" i="1" dirty="0">
                <a:solidFill>
                  <a:srgbClr val="800000"/>
                </a:solidFill>
              </a:rPr>
              <a:t>things says </a:t>
            </a:r>
            <a:r>
              <a:rPr lang="en-US" b="1" i="1" baseline="30000" dirty="0" smtClean="0">
                <a:solidFill>
                  <a:srgbClr val="800000"/>
                </a:solidFill>
              </a:rPr>
              <a:t>1</a:t>
            </a:r>
            <a:r>
              <a:rPr lang="en-US" b="1" i="1" dirty="0" smtClean="0">
                <a:solidFill>
                  <a:srgbClr val="800000"/>
                </a:solidFill>
              </a:rPr>
              <a:t>the </a:t>
            </a:r>
            <a:r>
              <a:rPr lang="en-US" b="1" i="1" dirty="0">
                <a:solidFill>
                  <a:srgbClr val="800000"/>
                </a:solidFill>
              </a:rPr>
              <a:t>Son of God</a:t>
            </a:r>
            <a:r>
              <a:rPr lang="en-US" i="1" dirty="0">
                <a:solidFill>
                  <a:srgbClr val="800000"/>
                </a:solidFill>
              </a:rPr>
              <a:t>, who has </a:t>
            </a:r>
            <a:r>
              <a:rPr lang="en-US" b="1" i="1" baseline="30000" dirty="0" smtClean="0">
                <a:solidFill>
                  <a:srgbClr val="800000"/>
                </a:solidFill>
              </a:rPr>
              <a:t>2</a:t>
            </a:r>
            <a:r>
              <a:rPr lang="en-US" b="1" i="1" dirty="0" smtClean="0">
                <a:solidFill>
                  <a:srgbClr val="800000"/>
                </a:solidFill>
              </a:rPr>
              <a:t>eyes </a:t>
            </a:r>
            <a:r>
              <a:rPr lang="en-US" b="1" i="1" dirty="0">
                <a:solidFill>
                  <a:srgbClr val="800000"/>
                </a:solidFill>
              </a:rPr>
              <a:t>like a flame of fire</a:t>
            </a:r>
            <a:r>
              <a:rPr lang="en-US" i="1" dirty="0">
                <a:solidFill>
                  <a:srgbClr val="800000"/>
                </a:solidFill>
              </a:rPr>
              <a:t>, and </a:t>
            </a:r>
            <a:r>
              <a:rPr lang="en-US" b="1" i="1" baseline="30000" dirty="0" smtClean="0">
                <a:solidFill>
                  <a:srgbClr val="800000"/>
                </a:solidFill>
              </a:rPr>
              <a:t>3</a:t>
            </a:r>
            <a:r>
              <a:rPr lang="en-US" b="1" i="1" dirty="0" smtClean="0">
                <a:solidFill>
                  <a:srgbClr val="800000"/>
                </a:solidFill>
              </a:rPr>
              <a:t>His </a:t>
            </a:r>
            <a:r>
              <a:rPr lang="en-US" b="1" i="1" dirty="0">
                <a:solidFill>
                  <a:srgbClr val="800000"/>
                </a:solidFill>
              </a:rPr>
              <a:t>feet like fine brass</a:t>
            </a:r>
            <a:r>
              <a:rPr lang="en-US" i="1" dirty="0" smtClean="0">
                <a:solidFill>
                  <a:srgbClr val="800000"/>
                </a:solidFill>
              </a:rPr>
              <a:t>: …’” </a:t>
            </a:r>
            <a:r>
              <a:rPr lang="en-US" dirty="0"/>
              <a:t>(</a:t>
            </a:r>
            <a:r>
              <a:rPr lang="en-US" b="1" dirty="0">
                <a:solidFill>
                  <a:srgbClr val="800000"/>
                </a:solidFill>
              </a:rPr>
              <a:t>Revelation </a:t>
            </a:r>
            <a:r>
              <a:rPr lang="en-US" b="1" dirty="0" smtClean="0">
                <a:solidFill>
                  <a:srgbClr val="800000"/>
                </a:solidFill>
              </a:rPr>
              <a:t>2:18</a:t>
            </a:r>
            <a:r>
              <a:rPr lang="en-US" dirty="0" smtClean="0"/>
              <a:t>)</a:t>
            </a:r>
          </a:p>
          <a:p>
            <a:r>
              <a:rPr lang="en-US" dirty="0" smtClean="0"/>
              <a:t>Sovereign king who rules and judges forever (</a:t>
            </a:r>
            <a:r>
              <a:rPr lang="en-US" b="1" dirty="0" smtClean="0">
                <a:solidFill>
                  <a:srgbClr val="800000"/>
                </a:solidFill>
              </a:rPr>
              <a:t>Daniel 7:13-14</a:t>
            </a:r>
            <a:r>
              <a:rPr lang="en-US" dirty="0" smtClean="0"/>
              <a:t>).</a:t>
            </a:r>
          </a:p>
          <a:p>
            <a:r>
              <a:rPr lang="en-US" dirty="0" smtClean="0"/>
              <a:t>Omniscient being, who sees through every façade.</a:t>
            </a:r>
          </a:p>
          <a:p>
            <a:r>
              <a:rPr lang="en-US" dirty="0" smtClean="0"/>
              <a:t>Purified executioner, worthy and capable of treading out God’s wrath.</a:t>
            </a:r>
            <a:endParaRPr lang="en-US" dirty="0"/>
          </a:p>
          <a:p>
            <a:pPr marL="0" indent="0">
              <a:buNone/>
            </a:pPr>
            <a:endParaRPr lang="en-US" dirty="0" smtClean="0"/>
          </a:p>
        </p:txBody>
      </p:sp>
    </p:spTree>
    <p:extLst>
      <p:ext uri="{BB962C8B-B14F-4D97-AF65-F5344CB8AC3E}">
        <p14:creationId xmlns:p14="http://schemas.microsoft.com/office/powerpoint/2010/main" val="24384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Prophetess, Jezebel</a:t>
            </a:r>
            <a:endParaRPr lang="en-US" dirty="0"/>
          </a:p>
        </p:txBody>
      </p:sp>
      <p:sp>
        <p:nvSpPr>
          <p:cNvPr id="3" name="Content Placeholder 2"/>
          <p:cNvSpPr>
            <a:spLocks noGrp="1"/>
          </p:cNvSpPr>
          <p:nvPr>
            <p:ph sz="quarter" idx="10"/>
          </p:nvPr>
        </p:nvSpPr>
        <p:spPr/>
        <p:txBody>
          <a:bodyPr/>
          <a:lstStyle/>
          <a:p>
            <a:pPr marL="457200" indent="-457200">
              <a:spcBef>
                <a:spcPts val="0"/>
              </a:spcBef>
              <a:buFont typeface="+mj-lt"/>
              <a:buAutoNum type="arabicPeriod" startAt="12"/>
            </a:pPr>
            <a:r>
              <a:rPr lang="en-US" sz="2200" dirty="0"/>
              <a:t>What unusual mercy did the Lord show the woman known as Jezebel?  Was this a literal Jezebel?  If not, who did she represent or typify</a:t>
            </a:r>
            <a:r>
              <a:rPr lang="en-US" sz="2200" dirty="0" smtClean="0"/>
              <a:t>?</a:t>
            </a:r>
          </a:p>
          <a:p>
            <a:pPr marL="0" indent="0">
              <a:spcBef>
                <a:spcPts val="0"/>
              </a:spcBef>
              <a:buNone/>
            </a:pPr>
            <a:r>
              <a:rPr lang="en-US" sz="2200" i="1" dirty="0">
                <a:solidFill>
                  <a:srgbClr val="800000"/>
                </a:solidFill>
              </a:rPr>
              <a:t>“</a:t>
            </a:r>
            <a:r>
              <a:rPr lang="en-US" sz="2200" b="1" i="1" dirty="0">
                <a:solidFill>
                  <a:srgbClr val="800000"/>
                </a:solidFill>
              </a:rPr>
              <a:t>Nevertheless I have a few things against you</a:t>
            </a:r>
            <a:r>
              <a:rPr lang="en-US" sz="2200" i="1" dirty="0">
                <a:solidFill>
                  <a:srgbClr val="800000"/>
                </a:solidFill>
              </a:rPr>
              <a:t>, because </a:t>
            </a:r>
            <a:r>
              <a:rPr lang="en-US" sz="2200" b="1" i="1" dirty="0">
                <a:solidFill>
                  <a:srgbClr val="800000"/>
                </a:solidFill>
              </a:rPr>
              <a:t>you </a:t>
            </a:r>
            <a:r>
              <a:rPr lang="en-US" sz="2200" b="1" i="1" u="sng" dirty="0">
                <a:solidFill>
                  <a:srgbClr val="800000"/>
                </a:solidFill>
              </a:rPr>
              <a:t>allow</a:t>
            </a:r>
            <a:r>
              <a:rPr lang="en-US" sz="2200" b="1" i="1" dirty="0">
                <a:solidFill>
                  <a:srgbClr val="800000"/>
                </a:solidFill>
              </a:rPr>
              <a:t> that woman </a:t>
            </a:r>
            <a:r>
              <a:rPr lang="en-US" sz="2200" b="1" i="1" u="sng" dirty="0">
                <a:solidFill>
                  <a:srgbClr val="800000"/>
                </a:solidFill>
              </a:rPr>
              <a:t>Jezebel</a:t>
            </a:r>
            <a:r>
              <a:rPr lang="en-US" sz="2200" i="1" dirty="0">
                <a:solidFill>
                  <a:srgbClr val="800000"/>
                </a:solidFill>
              </a:rPr>
              <a:t>, who </a:t>
            </a:r>
            <a:r>
              <a:rPr lang="en-US" sz="2200" b="1" i="1" baseline="30000" dirty="0" smtClean="0">
                <a:solidFill>
                  <a:srgbClr val="800000"/>
                </a:solidFill>
              </a:rPr>
              <a:t>1</a:t>
            </a:r>
            <a:r>
              <a:rPr lang="en-US" sz="2200" b="1" i="1" dirty="0" smtClean="0">
                <a:solidFill>
                  <a:srgbClr val="800000"/>
                </a:solidFill>
              </a:rPr>
              <a:t>calls </a:t>
            </a:r>
            <a:r>
              <a:rPr lang="en-US" sz="2200" b="1" i="1" dirty="0">
                <a:solidFill>
                  <a:srgbClr val="800000"/>
                </a:solidFill>
              </a:rPr>
              <a:t>herself a prophetess, to </a:t>
            </a:r>
            <a:r>
              <a:rPr lang="en-US" sz="2200" b="1" i="1" baseline="30000" dirty="0" smtClean="0">
                <a:solidFill>
                  <a:srgbClr val="800000"/>
                </a:solidFill>
              </a:rPr>
              <a:t>2</a:t>
            </a:r>
            <a:r>
              <a:rPr lang="en-US" sz="2200" b="1" i="1" dirty="0" smtClean="0">
                <a:solidFill>
                  <a:srgbClr val="800000"/>
                </a:solidFill>
              </a:rPr>
              <a:t>teach </a:t>
            </a:r>
            <a:r>
              <a:rPr lang="en-US" sz="2200" b="1" i="1" dirty="0">
                <a:solidFill>
                  <a:srgbClr val="800000"/>
                </a:solidFill>
              </a:rPr>
              <a:t>and </a:t>
            </a:r>
            <a:r>
              <a:rPr lang="en-US" sz="2200" b="1" i="1" baseline="30000" dirty="0" smtClean="0">
                <a:solidFill>
                  <a:srgbClr val="800000"/>
                </a:solidFill>
              </a:rPr>
              <a:t>3</a:t>
            </a:r>
            <a:r>
              <a:rPr lang="en-US" sz="2200" b="1" i="1" dirty="0" smtClean="0">
                <a:solidFill>
                  <a:srgbClr val="800000"/>
                </a:solidFill>
              </a:rPr>
              <a:t>seduce </a:t>
            </a:r>
            <a:r>
              <a:rPr lang="en-US" sz="2200" b="1" i="1" dirty="0">
                <a:solidFill>
                  <a:srgbClr val="800000"/>
                </a:solidFill>
              </a:rPr>
              <a:t>My servants to </a:t>
            </a:r>
            <a:r>
              <a:rPr lang="en-US" sz="2200" b="1" i="1" baseline="30000" dirty="0" smtClean="0">
                <a:solidFill>
                  <a:srgbClr val="800000"/>
                </a:solidFill>
              </a:rPr>
              <a:t>4</a:t>
            </a:r>
            <a:r>
              <a:rPr lang="en-US" sz="2200" b="1" i="1" dirty="0" smtClean="0">
                <a:solidFill>
                  <a:srgbClr val="800000"/>
                </a:solidFill>
              </a:rPr>
              <a:t>commit </a:t>
            </a:r>
            <a:r>
              <a:rPr lang="en-US" sz="2200" b="1" i="1" dirty="0">
                <a:solidFill>
                  <a:srgbClr val="800000"/>
                </a:solidFill>
              </a:rPr>
              <a:t>sexual immorality and </a:t>
            </a:r>
            <a:r>
              <a:rPr lang="en-US" sz="2200" b="1" i="1" baseline="30000" dirty="0" smtClean="0">
                <a:solidFill>
                  <a:srgbClr val="800000"/>
                </a:solidFill>
              </a:rPr>
              <a:t>5</a:t>
            </a:r>
            <a:r>
              <a:rPr lang="en-US" sz="2200" b="1" i="1" dirty="0" smtClean="0">
                <a:solidFill>
                  <a:srgbClr val="800000"/>
                </a:solidFill>
              </a:rPr>
              <a:t>eat </a:t>
            </a:r>
            <a:r>
              <a:rPr lang="en-US" sz="2200" b="1" i="1" dirty="0">
                <a:solidFill>
                  <a:srgbClr val="800000"/>
                </a:solidFill>
              </a:rPr>
              <a:t>things sacrificed to </a:t>
            </a:r>
            <a:r>
              <a:rPr lang="en-US" sz="2200" b="1" i="1" dirty="0" smtClean="0">
                <a:solidFill>
                  <a:srgbClr val="800000"/>
                </a:solidFill>
              </a:rPr>
              <a:t>idols</a:t>
            </a:r>
            <a:r>
              <a:rPr lang="en-US" sz="2200" i="1" dirty="0" smtClean="0">
                <a:solidFill>
                  <a:srgbClr val="800000"/>
                </a:solidFill>
              </a:rPr>
              <a:t>.  And </a:t>
            </a:r>
            <a:r>
              <a:rPr lang="en-US" sz="2200" b="1" i="1" dirty="0">
                <a:solidFill>
                  <a:srgbClr val="800000"/>
                </a:solidFill>
              </a:rPr>
              <a:t>I </a:t>
            </a:r>
            <a:r>
              <a:rPr lang="en-US" sz="2200" b="1" i="1" u="sng" dirty="0">
                <a:solidFill>
                  <a:srgbClr val="800000"/>
                </a:solidFill>
              </a:rPr>
              <a:t>gave her time to repent</a:t>
            </a:r>
            <a:r>
              <a:rPr lang="en-US" sz="2200" b="1" i="1" dirty="0">
                <a:solidFill>
                  <a:srgbClr val="800000"/>
                </a:solidFill>
              </a:rPr>
              <a:t> of her sexual immorality, and </a:t>
            </a:r>
            <a:r>
              <a:rPr lang="en-US" sz="2200" b="1" i="1" u="sng" dirty="0">
                <a:solidFill>
                  <a:srgbClr val="800000"/>
                </a:solidFill>
              </a:rPr>
              <a:t>she did not </a:t>
            </a:r>
            <a:r>
              <a:rPr lang="en-US" sz="2200" b="1" i="1" u="sng" dirty="0" smtClean="0">
                <a:solidFill>
                  <a:srgbClr val="800000"/>
                </a:solidFill>
              </a:rPr>
              <a:t>repent</a:t>
            </a:r>
            <a:r>
              <a:rPr lang="en-US" sz="2200" i="1" dirty="0" smtClean="0">
                <a:solidFill>
                  <a:srgbClr val="800000"/>
                </a:solidFill>
              </a:rPr>
              <a:t>.” </a:t>
            </a:r>
            <a:r>
              <a:rPr lang="en-US" sz="2200" dirty="0" smtClean="0"/>
              <a:t>(</a:t>
            </a:r>
            <a:r>
              <a:rPr lang="en-US" sz="2200" b="1" dirty="0" smtClean="0">
                <a:solidFill>
                  <a:srgbClr val="800000"/>
                </a:solidFill>
              </a:rPr>
              <a:t>Revelation 2:20-21</a:t>
            </a:r>
            <a:r>
              <a:rPr lang="en-US" sz="2200" dirty="0" smtClean="0"/>
              <a:t>)</a:t>
            </a:r>
          </a:p>
          <a:p>
            <a:pPr>
              <a:spcBef>
                <a:spcPts val="0"/>
              </a:spcBef>
            </a:pPr>
            <a:r>
              <a:rPr lang="en-US" sz="2200" i="1" dirty="0" smtClean="0">
                <a:solidFill>
                  <a:srgbClr val="800000"/>
                </a:solidFill>
              </a:rPr>
              <a:t>“allow”</a:t>
            </a:r>
            <a:r>
              <a:rPr lang="en-US" sz="2200" dirty="0" smtClean="0"/>
              <a:t> – let go, permit, forgive (Strong’s)</a:t>
            </a:r>
          </a:p>
          <a:p>
            <a:pPr>
              <a:spcBef>
                <a:spcPts val="0"/>
              </a:spcBef>
            </a:pPr>
            <a:r>
              <a:rPr lang="en-US" sz="2200" dirty="0" smtClean="0"/>
              <a:t>Condemned for forgiving what God had not (</a:t>
            </a:r>
            <a:r>
              <a:rPr lang="en-US" sz="2200" b="1" dirty="0" smtClean="0">
                <a:solidFill>
                  <a:srgbClr val="800000"/>
                </a:solidFill>
              </a:rPr>
              <a:t>2 Thess. 3:6; 1 Cor. 5</a:t>
            </a:r>
            <a:r>
              <a:rPr lang="en-US" sz="2200" dirty="0" smtClean="0"/>
              <a:t>).</a:t>
            </a:r>
          </a:p>
          <a:p>
            <a:pPr>
              <a:spcBef>
                <a:spcPts val="0"/>
              </a:spcBef>
            </a:pPr>
            <a:r>
              <a:rPr lang="en-US" sz="2200" dirty="0" smtClean="0"/>
              <a:t>Her false teaching seduced people to compromise, worship idols.</a:t>
            </a:r>
          </a:p>
          <a:p>
            <a:pPr>
              <a:spcBef>
                <a:spcPts val="0"/>
              </a:spcBef>
            </a:pPr>
            <a:r>
              <a:rPr lang="en-US" sz="2200" dirty="0" smtClean="0"/>
              <a:t>Represents an aggressive, powerful, seductive agent of error (</a:t>
            </a:r>
            <a:r>
              <a:rPr lang="en-US" sz="2200" b="1" dirty="0" smtClean="0">
                <a:solidFill>
                  <a:srgbClr val="800000"/>
                </a:solidFill>
              </a:rPr>
              <a:t>1 </a:t>
            </a:r>
            <a:r>
              <a:rPr lang="en-US" sz="2200" b="1" dirty="0" err="1" smtClean="0">
                <a:solidFill>
                  <a:srgbClr val="800000"/>
                </a:solidFill>
              </a:rPr>
              <a:t>Kng</a:t>
            </a:r>
            <a:r>
              <a:rPr lang="en-US" sz="2200" b="1" dirty="0" smtClean="0">
                <a:solidFill>
                  <a:srgbClr val="800000"/>
                </a:solidFill>
              </a:rPr>
              <a:t>. 21:25</a:t>
            </a:r>
            <a:r>
              <a:rPr lang="en-US" sz="2200" dirty="0" smtClean="0"/>
              <a:t>).</a:t>
            </a:r>
          </a:p>
          <a:p>
            <a:pPr>
              <a:spcBef>
                <a:spcPts val="0"/>
              </a:spcBef>
            </a:pPr>
            <a:r>
              <a:rPr lang="en-US" sz="2200" dirty="0" smtClean="0"/>
              <a:t>Even such a person was given ample opportunity to repent (</a:t>
            </a:r>
            <a:r>
              <a:rPr lang="en-US" sz="2200" b="1" dirty="0" smtClean="0">
                <a:solidFill>
                  <a:srgbClr val="800000"/>
                </a:solidFill>
              </a:rPr>
              <a:t>2 Peter 3:9</a:t>
            </a:r>
            <a:r>
              <a:rPr lang="en-US" sz="2200" dirty="0" smtClean="0"/>
              <a:t>)!</a:t>
            </a:r>
          </a:p>
        </p:txBody>
      </p:sp>
    </p:spTree>
    <p:extLst>
      <p:ext uri="{BB962C8B-B14F-4D97-AF65-F5344CB8AC3E}">
        <p14:creationId xmlns:p14="http://schemas.microsoft.com/office/powerpoint/2010/main" val="70789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Doom of Jezebel &amp; Her Children</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3"/>
            </a:pPr>
            <a:r>
              <a:rPr lang="en-US" dirty="0"/>
              <a:t>What ultimate judgment did Jezebel and </a:t>
            </a:r>
            <a:r>
              <a:rPr lang="en-US" i="1" dirty="0" smtClean="0">
                <a:solidFill>
                  <a:srgbClr val="800000"/>
                </a:solidFill>
              </a:rPr>
              <a:t>“her children”</a:t>
            </a:r>
            <a:r>
              <a:rPr lang="en-US" dirty="0" smtClean="0"/>
              <a:t> </a:t>
            </a:r>
            <a:r>
              <a:rPr lang="en-US" dirty="0"/>
              <a:t>face?  If these children are not to be literally interpreted, who do they represent or typify</a:t>
            </a:r>
            <a:r>
              <a:rPr lang="en-US" dirty="0" smtClean="0"/>
              <a:t>?</a:t>
            </a:r>
          </a:p>
          <a:p>
            <a:pPr marL="0" indent="0">
              <a:buNone/>
            </a:pPr>
            <a:r>
              <a:rPr lang="en-US" i="1" dirty="0" smtClean="0">
                <a:solidFill>
                  <a:srgbClr val="800000"/>
                </a:solidFill>
              </a:rPr>
              <a:t>“Indeed </a:t>
            </a:r>
            <a:r>
              <a:rPr lang="en-US" b="1" i="1" dirty="0">
                <a:solidFill>
                  <a:srgbClr val="800000"/>
                </a:solidFill>
              </a:rPr>
              <a:t>I will cast her into a sickbed</a:t>
            </a:r>
            <a:r>
              <a:rPr lang="en-US" i="1" dirty="0">
                <a:solidFill>
                  <a:srgbClr val="800000"/>
                </a:solidFill>
              </a:rPr>
              <a:t>, </a:t>
            </a:r>
            <a:r>
              <a:rPr lang="en-US" b="1" i="1" u="sng" dirty="0">
                <a:solidFill>
                  <a:srgbClr val="800000"/>
                </a:solidFill>
              </a:rPr>
              <a:t>and</a:t>
            </a:r>
            <a:r>
              <a:rPr lang="en-US" i="1" dirty="0">
                <a:solidFill>
                  <a:srgbClr val="800000"/>
                </a:solidFill>
              </a:rPr>
              <a:t> </a:t>
            </a:r>
            <a:r>
              <a:rPr lang="en-US" b="1" i="1" dirty="0">
                <a:solidFill>
                  <a:srgbClr val="800000"/>
                </a:solidFill>
              </a:rPr>
              <a:t>those who commit adultery with her into great tribulation</a:t>
            </a:r>
            <a:r>
              <a:rPr lang="en-US" i="1" dirty="0">
                <a:solidFill>
                  <a:srgbClr val="800000"/>
                </a:solidFill>
              </a:rPr>
              <a:t>, unless they repent of their deeds.  I will </a:t>
            </a:r>
            <a:r>
              <a:rPr lang="en-US" b="1" i="1" u="sng" dirty="0">
                <a:solidFill>
                  <a:srgbClr val="800000"/>
                </a:solidFill>
              </a:rPr>
              <a:t>kill</a:t>
            </a:r>
            <a:r>
              <a:rPr lang="en-US" b="1" i="1" dirty="0">
                <a:solidFill>
                  <a:srgbClr val="800000"/>
                </a:solidFill>
              </a:rPr>
              <a:t> her children with death</a:t>
            </a:r>
            <a:r>
              <a:rPr lang="en-US" i="1" dirty="0">
                <a:solidFill>
                  <a:srgbClr val="800000"/>
                </a:solidFill>
              </a:rPr>
              <a:t>, and all the churches shall know that </a:t>
            </a:r>
            <a:r>
              <a:rPr lang="en-US" b="1" i="1" dirty="0">
                <a:solidFill>
                  <a:srgbClr val="800000"/>
                </a:solidFill>
              </a:rPr>
              <a:t>I am He who </a:t>
            </a:r>
            <a:r>
              <a:rPr lang="en-US" b="1" i="1" u="sng" dirty="0">
                <a:solidFill>
                  <a:srgbClr val="800000"/>
                </a:solidFill>
              </a:rPr>
              <a:t>searches the minds and hearts</a:t>
            </a:r>
            <a:r>
              <a:rPr lang="en-US" i="1" dirty="0">
                <a:solidFill>
                  <a:srgbClr val="800000"/>
                </a:solidFill>
              </a:rPr>
              <a:t>. And I will give to each one of you according to your works.” </a:t>
            </a:r>
            <a:r>
              <a:rPr lang="en-US" dirty="0"/>
              <a:t>(</a:t>
            </a:r>
            <a:r>
              <a:rPr lang="en-US" b="1" dirty="0">
                <a:solidFill>
                  <a:srgbClr val="800000"/>
                </a:solidFill>
              </a:rPr>
              <a:t>Revelation </a:t>
            </a:r>
            <a:r>
              <a:rPr lang="en-US" b="1" dirty="0" smtClean="0">
                <a:solidFill>
                  <a:srgbClr val="800000"/>
                </a:solidFill>
              </a:rPr>
              <a:t>2:22-23</a:t>
            </a:r>
            <a:r>
              <a:rPr lang="en-US" dirty="0" smtClean="0"/>
              <a:t>)</a:t>
            </a:r>
          </a:p>
          <a:p>
            <a:r>
              <a:rPr lang="en-US" dirty="0" smtClean="0"/>
              <a:t>Condemnation and death loomed before her and her children.</a:t>
            </a:r>
          </a:p>
          <a:p>
            <a:r>
              <a:rPr lang="en-US" dirty="0" smtClean="0"/>
              <a:t>Her children would be those who follower her, depended on her.</a:t>
            </a:r>
          </a:p>
        </p:txBody>
      </p:sp>
    </p:spTree>
    <p:extLst>
      <p:ext uri="{BB962C8B-B14F-4D97-AF65-F5344CB8AC3E}">
        <p14:creationId xmlns:p14="http://schemas.microsoft.com/office/powerpoint/2010/main" val="30050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Morning Star”</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4"/>
            </a:pPr>
            <a:r>
              <a:rPr lang="en-US" sz="2000" dirty="0"/>
              <a:t>What reward did Jesus extend to those who overcame</a:t>
            </a:r>
            <a:r>
              <a:rPr lang="en-US" sz="2000" dirty="0" smtClean="0"/>
              <a:t>?</a:t>
            </a:r>
          </a:p>
          <a:p>
            <a:pPr marL="0" indent="0">
              <a:buNone/>
            </a:pPr>
            <a:r>
              <a:rPr lang="en-US" sz="2000" i="1" dirty="0" smtClean="0">
                <a:solidFill>
                  <a:srgbClr val="800000"/>
                </a:solidFill>
              </a:rPr>
              <a:t>“Now </a:t>
            </a:r>
            <a:r>
              <a:rPr lang="en-US" sz="2000" i="1" dirty="0">
                <a:solidFill>
                  <a:srgbClr val="800000"/>
                </a:solidFill>
              </a:rPr>
              <a:t>to you I say, and to the rest in Thyatira, as many as </a:t>
            </a:r>
            <a:r>
              <a:rPr lang="en-US" sz="2000" b="1" i="1" dirty="0">
                <a:solidFill>
                  <a:srgbClr val="800000"/>
                </a:solidFill>
              </a:rPr>
              <a:t>do </a:t>
            </a:r>
            <a:r>
              <a:rPr lang="en-US" sz="2000" b="1" i="1" u="sng" dirty="0">
                <a:solidFill>
                  <a:srgbClr val="800000"/>
                </a:solidFill>
              </a:rPr>
              <a:t>not have this doctrine</a:t>
            </a:r>
            <a:r>
              <a:rPr lang="en-US" sz="2000" b="1" i="1" dirty="0">
                <a:solidFill>
                  <a:srgbClr val="800000"/>
                </a:solidFill>
              </a:rPr>
              <a:t>, who have not known the depths of Satan, </a:t>
            </a:r>
            <a:r>
              <a:rPr lang="en-US" sz="2000" b="1" i="1" u="sng" dirty="0">
                <a:solidFill>
                  <a:srgbClr val="800000"/>
                </a:solidFill>
              </a:rPr>
              <a:t>as they say</a:t>
            </a:r>
            <a:r>
              <a:rPr lang="en-US" sz="2000" i="1" dirty="0">
                <a:solidFill>
                  <a:srgbClr val="800000"/>
                </a:solidFill>
              </a:rPr>
              <a:t>, I will put on you no other burden</a:t>
            </a:r>
            <a:r>
              <a:rPr lang="en-US" sz="2000" i="1" dirty="0" smtClean="0">
                <a:solidFill>
                  <a:srgbClr val="800000"/>
                </a:solidFill>
              </a:rPr>
              <a:t>.  But </a:t>
            </a:r>
            <a:r>
              <a:rPr lang="en-US" sz="2000" i="1" dirty="0">
                <a:solidFill>
                  <a:srgbClr val="800000"/>
                </a:solidFill>
              </a:rPr>
              <a:t>hold fast what you have till I come</a:t>
            </a:r>
            <a:r>
              <a:rPr lang="en-US" sz="2000" i="1" dirty="0" smtClean="0">
                <a:solidFill>
                  <a:srgbClr val="800000"/>
                </a:solidFill>
              </a:rPr>
              <a:t>.  And </a:t>
            </a:r>
            <a:r>
              <a:rPr lang="en-US" sz="2000" i="1" dirty="0">
                <a:solidFill>
                  <a:srgbClr val="800000"/>
                </a:solidFill>
              </a:rPr>
              <a:t>he who overcomes, and keeps My works until the end, </a:t>
            </a:r>
            <a:r>
              <a:rPr lang="en-US" sz="2000" b="1" i="1" dirty="0">
                <a:solidFill>
                  <a:srgbClr val="800000"/>
                </a:solidFill>
              </a:rPr>
              <a:t>to him I will give </a:t>
            </a:r>
            <a:r>
              <a:rPr lang="en-US" sz="2000" b="1" i="1" u="sng" dirty="0">
                <a:solidFill>
                  <a:srgbClr val="800000"/>
                </a:solidFill>
              </a:rPr>
              <a:t>power over the </a:t>
            </a:r>
            <a:r>
              <a:rPr lang="en-US" sz="2000" b="1" i="1" u="sng" dirty="0" smtClean="0">
                <a:solidFill>
                  <a:srgbClr val="800000"/>
                </a:solidFill>
              </a:rPr>
              <a:t>nations</a:t>
            </a:r>
            <a:r>
              <a:rPr lang="en-US" sz="2000" i="1" dirty="0" smtClean="0">
                <a:solidFill>
                  <a:srgbClr val="800000"/>
                </a:solidFill>
              </a:rPr>
              <a:t> –  ‘He </a:t>
            </a:r>
            <a:r>
              <a:rPr lang="en-US" sz="2000" i="1" dirty="0">
                <a:solidFill>
                  <a:srgbClr val="800000"/>
                </a:solidFill>
              </a:rPr>
              <a:t>shall rule them with a rod of iron; They shall be dashed to pieces like the </a:t>
            </a:r>
            <a:r>
              <a:rPr lang="en-US" sz="2000" i="1" dirty="0" smtClean="0">
                <a:solidFill>
                  <a:srgbClr val="800000"/>
                </a:solidFill>
              </a:rPr>
              <a:t>potter’s vessels’ – </a:t>
            </a:r>
            <a:r>
              <a:rPr lang="en-US" sz="2000" b="1" i="1" dirty="0" smtClean="0">
                <a:solidFill>
                  <a:srgbClr val="800000"/>
                </a:solidFill>
              </a:rPr>
              <a:t>as I </a:t>
            </a:r>
            <a:r>
              <a:rPr lang="en-US" sz="2000" b="1" i="1" dirty="0">
                <a:solidFill>
                  <a:srgbClr val="800000"/>
                </a:solidFill>
              </a:rPr>
              <a:t>also have received from My </a:t>
            </a:r>
            <a:r>
              <a:rPr lang="en-US" sz="2000" b="1" i="1" dirty="0" smtClean="0">
                <a:solidFill>
                  <a:srgbClr val="800000"/>
                </a:solidFill>
              </a:rPr>
              <a:t>Father</a:t>
            </a:r>
            <a:r>
              <a:rPr lang="en-US" sz="2000" i="1" dirty="0" smtClean="0">
                <a:solidFill>
                  <a:srgbClr val="800000"/>
                </a:solidFill>
              </a:rPr>
              <a:t>; and </a:t>
            </a:r>
            <a:r>
              <a:rPr lang="en-US" sz="2000" b="1" i="1" dirty="0">
                <a:solidFill>
                  <a:srgbClr val="800000"/>
                </a:solidFill>
              </a:rPr>
              <a:t>I will give him </a:t>
            </a:r>
            <a:r>
              <a:rPr lang="en-US" sz="2000" b="1" i="1" u="sng" dirty="0">
                <a:solidFill>
                  <a:srgbClr val="800000"/>
                </a:solidFill>
              </a:rPr>
              <a:t>the morning star</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2:24-28</a:t>
            </a:r>
            <a:r>
              <a:rPr lang="en-US" sz="2000" dirty="0" smtClean="0"/>
              <a:t>)</a:t>
            </a:r>
            <a:endParaRPr lang="en-US" sz="2000" dirty="0"/>
          </a:p>
          <a:p>
            <a:r>
              <a:rPr lang="en-US" sz="2000" dirty="0" smtClean="0"/>
              <a:t>Not deceived by ignorance of sin (</a:t>
            </a:r>
            <a:r>
              <a:rPr lang="en-US" sz="2000" b="1" dirty="0" smtClean="0">
                <a:solidFill>
                  <a:srgbClr val="800000"/>
                </a:solidFill>
              </a:rPr>
              <a:t>1 Corinthians 14:20</a:t>
            </a:r>
            <a:r>
              <a:rPr lang="en-US" sz="2000" dirty="0" smtClean="0"/>
              <a:t>).</a:t>
            </a:r>
          </a:p>
          <a:p>
            <a:r>
              <a:rPr lang="en-US" sz="2000" dirty="0" smtClean="0"/>
              <a:t>Rewarded with powerful authority and influence.</a:t>
            </a:r>
          </a:p>
          <a:p>
            <a:r>
              <a:rPr lang="en-US" sz="2000" dirty="0" smtClean="0"/>
              <a:t>Forgiven, we reign with Christ, transcending the power of men and even nations (</a:t>
            </a:r>
            <a:r>
              <a:rPr lang="en-US" sz="2000" b="1" dirty="0" smtClean="0">
                <a:solidFill>
                  <a:srgbClr val="800000"/>
                </a:solidFill>
              </a:rPr>
              <a:t>Revelation 5:9-10; Daniel 7:13-18; Romans 5:17; Matthew 10:28; Psalm 2:8-9</a:t>
            </a:r>
            <a:r>
              <a:rPr lang="en-US" sz="2000" dirty="0" smtClean="0"/>
              <a:t>).</a:t>
            </a:r>
          </a:p>
          <a:p>
            <a:r>
              <a:rPr lang="en-US" sz="2000" dirty="0" smtClean="0"/>
              <a:t>May refer to power to appeal to God about nations (</a:t>
            </a:r>
            <a:r>
              <a:rPr lang="en-US" sz="2000" b="1" dirty="0" smtClean="0">
                <a:solidFill>
                  <a:srgbClr val="800000"/>
                </a:solidFill>
              </a:rPr>
              <a:t>Daniel 9</a:t>
            </a:r>
            <a:r>
              <a:rPr lang="en-US" sz="2000" dirty="0" smtClean="0"/>
              <a:t>).</a:t>
            </a:r>
          </a:p>
        </p:txBody>
      </p:sp>
    </p:spTree>
    <p:extLst>
      <p:ext uri="{BB962C8B-B14F-4D97-AF65-F5344CB8AC3E}">
        <p14:creationId xmlns:p14="http://schemas.microsoft.com/office/powerpoint/2010/main" val="12108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4 – Christ among the Lampstands #3</a:t>
            </a:r>
            <a:endParaRPr lang="en-US" sz="1800" b="1" dirty="0"/>
          </a:p>
        </p:txBody>
      </p:sp>
    </p:spTree>
    <p:extLst>
      <p:ext uri="{BB962C8B-B14F-4D97-AF65-F5344CB8AC3E}">
        <p14:creationId xmlns:p14="http://schemas.microsoft.com/office/powerpoint/2010/main" val="3327529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Sardis</a:t>
            </a:r>
          </a:p>
          <a:p>
            <a:r>
              <a:rPr lang="en-US" dirty="0" smtClean="0"/>
              <a:t>Revelation 3:1-6</a:t>
            </a:r>
            <a:endParaRPr lang="en-US" dirty="0"/>
          </a:p>
        </p:txBody>
      </p:sp>
    </p:spTree>
    <p:extLst>
      <p:ext uri="{BB962C8B-B14F-4D97-AF65-F5344CB8AC3E}">
        <p14:creationId xmlns:p14="http://schemas.microsoft.com/office/powerpoint/2010/main" val="35545757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Misleading Name</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dirty="0"/>
              <a:t>What was wrong with the church in Sardis?  Why was this surprising?  What lessons can we learn from this judgment?</a:t>
            </a:r>
            <a:endParaRPr lang="en-US" dirty="0" smtClean="0"/>
          </a:p>
          <a:p>
            <a:pPr marL="0" indent="0">
              <a:spcBef>
                <a:spcPts val="200"/>
              </a:spcBef>
              <a:buNone/>
            </a:pPr>
            <a:r>
              <a:rPr lang="en-US" i="1" dirty="0">
                <a:solidFill>
                  <a:srgbClr val="800000"/>
                </a:solidFill>
              </a:rPr>
              <a:t>“And to the angel of the church in Sardis </a:t>
            </a:r>
            <a:r>
              <a:rPr lang="en-US" i="1" dirty="0" smtClean="0">
                <a:solidFill>
                  <a:srgbClr val="800000"/>
                </a:solidFill>
              </a:rPr>
              <a:t>write, ‘These </a:t>
            </a:r>
            <a:r>
              <a:rPr lang="en-US" i="1" dirty="0">
                <a:solidFill>
                  <a:srgbClr val="800000"/>
                </a:solidFill>
              </a:rPr>
              <a:t>things says He </a:t>
            </a:r>
            <a:r>
              <a:rPr lang="en-US" b="1" i="1" dirty="0">
                <a:solidFill>
                  <a:srgbClr val="800000"/>
                </a:solidFill>
              </a:rPr>
              <a:t>who has the seven Spirits of God and the seven stars</a:t>
            </a:r>
            <a:r>
              <a:rPr lang="en-US" i="1" dirty="0">
                <a:solidFill>
                  <a:srgbClr val="800000"/>
                </a:solidFill>
              </a:rPr>
              <a:t>: </a:t>
            </a:r>
            <a:r>
              <a:rPr lang="en-US" i="1" dirty="0" smtClean="0">
                <a:solidFill>
                  <a:srgbClr val="800000"/>
                </a:solidFill>
              </a:rPr>
              <a:t>“I </a:t>
            </a:r>
            <a:r>
              <a:rPr lang="en-US" i="1" dirty="0">
                <a:solidFill>
                  <a:srgbClr val="800000"/>
                </a:solidFill>
              </a:rPr>
              <a:t>know your works, that </a:t>
            </a:r>
            <a:r>
              <a:rPr lang="en-US" b="1" i="1" dirty="0">
                <a:solidFill>
                  <a:srgbClr val="800000"/>
                </a:solidFill>
              </a:rPr>
              <a:t>you have a name that you are alive, </a:t>
            </a:r>
            <a:r>
              <a:rPr lang="en-US" b="1" i="1" u="sng" dirty="0">
                <a:solidFill>
                  <a:srgbClr val="800000"/>
                </a:solidFill>
              </a:rPr>
              <a:t>but you are dead</a:t>
            </a:r>
            <a:r>
              <a:rPr lang="en-US" i="1" dirty="0" smtClean="0">
                <a:solidFill>
                  <a:srgbClr val="800000"/>
                </a:solidFill>
              </a:rPr>
              <a:t>.”’” </a:t>
            </a:r>
            <a:r>
              <a:rPr lang="en-US" dirty="0" smtClean="0"/>
              <a:t>(</a:t>
            </a:r>
            <a:r>
              <a:rPr lang="en-US" b="1" dirty="0" smtClean="0">
                <a:solidFill>
                  <a:srgbClr val="800000"/>
                </a:solidFill>
              </a:rPr>
              <a:t>Revelation 3:1</a:t>
            </a:r>
            <a:r>
              <a:rPr lang="en-US" dirty="0" smtClean="0"/>
              <a:t>)</a:t>
            </a:r>
          </a:p>
          <a:p>
            <a:pPr>
              <a:spcBef>
                <a:spcPts val="200"/>
              </a:spcBef>
            </a:pPr>
            <a:r>
              <a:rPr lang="en-US" dirty="0" smtClean="0"/>
              <a:t>They were actually spiritually dead, although known to be alive!</a:t>
            </a:r>
          </a:p>
          <a:p>
            <a:pPr>
              <a:spcBef>
                <a:spcPts val="200"/>
              </a:spcBef>
            </a:pPr>
            <a:r>
              <a:rPr lang="en-US" dirty="0" smtClean="0"/>
              <a:t>Can be as good as dead, although living (</a:t>
            </a:r>
            <a:r>
              <a:rPr lang="en-US" b="1" dirty="0" smtClean="0">
                <a:solidFill>
                  <a:srgbClr val="800000"/>
                </a:solidFill>
              </a:rPr>
              <a:t>1 Timothy 5:6</a:t>
            </a:r>
            <a:r>
              <a:rPr lang="en-US" dirty="0" smtClean="0"/>
              <a:t>).</a:t>
            </a:r>
          </a:p>
          <a:p>
            <a:pPr>
              <a:spcBef>
                <a:spcPts val="200"/>
              </a:spcBef>
            </a:pPr>
            <a:r>
              <a:rPr lang="en-US" dirty="0" smtClean="0"/>
              <a:t>Others’ estimation is independent of reality (</a:t>
            </a:r>
            <a:r>
              <a:rPr lang="en-US" b="1" dirty="0" smtClean="0">
                <a:solidFill>
                  <a:srgbClr val="800000"/>
                </a:solidFill>
              </a:rPr>
              <a:t>3 Jn. 9-10; 1 Cor. 4:1-5</a:t>
            </a:r>
            <a:r>
              <a:rPr lang="en-US" dirty="0" smtClean="0"/>
              <a:t>).</a:t>
            </a:r>
          </a:p>
          <a:p>
            <a:pPr>
              <a:spcBef>
                <a:spcPts val="200"/>
              </a:spcBef>
            </a:pPr>
            <a:r>
              <a:rPr lang="en-US" dirty="0" smtClean="0"/>
              <a:t>Must focus on God’s approval – not man’s (</a:t>
            </a:r>
            <a:r>
              <a:rPr lang="en-US" b="1" dirty="0" smtClean="0">
                <a:solidFill>
                  <a:srgbClr val="800000"/>
                </a:solidFill>
              </a:rPr>
              <a:t>John 12:42-43</a:t>
            </a:r>
            <a:r>
              <a:rPr lang="en-US" dirty="0" smtClean="0"/>
              <a:t>).</a:t>
            </a:r>
          </a:p>
          <a:p>
            <a:pPr>
              <a:spcBef>
                <a:spcPts val="200"/>
              </a:spcBef>
            </a:pPr>
            <a:r>
              <a:rPr lang="en-US" dirty="0" smtClean="0"/>
              <a:t>Jesus’ self-designation indicates knowledge and authority.</a:t>
            </a:r>
          </a:p>
        </p:txBody>
      </p:sp>
    </p:spTree>
    <p:extLst>
      <p:ext uri="{BB962C8B-B14F-4D97-AF65-F5344CB8AC3E}">
        <p14:creationId xmlns:p14="http://schemas.microsoft.com/office/powerpoint/2010/main" val="26662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Forgetting the Past, Reaching Forward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
            </a:pPr>
            <a:r>
              <a:rPr lang="en-US" dirty="0"/>
              <a:t>What choice did Jesus provide for the church?  And, what would be the outcomes of the 2 possible options?  What lessons can we learn from this admonition?</a:t>
            </a:r>
            <a:endParaRPr lang="en-US" dirty="0" smtClean="0"/>
          </a:p>
          <a:p>
            <a:pPr marL="0" indent="0">
              <a:spcBef>
                <a:spcPts val="0"/>
              </a:spcBef>
              <a:buNone/>
            </a:pPr>
            <a:r>
              <a:rPr lang="en-US" i="1" dirty="0" smtClean="0">
                <a:solidFill>
                  <a:srgbClr val="800000"/>
                </a:solidFill>
              </a:rPr>
              <a:t>“</a:t>
            </a:r>
            <a:r>
              <a:rPr lang="en-US" b="1" i="1" baseline="30000" dirty="0" smtClean="0">
                <a:solidFill>
                  <a:srgbClr val="800000"/>
                </a:solidFill>
              </a:rPr>
              <a:t>1</a:t>
            </a:r>
            <a:r>
              <a:rPr lang="en-US" b="1" i="1" dirty="0" smtClean="0">
                <a:solidFill>
                  <a:srgbClr val="800000"/>
                </a:solidFill>
              </a:rPr>
              <a:t>Be </a:t>
            </a:r>
            <a:r>
              <a:rPr lang="en-US" b="1" i="1" dirty="0">
                <a:solidFill>
                  <a:srgbClr val="800000"/>
                </a:solidFill>
              </a:rPr>
              <a:t>watchful</a:t>
            </a:r>
            <a:r>
              <a:rPr lang="en-US" i="1" dirty="0">
                <a:solidFill>
                  <a:srgbClr val="800000"/>
                </a:solidFill>
              </a:rPr>
              <a:t>, and </a:t>
            </a:r>
            <a:r>
              <a:rPr lang="en-US" b="1" i="1" baseline="30000" dirty="0" smtClean="0">
                <a:solidFill>
                  <a:srgbClr val="800000"/>
                </a:solidFill>
              </a:rPr>
              <a:t>2</a:t>
            </a:r>
            <a:r>
              <a:rPr lang="en-US" b="1" i="1" dirty="0" smtClean="0">
                <a:solidFill>
                  <a:srgbClr val="800000"/>
                </a:solidFill>
              </a:rPr>
              <a:t>strengthen </a:t>
            </a:r>
            <a:r>
              <a:rPr lang="en-US" b="1" i="1" dirty="0">
                <a:solidFill>
                  <a:srgbClr val="800000"/>
                </a:solidFill>
              </a:rPr>
              <a:t>the things which remain, </a:t>
            </a:r>
            <a:r>
              <a:rPr lang="en-US" b="1" i="1" u="sng" dirty="0">
                <a:solidFill>
                  <a:srgbClr val="800000"/>
                </a:solidFill>
              </a:rPr>
              <a:t>that are ready to die</a:t>
            </a:r>
            <a:r>
              <a:rPr lang="en-US" i="1" dirty="0">
                <a:solidFill>
                  <a:srgbClr val="800000"/>
                </a:solidFill>
              </a:rPr>
              <a:t>, for I have not found your works perfect before God</a:t>
            </a:r>
            <a:r>
              <a:rPr lang="en-US" i="1" dirty="0" smtClean="0">
                <a:solidFill>
                  <a:srgbClr val="800000"/>
                </a:solidFill>
              </a:rPr>
              <a:t>.  </a:t>
            </a:r>
            <a:r>
              <a:rPr lang="en-US" b="1" i="1" baseline="30000" dirty="0" smtClean="0">
                <a:solidFill>
                  <a:srgbClr val="800000"/>
                </a:solidFill>
              </a:rPr>
              <a:t>3</a:t>
            </a:r>
            <a:r>
              <a:rPr lang="en-US" b="1" i="1" dirty="0" smtClean="0">
                <a:solidFill>
                  <a:srgbClr val="800000"/>
                </a:solidFill>
              </a:rPr>
              <a:t>Remember </a:t>
            </a:r>
            <a:r>
              <a:rPr lang="en-US" b="1" i="1" dirty="0">
                <a:solidFill>
                  <a:srgbClr val="800000"/>
                </a:solidFill>
              </a:rPr>
              <a:t>therefore how you have received and heard</a:t>
            </a:r>
            <a:r>
              <a:rPr lang="en-US" i="1" dirty="0">
                <a:solidFill>
                  <a:srgbClr val="800000"/>
                </a:solidFill>
              </a:rPr>
              <a:t>; </a:t>
            </a:r>
            <a:r>
              <a:rPr lang="en-US" b="1" i="1" baseline="30000" dirty="0" smtClean="0">
                <a:solidFill>
                  <a:srgbClr val="800000"/>
                </a:solidFill>
              </a:rPr>
              <a:t>4</a:t>
            </a:r>
            <a:r>
              <a:rPr lang="en-US" b="1" i="1" dirty="0" smtClean="0">
                <a:solidFill>
                  <a:srgbClr val="800000"/>
                </a:solidFill>
              </a:rPr>
              <a:t>hold </a:t>
            </a:r>
            <a:r>
              <a:rPr lang="en-US" b="1" i="1" dirty="0">
                <a:solidFill>
                  <a:srgbClr val="800000"/>
                </a:solidFill>
              </a:rPr>
              <a:t>fast </a:t>
            </a:r>
            <a:r>
              <a:rPr lang="en-US" i="1" dirty="0">
                <a:solidFill>
                  <a:srgbClr val="800000"/>
                </a:solidFill>
              </a:rPr>
              <a:t>and </a:t>
            </a:r>
            <a:r>
              <a:rPr lang="en-US" b="1" i="1" baseline="30000" dirty="0" smtClean="0">
                <a:solidFill>
                  <a:srgbClr val="800000"/>
                </a:solidFill>
              </a:rPr>
              <a:t>5</a:t>
            </a:r>
            <a:r>
              <a:rPr lang="en-US" b="1" i="1" dirty="0" smtClean="0">
                <a:solidFill>
                  <a:srgbClr val="800000"/>
                </a:solidFill>
              </a:rPr>
              <a:t>repent</a:t>
            </a:r>
            <a:r>
              <a:rPr lang="en-US" i="1" dirty="0">
                <a:solidFill>
                  <a:srgbClr val="800000"/>
                </a:solidFill>
              </a:rPr>
              <a:t>. Therefore if you will not watch, I will come upon you as a thief, and you will not know what hour I will come upon you</a:t>
            </a:r>
            <a:r>
              <a:rPr lang="en-US" i="1" dirty="0" smtClean="0">
                <a:solidFill>
                  <a:srgbClr val="800000"/>
                </a:solidFill>
              </a:rPr>
              <a:t>.” </a:t>
            </a:r>
            <a:r>
              <a:rPr lang="en-US" dirty="0" smtClean="0"/>
              <a:t>(</a:t>
            </a:r>
            <a:r>
              <a:rPr lang="en-US" b="1" dirty="0" smtClean="0">
                <a:solidFill>
                  <a:srgbClr val="800000"/>
                </a:solidFill>
              </a:rPr>
              <a:t>Revelation 3:2-3</a:t>
            </a:r>
            <a:r>
              <a:rPr lang="en-US" dirty="0" smtClean="0"/>
              <a:t>)</a:t>
            </a:r>
          </a:p>
          <a:p>
            <a:pPr>
              <a:spcBef>
                <a:spcPts val="0"/>
              </a:spcBef>
            </a:pPr>
            <a:r>
              <a:rPr lang="en-US" dirty="0" smtClean="0"/>
              <a:t>Failure to </a:t>
            </a:r>
            <a:r>
              <a:rPr lang="en-US" i="1" dirty="0" smtClean="0">
                <a:solidFill>
                  <a:srgbClr val="800000"/>
                </a:solidFill>
              </a:rPr>
              <a:t>“watch”</a:t>
            </a:r>
            <a:r>
              <a:rPr lang="en-US" dirty="0" smtClean="0"/>
              <a:t> would result in sudden destruction.</a:t>
            </a:r>
          </a:p>
          <a:p>
            <a:pPr>
              <a:spcBef>
                <a:spcPts val="0"/>
              </a:spcBef>
            </a:pPr>
            <a:r>
              <a:rPr lang="en-US" dirty="0" smtClean="0"/>
              <a:t>Some good, partial good does not imply safety (</a:t>
            </a:r>
            <a:r>
              <a:rPr lang="en-US" b="1" dirty="0" smtClean="0">
                <a:solidFill>
                  <a:srgbClr val="800000"/>
                </a:solidFill>
              </a:rPr>
              <a:t>Matthew 7:21-23</a:t>
            </a:r>
            <a:r>
              <a:rPr lang="en-US" dirty="0" smtClean="0"/>
              <a:t>).</a:t>
            </a:r>
          </a:p>
          <a:p>
            <a:pPr>
              <a:spcBef>
                <a:spcPts val="0"/>
              </a:spcBef>
            </a:pPr>
            <a:r>
              <a:rPr lang="en-US" dirty="0" smtClean="0"/>
              <a:t>Christians must continually press forward (</a:t>
            </a:r>
            <a:r>
              <a:rPr lang="en-US" b="1" dirty="0" smtClean="0">
                <a:solidFill>
                  <a:srgbClr val="800000"/>
                </a:solidFill>
              </a:rPr>
              <a:t>Philippians 3:12-14</a:t>
            </a:r>
            <a:r>
              <a:rPr lang="en-US" dirty="0" smtClean="0"/>
              <a:t>).</a:t>
            </a:r>
          </a:p>
        </p:txBody>
      </p:sp>
    </p:spTree>
    <p:extLst>
      <p:ext uri="{BB962C8B-B14F-4D97-AF65-F5344CB8AC3E}">
        <p14:creationId xmlns:p14="http://schemas.microsoft.com/office/powerpoint/2010/main" val="39086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Names Even in Sardis”</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Did this pending judgment apply to everyone at Sardis?  Why or why not</a:t>
            </a:r>
            <a:r>
              <a:rPr lang="en-US" sz="2000" dirty="0" smtClean="0"/>
              <a:t>?  What can we learn about staying versus leaving a church?</a:t>
            </a:r>
          </a:p>
          <a:p>
            <a:pPr marL="0" indent="0">
              <a:spcBef>
                <a:spcPts val="200"/>
              </a:spcBef>
              <a:buNone/>
            </a:pPr>
            <a:r>
              <a:rPr lang="en-US" sz="2000" i="1" dirty="0" smtClean="0">
                <a:solidFill>
                  <a:srgbClr val="800000"/>
                </a:solidFill>
              </a:rPr>
              <a:t>“You </a:t>
            </a:r>
            <a:r>
              <a:rPr lang="en-US" sz="2000" i="1" dirty="0">
                <a:solidFill>
                  <a:srgbClr val="800000"/>
                </a:solidFill>
              </a:rPr>
              <a:t>have </a:t>
            </a:r>
            <a:r>
              <a:rPr lang="en-US" sz="2000" b="1" i="1" u="sng" dirty="0">
                <a:solidFill>
                  <a:srgbClr val="800000"/>
                </a:solidFill>
              </a:rPr>
              <a:t>a few names</a:t>
            </a:r>
            <a:r>
              <a:rPr lang="en-US" sz="2000" b="1" i="1" dirty="0">
                <a:solidFill>
                  <a:srgbClr val="800000"/>
                </a:solidFill>
              </a:rPr>
              <a:t> even in Sardis who have </a:t>
            </a:r>
            <a:r>
              <a:rPr lang="en-US" sz="2000" b="1" i="1" u="sng" dirty="0">
                <a:solidFill>
                  <a:srgbClr val="800000"/>
                </a:solidFill>
              </a:rPr>
              <a:t>not defiled their garments</a:t>
            </a:r>
            <a:r>
              <a:rPr lang="en-US" sz="2000" i="1" dirty="0">
                <a:solidFill>
                  <a:srgbClr val="800000"/>
                </a:solidFill>
              </a:rPr>
              <a:t>; and they shall </a:t>
            </a:r>
            <a:r>
              <a:rPr lang="en-US" sz="2000" b="1" i="1" dirty="0">
                <a:solidFill>
                  <a:srgbClr val="800000"/>
                </a:solidFill>
              </a:rPr>
              <a:t>walk with Me in white, </a:t>
            </a:r>
            <a:r>
              <a:rPr lang="en-US" sz="2000" b="1" i="1" u="sng" dirty="0">
                <a:solidFill>
                  <a:srgbClr val="800000"/>
                </a:solidFill>
              </a:rPr>
              <a:t>for they are worthy</a:t>
            </a:r>
            <a:r>
              <a:rPr lang="en-US" sz="2000" i="1" dirty="0" smtClean="0">
                <a:solidFill>
                  <a:srgbClr val="800000"/>
                </a:solidFill>
              </a:rPr>
              <a:t>. </a:t>
            </a:r>
            <a:r>
              <a:rPr lang="en-US" sz="2000" b="1"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be clothed in </a:t>
            </a:r>
            <a:r>
              <a:rPr lang="en-US" sz="2000" b="1" i="1" u="sng" dirty="0">
                <a:solidFill>
                  <a:srgbClr val="800000"/>
                </a:solidFill>
              </a:rPr>
              <a:t>white garments</a:t>
            </a:r>
            <a:r>
              <a:rPr lang="en-US" sz="2000" i="1" dirty="0">
                <a:solidFill>
                  <a:srgbClr val="800000"/>
                </a:solidFill>
              </a:rPr>
              <a:t>, and I will not blot out his name from the Book of Life; but I will confess his name before My Father and before His angels</a:t>
            </a:r>
            <a:r>
              <a:rPr lang="en-US" sz="2000" i="1" dirty="0" smtClean="0">
                <a:solidFill>
                  <a:srgbClr val="800000"/>
                </a:solidFill>
              </a:rPr>
              <a:t>.”</a:t>
            </a:r>
            <a:r>
              <a:rPr lang="en-US" sz="2000" dirty="0" smtClean="0"/>
              <a:t> (</a:t>
            </a:r>
            <a:r>
              <a:rPr lang="en-US" sz="2000" b="1" dirty="0" smtClean="0">
                <a:solidFill>
                  <a:srgbClr val="800000"/>
                </a:solidFill>
              </a:rPr>
              <a:t>Revelation 3:4-5</a:t>
            </a:r>
            <a:r>
              <a:rPr lang="en-US" sz="2000" dirty="0" smtClean="0"/>
              <a:t>)</a:t>
            </a:r>
          </a:p>
          <a:p>
            <a:pPr>
              <a:spcBef>
                <a:spcPts val="200"/>
              </a:spcBef>
            </a:pPr>
            <a:r>
              <a:rPr lang="en-US" sz="2000" dirty="0" smtClean="0"/>
              <a:t>No, </a:t>
            </a:r>
            <a:r>
              <a:rPr lang="en-US" sz="2000" i="1" dirty="0" smtClean="0">
                <a:solidFill>
                  <a:srgbClr val="800000"/>
                </a:solidFill>
              </a:rPr>
              <a:t>“a few names”</a:t>
            </a:r>
            <a:r>
              <a:rPr lang="en-US" sz="2000" dirty="0" smtClean="0"/>
              <a:t> would </a:t>
            </a:r>
            <a:r>
              <a:rPr lang="en-US" sz="2000" i="1" dirty="0" smtClean="0">
                <a:solidFill>
                  <a:srgbClr val="800000"/>
                </a:solidFill>
              </a:rPr>
              <a:t>“walk with”</a:t>
            </a:r>
            <a:r>
              <a:rPr lang="en-US" sz="2000" dirty="0" smtClean="0"/>
              <a:t> Jesus </a:t>
            </a:r>
            <a:r>
              <a:rPr lang="en-US" sz="2000" i="1" dirty="0" smtClean="0">
                <a:solidFill>
                  <a:srgbClr val="800000"/>
                </a:solidFill>
              </a:rPr>
              <a:t>“in white”</a:t>
            </a:r>
            <a:r>
              <a:rPr lang="en-US" sz="2000" dirty="0" smtClean="0"/>
              <a:t>.</a:t>
            </a:r>
          </a:p>
          <a:p>
            <a:pPr>
              <a:spcBef>
                <a:spcPts val="200"/>
              </a:spcBef>
            </a:pPr>
            <a:r>
              <a:rPr lang="en-US" sz="2000" dirty="0" smtClean="0"/>
              <a:t>Indicates that they had not participated in sin, prevalent with others.</a:t>
            </a:r>
          </a:p>
          <a:p>
            <a:pPr>
              <a:spcBef>
                <a:spcPts val="200"/>
              </a:spcBef>
            </a:pPr>
            <a:r>
              <a:rPr lang="en-US" sz="2000" dirty="0" smtClean="0"/>
              <a:t>A church with many who have </a:t>
            </a:r>
            <a:r>
              <a:rPr lang="en-US" sz="2000" i="1" dirty="0" smtClean="0">
                <a:solidFill>
                  <a:srgbClr val="800000"/>
                </a:solidFill>
              </a:rPr>
              <a:t>“defiled garments”</a:t>
            </a:r>
            <a:r>
              <a:rPr lang="en-US" sz="2000" dirty="0" smtClean="0"/>
              <a:t> does not imply all.</a:t>
            </a:r>
          </a:p>
          <a:p>
            <a:pPr>
              <a:spcBef>
                <a:spcPts val="200"/>
              </a:spcBef>
            </a:pPr>
            <a:r>
              <a:rPr lang="en-US" sz="2000" dirty="0" smtClean="0"/>
              <a:t>However, collective action and fellowship with those in impenitent, public sin </a:t>
            </a:r>
            <a:r>
              <a:rPr lang="en-US" sz="2000" i="1" dirty="0" smtClean="0">
                <a:solidFill>
                  <a:srgbClr val="800000"/>
                </a:solidFill>
              </a:rPr>
              <a:t>“defiles their garments”</a:t>
            </a:r>
            <a:r>
              <a:rPr lang="en-US" sz="2000" dirty="0" smtClean="0"/>
              <a:t> (</a:t>
            </a:r>
            <a:r>
              <a:rPr lang="en-US" sz="2000" b="1" dirty="0" smtClean="0">
                <a:solidFill>
                  <a:srgbClr val="800000"/>
                </a:solidFill>
              </a:rPr>
              <a:t>2 John 9-11</a:t>
            </a:r>
            <a:r>
              <a:rPr lang="en-US" sz="2000" dirty="0" smtClean="0"/>
              <a:t>), requiring a break.</a:t>
            </a:r>
          </a:p>
          <a:p>
            <a:pPr>
              <a:spcBef>
                <a:spcPts val="200"/>
              </a:spcBef>
            </a:pPr>
            <a:r>
              <a:rPr lang="en-US" sz="2000" dirty="0" smtClean="0"/>
              <a:t>May part ways amicably for matters of judgment (</a:t>
            </a:r>
            <a:r>
              <a:rPr lang="en-US" sz="2000" b="1" dirty="0" smtClean="0">
                <a:solidFill>
                  <a:srgbClr val="800000"/>
                </a:solidFill>
              </a:rPr>
              <a:t>Acts 15:37-40</a:t>
            </a:r>
            <a:r>
              <a:rPr lang="en-US" sz="2000" dirty="0" smtClean="0"/>
              <a:t>).</a:t>
            </a:r>
          </a:p>
          <a:p>
            <a:pPr>
              <a:spcBef>
                <a:spcPts val="200"/>
              </a:spcBef>
            </a:pPr>
            <a:r>
              <a:rPr lang="en-US" sz="2000" dirty="0" smtClean="0"/>
              <a:t>Crushes Calvinism’s abhorrence for considering </a:t>
            </a:r>
            <a:r>
              <a:rPr lang="en-US" sz="2000" dirty="0" err="1" smtClean="0"/>
              <a:t>self worthy</a:t>
            </a:r>
            <a:r>
              <a:rPr lang="en-US" sz="2000" dirty="0" smtClean="0"/>
              <a:t> in any way.</a:t>
            </a:r>
          </a:p>
        </p:txBody>
      </p:sp>
    </p:spTree>
    <p:extLst>
      <p:ext uri="{BB962C8B-B14F-4D97-AF65-F5344CB8AC3E}">
        <p14:creationId xmlns:p14="http://schemas.microsoft.com/office/powerpoint/2010/main" val="12106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Overcoming Fear that Silences</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5000"/>
              </a:lnSpc>
              <a:spcBef>
                <a:spcPts val="0"/>
              </a:spcBef>
              <a:buNone/>
            </a:pPr>
            <a:r>
              <a:rPr lang="en-US" i="1" dirty="0" smtClean="0">
                <a:solidFill>
                  <a:srgbClr val="800000"/>
                </a:solidFill>
              </a:rPr>
              <a:t>“He </a:t>
            </a:r>
            <a:r>
              <a:rPr lang="en-US" i="1" dirty="0">
                <a:solidFill>
                  <a:srgbClr val="800000"/>
                </a:solidFill>
              </a:rPr>
              <a:t>who overcomes shall be clothed in white garments, and I will not blot out his name from the Book of Life; but </a:t>
            </a:r>
            <a:r>
              <a:rPr lang="en-US" b="1" i="1" u="sng" dirty="0">
                <a:solidFill>
                  <a:srgbClr val="800000"/>
                </a:solidFill>
              </a:rPr>
              <a:t>I will confess</a:t>
            </a:r>
            <a:r>
              <a:rPr lang="en-US" b="1" i="1" dirty="0">
                <a:solidFill>
                  <a:srgbClr val="800000"/>
                </a:solidFill>
              </a:rPr>
              <a:t> his name before My Father and before His angels</a:t>
            </a:r>
            <a:r>
              <a:rPr lang="en-US" i="1" dirty="0">
                <a:solidFill>
                  <a:srgbClr val="800000"/>
                </a:solidFill>
              </a:rPr>
              <a:t>.”</a:t>
            </a:r>
            <a:r>
              <a:rPr lang="en-US" dirty="0"/>
              <a:t> (</a:t>
            </a:r>
            <a:r>
              <a:rPr lang="en-US" b="1" dirty="0">
                <a:solidFill>
                  <a:srgbClr val="800000"/>
                </a:solidFill>
              </a:rPr>
              <a:t>Revelation </a:t>
            </a:r>
            <a:r>
              <a:rPr lang="en-US" b="1" dirty="0" smtClean="0">
                <a:solidFill>
                  <a:srgbClr val="800000"/>
                </a:solidFill>
              </a:rPr>
              <a:t>3:5</a:t>
            </a:r>
            <a:r>
              <a:rPr lang="en-US" dirty="0" smtClean="0"/>
              <a:t>)</a:t>
            </a:r>
          </a:p>
          <a:p>
            <a:pPr marL="346075" lvl="0" indent="-346075">
              <a:lnSpc>
                <a:spcPct val="95000"/>
              </a:lnSpc>
              <a:spcBef>
                <a:spcPts val="0"/>
              </a:spcBef>
              <a:buFont typeface="+mj-lt"/>
              <a:buAutoNum type="arabicPeriod" startAt="4"/>
            </a:pPr>
            <a:r>
              <a:rPr lang="en-US" dirty="0" smtClean="0"/>
              <a:t>In </a:t>
            </a:r>
            <a:r>
              <a:rPr lang="en-US" dirty="0"/>
              <a:t>what other passage did Jesus promise to confess the name of saints before His Father?  How might this relate to this context?</a:t>
            </a:r>
            <a:endParaRPr lang="en-US" dirty="0" smtClean="0"/>
          </a:p>
          <a:p>
            <a:pPr marL="0" indent="0">
              <a:lnSpc>
                <a:spcPct val="95000"/>
              </a:lnSpc>
              <a:spcBef>
                <a:spcPts val="0"/>
              </a:spcBef>
              <a:buNone/>
            </a:pPr>
            <a:r>
              <a:rPr lang="en-US" i="1" dirty="0">
                <a:solidFill>
                  <a:srgbClr val="800000"/>
                </a:solidFill>
              </a:rPr>
              <a:t>“And </a:t>
            </a:r>
            <a:r>
              <a:rPr lang="en-US" b="1" i="1" u="sng" dirty="0">
                <a:solidFill>
                  <a:srgbClr val="800000"/>
                </a:solidFill>
              </a:rPr>
              <a:t>do not fear</a:t>
            </a:r>
            <a:r>
              <a:rPr lang="en-US" b="1" i="1" dirty="0">
                <a:solidFill>
                  <a:srgbClr val="800000"/>
                </a:solidFill>
              </a:rPr>
              <a:t> those who kill the body </a:t>
            </a:r>
            <a:r>
              <a:rPr lang="en-US" i="1" dirty="0">
                <a:solidFill>
                  <a:srgbClr val="800000"/>
                </a:solidFill>
              </a:rPr>
              <a:t>but cannot kill the soul. But </a:t>
            </a:r>
            <a:r>
              <a:rPr lang="en-US" b="1" i="1" dirty="0">
                <a:solidFill>
                  <a:srgbClr val="800000"/>
                </a:solidFill>
              </a:rPr>
              <a:t>rather fear Him who is able to destroy both soul </a:t>
            </a:r>
            <a:r>
              <a:rPr lang="en-US" b="1" i="1" u="sng" dirty="0">
                <a:solidFill>
                  <a:srgbClr val="800000"/>
                </a:solidFill>
              </a:rPr>
              <a:t>and</a:t>
            </a:r>
            <a:r>
              <a:rPr lang="en-US" b="1" i="1" dirty="0">
                <a:solidFill>
                  <a:srgbClr val="800000"/>
                </a:solidFill>
              </a:rPr>
              <a:t> body in hell</a:t>
            </a:r>
            <a:r>
              <a:rPr lang="en-US" i="1" dirty="0" smtClean="0">
                <a:solidFill>
                  <a:srgbClr val="800000"/>
                </a:solidFill>
              </a:rPr>
              <a:t>. … </a:t>
            </a:r>
            <a:r>
              <a:rPr lang="en-US" b="1" i="1" u="sng" dirty="0" smtClean="0">
                <a:solidFill>
                  <a:srgbClr val="800000"/>
                </a:solidFill>
              </a:rPr>
              <a:t>Do </a:t>
            </a:r>
            <a:r>
              <a:rPr lang="en-US" b="1" i="1" u="sng" dirty="0">
                <a:solidFill>
                  <a:srgbClr val="800000"/>
                </a:solidFill>
              </a:rPr>
              <a:t>not fear</a:t>
            </a:r>
            <a:r>
              <a:rPr lang="en-US" b="1" i="1" dirty="0">
                <a:solidFill>
                  <a:srgbClr val="800000"/>
                </a:solidFill>
              </a:rPr>
              <a:t> therefore</a:t>
            </a:r>
            <a:r>
              <a:rPr lang="en-US" i="1" dirty="0">
                <a:solidFill>
                  <a:srgbClr val="800000"/>
                </a:solidFill>
              </a:rPr>
              <a:t>; </a:t>
            </a:r>
            <a:r>
              <a:rPr lang="en-US" i="1" dirty="0" smtClean="0">
                <a:solidFill>
                  <a:srgbClr val="800000"/>
                </a:solidFill>
              </a:rPr>
              <a:t> … Therefore </a:t>
            </a:r>
            <a:r>
              <a:rPr lang="en-US" b="1" i="1" dirty="0">
                <a:solidFill>
                  <a:srgbClr val="800000"/>
                </a:solidFill>
              </a:rPr>
              <a:t>whoever confesses Me before men</a:t>
            </a:r>
            <a:r>
              <a:rPr lang="en-US" i="1" dirty="0">
                <a:solidFill>
                  <a:srgbClr val="800000"/>
                </a:solidFill>
              </a:rPr>
              <a:t>, </a:t>
            </a:r>
            <a:r>
              <a:rPr lang="en-US" b="1" i="1" dirty="0">
                <a:solidFill>
                  <a:srgbClr val="800000"/>
                </a:solidFill>
              </a:rPr>
              <a:t>him </a:t>
            </a:r>
            <a:r>
              <a:rPr lang="en-US" b="1" i="1" u="sng" dirty="0">
                <a:solidFill>
                  <a:srgbClr val="800000"/>
                </a:solidFill>
              </a:rPr>
              <a:t>I will also confess before My Father</a:t>
            </a:r>
            <a:r>
              <a:rPr lang="en-US" b="1" i="1" dirty="0">
                <a:solidFill>
                  <a:srgbClr val="800000"/>
                </a:solidFill>
              </a:rPr>
              <a:t> who is in heaven</a:t>
            </a:r>
            <a:r>
              <a:rPr lang="en-US" i="1" dirty="0" smtClean="0">
                <a:solidFill>
                  <a:srgbClr val="800000"/>
                </a:solidFill>
              </a:rPr>
              <a:t>.  But </a:t>
            </a:r>
            <a:r>
              <a:rPr lang="en-US" i="1" dirty="0">
                <a:solidFill>
                  <a:srgbClr val="800000"/>
                </a:solidFill>
              </a:rPr>
              <a:t>whoever denies Me before men, him I will also deny before My Father who is in heaven</a:t>
            </a:r>
            <a:r>
              <a:rPr lang="en-US" i="1" dirty="0" smtClean="0">
                <a:solidFill>
                  <a:srgbClr val="800000"/>
                </a:solidFill>
              </a:rPr>
              <a:t>.” </a:t>
            </a:r>
            <a:r>
              <a:rPr lang="en-US" dirty="0" smtClean="0"/>
              <a:t>(</a:t>
            </a:r>
            <a:r>
              <a:rPr lang="en-US" b="1" dirty="0" smtClean="0">
                <a:solidFill>
                  <a:srgbClr val="800000"/>
                </a:solidFill>
              </a:rPr>
              <a:t>Matthew 10:28-33</a:t>
            </a:r>
            <a:r>
              <a:rPr lang="en-US" dirty="0" smtClean="0"/>
              <a:t>)</a:t>
            </a:r>
          </a:p>
          <a:p>
            <a:pPr>
              <a:lnSpc>
                <a:spcPct val="95000"/>
              </a:lnSpc>
              <a:spcBef>
                <a:spcPts val="0"/>
              </a:spcBef>
            </a:pPr>
            <a:r>
              <a:rPr lang="en-US" dirty="0" smtClean="0"/>
              <a:t>Jesus identified persecution as primary threat to confession.</a:t>
            </a:r>
          </a:p>
        </p:txBody>
      </p:sp>
    </p:spTree>
    <p:extLst>
      <p:ext uri="{BB962C8B-B14F-4D97-AF65-F5344CB8AC3E}">
        <p14:creationId xmlns:p14="http://schemas.microsoft.com/office/powerpoint/2010/main" val="34616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Date Support (AD 54-69)</a:t>
            </a:r>
            <a:endParaRPr lang="en-US" dirty="0"/>
          </a:p>
        </p:txBody>
      </p:sp>
      <p:sp>
        <p:nvSpPr>
          <p:cNvPr id="3" name="Content Placeholder 2"/>
          <p:cNvSpPr>
            <a:spLocks noGrp="1"/>
          </p:cNvSpPr>
          <p:nvPr>
            <p:ph sz="quarter" idx="10"/>
          </p:nvPr>
        </p:nvSpPr>
        <p:spPr>
          <a:xfrm>
            <a:off x="47500" y="914400"/>
            <a:ext cx="9096499" cy="4144488"/>
          </a:xfrm>
        </p:spPr>
        <p:txBody>
          <a:bodyPr/>
          <a:lstStyle/>
          <a:p>
            <a:r>
              <a:rPr lang="en-US" b="1" dirty="0" smtClean="0"/>
              <a:t>666</a:t>
            </a:r>
            <a:r>
              <a:rPr lang="en-US" dirty="0" smtClean="0"/>
              <a:t> – Numerical value of Hebrew Letters for Greek, “</a:t>
            </a:r>
            <a:r>
              <a:rPr lang="en-US" dirty="0" err="1" smtClean="0"/>
              <a:t>Neron</a:t>
            </a:r>
            <a:r>
              <a:rPr lang="en-US" dirty="0" smtClean="0"/>
              <a:t> Caesar” (</a:t>
            </a:r>
            <a:r>
              <a:rPr lang="en-US" b="1" dirty="0" smtClean="0">
                <a:solidFill>
                  <a:srgbClr val="800000"/>
                </a:solidFill>
              </a:rPr>
              <a:t>Revelation 13:18</a:t>
            </a:r>
            <a:r>
              <a:rPr lang="en-US" dirty="0" smtClean="0"/>
              <a:t>).</a:t>
            </a:r>
          </a:p>
          <a:p>
            <a:r>
              <a:rPr lang="en-US" b="1" dirty="0" smtClean="0"/>
              <a:t>Horns</a:t>
            </a:r>
            <a:r>
              <a:rPr lang="en-US" dirty="0" smtClean="0"/>
              <a:t> – Counting Julius Caesar as first emperor, Nero is 6</a:t>
            </a:r>
            <a:r>
              <a:rPr lang="en-US" baseline="30000" dirty="0" smtClean="0"/>
              <a:t>th</a:t>
            </a:r>
            <a:r>
              <a:rPr lang="en-US" dirty="0"/>
              <a:t> </a:t>
            </a:r>
            <a:r>
              <a:rPr lang="en-US" dirty="0" smtClean="0"/>
              <a:t>(</a:t>
            </a:r>
            <a:r>
              <a:rPr lang="en-US" b="1" dirty="0" smtClean="0">
                <a:solidFill>
                  <a:srgbClr val="800000"/>
                </a:solidFill>
              </a:rPr>
              <a:t>17:9-11</a:t>
            </a:r>
            <a:r>
              <a:rPr lang="en-US" dirty="0" smtClean="0"/>
              <a:t>).</a:t>
            </a:r>
          </a:p>
          <a:p>
            <a:r>
              <a:rPr lang="en-US" b="1" dirty="0" smtClean="0"/>
              <a:t>Direct References </a:t>
            </a:r>
            <a:r>
              <a:rPr lang="en-US" dirty="0" smtClean="0"/>
              <a:t>– Jewish persecution </a:t>
            </a:r>
            <a:r>
              <a:rPr lang="en-US" smtClean="0"/>
              <a:t>is mentioned </a:t>
            </a:r>
            <a:r>
              <a:rPr lang="en-US" dirty="0" smtClean="0"/>
              <a:t>(</a:t>
            </a:r>
            <a:r>
              <a:rPr lang="en-US" b="1" dirty="0" smtClean="0">
                <a:solidFill>
                  <a:srgbClr val="800000"/>
                </a:solidFill>
              </a:rPr>
              <a:t>2:9; 3:9</a:t>
            </a:r>
            <a:r>
              <a:rPr lang="en-US" dirty="0" smtClean="0"/>
              <a:t>).</a:t>
            </a:r>
          </a:p>
          <a:p>
            <a:r>
              <a:rPr lang="en-US" b="1" dirty="0" smtClean="0"/>
              <a:t>Pre-Destruction</a:t>
            </a:r>
            <a:r>
              <a:rPr lang="en-US" dirty="0" smtClean="0"/>
              <a:t> – Temple is mentioned, so it would still be standing (</a:t>
            </a:r>
            <a:r>
              <a:rPr lang="en-US" b="1" dirty="0" smtClean="0">
                <a:solidFill>
                  <a:srgbClr val="800000"/>
                </a:solidFill>
              </a:rPr>
              <a:t>11:1-19</a:t>
            </a:r>
            <a:r>
              <a:rPr lang="en-US" dirty="0" smtClean="0"/>
              <a:t>).</a:t>
            </a:r>
          </a:p>
          <a:p>
            <a:r>
              <a:rPr lang="en-US" b="1" dirty="0" smtClean="0"/>
              <a:t>OT Prophecy </a:t>
            </a:r>
            <a:r>
              <a:rPr lang="en-US" dirty="0" smtClean="0"/>
              <a:t>– Jerusalem had long history of killing saints </a:t>
            </a:r>
            <a:r>
              <a:rPr lang="en-US" b="1" i="1" dirty="0" smtClean="0"/>
              <a:t>and</a:t>
            </a:r>
            <a:r>
              <a:rPr lang="en-US" dirty="0" smtClean="0"/>
              <a:t> </a:t>
            </a:r>
            <a:r>
              <a:rPr lang="en-US" b="1" i="1" u="sng" dirty="0" smtClean="0"/>
              <a:t>prophets</a:t>
            </a:r>
            <a:r>
              <a:rPr lang="en-US" dirty="0" smtClean="0"/>
              <a:t> (</a:t>
            </a:r>
            <a:r>
              <a:rPr lang="en-US" b="1" dirty="0" smtClean="0">
                <a:solidFill>
                  <a:srgbClr val="800000"/>
                </a:solidFill>
              </a:rPr>
              <a:t>11:8; 16:5,6; 17:6; 18:20-24</a:t>
            </a:r>
            <a:r>
              <a:rPr lang="en-US" dirty="0" smtClean="0"/>
              <a:t>).</a:t>
            </a:r>
            <a:endParaRPr lang="en-US" dirty="0"/>
          </a:p>
        </p:txBody>
      </p:sp>
    </p:spTree>
    <p:extLst>
      <p:ext uri="{BB962C8B-B14F-4D97-AF65-F5344CB8AC3E}">
        <p14:creationId xmlns:p14="http://schemas.microsoft.com/office/powerpoint/2010/main" val="25351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Philadelphia</a:t>
            </a:r>
          </a:p>
          <a:p>
            <a:r>
              <a:rPr lang="en-US" dirty="0" smtClean="0"/>
              <a:t>Revelation 3:7-13</a:t>
            </a:r>
            <a:endParaRPr lang="en-US" dirty="0"/>
          </a:p>
        </p:txBody>
      </p:sp>
    </p:spTree>
    <p:extLst>
      <p:ext uri="{BB962C8B-B14F-4D97-AF65-F5344CB8AC3E}">
        <p14:creationId xmlns:p14="http://schemas.microsoft.com/office/powerpoint/2010/main" val="3464260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Unshutable</a:t>
            </a:r>
            <a:r>
              <a:rPr lang="en-US" dirty="0" smtClean="0"/>
              <a:t>, Open Door</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5"/>
            </a:pPr>
            <a:r>
              <a:rPr lang="en-US" sz="2000" dirty="0" smtClean="0"/>
              <a:t>Why was an </a:t>
            </a:r>
            <a:r>
              <a:rPr lang="en-US" sz="2000" i="1" dirty="0" smtClean="0"/>
              <a:t>“open door”</a:t>
            </a:r>
            <a:r>
              <a:rPr lang="en-US" sz="2000" dirty="0" smtClean="0"/>
              <a:t> presented to the church in Philadelphia?  How else has this figure been used in the Bible?  How might it apply to this church?</a:t>
            </a:r>
          </a:p>
          <a:p>
            <a:pPr marL="0" indent="0">
              <a:lnSpc>
                <a:spcPct val="97000"/>
              </a:lnSpc>
              <a:spcBef>
                <a:spcPts val="0"/>
              </a:spcBef>
              <a:buNone/>
            </a:pPr>
            <a:r>
              <a:rPr lang="en-US" sz="2000" i="1" dirty="0">
                <a:solidFill>
                  <a:srgbClr val="800000"/>
                </a:solidFill>
              </a:rPr>
              <a:t>“And to the angel of the church in Philadelphia </a:t>
            </a:r>
            <a:r>
              <a:rPr lang="en-US" sz="2000" i="1" dirty="0" smtClean="0">
                <a:solidFill>
                  <a:srgbClr val="800000"/>
                </a:solidFill>
              </a:rPr>
              <a:t>write, ‘These </a:t>
            </a:r>
            <a:r>
              <a:rPr lang="en-US" sz="2000" i="1" dirty="0">
                <a:solidFill>
                  <a:srgbClr val="800000"/>
                </a:solidFill>
              </a:rPr>
              <a:t>things says He who is holy, He who is true, </a:t>
            </a:r>
            <a:r>
              <a:rPr lang="en-US" sz="2000" i="1" dirty="0" smtClean="0">
                <a:solidFill>
                  <a:srgbClr val="800000"/>
                </a:solidFill>
              </a:rPr>
              <a:t>“</a:t>
            </a:r>
            <a:r>
              <a:rPr lang="en-US" sz="2000" b="1" i="1" dirty="0" smtClean="0">
                <a:solidFill>
                  <a:srgbClr val="800000"/>
                </a:solidFill>
              </a:rPr>
              <a:t>He </a:t>
            </a:r>
            <a:r>
              <a:rPr lang="en-US" sz="2000" b="1" i="1" dirty="0">
                <a:solidFill>
                  <a:srgbClr val="800000"/>
                </a:solidFill>
              </a:rPr>
              <a:t>who has the key of David</a:t>
            </a:r>
            <a:r>
              <a:rPr lang="en-US" sz="2000" i="1" dirty="0">
                <a:solidFill>
                  <a:srgbClr val="800000"/>
                </a:solidFill>
              </a:rPr>
              <a:t>, He </a:t>
            </a:r>
            <a:r>
              <a:rPr lang="en-US" sz="2000" b="1" i="1" dirty="0">
                <a:solidFill>
                  <a:srgbClr val="800000"/>
                </a:solidFill>
              </a:rPr>
              <a:t>who opens and no one shuts</a:t>
            </a:r>
            <a:r>
              <a:rPr lang="en-US" sz="2000" i="1" dirty="0">
                <a:solidFill>
                  <a:srgbClr val="800000"/>
                </a:solidFill>
              </a:rPr>
              <a:t>, and </a:t>
            </a:r>
            <a:r>
              <a:rPr lang="en-US" sz="2000" b="1" i="1" dirty="0">
                <a:solidFill>
                  <a:srgbClr val="800000"/>
                </a:solidFill>
              </a:rPr>
              <a:t>shuts and no one </a:t>
            </a:r>
            <a:r>
              <a:rPr lang="en-US" sz="2000" b="1" i="1" dirty="0" smtClean="0">
                <a:solidFill>
                  <a:srgbClr val="800000"/>
                </a:solidFill>
              </a:rPr>
              <a:t>opens</a:t>
            </a:r>
            <a:r>
              <a:rPr lang="en-US" sz="2000" i="1" dirty="0" smtClean="0">
                <a:solidFill>
                  <a:srgbClr val="800000"/>
                </a:solidFill>
              </a:rPr>
              <a:t>:  I </a:t>
            </a:r>
            <a:r>
              <a:rPr lang="en-US" sz="2000" i="1" dirty="0">
                <a:solidFill>
                  <a:srgbClr val="800000"/>
                </a:solidFill>
              </a:rPr>
              <a:t>know your works. See, </a:t>
            </a:r>
            <a:r>
              <a:rPr lang="en-US" sz="2000" b="1" i="1" u="sng" dirty="0">
                <a:solidFill>
                  <a:srgbClr val="800000"/>
                </a:solidFill>
              </a:rPr>
              <a:t>I have set before you an open door</a:t>
            </a:r>
            <a:r>
              <a:rPr lang="en-US" sz="2000" b="1" i="1" dirty="0">
                <a:solidFill>
                  <a:srgbClr val="800000"/>
                </a:solidFill>
              </a:rPr>
              <a:t>, and no one can shut it</a:t>
            </a:r>
            <a:r>
              <a:rPr lang="en-US" sz="2000" i="1" dirty="0">
                <a:solidFill>
                  <a:srgbClr val="800000"/>
                </a:solidFill>
              </a:rPr>
              <a:t>; for you have a little strength, have kept My word, and have not denied My name</a:t>
            </a:r>
            <a:r>
              <a:rPr lang="en-US" sz="2000" i="1" dirty="0" smtClean="0">
                <a:solidFill>
                  <a:srgbClr val="800000"/>
                </a:solidFill>
              </a:rPr>
              <a:t>.” </a:t>
            </a:r>
            <a:r>
              <a:rPr lang="en-US" sz="2000" dirty="0" smtClean="0"/>
              <a:t>(</a:t>
            </a:r>
            <a:r>
              <a:rPr lang="en-US" sz="2000" b="1" dirty="0" smtClean="0">
                <a:solidFill>
                  <a:srgbClr val="800000"/>
                </a:solidFill>
              </a:rPr>
              <a:t>Revelation 3:7-8</a:t>
            </a:r>
            <a:r>
              <a:rPr lang="en-US" sz="2000" dirty="0" smtClean="0"/>
              <a:t>)</a:t>
            </a:r>
          </a:p>
          <a:p>
            <a:pPr>
              <a:lnSpc>
                <a:spcPct val="97000"/>
              </a:lnSpc>
              <a:spcBef>
                <a:spcPts val="0"/>
              </a:spcBef>
            </a:pPr>
            <a:r>
              <a:rPr lang="en-US" sz="2000" dirty="0" smtClean="0"/>
              <a:t>Represents a significant, rare opportunity or entrance (</a:t>
            </a:r>
            <a:r>
              <a:rPr lang="en-US" sz="2000" b="1" dirty="0" smtClean="0">
                <a:solidFill>
                  <a:srgbClr val="800000"/>
                </a:solidFill>
              </a:rPr>
              <a:t>1 Corinthians 16:9; 2 Corinthians 2:12; Colossians 4:3-6</a:t>
            </a:r>
            <a:r>
              <a:rPr lang="en-US" sz="2000" dirty="0" smtClean="0"/>
              <a:t>).</a:t>
            </a:r>
          </a:p>
          <a:p>
            <a:pPr>
              <a:lnSpc>
                <a:spcPct val="97000"/>
              </a:lnSpc>
              <a:spcBef>
                <a:spcPts val="0"/>
              </a:spcBef>
            </a:pPr>
            <a:r>
              <a:rPr lang="en-US" sz="2000" dirty="0" smtClean="0"/>
              <a:t>Often associated with preaching and evangelism.</a:t>
            </a:r>
          </a:p>
          <a:p>
            <a:pPr>
              <a:lnSpc>
                <a:spcPct val="97000"/>
              </a:lnSpc>
              <a:spcBef>
                <a:spcPts val="0"/>
              </a:spcBef>
            </a:pPr>
            <a:r>
              <a:rPr lang="en-US" sz="2000" i="1" dirty="0" smtClean="0">
                <a:solidFill>
                  <a:srgbClr val="800000"/>
                </a:solidFill>
              </a:rPr>
              <a:t>“Key of David”</a:t>
            </a:r>
            <a:r>
              <a:rPr lang="en-US" sz="2000" dirty="0" smtClean="0"/>
              <a:t> may be reference to letting people in Messianic kingdom.</a:t>
            </a:r>
          </a:p>
          <a:p>
            <a:pPr>
              <a:lnSpc>
                <a:spcPct val="97000"/>
              </a:lnSpc>
              <a:spcBef>
                <a:spcPts val="0"/>
              </a:spcBef>
            </a:pPr>
            <a:r>
              <a:rPr lang="en-US" sz="2000" dirty="0" smtClean="0"/>
              <a:t>Granted opportunity to teach and preach, possibly to penitent Jews.</a:t>
            </a:r>
          </a:p>
          <a:p>
            <a:pPr>
              <a:lnSpc>
                <a:spcPct val="97000"/>
              </a:lnSpc>
              <a:spcBef>
                <a:spcPts val="0"/>
              </a:spcBef>
            </a:pPr>
            <a:r>
              <a:rPr lang="en-US" sz="2000" dirty="0" smtClean="0"/>
              <a:t>“Closed door” represents missed opportunity for salvation (</a:t>
            </a:r>
            <a:r>
              <a:rPr lang="en-US" sz="2000" b="1" dirty="0" smtClean="0">
                <a:solidFill>
                  <a:srgbClr val="800000"/>
                </a:solidFill>
              </a:rPr>
              <a:t>Mt.25:10-12; Lk.13:25</a:t>
            </a:r>
            <a:r>
              <a:rPr lang="en-US" sz="2000" dirty="0" smtClean="0"/>
              <a:t>)</a:t>
            </a:r>
          </a:p>
          <a:p>
            <a:pPr>
              <a:lnSpc>
                <a:spcPct val="97000"/>
              </a:lnSpc>
              <a:spcBef>
                <a:spcPts val="0"/>
              </a:spcBef>
            </a:pPr>
            <a:r>
              <a:rPr lang="en-US" sz="2000" dirty="0" smtClean="0"/>
              <a:t>The irreversibility indicates control, sovereignty, and deity (</a:t>
            </a:r>
            <a:r>
              <a:rPr lang="en-US" sz="2000" b="1" dirty="0" smtClean="0">
                <a:solidFill>
                  <a:srgbClr val="800000"/>
                </a:solidFill>
              </a:rPr>
              <a:t>Ezekiel 44:1-3</a:t>
            </a:r>
            <a:r>
              <a:rPr lang="en-US" sz="2000" dirty="0" smtClean="0"/>
              <a:t>).</a:t>
            </a:r>
          </a:p>
        </p:txBody>
      </p:sp>
    </p:spTree>
    <p:extLst>
      <p:ext uri="{BB962C8B-B14F-4D97-AF65-F5344CB8AC3E}">
        <p14:creationId xmlns:p14="http://schemas.microsoft.com/office/powerpoint/2010/main" val="19578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Who Has Will Be Given”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What imminent rewards did Jesus promise them?  Why were they to receive this blessing?</a:t>
            </a:r>
            <a:endParaRPr lang="en-US" dirty="0" smtClean="0"/>
          </a:p>
          <a:p>
            <a:pPr marL="0" indent="0">
              <a:spcBef>
                <a:spcPts val="0"/>
              </a:spcBef>
              <a:buNone/>
            </a:pPr>
            <a:r>
              <a:rPr lang="en-US" i="1" dirty="0">
                <a:solidFill>
                  <a:srgbClr val="800000"/>
                </a:solidFill>
              </a:rPr>
              <a:t>“And to the angel of the church in Philadelphia write, ‘These things says He who is holy, He who is true, “He who has the key of David, He who opens and no one shuts, and shuts and no one opens:  I know your works. See, </a:t>
            </a:r>
            <a:r>
              <a:rPr lang="en-US" b="1" i="1" baseline="30000" dirty="0" smtClean="0">
                <a:solidFill>
                  <a:srgbClr val="800000"/>
                </a:solidFill>
              </a:rPr>
              <a:t>1</a:t>
            </a:r>
            <a:r>
              <a:rPr lang="en-US" b="1" i="1" dirty="0" smtClean="0">
                <a:solidFill>
                  <a:srgbClr val="800000"/>
                </a:solidFill>
              </a:rPr>
              <a:t>I </a:t>
            </a:r>
            <a:r>
              <a:rPr lang="en-US" b="1" i="1" dirty="0">
                <a:solidFill>
                  <a:srgbClr val="800000"/>
                </a:solidFill>
              </a:rPr>
              <a:t>have set before you </a:t>
            </a:r>
            <a:r>
              <a:rPr lang="en-US" b="1" i="1" u="sng" dirty="0">
                <a:solidFill>
                  <a:srgbClr val="800000"/>
                </a:solidFill>
              </a:rPr>
              <a:t>an open door</a:t>
            </a:r>
            <a:r>
              <a:rPr lang="en-US" i="1" dirty="0">
                <a:solidFill>
                  <a:srgbClr val="800000"/>
                </a:solidFill>
              </a:rPr>
              <a:t>, and no one can shut it; </a:t>
            </a:r>
            <a:r>
              <a:rPr lang="en-US" b="1" i="1" u="sng" dirty="0">
                <a:solidFill>
                  <a:srgbClr val="800000"/>
                </a:solidFill>
              </a:rPr>
              <a:t>for</a:t>
            </a:r>
            <a:r>
              <a:rPr lang="en-US" b="1" i="1" dirty="0">
                <a:solidFill>
                  <a:srgbClr val="800000"/>
                </a:solidFill>
              </a:rPr>
              <a:t> you </a:t>
            </a:r>
            <a:r>
              <a:rPr lang="en-US" b="1" i="1" baseline="30000" dirty="0" smtClean="0">
                <a:solidFill>
                  <a:srgbClr val="800000"/>
                </a:solidFill>
              </a:rPr>
              <a:t>1a</a:t>
            </a:r>
            <a:r>
              <a:rPr lang="en-US" b="1" i="1" dirty="0" smtClean="0">
                <a:solidFill>
                  <a:srgbClr val="800000"/>
                </a:solidFill>
              </a:rPr>
              <a:t>have </a:t>
            </a:r>
            <a:r>
              <a:rPr lang="en-US" b="1" i="1" dirty="0">
                <a:solidFill>
                  <a:srgbClr val="800000"/>
                </a:solidFill>
              </a:rPr>
              <a:t>a little strength, </a:t>
            </a:r>
            <a:r>
              <a:rPr lang="en-US" b="1" i="1" baseline="30000" dirty="0" smtClean="0">
                <a:solidFill>
                  <a:srgbClr val="800000"/>
                </a:solidFill>
              </a:rPr>
              <a:t>1b</a:t>
            </a:r>
            <a:r>
              <a:rPr lang="en-US" b="1" i="1" dirty="0" smtClean="0">
                <a:solidFill>
                  <a:srgbClr val="800000"/>
                </a:solidFill>
              </a:rPr>
              <a:t>have </a:t>
            </a:r>
            <a:r>
              <a:rPr lang="en-US" b="1" i="1" dirty="0">
                <a:solidFill>
                  <a:srgbClr val="800000"/>
                </a:solidFill>
              </a:rPr>
              <a:t>kept My word, and </a:t>
            </a:r>
            <a:r>
              <a:rPr lang="en-US" b="1" i="1" baseline="30000" dirty="0" smtClean="0">
                <a:solidFill>
                  <a:srgbClr val="800000"/>
                </a:solidFill>
              </a:rPr>
              <a:t>1c</a:t>
            </a:r>
            <a:r>
              <a:rPr lang="en-US" b="1" i="1" dirty="0" smtClean="0">
                <a:solidFill>
                  <a:srgbClr val="800000"/>
                </a:solidFill>
              </a:rPr>
              <a:t>have </a:t>
            </a:r>
            <a:r>
              <a:rPr lang="en-US" b="1" i="1" dirty="0">
                <a:solidFill>
                  <a:srgbClr val="800000"/>
                </a:solidFill>
              </a:rPr>
              <a:t>not denied My name</a:t>
            </a:r>
            <a:r>
              <a:rPr lang="en-US" i="1" dirty="0" smtClean="0">
                <a:solidFill>
                  <a:srgbClr val="800000"/>
                </a:solidFill>
              </a:rPr>
              <a:t>.” </a:t>
            </a:r>
            <a:r>
              <a:rPr lang="en-US" dirty="0"/>
              <a:t>(</a:t>
            </a:r>
            <a:r>
              <a:rPr lang="en-US" b="1" dirty="0">
                <a:solidFill>
                  <a:srgbClr val="800000"/>
                </a:solidFill>
              </a:rPr>
              <a:t>Revelation </a:t>
            </a:r>
            <a:r>
              <a:rPr lang="en-US" b="1" dirty="0" smtClean="0">
                <a:solidFill>
                  <a:srgbClr val="800000"/>
                </a:solidFill>
              </a:rPr>
              <a:t>3:7-8</a:t>
            </a:r>
            <a:r>
              <a:rPr lang="en-US" dirty="0" smtClean="0"/>
              <a:t>)</a:t>
            </a:r>
            <a:endParaRPr lang="en-US" dirty="0"/>
          </a:p>
          <a:p>
            <a:r>
              <a:rPr lang="en-US" dirty="0" smtClean="0"/>
              <a:t>God always increases opportunities for those who seize them (</a:t>
            </a:r>
            <a:r>
              <a:rPr lang="en-US" b="1" dirty="0" smtClean="0">
                <a:solidFill>
                  <a:srgbClr val="800000"/>
                </a:solidFill>
              </a:rPr>
              <a:t>Matthew 13:12; 25:29; Mark 4:23-25; Luke 19:24-26</a:t>
            </a:r>
            <a:r>
              <a:rPr lang="en-US" dirty="0" smtClean="0"/>
              <a:t>).</a:t>
            </a:r>
          </a:p>
          <a:p>
            <a:r>
              <a:rPr lang="en-US" dirty="0" smtClean="0"/>
              <a:t>Likewise, He takes them away from those who overlook them!</a:t>
            </a:r>
          </a:p>
        </p:txBody>
      </p:sp>
    </p:spTree>
    <p:extLst>
      <p:ext uri="{BB962C8B-B14F-4D97-AF65-F5344CB8AC3E}">
        <p14:creationId xmlns:p14="http://schemas.microsoft.com/office/powerpoint/2010/main" val="31445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Exemption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What imminent rewards did Jesus promise them?  Why were they to receive this blessing?</a:t>
            </a:r>
            <a:endParaRPr lang="en-US" dirty="0" smtClean="0"/>
          </a:p>
          <a:p>
            <a:pPr marL="0" indent="0">
              <a:spcBef>
                <a:spcPts val="0"/>
              </a:spcBef>
              <a:buNone/>
            </a:pPr>
            <a:r>
              <a:rPr lang="en-US" i="1" dirty="0" smtClean="0">
                <a:solidFill>
                  <a:srgbClr val="800000"/>
                </a:solidFill>
              </a:rPr>
              <a:t>“Indeed </a:t>
            </a:r>
            <a:r>
              <a:rPr lang="en-US" i="1" dirty="0">
                <a:solidFill>
                  <a:srgbClr val="800000"/>
                </a:solidFill>
              </a:rPr>
              <a:t>I will make those of the synagogue of Satan, who say they are Jews and are not, but lie – indeed </a:t>
            </a:r>
            <a:r>
              <a:rPr lang="en-US" b="1" i="1" baseline="30000" dirty="0" smtClean="0">
                <a:solidFill>
                  <a:srgbClr val="800000"/>
                </a:solidFill>
              </a:rPr>
              <a:t>2</a:t>
            </a:r>
            <a:r>
              <a:rPr lang="en-US" b="1" i="1" dirty="0" smtClean="0">
                <a:solidFill>
                  <a:srgbClr val="800000"/>
                </a:solidFill>
              </a:rPr>
              <a:t>I </a:t>
            </a:r>
            <a:r>
              <a:rPr lang="en-US" b="1" i="1" dirty="0">
                <a:solidFill>
                  <a:srgbClr val="800000"/>
                </a:solidFill>
              </a:rPr>
              <a:t>will make them come and </a:t>
            </a:r>
            <a:r>
              <a:rPr lang="en-US" b="1" i="1" u="sng" dirty="0">
                <a:solidFill>
                  <a:srgbClr val="800000"/>
                </a:solidFill>
              </a:rPr>
              <a:t>worship before your feet</a:t>
            </a:r>
            <a:r>
              <a:rPr lang="en-US" b="1" i="1" dirty="0">
                <a:solidFill>
                  <a:srgbClr val="800000"/>
                </a:solidFill>
              </a:rPr>
              <a:t>, and to </a:t>
            </a:r>
            <a:r>
              <a:rPr lang="en-US" b="1" i="1" u="sng" dirty="0">
                <a:solidFill>
                  <a:srgbClr val="800000"/>
                </a:solidFill>
              </a:rPr>
              <a:t>know that I have loved you</a:t>
            </a:r>
            <a:r>
              <a:rPr lang="en-US" i="1" dirty="0">
                <a:solidFill>
                  <a:srgbClr val="800000"/>
                </a:solidFill>
              </a:rPr>
              <a:t>.  </a:t>
            </a:r>
            <a:r>
              <a:rPr lang="en-US" b="1" i="1" baseline="30000" dirty="0" smtClean="0">
                <a:solidFill>
                  <a:srgbClr val="800000"/>
                </a:solidFill>
              </a:rPr>
              <a:t>3</a:t>
            </a:r>
            <a:r>
              <a:rPr lang="en-US" b="1" i="1" dirty="0" smtClean="0">
                <a:solidFill>
                  <a:srgbClr val="800000"/>
                </a:solidFill>
              </a:rPr>
              <a:t>Because </a:t>
            </a:r>
            <a:r>
              <a:rPr lang="en-US" b="1" i="1" dirty="0">
                <a:solidFill>
                  <a:srgbClr val="800000"/>
                </a:solidFill>
              </a:rPr>
              <a:t>you have kept My command to persevere, I also will </a:t>
            </a:r>
            <a:r>
              <a:rPr lang="en-US" b="1" i="1" baseline="30000" dirty="0" smtClean="0">
                <a:solidFill>
                  <a:srgbClr val="800000"/>
                </a:solidFill>
              </a:rPr>
              <a:t>3</a:t>
            </a:r>
            <a:r>
              <a:rPr lang="en-US" b="1" i="1" u="sng" dirty="0" smtClean="0">
                <a:solidFill>
                  <a:srgbClr val="800000"/>
                </a:solidFill>
              </a:rPr>
              <a:t>keep </a:t>
            </a:r>
            <a:r>
              <a:rPr lang="en-US" b="1" i="1" u="sng" dirty="0">
                <a:solidFill>
                  <a:srgbClr val="800000"/>
                </a:solidFill>
              </a:rPr>
              <a:t>you from the hour of trial</a:t>
            </a:r>
            <a:r>
              <a:rPr lang="en-US" i="1" dirty="0">
                <a:solidFill>
                  <a:srgbClr val="800000"/>
                </a:solidFill>
              </a:rPr>
              <a:t> which shall come upon the whole world, </a:t>
            </a:r>
            <a:r>
              <a:rPr lang="en-US" b="1" i="1" u="sng" dirty="0">
                <a:solidFill>
                  <a:srgbClr val="800000"/>
                </a:solidFill>
              </a:rPr>
              <a:t>to test</a:t>
            </a:r>
            <a:r>
              <a:rPr lang="en-US" b="1" i="1" dirty="0">
                <a:solidFill>
                  <a:srgbClr val="800000"/>
                </a:solidFill>
              </a:rPr>
              <a:t> those who dwell on the earth</a:t>
            </a:r>
            <a:r>
              <a:rPr lang="en-US" i="1" dirty="0" smtClean="0">
                <a:solidFill>
                  <a:srgbClr val="800000"/>
                </a:solidFill>
              </a:rPr>
              <a:t>.” </a:t>
            </a:r>
            <a:r>
              <a:rPr lang="en-US" dirty="0"/>
              <a:t>(</a:t>
            </a:r>
            <a:r>
              <a:rPr lang="en-US" b="1" dirty="0">
                <a:solidFill>
                  <a:srgbClr val="800000"/>
                </a:solidFill>
              </a:rPr>
              <a:t>Revelation </a:t>
            </a:r>
            <a:r>
              <a:rPr lang="en-US" b="1" dirty="0" smtClean="0">
                <a:solidFill>
                  <a:srgbClr val="800000"/>
                </a:solidFill>
              </a:rPr>
              <a:t>3:9-10</a:t>
            </a:r>
            <a:r>
              <a:rPr lang="en-US" dirty="0" smtClean="0"/>
              <a:t>)</a:t>
            </a:r>
            <a:endParaRPr lang="en-US" dirty="0"/>
          </a:p>
          <a:p>
            <a:r>
              <a:rPr lang="en-US" dirty="0" smtClean="0"/>
              <a:t>Persecution would refine, test those who suffered (</a:t>
            </a:r>
            <a:r>
              <a:rPr lang="en-US" b="1" dirty="0" smtClean="0">
                <a:solidFill>
                  <a:srgbClr val="800000"/>
                </a:solidFill>
              </a:rPr>
              <a:t>James 1:2-8</a:t>
            </a:r>
            <a:r>
              <a:rPr lang="en-US" dirty="0" smtClean="0"/>
              <a:t>).</a:t>
            </a:r>
          </a:p>
          <a:p>
            <a:r>
              <a:rPr lang="en-US" dirty="0" smtClean="0"/>
              <a:t>Those overcoming </a:t>
            </a:r>
            <a:r>
              <a:rPr lang="en-US" b="1" i="1" dirty="0" smtClean="0"/>
              <a:t>early</a:t>
            </a:r>
            <a:r>
              <a:rPr lang="en-US" dirty="0" smtClean="0"/>
              <a:t> were granted extra opportunity to do God’s work, to save others (</a:t>
            </a:r>
            <a:r>
              <a:rPr lang="en-US" b="1" dirty="0" smtClean="0">
                <a:solidFill>
                  <a:srgbClr val="800000"/>
                </a:solidFill>
              </a:rPr>
              <a:t>Luke 16:9-12</a:t>
            </a:r>
            <a:r>
              <a:rPr lang="en-US" dirty="0" smtClean="0"/>
              <a:t>).</a:t>
            </a:r>
          </a:p>
        </p:txBody>
      </p:sp>
    </p:spTree>
    <p:extLst>
      <p:ext uri="{BB962C8B-B14F-4D97-AF65-F5344CB8AC3E}">
        <p14:creationId xmlns:p14="http://schemas.microsoft.com/office/powerpoint/2010/main" val="18157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Fast”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smtClean="0"/>
              <a:t>What eternal rewards awaited them?  What was expected of them to receive this final blessing?</a:t>
            </a:r>
            <a:endParaRPr lang="en-US" sz="2000" dirty="0"/>
          </a:p>
          <a:p>
            <a:pPr marL="0" indent="0">
              <a:spcBef>
                <a:spcPts val="0"/>
              </a:spcBef>
              <a:buNone/>
            </a:pPr>
            <a:r>
              <a:rPr lang="en-US" sz="2000" i="1" dirty="0" smtClean="0">
                <a:solidFill>
                  <a:srgbClr val="800000"/>
                </a:solidFill>
              </a:rPr>
              <a:t>“Behold</a:t>
            </a:r>
            <a:r>
              <a:rPr lang="en-US" sz="2000" i="1" dirty="0">
                <a:solidFill>
                  <a:srgbClr val="800000"/>
                </a:solidFill>
              </a:rPr>
              <a:t>, I am coming quickly! </a:t>
            </a:r>
            <a:r>
              <a:rPr lang="en-US" sz="2000" b="1" i="1" baseline="30000" dirty="0" smtClean="0">
                <a:solidFill>
                  <a:srgbClr val="800000"/>
                </a:solidFill>
              </a:rPr>
              <a:t>1a</a:t>
            </a:r>
            <a:r>
              <a:rPr lang="en-US" sz="2000" b="1" i="1" u="sng" dirty="0" smtClean="0">
                <a:solidFill>
                  <a:srgbClr val="800000"/>
                </a:solidFill>
              </a:rPr>
              <a:t>Hold </a:t>
            </a:r>
            <a:r>
              <a:rPr lang="en-US" sz="2000" b="1" i="1" u="sng" dirty="0">
                <a:solidFill>
                  <a:srgbClr val="800000"/>
                </a:solidFill>
              </a:rPr>
              <a:t>fast</a:t>
            </a:r>
            <a:r>
              <a:rPr lang="en-US" sz="2000" b="1" i="1" dirty="0">
                <a:solidFill>
                  <a:srgbClr val="800000"/>
                </a:solidFill>
              </a:rPr>
              <a:t> what you have, that </a:t>
            </a:r>
            <a:r>
              <a:rPr lang="en-US" sz="2000" b="1" i="1" u="sng" dirty="0">
                <a:solidFill>
                  <a:srgbClr val="800000"/>
                </a:solidFill>
              </a:rPr>
              <a:t>no one may take</a:t>
            </a:r>
            <a:r>
              <a:rPr lang="en-US" sz="2000" b="1" i="1" dirty="0">
                <a:solidFill>
                  <a:srgbClr val="800000"/>
                </a:solidFill>
              </a:rPr>
              <a:t> your </a:t>
            </a:r>
            <a:r>
              <a:rPr lang="en-US" sz="2000" b="1" i="1" dirty="0" smtClean="0">
                <a:solidFill>
                  <a:srgbClr val="800000"/>
                </a:solidFill>
              </a:rPr>
              <a:t>crown</a:t>
            </a:r>
            <a:r>
              <a:rPr lang="en-US" sz="2000" i="1" dirty="0" smtClean="0">
                <a:solidFill>
                  <a:srgbClr val="800000"/>
                </a:solidFill>
              </a:rPr>
              <a:t>.  </a:t>
            </a:r>
            <a:r>
              <a:rPr lang="en-US" sz="2000" b="1" i="1" baseline="30000" dirty="0" smtClean="0">
                <a:solidFill>
                  <a:srgbClr val="800000"/>
                </a:solidFill>
              </a:rPr>
              <a:t>1b</a:t>
            </a:r>
            <a:r>
              <a:rPr lang="en-US" sz="2000" b="1"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i="1" dirty="0">
                <a:solidFill>
                  <a:srgbClr val="800000"/>
                </a:solidFill>
              </a:rPr>
              <a:t>, </a:t>
            </a:r>
            <a:r>
              <a:rPr lang="en-US" sz="2000" b="1" i="1" baseline="30000" dirty="0" smtClean="0">
                <a:solidFill>
                  <a:srgbClr val="800000"/>
                </a:solidFill>
              </a:rPr>
              <a:t>2a</a:t>
            </a:r>
            <a:r>
              <a:rPr lang="en-US" sz="2000" b="1" i="1" dirty="0" smtClean="0">
                <a:solidFill>
                  <a:srgbClr val="800000"/>
                </a:solidFill>
              </a:rPr>
              <a:t>I </a:t>
            </a:r>
            <a:r>
              <a:rPr lang="en-US" sz="2000" b="1" i="1" dirty="0">
                <a:solidFill>
                  <a:srgbClr val="800000"/>
                </a:solidFill>
              </a:rPr>
              <a:t>will make him a pillar in the temple of My God, and </a:t>
            </a:r>
            <a:r>
              <a:rPr lang="en-US" sz="2000" b="1" i="1" baseline="30000" dirty="0" smtClean="0">
                <a:solidFill>
                  <a:srgbClr val="800000"/>
                </a:solidFill>
              </a:rPr>
              <a:t>2b</a:t>
            </a:r>
            <a:r>
              <a:rPr lang="en-US" sz="2000" b="1" i="1" dirty="0" smtClean="0">
                <a:solidFill>
                  <a:srgbClr val="800000"/>
                </a:solidFill>
              </a:rPr>
              <a:t>he </a:t>
            </a:r>
            <a:r>
              <a:rPr lang="en-US" sz="2000" b="1" i="1" dirty="0">
                <a:solidFill>
                  <a:srgbClr val="800000"/>
                </a:solidFill>
              </a:rPr>
              <a:t>shall go out no more</a:t>
            </a:r>
            <a:r>
              <a:rPr lang="en-US" sz="2000" i="1" dirty="0">
                <a:solidFill>
                  <a:srgbClr val="800000"/>
                </a:solidFill>
              </a:rPr>
              <a:t>. And </a:t>
            </a:r>
            <a:r>
              <a:rPr lang="en-US" sz="2000" b="1" i="1" dirty="0">
                <a:solidFill>
                  <a:srgbClr val="800000"/>
                </a:solidFill>
              </a:rPr>
              <a:t>I will write on him </a:t>
            </a:r>
            <a:r>
              <a:rPr lang="en-US" sz="2000" b="1" i="1" dirty="0" smtClean="0">
                <a:solidFill>
                  <a:srgbClr val="800000"/>
                </a:solidFill>
              </a:rPr>
              <a:t>the </a:t>
            </a:r>
            <a:r>
              <a:rPr lang="en-US" sz="2000" b="1" i="1" baseline="30000" dirty="0">
                <a:solidFill>
                  <a:srgbClr val="800000"/>
                </a:solidFill>
              </a:rPr>
              <a:t>2c</a:t>
            </a:r>
            <a:r>
              <a:rPr lang="en-US" sz="2000" b="1" i="1" dirty="0" smtClean="0">
                <a:solidFill>
                  <a:srgbClr val="800000"/>
                </a:solidFill>
              </a:rPr>
              <a:t>name </a:t>
            </a:r>
            <a:r>
              <a:rPr lang="en-US" sz="2000" b="1" i="1" dirty="0">
                <a:solidFill>
                  <a:srgbClr val="800000"/>
                </a:solidFill>
              </a:rPr>
              <a:t>of My God and the </a:t>
            </a:r>
            <a:r>
              <a:rPr lang="en-US" sz="2000" b="1" i="1" baseline="30000" dirty="0" smtClean="0">
                <a:solidFill>
                  <a:srgbClr val="800000"/>
                </a:solidFill>
              </a:rPr>
              <a:t>2d</a:t>
            </a:r>
            <a:r>
              <a:rPr lang="en-US" sz="2000" b="1" i="1" dirty="0" smtClean="0">
                <a:solidFill>
                  <a:srgbClr val="800000"/>
                </a:solidFill>
              </a:rPr>
              <a:t>name </a:t>
            </a:r>
            <a:r>
              <a:rPr lang="en-US" sz="2000" b="1" i="1" dirty="0">
                <a:solidFill>
                  <a:srgbClr val="800000"/>
                </a:solidFill>
              </a:rPr>
              <a:t>of the city of My God, the </a:t>
            </a:r>
            <a:r>
              <a:rPr lang="en-US" sz="2000" b="1" i="1" baseline="30000" dirty="0" smtClean="0">
                <a:solidFill>
                  <a:srgbClr val="800000"/>
                </a:solidFill>
              </a:rPr>
              <a:t>2e</a:t>
            </a:r>
            <a:r>
              <a:rPr lang="en-US" sz="2000" b="1" i="1" dirty="0" smtClean="0">
                <a:solidFill>
                  <a:srgbClr val="800000"/>
                </a:solidFill>
              </a:rPr>
              <a:t>New </a:t>
            </a:r>
            <a:r>
              <a:rPr lang="en-US" sz="2000" b="1" i="1" dirty="0">
                <a:solidFill>
                  <a:srgbClr val="800000"/>
                </a:solidFill>
              </a:rPr>
              <a:t>Jerusalem</a:t>
            </a:r>
            <a:r>
              <a:rPr lang="en-US" sz="2000" i="1" dirty="0">
                <a:solidFill>
                  <a:srgbClr val="800000"/>
                </a:solidFill>
              </a:rPr>
              <a:t>, which comes down out of heaven from My God. And </a:t>
            </a:r>
            <a:r>
              <a:rPr lang="en-US" sz="2000" b="1" i="1" dirty="0">
                <a:solidFill>
                  <a:srgbClr val="800000"/>
                </a:solidFill>
              </a:rPr>
              <a:t>I will write on him </a:t>
            </a:r>
            <a:r>
              <a:rPr lang="en-US" sz="2000" b="1" i="1" baseline="30000" dirty="0" smtClean="0">
                <a:solidFill>
                  <a:srgbClr val="800000"/>
                </a:solidFill>
              </a:rPr>
              <a:t>2f</a:t>
            </a:r>
            <a:r>
              <a:rPr lang="en-US" sz="2000" b="1" i="1" dirty="0" smtClean="0">
                <a:solidFill>
                  <a:srgbClr val="800000"/>
                </a:solidFill>
              </a:rPr>
              <a:t>My </a:t>
            </a:r>
            <a:r>
              <a:rPr lang="en-US" sz="2000" b="1" i="1" dirty="0">
                <a:solidFill>
                  <a:srgbClr val="800000"/>
                </a:solidFill>
              </a:rPr>
              <a:t>new name</a:t>
            </a:r>
            <a:r>
              <a:rPr lang="en-US" sz="2000" i="1" dirty="0" smtClean="0">
                <a:solidFill>
                  <a:srgbClr val="800000"/>
                </a:solidFill>
              </a:rPr>
              <a:t>.” </a:t>
            </a:r>
            <a:r>
              <a:rPr lang="en-US" sz="2000" dirty="0" smtClean="0"/>
              <a:t>(</a:t>
            </a:r>
            <a:r>
              <a:rPr lang="en-US" sz="2000" b="1" dirty="0" smtClean="0">
                <a:solidFill>
                  <a:srgbClr val="800000"/>
                </a:solidFill>
              </a:rPr>
              <a:t>Revelation 3:11-12</a:t>
            </a:r>
            <a:r>
              <a:rPr lang="en-US" sz="2000" dirty="0" smtClean="0"/>
              <a:t>)</a:t>
            </a:r>
          </a:p>
          <a:p>
            <a:r>
              <a:rPr lang="en-US" sz="2000" dirty="0" smtClean="0"/>
              <a:t>Prominent monuments of Solomon’s temple (</a:t>
            </a:r>
            <a:r>
              <a:rPr lang="en-US" sz="2000" b="1" dirty="0" smtClean="0">
                <a:solidFill>
                  <a:srgbClr val="800000"/>
                </a:solidFill>
              </a:rPr>
              <a:t>1 Kings 7:21</a:t>
            </a:r>
            <a:r>
              <a:rPr lang="en-US" sz="2000" dirty="0" smtClean="0"/>
              <a:t>):</a:t>
            </a:r>
          </a:p>
          <a:p>
            <a:pPr lvl="1"/>
            <a:r>
              <a:rPr lang="en-US" sz="1600" i="1" dirty="0" smtClean="0">
                <a:solidFill>
                  <a:srgbClr val="800000"/>
                </a:solidFill>
              </a:rPr>
              <a:t>“Boaz”</a:t>
            </a:r>
            <a:r>
              <a:rPr lang="en-US" sz="1600" dirty="0" smtClean="0"/>
              <a:t> – Means </a:t>
            </a:r>
            <a:r>
              <a:rPr lang="en-US" sz="1600" i="1" dirty="0" smtClean="0"/>
              <a:t>“strength”</a:t>
            </a:r>
            <a:r>
              <a:rPr lang="en-US" sz="1600" dirty="0" smtClean="0"/>
              <a:t>; Ancestor of David the </a:t>
            </a:r>
            <a:r>
              <a:rPr lang="en-US" sz="1600" b="1" dirty="0" smtClean="0"/>
              <a:t>King</a:t>
            </a:r>
            <a:r>
              <a:rPr lang="en-US" sz="1600" dirty="0" smtClean="0"/>
              <a:t> (</a:t>
            </a:r>
            <a:r>
              <a:rPr lang="en-US" sz="1600" b="1" dirty="0" smtClean="0">
                <a:solidFill>
                  <a:srgbClr val="800000"/>
                </a:solidFill>
              </a:rPr>
              <a:t>Ruth 4:13-22</a:t>
            </a:r>
            <a:r>
              <a:rPr lang="en-US" sz="1600" dirty="0" smtClean="0"/>
              <a:t>).</a:t>
            </a:r>
          </a:p>
          <a:p>
            <a:pPr lvl="1"/>
            <a:r>
              <a:rPr lang="en-US" sz="1600" i="1" dirty="0" smtClean="0">
                <a:solidFill>
                  <a:srgbClr val="800000"/>
                </a:solidFill>
              </a:rPr>
              <a:t>“</a:t>
            </a:r>
            <a:r>
              <a:rPr lang="en-US" sz="1600" i="1" dirty="0" err="1" smtClean="0">
                <a:solidFill>
                  <a:srgbClr val="800000"/>
                </a:solidFill>
              </a:rPr>
              <a:t>Jachin</a:t>
            </a:r>
            <a:r>
              <a:rPr lang="en-US" sz="1600" i="1" dirty="0" smtClean="0">
                <a:solidFill>
                  <a:srgbClr val="800000"/>
                </a:solidFill>
              </a:rPr>
              <a:t>”</a:t>
            </a:r>
            <a:r>
              <a:rPr lang="en-US" sz="1600" dirty="0" smtClean="0"/>
              <a:t> – Means </a:t>
            </a:r>
            <a:r>
              <a:rPr lang="en-US" sz="1600" i="1" dirty="0" smtClean="0"/>
              <a:t>“He will establish”</a:t>
            </a:r>
            <a:r>
              <a:rPr lang="en-US" sz="1600" dirty="0" smtClean="0"/>
              <a:t>; </a:t>
            </a:r>
            <a:r>
              <a:rPr lang="en-US" sz="1600" b="1" dirty="0" smtClean="0"/>
              <a:t>Priest</a:t>
            </a:r>
            <a:r>
              <a:rPr lang="en-US" sz="1600" dirty="0" smtClean="0"/>
              <a:t> during David’s reign (</a:t>
            </a:r>
            <a:r>
              <a:rPr lang="en-US" sz="1600" b="1" dirty="0" smtClean="0">
                <a:solidFill>
                  <a:srgbClr val="800000"/>
                </a:solidFill>
              </a:rPr>
              <a:t>1 Chr. 24:17</a:t>
            </a:r>
            <a:r>
              <a:rPr lang="en-US" sz="1600" dirty="0" smtClean="0"/>
              <a:t>).</a:t>
            </a:r>
          </a:p>
          <a:p>
            <a:r>
              <a:rPr lang="en-US" sz="2000" dirty="0" smtClean="0"/>
              <a:t>Be part of God’s temple (</a:t>
            </a:r>
            <a:r>
              <a:rPr lang="en-US" sz="2000" b="1" dirty="0" smtClean="0">
                <a:solidFill>
                  <a:srgbClr val="800000"/>
                </a:solidFill>
              </a:rPr>
              <a:t>1 Peter 2:4-5</a:t>
            </a:r>
            <a:r>
              <a:rPr lang="en-US" sz="2000" dirty="0" smtClean="0"/>
              <a:t>).</a:t>
            </a:r>
          </a:p>
          <a:p>
            <a:r>
              <a:rPr lang="en-US" sz="2000" dirty="0" smtClean="0"/>
              <a:t>Be recognized and claimed by God (</a:t>
            </a:r>
            <a:r>
              <a:rPr lang="en-US" sz="2000" b="1" dirty="0" smtClean="0">
                <a:solidFill>
                  <a:srgbClr val="800000"/>
                </a:solidFill>
              </a:rPr>
              <a:t>Exodus 6:7; Rev. 7:3; 13:16-18</a:t>
            </a:r>
            <a:r>
              <a:rPr lang="en-US" sz="2000" dirty="0" smtClean="0"/>
              <a:t>).</a:t>
            </a:r>
          </a:p>
          <a:p>
            <a:r>
              <a:rPr lang="en-US" sz="2000" dirty="0" smtClean="0"/>
              <a:t>Their crown and reward could be stolen if they didn’t </a:t>
            </a:r>
            <a:r>
              <a:rPr lang="en-US" sz="2000" i="1" dirty="0" smtClean="0">
                <a:solidFill>
                  <a:srgbClr val="800000"/>
                </a:solidFill>
              </a:rPr>
              <a:t>“hold fast”</a:t>
            </a:r>
            <a:r>
              <a:rPr lang="en-US" sz="2000" dirty="0" smtClean="0"/>
              <a:t>.</a:t>
            </a:r>
          </a:p>
        </p:txBody>
      </p:sp>
    </p:spTree>
    <p:extLst>
      <p:ext uri="{BB962C8B-B14F-4D97-AF65-F5344CB8AC3E}">
        <p14:creationId xmlns:p14="http://schemas.microsoft.com/office/powerpoint/2010/main" val="26410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Laodicea</a:t>
            </a:r>
          </a:p>
          <a:p>
            <a:r>
              <a:rPr lang="en-US" dirty="0" smtClean="0"/>
              <a:t>Revelation 3:14-22</a:t>
            </a:r>
            <a:endParaRPr lang="en-US" dirty="0"/>
          </a:p>
        </p:txBody>
      </p:sp>
    </p:spTree>
    <p:extLst>
      <p:ext uri="{BB962C8B-B14F-4D97-AF65-F5344CB8AC3E}">
        <p14:creationId xmlns:p14="http://schemas.microsoft.com/office/powerpoint/2010/main" val="6572298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a:t>
            </a:r>
            <a:endParaRPr lang="en-US" dirty="0"/>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i="1" dirty="0" smtClean="0">
                <a:solidFill>
                  <a:srgbClr val="800000"/>
                </a:solidFill>
              </a:rPr>
              <a:t>“And to the angel of the church of the </a:t>
            </a:r>
            <a:r>
              <a:rPr lang="en-US" i="1" dirty="0" err="1" smtClean="0">
                <a:solidFill>
                  <a:srgbClr val="800000"/>
                </a:solidFill>
              </a:rPr>
              <a:t>Laodiceans</a:t>
            </a:r>
            <a:r>
              <a:rPr lang="en-US" i="1" dirty="0" smtClean="0">
                <a:solidFill>
                  <a:srgbClr val="800000"/>
                </a:solidFill>
              </a:rPr>
              <a:t> write, ‘These things says </a:t>
            </a:r>
            <a:r>
              <a:rPr lang="en-US" b="1" i="1" dirty="0" smtClean="0">
                <a:solidFill>
                  <a:srgbClr val="800000"/>
                </a:solidFill>
              </a:rPr>
              <a:t>the </a:t>
            </a:r>
            <a:r>
              <a:rPr lang="en-US" b="1" i="1" baseline="30000" dirty="0" smtClean="0">
                <a:solidFill>
                  <a:srgbClr val="800000"/>
                </a:solidFill>
              </a:rPr>
              <a:t>1</a:t>
            </a:r>
            <a:r>
              <a:rPr lang="en-US" b="1" i="1" dirty="0" smtClean="0">
                <a:solidFill>
                  <a:srgbClr val="800000"/>
                </a:solidFill>
              </a:rPr>
              <a:t>Amen</a:t>
            </a:r>
            <a:r>
              <a:rPr lang="en-US" i="1" dirty="0" smtClean="0">
                <a:solidFill>
                  <a:srgbClr val="800000"/>
                </a:solidFill>
              </a:rPr>
              <a:t>, </a:t>
            </a:r>
            <a:r>
              <a:rPr lang="en-US" b="1" i="1" dirty="0" smtClean="0">
                <a:solidFill>
                  <a:srgbClr val="800000"/>
                </a:solidFill>
              </a:rPr>
              <a:t>the </a:t>
            </a:r>
            <a:r>
              <a:rPr lang="en-US" b="1" i="1" baseline="30000" dirty="0" smtClean="0">
                <a:solidFill>
                  <a:srgbClr val="800000"/>
                </a:solidFill>
              </a:rPr>
              <a:t>2</a:t>
            </a:r>
            <a:r>
              <a:rPr lang="en-US" b="1" i="1" dirty="0" smtClean="0">
                <a:solidFill>
                  <a:srgbClr val="800000"/>
                </a:solidFill>
              </a:rPr>
              <a:t>Faithful and True Witness</a:t>
            </a:r>
            <a:r>
              <a:rPr lang="en-US" i="1" dirty="0" smtClean="0">
                <a:solidFill>
                  <a:srgbClr val="800000"/>
                </a:solidFill>
              </a:rPr>
              <a:t>, the </a:t>
            </a:r>
            <a:r>
              <a:rPr lang="en-US" b="1" i="1" baseline="30000" dirty="0" smtClean="0">
                <a:solidFill>
                  <a:srgbClr val="800000"/>
                </a:solidFill>
              </a:rPr>
              <a:t>3</a:t>
            </a:r>
            <a:r>
              <a:rPr lang="en-US" b="1" i="1" dirty="0" smtClean="0">
                <a:solidFill>
                  <a:srgbClr val="800000"/>
                </a:solidFill>
              </a:rPr>
              <a:t>Beginning of the creation of God</a:t>
            </a:r>
            <a:r>
              <a:rPr lang="en-US" i="1" dirty="0" smtClean="0">
                <a:solidFill>
                  <a:srgbClr val="800000"/>
                </a:solidFill>
              </a:rPr>
              <a:t>”</a:t>
            </a:r>
            <a:r>
              <a:rPr lang="en-US" dirty="0" smtClean="0"/>
              <a:t> (</a:t>
            </a:r>
            <a:r>
              <a:rPr lang="en-US" b="1" dirty="0" smtClean="0">
                <a:solidFill>
                  <a:srgbClr val="800000"/>
                </a:solidFill>
              </a:rPr>
              <a:t>Revelation 3:14</a:t>
            </a:r>
            <a:r>
              <a:rPr lang="en-US" dirty="0" smtClean="0"/>
              <a:t>)</a:t>
            </a:r>
          </a:p>
          <a:p>
            <a:pPr marL="346075" lvl="0" indent="-346075">
              <a:lnSpc>
                <a:spcPct val="95000"/>
              </a:lnSpc>
              <a:spcBef>
                <a:spcPts val="0"/>
              </a:spcBef>
              <a:buFont typeface="+mj-lt"/>
              <a:buAutoNum type="arabicPeriod" startAt="8"/>
            </a:pPr>
            <a:r>
              <a:rPr lang="en-US" dirty="0" smtClean="0"/>
              <a:t>Jesus </a:t>
            </a:r>
            <a:r>
              <a:rPr lang="en-US" dirty="0"/>
              <a:t>claimed to be the </a:t>
            </a:r>
            <a:r>
              <a:rPr lang="en-US" i="1" dirty="0"/>
              <a:t>“Beginning of the creation of God”</a:t>
            </a:r>
            <a:r>
              <a:rPr lang="en-US" dirty="0"/>
              <a:t> (</a:t>
            </a:r>
            <a:r>
              <a:rPr lang="en-US" b="1" dirty="0">
                <a:solidFill>
                  <a:srgbClr val="800000"/>
                </a:solidFill>
              </a:rPr>
              <a:t>3:14</a:t>
            </a:r>
            <a:r>
              <a:rPr lang="en-US" dirty="0"/>
              <a:t>).  Does this necessarily imply that He was created?  What does this mean?</a:t>
            </a:r>
            <a:endParaRPr lang="en-US" dirty="0" smtClean="0"/>
          </a:p>
          <a:p>
            <a:pPr>
              <a:lnSpc>
                <a:spcPct val="95000"/>
              </a:lnSpc>
              <a:spcBef>
                <a:spcPts val="0"/>
              </a:spcBef>
            </a:pPr>
            <a:r>
              <a:rPr lang="en-US" b="1" i="1" dirty="0" err="1" smtClean="0">
                <a:solidFill>
                  <a:srgbClr val="800000"/>
                </a:solidFill>
              </a:rPr>
              <a:t>arche</a:t>
            </a:r>
            <a:r>
              <a:rPr lang="en-US" dirty="0" smtClean="0"/>
              <a:t> – Meaning is the beginning as in origin, first cause.  Secondary meaning is first in series.  (</a:t>
            </a:r>
            <a:r>
              <a:rPr lang="en-US" i="1" dirty="0" smtClean="0"/>
              <a:t>Strong’s, </a:t>
            </a:r>
            <a:r>
              <a:rPr lang="en-US" i="1" dirty="0" err="1" smtClean="0"/>
              <a:t>Friberg</a:t>
            </a:r>
            <a:r>
              <a:rPr lang="en-US" i="1" dirty="0" smtClean="0"/>
              <a:t>, Barclay Newman, </a:t>
            </a:r>
            <a:r>
              <a:rPr lang="en-US" i="1" dirty="0" err="1" smtClean="0"/>
              <a:t>Louw</a:t>
            </a:r>
            <a:r>
              <a:rPr lang="en-US" i="1" dirty="0" smtClean="0"/>
              <a:t>-Nida, Liddell-Scott, Thayer’s, Lust-</a:t>
            </a:r>
            <a:r>
              <a:rPr lang="en-US" i="1" dirty="0" err="1" smtClean="0"/>
              <a:t>Eynikel</a:t>
            </a:r>
            <a:r>
              <a:rPr lang="en-US" i="1" dirty="0" smtClean="0"/>
              <a:t>-Hauspie</a:t>
            </a:r>
            <a:r>
              <a:rPr lang="en-US" dirty="0" smtClean="0"/>
              <a:t>).</a:t>
            </a:r>
          </a:p>
          <a:p>
            <a:pPr>
              <a:lnSpc>
                <a:spcPct val="95000"/>
              </a:lnSpc>
              <a:spcBef>
                <a:spcPts val="0"/>
              </a:spcBef>
            </a:pPr>
            <a:r>
              <a:rPr lang="en-US" dirty="0" smtClean="0"/>
              <a:t>All things were created by Jesus as the beginning, in the beginning </a:t>
            </a:r>
            <a:r>
              <a:rPr lang="en-US" dirty="0"/>
              <a:t>(</a:t>
            </a:r>
            <a:r>
              <a:rPr lang="en-US" b="1" dirty="0">
                <a:solidFill>
                  <a:srgbClr val="800000"/>
                </a:solidFill>
              </a:rPr>
              <a:t>Colossians 3:16-17; John 1:1; Genesis 1:1</a:t>
            </a:r>
            <a:r>
              <a:rPr lang="en-US" dirty="0" smtClean="0"/>
              <a:t>).</a:t>
            </a:r>
          </a:p>
        </p:txBody>
      </p:sp>
    </p:spTree>
    <p:extLst>
      <p:ext uri="{BB962C8B-B14F-4D97-AF65-F5344CB8AC3E}">
        <p14:creationId xmlns:p14="http://schemas.microsoft.com/office/powerpoint/2010/main" val="2985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Vomit Worthy Church</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9"/>
            </a:pPr>
            <a:r>
              <a:rPr lang="en-US" dirty="0"/>
              <a:t>What was the fundamental failure of Laodicea?</a:t>
            </a:r>
            <a:endParaRPr lang="en-US" dirty="0" smtClean="0"/>
          </a:p>
          <a:p>
            <a:pPr marL="0" indent="0">
              <a:lnSpc>
                <a:spcPct val="95000"/>
              </a:lnSpc>
              <a:spcBef>
                <a:spcPts val="0"/>
              </a:spcBef>
              <a:buNone/>
            </a:pPr>
            <a:r>
              <a:rPr lang="en-US" i="1" dirty="0" smtClean="0">
                <a:solidFill>
                  <a:srgbClr val="800000"/>
                </a:solidFill>
              </a:rPr>
              <a:t>“I </a:t>
            </a:r>
            <a:r>
              <a:rPr lang="en-US" i="1" dirty="0">
                <a:solidFill>
                  <a:srgbClr val="800000"/>
                </a:solidFill>
              </a:rPr>
              <a:t>know your works, that </a:t>
            </a:r>
            <a:r>
              <a:rPr lang="en-US" b="1" i="1" dirty="0">
                <a:solidFill>
                  <a:srgbClr val="800000"/>
                </a:solidFill>
              </a:rPr>
              <a:t>you are </a:t>
            </a:r>
            <a:r>
              <a:rPr lang="en-US" b="1" i="1" u="sng" dirty="0">
                <a:solidFill>
                  <a:srgbClr val="800000"/>
                </a:solidFill>
              </a:rPr>
              <a:t>neither cold nor hot</a:t>
            </a:r>
            <a:r>
              <a:rPr lang="en-US" i="1" dirty="0">
                <a:solidFill>
                  <a:srgbClr val="800000"/>
                </a:solidFill>
              </a:rPr>
              <a:t>. I could wish you were cold or </a:t>
            </a:r>
            <a:r>
              <a:rPr lang="en-US" i="1" dirty="0" smtClean="0">
                <a:solidFill>
                  <a:srgbClr val="800000"/>
                </a:solidFill>
              </a:rPr>
              <a:t>hot.  So </a:t>
            </a:r>
            <a:r>
              <a:rPr lang="en-US" i="1" dirty="0">
                <a:solidFill>
                  <a:srgbClr val="800000"/>
                </a:solidFill>
              </a:rPr>
              <a:t>then, </a:t>
            </a:r>
            <a:r>
              <a:rPr lang="en-US" b="1" i="1" dirty="0">
                <a:solidFill>
                  <a:srgbClr val="800000"/>
                </a:solidFill>
              </a:rPr>
              <a:t>because you are </a:t>
            </a:r>
            <a:r>
              <a:rPr lang="en-US" b="1" i="1" u="sng" dirty="0">
                <a:solidFill>
                  <a:srgbClr val="800000"/>
                </a:solidFill>
              </a:rPr>
              <a:t>lukewarm</a:t>
            </a:r>
            <a:r>
              <a:rPr lang="en-US" b="1" i="1" dirty="0">
                <a:solidFill>
                  <a:srgbClr val="800000"/>
                </a:solidFill>
              </a:rPr>
              <a:t>, and neither cold nor hot, I will </a:t>
            </a:r>
            <a:r>
              <a:rPr lang="en-US" b="1" i="1" u="sng" dirty="0">
                <a:solidFill>
                  <a:srgbClr val="800000"/>
                </a:solidFill>
              </a:rPr>
              <a:t>vomit you out of My </a:t>
            </a:r>
            <a:r>
              <a:rPr lang="en-US" b="1" i="1" u="sng" dirty="0" smtClean="0">
                <a:solidFill>
                  <a:srgbClr val="800000"/>
                </a:solidFill>
              </a:rPr>
              <a:t>mouth</a:t>
            </a:r>
            <a:r>
              <a:rPr lang="en-US" i="1" dirty="0" smtClean="0">
                <a:solidFill>
                  <a:srgbClr val="800000"/>
                </a:solidFill>
              </a:rPr>
              <a:t>.  </a:t>
            </a:r>
            <a:r>
              <a:rPr lang="en-US" b="1" i="1" u="sng" dirty="0" smtClean="0">
                <a:solidFill>
                  <a:srgbClr val="800000"/>
                </a:solidFill>
              </a:rPr>
              <a:t>Because</a:t>
            </a:r>
            <a:r>
              <a:rPr lang="en-US" b="1" i="1" dirty="0" smtClean="0">
                <a:solidFill>
                  <a:srgbClr val="800000"/>
                </a:solidFill>
              </a:rPr>
              <a:t> </a:t>
            </a:r>
            <a:r>
              <a:rPr lang="en-US" b="1" i="1" dirty="0">
                <a:solidFill>
                  <a:srgbClr val="800000"/>
                </a:solidFill>
              </a:rPr>
              <a:t>you </a:t>
            </a:r>
            <a:r>
              <a:rPr lang="en-US" b="1" i="1" dirty="0" smtClean="0">
                <a:solidFill>
                  <a:srgbClr val="800000"/>
                </a:solidFill>
              </a:rPr>
              <a:t>say</a:t>
            </a:r>
            <a:r>
              <a:rPr lang="en-US" i="1" dirty="0" smtClean="0">
                <a:solidFill>
                  <a:srgbClr val="800000"/>
                </a:solidFill>
              </a:rPr>
              <a:t>, ‘I </a:t>
            </a:r>
            <a:r>
              <a:rPr lang="en-US" i="1" dirty="0">
                <a:solidFill>
                  <a:srgbClr val="800000"/>
                </a:solidFill>
              </a:rPr>
              <a:t>am </a:t>
            </a:r>
            <a:r>
              <a:rPr lang="en-US" b="1" i="1" dirty="0">
                <a:solidFill>
                  <a:srgbClr val="800000"/>
                </a:solidFill>
              </a:rPr>
              <a:t>rich</a:t>
            </a:r>
            <a:r>
              <a:rPr lang="en-US" i="1" dirty="0">
                <a:solidFill>
                  <a:srgbClr val="800000"/>
                </a:solidFill>
              </a:rPr>
              <a:t>, have become </a:t>
            </a:r>
            <a:r>
              <a:rPr lang="en-US" b="1" i="1" dirty="0">
                <a:solidFill>
                  <a:srgbClr val="800000"/>
                </a:solidFill>
              </a:rPr>
              <a:t>wealthy</a:t>
            </a:r>
            <a:r>
              <a:rPr lang="en-US" i="1" dirty="0">
                <a:solidFill>
                  <a:srgbClr val="800000"/>
                </a:solidFill>
              </a:rPr>
              <a:t>, and </a:t>
            </a:r>
            <a:r>
              <a:rPr lang="en-US" b="1" i="1" dirty="0">
                <a:solidFill>
                  <a:srgbClr val="800000"/>
                </a:solidFill>
              </a:rPr>
              <a:t>have </a:t>
            </a:r>
            <a:r>
              <a:rPr lang="en-US" b="1" i="1" u="sng" dirty="0">
                <a:solidFill>
                  <a:srgbClr val="800000"/>
                </a:solidFill>
              </a:rPr>
              <a:t>need of </a:t>
            </a:r>
            <a:r>
              <a:rPr lang="en-US" b="1" i="1" u="sng" dirty="0" smtClean="0">
                <a:solidFill>
                  <a:srgbClr val="800000"/>
                </a:solidFill>
              </a:rPr>
              <a:t>nothing</a:t>
            </a:r>
            <a:r>
              <a:rPr lang="en-US" i="1" dirty="0" smtClean="0">
                <a:solidFill>
                  <a:srgbClr val="800000"/>
                </a:solidFill>
              </a:rPr>
              <a:t>’ – and </a:t>
            </a:r>
            <a:r>
              <a:rPr lang="en-US" b="1" i="1" dirty="0" smtClean="0">
                <a:solidFill>
                  <a:srgbClr val="800000"/>
                </a:solidFill>
              </a:rPr>
              <a:t>do </a:t>
            </a:r>
            <a:r>
              <a:rPr lang="en-US" b="1" i="1" dirty="0">
                <a:solidFill>
                  <a:srgbClr val="800000"/>
                </a:solidFill>
              </a:rPr>
              <a:t>not </a:t>
            </a:r>
            <a:r>
              <a:rPr lang="en-US" b="1" i="1" u="sng" dirty="0">
                <a:solidFill>
                  <a:srgbClr val="800000"/>
                </a:solidFill>
              </a:rPr>
              <a:t>know</a:t>
            </a:r>
            <a:r>
              <a:rPr lang="en-US" i="1" dirty="0">
                <a:solidFill>
                  <a:srgbClr val="800000"/>
                </a:solidFill>
              </a:rPr>
              <a:t> that </a:t>
            </a:r>
            <a:r>
              <a:rPr lang="en-US" b="1" i="1" dirty="0">
                <a:solidFill>
                  <a:srgbClr val="800000"/>
                </a:solidFill>
              </a:rPr>
              <a:t>you are wretched</a:t>
            </a:r>
            <a:r>
              <a:rPr lang="en-US" i="1" dirty="0">
                <a:solidFill>
                  <a:srgbClr val="800000"/>
                </a:solidFill>
              </a:rPr>
              <a:t>, </a:t>
            </a:r>
            <a:r>
              <a:rPr lang="en-US" b="1" i="1" dirty="0">
                <a:solidFill>
                  <a:srgbClr val="800000"/>
                </a:solidFill>
              </a:rPr>
              <a:t>miserable</a:t>
            </a:r>
            <a:r>
              <a:rPr lang="en-US" i="1" dirty="0">
                <a:solidFill>
                  <a:srgbClr val="800000"/>
                </a:solidFill>
              </a:rPr>
              <a:t>, </a:t>
            </a:r>
            <a:r>
              <a:rPr lang="en-US" b="1" i="1" dirty="0">
                <a:solidFill>
                  <a:srgbClr val="800000"/>
                </a:solidFill>
              </a:rPr>
              <a:t>poor</a:t>
            </a:r>
            <a:r>
              <a:rPr lang="en-US" i="1" dirty="0">
                <a:solidFill>
                  <a:srgbClr val="800000"/>
                </a:solidFill>
              </a:rPr>
              <a:t>, </a:t>
            </a:r>
            <a:r>
              <a:rPr lang="en-US" b="1" i="1" dirty="0">
                <a:solidFill>
                  <a:srgbClr val="800000"/>
                </a:solidFill>
              </a:rPr>
              <a:t>blind</a:t>
            </a:r>
            <a:r>
              <a:rPr lang="en-US" i="1" dirty="0">
                <a:solidFill>
                  <a:srgbClr val="800000"/>
                </a:solidFill>
              </a:rPr>
              <a:t>, and </a:t>
            </a:r>
            <a:r>
              <a:rPr lang="en-US" b="1" i="1" dirty="0" smtClean="0">
                <a:solidFill>
                  <a:srgbClr val="800000"/>
                </a:solidFill>
              </a:rPr>
              <a:t>naked</a:t>
            </a:r>
            <a:r>
              <a:rPr lang="en-US" i="1" dirty="0" smtClean="0">
                <a:solidFill>
                  <a:srgbClr val="800000"/>
                </a:solidFill>
              </a:rPr>
              <a:t> …” </a:t>
            </a:r>
            <a:r>
              <a:rPr lang="en-US" dirty="0" smtClean="0"/>
              <a:t>(</a:t>
            </a:r>
            <a:r>
              <a:rPr lang="en-US" b="1" dirty="0" smtClean="0">
                <a:solidFill>
                  <a:srgbClr val="800000"/>
                </a:solidFill>
              </a:rPr>
              <a:t>Revelation 3:15-17</a:t>
            </a:r>
            <a:r>
              <a:rPr lang="en-US" dirty="0" smtClean="0"/>
              <a:t>)</a:t>
            </a:r>
          </a:p>
          <a:p>
            <a:pPr marL="346075" indent="-346075">
              <a:lnSpc>
                <a:spcPct val="95000"/>
              </a:lnSpc>
              <a:spcBef>
                <a:spcPts val="0"/>
              </a:spcBef>
              <a:buFont typeface="+mj-lt"/>
              <a:buAutoNum type="alphaUcPeriod"/>
            </a:pPr>
            <a:r>
              <a:rPr lang="en-US" dirty="0" smtClean="0"/>
              <a:t>Uncaring, do nothing, flat – neither good nor bad – just there.</a:t>
            </a:r>
          </a:p>
          <a:p>
            <a:pPr marL="346075" indent="-346075">
              <a:lnSpc>
                <a:spcPct val="95000"/>
              </a:lnSpc>
              <a:spcBef>
                <a:spcPts val="0"/>
              </a:spcBef>
              <a:buFont typeface="+mj-lt"/>
              <a:buAutoNum type="alphaUcPeriod"/>
            </a:pPr>
            <a:r>
              <a:rPr lang="en-US" dirty="0" smtClean="0"/>
              <a:t>Arrogant and Blind – Thought they needed nothing!</a:t>
            </a:r>
          </a:p>
          <a:p>
            <a:pPr>
              <a:lnSpc>
                <a:spcPct val="95000"/>
              </a:lnSpc>
              <a:spcBef>
                <a:spcPts val="0"/>
              </a:spcBef>
            </a:pPr>
            <a:r>
              <a:rPr lang="en-US" dirty="0" smtClean="0"/>
              <a:t>Scary prospect to be so out of touch with reality, blind to ourselves:</a:t>
            </a:r>
          </a:p>
          <a:p>
            <a:pPr lvl="1">
              <a:lnSpc>
                <a:spcPct val="95000"/>
              </a:lnSpc>
              <a:spcBef>
                <a:spcPts val="0"/>
              </a:spcBef>
            </a:pPr>
            <a:r>
              <a:rPr lang="en-US" dirty="0" smtClean="0"/>
              <a:t>Must love truth profoundly (</a:t>
            </a:r>
            <a:r>
              <a:rPr lang="en-US" b="1" dirty="0" smtClean="0">
                <a:solidFill>
                  <a:srgbClr val="800000"/>
                </a:solidFill>
              </a:rPr>
              <a:t>2 Thessalonians 2:9-12</a:t>
            </a:r>
            <a:r>
              <a:rPr lang="en-US" dirty="0" smtClean="0"/>
              <a:t>).</a:t>
            </a:r>
          </a:p>
          <a:p>
            <a:pPr lvl="1">
              <a:lnSpc>
                <a:spcPct val="95000"/>
              </a:lnSpc>
              <a:spcBef>
                <a:spcPts val="0"/>
              </a:spcBef>
            </a:pPr>
            <a:r>
              <a:rPr lang="en-US" dirty="0" smtClean="0"/>
              <a:t>Must examine self regularly in light of truth – and act (</a:t>
            </a:r>
            <a:r>
              <a:rPr lang="en-US" b="1" dirty="0" smtClean="0">
                <a:solidFill>
                  <a:srgbClr val="800000"/>
                </a:solidFill>
              </a:rPr>
              <a:t>James 1:16-25</a:t>
            </a:r>
            <a:r>
              <a:rPr lang="en-US" dirty="0" smtClean="0"/>
              <a:t>)!</a:t>
            </a:r>
          </a:p>
        </p:txBody>
      </p:sp>
    </p:spTree>
    <p:extLst>
      <p:ext uri="{BB962C8B-B14F-4D97-AF65-F5344CB8AC3E}">
        <p14:creationId xmlns:p14="http://schemas.microsoft.com/office/powerpoint/2010/main" val="12169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Desperate Need for Zeal</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0"/>
            </a:pPr>
            <a:r>
              <a:rPr lang="en-US" dirty="0" smtClean="0"/>
              <a:t>What </a:t>
            </a:r>
            <a:r>
              <a:rPr lang="en-US" dirty="0"/>
              <a:t>was the remedy provided by Jesus?  What can we learn from Jesus’ message to this church?</a:t>
            </a:r>
            <a:endParaRPr lang="en-US" dirty="0" smtClean="0"/>
          </a:p>
          <a:p>
            <a:pPr marL="0" indent="0">
              <a:buNone/>
            </a:pPr>
            <a:r>
              <a:rPr lang="en-US" i="1" dirty="0" smtClean="0">
                <a:solidFill>
                  <a:srgbClr val="800000"/>
                </a:solidFill>
              </a:rPr>
              <a:t>“I counsel you to </a:t>
            </a:r>
            <a:r>
              <a:rPr lang="en-US" b="1" i="1" dirty="0" smtClean="0">
                <a:solidFill>
                  <a:srgbClr val="800000"/>
                </a:solidFill>
              </a:rPr>
              <a:t>buy from Me gold refined in the fire</a:t>
            </a:r>
            <a:r>
              <a:rPr lang="en-US" i="1" dirty="0" smtClean="0">
                <a:solidFill>
                  <a:srgbClr val="800000"/>
                </a:solidFill>
              </a:rPr>
              <a:t>, that you may be rich; and </a:t>
            </a:r>
            <a:r>
              <a:rPr lang="en-US" b="1" i="1" dirty="0" smtClean="0">
                <a:solidFill>
                  <a:srgbClr val="800000"/>
                </a:solidFill>
              </a:rPr>
              <a:t>white garments</a:t>
            </a:r>
            <a:r>
              <a:rPr lang="en-US" i="1" dirty="0" smtClean="0">
                <a:solidFill>
                  <a:srgbClr val="800000"/>
                </a:solidFill>
              </a:rPr>
              <a:t>, that you may be clothed, that the shame of your nakedness may not be revealed; and </a:t>
            </a:r>
            <a:r>
              <a:rPr lang="en-US" b="1" i="1" dirty="0" smtClean="0">
                <a:solidFill>
                  <a:srgbClr val="800000"/>
                </a:solidFill>
              </a:rPr>
              <a:t>anoint your eyes with eye salve</a:t>
            </a:r>
            <a:r>
              <a:rPr lang="en-US" i="1" dirty="0" smtClean="0">
                <a:solidFill>
                  <a:srgbClr val="800000"/>
                </a:solidFill>
              </a:rPr>
              <a:t>, that you may see.  </a:t>
            </a:r>
            <a:r>
              <a:rPr lang="en-US" b="1" i="1" u="sng" dirty="0" smtClean="0">
                <a:solidFill>
                  <a:srgbClr val="800000"/>
                </a:solidFill>
              </a:rPr>
              <a:t>As many as I love</a:t>
            </a:r>
            <a:r>
              <a:rPr lang="en-US" b="1" i="1" dirty="0" smtClean="0">
                <a:solidFill>
                  <a:srgbClr val="800000"/>
                </a:solidFill>
              </a:rPr>
              <a:t>, I rebuke and chasten</a:t>
            </a:r>
            <a:r>
              <a:rPr lang="en-US" i="1" dirty="0" smtClean="0">
                <a:solidFill>
                  <a:srgbClr val="800000"/>
                </a:solidFill>
              </a:rPr>
              <a:t>. </a:t>
            </a:r>
            <a:r>
              <a:rPr lang="en-US" b="1" i="1" u="sng" dirty="0" smtClean="0">
                <a:solidFill>
                  <a:srgbClr val="800000"/>
                </a:solidFill>
              </a:rPr>
              <a:t>Therefore</a:t>
            </a:r>
            <a:r>
              <a:rPr lang="en-US" b="1" i="1" dirty="0" smtClean="0">
                <a:solidFill>
                  <a:srgbClr val="800000"/>
                </a:solidFill>
              </a:rPr>
              <a:t> be </a:t>
            </a:r>
            <a:r>
              <a:rPr lang="en-US" b="1" i="1" u="sng" dirty="0" smtClean="0">
                <a:solidFill>
                  <a:srgbClr val="800000"/>
                </a:solidFill>
              </a:rPr>
              <a:t>zealous</a:t>
            </a:r>
            <a:r>
              <a:rPr lang="en-US" b="1" i="1" dirty="0" smtClean="0">
                <a:solidFill>
                  <a:srgbClr val="800000"/>
                </a:solidFill>
              </a:rPr>
              <a:t> and </a:t>
            </a:r>
            <a:r>
              <a:rPr lang="en-US" b="1" i="1" u="sng" dirty="0" smtClean="0">
                <a:solidFill>
                  <a:srgbClr val="800000"/>
                </a:solidFill>
              </a:rPr>
              <a:t>repent</a:t>
            </a:r>
            <a:r>
              <a:rPr lang="en-US" i="1" dirty="0" smtClean="0">
                <a:solidFill>
                  <a:srgbClr val="800000"/>
                </a:solidFill>
              </a:rPr>
              <a:t>. Behold, I stand at the door and knock. If anyone hears My voice and opens the door, I will come in to him and dine with him, and he with Me.” </a:t>
            </a:r>
            <a:r>
              <a:rPr lang="en-US" dirty="0" smtClean="0"/>
              <a:t>(</a:t>
            </a:r>
            <a:r>
              <a:rPr lang="en-US" b="1" dirty="0" smtClean="0">
                <a:solidFill>
                  <a:srgbClr val="800000"/>
                </a:solidFill>
              </a:rPr>
              <a:t>Revelation 3:18-20</a:t>
            </a:r>
            <a:r>
              <a:rPr lang="en-US" dirty="0" smtClean="0"/>
              <a:t>)</a:t>
            </a:r>
          </a:p>
          <a:p>
            <a:r>
              <a:rPr lang="en-US" dirty="0" smtClean="0"/>
              <a:t>Do not become complacent!</a:t>
            </a:r>
          </a:p>
          <a:p>
            <a:r>
              <a:rPr lang="en-US" dirty="0" smtClean="0"/>
              <a:t>Must be zealous (</a:t>
            </a:r>
            <a:r>
              <a:rPr lang="en-US" b="1" dirty="0" smtClean="0">
                <a:solidFill>
                  <a:srgbClr val="800000"/>
                </a:solidFill>
              </a:rPr>
              <a:t>John 2:13-17</a:t>
            </a:r>
            <a:r>
              <a:rPr lang="en-US" dirty="0" smtClean="0"/>
              <a:t>)!</a:t>
            </a:r>
          </a:p>
        </p:txBody>
      </p:sp>
    </p:spTree>
    <p:extLst>
      <p:ext uri="{BB962C8B-B14F-4D97-AF65-F5344CB8AC3E}">
        <p14:creationId xmlns:p14="http://schemas.microsoft.com/office/powerpoint/2010/main" val="21087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Bonus</a:t>
            </a:r>
            <a:endParaRPr lang="en-US" dirty="0"/>
          </a:p>
        </p:txBody>
      </p:sp>
    </p:spTree>
    <p:extLst>
      <p:ext uri="{BB962C8B-B14F-4D97-AF65-F5344CB8AC3E}">
        <p14:creationId xmlns:p14="http://schemas.microsoft.com/office/powerpoint/2010/main" val="41140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of Writing</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dirty="0"/>
              <a:t>What are the two most common date ranges advocated for the writing of Revelation?  What is the fundamental reason for accepting each</a:t>
            </a:r>
            <a:r>
              <a:rPr lang="en-US" dirty="0" smtClean="0"/>
              <a:t>?</a:t>
            </a:r>
          </a:p>
          <a:p>
            <a:pPr marL="346075" indent="-346075"/>
            <a:r>
              <a:rPr lang="en-US" dirty="0" smtClean="0">
                <a:solidFill>
                  <a:srgbClr val="800000"/>
                </a:solidFill>
              </a:rPr>
              <a:t>Early Date (AD 54-69)</a:t>
            </a:r>
          </a:p>
          <a:p>
            <a:pPr marL="685800" lvl="1" indent="-339725">
              <a:buFont typeface="Arial" panose="020B0604020202020204" pitchFamily="34" charset="0"/>
              <a:buChar char="•"/>
            </a:pPr>
            <a:r>
              <a:rPr lang="en-US" b="1" dirty="0" smtClean="0"/>
              <a:t>Internal Evidence </a:t>
            </a:r>
            <a:r>
              <a:rPr lang="en-US" dirty="0" smtClean="0"/>
              <a:t>– Required to fit Destruction of Jerusalem &amp; Judaism.</a:t>
            </a:r>
          </a:p>
          <a:p>
            <a:pPr marL="685800" lvl="1" indent="-339725">
              <a:buFont typeface="Arial" panose="020B0604020202020204" pitchFamily="34" charset="0"/>
              <a:buChar char="•"/>
            </a:pPr>
            <a:r>
              <a:rPr lang="en-US" b="1" dirty="0" smtClean="0"/>
              <a:t>External Evidence </a:t>
            </a:r>
            <a:r>
              <a:rPr lang="en-US" dirty="0" smtClean="0"/>
              <a:t>– Well-documented persecutions of Nero.</a:t>
            </a:r>
          </a:p>
          <a:p>
            <a:pPr marL="346075" indent="-346075"/>
            <a:r>
              <a:rPr lang="en-US" dirty="0" smtClean="0">
                <a:solidFill>
                  <a:srgbClr val="800000"/>
                </a:solidFill>
              </a:rPr>
              <a:t>Late Date (AD 95-97)</a:t>
            </a:r>
          </a:p>
          <a:p>
            <a:pPr marL="685800" lvl="1" indent="-339725"/>
            <a:r>
              <a:rPr lang="en-US" b="1" dirty="0" smtClean="0"/>
              <a:t>Internal Evidence </a:t>
            </a:r>
            <a:r>
              <a:rPr lang="en-US" dirty="0" smtClean="0"/>
              <a:t>– Fits emperor worship &amp; more broad persecution.</a:t>
            </a:r>
          </a:p>
          <a:p>
            <a:pPr marL="685800" lvl="1" indent="-339725"/>
            <a:r>
              <a:rPr lang="en-US" b="1" dirty="0" smtClean="0"/>
              <a:t>External Evidence </a:t>
            </a:r>
            <a:r>
              <a:rPr lang="en-US" dirty="0" smtClean="0"/>
              <a:t>– Irenaeus, Clement of Alexandria, Tertullian, </a:t>
            </a:r>
            <a:r>
              <a:rPr lang="en-US" dirty="0" err="1" smtClean="0"/>
              <a:t>Victorinus</a:t>
            </a:r>
            <a:r>
              <a:rPr lang="en-US" dirty="0" smtClean="0"/>
              <a:t>, and Eusebius.  Well-documented persecutions of Domitian &amp; later emperors.</a:t>
            </a:r>
            <a:endParaRPr lang="en-US" dirty="0"/>
          </a:p>
        </p:txBody>
      </p:sp>
    </p:spTree>
    <p:extLst>
      <p:ext uri="{BB962C8B-B14F-4D97-AF65-F5344CB8AC3E}">
        <p14:creationId xmlns:p14="http://schemas.microsoft.com/office/powerpoint/2010/main" val="28902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Who has an Ear to Ear”</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t>
            </a:r>
            <a:r>
              <a:rPr lang="en-US" sz="2000" b="1" i="1" dirty="0">
                <a:solidFill>
                  <a:srgbClr val="800000"/>
                </a:solidFill>
              </a:rPr>
              <a:t>He who has an ear, </a:t>
            </a:r>
            <a:r>
              <a:rPr lang="en-US" sz="2000" b="1" i="1" u="sng" dirty="0">
                <a:solidFill>
                  <a:srgbClr val="800000"/>
                </a:solidFill>
              </a:rPr>
              <a:t>let him hear</a:t>
            </a:r>
            <a:r>
              <a:rPr lang="en-US" sz="2000" i="1" dirty="0">
                <a:solidFill>
                  <a:srgbClr val="800000"/>
                </a:solidFill>
              </a:rPr>
              <a:t> what the Spirit says to the </a:t>
            </a:r>
            <a:r>
              <a:rPr lang="en-US" sz="2000" i="1" dirty="0" smtClean="0">
                <a:solidFill>
                  <a:srgbClr val="800000"/>
                </a:solidFill>
              </a:rPr>
              <a:t>churches.” </a:t>
            </a:r>
            <a:r>
              <a:rPr lang="en-US" sz="2000" dirty="0" smtClean="0"/>
              <a:t>(</a:t>
            </a:r>
            <a:r>
              <a:rPr lang="en-US" sz="2000" b="1" dirty="0" smtClean="0">
                <a:solidFill>
                  <a:srgbClr val="800000"/>
                </a:solidFill>
              </a:rPr>
              <a:t>Revelation 2:7, 11, 17, 29; 3:6, 13, 22</a:t>
            </a:r>
            <a:r>
              <a:rPr lang="en-US" sz="2000" dirty="0" smtClean="0"/>
              <a:t>)</a:t>
            </a:r>
          </a:p>
          <a:p>
            <a:pPr marL="457200" indent="-457200">
              <a:buFont typeface="+mj-lt"/>
              <a:buAutoNum type="arabicPeriod" startAt="11"/>
            </a:pPr>
            <a:r>
              <a:rPr lang="en-US" sz="2000" dirty="0" smtClean="0"/>
              <a:t>What does this phrase mean?  Why is it repeated?</a:t>
            </a:r>
          </a:p>
          <a:p>
            <a:r>
              <a:rPr lang="en-US" sz="2000" dirty="0" smtClean="0"/>
              <a:t>Means to pay careful attention, consider carefully (</a:t>
            </a:r>
            <a:r>
              <a:rPr lang="en-US" sz="2000" b="1" dirty="0" smtClean="0">
                <a:solidFill>
                  <a:srgbClr val="800000"/>
                </a:solidFill>
              </a:rPr>
              <a:t>Psalm 10:17; Proverbs 22:17; Isaiah 28:23</a:t>
            </a:r>
            <a:r>
              <a:rPr lang="en-US" sz="2000" dirty="0" smtClean="0"/>
              <a:t>).</a:t>
            </a:r>
          </a:p>
          <a:p>
            <a:r>
              <a:rPr lang="en-US" sz="2000" dirty="0" smtClean="0"/>
              <a:t>Generally associated with statements that are either difficult to understand or difficult to accept (</a:t>
            </a:r>
            <a:r>
              <a:rPr lang="en-US" sz="2000" b="1" dirty="0" smtClean="0">
                <a:solidFill>
                  <a:srgbClr val="800000"/>
                </a:solidFill>
              </a:rPr>
              <a:t>Matthew 11:7-15;  13:9, 43; Mark 4:23; 7:16; Luke 8:8; 14:35</a:t>
            </a:r>
            <a:r>
              <a:rPr lang="en-US" sz="2000" dirty="0" smtClean="0"/>
              <a:t>).</a:t>
            </a:r>
          </a:p>
          <a:p>
            <a:r>
              <a:rPr lang="en-US" sz="2000" dirty="0" smtClean="0"/>
              <a:t>God does not intend for everyone to understand (</a:t>
            </a:r>
            <a:r>
              <a:rPr lang="en-US" sz="2000" b="1" dirty="0" smtClean="0">
                <a:solidFill>
                  <a:srgbClr val="800000"/>
                </a:solidFill>
              </a:rPr>
              <a:t>2 Thess. 2:9-12; 2 Peter 3:9</a:t>
            </a:r>
            <a:r>
              <a:rPr lang="en-US" sz="2000" dirty="0" smtClean="0"/>
              <a:t>).</a:t>
            </a:r>
          </a:p>
          <a:p>
            <a:r>
              <a:rPr lang="en-US" sz="2000" dirty="0" smtClean="0"/>
              <a:t>Serves as a warning!</a:t>
            </a:r>
          </a:p>
          <a:p>
            <a:r>
              <a:rPr lang="en-US" sz="2000" dirty="0" smtClean="0"/>
              <a:t>Dangers are pride, being stiff-necked, rebellious, arrogant (</a:t>
            </a:r>
            <a:r>
              <a:rPr lang="en-US" sz="2000" b="1" dirty="0" smtClean="0">
                <a:solidFill>
                  <a:srgbClr val="800000"/>
                </a:solidFill>
              </a:rPr>
              <a:t>Jeremiah 6:10; 13:15; 17:23</a:t>
            </a:r>
            <a:r>
              <a:rPr lang="en-US" sz="2000" dirty="0" smtClean="0"/>
              <a:t>).</a:t>
            </a:r>
          </a:p>
        </p:txBody>
      </p:sp>
    </p:spTree>
    <p:extLst>
      <p:ext uri="{BB962C8B-B14F-4D97-AF65-F5344CB8AC3E}">
        <p14:creationId xmlns:p14="http://schemas.microsoft.com/office/powerpoint/2010/main" val="30625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5 – The Center of Existence</a:t>
            </a:r>
            <a:endParaRPr lang="en-US" sz="1800" b="1" dirty="0"/>
          </a:p>
        </p:txBody>
      </p:sp>
    </p:spTree>
    <p:extLst>
      <p:ext uri="{BB962C8B-B14F-4D97-AF65-F5344CB8AC3E}">
        <p14:creationId xmlns:p14="http://schemas.microsoft.com/office/powerpoint/2010/main" val="8023759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One Seated on the </a:t>
            </a:r>
            <a:r>
              <a:rPr lang="en-US" dirty="0" smtClean="0"/>
              <a:t>Throne Revelation 4:1-5</a:t>
            </a:r>
            <a:endParaRPr lang="en-US" dirty="0"/>
          </a:p>
        </p:txBody>
      </p:sp>
    </p:spTree>
    <p:extLst>
      <p:ext uri="{BB962C8B-B14F-4D97-AF65-F5344CB8AC3E}">
        <p14:creationId xmlns:p14="http://schemas.microsoft.com/office/powerpoint/2010/main" val="28501585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Door into Heaven</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sz="2200" dirty="0"/>
              <a:t>As this vision opens, where is John transported?  What is the timeframe of its fulfillment</a:t>
            </a:r>
            <a:r>
              <a:rPr lang="en-US" sz="2200" dirty="0" smtClean="0"/>
              <a:t>?</a:t>
            </a:r>
          </a:p>
          <a:p>
            <a:pPr marL="0" indent="0">
              <a:spcBef>
                <a:spcPts val="200"/>
              </a:spcBef>
              <a:buNone/>
            </a:pPr>
            <a:r>
              <a:rPr lang="en-US" sz="2200" i="1" dirty="0" smtClean="0">
                <a:solidFill>
                  <a:srgbClr val="800000"/>
                </a:solidFill>
              </a:rPr>
              <a:t>After </a:t>
            </a:r>
            <a:r>
              <a:rPr lang="en-US" sz="2200" i="1" dirty="0">
                <a:solidFill>
                  <a:srgbClr val="800000"/>
                </a:solidFill>
              </a:rPr>
              <a:t>these things I looked, and behold, </a:t>
            </a:r>
            <a:r>
              <a:rPr lang="en-US" sz="2200" b="1" i="1" dirty="0">
                <a:solidFill>
                  <a:srgbClr val="800000"/>
                </a:solidFill>
              </a:rPr>
              <a:t>a door standing open </a:t>
            </a:r>
            <a:r>
              <a:rPr lang="en-US" sz="2200" b="1" i="1" u="sng" dirty="0">
                <a:solidFill>
                  <a:srgbClr val="800000"/>
                </a:solidFill>
              </a:rPr>
              <a:t>in heaven</a:t>
            </a:r>
            <a:r>
              <a:rPr lang="en-US" sz="2200" i="1" dirty="0">
                <a:solidFill>
                  <a:srgbClr val="800000"/>
                </a:solidFill>
              </a:rPr>
              <a:t>. And the first voice which I heard was </a:t>
            </a:r>
            <a:r>
              <a:rPr lang="en-US" sz="2200" b="1" i="1" dirty="0">
                <a:solidFill>
                  <a:srgbClr val="800000"/>
                </a:solidFill>
              </a:rPr>
              <a:t>like a trumpet speaking with me</a:t>
            </a:r>
            <a:r>
              <a:rPr lang="en-US" sz="2200" i="1" dirty="0">
                <a:solidFill>
                  <a:srgbClr val="800000"/>
                </a:solidFill>
              </a:rPr>
              <a:t>, saying, </a:t>
            </a:r>
            <a:r>
              <a:rPr lang="en-US" sz="2200" i="1" dirty="0" smtClean="0">
                <a:solidFill>
                  <a:srgbClr val="800000"/>
                </a:solidFill>
              </a:rPr>
              <a:t>“</a:t>
            </a:r>
            <a:r>
              <a:rPr lang="en-US" sz="2200" b="1" i="1" dirty="0" smtClean="0">
                <a:solidFill>
                  <a:srgbClr val="800000"/>
                </a:solidFill>
              </a:rPr>
              <a:t>Come </a:t>
            </a:r>
            <a:r>
              <a:rPr lang="en-US" sz="2200" b="1" i="1" dirty="0">
                <a:solidFill>
                  <a:srgbClr val="800000"/>
                </a:solidFill>
              </a:rPr>
              <a:t>up here, and I will show you things which </a:t>
            </a:r>
            <a:r>
              <a:rPr lang="en-US" sz="2200" b="1" i="1" u="sng" dirty="0">
                <a:solidFill>
                  <a:srgbClr val="800000"/>
                </a:solidFill>
              </a:rPr>
              <a:t>must take place after this</a:t>
            </a:r>
            <a:r>
              <a:rPr lang="en-US" sz="2200" i="1" dirty="0" smtClean="0">
                <a:solidFill>
                  <a:srgbClr val="800000"/>
                </a:solidFill>
              </a:rPr>
              <a:t>.” </a:t>
            </a:r>
            <a:r>
              <a:rPr lang="en-US" sz="2200" b="1" i="1" dirty="0">
                <a:solidFill>
                  <a:srgbClr val="800000"/>
                </a:solidFill>
              </a:rPr>
              <a:t>Immediately </a:t>
            </a:r>
            <a:r>
              <a:rPr lang="en-US" sz="2200" b="1" i="1" u="sng" dirty="0">
                <a:solidFill>
                  <a:srgbClr val="800000"/>
                </a:solidFill>
              </a:rPr>
              <a:t>I was in the Spirit</a:t>
            </a:r>
            <a:r>
              <a:rPr lang="en-US" sz="2200" i="1" dirty="0">
                <a:solidFill>
                  <a:srgbClr val="800000"/>
                </a:solidFill>
              </a:rPr>
              <a:t>; and behold, a throne </a:t>
            </a:r>
            <a:r>
              <a:rPr lang="en-US" sz="2200" b="1" i="1" dirty="0">
                <a:solidFill>
                  <a:srgbClr val="800000"/>
                </a:solidFill>
              </a:rPr>
              <a:t>set in </a:t>
            </a:r>
            <a:r>
              <a:rPr lang="en-US" sz="2200" b="1" i="1" u="sng" dirty="0">
                <a:solidFill>
                  <a:srgbClr val="800000"/>
                </a:solidFill>
              </a:rPr>
              <a:t>heaven</a:t>
            </a:r>
            <a:r>
              <a:rPr lang="en-US" sz="2200" i="1" dirty="0">
                <a:solidFill>
                  <a:srgbClr val="800000"/>
                </a:solidFill>
              </a:rPr>
              <a:t>, and One sat on the throne</a:t>
            </a:r>
            <a:r>
              <a:rPr lang="en-US" sz="2200" i="1" dirty="0" smtClean="0">
                <a:solidFill>
                  <a:srgbClr val="800000"/>
                </a:solidFill>
              </a:rPr>
              <a:t>. </a:t>
            </a:r>
            <a:r>
              <a:rPr lang="en-US" sz="2200" dirty="0" smtClean="0"/>
              <a:t>(</a:t>
            </a:r>
            <a:r>
              <a:rPr lang="en-US" sz="2200" b="1" dirty="0" smtClean="0">
                <a:solidFill>
                  <a:srgbClr val="800000"/>
                </a:solidFill>
              </a:rPr>
              <a:t>Revelation 4:1-2</a:t>
            </a:r>
            <a:r>
              <a:rPr lang="en-US" sz="2200" dirty="0" smtClean="0"/>
              <a:t>)</a:t>
            </a:r>
          </a:p>
          <a:p>
            <a:pPr>
              <a:spcBef>
                <a:spcPts val="200"/>
              </a:spcBef>
            </a:pPr>
            <a:r>
              <a:rPr lang="en-US" sz="2200" dirty="0" smtClean="0"/>
              <a:t>Heaven – the </a:t>
            </a:r>
            <a:r>
              <a:rPr lang="en-US" sz="2200" i="1" dirty="0" smtClean="0">
                <a:solidFill>
                  <a:srgbClr val="800000"/>
                </a:solidFill>
              </a:rPr>
              <a:t>“third heaven”</a:t>
            </a:r>
            <a:r>
              <a:rPr lang="en-US" sz="2200" dirty="0" smtClean="0"/>
              <a:t> (</a:t>
            </a:r>
            <a:r>
              <a:rPr lang="en-US" sz="2200" b="1" dirty="0" smtClean="0">
                <a:solidFill>
                  <a:srgbClr val="800000"/>
                </a:solidFill>
              </a:rPr>
              <a:t>2 Corinthians 12:1-4</a:t>
            </a:r>
            <a:r>
              <a:rPr lang="en-US" sz="2200" dirty="0" smtClean="0"/>
              <a:t>)</a:t>
            </a:r>
          </a:p>
          <a:p>
            <a:pPr>
              <a:spcBef>
                <a:spcPts val="200"/>
              </a:spcBef>
            </a:pPr>
            <a:r>
              <a:rPr lang="en-US" sz="2200" i="1" dirty="0" smtClean="0">
                <a:solidFill>
                  <a:srgbClr val="800000"/>
                </a:solidFill>
              </a:rPr>
              <a:t>“after this”</a:t>
            </a:r>
            <a:r>
              <a:rPr lang="en-US" sz="2200" dirty="0" smtClean="0"/>
              <a:t> – suggests immediacy, not distant future</a:t>
            </a:r>
          </a:p>
          <a:p>
            <a:pPr>
              <a:spcBef>
                <a:spcPts val="200"/>
              </a:spcBef>
            </a:pPr>
            <a:r>
              <a:rPr lang="en-US" sz="2200" dirty="0" smtClean="0"/>
              <a:t>Another verse that eliminates Futurist position.</a:t>
            </a:r>
          </a:p>
          <a:p>
            <a:pPr>
              <a:spcBef>
                <a:spcPts val="200"/>
              </a:spcBef>
            </a:pPr>
            <a:r>
              <a:rPr lang="en-US" sz="2200" dirty="0" smtClean="0"/>
              <a:t>Being both </a:t>
            </a:r>
            <a:r>
              <a:rPr lang="en-US" sz="2200" i="1" dirty="0" smtClean="0">
                <a:solidFill>
                  <a:srgbClr val="800000"/>
                </a:solidFill>
              </a:rPr>
              <a:t>“in heaven”</a:t>
            </a:r>
            <a:r>
              <a:rPr lang="en-US" sz="2200" dirty="0" smtClean="0"/>
              <a:t> and </a:t>
            </a:r>
            <a:r>
              <a:rPr lang="en-US" sz="2200" i="1" dirty="0" smtClean="0">
                <a:solidFill>
                  <a:srgbClr val="800000"/>
                </a:solidFill>
              </a:rPr>
              <a:t>“in the Spirit”</a:t>
            </a:r>
            <a:r>
              <a:rPr lang="en-US" sz="2200" dirty="0" smtClean="0"/>
              <a:t> suggests figurative, not literal interpretation, again eliminating Futurist position.</a:t>
            </a:r>
          </a:p>
        </p:txBody>
      </p:sp>
    </p:spTree>
    <p:extLst>
      <p:ext uri="{BB962C8B-B14F-4D97-AF65-F5344CB8AC3E}">
        <p14:creationId xmlns:p14="http://schemas.microsoft.com/office/powerpoint/2010/main" val="5946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 of Existence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sz="2200" dirty="0"/>
              <a:t>Who is represented by the One sitting on the throne?  How is He described?  What does this description suggest about Him?</a:t>
            </a:r>
            <a:endParaRPr lang="en-US" sz="2200" dirty="0" smtClean="0"/>
          </a:p>
          <a:p>
            <a:pPr marL="0" indent="0">
              <a:lnSpc>
                <a:spcPct val="95000"/>
              </a:lnSpc>
              <a:spcBef>
                <a:spcPts val="0"/>
              </a:spcBef>
              <a:buNone/>
            </a:pPr>
            <a:r>
              <a:rPr lang="en-US" sz="2200" i="1" dirty="0" smtClean="0">
                <a:solidFill>
                  <a:srgbClr val="800000"/>
                </a:solidFill>
              </a:rPr>
              <a:t>Immediately </a:t>
            </a:r>
            <a:r>
              <a:rPr lang="en-US" sz="2200" i="1" dirty="0">
                <a:solidFill>
                  <a:srgbClr val="800000"/>
                </a:solidFill>
              </a:rPr>
              <a:t>I was in the Spirit; and behold, a throne set in heaven, and </a:t>
            </a:r>
            <a:r>
              <a:rPr lang="en-US" sz="2200" b="1" i="1" dirty="0">
                <a:solidFill>
                  <a:srgbClr val="800000"/>
                </a:solidFill>
              </a:rPr>
              <a:t>One sat on the throne</a:t>
            </a:r>
            <a:r>
              <a:rPr lang="en-US" sz="2200" i="1" dirty="0" smtClean="0">
                <a:solidFill>
                  <a:srgbClr val="800000"/>
                </a:solidFill>
              </a:rPr>
              <a:t>.  And </a:t>
            </a:r>
            <a:r>
              <a:rPr lang="en-US" sz="2200" i="1" dirty="0">
                <a:solidFill>
                  <a:srgbClr val="800000"/>
                </a:solidFill>
              </a:rPr>
              <a:t>He who sat there was </a:t>
            </a:r>
            <a:r>
              <a:rPr lang="en-US" sz="2200" b="1" i="1" u="sng" dirty="0">
                <a:solidFill>
                  <a:srgbClr val="800000"/>
                </a:solidFill>
              </a:rPr>
              <a:t>like</a:t>
            </a:r>
            <a:r>
              <a:rPr lang="en-US" sz="2200" b="1" i="1" dirty="0">
                <a:solidFill>
                  <a:srgbClr val="800000"/>
                </a:solidFill>
              </a:rPr>
              <a:t> a jasper </a:t>
            </a:r>
            <a:r>
              <a:rPr lang="en-US" sz="2200" i="1" dirty="0">
                <a:solidFill>
                  <a:srgbClr val="800000"/>
                </a:solidFill>
              </a:rPr>
              <a:t>and </a:t>
            </a:r>
            <a:r>
              <a:rPr lang="en-US" sz="2200" b="1" i="1" dirty="0">
                <a:solidFill>
                  <a:srgbClr val="800000"/>
                </a:solidFill>
              </a:rPr>
              <a:t>a </a:t>
            </a:r>
            <a:r>
              <a:rPr lang="en-US" sz="2200" b="1" i="1" dirty="0" err="1">
                <a:solidFill>
                  <a:srgbClr val="800000"/>
                </a:solidFill>
              </a:rPr>
              <a:t>sardius</a:t>
            </a:r>
            <a:r>
              <a:rPr lang="en-US" sz="2200" b="1" i="1" dirty="0">
                <a:solidFill>
                  <a:srgbClr val="800000"/>
                </a:solidFill>
              </a:rPr>
              <a:t> stone in appearance</a:t>
            </a:r>
            <a:r>
              <a:rPr lang="en-US" sz="2200" i="1" dirty="0">
                <a:solidFill>
                  <a:srgbClr val="800000"/>
                </a:solidFill>
              </a:rPr>
              <a:t>; and there was </a:t>
            </a:r>
            <a:r>
              <a:rPr lang="en-US" sz="2200" b="1" i="1" dirty="0">
                <a:solidFill>
                  <a:srgbClr val="800000"/>
                </a:solidFill>
              </a:rPr>
              <a:t>a rainbow around the throne</a:t>
            </a:r>
            <a:r>
              <a:rPr lang="en-US" sz="2200" i="1" dirty="0">
                <a:solidFill>
                  <a:srgbClr val="800000"/>
                </a:solidFill>
              </a:rPr>
              <a:t>, in appearance </a:t>
            </a:r>
            <a:r>
              <a:rPr lang="en-US" sz="2200" b="1" i="1" u="sng" dirty="0">
                <a:solidFill>
                  <a:srgbClr val="800000"/>
                </a:solidFill>
              </a:rPr>
              <a:t>like</a:t>
            </a:r>
            <a:r>
              <a:rPr lang="en-US" sz="2200" b="1" i="1" dirty="0">
                <a:solidFill>
                  <a:srgbClr val="800000"/>
                </a:solidFill>
              </a:rPr>
              <a:t> an emerald</a:t>
            </a:r>
            <a:r>
              <a:rPr lang="en-US" sz="2200" i="1" dirty="0" smtClean="0">
                <a:solidFill>
                  <a:srgbClr val="800000"/>
                </a:solidFill>
              </a:rPr>
              <a:t>. </a:t>
            </a:r>
            <a:r>
              <a:rPr lang="en-US" sz="2200" dirty="0" smtClean="0"/>
              <a:t>(</a:t>
            </a:r>
            <a:r>
              <a:rPr lang="en-US" sz="2200" b="1" dirty="0" smtClean="0">
                <a:solidFill>
                  <a:srgbClr val="800000"/>
                </a:solidFill>
              </a:rPr>
              <a:t>Revelation 4:2-3</a:t>
            </a:r>
            <a:r>
              <a:rPr lang="en-US" sz="2200" dirty="0" smtClean="0"/>
              <a:t>)</a:t>
            </a:r>
          </a:p>
          <a:p>
            <a:pPr>
              <a:lnSpc>
                <a:spcPct val="95000"/>
              </a:lnSpc>
              <a:spcBef>
                <a:spcPts val="0"/>
              </a:spcBef>
            </a:pPr>
            <a:r>
              <a:rPr lang="en-US" sz="2200" b="1" dirty="0" smtClean="0"/>
              <a:t>King</a:t>
            </a:r>
            <a:r>
              <a:rPr lang="en-US" sz="2200" dirty="0" smtClean="0"/>
              <a:t> of Existence – God, the Father (</a:t>
            </a:r>
            <a:r>
              <a:rPr lang="en-US" sz="2200" b="1" dirty="0" smtClean="0">
                <a:solidFill>
                  <a:srgbClr val="800000"/>
                </a:solidFill>
              </a:rPr>
              <a:t>Revelation 20:11-12</a:t>
            </a:r>
            <a:r>
              <a:rPr lang="en-US" sz="2200" dirty="0" smtClean="0"/>
              <a:t>).</a:t>
            </a:r>
          </a:p>
          <a:p>
            <a:pPr>
              <a:lnSpc>
                <a:spcPct val="95000"/>
              </a:lnSpc>
              <a:spcBef>
                <a:spcPts val="0"/>
              </a:spcBef>
            </a:pPr>
            <a:r>
              <a:rPr lang="en-US" sz="2200" i="1" dirty="0" smtClean="0">
                <a:solidFill>
                  <a:srgbClr val="800000"/>
                </a:solidFill>
              </a:rPr>
              <a:t>“jasper stone”</a:t>
            </a:r>
            <a:r>
              <a:rPr lang="en-US" sz="2200" dirty="0" smtClean="0"/>
              <a:t> – precious  gemstone stone, commonly red today, probably green in NT day, but </a:t>
            </a:r>
            <a:r>
              <a:rPr lang="en-US" sz="2200" i="1" dirty="0" smtClean="0">
                <a:solidFill>
                  <a:srgbClr val="800000"/>
                </a:solidFill>
              </a:rPr>
              <a:t>“clear as crystal”</a:t>
            </a:r>
            <a:r>
              <a:rPr lang="en-US" sz="2200" dirty="0" smtClean="0"/>
              <a:t> (</a:t>
            </a:r>
            <a:r>
              <a:rPr lang="en-US" sz="2200" b="1" dirty="0" smtClean="0">
                <a:solidFill>
                  <a:srgbClr val="800000"/>
                </a:solidFill>
              </a:rPr>
              <a:t>21:11, 18</a:t>
            </a:r>
            <a:r>
              <a:rPr lang="en-US" sz="2200" dirty="0" smtClean="0"/>
              <a:t>).</a:t>
            </a:r>
          </a:p>
          <a:p>
            <a:pPr>
              <a:lnSpc>
                <a:spcPct val="95000"/>
              </a:lnSpc>
              <a:spcBef>
                <a:spcPts val="0"/>
              </a:spcBef>
            </a:pPr>
            <a:r>
              <a:rPr lang="en-US" sz="2200" i="1" dirty="0" smtClean="0">
                <a:solidFill>
                  <a:srgbClr val="800000"/>
                </a:solidFill>
              </a:rPr>
              <a:t>“</a:t>
            </a:r>
            <a:r>
              <a:rPr lang="en-US" sz="2200" i="1" dirty="0" err="1" smtClean="0">
                <a:solidFill>
                  <a:srgbClr val="800000"/>
                </a:solidFill>
              </a:rPr>
              <a:t>sardius</a:t>
            </a:r>
            <a:r>
              <a:rPr lang="en-US" sz="2200" i="1" dirty="0" smtClean="0">
                <a:solidFill>
                  <a:srgbClr val="800000"/>
                </a:solidFill>
              </a:rPr>
              <a:t> stone”</a:t>
            </a:r>
            <a:r>
              <a:rPr lang="en-US" sz="2200" dirty="0" smtClean="0"/>
              <a:t> – reddish precious stone.</a:t>
            </a:r>
          </a:p>
          <a:p>
            <a:pPr>
              <a:lnSpc>
                <a:spcPct val="95000"/>
              </a:lnSpc>
              <a:spcBef>
                <a:spcPts val="0"/>
              </a:spcBef>
            </a:pPr>
            <a:r>
              <a:rPr lang="en-US" sz="2200" dirty="0" smtClean="0"/>
              <a:t>First and Last stones for God’s people (</a:t>
            </a:r>
            <a:r>
              <a:rPr lang="en-US" sz="2200" b="1" dirty="0" smtClean="0">
                <a:solidFill>
                  <a:srgbClr val="800000"/>
                </a:solidFill>
              </a:rPr>
              <a:t>Exodus 28:17-21; 39:10-14</a:t>
            </a:r>
            <a:r>
              <a:rPr lang="en-US" sz="2200" dirty="0" smtClean="0"/>
              <a:t>).</a:t>
            </a:r>
          </a:p>
          <a:p>
            <a:pPr>
              <a:lnSpc>
                <a:spcPct val="95000"/>
              </a:lnSpc>
              <a:spcBef>
                <a:spcPts val="0"/>
              </a:spcBef>
            </a:pPr>
            <a:r>
              <a:rPr lang="en-US" sz="2200" dirty="0" smtClean="0"/>
              <a:t>First and Last of list representing </a:t>
            </a:r>
            <a:r>
              <a:rPr lang="en-US" sz="2200" i="1" dirty="0" smtClean="0">
                <a:solidFill>
                  <a:srgbClr val="800000"/>
                </a:solidFill>
              </a:rPr>
              <a:t>“every precious stone”</a:t>
            </a:r>
            <a:r>
              <a:rPr lang="en-US" sz="2200" dirty="0" smtClean="0"/>
              <a:t> (</a:t>
            </a:r>
            <a:r>
              <a:rPr lang="en-US" sz="2200" b="1" dirty="0" smtClean="0">
                <a:solidFill>
                  <a:srgbClr val="800000"/>
                </a:solidFill>
              </a:rPr>
              <a:t>Ezekiel 28:13</a:t>
            </a:r>
            <a:r>
              <a:rPr lang="en-US" sz="2200" dirty="0" smtClean="0"/>
              <a:t>).</a:t>
            </a:r>
          </a:p>
          <a:p>
            <a:pPr>
              <a:lnSpc>
                <a:spcPct val="95000"/>
              </a:lnSpc>
              <a:spcBef>
                <a:spcPts val="0"/>
              </a:spcBef>
            </a:pPr>
            <a:r>
              <a:rPr lang="en-US" sz="2200" b="1" dirty="0" smtClean="0"/>
              <a:t>All that is good and precious dwells in Him.</a:t>
            </a:r>
          </a:p>
        </p:txBody>
      </p:sp>
    </p:spTree>
    <p:extLst>
      <p:ext uri="{BB962C8B-B14F-4D97-AF65-F5344CB8AC3E}">
        <p14:creationId xmlns:p14="http://schemas.microsoft.com/office/powerpoint/2010/main" val="25231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24 Elders</a:t>
            </a:r>
            <a:endParaRPr lang="en-US" dirty="0"/>
          </a:p>
        </p:txBody>
      </p:sp>
      <p:sp>
        <p:nvSpPr>
          <p:cNvPr id="3" name="Content Placeholder 2"/>
          <p:cNvSpPr>
            <a:spLocks noGrp="1"/>
          </p:cNvSpPr>
          <p:nvPr>
            <p:ph sz="quarter" idx="10"/>
          </p:nvPr>
        </p:nvSpPr>
        <p:spPr/>
        <p:txBody>
          <a:bodyPr/>
          <a:lstStyle/>
          <a:p>
            <a:pPr marL="0" indent="0">
              <a:lnSpc>
                <a:spcPct val="93000"/>
              </a:lnSpc>
              <a:spcBef>
                <a:spcPts val="0"/>
              </a:spcBef>
              <a:buNone/>
            </a:pPr>
            <a:r>
              <a:rPr lang="en-US" b="1" i="1" dirty="0" smtClean="0">
                <a:solidFill>
                  <a:srgbClr val="800000"/>
                </a:solidFill>
              </a:rPr>
              <a:t>Around </a:t>
            </a:r>
            <a:r>
              <a:rPr lang="en-US" b="1" i="1" u="sng" dirty="0" smtClean="0">
                <a:solidFill>
                  <a:srgbClr val="800000"/>
                </a:solidFill>
              </a:rPr>
              <a:t>the throne</a:t>
            </a:r>
            <a:r>
              <a:rPr lang="en-US" b="1" i="1" dirty="0" smtClean="0">
                <a:solidFill>
                  <a:srgbClr val="800000"/>
                </a:solidFill>
              </a:rPr>
              <a:t> </a:t>
            </a:r>
            <a:r>
              <a:rPr lang="en-US" i="1" dirty="0" smtClean="0">
                <a:solidFill>
                  <a:srgbClr val="800000"/>
                </a:solidFill>
              </a:rPr>
              <a:t>were </a:t>
            </a:r>
            <a:r>
              <a:rPr lang="en-US" b="1" i="1" dirty="0" smtClean="0">
                <a:solidFill>
                  <a:srgbClr val="800000"/>
                </a:solidFill>
              </a:rPr>
              <a:t>twenty-four </a:t>
            </a:r>
            <a:r>
              <a:rPr lang="en-US" b="1" i="1" u="sng" dirty="0" smtClean="0">
                <a:solidFill>
                  <a:srgbClr val="800000"/>
                </a:solidFill>
              </a:rPr>
              <a:t>thrones</a:t>
            </a:r>
            <a:r>
              <a:rPr lang="en-US" i="1" dirty="0" smtClean="0">
                <a:solidFill>
                  <a:srgbClr val="800000"/>
                </a:solidFill>
              </a:rPr>
              <a:t>, and </a:t>
            </a:r>
            <a:r>
              <a:rPr lang="en-US" b="1" i="1" u="sng" dirty="0" smtClean="0">
                <a:solidFill>
                  <a:srgbClr val="800000"/>
                </a:solidFill>
              </a:rPr>
              <a:t>on the thrones</a:t>
            </a:r>
            <a:r>
              <a:rPr lang="en-US" b="1" i="1" dirty="0" smtClean="0">
                <a:solidFill>
                  <a:srgbClr val="800000"/>
                </a:solidFill>
              </a:rPr>
              <a:t> I saw twenty-four elders sitting</a:t>
            </a:r>
            <a:r>
              <a:rPr lang="en-US" i="1" dirty="0" smtClean="0">
                <a:solidFill>
                  <a:srgbClr val="800000"/>
                </a:solidFill>
              </a:rPr>
              <a:t>, clothed in white robes; and they had crowns of gold on their heads. </a:t>
            </a:r>
            <a:r>
              <a:rPr lang="en-US" dirty="0" smtClean="0"/>
              <a:t>(</a:t>
            </a:r>
            <a:r>
              <a:rPr lang="en-US" b="1" dirty="0" smtClean="0">
                <a:solidFill>
                  <a:srgbClr val="800000"/>
                </a:solidFill>
              </a:rPr>
              <a:t>Revelation 4:3-4</a:t>
            </a:r>
            <a:r>
              <a:rPr lang="en-US" dirty="0" smtClean="0"/>
              <a:t>)</a:t>
            </a:r>
          </a:p>
          <a:p>
            <a:pPr marL="346075" lvl="0" indent="-346075">
              <a:lnSpc>
                <a:spcPct val="93000"/>
              </a:lnSpc>
              <a:spcBef>
                <a:spcPts val="0"/>
              </a:spcBef>
              <a:buFont typeface="+mj-lt"/>
              <a:buAutoNum type="arabicPeriod" startAt="3"/>
            </a:pPr>
            <a:r>
              <a:rPr lang="en-US" dirty="0" smtClean="0"/>
              <a:t>Who </a:t>
            </a:r>
            <a:r>
              <a:rPr lang="en-US" dirty="0"/>
              <a:t>do the 24 elders represent?</a:t>
            </a:r>
            <a:endParaRPr lang="en-US" dirty="0" smtClean="0"/>
          </a:p>
          <a:p>
            <a:pPr>
              <a:lnSpc>
                <a:spcPct val="93000"/>
              </a:lnSpc>
              <a:spcBef>
                <a:spcPts val="0"/>
              </a:spcBef>
            </a:pPr>
            <a:r>
              <a:rPr lang="en-US" dirty="0" smtClean="0"/>
              <a:t>Elders associated with leadership of the people, often spiritual (</a:t>
            </a:r>
            <a:r>
              <a:rPr lang="en-US" b="1" dirty="0" smtClean="0">
                <a:solidFill>
                  <a:srgbClr val="800000"/>
                </a:solidFill>
              </a:rPr>
              <a:t>Exodus 12:21; Numbers 11:16-167; Deuteronomy 31:9; 1 Chronicles 11:3; Matthew 15:2; Acts 11:30; 14:23; 15:2-23; 20:17; Titus 1:5</a:t>
            </a:r>
            <a:r>
              <a:rPr lang="en-US" dirty="0" smtClean="0"/>
              <a:t>).  Elders of:  cities, tribes, nations, and churches.</a:t>
            </a:r>
          </a:p>
          <a:p>
            <a:pPr>
              <a:lnSpc>
                <a:spcPct val="93000"/>
              </a:lnSpc>
              <a:spcBef>
                <a:spcPts val="0"/>
              </a:spcBef>
            </a:pPr>
            <a:r>
              <a:rPr lang="en-US" b="1" dirty="0" smtClean="0"/>
              <a:t>2 x 12</a:t>
            </a:r>
            <a:r>
              <a:rPr lang="en-US" dirty="0" smtClean="0"/>
              <a:t> – Leaders for all of God’s people (associated with wisdom</a:t>
            </a:r>
            <a:r>
              <a:rPr lang="en-US" dirty="0"/>
              <a:t>, </a:t>
            </a:r>
            <a:r>
              <a:rPr lang="en-US" dirty="0" smtClean="0"/>
              <a:t>judgment, discernment: </a:t>
            </a:r>
            <a:r>
              <a:rPr lang="en-US" b="1" dirty="0" smtClean="0">
                <a:solidFill>
                  <a:srgbClr val="800000"/>
                </a:solidFill>
              </a:rPr>
              <a:t>Job </a:t>
            </a:r>
            <a:r>
              <a:rPr lang="en-US" b="1" dirty="0">
                <a:solidFill>
                  <a:srgbClr val="800000"/>
                </a:solidFill>
              </a:rPr>
              <a:t>12:20; Psalm 105:22; Ezekiel 7:26</a:t>
            </a:r>
            <a:r>
              <a:rPr lang="en-US" dirty="0"/>
              <a:t>):</a:t>
            </a:r>
            <a:endParaRPr lang="en-US" dirty="0" smtClean="0"/>
          </a:p>
          <a:p>
            <a:pPr lvl="1">
              <a:lnSpc>
                <a:spcPct val="93000"/>
              </a:lnSpc>
              <a:spcBef>
                <a:spcPts val="0"/>
              </a:spcBef>
            </a:pPr>
            <a:r>
              <a:rPr lang="en-US" sz="1800" dirty="0" smtClean="0"/>
              <a:t>Probably not Jew &amp; Gentile (</a:t>
            </a:r>
            <a:r>
              <a:rPr lang="en-US" sz="1800" b="1" dirty="0" smtClean="0">
                <a:solidFill>
                  <a:srgbClr val="800000"/>
                </a:solidFill>
              </a:rPr>
              <a:t>Galatians 3:28; Ephesians 2:11-15</a:t>
            </a:r>
            <a:r>
              <a:rPr lang="en-US" sz="1800" dirty="0" smtClean="0"/>
              <a:t>).</a:t>
            </a:r>
            <a:endParaRPr lang="en-US" sz="2400" dirty="0" smtClean="0"/>
          </a:p>
          <a:p>
            <a:pPr lvl="1">
              <a:lnSpc>
                <a:spcPct val="93000"/>
              </a:lnSpc>
              <a:spcBef>
                <a:spcPts val="0"/>
              </a:spcBef>
            </a:pPr>
            <a:r>
              <a:rPr lang="en-US" sz="1800" dirty="0" smtClean="0"/>
              <a:t>In heaven and on the earth</a:t>
            </a:r>
          </a:p>
          <a:p>
            <a:pPr lvl="1">
              <a:lnSpc>
                <a:spcPct val="93000"/>
              </a:lnSpc>
              <a:spcBef>
                <a:spcPts val="0"/>
              </a:spcBef>
            </a:pPr>
            <a:r>
              <a:rPr lang="en-US" sz="1800" dirty="0" smtClean="0"/>
              <a:t>OT prophets (sons of Jacob, heads of tribes) &amp; NT apostles (</a:t>
            </a:r>
            <a:r>
              <a:rPr lang="en-US" sz="1800" b="1" u="sng" dirty="0" smtClean="0">
                <a:solidFill>
                  <a:srgbClr val="800000"/>
                </a:solidFill>
              </a:rPr>
              <a:t>Mat. 19:28</a:t>
            </a:r>
            <a:r>
              <a:rPr lang="en-US" sz="1800" b="1" dirty="0" smtClean="0">
                <a:solidFill>
                  <a:srgbClr val="800000"/>
                </a:solidFill>
              </a:rPr>
              <a:t>; Luke 22:29-30</a:t>
            </a:r>
            <a:r>
              <a:rPr lang="en-US" sz="1800" dirty="0" smtClean="0"/>
              <a:t>)</a:t>
            </a:r>
          </a:p>
        </p:txBody>
      </p:sp>
    </p:spTree>
    <p:extLst>
      <p:ext uri="{BB962C8B-B14F-4D97-AF65-F5344CB8AC3E}">
        <p14:creationId xmlns:p14="http://schemas.microsoft.com/office/powerpoint/2010/main" val="414804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Elders’ Crowns &amp; Robes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200" dirty="0" smtClean="0"/>
              <a:t>What is the significance of the elders’ crowns and robes?</a:t>
            </a:r>
          </a:p>
          <a:p>
            <a:pPr marL="0" indent="0">
              <a:spcBef>
                <a:spcPts val="0"/>
              </a:spcBef>
              <a:buNone/>
            </a:pPr>
            <a:r>
              <a:rPr lang="en-US" sz="2200" i="1" dirty="0" smtClean="0">
                <a:solidFill>
                  <a:srgbClr val="800000"/>
                </a:solidFill>
              </a:rPr>
              <a:t>Around </a:t>
            </a:r>
            <a:r>
              <a:rPr lang="en-US" sz="2200" i="1" dirty="0">
                <a:solidFill>
                  <a:srgbClr val="800000"/>
                </a:solidFill>
              </a:rPr>
              <a:t>the throne were </a:t>
            </a:r>
            <a:r>
              <a:rPr lang="en-US" sz="2200" b="1" i="1" dirty="0">
                <a:solidFill>
                  <a:srgbClr val="800000"/>
                </a:solidFill>
              </a:rPr>
              <a:t>twenty-four thrones</a:t>
            </a:r>
            <a:r>
              <a:rPr lang="en-US" sz="2200" i="1" dirty="0">
                <a:solidFill>
                  <a:srgbClr val="800000"/>
                </a:solidFill>
              </a:rPr>
              <a:t>, and on the thrones I saw </a:t>
            </a:r>
            <a:r>
              <a:rPr lang="en-US" sz="2200" b="1" i="1" dirty="0">
                <a:solidFill>
                  <a:srgbClr val="800000"/>
                </a:solidFill>
              </a:rPr>
              <a:t>twenty-four elders sitting</a:t>
            </a:r>
            <a:r>
              <a:rPr lang="en-US" sz="2200" i="1" dirty="0">
                <a:solidFill>
                  <a:srgbClr val="800000"/>
                </a:solidFill>
              </a:rPr>
              <a:t>, clothed in </a:t>
            </a:r>
            <a:r>
              <a:rPr lang="en-US" sz="2200" b="1" i="1" dirty="0">
                <a:solidFill>
                  <a:srgbClr val="800000"/>
                </a:solidFill>
              </a:rPr>
              <a:t>white robes</a:t>
            </a:r>
            <a:r>
              <a:rPr lang="en-US" sz="2200" i="1" dirty="0">
                <a:solidFill>
                  <a:srgbClr val="800000"/>
                </a:solidFill>
              </a:rPr>
              <a:t>; and they had </a:t>
            </a:r>
            <a:r>
              <a:rPr lang="en-US" sz="2200" b="1" i="1" u="sng" dirty="0">
                <a:solidFill>
                  <a:srgbClr val="800000"/>
                </a:solidFill>
              </a:rPr>
              <a:t>crowns</a:t>
            </a:r>
            <a:r>
              <a:rPr lang="en-US" sz="2200" b="1" i="1" dirty="0">
                <a:solidFill>
                  <a:srgbClr val="800000"/>
                </a:solidFill>
              </a:rPr>
              <a:t> of gold on their heads</a:t>
            </a:r>
            <a:r>
              <a:rPr lang="en-US" sz="2200" i="1" dirty="0" smtClean="0">
                <a:solidFill>
                  <a:srgbClr val="800000"/>
                </a:solidFill>
              </a:rPr>
              <a:t>. </a:t>
            </a:r>
            <a:r>
              <a:rPr lang="en-US" sz="2200" dirty="0" smtClean="0"/>
              <a:t>(</a:t>
            </a:r>
            <a:r>
              <a:rPr lang="en-US" sz="2200" b="1" dirty="0" smtClean="0">
                <a:solidFill>
                  <a:srgbClr val="800000"/>
                </a:solidFill>
              </a:rPr>
              <a:t>Revelation 4:3-4</a:t>
            </a:r>
            <a:r>
              <a:rPr lang="en-US" sz="2200" dirty="0" smtClean="0"/>
              <a:t>)</a:t>
            </a:r>
          </a:p>
          <a:p>
            <a:pPr>
              <a:spcBef>
                <a:spcPts val="0"/>
              </a:spcBef>
            </a:pPr>
            <a:r>
              <a:rPr lang="en-US" sz="2200" i="1" dirty="0" smtClean="0">
                <a:solidFill>
                  <a:srgbClr val="800000"/>
                </a:solidFill>
              </a:rPr>
              <a:t>“crown”</a:t>
            </a:r>
            <a:r>
              <a:rPr lang="en-US" sz="2200" dirty="0" smtClean="0"/>
              <a:t> (</a:t>
            </a:r>
            <a:r>
              <a:rPr lang="en-US" sz="2200" i="1" dirty="0" err="1" smtClean="0"/>
              <a:t>stephanos</a:t>
            </a:r>
            <a:r>
              <a:rPr lang="en-US" sz="2200" dirty="0" smtClean="0"/>
              <a:t>) – crown of victory, prize, accomplishment (</a:t>
            </a:r>
            <a:r>
              <a:rPr lang="en-US" sz="2200" b="1" dirty="0" smtClean="0">
                <a:solidFill>
                  <a:srgbClr val="800000"/>
                </a:solidFill>
              </a:rPr>
              <a:t>Matthew 7:29; 1 Cor. 9:25; Philippians 4:1; 1 Thessalonians 2:19; 2 Timothy 4:8; James 1:12; 1 Peter 5:4; Revelation 2:10; 3:11</a:t>
            </a:r>
            <a:r>
              <a:rPr lang="en-US" sz="2200" dirty="0" smtClean="0"/>
              <a:t>).</a:t>
            </a:r>
          </a:p>
          <a:p>
            <a:pPr>
              <a:spcBef>
                <a:spcPts val="0"/>
              </a:spcBef>
            </a:pPr>
            <a:r>
              <a:rPr lang="en-US" sz="2200" i="1" dirty="0" err="1" smtClean="0"/>
              <a:t>stephanos</a:t>
            </a:r>
            <a:r>
              <a:rPr lang="en-US" sz="2200" dirty="0" smtClean="0"/>
              <a:t> – worn by Christians, elders, rider on white horse (</a:t>
            </a:r>
            <a:r>
              <a:rPr lang="en-US" sz="2200" b="1" dirty="0" smtClean="0">
                <a:solidFill>
                  <a:srgbClr val="800000"/>
                </a:solidFill>
              </a:rPr>
              <a:t>6:2</a:t>
            </a:r>
            <a:r>
              <a:rPr lang="en-US" sz="2200" dirty="0" smtClean="0"/>
              <a:t>), locusts (</a:t>
            </a:r>
            <a:r>
              <a:rPr lang="en-US" sz="2200" b="1" dirty="0" smtClean="0">
                <a:solidFill>
                  <a:srgbClr val="800000"/>
                </a:solidFill>
              </a:rPr>
              <a:t>9:7</a:t>
            </a:r>
            <a:r>
              <a:rPr lang="en-US" sz="2200" dirty="0" smtClean="0"/>
              <a:t>), glorious woman (</a:t>
            </a:r>
            <a:r>
              <a:rPr lang="en-US" sz="2200" b="1" dirty="0" smtClean="0">
                <a:solidFill>
                  <a:srgbClr val="800000"/>
                </a:solidFill>
              </a:rPr>
              <a:t>12:1</a:t>
            </a:r>
            <a:r>
              <a:rPr lang="en-US" sz="2200" dirty="0" smtClean="0"/>
              <a:t>), </a:t>
            </a:r>
            <a:r>
              <a:rPr lang="en-US" sz="2200" i="1" dirty="0" smtClean="0">
                <a:solidFill>
                  <a:srgbClr val="800000"/>
                </a:solidFill>
              </a:rPr>
              <a:t>“One Like the Son of Man”</a:t>
            </a:r>
            <a:r>
              <a:rPr lang="en-US" sz="2200" dirty="0" smtClean="0"/>
              <a:t> (</a:t>
            </a:r>
            <a:r>
              <a:rPr lang="en-US" sz="2200" b="1" dirty="0" smtClean="0">
                <a:solidFill>
                  <a:srgbClr val="800000"/>
                </a:solidFill>
              </a:rPr>
              <a:t>14:4</a:t>
            </a:r>
            <a:r>
              <a:rPr lang="en-US" sz="2200" dirty="0" smtClean="0"/>
              <a:t>)</a:t>
            </a:r>
          </a:p>
          <a:p>
            <a:pPr>
              <a:spcBef>
                <a:spcPts val="0"/>
              </a:spcBef>
            </a:pPr>
            <a:r>
              <a:rPr lang="en-US" sz="2200" i="1" dirty="0" err="1" smtClean="0"/>
              <a:t>diadema</a:t>
            </a:r>
            <a:r>
              <a:rPr lang="en-US" sz="2200" dirty="0" smtClean="0"/>
              <a:t> – </a:t>
            </a:r>
            <a:r>
              <a:rPr lang="en-US" sz="2200" b="1" i="1" dirty="0" smtClean="0"/>
              <a:t>royal</a:t>
            </a:r>
            <a:r>
              <a:rPr lang="en-US" sz="2200" dirty="0" smtClean="0"/>
              <a:t> crown, </a:t>
            </a:r>
            <a:r>
              <a:rPr lang="en-US" sz="2200" b="1" i="1" dirty="0" smtClean="0"/>
              <a:t>kingly</a:t>
            </a:r>
            <a:r>
              <a:rPr lang="en-US" sz="2200" dirty="0" smtClean="0"/>
              <a:t> headdress; worn by Christ (</a:t>
            </a:r>
            <a:r>
              <a:rPr lang="en-US" sz="2200" b="1" dirty="0" smtClean="0">
                <a:solidFill>
                  <a:srgbClr val="800000"/>
                </a:solidFill>
              </a:rPr>
              <a:t>19:12</a:t>
            </a:r>
            <a:r>
              <a:rPr lang="en-US" sz="2200" dirty="0" smtClean="0"/>
              <a:t>) and the dragon (</a:t>
            </a:r>
            <a:r>
              <a:rPr lang="en-US" sz="2200" b="1" dirty="0" smtClean="0">
                <a:solidFill>
                  <a:srgbClr val="800000"/>
                </a:solidFill>
              </a:rPr>
              <a:t>12:3</a:t>
            </a:r>
            <a:r>
              <a:rPr lang="en-US" sz="2200" dirty="0" smtClean="0"/>
              <a:t>) and his sea beast (</a:t>
            </a:r>
            <a:r>
              <a:rPr lang="en-US" sz="2200" b="1" dirty="0" smtClean="0">
                <a:solidFill>
                  <a:srgbClr val="800000"/>
                </a:solidFill>
              </a:rPr>
              <a:t>13:1</a:t>
            </a:r>
            <a:r>
              <a:rPr lang="en-US" sz="2200" dirty="0" smtClean="0"/>
              <a:t>)</a:t>
            </a:r>
            <a:endParaRPr lang="en-US" sz="2200" i="1" dirty="0" smtClean="0"/>
          </a:p>
          <a:p>
            <a:pPr>
              <a:spcBef>
                <a:spcPts val="0"/>
              </a:spcBef>
            </a:pPr>
            <a:r>
              <a:rPr lang="en-US" sz="2200" i="1" dirty="0" smtClean="0">
                <a:solidFill>
                  <a:srgbClr val="800000"/>
                </a:solidFill>
              </a:rPr>
              <a:t>“white robes”</a:t>
            </a:r>
            <a:r>
              <a:rPr lang="en-US" sz="2200" dirty="0" smtClean="0"/>
              <a:t> – holiness, purity, righteousness, victory </a:t>
            </a:r>
          </a:p>
        </p:txBody>
      </p:sp>
    </p:spTree>
    <p:extLst>
      <p:ext uri="{BB962C8B-B14F-4D97-AF65-F5344CB8AC3E}">
        <p14:creationId xmlns:p14="http://schemas.microsoft.com/office/powerpoint/2010/main" val="32482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Seven Spirits of God”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And </a:t>
            </a:r>
            <a:r>
              <a:rPr lang="en-US" sz="2000" b="1" i="1" dirty="0" smtClean="0">
                <a:solidFill>
                  <a:srgbClr val="800000"/>
                </a:solidFill>
              </a:rPr>
              <a:t>from the throne </a:t>
            </a:r>
            <a:r>
              <a:rPr lang="en-US" sz="2000" i="1" dirty="0" smtClean="0">
                <a:solidFill>
                  <a:srgbClr val="800000"/>
                </a:solidFill>
              </a:rPr>
              <a:t>proceeded </a:t>
            </a:r>
            <a:r>
              <a:rPr lang="en-US" sz="2000" b="1" i="1" dirty="0" err="1" smtClean="0">
                <a:solidFill>
                  <a:srgbClr val="800000"/>
                </a:solidFill>
              </a:rPr>
              <a:t>lightnings</a:t>
            </a:r>
            <a:r>
              <a:rPr lang="en-US" sz="2000" i="1" dirty="0" smtClean="0">
                <a:solidFill>
                  <a:srgbClr val="800000"/>
                </a:solidFill>
              </a:rPr>
              <a:t>, </a:t>
            </a:r>
            <a:r>
              <a:rPr lang="en-US" sz="2000" b="1" i="1" dirty="0" err="1" smtClean="0">
                <a:solidFill>
                  <a:srgbClr val="800000"/>
                </a:solidFill>
              </a:rPr>
              <a:t>thunderings</a:t>
            </a:r>
            <a:r>
              <a:rPr lang="en-US" sz="2000" i="1" dirty="0" smtClean="0">
                <a:solidFill>
                  <a:srgbClr val="800000"/>
                </a:solidFill>
              </a:rPr>
              <a:t>, and </a:t>
            </a:r>
            <a:r>
              <a:rPr lang="en-US" sz="2000" b="1" i="1" dirty="0" smtClean="0">
                <a:solidFill>
                  <a:srgbClr val="800000"/>
                </a:solidFill>
              </a:rPr>
              <a:t>voices</a:t>
            </a:r>
            <a:r>
              <a:rPr lang="en-US" sz="2000" i="1" dirty="0" smtClean="0">
                <a:solidFill>
                  <a:srgbClr val="800000"/>
                </a:solidFill>
              </a:rPr>
              <a:t>. </a:t>
            </a:r>
            <a:r>
              <a:rPr lang="en-US" sz="2000" b="1" i="1" dirty="0" smtClean="0">
                <a:solidFill>
                  <a:srgbClr val="800000"/>
                </a:solidFill>
              </a:rPr>
              <a:t>Seven lamps of fire </a:t>
            </a:r>
            <a:r>
              <a:rPr lang="en-US" sz="2000" i="1" dirty="0" smtClean="0">
                <a:solidFill>
                  <a:srgbClr val="800000"/>
                </a:solidFill>
              </a:rPr>
              <a:t>were </a:t>
            </a:r>
            <a:r>
              <a:rPr lang="en-US" sz="2000" b="1" i="1" dirty="0" smtClean="0">
                <a:solidFill>
                  <a:srgbClr val="800000"/>
                </a:solidFill>
              </a:rPr>
              <a:t>burning before the throne, which are </a:t>
            </a:r>
            <a:r>
              <a:rPr lang="en-US" sz="2000" b="1" i="1" u="sng" dirty="0" smtClean="0">
                <a:solidFill>
                  <a:srgbClr val="800000"/>
                </a:solidFill>
              </a:rPr>
              <a:t>the seven Spirits of God</a:t>
            </a:r>
            <a:r>
              <a:rPr lang="en-US" sz="2000" i="1" dirty="0" smtClean="0">
                <a:solidFill>
                  <a:srgbClr val="800000"/>
                </a:solidFill>
              </a:rPr>
              <a:t>. </a:t>
            </a:r>
            <a:r>
              <a:rPr lang="en-US" sz="2000" dirty="0" smtClean="0"/>
              <a:t>(</a:t>
            </a:r>
            <a:r>
              <a:rPr lang="en-US" sz="2000" b="1" dirty="0" smtClean="0">
                <a:solidFill>
                  <a:srgbClr val="800000"/>
                </a:solidFill>
              </a:rPr>
              <a:t>Revelation 4:5</a:t>
            </a:r>
            <a:r>
              <a:rPr lang="en-US" sz="2000" dirty="0" smtClean="0"/>
              <a:t>)</a:t>
            </a:r>
          </a:p>
          <a:p>
            <a:pPr marL="346075" lvl="0" indent="-346075">
              <a:lnSpc>
                <a:spcPct val="90000"/>
              </a:lnSpc>
              <a:spcBef>
                <a:spcPts val="0"/>
              </a:spcBef>
              <a:buFont typeface="+mj-lt"/>
              <a:buAutoNum type="arabicPeriod" startAt="5"/>
            </a:pPr>
            <a:r>
              <a:rPr lang="en-US" sz="2000" dirty="0" smtClean="0"/>
              <a:t>Who </a:t>
            </a:r>
            <a:r>
              <a:rPr lang="en-US" sz="2000" dirty="0"/>
              <a:t>or what is represented by the 7 burning lamps of fire before the throne?  What is suggested by this description</a:t>
            </a:r>
            <a:r>
              <a:rPr lang="en-US" sz="2000" dirty="0" smtClean="0"/>
              <a:t>?</a:t>
            </a:r>
          </a:p>
          <a:p>
            <a:pPr>
              <a:lnSpc>
                <a:spcPct val="90000"/>
              </a:lnSpc>
              <a:spcBef>
                <a:spcPts val="0"/>
              </a:spcBef>
            </a:pPr>
            <a:r>
              <a:rPr lang="en-US" sz="2000" b="1" dirty="0" smtClean="0"/>
              <a:t>The Holy Spirit </a:t>
            </a:r>
            <a:r>
              <a:rPr lang="en-US" sz="2000" dirty="0" smtClean="0"/>
              <a:t>– 7 simultaneous spirits represents </a:t>
            </a:r>
            <a:r>
              <a:rPr lang="en-US" sz="2000" b="1" i="1" dirty="0" smtClean="0"/>
              <a:t>omnipresence</a:t>
            </a:r>
            <a:r>
              <a:rPr lang="en-US" sz="2000" dirty="0" smtClean="0"/>
              <a:t>:</a:t>
            </a:r>
          </a:p>
          <a:p>
            <a:pPr marL="0" indent="0">
              <a:lnSpc>
                <a:spcPct val="90000"/>
              </a:lnSpc>
              <a:spcBef>
                <a:spcPts val="0"/>
              </a:spcBef>
              <a:buNone/>
            </a:pPr>
            <a:r>
              <a:rPr lang="en-US" sz="2000" b="1" i="1" u="sng" dirty="0">
                <a:solidFill>
                  <a:srgbClr val="800000"/>
                </a:solidFill>
              </a:rPr>
              <a:t>Where</a:t>
            </a:r>
            <a:r>
              <a:rPr lang="en-US" sz="2000" b="1" i="1" dirty="0">
                <a:solidFill>
                  <a:srgbClr val="800000"/>
                </a:solidFill>
              </a:rPr>
              <a:t> can I go from </a:t>
            </a:r>
            <a:r>
              <a:rPr lang="en-US" sz="2000" b="1" i="1" u="sng" dirty="0">
                <a:solidFill>
                  <a:srgbClr val="800000"/>
                </a:solidFill>
              </a:rPr>
              <a:t>Your Spirit</a:t>
            </a:r>
            <a:r>
              <a:rPr lang="en-US" sz="2000" i="1" dirty="0">
                <a:solidFill>
                  <a:srgbClr val="800000"/>
                </a:solidFill>
              </a:rPr>
              <a:t>? Or </a:t>
            </a:r>
            <a:r>
              <a:rPr lang="en-US" sz="2000" b="1" i="1" u="sng" dirty="0">
                <a:solidFill>
                  <a:srgbClr val="800000"/>
                </a:solidFill>
              </a:rPr>
              <a:t>where</a:t>
            </a:r>
            <a:r>
              <a:rPr lang="en-US" sz="2000" b="1" i="1" dirty="0">
                <a:solidFill>
                  <a:srgbClr val="800000"/>
                </a:solidFill>
              </a:rPr>
              <a:t> can I flee </a:t>
            </a:r>
            <a:r>
              <a:rPr lang="en-US" sz="2000" b="1" i="1" u="sng" dirty="0">
                <a:solidFill>
                  <a:srgbClr val="800000"/>
                </a:solidFill>
              </a:rPr>
              <a:t>from Your presence</a:t>
            </a:r>
            <a:r>
              <a:rPr lang="en-US" sz="2000" i="1" dirty="0" smtClean="0">
                <a:solidFill>
                  <a:srgbClr val="800000"/>
                </a:solidFill>
              </a:rPr>
              <a:t>?  If </a:t>
            </a:r>
            <a:r>
              <a:rPr lang="en-US" sz="2000" i="1" dirty="0">
                <a:solidFill>
                  <a:srgbClr val="800000"/>
                </a:solidFill>
              </a:rPr>
              <a:t>I ascend into heaven, </a:t>
            </a:r>
            <a:r>
              <a:rPr lang="en-US" sz="2000" b="1" i="1" dirty="0">
                <a:solidFill>
                  <a:srgbClr val="800000"/>
                </a:solidFill>
              </a:rPr>
              <a:t>You are </a:t>
            </a:r>
            <a:r>
              <a:rPr lang="en-US" sz="2000" b="1" i="1" u="sng" dirty="0">
                <a:solidFill>
                  <a:srgbClr val="800000"/>
                </a:solidFill>
              </a:rPr>
              <a:t>there</a:t>
            </a:r>
            <a:r>
              <a:rPr lang="en-US" sz="2000" i="1" dirty="0">
                <a:solidFill>
                  <a:srgbClr val="800000"/>
                </a:solidFill>
              </a:rPr>
              <a:t>; If I make my bed in hell, behold, </a:t>
            </a:r>
            <a:r>
              <a:rPr lang="en-US" sz="2000" b="1" i="1" dirty="0">
                <a:solidFill>
                  <a:srgbClr val="800000"/>
                </a:solidFill>
              </a:rPr>
              <a:t>You are </a:t>
            </a:r>
            <a:r>
              <a:rPr lang="en-US" sz="2000" b="1" i="1" u="sng" dirty="0">
                <a:solidFill>
                  <a:srgbClr val="800000"/>
                </a:solidFill>
              </a:rPr>
              <a:t>there</a:t>
            </a:r>
            <a:r>
              <a:rPr lang="en-US" sz="2000" i="1" dirty="0" smtClean="0">
                <a:solidFill>
                  <a:srgbClr val="800000"/>
                </a:solidFill>
              </a:rPr>
              <a:t>. If </a:t>
            </a:r>
            <a:r>
              <a:rPr lang="en-US" sz="2000" i="1" dirty="0">
                <a:solidFill>
                  <a:srgbClr val="800000"/>
                </a:solidFill>
              </a:rPr>
              <a:t>I take the wings of the morning, And dwell in the uttermost parts of the sea</a:t>
            </a:r>
            <a:r>
              <a:rPr lang="en-US" sz="2000" i="1" dirty="0" smtClean="0">
                <a:solidFill>
                  <a:srgbClr val="800000"/>
                </a:solidFill>
              </a:rPr>
              <a:t>, </a:t>
            </a:r>
            <a:r>
              <a:rPr lang="en-US" sz="2000" b="1" i="1" dirty="0" smtClean="0">
                <a:solidFill>
                  <a:srgbClr val="800000"/>
                </a:solidFill>
              </a:rPr>
              <a:t>Even </a:t>
            </a:r>
            <a:r>
              <a:rPr lang="en-US" sz="2000" b="1" i="1" u="sng" dirty="0">
                <a:solidFill>
                  <a:srgbClr val="800000"/>
                </a:solidFill>
              </a:rPr>
              <a:t>there</a:t>
            </a:r>
            <a:r>
              <a:rPr lang="en-US" sz="2000" b="1" i="1" dirty="0">
                <a:solidFill>
                  <a:srgbClr val="800000"/>
                </a:solidFill>
              </a:rPr>
              <a:t> Your hand </a:t>
            </a:r>
            <a:r>
              <a:rPr lang="en-US" sz="2000" i="1" dirty="0">
                <a:solidFill>
                  <a:srgbClr val="800000"/>
                </a:solidFill>
              </a:rPr>
              <a:t>shall lead me, And Your right hand shall hold me</a:t>
            </a:r>
            <a:r>
              <a:rPr lang="en-US" sz="2000" i="1" dirty="0" smtClean="0">
                <a:solidFill>
                  <a:srgbClr val="800000"/>
                </a:solidFill>
              </a:rPr>
              <a:t>.  If </a:t>
            </a:r>
            <a:r>
              <a:rPr lang="en-US" sz="2000" i="1" dirty="0">
                <a:solidFill>
                  <a:srgbClr val="800000"/>
                </a:solidFill>
              </a:rPr>
              <a:t>I say, </a:t>
            </a:r>
            <a:r>
              <a:rPr lang="en-US" sz="2000" i="1" dirty="0" smtClean="0">
                <a:solidFill>
                  <a:srgbClr val="800000"/>
                </a:solidFill>
              </a:rPr>
              <a:t>“Surely </a:t>
            </a:r>
            <a:r>
              <a:rPr lang="en-US" sz="2000" i="1" dirty="0">
                <a:solidFill>
                  <a:srgbClr val="800000"/>
                </a:solidFill>
              </a:rPr>
              <a:t>the darkness shall fall on me</a:t>
            </a:r>
            <a:r>
              <a:rPr lang="en-US" sz="2000" i="1" dirty="0" smtClean="0">
                <a:solidFill>
                  <a:srgbClr val="800000"/>
                </a:solidFill>
              </a:rPr>
              <a:t>,” </a:t>
            </a:r>
            <a:r>
              <a:rPr lang="en-US" sz="2000" b="1" i="1" dirty="0">
                <a:solidFill>
                  <a:srgbClr val="800000"/>
                </a:solidFill>
              </a:rPr>
              <a:t>Even the night shall be light </a:t>
            </a:r>
            <a:r>
              <a:rPr lang="en-US" sz="2000" i="1" dirty="0">
                <a:solidFill>
                  <a:srgbClr val="800000"/>
                </a:solidFill>
              </a:rPr>
              <a:t>about </a:t>
            </a:r>
            <a:r>
              <a:rPr lang="en-US" sz="2000" i="1" dirty="0" smtClean="0">
                <a:solidFill>
                  <a:srgbClr val="800000"/>
                </a:solidFill>
              </a:rPr>
              <a:t>me; </a:t>
            </a:r>
            <a:r>
              <a:rPr lang="en-US" sz="2000" i="1" dirty="0">
                <a:solidFill>
                  <a:srgbClr val="800000"/>
                </a:solidFill>
              </a:rPr>
              <a:t>Indeed, </a:t>
            </a:r>
            <a:r>
              <a:rPr lang="en-US" sz="2000" b="1" i="1" dirty="0">
                <a:solidFill>
                  <a:srgbClr val="800000"/>
                </a:solidFill>
              </a:rPr>
              <a:t>the darkness shall not hide from You</a:t>
            </a:r>
            <a:r>
              <a:rPr lang="en-US" sz="2000" i="1" dirty="0">
                <a:solidFill>
                  <a:srgbClr val="800000"/>
                </a:solidFill>
              </a:rPr>
              <a:t>, But the night shines as the day; </a:t>
            </a:r>
            <a:r>
              <a:rPr lang="en-US" sz="2000" b="1" i="1" dirty="0">
                <a:solidFill>
                  <a:srgbClr val="800000"/>
                </a:solidFill>
              </a:rPr>
              <a:t>The darkness and the light are both alike to You</a:t>
            </a:r>
            <a:r>
              <a:rPr lang="en-US" sz="2000" i="1" dirty="0">
                <a:solidFill>
                  <a:srgbClr val="800000"/>
                </a:solidFill>
              </a:rPr>
              <a:t>. </a:t>
            </a:r>
            <a:r>
              <a:rPr lang="en-US" sz="2000" dirty="0"/>
              <a:t>(</a:t>
            </a:r>
            <a:r>
              <a:rPr lang="en-US" sz="2000" b="1" dirty="0">
                <a:solidFill>
                  <a:srgbClr val="800000"/>
                </a:solidFill>
              </a:rPr>
              <a:t>Psalm </a:t>
            </a:r>
            <a:r>
              <a:rPr lang="en-US" sz="2000" b="1" dirty="0" smtClean="0">
                <a:solidFill>
                  <a:srgbClr val="800000"/>
                </a:solidFill>
              </a:rPr>
              <a:t>139:7-12</a:t>
            </a:r>
            <a:r>
              <a:rPr lang="en-US" sz="2000" dirty="0" smtClean="0"/>
              <a:t>)</a:t>
            </a:r>
          </a:p>
          <a:p>
            <a:pPr>
              <a:lnSpc>
                <a:spcPct val="90000"/>
              </a:lnSpc>
              <a:spcBef>
                <a:spcPts val="0"/>
              </a:spcBef>
            </a:pPr>
            <a:r>
              <a:rPr lang="en-US" sz="2000" dirty="0" smtClean="0"/>
              <a:t>Notice, </a:t>
            </a:r>
            <a:r>
              <a:rPr lang="en-US" sz="2000" b="1" i="1" dirty="0" smtClean="0"/>
              <a:t>omnipresence</a:t>
            </a:r>
            <a:r>
              <a:rPr lang="en-US" sz="2000" dirty="0" smtClean="0"/>
              <a:t> is closely associated with </a:t>
            </a:r>
            <a:r>
              <a:rPr lang="en-US" sz="2000" b="1" i="1" dirty="0" smtClean="0"/>
              <a:t>omniscience</a:t>
            </a:r>
            <a:r>
              <a:rPr lang="en-US" sz="2000" dirty="0" smtClean="0"/>
              <a:t>.</a:t>
            </a:r>
          </a:p>
        </p:txBody>
      </p:sp>
    </p:spTree>
    <p:extLst>
      <p:ext uri="{BB962C8B-B14F-4D97-AF65-F5344CB8AC3E}">
        <p14:creationId xmlns:p14="http://schemas.microsoft.com/office/powerpoint/2010/main" val="4323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Seven Spirits of God”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And </a:t>
            </a:r>
            <a:r>
              <a:rPr lang="en-US" sz="2000" b="1" i="1" dirty="0" smtClean="0">
                <a:solidFill>
                  <a:srgbClr val="800000"/>
                </a:solidFill>
              </a:rPr>
              <a:t>from the throne </a:t>
            </a:r>
            <a:r>
              <a:rPr lang="en-US" sz="2000" i="1" dirty="0" smtClean="0">
                <a:solidFill>
                  <a:srgbClr val="800000"/>
                </a:solidFill>
              </a:rPr>
              <a:t>proceeded </a:t>
            </a:r>
            <a:r>
              <a:rPr lang="en-US" sz="2000" b="1" i="1" dirty="0" err="1" smtClean="0">
                <a:solidFill>
                  <a:srgbClr val="800000"/>
                </a:solidFill>
              </a:rPr>
              <a:t>lightnings</a:t>
            </a:r>
            <a:r>
              <a:rPr lang="en-US" sz="2000" i="1" dirty="0" smtClean="0">
                <a:solidFill>
                  <a:srgbClr val="800000"/>
                </a:solidFill>
              </a:rPr>
              <a:t>, </a:t>
            </a:r>
            <a:r>
              <a:rPr lang="en-US" sz="2000" b="1" i="1" dirty="0" err="1" smtClean="0">
                <a:solidFill>
                  <a:srgbClr val="800000"/>
                </a:solidFill>
              </a:rPr>
              <a:t>thunderings</a:t>
            </a:r>
            <a:r>
              <a:rPr lang="en-US" sz="2000" i="1" dirty="0" smtClean="0">
                <a:solidFill>
                  <a:srgbClr val="800000"/>
                </a:solidFill>
              </a:rPr>
              <a:t>, and </a:t>
            </a:r>
            <a:r>
              <a:rPr lang="en-US" sz="2000" b="1" i="1" dirty="0" smtClean="0">
                <a:solidFill>
                  <a:srgbClr val="800000"/>
                </a:solidFill>
              </a:rPr>
              <a:t>voices</a:t>
            </a:r>
            <a:r>
              <a:rPr lang="en-US" sz="2000" i="1" dirty="0" smtClean="0">
                <a:solidFill>
                  <a:srgbClr val="800000"/>
                </a:solidFill>
              </a:rPr>
              <a:t>. </a:t>
            </a:r>
            <a:r>
              <a:rPr lang="en-US" sz="2000" b="1" i="1" dirty="0" smtClean="0">
                <a:solidFill>
                  <a:srgbClr val="800000"/>
                </a:solidFill>
              </a:rPr>
              <a:t>Seven lamps of fire </a:t>
            </a:r>
            <a:r>
              <a:rPr lang="en-US" sz="2000" i="1" dirty="0" smtClean="0">
                <a:solidFill>
                  <a:srgbClr val="800000"/>
                </a:solidFill>
              </a:rPr>
              <a:t>were </a:t>
            </a:r>
            <a:r>
              <a:rPr lang="en-US" sz="2000" b="1" i="1" dirty="0" smtClean="0">
                <a:solidFill>
                  <a:srgbClr val="800000"/>
                </a:solidFill>
              </a:rPr>
              <a:t>burning before the throne, which are </a:t>
            </a:r>
            <a:r>
              <a:rPr lang="en-US" sz="2000" b="1" i="1" u="sng" dirty="0" smtClean="0">
                <a:solidFill>
                  <a:srgbClr val="800000"/>
                </a:solidFill>
              </a:rPr>
              <a:t>the seven Spirits of God</a:t>
            </a:r>
            <a:r>
              <a:rPr lang="en-US" sz="2000" i="1" dirty="0" smtClean="0">
                <a:solidFill>
                  <a:srgbClr val="800000"/>
                </a:solidFill>
              </a:rPr>
              <a:t>. </a:t>
            </a:r>
            <a:r>
              <a:rPr lang="en-US" sz="2000" dirty="0" smtClean="0"/>
              <a:t>(</a:t>
            </a:r>
            <a:r>
              <a:rPr lang="en-US" sz="2000" b="1" dirty="0" smtClean="0">
                <a:solidFill>
                  <a:srgbClr val="800000"/>
                </a:solidFill>
              </a:rPr>
              <a:t>Revelation 4:5</a:t>
            </a:r>
            <a:r>
              <a:rPr lang="en-US" sz="2000" dirty="0" smtClean="0"/>
              <a:t>)</a:t>
            </a:r>
          </a:p>
          <a:p>
            <a:pPr marL="346075" lvl="0" indent="-346075">
              <a:lnSpc>
                <a:spcPct val="90000"/>
              </a:lnSpc>
              <a:spcBef>
                <a:spcPts val="0"/>
              </a:spcBef>
              <a:buFont typeface="+mj-lt"/>
              <a:buAutoNum type="arabicPeriod" startAt="5"/>
            </a:pPr>
            <a:r>
              <a:rPr lang="en-US" sz="2000" dirty="0" smtClean="0"/>
              <a:t>Who </a:t>
            </a:r>
            <a:r>
              <a:rPr lang="en-US" sz="2000" dirty="0"/>
              <a:t>or what is represented by the 7 burning lamps of fire before the throne?  What is suggested by this description</a:t>
            </a:r>
            <a:r>
              <a:rPr lang="en-US" sz="2000" dirty="0" smtClean="0"/>
              <a:t>?</a:t>
            </a:r>
          </a:p>
          <a:p>
            <a:pPr>
              <a:lnSpc>
                <a:spcPct val="90000"/>
              </a:lnSpc>
              <a:spcBef>
                <a:spcPts val="0"/>
              </a:spcBef>
            </a:pPr>
            <a:r>
              <a:rPr lang="en-US" sz="2000" b="1" dirty="0" smtClean="0"/>
              <a:t>The Holy Spirit </a:t>
            </a:r>
            <a:r>
              <a:rPr lang="en-US" sz="2000" dirty="0" smtClean="0"/>
              <a:t>– 7 simultaneous spirits represents </a:t>
            </a:r>
            <a:r>
              <a:rPr lang="en-US" sz="2000" b="1" i="1" dirty="0" smtClean="0"/>
              <a:t>omnipresence</a:t>
            </a:r>
            <a:r>
              <a:rPr lang="en-US" sz="2000" dirty="0" smtClean="0"/>
              <a:t>.</a:t>
            </a:r>
          </a:p>
          <a:p>
            <a:pPr>
              <a:lnSpc>
                <a:spcPct val="90000"/>
              </a:lnSpc>
              <a:spcBef>
                <a:spcPts val="0"/>
              </a:spcBef>
            </a:pPr>
            <a:r>
              <a:rPr lang="en-US" sz="2000" dirty="0" smtClean="0"/>
              <a:t>Seven lamps of fire represent </a:t>
            </a:r>
            <a:r>
              <a:rPr lang="en-US" sz="2000" b="1" i="1" dirty="0" smtClean="0"/>
              <a:t>omniscience</a:t>
            </a:r>
            <a:r>
              <a:rPr lang="en-US" sz="2000" dirty="0" smtClean="0"/>
              <a:t> of the Holy Spirit:</a:t>
            </a:r>
          </a:p>
          <a:p>
            <a:pPr marL="0" indent="0">
              <a:lnSpc>
                <a:spcPct val="90000"/>
              </a:lnSpc>
              <a:spcBef>
                <a:spcPts val="0"/>
              </a:spcBef>
              <a:buNone/>
            </a:pPr>
            <a:r>
              <a:rPr lang="en-US" sz="2000" i="1" dirty="0">
                <a:solidFill>
                  <a:srgbClr val="800000"/>
                </a:solidFill>
              </a:rPr>
              <a:t>And he said to me, </a:t>
            </a:r>
            <a:r>
              <a:rPr lang="en-US" sz="2000" i="1" dirty="0" smtClean="0">
                <a:solidFill>
                  <a:srgbClr val="800000"/>
                </a:solidFill>
              </a:rPr>
              <a:t>“What </a:t>
            </a:r>
            <a:r>
              <a:rPr lang="en-US" sz="2000" i="1" dirty="0">
                <a:solidFill>
                  <a:srgbClr val="800000"/>
                </a:solidFill>
              </a:rPr>
              <a:t>do you see</a:t>
            </a:r>
            <a:r>
              <a:rPr lang="en-US" sz="2000" i="1" dirty="0" smtClean="0">
                <a:solidFill>
                  <a:srgbClr val="800000"/>
                </a:solidFill>
              </a:rPr>
              <a:t>?” </a:t>
            </a:r>
            <a:r>
              <a:rPr lang="en-US" sz="2000" i="1" dirty="0">
                <a:solidFill>
                  <a:srgbClr val="800000"/>
                </a:solidFill>
              </a:rPr>
              <a:t>So I said, </a:t>
            </a:r>
            <a:r>
              <a:rPr lang="en-US" sz="2000" i="1" dirty="0" smtClean="0">
                <a:solidFill>
                  <a:srgbClr val="800000"/>
                </a:solidFill>
              </a:rPr>
              <a:t>“I </a:t>
            </a:r>
            <a:r>
              <a:rPr lang="en-US" sz="2000" i="1" dirty="0">
                <a:solidFill>
                  <a:srgbClr val="800000"/>
                </a:solidFill>
              </a:rPr>
              <a:t>am looking, and there is a </a:t>
            </a:r>
            <a:r>
              <a:rPr lang="en-US" sz="2000" b="1" i="1" dirty="0">
                <a:solidFill>
                  <a:srgbClr val="800000"/>
                </a:solidFill>
              </a:rPr>
              <a:t>lampstand of solid gold </a:t>
            </a:r>
            <a:r>
              <a:rPr lang="en-US" sz="2000" i="1" dirty="0">
                <a:solidFill>
                  <a:srgbClr val="800000"/>
                </a:solidFill>
              </a:rPr>
              <a:t>with a bowl on top of it, and </a:t>
            </a:r>
            <a:r>
              <a:rPr lang="en-US" sz="2000" b="1" i="1" dirty="0">
                <a:solidFill>
                  <a:srgbClr val="800000"/>
                </a:solidFill>
              </a:rPr>
              <a:t>on the stand </a:t>
            </a:r>
            <a:r>
              <a:rPr lang="en-US" sz="2000" b="1" i="1" u="sng" dirty="0">
                <a:solidFill>
                  <a:srgbClr val="800000"/>
                </a:solidFill>
              </a:rPr>
              <a:t>seven lamps</a:t>
            </a:r>
            <a:r>
              <a:rPr lang="en-US" sz="2000" b="1" i="1" dirty="0">
                <a:solidFill>
                  <a:srgbClr val="800000"/>
                </a:solidFill>
              </a:rPr>
              <a:t> with seven pipes to the seven lamps</a:t>
            </a:r>
            <a:r>
              <a:rPr lang="en-US" sz="2000" i="1" dirty="0" smtClean="0">
                <a:solidFill>
                  <a:srgbClr val="800000"/>
                </a:solidFill>
              </a:rPr>
              <a:t>. … </a:t>
            </a:r>
            <a:r>
              <a:rPr lang="en-US" sz="2000" i="1" dirty="0">
                <a:solidFill>
                  <a:srgbClr val="800000"/>
                </a:solidFill>
              </a:rPr>
              <a:t>So I answered and spoke to the angel who talked with me, saying, </a:t>
            </a:r>
            <a:r>
              <a:rPr lang="en-US" sz="2000" i="1" dirty="0" smtClean="0">
                <a:solidFill>
                  <a:srgbClr val="800000"/>
                </a:solidFill>
              </a:rPr>
              <a:t>“</a:t>
            </a:r>
            <a:r>
              <a:rPr lang="en-US" sz="2000" b="1" i="1" dirty="0" smtClean="0">
                <a:solidFill>
                  <a:srgbClr val="800000"/>
                </a:solidFill>
              </a:rPr>
              <a:t>What </a:t>
            </a:r>
            <a:r>
              <a:rPr lang="en-US" sz="2000" b="1" i="1" dirty="0">
                <a:solidFill>
                  <a:srgbClr val="800000"/>
                </a:solidFill>
              </a:rPr>
              <a:t>are these</a:t>
            </a:r>
            <a:r>
              <a:rPr lang="en-US" sz="2000" i="1" dirty="0">
                <a:solidFill>
                  <a:srgbClr val="800000"/>
                </a:solidFill>
              </a:rPr>
              <a:t>, my lord</a:t>
            </a:r>
            <a:r>
              <a:rPr lang="en-US" sz="2000" i="1" dirty="0" smtClean="0">
                <a:solidFill>
                  <a:srgbClr val="800000"/>
                </a:solidFill>
              </a:rPr>
              <a:t>?” … </a:t>
            </a:r>
            <a:r>
              <a:rPr lang="en-US" sz="2000" i="1" dirty="0">
                <a:solidFill>
                  <a:srgbClr val="800000"/>
                </a:solidFill>
              </a:rPr>
              <a:t>So he answered and said to me: </a:t>
            </a:r>
            <a:r>
              <a:rPr lang="en-US" sz="2000" i="1" dirty="0" smtClean="0">
                <a:solidFill>
                  <a:srgbClr val="800000"/>
                </a:solidFill>
              </a:rPr>
              <a:t>“This </a:t>
            </a:r>
            <a:r>
              <a:rPr lang="en-US" sz="2000" i="1" dirty="0">
                <a:solidFill>
                  <a:srgbClr val="800000"/>
                </a:solidFill>
              </a:rPr>
              <a:t>is the word of the LORD to </a:t>
            </a:r>
            <a:r>
              <a:rPr lang="en-US" sz="2000" i="1" dirty="0" smtClean="0">
                <a:solidFill>
                  <a:srgbClr val="800000"/>
                </a:solidFill>
              </a:rPr>
              <a:t>Zerubbabel: ‘Not </a:t>
            </a:r>
            <a:r>
              <a:rPr lang="en-US" sz="2000" i="1" dirty="0">
                <a:solidFill>
                  <a:srgbClr val="800000"/>
                </a:solidFill>
              </a:rPr>
              <a:t>by might nor by power, </a:t>
            </a:r>
            <a:r>
              <a:rPr lang="en-US" sz="2000" b="1" i="1" dirty="0">
                <a:solidFill>
                  <a:srgbClr val="800000"/>
                </a:solidFill>
              </a:rPr>
              <a:t>but by </a:t>
            </a:r>
            <a:r>
              <a:rPr lang="en-US" sz="2000" b="1" i="1" u="sng" dirty="0">
                <a:solidFill>
                  <a:srgbClr val="800000"/>
                </a:solidFill>
              </a:rPr>
              <a:t>My Spirit</a:t>
            </a:r>
            <a:r>
              <a:rPr lang="en-US" sz="2000" i="1" dirty="0" smtClean="0">
                <a:solidFill>
                  <a:srgbClr val="800000"/>
                </a:solidFill>
              </a:rPr>
              <a:t>,’” Says </a:t>
            </a:r>
            <a:r>
              <a:rPr lang="en-US" sz="2000" i="1" dirty="0">
                <a:solidFill>
                  <a:srgbClr val="800000"/>
                </a:solidFill>
              </a:rPr>
              <a:t>the LORD of hosts</a:t>
            </a:r>
            <a:r>
              <a:rPr lang="en-US" sz="2000" i="1" dirty="0" smtClean="0">
                <a:solidFill>
                  <a:srgbClr val="800000"/>
                </a:solidFill>
              </a:rPr>
              <a:t>. … </a:t>
            </a:r>
            <a:r>
              <a:rPr lang="en-US" sz="2000" i="1" dirty="0">
                <a:solidFill>
                  <a:srgbClr val="800000"/>
                </a:solidFill>
              </a:rPr>
              <a:t>For who has despised the day of small things? For </a:t>
            </a:r>
            <a:r>
              <a:rPr lang="en-US" sz="2000" b="1" i="1" dirty="0">
                <a:solidFill>
                  <a:srgbClr val="800000"/>
                </a:solidFill>
              </a:rPr>
              <a:t>these </a:t>
            </a:r>
            <a:r>
              <a:rPr lang="en-US" sz="2000" b="1" i="1" u="sng" dirty="0">
                <a:solidFill>
                  <a:srgbClr val="800000"/>
                </a:solidFill>
              </a:rPr>
              <a:t>seven</a:t>
            </a:r>
            <a:r>
              <a:rPr lang="en-US" sz="2000" b="1" i="1" dirty="0">
                <a:solidFill>
                  <a:srgbClr val="800000"/>
                </a:solidFill>
              </a:rPr>
              <a:t> rejoice to </a:t>
            </a:r>
            <a:r>
              <a:rPr lang="en-US" sz="2000" b="1" i="1" u="sng" dirty="0">
                <a:solidFill>
                  <a:srgbClr val="800000"/>
                </a:solidFill>
              </a:rPr>
              <a:t>see</a:t>
            </a:r>
            <a:r>
              <a:rPr lang="en-US" sz="2000" b="1" i="1" dirty="0">
                <a:solidFill>
                  <a:srgbClr val="800000"/>
                </a:solidFill>
              </a:rPr>
              <a:t> </a:t>
            </a:r>
            <a:r>
              <a:rPr lang="en-US" sz="2000" i="1" dirty="0">
                <a:solidFill>
                  <a:srgbClr val="800000"/>
                </a:solidFill>
              </a:rPr>
              <a:t>The plumb line in the hand of Zerubbabel. </a:t>
            </a:r>
            <a:r>
              <a:rPr lang="en-US" sz="2000" b="1" i="1" dirty="0">
                <a:solidFill>
                  <a:srgbClr val="800000"/>
                </a:solidFill>
              </a:rPr>
              <a:t>They are </a:t>
            </a:r>
            <a:r>
              <a:rPr lang="en-US" sz="2000" b="1" i="1" u="sng" dirty="0">
                <a:solidFill>
                  <a:srgbClr val="800000"/>
                </a:solidFill>
              </a:rPr>
              <a:t>the eyes of the LORD</a:t>
            </a:r>
            <a:r>
              <a:rPr lang="en-US" sz="2000" b="1" i="1" dirty="0">
                <a:solidFill>
                  <a:srgbClr val="800000"/>
                </a:solidFill>
              </a:rPr>
              <a:t>, Which scan to and fro throughout the whole earth</a:t>
            </a:r>
            <a:r>
              <a:rPr lang="en-US" sz="2000" i="1" dirty="0" smtClean="0">
                <a:solidFill>
                  <a:srgbClr val="800000"/>
                </a:solidFill>
              </a:rPr>
              <a:t>.” </a:t>
            </a:r>
            <a:r>
              <a:rPr lang="en-US" sz="2000" dirty="0" smtClean="0"/>
              <a:t>(</a:t>
            </a:r>
            <a:r>
              <a:rPr lang="en-US" sz="2000" b="1" dirty="0" err="1" smtClean="0">
                <a:solidFill>
                  <a:srgbClr val="800000"/>
                </a:solidFill>
              </a:rPr>
              <a:t>Zec</a:t>
            </a:r>
            <a:r>
              <a:rPr lang="en-US" sz="2000" b="1" dirty="0" smtClean="0">
                <a:solidFill>
                  <a:srgbClr val="800000"/>
                </a:solidFill>
              </a:rPr>
              <a:t>. 4:2-10</a:t>
            </a:r>
            <a:r>
              <a:rPr lang="en-US" sz="2000" dirty="0" smtClean="0"/>
              <a:t>)</a:t>
            </a:r>
          </a:p>
        </p:txBody>
      </p:sp>
    </p:spTree>
    <p:extLst>
      <p:ext uri="{BB962C8B-B14F-4D97-AF65-F5344CB8AC3E}">
        <p14:creationId xmlns:p14="http://schemas.microsoft.com/office/powerpoint/2010/main" val="32467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Those Before the Throne Revelation 4:6-11</a:t>
            </a:r>
            <a:endParaRPr lang="en-US" dirty="0"/>
          </a:p>
        </p:txBody>
      </p:sp>
    </p:spTree>
    <p:extLst>
      <p:ext uri="{BB962C8B-B14F-4D97-AF65-F5344CB8AC3E}">
        <p14:creationId xmlns:p14="http://schemas.microsoft.com/office/powerpoint/2010/main" val="411786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Date Support (AD 95-97)</a:t>
            </a:r>
            <a:endParaRPr lang="en-US" dirty="0"/>
          </a:p>
        </p:txBody>
      </p:sp>
      <p:sp>
        <p:nvSpPr>
          <p:cNvPr id="3" name="Content Placeholder 2"/>
          <p:cNvSpPr>
            <a:spLocks noGrp="1"/>
          </p:cNvSpPr>
          <p:nvPr>
            <p:ph sz="quarter" idx="10"/>
          </p:nvPr>
        </p:nvSpPr>
        <p:spPr>
          <a:xfrm>
            <a:off x="47500" y="914400"/>
            <a:ext cx="9096499" cy="4144488"/>
          </a:xfrm>
        </p:spPr>
        <p:txBody>
          <a:bodyPr/>
          <a:lstStyle/>
          <a:p>
            <a:r>
              <a:rPr lang="en-US" b="1" dirty="0" smtClean="0"/>
              <a:t>Earliest Dating </a:t>
            </a:r>
            <a:r>
              <a:rPr lang="en-US" dirty="0" smtClean="0"/>
              <a:t>– Irenaeus (AD 120-202), Clement of Alexandria, Tertullian, </a:t>
            </a:r>
            <a:r>
              <a:rPr lang="en-US" dirty="0" err="1" smtClean="0"/>
              <a:t>Victorinus</a:t>
            </a:r>
            <a:r>
              <a:rPr lang="en-US" dirty="0"/>
              <a:t>, and </a:t>
            </a:r>
            <a:r>
              <a:rPr lang="en-US" dirty="0" smtClean="0"/>
              <a:t>Eusebius.</a:t>
            </a:r>
          </a:p>
          <a:p>
            <a:r>
              <a:rPr lang="en-US" b="1" dirty="0" smtClean="0"/>
              <a:t>Emperor Worship </a:t>
            </a:r>
            <a:r>
              <a:rPr lang="en-US" dirty="0" smtClean="0"/>
              <a:t>– Domitian was first to demand it across the empire.  Asia Minor suffered the worst, earliest.</a:t>
            </a:r>
          </a:p>
          <a:p>
            <a:r>
              <a:rPr lang="en-US" b="1" dirty="0" smtClean="0"/>
              <a:t>Global Persecution </a:t>
            </a:r>
            <a:r>
              <a:rPr lang="en-US" dirty="0" smtClean="0"/>
              <a:t>– Nero’s persecution was limited to Rome.  Domitian was first to persecute Christians across the empire.</a:t>
            </a:r>
          </a:p>
          <a:p>
            <a:r>
              <a:rPr lang="en-US" b="1" dirty="0" smtClean="0"/>
              <a:t>Global Harlot</a:t>
            </a:r>
            <a:r>
              <a:rPr lang="en-US" dirty="0" smtClean="0"/>
              <a:t> – Description of harlot matches influence, power, and geography of Rome much better than Jerusalem.</a:t>
            </a:r>
          </a:p>
          <a:p>
            <a:r>
              <a:rPr lang="en-US" b="1" dirty="0" smtClean="0"/>
              <a:t>Church Decay </a:t>
            </a:r>
            <a:r>
              <a:rPr lang="en-US" dirty="0" smtClean="0"/>
              <a:t>– Regression of Ephesian church suggests more time passed than just couple of years since positive epistles from Paul.</a:t>
            </a:r>
          </a:p>
          <a:p>
            <a:r>
              <a:rPr lang="en-US" b="1" dirty="0" smtClean="0"/>
              <a:t>Counter</a:t>
            </a:r>
            <a:r>
              <a:rPr lang="en-US" dirty="0" smtClean="0"/>
              <a:t> – Ezekiel (40) saw the temple in vision after destruction.</a:t>
            </a:r>
            <a:endParaRPr lang="en-US" dirty="0"/>
          </a:p>
        </p:txBody>
      </p:sp>
    </p:spTree>
    <p:extLst>
      <p:ext uri="{BB962C8B-B14F-4D97-AF65-F5344CB8AC3E}">
        <p14:creationId xmlns:p14="http://schemas.microsoft.com/office/powerpoint/2010/main" val="15743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 Before the Throne</a:t>
            </a:r>
            <a:endParaRPr lang="en-US" dirty="0"/>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2000" b="1" i="1" u="sng" dirty="0" smtClean="0">
                <a:solidFill>
                  <a:srgbClr val="800000"/>
                </a:solidFill>
              </a:rPr>
              <a:t>Before the throne</a:t>
            </a:r>
            <a:r>
              <a:rPr lang="en-US" sz="2000" b="1" i="1" dirty="0" smtClean="0">
                <a:solidFill>
                  <a:srgbClr val="800000"/>
                </a:solidFill>
              </a:rPr>
              <a:t> there was </a:t>
            </a:r>
            <a:r>
              <a:rPr lang="en-US" sz="2000" b="1" i="1" u="sng" dirty="0" smtClean="0">
                <a:solidFill>
                  <a:srgbClr val="800000"/>
                </a:solidFill>
              </a:rPr>
              <a:t>a sea of glass</a:t>
            </a:r>
            <a:r>
              <a:rPr lang="en-US" sz="2000" b="1" i="1" dirty="0" smtClean="0">
                <a:solidFill>
                  <a:srgbClr val="800000"/>
                </a:solidFill>
              </a:rPr>
              <a:t>, </a:t>
            </a:r>
            <a:r>
              <a:rPr lang="en-US" sz="2000" b="1" i="1" u="sng" dirty="0" smtClean="0">
                <a:solidFill>
                  <a:srgbClr val="800000"/>
                </a:solidFill>
              </a:rPr>
              <a:t>like crystal</a:t>
            </a:r>
            <a:r>
              <a:rPr lang="en-US" sz="2000" i="1" dirty="0" smtClean="0">
                <a:solidFill>
                  <a:srgbClr val="800000"/>
                </a:solidFill>
              </a:rPr>
              <a:t>. And in the midst of the throne, and around the throne, were four living creatures full of eyes in front and in back. </a:t>
            </a:r>
            <a:r>
              <a:rPr lang="en-US" sz="2000" dirty="0" smtClean="0"/>
              <a:t>(</a:t>
            </a:r>
            <a:r>
              <a:rPr lang="en-US" sz="2000" b="1" dirty="0" smtClean="0">
                <a:solidFill>
                  <a:srgbClr val="800000"/>
                </a:solidFill>
              </a:rPr>
              <a:t>Revelation 4:6</a:t>
            </a:r>
            <a:r>
              <a:rPr lang="en-US" sz="2000" dirty="0" smtClean="0"/>
              <a:t>)</a:t>
            </a:r>
          </a:p>
          <a:p>
            <a:pPr marL="346075" lvl="0" indent="-346075">
              <a:lnSpc>
                <a:spcPct val="95000"/>
              </a:lnSpc>
              <a:spcBef>
                <a:spcPts val="0"/>
              </a:spcBef>
              <a:buFont typeface="+mj-lt"/>
              <a:buAutoNum type="arabicPeriod" startAt="6"/>
            </a:pPr>
            <a:r>
              <a:rPr lang="en-US" sz="2000" dirty="0" smtClean="0"/>
              <a:t>What </a:t>
            </a:r>
            <a:r>
              <a:rPr lang="en-US" sz="2000" dirty="0"/>
              <a:t>is the significance of the </a:t>
            </a:r>
            <a:r>
              <a:rPr lang="en-US" sz="2000" i="1" dirty="0">
                <a:solidFill>
                  <a:srgbClr val="800000"/>
                </a:solidFill>
              </a:rPr>
              <a:t>“sea before the throne”</a:t>
            </a:r>
            <a:r>
              <a:rPr lang="en-US" sz="2000" dirty="0"/>
              <a:t>?  Please consider other references to </a:t>
            </a:r>
            <a:r>
              <a:rPr lang="en-US" sz="2000" i="1" dirty="0">
                <a:solidFill>
                  <a:srgbClr val="800000"/>
                </a:solidFill>
              </a:rPr>
              <a:t>“the sea”</a:t>
            </a:r>
            <a:r>
              <a:rPr lang="en-US" sz="2000" dirty="0"/>
              <a:t> in Revelation before answering (</a:t>
            </a:r>
            <a:r>
              <a:rPr lang="en-US" sz="2000" b="1" dirty="0">
                <a:solidFill>
                  <a:srgbClr val="800000"/>
                </a:solidFill>
              </a:rPr>
              <a:t>4:6; 5:13; 7:1-3; 8:8-10; 10:1-8; 12:12; 13:1; 14:7; 15:1-2; 16:3; 18:17-21; 20:8, 13; 21:1</a:t>
            </a:r>
            <a:r>
              <a:rPr lang="en-US" sz="2000" dirty="0"/>
              <a:t>).</a:t>
            </a:r>
            <a:endParaRPr lang="en-US" sz="2000" dirty="0" smtClean="0"/>
          </a:p>
          <a:p>
            <a:pPr marL="346075" indent="-346075">
              <a:lnSpc>
                <a:spcPct val="95000"/>
              </a:lnSpc>
              <a:spcBef>
                <a:spcPts val="0"/>
              </a:spcBef>
              <a:buFont typeface="+mj-lt"/>
              <a:buAutoNum type="alphaUcPeriod"/>
            </a:pPr>
            <a:r>
              <a:rPr lang="en-US" sz="2000" dirty="0" smtClean="0"/>
              <a:t>Sometimes, </a:t>
            </a:r>
            <a:r>
              <a:rPr lang="en-US" sz="2000" i="1" dirty="0" smtClean="0">
                <a:solidFill>
                  <a:srgbClr val="800000"/>
                </a:solidFill>
              </a:rPr>
              <a:t>“the sea”</a:t>
            </a:r>
            <a:r>
              <a:rPr lang="en-US" sz="2000" dirty="0" smtClean="0"/>
              <a:t> means just the sea, ocean (</a:t>
            </a:r>
            <a:r>
              <a:rPr lang="en-US" sz="2000" b="1" dirty="0" smtClean="0">
                <a:solidFill>
                  <a:srgbClr val="800000"/>
                </a:solidFill>
              </a:rPr>
              <a:t>5:13; 14:7; 18:17-21; 20:8</a:t>
            </a:r>
            <a:r>
              <a:rPr lang="en-US" sz="2000" dirty="0" smtClean="0"/>
              <a:t>).</a:t>
            </a:r>
          </a:p>
          <a:p>
            <a:pPr marL="346075" indent="-346075">
              <a:lnSpc>
                <a:spcPct val="95000"/>
              </a:lnSpc>
              <a:spcBef>
                <a:spcPts val="0"/>
              </a:spcBef>
              <a:buFont typeface="+mj-lt"/>
              <a:buAutoNum type="alphaUcPeriod"/>
            </a:pPr>
            <a:r>
              <a:rPr lang="en-US" sz="2000" dirty="0" smtClean="0"/>
              <a:t>Something from which kings and empires arise (</a:t>
            </a:r>
            <a:r>
              <a:rPr lang="en-US" sz="2000" b="1" dirty="0" smtClean="0">
                <a:solidFill>
                  <a:srgbClr val="800000"/>
                </a:solidFill>
              </a:rPr>
              <a:t>13:1</a:t>
            </a:r>
            <a:r>
              <a:rPr lang="en-US" sz="2000" dirty="0" smtClean="0"/>
              <a:t>) … </a:t>
            </a:r>
          </a:p>
          <a:p>
            <a:pPr>
              <a:lnSpc>
                <a:spcPct val="95000"/>
              </a:lnSpc>
              <a:spcBef>
                <a:spcPts val="0"/>
              </a:spcBef>
            </a:pPr>
            <a:r>
              <a:rPr lang="en-US" sz="2000" dirty="0" smtClean="0"/>
              <a:t>Something afflicted (</a:t>
            </a:r>
            <a:r>
              <a:rPr lang="en-US" sz="2000" b="1" dirty="0" smtClean="0">
                <a:solidFill>
                  <a:srgbClr val="800000"/>
                </a:solidFill>
              </a:rPr>
              <a:t>7:1-3; 8:8-10; 16:3</a:t>
            </a:r>
            <a:r>
              <a:rPr lang="en-US" sz="2000" dirty="0" smtClean="0"/>
              <a:t>).  Literal ocean or segment of option B?</a:t>
            </a:r>
          </a:p>
          <a:p>
            <a:pPr>
              <a:lnSpc>
                <a:spcPct val="95000"/>
              </a:lnSpc>
              <a:spcBef>
                <a:spcPts val="0"/>
              </a:spcBef>
            </a:pPr>
            <a:r>
              <a:rPr lang="en-US" sz="2000" dirty="0" smtClean="0"/>
              <a:t>Difficult to confidently categorize (</a:t>
            </a:r>
            <a:r>
              <a:rPr lang="en-US" sz="2000" b="1" dirty="0" smtClean="0">
                <a:solidFill>
                  <a:srgbClr val="800000"/>
                </a:solidFill>
              </a:rPr>
              <a:t>10:2-8; 12:12; 20:13</a:t>
            </a:r>
            <a:r>
              <a:rPr lang="en-US" sz="2000" dirty="0" smtClean="0"/>
              <a:t>).  Possibly A or B.</a:t>
            </a:r>
          </a:p>
          <a:p>
            <a:pPr>
              <a:lnSpc>
                <a:spcPct val="95000"/>
              </a:lnSpc>
              <a:spcBef>
                <a:spcPts val="0"/>
              </a:spcBef>
            </a:pPr>
            <a:r>
              <a:rPr lang="en-US" sz="2000" dirty="0" smtClean="0"/>
              <a:t>This sea is </a:t>
            </a:r>
            <a:r>
              <a:rPr lang="en-US" sz="2000" i="1" dirty="0" smtClean="0">
                <a:solidFill>
                  <a:srgbClr val="800000"/>
                </a:solidFill>
              </a:rPr>
              <a:t>“before the throne”</a:t>
            </a:r>
            <a:r>
              <a:rPr lang="en-US" sz="2000" dirty="0" smtClean="0"/>
              <a:t> – not on earth – and appears like </a:t>
            </a:r>
            <a:r>
              <a:rPr lang="en-US" sz="2000" i="1" dirty="0" smtClean="0">
                <a:solidFill>
                  <a:srgbClr val="800000"/>
                </a:solidFill>
              </a:rPr>
              <a:t>“glass”</a:t>
            </a:r>
            <a:r>
              <a:rPr lang="en-US" sz="2000" dirty="0" smtClean="0"/>
              <a:t>, </a:t>
            </a:r>
            <a:r>
              <a:rPr lang="en-US" sz="2000" i="1" dirty="0" smtClean="0">
                <a:solidFill>
                  <a:srgbClr val="800000"/>
                </a:solidFill>
              </a:rPr>
              <a:t>“crystal”</a:t>
            </a:r>
            <a:r>
              <a:rPr lang="en-US" sz="2000" dirty="0" smtClean="0"/>
              <a:t>.</a:t>
            </a:r>
          </a:p>
          <a:p>
            <a:pPr lvl="1">
              <a:lnSpc>
                <a:spcPct val="95000"/>
              </a:lnSpc>
              <a:spcBef>
                <a:spcPts val="0"/>
              </a:spcBef>
            </a:pPr>
            <a:r>
              <a:rPr lang="en-US" sz="1600" dirty="0" smtClean="0"/>
              <a:t>Serves as a barrier to distance God’s throne (</a:t>
            </a:r>
            <a:r>
              <a:rPr lang="en-US" sz="1600" b="1" dirty="0">
                <a:solidFill>
                  <a:srgbClr val="800000"/>
                </a:solidFill>
              </a:rPr>
              <a:t>4:6</a:t>
            </a:r>
            <a:r>
              <a:rPr lang="en-US" sz="1600" dirty="0" smtClean="0"/>
              <a:t>) ... from us?  Compare to Red Sea, Jordan River.</a:t>
            </a:r>
          </a:p>
          <a:p>
            <a:pPr lvl="1">
              <a:lnSpc>
                <a:spcPct val="95000"/>
              </a:lnSpc>
              <a:spcBef>
                <a:spcPts val="0"/>
              </a:spcBef>
            </a:pPr>
            <a:r>
              <a:rPr lang="en-US" sz="1600" dirty="0" smtClean="0"/>
              <a:t>On fire (</a:t>
            </a:r>
            <a:r>
              <a:rPr lang="en-US" sz="1600" i="1" dirty="0" smtClean="0">
                <a:solidFill>
                  <a:srgbClr val="800000"/>
                </a:solidFill>
              </a:rPr>
              <a:t>“mingled with fire”</a:t>
            </a:r>
            <a:r>
              <a:rPr lang="en-US" sz="1600" dirty="0" smtClean="0"/>
              <a:t>) when saints are crossing it (</a:t>
            </a:r>
            <a:r>
              <a:rPr lang="en-US" sz="1600" b="1" dirty="0" smtClean="0">
                <a:solidFill>
                  <a:srgbClr val="800000"/>
                </a:solidFill>
              </a:rPr>
              <a:t>15:2</a:t>
            </a:r>
            <a:r>
              <a:rPr lang="en-US" sz="1600" dirty="0" smtClean="0"/>
              <a:t>; compare to, </a:t>
            </a:r>
            <a:r>
              <a:rPr lang="en-US" sz="1600" b="1" dirty="0" smtClean="0">
                <a:solidFill>
                  <a:srgbClr val="800000"/>
                </a:solidFill>
              </a:rPr>
              <a:t>Acts 16:25</a:t>
            </a:r>
            <a:r>
              <a:rPr lang="en-US" sz="1600" dirty="0" smtClean="0"/>
              <a:t>).</a:t>
            </a:r>
          </a:p>
          <a:p>
            <a:pPr lvl="1">
              <a:lnSpc>
                <a:spcPct val="95000"/>
              </a:lnSpc>
              <a:spcBef>
                <a:spcPts val="0"/>
              </a:spcBef>
            </a:pPr>
            <a:r>
              <a:rPr lang="en-US" sz="1600" dirty="0" smtClean="0"/>
              <a:t>Does not exist in eternity, heaven (</a:t>
            </a:r>
            <a:r>
              <a:rPr lang="en-US" sz="1600" b="1" dirty="0" smtClean="0">
                <a:solidFill>
                  <a:srgbClr val="800000"/>
                </a:solidFill>
              </a:rPr>
              <a:t>21:1</a:t>
            </a:r>
            <a:r>
              <a:rPr lang="en-US" sz="1600" dirty="0" smtClean="0"/>
              <a:t>).</a:t>
            </a:r>
          </a:p>
          <a:p>
            <a:pPr marL="346075" indent="-346075">
              <a:lnSpc>
                <a:spcPct val="95000"/>
              </a:lnSpc>
              <a:spcBef>
                <a:spcPts val="0"/>
              </a:spcBef>
              <a:buFont typeface="+mj-lt"/>
              <a:buAutoNum type="alphaUcPeriod" startAt="3"/>
            </a:pPr>
            <a:r>
              <a:rPr lang="en-US" sz="2000" dirty="0" smtClean="0"/>
              <a:t>Death – uninhabited barrier to God, sometimes on fire, ceases in eternity.</a:t>
            </a:r>
          </a:p>
        </p:txBody>
      </p:sp>
    </p:spTree>
    <p:extLst>
      <p:ext uri="{BB962C8B-B14F-4D97-AF65-F5344CB8AC3E}">
        <p14:creationId xmlns:p14="http://schemas.microsoft.com/office/powerpoint/2010/main" val="13945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Living Creatures</a:t>
            </a:r>
            <a:endParaRPr lang="en-US" dirty="0"/>
          </a:p>
        </p:txBody>
      </p:sp>
      <p:sp>
        <p:nvSpPr>
          <p:cNvPr id="3" name="Content Placeholder 2"/>
          <p:cNvSpPr>
            <a:spLocks noGrp="1"/>
          </p:cNvSpPr>
          <p:nvPr>
            <p:ph sz="quarter" idx="10"/>
          </p:nvPr>
        </p:nvSpPr>
        <p:spPr/>
        <p:txBody>
          <a:bodyPr/>
          <a:lstStyle/>
          <a:p>
            <a:pPr marL="0" lvl="0" indent="0">
              <a:lnSpc>
                <a:spcPct val="95000"/>
              </a:lnSpc>
              <a:buNone/>
            </a:pPr>
            <a:r>
              <a:rPr lang="en-US" sz="2200" i="1" dirty="0" smtClean="0">
                <a:solidFill>
                  <a:srgbClr val="800000"/>
                </a:solidFill>
              </a:rPr>
              <a:t>Before </a:t>
            </a:r>
            <a:r>
              <a:rPr lang="en-US" sz="2200" i="1" dirty="0">
                <a:solidFill>
                  <a:srgbClr val="800000"/>
                </a:solidFill>
              </a:rPr>
              <a:t>the throne there was a sea of glass, like crystal. And </a:t>
            </a:r>
            <a:r>
              <a:rPr lang="en-US" sz="2200" b="1" i="1" baseline="30000" dirty="0" smtClean="0">
                <a:solidFill>
                  <a:srgbClr val="800000"/>
                </a:solidFill>
              </a:rPr>
              <a:t>1</a:t>
            </a:r>
            <a:r>
              <a:rPr lang="en-US" sz="2200" b="1" i="1" dirty="0" smtClean="0">
                <a:solidFill>
                  <a:srgbClr val="800000"/>
                </a:solidFill>
              </a:rPr>
              <a:t>in </a:t>
            </a:r>
            <a:r>
              <a:rPr lang="en-US" sz="2200" b="1" i="1" dirty="0">
                <a:solidFill>
                  <a:srgbClr val="800000"/>
                </a:solidFill>
              </a:rPr>
              <a:t>the midst of the throne</a:t>
            </a:r>
            <a:r>
              <a:rPr lang="en-US" sz="2200" i="1" dirty="0">
                <a:solidFill>
                  <a:srgbClr val="800000"/>
                </a:solidFill>
              </a:rPr>
              <a:t>, and </a:t>
            </a:r>
            <a:r>
              <a:rPr lang="en-US" sz="2200" b="1" i="1" dirty="0">
                <a:solidFill>
                  <a:srgbClr val="800000"/>
                </a:solidFill>
              </a:rPr>
              <a:t>around the throne</a:t>
            </a:r>
            <a:r>
              <a:rPr lang="en-US" sz="2200" i="1" dirty="0">
                <a:solidFill>
                  <a:srgbClr val="800000"/>
                </a:solidFill>
              </a:rPr>
              <a:t>, were </a:t>
            </a:r>
            <a:r>
              <a:rPr lang="en-US" sz="2200" b="1" i="1" u="sng" dirty="0">
                <a:solidFill>
                  <a:srgbClr val="800000"/>
                </a:solidFill>
              </a:rPr>
              <a:t>four living creatures</a:t>
            </a:r>
            <a:r>
              <a:rPr lang="en-US" sz="2200" b="1" i="1" dirty="0">
                <a:solidFill>
                  <a:srgbClr val="800000"/>
                </a:solidFill>
              </a:rPr>
              <a:t> </a:t>
            </a:r>
            <a:r>
              <a:rPr lang="en-US" sz="2200" b="1" i="1" baseline="30000" dirty="0" smtClean="0">
                <a:solidFill>
                  <a:srgbClr val="800000"/>
                </a:solidFill>
              </a:rPr>
              <a:t>2</a:t>
            </a:r>
            <a:r>
              <a:rPr lang="en-US" sz="2200" b="1" i="1" dirty="0" smtClean="0">
                <a:solidFill>
                  <a:srgbClr val="800000"/>
                </a:solidFill>
              </a:rPr>
              <a:t>full </a:t>
            </a:r>
            <a:r>
              <a:rPr lang="en-US" sz="2200" b="1" i="1" dirty="0">
                <a:solidFill>
                  <a:srgbClr val="800000"/>
                </a:solidFill>
              </a:rPr>
              <a:t>of eyes in front and in back</a:t>
            </a:r>
            <a:r>
              <a:rPr lang="en-US" sz="2200" i="1" dirty="0" smtClean="0">
                <a:solidFill>
                  <a:srgbClr val="800000"/>
                </a:solidFill>
              </a:rPr>
              <a:t>.  </a:t>
            </a:r>
            <a:r>
              <a:rPr lang="en-US" sz="2200" b="1" i="1" dirty="0" smtClean="0">
                <a:solidFill>
                  <a:srgbClr val="800000"/>
                </a:solidFill>
              </a:rPr>
              <a:t>The </a:t>
            </a:r>
            <a:r>
              <a:rPr lang="en-US" sz="2200" b="1" i="1" dirty="0">
                <a:solidFill>
                  <a:srgbClr val="800000"/>
                </a:solidFill>
              </a:rPr>
              <a:t>first </a:t>
            </a:r>
            <a:r>
              <a:rPr lang="en-US" sz="2200" i="1" dirty="0">
                <a:solidFill>
                  <a:srgbClr val="800000"/>
                </a:solidFill>
              </a:rPr>
              <a:t>living creature was </a:t>
            </a:r>
            <a:r>
              <a:rPr lang="en-US" sz="2200" b="1" i="1" baseline="30000" dirty="0" smtClean="0">
                <a:solidFill>
                  <a:srgbClr val="800000"/>
                </a:solidFill>
              </a:rPr>
              <a:t>3A</a:t>
            </a:r>
            <a:r>
              <a:rPr lang="en-US" sz="2200" b="1" i="1" dirty="0" smtClean="0">
                <a:solidFill>
                  <a:srgbClr val="800000"/>
                </a:solidFill>
              </a:rPr>
              <a:t>like a </a:t>
            </a:r>
            <a:r>
              <a:rPr lang="en-US" sz="2200" b="1" i="1" dirty="0">
                <a:solidFill>
                  <a:srgbClr val="800000"/>
                </a:solidFill>
              </a:rPr>
              <a:t>lion</a:t>
            </a:r>
            <a:r>
              <a:rPr lang="en-US" sz="2200" i="1" dirty="0">
                <a:solidFill>
                  <a:srgbClr val="800000"/>
                </a:solidFill>
              </a:rPr>
              <a:t>, </a:t>
            </a:r>
            <a:r>
              <a:rPr lang="en-US" sz="2200" b="1" i="1" dirty="0">
                <a:solidFill>
                  <a:srgbClr val="800000"/>
                </a:solidFill>
              </a:rPr>
              <a:t>the second</a:t>
            </a:r>
            <a:r>
              <a:rPr lang="en-US" sz="2200" i="1" dirty="0">
                <a:solidFill>
                  <a:srgbClr val="800000"/>
                </a:solidFill>
              </a:rPr>
              <a:t> living creature </a:t>
            </a:r>
            <a:r>
              <a:rPr lang="en-US" sz="2200" b="1" i="1" baseline="30000" dirty="0" smtClean="0">
                <a:solidFill>
                  <a:srgbClr val="800000"/>
                </a:solidFill>
              </a:rPr>
              <a:t>3B</a:t>
            </a:r>
            <a:r>
              <a:rPr lang="en-US" sz="2200" b="1" i="1" dirty="0" smtClean="0">
                <a:solidFill>
                  <a:srgbClr val="800000"/>
                </a:solidFill>
              </a:rPr>
              <a:t>like </a:t>
            </a:r>
            <a:r>
              <a:rPr lang="en-US" sz="2200" b="1" i="1" dirty="0">
                <a:solidFill>
                  <a:srgbClr val="800000"/>
                </a:solidFill>
              </a:rPr>
              <a:t>a calf</a:t>
            </a:r>
            <a:r>
              <a:rPr lang="en-US" sz="2200" i="1" dirty="0">
                <a:solidFill>
                  <a:srgbClr val="800000"/>
                </a:solidFill>
              </a:rPr>
              <a:t>, </a:t>
            </a:r>
            <a:r>
              <a:rPr lang="en-US" sz="2200" b="1" i="1" dirty="0">
                <a:solidFill>
                  <a:srgbClr val="800000"/>
                </a:solidFill>
              </a:rPr>
              <a:t>the third </a:t>
            </a:r>
            <a:r>
              <a:rPr lang="en-US" sz="2200" i="1" dirty="0">
                <a:solidFill>
                  <a:srgbClr val="800000"/>
                </a:solidFill>
              </a:rPr>
              <a:t>living creature had </a:t>
            </a:r>
            <a:r>
              <a:rPr lang="en-US" sz="2200" b="1" i="1" baseline="30000" dirty="0" smtClean="0">
                <a:solidFill>
                  <a:srgbClr val="800000"/>
                </a:solidFill>
              </a:rPr>
              <a:t>3C</a:t>
            </a:r>
            <a:r>
              <a:rPr lang="en-US" sz="2200" b="1" i="1" dirty="0" smtClean="0">
                <a:solidFill>
                  <a:srgbClr val="800000"/>
                </a:solidFill>
              </a:rPr>
              <a:t>a </a:t>
            </a:r>
            <a:r>
              <a:rPr lang="en-US" sz="2200" b="1" i="1" dirty="0">
                <a:solidFill>
                  <a:srgbClr val="800000"/>
                </a:solidFill>
              </a:rPr>
              <a:t>face like a man</a:t>
            </a:r>
            <a:r>
              <a:rPr lang="en-US" sz="2200" i="1" dirty="0">
                <a:solidFill>
                  <a:srgbClr val="800000"/>
                </a:solidFill>
              </a:rPr>
              <a:t>, and </a:t>
            </a:r>
            <a:r>
              <a:rPr lang="en-US" sz="2200" b="1" i="1" dirty="0">
                <a:solidFill>
                  <a:srgbClr val="800000"/>
                </a:solidFill>
              </a:rPr>
              <a:t>the fourth </a:t>
            </a:r>
            <a:r>
              <a:rPr lang="en-US" sz="2200" i="1" dirty="0">
                <a:solidFill>
                  <a:srgbClr val="800000"/>
                </a:solidFill>
              </a:rPr>
              <a:t>living creature was </a:t>
            </a:r>
            <a:r>
              <a:rPr lang="en-US" sz="2200" b="1" i="1" baseline="30000" dirty="0" smtClean="0">
                <a:solidFill>
                  <a:srgbClr val="800000"/>
                </a:solidFill>
              </a:rPr>
              <a:t>3D</a:t>
            </a:r>
            <a:r>
              <a:rPr lang="en-US" sz="2200" b="1" i="1" dirty="0" smtClean="0">
                <a:solidFill>
                  <a:srgbClr val="800000"/>
                </a:solidFill>
              </a:rPr>
              <a:t>like </a:t>
            </a:r>
            <a:r>
              <a:rPr lang="en-US" sz="2200" b="1" i="1" dirty="0">
                <a:solidFill>
                  <a:srgbClr val="800000"/>
                </a:solidFill>
              </a:rPr>
              <a:t>a flying eagle</a:t>
            </a:r>
            <a:r>
              <a:rPr lang="en-US" sz="2200" i="1" dirty="0" smtClean="0">
                <a:solidFill>
                  <a:srgbClr val="800000"/>
                </a:solidFill>
              </a:rPr>
              <a:t>.  The </a:t>
            </a:r>
            <a:r>
              <a:rPr lang="en-US" sz="2200" i="1" dirty="0">
                <a:solidFill>
                  <a:srgbClr val="800000"/>
                </a:solidFill>
              </a:rPr>
              <a:t>four living creatures, </a:t>
            </a:r>
            <a:r>
              <a:rPr lang="en-US" sz="2200" b="1" i="1" dirty="0">
                <a:solidFill>
                  <a:srgbClr val="800000"/>
                </a:solidFill>
              </a:rPr>
              <a:t>each having </a:t>
            </a:r>
            <a:r>
              <a:rPr lang="en-US" sz="2200" b="1" i="1" baseline="30000" dirty="0" smtClean="0">
                <a:solidFill>
                  <a:srgbClr val="800000"/>
                </a:solidFill>
              </a:rPr>
              <a:t>4</a:t>
            </a:r>
            <a:r>
              <a:rPr lang="en-US" sz="2200" b="1" i="1" dirty="0" smtClean="0">
                <a:solidFill>
                  <a:srgbClr val="800000"/>
                </a:solidFill>
              </a:rPr>
              <a:t>six </a:t>
            </a:r>
            <a:r>
              <a:rPr lang="en-US" sz="2200" b="1" i="1" dirty="0">
                <a:solidFill>
                  <a:srgbClr val="800000"/>
                </a:solidFill>
              </a:rPr>
              <a:t>wings, were </a:t>
            </a:r>
            <a:r>
              <a:rPr lang="en-US" sz="2200" b="1" i="1" baseline="30000" dirty="0" smtClean="0">
                <a:solidFill>
                  <a:srgbClr val="800000"/>
                </a:solidFill>
              </a:rPr>
              <a:t>5</a:t>
            </a:r>
            <a:r>
              <a:rPr lang="en-US" sz="2200" b="1" i="1" dirty="0" smtClean="0">
                <a:solidFill>
                  <a:srgbClr val="800000"/>
                </a:solidFill>
              </a:rPr>
              <a:t>full </a:t>
            </a:r>
            <a:r>
              <a:rPr lang="en-US" sz="2200" b="1" i="1" dirty="0">
                <a:solidFill>
                  <a:srgbClr val="800000"/>
                </a:solidFill>
              </a:rPr>
              <a:t>of eyes around and within</a:t>
            </a:r>
            <a:r>
              <a:rPr lang="en-US" sz="2200" i="1" dirty="0">
                <a:solidFill>
                  <a:srgbClr val="800000"/>
                </a:solidFill>
              </a:rPr>
              <a:t>. And they </a:t>
            </a:r>
            <a:r>
              <a:rPr lang="en-US" sz="2200" b="1" i="1" baseline="30000" dirty="0" smtClean="0">
                <a:solidFill>
                  <a:srgbClr val="800000"/>
                </a:solidFill>
              </a:rPr>
              <a:t>6</a:t>
            </a:r>
            <a:r>
              <a:rPr lang="en-US" sz="2200" b="1" i="1" dirty="0" smtClean="0">
                <a:solidFill>
                  <a:srgbClr val="800000"/>
                </a:solidFill>
              </a:rPr>
              <a:t>do </a:t>
            </a:r>
            <a:r>
              <a:rPr lang="en-US" sz="2200" b="1" i="1" dirty="0">
                <a:solidFill>
                  <a:srgbClr val="800000"/>
                </a:solidFill>
              </a:rPr>
              <a:t>not rest day or night, </a:t>
            </a:r>
            <a:r>
              <a:rPr lang="en-US" sz="2200" b="1" i="1" baseline="30000" dirty="0" smtClean="0">
                <a:solidFill>
                  <a:srgbClr val="800000"/>
                </a:solidFill>
              </a:rPr>
              <a:t>7</a:t>
            </a:r>
            <a:r>
              <a:rPr lang="en-US" sz="2200" b="1" i="1" dirty="0" smtClean="0">
                <a:solidFill>
                  <a:srgbClr val="800000"/>
                </a:solidFill>
              </a:rPr>
              <a:t>saying</a:t>
            </a:r>
            <a:r>
              <a:rPr lang="en-US" sz="2200" b="1" i="1" dirty="0">
                <a:solidFill>
                  <a:srgbClr val="800000"/>
                </a:solidFill>
              </a:rPr>
              <a:t>: </a:t>
            </a:r>
            <a:r>
              <a:rPr lang="en-US" sz="2200" b="1" i="1" dirty="0" smtClean="0">
                <a:solidFill>
                  <a:srgbClr val="800000"/>
                </a:solidFill>
              </a:rPr>
              <a:t>“Holy</a:t>
            </a:r>
            <a:r>
              <a:rPr lang="en-US" sz="2200" b="1" i="1" dirty="0">
                <a:solidFill>
                  <a:srgbClr val="800000"/>
                </a:solidFill>
              </a:rPr>
              <a:t>, holy, holy, Lord God Almighty</a:t>
            </a:r>
            <a:r>
              <a:rPr lang="en-US" sz="2200" i="1" dirty="0">
                <a:solidFill>
                  <a:srgbClr val="800000"/>
                </a:solidFill>
              </a:rPr>
              <a:t>, Who was and is and is to come</a:t>
            </a:r>
            <a:r>
              <a:rPr lang="en-US" sz="2200" i="1" dirty="0" smtClean="0">
                <a:solidFill>
                  <a:srgbClr val="800000"/>
                </a:solidFill>
              </a:rPr>
              <a:t>!”</a:t>
            </a:r>
            <a:r>
              <a:rPr lang="en-US" sz="2200" dirty="0" smtClean="0"/>
              <a:t> </a:t>
            </a:r>
            <a:r>
              <a:rPr lang="en-US" sz="2200" dirty="0"/>
              <a:t>(</a:t>
            </a:r>
            <a:r>
              <a:rPr lang="en-US" sz="2200" b="1" dirty="0">
                <a:solidFill>
                  <a:srgbClr val="800000"/>
                </a:solidFill>
              </a:rPr>
              <a:t>Revelation </a:t>
            </a:r>
            <a:r>
              <a:rPr lang="en-US" sz="2200" b="1" dirty="0" smtClean="0">
                <a:solidFill>
                  <a:srgbClr val="800000"/>
                </a:solidFill>
              </a:rPr>
              <a:t>4:6-8</a:t>
            </a:r>
            <a:r>
              <a:rPr lang="en-US" sz="2200" dirty="0" smtClean="0"/>
              <a:t>)</a:t>
            </a:r>
            <a:endParaRPr lang="en-US" sz="2200" dirty="0"/>
          </a:p>
          <a:p>
            <a:pPr marL="346075" lvl="0" indent="-346075">
              <a:lnSpc>
                <a:spcPct val="95000"/>
              </a:lnSpc>
              <a:buFont typeface="+mj-lt"/>
              <a:buAutoNum type="arabicPeriod" startAt="7"/>
            </a:pPr>
            <a:r>
              <a:rPr lang="en-US" sz="2200" dirty="0" smtClean="0"/>
              <a:t>Please </a:t>
            </a:r>
            <a:r>
              <a:rPr lang="en-US" sz="2200" dirty="0"/>
              <a:t>compare this description of the </a:t>
            </a:r>
            <a:r>
              <a:rPr lang="en-US" sz="2200" i="1" dirty="0">
                <a:solidFill>
                  <a:srgbClr val="800000"/>
                </a:solidFill>
              </a:rPr>
              <a:t>“four living creatures”</a:t>
            </a:r>
            <a:r>
              <a:rPr lang="en-US" sz="2200" dirty="0"/>
              <a:t> to the four beings mentioned in </a:t>
            </a:r>
            <a:r>
              <a:rPr lang="en-US" sz="2200" b="1" dirty="0">
                <a:solidFill>
                  <a:srgbClr val="800000"/>
                </a:solidFill>
              </a:rPr>
              <a:t>Ezekiel 1 &amp; 10</a:t>
            </a:r>
            <a:r>
              <a:rPr lang="en-US" sz="2200" dirty="0"/>
              <a:t>.  How are they similar?  How are they different?  Who are these creatures, and what can we learn of them from these 2 depictions?  Also see </a:t>
            </a:r>
            <a:r>
              <a:rPr lang="en-US" sz="2200" b="1" dirty="0">
                <a:solidFill>
                  <a:srgbClr val="800000"/>
                </a:solidFill>
              </a:rPr>
              <a:t>Exodus 25:17-22; 1 Samuel 4:4;</a:t>
            </a:r>
            <a:r>
              <a:rPr lang="en-US" sz="2200" dirty="0">
                <a:solidFill>
                  <a:srgbClr val="800000"/>
                </a:solidFill>
              </a:rPr>
              <a:t> </a:t>
            </a:r>
            <a:r>
              <a:rPr lang="en-US" sz="2200" b="1" dirty="0">
                <a:solidFill>
                  <a:srgbClr val="800000"/>
                </a:solidFill>
              </a:rPr>
              <a:t>Psalm </a:t>
            </a:r>
            <a:r>
              <a:rPr lang="en-US" sz="2200" b="1" dirty="0" smtClean="0">
                <a:solidFill>
                  <a:srgbClr val="800000"/>
                </a:solidFill>
              </a:rPr>
              <a:t>18:9-11;</a:t>
            </a:r>
            <a:r>
              <a:rPr lang="en-US" sz="2200" dirty="0" smtClean="0">
                <a:solidFill>
                  <a:srgbClr val="800000"/>
                </a:solidFill>
              </a:rPr>
              <a:t> </a:t>
            </a:r>
            <a:r>
              <a:rPr lang="en-US" sz="2200" b="1" dirty="0">
                <a:solidFill>
                  <a:srgbClr val="800000"/>
                </a:solidFill>
              </a:rPr>
              <a:t>Isaiah </a:t>
            </a:r>
            <a:r>
              <a:rPr lang="en-US" sz="2200" b="1" dirty="0" smtClean="0">
                <a:solidFill>
                  <a:srgbClr val="800000"/>
                </a:solidFill>
              </a:rPr>
              <a:t>6:1-7</a:t>
            </a:r>
            <a:r>
              <a:rPr lang="en-US" sz="2200" dirty="0" smtClean="0"/>
              <a:t>; </a:t>
            </a:r>
            <a:r>
              <a:rPr lang="en-US" sz="2200" dirty="0"/>
              <a:t>and </a:t>
            </a:r>
            <a:r>
              <a:rPr lang="en-US" sz="2200" b="1" dirty="0">
                <a:solidFill>
                  <a:srgbClr val="800000"/>
                </a:solidFill>
              </a:rPr>
              <a:t>Ezekiel 41:18-20</a:t>
            </a:r>
            <a:r>
              <a:rPr lang="en-US" sz="2200" dirty="0" smtClean="0"/>
              <a:t>.</a:t>
            </a:r>
          </a:p>
        </p:txBody>
      </p:sp>
    </p:spTree>
    <p:extLst>
      <p:ext uri="{BB962C8B-B14F-4D97-AF65-F5344CB8AC3E}">
        <p14:creationId xmlns:p14="http://schemas.microsoft.com/office/powerpoint/2010/main" val="36188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Living Creatures?</a:t>
            </a:r>
            <a:endParaRPr lang="en-US" dirty="0"/>
          </a:p>
        </p:txBody>
      </p:sp>
      <p:sp>
        <p:nvSpPr>
          <p:cNvPr id="3" name="Content Placeholder 2"/>
          <p:cNvSpPr>
            <a:spLocks noGrp="1"/>
          </p:cNvSpPr>
          <p:nvPr>
            <p:ph sz="quarter" idx="10"/>
          </p:nvPr>
        </p:nvSpPr>
        <p:spPr>
          <a:xfrm>
            <a:off x="137160" y="982403"/>
            <a:ext cx="2869078" cy="1589347"/>
          </a:xfrm>
          <a:ln w="15875">
            <a:solidFill>
              <a:schemeClr val="bg1">
                <a:lumMod val="75000"/>
                <a:lumOff val="25000"/>
              </a:schemeClr>
            </a:solidFill>
          </a:ln>
        </p:spPr>
        <p:txBody>
          <a:bodyPr/>
          <a:lstStyle/>
          <a:p>
            <a:pPr marL="0" lvl="0" indent="0">
              <a:lnSpc>
                <a:spcPct val="95000"/>
              </a:lnSpc>
              <a:spcBef>
                <a:spcPts val="0"/>
              </a:spcBef>
              <a:buNone/>
            </a:pPr>
            <a:r>
              <a:rPr lang="en-US" sz="1400" b="1" dirty="0" smtClean="0">
                <a:solidFill>
                  <a:srgbClr val="800000"/>
                </a:solidFill>
              </a:rPr>
              <a:t>Revelation 4</a:t>
            </a:r>
          </a:p>
          <a:p>
            <a:pPr>
              <a:lnSpc>
                <a:spcPct val="95000"/>
              </a:lnSpc>
              <a:spcBef>
                <a:spcPts val="0"/>
              </a:spcBef>
            </a:pPr>
            <a:r>
              <a:rPr lang="en-US" sz="1200" dirty="0" smtClean="0"/>
              <a:t>In the Midst of the Throne</a:t>
            </a:r>
          </a:p>
          <a:p>
            <a:pPr>
              <a:lnSpc>
                <a:spcPct val="95000"/>
              </a:lnSpc>
              <a:spcBef>
                <a:spcPts val="0"/>
              </a:spcBef>
            </a:pPr>
            <a:r>
              <a:rPr lang="en-US" sz="1200" dirty="0" smtClean="0"/>
              <a:t>4 Living Creatures</a:t>
            </a:r>
          </a:p>
          <a:p>
            <a:pPr lvl="1">
              <a:lnSpc>
                <a:spcPct val="95000"/>
              </a:lnSpc>
              <a:spcBef>
                <a:spcPts val="0"/>
              </a:spcBef>
            </a:pPr>
            <a:r>
              <a:rPr lang="en-US" sz="1050" dirty="0" smtClean="0"/>
              <a:t>Lion</a:t>
            </a:r>
          </a:p>
          <a:p>
            <a:pPr lvl="1">
              <a:lnSpc>
                <a:spcPct val="95000"/>
              </a:lnSpc>
              <a:spcBef>
                <a:spcPts val="0"/>
              </a:spcBef>
            </a:pPr>
            <a:r>
              <a:rPr lang="en-US" sz="1050" dirty="0" smtClean="0"/>
              <a:t>Calf</a:t>
            </a:r>
          </a:p>
          <a:p>
            <a:pPr lvl="1">
              <a:lnSpc>
                <a:spcPct val="95000"/>
              </a:lnSpc>
              <a:spcBef>
                <a:spcPts val="0"/>
              </a:spcBef>
            </a:pPr>
            <a:r>
              <a:rPr lang="en-US" sz="1050" dirty="0" smtClean="0"/>
              <a:t>Face like a Man</a:t>
            </a:r>
          </a:p>
          <a:p>
            <a:pPr lvl="1">
              <a:lnSpc>
                <a:spcPct val="95000"/>
              </a:lnSpc>
              <a:spcBef>
                <a:spcPts val="0"/>
              </a:spcBef>
            </a:pPr>
            <a:r>
              <a:rPr lang="en-US" sz="1050" dirty="0" smtClean="0"/>
              <a:t>Flying Eagle</a:t>
            </a:r>
          </a:p>
          <a:p>
            <a:pPr>
              <a:lnSpc>
                <a:spcPct val="95000"/>
              </a:lnSpc>
              <a:spcBef>
                <a:spcPts val="0"/>
              </a:spcBef>
            </a:pPr>
            <a:r>
              <a:rPr lang="en-US" sz="1200" dirty="0" smtClean="0"/>
              <a:t>Six Wings</a:t>
            </a:r>
          </a:p>
          <a:p>
            <a:pPr>
              <a:lnSpc>
                <a:spcPct val="95000"/>
              </a:lnSpc>
              <a:spcBef>
                <a:spcPts val="0"/>
              </a:spcBef>
            </a:pPr>
            <a:r>
              <a:rPr lang="en-US" sz="1200" dirty="0" smtClean="0"/>
              <a:t>Full of Eyes</a:t>
            </a:r>
            <a:endParaRPr lang="en-US" sz="1400" dirty="0" smtClean="0"/>
          </a:p>
        </p:txBody>
      </p:sp>
      <p:sp>
        <p:nvSpPr>
          <p:cNvPr id="4" name="Content Placeholder 2"/>
          <p:cNvSpPr txBox="1">
            <a:spLocks/>
          </p:cNvSpPr>
          <p:nvPr/>
        </p:nvSpPr>
        <p:spPr>
          <a:xfrm>
            <a:off x="6144283" y="975918"/>
            <a:ext cx="2869078" cy="255846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Ezekiel </a:t>
            </a:r>
            <a:r>
              <a:rPr lang="en-US" sz="1400" b="1" dirty="0" smtClean="0">
                <a:solidFill>
                  <a:srgbClr val="800000"/>
                </a:solidFill>
              </a:rPr>
              <a:t>10</a:t>
            </a:r>
            <a:endParaRPr lang="en-US" sz="1400" b="1" dirty="0">
              <a:solidFill>
                <a:srgbClr val="800000"/>
              </a:solidFill>
            </a:endParaRPr>
          </a:p>
          <a:p>
            <a:pPr>
              <a:lnSpc>
                <a:spcPct val="95000"/>
              </a:lnSpc>
              <a:spcBef>
                <a:spcPts val="0"/>
              </a:spcBef>
            </a:pPr>
            <a:r>
              <a:rPr lang="en-US" sz="1200" b="1" i="1" dirty="0" smtClean="0"/>
              <a:t>Cherubim</a:t>
            </a:r>
            <a:r>
              <a:rPr lang="en-US" sz="1200" dirty="0" smtClean="0"/>
              <a:t>, like </a:t>
            </a:r>
            <a:r>
              <a:rPr lang="en-US" sz="1200" b="1" dirty="0" smtClean="0">
                <a:solidFill>
                  <a:srgbClr val="800000"/>
                </a:solidFill>
              </a:rPr>
              <a:t>Ezekiel 1</a:t>
            </a:r>
          </a:p>
          <a:p>
            <a:pPr>
              <a:lnSpc>
                <a:spcPct val="95000"/>
              </a:lnSpc>
              <a:spcBef>
                <a:spcPts val="0"/>
              </a:spcBef>
            </a:pPr>
            <a:r>
              <a:rPr lang="en-US" sz="1200" dirty="0" smtClean="0"/>
              <a:t>Under the Throne</a:t>
            </a:r>
          </a:p>
          <a:p>
            <a:pPr>
              <a:lnSpc>
                <a:spcPct val="95000"/>
              </a:lnSpc>
              <a:spcBef>
                <a:spcPts val="0"/>
              </a:spcBef>
            </a:pPr>
            <a:r>
              <a:rPr lang="en-US" sz="1200" dirty="0" smtClean="0"/>
              <a:t>God’s glory above them</a:t>
            </a:r>
            <a:endParaRPr lang="en-US" sz="1200" dirty="0"/>
          </a:p>
          <a:p>
            <a:pPr>
              <a:lnSpc>
                <a:spcPct val="95000"/>
              </a:lnSpc>
              <a:spcBef>
                <a:spcPts val="0"/>
              </a:spcBef>
            </a:pPr>
            <a:r>
              <a:rPr lang="en-US" sz="1200" dirty="0" smtClean="0"/>
              <a:t>Human </a:t>
            </a:r>
            <a:r>
              <a:rPr lang="en-US" sz="1200" dirty="0"/>
              <a:t>hands under </a:t>
            </a:r>
            <a:r>
              <a:rPr lang="en-US" sz="1200" dirty="0" smtClean="0"/>
              <a:t>wings</a:t>
            </a:r>
          </a:p>
          <a:p>
            <a:pPr>
              <a:lnSpc>
                <a:spcPct val="95000"/>
              </a:lnSpc>
              <a:spcBef>
                <a:spcPts val="0"/>
              </a:spcBef>
            </a:pPr>
            <a:r>
              <a:rPr lang="en-US" sz="1200" dirty="0" smtClean="0"/>
              <a:t>Have fire</a:t>
            </a:r>
          </a:p>
          <a:p>
            <a:pPr>
              <a:lnSpc>
                <a:spcPct val="95000"/>
              </a:lnSpc>
              <a:spcBef>
                <a:spcPts val="0"/>
              </a:spcBef>
            </a:pPr>
            <a:r>
              <a:rPr lang="en-US" sz="1200" dirty="0" smtClean="0"/>
              <a:t>Covered with eyes</a:t>
            </a:r>
          </a:p>
          <a:p>
            <a:pPr>
              <a:lnSpc>
                <a:spcPct val="95000"/>
              </a:lnSpc>
              <a:spcBef>
                <a:spcPts val="0"/>
              </a:spcBef>
            </a:pPr>
            <a:r>
              <a:rPr lang="en-US" sz="1200" dirty="0" smtClean="0"/>
              <a:t>4 Faces like </a:t>
            </a:r>
            <a:r>
              <a:rPr lang="en-US" sz="1200" b="1" dirty="0" smtClean="0">
                <a:solidFill>
                  <a:srgbClr val="800000"/>
                </a:solidFill>
              </a:rPr>
              <a:t>Ezekiel 1</a:t>
            </a:r>
          </a:p>
          <a:p>
            <a:pPr lvl="1">
              <a:lnSpc>
                <a:spcPct val="95000"/>
              </a:lnSpc>
              <a:spcBef>
                <a:spcPts val="0"/>
              </a:spcBef>
            </a:pPr>
            <a:r>
              <a:rPr lang="en-US" sz="900" dirty="0" smtClean="0"/>
              <a:t>Cherub</a:t>
            </a:r>
          </a:p>
          <a:p>
            <a:pPr lvl="1">
              <a:lnSpc>
                <a:spcPct val="95000"/>
              </a:lnSpc>
              <a:spcBef>
                <a:spcPts val="0"/>
              </a:spcBef>
            </a:pPr>
            <a:r>
              <a:rPr lang="en-US" sz="900" dirty="0" smtClean="0"/>
              <a:t>Man</a:t>
            </a:r>
          </a:p>
          <a:p>
            <a:pPr lvl="1">
              <a:lnSpc>
                <a:spcPct val="95000"/>
              </a:lnSpc>
              <a:spcBef>
                <a:spcPts val="0"/>
              </a:spcBef>
            </a:pPr>
            <a:r>
              <a:rPr lang="en-US" sz="900" dirty="0" smtClean="0"/>
              <a:t>Lion</a:t>
            </a:r>
          </a:p>
          <a:p>
            <a:pPr lvl="1">
              <a:lnSpc>
                <a:spcPct val="95000"/>
              </a:lnSpc>
              <a:spcBef>
                <a:spcPts val="0"/>
              </a:spcBef>
            </a:pPr>
            <a:r>
              <a:rPr lang="en-US" sz="900" dirty="0" smtClean="0"/>
              <a:t>Eagle</a:t>
            </a:r>
            <a:endParaRPr lang="en-US" sz="900" dirty="0"/>
          </a:p>
          <a:p>
            <a:pPr>
              <a:lnSpc>
                <a:spcPct val="95000"/>
              </a:lnSpc>
              <a:spcBef>
                <a:spcPts val="0"/>
              </a:spcBef>
            </a:pPr>
            <a:r>
              <a:rPr lang="en-US" sz="1200" dirty="0" smtClean="0"/>
              <a:t>Four wings</a:t>
            </a:r>
          </a:p>
          <a:p>
            <a:pPr>
              <a:lnSpc>
                <a:spcPct val="95000"/>
              </a:lnSpc>
              <a:spcBef>
                <a:spcPts val="0"/>
              </a:spcBef>
            </a:pPr>
            <a:r>
              <a:rPr lang="en-US" sz="1200" dirty="0" smtClean="0"/>
              <a:t>Accompanied </a:t>
            </a:r>
            <a:r>
              <a:rPr lang="en-US" sz="1200" dirty="0"/>
              <a:t>by “wheel”</a:t>
            </a:r>
          </a:p>
          <a:p>
            <a:pPr>
              <a:lnSpc>
                <a:spcPct val="95000"/>
              </a:lnSpc>
              <a:spcBef>
                <a:spcPts val="0"/>
              </a:spcBef>
            </a:pPr>
            <a:r>
              <a:rPr lang="en-US" sz="1200" dirty="0"/>
              <a:t>Directed by the Spirit</a:t>
            </a:r>
          </a:p>
        </p:txBody>
      </p:sp>
      <p:sp>
        <p:nvSpPr>
          <p:cNvPr id="5" name="Content Placeholder 2"/>
          <p:cNvSpPr txBox="1">
            <a:spLocks/>
          </p:cNvSpPr>
          <p:nvPr/>
        </p:nvSpPr>
        <p:spPr>
          <a:xfrm>
            <a:off x="3135073" y="975917"/>
            <a:ext cx="2869078"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Ezekiel 1</a:t>
            </a:r>
            <a:endParaRPr lang="en-US" sz="1400" b="1" dirty="0">
              <a:solidFill>
                <a:srgbClr val="800000"/>
              </a:solidFill>
            </a:endParaRPr>
          </a:p>
          <a:p>
            <a:pPr>
              <a:lnSpc>
                <a:spcPct val="95000"/>
              </a:lnSpc>
              <a:spcBef>
                <a:spcPts val="0"/>
              </a:spcBef>
            </a:pPr>
            <a:r>
              <a:rPr lang="en-US" sz="1200" b="1" i="1" dirty="0" smtClean="0"/>
              <a:t>Cherubim</a:t>
            </a:r>
          </a:p>
          <a:p>
            <a:pPr>
              <a:lnSpc>
                <a:spcPct val="95000"/>
              </a:lnSpc>
              <a:spcBef>
                <a:spcPts val="0"/>
              </a:spcBef>
            </a:pPr>
            <a:r>
              <a:rPr lang="en-US" sz="1200" dirty="0" smtClean="0"/>
              <a:t>Under the Throne</a:t>
            </a:r>
          </a:p>
          <a:p>
            <a:pPr>
              <a:lnSpc>
                <a:spcPct val="95000"/>
              </a:lnSpc>
              <a:spcBef>
                <a:spcPts val="0"/>
              </a:spcBef>
            </a:pPr>
            <a:r>
              <a:rPr lang="en-US" sz="1200" dirty="0" smtClean="0"/>
              <a:t>4 Living Creatures</a:t>
            </a:r>
          </a:p>
          <a:p>
            <a:pPr>
              <a:lnSpc>
                <a:spcPct val="95000"/>
              </a:lnSpc>
              <a:spcBef>
                <a:spcPts val="0"/>
              </a:spcBef>
            </a:pPr>
            <a:r>
              <a:rPr lang="en-US" sz="1200" dirty="0" smtClean="0"/>
              <a:t>Likeness of a Man</a:t>
            </a:r>
          </a:p>
          <a:p>
            <a:pPr>
              <a:lnSpc>
                <a:spcPct val="95000"/>
              </a:lnSpc>
              <a:spcBef>
                <a:spcPts val="0"/>
              </a:spcBef>
            </a:pPr>
            <a:r>
              <a:rPr lang="en-US" sz="1200" dirty="0" smtClean="0"/>
              <a:t>4 Faces</a:t>
            </a:r>
          </a:p>
          <a:p>
            <a:pPr lvl="1">
              <a:lnSpc>
                <a:spcPct val="95000"/>
              </a:lnSpc>
              <a:spcBef>
                <a:spcPts val="0"/>
              </a:spcBef>
            </a:pPr>
            <a:r>
              <a:rPr lang="en-US" sz="1050" dirty="0" smtClean="0"/>
              <a:t>Face of a Man</a:t>
            </a:r>
          </a:p>
          <a:p>
            <a:pPr lvl="1">
              <a:lnSpc>
                <a:spcPct val="95000"/>
              </a:lnSpc>
              <a:spcBef>
                <a:spcPts val="0"/>
              </a:spcBef>
            </a:pPr>
            <a:r>
              <a:rPr lang="en-US" sz="1050" dirty="0" smtClean="0"/>
              <a:t>Lion (right)</a:t>
            </a:r>
          </a:p>
          <a:p>
            <a:pPr lvl="1">
              <a:lnSpc>
                <a:spcPct val="95000"/>
              </a:lnSpc>
              <a:spcBef>
                <a:spcPts val="0"/>
              </a:spcBef>
            </a:pPr>
            <a:r>
              <a:rPr lang="en-US" sz="1050" dirty="0" smtClean="0"/>
              <a:t>Ox (left)</a:t>
            </a:r>
          </a:p>
          <a:p>
            <a:pPr lvl="1">
              <a:lnSpc>
                <a:spcPct val="95000"/>
              </a:lnSpc>
              <a:spcBef>
                <a:spcPts val="0"/>
              </a:spcBef>
            </a:pPr>
            <a:r>
              <a:rPr lang="en-US" sz="1050" dirty="0" smtClean="0"/>
              <a:t>Eagle</a:t>
            </a:r>
          </a:p>
          <a:p>
            <a:pPr>
              <a:lnSpc>
                <a:spcPct val="95000"/>
              </a:lnSpc>
              <a:spcBef>
                <a:spcPts val="0"/>
              </a:spcBef>
            </a:pPr>
            <a:r>
              <a:rPr lang="en-US" sz="1200" dirty="0" smtClean="0"/>
              <a:t>Four </a:t>
            </a:r>
            <a:r>
              <a:rPr lang="en-US" sz="1200" dirty="0"/>
              <a:t>Wings</a:t>
            </a:r>
            <a:endParaRPr lang="en-US" sz="1400" dirty="0"/>
          </a:p>
          <a:p>
            <a:pPr>
              <a:lnSpc>
                <a:spcPct val="95000"/>
              </a:lnSpc>
              <a:spcBef>
                <a:spcPts val="0"/>
              </a:spcBef>
            </a:pPr>
            <a:r>
              <a:rPr lang="en-US" sz="1200" dirty="0" smtClean="0"/>
              <a:t>Straight legs, calves feet (hooves)</a:t>
            </a:r>
          </a:p>
          <a:p>
            <a:pPr>
              <a:lnSpc>
                <a:spcPct val="95000"/>
              </a:lnSpc>
              <a:spcBef>
                <a:spcPts val="0"/>
              </a:spcBef>
            </a:pPr>
            <a:r>
              <a:rPr lang="en-US" sz="1200" dirty="0" smtClean="0"/>
              <a:t>Sparkled, burnished bronze</a:t>
            </a:r>
          </a:p>
          <a:p>
            <a:pPr>
              <a:lnSpc>
                <a:spcPct val="95000"/>
              </a:lnSpc>
              <a:spcBef>
                <a:spcPts val="0"/>
              </a:spcBef>
            </a:pPr>
            <a:r>
              <a:rPr lang="en-US" sz="1200" dirty="0" smtClean="0"/>
              <a:t>Human hands under wings</a:t>
            </a:r>
          </a:p>
          <a:p>
            <a:pPr>
              <a:lnSpc>
                <a:spcPct val="95000"/>
              </a:lnSpc>
              <a:spcBef>
                <a:spcPts val="0"/>
              </a:spcBef>
            </a:pPr>
            <a:r>
              <a:rPr lang="en-US" sz="1200" dirty="0" smtClean="0"/>
              <a:t>Touched other by pair of wings</a:t>
            </a:r>
          </a:p>
          <a:p>
            <a:pPr>
              <a:lnSpc>
                <a:spcPct val="95000"/>
              </a:lnSpc>
              <a:spcBef>
                <a:spcPts val="0"/>
              </a:spcBef>
            </a:pPr>
            <a:r>
              <a:rPr lang="en-US" sz="1200" dirty="0" smtClean="0"/>
              <a:t>Covered with pair of wings.</a:t>
            </a:r>
          </a:p>
          <a:p>
            <a:pPr>
              <a:lnSpc>
                <a:spcPct val="95000"/>
              </a:lnSpc>
              <a:spcBef>
                <a:spcPts val="0"/>
              </a:spcBef>
            </a:pPr>
            <a:r>
              <a:rPr lang="en-US" sz="1200" dirty="0" smtClean="0"/>
              <a:t>Did not turn.</a:t>
            </a:r>
          </a:p>
          <a:p>
            <a:pPr>
              <a:lnSpc>
                <a:spcPct val="95000"/>
              </a:lnSpc>
              <a:spcBef>
                <a:spcPts val="0"/>
              </a:spcBef>
            </a:pPr>
            <a:r>
              <a:rPr lang="en-US" sz="1200" dirty="0" smtClean="0"/>
              <a:t>Like burning coals</a:t>
            </a:r>
          </a:p>
          <a:p>
            <a:pPr>
              <a:lnSpc>
                <a:spcPct val="95000"/>
              </a:lnSpc>
              <a:spcBef>
                <a:spcPts val="0"/>
              </a:spcBef>
            </a:pPr>
            <a:r>
              <a:rPr lang="en-US" sz="1200" dirty="0" smtClean="0"/>
              <a:t>Had burning fire, like torches</a:t>
            </a:r>
          </a:p>
          <a:p>
            <a:pPr>
              <a:lnSpc>
                <a:spcPct val="95000"/>
              </a:lnSpc>
              <a:spcBef>
                <a:spcPts val="0"/>
              </a:spcBef>
            </a:pPr>
            <a:r>
              <a:rPr lang="en-US" sz="1200" dirty="0" smtClean="0"/>
              <a:t>Darted like lightning</a:t>
            </a:r>
          </a:p>
          <a:p>
            <a:pPr>
              <a:lnSpc>
                <a:spcPct val="95000"/>
              </a:lnSpc>
              <a:spcBef>
                <a:spcPts val="0"/>
              </a:spcBef>
            </a:pPr>
            <a:r>
              <a:rPr lang="en-US" sz="1200" dirty="0" smtClean="0"/>
              <a:t>Accompanied by “wheel”</a:t>
            </a:r>
          </a:p>
          <a:p>
            <a:pPr>
              <a:lnSpc>
                <a:spcPct val="95000"/>
              </a:lnSpc>
              <a:spcBef>
                <a:spcPts val="0"/>
              </a:spcBef>
            </a:pPr>
            <a:r>
              <a:rPr lang="en-US" sz="1200" dirty="0" smtClean="0"/>
              <a:t>Directed by the Spirit</a:t>
            </a:r>
          </a:p>
        </p:txBody>
      </p:sp>
      <p:sp>
        <p:nvSpPr>
          <p:cNvPr id="6" name="Content Placeholder 2"/>
          <p:cNvSpPr txBox="1">
            <a:spLocks/>
          </p:cNvSpPr>
          <p:nvPr/>
        </p:nvSpPr>
        <p:spPr>
          <a:xfrm>
            <a:off x="137160" y="2678350"/>
            <a:ext cx="2869078" cy="1186774"/>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Exo. 25:17; 1 Sam. 4:4; Psa. 89:9-11</a:t>
            </a:r>
            <a:endParaRPr lang="en-US" sz="1400" b="1" dirty="0">
              <a:solidFill>
                <a:srgbClr val="800000"/>
              </a:solidFill>
            </a:endParaRPr>
          </a:p>
          <a:p>
            <a:pPr>
              <a:lnSpc>
                <a:spcPct val="95000"/>
              </a:lnSpc>
              <a:spcBef>
                <a:spcPts val="0"/>
              </a:spcBef>
            </a:pPr>
            <a:r>
              <a:rPr lang="en-US" sz="1200" b="1" i="1" dirty="0" smtClean="0"/>
              <a:t>Cherubim</a:t>
            </a:r>
            <a:r>
              <a:rPr lang="en-US" sz="1200" dirty="0" smtClean="0"/>
              <a:t>, cover mercy seat.</a:t>
            </a:r>
          </a:p>
          <a:p>
            <a:pPr>
              <a:lnSpc>
                <a:spcPct val="95000"/>
              </a:lnSpc>
              <a:spcBef>
                <a:spcPts val="0"/>
              </a:spcBef>
            </a:pPr>
            <a:r>
              <a:rPr lang="en-US" sz="1200" dirty="0" smtClean="0"/>
              <a:t>Wings</a:t>
            </a:r>
            <a:endParaRPr lang="en-US" sz="1200" dirty="0"/>
          </a:p>
          <a:p>
            <a:pPr>
              <a:lnSpc>
                <a:spcPct val="95000"/>
              </a:lnSpc>
              <a:spcBef>
                <a:spcPts val="0"/>
              </a:spcBef>
            </a:pPr>
            <a:r>
              <a:rPr lang="en-US" sz="1200" dirty="0" smtClean="0"/>
              <a:t>God’s glory above, between them</a:t>
            </a:r>
          </a:p>
          <a:p>
            <a:pPr>
              <a:lnSpc>
                <a:spcPct val="95000"/>
              </a:lnSpc>
              <a:spcBef>
                <a:spcPts val="0"/>
              </a:spcBef>
            </a:pPr>
            <a:r>
              <a:rPr lang="en-US" sz="1200" dirty="0" smtClean="0"/>
              <a:t>God rides upon flying cherub</a:t>
            </a:r>
          </a:p>
          <a:p>
            <a:pPr marL="0" indent="0">
              <a:lnSpc>
                <a:spcPct val="95000"/>
              </a:lnSpc>
              <a:spcBef>
                <a:spcPts val="0"/>
              </a:spcBef>
              <a:buNone/>
            </a:pPr>
            <a:r>
              <a:rPr lang="en-US" sz="1400" b="1" dirty="0">
                <a:solidFill>
                  <a:srgbClr val="800000"/>
                </a:solidFill>
              </a:rPr>
              <a:t>Genesis 3:24</a:t>
            </a:r>
            <a:r>
              <a:rPr lang="en-US" sz="1400" dirty="0"/>
              <a:t> – Guarded Eden</a:t>
            </a:r>
          </a:p>
          <a:p>
            <a:pPr marL="0" indent="0">
              <a:lnSpc>
                <a:spcPct val="95000"/>
              </a:lnSpc>
              <a:spcBef>
                <a:spcPts val="0"/>
              </a:spcBef>
              <a:buNone/>
            </a:pPr>
            <a:endParaRPr lang="en-US" sz="1200" dirty="0" smtClean="0"/>
          </a:p>
        </p:txBody>
      </p:sp>
      <p:sp>
        <p:nvSpPr>
          <p:cNvPr id="7" name="Content Placeholder 2"/>
          <p:cNvSpPr txBox="1">
            <a:spLocks/>
          </p:cNvSpPr>
          <p:nvPr/>
        </p:nvSpPr>
        <p:spPr>
          <a:xfrm>
            <a:off x="137160" y="3949430"/>
            <a:ext cx="2869078" cy="115087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Ezekiel 41:18-20</a:t>
            </a:r>
            <a:endParaRPr lang="en-US" sz="1400" b="1" dirty="0">
              <a:solidFill>
                <a:srgbClr val="800000"/>
              </a:solidFill>
            </a:endParaRPr>
          </a:p>
          <a:p>
            <a:pPr>
              <a:lnSpc>
                <a:spcPct val="95000"/>
              </a:lnSpc>
              <a:spcBef>
                <a:spcPts val="0"/>
              </a:spcBef>
            </a:pPr>
            <a:r>
              <a:rPr lang="en-US" sz="1200" b="1" i="1" dirty="0" smtClean="0"/>
              <a:t>Cherubim</a:t>
            </a:r>
          </a:p>
          <a:p>
            <a:pPr>
              <a:lnSpc>
                <a:spcPct val="95000"/>
              </a:lnSpc>
              <a:spcBef>
                <a:spcPts val="0"/>
              </a:spcBef>
            </a:pPr>
            <a:r>
              <a:rPr lang="en-US" sz="1200" dirty="0" smtClean="0"/>
              <a:t>Carved into temple walls</a:t>
            </a:r>
            <a:endParaRPr lang="en-US" sz="1200" dirty="0"/>
          </a:p>
          <a:p>
            <a:pPr>
              <a:lnSpc>
                <a:spcPct val="95000"/>
              </a:lnSpc>
              <a:spcBef>
                <a:spcPts val="0"/>
              </a:spcBef>
            </a:pPr>
            <a:r>
              <a:rPr lang="en-US" sz="1200" dirty="0" smtClean="0"/>
              <a:t>Two faces</a:t>
            </a:r>
          </a:p>
          <a:p>
            <a:pPr lvl="1">
              <a:lnSpc>
                <a:spcPct val="95000"/>
              </a:lnSpc>
              <a:spcBef>
                <a:spcPts val="0"/>
              </a:spcBef>
            </a:pPr>
            <a:r>
              <a:rPr lang="en-US" sz="900" dirty="0" smtClean="0"/>
              <a:t>Man</a:t>
            </a:r>
          </a:p>
          <a:p>
            <a:pPr lvl="1">
              <a:lnSpc>
                <a:spcPct val="95000"/>
              </a:lnSpc>
              <a:spcBef>
                <a:spcPts val="0"/>
              </a:spcBef>
            </a:pPr>
            <a:r>
              <a:rPr lang="en-US" sz="900" dirty="0" smtClean="0"/>
              <a:t>Lion</a:t>
            </a:r>
          </a:p>
        </p:txBody>
      </p:sp>
      <p:sp>
        <p:nvSpPr>
          <p:cNvPr id="8" name="Content Placeholder 2"/>
          <p:cNvSpPr txBox="1">
            <a:spLocks/>
          </p:cNvSpPr>
          <p:nvPr/>
        </p:nvSpPr>
        <p:spPr>
          <a:xfrm>
            <a:off x="6144283" y="3634205"/>
            <a:ext cx="2869078" cy="1466098"/>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Isaiah 6:1-7</a:t>
            </a:r>
            <a:endParaRPr lang="en-US" sz="1400" b="1" dirty="0">
              <a:solidFill>
                <a:srgbClr val="800000"/>
              </a:solidFill>
            </a:endParaRPr>
          </a:p>
          <a:p>
            <a:pPr>
              <a:lnSpc>
                <a:spcPct val="95000"/>
              </a:lnSpc>
              <a:spcBef>
                <a:spcPts val="0"/>
              </a:spcBef>
            </a:pPr>
            <a:r>
              <a:rPr lang="en-US" sz="1200" b="1" i="1" dirty="0" smtClean="0"/>
              <a:t>Seraphim</a:t>
            </a:r>
          </a:p>
          <a:p>
            <a:pPr>
              <a:lnSpc>
                <a:spcPct val="95000"/>
              </a:lnSpc>
              <a:spcBef>
                <a:spcPts val="0"/>
              </a:spcBef>
            </a:pPr>
            <a:r>
              <a:rPr lang="en-US" sz="1200" dirty="0" smtClean="0"/>
              <a:t>Above the throne</a:t>
            </a:r>
          </a:p>
          <a:p>
            <a:pPr>
              <a:lnSpc>
                <a:spcPct val="95000"/>
              </a:lnSpc>
              <a:spcBef>
                <a:spcPts val="0"/>
              </a:spcBef>
            </a:pPr>
            <a:r>
              <a:rPr lang="en-US" sz="1200" dirty="0" smtClean="0"/>
              <a:t>Six wings</a:t>
            </a:r>
          </a:p>
          <a:p>
            <a:pPr lvl="1">
              <a:lnSpc>
                <a:spcPct val="95000"/>
              </a:lnSpc>
              <a:spcBef>
                <a:spcPts val="0"/>
              </a:spcBef>
            </a:pPr>
            <a:r>
              <a:rPr lang="en-US" sz="900" dirty="0" smtClean="0"/>
              <a:t>Covered Face</a:t>
            </a:r>
          </a:p>
          <a:p>
            <a:pPr lvl="1">
              <a:lnSpc>
                <a:spcPct val="95000"/>
              </a:lnSpc>
              <a:spcBef>
                <a:spcPts val="0"/>
              </a:spcBef>
            </a:pPr>
            <a:r>
              <a:rPr lang="en-US" sz="900" dirty="0" smtClean="0"/>
              <a:t>Covered Feet</a:t>
            </a:r>
            <a:endParaRPr lang="en-US" sz="900" dirty="0"/>
          </a:p>
          <a:p>
            <a:pPr lvl="1">
              <a:lnSpc>
                <a:spcPct val="95000"/>
              </a:lnSpc>
              <a:spcBef>
                <a:spcPts val="0"/>
              </a:spcBef>
            </a:pPr>
            <a:r>
              <a:rPr lang="en-US" sz="900" dirty="0" smtClean="0"/>
              <a:t>Flew</a:t>
            </a:r>
          </a:p>
          <a:p>
            <a:pPr>
              <a:lnSpc>
                <a:spcPct val="95000"/>
              </a:lnSpc>
              <a:spcBef>
                <a:spcPts val="0"/>
              </a:spcBef>
            </a:pPr>
            <a:r>
              <a:rPr lang="en-US" sz="1200" dirty="0" smtClean="0"/>
              <a:t>Cleansed Isaiah with live coal.</a:t>
            </a:r>
          </a:p>
        </p:txBody>
      </p:sp>
    </p:spTree>
    <p:extLst>
      <p:ext uri="{BB962C8B-B14F-4D97-AF65-F5344CB8AC3E}">
        <p14:creationId xmlns:p14="http://schemas.microsoft.com/office/powerpoint/2010/main" val="26753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fade">
                                      <p:cBhvr>
                                        <p:cTn id="48" dur="500"/>
                                        <p:tgtEl>
                                          <p:spTgt spid="5">
                                            <p:bg/>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500"/>
                                        <p:tgtEl>
                                          <p:spTgt spid="5">
                                            <p:txEl>
                                              <p:pRg st="0" end="0"/>
                                            </p:txEl>
                                          </p:spTgt>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500"/>
                                        <p:tgtEl>
                                          <p:spTgt spid="5">
                                            <p:txEl>
                                              <p:pRg st="1" end="1"/>
                                            </p:txEl>
                                          </p:spTgt>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fade">
                                      <p:cBhvr>
                                        <p:cTn id="64" dur="500"/>
                                        <p:tgtEl>
                                          <p:spTgt spid="5">
                                            <p:txEl>
                                              <p:pRg st="3" end="3"/>
                                            </p:txEl>
                                          </p:spTgt>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500"/>
                                        <p:tgtEl>
                                          <p:spTgt spid="5">
                                            <p:txEl>
                                              <p:pRg st="4" end="4"/>
                                            </p:txEl>
                                          </p:spTgt>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500"/>
                                        <p:tgtEl>
                                          <p:spTgt spid="5">
                                            <p:txEl>
                                              <p:pRg st="5" end="5"/>
                                            </p:txEl>
                                          </p:spTgt>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Effect transition="in" filter="fade">
                                      <p:cBhvr>
                                        <p:cTn id="76" dur="500"/>
                                        <p:tgtEl>
                                          <p:spTgt spid="5">
                                            <p:txEl>
                                              <p:pRg st="6" end="6"/>
                                            </p:txEl>
                                          </p:spTgt>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5">
                                            <p:txEl>
                                              <p:pRg st="7" end="7"/>
                                            </p:txEl>
                                          </p:spTgt>
                                        </p:tgtEl>
                                        <p:attrNameLst>
                                          <p:attrName>style.visibility</p:attrName>
                                        </p:attrNameLst>
                                      </p:cBhvr>
                                      <p:to>
                                        <p:strVal val="visible"/>
                                      </p:to>
                                    </p:set>
                                    <p:animEffect transition="in" filter="fade">
                                      <p:cBhvr>
                                        <p:cTn id="80" dur="500"/>
                                        <p:tgtEl>
                                          <p:spTgt spid="5">
                                            <p:txEl>
                                              <p:pRg st="7" end="7"/>
                                            </p:txEl>
                                          </p:spTgt>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500"/>
                                        <p:tgtEl>
                                          <p:spTgt spid="5">
                                            <p:txEl>
                                              <p:pRg st="8" end="8"/>
                                            </p:txEl>
                                          </p:spTgt>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
                                            <p:txEl>
                                              <p:pRg st="9" end="9"/>
                                            </p:txEl>
                                          </p:spTgt>
                                        </p:tgtEl>
                                        <p:attrNameLst>
                                          <p:attrName>style.visibility</p:attrName>
                                        </p:attrNameLst>
                                      </p:cBhvr>
                                      <p:to>
                                        <p:strVal val="visible"/>
                                      </p:to>
                                    </p:set>
                                    <p:animEffect transition="in" filter="fade">
                                      <p:cBhvr>
                                        <p:cTn id="88" dur="500"/>
                                        <p:tgtEl>
                                          <p:spTgt spid="5">
                                            <p:txEl>
                                              <p:pRg st="9" end="9"/>
                                            </p:txEl>
                                          </p:spTgt>
                                        </p:tgtEl>
                                      </p:cBhvr>
                                    </p:animEffect>
                                  </p:childTnLst>
                                </p:cTn>
                              </p:par>
                            </p:childTnLst>
                          </p:cTn>
                        </p:par>
                        <p:par>
                          <p:cTn id="89" fill="hold">
                            <p:stCondLst>
                              <p:cond delay="5500"/>
                            </p:stCondLst>
                            <p:childTnLst>
                              <p:par>
                                <p:cTn id="90" presetID="10" presetClass="entr" presetSubtype="0" fill="hold" grpId="0" nodeType="afterEffect">
                                  <p:stCondLst>
                                    <p:cond delay="0"/>
                                  </p:stCondLst>
                                  <p:childTnLst>
                                    <p:set>
                                      <p:cBhvr>
                                        <p:cTn id="91" dur="1" fill="hold">
                                          <p:stCondLst>
                                            <p:cond delay="0"/>
                                          </p:stCondLst>
                                        </p:cTn>
                                        <p:tgtEl>
                                          <p:spTgt spid="5">
                                            <p:txEl>
                                              <p:pRg st="10" end="10"/>
                                            </p:txEl>
                                          </p:spTgt>
                                        </p:tgtEl>
                                        <p:attrNameLst>
                                          <p:attrName>style.visibility</p:attrName>
                                        </p:attrNameLst>
                                      </p:cBhvr>
                                      <p:to>
                                        <p:strVal val="visible"/>
                                      </p:to>
                                    </p:set>
                                    <p:animEffect transition="in" filter="fade">
                                      <p:cBhvr>
                                        <p:cTn id="92" dur="500"/>
                                        <p:tgtEl>
                                          <p:spTgt spid="5">
                                            <p:txEl>
                                              <p:pRg st="10" end="10"/>
                                            </p:txEl>
                                          </p:spTgt>
                                        </p:tgtEl>
                                      </p:cBhvr>
                                    </p:animEffect>
                                  </p:childTnLst>
                                </p:cTn>
                              </p:par>
                            </p:childTnLst>
                          </p:cTn>
                        </p:par>
                        <p:par>
                          <p:cTn id="93" fill="hold">
                            <p:stCondLst>
                              <p:cond delay="6000"/>
                            </p:stCondLst>
                            <p:childTnLst>
                              <p:par>
                                <p:cTn id="94" presetID="10" presetClass="entr" presetSubtype="0" fill="hold" grpId="0" nodeType="afterEffect">
                                  <p:stCondLst>
                                    <p:cond delay="0"/>
                                  </p:stCondLst>
                                  <p:childTnLst>
                                    <p:set>
                                      <p:cBhvr>
                                        <p:cTn id="95" dur="1" fill="hold">
                                          <p:stCondLst>
                                            <p:cond delay="0"/>
                                          </p:stCondLst>
                                        </p:cTn>
                                        <p:tgtEl>
                                          <p:spTgt spid="5">
                                            <p:txEl>
                                              <p:pRg st="11" end="11"/>
                                            </p:txEl>
                                          </p:spTgt>
                                        </p:tgtEl>
                                        <p:attrNameLst>
                                          <p:attrName>style.visibility</p:attrName>
                                        </p:attrNameLst>
                                      </p:cBhvr>
                                      <p:to>
                                        <p:strVal val="visible"/>
                                      </p:to>
                                    </p:set>
                                    <p:animEffect transition="in" filter="fade">
                                      <p:cBhvr>
                                        <p:cTn id="96" dur="500"/>
                                        <p:tgtEl>
                                          <p:spTgt spid="5">
                                            <p:txEl>
                                              <p:pRg st="11" end="11"/>
                                            </p:txEl>
                                          </p:spTgt>
                                        </p:tgtEl>
                                      </p:cBhvr>
                                    </p:animEffect>
                                  </p:childTnLst>
                                </p:cTn>
                              </p:par>
                            </p:childTnLst>
                          </p:cTn>
                        </p:par>
                        <p:par>
                          <p:cTn id="97" fill="hold">
                            <p:stCondLst>
                              <p:cond delay="6500"/>
                            </p:stCondLst>
                            <p:childTnLst>
                              <p:par>
                                <p:cTn id="98" presetID="10" presetClass="entr" presetSubtype="0" fill="hold" grpId="0" nodeType="afterEffect">
                                  <p:stCondLst>
                                    <p:cond delay="0"/>
                                  </p:stCondLst>
                                  <p:childTnLst>
                                    <p:set>
                                      <p:cBhvr>
                                        <p:cTn id="99" dur="1" fill="hold">
                                          <p:stCondLst>
                                            <p:cond delay="0"/>
                                          </p:stCondLst>
                                        </p:cTn>
                                        <p:tgtEl>
                                          <p:spTgt spid="5">
                                            <p:txEl>
                                              <p:pRg st="12" end="12"/>
                                            </p:txEl>
                                          </p:spTgt>
                                        </p:tgtEl>
                                        <p:attrNameLst>
                                          <p:attrName>style.visibility</p:attrName>
                                        </p:attrNameLst>
                                      </p:cBhvr>
                                      <p:to>
                                        <p:strVal val="visible"/>
                                      </p:to>
                                    </p:set>
                                    <p:animEffect transition="in" filter="fade">
                                      <p:cBhvr>
                                        <p:cTn id="100" dur="500"/>
                                        <p:tgtEl>
                                          <p:spTgt spid="5">
                                            <p:txEl>
                                              <p:pRg st="12" end="12"/>
                                            </p:txEl>
                                          </p:spTgt>
                                        </p:tgtEl>
                                      </p:cBhvr>
                                    </p:animEffect>
                                  </p:childTnLst>
                                </p:cTn>
                              </p:par>
                            </p:childTnLst>
                          </p:cTn>
                        </p:par>
                        <p:par>
                          <p:cTn id="101" fill="hold">
                            <p:stCondLst>
                              <p:cond delay="7000"/>
                            </p:stCondLst>
                            <p:childTnLst>
                              <p:par>
                                <p:cTn id="102" presetID="10" presetClass="entr" presetSubtype="0" fill="hold" grpId="0" nodeType="afterEffect">
                                  <p:stCondLst>
                                    <p:cond delay="0"/>
                                  </p:stCondLst>
                                  <p:childTnLst>
                                    <p:set>
                                      <p:cBhvr>
                                        <p:cTn id="103" dur="1" fill="hold">
                                          <p:stCondLst>
                                            <p:cond delay="0"/>
                                          </p:stCondLst>
                                        </p:cTn>
                                        <p:tgtEl>
                                          <p:spTgt spid="5">
                                            <p:txEl>
                                              <p:pRg st="13" end="13"/>
                                            </p:txEl>
                                          </p:spTgt>
                                        </p:tgtEl>
                                        <p:attrNameLst>
                                          <p:attrName>style.visibility</p:attrName>
                                        </p:attrNameLst>
                                      </p:cBhvr>
                                      <p:to>
                                        <p:strVal val="visible"/>
                                      </p:to>
                                    </p:set>
                                    <p:animEffect transition="in" filter="fade">
                                      <p:cBhvr>
                                        <p:cTn id="104" dur="500"/>
                                        <p:tgtEl>
                                          <p:spTgt spid="5">
                                            <p:txEl>
                                              <p:pRg st="13" end="13"/>
                                            </p:txEl>
                                          </p:spTgt>
                                        </p:tgtEl>
                                      </p:cBhvr>
                                    </p:animEffect>
                                  </p:childTnLst>
                                </p:cTn>
                              </p:par>
                            </p:childTnLst>
                          </p:cTn>
                        </p:par>
                        <p:par>
                          <p:cTn id="105" fill="hold">
                            <p:stCondLst>
                              <p:cond delay="7500"/>
                            </p:stCondLst>
                            <p:childTnLst>
                              <p:par>
                                <p:cTn id="106" presetID="10" presetClass="entr" presetSubtype="0" fill="hold" grpId="0" nodeType="afterEffect">
                                  <p:stCondLst>
                                    <p:cond delay="0"/>
                                  </p:stCondLst>
                                  <p:childTnLst>
                                    <p:set>
                                      <p:cBhvr>
                                        <p:cTn id="107" dur="1" fill="hold">
                                          <p:stCondLst>
                                            <p:cond delay="0"/>
                                          </p:stCondLst>
                                        </p:cTn>
                                        <p:tgtEl>
                                          <p:spTgt spid="5">
                                            <p:txEl>
                                              <p:pRg st="14" end="14"/>
                                            </p:txEl>
                                          </p:spTgt>
                                        </p:tgtEl>
                                        <p:attrNameLst>
                                          <p:attrName>style.visibility</p:attrName>
                                        </p:attrNameLst>
                                      </p:cBhvr>
                                      <p:to>
                                        <p:strVal val="visible"/>
                                      </p:to>
                                    </p:set>
                                    <p:animEffect transition="in" filter="fade">
                                      <p:cBhvr>
                                        <p:cTn id="108" dur="500"/>
                                        <p:tgtEl>
                                          <p:spTgt spid="5">
                                            <p:txEl>
                                              <p:pRg st="14" end="14"/>
                                            </p:txEl>
                                          </p:spTgt>
                                        </p:tgtEl>
                                      </p:cBhvr>
                                    </p:animEffect>
                                  </p:childTnLst>
                                </p:cTn>
                              </p:par>
                            </p:childTnLst>
                          </p:cTn>
                        </p:par>
                        <p:par>
                          <p:cTn id="109" fill="hold">
                            <p:stCondLst>
                              <p:cond delay="8000"/>
                            </p:stCondLst>
                            <p:childTnLst>
                              <p:par>
                                <p:cTn id="110" presetID="10" presetClass="entr" presetSubtype="0" fill="hold" grpId="0" nodeType="after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500"/>
                                        <p:tgtEl>
                                          <p:spTgt spid="5">
                                            <p:txEl>
                                              <p:pRg st="15" end="15"/>
                                            </p:txEl>
                                          </p:spTgt>
                                        </p:tgtEl>
                                      </p:cBhvr>
                                    </p:animEffect>
                                  </p:childTnLst>
                                </p:cTn>
                              </p:par>
                            </p:childTnLst>
                          </p:cTn>
                        </p:par>
                        <p:par>
                          <p:cTn id="113" fill="hold">
                            <p:stCondLst>
                              <p:cond delay="8500"/>
                            </p:stCondLst>
                            <p:childTnLst>
                              <p:par>
                                <p:cTn id="114" presetID="10" presetClass="entr" presetSubtype="0" fill="hold" grpId="0" nodeType="afterEffect">
                                  <p:stCondLst>
                                    <p:cond delay="0"/>
                                  </p:stCondLst>
                                  <p:childTnLst>
                                    <p:set>
                                      <p:cBhvr>
                                        <p:cTn id="115" dur="1" fill="hold">
                                          <p:stCondLst>
                                            <p:cond delay="0"/>
                                          </p:stCondLst>
                                        </p:cTn>
                                        <p:tgtEl>
                                          <p:spTgt spid="5">
                                            <p:txEl>
                                              <p:pRg st="16" end="16"/>
                                            </p:txEl>
                                          </p:spTgt>
                                        </p:tgtEl>
                                        <p:attrNameLst>
                                          <p:attrName>style.visibility</p:attrName>
                                        </p:attrNameLst>
                                      </p:cBhvr>
                                      <p:to>
                                        <p:strVal val="visible"/>
                                      </p:to>
                                    </p:set>
                                    <p:animEffect transition="in" filter="fade">
                                      <p:cBhvr>
                                        <p:cTn id="116" dur="500"/>
                                        <p:tgtEl>
                                          <p:spTgt spid="5">
                                            <p:txEl>
                                              <p:pRg st="16" end="16"/>
                                            </p:txEl>
                                          </p:spTgt>
                                        </p:tgtEl>
                                      </p:cBhvr>
                                    </p:animEffect>
                                  </p:childTnLst>
                                </p:cTn>
                              </p:par>
                            </p:childTnLst>
                          </p:cTn>
                        </p:par>
                        <p:par>
                          <p:cTn id="117" fill="hold">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5">
                                            <p:txEl>
                                              <p:pRg st="17" end="17"/>
                                            </p:txEl>
                                          </p:spTgt>
                                        </p:tgtEl>
                                        <p:attrNameLst>
                                          <p:attrName>style.visibility</p:attrName>
                                        </p:attrNameLst>
                                      </p:cBhvr>
                                      <p:to>
                                        <p:strVal val="visible"/>
                                      </p:to>
                                    </p:set>
                                    <p:animEffect transition="in" filter="fade">
                                      <p:cBhvr>
                                        <p:cTn id="120" dur="500"/>
                                        <p:tgtEl>
                                          <p:spTgt spid="5">
                                            <p:txEl>
                                              <p:pRg st="17" end="17"/>
                                            </p:txEl>
                                          </p:spTgt>
                                        </p:tgtEl>
                                      </p:cBhvr>
                                    </p:animEffect>
                                  </p:childTnLst>
                                </p:cTn>
                              </p:par>
                            </p:childTnLst>
                          </p:cTn>
                        </p:par>
                        <p:par>
                          <p:cTn id="121" fill="hold">
                            <p:stCondLst>
                              <p:cond delay="9500"/>
                            </p:stCondLst>
                            <p:childTnLst>
                              <p:par>
                                <p:cTn id="122" presetID="10" presetClass="entr" presetSubtype="0" fill="hold" grpId="0" nodeType="afterEffect">
                                  <p:stCondLst>
                                    <p:cond delay="0"/>
                                  </p:stCondLst>
                                  <p:childTnLst>
                                    <p:set>
                                      <p:cBhvr>
                                        <p:cTn id="123" dur="1" fill="hold">
                                          <p:stCondLst>
                                            <p:cond delay="0"/>
                                          </p:stCondLst>
                                        </p:cTn>
                                        <p:tgtEl>
                                          <p:spTgt spid="5">
                                            <p:txEl>
                                              <p:pRg st="18" end="18"/>
                                            </p:txEl>
                                          </p:spTgt>
                                        </p:tgtEl>
                                        <p:attrNameLst>
                                          <p:attrName>style.visibility</p:attrName>
                                        </p:attrNameLst>
                                      </p:cBhvr>
                                      <p:to>
                                        <p:strVal val="visible"/>
                                      </p:to>
                                    </p:set>
                                    <p:animEffect transition="in" filter="fade">
                                      <p:cBhvr>
                                        <p:cTn id="124" dur="500"/>
                                        <p:tgtEl>
                                          <p:spTgt spid="5">
                                            <p:txEl>
                                              <p:pRg st="18" end="18"/>
                                            </p:txEl>
                                          </p:spTgt>
                                        </p:tgtEl>
                                      </p:cBhvr>
                                    </p:animEffect>
                                  </p:childTnLst>
                                </p:cTn>
                              </p:par>
                            </p:childTnLst>
                          </p:cTn>
                        </p:par>
                        <p:par>
                          <p:cTn id="125" fill="hold">
                            <p:stCondLst>
                              <p:cond delay="10000"/>
                            </p:stCondLst>
                            <p:childTnLst>
                              <p:par>
                                <p:cTn id="126" presetID="10" presetClass="entr" presetSubtype="0" fill="hold" grpId="0" nodeType="afterEffect">
                                  <p:stCondLst>
                                    <p:cond delay="0"/>
                                  </p:stCondLst>
                                  <p:childTnLst>
                                    <p:set>
                                      <p:cBhvr>
                                        <p:cTn id="127" dur="1" fill="hold">
                                          <p:stCondLst>
                                            <p:cond delay="0"/>
                                          </p:stCondLst>
                                        </p:cTn>
                                        <p:tgtEl>
                                          <p:spTgt spid="5">
                                            <p:txEl>
                                              <p:pRg st="19" end="19"/>
                                            </p:txEl>
                                          </p:spTgt>
                                        </p:tgtEl>
                                        <p:attrNameLst>
                                          <p:attrName>style.visibility</p:attrName>
                                        </p:attrNameLst>
                                      </p:cBhvr>
                                      <p:to>
                                        <p:strVal val="visible"/>
                                      </p:to>
                                    </p:set>
                                    <p:animEffect transition="in" filter="fade">
                                      <p:cBhvr>
                                        <p:cTn id="128" dur="500"/>
                                        <p:tgtEl>
                                          <p:spTgt spid="5">
                                            <p:txEl>
                                              <p:pRg st="19" end="19"/>
                                            </p:txEl>
                                          </p:spTgt>
                                        </p:tgtEl>
                                      </p:cBhvr>
                                    </p:animEffect>
                                  </p:childTnLst>
                                </p:cTn>
                              </p:par>
                            </p:childTnLst>
                          </p:cTn>
                        </p:par>
                        <p:par>
                          <p:cTn id="129" fill="hold">
                            <p:stCondLst>
                              <p:cond delay="10500"/>
                            </p:stCondLst>
                            <p:childTnLst>
                              <p:par>
                                <p:cTn id="130" presetID="10" presetClass="entr" presetSubtype="0" fill="hold" grpId="0" nodeType="afterEffect">
                                  <p:stCondLst>
                                    <p:cond delay="0"/>
                                  </p:stCondLst>
                                  <p:childTnLst>
                                    <p:set>
                                      <p:cBhvr>
                                        <p:cTn id="131" dur="1" fill="hold">
                                          <p:stCondLst>
                                            <p:cond delay="0"/>
                                          </p:stCondLst>
                                        </p:cTn>
                                        <p:tgtEl>
                                          <p:spTgt spid="5">
                                            <p:txEl>
                                              <p:pRg st="20" end="20"/>
                                            </p:txEl>
                                          </p:spTgt>
                                        </p:tgtEl>
                                        <p:attrNameLst>
                                          <p:attrName>style.visibility</p:attrName>
                                        </p:attrNameLst>
                                      </p:cBhvr>
                                      <p:to>
                                        <p:strVal val="visible"/>
                                      </p:to>
                                    </p:set>
                                    <p:animEffect transition="in" filter="fade">
                                      <p:cBhvr>
                                        <p:cTn id="132" dur="500"/>
                                        <p:tgtEl>
                                          <p:spTgt spid="5">
                                            <p:txEl>
                                              <p:pRg st="20" end="20"/>
                                            </p:txEl>
                                          </p:spTgt>
                                        </p:tgtEl>
                                      </p:cBhvr>
                                    </p:animEffect>
                                  </p:childTnLst>
                                </p:cTn>
                              </p:par>
                            </p:childTnLst>
                          </p:cTn>
                        </p:par>
                        <p:par>
                          <p:cTn id="133" fill="hold">
                            <p:stCondLst>
                              <p:cond delay="11000"/>
                            </p:stCondLst>
                            <p:childTnLst>
                              <p:par>
                                <p:cTn id="134" presetID="10" presetClass="entr" presetSubtype="0" fill="hold" grpId="0" nodeType="afterEffect">
                                  <p:stCondLst>
                                    <p:cond delay="0"/>
                                  </p:stCondLst>
                                  <p:childTnLst>
                                    <p:set>
                                      <p:cBhvr>
                                        <p:cTn id="135" dur="1" fill="hold">
                                          <p:stCondLst>
                                            <p:cond delay="0"/>
                                          </p:stCondLst>
                                        </p:cTn>
                                        <p:tgtEl>
                                          <p:spTgt spid="5">
                                            <p:txEl>
                                              <p:pRg st="21" end="21"/>
                                            </p:txEl>
                                          </p:spTgt>
                                        </p:tgtEl>
                                        <p:attrNameLst>
                                          <p:attrName>style.visibility</p:attrName>
                                        </p:attrNameLst>
                                      </p:cBhvr>
                                      <p:to>
                                        <p:strVal val="visible"/>
                                      </p:to>
                                    </p:set>
                                    <p:animEffect transition="in" filter="fade">
                                      <p:cBhvr>
                                        <p:cTn id="136" dur="500"/>
                                        <p:tgtEl>
                                          <p:spTgt spid="5">
                                            <p:txEl>
                                              <p:pRg st="21" end="2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
                                            <p:bg/>
                                          </p:spTgt>
                                        </p:tgtEl>
                                        <p:attrNameLst>
                                          <p:attrName>style.visibility</p:attrName>
                                        </p:attrNameLst>
                                      </p:cBhvr>
                                      <p:to>
                                        <p:strVal val="visible"/>
                                      </p:to>
                                    </p:set>
                                    <p:animEffect transition="in" filter="fade">
                                      <p:cBhvr>
                                        <p:cTn id="141" dur="500"/>
                                        <p:tgtEl>
                                          <p:spTgt spid="4">
                                            <p:bg/>
                                          </p:spTgt>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4">
                                            <p:txEl>
                                              <p:pRg st="0" end="0"/>
                                            </p:txEl>
                                          </p:spTgt>
                                        </p:tgtEl>
                                        <p:attrNameLst>
                                          <p:attrName>style.visibility</p:attrName>
                                        </p:attrNameLst>
                                      </p:cBhvr>
                                      <p:to>
                                        <p:strVal val="visible"/>
                                      </p:to>
                                    </p:set>
                                    <p:animEffect transition="in" filter="fade">
                                      <p:cBhvr>
                                        <p:cTn id="145" dur="500"/>
                                        <p:tgtEl>
                                          <p:spTgt spid="4">
                                            <p:txEl>
                                              <p:pRg st="0" end="0"/>
                                            </p:txEl>
                                          </p:spTgt>
                                        </p:tgtEl>
                                      </p:cBhvr>
                                    </p:animEffect>
                                  </p:childTnLst>
                                </p:cTn>
                              </p:par>
                            </p:childTnLst>
                          </p:cTn>
                        </p:par>
                        <p:par>
                          <p:cTn id="146" fill="hold">
                            <p:stCondLst>
                              <p:cond delay="1000"/>
                            </p:stCondLst>
                            <p:childTnLst>
                              <p:par>
                                <p:cTn id="147" presetID="10" presetClass="entr" presetSubtype="0" fill="hold" grpId="0" nodeType="afterEffect">
                                  <p:stCondLst>
                                    <p:cond delay="0"/>
                                  </p:stCondLst>
                                  <p:childTnLst>
                                    <p:set>
                                      <p:cBhvr>
                                        <p:cTn id="148" dur="1" fill="hold">
                                          <p:stCondLst>
                                            <p:cond delay="0"/>
                                          </p:stCondLst>
                                        </p:cTn>
                                        <p:tgtEl>
                                          <p:spTgt spid="4">
                                            <p:txEl>
                                              <p:pRg st="1" end="1"/>
                                            </p:txEl>
                                          </p:spTgt>
                                        </p:tgtEl>
                                        <p:attrNameLst>
                                          <p:attrName>style.visibility</p:attrName>
                                        </p:attrNameLst>
                                      </p:cBhvr>
                                      <p:to>
                                        <p:strVal val="visible"/>
                                      </p:to>
                                    </p:set>
                                    <p:animEffect transition="in" filter="fade">
                                      <p:cBhvr>
                                        <p:cTn id="149" dur="500"/>
                                        <p:tgtEl>
                                          <p:spTgt spid="4">
                                            <p:txEl>
                                              <p:pRg st="1" end="1"/>
                                            </p:txEl>
                                          </p:spTgt>
                                        </p:tgtEl>
                                      </p:cBhvr>
                                    </p:animEffect>
                                  </p:childTnLst>
                                </p:cTn>
                              </p:par>
                            </p:childTnLst>
                          </p:cTn>
                        </p:par>
                        <p:par>
                          <p:cTn id="150" fill="hold">
                            <p:stCondLst>
                              <p:cond delay="1500"/>
                            </p:stCondLst>
                            <p:childTnLst>
                              <p:par>
                                <p:cTn id="151" presetID="10" presetClass="entr" presetSubtype="0" fill="hold" grpId="0" nodeType="afterEffect">
                                  <p:stCondLst>
                                    <p:cond delay="0"/>
                                  </p:stCondLst>
                                  <p:childTnLst>
                                    <p:set>
                                      <p:cBhvr>
                                        <p:cTn id="152" dur="1" fill="hold">
                                          <p:stCondLst>
                                            <p:cond delay="0"/>
                                          </p:stCondLst>
                                        </p:cTn>
                                        <p:tgtEl>
                                          <p:spTgt spid="4">
                                            <p:txEl>
                                              <p:pRg st="2" end="2"/>
                                            </p:txEl>
                                          </p:spTgt>
                                        </p:tgtEl>
                                        <p:attrNameLst>
                                          <p:attrName>style.visibility</p:attrName>
                                        </p:attrNameLst>
                                      </p:cBhvr>
                                      <p:to>
                                        <p:strVal val="visible"/>
                                      </p:to>
                                    </p:set>
                                    <p:animEffect transition="in" filter="fade">
                                      <p:cBhvr>
                                        <p:cTn id="153" dur="500"/>
                                        <p:tgtEl>
                                          <p:spTgt spid="4">
                                            <p:txEl>
                                              <p:pRg st="2" end="2"/>
                                            </p:txEl>
                                          </p:spTgt>
                                        </p:tgtEl>
                                      </p:cBhvr>
                                    </p:animEffect>
                                  </p:childTnLst>
                                </p:cTn>
                              </p:par>
                            </p:childTnLst>
                          </p:cTn>
                        </p:par>
                        <p:par>
                          <p:cTn id="154" fill="hold">
                            <p:stCondLst>
                              <p:cond delay="2000"/>
                            </p:stCondLst>
                            <p:childTnLst>
                              <p:par>
                                <p:cTn id="155" presetID="10" presetClass="entr" presetSubtype="0" fill="hold" grpId="0" nodeType="afterEffect">
                                  <p:stCondLst>
                                    <p:cond delay="0"/>
                                  </p:stCondLst>
                                  <p:childTnLst>
                                    <p:set>
                                      <p:cBhvr>
                                        <p:cTn id="156" dur="1" fill="hold">
                                          <p:stCondLst>
                                            <p:cond delay="0"/>
                                          </p:stCondLst>
                                        </p:cTn>
                                        <p:tgtEl>
                                          <p:spTgt spid="4">
                                            <p:txEl>
                                              <p:pRg st="3" end="3"/>
                                            </p:txEl>
                                          </p:spTgt>
                                        </p:tgtEl>
                                        <p:attrNameLst>
                                          <p:attrName>style.visibility</p:attrName>
                                        </p:attrNameLst>
                                      </p:cBhvr>
                                      <p:to>
                                        <p:strVal val="visible"/>
                                      </p:to>
                                    </p:set>
                                    <p:animEffect transition="in" filter="fade">
                                      <p:cBhvr>
                                        <p:cTn id="157" dur="500"/>
                                        <p:tgtEl>
                                          <p:spTgt spid="4">
                                            <p:txEl>
                                              <p:pRg st="3" end="3"/>
                                            </p:txEl>
                                          </p:spTgt>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4">
                                            <p:txEl>
                                              <p:pRg st="4" end="4"/>
                                            </p:txEl>
                                          </p:spTgt>
                                        </p:tgtEl>
                                        <p:attrNameLst>
                                          <p:attrName>style.visibility</p:attrName>
                                        </p:attrNameLst>
                                      </p:cBhvr>
                                      <p:to>
                                        <p:strVal val="visible"/>
                                      </p:to>
                                    </p:set>
                                    <p:animEffect transition="in" filter="fade">
                                      <p:cBhvr>
                                        <p:cTn id="161" dur="500"/>
                                        <p:tgtEl>
                                          <p:spTgt spid="4">
                                            <p:txEl>
                                              <p:pRg st="4" end="4"/>
                                            </p:txEl>
                                          </p:spTgt>
                                        </p:tgtEl>
                                      </p:cBhvr>
                                    </p:animEffect>
                                  </p:childTnLst>
                                </p:cTn>
                              </p:par>
                            </p:childTnLst>
                          </p:cTn>
                        </p:par>
                        <p:par>
                          <p:cTn id="162" fill="hold">
                            <p:stCondLst>
                              <p:cond delay="3000"/>
                            </p:stCondLst>
                            <p:childTnLst>
                              <p:par>
                                <p:cTn id="163" presetID="10" presetClass="entr" presetSubtype="0" fill="hold" grpId="0" nodeType="afterEffect">
                                  <p:stCondLst>
                                    <p:cond delay="0"/>
                                  </p:stCondLst>
                                  <p:childTnLst>
                                    <p:set>
                                      <p:cBhvr>
                                        <p:cTn id="164" dur="1" fill="hold">
                                          <p:stCondLst>
                                            <p:cond delay="0"/>
                                          </p:stCondLst>
                                        </p:cTn>
                                        <p:tgtEl>
                                          <p:spTgt spid="4">
                                            <p:txEl>
                                              <p:pRg st="5" end="5"/>
                                            </p:txEl>
                                          </p:spTgt>
                                        </p:tgtEl>
                                        <p:attrNameLst>
                                          <p:attrName>style.visibility</p:attrName>
                                        </p:attrNameLst>
                                      </p:cBhvr>
                                      <p:to>
                                        <p:strVal val="visible"/>
                                      </p:to>
                                    </p:set>
                                    <p:animEffect transition="in" filter="fade">
                                      <p:cBhvr>
                                        <p:cTn id="165" dur="500"/>
                                        <p:tgtEl>
                                          <p:spTgt spid="4">
                                            <p:txEl>
                                              <p:pRg st="5" end="5"/>
                                            </p:txEl>
                                          </p:spTgt>
                                        </p:tgtEl>
                                      </p:cBhvr>
                                    </p:animEffect>
                                  </p:childTnLst>
                                </p:cTn>
                              </p:par>
                            </p:childTnLst>
                          </p:cTn>
                        </p:par>
                        <p:par>
                          <p:cTn id="166" fill="hold">
                            <p:stCondLst>
                              <p:cond delay="3500"/>
                            </p:stCondLst>
                            <p:childTnLst>
                              <p:par>
                                <p:cTn id="167" presetID="10" presetClass="entr" presetSubtype="0" fill="hold" grpId="0" nodeType="afterEffect">
                                  <p:stCondLst>
                                    <p:cond delay="0"/>
                                  </p:stCondLst>
                                  <p:childTnLst>
                                    <p:set>
                                      <p:cBhvr>
                                        <p:cTn id="168" dur="1" fill="hold">
                                          <p:stCondLst>
                                            <p:cond delay="0"/>
                                          </p:stCondLst>
                                        </p:cTn>
                                        <p:tgtEl>
                                          <p:spTgt spid="4">
                                            <p:txEl>
                                              <p:pRg st="6" end="6"/>
                                            </p:txEl>
                                          </p:spTgt>
                                        </p:tgtEl>
                                        <p:attrNameLst>
                                          <p:attrName>style.visibility</p:attrName>
                                        </p:attrNameLst>
                                      </p:cBhvr>
                                      <p:to>
                                        <p:strVal val="visible"/>
                                      </p:to>
                                    </p:set>
                                    <p:animEffect transition="in" filter="fade">
                                      <p:cBhvr>
                                        <p:cTn id="169" dur="500"/>
                                        <p:tgtEl>
                                          <p:spTgt spid="4">
                                            <p:txEl>
                                              <p:pRg st="6" end="6"/>
                                            </p:txEl>
                                          </p:spTgt>
                                        </p:tgtEl>
                                      </p:cBhvr>
                                    </p:animEffect>
                                  </p:childTnLst>
                                </p:cTn>
                              </p:par>
                            </p:childTnLst>
                          </p:cTn>
                        </p:par>
                        <p:par>
                          <p:cTn id="170" fill="hold">
                            <p:stCondLst>
                              <p:cond delay="4000"/>
                            </p:stCondLst>
                            <p:childTnLst>
                              <p:par>
                                <p:cTn id="171" presetID="10" presetClass="entr" presetSubtype="0" fill="hold" grpId="0" nodeType="afterEffect">
                                  <p:stCondLst>
                                    <p:cond delay="0"/>
                                  </p:stCondLst>
                                  <p:childTnLst>
                                    <p:set>
                                      <p:cBhvr>
                                        <p:cTn id="172" dur="1" fill="hold">
                                          <p:stCondLst>
                                            <p:cond delay="0"/>
                                          </p:stCondLst>
                                        </p:cTn>
                                        <p:tgtEl>
                                          <p:spTgt spid="4">
                                            <p:txEl>
                                              <p:pRg st="7" end="7"/>
                                            </p:txEl>
                                          </p:spTgt>
                                        </p:tgtEl>
                                        <p:attrNameLst>
                                          <p:attrName>style.visibility</p:attrName>
                                        </p:attrNameLst>
                                      </p:cBhvr>
                                      <p:to>
                                        <p:strVal val="visible"/>
                                      </p:to>
                                    </p:set>
                                    <p:animEffect transition="in" filter="fade">
                                      <p:cBhvr>
                                        <p:cTn id="173" dur="500"/>
                                        <p:tgtEl>
                                          <p:spTgt spid="4">
                                            <p:txEl>
                                              <p:pRg st="7" end="7"/>
                                            </p:txEl>
                                          </p:spTgt>
                                        </p:tgtEl>
                                      </p:cBhvr>
                                    </p:animEffect>
                                  </p:childTnLst>
                                </p:cTn>
                              </p:par>
                            </p:childTnLst>
                          </p:cTn>
                        </p:par>
                        <p:par>
                          <p:cTn id="174" fill="hold">
                            <p:stCondLst>
                              <p:cond delay="4500"/>
                            </p:stCondLst>
                            <p:childTnLst>
                              <p:par>
                                <p:cTn id="175" presetID="10" presetClass="entr" presetSubtype="0" fill="hold" grpId="0" nodeType="afterEffect">
                                  <p:stCondLst>
                                    <p:cond delay="0"/>
                                  </p:stCondLst>
                                  <p:childTnLst>
                                    <p:set>
                                      <p:cBhvr>
                                        <p:cTn id="176" dur="1" fill="hold">
                                          <p:stCondLst>
                                            <p:cond delay="0"/>
                                          </p:stCondLst>
                                        </p:cTn>
                                        <p:tgtEl>
                                          <p:spTgt spid="4">
                                            <p:txEl>
                                              <p:pRg st="8" end="8"/>
                                            </p:txEl>
                                          </p:spTgt>
                                        </p:tgtEl>
                                        <p:attrNameLst>
                                          <p:attrName>style.visibility</p:attrName>
                                        </p:attrNameLst>
                                      </p:cBhvr>
                                      <p:to>
                                        <p:strVal val="visible"/>
                                      </p:to>
                                    </p:set>
                                    <p:animEffect transition="in" filter="fade">
                                      <p:cBhvr>
                                        <p:cTn id="177" dur="500"/>
                                        <p:tgtEl>
                                          <p:spTgt spid="4">
                                            <p:txEl>
                                              <p:pRg st="8" end="8"/>
                                            </p:txEl>
                                          </p:spTgt>
                                        </p:tgtEl>
                                      </p:cBhvr>
                                    </p:animEffect>
                                  </p:childTnLst>
                                </p:cTn>
                              </p:par>
                            </p:childTnLst>
                          </p:cTn>
                        </p:par>
                        <p:par>
                          <p:cTn id="178" fill="hold">
                            <p:stCondLst>
                              <p:cond delay="5000"/>
                            </p:stCondLst>
                            <p:childTnLst>
                              <p:par>
                                <p:cTn id="179" presetID="10" presetClass="entr" presetSubtype="0" fill="hold" grpId="0" nodeType="afterEffect">
                                  <p:stCondLst>
                                    <p:cond delay="0"/>
                                  </p:stCondLst>
                                  <p:childTnLst>
                                    <p:set>
                                      <p:cBhvr>
                                        <p:cTn id="180" dur="1" fill="hold">
                                          <p:stCondLst>
                                            <p:cond delay="0"/>
                                          </p:stCondLst>
                                        </p:cTn>
                                        <p:tgtEl>
                                          <p:spTgt spid="4">
                                            <p:txEl>
                                              <p:pRg st="9" end="9"/>
                                            </p:txEl>
                                          </p:spTgt>
                                        </p:tgtEl>
                                        <p:attrNameLst>
                                          <p:attrName>style.visibility</p:attrName>
                                        </p:attrNameLst>
                                      </p:cBhvr>
                                      <p:to>
                                        <p:strVal val="visible"/>
                                      </p:to>
                                    </p:set>
                                    <p:animEffect transition="in" filter="fade">
                                      <p:cBhvr>
                                        <p:cTn id="181" dur="500"/>
                                        <p:tgtEl>
                                          <p:spTgt spid="4">
                                            <p:txEl>
                                              <p:pRg st="9" end="9"/>
                                            </p:txEl>
                                          </p:spTgt>
                                        </p:tgtEl>
                                      </p:cBhvr>
                                    </p:animEffect>
                                  </p:childTnLst>
                                </p:cTn>
                              </p:par>
                            </p:childTnLst>
                          </p:cTn>
                        </p:par>
                        <p:par>
                          <p:cTn id="182" fill="hold">
                            <p:stCondLst>
                              <p:cond delay="5500"/>
                            </p:stCondLst>
                            <p:childTnLst>
                              <p:par>
                                <p:cTn id="183" presetID="10" presetClass="entr" presetSubtype="0" fill="hold" grpId="0" nodeType="afterEffect">
                                  <p:stCondLst>
                                    <p:cond delay="0"/>
                                  </p:stCondLst>
                                  <p:childTnLst>
                                    <p:set>
                                      <p:cBhvr>
                                        <p:cTn id="184" dur="1" fill="hold">
                                          <p:stCondLst>
                                            <p:cond delay="0"/>
                                          </p:stCondLst>
                                        </p:cTn>
                                        <p:tgtEl>
                                          <p:spTgt spid="4">
                                            <p:txEl>
                                              <p:pRg st="10" end="10"/>
                                            </p:txEl>
                                          </p:spTgt>
                                        </p:tgtEl>
                                        <p:attrNameLst>
                                          <p:attrName>style.visibility</p:attrName>
                                        </p:attrNameLst>
                                      </p:cBhvr>
                                      <p:to>
                                        <p:strVal val="visible"/>
                                      </p:to>
                                    </p:set>
                                    <p:animEffect transition="in" filter="fade">
                                      <p:cBhvr>
                                        <p:cTn id="185" dur="500"/>
                                        <p:tgtEl>
                                          <p:spTgt spid="4">
                                            <p:txEl>
                                              <p:pRg st="10" end="10"/>
                                            </p:txEl>
                                          </p:spTgt>
                                        </p:tgtEl>
                                      </p:cBhvr>
                                    </p:animEffect>
                                  </p:childTnLst>
                                </p:cTn>
                              </p:par>
                            </p:childTnLst>
                          </p:cTn>
                        </p:par>
                        <p:par>
                          <p:cTn id="186" fill="hold">
                            <p:stCondLst>
                              <p:cond delay="6000"/>
                            </p:stCondLst>
                            <p:childTnLst>
                              <p:par>
                                <p:cTn id="187" presetID="10" presetClass="entr" presetSubtype="0" fill="hold" grpId="0" nodeType="afterEffect">
                                  <p:stCondLst>
                                    <p:cond delay="0"/>
                                  </p:stCondLst>
                                  <p:childTnLst>
                                    <p:set>
                                      <p:cBhvr>
                                        <p:cTn id="188" dur="1" fill="hold">
                                          <p:stCondLst>
                                            <p:cond delay="0"/>
                                          </p:stCondLst>
                                        </p:cTn>
                                        <p:tgtEl>
                                          <p:spTgt spid="4">
                                            <p:txEl>
                                              <p:pRg st="11" end="11"/>
                                            </p:txEl>
                                          </p:spTgt>
                                        </p:tgtEl>
                                        <p:attrNameLst>
                                          <p:attrName>style.visibility</p:attrName>
                                        </p:attrNameLst>
                                      </p:cBhvr>
                                      <p:to>
                                        <p:strVal val="visible"/>
                                      </p:to>
                                    </p:set>
                                    <p:animEffect transition="in" filter="fade">
                                      <p:cBhvr>
                                        <p:cTn id="189" dur="500"/>
                                        <p:tgtEl>
                                          <p:spTgt spid="4">
                                            <p:txEl>
                                              <p:pRg st="11" end="11"/>
                                            </p:txEl>
                                          </p:spTgt>
                                        </p:tgtEl>
                                      </p:cBhvr>
                                    </p:animEffect>
                                  </p:childTnLst>
                                </p:cTn>
                              </p:par>
                            </p:childTnLst>
                          </p:cTn>
                        </p:par>
                        <p:par>
                          <p:cTn id="190" fill="hold">
                            <p:stCondLst>
                              <p:cond delay="6500"/>
                            </p:stCondLst>
                            <p:childTnLst>
                              <p:par>
                                <p:cTn id="191" presetID="10" presetClass="entr" presetSubtype="0" fill="hold" grpId="0" nodeType="afterEffect">
                                  <p:stCondLst>
                                    <p:cond delay="0"/>
                                  </p:stCondLst>
                                  <p:childTnLst>
                                    <p:set>
                                      <p:cBhvr>
                                        <p:cTn id="192" dur="1" fill="hold">
                                          <p:stCondLst>
                                            <p:cond delay="0"/>
                                          </p:stCondLst>
                                        </p:cTn>
                                        <p:tgtEl>
                                          <p:spTgt spid="4">
                                            <p:txEl>
                                              <p:pRg st="12" end="12"/>
                                            </p:txEl>
                                          </p:spTgt>
                                        </p:tgtEl>
                                        <p:attrNameLst>
                                          <p:attrName>style.visibility</p:attrName>
                                        </p:attrNameLst>
                                      </p:cBhvr>
                                      <p:to>
                                        <p:strVal val="visible"/>
                                      </p:to>
                                    </p:set>
                                    <p:animEffect transition="in" filter="fade">
                                      <p:cBhvr>
                                        <p:cTn id="193" dur="500"/>
                                        <p:tgtEl>
                                          <p:spTgt spid="4">
                                            <p:txEl>
                                              <p:pRg st="12" end="12"/>
                                            </p:txEl>
                                          </p:spTgt>
                                        </p:tgtEl>
                                      </p:cBhvr>
                                    </p:animEffect>
                                  </p:childTnLst>
                                </p:cTn>
                              </p:par>
                            </p:childTnLst>
                          </p:cTn>
                        </p:par>
                        <p:par>
                          <p:cTn id="194" fill="hold">
                            <p:stCondLst>
                              <p:cond delay="7000"/>
                            </p:stCondLst>
                            <p:childTnLst>
                              <p:par>
                                <p:cTn id="195" presetID="10" presetClass="entr" presetSubtype="0" fill="hold" grpId="0" nodeType="afterEffect">
                                  <p:stCondLst>
                                    <p:cond delay="0"/>
                                  </p:stCondLst>
                                  <p:childTnLst>
                                    <p:set>
                                      <p:cBhvr>
                                        <p:cTn id="196" dur="1" fill="hold">
                                          <p:stCondLst>
                                            <p:cond delay="0"/>
                                          </p:stCondLst>
                                        </p:cTn>
                                        <p:tgtEl>
                                          <p:spTgt spid="4">
                                            <p:txEl>
                                              <p:pRg st="13" end="13"/>
                                            </p:txEl>
                                          </p:spTgt>
                                        </p:tgtEl>
                                        <p:attrNameLst>
                                          <p:attrName>style.visibility</p:attrName>
                                        </p:attrNameLst>
                                      </p:cBhvr>
                                      <p:to>
                                        <p:strVal val="visible"/>
                                      </p:to>
                                    </p:set>
                                    <p:animEffect transition="in" filter="fade">
                                      <p:cBhvr>
                                        <p:cTn id="197" dur="500"/>
                                        <p:tgtEl>
                                          <p:spTgt spid="4">
                                            <p:txEl>
                                              <p:pRg st="13" end="13"/>
                                            </p:txEl>
                                          </p:spTgt>
                                        </p:tgtEl>
                                      </p:cBhvr>
                                    </p:animEffect>
                                  </p:childTnLst>
                                </p:cTn>
                              </p:par>
                            </p:childTnLst>
                          </p:cTn>
                        </p:par>
                        <p:par>
                          <p:cTn id="198" fill="hold">
                            <p:stCondLst>
                              <p:cond delay="7500"/>
                            </p:stCondLst>
                            <p:childTnLst>
                              <p:par>
                                <p:cTn id="199" presetID="10" presetClass="entr" presetSubtype="0" fill="hold" grpId="0" nodeType="afterEffect">
                                  <p:stCondLst>
                                    <p:cond delay="0"/>
                                  </p:stCondLst>
                                  <p:childTnLst>
                                    <p:set>
                                      <p:cBhvr>
                                        <p:cTn id="200" dur="1" fill="hold">
                                          <p:stCondLst>
                                            <p:cond delay="0"/>
                                          </p:stCondLst>
                                        </p:cTn>
                                        <p:tgtEl>
                                          <p:spTgt spid="4">
                                            <p:txEl>
                                              <p:pRg st="14" end="14"/>
                                            </p:txEl>
                                          </p:spTgt>
                                        </p:tgtEl>
                                        <p:attrNameLst>
                                          <p:attrName>style.visibility</p:attrName>
                                        </p:attrNameLst>
                                      </p:cBhvr>
                                      <p:to>
                                        <p:strVal val="visible"/>
                                      </p:to>
                                    </p:set>
                                    <p:animEffect transition="in" filter="fade">
                                      <p:cBhvr>
                                        <p:cTn id="201" dur="500"/>
                                        <p:tgtEl>
                                          <p:spTgt spid="4">
                                            <p:txEl>
                                              <p:pRg st="14" end="14"/>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
                                            <p:bg/>
                                          </p:spTgt>
                                        </p:tgtEl>
                                        <p:attrNameLst>
                                          <p:attrName>style.visibility</p:attrName>
                                        </p:attrNameLst>
                                      </p:cBhvr>
                                      <p:to>
                                        <p:strVal val="visible"/>
                                      </p:to>
                                    </p:set>
                                    <p:animEffect transition="in" filter="fade">
                                      <p:cBhvr>
                                        <p:cTn id="206" dur="500"/>
                                        <p:tgtEl>
                                          <p:spTgt spid="6">
                                            <p:bg/>
                                          </p:spTgt>
                                        </p:tgtEl>
                                      </p:cBhvr>
                                    </p:animEffect>
                                  </p:childTnLst>
                                </p:cTn>
                              </p:par>
                            </p:childTnLst>
                          </p:cTn>
                        </p:par>
                        <p:par>
                          <p:cTn id="207" fill="hold">
                            <p:stCondLst>
                              <p:cond delay="500"/>
                            </p:stCondLst>
                            <p:childTnLst>
                              <p:par>
                                <p:cTn id="208" presetID="10" presetClass="entr" presetSubtype="0" fill="hold" grpId="0" nodeType="afterEffect">
                                  <p:stCondLst>
                                    <p:cond delay="0"/>
                                  </p:stCondLst>
                                  <p:childTnLst>
                                    <p:set>
                                      <p:cBhvr>
                                        <p:cTn id="209" dur="1" fill="hold">
                                          <p:stCondLst>
                                            <p:cond delay="0"/>
                                          </p:stCondLst>
                                        </p:cTn>
                                        <p:tgtEl>
                                          <p:spTgt spid="6">
                                            <p:txEl>
                                              <p:pRg st="0" end="0"/>
                                            </p:txEl>
                                          </p:spTgt>
                                        </p:tgtEl>
                                        <p:attrNameLst>
                                          <p:attrName>style.visibility</p:attrName>
                                        </p:attrNameLst>
                                      </p:cBhvr>
                                      <p:to>
                                        <p:strVal val="visible"/>
                                      </p:to>
                                    </p:set>
                                    <p:animEffect transition="in" filter="fade">
                                      <p:cBhvr>
                                        <p:cTn id="210" dur="500"/>
                                        <p:tgtEl>
                                          <p:spTgt spid="6">
                                            <p:txEl>
                                              <p:pRg st="0" end="0"/>
                                            </p:txEl>
                                          </p:spTgt>
                                        </p:tgtEl>
                                      </p:cBhvr>
                                    </p:animEffect>
                                  </p:childTnLst>
                                </p:cTn>
                              </p:par>
                            </p:childTnLst>
                          </p:cTn>
                        </p:par>
                        <p:par>
                          <p:cTn id="211" fill="hold">
                            <p:stCondLst>
                              <p:cond delay="1000"/>
                            </p:stCondLst>
                            <p:childTnLst>
                              <p:par>
                                <p:cTn id="212" presetID="10" presetClass="entr" presetSubtype="0" fill="hold" grpId="0" nodeType="afterEffect">
                                  <p:stCondLst>
                                    <p:cond delay="0"/>
                                  </p:stCondLst>
                                  <p:childTnLst>
                                    <p:set>
                                      <p:cBhvr>
                                        <p:cTn id="213" dur="1" fill="hold">
                                          <p:stCondLst>
                                            <p:cond delay="0"/>
                                          </p:stCondLst>
                                        </p:cTn>
                                        <p:tgtEl>
                                          <p:spTgt spid="6">
                                            <p:txEl>
                                              <p:pRg st="1" end="1"/>
                                            </p:txEl>
                                          </p:spTgt>
                                        </p:tgtEl>
                                        <p:attrNameLst>
                                          <p:attrName>style.visibility</p:attrName>
                                        </p:attrNameLst>
                                      </p:cBhvr>
                                      <p:to>
                                        <p:strVal val="visible"/>
                                      </p:to>
                                    </p:set>
                                    <p:animEffect transition="in" filter="fade">
                                      <p:cBhvr>
                                        <p:cTn id="214" dur="500"/>
                                        <p:tgtEl>
                                          <p:spTgt spid="6">
                                            <p:txEl>
                                              <p:pRg st="1" end="1"/>
                                            </p:txEl>
                                          </p:spTgt>
                                        </p:tgtEl>
                                      </p:cBhvr>
                                    </p:animEffect>
                                  </p:childTnLst>
                                </p:cTn>
                              </p:par>
                            </p:childTnLst>
                          </p:cTn>
                        </p:par>
                        <p:par>
                          <p:cTn id="215" fill="hold">
                            <p:stCondLst>
                              <p:cond delay="1500"/>
                            </p:stCondLst>
                            <p:childTnLst>
                              <p:par>
                                <p:cTn id="216" presetID="10" presetClass="entr" presetSubtype="0" fill="hold" grpId="0" nodeType="afterEffect">
                                  <p:stCondLst>
                                    <p:cond delay="0"/>
                                  </p:stCondLst>
                                  <p:childTnLst>
                                    <p:set>
                                      <p:cBhvr>
                                        <p:cTn id="217" dur="1" fill="hold">
                                          <p:stCondLst>
                                            <p:cond delay="0"/>
                                          </p:stCondLst>
                                        </p:cTn>
                                        <p:tgtEl>
                                          <p:spTgt spid="6">
                                            <p:txEl>
                                              <p:pRg st="2" end="2"/>
                                            </p:txEl>
                                          </p:spTgt>
                                        </p:tgtEl>
                                        <p:attrNameLst>
                                          <p:attrName>style.visibility</p:attrName>
                                        </p:attrNameLst>
                                      </p:cBhvr>
                                      <p:to>
                                        <p:strVal val="visible"/>
                                      </p:to>
                                    </p:set>
                                    <p:animEffect transition="in" filter="fade">
                                      <p:cBhvr>
                                        <p:cTn id="218" dur="500"/>
                                        <p:tgtEl>
                                          <p:spTgt spid="6">
                                            <p:txEl>
                                              <p:pRg st="2" end="2"/>
                                            </p:txEl>
                                          </p:spTgt>
                                        </p:tgtEl>
                                      </p:cBhvr>
                                    </p:animEffect>
                                  </p:childTnLst>
                                </p:cTn>
                              </p:par>
                            </p:childTnLst>
                          </p:cTn>
                        </p:par>
                        <p:par>
                          <p:cTn id="219" fill="hold">
                            <p:stCondLst>
                              <p:cond delay="2000"/>
                            </p:stCondLst>
                            <p:childTnLst>
                              <p:par>
                                <p:cTn id="220" presetID="10" presetClass="entr" presetSubtype="0" fill="hold" grpId="0" nodeType="afterEffect">
                                  <p:stCondLst>
                                    <p:cond delay="0"/>
                                  </p:stCondLst>
                                  <p:childTnLst>
                                    <p:set>
                                      <p:cBhvr>
                                        <p:cTn id="221" dur="1" fill="hold">
                                          <p:stCondLst>
                                            <p:cond delay="0"/>
                                          </p:stCondLst>
                                        </p:cTn>
                                        <p:tgtEl>
                                          <p:spTgt spid="6">
                                            <p:txEl>
                                              <p:pRg st="3" end="3"/>
                                            </p:txEl>
                                          </p:spTgt>
                                        </p:tgtEl>
                                        <p:attrNameLst>
                                          <p:attrName>style.visibility</p:attrName>
                                        </p:attrNameLst>
                                      </p:cBhvr>
                                      <p:to>
                                        <p:strVal val="visible"/>
                                      </p:to>
                                    </p:set>
                                    <p:animEffect transition="in" filter="fade">
                                      <p:cBhvr>
                                        <p:cTn id="222" dur="500"/>
                                        <p:tgtEl>
                                          <p:spTgt spid="6">
                                            <p:txEl>
                                              <p:pRg st="3" end="3"/>
                                            </p:txEl>
                                          </p:spTgt>
                                        </p:tgtEl>
                                      </p:cBhvr>
                                    </p:animEffect>
                                  </p:childTnLst>
                                </p:cTn>
                              </p:par>
                            </p:childTnLst>
                          </p:cTn>
                        </p:par>
                        <p:par>
                          <p:cTn id="223" fill="hold">
                            <p:stCondLst>
                              <p:cond delay="2500"/>
                            </p:stCondLst>
                            <p:childTnLst>
                              <p:par>
                                <p:cTn id="224" presetID="10" presetClass="entr" presetSubtype="0" fill="hold" grpId="0" nodeType="afterEffect">
                                  <p:stCondLst>
                                    <p:cond delay="0"/>
                                  </p:stCondLst>
                                  <p:childTnLst>
                                    <p:set>
                                      <p:cBhvr>
                                        <p:cTn id="225" dur="1" fill="hold">
                                          <p:stCondLst>
                                            <p:cond delay="0"/>
                                          </p:stCondLst>
                                        </p:cTn>
                                        <p:tgtEl>
                                          <p:spTgt spid="6">
                                            <p:txEl>
                                              <p:pRg st="4" end="4"/>
                                            </p:txEl>
                                          </p:spTgt>
                                        </p:tgtEl>
                                        <p:attrNameLst>
                                          <p:attrName>style.visibility</p:attrName>
                                        </p:attrNameLst>
                                      </p:cBhvr>
                                      <p:to>
                                        <p:strVal val="visible"/>
                                      </p:to>
                                    </p:set>
                                    <p:animEffect transition="in" filter="fade">
                                      <p:cBhvr>
                                        <p:cTn id="226" dur="500"/>
                                        <p:tgtEl>
                                          <p:spTgt spid="6">
                                            <p:txEl>
                                              <p:pRg st="4" end="4"/>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
                                            <p:txEl>
                                              <p:pRg st="5" end="5"/>
                                            </p:txEl>
                                          </p:spTgt>
                                        </p:tgtEl>
                                        <p:attrNameLst>
                                          <p:attrName>style.visibility</p:attrName>
                                        </p:attrNameLst>
                                      </p:cBhvr>
                                      <p:to>
                                        <p:strVal val="visible"/>
                                      </p:to>
                                    </p:set>
                                    <p:animEffect transition="in" filter="fade">
                                      <p:cBhvr>
                                        <p:cTn id="231" dur="500"/>
                                        <p:tgtEl>
                                          <p:spTgt spid="6">
                                            <p:txEl>
                                              <p:pRg st="5" end="5"/>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7">
                                            <p:bg/>
                                          </p:spTgt>
                                        </p:tgtEl>
                                        <p:attrNameLst>
                                          <p:attrName>style.visibility</p:attrName>
                                        </p:attrNameLst>
                                      </p:cBhvr>
                                      <p:to>
                                        <p:strVal val="visible"/>
                                      </p:to>
                                    </p:set>
                                    <p:animEffect transition="in" filter="fade">
                                      <p:cBhvr>
                                        <p:cTn id="236" dur="500"/>
                                        <p:tgtEl>
                                          <p:spTgt spid="7">
                                            <p:bg/>
                                          </p:spTgt>
                                        </p:tgtEl>
                                      </p:cBhvr>
                                    </p:animEffect>
                                  </p:childTnLst>
                                </p:cTn>
                              </p:par>
                            </p:childTnLst>
                          </p:cTn>
                        </p:par>
                        <p:par>
                          <p:cTn id="237" fill="hold">
                            <p:stCondLst>
                              <p:cond delay="500"/>
                            </p:stCondLst>
                            <p:childTnLst>
                              <p:par>
                                <p:cTn id="238" presetID="10" presetClass="entr" presetSubtype="0" fill="hold" grpId="0" nodeType="afterEffect">
                                  <p:stCondLst>
                                    <p:cond delay="0"/>
                                  </p:stCondLst>
                                  <p:childTnLst>
                                    <p:set>
                                      <p:cBhvr>
                                        <p:cTn id="239" dur="1" fill="hold">
                                          <p:stCondLst>
                                            <p:cond delay="0"/>
                                          </p:stCondLst>
                                        </p:cTn>
                                        <p:tgtEl>
                                          <p:spTgt spid="7">
                                            <p:txEl>
                                              <p:pRg st="0" end="0"/>
                                            </p:txEl>
                                          </p:spTgt>
                                        </p:tgtEl>
                                        <p:attrNameLst>
                                          <p:attrName>style.visibility</p:attrName>
                                        </p:attrNameLst>
                                      </p:cBhvr>
                                      <p:to>
                                        <p:strVal val="visible"/>
                                      </p:to>
                                    </p:set>
                                    <p:animEffect transition="in" filter="fade">
                                      <p:cBhvr>
                                        <p:cTn id="240" dur="500"/>
                                        <p:tgtEl>
                                          <p:spTgt spid="7">
                                            <p:txEl>
                                              <p:pRg st="0" end="0"/>
                                            </p:txEl>
                                          </p:spTgt>
                                        </p:tgtEl>
                                      </p:cBhvr>
                                    </p:animEffect>
                                  </p:childTnLst>
                                </p:cTn>
                              </p:par>
                            </p:childTnLst>
                          </p:cTn>
                        </p:par>
                        <p:par>
                          <p:cTn id="241" fill="hold">
                            <p:stCondLst>
                              <p:cond delay="1000"/>
                            </p:stCondLst>
                            <p:childTnLst>
                              <p:par>
                                <p:cTn id="242" presetID="10" presetClass="entr" presetSubtype="0" fill="hold" grpId="0" nodeType="afterEffect">
                                  <p:stCondLst>
                                    <p:cond delay="0"/>
                                  </p:stCondLst>
                                  <p:childTnLst>
                                    <p:set>
                                      <p:cBhvr>
                                        <p:cTn id="243" dur="1" fill="hold">
                                          <p:stCondLst>
                                            <p:cond delay="0"/>
                                          </p:stCondLst>
                                        </p:cTn>
                                        <p:tgtEl>
                                          <p:spTgt spid="7">
                                            <p:txEl>
                                              <p:pRg st="1" end="1"/>
                                            </p:txEl>
                                          </p:spTgt>
                                        </p:tgtEl>
                                        <p:attrNameLst>
                                          <p:attrName>style.visibility</p:attrName>
                                        </p:attrNameLst>
                                      </p:cBhvr>
                                      <p:to>
                                        <p:strVal val="visible"/>
                                      </p:to>
                                    </p:set>
                                    <p:animEffect transition="in" filter="fade">
                                      <p:cBhvr>
                                        <p:cTn id="244" dur="500"/>
                                        <p:tgtEl>
                                          <p:spTgt spid="7">
                                            <p:txEl>
                                              <p:pRg st="1" end="1"/>
                                            </p:txEl>
                                          </p:spTgt>
                                        </p:tgtEl>
                                      </p:cBhvr>
                                    </p:animEffect>
                                  </p:childTnLst>
                                </p:cTn>
                              </p:par>
                            </p:childTnLst>
                          </p:cTn>
                        </p:par>
                        <p:par>
                          <p:cTn id="245" fill="hold">
                            <p:stCondLst>
                              <p:cond delay="1500"/>
                            </p:stCondLst>
                            <p:childTnLst>
                              <p:par>
                                <p:cTn id="246" presetID="10" presetClass="entr" presetSubtype="0" fill="hold" grpId="0" nodeType="afterEffect">
                                  <p:stCondLst>
                                    <p:cond delay="0"/>
                                  </p:stCondLst>
                                  <p:childTnLst>
                                    <p:set>
                                      <p:cBhvr>
                                        <p:cTn id="247" dur="1" fill="hold">
                                          <p:stCondLst>
                                            <p:cond delay="0"/>
                                          </p:stCondLst>
                                        </p:cTn>
                                        <p:tgtEl>
                                          <p:spTgt spid="7">
                                            <p:txEl>
                                              <p:pRg st="2" end="2"/>
                                            </p:txEl>
                                          </p:spTgt>
                                        </p:tgtEl>
                                        <p:attrNameLst>
                                          <p:attrName>style.visibility</p:attrName>
                                        </p:attrNameLst>
                                      </p:cBhvr>
                                      <p:to>
                                        <p:strVal val="visible"/>
                                      </p:to>
                                    </p:set>
                                    <p:animEffect transition="in" filter="fade">
                                      <p:cBhvr>
                                        <p:cTn id="248" dur="500"/>
                                        <p:tgtEl>
                                          <p:spTgt spid="7">
                                            <p:txEl>
                                              <p:pRg st="2" end="2"/>
                                            </p:txEl>
                                          </p:spTgt>
                                        </p:tgtEl>
                                      </p:cBhvr>
                                    </p:animEffect>
                                  </p:childTnLst>
                                </p:cTn>
                              </p:par>
                            </p:childTnLst>
                          </p:cTn>
                        </p:par>
                        <p:par>
                          <p:cTn id="249" fill="hold">
                            <p:stCondLst>
                              <p:cond delay="2000"/>
                            </p:stCondLst>
                            <p:childTnLst>
                              <p:par>
                                <p:cTn id="250" presetID="10" presetClass="entr" presetSubtype="0" fill="hold" grpId="0" nodeType="afterEffect">
                                  <p:stCondLst>
                                    <p:cond delay="0"/>
                                  </p:stCondLst>
                                  <p:childTnLst>
                                    <p:set>
                                      <p:cBhvr>
                                        <p:cTn id="251" dur="1" fill="hold">
                                          <p:stCondLst>
                                            <p:cond delay="0"/>
                                          </p:stCondLst>
                                        </p:cTn>
                                        <p:tgtEl>
                                          <p:spTgt spid="7">
                                            <p:txEl>
                                              <p:pRg st="3" end="3"/>
                                            </p:txEl>
                                          </p:spTgt>
                                        </p:tgtEl>
                                        <p:attrNameLst>
                                          <p:attrName>style.visibility</p:attrName>
                                        </p:attrNameLst>
                                      </p:cBhvr>
                                      <p:to>
                                        <p:strVal val="visible"/>
                                      </p:to>
                                    </p:set>
                                    <p:animEffect transition="in" filter="fade">
                                      <p:cBhvr>
                                        <p:cTn id="252" dur="500"/>
                                        <p:tgtEl>
                                          <p:spTgt spid="7">
                                            <p:txEl>
                                              <p:pRg st="3" end="3"/>
                                            </p:txEl>
                                          </p:spTgt>
                                        </p:tgtEl>
                                      </p:cBhvr>
                                    </p:animEffect>
                                  </p:childTnLst>
                                </p:cTn>
                              </p:par>
                            </p:childTnLst>
                          </p:cTn>
                        </p:par>
                        <p:par>
                          <p:cTn id="253" fill="hold">
                            <p:stCondLst>
                              <p:cond delay="2500"/>
                            </p:stCondLst>
                            <p:childTnLst>
                              <p:par>
                                <p:cTn id="254" presetID="10" presetClass="entr" presetSubtype="0" fill="hold" grpId="0" nodeType="afterEffect">
                                  <p:stCondLst>
                                    <p:cond delay="0"/>
                                  </p:stCondLst>
                                  <p:childTnLst>
                                    <p:set>
                                      <p:cBhvr>
                                        <p:cTn id="255" dur="1" fill="hold">
                                          <p:stCondLst>
                                            <p:cond delay="0"/>
                                          </p:stCondLst>
                                        </p:cTn>
                                        <p:tgtEl>
                                          <p:spTgt spid="7">
                                            <p:txEl>
                                              <p:pRg st="4" end="4"/>
                                            </p:txEl>
                                          </p:spTgt>
                                        </p:tgtEl>
                                        <p:attrNameLst>
                                          <p:attrName>style.visibility</p:attrName>
                                        </p:attrNameLst>
                                      </p:cBhvr>
                                      <p:to>
                                        <p:strVal val="visible"/>
                                      </p:to>
                                    </p:set>
                                    <p:animEffect transition="in" filter="fade">
                                      <p:cBhvr>
                                        <p:cTn id="256" dur="500"/>
                                        <p:tgtEl>
                                          <p:spTgt spid="7">
                                            <p:txEl>
                                              <p:pRg st="4" end="4"/>
                                            </p:txEl>
                                          </p:spTgt>
                                        </p:tgtEl>
                                      </p:cBhvr>
                                    </p:animEffect>
                                  </p:childTnLst>
                                </p:cTn>
                              </p:par>
                            </p:childTnLst>
                          </p:cTn>
                        </p:par>
                        <p:par>
                          <p:cTn id="257" fill="hold">
                            <p:stCondLst>
                              <p:cond delay="3000"/>
                            </p:stCondLst>
                            <p:childTnLst>
                              <p:par>
                                <p:cTn id="258" presetID="10" presetClass="entr" presetSubtype="0" fill="hold" grpId="0" nodeType="afterEffect">
                                  <p:stCondLst>
                                    <p:cond delay="0"/>
                                  </p:stCondLst>
                                  <p:childTnLst>
                                    <p:set>
                                      <p:cBhvr>
                                        <p:cTn id="259" dur="1" fill="hold">
                                          <p:stCondLst>
                                            <p:cond delay="0"/>
                                          </p:stCondLst>
                                        </p:cTn>
                                        <p:tgtEl>
                                          <p:spTgt spid="7">
                                            <p:txEl>
                                              <p:pRg st="5" end="5"/>
                                            </p:txEl>
                                          </p:spTgt>
                                        </p:tgtEl>
                                        <p:attrNameLst>
                                          <p:attrName>style.visibility</p:attrName>
                                        </p:attrNameLst>
                                      </p:cBhvr>
                                      <p:to>
                                        <p:strVal val="visible"/>
                                      </p:to>
                                    </p:set>
                                    <p:animEffect transition="in" filter="fade">
                                      <p:cBhvr>
                                        <p:cTn id="260" dur="500"/>
                                        <p:tgtEl>
                                          <p:spTgt spid="7">
                                            <p:txEl>
                                              <p:pRg st="5" end="5"/>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8">
                                            <p:bg/>
                                          </p:spTgt>
                                        </p:tgtEl>
                                        <p:attrNameLst>
                                          <p:attrName>style.visibility</p:attrName>
                                        </p:attrNameLst>
                                      </p:cBhvr>
                                      <p:to>
                                        <p:strVal val="visible"/>
                                      </p:to>
                                    </p:set>
                                    <p:animEffect transition="in" filter="fade">
                                      <p:cBhvr>
                                        <p:cTn id="265" dur="500"/>
                                        <p:tgtEl>
                                          <p:spTgt spid="8">
                                            <p:bg/>
                                          </p:spTgt>
                                        </p:tgtEl>
                                      </p:cBhvr>
                                    </p:animEffect>
                                  </p:childTnLst>
                                </p:cTn>
                              </p:par>
                            </p:childTnLst>
                          </p:cTn>
                        </p:par>
                        <p:par>
                          <p:cTn id="266" fill="hold">
                            <p:stCondLst>
                              <p:cond delay="500"/>
                            </p:stCondLst>
                            <p:childTnLst>
                              <p:par>
                                <p:cTn id="267" presetID="10" presetClass="entr" presetSubtype="0" fill="hold" grpId="0" nodeType="afterEffect">
                                  <p:stCondLst>
                                    <p:cond delay="0"/>
                                  </p:stCondLst>
                                  <p:childTnLst>
                                    <p:set>
                                      <p:cBhvr>
                                        <p:cTn id="268" dur="1" fill="hold">
                                          <p:stCondLst>
                                            <p:cond delay="0"/>
                                          </p:stCondLst>
                                        </p:cTn>
                                        <p:tgtEl>
                                          <p:spTgt spid="8">
                                            <p:txEl>
                                              <p:pRg st="0" end="0"/>
                                            </p:txEl>
                                          </p:spTgt>
                                        </p:tgtEl>
                                        <p:attrNameLst>
                                          <p:attrName>style.visibility</p:attrName>
                                        </p:attrNameLst>
                                      </p:cBhvr>
                                      <p:to>
                                        <p:strVal val="visible"/>
                                      </p:to>
                                    </p:set>
                                    <p:animEffect transition="in" filter="fade">
                                      <p:cBhvr>
                                        <p:cTn id="269" dur="500"/>
                                        <p:tgtEl>
                                          <p:spTgt spid="8">
                                            <p:txEl>
                                              <p:pRg st="0" end="0"/>
                                            </p:txEl>
                                          </p:spTgt>
                                        </p:tgtEl>
                                      </p:cBhvr>
                                    </p:animEffect>
                                  </p:childTnLst>
                                </p:cTn>
                              </p:par>
                            </p:childTnLst>
                          </p:cTn>
                        </p:par>
                        <p:par>
                          <p:cTn id="270" fill="hold">
                            <p:stCondLst>
                              <p:cond delay="1000"/>
                            </p:stCondLst>
                            <p:childTnLst>
                              <p:par>
                                <p:cTn id="271" presetID="10" presetClass="entr" presetSubtype="0" fill="hold" grpId="0" nodeType="afterEffect">
                                  <p:stCondLst>
                                    <p:cond delay="0"/>
                                  </p:stCondLst>
                                  <p:childTnLst>
                                    <p:set>
                                      <p:cBhvr>
                                        <p:cTn id="272" dur="1" fill="hold">
                                          <p:stCondLst>
                                            <p:cond delay="0"/>
                                          </p:stCondLst>
                                        </p:cTn>
                                        <p:tgtEl>
                                          <p:spTgt spid="8">
                                            <p:txEl>
                                              <p:pRg st="1" end="1"/>
                                            </p:txEl>
                                          </p:spTgt>
                                        </p:tgtEl>
                                        <p:attrNameLst>
                                          <p:attrName>style.visibility</p:attrName>
                                        </p:attrNameLst>
                                      </p:cBhvr>
                                      <p:to>
                                        <p:strVal val="visible"/>
                                      </p:to>
                                    </p:set>
                                    <p:animEffect transition="in" filter="fade">
                                      <p:cBhvr>
                                        <p:cTn id="273" dur="500"/>
                                        <p:tgtEl>
                                          <p:spTgt spid="8">
                                            <p:txEl>
                                              <p:pRg st="1" end="1"/>
                                            </p:txEl>
                                          </p:spTgt>
                                        </p:tgtEl>
                                      </p:cBhvr>
                                    </p:animEffect>
                                  </p:childTnLst>
                                </p:cTn>
                              </p:par>
                            </p:childTnLst>
                          </p:cTn>
                        </p:par>
                        <p:par>
                          <p:cTn id="274" fill="hold">
                            <p:stCondLst>
                              <p:cond delay="1500"/>
                            </p:stCondLst>
                            <p:childTnLst>
                              <p:par>
                                <p:cTn id="275" presetID="10" presetClass="entr" presetSubtype="0" fill="hold" grpId="0" nodeType="afterEffect">
                                  <p:stCondLst>
                                    <p:cond delay="0"/>
                                  </p:stCondLst>
                                  <p:childTnLst>
                                    <p:set>
                                      <p:cBhvr>
                                        <p:cTn id="276" dur="1" fill="hold">
                                          <p:stCondLst>
                                            <p:cond delay="0"/>
                                          </p:stCondLst>
                                        </p:cTn>
                                        <p:tgtEl>
                                          <p:spTgt spid="8">
                                            <p:txEl>
                                              <p:pRg st="2" end="2"/>
                                            </p:txEl>
                                          </p:spTgt>
                                        </p:tgtEl>
                                        <p:attrNameLst>
                                          <p:attrName>style.visibility</p:attrName>
                                        </p:attrNameLst>
                                      </p:cBhvr>
                                      <p:to>
                                        <p:strVal val="visible"/>
                                      </p:to>
                                    </p:set>
                                    <p:animEffect transition="in" filter="fade">
                                      <p:cBhvr>
                                        <p:cTn id="277" dur="500"/>
                                        <p:tgtEl>
                                          <p:spTgt spid="8">
                                            <p:txEl>
                                              <p:pRg st="2" end="2"/>
                                            </p:txEl>
                                          </p:spTgt>
                                        </p:tgtEl>
                                      </p:cBhvr>
                                    </p:animEffect>
                                  </p:childTnLst>
                                </p:cTn>
                              </p:par>
                            </p:childTnLst>
                          </p:cTn>
                        </p:par>
                        <p:par>
                          <p:cTn id="278" fill="hold">
                            <p:stCondLst>
                              <p:cond delay="2000"/>
                            </p:stCondLst>
                            <p:childTnLst>
                              <p:par>
                                <p:cTn id="279" presetID="10" presetClass="entr" presetSubtype="0" fill="hold" grpId="0" nodeType="afterEffect">
                                  <p:stCondLst>
                                    <p:cond delay="0"/>
                                  </p:stCondLst>
                                  <p:childTnLst>
                                    <p:set>
                                      <p:cBhvr>
                                        <p:cTn id="280" dur="1" fill="hold">
                                          <p:stCondLst>
                                            <p:cond delay="0"/>
                                          </p:stCondLst>
                                        </p:cTn>
                                        <p:tgtEl>
                                          <p:spTgt spid="8">
                                            <p:txEl>
                                              <p:pRg st="3" end="3"/>
                                            </p:txEl>
                                          </p:spTgt>
                                        </p:tgtEl>
                                        <p:attrNameLst>
                                          <p:attrName>style.visibility</p:attrName>
                                        </p:attrNameLst>
                                      </p:cBhvr>
                                      <p:to>
                                        <p:strVal val="visible"/>
                                      </p:to>
                                    </p:set>
                                    <p:animEffect transition="in" filter="fade">
                                      <p:cBhvr>
                                        <p:cTn id="281" dur="500"/>
                                        <p:tgtEl>
                                          <p:spTgt spid="8">
                                            <p:txEl>
                                              <p:pRg st="3" end="3"/>
                                            </p:txEl>
                                          </p:spTgt>
                                        </p:tgtEl>
                                      </p:cBhvr>
                                    </p:animEffect>
                                  </p:childTnLst>
                                </p:cTn>
                              </p:par>
                            </p:childTnLst>
                          </p:cTn>
                        </p:par>
                        <p:par>
                          <p:cTn id="282" fill="hold">
                            <p:stCondLst>
                              <p:cond delay="2500"/>
                            </p:stCondLst>
                            <p:childTnLst>
                              <p:par>
                                <p:cTn id="283" presetID="10" presetClass="entr" presetSubtype="0" fill="hold" grpId="0" nodeType="afterEffect">
                                  <p:stCondLst>
                                    <p:cond delay="0"/>
                                  </p:stCondLst>
                                  <p:childTnLst>
                                    <p:set>
                                      <p:cBhvr>
                                        <p:cTn id="284" dur="1" fill="hold">
                                          <p:stCondLst>
                                            <p:cond delay="0"/>
                                          </p:stCondLst>
                                        </p:cTn>
                                        <p:tgtEl>
                                          <p:spTgt spid="8">
                                            <p:txEl>
                                              <p:pRg st="4" end="4"/>
                                            </p:txEl>
                                          </p:spTgt>
                                        </p:tgtEl>
                                        <p:attrNameLst>
                                          <p:attrName>style.visibility</p:attrName>
                                        </p:attrNameLst>
                                      </p:cBhvr>
                                      <p:to>
                                        <p:strVal val="visible"/>
                                      </p:to>
                                    </p:set>
                                    <p:animEffect transition="in" filter="fade">
                                      <p:cBhvr>
                                        <p:cTn id="285" dur="500"/>
                                        <p:tgtEl>
                                          <p:spTgt spid="8">
                                            <p:txEl>
                                              <p:pRg st="4" end="4"/>
                                            </p:txEl>
                                          </p:spTgt>
                                        </p:tgtEl>
                                      </p:cBhvr>
                                    </p:animEffect>
                                  </p:childTnLst>
                                </p:cTn>
                              </p:par>
                            </p:childTnLst>
                          </p:cTn>
                        </p:par>
                        <p:par>
                          <p:cTn id="286" fill="hold">
                            <p:stCondLst>
                              <p:cond delay="3000"/>
                            </p:stCondLst>
                            <p:childTnLst>
                              <p:par>
                                <p:cTn id="287" presetID="10" presetClass="entr" presetSubtype="0" fill="hold" grpId="0" nodeType="afterEffect">
                                  <p:stCondLst>
                                    <p:cond delay="0"/>
                                  </p:stCondLst>
                                  <p:childTnLst>
                                    <p:set>
                                      <p:cBhvr>
                                        <p:cTn id="288" dur="1" fill="hold">
                                          <p:stCondLst>
                                            <p:cond delay="0"/>
                                          </p:stCondLst>
                                        </p:cTn>
                                        <p:tgtEl>
                                          <p:spTgt spid="8">
                                            <p:txEl>
                                              <p:pRg st="5" end="5"/>
                                            </p:txEl>
                                          </p:spTgt>
                                        </p:tgtEl>
                                        <p:attrNameLst>
                                          <p:attrName>style.visibility</p:attrName>
                                        </p:attrNameLst>
                                      </p:cBhvr>
                                      <p:to>
                                        <p:strVal val="visible"/>
                                      </p:to>
                                    </p:set>
                                    <p:animEffect transition="in" filter="fade">
                                      <p:cBhvr>
                                        <p:cTn id="289" dur="500"/>
                                        <p:tgtEl>
                                          <p:spTgt spid="8">
                                            <p:txEl>
                                              <p:pRg st="5" end="5"/>
                                            </p:txEl>
                                          </p:spTgt>
                                        </p:tgtEl>
                                      </p:cBhvr>
                                    </p:animEffect>
                                  </p:childTnLst>
                                </p:cTn>
                              </p:par>
                            </p:childTnLst>
                          </p:cTn>
                        </p:par>
                        <p:par>
                          <p:cTn id="290" fill="hold">
                            <p:stCondLst>
                              <p:cond delay="3500"/>
                            </p:stCondLst>
                            <p:childTnLst>
                              <p:par>
                                <p:cTn id="291" presetID="10" presetClass="entr" presetSubtype="0" fill="hold" grpId="0" nodeType="afterEffect">
                                  <p:stCondLst>
                                    <p:cond delay="0"/>
                                  </p:stCondLst>
                                  <p:childTnLst>
                                    <p:set>
                                      <p:cBhvr>
                                        <p:cTn id="292" dur="1" fill="hold">
                                          <p:stCondLst>
                                            <p:cond delay="0"/>
                                          </p:stCondLst>
                                        </p:cTn>
                                        <p:tgtEl>
                                          <p:spTgt spid="8">
                                            <p:txEl>
                                              <p:pRg st="6" end="6"/>
                                            </p:txEl>
                                          </p:spTgt>
                                        </p:tgtEl>
                                        <p:attrNameLst>
                                          <p:attrName>style.visibility</p:attrName>
                                        </p:attrNameLst>
                                      </p:cBhvr>
                                      <p:to>
                                        <p:strVal val="visible"/>
                                      </p:to>
                                    </p:set>
                                    <p:animEffect transition="in" filter="fade">
                                      <p:cBhvr>
                                        <p:cTn id="293" dur="500"/>
                                        <p:tgtEl>
                                          <p:spTgt spid="8">
                                            <p:txEl>
                                              <p:pRg st="6" end="6"/>
                                            </p:txEl>
                                          </p:spTgt>
                                        </p:tgtEl>
                                      </p:cBhvr>
                                    </p:animEffect>
                                  </p:childTnLst>
                                </p:cTn>
                              </p:par>
                            </p:childTnLst>
                          </p:cTn>
                        </p:par>
                        <p:par>
                          <p:cTn id="294" fill="hold">
                            <p:stCondLst>
                              <p:cond delay="4000"/>
                            </p:stCondLst>
                            <p:childTnLst>
                              <p:par>
                                <p:cTn id="295" presetID="10" presetClass="entr" presetSubtype="0" fill="hold" grpId="0" nodeType="afterEffect">
                                  <p:stCondLst>
                                    <p:cond delay="0"/>
                                  </p:stCondLst>
                                  <p:childTnLst>
                                    <p:set>
                                      <p:cBhvr>
                                        <p:cTn id="296" dur="1" fill="hold">
                                          <p:stCondLst>
                                            <p:cond delay="0"/>
                                          </p:stCondLst>
                                        </p:cTn>
                                        <p:tgtEl>
                                          <p:spTgt spid="8">
                                            <p:txEl>
                                              <p:pRg st="7" end="7"/>
                                            </p:txEl>
                                          </p:spTgt>
                                        </p:tgtEl>
                                        <p:attrNameLst>
                                          <p:attrName>style.visibility</p:attrName>
                                        </p:attrNameLst>
                                      </p:cBhvr>
                                      <p:to>
                                        <p:strVal val="visible"/>
                                      </p:to>
                                    </p:set>
                                    <p:animEffect transition="in" filter="fade">
                                      <p:cBhvr>
                                        <p:cTn id="29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build="p" animBg="1"/>
      <p:bldP spid="8"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Heaven Be Boring?</a:t>
            </a:r>
            <a:endParaRPr lang="en-US" dirty="0"/>
          </a:p>
        </p:txBody>
      </p:sp>
      <p:sp>
        <p:nvSpPr>
          <p:cNvPr id="3" name="Content Placeholder 2"/>
          <p:cNvSpPr>
            <a:spLocks noGrp="1"/>
          </p:cNvSpPr>
          <p:nvPr>
            <p:ph sz="quarter" idx="10"/>
          </p:nvPr>
        </p:nvSpPr>
        <p:spPr/>
        <p:txBody>
          <a:bodyPr/>
          <a:lstStyle/>
          <a:p>
            <a:pPr marL="0" indent="0">
              <a:lnSpc>
                <a:spcPct val="88000"/>
              </a:lnSpc>
              <a:spcBef>
                <a:spcPts val="0"/>
              </a:spcBef>
              <a:buNone/>
            </a:pPr>
            <a:r>
              <a:rPr lang="en-US" sz="1900" i="1" dirty="0" smtClean="0">
                <a:solidFill>
                  <a:srgbClr val="800000"/>
                </a:solidFill>
              </a:rPr>
              <a:t>The four living creatures, each having six wings, were full of eyes around and within. And </a:t>
            </a:r>
            <a:r>
              <a:rPr lang="en-US" sz="1900" b="1" i="1" dirty="0" smtClean="0">
                <a:solidFill>
                  <a:srgbClr val="800000"/>
                </a:solidFill>
              </a:rPr>
              <a:t>they </a:t>
            </a:r>
            <a:r>
              <a:rPr lang="en-US" sz="1900" b="1" i="1" u="sng" dirty="0" smtClean="0">
                <a:solidFill>
                  <a:srgbClr val="800000"/>
                </a:solidFill>
              </a:rPr>
              <a:t>do not rest day or night, saying</a:t>
            </a:r>
            <a:r>
              <a:rPr lang="en-US" sz="1900" b="1" i="1" dirty="0" smtClean="0">
                <a:solidFill>
                  <a:srgbClr val="800000"/>
                </a:solidFill>
              </a:rPr>
              <a:t>: “Holy, holy, holy, Lord God Almighty, Who was and is and is to come!</a:t>
            </a:r>
            <a:r>
              <a:rPr lang="en-US" sz="1900" i="1" dirty="0" smtClean="0">
                <a:solidFill>
                  <a:srgbClr val="800000"/>
                </a:solidFill>
              </a:rPr>
              <a:t>”</a:t>
            </a:r>
            <a:r>
              <a:rPr lang="en-US" sz="1900" dirty="0" smtClean="0"/>
              <a:t> (</a:t>
            </a:r>
            <a:r>
              <a:rPr lang="en-US" sz="1900" b="1" dirty="0" smtClean="0">
                <a:solidFill>
                  <a:srgbClr val="800000"/>
                </a:solidFill>
              </a:rPr>
              <a:t>Revelation 4:8</a:t>
            </a:r>
            <a:r>
              <a:rPr lang="en-US" sz="1900" dirty="0" smtClean="0"/>
              <a:t>)</a:t>
            </a:r>
          </a:p>
          <a:p>
            <a:pPr marL="346075" lvl="0" indent="-346075">
              <a:lnSpc>
                <a:spcPct val="88000"/>
              </a:lnSpc>
              <a:buFont typeface="+mj-lt"/>
              <a:buAutoNum type="arabicPeriod" startAt="8"/>
            </a:pPr>
            <a:r>
              <a:rPr lang="en-US" sz="1900" dirty="0" smtClean="0"/>
              <a:t>Could there really be creatures immediately before God who </a:t>
            </a:r>
            <a:r>
              <a:rPr lang="en-US" sz="1900" i="1" dirty="0" smtClean="0">
                <a:solidFill>
                  <a:srgbClr val="800000"/>
                </a:solidFill>
              </a:rPr>
              <a:t>“do not rest day or night</a:t>
            </a:r>
            <a:r>
              <a:rPr lang="en-US" sz="1900" dirty="0" smtClean="0">
                <a:solidFill>
                  <a:srgbClr val="800000"/>
                </a:solidFill>
              </a:rPr>
              <a:t>”</a:t>
            </a:r>
            <a:r>
              <a:rPr lang="en-US" sz="1900" dirty="0" smtClean="0"/>
              <a:t>, constant in refrain of praise to God?  How could heaven be paradise with such monotonous tasks?</a:t>
            </a:r>
          </a:p>
          <a:p>
            <a:pPr>
              <a:lnSpc>
                <a:spcPct val="88000"/>
              </a:lnSpc>
            </a:pPr>
            <a:r>
              <a:rPr lang="en-US" sz="1900" dirty="0" smtClean="0"/>
              <a:t>Boring – Want to do something more fun, or grow tired of empty repetition.</a:t>
            </a:r>
          </a:p>
          <a:p>
            <a:pPr>
              <a:lnSpc>
                <a:spcPct val="88000"/>
              </a:lnSpc>
            </a:pPr>
            <a:r>
              <a:rPr lang="en-US" sz="1900" dirty="0" smtClean="0"/>
              <a:t>More </a:t>
            </a:r>
            <a:r>
              <a:rPr lang="en-US" sz="1900" b="1" i="1" dirty="0" smtClean="0"/>
              <a:t>fulfilling</a:t>
            </a:r>
            <a:r>
              <a:rPr lang="en-US" sz="1900" dirty="0" smtClean="0"/>
              <a:t> than seeing, examining, talking with eternal Creator, Father, Savior?</a:t>
            </a:r>
          </a:p>
          <a:p>
            <a:pPr>
              <a:lnSpc>
                <a:spcPct val="88000"/>
              </a:lnSpc>
            </a:pPr>
            <a:r>
              <a:rPr lang="en-US" sz="1900" dirty="0" smtClean="0"/>
              <a:t>More </a:t>
            </a:r>
            <a:r>
              <a:rPr lang="en-US" sz="1900" b="1" i="1" dirty="0" smtClean="0"/>
              <a:t>stimulating</a:t>
            </a:r>
            <a:r>
              <a:rPr lang="en-US" sz="1900" dirty="0" smtClean="0"/>
              <a:t>, </a:t>
            </a:r>
            <a:r>
              <a:rPr lang="en-US" sz="1900" b="1" i="1" dirty="0" smtClean="0"/>
              <a:t>edifying</a:t>
            </a:r>
            <a:r>
              <a:rPr lang="en-US" sz="1900" dirty="0" smtClean="0"/>
              <a:t> than talking, interacting, and asking God, basking in His wisdom without limit?</a:t>
            </a:r>
          </a:p>
          <a:p>
            <a:pPr>
              <a:lnSpc>
                <a:spcPct val="88000"/>
              </a:lnSpc>
            </a:pPr>
            <a:r>
              <a:rPr lang="en-US" sz="1900" dirty="0" smtClean="0"/>
              <a:t>More </a:t>
            </a:r>
            <a:r>
              <a:rPr lang="en-US" sz="1900" b="1" i="1" dirty="0" smtClean="0"/>
              <a:t>sincere</a:t>
            </a:r>
            <a:r>
              <a:rPr lang="en-US" sz="1900" dirty="0" smtClean="0"/>
              <a:t> than offering thanks and praise to Creator, Savior, and eternal Provider?</a:t>
            </a:r>
          </a:p>
          <a:p>
            <a:pPr>
              <a:lnSpc>
                <a:spcPct val="88000"/>
              </a:lnSpc>
            </a:pPr>
            <a:r>
              <a:rPr lang="en-US" sz="1900" dirty="0" smtClean="0"/>
              <a:t>What is an improvement upon God?  How could our praise ever be empty, tedious?</a:t>
            </a:r>
          </a:p>
          <a:p>
            <a:pPr>
              <a:lnSpc>
                <a:spcPct val="88000"/>
              </a:lnSpc>
            </a:pPr>
            <a:r>
              <a:rPr lang="en-US" sz="1900" dirty="0" smtClean="0"/>
              <a:t>He is the reason everything </a:t>
            </a:r>
            <a:r>
              <a:rPr lang="en-US" sz="1900" b="1" i="1" dirty="0" smtClean="0"/>
              <a:t>else</a:t>
            </a:r>
            <a:r>
              <a:rPr lang="en-US" sz="1900" dirty="0" smtClean="0"/>
              <a:t> is boring (</a:t>
            </a:r>
            <a:r>
              <a:rPr lang="en-US" sz="1900" b="1" dirty="0" smtClean="0">
                <a:solidFill>
                  <a:srgbClr val="800000"/>
                </a:solidFill>
              </a:rPr>
              <a:t>Ecclesiastes 3:11; 12:13; Hebrews 8:11</a:t>
            </a:r>
            <a:r>
              <a:rPr lang="en-US" sz="1900" dirty="0" smtClean="0"/>
              <a:t>)!</a:t>
            </a:r>
          </a:p>
          <a:p>
            <a:pPr>
              <a:lnSpc>
                <a:spcPct val="88000"/>
              </a:lnSpc>
            </a:pPr>
            <a:r>
              <a:rPr lang="en-US" sz="1900" dirty="0" smtClean="0"/>
              <a:t>Enjoy tasks at which we excel.  New bodies, new voices (</a:t>
            </a:r>
            <a:r>
              <a:rPr lang="en-US" sz="1900" b="1" dirty="0" smtClean="0">
                <a:solidFill>
                  <a:srgbClr val="800000"/>
                </a:solidFill>
              </a:rPr>
              <a:t>1 Corinthians 15:35-58</a:t>
            </a:r>
            <a:r>
              <a:rPr lang="en-US" sz="1900" dirty="0" smtClean="0"/>
              <a:t>).</a:t>
            </a:r>
          </a:p>
          <a:p>
            <a:pPr>
              <a:lnSpc>
                <a:spcPct val="88000"/>
              </a:lnSpc>
            </a:pPr>
            <a:r>
              <a:rPr lang="en-US" sz="1900" dirty="0" smtClean="0"/>
              <a:t>Mischaracterization of heaven &amp; living creatures (</a:t>
            </a:r>
            <a:r>
              <a:rPr lang="en-US" sz="1900" b="1" dirty="0" smtClean="0">
                <a:solidFill>
                  <a:srgbClr val="800000"/>
                </a:solidFill>
              </a:rPr>
              <a:t>Revelation 14:3; 19:4 – 15:7</a:t>
            </a:r>
            <a:r>
              <a:rPr lang="en-US" sz="1900" dirty="0" smtClean="0"/>
              <a:t>).</a:t>
            </a:r>
          </a:p>
        </p:txBody>
      </p:sp>
    </p:spTree>
    <p:extLst>
      <p:ext uri="{BB962C8B-B14F-4D97-AF65-F5344CB8AC3E}">
        <p14:creationId xmlns:p14="http://schemas.microsoft.com/office/powerpoint/2010/main" val="26045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Songs of Eternity &amp; Creation</a:t>
            </a:r>
            <a:endParaRPr lang="en-US" dirty="0"/>
          </a:p>
        </p:txBody>
      </p:sp>
      <p:sp>
        <p:nvSpPr>
          <p:cNvPr id="3" name="Content Placeholder 2"/>
          <p:cNvSpPr>
            <a:spLocks noGrp="1"/>
          </p:cNvSpPr>
          <p:nvPr>
            <p:ph sz="quarter" idx="10"/>
          </p:nvPr>
        </p:nvSpPr>
        <p:spPr>
          <a:xfrm>
            <a:off x="47501" y="914400"/>
            <a:ext cx="9048998" cy="3017520"/>
          </a:xfrm>
        </p:spPr>
        <p:txBody>
          <a:bodyPr/>
          <a:lstStyle/>
          <a:p>
            <a:pPr marL="457200" lvl="0" indent="-457200">
              <a:lnSpc>
                <a:spcPct val="95000"/>
              </a:lnSpc>
              <a:spcBef>
                <a:spcPts val="0"/>
              </a:spcBef>
              <a:buFont typeface="+mj-lt"/>
              <a:buAutoNum type="arabicPeriod" startAt="9"/>
            </a:pPr>
            <a:r>
              <a:rPr lang="en-US" sz="2000" dirty="0" smtClean="0"/>
              <a:t>What is the central meaning of the songs proclaimed by the creatures and the 24 elders?</a:t>
            </a:r>
          </a:p>
          <a:p>
            <a:pPr marL="0" indent="0">
              <a:lnSpc>
                <a:spcPct val="95000"/>
              </a:lnSpc>
              <a:spcBef>
                <a:spcPts val="0"/>
              </a:spcBef>
              <a:buNone/>
            </a:pPr>
            <a:r>
              <a:rPr lang="en-US" sz="2000" i="1" dirty="0">
                <a:solidFill>
                  <a:srgbClr val="800000"/>
                </a:solidFill>
              </a:rPr>
              <a:t>The four living creatures, each having six wings, were full of eyes around and within. And they do not rest day or night, saying: </a:t>
            </a:r>
            <a:r>
              <a:rPr lang="en-US" sz="2000" i="1" dirty="0" smtClean="0">
                <a:solidFill>
                  <a:srgbClr val="800000"/>
                </a:solidFill>
              </a:rPr>
              <a:t>“</a:t>
            </a:r>
            <a:r>
              <a:rPr lang="en-US" sz="2000" b="1" i="1" u="sng" dirty="0" smtClean="0">
                <a:solidFill>
                  <a:srgbClr val="800000"/>
                </a:solidFill>
              </a:rPr>
              <a:t>Holy</a:t>
            </a:r>
            <a:r>
              <a:rPr lang="en-US" sz="2000" b="1" i="1" u="sng" dirty="0">
                <a:solidFill>
                  <a:srgbClr val="800000"/>
                </a:solidFill>
              </a:rPr>
              <a:t>, holy, holy</a:t>
            </a:r>
            <a:r>
              <a:rPr lang="en-US" sz="2000" b="1" i="1" dirty="0">
                <a:solidFill>
                  <a:srgbClr val="800000"/>
                </a:solidFill>
              </a:rPr>
              <a:t>, Lord God </a:t>
            </a:r>
            <a:r>
              <a:rPr lang="en-US" sz="2000" b="1" i="1" u="sng" dirty="0">
                <a:solidFill>
                  <a:srgbClr val="800000"/>
                </a:solidFill>
              </a:rPr>
              <a:t>Almighty</a:t>
            </a:r>
            <a:r>
              <a:rPr lang="en-US" sz="2000" b="1" i="1" dirty="0">
                <a:solidFill>
                  <a:srgbClr val="800000"/>
                </a:solidFill>
              </a:rPr>
              <a:t>, </a:t>
            </a:r>
            <a:r>
              <a:rPr lang="en-US" sz="2000" b="1" i="1" u="sng" dirty="0">
                <a:solidFill>
                  <a:srgbClr val="800000"/>
                </a:solidFill>
              </a:rPr>
              <a:t>Who was and is and is to come</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Whenever the living creatures </a:t>
            </a:r>
            <a:r>
              <a:rPr lang="en-US" sz="2000" b="1" i="1" dirty="0">
                <a:solidFill>
                  <a:srgbClr val="800000"/>
                </a:solidFill>
              </a:rPr>
              <a:t>give glory </a:t>
            </a:r>
            <a:r>
              <a:rPr lang="en-US" sz="2000" i="1" dirty="0">
                <a:solidFill>
                  <a:srgbClr val="800000"/>
                </a:solidFill>
              </a:rPr>
              <a:t>and </a:t>
            </a:r>
            <a:r>
              <a:rPr lang="en-US" sz="2000" b="1" i="1" dirty="0">
                <a:solidFill>
                  <a:srgbClr val="800000"/>
                </a:solidFill>
              </a:rPr>
              <a:t>honor</a:t>
            </a:r>
            <a:r>
              <a:rPr lang="en-US" sz="2000" i="1" dirty="0">
                <a:solidFill>
                  <a:srgbClr val="800000"/>
                </a:solidFill>
              </a:rPr>
              <a:t> and </a:t>
            </a:r>
            <a:r>
              <a:rPr lang="en-US" sz="2000" b="1" i="1" dirty="0">
                <a:solidFill>
                  <a:srgbClr val="800000"/>
                </a:solidFill>
              </a:rPr>
              <a:t>thanks to Him </a:t>
            </a:r>
            <a:r>
              <a:rPr lang="en-US" sz="2000" i="1" dirty="0">
                <a:solidFill>
                  <a:srgbClr val="800000"/>
                </a:solidFill>
              </a:rPr>
              <a:t>who sits on the throne, </a:t>
            </a:r>
            <a:r>
              <a:rPr lang="en-US" sz="2000" b="1" i="1" dirty="0">
                <a:solidFill>
                  <a:srgbClr val="800000"/>
                </a:solidFill>
              </a:rPr>
              <a:t>who lives forever and </a:t>
            </a:r>
            <a:r>
              <a:rPr lang="en-US" sz="2000" b="1" i="1" dirty="0" smtClean="0">
                <a:solidFill>
                  <a:srgbClr val="800000"/>
                </a:solidFill>
              </a:rPr>
              <a:t>ever</a:t>
            </a:r>
            <a:r>
              <a:rPr lang="en-US" sz="2000" i="1" dirty="0" smtClean="0">
                <a:solidFill>
                  <a:srgbClr val="800000"/>
                </a:solidFill>
              </a:rPr>
              <a:t>, </a:t>
            </a:r>
            <a:r>
              <a:rPr lang="en-US" sz="2000" i="1" dirty="0">
                <a:solidFill>
                  <a:srgbClr val="800000"/>
                </a:solidFill>
              </a:rPr>
              <a:t>the twenty-four elders fall down before Him who sits on the throne and </a:t>
            </a:r>
            <a:r>
              <a:rPr lang="en-US" sz="2000" b="1" i="1" u="sng" dirty="0">
                <a:solidFill>
                  <a:srgbClr val="800000"/>
                </a:solidFill>
              </a:rPr>
              <a:t>worship</a:t>
            </a:r>
            <a:r>
              <a:rPr lang="en-US" sz="2000" b="1" i="1" dirty="0">
                <a:solidFill>
                  <a:srgbClr val="800000"/>
                </a:solidFill>
              </a:rPr>
              <a:t> Him who lives forever and ever</a:t>
            </a:r>
            <a:r>
              <a:rPr lang="en-US" sz="2000" i="1" dirty="0">
                <a:solidFill>
                  <a:srgbClr val="800000"/>
                </a:solidFill>
              </a:rPr>
              <a:t>, and cast their crowns before the throne, </a:t>
            </a:r>
            <a:r>
              <a:rPr lang="en-US" sz="2000" i="1" dirty="0" smtClean="0">
                <a:solidFill>
                  <a:srgbClr val="800000"/>
                </a:solidFill>
              </a:rPr>
              <a:t>saying: “</a:t>
            </a:r>
            <a:r>
              <a:rPr lang="en-US" sz="2000" b="1" i="1" u="sng" dirty="0" smtClean="0">
                <a:solidFill>
                  <a:srgbClr val="800000"/>
                </a:solidFill>
              </a:rPr>
              <a:t>You </a:t>
            </a:r>
            <a:r>
              <a:rPr lang="en-US" sz="2000" b="1" i="1" u="sng" dirty="0">
                <a:solidFill>
                  <a:srgbClr val="800000"/>
                </a:solidFill>
              </a:rPr>
              <a:t>are worthy</a:t>
            </a:r>
            <a:r>
              <a:rPr lang="en-US" sz="2000" b="1" i="1" dirty="0">
                <a:solidFill>
                  <a:srgbClr val="800000"/>
                </a:solidFill>
              </a:rPr>
              <a:t>, O Lord, To receive </a:t>
            </a:r>
            <a:r>
              <a:rPr lang="en-US" sz="2000" b="1" i="1" u="sng" dirty="0">
                <a:solidFill>
                  <a:srgbClr val="800000"/>
                </a:solidFill>
              </a:rPr>
              <a:t>glory</a:t>
            </a:r>
            <a:r>
              <a:rPr lang="en-US" sz="2000" b="1" i="1" dirty="0">
                <a:solidFill>
                  <a:srgbClr val="800000"/>
                </a:solidFill>
              </a:rPr>
              <a:t> and </a:t>
            </a:r>
            <a:r>
              <a:rPr lang="en-US" sz="2000" b="1" i="1" u="sng" dirty="0">
                <a:solidFill>
                  <a:srgbClr val="800000"/>
                </a:solidFill>
              </a:rPr>
              <a:t>honor</a:t>
            </a:r>
            <a:r>
              <a:rPr lang="en-US" sz="2000" b="1" i="1" dirty="0">
                <a:solidFill>
                  <a:srgbClr val="800000"/>
                </a:solidFill>
              </a:rPr>
              <a:t> and </a:t>
            </a:r>
            <a:r>
              <a:rPr lang="en-US" sz="2000" b="1" i="1" u="sng" dirty="0">
                <a:solidFill>
                  <a:srgbClr val="800000"/>
                </a:solidFill>
              </a:rPr>
              <a:t>power</a:t>
            </a:r>
            <a:r>
              <a:rPr lang="en-US" sz="2000" b="1" i="1" dirty="0">
                <a:solidFill>
                  <a:srgbClr val="800000"/>
                </a:solidFill>
              </a:rPr>
              <a:t>; </a:t>
            </a:r>
            <a:r>
              <a:rPr lang="en-US" sz="2000" b="1" i="1" u="sng" dirty="0">
                <a:solidFill>
                  <a:srgbClr val="800000"/>
                </a:solidFill>
              </a:rPr>
              <a:t>For You created all things</a:t>
            </a:r>
            <a:r>
              <a:rPr lang="en-US" sz="2000" b="1" i="1" dirty="0">
                <a:solidFill>
                  <a:srgbClr val="800000"/>
                </a:solidFill>
              </a:rPr>
              <a:t>, And </a:t>
            </a:r>
            <a:r>
              <a:rPr lang="en-US" sz="2000" b="1" i="1" u="sng" dirty="0">
                <a:solidFill>
                  <a:srgbClr val="800000"/>
                </a:solidFill>
              </a:rPr>
              <a:t>by Your will they exist</a:t>
            </a:r>
            <a:r>
              <a:rPr lang="en-US" sz="2000" b="1" i="1" dirty="0">
                <a:solidFill>
                  <a:srgbClr val="800000"/>
                </a:solidFill>
              </a:rPr>
              <a:t> and were created</a:t>
            </a:r>
            <a:r>
              <a:rPr lang="en-US" sz="2000" b="1" i="1" dirty="0" smtClean="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Revelation 4:8-11</a:t>
            </a:r>
            <a:r>
              <a:rPr lang="en-US" sz="2000" dirty="0" smtClean="0"/>
              <a:t>)</a:t>
            </a:r>
          </a:p>
        </p:txBody>
      </p:sp>
      <p:sp>
        <p:nvSpPr>
          <p:cNvPr id="4" name="Content Placeholder 2"/>
          <p:cNvSpPr txBox="1">
            <a:spLocks/>
          </p:cNvSpPr>
          <p:nvPr/>
        </p:nvSpPr>
        <p:spPr>
          <a:xfrm>
            <a:off x="95002" y="3931920"/>
            <a:ext cx="9048998" cy="1200694"/>
          </a:xfrm>
          <a:prstGeom prst="rect">
            <a:avLst/>
          </a:prstGeom>
        </p:spPr>
        <p:txBody>
          <a:bodyPr vert="horz" lIns="45720" tIns="45720" rIns="45720" bIns="45720" numCol="2"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spcBef>
                <a:spcPts val="0"/>
              </a:spcBef>
            </a:pPr>
            <a:r>
              <a:rPr lang="en-US" sz="2000" dirty="0" smtClean="0"/>
              <a:t>Holiness</a:t>
            </a:r>
          </a:p>
          <a:p>
            <a:pPr>
              <a:lnSpc>
                <a:spcPct val="95000"/>
              </a:lnSpc>
              <a:spcBef>
                <a:spcPts val="0"/>
              </a:spcBef>
            </a:pPr>
            <a:r>
              <a:rPr lang="en-US" sz="2000" dirty="0" smtClean="0"/>
              <a:t>Might, Power</a:t>
            </a:r>
          </a:p>
          <a:p>
            <a:pPr>
              <a:lnSpc>
                <a:spcPct val="95000"/>
              </a:lnSpc>
              <a:spcBef>
                <a:spcPts val="0"/>
              </a:spcBef>
            </a:pPr>
            <a:r>
              <a:rPr lang="en-US" sz="2000" dirty="0" smtClean="0"/>
              <a:t>Eternity</a:t>
            </a:r>
          </a:p>
          <a:p>
            <a:pPr>
              <a:lnSpc>
                <a:spcPct val="95000"/>
              </a:lnSpc>
              <a:spcBef>
                <a:spcPts val="0"/>
              </a:spcBef>
            </a:pPr>
            <a:r>
              <a:rPr lang="en-US" sz="2000" dirty="0" smtClean="0"/>
              <a:t>Worthy of Glory</a:t>
            </a:r>
          </a:p>
          <a:p>
            <a:pPr>
              <a:lnSpc>
                <a:spcPct val="95000"/>
              </a:lnSpc>
              <a:spcBef>
                <a:spcPts val="0"/>
              </a:spcBef>
            </a:pPr>
            <a:r>
              <a:rPr lang="en-US" sz="2000" dirty="0" smtClean="0"/>
              <a:t>Worthy of Honor</a:t>
            </a:r>
          </a:p>
          <a:p>
            <a:pPr>
              <a:lnSpc>
                <a:spcPct val="95000"/>
              </a:lnSpc>
              <a:spcBef>
                <a:spcPts val="0"/>
              </a:spcBef>
            </a:pPr>
            <a:r>
              <a:rPr lang="en-US" sz="2000" dirty="0" smtClean="0"/>
              <a:t>Worthy of Power</a:t>
            </a:r>
          </a:p>
          <a:p>
            <a:pPr>
              <a:lnSpc>
                <a:spcPct val="95000"/>
              </a:lnSpc>
              <a:spcBef>
                <a:spcPts val="0"/>
              </a:spcBef>
            </a:pPr>
            <a:r>
              <a:rPr lang="en-US" sz="2000" dirty="0" smtClean="0"/>
              <a:t>Creator</a:t>
            </a:r>
          </a:p>
          <a:p>
            <a:pPr>
              <a:lnSpc>
                <a:spcPct val="95000"/>
              </a:lnSpc>
              <a:spcBef>
                <a:spcPts val="0"/>
              </a:spcBef>
            </a:pPr>
            <a:r>
              <a:rPr lang="en-US" sz="2000" dirty="0" smtClean="0"/>
              <a:t>Sustainer</a:t>
            </a:r>
          </a:p>
        </p:txBody>
      </p:sp>
    </p:spTree>
    <p:extLst>
      <p:ext uri="{BB962C8B-B14F-4D97-AF65-F5344CB8AC3E}">
        <p14:creationId xmlns:p14="http://schemas.microsoft.com/office/powerpoint/2010/main" val="2920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Creator of Crowns</a:t>
            </a:r>
            <a:endParaRPr lang="en-US" dirty="0"/>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i="1" dirty="0" smtClean="0">
                <a:solidFill>
                  <a:srgbClr val="800000"/>
                </a:solidFill>
              </a:rPr>
              <a:t>…</a:t>
            </a:r>
            <a:r>
              <a:rPr lang="en-US" b="1" i="1" dirty="0" smtClean="0">
                <a:solidFill>
                  <a:srgbClr val="800000"/>
                </a:solidFill>
              </a:rPr>
              <a:t>the </a:t>
            </a:r>
            <a:r>
              <a:rPr lang="en-US" b="1" i="1" dirty="0">
                <a:solidFill>
                  <a:srgbClr val="800000"/>
                </a:solidFill>
              </a:rPr>
              <a:t>twenty-four elders fall down before Him </a:t>
            </a:r>
            <a:r>
              <a:rPr lang="en-US" i="1" dirty="0">
                <a:solidFill>
                  <a:srgbClr val="800000"/>
                </a:solidFill>
              </a:rPr>
              <a:t>who sits on the throne and </a:t>
            </a:r>
            <a:r>
              <a:rPr lang="en-US" b="1" i="1" dirty="0">
                <a:solidFill>
                  <a:srgbClr val="800000"/>
                </a:solidFill>
              </a:rPr>
              <a:t>worship Him</a:t>
            </a:r>
            <a:r>
              <a:rPr lang="en-US" i="1" dirty="0">
                <a:solidFill>
                  <a:srgbClr val="800000"/>
                </a:solidFill>
              </a:rPr>
              <a:t> who lives forever and ever, and </a:t>
            </a:r>
            <a:r>
              <a:rPr lang="en-US" b="1" i="1" u="sng" dirty="0">
                <a:solidFill>
                  <a:srgbClr val="800000"/>
                </a:solidFill>
              </a:rPr>
              <a:t>cast their crowns before the throne</a:t>
            </a:r>
            <a:r>
              <a:rPr lang="en-US" i="1" dirty="0">
                <a:solidFill>
                  <a:srgbClr val="800000"/>
                </a:solidFill>
              </a:rPr>
              <a:t>, saying: “You are worthy, O Lord, To receive glory and honor and power; For You created all things, And by Your will they exist and were created.” </a:t>
            </a:r>
            <a:r>
              <a:rPr lang="en-US" dirty="0"/>
              <a:t>(</a:t>
            </a:r>
            <a:r>
              <a:rPr lang="en-US" b="1" dirty="0">
                <a:solidFill>
                  <a:srgbClr val="800000"/>
                </a:solidFill>
              </a:rPr>
              <a:t>Revelation </a:t>
            </a:r>
            <a:r>
              <a:rPr lang="en-US" b="1" dirty="0" smtClean="0">
                <a:solidFill>
                  <a:srgbClr val="800000"/>
                </a:solidFill>
              </a:rPr>
              <a:t>4:10-11</a:t>
            </a:r>
            <a:r>
              <a:rPr lang="en-US" dirty="0" smtClean="0"/>
              <a:t>)</a:t>
            </a:r>
          </a:p>
          <a:p>
            <a:pPr marL="346075" indent="-346075">
              <a:lnSpc>
                <a:spcPct val="95000"/>
              </a:lnSpc>
              <a:spcBef>
                <a:spcPts val="0"/>
              </a:spcBef>
              <a:buFont typeface="+mj-lt"/>
              <a:buAutoNum type="arabicPeriod" startAt="10"/>
            </a:pPr>
            <a:r>
              <a:rPr lang="en-US" dirty="0" smtClean="0"/>
              <a:t>Why </a:t>
            </a:r>
            <a:r>
              <a:rPr lang="en-US" dirty="0"/>
              <a:t>would the elders </a:t>
            </a:r>
            <a:r>
              <a:rPr lang="en-US" i="1" dirty="0">
                <a:solidFill>
                  <a:srgbClr val="800000"/>
                </a:solidFill>
              </a:rPr>
              <a:t>“cast their thrones before the throne”</a:t>
            </a:r>
            <a:r>
              <a:rPr lang="en-US" dirty="0"/>
              <a:t>?  What is symbolized by this gesture</a:t>
            </a:r>
            <a:r>
              <a:rPr lang="en-US" dirty="0" smtClean="0"/>
              <a:t>?</a:t>
            </a:r>
          </a:p>
          <a:p>
            <a:pPr>
              <a:lnSpc>
                <a:spcPct val="95000"/>
              </a:lnSpc>
              <a:spcBef>
                <a:spcPts val="0"/>
              </a:spcBef>
            </a:pPr>
            <a:r>
              <a:rPr lang="en-US" dirty="0" smtClean="0"/>
              <a:t>Casting them before the throne indicates surrendering the crowns &amp; their meaning to God.</a:t>
            </a:r>
          </a:p>
          <a:p>
            <a:pPr>
              <a:lnSpc>
                <a:spcPct val="95000"/>
              </a:lnSpc>
              <a:spcBef>
                <a:spcPts val="0"/>
              </a:spcBef>
            </a:pPr>
            <a:r>
              <a:rPr lang="en-US" i="1" dirty="0" err="1" smtClean="0"/>
              <a:t>Stephanos</a:t>
            </a:r>
            <a:r>
              <a:rPr lang="en-US" dirty="0" smtClean="0"/>
              <a:t> represents award, honor, accomplishment, victory.</a:t>
            </a:r>
          </a:p>
          <a:p>
            <a:pPr>
              <a:lnSpc>
                <a:spcPct val="95000"/>
              </a:lnSpc>
              <a:spcBef>
                <a:spcPts val="0"/>
              </a:spcBef>
            </a:pPr>
            <a:r>
              <a:rPr lang="en-US" dirty="0" smtClean="0"/>
              <a:t>Shows humility – God is worthy of whatever honor comes to them.</a:t>
            </a:r>
          </a:p>
          <a:p>
            <a:pPr>
              <a:lnSpc>
                <a:spcPct val="95000"/>
              </a:lnSpc>
              <a:spcBef>
                <a:spcPts val="0"/>
              </a:spcBef>
            </a:pPr>
            <a:r>
              <a:rPr lang="en-US" dirty="0" smtClean="0"/>
              <a:t>Shows thankfulness – They would have no crowns except by Him.</a:t>
            </a:r>
          </a:p>
        </p:txBody>
      </p:sp>
    </p:spTree>
    <p:extLst>
      <p:ext uri="{BB962C8B-B14F-4D97-AF65-F5344CB8AC3E}">
        <p14:creationId xmlns:p14="http://schemas.microsoft.com/office/powerpoint/2010/main" val="32881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 of this Scene?</a:t>
            </a:r>
            <a:endParaRPr lang="en-US" dirty="0"/>
          </a:p>
        </p:txBody>
      </p:sp>
      <p:sp>
        <p:nvSpPr>
          <p:cNvPr id="3" name="Content Placeholder 2"/>
          <p:cNvSpPr>
            <a:spLocks noGrp="1"/>
          </p:cNvSpPr>
          <p:nvPr>
            <p:ph sz="quarter" idx="10"/>
          </p:nvPr>
        </p:nvSpPr>
        <p:spPr/>
        <p:txBody>
          <a:bodyPr/>
          <a:lstStyle/>
          <a:p>
            <a:pPr marL="346075" indent="-346075">
              <a:lnSpc>
                <a:spcPct val="95000"/>
              </a:lnSpc>
              <a:spcBef>
                <a:spcPts val="0"/>
              </a:spcBef>
              <a:buFont typeface="+mj-lt"/>
              <a:buAutoNum type="arabicPeriod" startAt="11"/>
            </a:pPr>
            <a:r>
              <a:rPr lang="en-US" dirty="0" smtClean="0"/>
              <a:t>What do you think are the main points, lessons of this throne scene?</a:t>
            </a:r>
          </a:p>
          <a:p>
            <a:pPr>
              <a:lnSpc>
                <a:spcPct val="95000"/>
              </a:lnSpc>
              <a:spcBef>
                <a:spcPts val="0"/>
              </a:spcBef>
            </a:pPr>
            <a:r>
              <a:rPr lang="en-US" dirty="0" smtClean="0"/>
              <a:t>The significance of God:</a:t>
            </a:r>
          </a:p>
          <a:p>
            <a:pPr lvl="1">
              <a:lnSpc>
                <a:spcPct val="95000"/>
              </a:lnSpc>
              <a:spcBef>
                <a:spcPts val="0"/>
              </a:spcBef>
            </a:pPr>
            <a:r>
              <a:rPr lang="en-US" dirty="0" smtClean="0"/>
              <a:t>Power</a:t>
            </a:r>
          </a:p>
          <a:p>
            <a:pPr lvl="1">
              <a:lnSpc>
                <a:spcPct val="95000"/>
              </a:lnSpc>
              <a:spcBef>
                <a:spcPts val="0"/>
              </a:spcBef>
            </a:pPr>
            <a:r>
              <a:rPr lang="en-US" dirty="0" smtClean="0"/>
              <a:t>Creation</a:t>
            </a:r>
          </a:p>
          <a:p>
            <a:pPr lvl="1">
              <a:lnSpc>
                <a:spcPct val="95000"/>
              </a:lnSpc>
              <a:spcBef>
                <a:spcPts val="0"/>
              </a:spcBef>
            </a:pPr>
            <a:r>
              <a:rPr lang="en-US" dirty="0" smtClean="0"/>
              <a:t>Eternity</a:t>
            </a:r>
          </a:p>
          <a:p>
            <a:pPr lvl="1">
              <a:lnSpc>
                <a:spcPct val="95000"/>
              </a:lnSpc>
              <a:spcBef>
                <a:spcPts val="0"/>
              </a:spcBef>
            </a:pPr>
            <a:r>
              <a:rPr lang="en-US" dirty="0" smtClean="0"/>
              <a:t>Sovereignty</a:t>
            </a:r>
          </a:p>
          <a:p>
            <a:pPr lvl="1">
              <a:lnSpc>
                <a:spcPct val="95000"/>
              </a:lnSpc>
              <a:spcBef>
                <a:spcPts val="0"/>
              </a:spcBef>
            </a:pPr>
            <a:r>
              <a:rPr lang="en-US" dirty="0" smtClean="0"/>
              <a:t>Judgment</a:t>
            </a:r>
          </a:p>
          <a:p>
            <a:pPr lvl="1">
              <a:lnSpc>
                <a:spcPct val="95000"/>
              </a:lnSpc>
              <a:spcBef>
                <a:spcPts val="0"/>
              </a:spcBef>
            </a:pPr>
            <a:r>
              <a:rPr lang="en-US" dirty="0" smtClean="0"/>
              <a:t>Praised by all that is good and powerful</a:t>
            </a:r>
          </a:p>
          <a:p>
            <a:pPr lvl="1">
              <a:lnSpc>
                <a:spcPct val="95000"/>
              </a:lnSpc>
              <a:spcBef>
                <a:spcPts val="0"/>
              </a:spcBef>
            </a:pPr>
            <a:r>
              <a:rPr lang="en-US" dirty="0" smtClean="0"/>
              <a:t>Center of existence</a:t>
            </a:r>
          </a:p>
          <a:p>
            <a:pPr>
              <a:lnSpc>
                <a:spcPct val="95000"/>
              </a:lnSpc>
              <a:spcBef>
                <a:spcPts val="0"/>
              </a:spcBef>
            </a:pPr>
            <a:r>
              <a:rPr lang="en-US" dirty="0" smtClean="0"/>
              <a:t>Defends, Vindicates God – Theodicy (</a:t>
            </a:r>
            <a:r>
              <a:rPr lang="en-US" b="1" dirty="0" smtClean="0">
                <a:solidFill>
                  <a:srgbClr val="800000"/>
                </a:solidFill>
              </a:rPr>
              <a:t>Ecclesiastes</a:t>
            </a:r>
            <a:r>
              <a:rPr lang="en-US" dirty="0" smtClean="0"/>
              <a:t>, </a:t>
            </a:r>
            <a:r>
              <a:rPr lang="en-US" b="1" dirty="0" smtClean="0">
                <a:solidFill>
                  <a:srgbClr val="800000"/>
                </a:solidFill>
              </a:rPr>
              <a:t>Psalm 73 </a:t>
            </a:r>
            <a:r>
              <a:rPr lang="en-US" dirty="0" smtClean="0"/>
              <a:t>…)</a:t>
            </a:r>
          </a:p>
          <a:p>
            <a:pPr>
              <a:lnSpc>
                <a:spcPct val="95000"/>
              </a:lnSpc>
              <a:spcBef>
                <a:spcPts val="0"/>
              </a:spcBef>
            </a:pPr>
            <a:r>
              <a:rPr lang="en-US" dirty="0" smtClean="0"/>
              <a:t>Sets up significance of chapter 5, the scroll in His right hand.</a:t>
            </a:r>
          </a:p>
          <a:p>
            <a:pPr lvl="1">
              <a:lnSpc>
                <a:spcPct val="95000"/>
              </a:lnSpc>
              <a:spcBef>
                <a:spcPts val="0"/>
              </a:spcBef>
            </a:pPr>
            <a:endParaRPr lang="en-US" dirty="0" smtClean="0"/>
          </a:p>
        </p:txBody>
      </p:sp>
    </p:spTree>
    <p:extLst>
      <p:ext uri="{BB962C8B-B14F-4D97-AF65-F5344CB8AC3E}">
        <p14:creationId xmlns:p14="http://schemas.microsoft.com/office/powerpoint/2010/main" val="2762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with This Picture?</a:t>
            </a:r>
            <a:endParaRPr lang="en-US" dirty="0"/>
          </a:p>
        </p:txBody>
      </p:sp>
      <p:sp>
        <p:nvSpPr>
          <p:cNvPr id="3" name="Content Placeholder 2"/>
          <p:cNvSpPr>
            <a:spLocks noGrp="1"/>
          </p:cNvSpPr>
          <p:nvPr>
            <p:ph sz="quarter" idx="10"/>
          </p:nvPr>
        </p:nvSpPr>
        <p:spPr/>
        <p:txBody>
          <a:bodyPr/>
          <a:lstStyle/>
          <a:p>
            <a:pPr marL="346075" indent="-346075">
              <a:lnSpc>
                <a:spcPct val="95000"/>
              </a:lnSpc>
              <a:spcBef>
                <a:spcPts val="0"/>
              </a:spcBef>
              <a:buFont typeface="+mj-lt"/>
              <a:buAutoNum type="arabicPeriod" startAt="12"/>
            </a:pPr>
            <a:r>
              <a:rPr lang="en-US" dirty="0"/>
              <a:t>Who is conspicuously missing from this scene that should be present?</a:t>
            </a:r>
            <a:endParaRPr lang="en-US" dirty="0" smtClean="0"/>
          </a:p>
          <a:p>
            <a:pPr>
              <a:lnSpc>
                <a:spcPct val="95000"/>
              </a:lnSpc>
              <a:spcBef>
                <a:spcPts val="0"/>
              </a:spcBef>
            </a:pPr>
            <a:r>
              <a:rPr lang="en-US" dirty="0" smtClean="0"/>
              <a:t>Jesus!</a:t>
            </a:r>
          </a:p>
          <a:p>
            <a:pPr>
              <a:lnSpc>
                <a:spcPct val="95000"/>
              </a:lnSpc>
              <a:spcBef>
                <a:spcPts val="0"/>
              </a:spcBef>
            </a:pPr>
            <a:r>
              <a:rPr lang="en-US" dirty="0" smtClean="0"/>
              <a:t>See chapter 5  </a:t>
            </a:r>
            <a:r>
              <a:rPr lang="en-US" dirty="0" smtClean="0">
                <a:sym typeface="Wingdings" panose="05000000000000000000" pitchFamily="2" charset="2"/>
              </a:rPr>
              <a:t></a:t>
            </a:r>
            <a:endParaRPr lang="en-US" dirty="0" smtClean="0"/>
          </a:p>
          <a:p>
            <a:pPr>
              <a:lnSpc>
                <a:spcPct val="95000"/>
              </a:lnSpc>
              <a:spcBef>
                <a:spcPts val="0"/>
              </a:spcBef>
            </a:pPr>
            <a:r>
              <a:rPr lang="en-US" dirty="0" smtClean="0"/>
              <a:t>At what time would Jesus have ever been absent from heaven? …</a:t>
            </a:r>
          </a:p>
          <a:p>
            <a:pPr>
              <a:lnSpc>
                <a:spcPct val="95000"/>
              </a:lnSpc>
              <a:spcBef>
                <a:spcPts val="0"/>
              </a:spcBef>
            </a:pPr>
            <a:r>
              <a:rPr lang="en-US" dirty="0" smtClean="0"/>
              <a:t>Please compare to </a:t>
            </a:r>
            <a:r>
              <a:rPr lang="en-US" b="1" dirty="0" smtClean="0">
                <a:solidFill>
                  <a:srgbClr val="800000"/>
                </a:solidFill>
              </a:rPr>
              <a:t>Daniel 7:9-14</a:t>
            </a:r>
            <a:r>
              <a:rPr lang="en-US" dirty="0" smtClean="0"/>
              <a:t>.</a:t>
            </a:r>
          </a:p>
          <a:p>
            <a:pPr lvl="1">
              <a:lnSpc>
                <a:spcPct val="95000"/>
              </a:lnSpc>
              <a:spcBef>
                <a:spcPts val="0"/>
              </a:spcBef>
            </a:pPr>
            <a:endParaRPr lang="en-US" dirty="0" smtClean="0"/>
          </a:p>
        </p:txBody>
      </p:sp>
    </p:spTree>
    <p:extLst>
      <p:ext uri="{BB962C8B-B14F-4D97-AF65-F5344CB8AC3E}">
        <p14:creationId xmlns:p14="http://schemas.microsoft.com/office/powerpoint/2010/main" val="21511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6 – The Center of Existence</a:t>
            </a:r>
            <a:endParaRPr lang="en-US" sz="1800" b="1" dirty="0"/>
          </a:p>
        </p:txBody>
      </p:sp>
    </p:spTree>
    <p:extLst>
      <p:ext uri="{BB962C8B-B14F-4D97-AF65-F5344CB8AC3E}">
        <p14:creationId xmlns:p14="http://schemas.microsoft.com/office/powerpoint/2010/main" val="1108884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Who Will Open the Scroll?</a:t>
            </a:r>
            <a:r>
              <a:rPr lang="en-US" dirty="0" smtClean="0"/>
              <a:t> Revelation 5:1-4</a:t>
            </a:r>
            <a:endParaRPr lang="en-US" dirty="0"/>
          </a:p>
        </p:txBody>
      </p:sp>
    </p:spTree>
    <p:extLst>
      <p:ext uri="{BB962C8B-B14F-4D97-AF65-F5344CB8AC3E}">
        <p14:creationId xmlns:p14="http://schemas.microsoft.com/office/powerpoint/2010/main" val="392241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1675</TotalTime>
  <Words>77587</Words>
  <Application>Microsoft Office PowerPoint</Application>
  <PresentationFormat>On-screen Show (16:9)</PresentationFormat>
  <Paragraphs>3481</Paragraphs>
  <Slides>519</Slides>
  <Notes>1</Notes>
  <HiddenSlides>6</HiddenSlides>
  <MMClips>0</MMClips>
  <ScaleCrop>false</ScaleCrop>
  <HeadingPairs>
    <vt:vector size="4" baseType="variant">
      <vt:variant>
        <vt:lpstr>Theme</vt:lpstr>
      </vt:variant>
      <vt:variant>
        <vt:i4>1</vt:i4>
      </vt:variant>
      <vt:variant>
        <vt:lpstr>Slide Titles</vt:lpstr>
      </vt:variant>
      <vt:variant>
        <vt:i4>519</vt:i4>
      </vt:variant>
    </vt:vector>
  </HeadingPairs>
  <TitlesOfParts>
    <vt:vector size="520" baseType="lpstr">
      <vt:lpstr>the_lion_of_the_tribe_of_judah-still-16x9</vt:lpstr>
      <vt:lpstr>Revelation Defending God and Encouraging His Saints</vt:lpstr>
      <vt:lpstr>PowerPoint Presentation</vt:lpstr>
      <vt:lpstr>Literal Interpretation?</vt:lpstr>
      <vt:lpstr>Breaking the Code</vt:lpstr>
      <vt:lpstr>PowerPoint Presentation</vt:lpstr>
      <vt:lpstr>Date of Writing</vt:lpstr>
      <vt:lpstr>Early Date Support (AD 54-69)</vt:lpstr>
      <vt:lpstr>Date of Writing</vt:lpstr>
      <vt:lpstr>Late Date Support (AD 95-97)</vt:lpstr>
      <vt:lpstr>PowerPoint Presentation</vt:lpstr>
      <vt:lpstr>Persecuting Caesars</vt:lpstr>
      <vt:lpstr>PowerPoint Presentation</vt:lpstr>
      <vt:lpstr>Rome – Profound Decay</vt:lpstr>
      <vt:lpstr>PowerPoint Presentation</vt:lpstr>
      <vt:lpstr>Views of the Millennium</vt:lpstr>
      <vt:lpstr>Views of Interpreting Revelation</vt:lpstr>
      <vt:lpstr>Major Themes</vt:lpstr>
      <vt:lpstr>Significance of Numbers</vt:lpstr>
      <vt:lpstr>Significance of Numbers</vt:lpstr>
      <vt:lpstr>PowerPoint Presentation</vt:lpstr>
      <vt:lpstr>Major Outline</vt:lpstr>
      <vt:lpstr>Reminders</vt:lpstr>
      <vt:lpstr>Overall Message</vt:lpstr>
      <vt:lpstr>Revelation Defending God and Encouraging His Saints</vt:lpstr>
      <vt:lpstr>PowerPoint Presentation</vt:lpstr>
      <vt:lpstr>Revelation “About” or “From” Jesus?</vt:lpstr>
      <vt:lpstr>Time of Fulfillment?</vt:lpstr>
      <vt:lpstr>Literal or Figurative?</vt:lpstr>
      <vt:lpstr>Beloved Greetings</vt:lpstr>
      <vt:lpstr>“The Day of the Lord”</vt:lpstr>
      <vt:lpstr>“The Day of the Lord”</vt:lpstr>
      <vt:lpstr>Establishment of Church?</vt:lpstr>
      <vt:lpstr>Destruction of Jerusalem?</vt:lpstr>
      <vt:lpstr>Destruction of Rome!</vt:lpstr>
      <vt:lpstr>PowerPoint Presentation</vt:lpstr>
      <vt:lpstr>Exiled to Patmos for Preaching Jesus</vt:lpstr>
      <vt:lpstr>The Great Tribulation</vt:lpstr>
      <vt:lpstr>Christ among the Lampstands</vt:lpstr>
      <vt:lpstr>Victorious over Death</vt:lpstr>
      <vt:lpstr>The Angels of the Churches</vt:lpstr>
      <vt:lpstr>The Angels of the Churches</vt:lpstr>
      <vt:lpstr>Revelation Defending God and Encouraging His Saints</vt:lpstr>
      <vt:lpstr>Introduction</vt:lpstr>
      <vt:lpstr>Introduction</vt:lpstr>
      <vt:lpstr>Christ Judging His Churches</vt:lpstr>
      <vt:lpstr>PowerPoint Presentation</vt:lpstr>
      <vt:lpstr>A Diligent, Sound Church</vt:lpstr>
      <vt:lpstr>Leaving Our First Love</vt:lpstr>
      <vt:lpstr>Doctrine or Love?</vt:lpstr>
      <vt:lpstr>PowerPoint Presentation</vt:lpstr>
      <vt:lpstr>Credible Encouragement</vt:lpstr>
      <vt:lpstr>Literal Jews?</vt:lpstr>
      <vt:lpstr>“Be Faithful until Death”</vt:lpstr>
      <vt:lpstr>“The Crown of Life”</vt:lpstr>
      <vt:lpstr>PowerPoint Presentation</vt:lpstr>
      <vt:lpstr>Living in Satan’s Capital</vt:lpstr>
      <vt:lpstr>Deceived through False Doctrine</vt:lpstr>
      <vt:lpstr>Undermining the Nicolaitans</vt:lpstr>
      <vt:lpstr>PowerPoint Presentation</vt:lpstr>
      <vt:lpstr>The Omniscient King &amp; Judge</vt:lpstr>
      <vt:lpstr>The Prophetess, Jezebel</vt:lpstr>
      <vt:lpstr>The Doom of Jezebel &amp; Her Children</vt:lpstr>
      <vt:lpstr>“The Morning Star”</vt:lpstr>
      <vt:lpstr>Revelation Defending God and Encouraging His Saints</vt:lpstr>
      <vt:lpstr>PowerPoint Presentation</vt:lpstr>
      <vt:lpstr>A Misleading Name</vt:lpstr>
      <vt:lpstr>Forgetting the Past, Reaching Forward</vt:lpstr>
      <vt:lpstr>“A Few Names Even in Sardis”</vt:lpstr>
      <vt:lpstr>Overcoming Fear that Silences</vt:lpstr>
      <vt:lpstr>PowerPoint Presentation</vt:lpstr>
      <vt:lpstr>The Unshutable, Open Door</vt:lpstr>
      <vt:lpstr>“Everyone Who Has Will Be Given”</vt:lpstr>
      <vt:lpstr>Test Exemption</vt:lpstr>
      <vt:lpstr>“Hold Fast”</vt:lpstr>
      <vt:lpstr>PowerPoint Presentation</vt:lpstr>
      <vt:lpstr>“In the Beginning …”</vt:lpstr>
      <vt:lpstr>The Vomit Worthy Church</vt:lpstr>
      <vt:lpstr>A Desperate Need for Zeal</vt:lpstr>
      <vt:lpstr>PowerPoint Presentation</vt:lpstr>
      <vt:lpstr>“He Who has an Ear to Ear”</vt:lpstr>
      <vt:lpstr>Revelation Defending God and Encouraging His Saints</vt:lpstr>
      <vt:lpstr>PowerPoint Presentation</vt:lpstr>
      <vt:lpstr>A Door into Heaven</vt:lpstr>
      <vt:lpstr>The King of Existence</vt:lpstr>
      <vt:lpstr>Identifying the 24 Elders</vt:lpstr>
      <vt:lpstr>The Elders’ Crowns &amp; Robes</vt:lpstr>
      <vt:lpstr>“The Seven Spirits of God”</vt:lpstr>
      <vt:lpstr>“The Seven Spirits of God”</vt:lpstr>
      <vt:lpstr>PowerPoint Presentation</vt:lpstr>
      <vt:lpstr>The Sea Before the Throne</vt:lpstr>
      <vt:lpstr>The Four Living Creatures</vt:lpstr>
      <vt:lpstr>The Four Living Creatures?</vt:lpstr>
      <vt:lpstr>Will Heaven Be Boring?</vt:lpstr>
      <vt:lpstr>Songs of Eternity &amp; Creation</vt:lpstr>
      <vt:lpstr>The Creator of Crowns</vt:lpstr>
      <vt:lpstr>The Point of this Scene?</vt:lpstr>
      <vt:lpstr>What is Wrong with This Picture?</vt:lpstr>
      <vt:lpstr>Revelation Defending God and Encouraging His Saints</vt:lpstr>
      <vt:lpstr>PowerPoint Presentation</vt:lpstr>
      <vt:lpstr>God’s Scroll</vt:lpstr>
      <vt:lpstr>Example of Sealed Papyri</vt:lpstr>
      <vt:lpstr>The Essential Scroll</vt:lpstr>
      <vt:lpstr>PowerPoint Presentation</vt:lpstr>
      <vt:lpstr>The Lion Slain as a Lamb</vt:lpstr>
      <vt:lpstr>The Lion Slain as a Lamb</vt:lpstr>
      <vt:lpstr>Messiah of Prophecy</vt:lpstr>
      <vt:lpstr>“Worthy Is the Lamb”</vt:lpstr>
      <vt:lpstr>“Worthy Is the Lamb”</vt:lpstr>
      <vt:lpstr>“A New Song”</vt:lpstr>
      <vt:lpstr>PowerPoint Presentation</vt:lpstr>
      <vt:lpstr>The Heavenly Hosts</vt:lpstr>
      <vt:lpstr>The Song of Creation</vt:lpstr>
      <vt:lpstr>The Deity of Christ</vt:lpstr>
      <vt:lpstr>Scroll Is Plan of Salvation?</vt:lpstr>
      <vt:lpstr>Revelation Defending God and Encouraging His Saints</vt:lpstr>
      <vt:lpstr>PowerPoint Presentation</vt:lpstr>
      <vt:lpstr>Who Are the Four Horsemen?</vt:lpstr>
      <vt:lpstr>The Four Horsemen of Zechariah</vt:lpstr>
      <vt:lpstr>Comparing Revelation to Zechariah</vt:lpstr>
      <vt:lpstr>The Four Horsemen of Revelation</vt:lpstr>
      <vt:lpstr>Alternative Idealist View</vt:lpstr>
      <vt:lpstr>Could Jesus Be Rider on White Horse?</vt:lpstr>
      <vt:lpstr>Unbalanced Scales</vt:lpstr>
      <vt:lpstr>PowerPoint Presentation</vt:lpstr>
      <vt:lpstr>“Souls Under the Altar”</vt:lpstr>
      <vt:lpstr>“How Long until You Avenge?”</vt:lpstr>
      <vt:lpstr>PowerPoint Presentation</vt:lpstr>
      <vt:lpstr>The End of the World?</vt:lpstr>
      <vt:lpstr>Lights Failing, Earth Shaking</vt:lpstr>
      <vt:lpstr>The End of the World – for Some Nation</vt:lpstr>
      <vt:lpstr>The End of the World – for Some Nation</vt:lpstr>
      <vt:lpstr>The End of the World – for Some Nation</vt:lpstr>
      <vt:lpstr>The End of the World – for Some Nation</vt:lpstr>
      <vt:lpstr>The End of the World – for Some Nation</vt:lpstr>
      <vt:lpstr>Revelation Defending God and Encouraging His Saints</vt:lpstr>
      <vt:lpstr>PowerPoint Presentation</vt:lpstr>
      <vt:lpstr>Holding Back the Wind</vt:lpstr>
      <vt:lpstr>Harmful, Blowing Winds</vt:lpstr>
      <vt:lpstr>“Making A Difference”</vt:lpstr>
      <vt:lpstr>Marking God’s People</vt:lpstr>
      <vt:lpstr>Protecting God’s People</vt:lpstr>
      <vt:lpstr>Who Was Sealed?</vt:lpstr>
      <vt:lpstr>PowerPoint Presentation</vt:lpstr>
      <vt:lpstr>An Innumerable, Heavenly Host</vt:lpstr>
      <vt:lpstr>An Innumerable, Heavenly Host</vt:lpstr>
      <vt:lpstr>Made White in the Blood of the Lamb</vt:lpstr>
      <vt:lpstr>“I Will Dwell Among Them”</vt:lpstr>
      <vt:lpstr>Present or Future Bliss?</vt:lpstr>
      <vt:lpstr>Revelation Defending God and Encouraging His Saints</vt:lpstr>
      <vt:lpstr>Seals, Trumpets, and Vials</vt:lpstr>
      <vt:lpstr>PowerPoint Presentation</vt:lpstr>
      <vt:lpstr>The Significance of Silence</vt:lpstr>
      <vt:lpstr>“Much Incense with the Prayers”</vt:lpstr>
      <vt:lpstr>Casting Down Censer Filled with Fire</vt:lpstr>
      <vt:lpstr>The Just Judge of All the Earth</vt:lpstr>
      <vt:lpstr>PowerPoint Presentation</vt:lpstr>
      <vt:lpstr>The First Four Trumpets Sound</vt:lpstr>
      <vt:lpstr>“That You May Know”</vt:lpstr>
      <vt:lpstr>Why Is a Mountain on Fire?</vt:lpstr>
      <vt:lpstr>Why Is a Mountain Cast into the Sea?</vt:lpstr>
      <vt:lpstr>Who Is Wormwood?</vt:lpstr>
      <vt:lpstr>The Fall of Lucifer</vt:lpstr>
      <vt:lpstr>Who Is Wormwood?</vt:lpstr>
      <vt:lpstr>Introducing the Three Woes</vt:lpstr>
      <vt:lpstr>Revelation Defending God and Encouraging His Saints</vt:lpstr>
      <vt:lpstr>PowerPoint Presentation</vt:lpstr>
      <vt:lpstr>The Source of the First Woe</vt:lpstr>
      <vt:lpstr>Darkening the Heavens</vt:lpstr>
      <vt:lpstr>Locusts from the Abyss</vt:lpstr>
      <vt:lpstr>Locusts of Judgment &amp; Warning</vt:lpstr>
      <vt:lpstr>Locusts from the Abyss</vt:lpstr>
      <vt:lpstr>The Locusts’ Target</vt:lpstr>
      <vt:lpstr>Limited Authority to Torment</vt:lpstr>
      <vt:lpstr>The Destroyer</vt:lpstr>
      <vt:lpstr>Internal, Moral Rottenness</vt:lpstr>
      <vt:lpstr>PowerPoint Presentation</vt:lpstr>
      <vt:lpstr>The Four Angels Bound</vt:lpstr>
      <vt:lpstr>An Unimaginable Army</vt:lpstr>
      <vt:lpstr>Result of the First Two Woes</vt:lpstr>
      <vt:lpstr>Revelation Defending God and Encouraging His Saints</vt:lpstr>
      <vt:lpstr>PowerPoint Presentation</vt:lpstr>
      <vt:lpstr>The Mighty Angel</vt:lpstr>
      <vt:lpstr>Is the “Mighty Angel” Really Jesus?</vt:lpstr>
      <vt:lpstr>Standing on the Land and Sea</vt:lpstr>
      <vt:lpstr>Sealing the Seven Thunders’ Words</vt:lpstr>
      <vt:lpstr>Thunderous Voice of God</vt:lpstr>
      <vt:lpstr>Which Mystery?</vt:lpstr>
      <vt:lpstr>Delay No Longer</vt:lpstr>
      <vt:lpstr>“Prepare to Meet Your God”</vt:lpstr>
      <vt:lpstr>PowerPoint Presentation</vt:lpstr>
      <vt:lpstr>Eating the Little Book</vt:lpstr>
      <vt:lpstr>Ezekiel’s Bitter-Sweet Message</vt:lpstr>
      <vt:lpstr>Eating Our Little Book</vt:lpstr>
      <vt:lpstr>Final Chapters Yet to Be Written</vt:lpstr>
      <vt:lpstr>Revelation Defending God and Encouraging His Saints</vt:lpstr>
      <vt:lpstr>PowerPoint Presentation</vt:lpstr>
      <vt:lpstr>Measuring the Temple</vt:lpstr>
      <vt:lpstr>Measuring the Temple</vt:lpstr>
      <vt:lpstr>Measuring the Temple</vt:lpstr>
      <vt:lpstr>Treading Under the Court &amp; City</vt:lpstr>
      <vt:lpstr>Treading Under the Court &amp; City</vt:lpstr>
      <vt:lpstr>Treading Under the Court &amp; City</vt:lpstr>
      <vt:lpstr>PowerPoint Presentation</vt:lpstr>
      <vt:lpstr>Introducing the Two Witnesses</vt:lpstr>
      <vt:lpstr>Introducing the Two Witnesses</vt:lpstr>
      <vt:lpstr>Death of the Witnesses</vt:lpstr>
      <vt:lpstr>A Short-Lived Celebration</vt:lpstr>
      <vt:lpstr>Triumph of the Witnesses</vt:lpstr>
      <vt:lpstr>Climax of the Second Woe</vt:lpstr>
      <vt:lpstr>PowerPoint Presentation</vt:lpstr>
      <vt:lpstr>Celebration &amp; Thanksgiving in Heaven</vt:lpstr>
      <vt:lpstr>The End of the World?</vt:lpstr>
      <vt:lpstr>Displaying the Ark</vt:lpstr>
      <vt:lpstr>Revelation Defending God and Encouraging His Saints</vt:lpstr>
      <vt:lpstr>PowerPoint Presentation</vt:lpstr>
      <vt:lpstr>Appearance of Great Signs</vt:lpstr>
      <vt:lpstr>Ancient Conflict</vt:lpstr>
      <vt:lpstr>The Glorious Woman</vt:lpstr>
      <vt:lpstr>The Glorious Woman</vt:lpstr>
      <vt:lpstr>The Glorious Woman</vt:lpstr>
      <vt:lpstr>The Male Child</vt:lpstr>
      <vt:lpstr>The Dragon</vt:lpstr>
      <vt:lpstr>The Dragon’s Power</vt:lpstr>
      <vt:lpstr>The Male Child’s Victory</vt:lpstr>
      <vt:lpstr>The Woman Escapes</vt:lpstr>
      <vt:lpstr>The Woman Escapes</vt:lpstr>
      <vt:lpstr>The Woman Escapes</vt:lpstr>
      <vt:lpstr>PowerPoint Presentation</vt:lpstr>
      <vt:lpstr>“War Breaks Out in Heaven”</vt:lpstr>
      <vt:lpstr>Overcoming When Judged</vt:lpstr>
      <vt:lpstr>The Secret to Overcoming</vt:lpstr>
      <vt:lpstr>PowerPoint Presentation</vt:lpstr>
      <vt:lpstr>The Devil Persecutes the Woman</vt:lpstr>
      <vt:lpstr>The Woman Escapes – Revisited</vt:lpstr>
      <vt:lpstr>Targeting the Woman’s Children</vt:lpstr>
      <vt:lpstr>Targeting Us</vt:lpstr>
      <vt:lpstr>Revelation Defending God and Encouraging His Saints</vt:lpstr>
      <vt:lpstr>PowerPoint Presentation</vt:lpstr>
      <vt:lpstr>The Changer of Times and Seasons</vt:lpstr>
      <vt:lpstr>What Will Be in the Latter Days?</vt:lpstr>
      <vt:lpstr>“A Great Image”</vt:lpstr>
      <vt:lpstr>Four Kingdoms</vt:lpstr>
      <vt:lpstr>Image of Various Materials</vt:lpstr>
      <vt:lpstr>Image of Various Materials</vt:lpstr>
      <vt:lpstr>The Conquering, Enduring Kingdom</vt:lpstr>
      <vt:lpstr>Relevance to Revelation</vt:lpstr>
      <vt:lpstr>PowerPoint Presentation</vt:lpstr>
      <vt:lpstr>The Origin of the Four Beasts</vt:lpstr>
      <vt:lpstr>The Four Beasts – #1</vt:lpstr>
      <vt:lpstr>The Four Beasts – #2</vt:lpstr>
      <vt:lpstr>The Four Beasts – #3</vt:lpstr>
      <vt:lpstr>The Four Beasts – #4</vt:lpstr>
      <vt:lpstr>Four Kingdoms</vt:lpstr>
      <vt:lpstr>Seating God’s Court</vt:lpstr>
      <vt:lpstr>Judgment and Prolonging of Beasts</vt:lpstr>
      <vt:lpstr>Christ’s Ascension &amp; Coronation</vt:lpstr>
      <vt:lpstr>Kings or Kingdoms?</vt:lpstr>
      <vt:lpstr>The Fourth Beast &amp; Pompous Horn</vt:lpstr>
      <vt:lpstr>Judgment Against the Fourth Beast</vt:lpstr>
      <vt:lpstr>“Possess the Kingdom”</vt:lpstr>
      <vt:lpstr>“Taking Possession”</vt:lpstr>
      <vt:lpstr>Are We “Taking Possession”?</vt:lpstr>
      <vt:lpstr>Relevance to Revelation</vt:lpstr>
      <vt:lpstr>PowerPoint Presentation</vt:lpstr>
      <vt:lpstr>The Ram</vt:lpstr>
      <vt:lpstr>The Two Horns</vt:lpstr>
      <vt:lpstr>The Notable Horn</vt:lpstr>
      <vt:lpstr>The Ram’s Rage</vt:lpstr>
      <vt:lpstr>The Four Horns</vt:lpstr>
      <vt:lpstr>Result of the Babylon Partition</vt:lpstr>
      <vt:lpstr>Division at about 275 B.C.</vt:lpstr>
      <vt:lpstr>The War of the Little Horn</vt:lpstr>
      <vt:lpstr>“The Appointed Time”</vt:lpstr>
      <vt:lpstr>“The Appointed Time”</vt:lpstr>
      <vt:lpstr>Distant Future Application</vt:lpstr>
      <vt:lpstr>PowerPoint Presentation</vt:lpstr>
      <vt:lpstr>National Punishment &amp; Restoration</vt:lpstr>
      <vt:lpstr>“Seventy Weeks Are Determined”</vt:lpstr>
      <vt:lpstr>Issuing the Decree to Rebuild</vt:lpstr>
      <vt:lpstr>Events of Weeks 7 and 69</vt:lpstr>
      <vt:lpstr>An End to Sacrifice and Offering</vt:lpstr>
      <vt:lpstr>Rome’s Jewish Wars</vt:lpstr>
      <vt:lpstr>Rome’s Jewish Wars</vt:lpstr>
      <vt:lpstr>PowerPoint Presentation</vt:lpstr>
      <vt:lpstr>Sealed until the End</vt:lpstr>
      <vt:lpstr>Revelation Defending God and Encouraging His Saints</vt:lpstr>
      <vt:lpstr>PowerPoint Presentation</vt:lpstr>
      <vt:lpstr>Rise of the Sea Beast</vt:lpstr>
      <vt:lpstr>PowerPoint Presentation</vt:lpstr>
      <vt:lpstr>Comparing the Visions</vt:lpstr>
      <vt:lpstr>The Composite Sea Beast</vt:lpstr>
      <vt:lpstr>The Beast’s War against God’s Saints</vt:lpstr>
      <vt:lpstr>What’s Missing?</vt:lpstr>
      <vt:lpstr>What’s New?</vt:lpstr>
      <vt:lpstr>What’s New?</vt:lpstr>
      <vt:lpstr>“The Patience and Faith of the Saints”</vt:lpstr>
      <vt:lpstr>PowerPoint Presentation</vt:lpstr>
      <vt:lpstr>The Earth Beast</vt:lpstr>
      <vt:lpstr>Deceiver and Liar</vt:lpstr>
      <vt:lpstr>Deceiver and Liar</vt:lpstr>
      <vt:lpstr>The Cult of Emperor Worship</vt:lpstr>
      <vt:lpstr>The Cult of Emperor Worship</vt:lpstr>
      <vt:lpstr>The Cult of Emperor Worship</vt:lpstr>
      <vt:lpstr>Mortal &amp; Economic Persecution</vt:lpstr>
      <vt:lpstr>Who Is 666?</vt:lpstr>
      <vt:lpstr>Revelation Defending God and Encouraging His Saints</vt:lpstr>
      <vt:lpstr>PowerPoint Presentation</vt:lpstr>
      <vt:lpstr>“The Lamb Standing on Mount Zion”</vt:lpstr>
      <vt:lpstr>God’s King on the Holy Hill of Zion</vt:lpstr>
      <vt:lpstr>The 144,000 with the Lamb</vt:lpstr>
      <vt:lpstr>Who Are the 144,000?</vt:lpstr>
      <vt:lpstr>Lessons from the Symbols</vt:lpstr>
      <vt:lpstr>Lessons from the Symbols</vt:lpstr>
      <vt:lpstr>PowerPoint Presentation</vt:lpstr>
      <vt:lpstr>“The Everlasting Gospel”</vt:lpstr>
      <vt:lpstr>Who is “Babylon”?</vt:lpstr>
      <vt:lpstr>Babylon the Seductress</vt:lpstr>
      <vt:lpstr>Contrasting Sides</vt:lpstr>
      <vt:lpstr>“Babylon Is Fallen”</vt:lpstr>
      <vt:lpstr>“Babylon Is Fallen”</vt:lpstr>
      <vt:lpstr>Just Judgment</vt:lpstr>
      <vt:lpstr>Just Judgment</vt:lpstr>
      <vt:lpstr>“The Patience of the Saints” - Revisited</vt:lpstr>
      <vt:lpstr>“The Patience of the Saints” - Revisited</vt:lpstr>
      <vt:lpstr>Apparent Defeat</vt:lpstr>
      <vt:lpstr>PowerPoint Presentation</vt:lpstr>
      <vt:lpstr>Who Is the Rider on the Cloud?</vt:lpstr>
      <vt:lpstr>Who Is the Rider on the Cloud?</vt:lpstr>
      <vt:lpstr>The Two Harvests</vt:lpstr>
      <vt:lpstr>The Winepress of the Wrath of God</vt:lpstr>
      <vt:lpstr>Revelation Defending God and Encouraging His Saints</vt:lpstr>
      <vt:lpstr>PowerPoint Presentation</vt:lpstr>
      <vt:lpstr>“The Last Plagues”</vt:lpstr>
      <vt:lpstr>“Sea of Glass Mingled with Fire”</vt:lpstr>
      <vt:lpstr>Great, Marvelous, Just, True, Holy God</vt:lpstr>
      <vt:lpstr>The Song of Moses – Deliverance</vt:lpstr>
      <vt:lpstr>The Seven Bowls of Wrath</vt:lpstr>
      <vt:lpstr>The Temple without Entrance</vt:lpstr>
      <vt:lpstr>PowerPoint Presentation</vt:lpstr>
      <vt:lpstr>What Have We Discussed?</vt:lpstr>
      <vt:lpstr>Revelation Defending God and Encouraging His Saints</vt:lpstr>
      <vt:lpstr>PowerPoint Presentation</vt:lpstr>
      <vt:lpstr>Pouring the First Three Bowls of Wrath</vt:lpstr>
      <vt:lpstr>Targets of the First Three Plagues</vt:lpstr>
      <vt:lpstr>Making a Difference</vt:lpstr>
      <vt:lpstr>“Whoever Sheds Man’s Blood …”</vt:lpstr>
      <vt:lpstr>What do these things mean?</vt:lpstr>
      <vt:lpstr>Trumpets versus Bowls of Wrath</vt:lpstr>
      <vt:lpstr>PowerPoint Presentation</vt:lpstr>
      <vt:lpstr>Pain of Dark Fire</vt:lpstr>
      <vt:lpstr>Refused to Repent</vt:lpstr>
      <vt:lpstr>PowerPoint Presentation</vt:lpstr>
      <vt:lpstr>Drying the River Euphrates</vt:lpstr>
      <vt:lpstr>Gathering to Battle for the Great Day</vt:lpstr>
      <vt:lpstr>“I May Show My Power in You”</vt:lpstr>
      <vt:lpstr>“Thief in the Night”</vt:lpstr>
      <vt:lpstr>The Battle of Armageddon</vt:lpstr>
      <vt:lpstr>PowerPoint Presentation</vt:lpstr>
      <vt:lpstr>Destroying the Air</vt:lpstr>
      <vt:lpstr>End of the World – Again?</vt:lpstr>
      <vt:lpstr>It’s the Woman’s Fault, You Gave Me</vt:lpstr>
      <vt:lpstr>Revelation Defending God and Encouraging His Saints</vt:lpstr>
      <vt:lpstr>“Have You Seen This, O Son of Man?”</vt:lpstr>
      <vt:lpstr>The God Who Seeks Our Understanding</vt:lpstr>
      <vt:lpstr>Contrasting Sides</vt:lpstr>
      <vt:lpstr>PowerPoint Presentation</vt:lpstr>
      <vt:lpstr>“Who Sits on Many Waters”</vt:lpstr>
      <vt:lpstr>A Powerful Harlot</vt:lpstr>
      <vt:lpstr>The Great Harlot’s Transport</vt:lpstr>
      <vt:lpstr>“Babylon the Great”</vt:lpstr>
      <vt:lpstr>Similar Harlots</vt:lpstr>
      <vt:lpstr>Similar Harlots</vt:lpstr>
      <vt:lpstr>Similar Harlots</vt:lpstr>
      <vt:lpstr>Similar Harlots</vt:lpstr>
      <vt:lpstr>Similar Harlots</vt:lpstr>
      <vt:lpstr>Similar Harlots</vt:lpstr>
      <vt:lpstr>John’s Amazement</vt:lpstr>
      <vt:lpstr>PowerPoint Presentation</vt:lpstr>
      <vt:lpstr>Back From The Brink of Disaster?</vt:lpstr>
      <vt:lpstr>The Seven Heads of the Scarlet Beast</vt:lpstr>
      <vt:lpstr>The Seven Horns of the Scarlet Beast</vt:lpstr>
      <vt:lpstr>“The Harlot Who Sits on Many Waters”</vt:lpstr>
      <vt:lpstr>Spirit of ill Will &amp; Treachery</vt:lpstr>
      <vt:lpstr>Who Is the Beast?  The Harlot?</vt:lpstr>
      <vt:lpstr>Relation between Beast &amp; Harlot</vt:lpstr>
      <vt:lpstr>Revelation Defending God and Encouraging His Saints</vt:lpstr>
      <vt:lpstr>PowerPoint Presentation</vt:lpstr>
      <vt:lpstr>Destruction of the Harlot in the OT</vt:lpstr>
      <vt:lpstr>Similar Harlots</vt:lpstr>
      <vt:lpstr>Similar Harlots</vt:lpstr>
      <vt:lpstr>Similar Harlots</vt:lpstr>
      <vt:lpstr>Similar Harlots</vt:lpstr>
      <vt:lpstr>Similar Harlots</vt:lpstr>
      <vt:lpstr>Similar Harlots</vt:lpstr>
      <vt:lpstr>Come Out of the Doomed City</vt:lpstr>
      <vt:lpstr>Come Out of the Doomed City</vt:lpstr>
      <vt:lpstr>Babylon Is Fallen – Again</vt:lpstr>
      <vt:lpstr>“Cage For Every Unclean &amp; Hated Bird”</vt:lpstr>
      <vt:lpstr>Interjected Warning</vt:lpstr>
      <vt:lpstr>Come Out of the Doomed City</vt:lpstr>
      <vt:lpstr>“Repay Her Double”</vt:lpstr>
      <vt:lpstr>“I Sit as a Queen”</vt:lpstr>
      <vt:lpstr>“I Sit as a Queen”</vt:lpstr>
      <vt:lpstr>“In One Day”</vt:lpstr>
      <vt:lpstr>PowerPoint Presentation</vt:lpstr>
      <vt:lpstr>Those Who Did Not “Come Out”</vt:lpstr>
      <vt:lpstr>Kings of the Earth Mourn</vt:lpstr>
      <vt:lpstr>Merchants of the Earth Mourn</vt:lpstr>
      <vt:lpstr>Ship Owners and Sailors Mourn</vt:lpstr>
      <vt:lpstr>A Truly Selfish Mourning</vt:lpstr>
      <vt:lpstr>Justice Restored</vt:lpstr>
      <vt:lpstr>PowerPoint Presentation</vt:lpstr>
      <vt:lpstr>A Great Millstone Thrown into the Sea</vt:lpstr>
      <vt:lpstr>Not Anymore</vt:lpstr>
      <vt:lpstr>Rome, The “Eternal City”?</vt:lpstr>
      <vt:lpstr>Revelation Defending God and Encouraging His Saints</vt:lpstr>
      <vt:lpstr>PowerPoint Presentation</vt:lpstr>
      <vt:lpstr>Who Was Praising the Lord?</vt:lpstr>
      <vt:lpstr>Why Were They Praising the Lord?</vt:lpstr>
      <vt:lpstr>God Has Judged the Great Harlot</vt:lpstr>
      <vt:lpstr>PowerPoint Presentation</vt:lpstr>
      <vt:lpstr>Jewish Wedding Customs</vt:lpstr>
      <vt:lpstr>“His Wife Has Made Herself Ready”</vt:lpstr>
      <vt:lpstr>The Church – The Lamb’s Bride</vt:lpstr>
      <vt:lpstr>Contrasting Sides</vt:lpstr>
      <vt:lpstr>Contrasting Sides</vt:lpstr>
      <vt:lpstr>The Betrothal – Preparation Time</vt:lpstr>
      <vt:lpstr>John Worships the Angel</vt:lpstr>
      <vt:lpstr>PowerPoint Presentation</vt:lpstr>
      <vt:lpstr>The Warrior King</vt:lpstr>
      <vt:lpstr>The Warrior King</vt:lpstr>
      <vt:lpstr>The King’s Army</vt:lpstr>
      <vt:lpstr>King of Kings, Lord of Lords</vt:lpstr>
      <vt:lpstr>Treading Winepress of God’s Wrath</vt:lpstr>
      <vt:lpstr>PowerPoint Presentation</vt:lpstr>
      <vt:lpstr>An Alternative Supper</vt:lpstr>
      <vt:lpstr>A Feast for Birds of Heaven</vt:lpstr>
      <vt:lpstr>Battle Lines Fully Drawn</vt:lpstr>
      <vt:lpstr>The Result of Armageddon</vt:lpstr>
      <vt:lpstr>Contrasting Sides</vt:lpstr>
      <vt:lpstr>The Epic Battle to End All Battles?</vt:lpstr>
      <vt:lpstr>The Lamb’s Heavenly Army</vt:lpstr>
      <vt:lpstr>The Epic Battle to End All Battles?</vt:lpstr>
      <vt:lpstr>Revelation Defending God and Encouraging His Saints</vt:lpstr>
      <vt:lpstr>PowerPoint Presentation</vt:lpstr>
      <vt:lpstr>The Binding of the Dragon</vt:lpstr>
      <vt:lpstr>The Binding of the Dragon</vt:lpstr>
      <vt:lpstr>The Saints’ Reigning with Christ</vt:lpstr>
      <vt:lpstr>Daniel 7 Fulfilled</vt:lpstr>
      <vt:lpstr>The First Resurrection</vt:lpstr>
      <vt:lpstr>The Valley of Dry Bones</vt:lpstr>
      <vt:lpstr>The First Resurrection</vt:lpstr>
      <vt:lpstr>Where and How Do They Reign?</vt:lpstr>
      <vt:lpstr>Best Explanation of the Millennium?</vt:lpstr>
      <vt:lpstr>Best Explanation of the Millennium?</vt:lpstr>
      <vt:lpstr>Best Explanation of the Millennium?</vt:lpstr>
      <vt:lpstr>Best Explanation of the Millennium?</vt:lpstr>
      <vt:lpstr>Best Explanation of the Millennium?</vt:lpstr>
      <vt:lpstr>Best Explanation of the Millennium?</vt:lpstr>
      <vt:lpstr>Best Explanation of the Millennium?</vt:lpstr>
      <vt:lpstr>Timeline of Revelation</vt:lpstr>
      <vt:lpstr>PowerPoint Presentation</vt:lpstr>
      <vt:lpstr>Satan &amp; the World …</vt:lpstr>
      <vt:lpstr>Gog and Magog – Ezekiel 38-39</vt:lpstr>
      <vt:lpstr>Gog and Magog – Ezekiel 38-39</vt:lpstr>
      <vt:lpstr>… versus Christianity</vt:lpstr>
      <vt:lpstr>Ends in Fire</vt:lpstr>
      <vt:lpstr>Ends in Fire</vt:lpstr>
      <vt:lpstr>Ends in Fire</vt:lpstr>
      <vt:lpstr>The Devil’s Fate</vt:lpstr>
      <vt:lpstr>Revelation Defending God and Encouraging His Saints</vt:lpstr>
      <vt:lpstr>PowerPoint Presentation</vt:lpstr>
      <vt:lpstr>The Great White Throne</vt:lpstr>
      <vt:lpstr>The Canon</vt:lpstr>
      <vt:lpstr>Death’s Death</vt:lpstr>
      <vt:lpstr>Eternal Condemnation</vt:lpstr>
      <vt:lpstr>Revelation Defending God and Encouraging His Saints</vt:lpstr>
      <vt:lpstr>PowerPoint Presentation</vt:lpstr>
      <vt:lpstr>“A New Heaven and a New Earth”</vt:lpstr>
      <vt:lpstr>“Look for New Heavens and New Earth”</vt:lpstr>
      <vt:lpstr>New Jerusalem and Its Tabernacle</vt:lpstr>
      <vt:lpstr>The End of Anguish</vt:lpstr>
      <vt:lpstr>The Promise for Those Who Overcome</vt:lpstr>
      <vt:lpstr>The Lake of Fire and Brimstone</vt:lpstr>
      <vt:lpstr>The Second Death</vt:lpstr>
      <vt:lpstr>PowerPoint Presentation</vt:lpstr>
      <vt:lpstr>“The Great City, Holy Jerusalem”</vt:lpstr>
      <vt:lpstr>The City Four-Square</vt:lpstr>
      <vt:lpstr>The City Four-Square</vt:lpstr>
      <vt:lpstr>The City Four-Square</vt:lpstr>
      <vt:lpstr>The City Four-Square</vt:lpstr>
      <vt:lpstr>The City Four-Square</vt:lpstr>
      <vt:lpstr>No Temple, Sun, or Moon?</vt:lpstr>
      <vt:lpstr>Land of Eternal Day</vt:lpstr>
      <vt:lpstr>The Glory and Honor of Nations</vt:lpstr>
      <vt:lpstr>A Pure, Holy City</vt:lpstr>
      <vt:lpstr>Church or Heaven?</vt:lpstr>
      <vt:lpstr>Revelation Defending God and Encouraging His Saints</vt:lpstr>
      <vt:lpstr>PowerPoint Presentation</vt:lpstr>
      <vt:lpstr>The River of Life</vt:lpstr>
      <vt:lpstr>The Tree of Life</vt:lpstr>
      <vt:lpstr>Better than Eden</vt:lpstr>
      <vt:lpstr>An Untied Loose End?</vt:lpstr>
      <vt:lpstr>PowerPoint Presentation</vt:lpstr>
      <vt:lpstr>“Faithful and True”</vt:lpstr>
      <vt:lpstr>“Must Shortly Take Place”</vt:lpstr>
      <vt:lpstr>“Keep the Words of this Book”</vt:lpstr>
      <vt:lpstr>John Worships the Angel – Again</vt:lpstr>
      <vt:lpstr>“Do Not Seal – Time is at Hand”</vt:lpstr>
      <vt:lpstr>“Be Unjust Still, Filthy Still”</vt:lpstr>
      <vt:lpstr>“I Am Coming Quickly”</vt:lpstr>
      <vt:lpstr>Unescapable, Imminent Judgement</vt:lpstr>
      <vt:lpstr>Jesus, the Spirit, and the Bride Invite</vt:lpstr>
      <vt:lpstr>“Do Not Add To … Or Take Away”</vt:lpstr>
      <vt:lpstr>“I Am Coming Quickly” – Again</vt:lpstr>
      <vt:lpstr>Bonus:  The Seven Blessings</vt:lpstr>
      <vt:lpstr>Bonus:  The Seven Blessings</vt:lpstr>
      <vt:lpstr>Lessons? Overall and Specific?</vt:lpstr>
      <vt:lpstr>Lessons? Overall and Specific?</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287</cp:revision>
  <dcterms:created xsi:type="dcterms:W3CDTF">2017-04-01T00:42:32Z</dcterms:created>
  <dcterms:modified xsi:type="dcterms:W3CDTF">2017-10-18T01:59:28Z</dcterms:modified>
</cp:coreProperties>
</file>