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7" r:id="rId1"/>
  </p:sldMasterIdLst>
  <p:handoutMasterIdLst>
    <p:handoutMasterId r:id="rId290"/>
  </p:handoutMasterIdLst>
  <p:sldIdLst>
    <p:sldId id="256" r:id="rId2"/>
    <p:sldId id="260" r:id="rId3"/>
    <p:sldId id="261" r:id="rId4"/>
    <p:sldId id="265" r:id="rId5"/>
    <p:sldId id="266" r:id="rId6"/>
    <p:sldId id="262" r:id="rId7"/>
    <p:sldId id="268" r:id="rId8"/>
    <p:sldId id="269" r:id="rId9"/>
    <p:sldId id="263" r:id="rId10"/>
    <p:sldId id="267" r:id="rId11"/>
    <p:sldId id="264" r:id="rId12"/>
    <p:sldId id="281" r:id="rId13"/>
    <p:sldId id="271" r:id="rId14"/>
    <p:sldId id="270" r:id="rId15"/>
    <p:sldId id="272" r:id="rId16"/>
    <p:sldId id="273" r:id="rId17"/>
    <p:sldId id="274" r:id="rId18"/>
    <p:sldId id="285" r:id="rId19"/>
    <p:sldId id="276" r:id="rId20"/>
    <p:sldId id="277" r:id="rId21"/>
    <p:sldId id="279" r:id="rId22"/>
    <p:sldId id="280" r:id="rId23"/>
    <p:sldId id="282" r:id="rId24"/>
    <p:sldId id="283" r:id="rId25"/>
    <p:sldId id="286" r:id="rId26"/>
    <p:sldId id="287" r:id="rId27"/>
    <p:sldId id="288" r:id="rId28"/>
    <p:sldId id="289" r:id="rId29"/>
    <p:sldId id="290" r:id="rId30"/>
    <p:sldId id="298" r:id="rId31"/>
    <p:sldId id="291" r:id="rId32"/>
    <p:sldId id="292" r:id="rId33"/>
    <p:sldId id="293" r:id="rId34"/>
    <p:sldId id="294" r:id="rId35"/>
    <p:sldId id="295"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8" r:id="rId55"/>
    <p:sldId id="319" r:id="rId56"/>
    <p:sldId id="320" r:id="rId57"/>
    <p:sldId id="321" r:id="rId58"/>
    <p:sldId id="322" r:id="rId59"/>
    <p:sldId id="323" r:id="rId60"/>
    <p:sldId id="324" r:id="rId61"/>
    <p:sldId id="325" r:id="rId62"/>
    <p:sldId id="326" r:id="rId63"/>
    <p:sldId id="327" r:id="rId64"/>
    <p:sldId id="328" r:id="rId65"/>
    <p:sldId id="331" r:id="rId66"/>
    <p:sldId id="332" r:id="rId67"/>
    <p:sldId id="333" r:id="rId68"/>
    <p:sldId id="334" r:id="rId69"/>
    <p:sldId id="335" r:id="rId70"/>
    <p:sldId id="336" r:id="rId71"/>
    <p:sldId id="337" r:id="rId72"/>
    <p:sldId id="338" r:id="rId73"/>
    <p:sldId id="339" r:id="rId74"/>
    <p:sldId id="340" r:id="rId75"/>
    <p:sldId id="344" r:id="rId76"/>
    <p:sldId id="341" r:id="rId77"/>
    <p:sldId id="345" r:id="rId78"/>
    <p:sldId id="346" r:id="rId79"/>
    <p:sldId id="347" r:id="rId80"/>
    <p:sldId id="348" r:id="rId81"/>
    <p:sldId id="349" r:id="rId82"/>
    <p:sldId id="350" r:id="rId83"/>
    <p:sldId id="360" r:id="rId84"/>
    <p:sldId id="363" r:id="rId85"/>
    <p:sldId id="351" r:id="rId86"/>
    <p:sldId id="352" r:id="rId87"/>
    <p:sldId id="353" r:id="rId88"/>
    <p:sldId id="354" r:id="rId89"/>
    <p:sldId id="355" r:id="rId90"/>
    <p:sldId id="356" r:id="rId91"/>
    <p:sldId id="357" r:id="rId92"/>
    <p:sldId id="358" r:id="rId93"/>
    <p:sldId id="361" r:id="rId94"/>
    <p:sldId id="362"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3" r:id="rId124"/>
    <p:sldId id="394" r:id="rId125"/>
    <p:sldId id="395" r:id="rId126"/>
    <p:sldId id="396" r:id="rId127"/>
    <p:sldId id="397" r:id="rId128"/>
    <p:sldId id="398" r:id="rId129"/>
    <p:sldId id="399" r:id="rId130"/>
    <p:sldId id="400" r:id="rId131"/>
    <p:sldId id="401" r:id="rId132"/>
    <p:sldId id="403" r:id="rId133"/>
    <p:sldId id="404" r:id="rId134"/>
    <p:sldId id="405" r:id="rId135"/>
    <p:sldId id="406" r:id="rId136"/>
    <p:sldId id="407" r:id="rId137"/>
    <p:sldId id="408" r:id="rId138"/>
    <p:sldId id="409" r:id="rId139"/>
    <p:sldId id="411" r:id="rId140"/>
    <p:sldId id="412" r:id="rId141"/>
    <p:sldId id="413" r:id="rId142"/>
    <p:sldId id="414" r:id="rId143"/>
    <p:sldId id="415" r:id="rId144"/>
    <p:sldId id="416" r:id="rId145"/>
    <p:sldId id="417" r:id="rId146"/>
    <p:sldId id="418" r:id="rId147"/>
    <p:sldId id="419" r:id="rId148"/>
    <p:sldId id="420" r:id="rId149"/>
    <p:sldId id="421" r:id="rId150"/>
    <p:sldId id="422"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443" r:id="rId170"/>
    <p:sldId id="444" r:id="rId171"/>
    <p:sldId id="445" r:id="rId172"/>
    <p:sldId id="446" r:id="rId173"/>
    <p:sldId id="447" r:id="rId174"/>
    <p:sldId id="448" r:id="rId175"/>
    <p:sldId id="449" r:id="rId176"/>
    <p:sldId id="450" r:id="rId177"/>
    <p:sldId id="451" r:id="rId178"/>
    <p:sldId id="452" r:id="rId179"/>
    <p:sldId id="453" r:id="rId180"/>
    <p:sldId id="454" r:id="rId181"/>
    <p:sldId id="455" r:id="rId182"/>
    <p:sldId id="457" r:id="rId183"/>
    <p:sldId id="458" r:id="rId184"/>
    <p:sldId id="459" r:id="rId185"/>
    <p:sldId id="460" r:id="rId186"/>
    <p:sldId id="461" r:id="rId187"/>
    <p:sldId id="462" r:id="rId188"/>
    <p:sldId id="463" r:id="rId189"/>
    <p:sldId id="464" r:id="rId190"/>
    <p:sldId id="465" r:id="rId191"/>
    <p:sldId id="466" r:id="rId192"/>
    <p:sldId id="467" r:id="rId193"/>
    <p:sldId id="468" r:id="rId194"/>
    <p:sldId id="469" r:id="rId195"/>
    <p:sldId id="470" r:id="rId196"/>
    <p:sldId id="472" r:id="rId197"/>
    <p:sldId id="473" r:id="rId198"/>
    <p:sldId id="474" r:id="rId199"/>
    <p:sldId id="475" r:id="rId200"/>
    <p:sldId id="476" r:id="rId201"/>
    <p:sldId id="477" r:id="rId202"/>
    <p:sldId id="478" r:id="rId203"/>
    <p:sldId id="479" r:id="rId204"/>
    <p:sldId id="480" r:id="rId205"/>
    <p:sldId id="482" r:id="rId206"/>
    <p:sldId id="483" r:id="rId207"/>
    <p:sldId id="484" r:id="rId208"/>
    <p:sldId id="485" r:id="rId209"/>
    <p:sldId id="486" r:id="rId210"/>
    <p:sldId id="487" r:id="rId211"/>
    <p:sldId id="488" r:id="rId212"/>
    <p:sldId id="490" r:id="rId213"/>
    <p:sldId id="491" r:id="rId214"/>
    <p:sldId id="492" r:id="rId215"/>
    <p:sldId id="493" r:id="rId216"/>
    <p:sldId id="494" r:id="rId217"/>
    <p:sldId id="495" r:id="rId218"/>
    <p:sldId id="496" r:id="rId219"/>
    <p:sldId id="501" r:id="rId220"/>
    <p:sldId id="498" r:id="rId221"/>
    <p:sldId id="502" r:id="rId222"/>
    <p:sldId id="503" r:id="rId223"/>
    <p:sldId id="504" r:id="rId224"/>
    <p:sldId id="505" r:id="rId225"/>
    <p:sldId id="506" r:id="rId226"/>
    <p:sldId id="507" r:id="rId227"/>
    <p:sldId id="508" r:id="rId228"/>
    <p:sldId id="509" r:id="rId229"/>
    <p:sldId id="512" r:id="rId230"/>
    <p:sldId id="513" r:id="rId231"/>
    <p:sldId id="514" r:id="rId232"/>
    <p:sldId id="515" r:id="rId233"/>
    <p:sldId id="516" r:id="rId234"/>
    <p:sldId id="517" r:id="rId235"/>
    <p:sldId id="518" r:id="rId236"/>
    <p:sldId id="519" r:id="rId237"/>
    <p:sldId id="520" r:id="rId238"/>
    <p:sldId id="522" r:id="rId239"/>
    <p:sldId id="523" r:id="rId240"/>
    <p:sldId id="524" r:id="rId241"/>
    <p:sldId id="525" r:id="rId242"/>
    <p:sldId id="526" r:id="rId243"/>
    <p:sldId id="527" r:id="rId244"/>
    <p:sldId id="528" r:id="rId245"/>
    <p:sldId id="529" r:id="rId246"/>
    <p:sldId id="534" r:id="rId247"/>
    <p:sldId id="531" r:id="rId248"/>
    <p:sldId id="535" r:id="rId249"/>
    <p:sldId id="536" r:id="rId250"/>
    <p:sldId id="537" r:id="rId251"/>
    <p:sldId id="538" r:id="rId252"/>
    <p:sldId id="539" r:id="rId253"/>
    <p:sldId id="540" r:id="rId254"/>
    <p:sldId id="541" r:id="rId255"/>
    <p:sldId id="542" r:id="rId256"/>
    <p:sldId id="543" r:id="rId257"/>
    <p:sldId id="544" r:id="rId258"/>
    <p:sldId id="545" r:id="rId259"/>
    <p:sldId id="547" r:id="rId260"/>
    <p:sldId id="548" r:id="rId261"/>
    <p:sldId id="549" r:id="rId262"/>
    <p:sldId id="550" r:id="rId263"/>
    <p:sldId id="551" r:id="rId264"/>
    <p:sldId id="552" r:id="rId265"/>
    <p:sldId id="553" r:id="rId266"/>
    <p:sldId id="554" r:id="rId267"/>
    <p:sldId id="555" r:id="rId268"/>
    <p:sldId id="557" r:id="rId269"/>
    <p:sldId id="558" r:id="rId270"/>
    <p:sldId id="559" r:id="rId271"/>
    <p:sldId id="560" r:id="rId272"/>
    <p:sldId id="561" r:id="rId273"/>
    <p:sldId id="562" r:id="rId274"/>
    <p:sldId id="563" r:id="rId275"/>
    <p:sldId id="564" r:id="rId276"/>
    <p:sldId id="565" r:id="rId277"/>
    <p:sldId id="566" r:id="rId278"/>
    <p:sldId id="567" r:id="rId279"/>
    <p:sldId id="568" r:id="rId280"/>
    <p:sldId id="569" r:id="rId281"/>
    <p:sldId id="570" r:id="rId282"/>
    <p:sldId id="571" r:id="rId283"/>
    <p:sldId id="572" r:id="rId284"/>
    <p:sldId id="573" r:id="rId285"/>
    <p:sldId id="574" r:id="rId286"/>
    <p:sldId id="575" r:id="rId287"/>
    <p:sldId id="576" r:id="rId288"/>
    <p:sldId id="577" r:id="rId289"/>
  </p:sldIdLst>
  <p:sldSz cx="9144000" cy="5143500" type="screen16x9"/>
  <p:notesSz cx="7102475" cy="9369425"/>
  <p:embeddedFontLst>
    <p:embeddedFont>
      <p:font typeface="Impact" panose="020B0806030902050204" pitchFamily="34" charset="0"/>
      <p:regular r:id="rId291"/>
    </p:embeddedFont>
    <p:embeddedFont>
      <p:font typeface="Arial Black" panose="020B0A04020102020204" pitchFamily="34" charset="0"/>
      <p:bold r:id="rId292"/>
    </p:embeddedFont>
    <p:embeddedFont>
      <p:font typeface="Tahoma" panose="020B0604030504040204" pitchFamily="34" charset="0"/>
      <p:regular r:id="rId293"/>
      <p:bold r:id="rId29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49" d="100"/>
          <a:sy n="149" d="100"/>
        </p:scale>
        <p:origin x="-426"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handoutMaster" Target="handoutMasters/handoutMaster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font" Target="fonts/font1.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font" Target="fonts/font2.fntdata"/><Relationship Id="rId297"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font" Target="fonts/font4.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97BC9177-8551-45F1-9408-98F8A0CF4102}" type="datetimeFigureOut">
              <a:rPr lang="en-US" smtClean="0"/>
              <a:t>8/1/2016</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8D1DB009-B4C8-4E1E-AE93-B487A62E5302}" type="slidenum">
              <a:rPr lang="en-US" smtClean="0"/>
              <a:t>‹#›</a:t>
            </a:fld>
            <a:endParaRPr lang="en-US"/>
          </a:p>
        </p:txBody>
      </p:sp>
    </p:spTree>
    <p:extLst>
      <p:ext uri="{BB962C8B-B14F-4D97-AF65-F5344CB8AC3E}">
        <p14:creationId xmlns:p14="http://schemas.microsoft.com/office/powerpoint/2010/main" val="27374150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471863"/>
            <a:ext cx="7543800" cy="1143000"/>
          </a:xfrm>
        </p:spPr>
        <p:txBody>
          <a:bodyPr>
            <a:noAutofit/>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614863"/>
            <a:ext cx="6858000" cy="742950"/>
          </a:xfrm>
        </p:spPr>
        <p:txBody>
          <a:bodyPr anchor="t" anchorCtr="0">
            <a:normAutofit/>
          </a:bodyPr>
          <a:lstStyle>
            <a:lvl1pPr marL="0" indent="0" algn="l">
              <a:buNone/>
              <a:defRPr sz="2800" b="1">
                <a:solidFill>
                  <a:schemeClr val="tx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p:nvSpPr>
        <p:spPr>
          <a:xfrm>
            <a:off x="777240" y="457200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F101D3B5-17E4-4AC0-A8A8-FBBC8BA9D10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D0E7D657-C1A8-4478-BFDC-B5F18409340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0188" indent="-230188">
              <a:defRPr/>
            </a:lvl1pPr>
            <a:lvl2pPr marL="460375" indent="-230188">
              <a:defRPr/>
            </a:lvl2pPr>
            <a:lvl3pPr marL="684213" indent="-223838">
              <a:defRPr/>
            </a:lvl3pPr>
            <a:lvl4pPr marL="914400" indent="-230188">
              <a:defRPr/>
            </a:lvl4pPr>
            <a:lvl5pPr marL="11445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56109610-C443-45C4-9F64-DBACC278806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pPr>
              <a:defRPr/>
            </a:pPr>
            <a:fld id="{18D54342-E144-4BF9-BC9E-34B220698CBF}" type="slidenum">
              <a:rPr lang="en-US" smtClean="0"/>
              <a:pPr>
                <a:defRPr/>
              </a:pPr>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175004"/>
            <a:ext cx="4419600" cy="38970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75004"/>
            <a:ext cx="4419600" cy="38970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143000"/>
            <a:ext cx="4340352" cy="3929063"/>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143000"/>
            <a:ext cx="4422648" cy="3929063"/>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2003"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pPr>
              <a:defRPr/>
            </a:pPr>
            <a:fld id="{1FCB0B2E-AC6C-40B8-B9CA-581A699A3388}" type="slidenum">
              <a:rPr lang="en-US" smtClean="0"/>
              <a:pPr>
                <a:defRPr/>
              </a:pPr>
              <a:t>‹#›</a:t>
            </a:fld>
            <a:endParaRPr lang="en-US"/>
          </a:p>
        </p:txBody>
      </p:sp>
      <p:cxnSp>
        <p:nvCxnSpPr>
          <p:cNvPr id="10" name="Straight Connector 9"/>
          <p:cNvCxnSpPr/>
          <p:nvPr/>
        </p:nvCxnSpPr>
        <p:spPr>
          <a:xfrm rot="5400000">
            <a:off x="2153444" y="1885751"/>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4656582"/>
            <a:ext cx="2133600" cy="27384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62001" y="4656582"/>
            <a:ext cx="4873869"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pPr>
              <a:defRPr/>
            </a:pPr>
            <a:fld id="{3FCEA358-AE41-4C4C-BF43-5680FB0D37D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285750"/>
            <a:ext cx="8991600" cy="84296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157288"/>
            <a:ext cx="8991600" cy="3914775"/>
          </a:xfrm>
          <a:prstGeom prst="rect">
            <a:avLst/>
          </a:prstGeom>
        </p:spPr>
        <p:txBody>
          <a:bodyPr vert="horz" lIns="9144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76200" y="0"/>
            <a:ext cx="89916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1122426"/>
            <a:ext cx="89916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0188" indent="-23018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460375" indent="-230188"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684213" indent="-22383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914400"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144588" indent="-230188"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epperroadchurch.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429000"/>
            <a:ext cx="7543800" cy="1143000"/>
          </a:xfrm>
        </p:spPr>
        <p:txBody>
          <a:bodyPr/>
          <a:lstStyle/>
          <a:p>
            <a:pPr eaLnBrk="1" fontAlgn="auto" hangingPunct="1">
              <a:spcAft>
                <a:spcPts val="0"/>
              </a:spcAft>
              <a:defRPr/>
            </a:pPr>
            <a:r>
              <a:rPr lang="en-US" dirty="0" smtClean="0"/>
              <a:t>II Corinthians</a:t>
            </a:r>
            <a:endParaRPr lang="en-US" dirty="0"/>
          </a:p>
        </p:txBody>
      </p:sp>
      <p:sp>
        <p:nvSpPr>
          <p:cNvPr id="8195" name="Rectangle 3"/>
          <p:cNvSpPr>
            <a:spLocks noGrp="1" noChangeArrowheads="1"/>
          </p:cNvSpPr>
          <p:nvPr>
            <p:ph type="subTitle" idx="1"/>
          </p:nvPr>
        </p:nvSpPr>
        <p:spPr>
          <a:xfrm>
            <a:off x="762000" y="4614863"/>
            <a:ext cx="6858000" cy="457200"/>
          </a:xfrm>
        </p:spPr>
        <p:txBody>
          <a:bodyPr>
            <a:normAutofit fontScale="92500" lnSpcReduction="10000"/>
          </a:bodyPr>
          <a:lstStyle/>
          <a:p>
            <a:pPr eaLnBrk="1" hangingPunct="1"/>
            <a:r>
              <a:rPr lang="en-US" altLang="en-US" b="1" dirty="0" smtClean="0">
                <a:latin typeface="Arial Black" panose="020B0A04020102020204" pitchFamily="34" charset="0"/>
                <a:cs typeface="Arial" charset="0"/>
              </a:rPr>
              <a:t>Lesson 1 –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5" y="0"/>
            <a:ext cx="8667510" cy="5143500"/>
          </a:xfrm>
          <a:prstGeom prst="rect">
            <a:avLst/>
          </a:prstGeom>
        </p:spPr>
      </p:pic>
      <p:sp>
        <p:nvSpPr>
          <p:cNvPr id="5" name="TextBox 4"/>
          <p:cNvSpPr txBox="1"/>
          <p:nvPr/>
        </p:nvSpPr>
        <p:spPr>
          <a:xfrm>
            <a:off x="4724400" y="3172420"/>
            <a:ext cx="2286000" cy="923330"/>
          </a:xfrm>
          <a:prstGeom prst="rect">
            <a:avLst/>
          </a:prstGeom>
          <a:noFill/>
        </p:spPr>
        <p:txBody>
          <a:bodyPr wrap="square" rtlCol="0">
            <a:spAutoFit/>
          </a:bodyPr>
          <a:lstStyle/>
          <a:p>
            <a:pPr algn="ctr"/>
            <a:r>
              <a:rPr lang="en-US" dirty="0" smtClean="0">
                <a:latin typeface="Arial Black" panose="020B0A04020102020204" pitchFamily="34" charset="0"/>
                <a:cs typeface="Arial" panose="020B0604020202020204" pitchFamily="34" charset="0"/>
              </a:rPr>
              <a:t>Paul’s 3</a:t>
            </a:r>
            <a:r>
              <a:rPr lang="en-US" baseline="30000" dirty="0" smtClean="0">
                <a:latin typeface="Arial Black" panose="020B0A04020102020204" pitchFamily="34" charset="0"/>
                <a:cs typeface="Arial" panose="020B0604020202020204" pitchFamily="34" charset="0"/>
              </a:rPr>
              <a:t>rd</a:t>
            </a:r>
            <a:r>
              <a:rPr lang="en-US" dirty="0" smtClean="0">
                <a:latin typeface="Arial Black" panose="020B0A04020102020204" pitchFamily="34" charset="0"/>
                <a:cs typeface="Arial" panose="020B0604020202020204" pitchFamily="34" charset="0"/>
              </a:rPr>
              <a:t> Missionary Journey</a:t>
            </a:r>
            <a:endParaRPr lang="en-US" dirty="0">
              <a:latin typeface="Arial Black" panose="020B0A040201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36" y="768096"/>
            <a:ext cx="228571" cy="3333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304" y="485817"/>
            <a:ext cx="209524" cy="33333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979" y="1581150"/>
            <a:ext cx="209524" cy="3333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96" y="1476417"/>
            <a:ext cx="228571" cy="333333"/>
          </a:xfrm>
          <a:prstGeom prst="rect">
            <a:avLst/>
          </a:prstGeom>
        </p:spPr>
      </p:pic>
    </p:spTree>
    <p:extLst>
      <p:ext uri="{BB962C8B-B14F-4D97-AF65-F5344CB8AC3E}">
        <p14:creationId xmlns:p14="http://schemas.microsoft.com/office/powerpoint/2010/main" val="38348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Profound Thought</a:t>
            </a:r>
            <a:endParaRPr lang="en-US" dirty="0"/>
          </a:p>
        </p:txBody>
      </p:sp>
      <p:sp>
        <p:nvSpPr>
          <p:cNvPr id="3" name="Content Placeholder 2"/>
          <p:cNvSpPr>
            <a:spLocks noGrp="1"/>
          </p:cNvSpPr>
          <p:nvPr>
            <p:ph idx="1"/>
          </p:nvPr>
        </p:nvSpPr>
        <p:spPr/>
        <p:txBody>
          <a:bodyPr/>
          <a:lstStyle/>
          <a:p>
            <a:pPr>
              <a:lnSpc>
                <a:spcPct val="90000"/>
              </a:lnSpc>
              <a:spcBef>
                <a:spcPts val="0"/>
              </a:spcBef>
            </a:pPr>
            <a:r>
              <a:rPr lang="en-US" sz="2200" dirty="0" smtClean="0"/>
              <a:t>The apostles recorded </a:t>
            </a:r>
            <a:r>
              <a:rPr lang="en-US" sz="2200" i="1" dirty="0" smtClean="0"/>
              <a:t>“all truth” …</a:t>
            </a:r>
            <a:r>
              <a:rPr lang="en-US" sz="2200" dirty="0"/>
              <a:t> </a:t>
            </a:r>
            <a:r>
              <a:rPr lang="en-US" sz="2200" i="1" dirty="0" smtClean="0"/>
              <a:t>“revealed </a:t>
            </a:r>
            <a:r>
              <a:rPr lang="en-US" sz="2200" b="1" i="1" dirty="0" smtClean="0"/>
              <a:t>by </a:t>
            </a:r>
            <a:r>
              <a:rPr lang="en-US" sz="2200" b="1" i="1" u="sng" dirty="0" smtClean="0"/>
              <a:t>the Spirit</a:t>
            </a:r>
            <a:r>
              <a:rPr lang="en-US" sz="2200" b="1" i="1" dirty="0" smtClean="0"/>
              <a:t> </a:t>
            </a:r>
            <a:r>
              <a:rPr lang="en-US" sz="2200" i="1" dirty="0" smtClean="0"/>
              <a:t>… by which </a:t>
            </a:r>
            <a:r>
              <a:rPr lang="en-US" sz="2200" b="1" i="1" dirty="0" smtClean="0"/>
              <a:t>when you read you </a:t>
            </a:r>
            <a:r>
              <a:rPr lang="en-US" sz="2200" b="1" i="1" u="sng" dirty="0" smtClean="0"/>
              <a:t>can</a:t>
            </a:r>
            <a:r>
              <a:rPr lang="en-US" sz="2200" b="1" i="1" dirty="0" smtClean="0"/>
              <a:t> understand</a:t>
            </a:r>
            <a:r>
              <a:rPr lang="en-US" sz="2200" i="1" dirty="0" smtClean="0"/>
              <a:t>” </a:t>
            </a:r>
            <a:r>
              <a:rPr lang="en-US" sz="2200" dirty="0" smtClean="0"/>
              <a:t>(</a:t>
            </a:r>
            <a:r>
              <a:rPr lang="en-US" sz="2200" b="1" dirty="0" smtClean="0">
                <a:solidFill>
                  <a:schemeClr val="accent1"/>
                </a:solidFill>
              </a:rPr>
              <a:t>Ephesians 3:3-5</a:t>
            </a:r>
            <a:r>
              <a:rPr lang="en-US" sz="2200" dirty="0" smtClean="0"/>
              <a:t>).</a:t>
            </a:r>
          </a:p>
          <a:p>
            <a:pPr marL="0" indent="0">
              <a:lnSpc>
                <a:spcPct val="90000"/>
              </a:lnSpc>
              <a:spcBef>
                <a:spcPts val="0"/>
              </a:spcBef>
              <a:buNone/>
            </a:pPr>
            <a:r>
              <a:rPr lang="en-US" sz="2200" i="1" dirty="0" smtClean="0"/>
              <a:t>…as </a:t>
            </a:r>
            <a:r>
              <a:rPr lang="en-US" sz="2200" i="1" dirty="0"/>
              <a:t>His divine power </a:t>
            </a:r>
            <a:r>
              <a:rPr lang="en-US" sz="2200" b="1" i="1" dirty="0"/>
              <a:t>has given to us </a:t>
            </a:r>
            <a:r>
              <a:rPr lang="en-US" sz="2200" b="1" i="1" u="sng" dirty="0"/>
              <a:t>all things</a:t>
            </a:r>
            <a:r>
              <a:rPr lang="en-US" sz="2200" b="1" i="1" dirty="0"/>
              <a:t> that pertain to life and godliness, </a:t>
            </a:r>
            <a:r>
              <a:rPr lang="en-US" sz="2200" b="1" i="1" u="sng" dirty="0"/>
              <a:t>through the knowledge of Him</a:t>
            </a:r>
            <a:r>
              <a:rPr lang="en-US" sz="2200" i="1" dirty="0"/>
              <a:t> who called us by glory and virtue</a:t>
            </a:r>
            <a:r>
              <a:rPr lang="en-US" sz="2200" i="1" dirty="0" smtClean="0"/>
              <a:t>, by </a:t>
            </a:r>
            <a:r>
              <a:rPr lang="en-US" sz="2200" i="1" dirty="0"/>
              <a:t>which have been given to us exceedingly great and precious promises, </a:t>
            </a:r>
            <a:r>
              <a:rPr lang="en-US" sz="2200" b="1" i="1" dirty="0"/>
              <a:t>that through these </a:t>
            </a:r>
            <a:r>
              <a:rPr lang="en-US" sz="2200" b="1" i="1" u="sng" dirty="0"/>
              <a:t>you</a:t>
            </a:r>
            <a:r>
              <a:rPr lang="en-US" sz="2200" b="1" i="1" dirty="0"/>
              <a:t> may be </a:t>
            </a:r>
            <a:r>
              <a:rPr lang="en-US" sz="2200" b="1" i="1" u="sng" dirty="0"/>
              <a:t>partakers</a:t>
            </a:r>
            <a:r>
              <a:rPr lang="en-US" sz="2200" b="1" i="1" dirty="0"/>
              <a:t> of the </a:t>
            </a:r>
            <a:r>
              <a:rPr lang="en-US" sz="2200" b="1" i="1" u="sng" dirty="0"/>
              <a:t>divine nature</a:t>
            </a:r>
            <a:r>
              <a:rPr lang="en-US" sz="2200" i="1" dirty="0"/>
              <a:t>, having escaped the corruption that is in the world through lust.</a:t>
            </a:r>
            <a:r>
              <a:rPr lang="en-US" sz="2200" dirty="0"/>
              <a:t> (</a:t>
            </a:r>
            <a:r>
              <a:rPr lang="en-US" sz="2200" b="1" dirty="0">
                <a:solidFill>
                  <a:schemeClr val="accent1"/>
                </a:solidFill>
              </a:rPr>
              <a:t>II Peter </a:t>
            </a:r>
            <a:r>
              <a:rPr lang="en-US" sz="2200" b="1" dirty="0" smtClean="0">
                <a:solidFill>
                  <a:schemeClr val="accent1"/>
                </a:solidFill>
              </a:rPr>
              <a:t>1:3-4</a:t>
            </a:r>
            <a:r>
              <a:rPr lang="en-US" sz="2200" dirty="0" smtClean="0"/>
              <a:t>; see also, </a:t>
            </a:r>
            <a:r>
              <a:rPr lang="en-US" sz="2200" b="1" dirty="0" smtClean="0">
                <a:solidFill>
                  <a:schemeClr val="accent1"/>
                </a:solidFill>
              </a:rPr>
              <a:t>Colossians 1:27; Romans 8:29</a:t>
            </a:r>
            <a:r>
              <a:rPr lang="en-US" sz="2200" dirty="0" smtClean="0"/>
              <a:t>)</a:t>
            </a:r>
          </a:p>
          <a:p>
            <a:pPr marL="0" indent="0">
              <a:lnSpc>
                <a:spcPct val="90000"/>
              </a:lnSpc>
              <a:spcBef>
                <a:spcPts val="0"/>
              </a:spcBef>
              <a:buNone/>
            </a:pPr>
            <a:r>
              <a:rPr lang="en-US" sz="2200" i="1" dirty="0"/>
              <a:t>For </a:t>
            </a:r>
            <a:r>
              <a:rPr lang="en-US" sz="2200" b="1" i="1" dirty="0"/>
              <a:t>now we </a:t>
            </a:r>
            <a:r>
              <a:rPr lang="en-US" sz="2200" b="1" i="1" u="sng" dirty="0"/>
              <a:t>see in a mirror</a:t>
            </a:r>
            <a:r>
              <a:rPr lang="en-US" sz="2200" b="1" i="1" dirty="0"/>
              <a:t>, dimly, but </a:t>
            </a:r>
            <a:r>
              <a:rPr lang="en-US" sz="2200" b="1" i="1" u="sng" dirty="0"/>
              <a:t>then face to face</a:t>
            </a:r>
            <a:r>
              <a:rPr lang="en-US" sz="2200" i="1" dirty="0"/>
              <a:t>. Now I know in part, but then I shall know just as I also am known</a:t>
            </a:r>
            <a:r>
              <a:rPr lang="en-US" sz="2200" dirty="0"/>
              <a:t>. (</a:t>
            </a:r>
            <a:r>
              <a:rPr lang="en-US" sz="2200" b="1" dirty="0">
                <a:solidFill>
                  <a:schemeClr val="accent1"/>
                </a:solidFill>
              </a:rPr>
              <a:t>I </a:t>
            </a:r>
            <a:r>
              <a:rPr lang="en-US" sz="2200" b="1" dirty="0" smtClean="0">
                <a:solidFill>
                  <a:schemeClr val="accent1"/>
                </a:solidFill>
              </a:rPr>
              <a:t>Cor. 13:12</a:t>
            </a:r>
            <a:r>
              <a:rPr lang="en-US" sz="2200" dirty="0" smtClean="0"/>
              <a:t>)</a:t>
            </a:r>
          </a:p>
          <a:p>
            <a:pPr>
              <a:lnSpc>
                <a:spcPct val="90000"/>
              </a:lnSpc>
              <a:spcBef>
                <a:spcPts val="0"/>
              </a:spcBef>
            </a:pPr>
            <a:r>
              <a:rPr lang="en-US" sz="2200" dirty="0" smtClean="0"/>
              <a:t>When we study the Bible, we </a:t>
            </a:r>
            <a:r>
              <a:rPr lang="en-US" sz="2200" b="1" i="1" dirty="0" smtClean="0"/>
              <a:t>can</a:t>
            </a:r>
            <a:r>
              <a:rPr lang="en-US" sz="2200" dirty="0" smtClean="0"/>
              <a:t> see Jesus and God </a:t>
            </a:r>
            <a:r>
              <a:rPr lang="en-US" sz="2200" i="1" dirty="0" smtClean="0"/>
              <a:t>“face to face”</a:t>
            </a:r>
            <a:r>
              <a:rPr lang="en-US" sz="2200" dirty="0" smtClean="0"/>
              <a:t> – the true </a:t>
            </a:r>
            <a:r>
              <a:rPr lang="en-US" sz="2200" b="1" i="1" dirty="0" smtClean="0"/>
              <a:t>essence</a:t>
            </a:r>
            <a:r>
              <a:rPr lang="en-US" sz="2200" dirty="0" smtClean="0"/>
              <a:t> of their personality.  And, we can be transformed – </a:t>
            </a:r>
            <a:r>
              <a:rPr lang="en-US" sz="2200" i="1" dirty="0" smtClean="0"/>
              <a:t>“from glory to glory … by the Spirit”</a:t>
            </a:r>
            <a:r>
              <a:rPr lang="en-US" sz="2200" dirty="0" smtClean="0"/>
              <a:t> to be like them! … So, why don’t we?</a:t>
            </a:r>
            <a:endParaRPr lang="en-US" sz="2200" dirty="0"/>
          </a:p>
        </p:txBody>
      </p:sp>
    </p:spTree>
    <p:extLst>
      <p:ext uri="{BB962C8B-B14F-4D97-AF65-F5344CB8AC3E}">
        <p14:creationId xmlns:p14="http://schemas.microsoft.com/office/powerpoint/2010/main" val="11459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Doctrine – Clarity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6467098"/>
              </p:ext>
            </p:extLst>
          </p:nvPr>
        </p:nvGraphicFramePr>
        <p:xfrm>
          <a:off x="76199" y="1123950"/>
          <a:ext cx="8991601" cy="3969612"/>
        </p:xfrm>
        <a:graphic>
          <a:graphicData uri="http://schemas.openxmlformats.org/drawingml/2006/table">
            <a:tbl>
              <a:tblPr firstRow="1" firstCol="1" bandRow="1" bandCol="1">
                <a:tableStyleId>{5940675A-B579-460E-94D1-54222C63F5DA}</a:tableStyleId>
              </a:tblPr>
              <a:tblGrid>
                <a:gridCol w="2228851"/>
                <a:gridCol w="2266950"/>
                <a:gridCol w="2190752"/>
                <a:gridCol w="2305048"/>
              </a:tblGrid>
              <a:tr h="356802">
                <a:tc>
                  <a:txBody>
                    <a:bodyPr/>
                    <a:lstStyle/>
                    <a:p>
                      <a:pPr marL="0" marR="0" algn="ctr">
                        <a:spcBef>
                          <a:spcPts val="600"/>
                        </a:spcBef>
                        <a:spcAft>
                          <a:spcPts val="600"/>
                        </a:spcAft>
                      </a:pPr>
                      <a:r>
                        <a:rPr lang="en-US" sz="1800" b="1" dirty="0">
                          <a:solidFill>
                            <a:schemeClr val="bg1"/>
                          </a:solidFill>
                          <a:effectLst/>
                          <a:latin typeface="+mj-lt"/>
                        </a:rPr>
                        <a:t>Contrast Point</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False Apostles</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True Apostles</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Related Scriptures</a:t>
                      </a:r>
                      <a:endParaRPr lang="en-US" sz="1800" b="1" dirty="0">
                        <a:solidFill>
                          <a:schemeClr val="bg1"/>
                        </a:solidFill>
                        <a:effectLst/>
                        <a:latin typeface="+mj-lt"/>
                        <a:ea typeface="Times New Roman"/>
                      </a:endParaRPr>
                    </a:p>
                  </a:txBody>
                  <a:tcPr marL="37609" marR="37609" marT="0" marB="0" anchor="ctr">
                    <a:solidFill>
                      <a:schemeClr val="accent1"/>
                    </a:solidFill>
                  </a:tcPr>
                </a:tc>
              </a:tr>
              <a:tr h="364824">
                <a:tc>
                  <a:txBody>
                    <a:bodyPr/>
                    <a:lstStyle/>
                    <a:p>
                      <a:pPr marL="0" marR="0" algn="ctr">
                        <a:spcBef>
                          <a:spcPts val="600"/>
                        </a:spcBef>
                        <a:spcAft>
                          <a:spcPts val="600"/>
                        </a:spcAft>
                      </a:pPr>
                      <a:r>
                        <a:rPr lang="en-US" sz="1200" b="1" dirty="0">
                          <a:solidFill>
                            <a:schemeClr val="accent1"/>
                          </a:solidFill>
                          <a:effectLst/>
                        </a:rPr>
                        <a:t>Doctrine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[Old Covenant, Judaism, Perverted Gospel]</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New Covenant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II COR 2:17</a:t>
                      </a:r>
                      <a:endParaRPr lang="en-US" sz="1200" b="1">
                        <a:effectLst/>
                        <a:latin typeface="Times New Roman"/>
                        <a:ea typeface="Times New Roman"/>
                      </a:endParaRPr>
                    </a:p>
                  </a:txBody>
                  <a:tcPr marL="37609" marR="37609" marT="0" marB="0" anchor="ctr"/>
                </a:tc>
              </a:tr>
              <a:tr h="364824">
                <a:tc>
                  <a:txBody>
                    <a:bodyPr/>
                    <a:lstStyle/>
                    <a:p>
                      <a:pPr marL="0" marR="0" algn="ctr">
                        <a:spcBef>
                          <a:spcPts val="600"/>
                        </a:spcBef>
                        <a:spcAft>
                          <a:spcPts val="600"/>
                        </a:spcAft>
                      </a:pPr>
                      <a:r>
                        <a:rPr lang="en-US" sz="1200" b="1" dirty="0">
                          <a:solidFill>
                            <a:schemeClr val="accent1"/>
                          </a:solidFill>
                          <a:effectLst/>
                        </a:rPr>
                        <a:t>Forthrightness and Clarity</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Moses veiled face, veiling </a:t>
                      </a:r>
                      <a:r>
                        <a:rPr lang="en-US" sz="1200" b="1" dirty="0" smtClean="0">
                          <a:effectLst/>
                        </a:rPr>
                        <a:t>that </a:t>
                      </a:r>
                      <a:r>
                        <a:rPr lang="en-US" sz="1200" b="1" dirty="0">
                          <a:effectLst/>
                        </a:rPr>
                        <a:t>glory was passing</a:t>
                      </a:r>
                      <a:endParaRPr lang="en-US" sz="1200" b="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used boldness of speech proclaiming hope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II COR 1:12-13; </a:t>
                      </a:r>
                      <a:r>
                        <a:rPr lang="en-US" sz="1200" b="1" dirty="0" smtClean="0">
                          <a:effectLst/>
                        </a:rPr>
                        <a:t>2:17; 4:2</a:t>
                      </a:r>
                      <a:endParaRPr lang="en-US" sz="1200" b="1" dirty="0">
                        <a:effectLst/>
                        <a:latin typeface="Impact"/>
                        <a:ea typeface="Times New Roman"/>
                        <a:cs typeface="Times New Roman"/>
                      </a:endParaRPr>
                    </a:p>
                  </a:txBody>
                  <a:tcPr marL="37609" marR="37609" marT="0" marB="0" anchor="ctr"/>
                </a:tc>
              </a:tr>
              <a:tr h="364824">
                <a:tc>
                  <a:txBody>
                    <a:bodyPr/>
                    <a:lstStyle/>
                    <a:p>
                      <a:pPr marL="0" marR="0" algn="ctr">
                        <a:spcBef>
                          <a:spcPts val="600"/>
                        </a:spcBef>
                        <a:spcAft>
                          <a:spcPts val="600"/>
                        </a:spcAft>
                      </a:pPr>
                      <a:r>
                        <a:rPr lang="en-US" sz="1200" b="1" dirty="0">
                          <a:solidFill>
                            <a:schemeClr val="accent1"/>
                          </a:solidFill>
                          <a:effectLst/>
                        </a:rPr>
                        <a:t>Resulting People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Veiled Heart, Blindness</a:t>
                      </a:r>
                      <a:endParaRPr lang="en-US" sz="1200" b="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Heart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JHN 8:43-47; </a:t>
                      </a:r>
                      <a:r>
                        <a:rPr lang="en-US" sz="1200" b="1" dirty="0" smtClean="0">
                          <a:effectLst/>
                        </a:rPr>
                        <a:t>2THE </a:t>
                      </a:r>
                      <a:r>
                        <a:rPr lang="en-US" sz="1200" b="1" dirty="0">
                          <a:effectLst/>
                        </a:rPr>
                        <a:t>2:9-11; MAT 13:13-15; </a:t>
                      </a:r>
                      <a:r>
                        <a:rPr lang="en-US" sz="1200" b="1" dirty="0" smtClean="0">
                          <a:effectLst/>
                        </a:rPr>
                        <a:t>2TIM </a:t>
                      </a:r>
                      <a:r>
                        <a:rPr lang="en-US" sz="1200" b="1" dirty="0">
                          <a:effectLst/>
                        </a:rPr>
                        <a:t>3:7</a:t>
                      </a:r>
                      <a:endParaRPr lang="en-US" sz="1200" b="1" dirty="0">
                        <a:effectLst/>
                        <a:latin typeface="Impact"/>
                        <a:ea typeface="Times New Roman"/>
                        <a:cs typeface="Times New Roman"/>
                      </a:endParaRPr>
                    </a:p>
                  </a:txBody>
                  <a:tcPr marL="37609" marR="37609" marT="0" marB="0" anchor="ctr"/>
                </a:tc>
              </a:tr>
              <a:tr h="356802">
                <a:tc>
                  <a:txBody>
                    <a:bodyPr/>
                    <a:lstStyle/>
                    <a:p>
                      <a:pPr marL="0" marR="0" algn="ctr">
                        <a:spcBef>
                          <a:spcPts val="600"/>
                        </a:spcBef>
                        <a:spcAft>
                          <a:spcPts val="600"/>
                        </a:spcAft>
                      </a:pPr>
                      <a:r>
                        <a:rPr lang="en-US" sz="1200" b="1" dirty="0">
                          <a:solidFill>
                            <a:schemeClr val="accent1"/>
                          </a:solidFill>
                          <a:effectLst/>
                        </a:rPr>
                        <a:t>Termination of Blindness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[never], </a:t>
                      </a:r>
                      <a:r>
                        <a:rPr lang="en-US" sz="1200" b="1" i="1" dirty="0">
                          <a:effectLst/>
                        </a:rPr>
                        <a:t>“to this day”</a:t>
                      </a:r>
                      <a:endParaRPr lang="en-US" sz="1200" b="1" i="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smtClean="0">
                          <a:solidFill>
                            <a:schemeClr val="accent1"/>
                          </a:solidFill>
                          <a:effectLst/>
                        </a:rPr>
                        <a:t>Turns </a:t>
                      </a:r>
                      <a:r>
                        <a:rPr lang="en-US" sz="1200" b="1" dirty="0">
                          <a:solidFill>
                            <a:schemeClr val="accent1"/>
                          </a:solidFill>
                          <a:effectLst/>
                        </a:rPr>
                        <a:t>to the Lord, in Christ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 </a:t>
                      </a:r>
                      <a:endParaRPr lang="en-US" sz="1200" b="1">
                        <a:effectLst/>
                        <a:latin typeface="Impact"/>
                        <a:ea typeface="Times New Roman"/>
                        <a:cs typeface="Times New Roman"/>
                      </a:endParaRPr>
                    </a:p>
                  </a:txBody>
                  <a:tcPr marL="37609" marR="37609" marT="0" marB="0" anchor="ctr"/>
                </a:tc>
              </a:tr>
              <a:tr h="356802">
                <a:tc>
                  <a:txBody>
                    <a:bodyPr/>
                    <a:lstStyle/>
                    <a:p>
                      <a:pPr marL="0" marR="0" algn="ctr">
                        <a:spcBef>
                          <a:spcPts val="600"/>
                        </a:spcBef>
                        <a:spcAft>
                          <a:spcPts val="600"/>
                        </a:spcAft>
                      </a:pPr>
                      <a:r>
                        <a:rPr lang="en-US" sz="1200" b="1" dirty="0">
                          <a:solidFill>
                            <a:schemeClr val="accent1"/>
                          </a:solidFill>
                          <a:effectLst/>
                        </a:rPr>
                        <a:t>Produces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[Bondage]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Liberty</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JOH 8:32; GAL </a:t>
                      </a:r>
                      <a:r>
                        <a:rPr lang="en-US" sz="1200" b="1" dirty="0" smtClean="0">
                          <a:effectLst/>
                        </a:rPr>
                        <a:t>4:24-5:1</a:t>
                      </a:r>
                      <a:endParaRPr lang="en-US" sz="1200" b="1" dirty="0">
                        <a:effectLst/>
                        <a:latin typeface="Times New Roman"/>
                        <a:ea typeface="Times New Roman"/>
                      </a:endParaRPr>
                    </a:p>
                  </a:txBody>
                  <a:tcPr marL="37609" marR="37609" marT="0" marB="0" anchor="ctr"/>
                </a:tc>
              </a:tr>
              <a:tr h="356802">
                <a:tc>
                  <a:txBody>
                    <a:bodyPr/>
                    <a:lstStyle/>
                    <a:p>
                      <a:pPr marL="0" marR="0" algn="ctr">
                        <a:spcBef>
                          <a:spcPts val="600"/>
                        </a:spcBef>
                        <a:spcAft>
                          <a:spcPts val="600"/>
                        </a:spcAft>
                      </a:pPr>
                      <a:r>
                        <a:rPr lang="en-US" sz="1200" b="1" dirty="0">
                          <a:solidFill>
                            <a:schemeClr val="accent1"/>
                          </a:solidFill>
                          <a:effectLst/>
                        </a:rPr>
                        <a:t>Access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[Veiled Face]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Face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 </a:t>
                      </a:r>
                      <a:endParaRPr lang="en-US" sz="1200" b="1" dirty="0">
                        <a:effectLst/>
                        <a:latin typeface="Impact"/>
                        <a:ea typeface="Times New Roman"/>
                        <a:cs typeface="Times New Roman"/>
                      </a:endParaRPr>
                    </a:p>
                  </a:txBody>
                  <a:tcPr marL="37609" marR="37609" marT="0" marB="0" anchor="ctr"/>
                </a:tc>
              </a:tr>
              <a:tr h="362291">
                <a:tc>
                  <a:txBody>
                    <a:bodyPr/>
                    <a:lstStyle/>
                    <a:p>
                      <a:pPr marL="0" marR="0" algn="ctr">
                        <a:spcBef>
                          <a:spcPts val="600"/>
                        </a:spcBef>
                        <a:spcAft>
                          <a:spcPts val="600"/>
                        </a:spcAft>
                      </a:pPr>
                      <a:r>
                        <a:rPr lang="en-US" sz="1200" b="1" dirty="0">
                          <a:solidFill>
                            <a:schemeClr val="accent1"/>
                          </a:solidFill>
                          <a:effectLst/>
                        </a:rPr>
                        <a:t>Clarity of 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[Darkly, Dim Mirror, Shadows]</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[perfect] mirror</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 COR 13:12; JAS 1:25; HEB 10:1</a:t>
                      </a:r>
                      <a:endParaRPr lang="en-US" sz="1200" b="1" dirty="0">
                        <a:effectLst/>
                        <a:latin typeface="Times New Roman"/>
                        <a:ea typeface="Times New Roman"/>
                      </a:endParaRPr>
                    </a:p>
                  </a:txBody>
                  <a:tcPr marL="37609" marR="37609" marT="0" marB="0" anchor="ctr"/>
                </a:tc>
              </a:tr>
              <a:tr h="356802">
                <a:tc>
                  <a:txBody>
                    <a:bodyPr/>
                    <a:lstStyle/>
                    <a:p>
                      <a:pPr marL="0" marR="0" algn="ctr">
                        <a:spcBef>
                          <a:spcPts val="600"/>
                        </a:spcBef>
                        <a:spcAft>
                          <a:spcPts val="600"/>
                        </a:spcAft>
                      </a:pPr>
                      <a:r>
                        <a:rPr lang="en-US" sz="1200" b="1" dirty="0">
                          <a:solidFill>
                            <a:schemeClr val="accent1"/>
                          </a:solidFill>
                          <a:effectLst/>
                        </a:rPr>
                        <a:t>Identity of 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[Blurred Image]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The Glory of the Lord</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 COR 13:12; JOH 14:7-10</a:t>
                      </a:r>
                      <a:endParaRPr lang="en-US" sz="1200" b="1" dirty="0">
                        <a:effectLst/>
                        <a:latin typeface="Times New Roman"/>
                        <a:ea typeface="Times New Roman"/>
                      </a:endParaRPr>
                    </a:p>
                  </a:txBody>
                  <a:tcPr marL="37609" marR="37609" marT="0" marB="0" anchor="ctr"/>
                </a:tc>
              </a:tr>
              <a:tr h="364824">
                <a:tc>
                  <a:txBody>
                    <a:bodyPr/>
                    <a:lstStyle/>
                    <a:p>
                      <a:pPr marL="0" marR="0" algn="ctr">
                        <a:spcBef>
                          <a:spcPts val="600"/>
                        </a:spcBef>
                        <a:spcAft>
                          <a:spcPts val="600"/>
                        </a:spcAft>
                      </a:pPr>
                      <a:r>
                        <a:rPr lang="en-US" sz="1200" b="1" dirty="0">
                          <a:solidFill>
                            <a:schemeClr val="accent1"/>
                          </a:solidFill>
                          <a:effectLst/>
                        </a:rPr>
                        <a:t>Produces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[Continued Blindness]</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Transformed into </a:t>
                      </a:r>
                      <a:r>
                        <a:rPr lang="en-US" sz="1200" b="1" dirty="0" smtClean="0">
                          <a:solidFill>
                            <a:schemeClr val="accent1"/>
                          </a:solidFill>
                          <a:effectLst/>
                        </a:rPr>
                        <a:t>Same </a:t>
                      </a:r>
                      <a:r>
                        <a:rPr lang="en-US" sz="1200" b="1" dirty="0">
                          <a:solidFill>
                            <a:schemeClr val="accent1"/>
                          </a:solidFill>
                          <a:effectLst/>
                        </a:rPr>
                        <a:t>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ROM 8:29; 12:2; II PET 1:3-4; COL 1:27</a:t>
                      </a:r>
                      <a:endParaRPr lang="en-US" sz="1200" b="1" dirty="0">
                        <a:effectLst/>
                        <a:latin typeface="Times New Roman"/>
                        <a:ea typeface="Times New Roman"/>
                      </a:endParaRPr>
                    </a:p>
                  </a:txBody>
                  <a:tcPr marL="37609" marR="37609" marT="0" marB="0" anchor="ctr"/>
                </a:tc>
              </a:tr>
              <a:tr h="356802">
                <a:tc>
                  <a:txBody>
                    <a:bodyPr/>
                    <a:lstStyle/>
                    <a:p>
                      <a:pPr marL="0" marR="0" algn="ctr">
                        <a:spcBef>
                          <a:spcPts val="600"/>
                        </a:spcBef>
                        <a:spcAft>
                          <a:spcPts val="600"/>
                        </a:spcAft>
                      </a:pPr>
                      <a:r>
                        <a:rPr lang="en-US" sz="1200" b="1" dirty="0" smtClean="0">
                          <a:solidFill>
                            <a:schemeClr val="accent1"/>
                          </a:solidFill>
                          <a:effectLst/>
                        </a:rPr>
                        <a:t>Benefactor</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The Spirit of the Lord</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 </a:t>
                      </a:r>
                      <a:endParaRPr lang="en-US" sz="1200" b="1" dirty="0">
                        <a:effectLst/>
                        <a:latin typeface="Impact"/>
                        <a:ea typeface="Times New Roman"/>
                        <a:cs typeface="Times New Roman"/>
                      </a:endParaRPr>
                    </a:p>
                  </a:txBody>
                  <a:tcPr marL="37609" marR="37609" marT="0" marB="0" anchor="ctr"/>
                </a:tc>
              </a:tr>
            </a:tbl>
          </a:graphicData>
        </a:graphic>
      </p:graphicFrame>
    </p:spTree>
    <p:extLst>
      <p:ext uri="{BB962C8B-B14F-4D97-AF65-F5344CB8AC3E}">
        <p14:creationId xmlns:p14="http://schemas.microsoft.com/office/powerpoint/2010/main" val="357617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0515342"/>
              </p:ext>
            </p:extLst>
          </p:nvPr>
        </p:nvGraphicFramePr>
        <p:xfrm>
          <a:off x="76198" y="1123950"/>
          <a:ext cx="8991602" cy="3990108"/>
        </p:xfrm>
        <a:graphic>
          <a:graphicData uri="http://schemas.openxmlformats.org/drawingml/2006/table">
            <a:tbl>
              <a:tblPr firstRow="1" firstCol="1" bandRow="1" bandCol="1">
                <a:tableStyleId>{5940675A-B579-460E-94D1-54222C63F5DA}</a:tableStyleId>
              </a:tblPr>
              <a:tblGrid>
                <a:gridCol w="2228851"/>
                <a:gridCol w="2266951"/>
                <a:gridCol w="2190751"/>
                <a:gridCol w="2305049"/>
              </a:tblGrid>
              <a:tr h="360218">
                <a:tc>
                  <a:txBody>
                    <a:bodyPr/>
                    <a:lstStyle/>
                    <a:p>
                      <a:pPr marL="0" marR="0" algn="ctr">
                        <a:spcBef>
                          <a:spcPts val="600"/>
                        </a:spcBef>
                        <a:spcAft>
                          <a:spcPts val="600"/>
                        </a:spcAft>
                      </a:pPr>
                      <a:r>
                        <a:rPr lang="en-US" sz="1800" b="1" dirty="0">
                          <a:solidFill>
                            <a:schemeClr val="bg1"/>
                          </a:solidFill>
                          <a:effectLst/>
                          <a:latin typeface="+mj-lt"/>
                        </a:rPr>
                        <a:t>Contrast Point</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False Apostles</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True Apostles</a:t>
                      </a:r>
                      <a:endParaRPr lang="en-US" sz="1800" b="1" dirty="0">
                        <a:solidFill>
                          <a:schemeClr val="bg1"/>
                        </a:solidFill>
                        <a:effectLst/>
                        <a:latin typeface="+mj-lt"/>
                        <a:ea typeface="Times New Roman"/>
                      </a:endParaRPr>
                    </a:p>
                  </a:txBody>
                  <a:tcPr marL="37609" marR="37609"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Related Scriptures</a:t>
                      </a:r>
                      <a:endParaRPr lang="en-US" sz="1800" b="1" dirty="0">
                        <a:solidFill>
                          <a:schemeClr val="bg1"/>
                        </a:solidFill>
                        <a:effectLst/>
                        <a:latin typeface="+mj-lt"/>
                        <a:ea typeface="Times New Roman"/>
                      </a:endParaRPr>
                    </a:p>
                  </a:txBody>
                  <a:tcPr marL="37609" marR="37609" marT="0" marB="0" anchor="ctr">
                    <a:solidFill>
                      <a:schemeClr val="accent1"/>
                    </a:solidFill>
                  </a:tcPr>
                </a:tc>
              </a:tr>
              <a:tr h="360218">
                <a:tc>
                  <a:txBody>
                    <a:bodyPr/>
                    <a:lstStyle/>
                    <a:p>
                      <a:pPr marL="0" marR="0" algn="ctr">
                        <a:spcBef>
                          <a:spcPts val="600"/>
                        </a:spcBef>
                        <a:spcAft>
                          <a:spcPts val="600"/>
                        </a:spcAft>
                      </a:pPr>
                      <a:r>
                        <a:rPr lang="en-US" sz="1200" b="1" dirty="0">
                          <a:solidFill>
                            <a:schemeClr val="accent1"/>
                          </a:solidFill>
                          <a:effectLst/>
                        </a:rPr>
                        <a:t>Doctrine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[Old Covenant, Judaism, Perverted Gospel]</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New Covenant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II COR 2:17</a:t>
                      </a:r>
                      <a:endParaRPr lang="en-US" sz="1200" b="1">
                        <a:effectLst/>
                        <a:latin typeface="Times New Roman"/>
                        <a:ea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Forthrightness and Clarity</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Moses veiled face, veiling </a:t>
                      </a:r>
                      <a:r>
                        <a:rPr lang="en-US" sz="1200" b="1" dirty="0" smtClean="0">
                          <a:effectLst/>
                        </a:rPr>
                        <a:t>that </a:t>
                      </a:r>
                      <a:r>
                        <a:rPr lang="en-US" sz="1200" b="1" dirty="0">
                          <a:effectLst/>
                        </a:rPr>
                        <a:t>glory was passing</a:t>
                      </a:r>
                      <a:endParaRPr lang="en-US" sz="1200" b="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used boldness of speech proclaiming hope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II COR 1:12-13; </a:t>
                      </a:r>
                      <a:r>
                        <a:rPr lang="en-US" sz="1200" b="1" dirty="0" smtClean="0">
                          <a:effectLst/>
                        </a:rPr>
                        <a:t>2:17; 4:2</a:t>
                      </a:r>
                      <a:endParaRPr lang="en-US" sz="1200" b="1" dirty="0">
                        <a:effectLst/>
                        <a:latin typeface="Impact"/>
                        <a:ea typeface="Times New Roman"/>
                        <a:cs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Resulting People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Veiled Heart, Blindness</a:t>
                      </a:r>
                      <a:endParaRPr lang="en-US" sz="1200" b="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Heart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JHN 8:43-47; </a:t>
                      </a:r>
                      <a:r>
                        <a:rPr lang="en-US" sz="1200" b="1" dirty="0" smtClean="0">
                          <a:effectLst/>
                        </a:rPr>
                        <a:t>2THE </a:t>
                      </a:r>
                      <a:r>
                        <a:rPr lang="en-US" sz="1200" b="1" dirty="0">
                          <a:effectLst/>
                        </a:rPr>
                        <a:t>2:9-11; MAT 13:13-15; </a:t>
                      </a:r>
                      <a:r>
                        <a:rPr lang="en-US" sz="1200" b="1" dirty="0" smtClean="0">
                          <a:effectLst/>
                        </a:rPr>
                        <a:t>2TIM </a:t>
                      </a:r>
                      <a:r>
                        <a:rPr lang="en-US" sz="1200" b="1" dirty="0">
                          <a:effectLst/>
                        </a:rPr>
                        <a:t>3:7</a:t>
                      </a:r>
                      <a:endParaRPr lang="en-US" sz="1200" b="1" dirty="0">
                        <a:effectLst/>
                        <a:latin typeface="Impact"/>
                        <a:ea typeface="Times New Roman"/>
                        <a:cs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Termination of Blindness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[never], </a:t>
                      </a:r>
                      <a:r>
                        <a:rPr lang="en-US" sz="1200" b="1" i="1" dirty="0">
                          <a:effectLst/>
                        </a:rPr>
                        <a:t>“to this day”</a:t>
                      </a:r>
                      <a:endParaRPr lang="en-US" sz="1200" b="1" i="1" dirty="0">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smtClean="0">
                          <a:solidFill>
                            <a:schemeClr val="accent1"/>
                          </a:solidFill>
                          <a:effectLst/>
                        </a:rPr>
                        <a:t>Turns </a:t>
                      </a:r>
                      <a:r>
                        <a:rPr lang="en-US" sz="1200" b="1" dirty="0">
                          <a:solidFill>
                            <a:schemeClr val="accent1"/>
                          </a:solidFill>
                          <a:effectLst/>
                        </a:rPr>
                        <a:t>to the Lord, in Christ</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 </a:t>
                      </a:r>
                      <a:endParaRPr lang="en-US" sz="1200" b="1">
                        <a:effectLst/>
                        <a:latin typeface="Impact"/>
                        <a:ea typeface="Times New Roman"/>
                        <a:cs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Produces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[Bondage]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Liberty</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JOH 8:32; GAL </a:t>
                      </a:r>
                      <a:r>
                        <a:rPr lang="en-US" sz="1200" b="1" dirty="0" smtClean="0">
                          <a:effectLst/>
                        </a:rPr>
                        <a:t>4:24-5:1</a:t>
                      </a:r>
                      <a:endParaRPr lang="en-US" sz="1200" b="1" dirty="0">
                        <a:effectLst/>
                        <a:latin typeface="Times New Roman"/>
                        <a:ea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Access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[Veiled Face]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Unveiled Face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 </a:t>
                      </a:r>
                      <a:endParaRPr lang="en-US" sz="1200" b="1" dirty="0">
                        <a:effectLst/>
                        <a:latin typeface="Impact"/>
                        <a:ea typeface="Times New Roman"/>
                        <a:cs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Clarity of 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[Darkly, Dim Mirror, Shadows]</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[perfect] mirror</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 COR 13:12; JAS 1:25; HEB 10:1</a:t>
                      </a:r>
                      <a:endParaRPr lang="en-US" sz="1200" b="1" dirty="0">
                        <a:effectLst/>
                        <a:latin typeface="Times New Roman"/>
                        <a:ea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Identity of 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[Blurred Image]</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The Glory of the Lord</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I COR 13:12; JOH 14:7-10</a:t>
                      </a:r>
                      <a:endParaRPr lang="en-US" sz="1200" b="1" dirty="0">
                        <a:effectLst/>
                        <a:latin typeface="Times New Roman"/>
                        <a:ea typeface="Times New Roman"/>
                      </a:endParaRPr>
                    </a:p>
                  </a:txBody>
                  <a:tcPr marL="37609" marR="37609" marT="0" marB="0" anchor="ctr"/>
                </a:tc>
              </a:tr>
              <a:tr h="360218">
                <a:tc>
                  <a:txBody>
                    <a:bodyPr/>
                    <a:lstStyle/>
                    <a:p>
                      <a:pPr marL="0" marR="0" algn="ctr">
                        <a:spcBef>
                          <a:spcPts val="600"/>
                        </a:spcBef>
                        <a:spcAft>
                          <a:spcPts val="600"/>
                        </a:spcAft>
                      </a:pPr>
                      <a:r>
                        <a:rPr lang="en-US" sz="1200" b="1" dirty="0">
                          <a:solidFill>
                            <a:schemeClr val="accent1"/>
                          </a:solidFill>
                          <a:effectLst/>
                        </a:rPr>
                        <a:t>Produces</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[Continued Blindness]</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Transformed into </a:t>
                      </a:r>
                      <a:r>
                        <a:rPr lang="en-US" sz="1200" b="1" dirty="0" smtClean="0">
                          <a:solidFill>
                            <a:schemeClr val="accent1"/>
                          </a:solidFill>
                          <a:effectLst/>
                        </a:rPr>
                        <a:t>Same </a:t>
                      </a:r>
                      <a:r>
                        <a:rPr lang="en-US" sz="1200" b="1" dirty="0">
                          <a:solidFill>
                            <a:schemeClr val="accent1"/>
                          </a:solidFill>
                          <a:effectLst/>
                        </a:rPr>
                        <a:t>Image</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ROM 8:29; 12:2; II PET 1:3-4; COL 1:27</a:t>
                      </a:r>
                      <a:endParaRPr lang="en-US" sz="1200" b="1" dirty="0">
                        <a:effectLst/>
                        <a:latin typeface="Times New Roman"/>
                        <a:ea typeface="Times New Roman"/>
                      </a:endParaRPr>
                    </a:p>
                  </a:txBody>
                  <a:tcPr marL="37609" marR="37609" marT="0" marB="0" anchor="ctr"/>
                </a:tc>
              </a:tr>
              <a:tr h="360218">
                <a:tc>
                  <a:txBody>
                    <a:bodyPr/>
                    <a:lstStyle/>
                    <a:p>
                      <a:pPr marL="0" marR="0" algn="ctr">
                        <a:spcBef>
                          <a:spcPts val="600"/>
                        </a:spcBef>
                        <a:spcAft>
                          <a:spcPts val="600"/>
                        </a:spcAft>
                      </a:pPr>
                      <a:r>
                        <a:rPr lang="en-US" sz="1200" b="1" dirty="0" smtClean="0">
                          <a:solidFill>
                            <a:schemeClr val="accent1"/>
                          </a:solidFill>
                          <a:effectLst/>
                        </a:rPr>
                        <a:t>Benefactor</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a:effectLst/>
                        </a:rPr>
                        <a:t>….</a:t>
                      </a:r>
                      <a:endParaRPr lang="en-US" sz="1200" b="1">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solidFill>
                            <a:schemeClr val="accent1"/>
                          </a:solidFill>
                          <a:effectLst/>
                        </a:rPr>
                        <a:t>The Spirit of the Lord</a:t>
                      </a:r>
                      <a:endParaRPr lang="en-US" sz="1200" b="1" dirty="0">
                        <a:solidFill>
                          <a:schemeClr val="accent1"/>
                        </a:solidFill>
                        <a:effectLst/>
                        <a:latin typeface="Times New Roman"/>
                        <a:ea typeface="Times New Roman"/>
                      </a:endParaRPr>
                    </a:p>
                  </a:txBody>
                  <a:tcPr marL="37609" marR="37609" marT="0" marB="0" anchor="ctr"/>
                </a:tc>
                <a:tc>
                  <a:txBody>
                    <a:bodyPr/>
                    <a:lstStyle/>
                    <a:p>
                      <a:pPr marL="0" marR="0" algn="ctr">
                        <a:spcBef>
                          <a:spcPts val="600"/>
                        </a:spcBef>
                        <a:spcAft>
                          <a:spcPts val="600"/>
                        </a:spcAft>
                      </a:pPr>
                      <a:r>
                        <a:rPr lang="en-US" sz="1200" b="1" dirty="0">
                          <a:effectLst/>
                        </a:rPr>
                        <a:t> </a:t>
                      </a:r>
                      <a:endParaRPr lang="en-US" sz="1200" b="1" dirty="0">
                        <a:effectLst/>
                        <a:latin typeface="Impact"/>
                        <a:ea typeface="Times New Roman"/>
                        <a:cs typeface="Times New Roman"/>
                      </a:endParaRPr>
                    </a:p>
                  </a:txBody>
                  <a:tcPr marL="37609" marR="37609" marT="0" marB="0" anchor="ctr"/>
                </a:tc>
              </a:tr>
            </a:tbl>
          </a:graphicData>
        </a:graphic>
      </p:graphicFrame>
      <p:sp>
        <p:nvSpPr>
          <p:cNvPr id="14" name="Rectangle 13"/>
          <p:cNvSpPr/>
          <p:nvPr/>
        </p:nvSpPr>
        <p:spPr>
          <a:xfrm>
            <a:off x="76200" y="1856317"/>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Contrast in Doctrine – Clarity</a:t>
            </a:r>
            <a:endParaRPr lang="en-US" dirty="0"/>
          </a:p>
        </p:txBody>
      </p:sp>
      <p:sp>
        <p:nvSpPr>
          <p:cNvPr id="6" name="Rectangle 5"/>
          <p:cNvSpPr/>
          <p:nvPr/>
        </p:nvSpPr>
        <p:spPr>
          <a:xfrm>
            <a:off x="76200" y="4705350"/>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400550"/>
            <a:ext cx="8991600" cy="3344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40195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36385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32575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2952750"/>
            <a:ext cx="8991600" cy="3048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25717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2266950"/>
            <a:ext cx="8991600" cy="3048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1504950"/>
            <a:ext cx="8991600" cy="3344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4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Like OT Jews, do we </a:t>
            </a:r>
            <a:r>
              <a:rPr lang="en-US" i="1" dirty="0" smtClean="0"/>
              <a:t>“trust”</a:t>
            </a:r>
            <a:r>
              <a:rPr lang="en-US" dirty="0" smtClean="0"/>
              <a:t> in our church attendance and other </a:t>
            </a:r>
            <a:r>
              <a:rPr lang="en-US" i="1" dirty="0" smtClean="0"/>
              <a:t>“outward”</a:t>
            </a:r>
            <a:r>
              <a:rPr lang="en-US" dirty="0" smtClean="0"/>
              <a:t> good deeds to excuse our disobedience (</a:t>
            </a:r>
            <a:r>
              <a:rPr lang="en-US" b="1" dirty="0" smtClean="0">
                <a:solidFill>
                  <a:schemeClr val="accent1"/>
                </a:solidFill>
              </a:rPr>
              <a:t>Rom. 2:23-29</a:t>
            </a:r>
            <a:r>
              <a:rPr lang="en-US" dirty="0" smtClean="0"/>
              <a:t>)?</a:t>
            </a:r>
          </a:p>
          <a:p>
            <a:r>
              <a:rPr lang="en-US" dirty="0" smtClean="0"/>
              <a:t>Like the Corinthians, are we allowing insincere, teachers of </a:t>
            </a:r>
            <a:r>
              <a:rPr lang="en-US" i="1" dirty="0" smtClean="0"/>
              <a:t>“bondage”</a:t>
            </a:r>
            <a:r>
              <a:rPr lang="en-US" dirty="0" smtClean="0"/>
              <a:t> to carry our loved ones and friends away, or are we like Paul, challenging their insincerity, lack of </a:t>
            </a:r>
            <a:r>
              <a:rPr lang="en-US" i="1" dirty="0" smtClean="0"/>
              <a:t>“sufficiency”</a:t>
            </a:r>
            <a:r>
              <a:rPr lang="en-US" dirty="0" smtClean="0"/>
              <a:t> and unauthorized </a:t>
            </a:r>
            <a:r>
              <a:rPr lang="en-US" i="1" dirty="0" smtClean="0"/>
              <a:t>“ministry”</a:t>
            </a:r>
            <a:r>
              <a:rPr lang="en-US" dirty="0" smtClean="0"/>
              <a:t>?</a:t>
            </a:r>
            <a:endParaRPr lang="en-US" dirty="0"/>
          </a:p>
        </p:txBody>
      </p:sp>
    </p:spTree>
    <p:extLst>
      <p:ext uri="{BB962C8B-B14F-4D97-AF65-F5344CB8AC3E}">
        <p14:creationId xmlns:p14="http://schemas.microsoft.com/office/powerpoint/2010/main" val="149913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691274"/>
            <a:ext cx="3962400" cy="439507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430"/>
          <a:stretch/>
        </p:blipFill>
        <p:spPr>
          <a:xfrm>
            <a:off x="1" y="-32012"/>
            <a:ext cx="9144000" cy="698762"/>
          </a:xfrm>
          <a:prstGeom prst="rect">
            <a:avLst/>
          </a:prstGeom>
        </p:spPr>
      </p:pic>
      <p:sp>
        <p:nvSpPr>
          <p:cNvPr id="5" name="Title 4"/>
          <p:cNvSpPr>
            <a:spLocks noGrp="1"/>
          </p:cNvSpPr>
          <p:nvPr>
            <p:ph type="title"/>
          </p:nvPr>
        </p:nvSpPr>
        <p:spPr>
          <a:xfrm>
            <a:off x="533400" y="-95250"/>
            <a:ext cx="8534400" cy="842963"/>
          </a:xfrm>
        </p:spPr>
        <p:txBody>
          <a:bodyPr>
            <a:normAutofit fontScale="90000"/>
          </a:bodyPr>
          <a:lstStyle/>
          <a:p>
            <a:r>
              <a:rPr lang="en-US" dirty="0" smtClean="0">
                <a:solidFill>
                  <a:schemeClr val="bg1"/>
                </a:solidFill>
              </a:rPr>
              <a:t>Arguing from Bible – or Emotion?</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44" y="666750"/>
            <a:ext cx="4034256" cy="4457699"/>
          </a:xfrm>
          <a:prstGeom prst="rect">
            <a:avLst/>
          </a:prstGeom>
        </p:spPr>
      </p:pic>
    </p:spTree>
    <p:extLst>
      <p:ext uri="{BB962C8B-B14F-4D97-AF65-F5344CB8AC3E}">
        <p14:creationId xmlns:p14="http://schemas.microsoft.com/office/powerpoint/2010/main" val="29424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Like OT Jews, do we </a:t>
            </a:r>
            <a:r>
              <a:rPr lang="en-US" i="1" dirty="0" smtClean="0"/>
              <a:t>“trust”</a:t>
            </a:r>
            <a:r>
              <a:rPr lang="en-US" dirty="0" smtClean="0"/>
              <a:t> in our church attendance and other </a:t>
            </a:r>
            <a:r>
              <a:rPr lang="en-US" i="1" dirty="0" smtClean="0"/>
              <a:t>“outward”</a:t>
            </a:r>
            <a:r>
              <a:rPr lang="en-US" dirty="0" smtClean="0"/>
              <a:t> good deeds to excuse our disobedience (</a:t>
            </a:r>
            <a:r>
              <a:rPr lang="en-US" b="1" dirty="0" smtClean="0">
                <a:solidFill>
                  <a:schemeClr val="accent1"/>
                </a:solidFill>
              </a:rPr>
              <a:t>Rom. 2:23-29</a:t>
            </a:r>
            <a:r>
              <a:rPr lang="en-US" dirty="0" smtClean="0"/>
              <a:t>)?</a:t>
            </a:r>
          </a:p>
          <a:p>
            <a:r>
              <a:rPr lang="en-US" dirty="0" smtClean="0"/>
              <a:t>Like the Corinthians, are we allowing insincere, teachers of </a:t>
            </a:r>
            <a:r>
              <a:rPr lang="en-US" i="1" dirty="0" smtClean="0"/>
              <a:t>“bondage”</a:t>
            </a:r>
            <a:r>
              <a:rPr lang="en-US" dirty="0" smtClean="0"/>
              <a:t> to carry our loved ones and friends away, or are we like Paul, challenging their insincerity, lack of </a:t>
            </a:r>
            <a:r>
              <a:rPr lang="en-US" i="1" dirty="0" smtClean="0"/>
              <a:t>“sufficiency”</a:t>
            </a:r>
            <a:r>
              <a:rPr lang="en-US" dirty="0" smtClean="0"/>
              <a:t> and </a:t>
            </a:r>
            <a:r>
              <a:rPr lang="en-US" i="1" dirty="0" smtClean="0"/>
              <a:t>“ministry”</a:t>
            </a:r>
            <a:r>
              <a:rPr lang="en-US" dirty="0" smtClean="0"/>
              <a:t>?</a:t>
            </a:r>
          </a:p>
          <a:p>
            <a:r>
              <a:rPr lang="en-US" dirty="0" smtClean="0"/>
              <a:t>Do we study the Bible like we believe that we can see God </a:t>
            </a:r>
            <a:r>
              <a:rPr lang="en-US" i="1" dirty="0" smtClean="0"/>
              <a:t>“face to face”</a:t>
            </a:r>
            <a:r>
              <a:rPr lang="en-US" dirty="0" smtClean="0"/>
              <a:t> in it?  Do we study like we believe we can be transformed to be like Him through its study?  Or, are other priorities evident?</a:t>
            </a:r>
          </a:p>
          <a:p>
            <a:r>
              <a:rPr lang="en-US" dirty="0" smtClean="0"/>
              <a:t>Are we likewise </a:t>
            </a:r>
            <a:r>
              <a:rPr lang="en-US" b="1" i="1" dirty="0" smtClean="0"/>
              <a:t>bold</a:t>
            </a:r>
            <a:r>
              <a:rPr lang="en-US" dirty="0" smtClean="0"/>
              <a:t> in proclaiming the gospel, impressed by it?</a:t>
            </a:r>
            <a:endParaRPr lang="en-US" dirty="0"/>
          </a:p>
        </p:txBody>
      </p:sp>
    </p:spTree>
    <p:extLst>
      <p:ext uri="{BB962C8B-B14F-4D97-AF65-F5344CB8AC3E}">
        <p14:creationId xmlns:p14="http://schemas.microsoft.com/office/powerpoint/2010/main" val="180734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“We Do Not Lose Heart”</a:t>
            </a:r>
            <a:endParaRPr lang="en-US"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6 – II Corinthians 4:1-15</a:t>
            </a:r>
            <a:endParaRPr lang="en-US" b="1" dirty="0">
              <a:latin typeface="Arial Black" panose="020B0A04020102020204" pitchFamily="34" charset="0"/>
            </a:endParaRPr>
          </a:p>
        </p:txBody>
      </p:sp>
    </p:spTree>
    <p:extLst>
      <p:ext uri="{BB962C8B-B14F-4D97-AF65-F5344CB8AC3E}">
        <p14:creationId xmlns:p14="http://schemas.microsoft.com/office/powerpoint/2010/main" val="25959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“We Do Not Lose Heart”</a:t>
            </a:r>
            <a:endParaRPr lang="en-US" i="1" dirty="0"/>
          </a:p>
        </p:txBody>
      </p:sp>
      <p:sp>
        <p:nvSpPr>
          <p:cNvPr id="3" name="Content Placeholder 2"/>
          <p:cNvSpPr>
            <a:spLocks noGrp="1"/>
          </p:cNvSpPr>
          <p:nvPr>
            <p:ph idx="1"/>
          </p:nvPr>
        </p:nvSpPr>
        <p:spPr/>
        <p:txBody>
          <a:bodyPr/>
          <a:lstStyle/>
          <a:p>
            <a:pPr lvl="0">
              <a:buFont typeface="+mj-lt"/>
              <a:buAutoNum type="arabicPeriod"/>
            </a:pPr>
            <a:r>
              <a:rPr lang="en-US" dirty="0"/>
              <a:t>Why did Paul and his companions </a:t>
            </a:r>
            <a:r>
              <a:rPr lang="en-US" i="1" dirty="0"/>
              <a:t>“not lose heart”</a:t>
            </a:r>
            <a:r>
              <a:rPr lang="en-US" dirty="0"/>
              <a:t>?</a:t>
            </a:r>
          </a:p>
          <a:p>
            <a:pPr marL="0" indent="0">
              <a:buNone/>
            </a:pPr>
            <a:r>
              <a:rPr lang="en-US" b="1" i="1" u="sng" dirty="0"/>
              <a:t>Therefore, since</a:t>
            </a:r>
            <a:r>
              <a:rPr lang="en-US" b="1" i="1" dirty="0"/>
              <a:t> we have this ministry</a:t>
            </a:r>
            <a:r>
              <a:rPr lang="en-US" i="1" dirty="0"/>
              <a:t>, as we have received mercy, </a:t>
            </a:r>
            <a:r>
              <a:rPr lang="en-US" b="1" i="1" dirty="0"/>
              <a:t>we do not lose heart</a:t>
            </a:r>
            <a:r>
              <a:rPr lang="en-US" i="1" dirty="0"/>
              <a:t>. </a:t>
            </a:r>
            <a:r>
              <a:rPr lang="en-US" dirty="0" smtClean="0"/>
              <a:t>(</a:t>
            </a:r>
            <a:r>
              <a:rPr lang="en-US" b="1" dirty="0" smtClean="0">
                <a:solidFill>
                  <a:schemeClr val="accent1"/>
                </a:solidFill>
              </a:rPr>
              <a:t>4:1</a:t>
            </a:r>
            <a:r>
              <a:rPr lang="en-US" dirty="0" smtClean="0"/>
              <a:t>)</a:t>
            </a:r>
          </a:p>
          <a:p>
            <a:r>
              <a:rPr lang="en-US" dirty="0" smtClean="0"/>
              <a:t>This section is </a:t>
            </a:r>
            <a:r>
              <a:rPr lang="en-US" b="1" i="1" dirty="0" smtClean="0"/>
              <a:t>logically</a:t>
            </a:r>
            <a:r>
              <a:rPr lang="en-US" dirty="0" smtClean="0"/>
              <a:t> built upon the previous one.</a:t>
            </a:r>
          </a:p>
          <a:p>
            <a:r>
              <a:rPr lang="en-US" dirty="0" smtClean="0"/>
              <a:t>Because of the life-giving, glory-enduring, </a:t>
            </a:r>
            <a:r>
              <a:rPr lang="en-US" dirty="0" err="1" smtClean="0"/>
              <a:t>unveilable</a:t>
            </a:r>
            <a:r>
              <a:rPr lang="en-US" dirty="0" smtClean="0"/>
              <a:t>, divine-nature transforming New Covenant and gospel, Paul draws courage.</a:t>
            </a:r>
          </a:p>
          <a:p>
            <a:r>
              <a:rPr lang="en-US" dirty="0" smtClean="0"/>
              <a:t>How about us? …</a:t>
            </a:r>
          </a:p>
          <a:p>
            <a:r>
              <a:rPr lang="en-US" dirty="0" smtClean="0"/>
              <a:t>Although </a:t>
            </a:r>
            <a:r>
              <a:rPr lang="en-US" b="1" i="1" dirty="0" smtClean="0"/>
              <a:t>contrast </a:t>
            </a:r>
            <a:r>
              <a:rPr lang="en-US" b="1" i="1" u="sng" dirty="0" smtClean="0"/>
              <a:t>character</a:t>
            </a:r>
            <a:r>
              <a:rPr lang="en-US" b="1" i="1" dirty="0" smtClean="0"/>
              <a:t> </a:t>
            </a:r>
            <a:r>
              <a:rPr lang="en-US" dirty="0" smtClean="0"/>
              <a:t>against false apostles – apply to </a:t>
            </a:r>
            <a:r>
              <a:rPr lang="en-US" b="1" i="1" dirty="0" smtClean="0"/>
              <a:t>us</a:t>
            </a:r>
            <a:r>
              <a:rPr lang="en-US" dirty="0" smtClean="0"/>
              <a:t>?</a:t>
            </a:r>
          </a:p>
          <a:p>
            <a:r>
              <a:rPr lang="en-US" dirty="0" smtClean="0"/>
              <a:t>Paul is returning to a theme begun in </a:t>
            </a:r>
            <a:r>
              <a:rPr lang="en-US" b="1" dirty="0" smtClean="0">
                <a:solidFill>
                  <a:schemeClr val="accent1"/>
                </a:solidFill>
              </a:rPr>
              <a:t>1:3-11</a:t>
            </a:r>
            <a:r>
              <a:rPr lang="en-US" dirty="0" smtClean="0"/>
              <a:t>, </a:t>
            </a:r>
            <a:r>
              <a:rPr lang="en-US" i="1" dirty="0" smtClean="0"/>
              <a:t>“glorying in weakness”</a:t>
            </a:r>
            <a:r>
              <a:rPr lang="en-US" dirty="0" smtClean="0"/>
              <a:t>.</a:t>
            </a:r>
          </a:p>
        </p:txBody>
      </p:sp>
    </p:spTree>
    <p:extLst>
      <p:ext uri="{BB962C8B-B14F-4D97-AF65-F5344CB8AC3E}">
        <p14:creationId xmlns:p14="http://schemas.microsoft.com/office/powerpoint/2010/main" val="28641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“As we received mercy …”</a:t>
            </a:r>
            <a:endParaRPr lang="en-US" i="1" dirty="0"/>
          </a:p>
        </p:txBody>
      </p:sp>
      <p:sp>
        <p:nvSpPr>
          <p:cNvPr id="3" name="Content Placeholder 2"/>
          <p:cNvSpPr>
            <a:spLocks noGrp="1"/>
          </p:cNvSpPr>
          <p:nvPr>
            <p:ph idx="1"/>
          </p:nvPr>
        </p:nvSpPr>
        <p:spPr/>
        <p:txBody>
          <a:bodyPr/>
          <a:lstStyle/>
          <a:p>
            <a:pPr marL="0" indent="0">
              <a:buNone/>
            </a:pPr>
            <a:r>
              <a:rPr lang="en-US" i="1" dirty="0"/>
              <a:t>Therefore, since we have this ministry, </a:t>
            </a:r>
            <a:r>
              <a:rPr lang="en-US" b="1" i="1" u="sng" dirty="0"/>
              <a:t>as we have received mercy</a:t>
            </a:r>
            <a:r>
              <a:rPr lang="en-US" b="1" i="1" dirty="0"/>
              <a:t>, we do not lose heart</a:t>
            </a:r>
            <a:r>
              <a:rPr lang="en-US" i="1" dirty="0"/>
              <a:t>. </a:t>
            </a:r>
            <a:r>
              <a:rPr lang="en-US" dirty="0"/>
              <a:t>(</a:t>
            </a:r>
            <a:r>
              <a:rPr lang="en-US" b="1" dirty="0">
                <a:solidFill>
                  <a:schemeClr val="accent1"/>
                </a:solidFill>
              </a:rPr>
              <a:t>4:1</a:t>
            </a:r>
            <a:r>
              <a:rPr lang="en-US" dirty="0" smtClean="0"/>
              <a:t>)</a:t>
            </a:r>
          </a:p>
          <a:p>
            <a:pPr lvl="0">
              <a:buFont typeface="+mj-lt"/>
              <a:buAutoNum type="arabicPeriod" startAt="2"/>
            </a:pPr>
            <a:r>
              <a:rPr lang="en-US" dirty="0" smtClean="0"/>
              <a:t>How </a:t>
            </a:r>
            <a:r>
              <a:rPr lang="en-US" dirty="0"/>
              <a:t>did Paul </a:t>
            </a:r>
            <a:r>
              <a:rPr lang="en-US" i="1" dirty="0"/>
              <a:t>“receive mercy”</a:t>
            </a:r>
            <a:r>
              <a:rPr lang="en-US" dirty="0"/>
              <a:t> to receive his </a:t>
            </a:r>
            <a:r>
              <a:rPr lang="en-US" i="1" dirty="0"/>
              <a:t>“ministry</a:t>
            </a:r>
            <a:r>
              <a:rPr lang="en-US" i="1" dirty="0" smtClean="0"/>
              <a:t>”</a:t>
            </a:r>
            <a:r>
              <a:rPr lang="en-US" dirty="0" smtClean="0"/>
              <a:t>?</a:t>
            </a:r>
          </a:p>
          <a:p>
            <a:pPr marL="0" lvl="0" indent="0">
              <a:buNone/>
            </a:pPr>
            <a:r>
              <a:rPr lang="en-US" i="1" dirty="0"/>
              <a:t>And I thank Christ Jesus </a:t>
            </a:r>
            <a:r>
              <a:rPr lang="en-US" b="1" i="1" dirty="0"/>
              <a:t>our Lord who has </a:t>
            </a:r>
            <a:r>
              <a:rPr lang="en-US" b="1" i="1" u="sng" dirty="0"/>
              <a:t>enabled</a:t>
            </a:r>
            <a:r>
              <a:rPr lang="en-US" b="1" i="1" dirty="0"/>
              <a:t> me</a:t>
            </a:r>
            <a:r>
              <a:rPr lang="en-US" i="1" dirty="0"/>
              <a:t>, because He counted me faithful, </a:t>
            </a:r>
            <a:r>
              <a:rPr lang="en-US" b="1" i="1" dirty="0"/>
              <a:t>putting me into the ministry</a:t>
            </a:r>
            <a:r>
              <a:rPr lang="en-US" i="1" dirty="0" smtClean="0"/>
              <a:t>, although </a:t>
            </a:r>
            <a:r>
              <a:rPr lang="en-US" b="1" i="1" dirty="0"/>
              <a:t>I was formerly </a:t>
            </a:r>
            <a:r>
              <a:rPr lang="en-US" b="1" i="1" u="sng" dirty="0"/>
              <a:t>a blasphemer, a persecutor, and an insolent man</a:t>
            </a:r>
            <a:r>
              <a:rPr lang="en-US" b="1" i="1" dirty="0"/>
              <a:t>; but I </a:t>
            </a:r>
            <a:r>
              <a:rPr lang="en-US" b="1" i="1" u="sng" dirty="0"/>
              <a:t>obtained mercy</a:t>
            </a:r>
            <a:r>
              <a:rPr lang="en-US" b="1" i="1" dirty="0"/>
              <a:t> because I did it ignorantly in unbelief</a:t>
            </a:r>
            <a:r>
              <a:rPr lang="en-US" i="1" dirty="0" smtClean="0"/>
              <a:t>.  And </a:t>
            </a:r>
            <a:r>
              <a:rPr lang="en-US" b="1" i="1" dirty="0"/>
              <a:t>the </a:t>
            </a:r>
            <a:r>
              <a:rPr lang="en-US" b="1" i="1" u="sng" dirty="0"/>
              <a:t>grace of our Lord was exceedingly abundant</a:t>
            </a:r>
            <a:r>
              <a:rPr lang="en-US" b="1" i="1" dirty="0"/>
              <a:t>, with faith and love which are in Christ Jesus</a:t>
            </a:r>
            <a:r>
              <a:rPr lang="en-US" i="1" dirty="0" smtClean="0"/>
              <a:t>. </a:t>
            </a:r>
            <a:r>
              <a:rPr lang="en-US" dirty="0"/>
              <a:t>(</a:t>
            </a:r>
            <a:r>
              <a:rPr lang="en-US" b="1" dirty="0">
                <a:solidFill>
                  <a:schemeClr val="accent1"/>
                </a:solidFill>
              </a:rPr>
              <a:t>I Timothy </a:t>
            </a:r>
            <a:r>
              <a:rPr lang="en-US" b="1" dirty="0" smtClean="0">
                <a:solidFill>
                  <a:schemeClr val="accent1"/>
                </a:solidFill>
              </a:rPr>
              <a:t>1:12-14</a:t>
            </a:r>
            <a:r>
              <a:rPr lang="en-US" dirty="0" smtClean="0"/>
              <a:t>)</a:t>
            </a:r>
          </a:p>
          <a:p>
            <a:r>
              <a:rPr lang="en-US" dirty="0" smtClean="0"/>
              <a:t>Paul received </a:t>
            </a:r>
            <a:r>
              <a:rPr lang="en-US" i="1" dirty="0" smtClean="0"/>
              <a:t>“exceedingly abundant … mercy”</a:t>
            </a:r>
            <a:r>
              <a:rPr lang="en-US" dirty="0" smtClean="0"/>
              <a:t> to become apostle.</a:t>
            </a:r>
            <a:endParaRPr lang="en-US" dirty="0"/>
          </a:p>
        </p:txBody>
      </p:sp>
    </p:spTree>
    <p:extLst>
      <p:ext uri="{BB962C8B-B14F-4D97-AF65-F5344CB8AC3E}">
        <p14:creationId xmlns:p14="http://schemas.microsoft.com/office/powerpoint/2010/main" val="10754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Still Veiled from Some?</a:t>
            </a:r>
            <a:endParaRPr lang="en-US" dirty="0"/>
          </a:p>
        </p:txBody>
      </p:sp>
      <p:sp>
        <p:nvSpPr>
          <p:cNvPr id="3" name="Content Placeholder 2"/>
          <p:cNvSpPr>
            <a:spLocks noGrp="1"/>
          </p:cNvSpPr>
          <p:nvPr>
            <p:ph idx="1"/>
          </p:nvPr>
        </p:nvSpPr>
        <p:spPr/>
        <p:txBody>
          <a:bodyPr/>
          <a:lstStyle/>
          <a:p>
            <a:pPr lvl="0">
              <a:lnSpc>
                <a:spcPct val="90000"/>
              </a:lnSpc>
              <a:spcBef>
                <a:spcPts val="0"/>
              </a:spcBef>
              <a:buFont typeface="+mj-lt"/>
              <a:buAutoNum type="arabicPeriod" startAt="3"/>
            </a:pPr>
            <a:r>
              <a:rPr lang="en-US" dirty="0"/>
              <a:t>Why was the gospel veiled from some?  Why was this unexpected, given Paul’s preaching style</a:t>
            </a:r>
            <a:r>
              <a:rPr lang="en-US" dirty="0" smtClean="0"/>
              <a:t>?</a:t>
            </a:r>
          </a:p>
          <a:p>
            <a:pPr marL="0" indent="0">
              <a:lnSpc>
                <a:spcPct val="90000"/>
              </a:lnSpc>
              <a:spcBef>
                <a:spcPts val="0"/>
              </a:spcBef>
              <a:buNone/>
            </a:pPr>
            <a:r>
              <a:rPr lang="en-US" i="1" dirty="0" smtClean="0"/>
              <a:t>But </a:t>
            </a:r>
            <a:r>
              <a:rPr lang="en-US" i="1" dirty="0"/>
              <a:t>we have </a:t>
            </a:r>
            <a:r>
              <a:rPr lang="en-US" b="1" i="1" dirty="0"/>
              <a:t>renounced the hidden things of shame, not walking in craftiness nor handling the word of God deceitfully</a:t>
            </a:r>
            <a:r>
              <a:rPr lang="en-US" i="1" dirty="0"/>
              <a:t>, but by </a:t>
            </a:r>
            <a:r>
              <a:rPr lang="en-US" b="1" i="1" u="sng" dirty="0"/>
              <a:t>manifestation of the truth commending ourselves</a:t>
            </a:r>
            <a:r>
              <a:rPr lang="en-US" b="1" i="1" dirty="0"/>
              <a:t> to every </a:t>
            </a:r>
            <a:r>
              <a:rPr lang="en-US" b="1" i="1" dirty="0" smtClean="0"/>
              <a:t>man’s </a:t>
            </a:r>
            <a:r>
              <a:rPr lang="en-US" b="1" i="1" dirty="0"/>
              <a:t>conscience in the sight of God</a:t>
            </a:r>
            <a:r>
              <a:rPr lang="en-US" i="1" dirty="0" smtClean="0"/>
              <a:t>.  But </a:t>
            </a:r>
            <a:r>
              <a:rPr lang="en-US" i="1" dirty="0"/>
              <a:t>even </a:t>
            </a:r>
            <a:r>
              <a:rPr lang="en-US" b="1" i="1" u="sng" dirty="0"/>
              <a:t>if our gospel is veiled</a:t>
            </a:r>
            <a:r>
              <a:rPr lang="en-US" b="1" i="1" dirty="0"/>
              <a:t>, it is veiled to those who </a:t>
            </a:r>
            <a:r>
              <a:rPr lang="en-US" b="1" i="1" u="sng" dirty="0"/>
              <a:t>are perishing</a:t>
            </a:r>
            <a:r>
              <a:rPr lang="en-US" b="1" i="1" dirty="0" smtClean="0"/>
              <a:t>, whose </a:t>
            </a:r>
            <a:r>
              <a:rPr lang="en-US" b="1" i="1" u="sng" dirty="0"/>
              <a:t>minds</a:t>
            </a:r>
            <a:r>
              <a:rPr lang="en-US" b="1" i="1" dirty="0"/>
              <a:t> the god of this age has </a:t>
            </a:r>
            <a:r>
              <a:rPr lang="en-US" b="1" i="1" u="sng" dirty="0"/>
              <a:t>blinded</a:t>
            </a:r>
            <a:r>
              <a:rPr lang="en-US" i="1" dirty="0"/>
              <a:t>, who do not believe, lest the light of the gospel of the glory of Christ, who is the image of God, should shine on them. </a:t>
            </a:r>
            <a:r>
              <a:rPr lang="en-US" dirty="0" smtClean="0"/>
              <a:t>(</a:t>
            </a:r>
            <a:r>
              <a:rPr lang="en-US" b="1" dirty="0" smtClean="0">
                <a:solidFill>
                  <a:schemeClr val="accent1"/>
                </a:solidFill>
              </a:rPr>
              <a:t>4:2-4</a:t>
            </a:r>
            <a:r>
              <a:rPr lang="en-US" dirty="0" smtClean="0"/>
              <a:t>)</a:t>
            </a:r>
            <a:endParaRPr lang="en-US" dirty="0"/>
          </a:p>
          <a:p>
            <a:pPr>
              <a:lnSpc>
                <a:spcPct val="90000"/>
              </a:lnSpc>
              <a:spcBef>
                <a:spcPts val="0"/>
              </a:spcBef>
            </a:pPr>
            <a:r>
              <a:rPr lang="en-US" dirty="0" smtClean="0"/>
              <a:t>Despite Paul’s </a:t>
            </a:r>
            <a:r>
              <a:rPr lang="en-US" b="1" i="1" dirty="0" smtClean="0"/>
              <a:t>straightforward</a:t>
            </a:r>
            <a:r>
              <a:rPr lang="en-US" dirty="0" smtClean="0"/>
              <a:t> </a:t>
            </a:r>
            <a:r>
              <a:rPr lang="en-US" i="1" dirty="0" smtClean="0"/>
              <a:t>“manifestation of the truth”</a:t>
            </a:r>
            <a:r>
              <a:rPr lang="en-US" dirty="0"/>
              <a:t> </a:t>
            </a:r>
            <a:r>
              <a:rPr lang="en-US" dirty="0" smtClean="0"/>
              <a:t>…</a:t>
            </a:r>
          </a:p>
          <a:p>
            <a:pPr>
              <a:lnSpc>
                <a:spcPct val="90000"/>
              </a:lnSpc>
              <a:spcBef>
                <a:spcPts val="0"/>
              </a:spcBef>
            </a:pPr>
            <a:r>
              <a:rPr lang="en-US" dirty="0" smtClean="0"/>
              <a:t>Many could </a:t>
            </a:r>
            <a:r>
              <a:rPr lang="en-US" b="1" i="1" dirty="0" smtClean="0"/>
              <a:t>not</a:t>
            </a:r>
            <a:r>
              <a:rPr lang="en-US" dirty="0" smtClean="0"/>
              <a:t> </a:t>
            </a:r>
            <a:r>
              <a:rPr lang="en-US" i="1" dirty="0" smtClean="0"/>
              <a:t>“see”</a:t>
            </a:r>
            <a:r>
              <a:rPr lang="en-US" dirty="0" smtClean="0"/>
              <a:t> the truth, because their </a:t>
            </a:r>
            <a:r>
              <a:rPr lang="en-US" i="1" dirty="0" smtClean="0"/>
              <a:t>“minds were blinded”</a:t>
            </a:r>
            <a:r>
              <a:rPr lang="en-US" dirty="0" smtClean="0"/>
              <a:t>.</a:t>
            </a:r>
          </a:p>
          <a:p>
            <a:pPr>
              <a:lnSpc>
                <a:spcPct val="90000"/>
              </a:lnSpc>
              <a:spcBef>
                <a:spcPts val="0"/>
              </a:spcBef>
            </a:pPr>
            <a:r>
              <a:rPr lang="en-US" dirty="0" smtClean="0"/>
              <a:t>Applications? </a:t>
            </a:r>
            <a:r>
              <a:rPr lang="en-US" dirty="0"/>
              <a:t> </a:t>
            </a:r>
            <a:r>
              <a:rPr lang="en-US" dirty="0" smtClean="0"/>
              <a:t>Lessons for us?</a:t>
            </a:r>
            <a:endParaRPr lang="en-US" dirty="0"/>
          </a:p>
        </p:txBody>
      </p:sp>
    </p:spTree>
    <p:extLst>
      <p:ext uri="{BB962C8B-B14F-4D97-AF65-F5344CB8AC3E}">
        <p14:creationId xmlns:p14="http://schemas.microsoft.com/office/powerpoint/2010/main" val="3736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to II Corinthians</a:t>
            </a:r>
            <a:endParaRPr lang="en-US" dirty="0"/>
          </a:p>
        </p:txBody>
      </p:sp>
      <p:sp>
        <p:nvSpPr>
          <p:cNvPr id="3" name="Content Placeholder 2"/>
          <p:cNvSpPr>
            <a:spLocks noGrp="1"/>
          </p:cNvSpPr>
          <p:nvPr>
            <p:ph idx="1"/>
          </p:nvPr>
        </p:nvSpPr>
        <p:spPr/>
        <p:txBody>
          <a:bodyPr>
            <a:normAutofit lnSpcReduction="10000"/>
          </a:bodyPr>
          <a:lstStyle/>
          <a:p>
            <a:r>
              <a:rPr lang="en-US" dirty="0" smtClean="0"/>
              <a:t>Riot in Ephesus spurred by Demetrius (</a:t>
            </a:r>
            <a:r>
              <a:rPr lang="en-US" b="1" dirty="0" smtClean="0">
                <a:solidFill>
                  <a:schemeClr val="accent1"/>
                </a:solidFill>
              </a:rPr>
              <a:t>Acts 19:23-41</a:t>
            </a:r>
            <a:r>
              <a:rPr lang="en-US" dirty="0" smtClean="0"/>
              <a:t>).</a:t>
            </a:r>
          </a:p>
          <a:p>
            <a:r>
              <a:rPr lang="en-US" dirty="0" smtClean="0"/>
              <a:t>Apparently, suffered frequent and severe persecution in Ephesus (</a:t>
            </a:r>
            <a:r>
              <a:rPr lang="en-US" b="1" dirty="0" smtClean="0">
                <a:solidFill>
                  <a:schemeClr val="accent1"/>
                </a:solidFill>
              </a:rPr>
              <a:t>Acts 20:19; II Corinthians 1:8-11</a:t>
            </a:r>
            <a:r>
              <a:rPr lang="en-US" dirty="0" smtClean="0"/>
              <a:t>).</a:t>
            </a:r>
          </a:p>
          <a:p>
            <a:pPr>
              <a:lnSpc>
                <a:spcPct val="90000"/>
              </a:lnSpc>
            </a:pPr>
            <a:r>
              <a:rPr lang="en-US" dirty="0"/>
              <a:t>Paul left Ephesus early, travelling to Troas and then Macedonia (</a:t>
            </a:r>
            <a:r>
              <a:rPr lang="en-US" b="1" dirty="0">
                <a:solidFill>
                  <a:schemeClr val="accent1"/>
                </a:solidFill>
              </a:rPr>
              <a:t>2:12-13 ; Acts 20:1</a:t>
            </a:r>
            <a:r>
              <a:rPr lang="en-US" dirty="0"/>
              <a:t>) but avoids direct visit to Corinth (</a:t>
            </a:r>
            <a:r>
              <a:rPr lang="en-US" b="1" dirty="0">
                <a:solidFill>
                  <a:schemeClr val="accent1"/>
                </a:solidFill>
              </a:rPr>
              <a:t>1:15-17, 23; 2:1-3</a:t>
            </a:r>
            <a:r>
              <a:rPr lang="en-US" dirty="0"/>
              <a:t>).</a:t>
            </a:r>
          </a:p>
          <a:p>
            <a:r>
              <a:rPr lang="en-US" dirty="0" smtClean="0"/>
              <a:t>Paul received report on Corinthians from Titus, whom he encountered in Macedonia (</a:t>
            </a:r>
            <a:r>
              <a:rPr lang="en-US" b="1" dirty="0" smtClean="0">
                <a:solidFill>
                  <a:schemeClr val="accent1"/>
                </a:solidFill>
              </a:rPr>
              <a:t>II Co. 2:12-13; 7:5-6</a:t>
            </a:r>
            <a:r>
              <a:rPr lang="en-US" dirty="0" smtClean="0"/>
              <a:t>), and Timothy (</a:t>
            </a:r>
            <a:r>
              <a:rPr lang="en-US" b="1" dirty="0" smtClean="0">
                <a:solidFill>
                  <a:schemeClr val="accent1"/>
                </a:solidFill>
              </a:rPr>
              <a:t>1:1; Acts 19:22</a:t>
            </a:r>
            <a:r>
              <a:rPr lang="en-US" dirty="0" smtClean="0"/>
              <a:t>)</a:t>
            </a:r>
          </a:p>
          <a:p>
            <a:r>
              <a:rPr lang="en-US" dirty="0" smtClean="0"/>
              <a:t>Paul is greatly relieved by general reception, but new concerns prompt writing of </a:t>
            </a:r>
            <a:r>
              <a:rPr lang="en-US" b="1" dirty="0" smtClean="0">
                <a:solidFill>
                  <a:schemeClr val="accent1"/>
                </a:solidFill>
              </a:rPr>
              <a:t>II Corinthians </a:t>
            </a:r>
            <a:r>
              <a:rPr lang="en-US" dirty="0" smtClean="0"/>
              <a:t>in Macedonia in advance of visit.</a:t>
            </a:r>
          </a:p>
          <a:p>
            <a:r>
              <a:rPr lang="en-US" dirty="0" smtClean="0"/>
              <a:t>Visits Greece for 3 months (</a:t>
            </a:r>
            <a:r>
              <a:rPr lang="en-US" b="1" dirty="0" smtClean="0">
                <a:solidFill>
                  <a:schemeClr val="accent1"/>
                </a:solidFill>
              </a:rPr>
              <a:t>Acts 20:2-3</a:t>
            </a:r>
            <a:r>
              <a:rPr lang="en-US" dirty="0" smtClean="0"/>
              <a:t>).</a:t>
            </a:r>
            <a:endParaRPr lang="en-US" dirty="0"/>
          </a:p>
        </p:txBody>
      </p:sp>
    </p:spTree>
    <p:extLst>
      <p:ext uri="{BB962C8B-B14F-4D97-AF65-F5344CB8AC3E}">
        <p14:creationId xmlns:p14="http://schemas.microsoft.com/office/powerpoint/2010/main" val="21712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Veiled Hearts, Blinded Minds</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200" i="1" dirty="0" smtClean="0"/>
              <a:t>But even if our gospel is veiled, it is veiled to those who are perishing, </a:t>
            </a:r>
            <a:r>
              <a:rPr lang="en-US" sz="2200" b="1" i="1" dirty="0" smtClean="0"/>
              <a:t>whose minds </a:t>
            </a:r>
            <a:r>
              <a:rPr lang="en-US" sz="2200" b="1" i="1" u="sng" dirty="0" smtClean="0"/>
              <a:t>the god of this age has blinded</a:t>
            </a:r>
            <a:r>
              <a:rPr lang="en-US" sz="2200" i="1" dirty="0" smtClean="0"/>
              <a:t>, who do not believe, lest the light of the gospel of the glory of Christ, who is the image of God, should shine on them. </a:t>
            </a:r>
            <a:r>
              <a:rPr lang="en-US" sz="2200" dirty="0" smtClean="0"/>
              <a:t>(</a:t>
            </a:r>
            <a:r>
              <a:rPr lang="en-US" sz="2200" b="1" dirty="0" smtClean="0">
                <a:solidFill>
                  <a:schemeClr val="accent1"/>
                </a:solidFill>
              </a:rPr>
              <a:t>4:3-4</a:t>
            </a:r>
            <a:r>
              <a:rPr lang="en-US" sz="2200" dirty="0" smtClean="0"/>
              <a:t>)</a:t>
            </a:r>
          </a:p>
          <a:p>
            <a:pPr lvl="0">
              <a:lnSpc>
                <a:spcPct val="90000"/>
              </a:lnSpc>
              <a:spcBef>
                <a:spcPts val="0"/>
              </a:spcBef>
              <a:buFont typeface="+mj-lt"/>
              <a:buAutoNum type="arabicPeriod" startAt="4"/>
            </a:pPr>
            <a:r>
              <a:rPr lang="en-US" sz="2200" dirty="0" smtClean="0"/>
              <a:t>From </a:t>
            </a:r>
            <a:r>
              <a:rPr lang="en-US" sz="2200" b="1" dirty="0" smtClean="0">
                <a:solidFill>
                  <a:schemeClr val="accent1"/>
                </a:solidFill>
              </a:rPr>
              <a:t>4:4</a:t>
            </a:r>
            <a:r>
              <a:rPr lang="en-US" sz="2200" dirty="0"/>
              <a:t>, it may appear that the Devil </a:t>
            </a:r>
            <a:r>
              <a:rPr lang="en-US" sz="2200" i="1" dirty="0"/>
              <a:t>“veils”</a:t>
            </a:r>
            <a:r>
              <a:rPr lang="en-US" sz="2200" dirty="0"/>
              <a:t> the gospel, </a:t>
            </a:r>
            <a:r>
              <a:rPr lang="en-US" sz="2200" i="1" dirty="0"/>
              <a:t>“blinding”</a:t>
            </a:r>
            <a:r>
              <a:rPr lang="en-US" sz="2200" dirty="0"/>
              <a:t> those </a:t>
            </a:r>
            <a:r>
              <a:rPr lang="en-US" sz="2200" i="1" dirty="0"/>
              <a:t>“who are perishing”</a:t>
            </a:r>
            <a:r>
              <a:rPr lang="en-US" sz="2200" dirty="0"/>
              <a:t>.  From the context, show that they are willing participants and can reverse it, if they so desire.</a:t>
            </a:r>
          </a:p>
          <a:p>
            <a:pPr marL="0" indent="0">
              <a:lnSpc>
                <a:spcPct val="90000"/>
              </a:lnSpc>
              <a:spcBef>
                <a:spcPts val="0"/>
              </a:spcBef>
              <a:buNone/>
            </a:pPr>
            <a:r>
              <a:rPr lang="en-US" sz="2200" b="1" i="1" dirty="0" smtClean="0"/>
              <a:t>But </a:t>
            </a:r>
            <a:r>
              <a:rPr lang="en-US" sz="2200" b="1" i="1" dirty="0"/>
              <a:t>their minds were blinded</a:t>
            </a:r>
            <a:r>
              <a:rPr lang="en-US" sz="2200" i="1" dirty="0"/>
              <a:t>. For until this day the same veil remains </a:t>
            </a:r>
            <a:r>
              <a:rPr lang="en-US" sz="2200" i="1" dirty="0" err="1"/>
              <a:t>unlifted</a:t>
            </a:r>
            <a:r>
              <a:rPr lang="en-US" sz="2200" i="1" dirty="0"/>
              <a:t> in the reading of the Old Testament, because </a:t>
            </a:r>
            <a:r>
              <a:rPr lang="en-US" sz="2200" b="1" i="1" dirty="0"/>
              <a:t>the veil is taken away </a:t>
            </a:r>
            <a:r>
              <a:rPr lang="en-US" sz="2200" b="1" i="1" u="sng" dirty="0"/>
              <a:t>in Christ</a:t>
            </a:r>
            <a:r>
              <a:rPr lang="en-US" sz="2200" i="1" dirty="0" smtClean="0"/>
              <a:t>.  But </a:t>
            </a:r>
            <a:r>
              <a:rPr lang="en-US" sz="2200" i="1" dirty="0"/>
              <a:t>even to this day, when Moses is read, </a:t>
            </a:r>
            <a:r>
              <a:rPr lang="en-US" sz="2200" b="1" i="1" dirty="0"/>
              <a:t>a veil lies on their heart</a:t>
            </a:r>
            <a:r>
              <a:rPr lang="en-US" sz="2200" i="1" dirty="0" smtClean="0"/>
              <a:t>.  </a:t>
            </a:r>
            <a:r>
              <a:rPr lang="en-US" sz="2200" b="1" i="1" dirty="0" smtClean="0"/>
              <a:t>Nevertheless </a:t>
            </a:r>
            <a:r>
              <a:rPr lang="en-US" sz="2200" b="1" i="1" u="sng" dirty="0"/>
              <a:t>when one turns to the Lord</a:t>
            </a:r>
            <a:r>
              <a:rPr lang="en-US" sz="2200" b="1" i="1" dirty="0"/>
              <a:t>, the veil is taken away</a:t>
            </a:r>
            <a:r>
              <a:rPr lang="en-US" sz="2200" i="1" dirty="0"/>
              <a:t>. </a:t>
            </a:r>
            <a:r>
              <a:rPr lang="en-US" sz="2200" dirty="0" smtClean="0"/>
              <a:t>(</a:t>
            </a:r>
            <a:r>
              <a:rPr lang="en-US" sz="2200" b="1" dirty="0" smtClean="0">
                <a:solidFill>
                  <a:schemeClr val="accent1"/>
                </a:solidFill>
              </a:rPr>
              <a:t>3:14-16</a:t>
            </a:r>
            <a:r>
              <a:rPr lang="en-US" sz="2200" dirty="0" smtClean="0"/>
              <a:t>)</a:t>
            </a:r>
          </a:p>
          <a:p>
            <a:pPr>
              <a:lnSpc>
                <a:spcPct val="90000"/>
              </a:lnSpc>
              <a:spcBef>
                <a:spcPts val="0"/>
              </a:spcBef>
            </a:pPr>
            <a:r>
              <a:rPr lang="en-US" sz="2200" dirty="0" smtClean="0"/>
              <a:t>Although blinded and veiled, each person has the capacity to </a:t>
            </a:r>
            <a:r>
              <a:rPr lang="en-US" sz="2200" i="1" dirty="0" smtClean="0"/>
              <a:t>“turn to the Lord”</a:t>
            </a:r>
            <a:r>
              <a:rPr lang="en-US" sz="2200" dirty="0" smtClean="0"/>
              <a:t>, and </a:t>
            </a:r>
            <a:r>
              <a:rPr lang="en-US" sz="2200" b="1" i="1" u="sng" dirty="0" smtClean="0"/>
              <a:t>then</a:t>
            </a:r>
            <a:r>
              <a:rPr lang="en-US" sz="2200" dirty="0" smtClean="0"/>
              <a:t> </a:t>
            </a:r>
            <a:r>
              <a:rPr lang="en-US" sz="2200" i="1" dirty="0" smtClean="0"/>
              <a:t>“the veil is taken away”</a:t>
            </a:r>
            <a:r>
              <a:rPr lang="en-US" sz="2200" dirty="0" smtClean="0"/>
              <a:t>! Veil does </a:t>
            </a:r>
            <a:r>
              <a:rPr lang="en-US" sz="2200" b="1" i="1" dirty="0" smtClean="0"/>
              <a:t>not</a:t>
            </a:r>
            <a:r>
              <a:rPr lang="en-US" sz="2200" dirty="0" smtClean="0"/>
              <a:t> </a:t>
            </a:r>
            <a:r>
              <a:rPr lang="en-US" sz="2200" b="1" i="1" u="sng" dirty="0" smtClean="0"/>
              <a:t>ultimately</a:t>
            </a:r>
            <a:r>
              <a:rPr lang="en-US" sz="2200" dirty="0" smtClean="0"/>
              <a:t> block.</a:t>
            </a:r>
            <a:endParaRPr lang="en-US" sz="2200" dirty="0"/>
          </a:p>
        </p:txBody>
      </p:sp>
    </p:spTree>
    <p:extLst>
      <p:ext uri="{BB962C8B-B14F-4D97-AF65-F5344CB8AC3E}">
        <p14:creationId xmlns:p14="http://schemas.microsoft.com/office/powerpoint/2010/main" val="3619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66950"/>
            <a:ext cx="7543800" cy="2362200"/>
          </a:xfrm>
        </p:spPr>
        <p:txBody>
          <a:bodyPr>
            <a:noAutofit/>
          </a:bodyPr>
          <a:lstStyle/>
          <a:p>
            <a:r>
              <a:rPr lang="en-US" sz="7000" cap="none" dirty="0" smtClean="0"/>
              <a:t>Developing a Love of the Truth</a:t>
            </a:r>
            <a:endParaRPr lang="en-US" sz="7000" cap="none" dirty="0"/>
          </a:p>
        </p:txBody>
      </p:sp>
      <p:sp>
        <p:nvSpPr>
          <p:cNvPr id="3" name="Text Placeholder 2"/>
          <p:cNvSpPr>
            <a:spLocks noGrp="1"/>
          </p:cNvSpPr>
          <p:nvPr>
            <p:ph type="body" idx="1"/>
          </p:nvPr>
        </p:nvSpPr>
        <p:spPr>
          <a:xfrm>
            <a:off x="762000" y="4629150"/>
            <a:ext cx="6858000" cy="685800"/>
          </a:xfrm>
        </p:spPr>
        <p:txBody>
          <a:bodyPr>
            <a:normAutofit/>
          </a:bodyPr>
          <a:lstStyle/>
          <a:p>
            <a:r>
              <a:rPr lang="en-US" dirty="0" smtClean="0">
                <a:latin typeface="Arial Black" panose="020B0A04020102020204" pitchFamily="34" charset="0"/>
              </a:rPr>
              <a:t>Avoiding Intellectual Blindness</a:t>
            </a:r>
            <a:endParaRPr lang="en-US" dirty="0">
              <a:latin typeface="Arial Black" panose="020B0A04020102020204" pitchFamily="34" charset="0"/>
            </a:endParaRPr>
          </a:p>
        </p:txBody>
      </p:sp>
    </p:spTree>
    <p:extLst>
      <p:ext uri="{BB962C8B-B14F-4D97-AF65-F5344CB8AC3E}">
        <p14:creationId xmlns:p14="http://schemas.microsoft.com/office/powerpoint/2010/main" val="36397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Ultimate Love of Truth</a:t>
            </a:r>
            <a:endParaRPr lang="en-US" dirty="0"/>
          </a:p>
        </p:txBody>
      </p:sp>
      <p:sp>
        <p:nvSpPr>
          <p:cNvPr id="6" name="Content Placeholder 5"/>
          <p:cNvSpPr>
            <a:spLocks noGrp="1"/>
          </p:cNvSpPr>
          <p:nvPr>
            <p:ph idx="1"/>
          </p:nvPr>
        </p:nvSpPr>
        <p:spPr/>
        <p:txBody>
          <a:bodyPr>
            <a:noAutofit/>
          </a:bodyPr>
          <a:lstStyle/>
          <a:p>
            <a:pPr marL="342900" lvl="0" indent="-342900">
              <a:buFont typeface="Arial" pitchFamily="34" charset="0"/>
              <a:buChar char="•"/>
            </a:pPr>
            <a:r>
              <a:rPr lang="en-US" sz="2400" b="1" dirty="0">
                <a:solidFill>
                  <a:schemeClr val="accent1"/>
                </a:solidFill>
              </a:rPr>
              <a:t>II Timothy 3:6-8 </a:t>
            </a:r>
            <a:r>
              <a:rPr lang="en-US" sz="2400" b="0" dirty="0"/>
              <a:t>– </a:t>
            </a:r>
            <a:r>
              <a:rPr lang="en-US" sz="2400" b="0" i="1" dirty="0"/>
              <a:t>“… </a:t>
            </a:r>
            <a:r>
              <a:rPr lang="en-US" sz="2400" b="1" i="1" dirty="0"/>
              <a:t>always learning </a:t>
            </a:r>
            <a:r>
              <a:rPr lang="en-US" sz="2400" b="0" i="1" dirty="0"/>
              <a:t>and </a:t>
            </a:r>
            <a:r>
              <a:rPr lang="en-US" sz="2400" b="1" i="1" u="sng" dirty="0"/>
              <a:t>never able</a:t>
            </a:r>
            <a:r>
              <a:rPr lang="en-US" sz="2400" b="1" i="1" dirty="0"/>
              <a:t> </a:t>
            </a:r>
            <a:r>
              <a:rPr lang="en-US" sz="2400" b="0" i="1" dirty="0"/>
              <a:t>to come to the </a:t>
            </a:r>
            <a:r>
              <a:rPr lang="en-US" sz="2400" b="1" i="1" dirty="0"/>
              <a:t>knowledge of the truth</a:t>
            </a:r>
            <a:r>
              <a:rPr lang="en-US" sz="2400" b="0" i="1" dirty="0"/>
              <a:t>”</a:t>
            </a:r>
            <a:endParaRPr lang="en-US" sz="2400" b="0" dirty="0"/>
          </a:p>
          <a:p>
            <a:pPr marL="342900" lvl="0" indent="-342900">
              <a:buFont typeface="Arial" pitchFamily="34" charset="0"/>
              <a:buChar char="•"/>
            </a:pPr>
            <a:r>
              <a:rPr lang="en-US" sz="2400" b="1" dirty="0" smtClean="0">
                <a:solidFill>
                  <a:schemeClr val="accent1"/>
                </a:solidFill>
              </a:rPr>
              <a:t>Romans 10:1-3 </a:t>
            </a:r>
            <a:r>
              <a:rPr lang="en-US" sz="2400" b="0" dirty="0"/>
              <a:t>– </a:t>
            </a:r>
            <a:r>
              <a:rPr lang="en-US" sz="2400" b="0" i="1" dirty="0" smtClean="0"/>
              <a:t>“… that they </a:t>
            </a:r>
            <a:r>
              <a:rPr lang="en-US" sz="2400" b="1" i="1" dirty="0" smtClean="0"/>
              <a:t>be saved</a:t>
            </a:r>
            <a:r>
              <a:rPr lang="en-US" sz="2400" b="0" i="1" dirty="0" smtClean="0"/>
              <a:t>. … they </a:t>
            </a:r>
            <a:r>
              <a:rPr lang="en-US" sz="2400" b="0" i="1" dirty="0"/>
              <a:t>have </a:t>
            </a:r>
            <a:r>
              <a:rPr lang="en-US" sz="2400" b="1" i="1" dirty="0"/>
              <a:t>a zeal for God, but </a:t>
            </a:r>
            <a:r>
              <a:rPr lang="en-US" sz="2400" b="1" i="1" u="sng" dirty="0"/>
              <a:t>not according to knowledge</a:t>
            </a:r>
            <a:r>
              <a:rPr lang="en-US" sz="2400" b="0" i="1" dirty="0"/>
              <a:t>.”</a:t>
            </a:r>
            <a:endParaRPr lang="en-US" sz="2400" b="0" dirty="0"/>
          </a:p>
          <a:p>
            <a:pPr marL="342900" lvl="0" indent="-342900">
              <a:buFont typeface="Arial" pitchFamily="34" charset="0"/>
              <a:buChar char="•"/>
            </a:pPr>
            <a:r>
              <a:rPr lang="en-US" sz="2400" b="1" dirty="0">
                <a:solidFill>
                  <a:schemeClr val="accent1"/>
                </a:solidFill>
              </a:rPr>
              <a:t>Luke 16:15 </a:t>
            </a:r>
            <a:r>
              <a:rPr lang="en-US" sz="2400" b="0" dirty="0"/>
              <a:t>– </a:t>
            </a:r>
            <a:r>
              <a:rPr lang="en-US" sz="2400" b="0" i="1" dirty="0"/>
              <a:t>“You are those who </a:t>
            </a:r>
            <a:r>
              <a:rPr lang="en-US" sz="2400" b="1" i="1" dirty="0"/>
              <a:t>justify yourselves before men, but </a:t>
            </a:r>
            <a:r>
              <a:rPr lang="en-US" sz="2400" b="1" i="1" u="sng" dirty="0"/>
              <a:t>God knows your hearts</a:t>
            </a:r>
            <a:r>
              <a:rPr lang="en-US" sz="2400" b="0" i="1" dirty="0"/>
              <a:t>.”</a:t>
            </a:r>
            <a:endParaRPr lang="en-US" sz="2400" b="0" dirty="0"/>
          </a:p>
          <a:p>
            <a:pPr marL="342900" lvl="0" indent="-342900">
              <a:buFont typeface="Arial" pitchFamily="34" charset="0"/>
              <a:buChar char="•"/>
            </a:pPr>
            <a:r>
              <a:rPr lang="en-US" sz="2400" b="1" dirty="0">
                <a:solidFill>
                  <a:schemeClr val="accent1"/>
                </a:solidFill>
              </a:rPr>
              <a:t>Matthew 13:14-15 </a:t>
            </a:r>
            <a:r>
              <a:rPr lang="en-US" sz="2400" b="0" dirty="0"/>
              <a:t>– </a:t>
            </a:r>
            <a:r>
              <a:rPr lang="en-US" sz="2400" b="0" i="1" dirty="0"/>
              <a:t>“</a:t>
            </a:r>
            <a:r>
              <a:rPr lang="en-US" sz="2400" b="1" i="1" dirty="0"/>
              <a:t>Their eyes </a:t>
            </a:r>
            <a:r>
              <a:rPr lang="en-US" sz="2400" b="1" i="1" u="sng" dirty="0"/>
              <a:t>they</a:t>
            </a:r>
            <a:r>
              <a:rPr lang="en-US" sz="2400" b="1" i="1" dirty="0"/>
              <a:t> have closed</a:t>
            </a:r>
            <a:r>
              <a:rPr lang="en-US" sz="2400" b="0" i="1" dirty="0"/>
              <a:t>, Lest they should see with their eyes and hear with their ears, Lest they should understand with their hearts and turn, So that I should heal them</a:t>
            </a:r>
            <a:r>
              <a:rPr lang="en-US" sz="2400" b="0" i="1" dirty="0" smtClean="0"/>
              <a:t>.”</a:t>
            </a:r>
            <a:endParaRPr lang="en-US" sz="2400" b="0" dirty="0"/>
          </a:p>
        </p:txBody>
      </p:sp>
    </p:spTree>
    <p:extLst>
      <p:ext uri="{BB962C8B-B14F-4D97-AF65-F5344CB8AC3E}">
        <p14:creationId xmlns:p14="http://schemas.microsoft.com/office/powerpoint/2010/main" val="4313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Ultimate Love of Truth</a:t>
            </a:r>
            <a:endParaRPr lang="en-US" dirty="0"/>
          </a:p>
        </p:txBody>
      </p:sp>
      <p:sp>
        <p:nvSpPr>
          <p:cNvPr id="6" name="Content Placeholder 5"/>
          <p:cNvSpPr>
            <a:spLocks noGrp="1"/>
          </p:cNvSpPr>
          <p:nvPr>
            <p:ph idx="1"/>
          </p:nvPr>
        </p:nvSpPr>
        <p:spPr/>
        <p:txBody>
          <a:bodyPr>
            <a:noAutofit/>
          </a:bodyPr>
          <a:lstStyle/>
          <a:p>
            <a:pPr marL="0" lvl="0" indent="0">
              <a:spcBef>
                <a:spcPts val="300"/>
              </a:spcBef>
              <a:spcAft>
                <a:spcPts val="300"/>
              </a:spcAft>
              <a:buNone/>
            </a:pPr>
            <a:r>
              <a:rPr lang="en-US" sz="2300" b="0" i="1" dirty="0" smtClean="0"/>
              <a:t>“</a:t>
            </a:r>
            <a:r>
              <a:rPr lang="en-US" sz="2300" b="0" i="1" dirty="0"/>
              <a:t>The coming of the lawless one is according to the working of Satan, with all power, signs, and lying wonders, and </a:t>
            </a:r>
            <a:r>
              <a:rPr lang="en-US" sz="2300" b="1" i="1" dirty="0"/>
              <a:t>with all unrighteous </a:t>
            </a:r>
            <a:r>
              <a:rPr lang="en-US" sz="2300" b="1" i="1" u="sng" dirty="0"/>
              <a:t>deception</a:t>
            </a:r>
            <a:r>
              <a:rPr lang="en-US" sz="2300" b="1" i="1" dirty="0"/>
              <a:t> </a:t>
            </a:r>
            <a:r>
              <a:rPr lang="en-US" sz="2300" b="1" i="1" dirty="0" smtClean="0"/>
              <a:t>among those who perish, because they </a:t>
            </a:r>
            <a:r>
              <a:rPr lang="en-US" sz="2300" b="1" i="1" u="sng" dirty="0" smtClean="0"/>
              <a:t>did not receive the love of the truth</a:t>
            </a:r>
            <a:r>
              <a:rPr lang="en-US" sz="2300" b="1" i="1" dirty="0" smtClean="0"/>
              <a:t>, that they might be saved. </a:t>
            </a:r>
            <a:r>
              <a:rPr lang="en-US" sz="2300" b="1" i="1" dirty="0"/>
              <a:t>And </a:t>
            </a:r>
            <a:r>
              <a:rPr lang="en-US" sz="2300" b="1" i="1" u="sng" dirty="0"/>
              <a:t>for this reason</a:t>
            </a:r>
            <a:r>
              <a:rPr lang="en-US" sz="2300" b="1" i="1" dirty="0"/>
              <a:t> God will send them strong delusion, that they should believe the lie</a:t>
            </a:r>
            <a:r>
              <a:rPr lang="en-US" sz="2300" b="0" i="1" dirty="0"/>
              <a:t>, that they all may be condemned who </a:t>
            </a:r>
            <a:r>
              <a:rPr lang="en-US" sz="2300" b="1" i="1" dirty="0"/>
              <a:t>did not </a:t>
            </a:r>
            <a:r>
              <a:rPr lang="en-US" sz="2300" b="1" i="1" u="sng" dirty="0"/>
              <a:t>believe the truth</a:t>
            </a:r>
            <a:r>
              <a:rPr lang="en-US" sz="2300" b="1" i="1" dirty="0"/>
              <a:t> but had </a:t>
            </a:r>
            <a:r>
              <a:rPr lang="en-US" sz="2300" b="1" i="1" u="sng" dirty="0"/>
              <a:t>pleasure in unrighteousness</a:t>
            </a:r>
            <a:r>
              <a:rPr lang="en-US" sz="2300" b="0" i="1" dirty="0" smtClean="0"/>
              <a:t>.”</a:t>
            </a:r>
            <a:r>
              <a:rPr lang="en-US" sz="2300" b="0" dirty="0" smtClean="0"/>
              <a:t> (</a:t>
            </a:r>
            <a:r>
              <a:rPr lang="en-US" sz="2300" b="1" dirty="0">
                <a:solidFill>
                  <a:schemeClr val="accent1"/>
                </a:solidFill>
              </a:rPr>
              <a:t>II Thessalonians </a:t>
            </a:r>
            <a:r>
              <a:rPr lang="en-US" sz="2300" b="1" dirty="0" smtClean="0">
                <a:solidFill>
                  <a:schemeClr val="accent1"/>
                </a:solidFill>
              </a:rPr>
              <a:t>2:11-12</a:t>
            </a:r>
            <a:r>
              <a:rPr lang="en-US" sz="2300" b="0" dirty="0" smtClean="0"/>
              <a:t>)</a:t>
            </a:r>
          </a:p>
          <a:p>
            <a:pPr marL="346075" lvl="0" indent="-346075">
              <a:spcBef>
                <a:spcPts val="300"/>
              </a:spcBef>
              <a:spcAft>
                <a:spcPts val="300"/>
              </a:spcAft>
              <a:buFont typeface="+mj-lt"/>
              <a:buAutoNum type="arabicPeriod"/>
            </a:pPr>
            <a:r>
              <a:rPr lang="en-US" sz="2300" b="0" dirty="0" smtClean="0"/>
              <a:t>People hear the truth, and they reject it and love of it.</a:t>
            </a:r>
          </a:p>
          <a:p>
            <a:pPr marL="346075" lvl="0" indent="-346075">
              <a:spcBef>
                <a:spcPts val="300"/>
              </a:spcBef>
              <a:spcAft>
                <a:spcPts val="300"/>
              </a:spcAft>
              <a:buFont typeface="+mj-lt"/>
              <a:buAutoNum type="arabicPeriod"/>
            </a:pPr>
            <a:r>
              <a:rPr lang="en-US" sz="2300" b="0" dirty="0" smtClean="0"/>
              <a:t>God sends </a:t>
            </a:r>
            <a:r>
              <a:rPr lang="en-US" sz="2300" b="0" i="1" dirty="0" smtClean="0"/>
              <a:t>“strong delusion”</a:t>
            </a:r>
            <a:r>
              <a:rPr lang="en-US" sz="2300" b="0" dirty="0" smtClean="0"/>
              <a:t>.</a:t>
            </a:r>
          </a:p>
          <a:p>
            <a:pPr marL="346075" lvl="0" indent="-346075">
              <a:spcBef>
                <a:spcPts val="300"/>
              </a:spcBef>
              <a:spcAft>
                <a:spcPts val="300"/>
              </a:spcAft>
              <a:buFont typeface="+mj-lt"/>
              <a:buAutoNum type="arabicPeriod"/>
            </a:pPr>
            <a:r>
              <a:rPr lang="en-US" sz="2300" b="0" dirty="0" smtClean="0"/>
              <a:t>People believe the lie instead, and are condemned.</a:t>
            </a:r>
            <a:endParaRPr lang="en-US" sz="2300" b="0" dirty="0"/>
          </a:p>
        </p:txBody>
      </p:sp>
    </p:spTree>
    <p:extLst>
      <p:ext uri="{BB962C8B-B14F-4D97-AF65-F5344CB8AC3E}">
        <p14:creationId xmlns:p14="http://schemas.microsoft.com/office/powerpoint/2010/main" val="27073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dirty="0"/>
              <a:t>God Cannot Lie or Tempt unto </a:t>
            </a:r>
            <a:r>
              <a:rPr lang="en-US" sz="4800" dirty="0" smtClean="0"/>
              <a:t>Sin</a:t>
            </a:r>
            <a:endParaRPr lang="en-US" sz="4800" dirty="0"/>
          </a:p>
        </p:txBody>
      </p:sp>
      <p:sp>
        <p:nvSpPr>
          <p:cNvPr id="4" name="Content Placeholder 3"/>
          <p:cNvSpPr>
            <a:spLocks noGrp="1"/>
          </p:cNvSpPr>
          <p:nvPr>
            <p:ph idx="1"/>
          </p:nvPr>
        </p:nvSpPr>
        <p:spPr/>
        <p:txBody>
          <a:bodyPr>
            <a:noAutofit/>
          </a:bodyPr>
          <a:lstStyle/>
          <a:p>
            <a:pPr marL="0" lvl="0" indent="0">
              <a:lnSpc>
                <a:spcPct val="95000"/>
              </a:lnSpc>
              <a:spcBef>
                <a:spcPts val="0"/>
              </a:spcBef>
              <a:spcAft>
                <a:spcPts val="0"/>
              </a:spcAft>
              <a:buNone/>
            </a:pPr>
            <a:r>
              <a:rPr lang="en-US" sz="2100" b="0" i="1" dirty="0">
                <a:cs typeface="Tahoma" pitchFamily="34" charset="0"/>
              </a:rPr>
              <a:t>… in hope of eternal life </a:t>
            </a:r>
            <a:r>
              <a:rPr lang="en-US" sz="2100" i="1" dirty="0">
                <a:cs typeface="Tahoma" pitchFamily="34" charset="0"/>
              </a:rPr>
              <a:t>which </a:t>
            </a:r>
            <a:r>
              <a:rPr lang="en-US" sz="2100" b="1" i="1" dirty="0">
                <a:cs typeface="Tahoma" pitchFamily="34" charset="0"/>
              </a:rPr>
              <a:t>God, </a:t>
            </a:r>
            <a:r>
              <a:rPr lang="en-US" sz="2100" b="1" i="1" u="sng" dirty="0">
                <a:cs typeface="Tahoma" pitchFamily="34" charset="0"/>
              </a:rPr>
              <a:t>who cannot lie</a:t>
            </a:r>
            <a:r>
              <a:rPr lang="en-US" sz="2100" b="0" i="1" dirty="0">
                <a:cs typeface="Tahoma" pitchFamily="34" charset="0"/>
              </a:rPr>
              <a:t>, promised before time began …</a:t>
            </a:r>
            <a:r>
              <a:rPr lang="en-US" sz="2100" b="0" dirty="0">
                <a:cs typeface="Tahoma" pitchFamily="34" charset="0"/>
              </a:rPr>
              <a:t> (</a:t>
            </a:r>
            <a:r>
              <a:rPr lang="en-US" sz="2100" b="1" dirty="0">
                <a:solidFill>
                  <a:schemeClr val="accent1"/>
                </a:solidFill>
                <a:cs typeface="Tahoma" pitchFamily="34" charset="0"/>
              </a:rPr>
              <a:t>Titus </a:t>
            </a:r>
            <a:r>
              <a:rPr lang="en-US" sz="2100" b="1" dirty="0" smtClean="0">
                <a:solidFill>
                  <a:schemeClr val="accent1"/>
                </a:solidFill>
                <a:cs typeface="Tahoma" pitchFamily="34" charset="0"/>
              </a:rPr>
              <a:t>1:2</a:t>
            </a:r>
            <a:r>
              <a:rPr lang="en-US" sz="2100" b="0" dirty="0" smtClean="0">
                <a:cs typeface="Tahoma" pitchFamily="34" charset="0"/>
              </a:rPr>
              <a:t>, </a:t>
            </a:r>
            <a:r>
              <a:rPr lang="en-US" sz="2100" b="0" dirty="0">
                <a:cs typeface="Tahoma" pitchFamily="34" charset="0"/>
              </a:rPr>
              <a:t>see also, </a:t>
            </a:r>
            <a:r>
              <a:rPr lang="en-US" sz="2100" b="1" dirty="0">
                <a:solidFill>
                  <a:schemeClr val="accent1"/>
                </a:solidFill>
                <a:cs typeface="Tahoma" pitchFamily="34" charset="0"/>
              </a:rPr>
              <a:t>Hebrews 6:18</a:t>
            </a:r>
            <a:r>
              <a:rPr lang="en-US" sz="2100" b="0" dirty="0">
                <a:cs typeface="Tahoma" pitchFamily="34" charset="0"/>
              </a:rPr>
              <a:t>)</a:t>
            </a:r>
          </a:p>
          <a:p>
            <a:pPr marL="0" lvl="0" indent="0">
              <a:lnSpc>
                <a:spcPct val="95000"/>
              </a:lnSpc>
              <a:spcBef>
                <a:spcPts val="0"/>
              </a:spcBef>
              <a:spcAft>
                <a:spcPts val="0"/>
              </a:spcAft>
              <a:buNone/>
            </a:pPr>
            <a:r>
              <a:rPr lang="en-US" sz="2100" b="0" i="1" dirty="0">
                <a:cs typeface="Tahoma" pitchFamily="34" charset="0"/>
              </a:rPr>
              <a:t>Let no one say when he is tempted, “I am tempted by God”; for God cannot be tempted by evil, </a:t>
            </a:r>
            <a:r>
              <a:rPr lang="en-US" sz="2100" b="1" i="1" u="sng" dirty="0">
                <a:cs typeface="Tahoma" pitchFamily="34" charset="0"/>
              </a:rPr>
              <a:t>nor does He Himself tempt anyone</a:t>
            </a:r>
            <a:r>
              <a:rPr lang="en-US" sz="2100" b="1" i="1" dirty="0">
                <a:cs typeface="Tahoma" pitchFamily="34" charset="0"/>
              </a:rPr>
              <a:t>. But each one is tempted when he is drawn away by his own desires and enticed</a:t>
            </a:r>
            <a:r>
              <a:rPr lang="en-US" sz="2100" b="0" i="1" dirty="0">
                <a:cs typeface="Tahoma" pitchFamily="34" charset="0"/>
              </a:rPr>
              <a:t>. Then, when desire has conceived, it gives birth to sin; and sin, when it is full-grown, brings forth death.</a:t>
            </a:r>
            <a:r>
              <a:rPr lang="en-US" sz="2100" b="0" dirty="0">
                <a:cs typeface="Tahoma" pitchFamily="34" charset="0"/>
              </a:rPr>
              <a:t> (</a:t>
            </a:r>
            <a:r>
              <a:rPr lang="en-US" sz="2100" b="1" dirty="0">
                <a:solidFill>
                  <a:schemeClr val="accent1"/>
                </a:solidFill>
                <a:cs typeface="Tahoma" pitchFamily="34" charset="0"/>
              </a:rPr>
              <a:t>James </a:t>
            </a:r>
            <a:r>
              <a:rPr lang="en-US" sz="2100" b="1" dirty="0" smtClean="0">
                <a:solidFill>
                  <a:schemeClr val="accent1"/>
                </a:solidFill>
                <a:cs typeface="Tahoma" pitchFamily="34" charset="0"/>
              </a:rPr>
              <a:t>1:13-15</a:t>
            </a:r>
            <a:r>
              <a:rPr lang="en-US" sz="2100" b="0" dirty="0" smtClean="0">
                <a:cs typeface="Tahoma" pitchFamily="34" charset="0"/>
              </a:rPr>
              <a:t>)</a:t>
            </a:r>
            <a:endParaRPr lang="en-US" sz="2100" b="0" dirty="0">
              <a:cs typeface="Tahoma" pitchFamily="34" charset="0"/>
            </a:endParaRPr>
          </a:p>
          <a:p>
            <a:pPr marL="0" lvl="0" indent="0">
              <a:lnSpc>
                <a:spcPct val="95000"/>
              </a:lnSpc>
              <a:spcBef>
                <a:spcPts val="0"/>
              </a:spcBef>
              <a:spcAft>
                <a:spcPts val="0"/>
              </a:spcAft>
              <a:buNone/>
            </a:pPr>
            <a:r>
              <a:rPr lang="en-US" sz="2100" b="0" i="1" dirty="0">
                <a:cs typeface="Tahoma" pitchFamily="34" charset="0"/>
              </a:rPr>
              <a:t> “Thus says the LORD:  ‘Behold, I will fill all the inhabitants of this land -- even the kings who sit on David's throne, the priests, the prophets, and all the inhabitants of Jerusalem -- with drunkenness! And </a:t>
            </a:r>
            <a:r>
              <a:rPr lang="en-US" sz="2100" b="1" i="1" dirty="0">
                <a:cs typeface="Tahoma" pitchFamily="34" charset="0"/>
              </a:rPr>
              <a:t>I will dash them one against another</a:t>
            </a:r>
            <a:r>
              <a:rPr lang="en-US" sz="2100" b="0" i="1" dirty="0">
                <a:cs typeface="Tahoma" pitchFamily="34" charset="0"/>
              </a:rPr>
              <a:t>, even the fathers and the sons together,’ says the LORD.”  </a:t>
            </a:r>
            <a:r>
              <a:rPr lang="en-US" sz="2100" b="0" dirty="0">
                <a:cs typeface="Tahoma" pitchFamily="34" charset="0"/>
              </a:rPr>
              <a:t>(</a:t>
            </a:r>
            <a:r>
              <a:rPr lang="en-US" sz="2100" b="1" dirty="0">
                <a:solidFill>
                  <a:schemeClr val="accent1"/>
                </a:solidFill>
                <a:cs typeface="Tahoma" pitchFamily="34" charset="0"/>
              </a:rPr>
              <a:t>Jeremiah </a:t>
            </a:r>
            <a:r>
              <a:rPr lang="en-US" sz="2100" b="1" dirty="0" smtClean="0">
                <a:solidFill>
                  <a:schemeClr val="accent1"/>
                </a:solidFill>
                <a:cs typeface="Tahoma" pitchFamily="34" charset="0"/>
              </a:rPr>
              <a:t>13:12-15</a:t>
            </a:r>
            <a:r>
              <a:rPr lang="en-US" sz="2100" b="0" dirty="0" smtClean="0">
                <a:cs typeface="Tahoma" pitchFamily="34" charset="0"/>
              </a:rPr>
              <a:t>)</a:t>
            </a:r>
            <a:endParaRPr lang="en-US" sz="2100" b="0" dirty="0">
              <a:cs typeface="Tahoma" pitchFamily="34" charset="0"/>
            </a:endParaRPr>
          </a:p>
          <a:p>
            <a:pPr lvl="0">
              <a:lnSpc>
                <a:spcPct val="95000"/>
              </a:lnSpc>
              <a:spcBef>
                <a:spcPts val="0"/>
              </a:spcBef>
              <a:spcAft>
                <a:spcPts val="0"/>
              </a:spcAft>
            </a:pPr>
            <a:r>
              <a:rPr lang="en-US" sz="2100" b="1" i="1" dirty="0">
                <a:cs typeface="Tahoma" pitchFamily="34" charset="0"/>
              </a:rPr>
              <a:t>Recall:</a:t>
            </a:r>
            <a:r>
              <a:rPr lang="en-US" sz="2100" b="0" dirty="0">
                <a:cs typeface="Tahoma" pitchFamily="34" charset="0"/>
              </a:rPr>
              <a:t>  Jehu &amp; Ahab, Assyria &amp; Israel, Babylon &amp; Assyria &amp; </a:t>
            </a:r>
            <a:r>
              <a:rPr lang="en-US" sz="2100" b="0" dirty="0" smtClean="0">
                <a:cs typeface="Tahoma" pitchFamily="34" charset="0"/>
              </a:rPr>
              <a:t>Judah</a:t>
            </a:r>
            <a:endParaRPr lang="en-US" sz="2100" dirty="0"/>
          </a:p>
        </p:txBody>
      </p:sp>
    </p:spTree>
    <p:extLst>
      <p:ext uri="{BB962C8B-B14F-4D97-AF65-F5344CB8AC3E}">
        <p14:creationId xmlns:p14="http://schemas.microsoft.com/office/powerpoint/2010/main" val="35295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More on Love of Truth …</a:t>
            </a:r>
            <a:endParaRPr lang="en-US" dirty="0"/>
          </a:p>
        </p:txBody>
      </p:sp>
      <p:sp>
        <p:nvSpPr>
          <p:cNvPr id="6" name="Content Placeholder 5"/>
          <p:cNvSpPr>
            <a:spLocks noGrp="1"/>
          </p:cNvSpPr>
          <p:nvPr>
            <p:ph idx="1"/>
          </p:nvPr>
        </p:nvSpPr>
        <p:spPr/>
        <p:txBody>
          <a:bodyPr>
            <a:noAutofit/>
          </a:bodyPr>
          <a:lstStyle/>
          <a:p>
            <a:pPr marL="342900" lvl="0" indent="-342900">
              <a:spcBef>
                <a:spcPts val="200"/>
              </a:spcBef>
              <a:buFont typeface="Arial" pitchFamily="34" charset="0"/>
              <a:buChar char="•"/>
            </a:pPr>
            <a:r>
              <a:rPr lang="en-US" sz="2400" b="0" dirty="0" smtClean="0"/>
              <a:t>Common, repeated, and emphasized theme throughout the Scriptures:</a:t>
            </a:r>
          </a:p>
          <a:p>
            <a:pPr marL="342900" lvl="0" indent="-342900">
              <a:spcBef>
                <a:spcPts val="200"/>
              </a:spcBef>
              <a:buFont typeface="Arial" pitchFamily="34" charset="0"/>
              <a:buChar char="•"/>
            </a:pPr>
            <a:r>
              <a:rPr lang="en-US" sz="2400" b="1" dirty="0" smtClean="0">
                <a:solidFill>
                  <a:schemeClr val="accent1"/>
                </a:solidFill>
              </a:rPr>
              <a:t>John 3:19-21 </a:t>
            </a:r>
            <a:r>
              <a:rPr lang="en-US" sz="2400" b="0" dirty="0" smtClean="0"/>
              <a:t>– </a:t>
            </a:r>
            <a:r>
              <a:rPr lang="en-US" sz="2400" b="0" i="1" dirty="0"/>
              <a:t>“… this is the condemnation, that the light has come into the world, and </a:t>
            </a:r>
            <a:r>
              <a:rPr lang="en-US" sz="2400" b="1" i="1" dirty="0"/>
              <a:t>men </a:t>
            </a:r>
            <a:r>
              <a:rPr lang="en-US" sz="2400" b="1" i="1" u="sng" dirty="0"/>
              <a:t>loved</a:t>
            </a:r>
            <a:r>
              <a:rPr lang="en-US" sz="2400" b="1" i="1" dirty="0"/>
              <a:t> darkness </a:t>
            </a:r>
            <a:r>
              <a:rPr lang="en-US" sz="2400" b="1" i="1" u="sng" dirty="0"/>
              <a:t>rather</a:t>
            </a:r>
            <a:r>
              <a:rPr lang="en-US" sz="2400" b="1" i="1" dirty="0"/>
              <a:t> than light, </a:t>
            </a:r>
            <a:r>
              <a:rPr lang="en-US" sz="2400" b="1" i="1" u="sng" dirty="0"/>
              <a:t>because</a:t>
            </a:r>
            <a:r>
              <a:rPr lang="en-US" sz="2400" b="1" i="1" dirty="0"/>
              <a:t> their deeds were evil</a:t>
            </a:r>
            <a:r>
              <a:rPr lang="en-US" sz="2400" b="0" i="1" dirty="0" smtClean="0"/>
              <a:t>”</a:t>
            </a:r>
            <a:endParaRPr lang="en-US" sz="2400" b="0" dirty="0"/>
          </a:p>
          <a:p>
            <a:pPr marL="342900" lvl="0" indent="-342900">
              <a:spcBef>
                <a:spcPts val="200"/>
              </a:spcBef>
              <a:buFont typeface="Arial" pitchFamily="34" charset="0"/>
              <a:buChar char="•"/>
            </a:pPr>
            <a:r>
              <a:rPr lang="en-US" sz="2400" b="1" dirty="0" smtClean="0">
                <a:solidFill>
                  <a:schemeClr val="accent1"/>
                </a:solidFill>
              </a:rPr>
              <a:t>II Chron. 18:1-34; I Kings 22:1-36 </a:t>
            </a:r>
            <a:r>
              <a:rPr lang="en-US" sz="2400" b="0" dirty="0" smtClean="0"/>
              <a:t>– Ahab &amp; </a:t>
            </a:r>
            <a:r>
              <a:rPr lang="en-US" sz="2400" b="0" dirty="0" err="1" smtClean="0"/>
              <a:t>Micaiah</a:t>
            </a:r>
            <a:endParaRPr lang="en-US" sz="2400" b="0" dirty="0"/>
          </a:p>
          <a:p>
            <a:pPr marL="342900" lvl="0" indent="-342900">
              <a:spcBef>
                <a:spcPts val="200"/>
              </a:spcBef>
              <a:buFont typeface="Arial" pitchFamily="34" charset="0"/>
              <a:buChar char="•"/>
            </a:pPr>
            <a:r>
              <a:rPr lang="en-US" sz="2400" b="1" dirty="0" smtClean="0">
                <a:solidFill>
                  <a:schemeClr val="accent1"/>
                </a:solidFill>
              </a:rPr>
              <a:t>Isaiah 66:2-4 </a:t>
            </a:r>
            <a:r>
              <a:rPr lang="en-US" sz="2400" b="0" dirty="0" smtClean="0"/>
              <a:t>– God says, </a:t>
            </a:r>
            <a:r>
              <a:rPr lang="en-US" sz="2400" b="0" i="1" dirty="0"/>
              <a:t>“they have chosen their own ways, </a:t>
            </a:r>
            <a:r>
              <a:rPr lang="en-US" sz="2400" b="0" i="1" dirty="0" smtClean="0"/>
              <a:t>… </a:t>
            </a:r>
            <a:r>
              <a:rPr lang="en-US" sz="2400" b="1" i="1" dirty="0"/>
              <a:t>So will I choose their delusions</a:t>
            </a:r>
            <a:r>
              <a:rPr lang="en-US" sz="2400" b="0" i="1" dirty="0"/>
              <a:t>.”</a:t>
            </a:r>
            <a:endParaRPr lang="en-US" sz="2400" b="0" dirty="0"/>
          </a:p>
          <a:p>
            <a:pPr marL="346075" lvl="0" indent="-346075">
              <a:spcBef>
                <a:spcPts val="200"/>
              </a:spcBef>
              <a:spcAft>
                <a:spcPts val="0"/>
              </a:spcAft>
              <a:buFont typeface="Arial" charset="0"/>
              <a:buChar char="•"/>
            </a:pPr>
            <a:r>
              <a:rPr lang="en-US" sz="2400" b="1" dirty="0">
                <a:solidFill>
                  <a:schemeClr val="accent1"/>
                </a:solidFill>
                <a:cs typeface="Tahoma" pitchFamily="34" charset="0"/>
              </a:rPr>
              <a:t>Proverbs 23:23 </a:t>
            </a:r>
            <a:r>
              <a:rPr lang="en-US" sz="2400" b="0" dirty="0">
                <a:cs typeface="Tahoma" pitchFamily="34" charset="0"/>
              </a:rPr>
              <a:t>– </a:t>
            </a:r>
            <a:r>
              <a:rPr lang="en-US" sz="2400" b="0" i="1" dirty="0">
                <a:cs typeface="Tahoma" pitchFamily="34" charset="0"/>
              </a:rPr>
              <a:t>“Buy the truth and sell it not!”</a:t>
            </a:r>
            <a:endParaRPr lang="en-US" sz="2400" b="0" dirty="0">
              <a:cs typeface="Tahoma" pitchFamily="34" charset="0"/>
            </a:endParaRPr>
          </a:p>
          <a:p>
            <a:pPr marL="346075" lvl="0" indent="-346075">
              <a:spcBef>
                <a:spcPts val="200"/>
              </a:spcBef>
              <a:spcAft>
                <a:spcPts val="0"/>
              </a:spcAft>
              <a:buFont typeface="Arial" charset="0"/>
              <a:buChar char="•"/>
            </a:pPr>
            <a:r>
              <a:rPr lang="en-US" sz="2400" b="1" dirty="0">
                <a:solidFill>
                  <a:schemeClr val="accent1"/>
                </a:solidFill>
                <a:cs typeface="Tahoma" pitchFamily="34" charset="0"/>
              </a:rPr>
              <a:t>Psalm 11:4</a:t>
            </a:r>
            <a:r>
              <a:rPr lang="en-US" sz="2400" b="0" dirty="0">
                <a:solidFill>
                  <a:schemeClr val="tx2"/>
                </a:solidFill>
                <a:cs typeface="Tahoma" pitchFamily="34" charset="0"/>
              </a:rPr>
              <a:t> </a:t>
            </a:r>
            <a:r>
              <a:rPr lang="en-US" sz="2400" b="0" dirty="0">
                <a:cs typeface="Tahoma" pitchFamily="34" charset="0"/>
              </a:rPr>
              <a:t>–</a:t>
            </a:r>
            <a:r>
              <a:rPr lang="en-US" sz="2400" b="0" i="1" dirty="0">
                <a:cs typeface="Tahoma" pitchFamily="34" charset="0"/>
              </a:rPr>
              <a:t> “His </a:t>
            </a:r>
            <a:r>
              <a:rPr lang="en-US" sz="2400" b="1" i="1" u="sng" dirty="0">
                <a:cs typeface="Tahoma" pitchFamily="34" charset="0"/>
              </a:rPr>
              <a:t>eyelids</a:t>
            </a:r>
            <a:r>
              <a:rPr lang="en-US" sz="2400" b="1" i="1" dirty="0">
                <a:cs typeface="Tahoma" pitchFamily="34" charset="0"/>
              </a:rPr>
              <a:t> tests </a:t>
            </a:r>
            <a:r>
              <a:rPr lang="en-US" sz="2400" b="0" i="1" dirty="0">
                <a:cs typeface="Tahoma" pitchFamily="34" charset="0"/>
              </a:rPr>
              <a:t>the sons of men</a:t>
            </a:r>
            <a:r>
              <a:rPr lang="en-US" sz="2400" b="0" i="1" dirty="0" smtClean="0">
                <a:cs typeface="Tahoma" pitchFamily="34" charset="0"/>
              </a:rPr>
              <a:t>”</a:t>
            </a:r>
            <a:endParaRPr lang="en-US" sz="2400" dirty="0">
              <a:cs typeface="Tahoma" pitchFamily="34" charset="0"/>
            </a:endParaRPr>
          </a:p>
        </p:txBody>
      </p:sp>
    </p:spTree>
    <p:extLst>
      <p:ext uri="{BB962C8B-B14F-4D97-AF65-F5344CB8AC3E}">
        <p14:creationId xmlns:p14="http://schemas.microsoft.com/office/powerpoint/2010/main" val="22807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More on Love of Truth …</a:t>
            </a:r>
            <a:endParaRPr lang="en-US" dirty="0"/>
          </a:p>
        </p:txBody>
      </p:sp>
      <p:sp>
        <p:nvSpPr>
          <p:cNvPr id="6" name="Content Placeholder 5"/>
          <p:cNvSpPr>
            <a:spLocks noGrp="1"/>
          </p:cNvSpPr>
          <p:nvPr>
            <p:ph idx="1"/>
          </p:nvPr>
        </p:nvSpPr>
        <p:spPr/>
        <p:txBody>
          <a:bodyPr>
            <a:noAutofit/>
          </a:bodyPr>
          <a:lstStyle/>
          <a:p>
            <a:pPr marL="346075" lvl="0" indent="-346075">
              <a:spcBef>
                <a:spcPts val="600"/>
              </a:spcBef>
              <a:spcAft>
                <a:spcPts val="0"/>
              </a:spcAft>
              <a:buFont typeface="Arial" charset="0"/>
              <a:buChar char="•"/>
            </a:pPr>
            <a:r>
              <a:rPr lang="en-US" sz="2400" b="1" dirty="0" smtClean="0">
                <a:solidFill>
                  <a:schemeClr val="accent1"/>
                </a:solidFill>
                <a:cs typeface="Tahoma" pitchFamily="34" charset="0"/>
              </a:rPr>
              <a:t>II </a:t>
            </a:r>
            <a:r>
              <a:rPr lang="en-US" sz="2400" b="1" dirty="0">
                <a:solidFill>
                  <a:schemeClr val="accent1"/>
                </a:solidFill>
                <a:cs typeface="Tahoma" pitchFamily="34" charset="0"/>
              </a:rPr>
              <a:t>Corinthians 3:14-4:4 </a:t>
            </a:r>
            <a:r>
              <a:rPr lang="en-US" sz="2400" b="0" dirty="0">
                <a:cs typeface="Tahoma" pitchFamily="34" charset="0"/>
              </a:rPr>
              <a:t>– Blinded minds – even while reading Scripture – by the god of this age through crafty, deceitful handling of Scripture.</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John 7:17 </a:t>
            </a:r>
            <a:r>
              <a:rPr lang="en-US" sz="2400" b="0" dirty="0">
                <a:cs typeface="Tahoma" pitchFamily="34" charset="0"/>
              </a:rPr>
              <a:t>– </a:t>
            </a:r>
            <a:r>
              <a:rPr lang="en-US" sz="2400" b="0" i="1" dirty="0">
                <a:cs typeface="Tahoma" pitchFamily="34" charset="0"/>
              </a:rPr>
              <a:t>“</a:t>
            </a:r>
            <a:r>
              <a:rPr lang="en-US" sz="2400" b="1" i="1" u="sng" dirty="0">
                <a:cs typeface="Tahoma" pitchFamily="34" charset="0"/>
              </a:rPr>
              <a:t>If</a:t>
            </a:r>
            <a:r>
              <a:rPr lang="en-US" sz="2400" b="1" i="1" dirty="0">
                <a:cs typeface="Tahoma" pitchFamily="34" charset="0"/>
              </a:rPr>
              <a:t> anyone wants to do His will</a:t>
            </a:r>
            <a:r>
              <a:rPr lang="en-US" sz="2400" b="0" i="1" dirty="0">
                <a:cs typeface="Tahoma" pitchFamily="34" charset="0"/>
              </a:rPr>
              <a:t>, he shall know concerning the doctrine, </a:t>
            </a:r>
            <a:r>
              <a:rPr lang="en-US" sz="2400" b="1" i="1" dirty="0">
                <a:cs typeface="Tahoma" pitchFamily="34" charset="0"/>
              </a:rPr>
              <a:t>whether it is from God</a:t>
            </a:r>
            <a:r>
              <a:rPr lang="en-US" sz="2400" b="0" i="1" dirty="0">
                <a:cs typeface="Tahoma" pitchFamily="34" charset="0"/>
              </a:rPr>
              <a:t>”</a:t>
            </a:r>
          </a:p>
          <a:p>
            <a:pPr marL="346075" lvl="0" indent="-346075">
              <a:spcBef>
                <a:spcPts val="600"/>
              </a:spcBef>
              <a:spcAft>
                <a:spcPts val="0"/>
              </a:spcAft>
              <a:buFont typeface="Arial" charset="0"/>
              <a:buChar char="•"/>
            </a:pPr>
            <a:r>
              <a:rPr lang="en-US" sz="2400" b="1" dirty="0">
                <a:solidFill>
                  <a:schemeClr val="accent1"/>
                </a:solidFill>
                <a:cs typeface="Tahoma" pitchFamily="34" charset="0"/>
              </a:rPr>
              <a:t>Romans 1:28-32 </a:t>
            </a:r>
            <a:r>
              <a:rPr lang="en-US" sz="2400" b="0" dirty="0">
                <a:cs typeface="Tahoma" pitchFamily="34" charset="0"/>
              </a:rPr>
              <a:t>– God </a:t>
            </a:r>
            <a:r>
              <a:rPr lang="en-US" sz="2400" b="0" i="1" dirty="0">
                <a:cs typeface="Tahoma" pitchFamily="34" charset="0"/>
              </a:rPr>
              <a:t>“gave them up to a </a:t>
            </a:r>
            <a:r>
              <a:rPr lang="en-US" sz="2400" b="1" i="1" dirty="0">
                <a:cs typeface="Tahoma" pitchFamily="34" charset="0"/>
              </a:rPr>
              <a:t>reprobate mind</a:t>
            </a:r>
            <a:r>
              <a:rPr lang="en-US" sz="2400" b="0" i="1" dirty="0">
                <a:cs typeface="Tahoma" pitchFamily="34" charset="0"/>
              </a:rPr>
              <a:t>”</a:t>
            </a:r>
            <a:r>
              <a:rPr lang="en-US" sz="2400" b="0" dirty="0">
                <a:cs typeface="Tahoma" pitchFamily="34" charset="0"/>
              </a:rPr>
              <a:t>, because they did not like to </a:t>
            </a:r>
            <a:r>
              <a:rPr lang="en-US" sz="2400" b="0" i="1" dirty="0">
                <a:cs typeface="Tahoma" pitchFamily="34" charset="0"/>
              </a:rPr>
              <a:t>“retain God in their knowledge”</a:t>
            </a:r>
            <a:r>
              <a:rPr lang="en-US" sz="2400" b="0" dirty="0">
                <a:cs typeface="Tahoma" pitchFamily="34" charset="0"/>
              </a:rPr>
              <a:t>.</a:t>
            </a:r>
          </a:p>
          <a:p>
            <a:pPr marL="346075" lvl="0" indent="-346075">
              <a:spcBef>
                <a:spcPts val="600"/>
              </a:spcBef>
              <a:spcAft>
                <a:spcPts val="0"/>
              </a:spcAft>
              <a:buFont typeface="Arial" charset="0"/>
              <a:buChar char="•"/>
            </a:pPr>
            <a:r>
              <a:rPr lang="en-US" sz="2400" b="1" dirty="0">
                <a:solidFill>
                  <a:schemeClr val="accent1"/>
                </a:solidFill>
                <a:cs typeface="Tahoma" pitchFamily="34" charset="0"/>
              </a:rPr>
              <a:t>Matthew 11:25-27 </a:t>
            </a:r>
            <a:r>
              <a:rPr lang="en-US" sz="2400" b="0" dirty="0">
                <a:cs typeface="Tahoma" pitchFamily="34" charset="0"/>
              </a:rPr>
              <a:t>– Truth was hidden from wise and prudent, but revealed to babes by God’s design</a:t>
            </a:r>
            <a:r>
              <a:rPr lang="en-US" sz="2400" b="0" dirty="0" smtClean="0">
                <a:cs typeface="Tahoma" pitchFamily="34" charset="0"/>
              </a:rPr>
              <a:t>.</a:t>
            </a:r>
            <a:endParaRPr lang="en-US" sz="2400" dirty="0">
              <a:cs typeface="Tahoma" pitchFamily="34" charset="0"/>
            </a:endParaRPr>
          </a:p>
        </p:txBody>
      </p:sp>
    </p:spTree>
    <p:extLst>
      <p:ext uri="{BB962C8B-B14F-4D97-AF65-F5344CB8AC3E}">
        <p14:creationId xmlns:p14="http://schemas.microsoft.com/office/powerpoint/2010/main" val="243275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More on Love of Truth …</a:t>
            </a:r>
            <a:endParaRPr lang="en-US" dirty="0"/>
          </a:p>
        </p:txBody>
      </p:sp>
      <p:sp>
        <p:nvSpPr>
          <p:cNvPr id="6" name="Content Placeholder 5"/>
          <p:cNvSpPr>
            <a:spLocks noGrp="1"/>
          </p:cNvSpPr>
          <p:nvPr>
            <p:ph idx="1"/>
          </p:nvPr>
        </p:nvSpPr>
        <p:spPr/>
        <p:txBody>
          <a:bodyPr>
            <a:noAutofit/>
          </a:bodyPr>
          <a:lstStyle/>
          <a:p>
            <a:pPr marL="346075" lvl="0" indent="-346075">
              <a:spcBef>
                <a:spcPts val="600"/>
              </a:spcBef>
              <a:spcAft>
                <a:spcPts val="0"/>
              </a:spcAft>
              <a:buFont typeface="Arial" charset="0"/>
              <a:buChar char="•"/>
            </a:pPr>
            <a:r>
              <a:rPr lang="en-US" sz="2400" b="1" dirty="0" smtClean="0">
                <a:solidFill>
                  <a:schemeClr val="accent1"/>
                </a:solidFill>
                <a:cs typeface="Tahoma" pitchFamily="34" charset="0"/>
              </a:rPr>
              <a:t>I </a:t>
            </a:r>
            <a:r>
              <a:rPr lang="en-US" sz="2400" b="1" dirty="0">
                <a:solidFill>
                  <a:schemeClr val="accent1"/>
                </a:solidFill>
                <a:cs typeface="Tahoma" pitchFamily="34" charset="0"/>
              </a:rPr>
              <a:t>Corinthians 1:18-31 </a:t>
            </a:r>
            <a:r>
              <a:rPr lang="en-US" sz="2400" b="0" dirty="0">
                <a:cs typeface="Tahoma" pitchFamily="34" charset="0"/>
              </a:rPr>
              <a:t>– Cross is foolishness, a stumbling block – </a:t>
            </a:r>
            <a:r>
              <a:rPr lang="en-US" sz="2400" b="0" i="1" dirty="0">
                <a:cs typeface="Tahoma" pitchFamily="34" charset="0"/>
              </a:rPr>
              <a:t>“not many wise … not many mighty … not many noble</a:t>
            </a:r>
            <a:r>
              <a:rPr lang="en-US" sz="2400" b="0" i="1" dirty="0" smtClean="0">
                <a:cs typeface="Tahoma" pitchFamily="34" charset="0"/>
              </a:rPr>
              <a:t>”</a:t>
            </a:r>
          </a:p>
          <a:p>
            <a:pPr marL="346075" lvl="0" indent="-346075">
              <a:spcBef>
                <a:spcPts val="600"/>
              </a:spcBef>
              <a:spcAft>
                <a:spcPts val="0"/>
              </a:spcAft>
              <a:buFont typeface="Arial" charset="0"/>
              <a:buChar char="•"/>
            </a:pPr>
            <a:r>
              <a:rPr lang="en-US" sz="2400" b="1" dirty="0">
                <a:solidFill>
                  <a:schemeClr val="accent1"/>
                </a:solidFill>
                <a:cs typeface="Tahoma" pitchFamily="34" charset="0"/>
              </a:rPr>
              <a:t>II Peter 3:5 </a:t>
            </a:r>
            <a:r>
              <a:rPr lang="en-US" sz="2400" b="0" dirty="0">
                <a:cs typeface="Tahoma" pitchFamily="34" charset="0"/>
              </a:rPr>
              <a:t>– </a:t>
            </a:r>
            <a:r>
              <a:rPr lang="en-US" sz="2400" b="0" i="1" dirty="0">
                <a:cs typeface="Tahoma" pitchFamily="34" charset="0"/>
              </a:rPr>
              <a:t>“this they </a:t>
            </a:r>
            <a:r>
              <a:rPr lang="en-US" sz="2400" b="1" i="1" dirty="0">
                <a:cs typeface="Tahoma" pitchFamily="34" charset="0"/>
              </a:rPr>
              <a:t>willfully</a:t>
            </a:r>
            <a:r>
              <a:rPr lang="en-US" sz="2400" b="0" i="1" dirty="0">
                <a:cs typeface="Tahoma" pitchFamily="34" charset="0"/>
              </a:rPr>
              <a:t> forget”, “</a:t>
            </a:r>
            <a:r>
              <a:rPr lang="en-US" sz="2400" b="1" i="1" dirty="0">
                <a:cs typeface="Tahoma" pitchFamily="34" charset="0"/>
              </a:rPr>
              <a:t>willfully</a:t>
            </a:r>
            <a:r>
              <a:rPr lang="en-US" sz="2400" b="0" i="1" dirty="0">
                <a:cs typeface="Tahoma" pitchFamily="34" charset="0"/>
              </a:rPr>
              <a:t> ignorant”</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Proverbs 18:13 </a:t>
            </a:r>
            <a:r>
              <a:rPr lang="en-US" sz="2400" b="0" dirty="0">
                <a:cs typeface="Tahoma" pitchFamily="34" charset="0"/>
              </a:rPr>
              <a:t>– </a:t>
            </a:r>
            <a:r>
              <a:rPr lang="en-US" sz="2400" b="0" i="1" dirty="0">
                <a:cs typeface="Tahoma" pitchFamily="34" charset="0"/>
              </a:rPr>
              <a:t>“He who </a:t>
            </a:r>
            <a:r>
              <a:rPr lang="en-US" sz="2400" b="1" i="1" dirty="0">
                <a:cs typeface="Tahoma" pitchFamily="34" charset="0"/>
              </a:rPr>
              <a:t>answers</a:t>
            </a:r>
            <a:r>
              <a:rPr lang="en-US" sz="2400" b="0" i="1" dirty="0">
                <a:cs typeface="Tahoma" pitchFamily="34" charset="0"/>
              </a:rPr>
              <a:t> a matter </a:t>
            </a:r>
            <a:r>
              <a:rPr lang="en-US" sz="2400" b="1" i="1" dirty="0">
                <a:cs typeface="Tahoma" pitchFamily="34" charset="0"/>
              </a:rPr>
              <a:t>before he hears it</a:t>
            </a:r>
            <a:r>
              <a:rPr lang="en-US" sz="2400" b="0" i="1" dirty="0">
                <a:cs typeface="Tahoma" pitchFamily="34" charset="0"/>
              </a:rPr>
              <a:t>, It is folly and shame to him.”</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Luke 22:67-68 </a:t>
            </a:r>
            <a:r>
              <a:rPr lang="en-US" sz="2400" b="0" dirty="0">
                <a:cs typeface="Tahoma" pitchFamily="34" charset="0"/>
              </a:rPr>
              <a:t>– Asking questions with intent to ignore answer.</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Acts 22:21-22 </a:t>
            </a:r>
            <a:r>
              <a:rPr lang="en-US" sz="2400" b="0" dirty="0">
                <a:cs typeface="Tahoma" pitchFamily="34" charset="0"/>
              </a:rPr>
              <a:t>– Prejudicial listening.  Rejection upon </a:t>
            </a:r>
            <a:r>
              <a:rPr lang="en-US" sz="2400" b="1" i="1" u="sng" dirty="0">
                <a:solidFill>
                  <a:schemeClr val="accent1"/>
                </a:solidFill>
                <a:cs typeface="Tahoma" pitchFamily="34" charset="0"/>
              </a:rPr>
              <a:t>1</a:t>
            </a:r>
            <a:r>
              <a:rPr lang="en-US" sz="2400" b="0" dirty="0">
                <a:cs typeface="Tahoma" pitchFamily="34" charset="0"/>
              </a:rPr>
              <a:t> word</a:t>
            </a:r>
            <a:r>
              <a:rPr lang="en-US" sz="2400" b="0" dirty="0" smtClean="0">
                <a:cs typeface="Tahoma" pitchFamily="34" charset="0"/>
              </a:rPr>
              <a:t>.</a:t>
            </a:r>
            <a:endParaRPr lang="en-US" sz="2400" dirty="0">
              <a:cs typeface="Tahoma" pitchFamily="34" charset="0"/>
            </a:endParaRPr>
          </a:p>
        </p:txBody>
      </p:sp>
    </p:spTree>
    <p:extLst>
      <p:ext uri="{BB962C8B-B14F-4D97-AF65-F5344CB8AC3E}">
        <p14:creationId xmlns:p14="http://schemas.microsoft.com/office/powerpoint/2010/main" val="7066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More on Love of Truth …</a:t>
            </a:r>
            <a:endParaRPr lang="en-US" dirty="0"/>
          </a:p>
        </p:txBody>
      </p:sp>
      <p:sp>
        <p:nvSpPr>
          <p:cNvPr id="6" name="Content Placeholder 5"/>
          <p:cNvSpPr>
            <a:spLocks noGrp="1"/>
          </p:cNvSpPr>
          <p:nvPr>
            <p:ph idx="1"/>
          </p:nvPr>
        </p:nvSpPr>
        <p:spPr/>
        <p:txBody>
          <a:bodyPr>
            <a:noAutofit/>
          </a:bodyPr>
          <a:lstStyle/>
          <a:p>
            <a:pPr marL="346075" lvl="0" indent="-346075">
              <a:spcBef>
                <a:spcPts val="600"/>
              </a:spcBef>
              <a:spcAft>
                <a:spcPts val="0"/>
              </a:spcAft>
              <a:buFont typeface="Arial" charset="0"/>
              <a:buChar char="•"/>
            </a:pPr>
            <a:r>
              <a:rPr lang="en-US" sz="2400" b="1" dirty="0" smtClean="0">
                <a:solidFill>
                  <a:schemeClr val="accent1"/>
                </a:solidFill>
                <a:cs typeface="Tahoma" pitchFamily="34" charset="0"/>
              </a:rPr>
              <a:t>Jeremiah </a:t>
            </a:r>
            <a:r>
              <a:rPr lang="en-US" sz="2400" b="1" dirty="0">
                <a:solidFill>
                  <a:schemeClr val="accent1"/>
                </a:solidFill>
                <a:cs typeface="Tahoma" pitchFamily="34" charset="0"/>
              </a:rPr>
              <a:t>5:30-31 </a:t>
            </a:r>
            <a:r>
              <a:rPr lang="en-US" sz="2400" b="0" dirty="0">
                <a:cs typeface="Tahoma" pitchFamily="34" charset="0"/>
              </a:rPr>
              <a:t>– </a:t>
            </a:r>
            <a:r>
              <a:rPr lang="en-US" sz="2400" b="0" i="1" dirty="0">
                <a:cs typeface="Tahoma" pitchFamily="34" charset="0"/>
              </a:rPr>
              <a:t>“The prophets </a:t>
            </a:r>
            <a:r>
              <a:rPr lang="en-US" sz="2400" b="1" i="1" dirty="0">
                <a:cs typeface="Tahoma" pitchFamily="34" charset="0"/>
              </a:rPr>
              <a:t>prophesy falsely </a:t>
            </a:r>
            <a:r>
              <a:rPr lang="en-US" sz="2400" b="0" i="1" dirty="0">
                <a:cs typeface="Tahoma" pitchFamily="34" charset="0"/>
              </a:rPr>
              <a:t>… And </a:t>
            </a:r>
            <a:r>
              <a:rPr lang="en-US" sz="2400" i="1" dirty="0">
                <a:cs typeface="Tahoma" pitchFamily="34" charset="0"/>
              </a:rPr>
              <a:t>My </a:t>
            </a:r>
            <a:r>
              <a:rPr lang="en-US" sz="2400" b="1" i="1" dirty="0">
                <a:cs typeface="Tahoma" pitchFamily="34" charset="0"/>
              </a:rPr>
              <a:t>people love to have it so</a:t>
            </a:r>
            <a:r>
              <a:rPr lang="en-US" sz="2400" b="0" i="1" dirty="0">
                <a:cs typeface="Tahoma" pitchFamily="34" charset="0"/>
              </a:rPr>
              <a:t>”</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Isaiah 30:9-15 </a:t>
            </a:r>
            <a:r>
              <a:rPr lang="en-US" sz="2400" b="0" dirty="0">
                <a:cs typeface="Tahoma" pitchFamily="34" charset="0"/>
              </a:rPr>
              <a:t>– Wanted prophets to speak smooth deceits, turn out of the path, and remove God from before them.</a:t>
            </a:r>
            <a:endParaRPr lang="en-US" sz="2400" dirty="0">
              <a:cs typeface="Tahoma" pitchFamily="34" charset="0"/>
            </a:endParaRPr>
          </a:p>
          <a:p>
            <a:pPr marL="346075" lvl="0" indent="-346075">
              <a:spcBef>
                <a:spcPts val="600"/>
              </a:spcBef>
              <a:spcAft>
                <a:spcPts val="0"/>
              </a:spcAft>
              <a:buFont typeface="Arial" charset="0"/>
              <a:buChar char="•"/>
            </a:pPr>
            <a:r>
              <a:rPr lang="en-US" sz="2400" b="1" dirty="0">
                <a:solidFill>
                  <a:schemeClr val="accent1"/>
                </a:solidFill>
                <a:cs typeface="Tahoma" pitchFamily="34" charset="0"/>
              </a:rPr>
              <a:t>Deuteronomy 16:19 </a:t>
            </a:r>
            <a:r>
              <a:rPr lang="en-US" sz="2400" b="0" dirty="0">
                <a:cs typeface="Tahoma" pitchFamily="34" charset="0"/>
              </a:rPr>
              <a:t>– </a:t>
            </a:r>
            <a:r>
              <a:rPr lang="en-US" sz="2400" b="0" i="1" dirty="0">
                <a:cs typeface="Tahoma" pitchFamily="34" charset="0"/>
              </a:rPr>
              <a:t>“A bribe </a:t>
            </a:r>
            <a:r>
              <a:rPr lang="en-US" sz="2400" b="1" i="1" dirty="0">
                <a:cs typeface="Tahoma" pitchFamily="34" charset="0"/>
              </a:rPr>
              <a:t>blinds the eyes of the wise </a:t>
            </a:r>
            <a:r>
              <a:rPr lang="en-US" sz="2400" b="0" i="1" dirty="0">
                <a:cs typeface="Tahoma" pitchFamily="34" charset="0"/>
              </a:rPr>
              <a:t>and </a:t>
            </a:r>
            <a:r>
              <a:rPr lang="en-US" sz="2400" b="1" i="1" dirty="0">
                <a:cs typeface="Tahoma" pitchFamily="34" charset="0"/>
              </a:rPr>
              <a:t>twists the words of the righteous</a:t>
            </a:r>
            <a:r>
              <a:rPr lang="en-US" sz="2400" b="0" i="1" dirty="0">
                <a:cs typeface="Tahoma" pitchFamily="34" charset="0"/>
              </a:rPr>
              <a:t>.”</a:t>
            </a:r>
            <a:r>
              <a:rPr lang="en-US" sz="2400" b="0" dirty="0">
                <a:cs typeface="Tahoma" pitchFamily="34" charset="0"/>
              </a:rPr>
              <a:t> What is the Devil </a:t>
            </a:r>
            <a:r>
              <a:rPr lang="en-US" sz="2400" b="0" dirty="0" smtClean="0">
                <a:cs typeface="Tahoma" pitchFamily="34" charset="0"/>
              </a:rPr>
              <a:t>offering us? </a:t>
            </a:r>
            <a:endParaRPr lang="en-US" sz="2400" dirty="0">
              <a:cs typeface="Tahoma" pitchFamily="34" charset="0"/>
            </a:endParaRPr>
          </a:p>
          <a:p>
            <a:pPr marL="346075" lvl="0" indent="-346075">
              <a:spcBef>
                <a:spcPts val="600"/>
              </a:spcBef>
              <a:spcAft>
                <a:spcPts val="0"/>
              </a:spcAft>
              <a:buFont typeface="Arial" charset="0"/>
              <a:buChar char="•"/>
            </a:pPr>
            <a:r>
              <a:rPr lang="en-US" sz="2400" b="1" dirty="0" smtClean="0">
                <a:solidFill>
                  <a:schemeClr val="accent1"/>
                </a:solidFill>
                <a:cs typeface="Tahoma" pitchFamily="34" charset="0"/>
              </a:rPr>
              <a:t>Jer. </a:t>
            </a:r>
            <a:r>
              <a:rPr lang="en-US" sz="2400" b="1" dirty="0">
                <a:solidFill>
                  <a:schemeClr val="accent1"/>
                </a:solidFill>
                <a:cs typeface="Tahoma" pitchFamily="34" charset="0"/>
              </a:rPr>
              <a:t>23:16-32; 27:12-28:17; 29:8; </a:t>
            </a:r>
            <a:r>
              <a:rPr lang="en-US" sz="2400" b="1" dirty="0" smtClean="0">
                <a:solidFill>
                  <a:schemeClr val="accent1"/>
                </a:solidFill>
                <a:cs typeface="Tahoma" pitchFamily="34" charset="0"/>
              </a:rPr>
              <a:t>Ez. </a:t>
            </a:r>
            <a:r>
              <a:rPr lang="en-US" sz="2400" b="1" dirty="0">
                <a:solidFill>
                  <a:schemeClr val="accent1"/>
                </a:solidFill>
                <a:cs typeface="Tahoma" pitchFamily="34" charset="0"/>
              </a:rPr>
              <a:t>13:1-16 </a:t>
            </a:r>
            <a:r>
              <a:rPr lang="en-US" sz="2400" b="0" dirty="0">
                <a:cs typeface="Tahoma" pitchFamily="34" charset="0"/>
              </a:rPr>
              <a:t>– Speaks against self-induced dreams and visions.  People dream what they want to dream and hope it is from God</a:t>
            </a:r>
            <a:r>
              <a:rPr lang="en-US" sz="2400" b="0" dirty="0" smtClean="0">
                <a:cs typeface="Tahoma" pitchFamily="34" charset="0"/>
              </a:rPr>
              <a:t>.</a:t>
            </a:r>
            <a:endParaRPr lang="en-US" sz="2400" dirty="0">
              <a:cs typeface="Tahoma" pitchFamily="34" charset="0"/>
            </a:endParaRPr>
          </a:p>
        </p:txBody>
      </p:sp>
    </p:spTree>
    <p:extLst>
      <p:ext uri="{BB962C8B-B14F-4D97-AF65-F5344CB8AC3E}">
        <p14:creationId xmlns:p14="http://schemas.microsoft.com/office/powerpoint/2010/main" val="30618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Exegesis vs. Eisegesis</a:t>
            </a:r>
            <a:endParaRPr lang="en-US" dirty="0"/>
          </a:p>
        </p:txBody>
      </p:sp>
      <p:sp>
        <p:nvSpPr>
          <p:cNvPr id="6" name="Content Placeholder 5"/>
          <p:cNvSpPr>
            <a:spLocks noGrp="1"/>
          </p:cNvSpPr>
          <p:nvPr>
            <p:ph idx="1"/>
          </p:nvPr>
        </p:nvSpPr>
        <p:spPr/>
        <p:txBody>
          <a:bodyPr>
            <a:noAutofit/>
          </a:bodyPr>
          <a:lstStyle/>
          <a:p>
            <a:pPr marL="342900" lvl="0" indent="-342900">
              <a:spcBef>
                <a:spcPts val="300"/>
              </a:spcBef>
              <a:spcAft>
                <a:spcPts val="300"/>
              </a:spcAft>
              <a:buFont typeface="Arial" pitchFamily="34" charset="0"/>
              <a:buChar char="•"/>
            </a:pPr>
            <a:r>
              <a:rPr lang="en-US" sz="2300" b="1" i="1" u="sng" dirty="0" smtClean="0">
                <a:solidFill>
                  <a:schemeClr val="accent1"/>
                </a:solidFill>
              </a:rPr>
              <a:t>ex</a:t>
            </a:r>
            <a:r>
              <a:rPr lang="en-US" sz="2300" b="1" i="1" dirty="0" smtClean="0">
                <a:solidFill>
                  <a:schemeClr val="accent1"/>
                </a:solidFill>
              </a:rPr>
              <a:t>egesis</a:t>
            </a:r>
            <a:r>
              <a:rPr lang="en-US" sz="2300" b="0" i="1" dirty="0" smtClean="0">
                <a:solidFill>
                  <a:schemeClr val="accent1"/>
                </a:solidFill>
              </a:rPr>
              <a:t> </a:t>
            </a:r>
            <a:r>
              <a:rPr lang="en-US" sz="2300" b="0" i="1" dirty="0" smtClean="0"/>
              <a:t>– interpret, “lead out” meaning</a:t>
            </a:r>
            <a:endParaRPr lang="en-US" sz="2300" b="0" i="1" dirty="0"/>
          </a:p>
          <a:p>
            <a:pPr marL="342900" lvl="0" indent="-342900">
              <a:spcBef>
                <a:spcPts val="300"/>
              </a:spcBef>
              <a:spcAft>
                <a:spcPts val="300"/>
              </a:spcAft>
              <a:buFont typeface="Arial" pitchFamily="34" charset="0"/>
              <a:buChar char="•"/>
            </a:pPr>
            <a:r>
              <a:rPr lang="en-US" sz="2300" b="1" i="1" u="sng" dirty="0" smtClean="0">
                <a:solidFill>
                  <a:schemeClr val="accent1"/>
                </a:solidFill>
              </a:rPr>
              <a:t>eis</a:t>
            </a:r>
            <a:r>
              <a:rPr lang="en-US" sz="2300" b="1" i="1" dirty="0" smtClean="0">
                <a:solidFill>
                  <a:schemeClr val="accent1"/>
                </a:solidFill>
              </a:rPr>
              <a:t>egesis</a:t>
            </a:r>
            <a:r>
              <a:rPr lang="en-US" sz="2300" b="0" i="1" dirty="0" smtClean="0">
                <a:solidFill>
                  <a:schemeClr val="accent1"/>
                </a:solidFill>
              </a:rPr>
              <a:t> </a:t>
            </a:r>
            <a:r>
              <a:rPr lang="en-US" sz="2300" b="0" i="1" dirty="0" smtClean="0"/>
              <a:t>– inject meaning, read desired meaning into</a:t>
            </a:r>
            <a:endParaRPr lang="en-US" sz="2300" b="0" i="1" dirty="0"/>
          </a:p>
          <a:p>
            <a:pPr marL="0" lvl="0" indent="0">
              <a:spcBef>
                <a:spcPts val="300"/>
              </a:spcBef>
              <a:spcAft>
                <a:spcPts val="300"/>
              </a:spcAft>
              <a:buNone/>
            </a:pPr>
            <a:r>
              <a:rPr lang="en-US" sz="2300" b="0" i="1" dirty="0" smtClean="0"/>
              <a:t>… Thus says the Lord GOD: “Everyone of the house of Israel who </a:t>
            </a:r>
            <a:r>
              <a:rPr lang="en-US" sz="2300" b="1" i="1" baseline="30000" dirty="0" smtClean="0">
                <a:solidFill>
                  <a:schemeClr val="accent1"/>
                </a:solidFill>
              </a:rPr>
              <a:t>1</a:t>
            </a:r>
            <a:r>
              <a:rPr lang="en-US" sz="2300" b="1" i="1" dirty="0" smtClean="0"/>
              <a:t>sets up his idols in his heart</a:t>
            </a:r>
            <a:r>
              <a:rPr lang="en-US" sz="2300" b="0" i="1" dirty="0" smtClean="0"/>
              <a:t>, and </a:t>
            </a:r>
            <a:r>
              <a:rPr lang="en-US" sz="2300" b="1" i="1" dirty="0" smtClean="0"/>
              <a:t>puts before him what causes him to stumble</a:t>
            </a:r>
            <a:r>
              <a:rPr lang="en-US" sz="2300" i="1" dirty="0" smtClean="0"/>
              <a:t> </a:t>
            </a:r>
            <a:r>
              <a:rPr lang="en-US" sz="2300" b="0" i="1" dirty="0" smtClean="0"/>
              <a:t>into iniquity, </a:t>
            </a:r>
            <a:r>
              <a:rPr lang="en-US" sz="2300" b="1" i="1" baseline="30000" dirty="0" smtClean="0">
                <a:solidFill>
                  <a:schemeClr val="accent1"/>
                </a:solidFill>
              </a:rPr>
              <a:t>2</a:t>
            </a:r>
            <a:r>
              <a:rPr lang="en-US" sz="2300" b="1" i="1" u="sng" dirty="0" smtClean="0"/>
              <a:t>and then</a:t>
            </a:r>
            <a:r>
              <a:rPr lang="en-US" sz="2300" b="1" i="1" dirty="0" smtClean="0"/>
              <a:t> comes to the prophet, </a:t>
            </a:r>
            <a:r>
              <a:rPr lang="en-US" sz="2300" b="1" i="1" baseline="30000" dirty="0" smtClean="0">
                <a:solidFill>
                  <a:schemeClr val="accent1"/>
                </a:solidFill>
              </a:rPr>
              <a:t>3</a:t>
            </a:r>
            <a:r>
              <a:rPr lang="en-US" sz="2300" b="1" i="1" dirty="0" smtClean="0"/>
              <a:t>I the LORD will answer him who comes, </a:t>
            </a:r>
            <a:r>
              <a:rPr lang="en-US" sz="2300" b="1" i="1" u="sng" dirty="0" smtClean="0"/>
              <a:t>according</a:t>
            </a:r>
            <a:r>
              <a:rPr lang="en-US" sz="2300" b="1" i="1" dirty="0" smtClean="0"/>
              <a:t> to the multitude of his idols</a:t>
            </a:r>
            <a:r>
              <a:rPr lang="en-US" sz="2300" b="0" i="1" dirty="0" smtClean="0"/>
              <a:t>, that I may </a:t>
            </a:r>
            <a:r>
              <a:rPr lang="en-US" sz="2300" b="1" i="1" dirty="0" smtClean="0"/>
              <a:t>seize the house of Israel </a:t>
            </a:r>
            <a:r>
              <a:rPr lang="en-US" sz="2300" b="1" i="1" u="sng" dirty="0" smtClean="0"/>
              <a:t>by their heart</a:t>
            </a:r>
            <a:r>
              <a:rPr lang="en-US" sz="2300" b="0" i="1" dirty="0" smtClean="0"/>
              <a:t>, because they are all estranged from Me by their idols.” </a:t>
            </a:r>
            <a:r>
              <a:rPr lang="en-US" sz="2300" b="0" dirty="0" smtClean="0"/>
              <a:t>(</a:t>
            </a:r>
            <a:r>
              <a:rPr lang="en-US" sz="2300" b="1" dirty="0" smtClean="0">
                <a:solidFill>
                  <a:schemeClr val="accent1"/>
                </a:solidFill>
              </a:rPr>
              <a:t>Ezekiel 14:4-10</a:t>
            </a:r>
            <a:r>
              <a:rPr lang="en-US" sz="2300" b="0" dirty="0" smtClean="0"/>
              <a:t>)</a:t>
            </a:r>
          </a:p>
          <a:p>
            <a:pPr marL="346075" lvl="0" indent="-346075">
              <a:spcBef>
                <a:spcPts val="300"/>
              </a:spcBef>
              <a:spcAft>
                <a:spcPts val="300"/>
              </a:spcAft>
              <a:buFont typeface="Arial" pitchFamily="34" charset="0"/>
              <a:buChar char="•"/>
            </a:pPr>
            <a:r>
              <a:rPr lang="en-US" sz="2300" b="0" dirty="0" smtClean="0"/>
              <a:t>The Bible pattern is to always hear </a:t>
            </a:r>
            <a:r>
              <a:rPr lang="en-US" sz="2300" b="1" i="1" dirty="0" smtClean="0"/>
              <a:t>then</a:t>
            </a:r>
            <a:r>
              <a:rPr lang="en-US" sz="2300" b="0" dirty="0" smtClean="0"/>
              <a:t> believe – not believe </a:t>
            </a:r>
            <a:r>
              <a:rPr lang="en-US" sz="2300" b="1" i="1" dirty="0" smtClean="0"/>
              <a:t>then</a:t>
            </a:r>
            <a:r>
              <a:rPr lang="en-US" sz="2300" b="0" dirty="0" smtClean="0"/>
              <a:t> hear! (</a:t>
            </a:r>
            <a:r>
              <a:rPr lang="en-US" sz="2400" b="1" dirty="0" smtClean="0">
                <a:solidFill>
                  <a:schemeClr val="accent1"/>
                </a:solidFill>
              </a:rPr>
              <a:t>Rom. </a:t>
            </a:r>
            <a:r>
              <a:rPr lang="en-US" sz="2400" b="1" dirty="0">
                <a:solidFill>
                  <a:schemeClr val="accent1"/>
                </a:solidFill>
              </a:rPr>
              <a:t>10:17; John 6:45; Acts 2:41</a:t>
            </a:r>
            <a:r>
              <a:rPr lang="en-US" sz="2300" b="0" dirty="0" smtClean="0"/>
              <a:t>)</a:t>
            </a:r>
          </a:p>
        </p:txBody>
      </p:sp>
    </p:spTree>
    <p:extLst>
      <p:ext uri="{BB962C8B-B14F-4D97-AF65-F5344CB8AC3E}">
        <p14:creationId xmlns:p14="http://schemas.microsoft.com/office/powerpoint/2010/main" val="20871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Groups Addressed</a:t>
            </a:r>
            <a:endParaRPr lang="en-US" dirty="0"/>
          </a:p>
        </p:txBody>
      </p:sp>
      <p:sp>
        <p:nvSpPr>
          <p:cNvPr id="3" name="Content Placeholder 2"/>
          <p:cNvSpPr>
            <a:spLocks noGrp="1"/>
          </p:cNvSpPr>
          <p:nvPr>
            <p:ph idx="1"/>
          </p:nvPr>
        </p:nvSpPr>
        <p:spPr/>
        <p:txBody>
          <a:bodyPr/>
          <a:lstStyle/>
          <a:p>
            <a:r>
              <a:rPr lang="en-US" b="1" i="1" dirty="0" smtClean="0"/>
              <a:t>“Them”</a:t>
            </a:r>
            <a:r>
              <a:rPr lang="en-US" dirty="0" smtClean="0"/>
              <a:t> – Judaizing false teachers and false apostles for gain:</a:t>
            </a:r>
          </a:p>
          <a:p>
            <a:pPr lvl="1"/>
            <a:r>
              <a:rPr lang="en-US" dirty="0" smtClean="0"/>
              <a:t>They claimed apostleship from Jesus (</a:t>
            </a:r>
            <a:r>
              <a:rPr lang="en-US" b="1" dirty="0" smtClean="0">
                <a:solidFill>
                  <a:schemeClr val="accent1"/>
                </a:solidFill>
              </a:rPr>
              <a:t>11:13-15, 23</a:t>
            </a:r>
            <a:r>
              <a:rPr lang="en-US" dirty="0" smtClean="0"/>
              <a:t>).</a:t>
            </a:r>
          </a:p>
          <a:p>
            <a:pPr lvl="1"/>
            <a:r>
              <a:rPr lang="en-US" dirty="0" smtClean="0"/>
              <a:t>They prided themselves in Jewish pedigree and references (</a:t>
            </a:r>
            <a:r>
              <a:rPr lang="en-US" b="1" dirty="0" smtClean="0">
                <a:solidFill>
                  <a:schemeClr val="accent1"/>
                </a:solidFill>
              </a:rPr>
              <a:t>11:22; 3:1</a:t>
            </a:r>
            <a:r>
              <a:rPr lang="en-US" dirty="0" smtClean="0"/>
              <a:t>)</a:t>
            </a:r>
          </a:p>
          <a:p>
            <a:pPr lvl="1"/>
            <a:r>
              <a:rPr lang="en-US" dirty="0" smtClean="0"/>
              <a:t>They enforced Law of Moses and taught false doctrine (</a:t>
            </a:r>
            <a:r>
              <a:rPr lang="en-US" b="1" dirty="0" smtClean="0">
                <a:solidFill>
                  <a:schemeClr val="accent1"/>
                </a:solidFill>
              </a:rPr>
              <a:t>3:6-18; 11:3-22</a:t>
            </a:r>
            <a:r>
              <a:rPr lang="en-US" dirty="0" smtClean="0"/>
              <a:t>).</a:t>
            </a:r>
          </a:p>
          <a:p>
            <a:pPr lvl="1"/>
            <a:r>
              <a:rPr lang="en-US" dirty="0" smtClean="0"/>
              <a:t>They sought payment (</a:t>
            </a:r>
            <a:r>
              <a:rPr lang="en-US" b="1" dirty="0" smtClean="0">
                <a:solidFill>
                  <a:schemeClr val="accent1"/>
                </a:solidFill>
              </a:rPr>
              <a:t>2:17; 11:7-12</a:t>
            </a:r>
            <a:r>
              <a:rPr lang="en-US" dirty="0" smtClean="0"/>
              <a:t>).</a:t>
            </a:r>
          </a:p>
          <a:p>
            <a:r>
              <a:rPr lang="en-US" b="1" i="1" dirty="0" smtClean="0"/>
              <a:t>“You”</a:t>
            </a:r>
            <a:r>
              <a:rPr lang="en-US" dirty="0" smtClean="0"/>
              <a:t> – Spectrum of Corinthians:  Discouraged to Belligerent</a:t>
            </a:r>
          </a:p>
          <a:p>
            <a:r>
              <a:rPr lang="en-US" b="1" i="1" dirty="0" smtClean="0"/>
              <a:t>“Us”</a:t>
            </a:r>
            <a:r>
              <a:rPr lang="en-US" dirty="0" smtClean="0"/>
              <a:t> – Paul and other </a:t>
            </a:r>
            <a:r>
              <a:rPr lang="en-US" b="1" i="1" u="sng" dirty="0" smtClean="0"/>
              <a:t>true</a:t>
            </a:r>
            <a:r>
              <a:rPr lang="en-US" dirty="0" smtClean="0"/>
              <a:t> ministers sent by God:</a:t>
            </a:r>
          </a:p>
          <a:p>
            <a:pPr lvl="1"/>
            <a:r>
              <a:rPr lang="en-US" dirty="0" smtClean="0"/>
              <a:t>May include other true apostles in some contexts (</a:t>
            </a:r>
            <a:r>
              <a:rPr lang="en-US" b="1" dirty="0" smtClean="0">
                <a:solidFill>
                  <a:schemeClr val="accent1"/>
                </a:solidFill>
              </a:rPr>
              <a:t>5:16-21</a:t>
            </a:r>
            <a:r>
              <a:rPr lang="en-US" dirty="0" smtClean="0"/>
              <a:t>).</a:t>
            </a:r>
          </a:p>
          <a:p>
            <a:pPr lvl="1"/>
            <a:r>
              <a:rPr lang="en-US" dirty="0" smtClean="0"/>
              <a:t>May include fellow co-workers, although not apostles (</a:t>
            </a:r>
            <a:r>
              <a:rPr lang="en-US" b="1" dirty="0" smtClean="0">
                <a:solidFill>
                  <a:schemeClr val="accent1"/>
                </a:solidFill>
              </a:rPr>
              <a:t>7:6-8, 12-16</a:t>
            </a:r>
            <a:r>
              <a:rPr lang="en-US" dirty="0" smtClean="0"/>
              <a:t>).</a:t>
            </a:r>
            <a:endParaRPr lang="en-US" dirty="0"/>
          </a:p>
        </p:txBody>
      </p:sp>
    </p:spTree>
    <p:extLst>
      <p:ext uri="{BB962C8B-B14F-4D97-AF65-F5344CB8AC3E}">
        <p14:creationId xmlns:p14="http://schemas.microsoft.com/office/powerpoint/2010/main" val="13526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“We Do Not Lose Heart”</a:t>
            </a:r>
            <a:endParaRPr lang="en-US"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6 – II Corinthians 4:1-15</a:t>
            </a:r>
            <a:endParaRPr lang="en-US" b="1" dirty="0">
              <a:latin typeface="Arial Black" panose="020B0A04020102020204" pitchFamily="34" charset="0"/>
            </a:endParaRPr>
          </a:p>
        </p:txBody>
      </p:sp>
    </p:spTree>
    <p:extLst>
      <p:ext uri="{BB962C8B-B14F-4D97-AF65-F5344CB8AC3E}">
        <p14:creationId xmlns:p14="http://schemas.microsoft.com/office/powerpoint/2010/main" val="19215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“Preaching Christ Jesus the Lord”</a:t>
            </a:r>
            <a:endParaRPr lang="en-US" i="1" dirty="0"/>
          </a:p>
        </p:txBody>
      </p:sp>
      <p:sp>
        <p:nvSpPr>
          <p:cNvPr id="3" name="Content Placeholder 2"/>
          <p:cNvSpPr>
            <a:spLocks noGrp="1"/>
          </p:cNvSpPr>
          <p:nvPr>
            <p:ph idx="1"/>
          </p:nvPr>
        </p:nvSpPr>
        <p:spPr/>
        <p:txBody>
          <a:bodyPr/>
          <a:lstStyle/>
          <a:p>
            <a:pPr lvl="0">
              <a:spcBef>
                <a:spcPts val="200"/>
              </a:spcBef>
              <a:buFont typeface="+mj-lt"/>
              <a:buAutoNum type="arabicPeriod" startAt="5"/>
            </a:pPr>
            <a:r>
              <a:rPr lang="en-US" dirty="0" smtClean="0"/>
              <a:t>How </a:t>
            </a:r>
            <a:r>
              <a:rPr lang="en-US" dirty="0"/>
              <a:t>did Paul’s behavior among the Corinthians manifest his sincerity?</a:t>
            </a:r>
          </a:p>
          <a:p>
            <a:pPr marL="0" indent="0">
              <a:spcBef>
                <a:spcPts val="200"/>
              </a:spcBef>
              <a:buNone/>
            </a:pPr>
            <a:r>
              <a:rPr lang="en-US" i="1" dirty="0" smtClean="0"/>
              <a:t>For </a:t>
            </a:r>
            <a:r>
              <a:rPr lang="en-US" b="1" i="1" dirty="0" smtClean="0"/>
              <a:t>we do </a:t>
            </a:r>
            <a:r>
              <a:rPr lang="en-US" b="1" i="1" u="sng" dirty="0" smtClean="0"/>
              <a:t>not</a:t>
            </a:r>
            <a:r>
              <a:rPr lang="en-US" b="1" i="1" dirty="0" smtClean="0"/>
              <a:t> preach </a:t>
            </a:r>
            <a:r>
              <a:rPr lang="en-US" b="1" i="1" u="sng" dirty="0" smtClean="0"/>
              <a:t>ourselves</a:t>
            </a:r>
            <a:r>
              <a:rPr lang="en-US" b="1" i="1" dirty="0" smtClean="0"/>
              <a:t>, </a:t>
            </a:r>
            <a:r>
              <a:rPr lang="en-US" b="1" i="1" u="sng" dirty="0" smtClean="0"/>
              <a:t>but Christ Jesus the Lord</a:t>
            </a:r>
            <a:r>
              <a:rPr lang="en-US" i="1" dirty="0" smtClean="0"/>
              <a:t>, and </a:t>
            </a:r>
            <a:r>
              <a:rPr lang="en-US" b="1" i="1" u="sng" dirty="0" smtClean="0"/>
              <a:t>ourselves your bondservants</a:t>
            </a:r>
            <a:r>
              <a:rPr lang="en-US" b="1" i="1" dirty="0" smtClean="0"/>
              <a:t> for Jesus’ sake</a:t>
            </a:r>
            <a:r>
              <a:rPr lang="en-US" i="1" dirty="0" smtClean="0"/>
              <a:t>. </a:t>
            </a:r>
            <a:r>
              <a:rPr lang="en-US" dirty="0" smtClean="0"/>
              <a:t>(</a:t>
            </a:r>
            <a:r>
              <a:rPr lang="en-US" b="1" dirty="0" smtClean="0">
                <a:solidFill>
                  <a:schemeClr val="accent1"/>
                </a:solidFill>
              </a:rPr>
              <a:t>4:5</a:t>
            </a:r>
            <a:r>
              <a:rPr lang="en-US" dirty="0" smtClean="0"/>
              <a:t>)</a:t>
            </a:r>
          </a:p>
          <a:p>
            <a:pPr>
              <a:spcBef>
                <a:spcPts val="200"/>
              </a:spcBef>
            </a:pPr>
            <a:r>
              <a:rPr lang="en-US" dirty="0" smtClean="0"/>
              <a:t>These false teachers exploited Corinthians for gain (</a:t>
            </a:r>
            <a:r>
              <a:rPr lang="en-US" b="1" dirty="0" smtClean="0">
                <a:solidFill>
                  <a:schemeClr val="accent1"/>
                </a:solidFill>
              </a:rPr>
              <a:t>2:17; 11:7-13</a:t>
            </a:r>
            <a:r>
              <a:rPr lang="en-US" dirty="0" smtClean="0"/>
              <a:t>).</a:t>
            </a:r>
          </a:p>
          <a:p>
            <a:pPr>
              <a:spcBef>
                <a:spcPts val="200"/>
              </a:spcBef>
            </a:pPr>
            <a:r>
              <a:rPr lang="en-US" dirty="0" smtClean="0"/>
              <a:t>But, Paul worked preaching </a:t>
            </a:r>
            <a:r>
              <a:rPr lang="en-US" i="1" dirty="0" smtClean="0"/>
              <a:t>“free of charge”</a:t>
            </a:r>
            <a:r>
              <a:rPr lang="en-US" dirty="0" smtClean="0"/>
              <a:t> (</a:t>
            </a:r>
            <a:r>
              <a:rPr lang="en-US" b="1" dirty="0" smtClean="0">
                <a:solidFill>
                  <a:schemeClr val="accent1"/>
                </a:solidFill>
              </a:rPr>
              <a:t>11:7-13; II Th. 3:8-9</a:t>
            </a:r>
            <a:r>
              <a:rPr lang="en-US" dirty="0" smtClean="0"/>
              <a:t>).</a:t>
            </a:r>
          </a:p>
          <a:p>
            <a:pPr>
              <a:spcBef>
                <a:spcPts val="200"/>
              </a:spcBef>
            </a:pPr>
            <a:r>
              <a:rPr lang="en-US" dirty="0" smtClean="0"/>
              <a:t>Judaizing false teachers elevated themselves and acted proudly (</a:t>
            </a:r>
            <a:r>
              <a:rPr lang="en-US" b="1" dirty="0" smtClean="0">
                <a:solidFill>
                  <a:schemeClr val="accent1"/>
                </a:solidFill>
              </a:rPr>
              <a:t>Phi. 3:2-4; Gal. 6:13</a:t>
            </a:r>
            <a:r>
              <a:rPr lang="en-US" dirty="0" smtClean="0"/>
              <a:t>).</a:t>
            </a:r>
          </a:p>
          <a:p>
            <a:pPr>
              <a:spcBef>
                <a:spcPts val="200"/>
              </a:spcBef>
            </a:pPr>
            <a:r>
              <a:rPr lang="en-US" dirty="0" smtClean="0"/>
              <a:t>But, Paul humbled himself before them by elevating Christ and patiently, gently dealing with Corinthians.</a:t>
            </a:r>
            <a:endParaRPr lang="en-US" dirty="0"/>
          </a:p>
        </p:txBody>
      </p:sp>
    </p:spTree>
    <p:extLst>
      <p:ext uri="{BB962C8B-B14F-4D97-AF65-F5344CB8AC3E}">
        <p14:creationId xmlns:p14="http://schemas.microsoft.com/office/powerpoint/2010/main" val="26878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“Treasure in Earthen Vessels”?</a:t>
            </a:r>
            <a:endParaRPr lang="en-US" i="1" dirty="0"/>
          </a:p>
        </p:txBody>
      </p:sp>
      <p:sp>
        <p:nvSpPr>
          <p:cNvPr id="3" name="Content Placeholder 2"/>
          <p:cNvSpPr>
            <a:spLocks noGrp="1"/>
          </p:cNvSpPr>
          <p:nvPr>
            <p:ph idx="1"/>
          </p:nvPr>
        </p:nvSpPr>
        <p:spPr/>
        <p:txBody>
          <a:bodyPr/>
          <a:lstStyle/>
          <a:p>
            <a:pPr lvl="0">
              <a:lnSpc>
                <a:spcPct val="95000"/>
              </a:lnSpc>
              <a:spcBef>
                <a:spcPts val="0"/>
              </a:spcBef>
              <a:buFont typeface="+mj-lt"/>
              <a:buAutoNum type="arabicPeriod" startAt="6"/>
            </a:pPr>
            <a:r>
              <a:rPr lang="en-US" dirty="0"/>
              <a:t>Can we have the same </a:t>
            </a:r>
            <a:r>
              <a:rPr lang="en-US" i="1" dirty="0"/>
              <a:t>“light shining in our hearts”</a:t>
            </a:r>
            <a:r>
              <a:rPr lang="en-US" dirty="0"/>
              <a:t> or carry the same </a:t>
            </a:r>
            <a:r>
              <a:rPr lang="en-US" i="1" dirty="0"/>
              <a:t>“treasure in earthen vessels”</a:t>
            </a:r>
            <a:r>
              <a:rPr lang="en-US" dirty="0"/>
              <a:t> as did Paul and others?  Please explain.</a:t>
            </a:r>
          </a:p>
          <a:p>
            <a:pPr marL="0" indent="0">
              <a:lnSpc>
                <a:spcPct val="95000"/>
              </a:lnSpc>
              <a:spcBef>
                <a:spcPts val="0"/>
              </a:spcBef>
              <a:buNone/>
            </a:pPr>
            <a:r>
              <a:rPr lang="en-US" i="1" dirty="0"/>
              <a:t>For it is the </a:t>
            </a:r>
            <a:r>
              <a:rPr lang="en-US" b="1" i="1" dirty="0"/>
              <a:t>God</a:t>
            </a:r>
            <a:r>
              <a:rPr lang="en-US" i="1" dirty="0"/>
              <a:t> who commanded light to shine out of darkness, </a:t>
            </a:r>
            <a:r>
              <a:rPr lang="en-US" b="1" i="1" dirty="0"/>
              <a:t>who has </a:t>
            </a:r>
            <a:r>
              <a:rPr lang="en-US" b="1" i="1" u="sng" dirty="0"/>
              <a:t>shone in our hearts</a:t>
            </a:r>
            <a:r>
              <a:rPr lang="en-US" b="1" i="1" dirty="0"/>
              <a:t> to give the light of the knowledge of the glory of God in the face of Jesus Christ</a:t>
            </a:r>
            <a:r>
              <a:rPr lang="en-US" i="1" dirty="0" smtClean="0"/>
              <a:t>.  But </a:t>
            </a:r>
            <a:r>
              <a:rPr lang="en-US" b="1" i="1" dirty="0"/>
              <a:t>we have this treasure in earthen vessels</a:t>
            </a:r>
            <a:r>
              <a:rPr lang="en-US" i="1" dirty="0"/>
              <a:t>, that </a:t>
            </a:r>
            <a:r>
              <a:rPr lang="en-US" b="1" i="1" dirty="0"/>
              <a:t>the excellence of the power </a:t>
            </a:r>
            <a:r>
              <a:rPr lang="en-US" b="1" i="1" u="sng" dirty="0"/>
              <a:t>may be of God</a:t>
            </a:r>
            <a:r>
              <a:rPr lang="en-US" b="1" i="1" dirty="0"/>
              <a:t> and </a:t>
            </a:r>
            <a:r>
              <a:rPr lang="en-US" b="1" i="1" u="sng" dirty="0"/>
              <a:t>not of us</a:t>
            </a:r>
            <a:r>
              <a:rPr lang="en-US" i="1" dirty="0"/>
              <a:t>. </a:t>
            </a:r>
            <a:r>
              <a:rPr lang="en-US" dirty="0" smtClean="0"/>
              <a:t>(</a:t>
            </a:r>
            <a:r>
              <a:rPr lang="en-US" b="1" dirty="0" smtClean="0">
                <a:solidFill>
                  <a:schemeClr val="accent1"/>
                </a:solidFill>
              </a:rPr>
              <a:t>4:6-7</a:t>
            </a:r>
            <a:r>
              <a:rPr lang="en-US" dirty="0" smtClean="0"/>
              <a:t>)</a:t>
            </a:r>
            <a:endParaRPr lang="en-US" dirty="0"/>
          </a:p>
          <a:p>
            <a:pPr>
              <a:lnSpc>
                <a:spcPct val="95000"/>
              </a:lnSpc>
              <a:spcBef>
                <a:spcPts val="0"/>
              </a:spcBef>
            </a:pPr>
            <a:r>
              <a:rPr lang="en-US" dirty="0" smtClean="0"/>
              <a:t>No, refers to the inspiration of the apostles and prophets.</a:t>
            </a:r>
          </a:p>
          <a:p>
            <a:pPr>
              <a:lnSpc>
                <a:spcPct val="95000"/>
              </a:lnSpc>
              <a:spcBef>
                <a:spcPts val="0"/>
              </a:spcBef>
            </a:pPr>
            <a:r>
              <a:rPr lang="en-US" dirty="0" smtClean="0"/>
              <a:t>Yes, in as much we study their writings, we can have the same light (</a:t>
            </a:r>
            <a:r>
              <a:rPr lang="en-US" b="1" dirty="0" smtClean="0">
                <a:solidFill>
                  <a:schemeClr val="accent1"/>
                </a:solidFill>
              </a:rPr>
              <a:t>Eph. 3:3-5; II Pet. 1:3-12; II Tim. 2:15</a:t>
            </a:r>
            <a:r>
              <a:rPr lang="en-US" dirty="0" smtClean="0"/>
              <a:t>).</a:t>
            </a:r>
          </a:p>
          <a:p>
            <a:pPr>
              <a:lnSpc>
                <a:spcPct val="95000"/>
              </a:lnSpc>
              <a:spcBef>
                <a:spcPts val="0"/>
              </a:spcBef>
            </a:pPr>
            <a:r>
              <a:rPr lang="en-US" dirty="0" smtClean="0"/>
              <a:t>Application?  How did this relationship reflect God’s excellence?</a:t>
            </a:r>
          </a:p>
        </p:txBody>
      </p:sp>
    </p:spTree>
    <p:extLst>
      <p:ext uri="{BB962C8B-B14F-4D97-AF65-F5344CB8AC3E}">
        <p14:creationId xmlns:p14="http://schemas.microsoft.com/office/powerpoint/2010/main" val="3703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Manifesting the Life of Jesus</a:t>
            </a:r>
            <a:endParaRPr lang="en-US" dirty="0"/>
          </a:p>
        </p:txBody>
      </p:sp>
      <p:sp>
        <p:nvSpPr>
          <p:cNvPr id="3" name="Content Placeholder 2"/>
          <p:cNvSpPr>
            <a:spLocks noGrp="1"/>
          </p:cNvSpPr>
          <p:nvPr>
            <p:ph idx="1"/>
          </p:nvPr>
        </p:nvSpPr>
        <p:spPr/>
        <p:txBody>
          <a:bodyPr/>
          <a:lstStyle/>
          <a:p>
            <a:pPr>
              <a:lnSpc>
                <a:spcPct val="90000"/>
              </a:lnSpc>
              <a:spcBef>
                <a:spcPts val="0"/>
              </a:spcBef>
              <a:buFont typeface="+mj-lt"/>
              <a:buAutoNum type="arabicPeriod" startAt="7"/>
            </a:pPr>
            <a:r>
              <a:rPr lang="en-US" dirty="0"/>
              <a:t>What did Paul and his companions </a:t>
            </a:r>
            <a:r>
              <a:rPr lang="en-US" i="1" dirty="0"/>
              <a:t>“carry about in the body”</a:t>
            </a:r>
            <a:r>
              <a:rPr lang="en-US" dirty="0"/>
              <a:t>?  How was this demonstrated?  And, what did this fact demonstrate</a:t>
            </a:r>
            <a:r>
              <a:rPr lang="en-US" dirty="0" smtClean="0"/>
              <a:t>?</a:t>
            </a:r>
          </a:p>
          <a:p>
            <a:pPr marL="0" indent="0">
              <a:lnSpc>
                <a:spcPct val="90000"/>
              </a:lnSpc>
              <a:spcBef>
                <a:spcPts val="0"/>
              </a:spcBef>
              <a:buNone/>
            </a:pPr>
            <a:r>
              <a:rPr lang="en-US" i="1" dirty="0"/>
              <a:t>We are </a:t>
            </a:r>
            <a:r>
              <a:rPr lang="en-US" b="1" i="1" baseline="30000" dirty="0" smtClean="0">
                <a:solidFill>
                  <a:schemeClr val="accent1"/>
                </a:solidFill>
              </a:rPr>
              <a:t>1</a:t>
            </a:r>
            <a:r>
              <a:rPr lang="en-US" b="1" i="1" dirty="0" smtClean="0"/>
              <a:t>hard </a:t>
            </a:r>
            <a:r>
              <a:rPr lang="en-US" b="1" i="1" dirty="0"/>
              <a:t>pressed on every side, </a:t>
            </a:r>
            <a:r>
              <a:rPr lang="en-US" b="1" i="1" u="sng" dirty="0"/>
              <a:t>yet not</a:t>
            </a:r>
            <a:r>
              <a:rPr lang="en-US" b="1" i="1" dirty="0"/>
              <a:t> crushed</a:t>
            </a:r>
            <a:r>
              <a:rPr lang="en-US" i="1" dirty="0"/>
              <a:t>; we are </a:t>
            </a:r>
            <a:r>
              <a:rPr lang="en-US" b="1" i="1" baseline="30000" dirty="0" smtClean="0">
                <a:solidFill>
                  <a:schemeClr val="accent1"/>
                </a:solidFill>
              </a:rPr>
              <a:t>2</a:t>
            </a:r>
            <a:r>
              <a:rPr lang="en-US" b="1" i="1" dirty="0" smtClean="0"/>
              <a:t>perplexed</a:t>
            </a:r>
            <a:r>
              <a:rPr lang="en-US" b="1" i="1" dirty="0"/>
              <a:t>, </a:t>
            </a:r>
            <a:r>
              <a:rPr lang="en-US" b="1" i="1" u="sng" dirty="0"/>
              <a:t>but not</a:t>
            </a:r>
            <a:r>
              <a:rPr lang="en-US" b="1" i="1" dirty="0"/>
              <a:t> in despair</a:t>
            </a:r>
            <a:r>
              <a:rPr lang="en-US" i="1" dirty="0" smtClean="0"/>
              <a:t>; </a:t>
            </a:r>
            <a:r>
              <a:rPr lang="en-US" b="1" i="1" baseline="30000" dirty="0" smtClean="0">
                <a:solidFill>
                  <a:schemeClr val="accent1"/>
                </a:solidFill>
              </a:rPr>
              <a:t>3</a:t>
            </a:r>
            <a:r>
              <a:rPr lang="en-US" b="1" i="1" dirty="0" smtClean="0"/>
              <a:t>persecuted</a:t>
            </a:r>
            <a:r>
              <a:rPr lang="en-US" b="1" i="1" dirty="0"/>
              <a:t>, </a:t>
            </a:r>
            <a:r>
              <a:rPr lang="en-US" b="1" i="1" u="sng" dirty="0"/>
              <a:t>but not</a:t>
            </a:r>
            <a:r>
              <a:rPr lang="en-US" b="1" i="1" dirty="0"/>
              <a:t> forsaken</a:t>
            </a:r>
            <a:r>
              <a:rPr lang="en-US" i="1" dirty="0"/>
              <a:t>; </a:t>
            </a:r>
            <a:r>
              <a:rPr lang="en-US" b="1" i="1" baseline="30000" dirty="0" smtClean="0">
                <a:solidFill>
                  <a:schemeClr val="accent1"/>
                </a:solidFill>
              </a:rPr>
              <a:t>4</a:t>
            </a:r>
            <a:r>
              <a:rPr lang="en-US" b="1" i="1" dirty="0" smtClean="0"/>
              <a:t>struck </a:t>
            </a:r>
            <a:r>
              <a:rPr lang="en-US" b="1" i="1" dirty="0"/>
              <a:t>down, </a:t>
            </a:r>
            <a:r>
              <a:rPr lang="en-US" b="1" i="1" u="sng" dirty="0"/>
              <a:t>but not</a:t>
            </a:r>
            <a:r>
              <a:rPr lang="en-US" b="1" i="1" dirty="0"/>
              <a:t> </a:t>
            </a:r>
            <a:r>
              <a:rPr lang="en-US" b="1" i="1" dirty="0" smtClean="0"/>
              <a:t>destroyed</a:t>
            </a:r>
            <a:r>
              <a:rPr lang="en-US" i="1" dirty="0" smtClean="0"/>
              <a:t> – </a:t>
            </a:r>
            <a:r>
              <a:rPr lang="en-US" b="1" i="1" u="sng" dirty="0" smtClean="0"/>
              <a:t>always</a:t>
            </a:r>
            <a:r>
              <a:rPr lang="en-US" b="1" i="1" dirty="0" smtClean="0"/>
              <a:t> </a:t>
            </a:r>
            <a:r>
              <a:rPr lang="en-US" b="1" i="1" dirty="0"/>
              <a:t>carrying about in the body the </a:t>
            </a:r>
            <a:r>
              <a:rPr lang="en-US" b="1" i="1" baseline="30000" dirty="0" smtClean="0">
                <a:solidFill>
                  <a:schemeClr val="accent1"/>
                </a:solidFill>
              </a:rPr>
              <a:t>5</a:t>
            </a:r>
            <a:r>
              <a:rPr lang="en-US" b="1" i="1" u="sng" dirty="0" smtClean="0"/>
              <a:t>dying</a:t>
            </a:r>
            <a:r>
              <a:rPr lang="en-US" b="1" i="1" dirty="0" smtClean="0"/>
              <a:t> </a:t>
            </a:r>
            <a:r>
              <a:rPr lang="en-US" b="1" i="1" dirty="0"/>
              <a:t>of the Lord Jesus</a:t>
            </a:r>
            <a:r>
              <a:rPr lang="en-US" i="1" dirty="0"/>
              <a:t>, that the </a:t>
            </a:r>
            <a:r>
              <a:rPr lang="en-US" b="1" i="1" u="sng" dirty="0"/>
              <a:t>life</a:t>
            </a:r>
            <a:r>
              <a:rPr lang="en-US" b="1" i="1" dirty="0"/>
              <a:t> of Jesus also may be manifested in our body</a:t>
            </a:r>
            <a:r>
              <a:rPr lang="en-US" i="1" dirty="0" smtClean="0"/>
              <a:t>.  For </a:t>
            </a:r>
            <a:r>
              <a:rPr lang="en-US" i="1" dirty="0"/>
              <a:t>we who live are always delivered to death for </a:t>
            </a:r>
            <a:r>
              <a:rPr lang="en-US" i="1" dirty="0" smtClean="0"/>
              <a:t>Jesus’ </a:t>
            </a:r>
            <a:r>
              <a:rPr lang="en-US" i="1" dirty="0"/>
              <a:t>sake, that the life of Jesus also may be manifested in our mortal flesh</a:t>
            </a:r>
            <a:r>
              <a:rPr lang="en-US" dirty="0"/>
              <a:t>. </a:t>
            </a:r>
            <a:r>
              <a:rPr lang="en-US" dirty="0" smtClean="0"/>
              <a:t>(</a:t>
            </a:r>
            <a:r>
              <a:rPr lang="en-US" b="1" dirty="0" smtClean="0">
                <a:solidFill>
                  <a:schemeClr val="accent1"/>
                </a:solidFill>
              </a:rPr>
              <a:t>4:8-11</a:t>
            </a:r>
            <a:r>
              <a:rPr lang="en-US" dirty="0" smtClean="0"/>
              <a:t>)</a:t>
            </a:r>
            <a:endParaRPr lang="en-US" dirty="0"/>
          </a:p>
          <a:p>
            <a:pPr>
              <a:lnSpc>
                <a:spcPct val="90000"/>
              </a:lnSpc>
              <a:spcBef>
                <a:spcPts val="0"/>
              </a:spcBef>
            </a:pPr>
            <a:r>
              <a:rPr lang="en-US" dirty="0" smtClean="0"/>
              <a:t>For Jesus, and like Jesus, they suffered both innocently and for the salvation of others.</a:t>
            </a:r>
          </a:p>
          <a:p>
            <a:pPr>
              <a:lnSpc>
                <a:spcPct val="90000"/>
              </a:lnSpc>
              <a:spcBef>
                <a:spcPts val="0"/>
              </a:spcBef>
            </a:pPr>
            <a:r>
              <a:rPr lang="en-US" dirty="0" smtClean="0"/>
              <a:t>This spread, supported, and bolstered the gospel’s veracity and power.</a:t>
            </a:r>
            <a:endParaRPr lang="en-US" dirty="0"/>
          </a:p>
        </p:txBody>
      </p:sp>
    </p:spTree>
    <p:extLst>
      <p:ext uri="{BB962C8B-B14F-4D97-AF65-F5344CB8AC3E}">
        <p14:creationId xmlns:p14="http://schemas.microsoft.com/office/powerpoint/2010/main" val="12463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Resilient People</a:t>
            </a:r>
            <a:endParaRPr lang="en-US" dirty="0"/>
          </a:p>
        </p:txBody>
      </p:sp>
      <p:sp>
        <p:nvSpPr>
          <p:cNvPr id="3" name="Content Placeholder 2"/>
          <p:cNvSpPr>
            <a:spLocks noGrp="1"/>
          </p:cNvSpPr>
          <p:nvPr>
            <p:ph idx="1"/>
          </p:nvPr>
        </p:nvSpPr>
        <p:spPr/>
        <p:txBody>
          <a:bodyPr/>
          <a:lstStyle/>
          <a:p>
            <a:pPr marL="0" indent="0">
              <a:lnSpc>
                <a:spcPct val="88000"/>
              </a:lnSpc>
              <a:spcBef>
                <a:spcPts val="0"/>
              </a:spcBef>
              <a:buNone/>
            </a:pPr>
            <a:r>
              <a:rPr lang="en-US" i="1" dirty="0"/>
              <a:t>For a righteous man </a:t>
            </a:r>
            <a:r>
              <a:rPr lang="en-US" b="1" i="1" dirty="0"/>
              <a:t>may fall seven times And </a:t>
            </a:r>
            <a:r>
              <a:rPr lang="en-US" b="1" i="1" u="sng" dirty="0"/>
              <a:t>rise again</a:t>
            </a:r>
            <a:r>
              <a:rPr lang="en-US" i="1" dirty="0"/>
              <a:t>, But the wicked shall fall by calamity</a:t>
            </a:r>
            <a:r>
              <a:rPr lang="en-US" dirty="0"/>
              <a:t>. (</a:t>
            </a:r>
            <a:r>
              <a:rPr lang="en-US" b="1" dirty="0">
                <a:solidFill>
                  <a:schemeClr val="accent1"/>
                </a:solidFill>
              </a:rPr>
              <a:t>Proverbs </a:t>
            </a:r>
            <a:r>
              <a:rPr lang="en-US" b="1" dirty="0" smtClean="0">
                <a:solidFill>
                  <a:schemeClr val="accent1"/>
                </a:solidFill>
              </a:rPr>
              <a:t>24:16</a:t>
            </a:r>
            <a:r>
              <a:rPr lang="en-US" dirty="0" smtClean="0"/>
              <a:t>)</a:t>
            </a:r>
          </a:p>
          <a:p>
            <a:pPr>
              <a:lnSpc>
                <a:spcPct val="88000"/>
              </a:lnSpc>
              <a:spcBef>
                <a:spcPts val="0"/>
              </a:spcBef>
            </a:pPr>
            <a:r>
              <a:rPr lang="en-US" dirty="0" smtClean="0"/>
              <a:t>Determined to teach (</a:t>
            </a:r>
            <a:r>
              <a:rPr lang="en-US" b="1" dirty="0" smtClean="0">
                <a:solidFill>
                  <a:schemeClr val="accent1"/>
                </a:solidFill>
              </a:rPr>
              <a:t>Ezekiel 3:7-11</a:t>
            </a:r>
            <a:r>
              <a:rPr lang="en-US" dirty="0" smtClean="0"/>
              <a:t>) and to suffer (</a:t>
            </a:r>
            <a:r>
              <a:rPr lang="en-US" b="1" dirty="0" smtClean="0">
                <a:solidFill>
                  <a:schemeClr val="accent1"/>
                </a:solidFill>
              </a:rPr>
              <a:t>Luke 9:51-53</a:t>
            </a:r>
            <a:r>
              <a:rPr lang="en-US" dirty="0" smtClean="0"/>
              <a:t>).</a:t>
            </a:r>
          </a:p>
          <a:p>
            <a:pPr>
              <a:lnSpc>
                <a:spcPct val="88000"/>
              </a:lnSpc>
              <a:spcBef>
                <a:spcPts val="0"/>
              </a:spcBef>
            </a:pPr>
            <a:r>
              <a:rPr lang="en-US" dirty="0" smtClean="0"/>
              <a:t>Counted cost, ready to endure when billed (</a:t>
            </a:r>
            <a:r>
              <a:rPr lang="en-US" b="1" dirty="0" smtClean="0">
                <a:solidFill>
                  <a:schemeClr val="accent1"/>
                </a:solidFill>
              </a:rPr>
              <a:t>Luke 9:56-62; 14:26-35</a:t>
            </a:r>
            <a:r>
              <a:rPr lang="en-US" dirty="0" smtClean="0"/>
              <a:t>).</a:t>
            </a:r>
          </a:p>
          <a:p>
            <a:pPr>
              <a:lnSpc>
                <a:spcPct val="88000"/>
              </a:lnSpc>
              <a:spcBef>
                <a:spcPts val="0"/>
              </a:spcBef>
            </a:pPr>
            <a:r>
              <a:rPr lang="en-US" dirty="0" smtClean="0"/>
              <a:t>Buoyed by eternal hope (</a:t>
            </a:r>
            <a:r>
              <a:rPr lang="en-US" b="1" dirty="0" smtClean="0">
                <a:solidFill>
                  <a:schemeClr val="accent1"/>
                </a:solidFill>
              </a:rPr>
              <a:t>Heb. 6:18; I The. 4:18</a:t>
            </a:r>
            <a:r>
              <a:rPr lang="en-US" dirty="0" smtClean="0"/>
              <a:t>).</a:t>
            </a:r>
          </a:p>
          <a:p>
            <a:pPr>
              <a:lnSpc>
                <a:spcPct val="88000"/>
              </a:lnSpc>
              <a:spcBef>
                <a:spcPts val="0"/>
              </a:spcBef>
            </a:pPr>
            <a:r>
              <a:rPr lang="en-US" dirty="0" smtClean="0"/>
              <a:t>Driven by love (</a:t>
            </a:r>
            <a:r>
              <a:rPr lang="en-US" b="1" dirty="0" smtClean="0">
                <a:solidFill>
                  <a:schemeClr val="accent1"/>
                </a:solidFill>
              </a:rPr>
              <a:t>I Corinthians 13:4-8; II Corinthians 5:14</a:t>
            </a:r>
            <a:r>
              <a:rPr lang="en-US" dirty="0" smtClean="0"/>
              <a:t>).</a:t>
            </a:r>
          </a:p>
          <a:p>
            <a:pPr marL="0" indent="0">
              <a:lnSpc>
                <a:spcPct val="88000"/>
              </a:lnSpc>
              <a:spcBef>
                <a:spcPts val="0"/>
              </a:spcBef>
              <a:buNone/>
            </a:pPr>
            <a:r>
              <a:rPr lang="en-US" i="1" dirty="0"/>
              <a:t>Then I heard a loud voice saying in heaven, </a:t>
            </a:r>
            <a:r>
              <a:rPr lang="en-US" i="1" dirty="0" smtClean="0"/>
              <a:t>“</a:t>
            </a:r>
            <a:r>
              <a:rPr lang="en-US" b="1" i="1" dirty="0" smtClean="0"/>
              <a:t>Now </a:t>
            </a:r>
            <a:r>
              <a:rPr lang="en-US" b="1" i="1" dirty="0"/>
              <a:t>salvation, and strength, and the kingdom of our God, and the power of His Christ have come</a:t>
            </a:r>
            <a:r>
              <a:rPr lang="en-US" i="1" dirty="0"/>
              <a:t>, for the accuser of our brethren, who accused them before our God day and night, has been cast down</a:t>
            </a:r>
            <a:r>
              <a:rPr lang="en-US" i="1" dirty="0" smtClean="0"/>
              <a:t>.  And </a:t>
            </a:r>
            <a:r>
              <a:rPr lang="en-US" b="1" i="1" dirty="0"/>
              <a:t>they overcame him </a:t>
            </a:r>
            <a:r>
              <a:rPr lang="en-US" b="1" i="1" dirty="0" smtClean="0"/>
              <a:t>by </a:t>
            </a:r>
            <a:r>
              <a:rPr lang="en-US" b="1" i="1" baseline="30000" dirty="0" smtClean="0">
                <a:solidFill>
                  <a:schemeClr val="accent1"/>
                </a:solidFill>
              </a:rPr>
              <a:t>1</a:t>
            </a:r>
            <a:r>
              <a:rPr lang="en-US" b="1" i="1" dirty="0" smtClean="0"/>
              <a:t>the </a:t>
            </a:r>
            <a:r>
              <a:rPr lang="en-US" b="1" i="1" dirty="0"/>
              <a:t>blood of the Lamb and by </a:t>
            </a:r>
            <a:r>
              <a:rPr lang="en-US" b="1" i="1" baseline="30000" dirty="0" smtClean="0">
                <a:solidFill>
                  <a:schemeClr val="accent1"/>
                </a:solidFill>
              </a:rPr>
              <a:t>2</a:t>
            </a:r>
            <a:r>
              <a:rPr lang="en-US" b="1" i="1" dirty="0" smtClean="0"/>
              <a:t>the </a:t>
            </a:r>
            <a:r>
              <a:rPr lang="en-US" b="1" i="1" dirty="0"/>
              <a:t>word of their testimony, and </a:t>
            </a:r>
            <a:r>
              <a:rPr lang="en-US" b="1" i="1" baseline="30000" dirty="0">
                <a:solidFill>
                  <a:schemeClr val="accent1"/>
                </a:solidFill>
              </a:rPr>
              <a:t>3</a:t>
            </a:r>
            <a:r>
              <a:rPr lang="en-US" b="1" i="1" dirty="0" smtClean="0"/>
              <a:t>they </a:t>
            </a:r>
            <a:r>
              <a:rPr lang="en-US" b="1" i="1" u="sng" dirty="0"/>
              <a:t>did not love their lives to the death</a:t>
            </a:r>
            <a:r>
              <a:rPr lang="en-US" i="1" dirty="0"/>
              <a:t>. </a:t>
            </a:r>
            <a:r>
              <a:rPr lang="en-US" dirty="0"/>
              <a:t>(</a:t>
            </a:r>
            <a:r>
              <a:rPr lang="en-US" b="1" dirty="0">
                <a:solidFill>
                  <a:schemeClr val="accent1"/>
                </a:solidFill>
              </a:rPr>
              <a:t>Revelation </a:t>
            </a:r>
            <a:r>
              <a:rPr lang="en-US" b="1" dirty="0" smtClean="0">
                <a:solidFill>
                  <a:schemeClr val="accent1"/>
                </a:solidFill>
              </a:rPr>
              <a:t>12:10-11</a:t>
            </a:r>
            <a:r>
              <a:rPr lang="en-US" dirty="0" smtClean="0"/>
              <a:t>)</a:t>
            </a:r>
            <a:endParaRPr lang="en-US" dirty="0"/>
          </a:p>
        </p:txBody>
      </p:sp>
    </p:spTree>
    <p:extLst>
      <p:ext uri="{BB962C8B-B14F-4D97-AF65-F5344CB8AC3E}">
        <p14:creationId xmlns:p14="http://schemas.microsoft.com/office/powerpoint/2010/main" val="32780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Faith Driven Speech</a:t>
            </a:r>
            <a:endParaRPr lang="en-US" dirty="0"/>
          </a:p>
        </p:txBody>
      </p:sp>
      <p:sp>
        <p:nvSpPr>
          <p:cNvPr id="3" name="Content Placeholder 2"/>
          <p:cNvSpPr>
            <a:spLocks noGrp="1"/>
          </p:cNvSpPr>
          <p:nvPr>
            <p:ph idx="1"/>
          </p:nvPr>
        </p:nvSpPr>
        <p:spPr/>
        <p:txBody>
          <a:bodyPr/>
          <a:lstStyle/>
          <a:p>
            <a:pPr>
              <a:spcBef>
                <a:spcPts val="200"/>
              </a:spcBef>
              <a:buFont typeface="+mj-lt"/>
              <a:buAutoNum type="arabicPeriod" startAt="8"/>
            </a:pPr>
            <a:r>
              <a:rPr lang="en-US" dirty="0"/>
              <a:t>In a word, what caused Paul to speak?  If we fail to teach the gospel to others by our own choice (or negligence), what does this indicate about us?</a:t>
            </a:r>
            <a:endParaRPr lang="en-US" i="1" dirty="0" smtClean="0"/>
          </a:p>
          <a:p>
            <a:pPr marL="0" indent="0">
              <a:spcBef>
                <a:spcPts val="200"/>
              </a:spcBef>
              <a:buNone/>
            </a:pPr>
            <a:r>
              <a:rPr lang="en-US" i="1" dirty="0" smtClean="0"/>
              <a:t>So </a:t>
            </a:r>
            <a:r>
              <a:rPr lang="en-US" i="1" dirty="0"/>
              <a:t>then death is working in us, but life in you</a:t>
            </a:r>
            <a:r>
              <a:rPr lang="en-US" i="1" dirty="0" smtClean="0"/>
              <a:t>.  And </a:t>
            </a:r>
            <a:r>
              <a:rPr lang="en-US" b="1" i="1" dirty="0"/>
              <a:t>since we have the </a:t>
            </a:r>
            <a:r>
              <a:rPr lang="en-US" b="1" i="1" u="sng" dirty="0"/>
              <a:t>same spirit of faith</a:t>
            </a:r>
            <a:r>
              <a:rPr lang="en-US" b="1" i="1" dirty="0"/>
              <a:t>, according to what is written, </a:t>
            </a:r>
            <a:r>
              <a:rPr lang="en-US" b="1" i="1" dirty="0" smtClean="0"/>
              <a:t>“I </a:t>
            </a:r>
            <a:r>
              <a:rPr lang="en-US" b="1" i="1" dirty="0"/>
              <a:t>believed and </a:t>
            </a:r>
            <a:r>
              <a:rPr lang="en-US" b="1" i="1" u="sng" dirty="0">
                <a:solidFill>
                  <a:schemeClr val="accent1"/>
                </a:solidFill>
              </a:rPr>
              <a:t>therefore</a:t>
            </a:r>
            <a:r>
              <a:rPr lang="en-US" b="1" i="1" u="sng" dirty="0"/>
              <a:t> I spoke</a:t>
            </a:r>
            <a:r>
              <a:rPr lang="en-US" b="1" i="1" dirty="0" smtClean="0"/>
              <a:t>,” </a:t>
            </a:r>
            <a:r>
              <a:rPr lang="en-US" b="1" i="1" u="sng" dirty="0"/>
              <a:t>we also</a:t>
            </a:r>
            <a:r>
              <a:rPr lang="en-US" b="1" i="1" dirty="0"/>
              <a:t> believe and </a:t>
            </a:r>
            <a:r>
              <a:rPr lang="en-US" b="1" i="1" u="sng" dirty="0">
                <a:solidFill>
                  <a:schemeClr val="accent1"/>
                </a:solidFill>
              </a:rPr>
              <a:t>therefore</a:t>
            </a:r>
            <a:r>
              <a:rPr lang="en-US" b="1" i="1" u="sng" dirty="0"/>
              <a:t> speak</a:t>
            </a:r>
            <a:r>
              <a:rPr lang="en-US" i="1" dirty="0" smtClean="0"/>
              <a:t>, </a:t>
            </a:r>
            <a:r>
              <a:rPr lang="en-US" dirty="0" smtClean="0"/>
              <a:t>(</a:t>
            </a:r>
            <a:r>
              <a:rPr lang="en-US" b="1" dirty="0" smtClean="0">
                <a:solidFill>
                  <a:schemeClr val="accent1"/>
                </a:solidFill>
              </a:rPr>
              <a:t>4:12-13</a:t>
            </a:r>
            <a:r>
              <a:rPr lang="en-US" dirty="0" smtClean="0"/>
              <a:t>)</a:t>
            </a:r>
            <a:endParaRPr lang="en-US" dirty="0"/>
          </a:p>
          <a:p>
            <a:pPr>
              <a:spcBef>
                <a:spcPts val="200"/>
              </a:spcBef>
            </a:pPr>
            <a:r>
              <a:rPr lang="en-US" dirty="0" smtClean="0"/>
              <a:t>Faith!  Belief!</a:t>
            </a:r>
          </a:p>
          <a:p>
            <a:pPr>
              <a:spcBef>
                <a:spcPts val="200"/>
              </a:spcBef>
            </a:pPr>
            <a:r>
              <a:rPr lang="en-US" dirty="0" smtClean="0"/>
              <a:t>Faith </a:t>
            </a:r>
            <a:r>
              <a:rPr lang="en-US" b="1" i="1" dirty="0" smtClean="0"/>
              <a:t>drives</a:t>
            </a:r>
            <a:r>
              <a:rPr lang="en-US" dirty="0" smtClean="0"/>
              <a:t> people to speak!  If we do </a:t>
            </a:r>
            <a:r>
              <a:rPr lang="en-US" b="1" i="1" dirty="0" smtClean="0"/>
              <a:t>not</a:t>
            </a:r>
            <a:r>
              <a:rPr lang="en-US" dirty="0" smtClean="0"/>
              <a:t> speak – to the best of our ability – then how can we </a:t>
            </a:r>
            <a:r>
              <a:rPr lang="en-US" b="1" i="1" dirty="0" smtClean="0"/>
              <a:t>truly</a:t>
            </a:r>
            <a:r>
              <a:rPr lang="en-US" dirty="0" smtClean="0"/>
              <a:t> claim to believe?</a:t>
            </a:r>
          </a:p>
          <a:p>
            <a:pPr>
              <a:spcBef>
                <a:spcPts val="200"/>
              </a:spcBef>
            </a:pPr>
            <a:r>
              <a:rPr lang="en-US" dirty="0" smtClean="0"/>
              <a:t>Why are we a </a:t>
            </a:r>
            <a:r>
              <a:rPr lang="en-US" b="1" i="1" dirty="0" smtClean="0"/>
              <a:t>reluctant</a:t>
            </a:r>
            <a:r>
              <a:rPr lang="en-US" dirty="0" smtClean="0"/>
              <a:t> people, reluctant to </a:t>
            </a:r>
            <a:r>
              <a:rPr lang="en-US" b="1" i="1" dirty="0" smtClean="0"/>
              <a:t>speak</a:t>
            </a:r>
            <a:r>
              <a:rPr lang="en-US" dirty="0" smtClean="0"/>
              <a:t>?  … Improve how?</a:t>
            </a:r>
            <a:endParaRPr lang="en-US" dirty="0"/>
          </a:p>
        </p:txBody>
      </p:sp>
    </p:spTree>
    <p:extLst>
      <p:ext uri="{BB962C8B-B14F-4D97-AF65-F5344CB8AC3E}">
        <p14:creationId xmlns:p14="http://schemas.microsoft.com/office/powerpoint/2010/main" val="36866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 from Bondage</a:t>
            </a:r>
            <a:endParaRPr lang="en-US" dirty="0"/>
          </a:p>
        </p:txBody>
      </p:sp>
      <p:sp>
        <p:nvSpPr>
          <p:cNvPr id="3" name="Content Placeholder 2"/>
          <p:cNvSpPr>
            <a:spLocks noGrp="1"/>
          </p:cNvSpPr>
          <p:nvPr>
            <p:ph idx="1"/>
          </p:nvPr>
        </p:nvSpPr>
        <p:spPr/>
        <p:txBody>
          <a:bodyPr/>
          <a:lstStyle/>
          <a:p>
            <a:pPr>
              <a:buFont typeface="+mj-lt"/>
              <a:buAutoNum type="arabicPeriod" startAt="9"/>
            </a:pPr>
            <a:r>
              <a:rPr lang="en-US" dirty="0"/>
              <a:t>Specifically, why did Paul </a:t>
            </a:r>
            <a:r>
              <a:rPr lang="en-US" b="1" i="1" dirty="0"/>
              <a:t>not</a:t>
            </a:r>
            <a:r>
              <a:rPr lang="en-US" dirty="0"/>
              <a:t> fear persecution, even martyrdom</a:t>
            </a:r>
            <a:r>
              <a:rPr lang="en-US" dirty="0" smtClean="0"/>
              <a:t>?</a:t>
            </a:r>
          </a:p>
          <a:p>
            <a:pPr marL="0" indent="0">
              <a:buNone/>
            </a:pPr>
            <a:r>
              <a:rPr lang="en-US" i="1" dirty="0" smtClean="0"/>
              <a:t>… </a:t>
            </a:r>
            <a:r>
              <a:rPr lang="en-US" b="1" i="1" dirty="0" smtClean="0"/>
              <a:t>knowing</a:t>
            </a:r>
            <a:r>
              <a:rPr lang="en-US" i="1" dirty="0" smtClean="0"/>
              <a:t> </a:t>
            </a:r>
            <a:r>
              <a:rPr lang="en-US" i="1" dirty="0"/>
              <a:t>that He who raised up the Lord Jesus </a:t>
            </a:r>
            <a:r>
              <a:rPr lang="en-US" b="1" i="1" dirty="0"/>
              <a:t>will </a:t>
            </a:r>
            <a:r>
              <a:rPr lang="en-US" b="1" i="1" u="sng" dirty="0"/>
              <a:t>also raise us</a:t>
            </a:r>
            <a:r>
              <a:rPr lang="en-US" b="1" i="1" dirty="0"/>
              <a:t> up with Jesus</a:t>
            </a:r>
            <a:r>
              <a:rPr lang="en-US" i="1" dirty="0"/>
              <a:t>, and </a:t>
            </a:r>
            <a:r>
              <a:rPr lang="en-US" b="1" i="1" dirty="0"/>
              <a:t>will present us with you</a:t>
            </a:r>
            <a:r>
              <a:rPr lang="en-US" i="1" dirty="0"/>
              <a:t>. </a:t>
            </a:r>
            <a:r>
              <a:rPr lang="en-US" dirty="0" smtClean="0"/>
              <a:t>(</a:t>
            </a:r>
            <a:r>
              <a:rPr lang="en-US" b="1" dirty="0" smtClean="0">
                <a:solidFill>
                  <a:schemeClr val="accent1"/>
                </a:solidFill>
              </a:rPr>
              <a:t>4:14</a:t>
            </a:r>
            <a:r>
              <a:rPr lang="en-US" dirty="0" smtClean="0"/>
              <a:t>)</a:t>
            </a:r>
            <a:endParaRPr lang="en-US" dirty="0"/>
          </a:p>
          <a:p>
            <a:r>
              <a:rPr lang="en-US" dirty="0" smtClean="0"/>
              <a:t>Believed – </a:t>
            </a:r>
            <a:r>
              <a:rPr lang="en-US" i="1" dirty="0" smtClean="0"/>
              <a:t>“knew”</a:t>
            </a:r>
            <a:r>
              <a:rPr lang="en-US" dirty="0" smtClean="0"/>
              <a:t> – that God would raise them from the dead!</a:t>
            </a:r>
          </a:p>
          <a:p>
            <a:pPr marL="0" indent="0">
              <a:buNone/>
            </a:pPr>
            <a:r>
              <a:rPr lang="en-US" i="1" dirty="0"/>
              <a:t>Inasmuch then as the children have partaken of flesh and blood, He Himself likewise shared in the same, </a:t>
            </a:r>
            <a:r>
              <a:rPr lang="en-US" b="1" i="1" dirty="0"/>
              <a:t>that through death He might destroy him who had the power of death</a:t>
            </a:r>
            <a:r>
              <a:rPr lang="en-US" i="1" dirty="0"/>
              <a:t>, that is, the devil</a:t>
            </a:r>
            <a:r>
              <a:rPr lang="en-US" i="1" dirty="0" smtClean="0"/>
              <a:t>, and </a:t>
            </a:r>
            <a:r>
              <a:rPr lang="en-US" b="1" i="1" dirty="0"/>
              <a:t>release those who </a:t>
            </a:r>
            <a:r>
              <a:rPr lang="en-US" b="1" i="1" u="sng" dirty="0"/>
              <a:t>through fear of death</a:t>
            </a:r>
            <a:r>
              <a:rPr lang="en-US" b="1" i="1" dirty="0"/>
              <a:t> were </a:t>
            </a:r>
            <a:r>
              <a:rPr lang="en-US" b="1" i="1" u="sng" dirty="0"/>
              <a:t>all their lifetime subject to bondage</a:t>
            </a:r>
            <a:r>
              <a:rPr lang="en-US" i="1" dirty="0"/>
              <a:t>. </a:t>
            </a:r>
            <a:r>
              <a:rPr lang="en-US" dirty="0"/>
              <a:t>(</a:t>
            </a:r>
            <a:r>
              <a:rPr lang="en-US" b="1" dirty="0">
                <a:solidFill>
                  <a:schemeClr val="accent1"/>
                </a:solidFill>
              </a:rPr>
              <a:t>Hebrews </a:t>
            </a:r>
            <a:r>
              <a:rPr lang="en-US" b="1" dirty="0" smtClean="0">
                <a:solidFill>
                  <a:schemeClr val="accent1"/>
                </a:solidFill>
              </a:rPr>
              <a:t>2:14-15</a:t>
            </a:r>
            <a:r>
              <a:rPr lang="en-US" dirty="0" smtClean="0"/>
              <a:t>)</a:t>
            </a:r>
          </a:p>
          <a:p>
            <a:r>
              <a:rPr lang="en-US" dirty="0" smtClean="0"/>
              <a:t>What temptation and trial can we </a:t>
            </a:r>
            <a:r>
              <a:rPr lang="en-US" b="1" i="1" dirty="0" smtClean="0"/>
              <a:t>not</a:t>
            </a:r>
            <a:r>
              <a:rPr lang="en-US" dirty="0" smtClean="0"/>
              <a:t> overcome, if </a:t>
            </a:r>
            <a:r>
              <a:rPr lang="en-US" b="1" i="1" dirty="0" smtClean="0"/>
              <a:t>unafraid</a:t>
            </a:r>
            <a:r>
              <a:rPr lang="en-US" dirty="0" smtClean="0"/>
              <a:t> of death?</a:t>
            </a:r>
            <a:endParaRPr lang="en-US" dirty="0"/>
          </a:p>
        </p:txBody>
      </p:sp>
    </p:spTree>
    <p:extLst>
      <p:ext uri="{BB962C8B-B14F-4D97-AF65-F5344CB8AC3E}">
        <p14:creationId xmlns:p14="http://schemas.microsoft.com/office/powerpoint/2010/main" val="336602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“Love seeks not its own”</a:t>
            </a:r>
            <a:endParaRPr lang="en-US" i="1" dirty="0"/>
          </a:p>
        </p:txBody>
      </p:sp>
      <p:sp>
        <p:nvSpPr>
          <p:cNvPr id="3" name="Content Placeholder 2"/>
          <p:cNvSpPr>
            <a:spLocks noGrp="1"/>
          </p:cNvSpPr>
          <p:nvPr>
            <p:ph idx="1"/>
          </p:nvPr>
        </p:nvSpPr>
        <p:spPr/>
        <p:txBody>
          <a:bodyPr/>
          <a:lstStyle/>
          <a:p>
            <a:pPr lvl="0">
              <a:buFont typeface="+mj-lt"/>
              <a:buAutoNum type="arabicPeriod" startAt="10"/>
            </a:pPr>
            <a:r>
              <a:rPr lang="en-US" dirty="0"/>
              <a:t>Why did Paul suffer so?</a:t>
            </a:r>
          </a:p>
          <a:p>
            <a:pPr marL="0" indent="0">
              <a:buNone/>
            </a:pPr>
            <a:r>
              <a:rPr lang="en-US" i="1" dirty="0"/>
              <a:t>For </a:t>
            </a:r>
            <a:r>
              <a:rPr lang="en-US" b="1" i="1" dirty="0"/>
              <a:t>all things are </a:t>
            </a:r>
            <a:r>
              <a:rPr lang="en-US" b="1" i="1" u="sng" dirty="0"/>
              <a:t>for your sakes</a:t>
            </a:r>
            <a:r>
              <a:rPr lang="en-US" i="1" dirty="0"/>
              <a:t>, that grace, having spread through the many, </a:t>
            </a:r>
            <a:r>
              <a:rPr lang="en-US" b="1" i="1" dirty="0"/>
              <a:t>may cause thanksgiving to abound </a:t>
            </a:r>
            <a:r>
              <a:rPr lang="en-US" b="1" i="1" u="sng" dirty="0"/>
              <a:t>to the glory of God</a:t>
            </a:r>
            <a:r>
              <a:rPr lang="en-US" i="1" dirty="0"/>
              <a:t>. </a:t>
            </a:r>
            <a:r>
              <a:rPr lang="en-US" dirty="0" smtClean="0"/>
              <a:t>(</a:t>
            </a:r>
            <a:r>
              <a:rPr lang="en-US" b="1" dirty="0" smtClean="0">
                <a:solidFill>
                  <a:schemeClr val="accent1"/>
                </a:solidFill>
              </a:rPr>
              <a:t>4:15</a:t>
            </a:r>
            <a:r>
              <a:rPr lang="en-US" dirty="0" smtClean="0"/>
              <a:t>)</a:t>
            </a:r>
            <a:endParaRPr lang="en-US" dirty="0"/>
          </a:p>
          <a:p>
            <a:r>
              <a:rPr lang="en-US" dirty="0" smtClean="0"/>
              <a:t>Paul operated </a:t>
            </a:r>
            <a:r>
              <a:rPr lang="en-US" b="1" i="1" dirty="0" smtClean="0"/>
              <a:t>selflessly</a:t>
            </a:r>
            <a:r>
              <a:rPr lang="en-US" dirty="0" smtClean="0"/>
              <a:t> – only for the benefit of others </a:t>
            </a:r>
            <a:r>
              <a:rPr lang="en-US" b="1" i="1" dirty="0" smtClean="0"/>
              <a:t>and</a:t>
            </a:r>
            <a:r>
              <a:rPr lang="en-US" dirty="0" smtClean="0"/>
              <a:t> God’s glory.</a:t>
            </a:r>
          </a:p>
          <a:p>
            <a:r>
              <a:rPr lang="en-US" dirty="0" smtClean="0"/>
              <a:t>How would this have compared to the false apostles and teachers?</a:t>
            </a:r>
          </a:p>
          <a:p>
            <a:r>
              <a:rPr lang="en-US" dirty="0" smtClean="0"/>
              <a:t>Can we say the same?  Or, are we </a:t>
            </a:r>
            <a:r>
              <a:rPr lang="en-US" i="1" dirty="0" smtClean="0"/>
              <a:t>“seeking our own”</a:t>
            </a:r>
            <a:r>
              <a:rPr lang="en-US" dirty="0" smtClean="0"/>
              <a:t> (</a:t>
            </a:r>
            <a:r>
              <a:rPr lang="en-US" b="1" dirty="0" smtClean="0">
                <a:solidFill>
                  <a:schemeClr val="accent1"/>
                </a:solidFill>
              </a:rPr>
              <a:t>I Cor. 13</a:t>
            </a:r>
            <a:r>
              <a:rPr lang="en-US" dirty="0" smtClean="0"/>
              <a:t>)?</a:t>
            </a:r>
          </a:p>
          <a:p>
            <a:r>
              <a:rPr lang="en-US" b="1" i="1" dirty="0" smtClean="0"/>
              <a:t>Specifically</a:t>
            </a:r>
            <a:r>
              <a:rPr lang="en-US" dirty="0" smtClean="0"/>
              <a:t>, what are we going to do different to change (</a:t>
            </a:r>
            <a:r>
              <a:rPr lang="en-US" b="1" dirty="0" smtClean="0">
                <a:solidFill>
                  <a:schemeClr val="accent1"/>
                </a:solidFill>
              </a:rPr>
              <a:t>Romans 13:14</a:t>
            </a:r>
            <a:r>
              <a:rPr lang="en-US" dirty="0" smtClean="0"/>
              <a:t>)? … </a:t>
            </a:r>
            <a:r>
              <a:rPr lang="en-US" b="1" i="1" dirty="0" smtClean="0"/>
              <a:t>Insanity</a:t>
            </a:r>
            <a:r>
              <a:rPr lang="en-US" dirty="0" smtClean="0"/>
              <a:t> = doing the same, hoping different outcome.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7302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Character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0748150"/>
              </p:ext>
            </p:extLst>
          </p:nvPr>
        </p:nvGraphicFramePr>
        <p:xfrm>
          <a:off x="76200" y="1123950"/>
          <a:ext cx="8991600" cy="3962399"/>
        </p:xfrm>
        <a:graphic>
          <a:graphicData uri="http://schemas.openxmlformats.org/drawingml/2006/table">
            <a:tbl>
              <a:tblPr firstRow="1" firstCol="1" bandRow="1" bandCol="1">
                <a:tableStyleId>{5940675A-B579-460E-94D1-54222C63F5DA}</a:tableStyleId>
              </a:tblPr>
              <a:tblGrid>
                <a:gridCol w="2641693"/>
                <a:gridCol w="3002669"/>
                <a:gridCol w="3347238"/>
              </a:tblGrid>
              <a:tr h="360218">
                <a:tc>
                  <a:txBody>
                    <a:bodyPr/>
                    <a:lstStyle/>
                    <a:p>
                      <a:pPr marL="0" marR="0" algn="ctr">
                        <a:spcBef>
                          <a:spcPts val="600"/>
                        </a:spcBef>
                        <a:spcAft>
                          <a:spcPts val="600"/>
                        </a:spcAft>
                      </a:pPr>
                      <a:r>
                        <a:rPr lang="en-US" sz="1800" b="1" dirty="0">
                          <a:solidFill>
                            <a:schemeClr val="bg1"/>
                          </a:solidFill>
                          <a:effectLst/>
                          <a:latin typeface="+mj-lt"/>
                        </a:rPr>
                        <a:t>Comparison Point</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False </a:t>
                      </a:r>
                      <a:r>
                        <a:rPr lang="en-US" sz="1800" b="1" dirty="0" smtClean="0">
                          <a:solidFill>
                            <a:schemeClr val="bg1"/>
                          </a:solidFill>
                          <a:effectLst/>
                          <a:latin typeface="+mj-lt"/>
                        </a:rPr>
                        <a:t>Apostles</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smtClean="0">
                          <a:solidFill>
                            <a:schemeClr val="bg1"/>
                          </a:solidFill>
                          <a:effectLst/>
                          <a:latin typeface="+mj-lt"/>
                        </a:rPr>
                        <a:t>True Apostles</a:t>
                      </a:r>
                      <a:endParaRPr lang="en-US" sz="1800" b="1" dirty="0">
                        <a:solidFill>
                          <a:schemeClr val="bg1"/>
                        </a:solidFill>
                        <a:effectLst/>
                        <a:latin typeface="+mj-lt"/>
                        <a:ea typeface="Times New Roman"/>
                      </a:endParaRPr>
                    </a:p>
                  </a:txBody>
                  <a:tcPr marL="68580" marR="68580" marT="0" marB="0" anchor="ctr">
                    <a:solidFill>
                      <a:schemeClr val="accent1"/>
                    </a:solidFill>
                  </a:tcPr>
                </a:tc>
              </a:tr>
              <a:tr h="360218">
                <a:tc>
                  <a:txBody>
                    <a:bodyPr/>
                    <a:lstStyle/>
                    <a:p>
                      <a:pPr marL="0" marR="0" algn="ctr">
                        <a:spcBef>
                          <a:spcPts val="600"/>
                        </a:spcBef>
                        <a:spcAft>
                          <a:spcPts val="600"/>
                        </a:spcAft>
                      </a:pPr>
                      <a:r>
                        <a:rPr lang="en-US" sz="1200" b="1" dirty="0">
                          <a:solidFill>
                            <a:schemeClr val="accent1"/>
                          </a:solidFill>
                          <a:effectLst/>
                        </a:rPr>
                        <a:t>Hidden things of shame</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dirty="0">
                          <a:effectLst/>
                        </a:rPr>
                        <a:t>Continued therein</a:t>
                      </a:r>
                      <a:endParaRPr lang="en-US" sz="12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Renounced</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Handling of God’s Word</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Craftily and deceitfully</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Manifestation of Truth</a:t>
                      </a:r>
                      <a:endParaRPr lang="en-US" sz="1200" b="1" dirty="0">
                        <a:solidFill>
                          <a:schemeClr val="accent1"/>
                        </a:solidFill>
                        <a:effectLst/>
                        <a:latin typeface="Times New Roman"/>
                        <a:ea typeface="Times New Roman"/>
                      </a:endParaRPr>
                    </a:p>
                  </a:txBody>
                  <a:tcPr marL="68580" marR="68580" marT="0" marB="0" anchor="ctr"/>
                </a:tc>
              </a:tr>
              <a:tr h="1080655">
                <a:tc>
                  <a:txBody>
                    <a:bodyPr/>
                    <a:lstStyle/>
                    <a:p>
                      <a:pPr marL="0" marR="0" algn="ctr">
                        <a:spcBef>
                          <a:spcPts val="600"/>
                        </a:spcBef>
                        <a:spcAft>
                          <a:spcPts val="600"/>
                        </a:spcAft>
                      </a:pPr>
                      <a:r>
                        <a:rPr lang="en-US" sz="1200" b="1" dirty="0">
                          <a:solidFill>
                            <a:schemeClr val="accent1"/>
                          </a:solidFill>
                          <a:effectLst/>
                        </a:rPr>
                        <a:t>Integrity</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[hide motives &amp; actions]</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Commend themselves to every man’s conscience in the sight of God</a:t>
                      </a:r>
                      <a:endParaRPr lang="en-US" sz="1200" b="1" dirty="0">
                        <a:solidFill>
                          <a:schemeClr val="accent1"/>
                        </a:solidFill>
                        <a:effectLst/>
                        <a:latin typeface="Times New Roman"/>
                        <a:ea typeface="Times New Roman"/>
                      </a:endParaRPr>
                    </a:p>
                  </a:txBody>
                  <a:tcPr marL="68580" marR="68580" marT="0" marB="0" anchor="ctr"/>
                </a:tc>
              </a:tr>
              <a:tr h="720436">
                <a:tc>
                  <a:txBody>
                    <a:bodyPr/>
                    <a:lstStyle/>
                    <a:p>
                      <a:pPr marL="0" marR="0" algn="ctr">
                        <a:spcBef>
                          <a:spcPts val="600"/>
                        </a:spcBef>
                        <a:spcAft>
                          <a:spcPts val="600"/>
                        </a:spcAft>
                      </a:pPr>
                      <a:r>
                        <a:rPr lang="en-US" sz="1200" b="1" dirty="0">
                          <a:solidFill>
                            <a:schemeClr val="accent1"/>
                          </a:solidFill>
                          <a:effectLst/>
                        </a:rPr>
                        <a:t>Ultimate truth veiled from…</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[all who believed, were deceived]</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Only those who were perishing</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Preach foremost…</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[themselves]</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Christ Lord Jesus</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Relationship to Christ</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[Jesus owed them salvation]</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Bondservants (in debt) to Christ</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Inspiration</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[blinded by Satan]</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Enlightened by God</a:t>
                      </a:r>
                      <a:endParaRPr lang="en-US" sz="1200" b="1" dirty="0">
                        <a:solidFill>
                          <a:schemeClr val="accent1"/>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93969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Character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2558223"/>
              </p:ext>
            </p:extLst>
          </p:nvPr>
        </p:nvGraphicFramePr>
        <p:xfrm>
          <a:off x="76200" y="1123950"/>
          <a:ext cx="8991600" cy="3962399"/>
        </p:xfrm>
        <a:graphic>
          <a:graphicData uri="http://schemas.openxmlformats.org/drawingml/2006/table">
            <a:tbl>
              <a:tblPr firstRow="1" firstCol="1" bandRow="1" bandCol="1">
                <a:tableStyleId>{5940675A-B579-460E-94D1-54222C63F5DA}</a:tableStyleId>
              </a:tblPr>
              <a:tblGrid>
                <a:gridCol w="2641693"/>
                <a:gridCol w="3002669"/>
                <a:gridCol w="3347238"/>
              </a:tblGrid>
              <a:tr h="360218">
                <a:tc>
                  <a:txBody>
                    <a:bodyPr/>
                    <a:lstStyle/>
                    <a:p>
                      <a:pPr marL="0" marR="0" algn="ctr">
                        <a:spcBef>
                          <a:spcPts val="600"/>
                        </a:spcBef>
                        <a:spcAft>
                          <a:spcPts val="600"/>
                        </a:spcAft>
                      </a:pPr>
                      <a:r>
                        <a:rPr lang="en-US" sz="1800" b="1" dirty="0">
                          <a:solidFill>
                            <a:schemeClr val="bg1"/>
                          </a:solidFill>
                          <a:effectLst/>
                          <a:latin typeface="+mj-lt"/>
                        </a:rPr>
                        <a:t>Comparison Point</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False </a:t>
                      </a:r>
                      <a:r>
                        <a:rPr lang="en-US" sz="1800" b="1" dirty="0" smtClean="0">
                          <a:solidFill>
                            <a:schemeClr val="bg1"/>
                          </a:solidFill>
                          <a:effectLst/>
                          <a:latin typeface="+mj-lt"/>
                        </a:rPr>
                        <a:t>Apostles</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smtClean="0">
                          <a:solidFill>
                            <a:schemeClr val="bg1"/>
                          </a:solidFill>
                          <a:effectLst/>
                          <a:latin typeface="+mj-lt"/>
                        </a:rPr>
                        <a:t>True Apostles</a:t>
                      </a:r>
                      <a:endParaRPr lang="en-US" sz="1800" b="1" dirty="0">
                        <a:solidFill>
                          <a:schemeClr val="bg1"/>
                        </a:solidFill>
                        <a:effectLst/>
                        <a:latin typeface="+mj-lt"/>
                        <a:ea typeface="Times New Roman"/>
                      </a:endParaRPr>
                    </a:p>
                  </a:txBody>
                  <a:tcPr marL="68580" marR="68580" marT="0" marB="0" anchor="ctr">
                    <a:solidFill>
                      <a:schemeClr val="accent1"/>
                    </a:solidFill>
                  </a:tcPr>
                </a:tc>
              </a:tr>
              <a:tr h="360218">
                <a:tc>
                  <a:txBody>
                    <a:bodyPr/>
                    <a:lstStyle/>
                    <a:p>
                      <a:pPr marL="0" marR="0" algn="ctr">
                        <a:spcBef>
                          <a:spcPts val="600"/>
                        </a:spcBef>
                        <a:spcAft>
                          <a:spcPts val="600"/>
                        </a:spcAft>
                      </a:pPr>
                      <a:r>
                        <a:rPr lang="en-US" sz="1200" b="1" dirty="0">
                          <a:solidFill>
                            <a:schemeClr val="accent1"/>
                          </a:solidFill>
                          <a:effectLst/>
                        </a:rPr>
                        <a:t>Hidden things of shame</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dirty="0">
                          <a:effectLst/>
                        </a:rPr>
                        <a:t>Continued therein</a:t>
                      </a:r>
                      <a:endParaRPr lang="en-US" sz="12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Renounced</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Handling of God’s Word</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Craftily and deceitfully</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Manifestation of Truth</a:t>
                      </a:r>
                      <a:endParaRPr lang="en-US" sz="1200" b="1" dirty="0">
                        <a:solidFill>
                          <a:schemeClr val="accent1"/>
                        </a:solidFill>
                        <a:effectLst/>
                        <a:latin typeface="Times New Roman"/>
                        <a:ea typeface="Times New Roman"/>
                      </a:endParaRPr>
                    </a:p>
                  </a:txBody>
                  <a:tcPr marL="68580" marR="68580" marT="0" marB="0" anchor="ctr"/>
                </a:tc>
              </a:tr>
              <a:tr h="1080655">
                <a:tc>
                  <a:txBody>
                    <a:bodyPr/>
                    <a:lstStyle/>
                    <a:p>
                      <a:pPr marL="0" marR="0" algn="ctr">
                        <a:spcBef>
                          <a:spcPts val="600"/>
                        </a:spcBef>
                        <a:spcAft>
                          <a:spcPts val="600"/>
                        </a:spcAft>
                      </a:pPr>
                      <a:r>
                        <a:rPr lang="en-US" sz="1200" b="1" dirty="0">
                          <a:solidFill>
                            <a:schemeClr val="accent1"/>
                          </a:solidFill>
                          <a:effectLst/>
                        </a:rPr>
                        <a:t>Integrity</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[hide motives &amp; actions]</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Commend themselves to every man’s conscience in the sight of God</a:t>
                      </a:r>
                      <a:endParaRPr lang="en-US" sz="1200" b="1" dirty="0">
                        <a:solidFill>
                          <a:schemeClr val="accent1"/>
                        </a:solidFill>
                        <a:effectLst/>
                        <a:latin typeface="Times New Roman"/>
                        <a:ea typeface="Times New Roman"/>
                      </a:endParaRPr>
                    </a:p>
                  </a:txBody>
                  <a:tcPr marL="68580" marR="68580" marT="0" marB="0" anchor="ctr"/>
                </a:tc>
              </a:tr>
              <a:tr h="720436">
                <a:tc>
                  <a:txBody>
                    <a:bodyPr/>
                    <a:lstStyle/>
                    <a:p>
                      <a:pPr marL="0" marR="0" algn="ctr">
                        <a:spcBef>
                          <a:spcPts val="600"/>
                        </a:spcBef>
                        <a:spcAft>
                          <a:spcPts val="600"/>
                        </a:spcAft>
                      </a:pPr>
                      <a:r>
                        <a:rPr lang="en-US" sz="1200" b="1" dirty="0">
                          <a:solidFill>
                            <a:schemeClr val="accent1"/>
                          </a:solidFill>
                          <a:effectLst/>
                        </a:rPr>
                        <a:t>Ultimate truth veiled from…</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[all who believed, were deceived]</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Only those who were perishing</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Preach foremost…</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[themselves]</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Christ Lord Jesus</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Relationship to Christ</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[Jesus owed them salvation]</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Bondservants (in debt) to Christ</a:t>
                      </a:r>
                      <a:endParaRPr lang="en-US" sz="1200" b="1" dirty="0">
                        <a:solidFill>
                          <a:schemeClr val="accent1"/>
                        </a:solidFill>
                        <a:effectLst/>
                        <a:latin typeface="Times New Roman"/>
                        <a:ea typeface="Times New Roman"/>
                      </a:endParaRPr>
                    </a:p>
                  </a:txBody>
                  <a:tcPr marL="68580" marR="68580" marT="0" marB="0" anchor="ctr"/>
                </a:tc>
              </a:tr>
              <a:tr h="360218">
                <a:tc>
                  <a:txBody>
                    <a:bodyPr/>
                    <a:lstStyle/>
                    <a:p>
                      <a:pPr marL="0" marR="0" algn="ctr">
                        <a:spcBef>
                          <a:spcPts val="600"/>
                        </a:spcBef>
                        <a:spcAft>
                          <a:spcPts val="600"/>
                        </a:spcAft>
                      </a:pPr>
                      <a:r>
                        <a:rPr lang="en-US" sz="1200" b="1" dirty="0">
                          <a:solidFill>
                            <a:schemeClr val="accent1"/>
                          </a:solidFill>
                          <a:effectLst/>
                        </a:rPr>
                        <a:t>Inspiration</a:t>
                      </a:r>
                      <a:endParaRPr lang="en-US" sz="12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a:effectLst/>
                        </a:rPr>
                        <a:t>[blinded by Satan]</a:t>
                      </a:r>
                      <a:endParaRPr lang="en-US" sz="12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200" b="1" dirty="0">
                          <a:solidFill>
                            <a:schemeClr val="accent1"/>
                          </a:solidFill>
                          <a:effectLst/>
                        </a:rPr>
                        <a:t>Enlightened by God</a:t>
                      </a:r>
                      <a:endParaRPr lang="en-US" sz="1200" b="1" dirty="0">
                        <a:solidFill>
                          <a:schemeClr val="accent1"/>
                        </a:solidFill>
                        <a:effectLst/>
                        <a:latin typeface="Times New Roman"/>
                        <a:ea typeface="Times New Roman"/>
                      </a:endParaRPr>
                    </a:p>
                  </a:txBody>
                  <a:tcPr marL="68580" marR="68580" marT="0" marB="0" anchor="ctr"/>
                </a:tc>
              </a:tr>
            </a:tbl>
          </a:graphicData>
        </a:graphic>
      </p:graphicFrame>
      <p:sp>
        <p:nvSpPr>
          <p:cNvPr id="3" name="Rectangle 2"/>
          <p:cNvSpPr/>
          <p:nvPr/>
        </p:nvSpPr>
        <p:spPr>
          <a:xfrm>
            <a:off x="76200" y="47053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324350"/>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3961553"/>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3275753"/>
            <a:ext cx="8991600" cy="6858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2208953"/>
            <a:ext cx="8991600" cy="10668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1827953"/>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1446953"/>
            <a:ext cx="8991600"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Needs and Notes for II Corinthians</a:t>
            </a:r>
            <a:endParaRPr lang="en-US" dirty="0"/>
          </a:p>
        </p:txBody>
      </p:sp>
      <p:sp>
        <p:nvSpPr>
          <p:cNvPr id="3" name="Content Placeholder 2"/>
          <p:cNvSpPr>
            <a:spLocks noGrp="1"/>
          </p:cNvSpPr>
          <p:nvPr>
            <p:ph idx="1"/>
          </p:nvPr>
        </p:nvSpPr>
        <p:spPr/>
        <p:txBody>
          <a:bodyPr/>
          <a:lstStyle/>
          <a:p>
            <a:r>
              <a:rPr lang="en-US" dirty="0" smtClean="0"/>
              <a:t>Recent events were emotionally exhausting for Paul </a:t>
            </a:r>
            <a:r>
              <a:rPr lang="en-US" b="1" i="1" dirty="0" smtClean="0"/>
              <a:t>and</a:t>
            </a:r>
            <a:r>
              <a:rPr lang="en-US" dirty="0" smtClean="0"/>
              <a:t> Corinthians.</a:t>
            </a:r>
          </a:p>
          <a:p>
            <a:r>
              <a:rPr lang="en-US" dirty="0" smtClean="0"/>
              <a:t>Everyone (Paul and Corinthians) needed comfort and strength.</a:t>
            </a:r>
          </a:p>
          <a:p>
            <a:r>
              <a:rPr lang="en-US" dirty="0" smtClean="0"/>
              <a:t>False teachers and false apostles (likely, Judaizing) caused problems:</a:t>
            </a:r>
          </a:p>
          <a:p>
            <a:pPr lvl="1"/>
            <a:r>
              <a:rPr lang="en-US" dirty="0" smtClean="0"/>
              <a:t>Challenged Paul’s apostleship and authority.</a:t>
            </a:r>
          </a:p>
          <a:p>
            <a:pPr lvl="1"/>
            <a:r>
              <a:rPr lang="en-US" dirty="0" smtClean="0"/>
              <a:t>Required observance of Law of Moses.</a:t>
            </a:r>
          </a:p>
          <a:p>
            <a:r>
              <a:rPr lang="en-US" dirty="0" smtClean="0"/>
              <a:t>False teachers are not </a:t>
            </a:r>
            <a:r>
              <a:rPr lang="en-US" b="1" i="1" dirty="0" smtClean="0"/>
              <a:t>directly</a:t>
            </a:r>
            <a:r>
              <a:rPr lang="en-US" dirty="0" smtClean="0"/>
              <a:t> addressed.  (Struggling Corinthians are strengthened, and compromising Corinthians are corrected.)</a:t>
            </a:r>
          </a:p>
          <a:p>
            <a:r>
              <a:rPr lang="en-US" dirty="0" smtClean="0"/>
              <a:t>Writing is very personal, and yet never selfish or uncontrolled.</a:t>
            </a:r>
          </a:p>
          <a:p>
            <a:r>
              <a:rPr lang="en-US" dirty="0" smtClean="0"/>
              <a:t>All was written for Corinthians’ salvation, not Paul’s “needs”.</a:t>
            </a:r>
            <a:endParaRPr lang="en-US" dirty="0"/>
          </a:p>
        </p:txBody>
      </p:sp>
    </p:spTree>
    <p:extLst>
      <p:ext uri="{BB962C8B-B14F-4D97-AF65-F5344CB8AC3E}">
        <p14:creationId xmlns:p14="http://schemas.microsoft.com/office/powerpoint/2010/main" val="1359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“Walk by faith, </a:t>
            </a:r>
            <a:br>
              <a:rPr lang="en-US" i="1" dirty="0" smtClean="0"/>
            </a:br>
            <a:r>
              <a:rPr lang="en-US" i="1" dirty="0"/>
              <a:t> </a:t>
            </a:r>
            <a:r>
              <a:rPr lang="en-US" i="1" dirty="0" smtClean="0"/>
              <a:t>Not by sight”</a:t>
            </a:r>
            <a:endParaRPr lang="en-US"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7 – II Corinthians 4:16-5:8</a:t>
            </a:r>
            <a:endParaRPr lang="en-US" b="1" dirty="0">
              <a:latin typeface="Arial Black" panose="020B0A04020102020204" pitchFamily="34" charset="0"/>
            </a:endParaRPr>
          </a:p>
        </p:txBody>
      </p:sp>
    </p:spTree>
    <p:extLst>
      <p:ext uri="{BB962C8B-B14F-4D97-AF65-F5344CB8AC3E}">
        <p14:creationId xmlns:p14="http://schemas.microsoft.com/office/powerpoint/2010/main" val="24838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“Renewed Day by Day”</a:t>
            </a:r>
            <a:endParaRPr lang="en-US" i="1" dirty="0"/>
          </a:p>
        </p:txBody>
      </p:sp>
      <p:sp>
        <p:nvSpPr>
          <p:cNvPr id="3" name="Content Placeholder 2"/>
          <p:cNvSpPr>
            <a:spLocks noGrp="1"/>
          </p:cNvSpPr>
          <p:nvPr>
            <p:ph idx="1"/>
          </p:nvPr>
        </p:nvSpPr>
        <p:spPr/>
        <p:txBody>
          <a:bodyPr/>
          <a:lstStyle/>
          <a:p>
            <a:pPr>
              <a:spcBef>
                <a:spcPts val="0"/>
              </a:spcBef>
              <a:buFont typeface="+mj-lt"/>
              <a:buAutoNum type="arabicPeriod"/>
            </a:pPr>
            <a:r>
              <a:rPr lang="en-US" dirty="0"/>
              <a:t>Paul maintained </a:t>
            </a:r>
            <a:r>
              <a:rPr lang="en-US" i="1" dirty="0"/>
              <a:t>“heart”</a:t>
            </a:r>
            <a:r>
              <a:rPr lang="en-US" dirty="0"/>
              <a:t>, in spite of what daily </a:t>
            </a:r>
            <a:r>
              <a:rPr lang="en-US" dirty="0" smtClean="0"/>
              <a:t>discouragement? How?</a:t>
            </a:r>
          </a:p>
          <a:p>
            <a:pPr marL="0" indent="0">
              <a:spcBef>
                <a:spcPts val="0"/>
              </a:spcBef>
              <a:buNone/>
            </a:pPr>
            <a:r>
              <a:rPr lang="en-US" b="1" i="1" u="sng" dirty="0"/>
              <a:t>Therefore</a:t>
            </a:r>
            <a:r>
              <a:rPr lang="en-US" b="1" i="1" dirty="0"/>
              <a:t> we do not lose heart</a:t>
            </a:r>
            <a:r>
              <a:rPr lang="en-US" i="1" dirty="0"/>
              <a:t>. Even though our outward man is perishing, yet </a:t>
            </a:r>
            <a:r>
              <a:rPr lang="en-US" b="1" i="1" dirty="0"/>
              <a:t>the inward man is </a:t>
            </a:r>
            <a:r>
              <a:rPr lang="en-US" b="1" i="1" u="sng" dirty="0"/>
              <a:t>being renewed</a:t>
            </a:r>
            <a:r>
              <a:rPr lang="en-US" b="1" i="1" dirty="0"/>
              <a:t> day by day</a:t>
            </a:r>
            <a:r>
              <a:rPr lang="en-US" dirty="0"/>
              <a:t>. </a:t>
            </a:r>
            <a:r>
              <a:rPr lang="en-US" dirty="0" smtClean="0"/>
              <a:t>(</a:t>
            </a:r>
            <a:r>
              <a:rPr lang="en-US" b="1" dirty="0" smtClean="0">
                <a:solidFill>
                  <a:schemeClr val="accent1"/>
                </a:solidFill>
              </a:rPr>
              <a:t>4:16</a:t>
            </a:r>
            <a:r>
              <a:rPr lang="en-US" dirty="0" smtClean="0"/>
              <a:t>)</a:t>
            </a:r>
            <a:endParaRPr lang="en-US" dirty="0"/>
          </a:p>
          <a:p>
            <a:pPr>
              <a:spcBef>
                <a:spcPts val="0"/>
              </a:spcBef>
            </a:pPr>
            <a:r>
              <a:rPr lang="en-US" dirty="0" smtClean="0"/>
              <a:t>Body was wearing down – suffering persecution &amp; hardship – daily.</a:t>
            </a:r>
          </a:p>
          <a:p>
            <a:pPr>
              <a:spcBef>
                <a:spcPts val="0"/>
              </a:spcBef>
            </a:pPr>
            <a:r>
              <a:rPr lang="en-US" dirty="0" smtClean="0"/>
              <a:t>Yet, grew stronger in the inner man every day, because:</a:t>
            </a:r>
          </a:p>
          <a:p>
            <a:pPr lvl="1">
              <a:spcBef>
                <a:spcPts val="0"/>
              </a:spcBef>
            </a:pPr>
            <a:r>
              <a:rPr lang="en-US" dirty="0" smtClean="0"/>
              <a:t>Preaching glorious gospel – revealed by God.</a:t>
            </a:r>
          </a:p>
          <a:p>
            <a:pPr lvl="1">
              <a:spcBef>
                <a:spcPts val="0"/>
              </a:spcBef>
            </a:pPr>
            <a:r>
              <a:rPr lang="en-US" dirty="0" smtClean="0"/>
              <a:t>Manifesting Jesus’ life through their suffering.</a:t>
            </a:r>
          </a:p>
          <a:p>
            <a:pPr lvl="1">
              <a:spcBef>
                <a:spcPts val="0"/>
              </a:spcBef>
            </a:pPr>
            <a:r>
              <a:rPr lang="en-US" dirty="0" smtClean="0"/>
              <a:t>Believing gospel received and preached.</a:t>
            </a:r>
          </a:p>
          <a:p>
            <a:pPr lvl="1">
              <a:spcBef>
                <a:spcPts val="0"/>
              </a:spcBef>
            </a:pPr>
            <a:r>
              <a:rPr lang="en-US" dirty="0" smtClean="0"/>
              <a:t>Leading to their benefit and God’s glory in all things.</a:t>
            </a:r>
          </a:p>
          <a:p>
            <a:pPr>
              <a:spcBef>
                <a:spcPts val="0"/>
              </a:spcBef>
            </a:pPr>
            <a:r>
              <a:rPr lang="en-US" dirty="0" smtClean="0"/>
              <a:t>Are we getting stronger – renewed – every day?  If not, why not?</a:t>
            </a:r>
            <a:endParaRPr lang="en-US" dirty="0"/>
          </a:p>
        </p:txBody>
      </p:sp>
    </p:spTree>
    <p:extLst>
      <p:ext uri="{BB962C8B-B14F-4D97-AF65-F5344CB8AC3E}">
        <p14:creationId xmlns:p14="http://schemas.microsoft.com/office/powerpoint/2010/main" val="41161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i="1" dirty="0" smtClean="0"/>
              <a:t>“light”</a:t>
            </a:r>
            <a:r>
              <a:rPr lang="en-US" dirty="0" smtClean="0"/>
              <a:t> </a:t>
            </a:r>
            <a:r>
              <a:rPr lang="en-US" dirty="0"/>
              <a:t> </a:t>
            </a:r>
            <a:r>
              <a:rPr lang="en-US" dirty="0" smtClean="0"/>
              <a:t>is our affliction?</a:t>
            </a:r>
            <a:endParaRPr lang="en-US" dirty="0"/>
          </a:p>
        </p:txBody>
      </p:sp>
      <p:sp>
        <p:nvSpPr>
          <p:cNvPr id="3" name="Content Placeholder 2"/>
          <p:cNvSpPr>
            <a:spLocks noGrp="1"/>
          </p:cNvSpPr>
          <p:nvPr>
            <p:ph idx="1"/>
          </p:nvPr>
        </p:nvSpPr>
        <p:spPr/>
        <p:txBody>
          <a:bodyPr/>
          <a:lstStyle/>
          <a:p>
            <a:pPr marL="0" indent="0">
              <a:buNone/>
            </a:pPr>
            <a:r>
              <a:rPr lang="en-US" i="1" dirty="0" smtClean="0"/>
              <a:t>For </a:t>
            </a:r>
            <a:r>
              <a:rPr lang="en-US" b="1" i="1" dirty="0"/>
              <a:t>our </a:t>
            </a:r>
            <a:r>
              <a:rPr lang="en-US" b="1" i="1" u="sng" dirty="0"/>
              <a:t>light affliction</a:t>
            </a:r>
            <a:r>
              <a:rPr lang="en-US" b="1" i="1" dirty="0"/>
              <a:t>, which is but </a:t>
            </a:r>
            <a:r>
              <a:rPr lang="en-US" b="1" i="1" u="sng" dirty="0"/>
              <a:t>for a moment</a:t>
            </a:r>
            <a:r>
              <a:rPr lang="en-US" i="1" dirty="0"/>
              <a:t>, is working for us a far more exceeding and eternal weight of glory, </a:t>
            </a:r>
            <a:r>
              <a:rPr lang="en-US" dirty="0" smtClean="0"/>
              <a:t>(</a:t>
            </a:r>
            <a:r>
              <a:rPr lang="en-US" b="1" dirty="0" smtClean="0">
                <a:solidFill>
                  <a:schemeClr val="accent1"/>
                </a:solidFill>
              </a:rPr>
              <a:t>4:17</a:t>
            </a:r>
            <a:r>
              <a:rPr lang="en-US" dirty="0" smtClean="0"/>
              <a:t>)</a:t>
            </a:r>
            <a:endParaRPr lang="en-US" dirty="0"/>
          </a:p>
          <a:p>
            <a:pPr lvl="0">
              <a:buFont typeface="+mj-lt"/>
              <a:buAutoNum type="arabicPeriod" startAt="2"/>
            </a:pPr>
            <a:r>
              <a:rPr lang="en-US" dirty="0"/>
              <a:t>Would you consider Paul’s </a:t>
            </a:r>
            <a:r>
              <a:rPr lang="en-US" i="1" dirty="0"/>
              <a:t>“affliction”</a:t>
            </a:r>
            <a:r>
              <a:rPr lang="en-US" dirty="0"/>
              <a:t> to be </a:t>
            </a:r>
            <a:r>
              <a:rPr lang="en-US" b="1" i="1" dirty="0"/>
              <a:t>light</a:t>
            </a:r>
            <a:r>
              <a:rPr lang="en-US" dirty="0"/>
              <a:t>?  How does this make you feel</a:t>
            </a:r>
            <a:r>
              <a:rPr lang="en-US" dirty="0" smtClean="0"/>
              <a:t>?</a:t>
            </a:r>
          </a:p>
          <a:p>
            <a:r>
              <a:rPr lang="en-US" dirty="0" smtClean="0"/>
              <a:t>Paul – as did all of the apostles – suffered </a:t>
            </a:r>
            <a:r>
              <a:rPr lang="en-US" b="1" i="1" dirty="0" smtClean="0"/>
              <a:t>immense</a:t>
            </a:r>
            <a:r>
              <a:rPr lang="en-US" dirty="0" smtClean="0"/>
              <a:t> persecution, eventually martyrdom (</a:t>
            </a:r>
            <a:r>
              <a:rPr lang="en-US" b="1" dirty="0" smtClean="0">
                <a:solidFill>
                  <a:schemeClr val="accent1"/>
                </a:solidFill>
              </a:rPr>
              <a:t>1:3-11; 4:8-14; 11:23-28</a:t>
            </a:r>
            <a:r>
              <a:rPr lang="en-US" dirty="0" smtClean="0"/>
              <a:t>).</a:t>
            </a:r>
          </a:p>
          <a:p>
            <a:r>
              <a:rPr lang="en-US" dirty="0" smtClean="0"/>
              <a:t>Although our suffering is </a:t>
            </a:r>
            <a:r>
              <a:rPr lang="en-US" b="1" i="1" dirty="0" smtClean="0"/>
              <a:t>real</a:t>
            </a:r>
            <a:r>
              <a:rPr lang="en-US" dirty="0" smtClean="0"/>
              <a:t> and </a:t>
            </a:r>
            <a:r>
              <a:rPr lang="en-US" b="1" i="1" dirty="0" smtClean="0"/>
              <a:t>trying</a:t>
            </a:r>
            <a:r>
              <a:rPr lang="en-US" dirty="0" smtClean="0"/>
              <a:t>, the apostles’ suffering can humble us from thinking we suffer more or are excused to sin or faint.</a:t>
            </a:r>
          </a:p>
          <a:p>
            <a:r>
              <a:rPr lang="en-US" b="1" i="1" dirty="0" smtClean="0"/>
              <a:t>“Mental Toughness”</a:t>
            </a:r>
            <a:r>
              <a:rPr lang="en-US" dirty="0" smtClean="0"/>
              <a:t> is a matter of </a:t>
            </a:r>
            <a:r>
              <a:rPr lang="en-US" b="1" i="1" dirty="0" smtClean="0"/>
              <a:t>perspective</a:t>
            </a:r>
            <a:r>
              <a:rPr lang="en-US" dirty="0" smtClean="0"/>
              <a:t> and </a:t>
            </a:r>
            <a:r>
              <a:rPr lang="en-US" b="1" i="1" dirty="0" smtClean="0"/>
              <a:t>focus</a:t>
            </a:r>
            <a:r>
              <a:rPr lang="en-US" dirty="0" smtClean="0"/>
              <a:t> …</a:t>
            </a:r>
            <a:endParaRPr lang="en-US" i="1" dirty="0"/>
          </a:p>
        </p:txBody>
      </p:sp>
    </p:spTree>
    <p:extLst>
      <p:ext uri="{BB962C8B-B14F-4D97-AF65-F5344CB8AC3E}">
        <p14:creationId xmlns:p14="http://schemas.microsoft.com/office/powerpoint/2010/main" val="392480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Careful Little Eyes …</a:t>
            </a:r>
            <a:endParaRPr lang="en-US" dirty="0"/>
          </a:p>
        </p:txBody>
      </p:sp>
      <p:sp>
        <p:nvSpPr>
          <p:cNvPr id="3" name="Content Placeholder 2"/>
          <p:cNvSpPr>
            <a:spLocks noGrp="1"/>
          </p:cNvSpPr>
          <p:nvPr>
            <p:ph idx="1"/>
          </p:nvPr>
        </p:nvSpPr>
        <p:spPr/>
        <p:txBody>
          <a:bodyPr/>
          <a:lstStyle/>
          <a:p>
            <a:pPr lvl="0">
              <a:lnSpc>
                <a:spcPct val="95000"/>
              </a:lnSpc>
              <a:spcBef>
                <a:spcPts val="0"/>
              </a:spcBef>
              <a:buFont typeface="+mj-lt"/>
              <a:buAutoNum type="arabicPeriod" startAt="3"/>
            </a:pPr>
            <a:r>
              <a:rPr lang="en-US" dirty="0"/>
              <a:t>Does Paul mean that he </a:t>
            </a:r>
            <a:r>
              <a:rPr lang="en-US" b="1" i="1" dirty="0"/>
              <a:t>cannot</a:t>
            </a:r>
            <a:r>
              <a:rPr lang="en-US" dirty="0"/>
              <a:t> see things here </a:t>
            </a:r>
            <a:r>
              <a:rPr lang="en-US" dirty="0" smtClean="0"/>
              <a:t>(</a:t>
            </a:r>
            <a:r>
              <a:rPr lang="en-US" b="1" dirty="0" smtClean="0">
                <a:solidFill>
                  <a:schemeClr val="accent1"/>
                </a:solidFill>
              </a:rPr>
              <a:t>4:18</a:t>
            </a:r>
            <a:r>
              <a:rPr lang="en-US" dirty="0"/>
              <a:t>)?  What does he mean?</a:t>
            </a:r>
          </a:p>
          <a:p>
            <a:pPr marL="0" indent="0">
              <a:lnSpc>
                <a:spcPct val="95000"/>
              </a:lnSpc>
              <a:spcBef>
                <a:spcPts val="0"/>
              </a:spcBef>
              <a:buNone/>
            </a:pPr>
            <a:r>
              <a:rPr lang="en-US" i="1" dirty="0"/>
              <a:t>For our </a:t>
            </a:r>
            <a:r>
              <a:rPr lang="en-US" b="1" i="1" u="sng" dirty="0"/>
              <a:t>light affliction</a:t>
            </a:r>
            <a:r>
              <a:rPr lang="en-US" b="1" i="1" dirty="0"/>
              <a:t>, which is but </a:t>
            </a:r>
            <a:r>
              <a:rPr lang="en-US" b="1" i="1" u="sng" dirty="0"/>
              <a:t>for a moment</a:t>
            </a:r>
            <a:r>
              <a:rPr lang="en-US" i="1" dirty="0"/>
              <a:t>, is working for us a </a:t>
            </a:r>
            <a:r>
              <a:rPr lang="en-US" b="1" i="1" u="sng" dirty="0"/>
              <a:t>far more exceeding</a:t>
            </a:r>
            <a:r>
              <a:rPr lang="en-US" b="1" i="1" dirty="0"/>
              <a:t> and </a:t>
            </a:r>
            <a:r>
              <a:rPr lang="en-US" b="1" i="1" u="sng" dirty="0"/>
              <a:t>eternal weight of glory</a:t>
            </a:r>
            <a:r>
              <a:rPr lang="en-US" i="1" dirty="0" smtClean="0"/>
              <a:t>, while </a:t>
            </a:r>
            <a:r>
              <a:rPr lang="en-US" b="1" i="1" dirty="0"/>
              <a:t>we </a:t>
            </a:r>
            <a:r>
              <a:rPr lang="en-US" b="1" i="1" u="sng" dirty="0"/>
              <a:t>do </a:t>
            </a:r>
            <a:r>
              <a:rPr lang="en-US" b="1" i="1" u="sng" dirty="0">
                <a:solidFill>
                  <a:schemeClr val="accent1"/>
                </a:solidFill>
              </a:rPr>
              <a:t>not</a:t>
            </a:r>
            <a:r>
              <a:rPr lang="en-US" b="1" i="1" u="sng" dirty="0"/>
              <a:t> look</a:t>
            </a:r>
            <a:r>
              <a:rPr lang="en-US" b="1" i="1" dirty="0"/>
              <a:t> at the things which </a:t>
            </a:r>
            <a:r>
              <a:rPr lang="en-US" b="1" i="1" u="sng" dirty="0"/>
              <a:t>are seen</a:t>
            </a:r>
            <a:r>
              <a:rPr lang="en-US" b="1" i="1" dirty="0"/>
              <a:t>, </a:t>
            </a:r>
            <a:r>
              <a:rPr lang="en-US" b="1" i="1" u="sng" dirty="0">
                <a:solidFill>
                  <a:schemeClr val="accent1"/>
                </a:solidFill>
              </a:rPr>
              <a:t>but</a:t>
            </a:r>
            <a:r>
              <a:rPr lang="en-US" b="1" i="1" dirty="0">
                <a:solidFill>
                  <a:schemeClr val="accent1"/>
                </a:solidFill>
              </a:rPr>
              <a:t> </a:t>
            </a:r>
            <a:r>
              <a:rPr lang="en-US" b="1" i="1" dirty="0"/>
              <a:t>at the things which </a:t>
            </a:r>
            <a:r>
              <a:rPr lang="en-US" b="1" i="1" u="sng" dirty="0"/>
              <a:t>are not seen</a:t>
            </a:r>
            <a:r>
              <a:rPr lang="en-US" i="1" dirty="0"/>
              <a:t>. For the </a:t>
            </a:r>
            <a:r>
              <a:rPr lang="en-US" b="1" i="1" dirty="0"/>
              <a:t>things which are seen are temporary</a:t>
            </a:r>
            <a:r>
              <a:rPr lang="en-US" i="1" dirty="0"/>
              <a:t>, but the </a:t>
            </a:r>
            <a:r>
              <a:rPr lang="en-US" b="1" i="1" dirty="0"/>
              <a:t>things which are </a:t>
            </a:r>
            <a:r>
              <a:rPr lang="en-US" b="1" i="1" u="sng" dirty="0"/>
              <a:t>not seen are eternal</a:t>
            </a:r>
            <a:r>
              <a:rPr lang="en-US" i="1" dirty="0"/>
              <a:t>. </a:t>
            </a:r>
            <a:r>
              <a:rPr lang="en-US" dirty="0" smtClean="0"/>
              <a:t>(</a:t>
            </a:r>
            <a:r>
              <a:rPr lang="en-US" b="1" dirty="0" smtClean="0">
                <a:solidFill>
                  <a:schemeClr val="accent1"/>
                </a:solidFill>
              </a:rPr>
              <a:t>4:17-18</a:t>
            </a:r>
            <a:r>
              <a:rPr lang="en-US" dirty="0" smtClean="0"/>
              <a:t>)</a:t>
            </a:r>
            <a:endParaRPr lang="en-US" dirty="0"/>
          </a:p>
          <a:p>
            <a:pPr>
              <a:lnSpc>
                <a:spcPct val="95000"/>
              </a:lnSpc>
              <a:spcBef>
                <a:spcPts val="0"/>
              </a:spcBef>
            </a:pPr>
            <a:r>
              <a:rPr lang="en-US" dirty="0" smtClean="0"/>
              <a:t>Matter of </a:t>
            </a:r>
            <a:r>
              <a:rPr lang="en-US" b="1" i="1" dirty="0" smtClean="0"/>
              <a:t>choice</a:t>
            </a:r>
            <a:r>
              <a:rPr lang="en-US" dirty="0" smtClean="0"/>
              <a:t> not ability!  He </a:t>
            </a:r>
            <a:r>
              <a:rPr lang="en-US" b="1" i="1" u="sng" dirty="0" smtClean="0"/>
              <a:t>chose</a:t>
            </a:r>
            <a:r>
              <a:rPr lang="en-US" b="1" i="1" dirty="0" smtClean="0"/>
              <a:t> </a:t>
            </a:r>
            <a:r>
              <a:rPr lang="en-US" dirty="0" smtClean="0"/>
              <a:t>to </a:t>
            </a:r>
            <a:r>
              <a:rPr lang="en-US" b="1" i="1" dirty="0" smtClean="0"/>
              <a:t>focus</a:t>
            </a:r>
            <a:r>
              <a:rPr lang="en-US" dirty="0" smtClean="0"/>
              <a:t> on the eternal.</a:t>
            </a:r>
          </a:p>
          <a:p>
            <a:pPr>
              <a:lnSpc>
                <a:spcPct val="95000"/>
              </a:lnSpc>
              <a:spcBef>
                <a:spcPts val="0"/>
              </a:spcBef>
              <a:buFont typeface="+mj-lt"/>
              <a:buAutoNum type="alphaUcPeriod"/>
            </a:pPr>
            <a:r>
              <a:rPr lang="en-US" dirty="0" smtClean="0"/>
              <a:t>Stop </a:t>
            </a:r>
            <a:r>
              <a:rPr lang="en-US" b="1" i="1" dirty="0" smtClean="0"/>
              <a:t>worrying</a:t>
            </a:r>
            <a:r>
              <a:rPr lang="en-US" dirty="0" smtClean="0"/>
              <a:t> over </a:t>
            </a:r>
            <a:r>
              <a:rPr lang="en-US" b="1" i="1" dirty="0" smtClean="0"/>
              <a:t>needs</a:t>
            </a:r>
            <a:r>
              <a:rPr lang="en-US" dirty="0" smtClean="0"/>
              <a:t> of life (</a:t>
            </a:r>
            <a:r>
              <a:rPr lang="en-US" b="1" dirty="0" smtClean="0">
                <a:solidFill>
                  <a:schemeClr val="accent1"/>
                </a:solidFill>
              </a:rPr>
              <a:t>Mt.6:25-24; Ph.4:4-8; I Pt.5:6-7</a:t>
            </a:r>
            <a:r>
              <a:rPr lang="en-US" dirty="0" smtClean="0"/>
              <a:t>).</a:t>
            </a:r>
          </a:p>
          <a:p>
            <a:pPr>
              <a:lnSpc>
                <a:spcPct val="95000"/>
              </a:lnSpc>
              <a:spcBef>
                <a:spcPts val="0"/>
              </a:spcBef>
              <a:buFont typeface="+mj-lt"/>
              <a:buAutoNum type="alphaUcPeriod"/>
            </a:pPr>
            <a:r>
              <a:rPr lang="en-US" dirty="0" smtClean="0"/>
              <a:t>Stop </a:t>
            </a:r>
            <a:r>
              <a:rPr lang="en-US" b="1" i="1" dirty="0" smtClean="0"/>
              <a:t>seeking</a:t>
            </a:r>
            <a:r>
              <a:rPr lang="en-US" dirty="0" smtClean="0"/>
              <a:t> as many </a:t>
            </a:r>
            <a:r>
              <a:rPr lang="en-US" b="1" i="1" dirty="0" smtClean="0"/>
              <a:t>joys</a:t>
            </a:r>
            <a:r>
              <a:rPr lang="en-US" dirty="0" smtClean="0"/>
              <a:t> of this life (</a:t>
            </a:r>
            <a:r>
              <a:rPr lang="en-US" b="1" dirty="0" smtClean="0">
                <a:solidFill>
                  <a:schemeClr val="accent1"/>
                </a:solidFill>
              </a:rPr>
              <a:t>Mt. 6:19-24; I John 2:15-17</a:t>
            </a:r>
            <a:r>
              <a:rPr lang="en-US" dirty="0" smtClean="0"/>
              <a:t>).</a:t>
            </a:r>
          </a:p>
          <a:p>
            <a:pPr>
              <a:lnSpc>
                <a:spcPct val="95000"/>
              </a:lnSpc>
              <a:spcBef>
                <a:spcPts val="0"/>
              </a:spcBef>
              <a:buFont typeface="+mj-lt"/>
              <a:buAutoNum type="alphaUcPeriod"/>
            </a:pPr>
            <a:r>
              <a:rPr lang="en-US" dirty="0" smtClean="0"/>
              <a:t>Let go of self (</a:t>
            </a:r>
            <a:r>
              <a:rPr lang="en-US" b="1" dirty="0" smtClean="0">
                <a:solidFill>
                  <a:schemeClr val="accent1"/>
                </a:solidFill>
              </a:rPr>
              <a:t>Galatians 2:20; I Corinthians 13:3-8</a:t>
            </a:r>
            <a:r>
              <a:rPr lang="en-US" dirty="0" smtClean="0"/>
              <a:t>).</a:t>
            </a:r>
            <a:endParaRPr lang="en-US" dirty="0"/>
          </a:p>
        </p:txBody>
      </p:sp>
    </p:spTree>
    <p:extLst>
      <p:ext uri="{BB962C8B-B14F-4D97-AF65-F5344CB8AC3E}">
        <p14:creationId xmlns:p14="http://schemas.microsoft.com/office/powerpoint/2010/main" val="1391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“More Than Conquerors …”</a:t>
            </a:r>
            <a:endParaRPr lang="en-US" i="1"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For we know that </a:t>
            </a:r>
            <a:r>
              <a:rPr lang="en-US" b="1" i="1" dirty="0"/>
              <a:t>if our earthly house, this tent, is destroyed, we have a building from God</a:t>
            </a:r>
            <a:r>
              <a:rPr lang="en-US" i="1" dirty="0"/>
              <a:t>, a house not made with hands, </a:t>
            </a:r>
            <a:r>
              <a:rPr lang="en-US" b="1" i="1" dirty="0"/>
              <a:t>eternal in the heavens</a:t>
            </a:r>
            <a:r>
              <a:rPr lang="en-US" i="1" dirty="0" smtClean="0"/>
              <a:t>. </a:t>
            </a:r>
            <a:r>
              <a:rPr lang="en-US" b="1" i="1" dirty="0" smtClean="0"/>
              <a:t>For </a:t>
            </a:r>
            <a:r>
              <a:rPr lang="en-US" b="1" i="1" dirty="0"/>
              <a:t>in this we groan, </a:t>
            </a:r>
            <a:r>
              <a:rPr lang="en-US" b="1" i="1" u="sng" dirty="0"/>
              <a:t>earnestly desiring</a:t>
            </a:r>
            <a:r>
              <a:rPr lang="en-US" b="1" i="1" dirty="0"/>
              <a:t> to be clothed with our habitation which is from heaven</a:t>
            </a:r>
            <a:r>
              <a:rPr lang="en-US" i="1" dirty="0" smtClean="0"/>
              <a:t>, </a:t>
            </a:r>
            <a:r>
              <a:rPr lang="en-US" dirty="0" smtClean="0"/>
              <a:t>(</a:t>
            </a:r>
            <a:r>
              <a:rPr lang="en-US" b="1" dirty="0" smtClean="0">
                <a:solidFill>
                  <a:schemeClr val="accent1"/>
                </a:solidFill>
              </a:rPr>
              <a:t>5:1-2</a:t>
            </a:r>
            <a:r>
              <a:rPr lang="en-US" dirty="0" smtClean="0"/>
              <a:t>)</a:t>
            </a:r>
            <a:endParaRPr lang="en-US" dirty="0"/>
          </a:p>
          <a:p>
            <a:pPr lvl="0">
              <a:lnSpc>
                <a:spcPct val="90000"/>
              </a:lnSpc>
              <a:spcBef>
                <a:spcPts val="0"/>
              </a:spcBef>
              <a:buFont typeface="+mj-lt"/>
              <a:buAutoNum type="arabicPeriod" startAt="4"/>
            </a:pPr>
            <a:r>
              <a:rPr lang="en-US" dirty="0"/>
              <a:t>Was it </a:t>
            </a:r>
            <a:r>
              <a:rPr lang="en-US" b="1" i="1" dirty="0"/>
              <a:t>death</a:t>
            </a:r>
            <a:r>
              <a:rPr lang="en-US" dirty="0"/>
              <a:t> that Paul desired?  Why or why not</a:t>
            </a:r>
            <a:r>
              <a:rPr lang="en-US" dirty="0" smtClean="0"/>
              <a:t>?</a:t>
            </a:r>
          </a:p>
        </p:txBody>
      </p:sp>
    </p:spTree>
    <p:extLst>
      <p:ext uri="{BB962C8B-B14F-4D97-AF65-F5344CB8AC3E}">
        <p14:creationId xmlns:p14="http://schemas.microsoft.com/office/powerpoint/2010/main" val="33377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“More Than Conquerors …”</a:t>
            </a:r>
            <a:endParaRPr lang="en-US" i="1" dirty="0"/>
          </a:p>
        </p:txBody>
      </p:sp>
      <p:sp>
        <p:nvSpPr>
          <p:cNvPr id="3" name="Content Placeholder 2"/>
          <p:cNvSpPr>
            <a:spLocks noGrp="1"/>
          </p:cNvSpPr>
          <p:nvPr>
            <p:ph idx="1"/>
          </p:nvPr>
        </p:nvSpPr>
        <p:spPr/>
        <p:txBody>
          <a:bodyPr/>
          <a:lstStyle/>
          <a:p>
            <a:pPr lvl="0">
              <a:lnSpc>
                <a:spcPct val="90000"/>
              </a:lnSpc>
              <a:spcBef>
                <a:spcPts val="0"/>
              </a:spcBef>
              <a:buFont typeface="+mj-lt"/>
              <a:buAutoNum type="arabicPeriod" startAt="4"/>
            </a:pPr>
            <a:r>
              <a:rPr lang="en-US" dirty="0" smtClean="0"/>
              <a:t>Was it </a:t>
            </a:r>
            <a:r>
              <a:rPr lang="en-US" b="1" i="1" dirty="0" smtClean="0"/>
              <a:t>death</a:t>
            </a:r>
            <a:r>
              <a:rPr lang="en-US" dirty="0" smtClean="0"/>
              <a:t> that Paul desired?  Why or why not?</a:t>
            </a:r>
          </a:p>
          <a:p>
            <a:pPr marL="0" indent="0">
              <a:lnSpc>
                <a:spcPct val="90000"/>
              </a:lnSpc>
              <a:spcBef>
                <a:spcPts val="0"/>
              </a:spcBef>
              <a:buNone/>
            </a:pPr>
            <a:r>
              <a:rPr lang="en-US" i="1" dirty="0" smtClean="0"/>
              <a:t>For we know that </a:t>
            </a:r>
            <a:r>
              <a:rPr lang="en-US" b="1" i="1" dirty="0" smtClean="0"/>
              <a:t>if our earthly house, this tent, is destroyed, we have a building from God</a:t>
            </a:r>
            <a:r>
              <a:rPr lang="en-US" i="1" dirty="0" smtClean="0"/>
              <a:t>, a house not made with hands, </a:t>
            </a:r>
            <a:r>
              <a:rPr lang="en-US" b="1" i="1" dirty="0" smtClean="0"/>
              <a:t>eternal in the heavens</a:t>
            </a:r>
            <a:r>
              <a:rPr lang="en-US" i="1" dirty="0" smtClean="0"/>
              <a:t>. </a:t>
            </a:r>
            <a:r>
              <a:rPr lang="en-US" b="1" i="1" dirty="0" smtClean="0"/>
              <a:t>For in this we groan, </a:t>
            </a:r>
            <a:r>
              <a:rPr lang="en-US" b="1" i="1" u="sng" dirty="0" smtClean="0"/>
              <a:t>earnestly desiring</a:t>
            </a:r>
            <a:r>
              <a:rPr lang="en-US" b="1" i="1" dirty="0" smtClean="0"/>
              <a:t> to be clothed with our habitation which is from heaven</a:t>
            </a:r>
            <a:r>
              <a:rPr lang="en-US" i="1" dirty="0"/>
              <a:t>, if indeed, </a:t>
            </a:r>
            <a:r>
              <a:rPr lang="en-US" b="1" i="1" dirty="0"/>
              <a:t>having been clothed, we shall </a:t>
            </a:r>
            <a:r>
              <a:rPr lang="en-US" b="1" i="1" u="sng" dirty="0"/>
              <a:t>not be found naked</a:t>
            </a:r>
            <a:r>
              <a:rPr lang="en-US" i="1" dirty="0" smtClean="0"/>
              <a:t>.  For </a:t>
            </a:r>
            <a:r>
              <a:rPr lang="en-US" i="1" dirty="0"/>
              <a:t>we who are in this tent groan, being burdened, </a:t>
            </a:r>
            <a:r>
              <a:rPr lang="en-US" b="1" i="1" dirty="0"/>
              <a:t>not because we want to be </a:t>
            </a:r>
            <a:r>
              <a:rPr lang="en-US" b="1" i="1" u="sng" dirty="0"/>
              <a:t>unclothed, but further clothed</a:t>
            </a:r>
            <a:r>
              <a:rPr lang="en-US" b="1" i="1" dirty="0"/>
              <a:t>, that </a:t>
            </a:r>
            <a:r>
              <a:rPr lang="en-US" b="1" i="1" u="sng" dirty="0"/>
              <a:t>mortality may be swallowed up by life</a:t>
            </a:r>
            <a:r>
              <a:rPr lang="en-US" i="1" dirty="0"/>
              <a:t>. </a:t>
            </a:r>
            <a:r>
              <a:rPr lang="en-US" dirty="0" smtClean="0"/>
              <a:t>(</a:t>
            </a:r>
            <a:r>
              <a:rPr lang="en-US" b="1" dirty="0" smtClean="0">
                <a:solidFill>
                  <a:schemeClr val="accent1"/>
                </a:solidFill>
              </a:rPr>
              <a:t>5:1-4</a:t>
            </a:r>
            <a:r>
              <a:rPr lang="en-US" dirty="0" smtClean="0"/>
              <a:t>)</a:t>
            </a:r>
          </a:p>
          <a:p>
            <a:pPr>
              <a:lnSpc>
                <a:spcPct val="90000"/>
              </a:lnSpc>
              <a:spcBef>
                <a:spcPts val="0"/>
              </a:spcBef>
            </a:pPr>
            <a:r>
              <a:rPr lang="en-US" dirty="0" smtClean="0"/>
              <a:t>Paul did not seek </a:t>
            </a:r>
            <a:r>
              <a:rPr lang="en-US" b="1" i="1" dirty="0" smtClean="0"/>
              <a:t>escape</a:t>
            </a:r>
            <a:r>
              <a:rPr lang="en-US" dirty="0" smtClean="0"/>
              <a:t>, rather he sought </a:t>
            </a:r>
            <a:r>
              <a:rPr lang="en-US" b="1" i="1" u="sng" dirty="0" smtClean="0"/>
              <a:t>victory</a:t>
            </a:r>
            <a:r>
              <a:rPr lang="en-US" dirty="0" smtClean="0"/>
              <a:t>!</a:t>
            </a:r>
          </a:p>
          <a:p>
            <a:pPr>
              <a:lnSpc>
                <a:spcPct val="90000"/>
              </a:lnSpc>
              <a:spcBef>
                <a:spcPts val="0"/>
              </a:spcBef>
            </a:pPr>
            <a:r>
              <a:rPr lang="en-US" dirty="0" smtClean="0"/>
              <a:t>In the face of death, Paul sought </a:t>
            </a:r>
            <a:r>
              <a:rPr lang="en-US" b="1" i="1" dirty="0" smtClean="0"/>
              <a:t>service</a:t>
            </a:r>
            <a:r>
              <a:rPr lang="en-US" dirty="0" smtClean="0"/>
              <a:t> through life (</a:t>
            </a:r>
            <a:r>
              <a:rPr lang="en-US" b="1" dirty="0" smtClean="0">
                <a:solidFill>
                  <a:schemeClr val="accent1"/>
                </a:solidFill>
              </a:rPr>
              <a:t>Phi. 1:21-25</a:t>
            </a:r>
            <a:r>
              <a:rPr lang="en-US" dirty="0" smtClean="0"/>
              <a:t>).</a:t>
            </a:r>
          </a:p>
          <a:p>
            <a:pPr>
              <a:lnSpc>
                <a:spcPct val="90000"/>
              </a:lnSpc>
              <a:spcBef>
                <a:spcPts val="0"/>
              </a:spcBef>
            </a:pPr>
            <a:r>
              <a:rPr lang="en-US" dirty="0" smtClean="0"/>
              <a:t>God’s definition of </a:t>
            </a:r>
            <a:r>
              <a:rPr lang="en-US" i="1" dirty="0" smtClean="0"/>
              <a:t>“overcoming”</a:t>
            </a:r>
            <a:r>
              <a:rPr lang="en-US" dirty="0" smtClean="0"/>
              <a:t> may be different than most (</a:t>
            </a:r>
            <a:r>
              <a:rPr lang="en-US" b="1" dirty="0" smtClean="0">
                <a:solidFill>
                  <a:schemeClr val="accent1"/>
                </a:solidFill>
              </a:rPr>
              <a:t>Revelation 12:10-11; Romans 8:35-39</a:t>
            </a:r>
            <a:r>
              <a:rPr lang="en-US" dirty="0" smtClean="0"/>
              <a:t>).</a:t>
            </a:r>
          </a:p>
        </p:txBody>
      </p:sp>
    </p:spTree>
    <p:extLst>
      <p:ext uri="{BB962C8B-B14F-4D97-AF65-F5344CB8AC3E}">
        <p14:creationId xmlns:p14="http://schemas.microsoft.com/office/powerpoint/2010/main" val="11837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Spirit, given as a guarantee”</a:t>
            </a:r>
            <a:endParaRPr lang="en-US" i="1"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smtClean="0"/>
              <a:t>Now He who has </a:t>
            </a:r>
            <a:r>
              <a:rPr lang="en-US" b="1" i="1" dirty="0" smtClean="0"/>
              <a:t>prepared us for this very thing</a:t>
            </a:r>
            <a:r>
              <a:rPr lang="en-US" i="1" dirty="0" smtClean="0"/>
              <a:t> is God, who </a:t>
            </a:r>
            <a:r>
              <a:rPr lang="en-US" b="1" i="1" dirty="0" smtClean="0"/>
              <a:t>also has </a:t>
            </a:r>
            <a:r>
              <a:rPr lang="en-US" b="1" i="1" u="sng" dirty="0" smtClean="0"/>
              <a:t>given us the Spirit as a guarantee</a:t>
            </a:r>
            <a:r>
              <a:rPr lang="en-US" b="1" i="1" dirty="0"/>
              <a:t>. </a:t>
            </a:r>
            <a:r>
              <a:rPr lang="en-US" b="1" i="1" u="sng" dirty="0">
                <a:solidFill>
                  <a:schemeClr val="accent1"/>
                </a:solidFill>
              </a:rPr>
              <a:t>So</a:t>
            </a:r>
            <a:r>
              <a:rPr lang="en-US" b="1" i="1" dirty="0"/>
              <a:t> we are </a:t>
            </a:r>
            <a:r>
              <a:rPr lang="en-US" b="1" i="1" u="sng" dirty="0"/>
              <a:t>always confident</a:t>
            </a:r>
            <a:r>
              <a:rPr lang="en-US" i="1" dirty="0"/>
              <a:t>, </a:t>
            </a:r>
            <a:r>
              <a:rPr lang="en-US" b="1" i="1" u="sng" dirty="0"/>
              <a:t>knowing</a:t>
            </a:r>
            <a:r>
              <a:rPr lang="en-US" i="1" dirty="0"/>
              <a:t> that while we are at home in the body </a:t>
            </a:r>
            <a:r>
              <a:rPr lang="en-US" b="1" i="1" dirty="0"/>
              <a:t>we are </a:t>
            </a:r>
            <a:r>
              <a:rPr lang="en-US" b="1" i="1" u="sng" dirty="0"/>
              <a:t>absent from the Lord</a:t>
            </a:r>
            <a:r>
              <a:rPr lang="en-US" i="1" dirty="0"/>
              <a:t>. </a:t>
            </a:r>
            <a:r>
              <a:rPr lang="en-US" dirty="0" smtClean="0"/>
              <a:t>(</a:t>
            </a:r>
            <a:r>
              <a:rPr lang="en-US" b="1" dirty="0" smtClean="0">
                <a:solidFill>
                  <a:schemeClr val="accent1"/>
                </a:solidFill>
              </a:rPr>
              <a:t>5:5-6</a:t>
            </a:r>
            <a:r>
              <a:rPr lang="en-US" dirty="0" smtClean="0"/>
              <a:t>)</a:t>
            </a:r>
          </a:p>
          <a:p>
            <a:pPr>
              <a:lnSpc>
                <a:spcPct val="95000"/>
              </a:lnSpc>
              <a:spcBef>
                <a:spcPts val="0"/>
              </a:spcBef>
              <a:buFont typeface="+mj-lt"/>
              <a:buAutoNum type="arabicPeriod" startAt="5"/>
            </a:pPr>
            <a:r>
              <a:rPr lang="en-US" dirty="0" smtClean="0"/>
              <a:t>Who </a:t>
            </a:r>
            <a:r>
              <a:rPr lang="en-US" dirty="0"/>
              <a:t>is the </a:t>
            </a:r>
            <a:r>
              <a:rPr lang="en-US" i="1" dirty="0"/>
              <a:t>“we”</a:t>
            </a:r>
            <a:r>
              <a:rPr lang="en-US" dirty="0"/>
              <a:t>, who received </a:t>
            </a:r>
            <a:r>
              <a:rPr lang="en-US" i="1" dirty="0"/>
              <a:t>“the Spirit as a guarantee”</a:t>
            </a:r>
            <a:r>
              <a:rPr lang="en-US" dirty="0"/>
              <a:t> in </a:t>
            </a:r>
            <a:r>
              <a:rPr lang="en-US" b="1" dirty="0">
                <a:solidFill>
                  <a:schemeClr val="accent1"/>
                </a:solidFill>
              </a:rPr>
              <a:t>5:5</a:t>
            </a:r>
            <a:r>
              <a:rPr lang="en-US" dirty="0"/>
              <a:t>?  What did it produce (</a:t>
            </a:r>
            <a:r>
              <a:rPr lang="en-US" b="1" dirty="0">
                <a:solidFill>
                  <a:schemeClr val="accent1"/>
                </a:solidFill>
              </a:rPr>
              <a:t>5:6</a:t>
            </a:r>
            <a:r>
              <a:rPr lang="en-US" dirty="0"/>
              <a:t>)?</a:t>
            </a:r>
            <a:endParaRPr lang="en-US" dirty="0" smtClean="0"/>
          </a:p>
          <a:p>
            <a:pPr>
              <a:lnSpc>
                <a:spcPct val="95000"/>
              </a:lnSpc>
              <a:spcBef>
                <a:spcPts val="0"/>
              </a:spcBef>
            </a:pPr>
            <a:r>
              <a:rPr lang="en-US" dirty="0" smtClean="0"/>
              <a:t>Contextually, </a:t>
            </a:r>
            <a:r>
              <a:rPr lang="en-US" i="1" dirty="0" smtClean="0"/>
              <a:t>“we”</a:t>
            </a:r>
            <a:r>
              <a:rPr lang="en-US" dirty="0" smtClean="0"/>
              <a:t> has been the </a:t>
            </a:r>
            <a:r>
              <a:rPr lang="en-US" b="1" i="1" dirty="0" smtClean="0"/>
              <a:t>apostles</a:t>
            </a:r>
            <a:r>
              <a:rPr lang="en-US" dirty="0" smtClean="0"/>
              <a:t>, their helpers, and prophets (</a:t>
            </a:r>
            <a:r>
              <a:rPr lang="en-US" b="1" dirty="0" smtClean="0">
                <a:solidFill>
                  <a:schemeClr val="accent1"/>
                </a:solidFill>
              </a:rPr>
              <a:t>1:4-6, 19; 2:14-17; 3:1-6; 4:1, 7-15; 5:16</a:t>
            </a:r>
            <a:r>
              <a:rPr lang="en-US" dirty="0" smtClean="0"/>
              <a:t>). Contrast </a:t>
            </a:r>
            <a:r>
              <a:rPr lang="en-US" dirty="0"/>
              <a:t>with </a:t>
            </a:r>
            <a:r>
              <a:rPr lang="en-US" b="1" dirty="0" smtClean="0">
                <a:solidFill>
                  <a:schemeClr val="accent1"/>
                </a:solidFill>
              </a:rPr>
              <a:t>3:18</a:t>
            </a:r>
            <a:r>
              <a:rPr lang="en-US" dirty="0" smtClean="0"/>
              <a:t>; </a:t>
            </a:r>
            <a:r>
              <a:rPr lang="en-US" b="1" dirty="0" smtClean="0">
                <a:solidFill>
                  <a:schemeClr val="accent1"/>
                </a:solidFill>
              </a:rPr>
              <a:t>5:10</a:t>
            </a:r>
            <a:r>
              <a:rPr lang="en-US" dirty="0" smtClean="0"/>
              <a:t>.</a:t>
            </a:r>
          </a:p>
          <a:p>
            <a:pPr>
              <a:lnSpc>
                <a:spcPct val="95000"/>
              </a:lnSpc>
              <a:spcBef>
                <a:spcPts val="0"/>
              </a:spcBef>
            </a:pPr>
            <a:r>
              <a:rPr lang="en-US" dirty="0" smtClean="0"/>
              <a:t>The </a:t>
            </a:r>
            <a:r>
              <a:rPr lang="en-US" b="1" i="1" dirty="0" smtClean="0"/>
              <a:t>exact</a:t>
            </a:r>
            <a:r>
              <a:rPr lang="en-US" dirty="0" smtClean="0"/>
              <a:t> nature of gift is </a:t>
            </a:r>
            <a:r>
              <a:rPr lang="en-US" b="1" i="1" dirty="0" smtClean="0"/>
              <a:t>assumed</a:t>
            </a:r>
            <a:r>
              <a:rPr lang="en-US" dirty="0" smtClean="0"/>
              <a:t>, because </a:t>
            </a:r>
            <a:r>
              <a:rPr lang="en-US" b="1" i="1" dirty="0" smtClean="0"/>
              <a:t>not</a:t>
            </a:r>
            <a:r>
              <a:rPr lang="en-US" dirty="0" smtClean="0"/>
              <a:t> explained in context.</a:t>
            </a:r>
          </a:p>
          <a:p>
            <a:pPr>
              <a:lnSpc>
                <a:spcPct val="95000"/>
              </a:lnSpc>
              <a:spcBef>
                <a:spcPts val="0"/>
              </a:spcBef>
            </a:pPr>
            <a:r>
              <a:rPr lang="en-US" b="1" i="1" dirty="0" smtClean="0"/>
              <a:t>Whatever</a:t>
            </a:r>
            <a:r>
              <a:rPr lang="en-US" dirty="0" smtClean="0"/>
              <a:t> it was, it </a:t>
            </a:r>
            <a:r>
              <a:rPr lang="en-US" b="1" i="1" dirty="0" smtClean="0"/>
              <a:t>produced</a:t>
            </a:r>
            <a:r>
              <a:rPr lang="en-US" dirty="0" smtClean="0"/>
              <a:t> (</a:t>
            </a:r>
            <a:r>
              <a:rPr lang="en-US" i="1" dirty="0" smtClean="0"/>
              <a:t>“so”</a:t>
            </a:r>
            <a:r>
              <a:rPr lang="en-US" dirty="0" smtClean="0"/>
              <a:t>) </a:t>
            </a:r>
            <a:r>
              <a:rPr lang="en-US" b="1" i="1" u="sng" dirty="0" smtClean="0"/>
              <a:t>confidence</a:t>
            </a:r>
            <a:r>
              <a:rPr lang="en-US" dirty="0" smtClean="0"/>
              <a:t> and </a:t>
            </a:r>
            <a:r>
              <a:rPr lang="en-US" b="1" i="1" u="sng" dirty="0" smtClean="0"/>
              <a:t>knowledge</a:t>
            </a:r>
            <a:r>
              <a:rPr lang="en-US" dirty="0" smtClean="0"/>
              <a:t> they were </a:t>
            </a:r>
            <a:r>
              <a:rPr lang="en-US" i="1" dirty="0" smtClean="0"/>
              <a:t>“absent from the Lord”</a:t>
            </a:r>
            <a:r>
              <a:rPr lang="en-US" dirty="0" smtClean="0"/>
              <a:t>.  (Discuss identity, nature in </a:t>
            </a:r>
            <a:r>
              <a:rPr lang="en-US" b="1" dirty="0" smtClean="0"/>
              <a:t>App. A</a:t>
            </a:r>
            <a:r>
              <a:rPr lang="en-US" dirty="0" smtClean="0"/>
              <a:t>.)</a:t>
            </a:r>
            <a:endParaRPr lang="en-US" dirty="0"/>
          </a:p>
        </p:txBody>
      </p:sp>
    </p:spTree>
    <p:extLst>
      <p:ext uri="{BB962C8B-B14F-4D97-AF65-F5344CB8AC3E}">
        <p14:creationId xmlns:p14="http://schemas.microsoft.com/office/powerpoint/2010/main" val="33338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Walking by Faith … or by Sight?</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b="1" i="1" dirty="0"/>
              <a:t>For we walk </a:t>
            </a:r>
            <a:r>
              <a:rPr lang="en-US" b="1" i="1" u="sng" dirty="0"/>
              <a:t>by faith, not by sight</a:t>
            </a:r>
            <a:r>
              <a:rPr lang="en-US" b="1" i="1" dirty="0" smtClean="0"/>
              <a:t>. We </a:t>
            </a:r>
            <a:r>
              <a:rPr lang="en-US" b="1" i="1" dirty="0"/>
              <a:t>are confident, yes, well pleased </a:t>
            </a:r>
            <a:r>
              <a:rPr lang="en-US" i="1" dirty="0"/>
              <a:t>rather to be absent from the body </a:t>
            </a:r>
            <a:r>
              <a:rPr lang="en-US" b="1" i="1" dirty="0"/>
              <a:t>and to be </a:t>
            </a:r>
            <a:r>
              <a:rPr lang="en-US" b="1" i="1" u="sng" dirty="0"/>
              <a:t>present with the Lord</a:t>
            </a:r>
            <a:r>
              <a:rPr lang="en-US" dirty="0" smtClean="0"/>
              <a:t>. (</a:t>
            </a:r>
            <a:r>
              <a:rPr lang="en-US" b="1" dirty="0" smtClean="0">
                <a:solidFill>
                  <a:schemeClr val="accent1"/>
                </a:solidFill>
              </a:rPr>
              <a:t>5:7-8</a:t>
            </a:r>
            <a:r>
              <a:rPr lang="en-US" dirty="0" smtClean="0"/>
              <a:t>)</a:t>
            </a:r>
            <a:endParaRPr lang="en-US" dirty="0"/>
          </a:p>
          <a:p>
            <a:pPr>
              <a:lnSpc>
                <a:spcPct val="95000"/>
              </a:lnSpc>
              <a:spcBef>
                <a:spcPts val="0"/>
              </a:spcBef>
              <a:buFont typeface="+mj-lt"/>
              <a:buAutoNum type="arabicPeriod" startAt="6"/>
            </a:pPr>
            <a:r>
              <a:rPr lang="en-US" dirty="0"/>
              <a:t>What does it mean to </a:t>
            </a:r>
            <a:r>
              <a:rPr lang="en-US" i="1" dirty="0"/>
              <a:t>“walk by faith”</a:t>
            </a:r>
            <a:r>
              <a:rPr lang="en-US" dirty="0"/>
              <a:t>?  How can we use this for self-examination</a:t>
            </a:r>
            <a:r>
              <a:rPr lang="en-US" dirty="0" smtClean="0"/>
              <a:t>?</a:t>
            </a:r>
          </a:p>
          <a:p>
            <a:pPr>
              <a:lnSpc>
                <a:spcPct val="95000"/>
              </a:lnSpc>
              <a:spcBef>
                <a:spcPts val="0"/>
              </a:spcBef>
            </a:pPr>
            <a:r>
              <a:rPr lang="en-US" dirty="0" smtClean="0"/>
              <a:t>How do you find your way to the bathroom in the middle of night?</a:t>
            </a:r>
          </a:p>
          <a:p>
            <a:pPr>
              <a:lnSpc>
                <a:spcPct val="95000"/>
              </a:lnSpc>
              <a:spcBef>
                <a:spcPts val="0"/>
              </a:spcBef>
            </a:pPr>
            <a:r>
              <a:rPr lang="en-US" dirty="0" smtClean="0"/>
              <a:t>How do we find our way, when we cannot </a:t>
            </a:r>
            <a:r>
              <a:rPr lang="en-US" i="1" dirty="0" smtClean="0"/>
              <a:t>“see”</a:t>
            </a:r>
            <a:r>
              <a:rPr lang="en-US" dirty="0" smtClean="0"/>
              <a:t> our way?</a:t>
            </a:r>
          </a:p>
          <a:p>
            <a:pPr>
              <a:lnSpc>
                <a:spcPct val="95000"/>
              </a:lnSpc>
              <a:spcBef>
                <a:spcPts val="0"/>
              </a:spcBef>
            </a:pPr>
            <a:r>
              <a:rPr lang="en-US" dirty="0" smtClean="0"/>
              <a:t>We cannot neglect or disregard God’s Word, and claim to </a:t>
            </a:r>
            <a:r>
              <a:rPr lang="en-US" i="1" dirty="0" smtClean="0"/>
              <a:t>“walk by faith”</a:t>
            </a:r>
            <a:r>
              <a:rPr lang="en-US" dirty="0" smtClean="0"/>
              <a:t> (</a:t>
            </a:r>
            <a:r>
              <a:rPr lang="en-US" b="1" dirty="0" smtClean="0">
                <a:solidFill>
                  <a:schemeClr val="accent1"/>
                </a:solidFill>
              </a:rPr>
              <a:t>Romans 10:17</a:t>
            </a:r>
            <a:r>
              <a:rPr lang="en-US" dirty="0" smtClean="0"/>
              <a:t>).</a:t>
            </a:r>
          </a:p>
          <a:p>
            <a:pPr>
              <a:lnSpc>
                <a:spcPct val="95000"/>
              </a:lnSpc>
              <a:spcBef>
                <a:spcPts val="0"/>
              </a:spcBef>
            </a:pPr>
            <a:r>
              <a:rPr lang="en-US" dirty="0" smtClean="0"/>
              <a:t>Can we cite Scripture for our decisions?  How did we make our decisions today? … Do we avoid </a:t>
            </a:r>
            <a:r>
              <a:rPr lang="en-US" i="1" dirty="0" smtClean="0"/>
              <a:t>“crazy”</a:t>
            </a:r>
            <a:r>
              <a:rPr lang="en-US" dirty="0" smtClean="0"/>
              <a:t> choices of </a:t>
            </a:r>
            <a:r>
              <a:rPr lang="en-US" i="1" dirty="0" smtClean="0"/>
              <a:t>“faith”</a:t>
            </a:r>
            <a:r>
              <a:rPr lang="en-US" dirty="0" smtClean="0"/>
              <a:t>?</a:t>
            </a:r>
            <a:endParaRPr lang="en-US" dirty="0"/>
          </a:p>
        </p:txBody>
      </p:sp>
    </p:spTree>
    <p:extLst>
      <p:ext uri="{BB962C8B-B14F-4D97-AF65-F5344CB8AC3E}">
        <p14:creationId xmlns:p14="http://schemas.microsoft.com/office/powerpoint/2010/main" val="12020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“Be Reconciled </a:t>
            </a:r>
            <a:br>
              <a:rPr lang="en-US" i="1" dirty="0" smtClean="0"/>
            </a:br>
            <a:r>
              <a:rPr lang="en-US" i="1" dirty="0" smtClean="0"/>
              <a:t> to God”</a:t>
            </a:r>
            <a:endParaRPr lang="en-US"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8 – II Corinthians 5:9-21</a:t>
            </a:r>
            <a:endParaRPr lang="en-US" b="1" dirty="0">
              <a:latin typeface="Arial Black" panose="020B0A04020102020204" pitchFamily="34" charset="0"/>
            </a:endParaRPr>
          </a:p>
        </p:txBody>
      </p:sp>
    </p:spTree>
    <p:extLst>
      <p:ext uri="{BB962C8B-B14F-4D97-AF65-F5344CB8AC3E}">
        <p14:creationId xmlns:p14="http://schemas.microsoft.com/office/powerpoint/2010/main" val="2369708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800" dirty="0" smtClean="0"/>
              <a:t>Motivation &amp; Basis of Apostolic Ministry</a:t>
            </a:r>
            <a:endParaRPr lang="en-US" sz="6800"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8 – II Corinthians 5:9-21</a:t>
            </a:r>
            <a:endParaRPr lang="en-US" b="1" dirty="0">
              <a:latin typeface="Arial Black" panose="020B0A04020102020204" pitchFamily="34" charset="0"/>
            </a:endParaRPr>
          </a:p>
        </p:txBody>
      </p:sp>
    </p:spTree>
    <p:extLst>
      <p:ext uri="{BB962C8B-B14F-4D97-AF65-F5344CB8AC3E}">
        <p14:creationId xmlns:p14="http://schemas.microsoft.com/office/powerpoint/2010/main" val="8078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Sections of II Corinthians</a:t>
            </a:r>
            <a:endParaRPr lang="en-US" dirty="0"/>
          </a:p>
        </p:txBody>
      </p:sp>
      <p:sp>
        <p:nvSpPr>
          <p:cNvPr id="3" name="Content Placeholder 2"/>
          <p:cNvSpPr>
            <a:spLocks noGrp="1"/>
          </p:cNvSpPr>
          <p:nvPr>
            <p:ph idx="1"/>
          </p:nvPr>
        </p:nvSpPr>
        <p:spPr/>
        <p:txBody>
          <a:bodyPr/>
          <a:lstStyle/>
          <a:p>
            <a:pPr marL="346075" indent="-346075">
              <a:buFont typeface="+mj-lt"/>
              <a:buAutoNum type="romanUcPeriod"/>
            </a:pPr>
            <a:r>
              <a:rPr lang="en-US" dirty="0" smtClean="0"/>
              <a:t>Source of Strength for Paul’s Ministry (</a:t>
            </a:r>
            <a:r>
              <a:rPr lang="en-US" b="1" dirty="0" smtClean="0">
                <a:solidFill>
                  <a:schemeClr val="accent1"/>
                </a:solidFill>
              </a:rPr>
              <a:t>1:1-7:16</a:t>
            </a:r>
            <a:r>
              <a:rPr lang="en-US" dirty="0" smtClean="0"/>
              <a:t>):</a:t>
            </a:r>
          </a:p>
          <a:p>
            <a:pPr marL="685800" lvl="1" indent="-339725">
              <a:buFont typeface="+mj-lt"/>
              <a:buAutoNum type="alphaUcPeriod"/>
            </a:pPr>
            <a:r>
              <a:rPr lang="en-US" dirty="0" smtClean="0"/>
              <a:t>Comfort, sufficiency, covenant, hope, and reconciliation God provides.</a:t>
            </a:r>
          </a:p>
          <a:p>
            <a:pPr marL="685800" lvl="1" indent="-339725">
              <a:buFont typeface="+mj-lt"/>
              <a:buAutoNum type="alphaUcPeriod"/>
            </a:pPr>
            <a:r>
              <a:rPr lang="en-US" dirty="0" smtClean="0"/>
              <a:t>Authority, commendation, and superiority God provides over false teachers.</a:t>
            </a:r>
          </a:p>
          <a:p>
            <a:pPr marL="685800" lvl="1" indent="-339725">
              <a:buFont typeface="+mj-lt"/>
              <a:buAutoNum type="alphaUcPeriod"/>
            </a:pPr>
            <a:r>
              <a:rPr lang="en-US" dirty="0" smtClean="0"/>
              <a:t>Warning to separate from compromising influences.</a:t>
            </a:r>
          </a:p>
          <a:p>
            <a:pPr marL="346075" indent="-346075">
              <a:buFont typeface="+mj-lt"/>
              <a:buAutoNum type="romanUcPeriod"/>
            </a:pPr>
            <a:r>
              <a:rPr lang="en-US" dirty="0" smtClean="0"/>
              <a:t>Collection for Needy Saints (</a:t>
            </a:r>
            <a:r>
              <a:rPr lang="en-US" b="1" dirty="0" smtClean="0">
                <a:solidFill>
                  <a:schemeClr val="accent1"/>
                </a:solidFill>
              </a:rPr>
              <a:t>8:1-9:15</a:t>
            </a:r>
            <a:r>
              <a:rPr lang="en-US" dirty="0" smtClean="0"/>
              <a:t>):</a:t>
            </a:r>
          </a:p>
          <a:p>
            <a:pPr marL="685800" lvl="1" indent="-339725">
              <a:buFont typeface="+mj-lt"/>
              <a:buAutoNum type="alphaUcPeriod"/>
            </a:pPr>
            <a:r>
              <a:rPr lang="en-US" dirty="0" smtClean="0"/>
              <a:t>Examples and expectations in giving.</a:t>
            </a:r>
          </a:p>
          <a:p>
            <a:pPr marL="685800" lvl="1" indent="-339725">
              <a:buFont typeface="+mj-lt"/>
              <a:buAutoNum type="alphaUcPeriod"/>
            </a:pPr>
            <a:r>
              <a:rPr lang="en-US" dirty="0" smtClean="0"/>
              <a:t>Blessings and thanksgiving resulting from giving.</a:t>
            </a:r>
          </a:p>
          <a:p>
            <a:pPr marL="685800" lvl="1" indent="-339725">
              <a:buFont typeface="+mj-lt"/>
              <a:buAutoNum type="alphaUcPeriod"/>
            </a:pPr>
            <a:r>
              <a:rPr lang="en-US" dirty="0" smtClean="0"/>
              <a:t>Integrity in gathering and transporting gift.</a:t>
            </a:r>
            <a:endParaRPr lang="en-US" dirty="0"/>
          </a:p>
        </p:txBody>
      </p:sp>
    </p:spTree>
    <p:extLst>
      <p:ext uri="{BB962C8B-B14F-4D97-AF65-F5344CB8AC3E}">
        <p14:creationId xmlns:p14="http://schemas.microsoft.com/office/powerpoint/2010/main" val="119058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“For we must all appear …”</a:t>
            </a:r>
            <a:endParaRPr lang="en-US" i="1" dirty="0"/>
          </a:p>
        </p:txBody>
      </p:sp>
      <p:sp>
        <p:nvSpPr>
          <p:cNvPr id="3" name="Content Placeholder 2"/>
          <p:cNvSpPr>
            <a:spLocks noGrp="1"/>
          </p:cNvSpPr>
          <p:nvPr>
            <p:ph idx="1"/>
          </p:nvPr>
        </p:nvSpPr>
        <p:spPr/>
        <p:txBody>
          <a:bodyPr/>
          <a:lstStyle/>
          <a:p>
            <a:pPr lvl="0">
              <a:spcBef>
                <a:spcPts val="0"/>
              </a:spcBef>
              <a:buFont typeface="+mj-lt"/>
              <a:buAutoNum type="arabicPeriod"/>
            </a:pPr>
            <a:r>
              <a:rPr lang="en-US" dirty="0"/>
              <a:t>Why was it critical to be </a:t>
            </a:r>
            <a:r>
              <a:rPr lang="en-US" i="1" dirty="0"/>
              <a:t>“well pleasing to Him</a:t>
            </a:r>
            <a:r>
              <a:rPr lang="en-US" i="1" dirty="0" smtClean="0"/>
              <a:t>”</a:t>
            </a:r>
            <a:r>
              <a:rPr lang="en-US" dirty="0" smtClean="0"/>
              <a:t>?</a:t>
            </a:r>
          </a:p>
          <a:p>
            <a:pPr marL="0" indent="0">
              <a:spcBef>
                <a:spcPts val="0"/>
              </a:spcBef>
              <a:buNone/>
            </a:pPr>
            <a:r>
              <a:rPr lang="en-US" i="1" dirty="0" smtClean="0"/>
              <a:t>Therefore </a:t>
            </a:r>
            <a:r>
              <a:rPr lang="en-US" i="1" dirty="0"/>
              <a:t>we make it our aim, </a:t>
            </a:r>
            <a:r>
              <a:rPr lang="en-US" b="1" i="1" dirty="0"/>
              <a:t>whether present or absent, </a:t>
            </a:r>
            <a:r>
              <a:rPr lang="en-US" b="1" i="1" u="sng" dirty="0"/>
              <a:t>to be well pleasing to Him</a:t>
            </a:r>
            <a:r>
              <a:rPr lang="en-US" b="1" i="1" u="sng" dirty="0" smtClean="0"/>
              <a:t>. For </a:t>
            </a:r>
            <a:r>
              <a:rPr lang="en-US" b="1" i="1" u="sng" dirty="0">
                <a:solidFill>
                  <a:schemeClr val="accent1"/>
                </a:solidFill>
              </a:rPr>
              <a:t>we</a:t>
            </a:r>
            <a:r>
              <a:rPr lang="en-US" b="1" i="1" u="sng" dirty="0"/>
              <a:t> must </a:t>
            </a:r>
            <a:r>
              <a:rPr lang="en-US" b="1" i="1" u="sng" dirty="0">
                <a:solidFill>
                  <a:schemeClr val="accent1"/>
                </a:solidFill>
              </a:rPr>
              <a:t>all</a:t>
            </a:r>
            <a:r>
              <a:rPr lang="en-US" b="1" i="1" u="sng" dirty="0"/>
              <a:t> appear</a:t>
            </a:r>
            <a:r>
              <a:rPr lang="en-US" b="1" i="1" dirty="0"/>
              <a:t> before the judgment seat of Christ</a:t>
            </a:r>
            <a:r>
              <a:rPr lang="en-US" i="1" dirty="0"/>
              <a:t>, that </a:t>
            </a:r>
            <a:r>
              <a:rPr lang="en-US" b="1" i="1" dirty="0"/>
              <a:t>each one may receive the things done in the body, </a:t>
            </a:r>
            <a:r>
              <a:rPr lang="en-US" b="1" i="1" u="sng" dirty="0"/>
              <a:t>according to what he has done</a:t>
            </a:r>
            <a:r>
              <a:rPr lang="en-US" b="1" i="1" dirty="0"/>
              <a:t>, whether good or bad</a:t>
            </a:r>
            <a:r>
              <a:rPr lang="en-US" i="1" dirty="0"/>
              <a:t>. </a:t>
            </a:r>
            <a:r>
              <a:rPr lang="en-US" dirty="0" smtClean="0"/>
              <a:t>(</a:t>
            </a:r>
            <a:r>
              <a:rPr lang="en-US" b="1" dirty="0" smtClean="0">
                <a:solidFill>
                  <a:schemeClr val="accent1"/>
                </a:solidFill>
              </a:rPr>
              <a:t>5:9-10</a:t>
            </a:r>
            <a:r>
              <a:rPr lang="en-US" dirty="0" smtClean="0"/>
              <a:t>)</a:t>
            </a:r>
            <a:endParaRPr lang="en-US" dirty="0"/>
          </a:p>
          <a:p>
            <a:pPr>
              <a:spcBef>
                <a:spcPts val="0"/>
              </a:spcBef>
            </a:pPr>
            <a:r>
              <a:rPr lang="en-US" dirty="0" smtClean="0"/>
              <a:t>Everyone – including the apostles – would be judged for their actions.</a:t>
            </a:r>
          </a:p>
          <a:p>
            <a:pPr>
              <a:spcBef>
                <a:spcPts val="0"/>
              </a:spcBef>
            </a:pPr>
            <a:r>
              <a:rPr lang="en-US" b="1" i="1" dirty="0" smtClean="0"/>
              <a:t>Not</a:t>
            </a:r>
            <a:r>
              <a:rPr lang="en-US" dirty="0" smtClean="0"/>
              <a:t> based on ancestors’ actions – </a:t>
            </a:r>
            <a:r>
              <a:rPr lang="en-US" b="1" i="1" dirty="0" smtClean="0"/>
              <a:t>no</a:t>
            </a:r>
            <a:r>
              <a:rPr lang="en-US" dirty="0" smtClean="0"/>
              <a:t> total, inherited depravity!</a:t>
            </a:r>
          </a:p>
          <a:p>
            <a:pPr>
              <a:spcBef>
                <a:spcPts val="0"/>
              </a:spcBef>
            </a:pPr>
            <a:r>
              <a:rPr lang="en-US" b="1" i="1" dirty="0" smtClean="0"/>
              <a:t>Not</a:t>
            </a:r>
            <a:r>
              <a:rPr lang="en-US" dirty="0" smtClean="0"/>
              <a:t> based on just on intent - but actions, </a:t>
            </a:r>
            <a:r>
              <a:rPr lang="en-US" i="1" dirty="0" smtClean="0"/>
              <a:t>“things done”</a:t>
            </a:r>
            <a:r>
              <a:rPr lang="en-US" dirty="0" smtClean="0"/>
              <a:t> (</a:t>
            </a:r>
            <a:r>
              <a:rPr lang="en-US" b="1" dirty="0" smtClean="0">
                <a:solidFill>
                  <a:schemeClr val="accent1"/>
                </a:solidFill>
              </a:rPr>
              <a:t>Mt.7:21-23</a:t>
            </a:r>
            <a:r>
              <a:rPr lang="en-US" dirty="0" smtClean="0"/>
              <a:t>)!</a:t>
            </a:r>
            <a:endParaRPr lang="en-US" b="1" i="1" dirty="0" smtClean="0"/>
          </a:p>
          <a:p>
            <a:pPr>
              <a:spcBef>
                <a:spcPts val="0"/>
              </a:spcBef>
            </a:pPr>
            <a:r>
              <a:rPr lang="en-US" dirty="0" smtClean="0"/>
              <a:t>Our individual judgment will be based on what we </a:t>
            </a:r>
            <a:r>
              <a:rPr lang="en-US" b="1" i="1" dirty="0" smtClean="0"/>
              <a:t>alone</a:t>
            </a:r>
            <a:r>
              <a:rPr lang="en-US" dirty="0" smtClean="0"/>
              <a:t> </a:t>
            </a:r>
            <a:r>
              <a:rPr lang="en-US" b="1" i="1" u="sng" dirty="0" smtClean="0"/>
              <a:t>do</a:t>
            </a:r>
            <a:r>
              <a:rPr lang="en-US" dirty="0" smtClean="0"/>
              <a:t> </a:t>
            </a:r>
            <a:r>
              <a:rPr lang="en-US" i="1" dirty="0" smtClean="0"/>
              <a:t>“in the body”</a:t>
            </a:r>
            <a:r>
              <a:rPr lang="en-US" dirty="0"/>
              <a:t> </a:t>
            </a:r>
            <a:r>
              <a:rPr lang="en-US" dirty="0" smtClean="0"/>
              <a:t>– not unconditional election!</a:t>
            </a:r>
          </a:p>
        </p:txBody>
      </p:sp>
    </p:spTree>
    <p:extLst>
      <p:ext uri="{BB962C8B-B14F-4D97-AF65-F5344CB8AC3E}">
        <p14:creationId xmlns:p14="http://schemas.microsoft.com/office/powerpoint/2010/main" val="7319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“Knowing the terror of the Lord”</a:t>
            </a:r>
            <a:endParaRPr lang="en-US" i="1" dirty="0"/>
          </a:p>
        </p:txBody>
      </p:sp>
      <p:sp>
        <p:nvSpPr>
          <p:cNvPr id="3" name="Content Placeholder 2"/>
          <p:cNvSpPr>
            <a:spLocks noGrp="1"/>
          </p:cNvSpPr>
          <p:nvPr>
            <p:ph idx="1"/>
          </p:nvPr>
        </p:nvSpPr>
        <p:spPr/>
        <p:txBody>
          <a:bodyPr/>
          <a:lstStyle/>
          <a:p>
            <a:pPr lvl="0">
              <a:spcBef>
                <a:spcPts val="200"/>
              </a:spcBef>
              <a:buFont typeface="+mj-lt"/>
              <a:buAutoNum type="arabicPeriod" startAt="2"/>
            </a:pPr>
            <a:r>
              <a:rPr lang="en-US" dirty="0"/>
              <a:t>Why did Paul preach the gospel with such urgency and fervor?</a:t>
            </a:r>
          </a:p>
          <a:p>
            <a:pPr marL="0" indent="0">
              <a:spcBef>
                <a:spcPts val="200"/>
              </a:spcBef>
              <a:buNone/>
            </a:pPr>
            <a:r>
              <a:rPr lang="en-US" b="1" i="1" u="sng" dirty="0" smtClean="0"/>
              <a:t>Knowing</a:t>
            </a:r>
            <a:r>
              <a:rPr lang="en-US" b="1" i="1" u="sng" dirty="0"/>
              <a:t>, therefore, the </a:t>
            </a:r>
            <a:r>
              <a:rPr lang="en-US" b="1" i="1" u="sng" dirty="0">
                <a:solidFill>
                  <a:schemeClr val="accent1"/>
                </a:solidFill>
              </a:rPr>
              <a:t>terror</a:t>
            </a:r>
            <a:r>
              <a:rPr lang="en-US" b="1" i="1" u="sng" dirty="0"/>
              <a:t> of the Lord</a:t>
            </a:r>
            <a:r>
              <a:rPr lang="en-US" b="1" i="1" dirty="0"/>
              <a:t>, we persuade men</a:t>
            </a:r>
            <a:r>
              <a:rPr lang="en-US" i="1" dirty="0"/>
              <a:t>; but </a:t>
            </a:r>
            <a:r>
              <a:rPr lang="en-US" b="1" i="1" dirty="0"/>
              <a:t>we are well known to God</a:t>
            </a:r>
            <a:r>
              <a:rPr lang="en-US" i="1" dirty="0"/>
              <a:t>, and </a:t>
            </a:r>
            <a:r>
              <a:rPr lang="en-US" b="1" i="1" dirty="0"/>
              <a:t>I </a:t>
            </a:r>
            <a:r>
              <a:rPr lang="en-US" b="1" i="1" u="sng" dirty="0"/>
              <a:t>also trust are well known in your consciences</a:t>
            </a:r>
            <a:r>
              <a:rPr lang="en-US" i="1" dirty="0"/>
              <a:t>. </a:t>
            </a:r>
            <a:r>
              <a:rPr lang="en-US" dirty="0" smtClean="0"/>
              <a:t>(</a:t>
            </a:r>
            <a:r>
              <a:rPr lang="en-US" b="1" dirty="0" smtClean="0">
                <a:solidFill>
                  <a:schemeClr val="accent1"/>
                </a:solidFill>
              </a:rPr>
              <a:t>5:11</a:t>
            </a:r>
            <a:r>
              <a:rPr lang="en-US" dirty="0" smtClean="0"/>
              <a:t>)</a:t>
            </a:r>
            <a:endParaRPr lang="en-US" dirty="0"/>
          </a:p>
          <a:p>
            <a:pPr>
              <a:spcBef>
                <a:spcPts val="200"/>
              </a:spcBef>
            </a:pPr>
            <a:r>
              <a:rPr lang="en-US" dirty="0" smtClean="0"/>
              <a:t>Because men were lost and in jeopardy!</a:t>
            </a:r>
          </a:p>
          <a:p>
            <a:pPr>
              <a:spcBef>
                <a:spcPts val="200"/>
              </a:spcBef>
            </a:pPr>
            <a:r>
              <a:rPr lang="en-US" dirty="0" smtClean="0"/>
              <a:t>What about God’s </a:t>
            </a:r>
            <a:r>
              <a:rPr lang="en-US" b="1" i="1" dirty="0" smtClean="0"/>
              <a:t>grace </a:t>
            </a:r>
            <a:r>
              <a:rPr lang="en-US" dirty="0" smtClean="0"/>
              <a:t>and</a:t>
            </a:r>
            <a:r>
              <a:rPr lang="en-US" b="1" i="1" dirty="0" smtClean="0"/>
              <a:t> mercy </a:t>
            </a:r>
            <a:r>
              <a:rPr lang="en-US" dirty="0" smtClean="0"/>
              <a:t>and</a:t>
            </a:r>
            <a:r>
              <a:rPr lang="en-US" b="1" i="1" dirty="0" smtClean="0"/>
              <a:t> love</a:t>
            </a:r>
            <a:r>
              <a:rPr lang="en-US" dirty="0" smtClean="0"/>
              <a:t>?!</a:t>
            </a:r>
          </a:p>
          <a:p>
            <a:pPr>
              <a:spcBef>
                <a:spcPts val="200"/>
              </a:spcBef>
            </a:pPr>
            <a:r>
              <a:rPr lang="en-US" dirty="0" smtClean="0"/>
              <a:t>Beyond the cross, the apostles’ ministry </a:t>
            </a:r>
            <a:r>
              <a:rPr lang="en-US" b="1" i="1" dirty="0" smtClean="0"/>
              <a:t>was</a:t>
            </a:r>
            <a:r>
              <a:rPr lang="en-US" dirty="0" smtClean="0"/>
              <a:t> God’s grace, mercy, and love (</a:t>
            </a:r>
            <a:r>
              <a:rPr lang="en-US" b="1" dirty="0" smtClean="0">
                <a:solidFill>
                  <a:schemeClr val="accent1"/>
                </a:solidFill>
              </a:rPr>
              <a:t>2:14-16; 4:3-11</a:t>
            </a:r>
            <a:r>
              <a:rPr lang="en-US" dirty="0" smtClean="0"/>
              <a:t>).  If rejected, there only remains </a:t>
            </a:r>
            <a:r>
              <a:rPr lang="en-US" i="1" dirty="0" smtClean="0"/>
              <a:t>“</a:t>
            </a:r>
            <a:r>
              <a:rPr lang="en-US" b="1" i="1" dirty="0" smtClean="0">
                <a:solidFill>
                  <a:schemeClr val="accent1"/>
                </a:solidFill>
              </a:rPr>
              <a:t>terror</a:t>
            </a:r>
            <a:r>
              <a:rPr lang="en-US" i="1" dirty="0" smtClean="0"/>
              <a:t>”</a:t>
            </a:r>
            <a:r>
              <a:rPr lang="en-US" dirty="0" smtClean="0"/>
              <a:t>!</a:t>
            </a:r>
          </a:p>
          <a:p>
            <a:pPr>
              <a:spcBef>
                <a:spcPts val="200"/>
              </a:spcBef>
            </a:pPr>
            <a:r>
              <a:rPr lang="en-US" dirty="0"/>
              <a:t>If the apostles reacted to the Lord’s terror, then why should we </a:t>
            </a:r>
            <a:r>
              <a:rPr lang="en-US" b="1" i="1" dirty="0"/>
              <a:t>not</a:t>
            </a:r>
            <a:r>
              <a:rPr lang="en-US" dirty="0" smtClean="0"/>
              <a:t>?</a:t>
            </a:r>
          </a:p>
          <a:p>
            <a:pPr>
              <a:spcBef>
                <a:spcPts val="200"/>
              </a:spcBef>
            </a:pPr>
            <a:r>
              <a:rPr lang="en-US" dirty="0" smtClean="0"/>
              <a:t>Applications?  Lessons for us?</a:t>
            </a:r>
            <a:endParaRPr lang="en-US" dirty="0"/>
          </a:p>
        </p:txBody>
      </p:sp>
    </p:spTree>
    <p:extLst>
      <p:ext uri="{BB962C8B-B14F-4D97-AF65-F5344CB8AC3E}">
        <p14:creationId xmlns:p14="http://schemas.microsoft.com/office/powerpoint/2010/main" val="519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boast on our behalf”</a:t>
            </a:r>
            <a:endParaRPr lang="en-US" i="1" dirty="0"/>
          </a:p>
        </p:txBody>
      </p:sp>
      <p:sp>
        <p:nvSpPr>
          <p:cNvPr id="3" name="Content Placeholder 2"/>
          <p:cNvSpPr>
            <a:spLocks noGrp="1"/>
          </p:cNvSpPr>
          <p:nvPr>
            <p:ph idx="1"/>
          </p:nvPr>
        </p:nvSpPr>
        <p:spPr/>
        <p:txBody>
          <a:bodyPr/>
          <a:lstStyle/>
          <a:p>
            <a:pPr lvl="0">
              <a:lnSpc>
                <a:spcPct val="95000"/>
              </a:lnSpc>
              <a:spcBef>
                <a:spcPts val="0"/>
              </a:spcBef>
              <a:buFont typeface="+mj-lt"/>
              <a:buAutoNum type="arabicPeriod" startAt="4"/>
            </a:pPr>
            <a:r>
              <a:rPr lang="en-US" dirty="0"/>
              <a:t>Was Paul defending himself to the Corinthians?  Explain.</a:t>
            </a:r>
          </a:p>
          <a:p>
            <a:pPr marL="0" indent="0">
              <a:lnSpc>
                <a:spcPct val="95000"/>
              </a:lnSpc>
              <a:spcBef>
                <a:spcPts val="0"/>
              </a:spcBef>
              <a:buNone/>
            </a:pPr>
            <a:r>
              <a:rPr lang="en-US" i="1" dirty="0" smtClean="0"/>
              <a:t>For </a:t>
            </a:r>
            <a:r>
              <a:rPr lang="en-US" b="1" i="1" dirty="0"/>
              <a:t>we </a:t>
            </a:r>
            <a:r>
              <a:rPr lang="en-US" b="1" i="1" u="sng" dirty="0"/>
              <a:t>do not commend ourselves</a:t>
            </a:r>
            <a:r>
              <a:rPr lang="en-US" b="1" i="1" dirty="0"/>
              <a:t> again to you, but </a:t>
            </a:r>
            <a:r>
              <a:rPr lang="en-US" b="1" i="1" u="sng" dirty="0"/>
              <a:t>give you opportunity to boast</a:t>
            </a:r>
            <a:r>
              <a:rPr lang="en-US" b="1" i="1" dirty="0"/>
              <a:t> on our behalf, that you </a:t>
            </a:r>
            <a:r>
              <a:rPr lang="en-US" b="1" i="1" u="sng" dirty="0"/>
              <a:t>may have an answer</a:t>
            </a:r>
            <a:r>
              <a:rPr lang="en-US" b="1" i="1" dirty="0"/>
              <a:t> for those who </a:t>
            </a:r>
            <a:r>
              <a:rPr lang="en-US" b="1" i="1" u="sng" dirty="0"/>
              <a:t>boast in appearance and not in heart</a:t>
            </a:r>
            <a:r>
              <a:rPr lang="en-US" i="1" dirty="0" smtClean="0"/>
              <a:t>.  For </a:t>
            </a:r>
            <a:r>
              <a:rPr lang="en-US" b="1" i="1" u="sng" dirty="0"/>
              <a:t>if</a:t>
            </a:r>
            <a:r>
              <a:rPr lang="en-US" b="1" i="1" dirty="0"/>
              <a:t> we are beside ourselves, </a:t>
            </a:r>
            <a:r>
              <a:rPr lang="en-US" b="1" i="1" u="sng" dirty="0"/>
              <a:t>it is for God</a:t>
            </a:r>
            <a:r>
              <a:rPr lang="en-US" i="1" dirty="0"/>
              <a:t>; or </a:t>
            </a:r>
            <a:r>
              <a:rPr lang="en-US" b="1" i="1" u="sng" dirty="0"/>
              <a:t>if</a:t>
            </a:r>
            <a:r>
              <a:rPr lang="en-US" b="1" i="1" dirty="0"/>
              <a:t> we are of sound mind, </a:t>
            </a:r>
            <a:r>
              <a:rPr lang="en-US" b="1" i="1" u="sng" dirty="0"/>
              <a:t>it is for you</a:t>
            </a:r>
            <a:r>
              <a:rPr lang="en-US" i="1" dirty="0" smtClean="0"/>
              <a:t>. </a:t>
            </a:r>
            <a:r>
              <a:rPr lang="en-US" dirty="0" smtClean="0"/>
              <a:t>(</a:t>
            </a:r>
            <a:r>
              <a:rPr lang="en-US" b="1" dirty="0" smtClean="0">
                <a:solidFill>
                  <a:schemeClr val="accent1"/>
                </a:solidFill>
              </a:rPr>
              <a:t>5:12-13</a:t>
            </a:r>
            <a:r>
              <a:rPr lang="en-US" dirty="0" smtClean="0"/>
              <a:t>)</a:t>
            </a:r>
            <a:endParaRPr lang="en-US" dirty="0"/>
          </a:p>
          <a:p>
            <a:pPr>
              <a:lnSpc>
                <a:spcPct val="95000"/>
              </a:lnSpc>
              <a:spcBef>
                <a:spcPts val="0"/>
              </a:spcBef>
            </a:pPr>
            <a:r>
              <a:rPr lang="en-US" dirty="0" smtClean="0"/>
              <a:t>No, he was providing a defense to those, who </a:t>
            </a:r>
            <a:r>
              <a:rPr lang="en-US" b="1" i="1" dirty="0" smtClean="0"/>
              <a:t>wanted</a:t>
            </a:r>
            <a:r>
              <a:rPr lang="en-US" dirty="0" smtClean="0"/>
              <a:t> to defend him.</a:t>
            </a:r>
          </a:p>
          <a:p>
            <a:pPr marL="0" indent="0">
              <a:lnSpc>
                <a:spcPct val="95000"/>
              </a:lnSpc>
              <a:spcBef>
                <a:spcPts val="0"/>
              </a:spcBef>
              <a:buNone/>
            </a:pPr>
            <a:r>
              <a:rPr lang="en-US" i="1" dirty="0"/>
              <a:t>But the LORD said to Samuel, </a:t>
            </a:r>
            <a:r>
              <a:rPr lang="en-US" i="1" dirty="0" smtClean="0"/>
              <a:t>“</a:t>
            </a:r>
            <a:r>
              <a:rPr lang="en-US" b="1" i="1" dirty="0" smtClean="0"/>
              <a:t>Do </a:t>
            </a:r>
            <a:r>
              <a:rPr lang="en-US" b="1" i="1" dirty="0"/>
              <a:t>not look at his appearance </a:t>
            </a:r>
            <a:r>
              <a:rPr lang="en-US" i="1" dirty="0"/>
              <a:t>or at the height of his stature, because I have refused him. </a:t>
            </a:r>
            <a:r>
              <a:rPr lang="en-US" b="1" i="1" dirty="0"/>
              <a:t>For the LORD does not see as man sees</a:t>
            </a:r>
            <a:r>
              <a:rPr lang="en-US" i="1" dirty="0"/>
              <a:t>; for </a:t>
            </a:r>
            <a:r>
              <a:rPr lang="en-US" b="1" i="1" dirty="0"/>
              <a:t>man looks at the </a:t>
            </a:r>
            <a:r>
              <a:rPr lang="en-US" b="1" i="1" u="sng" dirty="0"/>
              <a:t>outward appearance</a:t>
            </a:r>
            <a:r>
              <a:rPr lang="en-US" b="1" i="1" dirty="0"/>
              <a:t>, but </a:t>
            </a:r>
            <a:r>
              <a:rPr lang="en-US" b="1" i="1" u="sng" dirty="0"/>
              <a:t>the LORD looks at the heart</a:t>
            </a:r>
            <a:r>
              <a:rPr lang="en-US" i="1" dirty="0" smtClean="0"/>
              <a:t>.”</a:t>
            </a:r>
            <a:r>
              <a:rPr lang="en-US" dirty="0" smtClean="0"/>
              <a:t> </a:t>
            </a:r>
            <a:r>
              <a:rPr lang="en-US" dirty="0"/>
              <a:t>(</a:t>
            </a:r>
            <a:r>
              <a:rPr lang="en-US" b="1" dirty="0">
                <a:solidFill>
                  <a:schemeClr val="accent1"/>
                </a:solidFill>
              </a:rPr>
              <a:t>I Samuel </a:t>
            </a:r>
            <a:r>
              <a:rPr lang="en-US" b="1" dirty="0" smtClean="0">
                <a:solidFill>
                  <a:schemeClr val="accent1"/>
                </a:solidFill>
              </a:rPr>
              <a:t>16:7</a:t>
            </a:r>
            <a:r>
              <a:rPr lang="en-US" dirty="0" smtClean="0"/>
              <a:t>)</a:t>
            </a:r>
            <a:endParaRPr lang="en-US" dirty="0"/>
          </a:p>
        </p:txBody>
      </p:sp>
    </p:spTree>
    <p:extLst>
      <p:ext uri="{BB962C8B-B14F-4D97-AF65-F5344CB8AC3E}">
        <p14:creationId xmlns:p14="http://schemas.microsoft.com/office/powerpoint/2010/main" val="35403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boast on our behalf”</a:t>
            </a:r>
            <a:endParaRPr lang="en-US" i="1" dirty="0"/>
          </a:p>
        </p:txBody>
      </p:sp>
      <p:sp>
        <p:nvSpPr>
          <p:cNvPr id="3" name="Content Placeholder 2"/>
          <p:cNvSpPr>
            <a:spLocks noGrp="1"/>
          </p:cNvSpPr>
          <p:nvPr>
            <p:ph idx="1"/>
          </p:nvPr>
        </p:nvSpPr>
        <p:spPr/>
        <p:txBody>
          <a:bodyPr/>
          <a:lstStyle/>
          <a:p>
            <a:pPr lvl="0">
              <a:lnSpc>
                <a:spcPct val="95000"/>
              </a:lnSpc>
              <a:spcBef>
                <a:spcPts val="0"/>
              </a:spcBef>
              <a:buFont typeface="+mj-lt"/>
              <a:buAutoNum type="arabicPeriod" startAt="4"/>
            </a:pPr>
            <a:r>
              <a:rPr lang="en-US" dirty="0"/>
              <a:t>Was Paul defending himself to the Corinthians?  Explain.</a:t>
            </a:r>
          </a:p>
          <a:p>
            <a:pPr marL="0" indent="0">
              <a:lnSpc>
                <a:spcPct val="95000"/>
              </a:lnSpc>
              <a:spcBef>
                <a:spcPts val="0"/>
              </a:spcBef>
              <a:buNone/>
            </a:pPr>
            <a:r>
              <a:rPr lang="en-US" i="1" dirty="0" smtClean="0"/>
              <a:t>For </a:t>
            </a:r>
            <a:r>
              <a:rPr lang="en-US" b="1" i="1" dirty="0"/>
              <a:t>we </a:t>
            </a:r>
            <a:r>
              <a:rPr lang="en-US" b="1" i="1" u="sng" dirty="0"/>
              <a:t>do not commend ourselves</a:t>
            </a:r>
            <a:r>
              <a:rPr lang="en-US" b="1" i="1" dirty="0"/>
              <a:t> again to you, but </a:t>
            </a:r>
            <a:r>
              <a:rPr lang="en-US" b="1" i="1" u="sng" dirty="0"/>
              <a:t>give you opportunity to boast</a:t>
            </a:r>
            <a:r>
              <a:rPr lang="en-US" b="1" i="1" dirty="0"/>
              <a:t> on our behalf, that you </a:t>
            </a:r>
            <a:r>
              <a:rPr lang="en-US" b="1" i="1" u="sng" dirty="0"/>
              <a:t>may have an answer</a:t>
            </a:r>
            <a:r>
              <a:rPr lang="en-US" b="1" i="1" dirty="0"/>
              <a:t> for those who </a:t>
            </a:r>
            <a:r>
              <a:rPr lang="en-US" b="1" i="1" u="sng" dirty="0"/>
              <a:t>boast in appearance and not in heart</a:t>
            </a:r>
            <a:r>
              <a:rPr lang="en-US" i="1" dirty="0" smtClean="0"/>
              <a:t>.  For </a:t>
            </a:r>
            <a:r>
              <a:rPr lang="en-US" b="1" i="1" u="sng" dirty="0"/>
              <a:t>if</a:t>
            </a:r>
            <a:r>
              <a:rPr lang="en-US" b="1" i="1" dirty="0"/>
              <a:t> we are beside ourselves, </a:t>
            </a:r>
            <a:r>
              <a:rPr lang="en-US" b="1" i="1" u="sng" dirty="0"/>
              <a:t>it is for God</a:t>
            </a:r>
            <a:r>
              <a:rPr lang="en-US" i="1" dirty="0"/>
              <a:t>; or </a:t>
            </a:r>
            <a:r>
              <a:rPr lang="en-US" b="1" i="1" u="sng" dirty="0"/>
              <a:t>if</a:t>
            </a:r>
            <a:r>
              <a:rPr lang="en-US" b="1" i="1" dirty="0"/>
              <a:t> we are of sound mind, </a:t>
            </a:r>
            <a:r>
              <a:rPr lang="en-US" b="1" i="1" u="sng" dirty="0"/>
              <a:t>it is for you</a:t>
            </a:r>
            <a:r>
              <a:rPr lang="en-US" i="1" dirty="0" smtClean="0"/>
              <a:t>. </a:t>
            </a:r>
            <a:r>
              <a:rPr lang="en-US" dirty="0" smtClean="0"/>
              <a:t>(</a:t>
            </a:r>
            <a:r>
              <a:rPr lang="en-US" b="1" dirty="0" smtClean="0">
                <a:solidFill>
                  <a:schemeClr val="accent1"/>
                </a:solidFill>
              </a:rPr>
              <a:t>5:12-13</a:t>
            </a:r>
            <a:r>
              <a:rPr lang="en-US" dirty="0" smtClean="0"/>
              <a:t>)</a:t>
            </a:r>
            <a:endParaRPr lang="en-US" dirty="0"/>
          </a:p>
          <a:p>
            <a:pPr>
              <a:lnSpc>
                <a:spcPct val="95000"/>
              </a:lnSpc>
              <a:spcBef>
                <a:spcPts val="0"/>
              </a:spcBef>
            </a:pPr>
            <a:r>
              <a:rPr lang="en-US" dirty="0" smtClean="0"/>
              <a:t>No, he was providing a defense to those, who </a:t>
            </a:r>
            <a:r>
              <a:rPr lang="en-US" b="1" i="1" dirty="0" smtClean="0"/>
              <a:t>wanted</a:t>
            </a:r>
            <a:r>
              <a:rPr lang="en-US" dirty="0" smtClean="0"/>
              <a:t> to defend him.</a:t>
            </a:r>
          </a:p>
          <a:p>
            <a:pPr>
              <a:lnSpc>
                <a:spcPct val="95000"/>
              </a:lnSpc>
              <a:spcBef>
                <a:spcPts val="0"/>
              </a:spcBef>
            </a:pPr>
            <a:r>
              <a:rPr lang="en-US" dirty="0" smtClean="0"/>
              <a:t>Different basis in boast: </a:t>
            </a:r>
            <a:r>
              <a:rPr lang="en-US" i="1" dirty="0" smtClean="0"/>
              <a:t>“appearance”</a:t>
            </a:r>
            <a:r>
              <a:rPr lang="en-US" dirty="0" smtClean="0"/>
              <a:t> versus </a:t>
            </a:r>
            <a:r>
              <a:rPr lang="en-US" i="1" dirty="0" smtClean="0"/>
              <a:t>“heart”</a:t>
            </a:r>
            <a:r>
              <a:rPr lang="en-US" dirty="0" smtClean="0"/>
              <a:t> (</a:t>
            </a:r>
            <a:r>
              <a:rPr lang="en-US" b="1" dirty="0" smtClean="0">
                <a:solidFill>
                  <a:schemeClr val="accent1"/>
                </a:solidFill>
              </a:rPr>
              <a:t>I Sam. 16:7</a:t>
            </a:r>
            <a:r>
              <a:rPr lang="en-US" dirty="0" smtClean="0"/>
              <a:t>).</a:t>
            </a:r>
          </a:p>
          <a:p>
            <a:pPr>
              <a:lnSpc>
                <a:spcPct val="95000"/>
              </a:lnSpc>
              <a:spcBef>
                <a:spcPts val="0"/>
              </a:spcBef>
            </a:pPr>
            <a:r>
              <a:rPr lang="en-US" dirty="0" smtClean="0"/>
              <a:t>Explains why Paul chose the course of defense pursued in this epistle.</a:t>
            </a:r>
          </a:p>
          <a:p>
            <a:pPr>
              <a:lnSpc>
                <a:spcPct val="95000"/>
              </a:lnSpc>
              <a:spcBef>
                <a:spcPts val="0"/>
              </a:spcBef>
            </a:pPr>
            <a:r>
              <a:rPr lang="en-US" dirty="0" smtClean="0"/>
              <a:t>Paul was confident in his correctness.  They only benefited, </a:t>
            </a:r>
            <a:r>
              <a:rPr lang="en-US" b="1" i="1" dirty="0" smtClean="0"/>
              <a:t>if</a:t>
            </a:r>
            <a:r>
              <a:rPr lang="en-US" dirty="0" smtClean="0"/>
              <a:t>  they recognized Paul as being of </a:t>
            </a:r>
            <a:r>
              <a:rPr lang="en-US" i="1" dirty="0" smtClean="0"/>
              <a:t>“sound mind”</a:t>
            </a:r>
            <a:r>
              <a:rPr lang="en-US" dirty="0" smtClean="0"/>
              <a:t> (</a:t>
            </a:r>
            <a:r>
              <a:rPr lang="en-US" b="1" dirty="0" smtClean="0">
                <a:solidFill>
                  <a:schemeClr val="accent1"/>
                </a:solidFill>
              </a:rPr>
              <a:t>Acts 26:24-25</a:t>
            </a:r>
            <a:r>
              <a:rPr lang="en-US" dirty="0" smtClean="0"/>
              <a:t>).</a:t>
            </a:r>
            <a:endParaRPr lang="en-US" dirty="0"/>
          </a:p>
        </p:txBody>
      </p:sp>
    </p:spTree>
    <p:extLst>
      <p:ext uri="{BB962C8B-B14F-4D97-AF65-F5344CB8AC3E}">
        <p14:creationId xmlns:p14="http://schemas.microsoft.com/office/powerpoint/2010/main" val="404608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Logically Compelling Love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n-US" dirty="0"/>
              <a:t>What can we conclude from the fact that </a:t>
            </a:r>
            <a:r>
              <a:rPr lang="en-US" i="1" dirty="0"/>
              <a:t>“One died for all</a:t>
            </a:r>
            <a:r>
              <a:rPr lang="en-US" i="1" dirty="0" smtClean="0"/>
              <a:t>”</a:t>
            </a:r>
            <a:r>
              <a:rPr lang="en-US" dirty="0" smtClean="0"/>
              <a:t>?</a:t>
            </a:r>
          </a:p>
          <a:p>
            <a:pPr marL="0" lvl="0" indent="0">
              <a:buNone/>
            </a:pPr>
            <a:r>
              <a:rPr lang="en-US" b="1" i="1" dirty="0" smtClean="0"/>
              <a:t>For </a:t>
            </a:r>
            <a:r>
              <a:rPr lang="en-US" b="1" i="1" dirty="0"/>
              <a:t>the </a:t>
            </a:r>
            <a:r>
              <a:rPr lang="en-US" b="1" i="1" u="sng" dirty="0"/>
              <a:t>love of Christ compels us</a:t>
            </a:r>
            <a:r>
              <a:rPr lang="en-US" b="1" i="1" dirty="0"/>
              <a:t>, because we judge thus: that if One died for all, </a:t>
            </a:r>
            <a:r>
              <a:rPr lang="en-US" b="1" i="1" u="sng" dirty="0"/>
              <a:t>then all died</a:t>
            </a:r>
            <a:r>
              <a:rPr lang="en-US" i="1" dirty="0" smtClean="0"/>
              <a:t>; and </a:t>
            </a:r>
            <a:r>
              <a:rPr lang="en-US" i="1" dirty="0"/>
              <a:t>He died for all, that those who live should live no longer for themselves, but for Him who died for them and rose again</a:t>
            </a:r>
            <a:r>
              <a:rPr lang="en-US" i="1" dirty="0" smtClean="0"/>
              <a:t>.  Therefore</a:t>
            </a:r>
            <a:r>
              <a:rPr lang="en-US" i="1" dirty="0"/>
              <a:t>, from now on, we regard no one according to the flesh. Even though we have known Christ according to the flesh, yet now we know Him thus no longer.</a:t>
            </a:r>
            <a:r>
              <a:rPr lang="en-US" dirty="0"/>
              <a:t> </a:t>
            </a:r>
            <a:r>
              <a:rPr lang="en-US" dirty="0" smtClean="0"/>
              <a:t>(</a:t>
            </a:r>
            <a:r>
              <a:rPr lang="en-US" b="1" dirty="0" smtClean="0">
                <a:solidFill>
                  <a:schemeClr val="accent1"/>
                </a:solidFill>
              </a:rPr>
              <a:t>5:14-16</a:t>
            </a:r>
            <a:r>
              <a:rPr lang="en-US" dirty="0" smtClean="0"/>
              <a:t>)</a:t>
            </a:r>
            <a:endParaRPr lang="en-US" dirty="0"/>
          </a:p>
          <a:p>
            <a:pPr lvl="0"/>
            <a:r>
              <a:rPr lang="en-US" b="1" i="1" dirty="0" smtClean="0"/>
              <a:t>Inference:</a:t>
            </a:r>
            <a:r>
              <a:rPr lang="en-US" dirty="0" smtClean="0"/>
              <a:t>  Why would one die for those </a:t>
            </a:r>
            <a:r>
              <a:rPr lang="en-US" b="1" i="1" dirty="0" smtClean="0"/>
              <a:t>not</a:t>
            </a:r>
            <a:r>
              <a:rPr lang="en-US" dirty="0" smtClean="0"/>
              <a:t> in danger of death?  If Jesus died </a:t>
            </a:r>
            <a:r>
              <a:rPr lang="en-US" b="1" i="1" dirty="0" smtClean="0"/>
              <a:t>for all</a:t>
            </a:r>
            <a:r>
              <a:rPr lang="en-US" dirty="0" smtClean="0"/>
              <a:t>, then </a:t>
            </a:r>
            <a:r>
              <a:rPr lang="en-US" b="1" i="1" dirty="0" smtClean="0"/>
              <a:t>all</a:t>
            </a:r>
            <a:r>
              <a:rPr lang="en-US" dirty="0" smtClean="0"/>
              <a:t> must have </a:t>
            </a:r>
            <a:r>
              <a:rPr lang="en-US" b="1" i="1" dirty="0" smtClean="0"/>
              <a:t>already</a:t>
            </a:r>
            <a:r>
              <a:rPr lang="en-US" dirty="0" smtClean="0"/>
              <a:t> been as good as dead!</a:t>
            </a:r>
          </a:p>
          <a:p>
            <a:pPr lvl="0"/>
            <a:r>
              <a:rPr lang="en-US" dirty="0" smtClean="0"/>
              <a:t>How would this </a:t>
            </a:r>
            <a:r>
              <a:rPr lang="en-US" i="1" dirty="0" smtClean="0"/>
              <a:t>“love of Christ”</a:t>
            </a:r>
            <a:r>
              <a:rPr lang="en-US" dirty="0" smtClean="0"/>
              <a:t> compelled Paul? … What about us?</a:t>
            </a:r>
            <a:endParaRPr lang="en-US" dirty="0"/>
          </a:p>
        </p:txBody>
      </p:sp>
    </p:spTree>
    <p:extLst>
      <p:ext uri="{BB962C8B-B14F-4D97-AF65-F5344CB8AC3E}">
        <p14:creationId xmlns:p14="http://schemas.microsoft.com/office/powerpoint/2010/main" val="35578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Logically Compelling Love</a:t>
            </a:r>
            <a:endParaRPr lang="en-US" sz="4800" i="1" dirty="0"/>
          </a:p>
        </p:txBody>
      </p:sp>
      <p:sp>
        <p:nvSpPr>
          <p:cNvPr id="3" name="Content Placeholder 2"/>
          <p:cNvSpPr>
            <a:spLocks noGrp="1"/>
          </p:cNvSpPr>
          <p:nvPr>
            <p:ph idx="1"/>
          </p:nvPr>
        </p:nvSpPr>
        <p:spPr/>
        <p:txBody>
          <a:bodyPr/>
          <a:lstStyle/>
          <a:p>
            <a:pPr>
              <a:lnSpc>
                <a:spcPct val="90000"/>
              </a:lnSpc>
              <a:spcBef>
                <a:spcPts val="0"/>
              </a:spcBef>
            </a:pPr>
            <a:r>
              <a:rPr lang="en-US" dirty="0"/>
              <a:t>How would this </a:t>
            </a:r>
            <a:r>
              <a:rPr lang="en-US" i="1" dirty="0"/>
              <a:t>“love of Christ”</a:t>
            </a:r>
            <a:r>
              <a:rPr lang="en-US" dirty="0"/>
              <a:t> compelled Paul? … What about us?</a:t>
            </a:r>
          </a:p>
          <a:p>
            <a:pPr marL="0" lvl="0" indent="0">
              <a:lnSpc>
                <a:spcPct val="90000"/>
              </a:lnSpc>
              <a:spcBef>
                <a:spcPts val="0"/>
              </a:spcBef>
              <a:buNone/>
            </a:pPr>
            <a:r>
              <a:rPr lang="en-US" b="1" i="1" dirty="0" smtClean="0"/>
              <a:t>For </a:t>
            </a:r>
            <a:r>
              <a:rPr lang="en-US" b="1" i="1" dirty="0"/>
              <a:t>the </a:t>
            </a:r>
            <a:r>
              <a:rPr lang="en-US" b="1" i="1" u="sng" dirty="0"/>
              <a:t>love of Christ compels us</a:t>
            </a:r>
            <a:r>
              <a:rPr lang="en-US" b="1" i="1" dirty="0"/>
              <a:t>, because we judge thus: </a:t>
            </a:r>
            <a:r>
              <a:rPr lang="en-US" i="1" dirty="0"/>
              <a:t>that if One died for all, then all died</a:t>
            </a:r>
            <a:r>
              <a:rPr lang="en-US" i="1" dirty="0" smtClean="0"/>
              <a:t>; and </a:t>
            </a:r>
            <a:r>
              <a:rPr lang="en-US" i="1" dirty="0"/>
              <a:t>He died for all, </a:t>
            </a:r>
            <a:r>
              <a:rPr lang="en-US" b="1" i="1" dirty="0"/>
              <a:t>that those who live </a:t>
            </a:r>
            <a:r>
              <a:rPr lang="en-US" b="1" i="1" u="sng" dirty="0"/>
              <a:t>should live no longer for themselves, but for Him who died for them</a:t>
            </a:r>
            <a:r>
              <a:rPr lang="en-US" b="1" i="1" dirty="0"/>
              <a:t> and rose again</a:t>
            </a:r>
            <a:r>
              <a:rPr lang="en-US" b="1" i="1" dirty="0" smtClean="0"/>
              <a:t>.  </a:t>
            </a:r>
            <a:r>
              <a:rPr lang="en-US" i="1" dirty="0" smtClean="0"/>
              <a:t>Therefore</a:t>
            </a:r>
            <a:r>
              <a:rPr lang="en-US" i="1" dirty="0"/>
              <a:t>, from now on, we regard no one according to the flesh. Even though we have known Christ according to the flesh, yet now we know Him thus no longer.</a:t>
            </a:r>
            <a:r>
              <a:rPr lang="en-US" dirty="0"/>
              <a:t> </a:t>
            </a:r>
            <a:r>
              <a:rPr lang="en-US" dirty="0" smtClean="0"/>
              <a:t>(</a:t>
            </a:r>
            <a:r>
              <a:rPr lang="en-US" b="1" dirty="0" smtClean="0">
                <a:solidFill>
                  <a:schemeClr val="accent1"/>
                </a:solidFill>
              </a:rPr>
              <a:t>5:14-16</a:t>
            </a:r>
            <a:r>
              <a:rPr lang="en-US" dirty="0" smtClean="0"/>
              <a:t>)</a:t>
            </a:r>
            <a:endParaRPr lang="en-US" dirty="0"/>
          </a:p>
          <a:p>
            <a:pPr lvl="0">
              <a:lnSpc>
                <a:spcPct val="90000"/>
              </a:lnSpc>
              <a:spcBef>
                <a:spcPts val="0"/>
              </a:spcBef>
            </a:pPr>
            <a:r>
              <a:rPr lang="en-US" b="1" i="1" dirty="0" smtClean="0"/>
              <a:t>Inference:</a:t>
            </a:r>
            <a:r>
              <a:rPr lang="en-US" dirty="0" smtClean="0"/>
              <a:t>  If redeemed from death, then we </a:t>
            </a:r>
            <a:r>
              <a:rPr lang="en-US" b="1" i="1" dirty="0" smtClean="0"/>
              <a:t>belong</a:t>
            </a:r>
            <a:r>
              <a:rPr lang="en-US" dirty="0" smtClean="0"/>
              <a:t> to Him, and we </a:t>
            </a:r>
            <a:r>
              <a:rPr lang="en-US" b="1" i="1" dirty="0" smtClean="0"/>
              <a:t>must</a:t>
            </a:r>
            <a:r>
              <a:rPr lang="en-US" dirty="0" smtClean="0"/>
              <a:t> love what He loves as He loves.</a:t>
            </a:r>
          </a:p>
          <a:p>
            <a:pPr lvl="0">
              <a:lnSpc>
                <a:spcPct val="90000"/>
              </a:lnSpc>
              <a:spcBef>
                <a:spcPts val="0"/>
              </a:spcBef>
            </a:pPr>
            <a:r>
              <a:rPr lang="en-US" dirty="0" smtClean="0"/>
              <a:t>What does our life reveal about our love for those Christ died to save?</a:t>
            </a:r>
          </a:p>
          <a:p>
            <a:pPr lvl="0">
              <a:lnSpc>
                <a:spcPct val="90000"/>
              </a:lnSpc>
              <a:spcBef>
                <a:spcPts val="0"/>
              </a:spcBef>
            </a:pPr>
            <a:r>
              <a:rPr lang="en-US" dirty="0" smtClean="0"/>
              <a:t>Will we </a:t>
            </a:r>
            <a:r>
              <a:rPr lang="en-US" i="1" dirty="0" smtClean="0"/>
              <a:t>“feed His sheep”</a:t>
            </a:r>
            <a:r>
              <a:rPr lang="en-US" dirty="0" smtClean="0"/>
              <a:t> (</a:t>
            </a:r>
            <a:r>
              <a:rPr lang="en-US" b="1" dirty="0" smtClean="0">
                <a:solidFill>
                  <a:schemeClr val="accent1"/>
                </a:solidFill>
              </a:rPr>
              <a:t>John 21:15-17; 10:11-13; I Corinthians 13:8; I John 4:19-21</a:t>
            </a:r>
            <a:r>
              <a:rPr lang="en-US" dirty="0" smtClean="0"/>
              <a:t>)?</a:t>
            </a:r>
            <a:endParaRPr lang="en-US" dirty="0"/>
          </a:p>
        </p:txBody>
      </p:sp>
    </p:spTree>
    <p:extLst>
      <p:ext uri="{BB962C8B-B14F-4D97-AF65-F5344CB8AC3E}">
        <p14:creationId xmlns:p14="http://schemas.microsoft.com/office/powerpoint/2010/main" val="1946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smtClean="0"/>
              <a:t>“Regard no one according to flesh”</a:t>
            </a:r>
            <a:endParaRPr lang="en-US" sz="4800" i="1" dirty="0"/>
          </a:p>
        </p:txBody>
      </p:sp>
      <p:sp>
        <p:nvSpPr>
          <p:cNvPr id="3" name="Content Placeholder 2"/>
          <p:cNvSpPr>
            <a:spLocks noGrp="1"/>
          </p:cNvSpPr>
          <p:nvPr>
            <p:ph idx="1"/>
          </p:nvPr>
        </p:nvSpPr>
        <p:spPr/>
        <p:txBody>
          <a:bodyPr/>
          <a:lstStyle/>
          <a:p>
            <a:pPr lvl="0">
              <a:buFont typeface="+mj-lt"/>
              <a:buAutoNum type="arabicPeriod" startAt="6"/>
            </a:pPr>
            <a:r>
              <a:rPr lang="en-US" dirty="0"/>
              <a:t>How did this change Paul’s estimation of others?  How should it have affected the Corinthians?  How should it affect us?</a:t>
            </a:r>
          </a:p>
          <a:p>
            <a:pPr marL="0" lvl="0" indent="0">
              <a:lnSpc>
                <a:spcPct val="95000"/>
              </a:lnSpc>
              <a:spcBef>
                <a:spcPts val="0"/>
              </a:spcBef>
              <a:buNone/>
            </a:pPr>
            <a:r>
              <a:rPr lang="en-US" i="1" dirty="0" smtClean="0"/>
              <a:t>For </a:t>
            </a:r>
            <a:r>
              <a:rPr lang="en-US" i="1" dirty="0"/>
              <a:t>the love of Christ compels us, because we judge thus: that if One died for all, then all died</a:t>
            </a:r>
            <a:r>
              <a:rPr lang="en-US" i="1" dirty="0" smtClean="0"/>
              <a:t>; and </a:t>
            </a:r>
            <a:r>
              <a:rPr lang="en-US" i="1" dirty="0"/>
              <a:t>He died for all, that </a:t>
            </a:r>
            <a:r>
              <a:rPr lang="en-US" b="1" i="1" dirty="0"/>
              <a:t>those who live should live</a:t>
            </a:r>
            <a:r>
              <a:rPr lang="en-US" i="1" dirty="0"/>
              <a:t> no longer for themselves, but </a:t>
            </a:r>
            <a:r>
              <a:rPr lang="en-US" b="1" i="1" dirty="0"/>
              <a:t>for Him </a:t>
            </a:r>
            <a:r>
              <a:rPr lang="en-US" i="1" dirty="0"/>
              <a:t>who died for them and rose again</a:t>
            </a:r>
            <a:r>
              <a:rPr lang="en-US" i="1" dirty="0" smtClean="0"/>
              <a:t>.  </a:t>
            </a:r>
            <a:r>
              <a:rPr lang="en-US" b="1" i="1" u="sng" dirty="0" smtClean="0"/>
              <a:t>Therefore</a:t>
            </a:r>
            <a:r>
              <a:rPr lang="en-US" b="1" i="1" dirty="0"/>
              <a:t>, from now on, we regard </a:t>
            </a:r>
            <a:r>
              <a:rPr lang="en-US" b="1" i="1" u="sng" dirty="0"/>
              <a:t>no one according to the flesh</a:t>
            </a:r>
            <a:r>
              <a:rPr lang="en-US" i="1" dirty="0"/>
              <a:t>. Even though we have known Christ according to the flesh, yet now we know Him thus no longer.</a:t>
            </a:r>
            <a:r>
              <a:rPr lang="en-US" dirty="0"/>
              <a:t> </a:t>
            </a:r>
            <a:r>
              <a:rPr lang="en-US" dirty="0" smtClean="0"/>
              <a:t>(</a:t>
            </a:r>
            <a:r>
              <a:rPr lang="en-US" b="1" dirty="0" smtClean="0">
                <a:solidFill>
                  <a:schemeClr val="accent1"/>
                </a:solidFill>
              </a:rPr>
              <a:t>5:14-16</a:t>
            </a:r>
            <a:r>
              <a:rPr lang="en-US" dirty="0" smtClean="0"/>
              <a:t>)</a:t>
            </a:r>
            <a:endParaRPr lang="en-US" dirty="0"/>
          </a:p>
          <a:p>
            <a:pPr lvl="0">
              <a:lnSpc>
                <a:spcPct val="95000"/>
              </a:lnSpc>
              <a:spcBef>
                <a:spcPts val="0"/>
              </a:spcBef>
            </a:pPr>
            <a:r>
              <a:rPr lang="en-US" dirty="0" smtClean="0"/>
              <a:t>We must learn to </a:t>
            </a:r>
            <a:r>
              <a:rPr lang="en-US" b="1" i="1" u="sng" dirty="0" smtClean="0"/>
              <a:t>see</a:t>
            </a:r>
            <a:r>
              <a:rPr lang="en-US" dirty="0" smtClean="0"/>
              <a:t> people differently (</a:t>
            </a:r>
            <a:r>
              <a:rPr lang="en-US" b="1" dirty="0" smtClean="0">
                <a:solidFill>
                  <a:schemeClr val="accent1"/>
                </a:solidFill>
              </a:rPr>
              <a:t>Mark 10:21</a:t>
            </a:r>
            <a:r>
              <a:rPr lang="en-US" dirty="0" smtClean="0"/>
              <a:t>).  Have we?</a:t>
            </a:r>
          </a:p>
          <a:p>
            <a:pPr lvl="0">
              <a:lnSpc>
                <a:spcPct val="95000"/>
              </a:lnSpc>
              <a:spcBef>
                <a:spcPts val="0"/>
              </a:spcBef>
            </a:pPr>
            <a:r>
              <a:rPr lang="en-US" dirty="0" smtClean="0"/>
              <a:t>We see them </a:t>
            </a:r>
            <a:r>
              <a:rPr lang="en-US" b="1" i="1" dirty="0" smtClean="0"/>
              <a:t>as</a:t>
            </a:r>
            <a:r>
              <a:rPr lang="en-US" dirty="0" smtClean="0"/>
              <a:t> rivals, targets, predators, needs, desires, customers?</a:t>
            </a:r>
          </a:p>
          <a:p>
            <a:pPr lvl="0">
              <a:lnSpc>
                <a:spcPct val="95000"/>
              </a:lnSpc>
              <a:spcBef>
                <a:spcPts val="0"/>
              </a:spcBef>
            </a:pPr>
            <a:r>
              <a:rPr lang="en-US" dirty="0" smtClean="0"/>
              <a:t>Or, </a:t>
            </a:r>
            <a:r>
              <a:rPr lang="en-US" b="1" i="1" dirty="0" smtClean="0"/>
              <a:t>as</a:t>
            </a:r>
            <a:r>
              <a:rPr lang="en-US" dirty="0" smtClean="0"/>
              <a:t> souls for whom Christ – our Lord – died in divine love?</a:t>
            </a:r>
            <a:endParaRPr lang="en-US" dirty="0"/>
          </a:p>
        </p:txBody>
      </p:sp>
    </p:spTree>
    <p:extLst>
      <p:ext uri="{BB962C8B-B14F-4D97-AF65-F5344CB8AC3E}">
        <p14:creationId xmlns:p14="http://schemas.microsoft.com/office/powerpoint/2010/main" val="36344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“All Things </a:t>
            </a:r>
            <a:r>
              <a:rPr lang="en-US" i="1" dirty="0"/>
              <a:t>H</a:t>
            </a:r>
            <a:r>
              <a:rPr lang="en-US" i="1" dirty="0" smtClean="0"/>
              <a:t>ave </a:t>
            </a:r>
            <a:r>
              <a:rPr lang="en-US" i="1" dirty="0"/>
              <a:t>B</a:t>
            </a:r>
            <a:r>
              <a:rPr lang="en-US" i="1" dirty="0" smtClean="0"/>
              <a:t>ecome New”</a:t>
            </a:r>
            <a:endParaRPr lang="en-US" i="1" dirty="0"/>
          </a:p>
        </p:txBody>
      </p:sp>
      <p:sp>
        <p:nvSpPr>
          <p:cNvPr id="3" name="Content Placeholder 2"/>
          <p:cNvSpPr>
            <a:spLocks noGrp="1"/>
          </p:cNvSpPr>
          <p:nvPr>
            <p:ph idx="1"/>
          </p:nvPr>
        </p:nvSpPr>
        <p:spPr/>
        <p:txBody>
          <a:bodyPr/>
          <a:lstStyle/>
          <a:p>
            <a:pPr marL="0" indent="0">
              <a:buNone/>
            </a:pPr>
            <a:r>
              <a:rPr lang="en-US" b="1" i="1" dirty="0" smtClean="0"/>
              <a:t>Therefore, </a:t>
            </a:r>
            <a:r>
              <a:rPr lang="en-US" b="1" i="1" u="sng" dirty="0" smtClean="0"/>
              <a:t>if anyone is in Christ, he is a new creation</a:t>
            </a:r>
            <a:r>
              <a:rPr lang="en-US" i="1" dirty="0" smtClean="0"/>
              <a:t>; </a:t>
            </a:r>
            <a:r>
              <a:rPr lang="en-US" b="1" i="1" dirty="0" smtClean="0"/>
              <a:t>old things have passed away; behold, </a:t>
            </a:r>
            <a:r>
              <a:rPr lang="en-US" b="1" i="1" u="sng" dirty="0" smtClean="0"/>
              <a:t>all things have become new</a:t>
            </a:r>
            <a:r>
              <a:rPr lang="en-US" i="1" dirty="0" smtClean="0"/>
              <a:t>. </a:t>
            </a:r>
            <a:r>
              <a:rPr lang="en-US" dirty="0" smtClean="0"/>
              <a:t>(</a:t>
            </a:r>
            <a:r>
              <a:rPr lang="en-US" b="1" dirty="0" smtClean="0">
                <a:solidFill>
                  <a:schemeClr val="accent1"/>
                </a:solidFill>
              </a:rPr>
              <a:t>5:17</a:t>
            </a:r>
            <a:r>
              <a:rPr lang="en-US" dirty="0" smtClean="0"/>
              <a:t>)</a:t>
            </a:r>
          </a:p>
          <a:p>
            <a:pPr lvl="0">
              <a:buFont typeface="+mj-lt"/>
              <a:buAutoNum type="arabicPeriod" startAt="7"/>
            </a:pPr>
            <a:r>
              <a:rPr lang="en-US" dirty="0" smtClean="0"/>
              <a:t>How </a:t>
            </a:r>
            <a:r>
              <a:rPr lang="en-US" dirty="0"/>
              <a:t>does one become a </a:t>
            </a:r>
            <a:r>
              <a:rPr lang="en-US" i="1" dirty="0"/>
              <a:t>“new creation</a:t>
            </a:r>
            <a:r>
              <a:rPr lang="en-US" i="1" dirty="0" smtClean="0"/>
              <a:t>”</a:t>
            </a:r>
            <a:r>
              <a:rPr lang="en-US" dirty="0" smtClean="0"/>
              <a:t>?</a:t>
            </a:r>
          </a:p>
          <a:p>
            <a:pPr marL="0" indent="0">
              <a:buNone/>
            </a:pPr>
            <a:r>
              <a:rPr lang="en-US" i="1" dirty="0" smtClean="0"/>
              <a:t>Or </a:t>
            </a:r>
            <a:r>
              <a:rPr lang="en-US" i="1" dirty="0"/>
              <a:t>do you not know that </a:t>
            </a:r>
            <a:r>
              <a:rPr lang="en-US" b="1" i="1" dirty="0"/>
              <a:t>as many of us as were </a:t>
            </a:r>
            <a:r>
              <a:rPr lang="en-US" b="1" i="1" u="sng" dirty="0"/>
              <a:t>baptized into Christ</a:t>
            </a:r>
            <a:r>
              <a:rPr lang="en-US" b="1" i="1" dirty="0"/>
              <a:t> Jesus were baptized into His death</a:t>
            </a:r>
            <a:r>
              <a:rPr lang="en-US" i="1" dirty="0" smtClean="0"/>
              <a:t>?  Therefore </a:t>
            </a:r>
            <a:r>
              <a:rPr lang="en-US" b="1" i="1" dirty="0"/>
              <a:t>we were buried with Him </a:t>
            </a:r>
            <a:r>
              <a:rPr lang="en-US" b="1" i="1" u="sng" dirty="0"/>
              <a:t>through baptism</a:t>
            </a:r>
            <a:r>
              <a:rPr lang="en-US" b="1" i="1" dirty="0"/>
              <a:t> into death</a:t>
            </a:r>
            <a:r>
              <a:rPr lang="en-US" i="1" dirty="0"/>
              <a:t>, that </a:t>
            </a:r>
            <a:r>
              <a:rPr lang="en-US" b="1" i="1" dirty="0"/>
              <a:t>just as Christ was raised from the dead</a:t>
            </a:r>
            <a:r>
              <a:rPr lang="en-US" i="1" dirty="0"/>
              <a:t> by the glory of the Father, </a:t>
            </a:r>
            <a:r>
              <a:rPr lang="en-US" b="1" i="1" dirty="0"/>
              <a:t>even so we also should walk in </a:t>
            </a:r>
            <a:r>
              <a:rPr lang="en-US" b="1" i="1" u="sng" dirty="0"/>
              <a:t>newness of life</a:t>
            </a:r>
            <a:r>
              <a:rPr lang="en-US" i="1" dirty="0"/>
              <a:t>. </a:t>
            </a:r>
            <a:r>
              <a:rPr lang="en-US" dirty="0"/>
              <a:t>(</a:t>
            </a:r>
            <a:r>
              <a:rPr lang="en-US" b="1" dirty="0" smtClean="0">
                <a:solidFill>
                  <a:schemeClr val="accent1"/>
                </a:solidFill>
              </a:rPr>
              <a:t>Rom. 6:3-4</a:t>
            </a:r>
            <a:r>
              <a:rPr lang="en-US" dirty="0" smtClean="0"/>
              <a:t>; also, </a:t>
            </a:r>
            <a:r>
              <a:rPr lang="en-US" b="1" dirty="0" smtClean="0">
                <a:solidFill>
                  <a:schemeClr val="accent1"/>
                </a:solidFill>
              </a:rPr>
              <a:t>Gal. 6:15; Eph. 4:24; Col. 3:10</a:t>
            </a:r>
            <a:r>
              <a:rPr lang="en-US" dirty="0" smtClean="0"/>
              <a:t>)</a:t>
            </a:r>
          </a:p>
          <a:p>
            <a:r>
              <a:rPr lang="en-US" b="1" i="1" dirty="0" smtClean="0"/>
              <a:t>Main Point</a:t>
            </a:r>
            <a:r>
              <a:rPr lang="en-US" dirty="0" smtClean="0"/>
              <a:t>:  Emphasizing, perspective on everyone – and </a:t>
            </a:r>
            <a:r>
              <a:rPr lang="en-US" b="1" i="1" dirty="0" smtClean="0"/>
              <a:t>everything</a:t>
            </a:r>
            <a:r>
              <a:rPr lang="en-US" dirty="0" smtClean="0"/>
              <a:t> – has changed!  Nothing is the same!  Your are a </a:t>
            </a:r>
            <a:r>
              <a:rPr lang="en-US" b="1" i="1" u="sng" dirty="0" smtClean="0"/>
              <a:t>new</a:t>
            </a:r>
            <a:r>
              <a:rPr lang="en-US" dirty="0" smtClean="0"/>
              <a:t> creature!</a:t>
            </a:r>
          </a:p>
        </p:txBody>
      </p:sp>
    </p:spTree>
    <p:extLst>
      <p:ext uri="{BB962C8B-B14F-4D97-AF65-F5344CB8AC3E}">
        <p14:creationId xmlns:p14="http://schemas.microsoft.com/office/powerpoint/2010/main" val="4337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Committed Word of Reconciliation</a:t>
            </a:r>
            <a:endParaRPr lang="en-US" dirty="0"/>
          </a:p>
        </p:txBody>
      </p:sp>
      <p:sp>
        <p:nvSpPr>
          <p:cNvPr id="3" name="Content Placeholder 2"/>
          <p:cNvSpPr>
            <a:spLocks noGrp="1"/>
          </p:cNvSpPr>
          <p:nvPr>
            <p:ph idx="1"/>
          </p:nvPr>
        </p:nvSpPr>
        <p:spPr/>
        <p:txBody>
          <a:bodyPr/>
          <a:lstStyle/>
          <a:p>
            <a:pPr lvl="0">
              <a:buFont typeface="+mj-lt"/>
              <a:buAutoNum type="arabicPeriod" startAt="8"/>
            </a:pPr>
            <a:r>
              <a:rPr lang="en-US" dirty="0"/>
              <a:t>What is the chain of </a:t>
            </a:r>
            <a:r>
              <a:rPr lang="en-US" i="1" dirty="0"/>
              <a:t>“reconciliation”</a:t>
            </a:r>
            <a:r>
              <a:rPr lang="en-US" dirty="0"/>
              <a:t> mentioned in verses </a:t>
            </a:r>
            <a:r>
              <a:rPr lang="en-US" b="1" dirty="0" smtClean="0">
                <a:solidFill>
                  <a:schemeClr val="accent1"/>
                </a:solidFill>
              </a:rPr>
              <a:t>18-20</a:t>
            </a:r>
            <a:r>
              <a:rPr lang="en-US" dirty="0"/>
              <a:t>?</a:t>
            </a:r>
          </a:p>
          <a:p>
            <a:pPr marL="0" indent="0">
              <a:buNone/>
            </a:pPr>
            <a:r>
              <a:rPr lang="en-US" b="1" i="1" dirty="0" smtClean="0"/>
              <a:t>Now </a:t>
            </a:r>
            <a:r>
              <a:rPr lang="en-US" b="1" i="1" u="sng" dirty="0"/>
              <a:t>all things are of </a:t>
            </a:r>
            <a:r>
              <a:rPr lang="en-US" b="1" i="1" u="sng" baseline="30000" dirty="0" smtClean="0">
                <a:solidFill>
                  <a:schemeClr val="accent1"/>
                </a:solidFill>
              </a:rPr>
              <a:t>1</a:t>
            </a:r>
            <a:r>
              <a:rPr lang="en-US" b="1" i="1" u="sng" dirty="0" smtClean="0"/>
              <a:t>God</a:t>
            </a:r>
            <a:r>
              <a:rPr lang="en-US" b="1" i="1" dirty="0"/>
              <a:t>, who has reconciled </a:t>
            </a:r>
            <a:r>
              <a:rPr lang="en-US" i="1" dirty="0"/>
              <a:t>us to Himself </a:t>
            </a:r>
            <a:r>
              <a:rPr lang="en-US" b="1" i="1" dirty="0"/>
              <a:t>through </a:t>
            </a:r>
            <a:r>
              <a:rPr lang="en-US" b="1" i="1" baseline="30000" dirty="0" smtClean="0">
                <a:solidFill>
                  <a:schemeClr val="accent1"/>
                </a:solidFill>
              </a:rPr>
              <a:t>2</a:t>
            </a:r>
            <a:r>
              <a:rPr lang="en-US" b="1" i="1" dirty="0" smtClean="0"/>
              <a:t>Jesus </a:t>
            </a:r>
            <a:r>
              <a:rPr lang="en-US" b="1" i="1" dirty="0"/>
              <a:t>Christ</a:t>
            </a:r>
            <a:r>
              <a:rPr lang="en-US" i="1" dirty="0"/>
              <a:t>, and has </a:t>
            </a:r>
            <a:r>
              <a:rPr lang="en-US" b="1" i="1" dirty="0"/>
              <a:t>given </a:t>
            </a:r>
            <a:r>
              <a:rPr lang="en-US" b="1" i="1" baseline="30000" dirty="0" smtClean="0">
                <a:solidFill>
                  <a:schemeClr val="accent1"/>
                </a:solidFill>
              </a:rPr>
              <a:t>3</a:t>
            </a:r>
            <a:r>
              <a:rPr lang="en-US" b="1" i="1" dirty="0" smtClean="0"/>
              <a:t>us </a:t>
            </a:r>
            <a:r>
              <a:rPr lang="en-US" b="1" i="1" dirty="0"/>
              <a:t>the ministry of reconciliation</a:t>
            </a:r>
            <a:r>
              <a:rPr lang="en-US" i="1" dirty="0" smtClean="0"/>
              <a:t>, that </a:t>
            </a:r>
            <a:r>
              <a:rPr lang="en-US" i="1" dirty="0"/>
              <a:t>is, that </a:t>
            </a:r>
            <a:r>
              <a:rPr lang="en-US" b="1" i="1" baseline="30000" dirty="0" smtClean="0">
                <a:solidFill>
                  <a:schemeClr val="accent1"/>
                </a:solidFill>
              </a:rPr>
              <a:t>1</a:t>
            </a:r>
            <a:r>
              <a:rPr lang="en-US" b="1" i="1" dirty="0" smtClean="0"/>
              <a:t>God </a:t>
            </a:r>
            <a:r>
              <a:rPr lang="en-US" b="1" i="1" dirty="0"/>
              <a:t>was in </a:t>
            </a:r>
            <a:r>
              <a:rPr lang="en-US" b="1" i="1" baseline="30000" dirty="0" smtClean="0">
                <a:solidFill>
                  <a:schemeClr val="accent1"/>
                </a:solidFill>
              </a:rPr>
              <a:t>2</a:t>
            </a:r>
            <a:r>
              <a:rPr lang="en-US" b="1" i="1" dirty="0" smtClean="0"/>
              <a:t>Christ </a:t>
            </a:r>
            <a:r>
              <a:rPr lang="en-US" b="1" i="1" dirty="0"/>
              <a:t>reconciling the world to Himself</a:t>
            </a:r>
            <a:r>
              <a:rPr lang="en-US" i="1" dirty="0"/>
              <a:t>, not imputing their trespasses to them, and has </a:t>
            </a:r>
            <a:r>
              <a:rPr lang="en-US" b="1" i="1" dirty="0"/>
              <a:t>committed to </a:t>
            </a:r>
            <a:r>
              <a:rPr lang="en-US" b="1" i="1" baseline="30000" dirty="0" smtClean="0">
                <a:solidFill>
                  <a:schemeClr val="accent1"/>
                </a:solidFill>
              </a:rPr>
              <a:t>3</a:t>
            </a:r>
            <a:r>
              <a:rPr lang="en-US" b="1" i="1" dirty="0" smtClean="0"/>
              <a:t>us </a:t>
            </a:r>
            <a:r>
              <a:rPr lang="en-US" b="1" i="1" dirty="0"/>
              <a:t>the word of reconciliation</a:t>
            </a:r>
            <a:r>
              <a:rPr lang="en-US" i="1" dirty="0" smtClean="0"/>
              <a:t>.  Now </a:t>
            </a:r>
            <a:r>
              <a:rPr lang="en-US" i="1" dirty="0"/>
              <a:t>then, we are ambassadors for Christ, as though God were pleading through us: we implore you on </a:t>
            </a:r>
            <a:r>
              <a:rPr lang="en-US" i="1" dirty="0" smtClean="0"/>
              <a:t>Christ’s </a:t>
            </a:r>
            <a:r>
              <a:rPr lang="en-US" i="1" dirty="0"/>
              <a:t>behalf, be reconciled to God. </a:t>
            </a:r>
            <a:r>
              <a:rPr lang="en-US" dirty="0" smtClean="0"/>
              <a:t>(</a:t>
            </a:r>
            <a:r>
              <a:rPr lang="en-US" b="1" dirty="0" smtClean="0">
                <a:solidFill>
                  <a:schemeClr val="accent1"/>
                </a:solidFill>
              </a:rPr>
              <a:t>5:18-20</a:t>
            </a:r>
            <a:r>
              <a:rPr lang="en-US" dirty="0" smtClean="0"/>
              <a:t>)</a:t>
            </a:r>
            <a:endParaRPr lang="en-US" dirty="0"/>
          </a:p>
          <a:p>
            <a:r>
              <a:rPr lang="en-US" dirty="0" smtClean="0"/>
              <a:t>God → Jesus Christ </a:t>
            </a:r>
            <a:r>
              <a:rPr lang="en-US" dirty="0"/>
              <a:t>→ </a:t>
            </a:r>
            <a:r>
              <a:rPr lang="en-US" dirty="0" smtClean="0"/>
              <a:t>(Holy Spirit, </a:t>
            </a:r>
            <a:r>
              <a:rPr lang="en-US" b="1" dirty="0" smtClean="0">
                <a:solidFill>
                  <a:schemeClr val="accent1"/>
                </a:solidFill>
              </a:rPr>
              <a:t>John 16:12-15</a:t>
            </a:r>
            <a:r>
              <a:rPr lang="en-US" dirty="0" smtClean="0"/>
              <a:t>) </a:t>
            </a:r>
            <a:r>
              <a:rPr lang="en-US" dirty="0"/>
              <a:t>→ </a:t>
            </a:r>
            <a:r>
              <a:rPr lang="en-US" dirty="0" smtClean="0"/>
              <a:t>The Apostles</a:t>
            </a:r>
          </a:p>
          <a:p>
            <a:r>
              <a:rPr lang="en-US" dirty="0" smtClean="0"/>
              <a:t>Emphasis is on </a:t>
            </a:r>
            <a:r>
              <a:rPr lang="en-US" b="1" i="1" dirty="0" smtClean="0"/>
              <a:t>God’s</a:t>
            </a:r>
            <a:r>
              <a:rPr lang="en-US" dirty="0" smtClean="0"/>
              <a:t> activity through </a:t>
            </a:r>
            <a:r>
              <a:rPr lang="en-US" b="1" i="1" dirty="0" smtClean="0"/>
              <a:t>His</a:t>
            </a:r>
            <a:r>
              <a:rPr lang="en-US" dirty="0" smtClean="0"/>
              <a:t> agents, Jesus and apostles.</a:t>
            </a:r>
            <a:endParaRPr lang="en-US" dirty="0"/>
          </a:p>
        </p:txBody>
      </p:sp>
    </p:spTree>
    <p:extLst>
      <p:ext uri="{BB962C8B-B14F-4D97-AF65-F5344CB8AC3E}">
        <p14:creationId xmlns:p14="http://schemas.microsoft.com/office/powerpoint/2010/main" val="25522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“Ambassadors for Christ”?</a:t>
            </a:r>
            <a:endParaRPr lang="en-US" i="1" dirty="0"/>
          </a:p>
        </p:txBody>
      </p:sp>
      <p:sp>
        <p:nvSpPr>
          <p:cNvPr id="3" name="Content Placeholder 2"/>
          <p:cNvSpPr>
            <a:spLocks noGrp="1"/>
          </p:cNvSpPr>
          <p:nvPr>
            <p:ph idx="1"/>
          </p:nvPr>
        </p:nvSpPr>
        <p:spPr/>
        <p:txBody>
          <a:bodyPr/>
          <a:lstStyle/>
          <a:p>
            <a:pPr lvl="0">
              <a:lnSpc>
                <a:spcPct val="90000"/>
              </a:lnSpc>
              <a:spcBef>
                <a:spcPts val="0"/>
              </a:spcBef>
              <a:buFont typeface="+mj-lt"/>
              <a:buAutoNum type="arabicPeriod" startAt="9"/>
            </a:pPr>
            <a:r>
              <a:rPr lang="en-US" sz="2200" dirty="0"/>
              <a:t>Can we be “</a:t>
            </a:r>
            <a:r>
              <a:rPr lang="en-US" sz="2200" i="1" dirty="0"/>
              <a:t>ambassadors for Christ”</a:t>
            </a:r>
            <a:r>
              <a:rPr lang="en-US" sz="2200" dirty="0"/>
              <a:t>, like as was Paul and others of the 1</a:t>
            </a:r>
            <a:r>
              <a:rPr lang="en-US" sz="2200" baseline="30000" dirty="0"/>
              <a:t>st</a:t>
            </a:r>
            <a:r>
              <a:rPr lang="en-US" sz="2200" dirty="0"/>
              <a:t> century?  Explain</a:t>
            </a:r>
            <a:r>
              <a:rPr lang="en-US" sz="2200" dirty="0" smtClean="0"/>
              <a:t>.</a:t>
            </a:r>
          </a:p>
          <a:p>
            <a:pPr marL="0" indent="0">
              <a:lnSpc>
                <a:spcPct val="90000"/>
              </a:lnSpc>
              <a:spcBef>
                <a:spcPts val="0"/>
              </a:spcBef>
              <a:buNone/>
            </a:pPr>
            <a:r>
              <a:rPr lang="en-US" sz="2200" i="1" dirty="0" smtClean="0"/>
              <a:t>Now all things are of God</a:t>
            </a:r>
            <a:r>
              <a:rPr lang="en-US" sz="2200" i="1" dirty="0"/>
              <a:t>, </a:t>
            </a:r>
            <a:r>
              <a:rPr lang="en-US" sz="2200" b="1" i="1" dirty="0"/>
              <a:t>who has reconciled </a:t>
            </a:r>
            <a:r>
              <a:rPr lang="en-US" sz="2200" b="1" i="1" u="sng" dirty="0"/>
              <a:t>us</a:t>
            </a:r>
            <a:r>
              <a:rPr lang="en-US" sz="2200" b="1" i="1" dirty="0"/>
              <a:t> </a:t>
            </a:r>
            <a:r>
              <a:rPr lang="en-US" sz="2200" i="1" dirty="0"/>
              <a:t>to Himself through </a:t>
            </a:r>
            <a:r>
              <a:rPr lang="en-US" sz="2200" i="1" dirty="0" smtClean="0"/>
              <a:t>Jesus </a:t>
            </a:r>
            <a:r>
              <a:rPr lang="en-US" sz="2200" i="1" dirty="0"/>
              <a:t>Christ, and has </a:t>
            </a:r>
            <a:r>
              <a:rPr lang="en-US" sz="2200" b="1" i="1" dirty="0"/>
              <a:t>given </a:t>
            </a:r>
            <a:r>
              <a:rPr lang="en-US" sz="2200" b="1" i="1" u="sng" dirty="0" smtClean="0"/>
              <a:t>us</a:t>
            </a:r>
            <a:r>
              <a:rPr lang="en-US" sz="2200" b="1" i="1" dirty="0" smtClean="0"/>
              <a:t> </a:t>
            </a:r>
            <a:r>
              <a:rPr lang="en-US" sz="2200" b="1" i="1" dirty="0"/>
              <a:t>the ministry of reconciliation</a:t>
            </a:r>
            <a:r>
              <a:rPr lang="en-US" sz="2200" i="1" dirty="0"/>
              <a:t>, that is, that </a:t>
            </a:r>
            <a:r>
              <a:rPr lang="en-US" sz="2200" i="1" dirty="0" smtClean="0"/>
              <a:t>God </a:t>
            </a:r>
            <a:r>
              <a:rPr lang="en-US" sz="2200" i="1" dirty="0"/>
              <a:t>was in </a:t>
            </a:r>
            <a:r>
              <a:rPr lang="en-US" sz="2200" i="1" dirty="0" smtClean="0"/>
              <a:t>Christ </a:t>
            </a:r>
            <a:r>
              <a:rPr lang="en-US" sz="2200" b="1" i="1" dirty="0"/>
              <a:t>reconciling </a:t>
            </a:r>
            <a:r>
              <a:rPr lang="en-US" sz="2200" b="1" i="1" u="sng" dirty="0"/>
              <a:t>the world</a:t>
            </a:r>
            <a:r>
              <a:rPr lang="en-US" sz="2200" b="1" i="1" dirty="0"/>
              <a:t> to Himself</a:t>
            </a:r>
            <a:r>
              <a:rPr lang="en-US" sz="2200" i="1" dirty="0"/>
              <a:t>, not imputing </a:t>
            </a:r>
            <a:r>
              <a:rPr lang="en-US" sz="2200" b="1" i="1" u="sng" dirty="0"/>
              <a:t>their</a:t>
            </a:r>
            <a:r>
              <a:rPr lang="en-US" sz="2200" b="1" i="1" dirty="0"/>
              <a:t> trespasses to </a:t>
            </a:r>
            <a:r>
              <a:rPr lang="en-US" sz="2200" b="1" i="1" u="sng" dirty="0"/>
              <a:t>them</a:t>
            </a:r>
            <a:r>
              <a:rPr lang="en-US" sz="2200" i="1" dirty="0"/>
              <a:t>, and has </a:t>
            </a:r>
            <a:r>
              <a:rPr lang="en-US" sz="2200" b="1" i="1" dirty="0"/>
              <a:t>committed to </a:t>
            </a:r>
            <a:r>
              <a:rPr lang="en-US" sz="2200" b="1" i="1" u="sng" dirty="0" smtClean="0"/>
              <a:t>us</a:t>
            </a:r>
            <a:r>
              <a:rPr lang="en-US" sz="2200" i="1" dirty="0" smtClean="0"/>
              <a:t> </a:t>
            </a:r>
            <a:r>
              <a:rPr lang="en-US" sz="2200" i="1" dirty="0"/>
              <a:t>the word of reconciliation.  </a:t>
            </a:r>
            <a:r>
              <a:rPr lang="en-US" sz="2200" b="1" i="1" dirty="0"/>
              <a:t>Now then, </a:t>
            </a:r>
            <a:r>
              <a:rPr lang="en-US" sz="2200" b="1" i="1" u="sng" dirty="0"/>
              <a:t>we are ambassadors for Christ</a:t>
            </a:r>
            <a:r>
              <a:rPr lang="en-US" sz="2200" b="1" i="1" dirty="0"/>
              <a:t>, as though God were pleading </a:t>
            </a:r>
            <a:r>
              <a:rPr lang="en-US" sz="2200" b="1" i="1" u="sng" dirty="0"/>
              <a:t>through us</a:t>
            </a:r>
            <a:r>
              <a:rPr lang="en-US" sz="2200" b="1" i="1" dirty="0"/>
              <a:t>: </a:t>
            </a:r>
            <a:r>
              <a:rPr lang="en-US" sz="2200" b="1" i="1" u="sng" dirty="0"/>
              <a:t>we</a:t>
            </a:r>
            <a:r>
              <a:rPr lang="en-US" sz="2200" b="1" i="1" dirty="0"/>
              <a:t> implore </a:t>
            </a:r>
            <a:r>
              <a:rPr lang="en-US" sz="2200" b="1" i="1" u="sng" dirty="0"/>
              <a:t>you</a:t>
            </a:r>
            <a:r>
              <a:rPr lang="en-US" sz="2200" b="1" i="1" dirty="0"/>
              <a:t> on Christ’s behalf</a:t>
            </a:r>
            <a:r>
              <a:rPr lang="en-US" sz="2200" i="1" dirty="0"/>
              <a:t>, be reconciled to God. </a:t>
            </a:r>
            <a:r>
              <a:rPr lang="en-US" sz="2200" dirty="0"/>
              <a:t>(</a:t>
            </a:r>
            <a:r>
              <a:rPr lang="en-US" sz="2200" b="1" dirty="0">
                <a:solidFill>
                  <a:schemeClr val="accent1"/>
                </a:solidFill>
              </a:rPr>
              <a:t>5:18-20</a:t>
            </a:r>
            <a:r>
              <a:rPr lang="en-US" sz="2200" dirty="0" smtClean="0"/>
              <a:t>)</a:t>
            </a:r>
            <a:endParaRPr lang="en-US" sz="2200" dirty="0"/>
          </a:p>
          <a:p>
            <a:pPr>
              <a:lnSpc>
                <a:spcPct val="90000"/>
              </a:lnSpc>
              <a:spcBef>
                <a:spcPts val="0"/>
              </a:spcBef>
            </a:pPr>
            <a:r>
              <a:rPr lang="en-US" sz="2200" dirty="0" smtClean="0"/>
              <a:t>Notice distinction between </a:t>
            </a:r>
            <a:r>
              <a:rPr lang="en-US" sz="2200" i="1" dirty="0" smtClean="0"/>
              <a:t>“us”</a:t>
            </a:r>
            <a:r>
              <a:rPr lang="en-US" sz="2200" dirty="0" smtClean="0"/>
              <a:t> and </a:t>
            </a:r>
            <a:r>
              <a:rPr lang="en-US" sz="2200" i="1" dirty="0" smtClean="0"/>
              <a:t>“we”</a:t>
            </a:r>
            <a:r>
              <a:rPr lang="en-US" sz="2200" dirty="0" smtClean="0"/>
              <a:t> versus </a:t>
            </a:r>
            <a:r>
              <a:rPr lang="en-US" sz="2200" i="1" dirty="0" smtClean="0"/>
              <a:t>“them”</a:t>
            </a:r>
            <a:r>
              <a:rPr lang="en-US" sz="2200" dirty="0" smtClean="0"/>
              <a:t> and </a:t>
            </a:r>
            <a:r>
              <a:rPr lang="en-US" sz="2200" i="1" dirty="0" smtClean="0"/>
              <a:t>“you”</a:t>
            </a:r>
            <a:r>
              <a:rPr lang="en-US" sz="2200" dirty="0" smtClean="0"/>
              <a:t>.</a:t>
            </a:r>
          </a:p>
          <a:p>
            <a:pPr>
              <a:lnSpc>
                <a:spcPct val="90000"/>
              </a:lnSpc>
              <a:spcBef>
                <a:spcPts val="0"/>
              </a:spcBef>
            </a:pPr>
            <a:r>
              <a:rPr lang="en-US" sz="2200" dirty="0" smtClean="0"/>
              <a:t>Apostles had unique </a:t>
            </a:r>
            <a:r>
              <a:rPr lang="en-US" sz="2200" b="1" i="1" dirty="0" smtClean="0"/>
              <a:t>authority</a:t>
            </a:r>
            <a:r>
              <a:rPr lang="en-US" sz="2200" dirty="0" smtClean="0"/>
              <a:t>, </a:t>
            </a:r>
            <a:r>
              <a:rPr lang="en-US" sz="2200" b="1" i="1" dirty="0" smtClean="0"/>
              <a:t>eye-witness</a:t>
            </a:r>
            <a:r>
              <a:rPr lang="en-US" sz="2200" dirty="0" smtClean="0"/>
              <a:t>, and </a:t>
            </a:r>
            <a:r>
              <a:rPr lang="en-US" sz="2200" b="1" i="1" dirty="0" smtClean="0"/>
              <a:t>miraculous representation</a:t>
            </a:r>
            <a:r>
              <a:rPr lang="en-US" sz="2200" dirty="0" smtClean="0"/>
              <a:t> of Christ (</a:t>
            </a:r>
            <a:r>
              <a:rPr lang="en-US" sz="2200" b="1" dirty="0" smtClean="0">
                <a:solidFill>
                  <a:schemeClr val="accent1"/>
                </a:solidFill>
              </a:rPr>
              <a:t>Mat. 18:18; Eph. 2:20; Acts 1:8, 22; 2:32; II Cor. 12:12</a:t>
            </a:r>
            <a:r>
              <a:rPr lang="en-US" sz="2200" dirty="0" smtClean="0"/>
              <a:t>).</a:t>
            </a:r>
          </a:p>
          <a:p>
            <a:pPr>
              <a:lnSpc>
                <a:spcPct val="90000"/>
              </a:lnSpc>
              <a:spcBef>
                <a:spcPts val="0"/>
              </a:spcBef>
            </a:pPr>
            <a:r>
              <a:rPr lang="en-US" sz="2200" dirty="0" smtClean="0"/>
              <a:t>Although we may </a:t>
            </a:r>
            <a:r>
              <a:rPr lang="en-US" sz="2200" b="1" i="1" dirty="0" smtClean="0"/>
              <a:t>likewise</a:t>
            </a:r>
            <a:r>
              <a:rPr lang="en-US" sz="2200" dirty="0" smtClean="0"/>
              <a:t> plea, we have </a:t>
            </a:r>
            <a:r>
              <a:rPr lang="en-US" sz="2200" b="1" i="1" dirty="0" smtClean="0"/>
              <a:t>not</a:t>
            </a:r>
            <a:r>
              <a:rPr lang="en-US" sz="2200" dirty="0" smtClean="0"/>
              <a:t> same </a:t>
            </a:r>
            <a:r>
              <a:rPr lang="en-US" sz="2200" b="1" i="1" dirty="0" smtClean="0"/>
              <a:t>authority</a:t>
            </a:r>
            <a:r>
              <a:rPr lang="en-US" sz="2200" dirty="0" smtClean="0"/>
              <a:t> or </a:t>
            </a:r>
            <a:r>
              <a:rPr lang="en-US" sz="2200" b="1" i="1" dirty="0" smtClean="0"/>
              <a:t>inerrancy</a:t>
            </a:r>
            <a:r>
              <a:rPr lang="en-US" sz="2200" dirty="0" smtClean="0"/>
              <a:t>.</a:t>
            </a:r>
          </a:p>
          <a:p>
            <a:pPr>
              <a:lnSpc>
                <a:spcPct val="90000"/>
              </a:lnSpc>
              <a:spcBef>
                <a:spcPts val="0"/>
              </a:spcBef>
            </a:pPr>
            <a:r>
              <a:rPr lang="en-US" sz="2200" dirty="0" smtClean="0"/>
              <a:t>In context, to reject the apostles – Christ’s ambassadors – was to reject God!</a:t>
            </a:r>
          </a:p>
        </p:txBody>
      </p:sp>
    </p:spTree>
    <p:extLst>
      <p:ext uri="{BB962C8B-B14F-4D97-AF65-F5344CB8AC3E}">
        <p14:creationId xmlns:p14="http://schemas.microsoft.com/office/powerpoint/2010/main" val="1214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Sections of II Corinthians</a:t>
            </a:r>
            <a:endParaRPr lang="en-US" dirty="0"/>
          </a:p>
        </p:txBody>
      </p:sp>
      <p:sp>
        <p:nvSpPr>
          <p:cNvPr id="3" name="Content Placeholder 2"/>
          <p:cNvSpPr>
            <a:spLocks noGrp="1"/>
          </p:cNvSpPr>
          <p:nvPr>
            <p:ph idx="1"/>
          </p:nvPr>
        </p:nvSpPr>
        <p:spPr/>
        <p:txBody>
          <a:bodyPr/>
          <a:lstStyle/>
          <a:p>
            <a:pPr marL="346075" indent="-346075">
              <a:buFont typeface="+mj-lt"/>
              <a:buAutoNum type="romanUcPeriod" startAt="3"/>
            </a:pPr>
            <a:r>
              <a:rPr lang="en-US" dirty="0" smtClean="0"/>
              <a:t>Defense of Paul’s Apostolic Authority (</a:t>
            </a:r>
            <a:r>
              <a:rPr lang="en-US" b="1" dirty="0" smtClean="0">
                <a:solidFill>
                  <a:schemeClr val="accent1"/>
                </a:solidFill>
              </a:rPr>
              <a:t>10:1-13:14</a:t>
            </a:r>
            <a:r>
              <a:rPr lang="en-US" dirty="0" smtClean="0"/>
              <a:t>):</a:t>
            </a:r>
          </a:p>
          <a:p>
            <a:pPr marL="684213" lvl="1" indent="-338138">
              <a:buFont typeface="+mj-lt"/>
              <a:buAutoNum type="alphaUcPeriod"/>
            </a:pPr>
            <a:r>
              <a:rPr lang="en-US" dirty="0" smtClean="0"/>
              <a:t>Operating according to spiritual principles, not fleshly appearances.</a:t>
            </a:r>
          </a:p>
          <a:p>
            <a:pPr marL="684213" lvl="1" indent="-338138">
              <a:buFont typeface="+mj-lt"/>
              <a:buAutoNum type="alphaUcPeriod"/>
            </a:pPr>
            <a:r>
              <a:rPr lang="en-US" dirty="0" smtClean="0"/>
              <a:t>Comparison to false apostles according to terms of </a:t>
            </a:r>
            <a:r>
              <a:rPr lang="en-US" i="1" dirty="0" smtClean="0"/>
              <a:t>“weakness”</a:t>
            </a:r>
            <a:r>
              <a:rPr lang="en-US" dirty="0" smtClean="0"/>
              <a:t>.</a:t>
            </a:r>
          </a:p>
          <a:p>
            <a:pPr marL="684213" lvl="1" indent="-338138">
              <a:buFont typeface="+mj-lt"/>
              <a:buAutoNum type="alphaUcPeriod"/>
            </a:pPr>
            <a:r>
              <a:rPr lang="en-US" dirty="0" smtClean="0"/>
              <a:t>Warning to repent before next visit.</a:t>
            </a:r>
            <a:endParaRPr lang="en-US" dirty="0"/>
          </a:p>
        </p:txBody>
      </p:sp>
    </p:spTree>
    <p:extLst>
      <p:ext uri="{BB962C8B-B14F-4D97-AF65-F5344CB8AC3E}">
        <p14:creationId xmlns:p14="http://schemas.microsoft.com/office/powerpoint/2010/main" val="27040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Jesus Made into a Sinner?</a:t>
            </a:r>
            <a:endParaRPr lang="en-US" dirty="0"/>
          </a:p>
        </p:txBody>
      </p:sp>
      <p:sp>
        <p:nvSpPr>
          <p:cNvPr id="3" name="Content Placeholder 2"/>
          <p:cNvSpPr>
            <a:spLocks noGrp="1"/>
          </p:cNvSpPr>
          <p:nvPr>
            <p:ph idx="1"/>
          </p:nvPr>
        </p:nvSpPr>
        <p:spPr/>
        <p:txBody>
          <a:bodyPr/>
          <a:lstStyle/>
          <a:p>
            <a:pPr lvl="0">
              <a:lnSpc>
                <a:spcPct val="90000"/>
              </a:lnSpc>
              <a:spcBef>
                <a:spcPts val="0"/>
              </a:spcBef>
              <a:buFont typeface="+mj-lt"/>
              <a:buAutoNum type="arabicPeriod" startAt="10"/>
            </a:pPr>
            <a:r>
              <a:rPr lang="en-US" dirty="0"/>
              <a:t>What extreme event manifested the earnestness of God’s plea</a:t>
            </a:r>
            <a:r>
              <a:rPr lang="en-US" dirty="0" smtClean="0"/>
              <a:t>?</a:t>
            </a:r>
          </a:p>
          <a:p>
            <a:pPr marL="0" indent="0">
              <a:lnSpc>
                <a:spcPct val="90000"/>
              </a:lnSpc>
              <a:spcBef>
                <a:spcPts val="0"/>
              </a:spcBef>
              <a:buNone/>
            </a:pPr>
            <a:r>
              <a:rPr lang="en-US" i="1" dirty="0"/>
              <a:t>For </a:t>
            </a:r>
            <a:r>
              <a:rPr lang="en-US" b="1" i="1" dirty="0"/>
              <a:t>He made Him </a:t>
            </a:r>
            <a:r>
              <a:rPr lang="en-US" b="1" i="1" u="sng" dirty="0"/>
              <a:t>who knew no sin to be sin</a:t>
            </a:r>
            <a:r>
              <a:rPr lang="en-US" b="1" i="1" dirty="0"/>
              <a:t> for us</a:t>
            </a:r>
            <a:r>
              <a:rPr lang="en-US" i="1" dirty="0"/>
              <a:t>, that we might become the righteousness of God in Him. </a:t>
            </a:r>
            <a:r>
              <a:rPr lang="en-US" dirty="0" smtClean="0"/>
              <a:t>(</a:t>
            </a:r>
            <a:r>
              <a:rPr lang="en-US" b="1" dirty="0" smtClean="0">
                <a:solidFill>
                  <a:schemeClr val="accent1"/>
                </a:solidFill>
              </a:rPr>
              <a:t>5:21</a:t>
            </a:r>
            <a:r>
              <a:rPr lang="en-US" dirty="0" smtClean="0"/>
              <a:t>)</a:t>
            </a:r>
            <a:endParaRPr lang="en-US" dirty="0"/>
          </a:p>
          <a:p>
            <a:pPr>
              <a:lnSpc>
                <a:spcPct val="90000"/>
              </a:lnSpc>
              <a:spcBef>
                <a:spcPts val="0"/>
              </a:spcBef>
            </a:pPr>
            <a:r>
              <a:rPr lang="en-US" dirty="0" smtClean="0"/>
              <a:t>Similar wording to other clear references to </a:t>
            </a:r>
            <a:r>
              <a:rPr lang="en-US" i="1" dirty="0" smtClean="0"/>
              <a:t>“sin offering”</a:t>
            </a:r>
            <a:r>
              <a:rPr lang="en-US" dirty="0" smtClean="0"/>
              <a:t>:</a:t>
            </a:r>
          </a:p>
          <a:p>
            <a:pPr marL="0" indent="0">
              <a:lnSpc>
                <a:spcPct val="90000"/>
              </a:lnSpc>
              <a:spcBef>
                <a:spcPts val="0"/>
              </a:spcBef>
              <a:buNone/>
            </a:pPr>
            <a:r>
              <a:rPr lang="en-US" i="1" dirty="0"/>
              <a:t>In </a:t>
            </a:r>
            <a:r>
              <a:rPr lang="en-US" b="1" i="1" dirty="0"/>
              <a:t>burnt offerings </a:t>
            </a:r>
            <a:r>
              <a:rPr lang="en-US" i="1" dirty="0"/>
              <a:t>and </a:t>
            </a:r>
            <a:r>
              <a:rPr lang="en-US" b="1" i="1" u="sng" dirty="0">
                <a:solidFill>
                  <a:schemeClr val="accent1"/>
                </a:solidFill>
              </a:rPr>
              <a:t>sacrifices</a:t>
            </a:r>
            <a:r>
              <a:rPr lang="en-US" b="1" i="1" u="sng" dirty="0"/>
              <a:t> for sin</a:t>
            </a:r>
            <a:r>
              <a:rPr lang="en-US" b="1" i="1" dirty="0"/>
              <a:t> </a:t>
            </a:r>
            <a:r>
              <a:rPr lang="en-US" i="1" dirty="0"/>
              <a:t>(Gr., </a:t>
            </a:r>
            <a:r>
              <a:rPr lang="en-US" b="1" i="1" dirty="0" err="1"/>
              <a:t>peri</a:t>
            </a:r>
            <a:r>
              <a:rPr lang="en-US" b="1" i="1" dirty="0"/>
              <a:t> hamartia </a:t>
            </a:r>
            <a:r>
              <a:rPr lang="en-US" i="1" dirty="0"/>
              <a:t>[for sin])You had no pleasure. … Previously saying, “Sacrifice and offering, burnt offerings, and </a:t>
            </a:r>
            <a:r>
              <a:rPr lang="en-US" b="1" i="1" u="sng" dirty="0">
                <a:solidFill>
                  <a:schemeClr val="accent1"/>
                </a:solidFill>
              </a:rPr>
              <a:t>offerings</a:t>
            </a:r>
            <a:r>
              <a:rPr lang="en-US" b="1" i="1" u="sng" dirty="0"/>
              <a:t> for sin</a:t>
            </a:r>
            <a:r>
              <a:rPr lang="en-US" b="1" i="1" dirty="0"/>
              <a:t> </a:t>
            </a:r>
            <a:r>
              <a:rPr lang="en-US" i="1" dirty="0"/>
              <a:t>(Gr., </a:t>
            </a:r>
            <a:r>
              <a:rPr lang="en-US" b="1" i="1" dirty="0" err="1"/>
              <a:t>peri</a:t>
            </a:r>
            <a:r>
              <a:rPr lang="en-US" b="1" i="1" dirty="0"/>
              <a:t> hamartia</a:t>
            </a:r>
            <a:r>
              <a:rPr lang="en-US" i="1" dirty="0"/>
              <a:t>) You did not desire, nor had pleasure in </a:t>
            </a:r>
            <a:r>
              <a:rPr lang="en-US" i="1" dirty="0" smtClean="0"/>
              <a:t>them” </a:t>
            </a:r>
            <a:r>
              <a:rPr lang="en-US" i="1" dirty="0"/>
              <a:t>(which are offered according to the law), </a:t>
            </a:r>
            <a:r>
              <a:rPr lang="en-US" dirty="0"/>
              <a:t>(</a:t>
            </a:r>
            <a:r>
              <a:rPr lang="en-US" b="1" dirty="0">
                <a:solidFill>
                  <a:schemeClr val="accent1"/>
                </a:solidFill>
              </a:rPr>
              <a:t>Hebrews 10:6-8</a:t>
            </a:r>
            <a:r>
              <a:rPr lang="en-US" dirty="0"/>
              <a:t>)</a:t>
            </a:r>
          </a:p>
          <a:p>
            <a:pPr marL="0" indent="0">
              <a:lnSpc>
                <a:spcPct val="90000"/>
              </a:lnSpc>
              <a:spcBef>
                <a:spcPts val="0"/>
              </a:spcBef>
              <a:buNone/>
            </a:pPr>
            <a:r>
              <a:rPr lang="en-US" i="1" dirty="0" smtClean="0"/>
              <a:t>… God </a:t>
            </a:r>
            <a:r>
              <a:rPr lang="en-US" i="1" dirty="0"/>
              <a:t>did: sending His own Son in the likeness of sinful flesh and as an </a:t>
            </a:r>
            <a:r>
              <a:rPr lang="en-US" b="1" i="1" u="sng" dirty="0">
                <a:solidFill>
                  <a:schemeClr val="accent1"/>
                </a:solidFill>
              </a:rPr>
              <a:t>offering</a:t>
            </a:r>
            <a:r>
              <a:rPr lang="en-US" b="1" i="1" u="sng" dirty="0"/>
              <a:t> for sin</a:t>
            </a:r>
            <a:r>
              <a:rPr lang="en-US" i="1" dirty="0"/>
              <a:t> (Gr., </a:t>
            </a:r>
            <a:r>
              <a:rPr lang="en-US" i="1" dirty="0" err="1"/>
              <a:t>peri</a:t>
            </a:r>
            <a:r>
              <a:rPr lang="en-US" i="1" dirty="0"/>
              <a:t> hamartia), He condemned sin in the flesh, </a:t>
            </a:r>
            <a:r>
              <a:rPr lang="en-US" dirty="0"/>
              <a:t>(</a:t>
            </a:r>
            <a:r>
              <a:rPr lang="en-US" b="1" dirty="0">
                <a:solidFill>
                  <a:schemeClr val="accent1"/>
                </a:solidFill>
              </a:rPr>
              <a:t>Romans 8:3</a:t>
            </a:r>
            <a:r>
              <a:rPr lang="en-US" b="1" dirty="0"/>
              <a:t> NAS</a:t>
            </a:r>
            <a:r>
              <a:rPr lang="en-US" dirty="0" smtClean="0"/>
              <a:t>)</a:t>
            </a:r>
            <a:endParaRPr lang="en-US" dirty="0"/>
          </a:p>
        </p:txBody>
      </p:sp>
    </p:spTree>
    <p:extLst>
      <p:ext uri="{BB962C8B-B14F-4D97-AF65-F5344CB8AC3E}">
        <p14:creationId xmlns:p14="http://schemas.microsoft.com/office/powerpoint/2010/main" val="2750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Becoming Righteousness of God?</a:t>
            </a:r>
            <a:endParaRPr lang="en-US" dirty="0"/>
          </a:p>
        </p:txBody>
      </p:sp>
      <p:sp>
        <p:nvSpPr>
          <p:cNvPr id="3" name="Content Placeholder 2"/>
          <p:cNvSpPr>
            <a:spLocks noGrp="1"/>
          </p:cNvSpPr>
          <p:nvPr>
            <p:ph idx="1"/>
          </p:nvPr>
        </p:nvSpPr>
        <p:spPr/>
        <p:txBody>
          <a:bodyPr/>
          <a:lstStyle/>
          <a:p>
            <a:pPr lvl="0">
              <a:lnSpc>
                <a:spcPct val="90000"/>
              </a:lnSpc>
              <a:spcBef>
                <a:spcPts val="0"/>
              </a:spcBef>
              <a:buFont typeface="+mj-lt"/>
              <a:buAutoNum type="arabicPeriod" startAt="10"/>
            </a:pPr>
            <a:r>
              <a:rPr lang="en-US" dirty="0"/>
              <a:t>What extreme event manifested the earnestness of God’s plea</a:t>
            </a:r>
            <a:r>
              <a:rPr lang="en-US" dirty="0" smtClean="0"/>
              <a:t>?</a:t>
            </a:r>
          </a:p>
          <a:p>
            <a:pPr marL="0" indent="0">
              <a:lnSpc>
                <a:spcPct val="90000"/>
              </a:lnSpc>
              <a:spcBef>
                <a:spcPts val="0"/>
              </a:spcBef>
              <a:buNone/>
            </a:pPr>
            <a:r>
              <a:rPr lang="en-US" i="1" dirty="0"/>
              <a:t>For </a:t>
            </a:r>
            <a:r>
              <a:rPr lang="en-US" b="1" i="1" dirty="0"/>
              <a:t>He made Him </a:t>
            </a:r>
            <a:r>
              <a:rPr lang="en-US" b="1" i="1" u="sng" dirty="0"/>
              <a:t>who knew no sin to be sin</a:t>
            </a:r>
            <a:r>
              <a:rPr lang="en-US" b="1" i="1" dirty="0"/>
              <a:t> for us</a:t>
            </a:r>
            <a:r>
              <a:rPr lang="en-US" i="1" dirty="0"/>
              <a:t>, that </a:t>
            </a:r>
            <a:r>
              <a:rPr lang="en-US" b="1" i="1" u="sng" dirty="0"/>
              <a:t>we</a:t>
            </a:r>
            <a:r>
              <a:rPr lang="en-US" b="1" i="1" dirty="0"/>
              <a:t> might become the righteousness of God in Him</a:t>
            </a:r>
            <a:r>
              <a:rPr lang="en-US" i="1" dirty="0"/>
              <a:t>. </a:t>
            </a:r>
            <a:r>
              <a:rPr lang="en-US" dirty="0" smtClean="0"/>
              <a:t>(</a:t>
            </a:r>
            <a:r>
              <a:rPr lang="en-US" b="1" dirty="0" smtClean="0">
                <a:solidFill>
                  <a:schemeClr val="accent1"/>
                </a:solidFill>
              </a:rPr>
              <a:t>5:21</a:t>
            </a:r>
            <a:r>
              <a:rPr lang="en-US" dirty="0" smtClean="0"/>
              <a:t>)</a:t>
            </a:r>
            <a:endParaRPr lang="en-US" dirty="0"/>
          </a:p>
          <a:p>
            <a:pPr>
              <a:lnSpc>
                <a:spcPct val="90000"/>
              </a:lnSpc>
              <a:spcBef>
                <a:spcPts val="0"/>
              </a:spcBef>
            </a:pPr>
            <a:r>
              <a:rPr lang="en-US" dirty="0" smtClean="0"/>
              <a:t>Similar wording to other clear references to </a:t>
            </a:r>
            <a:r>
              <a:rPr lang="en-US" i="1" dirty="0" smtClean="0"/>
              <a:t>“sin offering”</a:t>
            </a:r>
            <a:r>
              <a:rPr lang="en-US" dirty="0" smtClean="0"/>
              <a:t> (</a:t>
            </a:r>
            <a:r>
              <a:rPr lang="en-US" b="1" dirty="0" smtClean="0">
                <a:solidFill>
                  <a:schemeClr val="accent1"/>
                </a:solidFill>
              </a:rPr>
              <a:t>Hebrews 10:6-8; Romans 8:3</a:t>
            </a:r>
            <a:r>
              <a:rPr lang="en-US" dirty="0" smtClean="0"/>
              <a:t>; see also, </a:t>
            </a:r>
            <a:r>
              <a:rPr lang="en-US" b="1" dirty="0"/>
              <a:t>LXX</a:t>
            </a:r>
            <a:r>
              <a:rPr lang="en-US" dirty="0" smtClean="0"/>
              <a:t>: </a:t>
            </a:r>
            <a:r>
              <a:rPr lang="en-US" b="1" dirty="0" smtClean="0">
                <a:solidFill>
                  <a:schemeClr val="accent1"/>
                </a:solidFill>
              </a:rPr>
              <a:t>Lev. 4:</a:t>
            </a:r>
            <a:r>
              <a:rPr lang="en-US" b="1" u="sng" dirty="0" smtClean="0">
                <a:solidFill>
                  <a:schemeClr val="accent1"/>
                </a:solidFill>
              </a:rPr>
              <a:t>3</a:t>
            </a:r>
            <a:r>
              <a:rPr lang="en-US" b="1" dirty="0" smtClean="0">
                <a:solidFill>
                  <a:schemeClr val="accent1"/>
                </a:solidFill>
              </a:rPr>
              <a:t>, 24; 5:12; Num. 6:14</a:t>
            </a:r>
            <a:r>
              <a:rPr lang="en-US" dirty="0" smtClean="0"/>
              <a:t>)</a:t>
            </a:r>
          </a:p>
          <a:p>
            <a:pPr>
              <a:lnSpc>
                <a:spcPct val="90000"/>
              </a:lnSpc>
              <a:spcBef>
                <a:spcPts val="0"/>
              </a:spcBef>
            </a:pPr>
            <a:r>
              <a:rPr lang="en-US" dirty="0" smtClean="0"/>
              <a:t>Who is the </a:t>
            </a:r>
            <a:r>
              <a:rPr lang="en-US" i="1" dirty="0" smtClean="0"/>
              <a:t>“we”</a:t>
            </a:r>
            <a:r>
              <a:rPr lang="en-US" dirty="0" smtClean="0"/>
              <a:t>, who were made into </a:t>
            </a:r>
            <a:r>
              <a:rPr lang="en-US" i="1" dirty="0" smtClean="0"/>
              <a:t>“the righteousness of God”</a:t>
            </a:r>
            <a:r>
              <a:rPr lang="en-US" dirty="0" smtClean="0"/>
              <a:t>?</a:t>
            </a:r>
          </a:p>
          <a:p>
            <a:pPr>
              <a:lnSpc>
                <a:spcPct val="90000"/>
              </a:lnSpc>
              <a:spcBef>
                <a:spcPts val="0"/>
              </a:spcBef>
            </a:pPr>
            <a:r>
              <a:rPr lang="en-US" b="1" i="1" dirty="0" smtClean="0"/>
              <a:t>Chain of Reconciliation: </a:t>
            </a:r>
            <a:r>
              <a:rPr lang="en-US" dirty="0" smtClean="0"/>
              <a:t>God </a:t>
            </a:r>
            <a:r>
              <a:rPr lang="en-US" dirty="0"/>
              <a:t>Reconciling </a:t>
            </a:r>
            <a:r>
              <a:rPr lang="en-US" dirty="0">
                <a:solidFill>
                  <a:schemeClr val="accent1"/>
                </a:solidFill>
              </a:rPr>
              <a:t>→</a:t>
            </a:r>
            <a:r>
              <a:rPr lang="en-US" dirty="0"/>
              <a:t> In Christ </a:t>
            </a:r>
            <a:r>
              <a:rPr lang="en-US" dirty="0">
                <a:solidFill>
                  <a:schemeClr val="accent1"/>
                </a:solidFill>
              </a:rPr>
              <a:t>→</a:t>
            </a:r>
            <a:r>
              <a:rPr lang="en-US" dirty="0"/>
              <a:t> Word of Reconciliation </a:t>
            </a:r>
            <a:r>
              <a:rPr lang="en-US" dirty="0">
                <a:solidFill>
                  <a:schemeClr val="accent1"/>
                </a:solidFill>
              </a:rPr>
              <a:t>→</a:t>
            </a:r>
            <a:r>
              <a:rPr lang="en-US" dirty="0"/>
              <a:t> Apostles and </a:t>
            </a:r>
            <a:r>
              <a:rPr lang="en-US" dirty="0" smtClean="0"/>
              <a:t>Prophets</a:t>
            </a:r>
          </a:p>
          <a:p>
            <a:pPr>
              <a:lnSpc>
                <a:spcPct val="90000"/>
              </a:lnSpc>
              <a:spcBef>
                <a:spcPts val="0"/>
              </a:spcBef>
            </a:pPr>
            <a:r>
              <a:rPr lang="en-US" i="1" dirty="0" smtClean="0"/>
              <a:t>“We”</a:t>
            </a:r>
            <a:r>
              <a:rPr lang="en-US" dirty="0" smtClean="0"/>
              <a:t> refers to apostles, who received the </a:t>
            </a:r>
            <a:r>
              <a:rPr lang="en-US" i="1" dirty="0" smtClean="0"/>
              <a:t>“ministry of reconciliation” </a:t>
            </a:r>
            <a:r>
              <a:rPr lang="en-US" dirty="0" smtClean="0"/>
              <a:t>and the </a:t>
            </a:r>
            <a:r>
              <a:rPr lang="en-US" i="1" dirty="0" smtClean="0"/>
              <a:t>“ministry of righteousness”.</a:t>
            </a:r>
            <a:r>
              <a:rPr lang="en-US" dirty="0" smtClean="0"/>
              <a:t> (Contrast with </a:t>
            </a:r>
            <a:r>
              <a:rPr lang="en-US" b="1" dirty="0" smtClean="0">
                <a:solidFill>
                  <a:schemeClr val="accent1"/>
                </a:solidFill>
              </a:rPr>
              <a:t>3:18</a:t>
            </a:r>
            <a:r>
              <a:rPr lang="en-US" dirty="0" smtClean="0"/>
              <a:t> and </a:t>
            </a:r>
            <a:r>
              <a:rPr lang="en-US" b="1" dirty="0" smtClean="0">
                <a:solidFill>
                  <a:schemeClr val="accent1"/>
                </a:solidFill>
              </a:rPr>
              <a:t>5:10</a:t>
            </a:r>
            <a:r>
              <a:rPr lang="en-US" dirty="0" smtClean="0"/>
              <a:t>.)</a:t>
            </a:r>
          </a:p>
          <a:p>
            <a:pPr>
              <a:lnSpc>
                <a:spcPct val="90000"/>
              </a:lnSpc>
              <a:spcBef>
                <a:spcPts val="0"/>
              </a:spcBef>
            </a:pPr>
            <a:r>
              <a:rPr lang="en-US" dirty="0" smtClean="0"/>
              <a:t>Through the gospel, the apostles were </a:t>
            </a:r>
            <a:r>
              <a:rPr lang="en-US" b="1" i="1" dirty="0" smtClean="0"/>
              <a:t>agents</a:t>
            </a:r>
            <a:r>
              <a:rPr lang="en-US" dirty="0" smtClean="0"/>
              <a:t> of God’s righteousness.</a:t>
            </a:r>
          </a:p>
          <a:p>
            <a:pPr>
              <a:lnSpc>
                <a:spcPct val="90000"/>
              </a:lnSpc>
              <a:spcBef>
                <a:spcPts val="0"/>
              </a:spcBef>
            </a:pPr>
            <a:r>
              <a:rPr lang="en-US" dirty="0" smtClean="0"/>
              <a:t>Profound </a:t>
            </a:r>
            <a:r>
              <a:rPr lang="en-US" b="1" i="1" u="sng" dirty="0" smtClean="0"/>
              <a:t>conclusion</a:t>
            </a:r>
            <a:r>
              <a:rPr lang="en-US" dirty="0" smtClean="0"/>
              <a:t> to apostles’ </a:t>
            </a:r>
            <a:r>
              <a:rPr lang="en-US" b="1" i="1" dirty="0" smtClean="0"/>
              <a:t>unique</a:t>
            </a:r>
            <a:r>
              <a:rPr lang="en-US" dirty="0" smtClean="0"/>
              <a:t> relevance and </a:t>
            </a:r>
            <a:r>
              <a:rPr lang="en-US" b="1" i="1" dirty="0" smtClean="0"/>
              <a:t>authority</a:t>
            </a:r>
            <a:r>
              <a:rPr lang="en-US" dirty="0" smtClean="0"/>
              <a:t>.</a:t>
            </a:r>
            <a:endParaRPr lang="en-US" dirty="0"/>
          </a:p>
        </p:txBody>
      </p:sp>
    </p:spTree>
    <p:extLst>
      <p:ext uri="{BB962C8B-B14F-4D97-AF65-F5344CB8AC3E}">
        <p14:creationId xmlns:p14="http://schemas.microsoft.com/office/powerpoint/2010/main" val="21118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it Matter?</a:t>
            </a:r>
            <a:endParaRPr lang="en-US" dirty="0"/>
          </a:p>
        </p:txBody>
      </p:sp>
      <p:sp>
        <p:nvSpPr>
          <p:cNvPr id="3" name="Content Placeholder 2"/>
          <p:cNvSpPr>
            <a:spLocks noGrp="1"/>
          </p:cNvSpPr>
          <p:nvPr>
            <p:ph idx="1"/>
          </p:nvPr>
        </p:nvSpPr>
        <p:spPr/>
        <p:txBody>
          <a:bodyPr/>
          <a:lstStyle/>
          <a:p>
            <a:pPr>
              <a:lnSpc>
                <a:spcPct val="90000"/>
              </a:lnSpc>
              <a:spcBef>
                <a:spcPts val="200"/>
              </a:spcBef>
            </a:pPr>
            <a:r>
              <a:rPr lang="en-US" sz="2200" i="1" dirty="0" smtClean="0"/>
              <a:t>“Penal Substitution”</a:t>
            </a:r>
            <a:r>
              <a:rPr lang="en-US" sz="2200" dirty="0" smtClean="0"/>
              <a:t> – that the </a:t>
            </a:r>
            <a:r>
              <a:rPr lang="en-US" sz="2200" b="1" i="1" u="sng" dirty="0" smtClean="0"/>
              <a:t>guilt</a:t>
            </a:r>
            <a:r>
              <a:rPr lang="en-US" sz="2200" dirty="0" smtClean="0"/>
              <a:t> of </a:t>
            </a:r>
            <a:r>
              <a:rPr lang="en-US" sz="2200" b="1" i="1" u="sng" dirty="0" smtClean="0"/>
              <a:t>all</a:t>
            </a:r>
            <a:r>
              <a:rPr lang="en-US" sz="2200" dirty="0" smtClean="0"/>
              <a:t> sins were transferred to Jesus – to produce our justification, is commonly taught.</a:t>
            </a:r>
          </a:p>
          <a:p>
            <a:pPr>
              <a:lnSpc>
                <a:spcPct val="90000"/>
              </a:lnSpc>
              <a:spcBef>
                <a:spcPts val="200"/>
              </a:spcBef>
            </a:pPr>
            <a:r>
              <a:rPr lang="en-US" sz="2200" b="1" i="1" dirty="0" smtClean="0"/>
              <a:t>Inconsistent</a:t>
            </a:r>
            <a:r>
              <a:rPr lang="en-US" sz="2200" dirty="0" smtClean="0"/>
              <a:t> with Scripture, but </a:t>
            </a:r>
            <a:r>
              <a:rPr lang="en-US" sz="2200" b="1" i="1" dirty="0" smtClean="0"/>
              <a:t>fundamental</a:t>
            </a:r>
            <a:r>
              <a:rPr lang="en-US" sz="2200" dirty="0" smtClean="0"/>
              <a:t> mechanism of Calvinism!</a:t>
            </a:r>
          </a:p>
          <a:p>
            <a:pPr>
              <a:lnSpc>
                <a:spcPct val="90000"/>
              </a:lnSpc>
              <a:spcBef>
                <a:spcPts val="200"/>
              </a:spcBef>
            </a:pPr>
            <a:r>
              <a:rPr lang="en-US" sz="2200" dirty="0" smtClean="0"/>
              <a:t>If damning guilt of all sins were transferred (i.e., </a:t>
            </a:r>
            <a:r>
              <a:rPr lang="en-US" sz="2200" b="1" i="1" dirty="0" smtClean="0"/>
              <a:t>imputed</a:t>
            </a:r>
            <a:r>
              <a:rPr lang="en-US" sz="2200" dirty="0" smtClean="0"/>
              <a:t>) to Jesus, then:</a:t>
            </a:r>
          </a:p>
          <a:p>
            <a:pPr lvl="1">
              <a:lnSpc>
                <a:spcPct val="90000"/>
              </a:lnSpc>
              <a:spcBef>
                <a:spcPts val="200"/>
              </a:spcBef>
            </a:pPr>
            <a:r>
              <a:rPr lang="en-US" dirty="0" smtClean="0"/>
              <a:t>All sins were </a:t>
            </a:r>
            <a:r>
              <a:rPr lang="en-US" b="1" i="1" dirty="0" smtClean="0"/>
              <a:t>settled</a:t>
            </a:r>
            <a:r>
              <a:rPr lang="en-US" dirty="0" smtClean="0"/>
              <a:t> at cross – before we were even born!</a:t>
            </a:r>
          </a:p>
          <a:p>
            <a:pPr lvl="1">
              <a:lnSpc>
                <a:spcPct val="90000"/>
              </a:lnSpc>
              <a:spcBef>
                <a:spcPts val="200"/>
              </a:spcBef>
            </a:pPr>
            <a:r>
              <a:rPr lang="en-US" b="1" dirty="0" smtClean="0"/>
              <a:t>Unconditional Election </a:t>
            </a:r>
            <a:r>
              <a:rPr lang="en-US" dirty="0" smtClean="0"/>
              <a:t>– Regardless of our action, our fate is sealed.</a:t>
            </a:r>
          </a:p>
          <a:p>
            <a:pPr lvl="1">
              <a:lnSpc>
                <a:spcPct val="90000"/>
              </a:lnSpc>
              <a:spcBef>
                <a:spcPts val="200"/>
              </a:spcBef>
            </a:pPr>
            <a:r>
              <a:rPr lang="en-US" b="1" dirty="0" smtClean="0"/>
              <a:t>Limited Atonement </a:t>
            </a:r>
            <a:r>
              <a:rPr lang="en-US" dirty="0" smtClean="0"/>
              <a:t>– Jesus must have not died for all, else universalism.</a:t>
            </a:r>
          </a:p>
          <a:p>
            <a:pPr lvl="1">
              <a:lnSpc>
                <a:spcPct val="90000"/>
              </a:lnSpc>
              <a:spcBef>
                <a:spcPts val="200"/>
              </a:spcBef>
            </a:pPr>
            <a:r>
              <a:rPr lang="en-US" b="1" dirty="0" smtClean="0"/>
              <a:t>Perseverance of the Saints </a:t>
            </a:r>
            <a:r>
              <a:rPr lang="en-US" dirty="0" smtClean="0"/>
              <a:t>– If sins were imputed, then there are </a:t>
            </a:r>
            <a:r>
              <a:rPr lang="en-US" b="1" i="1" dirty="0" smtClean="0"/>
              <a:t>no</a:t>
            </a:r>
            <a:r>
              <a:rPr lang="en-US" dirty="0" smtClean="0"/>
              <a:t> sins remaining to condemn us.</a:t>
            </a:r>
          </a:p>
          <a:p>
            <a:pPr lvl="1">
              <a:lnSpc>
                <a:spcPct val="90000"/>
              </a:lnSpc>
              <a:spcBef>
                <a:spcPts val="200"/>
              </a:spcBef>
            </a:pPr>
            <a:r>
              <a:rPr lang="en-US" b="1" dirty="0" smtClean="0"/>
              <a:t>Deity of Christ </a:t>
            </a:r>
            <a:r>
              <a:rPr lang="en-US" dirty="0" smtClean="0"/>
              <a:t>– Jesus must have </a:t>
            </a:r>
            <a:r>
              <a:rPr lang="en-US" b="1" i="1" dirty="0" smtClean="0"/>
              <a:t>surrendered</a:t>
            </a:r>
            <a:r>
              <a:rPr lang="en-US" dirty="0" smtClean="0"/>
              <a:t> deity to become a sinner!</a:t>
            </a:r>
          </a:p>
          <a:p>
            <a:pPr>
              <a:lnSpc>
                <a:spcPct val="90000"/>
              </a:lnSpc>
              <a:spcBef>
                <a:spcPts val="200"/>
              </a:spcBef>
            </a:pPr>
            <a:r>
              <a:rPr lang="en-US" sz="2200" dirty="0" smtClean="0"/>
              <a:t>How can we accept </a:t>
            </a:r>
            <a:r>
              <a:rPr lang="en-US" sz="2200" b="1" i="1" dirty="0" smtClean="0"/>
              <a:t>fundamental</a:t>
            </a:r>
            <a:r>
              <a:rPr lang="en-US" sz="2200" dirty="0" smtClean="0"/>
              <a:t> justification </a:t>
            </a:r>
            <a:r>
              <a:rPr lang="en-US" sz="2200" b="1" i="1" dirty="0" smtClean="0"/>
              <a:t>process</a:t>
            </a:r>
            <a:r>
              <a:rPr lang="en-US" sz="2200" dirty="0" smtClean="0"/>
              <a:t> of </a:t>
            </a:r>
            <a:r>
              <a:rPr lang="en-US" sz="2200" b="1" i="1" u="sng" dirty="0" smtClean="0"/>
              <a:t>Calvinism</a:t>
            </a:r>
            <a:r>
              <a:rPr lang="en-US" sz="2200" dirty="0" smtClean="0"/>
              <a:t> without accepting its </a:t>
            </a:r>
            <a:r>
              <a:rPr lang="en-US" sz="2200" b="1" i="1" dirty="0" smtClean="0"/>
              <a:t>results</a:t>
            </a:r>
            <a:r>
              <a:rPr lang="en-US" sz="2200" dirty="0" smtClean="0"/>
              <a:t>?</a:t>
            </a:r>
            <a:endParaRPr lang="en-US" sz="2200" dirty="0"/>
          </a:p>
        </p:txBody>
      </p:sp>
    </p:spTree>
    <p:extLst>
      <p:ext uri="{BB962C8B-B14F-4D97-AF65-F5344CB8AC3E}">
        <p14:creationId xmlns:p14="http://schemas.microsoft.com/office/powerpoint/2010/main" val="39429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800" dirty="0" smtClean="0"/>
              <a:t>A </a:t>
            </a:r>
            <a:r>
              <a:rPr lang="en-US" sz="6800" dirty="0"/>
              <a:t>Truly Credentialed Ministry</a:t>
            </a:r>
            <a:endParaRPr lang="en-US" sz="6800"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9 – II Corinthians 6:1-10</a:t>
            </a:r>
            <a:endParaRPr lang="en-US" b="1" dirty="0">
              <a:latin typeface="Arial Black" panose="020B0A04020102020204" pitchFamily="34" charset="0"/>
            </a:endParaRPr>
          </a:p>
        </p:txBody>
      </p:sp>
    </p:spTree>
    <p:extLst>
      <p:ext uri="{BB962C8B-B14F-4D97-AF65-F5344CB8AC3E}">
        <p14:creationId xmlns:p14="http://schemas.microsoft.com/office/powerpoint/2010/main" val="280798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God’s Grace in Vain</a:t>
            </a:r>
            <a:endParaRPr lang="en-US" dirty="0"/>
          </a:p>
        </p:txBody>
      </p:sp>
      <p:sp>
        <p:nvSpPr>
          <p:cNvPr id="3" name="Content Placeholder 2"/>
          <p:cNvSpPr>
            <a:spLocks noGrp="1"/>
          </p:cNvSpPr>
          <p:nvPr>
            <p:ph idx="1"/>
          </p:nvPr>
        </p:nvSpPr>
        <p:spPr/>
        <p:txBody>
          <a:bodyPr/>
          <a:lstStyle/>
          <a:p>
            <a:pPr marL="227013" indent="-227013">
              <a:buFont typeface="+mj-lt"/>
              <a:buAutoNum type="arabicPeriod"/>
            </a:pPr>
            <a:r>
              <a:rPr lang="en-US" dirty="0"/>
              <a:t>What evident danger were the Corinthians approaching, even if they did not realize it</a:t>
            </a:r>
            <a:r>
              <a:rPr lang="en-US" dirty="0" smtClean="0"/>
              <a:t>?</a:t>
            </a:r>
          </a:p>
          <a:p>
            <a:pPr marL="0" indent="0">
              <a:buNone/>
            </a:pPr>
            <a:r>
              <a:rPr lang="en-US" i="1" dirty="0"/>
              <a:t>We then, </a:t>
            </a:r>
            <a:r>
              <a:rPr lang="en-US" b="1" i="1" dirty="0"/>
              <a:t>as workers together with Him</a:t>
            </a:r>
            <a:r>
              <a:rPr lang="en-US" i="1" dirty="0"/>
              <a:t> also </a:t>
            </a:r>
            <a:r>
              <a:rPr lang="en-US" b="1" i="1" dirty="0"/>
              <a:t>plead</a:t>
            </a:r>
            <a:r>
              <a:rPr lang="en-US" i="1" dirty="0"/>
              <a:t> with </a:t>
            </a:r>
            <a:r>
              <a:rPr lang="en-US" b="1" i="1" dirty="0"/>
              <a:t>you not to receive the grace of God </a:t>
            </a:r>
            <a:r>
              <a:rPr lang="en-US" b="1" i="1" u="sng" dirty="0"/>
              <a:t>in vain</a:t>
            </a:r>
            <a:r>
              <a:rPr lang="en-US" i="1" dirty="0"/>
              <a:t>. </a:t>
            </a:r>
            <a:r>
              <a:rPr lang="en-US" dirty="0" smtClean="0"/>
              <a:t>(</a:t>
            </a:r>
            <a:r>
              <a:rPr lang="en-US" b="1" dirty="0" smtClean="0">
                <a:solidFill>
                  <a:schemeClr val="accent1"/>
                </a:solidFill>
              </a:rPr>
              <a:t>6:1</a:t>
            </a:r>
            <a:r>
              <a:rPr lang="en-US" dirty="0" smtClean="0"/>
              <a:t>)</a:t>
            </a:r>
            <a:endParaRPr lang="en-US" dirty="0"/>
          </a:p>
          <a:p>
            <a:r>
              <a:rPr lang="en-US" dirty="0" smtClean="0"/>
              <a:t>They (at least some) were in danger of ultimately becoming </a:t>
            </a:r>
            <a:r>
              <a:rPr lang="en-US" b="1" i="1" dirty="0" smtClean="0"/>
              <a:t>apostate</a:t>
            </a:r>
            <a:r>
              <a:rPr lang="en-US" dirty="0" smtClean="0"/>
              <a:t>!</a:t>
            </a:r>
          </a:p>
          <a:p>
            <a:r>
              <a:rPr lang="en-US" dirty="0" smtClean="0"/>
              <a:t>The Corinthians had </a:t>
            </a:r>
            <a:r>
              <a:rPr lang="en-US" b="1" i="1" dirty="0" smtClean="0"/>
              <a:t>already received </a:t>
            </a:r>
            <a:r>
              <a:rPr lang="en-US" dirty="0" smtClean="0"/>
              <a:t>grace – indicating their </a:t>
            </a:r>
            <a:r>
              <a:rPr lang="en-US" b="1" i="1" dirty="0" smtClean="0"/>
              <a:t>current</a:t>
            </a:r>
            <a:r>
              <a:rPr lang="en-US" dirty="0" smtClean="0"/>
              <a:t> (or previous) salvation, but they were in danger of losing it, if they did not change course by </a:t>
            </a:r>
            <a:r>
              <a:rPr lang="en-US" b="1" i="1" dirty="0" smtClean="0"/>
              <a:t>heeding</a:t>
            </a:r>
            <a:r>
              <a:rPr lang="en-US" dirty="0" smtClean="0"/>
              <a:t> God’s plea through the apostles.</a:t>
            </a:r>
          </a:p>
          <a:p>
            <a:r>
              <a:rPr lang="en-US" dirty="0" smtClean="0"/>
              <a:t>Compare to </a:t>
            </a:r>
            <a:r>
              <a:rPr lang="en-US" b="1" dirty="0" smtClean="0">
                <a:solidFill>
                  <a:schemeClr val="accent1"/>
                </a:solidFill>
              </a:rPr>
              <a:t>Galatians 5:4</a:t>
            </a:r>
            <a:r>
              <a:rPr lang="en-US" dirty="0" smtClean="0"/>
              <a:t>, who had already </a:t>
            </a:r>
            <a:r>
              <a:rPr lang="en-US" i="1" dirty="0" smtClean="0"/>
              <a:t>“fallen from grace”</a:t>
            </a:r>
            <a:r>
              <a:rPr lang="en-US" dirty="0" smtClean="0"/>
              <a:t>.</a:t>
            </a:r>
            <a:endParaRPr lang="en-US" dirty="0"/>
          </a:p>
        </p:txBody>
      </p:sp>
    </p:spTree>
    <p:extLst>
      <p:ext uri="{BB962C8B-B14F-4D97-AF65-F5344CB8AC3E}">
        <p14:creationId xmlns:p14="http://schemas.microsoft.com/office/powerpoint/2010/main" val="23370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“Now is the day of salvation”</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i="1" dirty="0" smtClean="0"/>
              <a:t>For He says: “In an acceptable time I have heard you, And in the day of salvation I have helped you.” Behold, </a:t>
            </a:r>
            <a:r>
              <a:rPr lang="en-US" b="1" i="1" u="sng" dirty="0" smtClean="0"/>
              <a:t>now</a:t>
            </a:r>
            <a:r>
              <a:rPr lang="en-US" b="1" i="1" dirty="0" smtClean="0"/>
              <a:t> is the accepted time</a:t>
            </a:r>
            <a:r>
              <a:rPr lang="en-US" i="1" dirty="0" smtClean="0"/>
              <a:t>; behold, </a:t>
            </a:r>
            <a:r>
              <a:rPr lang="en-US" b="1" i="1" u="sng" dirty="0" smtClean="0"/>
              <a:t>now</a:t>
            </a:r>
            <a:r>
              <a:rPr lang="en-US" b="1" i="1" dirty="0" smtClean="0"/>
              <a:t> is the day of salvation</a:t>
            </a:r>
            <a:r>
              <a:rPr lang="en-US" i="1" dirty="0" smtClean="0"/>
              <a:t>.</a:t>
            </a:r>
            <a:r>
              <a:rPr lang="en-US" dirty="0" smtClean="0"/>
              <a:t> (</a:t>
            </a:r>
            <a:r>
              <a:rPr lang="en-US" b="1" dirty="0" smtClean="0">
                <a:solidFill>
                  <a:schemeClr val="accent1"/>
                </a:solidFill>
              </a:rPr>
              <a:t>6:2</a:t>
            </a:r>
            <a:r>
              <a:rPr lang="en-US" dirty="0" smtClean="0"/>
              <a:t>)</a:t>
            </a:r>
          </a:p>
          <a:p>
            <a:pPr marL="227013" lvl="0" indent="-227013">
              <a:lnSpc>
                <a:spcPct val="90000"/>
              </a:lnSpc>
              <a:spcBef>
                <a:spcPts val="0"/>
              </a:spcBef>
              <a:buFont typeface="+mj-lt"/>
              <a:buAutoNum type="arabicPeriod" startAt="2"/>
            </a:pPr>
            <a:r>
              <a:rPr lang="en-US" dirty="0" smtClean="0"/>
              <a:t>What </a:t>
            </a:r>
            <a:r>
              <a:rPr lang="en-US" dirty="0"/>
              <a:t>is the context of the quote from Isaiah in verse 2</a:t>
            </a:r>
            <a:r>
              <a:rPr lang="en-US" dirty="0" smtClean="0"/>
              <a:t>?</a:t>
            </a:r>
          </a:p>
          <a:p>
            <a:pPr marL="0" lvl="0" indent="0">
              <a:lnSpc>
                <a:spcPct val="90000"/>
              </a:lnSpc>
              <a:spcBef>
                <a:spcPts val="0"/>
              </a:spcBef>
              <a:buNone/>
            </a:pPr>
            <a:r>
              <a:rPr lang="en-US" i="1" dirty="0" smtClean="0"/>
              <a:t>Thus </a:t>
            </a:r>
            <a:r>
              <a:rPr lang="en-US" i="1" dirty="0"/>
              <a:t>says the LORD: </a:t>
            </a:r>
            <a:r>
              <a:rPr lang="en-US" i="1" dirty="0" smtClean="0"/>
              <a:t>“</a:t>
            </a:r>
            <a:r>
              <a:rPr lang="en-US" b="1" i="1" dirty="0" smtClean="0"/>
              <a:t>In </a:t>
            </a:r>
            <a:r>
              <a:rPr lang="en-US" b="1" i="1" dirty="0"/>
              <a:t>an acceptable time I have heard You, And in the day of salvation I have helped You; I will preserve You and </a:t>
            </a:r>
            <a:r>
              <a:rPr lang="en-US" b="1" i="1" u="sng" dirty="0"/>
              <a:t>give You As a covenant to the people</a:t>
            </a:r>
            <a:r>
              <a:rPr lang="en-US" b="1" i="1" dirty="0"/>
              <a:t>, To restore the earth</a:t>
            </a:r>
            <a:r>
              <a:rPr lang="en-US" i="1" dirty="0"/>
              <a:t>, To cause them to inherit the desolate heritages</a:t>
            </a:r>
            <a:r>
              <a:rPr lang="en-US" i="1" dirty="0" smtClean="0"/>
              <a:t>;” </a:t>
            </a:r>
            <a:r>
              <a:rPr lang="en-US" dirty="0"/>
              <a:t>(</a:t>
            </a:r>
            <a:r>
              <a:rPr lang="en-US" b="1" dirty="0">
                <a:solidFill>
                  <a:schemeClr val="accent1"/>
                </a:solidFill>
              </a:rPr>
              <a:t>Isaiah </a:t>
            </a:r>
            <a:r>
              <a:rPr lang="en-US" b="1" dirty="0" smtClean="0">
                <a:solidFill>
                  <a:schemeClr val="accent1"/>
                </a:solidFill>
              </a:rPr>
              <a:t>49:8</a:t>
            </a:r>
            <a:r>
              <a:rPr lang="en-US" dirty="0" smtClean="0"/>
              <a:t>)</a:t>
            </a:r>
          </a:p>
          <a:p>
            <a:pPr>
              <a:lnSpc>
                <a:spcPct val="90000"/>
              </a:lnSpc>
              <a:spcBef>
                <a:spcPts val="0"/>
              </a:spcBef>
            </a:pPr>
            <a:r>
              <a:rPr lang="en-US" dirty="0" smtClean="0"/>
              <a:t>Paul’s ministry was </a:t>
            </a:r>
            <a:r>
              <a:rPr lang="en-US" b="1" i="1" dirty="0" smtClean="0"/>
              <a:t>the</a:t>
            </a:r>
            <a:r>
              <a:rPr lang="en-US" dirty="0" smtClean="0"/>
              <a:t> </a:t>
            </a:r>
            <a:r>
              <a:rPr lang="en-US" i="1" dirty="0" smtClean="0"/>
              <a:t>“covenant”</a:t>
            </a:r>
            <a:r>
              <a:rPr lang="en-US" dirty="0"/>
              <a:t> </a:t>
            </a:r>
            <a:r>
              <a:rPr lang="en-US" dirty="0" smtClean="0"/>
              <a:t>of the Messiah, prophesied to </a:t>
            </a:r>
            <a:r>
              <a:rPr lang="en-US" i="1" dirty="0" smtClean="0"/>
              <a:t>“restore the earth”</a:t>
            </a:r>
            <a:r>
              <a:rPr lang="en-US" dirty="0" smtClean="0"/>
              <a:t>, ending upon Judgment Day (</a:t>
            </a:r>
            <a:r>
              <a:rPr lang="en-US" b="1" dirty="0" smtClean="0">
                <a:solidFill>
                  <a:schemeClr val="accent1"/>
                </a:solidFill>
              </a:rPr>
              <a:t>5:9-11</a:t>
            </a:r>
            <a:r>
              <a:rPr lang="en-US" dirty="0" smtClean="0"/>
              <a:t>).</a:t>
            </a:r>
          </a:p>
          <a:p>
            <a:pPr>
              <a:lnSpc>
                <a:spcPct val="90000"/>
              </a:lnSpc>
              <a:spcBef>
                <a:spcPts val="0"/>
              </a:spcBef>
            </a:pPr>
            <a:r>
              <a:rPr lang="en-US" dirty="0" smtClean="0"/>
              <a:t>If not careful, the Corinthians would forsake this very covenant.</a:t>
            </a:r>
          </a:p>
          <a:p>
            <a:pPr>
              <a:lnSpc>
                <a:spcPct val="90000"/>
              </a:lnSpc>
              <a:spcBef>
                <a:spcPts val="0"/>
              </a:spcBef>
            </a:pPr>
            <a:r>
              <a:rPr lang="en-US" dirty="0" smtClean="0"/>
              <a:t>The urgency of seizing </a:t>
            </a:r>
            <a:r>
              <a:rPr lang="en-US" i="1" dirty="0" smtClean="0"/>
              <a:t>“today”</a:t>
            </a:r>
            <a:r>
              <a:rPr lang="en-US" dirty="0"/>
              <a:t> </a:t>
            </a:r>
            <a:r>
              <a:rPr lang="en-US" dirty="0" smtClean="0"/>
              <a:t>is taught elsewhere (</a:t>
            </a:r>
            <a:r>
              <a:rPr lang="en-US" b="1" dirty="0" smtClean="0">
                <a:solidFill>
                  <a:schemeClr val="accent1"/>
                </a:solidFill>
              </a:rPr>
              <a:t>Heb. 3:12-15</a:t>
            </a:r>
            <a:r>
              <a:rPr lang="en-US" dirty="0" smtClean="0"/>
              <a:t>).</a:t>
            </a:r>
            <a:endParaRPr lang="en-US" dirty="0"/>
          </a:p>
        </p:txBody>
      </p:sp>
    </p:spTree>
    <p:extLst>
      <p:ext uri="{BB962C8B-B14F-4D97-AF65-F5344CB8AC3E}">
        <p14:creationId xmlns:p14="http://schemas.microsoft.com/office/powerpoint/2010/main" val="17580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Commendation of Paul’s Ministry</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3"/>
            </a:pPr>
            <a:r>
              <a:rPr lang="en-US" sz="2200" dirty="0"/>
              <a:t>In </a:t>
            </a:r>
            <a:r>
              <a:rPr lang="en-US" sz="2200" b="1" dirty="0" smtClean="0">
                <a:solidFill>
                  <a:schemeClr val="accent1"/>
                </a:solidFill>
              </a:rPr>
              <a:t>6:4-10</a:t>
            </a:r>
            <a:r>
              <a:rPr lang="en-US" sz="2200" dirty="0"/>
              <a:t>, Paul provides a list of events, blessings, traits, and paradoxes.  What </a:t>
            </a:r>
            <a:r>
              <a:rPr lang="en-US" sz="2200" dirty="0" smtClean="0"/>
              <a:t>are their </a:t>
            </a:r>
            <a:r>
              <a:rPr lang="en-US" sz="2200" dirty="0"/>
              <a:t>purpose?</a:t>
            </a:r>
          </a:p>
          <a:p>
            <a:pPr marL="0" indent="0">
              <a:lnSpc>
                <a:spcPct val="90000"/>
              </a:lnSpc>
              <a:spcBef>
                <a:spcPts val="0"/>
              </a:spcBef>
              <a:buNone/>
            </a:pPr>
            <a:r>
              <a:rPr lang="en-US" sz="2200" b="1" i="1" dirty="0"/>
              <a:t>We give no offense in anything, that our </a:t>
            </a:r>
            <a:r>
              <a:rPr lang="en-US" sz="2200" b="1" i="1" u="sng" dirty="0"/>
              <a:t>ministry may not be blamed</a:t>
            </a:r>
            <a:r>
              <a:rPr lang="en-US" sz="2200" b="1" i="1" dirty="0" smtClean="0"/>
              <a:t>.  But </a:t>
            </a:r>
            <a:r>
              <a:rPr lang="en-US" sz="2200" b="1" i="1" dirty="0"/>
              <a:t>in all things we commend ourselves as </a:t>
            </a:r>
            <a:r>
              <a:rPr lang="en-US" sz="2200" b="1" i="1" u="sng" dirty="0"/>
              <a:t>ministers of God</a:t>
            </a:r>
            <a:r>
              <a:rPr lang="en-US" sz="2200" i="1" dirty="0"/>
              <a:t>: </a:t>
            </a:r>
            <a:r>
              <a:rPr lang="en-US" sz="2200" b="1" i="1" baseline="30000" dirty="0" smtClean="0">
                <a:solidFill>
                  <a:schemeClr val="accent1"/>
                </a:solidFill>
              </a:rPr>
              <a:t>1</a:t>
            </a:r>
            <a:r>
              <a:rPr lang="en-US" sz="2200" b="1" i="1" u="sng" dirty="0" smtClean="0"/>
              <a:t>in</a:t>
            </a:r>
            <a:r>
              <a:rPr lang="en-US" sz="2200" b="1" i="1" dirty="0" smtClean="0"/>
              <a:t> </a:t>
            </a:r>
            <a:r>
              <a:rPr lang="en-US" sz="2200" b="1" i="1" dirty="0"/>
              <a:t>much patience</a:t>
            </a:r>
            <a:r>
              <a:rPr lang="en-US" sz="2200" i="1" dirty="0"/>
              <a:t>, in tribulations, in needs, in distresses</a:t>
            </a:r>
            <a:r>
              <a:rPr lang="en-US" sz="2200" i="1" dirty="0" smtClean="0"/>
              <a:t>, in </a:t>
            </a:r>
            <a:r>
              <a:rPr lang="en-US" sz="2200" i="1" dirty="0"/>
              <a:t>stripes, in imprisonments, </a:t>
            </a:r>
            <a:r>
              <a:rPr lang="en-US" sz="2200" i="1" dirty="0" smtClean="0"/>
              <a:t>in </a:t>
            </a:r>
            <a:r>
              <a:rPr lang="en-US" sz="2200" i="1" dirty="0"/>
              <a:t>tumults, in labors, in sleeplessness, in </a:t>
            </a:r>
            <a:r>
              <a:rPr lang="en-US" sz="2200" i="1" dirty="0" err="1"/>
              <a:t>fastings</a:t>
            </a:r>
            <a:r>
              <a:rPr lang="en-US" sz="2200" i="1" dirty="0" smtClean="0"/>
              <a:t>; </a:t>
            </a:r>
            <a:r>
              <a:rPr lang="en-US" sz="2200" b="1" i="1" baseline="30000" dirty="0">
                <a:solidFill>
                  <a:schemeClr val="accent1"/>
                </a:solidFill>
              </a:rPr>
              <a:t>2</a:t>
            </a:r>
            <a:r>
              <a:rPr lang="en-US" sz="2200" b="1" i="1" u="sng" dirty="0" smtClean="0"/>
              <a:t>by</a:t>
            </a:r>
            <a:r>
              <a:rPr lang="en-US" sz="2200" b="1" i="1" dirty="0" smtClean="0"/>
              <a:t> </a:t>
            </a:r>
            <a:r>
              <a:rPr lang="en-US" sz="2200" b="1" i="1" dirty="0"/>
              <a:t>purity</a:t>
            </a:r>
            <a:r>
              <a:rPr lang="en-US" sz="2200" i="1" dirty="0"/>
              <a:t>, by knowledge, by longsuffering, by kindness, by the Holy Spirit, by sincere love</a:t>
            </a:r>
            <a:r>
              <a:rPr lang="en-US" sz="2200" i="1" dirty="0" smtClean="0"/>
              <a:t>, by </a:t>
            </a:r>
            <a:r>
              <a:rPr lang="en-US" sz="2200" i="1" dirty="0"/>
              <a:t>the word of truth, by the power of God, by the armor of righteousness on the right hand and on the left</a:t>
            </a:r>
            <a:r>
              <a:rPr lang="en-US" sz="2200" i="1" dirty="0" smtClean="0"/>
              <a:t>, </a:t>
            </a:r>
            <a:r>
              <a:rPr lang="en-US" sz="2200" b="1" i="1" baseline="30000" dirty="0" smtClean="0">
                <a:solidFill>
                  <a:schemeClr val="accent1"/>
                </a:solidFill>
              </a:rPr>
              <a:t>3</a:t>
            </a:r>
            <a:r>
              <a:rPr lang="en-US" sz="2200" b="1" i="1" dirty="0" smtClean="0"/>
              <a:t>by </a:t>
            </a:r>
            <a:r>
              <a:rPr lang="en-US" sz="2200" b="1" i="1" dirty="0"/>
              <a:t>honor </a:t>
            </a:r>
            <a:r>
              <a:rPr lang="en-US" sz="2200" b="1" i="1" u="sng" dirty="0"/>
              <a:t>and</a:t>
            </a:r>
            <a:r>
              <a:rPr lang="en-US" sz="2200" b="1" i="1" dirty="0"/>
              <a:t> dishonor</a:t>
            </a:r>
            <a:r>
              <a:rPr lang="en-US" sz="2200" i="1" dirty="0"/>
              <a:t>, by evil report and good report; as deceivers, and yet true</a:t>
            </a:r>
            <a:r>
              <a:rPr lang="en-US" sz="2200" i="1" dirty="0" smtClean="0"/>
              <a:t>; as </a:t>
            </a:r>
            <a:r>
              <a:rPr lang="en-US" sz="2200" i="1" dirty="0"/>
              <a:t>unknown, and yet well known; as dying, and behold we live; as chastened, and yet not killed</a:t>
            </a:r>
            <a:r>
              <a:rPr lang="en-US" sz="2200" i="1" dirty="0" smtClean="0"/>
              <a:t>; as </a:t>
            </a:r>
            <a:r>
              <a:rPr lang="en-US" sz="2200" i="1" dirty="0"/>
              <a:t>sorrowful, yet always rejoicing; as poor, yet making many rich; as having nothing, and yet possessing all things. </a:t>
            </a:r>
            <a:r>
              <a:rPr lang="en-US" sz="2200" dirty="0" smtClean="0"/>
              <a:t>(</a:t>
            </a:r>
            <a:r>
              <a:rPr lang="en-US" sz="2200" b="1" dirty="0" smtClean="0">
                <a:solidFill>
                  <a:schemeClr val="accent1"/>
                </a:solidFill>
              </a:rPr>
              <a:t>6:3-10</a:t>
            </a:r>
            <a:r>
              <a:rPr lang="en-US" sz="2200" dirty="0" smtClean="0"/>
              <a:t>)</a:t>
            </a:r>
            <a:endParaRPr lang="en-US" sz="2200" dirty="0"/>
          </a:p>
        </p:txBody>
      </p:sp>
    </p:spTree>
    <p:extLst>
      <p:ext uri="{BB962C8B-B14F-4D97-AF65-F5344CB8AC3E}">
        <p14:creationId xmlns:p14="http://schemas.microsoft.com/office/powerpoint/2010/main" val="860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Commendation of Paul?</a:t>
            </a:r>
            <a:endParaRPr lang="en-US" dirty="0"/>
          </a:p>
        </p:txBody>
      </p:sp>
      <p:sp>
        <p:nvSpPr>
          <p:cNvPr id="3" name="Content Placeholder 2"/>
          <p:cNvSpPr>
            <a:spLocks noGrp="1"/>
          </p:cNvSpPr>
          <p:nvPr>
            <p:ph idx="1"/>
          </p:nvPr>
        </p:nvSpPr>
        <p:spPr/>
        <p:txBody>
          <a:bodyPr/>
          <a:lstStyle/>
          <a:p>
            <a:pPr marL="227013" indent="-227013">
              <a:buFont typeface="+mj-lt"/>
              <a:buAutoNum type="arabicPeriod" startAt="4"/>
            </a:pPr>
            <a:r>
              <a:rPr lang="en-US" dirty="0"/>
              <a:t>Was Paul bragging on himself in these verses?  He says, </a:t>
            </a:r>
            <a:r>
              <a:rPr lang="en-US" i="1" dirty="0"/>
              <a:t>“We commend ourselves”</a:t>
            </a:r>
            <a:r>
              <a:rPr lang="en-US" dirty="0"/>
              <a:t>.  Explain</a:t>
            </a:r>
            <a:r>
              <a:rPr lang="en-US" dirty="0" smtClean="0"/>
              <a:t>.</a:t>
            </a:r>
          </a:p>
          <a:p>
            <a:pPr marL="0" indent="0">
              <a:buNone/>
            </a:pPr>
            <a:r>
              <a:rPr lang="en-US" i="1" dirty="0"/>
              <a:t>We give </a:t>
            </a:r>
            <a:r>
              <a:rPr lang="en-US" b="1" i="1" dirty="0"/>
              <a:t>no offense </a:t>
            </a:r>
            <a:r>
              <a:rPr lang="en-US" i="1" dirty="0"/>
              <a:t>in anything, </a:t>
            </a:r>
            <a:r>
              <a:rPr lang="en-US" b="1" i="1" dirty="0"/>
              <a:t>that our </a:t>
            </a:r>
            <a:r>
              <a:rPr lang="en-US" b="1" i="1" u="sng" dirty="0"/>
              <a:t>ministry may not be blamed</a:t>
            </a:r>
            <a:r>
              <a:rPr lang="en-US" i="1" dirty="0"/>
              <a:t>.  But </a:t>
            </a:r>
            <a:r>
              <a:rPr lang="en-US" b="1" i="1" u="sng" dirty="0"/>
              <a:t>in all things</a:t>
            </a:r>
            <a:r>
              <a:rPr lang="en-US" b="1" i="1" dirty="0"/>
              <a:t> we </a:t>
            </a:r>
            <a:r>
              <a:rPr lang="en-US" b="1" i="1" u="sng" dirty="0">
                <a:solidFill>
                  <a:schemeClr val="accent1"/>
                </a:solidFill>
              </a:rPr>
              <a:t>commend</a:t>
            </a:r>
            <a:r>
              <a:rPr lang="en-US" b="1" i="1" dirty="0">
                <a:solidFill>
                  <a:schemeClr val="accent1"/>
                </a:solidFill>
              </a:rPr>
              <a:t> </a:t>
            </a:r>
            <a:r>
              <a:rPr lang="en-US" b="1" i="1" dirty="0"/>
              <a:t>ourselves as </a:t>
            </a:r>
            <a:r>
              <a:rPr lang="en-US" b="1" i="1" u="sng" dirty="0"/>
              <a:t>ministers of </a:t>
            </a:r>
            <a:r>
              <a:rPr lang="en-US" b="1" i="1" u="sng" dirty="0" smtClean="0"/>
              <a:t>God</a:t>
            </a:r>
            <a:r>
              <a:rPr lang="en-US" b="1" dirty="0" smtClean="0"/>
              <a:t> </a:t>
            </a:r>
            <a:r>
              <a:rPr lang="en-US" dirty="0" smtClean="0"/>
              <a:t>(</a:t>
            </a:r>
            <a:r>
              <a:rPr lang="en-US" b="1" dirty="0" smtClean="0">
                <a:solidFill>
                  <a:schemeClr val="accent1"/>
                </a:solidFill>
              </a:rPr>
              <a:t>6:4</a:t>
            </a:r>
            <a:r>
              <a:rPr lang="en-US" dirty="0" smtClean="0"/>
              <a:t>)</a:t>
            </a:r>
          </a:p>
          <a:p>
            <a:r>
              <a:rPr lang="en-US" dirty="0" smtClean="0"/>
              <a:t>Paul’s concern is the credibility of his </a:t>
            </a:r>
            <a:r>
              <a:rPr lang="en-US" b="1" i="1" dirty="0" smtClean="0"/>
              <a:t>ministry</a:t>
            </a:r>
            <a:r>
              <a:rPr lang="en-US" dirty="0" smtClean="0"/>
              <a:t> – of God’s gospel and salvation – </a:t>
            </a:r>
            <a:r>
              <a:rPr lang="en-US" b="1" i="1" dirty="0" smtClean="0"/>
              <a:t>not</a:t>
            </a:r>
            <a:r>
              <a:rPr lang="en-US" dirty="0" smtClean="0"/>
              <a:t> himself, as evidenced by his evidences.</a:t>
            </a:r>
          </a:p>
          <a:p>
            <a:r>
              <a:rPr lang="en-US" dirty="0" smtClean="0"/>
              <a:t>Does not want to do anything that might cause others to stumble and be lost, if possible (</a:t>
            </a:r>
            <a:r>
              <a:rPr lang="en-US" b="1" dirty="0" smtClean="0">
                <a:solidFill>
                  <a:schemeClr val="accent1"/>
                </a:solidFill>
              </a:rPr>
              <a:t>I Cor. 8:9; 9:19-23; Rom. 9:32-33; 14:13, 20</a:t>
            </a:r>
            <a:r>
              <a:rPr lang="en-US" dirty="0" smtClean="0"/>
              <a:t>).</a:t>
            </a:r>
          </a:p>
          <a:p>
            <a:r>
              <a:rPr lang="en-US" dirty="0" smtClean="0"/>
              <a:t>The topic of </a:t>
            </a:r>
            <a:r>
              <a:rPr lang="en-US" b="1" i="1" dirty="0" smtClean="0"/>
              <a:t>commendation</a:t>
            </a:r>
            <a:r>
              <a:rPr lang="en-US" dirty="0" smtClean="0"/>
              <a:t> is a key theme of </a:t>
            </a:r>
            <a:r>
              <a:rPr lang="en-US" b="1" dirty="0" smtClean="0">
                <a:solidFill>
                  <a:schemeClr val="accent1"/>
                </a:solidFill>
              </a:rPr>
              <a:t>II Corinthians </a:t>
            </a:r>
            <a:r>
              <a:rPr lang="en-US" dirty="0" smtClean="0"/>
              <a:t>…</a:t>
            </a:r>
            <a:endParaRPr lang="en-US" dirty="0"/>
          </a:p>
        </p:txBody>
      </p:sp>
    </p:spTree>
    <p:extLst>
      <p:ext uri="{BB962C8B-B14F-4D97-AF65-F5344CB8AC3E}">
        <p14:creationId xmlns:p14="http://schemas.microsoft.com/office/powerpoint/2010/main" val="21164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 of Commendation</a:t>
            </a:r>
            <a:endParaRPr lang="en-US" dirty="0"/>
          </a:p>
        </p:txBody>
      </p:sp>
      <p:sp>
        <p:nvSpPr>
          <p:cNvPr id="3" name="Content Placeholder 2"/>
          <p:cNvSpPr>
            <a:spLocks noGrp="1"/>
          </p:cNvSpPr>
          <p:nvPr>
            <p:ph idx="1"/>
          </p:nvPr>
        </p:nvSpPr>
        <p:spPr/>
        <p:txBody>
          <a:bodyPr/>
          <a:lstStyle/>
          <a:p>
            <a:pPr marL="0" indent="0">
              <a:buNone/>
            </a:pPr>
            <a:r>
              <a:rPr lang="en-US" sz="2200" b="1" i="1" dirty="0"/>
              <a:t>Do we </a:t>
            </a:r>
            <a:r>
              <a:rPr lang="en-US" sz="2200" b="1" i="1" u="sng" dirty="0"/>
              <a:t>begin again</a:t>
            </a:r>
            <a:r>
              <a:rPr lang="en-US" sz="2200" b="1" i="1" dirty="0"/>
              <a:t> to </a:t>
            </a:r>
            <a:r>
              <a:rPr lang="en-US" sz="2200" b="1" i="1" dirty="0">
                <a:solidFill>
                  <a:schemeClr val="accent1"/>
                </a:solidFill>
              </a:rPr>
              <a:t>commend</a:t>
            </a:r>
            <a:r>
              <a:rPr lang="en-US" sz="2200" b="1" i="1" dirty="0"/>
              <a:t> ourselves?</a:t>
            </a:r>
            <a:r>
              <a:rPr lang="en-US" sz="2200" i="1" dirty="0"/>
              <a:t> Or </a:t>
            </a:r>
            <a:r>
              <a:rPr lang="en-US" sz="2200" b="1" i="1" dirty="0"/>
              <a:t>do we need</a:t>
            </a:r>
            <a:r>
              <a:rPr lang="en-US" sz="2200" i="1" dirty="0"/>
              <a:t>, as some others, </a:t>
            </a:r>
            <a:r>
              <a:rPr lang="en-US" sz="2200" b="1" i="1" dirty="0"/>
              <a:t>epistles of commendation to you </a:t>
            </a:r>
            <a:r>
              <a:rPr lang="en-US" sz="2200" i="1" dirty="0"/>
              <a:t>or letters of commendation from you? </a:t>
            </a:r>
            <a:r>
              <a:rPr lang="en-US" sz="2200" dirty="0" smtClean="0"/>
              <a:t>(</a:t>
            </a:r>
            <a:r>
              <a:rPr lang="en-US" sz="2200" b="1" dirty="0" smtClean="0">
                <a:solidFill>
                  <a:schemeClr val="accent1"/>
                </a:solidFill>
              </a:rPr>
              <a:t>3:1</a:t>
            </a:r>
            <a:r>
              <a:rPr lang="en-US" sz="2200" dirty="0" smtClean="0"/>
              <a:t>)</a:t>
            </a:r>
          </a:p>
          <a:p>
            <a:r>
              <a:rPr lang="en-US" sz="2200" dirty="0" smtClean="0"/>
              <a:t>Should </a:t>
            </a:r>
            <a:r>
              <a:rPr lang="en-US" sz="2200" b="1" i="1" dirty="0" smtClean="0"/>
              <a:t>not</a:t>
            </a:r>
            <a:r>
              <a:rPr lang="en-US" sz="2200" dirty="0" smtClean="0"/>
              <a:t> have needed to </a:t>
            </a:r>
            <a:r>
              <a:rPr lang="en-US" sz="2200" b="1" i="1" dirty="0" smtClean="0"/>
              <a:t>again</a:t>
            </a:r>
            <a:r>
              <a:rPr lang="en-US" sz="2200" dirty="0" smtClean="0"/>
              <a:t> </a:t>
            </a:r>
            <a:r>
              <a:rPr lang="en-US" sz="2200" b="1" i="1" dirty="0" smtClean="0">
                <a:solidFill>
                  <a:schemeClr val="accent1"/>
                </a:solidFill>
              </a:rPr>
              <a:t>commend</a:t>
            </a:r>
            <a:r>
              <a:rPr lang="en-US" sz="2200" dirty="0" smtClean="0">
                <a:solidFill>
                  <a:schemeClr val="accent1"/>
                </a:solidFill>
              </a:rPr>
              <a:t> </a:t>
            </a:r>
            <a:r>
              <a:rPr lang="en-US" sz="2200" dirty="0" smtClean="0"/>
              <a:t>themselves to the Corinthians.</a:t>
            </a:r>
          </a:p>
          <a:p>
            <a:pPr marL="0" indent="0">
              <a:buNone/>
            </a:pPr>
            <a:r>
              <a:rPr lang="en-US" sz="2000" i="1" dirty="0"/>
              <a:t>But </a:t>
            </a:r>
            <a:r>
              <a:rPr lang="en-US" sz="2000" b="1" i="1" dirty="0"/>
              <a:t>we have renounced the hidden </a:t>
            </a:r>
            <a:r>
              <a:rPr lang="en-US" sz="2000" i="1" dirty="0"/>
              <a:t>things of shame, </a:t>
            </a:r>
            <a:r>
              <a:rPr lang="en-US" sz="2000" b="1" i="1" dirty="0"/>
              <a:t>not walking in craftiness </a:t>
            </a:r>
            <a:r>
              <a:rPr lang="en-US" sz="2000" i="1" dirty="0"/>
              <a:t>nor handling the word of God </a:t>
            </a:r>
            <a:r>
              <a:rPr lang="en-US" sz="2000" b="1" i="1" dirty="0"/>
              <a:t>deceitfully</a:t>
            </a:r>
            <a:r>
              <a:rPr lang="en-US" sz="2000" i="1" dirty="0"/>
              <a:t>, but </a:t>
            </a:r>
            <a:r>
              <a:rPr lang="en-US" sz="2000" b="1" i="1" dirty="0"/>
              <a:t>by manifestation of the truth </a:t>
            </a:r>
            <a:r>
              <a:rPr lang="en-US" sz="2000" b="1" i="1" dirty="0">
                <a:solidFill>
                  <a:schemeClr val="accent1"/>
                </a:solidFill>
              </a:rPr>
              <a:t>commending</a:t>
            </a:r>
            <a:r>
              <a:rPr lang="en-US" sz="2000" b="1" i="1" dirty="0"/>
              <a:t> ourselves </a:t>
            </a:r>
            <a:r>
              <a:rPr lang="en-US" sz="2000" b="1" i="1" u="sng" dirty="0"/>
              <a:t>to every </a:t>
            </a:r>
            <a:r>
              <a:rPr lang="en-US" sz="2000" b="1" i="1" u="sng" dirty="0" smtClean="0"/>
              <a:t>man’s </a:t>
            </a:r>
            <a:r>
              <a:rPr lang="en-US" sz="2000" b="1" i="1" u="sng" dirty="0"/>
              <a:t>conscience in the sight of God</a:t>
            </a:r>
            <a:r>
              <a:rPr lang="en-US" sz="2000" i="1" dirty="0"/>
              <a:t>. </a:t>
            </a:r>
            <a:r>
              <a:rPr lang="en-US" sz="2000" dirty="0" smtClean="0"/>
              <a:t>(</a:t>
            </a:r>
            <a:r>
              <a:rPr lang="en-US" sz="2000" b="1" dirty="0" smtClean="0">
                <a:solidFill>
                  <a:schemeClr val="accent1"/>
                </a:solidFill>
              </a:rPr>
              <a:t>4:2</a:t>
            </a:r>
            <a:r>
              <a:rPr lang="en-US" sz="2000" dirty="0" smtClean="0"/>
              <a:t>)</a:t>
            </a:r>
            <a:endParaRPr lang="en-US" sz="2200" dirty="0" smtClean="0"/>
          </a:p>
          <a:p>
            <a:r>
              <a:rPr lang="en-US" sz="2200" b="1" i="1" dirty="0" smtClean="0"/>
              <a:t>Openly</a:t>
            </a:r>
            <a:r>
              <a:rPr lang="en-US" sz="2200" dirty="0" smtClean="0"/>
              <a:t> provided his </a:t>
            </a:r>
            <a:r>
              <a:rPr lang="en-US" sz="2200" b="1" i="1" dirty="0" smtClean="0">
                <a:solidFill>
                  <a:schemeClr val="accent1"/>
                </a:solidFill>
              </a:rPr>
              <a:t>commendations</a:t>
            </a:r>
            <a:r>
              <a:rPr lang="en-US" sz="2200" dirty="0" smtClean="0"/>
              <a:t> to all men, with God as witness.</a:t>
            </a:r>
          </a:p>
          <a:p>
            <a:pPr marL="0" indent="0">
              <a:buNone/>
            </a:pPr>
            <a:r>
              <a:rPr lang="en-US" sz="2000" i="1" dirty="0"/>
              <a:t>For </a:t>
            </a:r>
            <a:r>
              <a:rPr lang="en-US" sz="2000" b="1" i="1" dirty="0"/>
              <a:t>we do </a:t>
            </a:r>
            <a:r>
              <a:rPr lang="en-US" sz="2000" b="1" i="1" u="sng" dirty="0"/>
              <a:t>not</a:t>
            </a:r>
            <a:r>
              <a:rPr lang="en-US" sz="2000" b="1" i="1" dirty="0"/>
              <a:t> </a:t>
            </a:r>
            <a:r>
              <a:rPr lang="en-US" sz="2000" b="1" i="1" dirty="0">
                <a:solidFill>
                  <a:schemeClr val="accent1"/>
                </a:solidFill>
              </a:rPr>
              <a:t>commend</a:t>
            </a:r>
            <a:r>
              <a:rPr lang="en-US" sz="2000" b="1" i="1" dirty="0"/>
              <a:t> ourselves </a:t>
            </a:r>
            <a:r>
              <a:rPr lang="en-US" sz="2000" b="1" i="1" u="sng" dirty="0"/>
              <a:t>again to you</a:t>
            </a:r>
            <a:r>
              <a:rPr lang="en-US" sz="2000" b="1" i="1" dirty="0"/>
              <a:t>, but </a:t>
            </a:r>
            <a:r>
              <a:rPr lang="en-US" sz="2000" b="1" i="1" u="sng" dirty="0"/>
              <a:t>give you opportunity to boast on our behalf</a:t>
            </a:r>
            <a:r>
              <a:rPr lang="en-US" sz="2000" b="1" i="1" dirty="0"/>
              <a:t>, that </a:t>
            </a:r>
            <a:r>
              <a:rPr lang="en-US" sz="2000" b="1" i="1" u="sng" dirty="0"/>
              <a:t>you may have an answer</a:t>
            </a:r>
            <a:r>
              <a:rPr lang="en-US" sz="2000" b="1" i="1" dirty="0"/>
              <a:t> </a:t>
            </a:r>
            <a:r>
              <a:rPr lang="en-US" sz="2000" i="1" dirty="0"/>
              <a:t>for those who boast in appearance and not in heart. </a:t>
            </a:r>
            <a:r>
              <a:rPr lang="en-US" sz="2000" dirty="0" smtClean="0"/>
              <a:t>(</a:t>
            </a:r>
            <a:r>
              <a:rPr lang="en-US" sz="2000" b="1" dirty="0" smtClean="0">
                <a:solidFill>
                  <a:schemeClr val="accent1"/>
                </a:solidFill>
              </a:rPr>
              <a:t>5:12</a:t>
            </a:r>
            <a:r>
              <a:rPr lang="en-US" sz="2000" dirty="0" smtClean="0"/>
              <a:t>)</a:t>
            </a:r>
            <a:endParaRPr lang="en-US" sz="2000" dirty="0"/>
          </a:p>
          <a:p>
            <a:r>
              <a:rPr lang="en-US" sz="2200" b="1" i="1" dirty="0" smtClean="0">
                <a:solidFill>
                  <a:schemeClr val="accent1"/>
                </a:solidFill>
              </a:rPr>
              <a:t>Commendation</a:t>
            </a:r>
            <a:r>
              <a:rPr lang="en-US" sz="2200" dirty="0" smtClean="0">
                <a:solidFill>
                  <a:schemeClr val="accent1"/>
                </a:solidFill>
              </a:rPr>
              <a:t> </a:t>
            </a:r>
            <a:r>
              <a:rPr lang="en-US" sz="2200" dirty="0" smtClean="0"/>
              <a:t>was provided </a:t>
            </a:r>
            <a:r>
              <a:rPr lang="en-US" sz="2200" b="1" i="1" dirty="0" smtClean="0"/>
              <a:t>again</a:t>
            </a:r>
            <a:r>
              <a:rPr lang="en-US" sz="2200" dirty="0" smtClean="0"/>
              <a:t> to supply </a:t>
            </a:r>
            <a:r>
              <a:rPr lang="en-US" sz="2200" b="1" i="1" dirty="0" smtClean="0"/>
              <a:t>answers</a:t>
            </a:r>
            <a:r>
              <a:rPr lang="en-US" sz="2200" dirty="0" smtClean="0"/>
              <a:t>, not convince</a:t>
            </a:r>
            <a:r>
              <a:rPr lang="en-US" sz="2200" dirty="0"/>
              <a:t> </a:t>
            </a:r>
            <a:r>
              <a:rPr lang="en-US" sz="2200" dirty="0" smtClean="0"/>
              <a:t>again.</a:t>
            </a:r>
            <a:endParaRPr lang="en-US" sz="2200" dirty="0"/>
          </a:p>
        </p:txBody>
      </p:sp>
    </p:spTree>
    <p:extLst>
      <p:ext uri="{BB962C8B-B14F-4D97-AF65-F5344CB8AC3E}">
        <p14:creationId xmlns:p14="http://schemas.microsoft.com/office/powerpoint/2010/main" val="36872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 of Commendation</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sz="2200" i="1" dirty="0"/>
              <a:t>But </a:t>
            </a:r>
            <a:r>
              <a:rPr lang="en-US" sz="2200" b="1" i="1" u="sng" dirty="0"/>
              <a:t>in all things</a:t>
            </a:r>
            <a:r>
              <a:rPr lang="en-US" sz="2200" b="1" i="1" dirty="0"/>
              <a:t> we </a:t>
            </a:r>
            <a:r>
              <a:rPr lang="en-US" sz="2200" b="1" i="1" dirty="0">
                <a:solidFill>
                  <a:schemeClr val="accent1"/>
                </a:solidFill>
              </a:rPr>
              <a:t>commend</a:t>
            </a:r>
            <a:r>
              <a:rPr lang="en-US" sz="2200" b="1" i="1" dirty="0"/>
              <a:t> ourselves </a:t>
            </a:r>
            <a:r>
              <a:rPr lang="en-US" sz="2200" b="1" i="1" u="sng" dirty="0"/>
              <a:t>as ministers of </a:t>
            </a:r>
            <a:r>
              <a:rPr lang="en-US" sz="2200" b="1" i="1" u="sng" dirty="0" smtClean="0"/>
              <a:t>God</a:t>
            </a:r>
            <a:r>
              <a:rPr lang="en-US" sz="2200" i="1" dirty="0" smtClean="0"/>
              <a:t> …</a:t>
            </a:r>
            <a:r>
              <a:rPr lang="en-US" sz="2200" dirty="0" smtClean="0"/>
              <a:t> (</a:t>
            </a:r>
            <a:r>
              <a:rPr lang="en-US" sz="2200" b="1" dirty="0" smtClean="0">
                <a:solidFill>
                  <a:schemeClr val="accent1"/>
                </a:solidFill>
              </a:rPr>
              <a:t>6:4</a:t>
            </a:r>
            <a:r>
              <a:rPr lang="en-US" sz="2200" dirty="0" smtClean="0"/>
              <a:t>)</a:t>
            </a:r>
            <a:endParaRPr lang="en-US" sz="2200" dirty="0"/>
          </a:p>
          <a:p>
            <a:pPr>
              <a:lnSpc>
                <a:spcPct val="95000"/>
              </a:lnSpc>
              <a:spcBef>
                <a:spcPts val="0"/>
              </a:spcBef>
            </a:pPr>
            <a:r>
              <a:rPr lang="en-US" sz="2200" dirty="0" smtClean="0"/>
              <a:t>Paul’s </a:t>
            </a:r>
            <a:r>
              <a:rPr lang="en-US" sz="2200" b="1" i="1" dirty="0" smtClean="0">
                <a:solidFill>
                  <a:schemeClr val="accent1"/>
                </a:solidFill>
              </a:rPr>
              <a:t>commendation</a:t>
            </a:r>
            <a:r>
              <a:rPr lang="en-US" sz="2200" dirty="0" smtClean="0"/>
              <a:t> is </a:t>
            </a:r>
            <a:r>
              <a:rPr lang="en-US" sz="2200" b="1" i="1" dirty="0" smtClean="0"/>
              <a:t>summarized</a:t>
            </a:r>
            <a:r>
              <a:rPr lang="en-US" sz="2200" dirty="0" smtClean="0"/>
              <a:t> in </a:t>
            </a:r>
            <a:r>
              <a:rPr lang="en-US" sz="2200" b="1" dirty="0" smtClean="0">
                <a:solidFill>
                  <a:schemeClr val="accent1"/>
                </a:solidFill>
              </a:rPr>
              <a:t>6:3-10</a:t>
            </a:r>
            <a:r>
              <a:rPr lang="en-US" sz="2200" dirty="0" smtClean="0"/>
              <a:t>.</a:t>
            </a:r>
          </a:p>
          <a:p>
            <a:pPr marL="0" indent="0">
              <a:lnSpc>
                <a:spcPct val="95000"/>
              </a:lnSpc>
              <a:spcBef>
                <a:spcPts val="0"/>
              </a:spcBef>
              <a:buNone/>
            </a:pPr>
            <a:r>
              <a:rPr lang="en-US" sz="2200" i="1" dirty="0"/>
              <a:t>For we dare not class ourselves or compare ourselves </a:t>
            </a:r>
            <a:r>
              <a:rPr lang="en-US" sz="2200" b="1" i="1" dirty="0"/>
              <a:t>with those who </a:t>
            </a:r>
            <a:r>
              <a:rPr lang="en-US" sz="2200" b="1" i="1" u="sng" dirty="0">
                <a:solidFill>
                  <a:schemeClr val="accent1"/>
                </a:solidFill>
              </a:rPr>
              <a:t>commend</a:t>
            </a:r>
            <a:r>
              <a:rPr lang="en-US" sz="2200" b="1" i="1" u="sng" dirty="0"/>
              <a:t> themselves</a:t>
            </a:r>
            <a:r>
              <a:rPr lang="en-US" sz="2200" i="1" dirty="0"/>
              <a:t>. But they, </a:t>
            </a:r>
            <a:r>
              <a:rPr lang="en-US" sz="2200" b="1" i="1" dirty="0"/>
              <a:t>measuring themselves </a:t>
            </a:r>
            <a:r>
              <a:rPr lang="en-US" sz="2200" b="1" i="1" u="sng" dirty="0"/>
              <a:t>by themselves</a:t>
            </a:r>
            <a:r>
              <a:rPr lang="en-US" sz="2200" b="1" i="1" dirty="0"/>
              <a:t>, and comparing themselves </a:t>
            </a:r>
            <a:r>
              <a:rPr lang="en-US" sz="2200" b="1" i="1" u="sng" dirty="0"/>
              <a:t>among themselves</a:t>
            </a:r>
            <a:r>
              <a:rPr lang="en-US" sz="2200" b="1" i="1" dirty="0"/>
              <a:t>, </a:t>
            </a:r>
            <a:r>
              <a:rPr lang="en-US" sz="2200" b="1" i="1" u="sng" dirty="0"/>
              <a:t>are not wise</a:t>
            </a:r>
            <a:r>
              <a:rPr lang="en-US" sz="2200" i="1" dirty="0" smtClean="0"/>
              <a:t>. … For </a:t>
            </a:r>
            <a:r>
              <a:rPr lang="en-US" sz="2200" b="1" i="1" u="sng" dirty="0"/>
              <a:t>not</a:t>
            </a:r>
            <a:r>
              <a:rPr lang="en-US" sz="2200" b="1" i="1" dirty="0"/>
              <a:t> he who commends </a:t>
            </a:r>
            <a:r>
              <a:rPr lang="en-US" sz="2200" b="1" i="1" u="sng" dirty="0"/>
              <a:t>himself</a:t>
            </a:r>
            <a:r>
              <a:rPr lang="en-US" sz="2200" b="1" i="1" dirty="0"/>
              <a:t> is approved, but </a:t>
            </a:r>
            <a:r>
              <a:rPr lang="en-US" sz="2200" b="1" i="1" u="sng" dirty="0"/>
              <a:t>whom the Lord commends</a:t>
            </a:r>
            <a:r>
              <a:rPr lang="en-US" sz="2200" i="1" dirty="0"/>
              <a:t>. </a:t>
            </a:r>
            <a:r>
              <a:rPr lang="en-US" sz="2200" dirty="0" smtClean="0"/>
              <a:t>(</a:t>
            </a:r>
            <a:r>
              <a:rPr lang="en-US" sz="2200" b="1" dirty="0" smtClean="0">
                <a:solidFill>
                  <a:schemeClr val="accent1"/>
                </a:solidFill>
              </a:rPr>
              <a:t>10:12-18</a:t>
            </a:r>
            <a:r>
              <a:rPr lang="en-US" sz="2200" dirty="0" smtClean="0"/>
              <a:t>)</a:t>
            </a:r>
          </a:p>
          <a:p>
            <a:pPr>
              <a:lnSpc>
                <a:spcPct val="95000"/>
              </a:lnSpc>
              <a:spcBef>
                <a:spcPts val="0"/>
              </a:spcBef>
            </a:pPr>
            <a:r>
              <a:rPr lang="en-US" sz="2200" b="1" i="1" dirty="0" smtClean="0"/>
              <a:t>Self-</a:t>
            </a:r>
            <a:r>
              <a:rPr lang="en-US" sz="2200" b="1" i="1" dirty="0" smtClean="0">
                <a:solidFill>
                  <a:schemeClr val="accent1"/>
                </a:solidFill>
              </a:rPr>
              <a:t>commendation</a:t>
            </a:r>
            <a:r>
              <a:rPr lang="en-US" sz="2200" dirty="0" smtClean="0"/>
              <a:t> (like, self-witness) is </a:t>
            </a:r>
            <a:r>
              <a:rPr lang="en-US" sz="2200" b="1" i="1" dirty="0" smtClean="0"/>
              <a:t>worthless</a:t>
            </a:r>
            <a:r>
              <a:rPr lang="en-US" sz="2200" dirty="0" smtClean="0"/>
              <a:t> (</a:t>
            </a:r>
            <a:r>
              <a:rPr lang="en-US" sz="2200" b="1" dirty="0" smtClean="0">
                <a:solidFill>
                  <a:schemeClr val="accent1"/>
                </a:solidFill>
              </a:rPr>
              <a:t>John 5:31-47</a:t>
            </a:r>
            <a:r>
              <a:rPr lang="en-US" sz="2200" dirty="0" smtClean="0"/>
              <a:t>).</a:t>
            </a:r>
          </a:p>
          <a:p>
            <a:pPr marL="0" indent="0">
              <a:lnSpc>
                <a:spcPct val="95000"/>
              </a:lnSpc>
              <a:spcBef>
                <a:spcPts val="0"/>
              </a:spcBef>
              <a:buNone/>
            </a:pPr>
            <a:r>
              <a:rPr lang="en-US" sz="2200" i="1" dirty="0"/>
              <a:t>I have become a fool in boasting; </a:t>
            </a:r>
            <a:r>
              <a:rPr lang="en-US" sz="2200" b="1" i="1" dirty="0"/>
              <a:t>you have compelled me. For </a:t>
            </a:r>
            <a:r>
              <a:rPr lang="en-US" sz="2200" b="1" i="1" u="sng" dirty="0"/>
              <a:t>I ought to have been </a:t>
            </a:r>
            <a:r>
              <a:rPr lang="en-US" sz="2200" b="1" i="1" u="sng" dirty="0">
                <a:solidFill>
                  <a:schemeClr val="accent1"/>
                </a:solidFill>
              </a:rPr>
              <a:t>commended</a:t>
            </a:r>
            <a:r>
              <a:rPr lang="en-US" sz="2200" b="1" i="1" u="sng" dirty="0"/>
              <a:t> by you</a:t>
            </a:r>
            <a:r>
              <a:rPr lang="en-US" sz="2200" i="1" dirty="0"/>
              <a:t>; for in nothing was I behind the most eminent apostles, though I am nothing. </a:t>
            </a:r>
            <a:r>
              <a:rPr lang="en-US" sz="2200" dirty="0" smtClean="0"/>
              <a:t>(</a:t>
            </a:r>
            <a:r>
              <a:rPr lang="en-US" sz="2200" b="1" dirty="0" smtClean="0">
                <a:solidFill>
                  <a:schemeClr val="accent1"/>
                </a:solidFill>
              </a:rPr>
              <a:t>12:11</a:t>
            </a:r>
            <a:r>
              <a:rPr lang="en-US" sz="2200" dirty="0" smtClean="0"/>
              <a:t>)</a:t>
            </a:r>
            <a:endParaRPr lang="en-US" sz="2200" dirty="0"/>
          </a:p>
          <a:p>
            <a:pPr>
              <a:lnSpc>
                <a:spcPct val="95000"/>
              </a:lnSpc>
              <a:spcBef>
                <a:spcPts val="0"/>
              </a:spcBef>
            </a:pPr>
            <a:r>
              <a:rPr lang="en-US" sz="2200" dirty="0" smtClean="0"/>
              <a:t>The Corinthians (by their state or direct request) required Paul to </a:t>
            </a:r>
            <a:r>
              <a:rPr lang="en-US" sz="2200" b="1" i="1" dirty="0" smtClean="0">
                <a:solidFill>
                  <a:schemeClr val="accent1"/>
                </a:solidFill>
              </a:rPr>
              <a:t>commend</a:t>
            </a:r>
            <a:r>
              <a:rPr lang="en-US" sz="2200" b="1" i="1" dirty="0" smtClean="0"/>
              <a:t> himself again</a:t>
            </a:r>
            <a:r>
              <a:rPr lang="en-US" sz="2200" dirty="0" smtClean="0"/>
              <a:t>, when </a:t>
            </a:r>
            <a:r>
              <a:rPr lang="en-US" sz="2200" b="1" i="1" u="sng" dirty="0" smtClean="0"/>
              <a:t>they</a:t>
            </a:r>
            <a:r>
              <a:rPr lang="en-US" sz="2200" b="1" i="1" dirty="0" smtClean="0"/>
              <a:t> should have been </a:t>
            </a:r>
            <a:r>
              <a:rPr lang="en-US" sz="2200" b="1" i="1" dirty="0" smtClean="0">
                <a:solidFill>
                  <a:schemeClr val="accent1"/>
                </a:solidFill>
              </a:rPr>
              <a:t>commending</a:t>
            </a:r>
            <a:r>
              <a:rPr lang="en-US" sz="2200" b="1" i="1" dirty="0" smtClean="0"/>
              <a:t> him</a:t>
            </a:r>
            <a:r>
              <a:rPr lang="en-US" sz="2200" dirty="0" smtClean="0"/>
              <a:t>!</a:t>
            </a:r>
            <a:endParaRPr lang="en-US" sz="2200" dirty="0"/>
          </a:p>
        </p:txBody>
      </p:sp>
    </p:spTree>
    <p:extLst>
      <p:ext uri="{BB962C8B-B14F-4D97-AF65-F5344CB8AC3E}">
        <p14:creationId xmlns:p14="http://schemas.microsoft.com/office/powerpoint/2010/main" val="40377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Commentaries</a:t>
            </a:r>
            <a:endParaRPr lang="en-US" dirty="0"/>
          </a:p>
        </p:txBody>
      </p:sp>
      <p:sp>
        <p:nvSpPr>
          <p:cNvPr id="3" name="Content Placeholder 2"/>
          <p:cNvSpPr>
            <a:spLocks noGrp="1"/>
          </p:cNvSpPr>
          <p:nvPr>
            <p:ph idx="1"/>
          </p:nvPr>
        </p:nvSpPr>
        <p:spPr/>
        <p:txBody>
          <a:bodyPr/>
          <a:lstStyle/>
          <a:p>
            <a:r>
              <a:rPr lang="en-US" sz="2000" dirty="0" smtClean="0"/>
              <a:t>Barnes</a:t>
            </a:r>
            <a:r>
              <a:rPr lang="en-US" sz="2000" dirty="0"/>
              <a:t>, Albert.  “Barnes’ Notes on the Old &amp; New Testaments:  II Corinthians – Galatians.”</a:t>
            </a:r>
          </a:p>
          <a:p>
            <a:r>
              <a:rPr lang="en-US" sz="2000" dirty="0" smtClean="0"/>
              <a:t>Coffman</a:t>
            </a:r>
            <a:r>
              <a:rPr lang="en-US" sz="2000" dirty="0"/>
              <a:t>, James Burton.  “First &amp; Second Corinthians.”  Volume </a:t>
            </a:r>
            <a:r>
              <a:rPr lang="en-US" sz="2000" dirty="0" smtClean="0"/>
              <a:t>7</a:t>
            </a:r>
          </a:p>
          <a:p>
            <a:r>
              <a:rPr lang="en-US" sz="2000" dirty="0" smtClean="0"/>
              <a:t>Curry, Melvin. “Truth Commentaries: The Book of 2 Corinthians.”</a:t>
            </a:r>
            <a:endParaRPr lang="en-US" sz="2000" dirty="0"/>
          </a:p>
          <a:p>
            <a:r>
              <a:rPr lang="en-US" sz="2000" dirty="0" smtClean="0"/>
              <a:t>Jenkins</a:t>
            </a:r>
            <a:r>
              <a:rPr lang="en-US" sz="2000" dirty="0"/>
              <a:t>, Ferrell.  “New Testament Epistles:  First Corinthians.”  Florida College Notes.</a:t>
            </a:r>
          </a:p>
          <a:p>
            <a:r>
              <a:rPr lang="en-US" sz="2000" dirty="0" err="1" smtClean="0"/>
              <a:t>Lenski</a:t>
            </a:r>
            <a:r>
              <a:rPr lang="en-US" sz="2000" dirty="0"/>
              <a:t>, R. C. H.  “The Interpretation of St. Paul’s First and Second Epistles to the Corinthians.”</a:t>
            </a:r>
          </a:p>
          <a:p>
            <a:r>
              <a:rPr lang="en-US" sz="2000" dirty="0" smtClean="0"/>
              <a:t>Lipscomb</a:t>
            </a:r>
            <a:r>
              <a:rPr lang="en-US" sz="2000" dirty="0"/>
              <a:t>, David and J. W. Shepherd “A Commentary on the New Testament Epistles:  II Corinthians – Galatians.”  Volume 3.</a:t>
            </a:r>
          </a:p>
          <a:p>
            <a:r>
              <a:rPr lang="en-US" sz="2000" dirty="0" err="1" smtClean="0"/>
              <a:t>MacKnight</a:t>
            </a:r>
            <a:r>
              <a:rPr lang="en-US" sz="2000" dirty="0"/>
              <a:t>, James.  “Commentary and Notes on the Epistles</a:t>
            </a:r>
            <a:r>
              <a:rPr lang="en-US" sz="2000" dirty="0" smtClean="0"/>
              <a:t>.”</a:t>
            </a:r>
            <a:endParaRPr lang="en-US" sz="2000" dirty="0"/>
          </a:p>
        </p:txBody>
      </p:sp>
    </p:spTree>
    <p:extLst>
      <p:ext uri="{BB962C8B-B14F-4D97-AF65-F5344CB8AC3E}">
        <p14:creationId xmlns:p14="http://schemas.microsoft.com/office/powerpoint/2010/main" val="28409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 on Trial</a:t>
            </a:r>
            <a:endParaRPr lang="en-US" dirty="0"/>
          </a:p>
        </p:txBody>
      </p:sp>
      <p:sp>
        <p:nvSpPr>
          <p:cNvPr id="3" name="Content Placeholder 2"/>
          <p:cNvSpPr>
            <a:spLocks noGrp="1"/>
          </p:cNvSpPr>
          <p:nvPr>
            <p:ph idx="1"/>
          </p:nvPr>
        </p:nvSpPr>
        <p:spPr/>
        <p:txBody>
          <a:bodyPr/>
          <a:lstStyle/>
          <a:p>
            <a:pPr>
              <a:spcBef>
                <a:spcPts val="200"/>
              </a:spcBef>
            </a:pPr>
            <a:r>
              <a:rPr lang="en-US" dirty="0" smtClean="0"/>
              <a:t>Like the life and death of Jesus, the apostles’ ministry is too profound on history </a:t>
            </a:r>
            <a:r>
              <a:rPr lang="en-US" b="1" i="1" dirty="0" smtClean="0"/>
              <a:t>and</a:t>
            </a:r>
            <a:r>
              <a:rPr lang="en-US" dirty="0" smtClean="0"/>
              <a:t> our personal future to be left unexplored, unexplained.</a:t>
            </a:r>
          </a:p>
          <a:p>
            <a:pPr>
              <a:spcBef>
                <a:spcPts val="200"/>
              </a:spcBef>
            </a:pPr>
            <a:r>
              <a:rPr lang="en-US" dirty="0" smtClean="0"/>
              <a:t>How can we explain the apostles’ ministry (message, life, and death)?</a:t>
            </a:r>
          </a:p>
          <a:p>
            <a:pPr lvl="1">
              <a:spcBef>
                <a:spcPts val="200"/>
              </a:spcBef>
            </a:pPr>
            <a:r>
              <a:rPr lang="en-US" dirty="0" smtClean="0"/>
              <a:t>Paul was a charlatan, a con-artist!</a:t>
            </a:r>
          </a:p>
          <a:p>
            <a:pPr lvl="1">
              <a:spcBef>
                <a:spcPts val="200"/>
              </a:spcBef>
            </a:pPr>
            <a:r>
              <a:rPr lang="en-US" dirty="0" smtClean="0"/>
              <a:t>Paul was an ego-maniac!</a:t>
            </a:r>
          </a:p>
          <a:p>
            <a:pPr lvl="1">
              <a:spcBef>
                <a:spcPts val="200"/>
              </a:spcBef>
            </a:pPr>
            <a:r>
              <a:rPr lang="en-US" dirty="0" smtClean="0"/>
              <a:t>Paul was deluded or deceived (</a:t>
            </a:r>
            <a:r>
              <a:rPr lang="en-US" b="1" dirty="0" smtClean="0">
                <a:solidFill>
                  <a:schemeClr val="accent1"/>
                </a:solidFill>
              </a:rPr>
              <a:t>II Peter 1:16-18</a:t>
            </a:r>
            <a:r>
              <a:rPr lang="en-US" dirty="0" smtClean="0"/>
              <a:t>)!</a:t>
            </a:r>
          </a:p>
          <a:p>
            <a:pPr lvl="1">
              <a:spcBef>
                <a:spcPts val="200"/>
              </a:spcBef>
            </a:pPr>
            <a:r>
              <a:rPr lang="en-US" dirty="0" smtClean="0"/>
              <a:t>Paul was crazy (</a:t>
            </a:r>
            <a:r>
              <a:rPr lang="en-US" b="1" dirty="0" smtClean="0">
                <a:solidFill>
                  <a:schemeClr val="accent1"/>
                </a:solidFill>
              </a:rPr>
              <a:t>5:13; Acts 26:24-25</a:t>
            </a:r>
            <a:r>
              <a:rPr lang="en-US" dirty="0" smtClean="0"/>
              <a:t>)!</a:t>
            </a:r>
          </a:p>
          <a:p>
            <a:pPr lvl="1">
              <a:spcBef>
                <a:spcPts val="200"/>
              </a:spcBef>
            </a:pPr>
            <a:r>
              <a:rPr lang="en-US" dirty="0" smtClean="0"/>
              <a:t>Paul was an apostle of Jesus Christ!</a:t>
            </a:r>
          </a:p>
          <a:p>
            <a:pPr>
              <a:spcBef>
                <a:spcPts val="200"/>
              </a:spcBef>
            </a:pPr>
            <a:r>
              <a:rPr lang="en-US" dirty="0" smtClean="0"/>
              <a:t>Like a trial of events past, this is a question of </a:t>
            </a:r>
            <a:r>
              <a:rPr lang="en-US" b="1" i="1" dirty="0" smtClean="0"/>
              <a:t>historical</a:t>
            </a:r>
            <a:r>
              <a:rPr lang="en-US" dirty="0" smtClean="0"/>
              <a:t> proof, not </a:t>
            </a:r>
            <a:r>
              <a:rPr lang="en-US" b="1" i="1" dirty="0" smtClean="0"/>
              <a:t>scientific</a:t>
            </a:r>
            <a:r>
              <a:rPr lang="en-US" dirty="0" smtClean="0"/>
              <a:t> inquiry. … What explanation does the evidence best fit?</a:t>
            </a:r>
            <a:endParaRPr lang="en-US" dirty="0"/>
          </a:p>
        </p:txBody>
      </p:sp>
    </p:spTree>
    <p:extLst>
      <p:ext uri="{BB962C8B-B14F-4D97-AF65-F5344CB8AC3E}">
        <p14:creationId xmlns:p14="http://schemas.microsoft.com/office/powerpoint/2010/main" val="17434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Testimony of Persecution</a:t>
            </a:r>
            <a:endParaRPr lang="en-US" dirty="0"/>
          </a:p>
        </p:txBody>
      </p:sp>
      <p:sp>
        <p:nvSpPr>
          <p:cNvPr id="3" name="Content Placeholder 2"/>
          <p:cNvSpPr>
            <a:spLocks noGrp="1"/>
          </p:cNvSpPr>
          <p:nvPr>
            <p:ph idx="1"/>
          </p:nvPr>
        </p:nvSpPr>
        <p:spPr/>
        <p:txBody>
          <a:bodyPr/>
          <a:lstStyle/>
          <a:p>
            <a:pPr marL="0" indent="0">
              <a:buNone/>
            </a:pPr>
            <a:r>
              <a:rPr lang="en-US" i="1" dirty="0" smtClean="0"/>
              <a:t>But </a:t>
            </a:r>
            <a:r>
              <a:rPr lang="en-US" b="1" i="1" u="sng" dirty="0" smtClean="0"/>
              <a:t>in all things </a:t>
            </a:r>
            <a:r>
              <a:rPr lang="en-US" b="1" i="1" dirty="0" smtClean="0"/>
              <a:t>we commend ourselves as ministers of God</a:t>
            </a:r>
            <a:r>
              <a:rPr lang="en-US" i="1" dirty="0" smtClean="0"/>
              <a:t>: in </a:t>
            </a:r>
            <a:r>
              <a:rPr lang="en-US" b="1" i="1" dirty="0" smtClean="0"/>
              <a:t>much patience</a:t>
            </a:r>
            <a:r>
              <a:rPr lang="en-US" i="1" dirty="0" smtClean="0"/>
              <a:t>, in </a:t>
            </a:r>
            <a:r>
              <a:rPr lang="en-US" b="1" i="1" dirty="0" smtClean="0"/>
              <a:t>tribulations</a:t>
            </a:r>
            <a:r>
              <a:rPr lang="en-US" i="1" dirty="0" smtClean="0"/>
              <a:t>, in </a:t>
            </a:r>
            <a:r>
              <a:rPr lang="en-US" b="1" i="1" dirty="0" smtClean="0"/>
              <a:t>needs</a:t>
            </a:r>
            <a:r>
              <a:rPr lang="en-US" i="1" dirty="0" smtClean="0"/>
              <a:t>, in </a:t>
            </a:r>
            <a:r>
              <a:rPr lang="en-US" b="1" i="1" dirty="0" smtClean="0"/>
              <a:t>distresses</a:t>
            </a:r>
            <a:r>
              <a:rPr lang="en-US" i="1" dirty="0" smtClean="0"/>
              <a:t>, in </a:t>
            </a:r>
            <a:r>
              <a:rPr lang="en-US" b="1" i="1" dirty="0" smtClean="0"/>
              <a:t>stripes</a:t>
            </a:r>
            <a:r>
              <a:rPr lang="en-US" i="1" dirty="0" smtClean="0"/>
              <a:t>, in </a:t>
            </a:r>
            <a:r>
              <a:rPr lang="en-US" b="1" i="1" dirty="0" smtClean="0"/>
              <a:t>imprisonments</a:t>
            </a:r>
            <a:r>
              <a:rPr lang="en-US" i="1" dirty="0" smtClean="0"/>
              <a:t>, in </a:t>
            </a:r>
            <a:r>
              <a:rPr lang="en-US" b="1" i="1" dirty="0" smtClean="0"/>
              <a:t>tumults</a:t>
            </a:r>
            <a:r>
              <a:rPr lang="en-US" i="1" dirty="0" smtClean="0"/>
              <a:t>, in </a:t>
            </a:r>
            <a:r>
              <a:rPr lang="en-US" b="1" i="1" dirty="0" smtClean="0"/>
              <a:t>labors</a:t>
            </a:r>
            <a:r>
              <a:rPr lang="en-US" i="1" dirty="0" smtClean="0"/>
              <a:t>, in </a:t>
            </a:r>
            <a:r>
              <a:rPr lang="en-US" b="1" i="1" dirty="0" smtClean="0"/>
              <a:t>sleeplessness</a:t>
            </a:r>
            <a:r>
              <a:rPr lang="en-US" i="1" dirty="0" smtClean="0"/>
              <a:t>, in </a:t>
            </a:r>
            <a:r>
              <a:rPr lang="en-US" b="1" i="1" dirty="0" err="1" smtClean="0"/>
              <a:t>fastings</a:t>
            </a:r>
            <a:r>
              <a:rPr lang="en-US" i="1" dirty="0" smtClean="0"/>
              <a:t> </a:t>
            </a:r>
            <a:r>
              <a:rPr lang="en-US" dirty="0" smtClean="0"/>
              <a:t>(</a:t>
            </a:r>
            <a:r>
              <a:rPr lang="en-US" b="1" dirty="0" smtClean="0">
                <a:solidFill>
                  <a:schemeClr val="accent1"/>
                </a:solidFill>
              </a:rPr>
              <a:t>6:4-5</a:t>
            </a:r>
            <a:r>
              <a:rPr lang="en-US" dirty="0" smtClean="0"/>
              <a:t>)</a:t>
            </a:r>
          </a:p>
          <a:p>
            <a:pPr marL="227013" lvl="0" indent="-227013">
              <a:buFont typeface="+mj-lt"/>
              <a:buAutoNum type="arabicPeriod" startAt="5"/>
            </a:pPr>
            <a:r>
              <a:rPr lang="en-US" dirty="0" smtClean="0"/>
              <a:t>How </a:t>
            </a:r>
            <a:r>
              <a:rPr lang="en-US" dirty="0"/>
              <a:t>did persecutions commend the ministry of Paul?</a:t>
            </a:r>
          </a:p>
          <a:p>
            <a:r>
              <a:rPr lang="en-US" dirty="0" smtClean="0"/>
              <a:t>People do not give up </a:t>
            </a:r>
            <a:r>
              <a:rPr lang="en-US" b="1" i="1" dirty="0" smtClean="0"/>
              <a:t>everything</a:t>
            </a:r>
            <a:r>
              <a:rPr lang="en-US" dirty="0" smtClean="0"/>
              <a:t> (</a:t>
            </a:r>
            <a:r>
              <a:rPr lang="en-US" dirty="0" err="1" smtClean="0"/>
              <a:t>i.e</a:t>
            </a:r>
            <a:r>
              <a:rPr lang="en-US" dirty="0" smtClean="0"/>
              <a:t>, their life) for a </a:t>
            </a:r>
            <a:r>
              <a:rPr lang="en-US" b="1" i="1" dirty="0" smtClean="0"/>
              <a:t>lie</a:t>
            </a:r>
            <a:r>
              <a:rPr lang="en-US" dirty="0" smtClean="0"/>
              <a:t> designed to steal a </a:t>
            </a:r>
            <a:r>
              <a:rPr lang="en-US" b="1" i="1" dirty="0" smtClean="0"/>
              <a:t>few things </a:t>
            </a:r>
            <a:r>
              <a:rPr lang="en-US" dirty="0" smtClean="0"/>
              <a:t>for themselves.</a:t>
            </a:r>
          </a:p>
          <a:p>
            <a:r>
              <a:rPr lang="en-US" dirty="0" smtClean="0"/>
              <a:t>The apostles were </a:t>
            </a:r>
            <a:r>
              <a:rPr lang="en-US" b="1" i="1" dirty="0" smtClean="0"/>
              <a:t>not</a:t>
            </a:r>
            <a:r>
              <a:rPr lang="en-US" dirty="0" smtClean="0"/>
              <a:t> charlatans or con-artists!</a:t>
            </a:r>
          </a:p>
          <a:p>
            <a:r>
              <a:rPr lang="en-US" dirty="0" smtClean="0"/>
              <a:t>Their profound </a:t>
            </a:r>
            <a:r>
              <a:rPr lang="en-US" b="1" i="1" dirty="0" smtClean="0"/>
              <a:t>persecution</a:t>
            </a:r>
            <a:r>
              <a:rPr lang="en-US" dirty="0" smtClean="0"/>
              <a:t> over their </a:t>
            </a:r>
            <a:r>
              <a:rPr lang="en-US" b="1" i="1" dirty="0" smtClean="0"/>
              <a:t>lifetime</a:t>
            </a:r>
            <a:r>
              <a:rPr lang="en-US" dirty="0" smtClean="0"/>
              <a:t> – climaxing in </a:t>
            </a:r>
            <a:r>
              <a:rPr lang="en-US" b="1" i="1" dirty="0" smtClean="0"/>
              <a:t>violent death</a:t>
            </a:r>
            <a:r>
              <a:rPr lang="en-US" dirty="0" smtClean="0"/>
              <a:t> – without any earthly gain </a:t>
            </a:r>
            <a:r>
              <a:rPr lang="en-US" b="1" i="1" dirty="0" smtClean="0"/>
              <a:t>testifies</a:t>
            </a:r>
            <a:r>
              <a:rPr lang="en-US" dirty="0" smtClean="0"/>
              <a:t> to their character, </a:t>
            </a:r>
            <a:r>
              <a:rPr lang="en-US" b="1" i="1" dirty="0" smtClean="0"/>
              <a:t>sincerity</a:t>
            </a:r>
            <a:r>
              <a:rPr lang="en-US" dirty="0" smtClean="0"/>
              <a:t>.</a:t>
            </a:r>
            <a:endParaRPr lang="en-US" dirty="0"/>
          </a:p>
        </p:txBody>
      </p:sp>
    </p:spTree>
    <p:extLst>
      <p:ext uri="{BB962C8B-B14F-4D97-AF65-F5344CB8AC3E}">
        <p14:creationId xmlns:p14="http://schemas.microsoft.com/office/powerpoint/2010/main" val="37492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Testimony of Truth and Power</a:t>
            </a:r>
            <a:endParaRPr lang="en-US" dirty="0"/>
          </a:p>
        </p:txBody>
      </p:sp>
      <p:sp>
        <p:nvSpPr>
          <p:cNvPr id="3" name="Content Placeholder 2"/>
          <p:cNvSpPr>
            <a:spLocks noGrp="1"/>
          </p:cNvSpPr>
          <p:nvPr>
            <p:ph idx="1"/>
          </p:nvPr>
        </p:nvSpPr>
        <p:spPr/>
        <p:txBody>
          <a:bodyPr/>
          <a:lstStyle/>
          <a:p>
            <a:pPr marL="0" indent="0">
              <a:lnSpc>
                <a:spcPct val="84000"/>
              </a:lnSpc>
              <a:spcBef>
                <a:spcPts val="0"/>
              </a:spcBef>
              <a:buNone/>
            </a:pPr>
            <a:r>
              <a:rPr lang="en-US" sz="2200" i="1" dirty="0" smtClean="0"/>
              <a:t>But </a:t>
            </a:r>
            <a:r>
              <a:rPr lang="en-US" sz="2200" b="1" i="1" dirty="0" smtClean="0"/>
              <a:t>in all things we commend ourselves as ministers of God</a:t>
            </a:r>
            <a:r>
              <a:rPr lang="en-US" sz="2200" i="1" dirty="0" smtClean="0"/>
              <a:t>: … by </a:t>
            </a:r>
            <a:r>
              <a:rPr lang="en-US" sz="2200" b="1" i="1" dirty="0" smtClean="0"/>
              <a:t>purity</a:t>
            </a:r>
            <a:r>
              <a:rPr lang="en-US" sz="2200" i="1" dirty="0" smtClean="0"/>
              <a:t>, by </a:t>
            </a:r>
            <a:r>
              <a:rPr lang="en-US" sz="2200" b="1" i="1" dirty="0" smtClean="0"/>
              <a:t>knowledge</a:t>
            </a:r>
            <a:r>
              <a:rPr lang="en-US" sz="2200" i="1" dirty="0" smtClean="0"/>
              <a:t>, by </a:t>
            </a:r>
            <a:r>
              <a:rPr lang="en-US" sz="2200" b="1" i="1" dirty="0" smtClean="0"/>
              <a:t>longsuffering</a:t>
            </a:r>
            <a:r>
              <a:rPr lang="en-US" sz="2200" i="1" dirty="0" smtClean="0"/>
              <a:t>, by </a:t>
            </a:r>
            <a:r>
              <a:rPr lang="en-US" sz="2200" b="1" i="1" dirty="0" smtClean="0"/>
              <a:t>kindness</a:t>
            </a:r>
            <a:r>
              <a:rPr lang="en-US" sz="2200" i="1" dirty="0" smtClean="0"/>
              <a:t>, by the </a:t>
            </a:r>
            <a:r>
              <a:rPr lang="en-US" sz="2200" b="1" i="1" dirty="0" smtClean="0"/>
              <a:t>Holy Spirit</a:t>
            </a:r>
            <a:r>
              <a:rPr lang="en-US" sz="2200" i="1" dirty="0" smtClean="0"/>
              <a:t>, by </a:t>
            </a:r>
            <a:r>
              <a:rPr lang="en-US" sz="2200" b="1" i="1" dirty="0" smtClean="0"/>
              <a:t>sincere love</a:t>
            </a:r>
            <a:r>
              <a:rPr lang="en-US" sz="2200" i="1" dirty="0" smtClean="0"/>
              <a:t>, by the </a:t>
            </a:r>
            <a:r>
              <a:rPr lang="en-US" sz="2200" b="1" i="1" dirty="0" smtClean="0"/>
              <a:t>word of truth</a:t>
            </a:r>
            <a:r>
              <a:rPr lang="en-US" sz="2200" i="1" dirty="0" smtClean="0"/>
              <a:t>, by the </a:t>
            </a:r>
            <a:r>
              <a:rPr lang="en-US" sz="2200" b="1" i="1" dirty="0" smtClean="0"/>
              <a:t>power of God</a:t>
            </a:r>
            <a:r>
              <a:rPr lang="en-US" sz="2200" i="1" dirty="0" smtClean="0"/>
              <a:t>, by the </a:t>
            </a:r>
            <a:r>
              <a:rPr lang="en-US" sz="2200" b="1" i="1" dirty="0" smtClean="0"/>
              <a:t>armor of righteousness </a:t>
            </a:r>
            <a:r>
              <a:rPr lang="en-US" sz="2200" i="1" dirty="0" smtClean="0"/>
              <a:t>on the right hand and on the left, </a:t>
            </a:r>
            <a:r>
              <a:rPr lang="en-US" sz="2200" dirty="0" smtClean="0"/>
              <a:t>(</a:t>
            </a:r>
            <a:r>
              <a:rPr lang="en-US" sz="2200" b="1" dirty="0" smtClean="0">
                <a:solidFill>
                  <a:schemeClr val="accent1"/>
                </a:solidFill>
              </a:rPr>
              <a:t>6:4, 6-7</a:t>
            </a:r>
            <a:r>
              <a:rPr lang="en-US" sz="2200" dirty="0" smtClean="0"/>
              <a:t>)</a:t>
            </a:r>
          </a:p>
          <a:p>
            <a:pPr marL="227013" lvl="0" indent="-227013">
              <a:lnSpc>
                <a:spcPct val="84000"/>
              </a:lnSpc>
              <a:spcBef>
                <a:spcPts val="0"/>
              </a:spcBef>
              <a:buFont typeface="+mj-lt"/>
              <a:buAutoNum type="arabicPeriod" startAt="6"/>
            </a:pPr>
            <a:r>
              <a:rPr lang="en-US" sz="2200" dirty="0" smtClean="0"/>
              <a:t>How </a:t>
            </a:r>
            <a:r>
              <a:rPr lang="en-US" sz="2200" dirty="0"/>
              <a:t>did the things mentioned in verses 6-7 commend Paul to them as a </a:t>
            </a:r>
            <a:r>
              <a:rPr lang="en-US" sz="2200" b="1" i="1" dirty="0"/>
              <a:t>true</a:t>
            </a:r>
            <a:r>
              <a:rPr lang="en-US" sz="2200" dirty="0"/>
              <a:t> minister of God?</a:t>
            </a:r>
          </a:p>
          <a:p>
            <a:pPr>
              <a:lnSpc>
                <a:spcPct val="84000"/>
              </a:lnSpc>
              <a:spcBef>
                <a:spcPts val="0"/>
              </a:spcBef>
            </a:pPr>
            <a:r>
              <a:rPr lang="en-US" sz="2200" dirty="0" smtClean="0"/>
              <a:t>Answer charge of </a:t>
            </a:r>
            <a:r>
              <a:rPr lang="en-US" sz="2200" b="1" i="1" dirty="0" smtClean="0"/>
              <a:t>ego-maniac</a:t>
            </a:r>
            <a:r>
              <a:rPr lang="en-US" sz="2200" dirty="0" smtClean="0"/>
              <a:t> with purity, longsuffering, kindness, and sincere love.</a:t>
            </a:r>
          </a:p>
          <a:p>
            <a:pPr>
              <a:lnSpc>
                <a:spcPct val="84000"/>
              </a:lnSpc>
              <a:spcBef>
                <a:spcPts val="0"/>
              </a:spcBef>
            </a:pPr>
            <a:r>
              <a:rPr lang="en-US" sz="2200" dirty="0" smtClean="0"/>
              <a:t>Answer charge of </a:t>
            </a:r>
            <a:r>
              <a:rPr lang="en-US" sz="2200" b="1" i="1" dirty="0" smtClean="0"/>
              <a:t>delusion</a:t>
            </a:r>
            <a:r>
              <a:rPr lang="en-US" sz="2200" dirty="0" smtClean="0"/>
              <a:t> by knowledge (i.e., consistency with OT).</a:t>
            </a:r>
          </a:p>
          <a:p>
            <a:pPr>
              <a:lnSpc>
                <a:spcPct val="84000"/>
              </a:lnSpc>
              <a:spcBef>
                <a:spcPts val="0"/>
              </a:spcBef>
            </a:pPr>
            <a:r>
              <a:rPr lang="en-US" sz="2200" dirty="0" smtClean="0"/>
              <a:t>Answer charge of </a:t>
            </a:r>
            <a:r>
              <a:rPr lang="en-US" sz="2200" b="1" i="1" dirty="0" smtClean="0"/>
              <a:t>insanity</a:t>
            </a:r>
            <a:r>
              <a:rPr lang="en-US" sz="2200" dirty="0" smtClean="0"/>
              <a:t> through word of truth (i.e., reasonableness, soundness of message; </a:t>
            </a:r>
            <a:r>
              <a:rPr lang="en-US" sz="2200" b="1" dirty="0" smtClean="0">
                <a:solidFill>
                  <a:schemeClr val="accent1"/>
                </a:solidFill>
              </a:rPr>
              <a:t>Acts 26:24-25</a:t>
            </a:r>
            <a:r>
              <a:rPr lang="en-US" sz="2200" dirty="0" smtClean="0"/>
              <a:t>) and power of God, Holy Spirit (i.e., miraculous signs and transference of miraculous abilities.).</a:t>
            </a:r>
          </a:p>
          <a:p>
            <a:pPr>
              <a:lnSpc>
                <a:spcPct val="84000"/>
              </a:lnSpc>
              <a:spcBef>
                <a:spcPts val="0"/>
              </a:spcBef>
            </a:pPr>
            <a:r>
              <a:rPr lang="en-US" sz="2200" dirty="0" smtClean="0"/>
              <a:t>Answer continual charges of </a:t>
            </a:r>
            <a:r>
              <a:rPr lang="en-US" sz="2200" b="1" i="1" dirty="0" smtClean="0"/>
              <a:t>wickedness</a:t>
            </a:r>
            <a:r>
              <a:rPr lang="en-US" sz="2200" dirty="0" smtClean="0"/>
              <a:t> through armor of righteousness.  Testifies to his character and God’s grace.</a:t>
            </a:r>
            <a:endParaRPr lang="en-US" sz="2200" dirty="0"/>
          </a:p>
        </p:txBody>
      </p:sp>
    </p:spTree>
    <p:extLst>
      <p:ext uri="{BB962C8B-B14F-4D97-AF65-F5344CB8AC3E}">
        <p14:creationId xmlns:p14="http://schemas.microsoft.com/office/powerpoint/2010/main" val="19357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Testimony of Enemies</a:t>
            </a:r>
            <a:endParaRPr lang="en-US"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sz="2200" i="1" dirty="0"/>
              <a:t>But </a:t>
            </a:r>
            <a:r>
              <a:rPr lang="en-US" sz="2200" b="1" i="1" dirty="0"/>
              <a:t>in all things we commend ourselves as ministers of God</a:t>
            </a:r>
            <a:r>
              <a:rPr lang="en-US" sz="2200" i="1" dirty="0"/>
              <a:t>: </a:t>
            </a:r>
            <a:r>
              <a:rPr lang="en-US" sz="2200" i="1" dirty="0" smtClean="0"/>
              <a:t>… by </a:t>
            </a:r>
            <a:r>
              <a:rPr lang="en-US" sz="2200" b="1" i="1" dirty="0">
                <a:solidFill>
                  <a:schemeClr val="accent1"/>
                </a:solidFill>
              </a:rPr>
              <a:t>honor</a:t>
            </a:r>
            <a:r>
              <a:rPr lang="en-US" sz="2200" i="1" dirty="0">
                <a:solidFill>
                  <a:schemeClr val="accent1"/>
                </a:solidFill>
              </a:rPr>
              <a:t> </a:t>
            </a:r>
            <a:r>
              <a:rPr lang="en-US" sz="2200" i="1" dirty="0"/>
              <a:t>and </a:t>
            </a:r>
            <a:r>
              <a:rPr lang="en-US" sz="2200" b="1" i="1" dirty="0"/>
              <a:t>dishonor</a:t>
            </a:r>
            <a:r>
              <a:rPr lang="en-US" sz="2200" i="1" dirty="0"/>
              <a:t>, by </a:t>
            </a:r>
            <a:r>
              <a:rPr lang="en-US" sz="2200" b="1" i="1" dirty="0"/>
              <a:t>evil report </a:t>
            </a:r>
            <a:r>
              <a:rPr lang="en-US" sz="2200" i="1" dirty="0"/>
              <a:t>and </a:t>
            </a:r>
            <a:r>
              <a:rPr lang="en-US" sz="2200" b="1" i="1" dirty="0">
                <a:solidFill>
                  <a:schemeClr val="accent1"/>
                </a:solidFill>
              </a:rPr>
              <a:t>good report</a:t>
            </a:r>
            <a:r>
              <a:rPr lang="en-US" sz="2200" i="1" dirty="0"/>
              <a:t>; as </a:t>
            </a:r>
            <a:r>
              <a:rPr lang="en-US" sz="2200" b="1" i="1" dirty="0"/>
              <a:t>deceivers</a:t>
            </a:r>
            <a:r>
              <a:rPr lang="en-US" sz="2200" i="1" dirty="0"/>
              <a:t>, and yet </a:t>
            </a:r>
            <a:r>
              <a:rPr lang="en-US" sz="2200" b="1" i="1" dirty="0">
                <a:solidFill>
                  <a:schemeClr val="accent1"/>
                </a:solidFill>
              </a:rPr>
              <a:t>true</a:t>
            </a:r>
            <a:r>
              <a:rPr lang="en-US" sz="2200" i="1" dirty="0" smtClean="0"/>
              <a:t>; as </a:t>
            </a:r>
            <a:r>
              <a:rPr lang="en-US" sz="2200" b="1" i="1" dirty="0"/>
              <a:t>unknown</a:t>
            </a:r>
            <a:r>
              <a:rPr lang="en-US" sz="2200" i="1" dirty="0"/>
              <a:t>, and yet </a:t>
            </a:r>
            <a:r>
              <a:rPr lang="en-US" sz="2200" b="1" i="1" dirty="0">
                <a:solidFill>
                  <a:schemeClr val="accent1"/>
                </a:solidFill>
              </a:rPr>
              <a:t>well known</a:t>
            </a:r>
            <a:r>
              <a:rPr lang="en-US" sz="2200" i="1" dirty="0"/>
              <a:t>; as </a:t>
            </a:r>
            <a:r>
              <a:rPr lang="en-US" sz="2200" b="1" i="1" dirty="0"/>
              <a:t>dying</a:t>
            </a:r>
            <a:r>
              <a:rPr lang="en-US" sz="2200" i="1" dirty="0"/>
              <a:t>, and behold we </a:t>
            </a:r>
            <a:r>
              <a:rPr lang="en-US" sz="2200" b="1" i="1" dirty="0">
                <a:solidFill>
                  <a:schemeClr val="accent1"/>
                </a:solidFill>
              </a:rPr>
              <a:t>live</a:t>
            </a:r>
            <a:r>
              <a:rPr lang="en-US" sz="2200" i="1" dirty="0"/>
              <a:t>; as </a:t>
            </a:r>
            <a:r>
              <a:rPr lang="en-US" sz="2200" b="1" i="1" dirty="0"/>
              <a:t>chastened</a:t>
            </a:r>
            <a:r>
              <a:rPr lang="en-US" sz="2200" i="1" dirty="0"/>
              <a:t>, and yet </a:t>
            </a:r>
            <a:r>
              <a:rPr lang="en-US" sz="2200" b="1" i="1" dirty="0">
                <a:solidFill>
                  <a:schemeClr val="accent1"/>
                </a:solidFill>
              </a:rPr>
              <a:t>not killed</a:t>
            </a:r>
            <a:r>
              <a:rPr lang="en-US" sz="2200" i="1" dirty="0" smtClean="0"/>
              <a:t>; as </a:t>
            </a:r>
            <a:r>
              <a:rPr lang="en-US" sz="2200" b="1" i="1" dirty="0"/>
              <a:t>sorrowful</a:t>
            </a:r>
            <a:r>
              <a:rPr lang="en-US" sz="2200" i="1" dirty="0"/>
              <a:t>, </a:t>
            </a:r>
            <a:r>
              <a:rPr lang="en-US" sz="2200" b="1" i="1" dirty="0">
                <a:solidFill>
                  <a:schemeClr val="accent1"/>
                </a:solidFill>
              </a:rPr>
              <a:t>yet always rejoicing</a:t>
            </a:r>
            <a:r>
              <a:rPr lang="en-US" sz="2200" i="1" dirty="0"/>
              <a:t>; as </a:t>
            </a:r>
            <a:r>
              <a:rPr lang="en-US" sz="2200" b="1" i="1" dirty="0"/>
              <a:t>poor</a:t>
            </a:r>
            <a:r>
              <a:rPr lang="en-US" sz="2200" i="1" dirty="0"/>
              <a:t>, yet </a:t>
            </a:r>
            <a:r>
              <a:rPr lang="en-US" sz="2200" b="1" i="1" dirty="0">
                <a:solidFill>
                  <a:schemeClr val="accent1"/>
                </a:solidFill>
              </a:rPr>
              <a:t>making many rich</a:t>
            </a:r>
            <a:r>
              <a:rPr lang="en-US" sz="2200" i="1" dirty="0"/>
              <a:t>; as </a:t>
            </a:r>
            <a:r>
              <a:rPr lang="en-US" sz="2200" b="1" i="1" dirty="0"/>
              <a:t>having nothing</a:t>
            </a:r>
            <a:r>
              <a:rPr lang="en-US" sz="2200" i="1" dirty="0"/>
              <a:t>, and yet </a:t>
            </a:r>
            <a:r>
              <a:rPr lang="en-US" sz="2200" b="1" i="1" dirty="0">
                <a:solidFill>
                  <a:schemeClr val="accent1"/>
                </a:solidFill>
              </a:rPr>
              <a:t>possessing all things</a:t>
            </a:r>
            <a:r>
              <a:rPr lang="en-US" sz="2200" i="1" dirty="0"/>
              <a:t>. </a:t>
            </a:r>
            <a:r>
              <a:rPr lang="en-US" sz="2200" dirty="0" smtClean="0"/>
              <a:t>(</a:t>
            </a:r>
            <a:r>
              <a:rPr lang="en-US" sz="2200" b="1" dirty="0" smtClean="0">
                <a:solidFill>
                  <a:schemeClr val="accent1"/>
                </a:solidFill>
              </a:rPr>
              <a:t>6:4, 8-10</a:t>
            </a:r>
            <a:r>
              <a:rPr lang="en-US" sz="2200" dirty="0" smtClean="0"/>
              <a:t>)</a:t>
            </a:r>
            <a:endParaRPr lang="en-US" sz="2200" dirty="0"/>
          </a:p>
          <a:p>
            <a:pPr marL="227013" lvl="0" indent="-227013">
              <a:lnSpc>
                <a:spcPct val="95000"/>
              </a:lnSpc>
              <a:spcBef>
                <a:spcPts val="0"/>
              </a:spcBef>
              <a:buFont typeface="+mj-lt"/>
              <a:buAutoNum type="arabicPeriod" startAt="7"/>
            </a:pPr>
            <a:r>
              <a:rPr lang="en-US" sz="2200" dirty="0" smtClean="0"/>
              <a:t>What </a:t>
            </a:r>
            <a:r>
              <a:rPr lang="en-US" sz="2200" dirty="0"/>
              <a:t>choice did the paradoxes of verses 8-9 present to the Corinthians?  To us?</a:t>
            </a:r>
          </a:p>
          <a:p>
            <a:pPr>
              <a:lnSpc>
                <a:spcPct val="95000"/>
              </a:lnSpc>
              <a:spcBef>
                <a:spcPts val="0"/>
              </a:spcBef>
            </a:pPr>
            <a:r>
              <a:rPr lang="en-US" sz="2200" dirty="0" smtClean="0"/>
              <a:t>The apostles’ ministry was profoundly divisive, creating multiple powerful enemies (</a:t>
            </a:r>
            <a:r>
              <a:rPr lang="en-US" sz="2200" b="1" dirty="0" smtClean="0">
                <a:solidFill>
                  <a:schemeClr val="accent1"/>
                </a:solidFill>
              </a:rPr>
              <a:t>Matthew 10:34-39</a:t>
            </a:r>
            <a:r>
              <a:rPr lang="en-US" sz="2200" dirty="0" smtClean="0"/>
              <a:t>).</a:t>
            </a:r>
          </a:p>
          <a:p>
            <a:pPr>
              <a:lnSpc>
                <a:spcPct val="95000"/>
              </a:lnSpc>
              <a:spcBef>
                <a:spcPts val="0"/>
              </a:spcBef>
            </a:pPr>
            <a:r>
              <a:rPr lang="en-US" sz="2200" dirty="0" smtClean="0"/>
              <a:t>The enemies and detractors would maintain an earthly perspective.</a:t>
            </a:r>
          </a:p>
          <a:p>
            <a:pPr>
              <a:lnSpc>
                <a:spcPct val="95000"/>
              </a:lnSpc>
              <a:spcBef>
                <a:spcPts val="0"/>
              </a:spcBef>
            </a:pPr>
            <a:r>
              <a:rPr lang="en-US" sz="2200" dirty="0" smtClean="0"/>
              <a:t>God offered an opposite view, </a:t>
            </a:r>
            <a:r>
              <a:rPr lang="en-US" sz="2200" b="1" i="1" dirty="0" smtClean="0"/>
              <a:t>if</a:t>
            </a:r>
            <a:r>
              <a:rPr lang="en-US" sz="2200" dirty="0" smtClean="0"/>
              <a:t> one was willing to look deeper.</a:t>
            </a:r>
          </a:p>
          <a:p>
            <a:pPr>
              <a:lnSpc>
                <a:spcPct val="95000"/>
              </a:lnSpc>
              <a:spcBef>
                <a:spcPts val="0"/>
              </a:spcBef>
            </a:pPr>
            <a:r>
              <a:rPr lang="en-US" sz="2200" dirty="0" smtClean="0"/>
              <a:t>The honor, triumph, optimism in spite of enemies, testified to God’s grace.</a:t>
            </a:r>
            <a:endParaRPr lang="en-US" sz="2200" dirty="0"/>
          </a:p>
        </p:txBody>
      </p:sp>
    </p:spTree>
    <p:extLst>
      <p:ext uri="{BB962C8B-B14F-4D97-AF65-F5344CB8AC3E}">
        <p14:creationId xmlns:p14="http://schemas.microsoft.com/office/powerpoint/2010/main" val="27604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800" dirty="0" smtClean="0"/>
              <a:t>Avoiding Corrupting Influences</a:t>
            </a:r>
            <a:endParaRPr lang="en-US" sz="6800"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10 – II Corinthians 6:11-7:1</a:t>
            </a:r>
            <a:endParaRPr lang="en-US" b="1" dirty="0">
              <a:latin typeface="Arial Black" panose="020B0A04020102020204" pitchFamily="34" charset="0"/>
            </a:endParaRPr>
          </a:p>
        </p:txBody>
      </p:sp>
    </p:spTree>
    <p:extLst>
      <p:ext uri="{BB962C8B-B14F-4D97-AF65-F5344CB8AC3E}">
        <p14:creationId xmlns:p14="http://schemas.microsoft.com/office/powerpoint/2010/main" val="29630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“Our Heart is Wide Open”</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a:pPr>
            <a:r>
              <a:rPr lang="en-US" dirty="0" smtClean="0"/>
              <a:t>What </a:t>
            </a:r>
            <a:r>
              <a:rPr lang="en-US" dirty="0"/>
              <a:t>effect did Paul hope that his openness would have upon the Corinthians?  Why would he have that hope or expectation</a:t>
            </a:r>
            <a:r>
              <a:rPr lang="en-US" dirty="0" smtClean="0"/>
              <a:t>?</a:t>
            </a:r>
          </a:p>
          <a:p>
            <a:pPr marL="0" lvl="0" indent="0">
              <a:lnSpc>
                <a:spcPct val="95000"/>
              </a:lnSpc>
              <a:spcBef>
                <a:spcPts val="0"/>
              </a:spcBef>
              <a:buNone/>
            </a:pPr>
            <a:r>
              <a:rPr lang="en-US" i="1" dirty="0" smtClean="0"/>
              <a:t>O </a:t>
            </a:r>
            <a:r>
              <a:rPr lang="en-US" i="1" dirty="0"/>
              <a:t>Corinthians! </a:t>
            </a:r>
            <a:r>
              <a:rPr lang="en-US" b="1" i="1" dirty="0"/>
              <a:t>We have spoken openly to you</a:t>
            </a:r>
            <a:r>
              <a:rPr lang="en-US" i="1" dirty="0"/>
              <a:t>, </a:t>
            </a:r>
            <a:r>
              <a:rPr lang="en-US" b="1" i="1" u="sng" dirty="0"/>
              <a:t>our heart is wide open</a:t>
            </a:r>
            <a:r>
              <a:rPr lang="en-US" i="1" dirty="0" smtClean="0"/>
              <a:t>.  </a:t>
            </a:r>
            <a:r>
              <a:rPr lang="en-US" b="1" i="1" dirty="0" smtClean="0"/>
              <a:t>You </a:t>
            </a:r>
            <a:r>
              <a:rPr lang="en-US" b="1" i="1" dirty="0"/>
              <a:t>are </a:t>
            </a:r>
            <a:r>
              <a:rPr lang="en-US" b="1" i="1" u="sng" dirty="0"/>
              <a:t>not</a:t>
            </a:r>
            <a:r>
              <a:rPr lang="en-US" b="1" i="1" dirty="0"/>
              <a:t> restricted </a:t>
            </a:r>
            <a:r>
              <a:rPr lang="en-US" b="1" i="1" u="sng" dirty="0"/>
              <a:t>by us</a:t>
            </a:r>
            <a:r>
              <a:rPr lang="en-US" b="1" i="1" dirty="0"/>
              <a:t>, but you are restricted by </a:t>
            </a:r>
            <a:r>
              <a:rPr lang="en-US" b="1" i="1" u="sng" dirty="0"/>
              <a:t>your own affections</a:t>
            </a:r>
            <a:r>
              <a:rPr lang="en-US" i="1" dirty="0" smtClean="0"/>
              <a:t>.  Now </a:t>
            </a:r>
            <a:r>
              <a:rPr lang="en-US" b="1" i="1" dirty="0"/>
              <a:t>in </a:t>
            </a:r>
            <a:r>
              <a:rPr lang="en-US" b="1" i="1" u="sng" dirty="0"/>
              <a:t>return</a:t>
            </a:r>
            <a:r>
              <a:rPr lang="en-US" b="1" i="1" dirty="0"/>
              <a:t> for the same </a:t>
            </a:r>
            <a:r>
              <a:rPr lang="en-US" i="1" dirty="0"/>
              <a:t>(I speak as to children), </a:t>
            </a:r>
            <a:r>
              <a:rPr lang="en-US" b="1" i="1" u="sng" dirty="0"/>
              <a:t>you also be open</a:t>
            </a:r>
            <a:r>
              <a:rPr lang="en-US" i="1" dirty="0"/>
              <a:t>. </a:t>
            </a:r>
            <a:r>
              <a:rPr lang="en-US" dirty="0" smtClean="0"/>
              <a:t>(</a:t>
            </a:r>
            <a:r>
              <a:rPr lang="en-US" b="1" dirty="0" smtClean="0">
                <a:solidFill>
                  <a:schemeClr val="accent1"/>
                </a:solidFill>
              </a:rPr>
              <a:t>6:11-13</a:t>
            </a:r>
            <a:r>
              <a:rPr lang="en-US" dirty="0" smtClean="0"/>
              <a:t>)</a:t>
            </a:r>
            <a:endParaRPr lang="en-US" dirty="0"/>
          </a:p>
          <a:p>
            <a:pPr lvl="0">
              <a:lnSpc>
                <a:spcPct val="95000"/>
              </a:lnSpc>
              <a:spcBef>
                <a:spcPts val="0"/>
              </a:spcBef>
            </a:pPr>
            <a:r>
              <a:rPr lang="en-US" dirty="0" smtClean="0"/>
              <a:t>By being open with them, he hoped they would ultimate be open too.</a:t>
            </a:r>
          </a:p>
          <a:p>
            <a:pPr lvl="0">
              <a:lnSpc>
                <a:spcPct val="95000"/>
              </a:lnSpc>
              <a:spcBef>
                <a:spcPts val="0"/>
              </a:spcBef>
            </a:pPr>
            <a:r>
              <a:rPr lang="en-US" dirty="0" smtClean="0"/>
              <a:t>Paul had an underlying relationship, similar to a parent’s to a child.</a:t>
            </a:r>
          </a:p>
          <a:p>
            <a:pPr lvl="0">
              <a:lnSpc>
                <a:spcPct val="95000"/>
              </a:lnSpc>
              <a:spcBef>
                <a:spcPts val="0"/>
              </a:spcBef>
            </a:pPr>
            <a:r>
              <a:rPr lang="en-US" dirty="0" smtClean="0"/>
              <a:t>Like parent Paul could plea </a:t>
            </a:r>
            <a:r>
              <a:rPr lang="en-US" b="1" i="1" dirty="0" smtClean="0"/>
              <a:t>straightforwardly</a:t>
            </a:r>
            <a:r>
              <a:rPr lang="en-US" dirty="0" smtClean="0"/>
              <a:t> for intellectual honesty.</a:t>
            </a:r>
          </a:p>
          <a:p>
            <a:pPr lvl="0">
              <a:lnSpc>
                <a:spcPct val="95000"/>
              </a:lnSpc>
              <a:spcBef>
                <a:spcPts val="0"/>
              </a:spcBef>
            </a:pPr>
            <a:r>
              <a:rPr lang="en-US" b="1" dirty="0" smtClean="0"/>
              <a:t>Note:</a:t>
            </a:r>
            <a:r>
              <a:rPr lang="en-US" dirty="0" smtClean="0"/>
              <a:t> Their </a:t>
            </a:r>
            <a:r>
              <a:rPr lang="en-US" b="1" i="1" dirty="0" smtClean="0"/>
              <a:t>affections</a:t>
            </a:r>
            <a:r>
              <a:rPr lang="en-US" dirty="0" smtClean="0"/>
              <a:t> had shifted, which restricted their </a:t>
            </a:r>
            <a:r>
              <a:rPr lang="en-US" b="1" i="1" dirty="0" smtClean="0"/>
              <a:t>honesty</a:t>
            </a:r>
            <a:r>
              <a:rPr lang="en-US" dirty="0" smtClean="0"/>
              <a:t>.</a:t>
            </a:r>
          </a:p>
          <a:p>
            <a:pPr lvl="0">
              <a:lnSpc>
                <a:spcPct val="95000"/>
              </a:lnSpc>
              <a:spcBef>
                <a:spcPts val="0"/>
              </a:spcBef>
            </a:pPr>
            <a:r>
              <a:rPr lang="en-US" dirty="0" smtClean="0"/>
              <a:t>Paul has focused on righteous </a:t>
            </a:r>
            <a:r>
              <a:rPr lang="en-US" b="1" i="1" dirty="0" smtClean="0"/>
              <a:t>affection</a:t>
            </a:r>
            <a:r>
              <a:rPr lang="en-US" dirty="0" smtClean="0"/>
              <a:t> </a:t>
            </a:r>
            <a:r>
              <a:rPr lang="en-US" b="1" i="1" u="sng" dirty="0" smtClean="0"/>
              <a:t>and</a:t>
            </a:r>
            <a:r>
              <a:rPr lang="en-US" dirty="0" smtClean="0"/>
              <a:t> the logic of </a:t>
            </a:r>
            <a:r>
              <a:rPr lang="en-US" b="1" i="1" dirty="0" smtClean="0"/>
              <a:t>truth</a:t>
            </a:r>
            <a:r>
              <a:rPr lang="en-US" dirty="0" smtClean="0"/>
              <a:t>.</a:t>
            </a:r>
          </a:p>
        </p:txBody>
      </p:sp>
    </p:spTree>
    <p:extLst>
      <p:ext uri="{BB962C8B-B14F-4D97-AF65-F5344CB8AC3E}">
        <p14:creationId xmlns:p14="http://schemas.microsoft.com/office/powerpoint/2010/main" val="3796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versus Restricted Hearts</a:t>
            </a:r>
            <a:endParaRPr lang="en-US" dirty="0"/>
          </a:p>
        </p:txBody>
      </p:sp>
      <p:sp>
        <p:nvSpPr>
          <p:cNvPr id="3" name="Content Placeholder 2"/>
          <p:cNvSpPr>
            <a:spLocks noGrp="1"/>
          </p:cNvSpPr>
          <p:nvPr>
            <p:ph idx="1"/>
          </p:nvPr>
        </p:nvSpPr>
        <p:spPr/>
        <p:txBody>
          <a:bodyPr/>
          <a:lstStyle/>
          <a:p>
            <a:r>
              <a:rPr lang="en-US" dirty="0" smtClean="0"/>
              <a:t>Who excluded who?</a:t>
            </a:r>
          </a:p>
          <a:p>
            <a:r>
              <a:rPr lang="en-US" dirty="0" smtClean="0"/>
              <a:t>The Corinthians excluded the apostles (Paul)!</a:t>
            </a:r>
          </a:p>
          <a:p>
            <a:r>
              <a:rPr lang="en-US" dirty="0" smtClean="0"/>
              <a:t>Whose heart was more open, more inclusive?</a:t>
            </a:r>
          </a:p>
          <a:p>
            <a:r>
              <a:rPr lang="en-US" dirty="0" smtClean="0"/>
              <a:t>The apostles (Paul)!</a:t>
            </a:r>
          </a:p>
          <a:p>
            <a:r>
              <a:rPr lang="en-US" dirty="0" smtClean="0"/>
              <a:t>Why were the Corinthians excluding Paul?</a:t>
            </a:r>
          </a:p>
          <a:p>
            <a:r>
              <a:rPr lang="en-US" dirty="0" smtClean="0"/>
              <a:t>Ultimately, they rejected his message!  There was no complicit Paul!</a:t>
            </a:r>
          </a:p>
          <a:p>
            <a:r>
              <a:rPr lang="en-US" dirty="0" smtClean="0"/>
              <a:t>When we ask people to be more open, inclusive, are we asking them to be like Paul?  To be zealous in preaching truth and restoring lost?</a:t>
            </a:r>
          </a:p>
          <a:p>
            <a:r>
              <a:rPr lang="en-US" dirty="0" smtClean="0"/>
              <a:t>If sinners and apostate are comfortable including us, are we like Paul?</a:t>
            </a:r>
            <a:endParaRPr lang="en-US" dirty="0"/>
          </a:p>
        </p:txBody>
      </p:sp>
    </p:spTree>
    <p:extLst>
      <p:ext uri="{BB962C8B-B14F-4D97-AF65-F5344CB8AC3E}">
        <p14:creationId xmlns:p14="http://schemas.microsoft.com/office/powerpoint/2010/main" val="18508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i="1" dirty="0" smtClean="0"/>
              <a:t>“Unequally yoked with unbelievers”</a:t>
            </a:r>
            <a:endParaRPr lang="en-US" sz="4600" i="1" dirty="0"/>
          </a:p>
        </p:txBody>
      </p:sp>
      <p:sp>
        <p:nvSpPr>
          <p:cNvPr id="3" name="Content Placeholder 2"/>
          <p:cNvSpPr>
            <a:spLocks noGrp="1"/>
          </p:cNvSpPr>
          <p:nvPr>
            <p:ph idx="1"/>
          </p:nvPr>
        </p:nvSpPr>
        <p:spPr/>
        <p:txBody>
          <a:bodyPr/>
          <a:lstStyle/>
          <a:p>
            <a:pPr marL="0" indent="0">
              <a:lnSpc>
                <a:spcPct val="95000"/>
              </a:lnSpc>
              <a:spcBef>
                <a:spcPts val="0"/>
              </a:spcBef>
              <a:buNone/>
            </a:pPr>
            <a:r>
              <a:rPr lang="en-US" sz="2100" b="1" i="1" dirty="0" smtClean="0"/>
              <a:t>Do not be </a:t>
            </a:r>
            <a:r>
              <a:rPr lang="en-US" sz="2100" b="1" i="1" u="sng" dirty="0" smtClean="0"/>
              <a:t>unequally yoked together with unbelievers</a:t>
            </a:r>
            <a:r>
              <a:rPr lang="en-US" sz="2100" b="1" i="1" dirty="0" smtClean="0"/>
              <a:t>. </a:t>
            </a:r>
            <a:r>
              <a:rPr lang="en-US" sz="2100" i="1" dirty="0" smtClean="0"/>
              <a:t>For what fellowship has righteousness with lawlessness? And what communion has light with darkness? </a:t>
            </a:r>
            <a:r>
              <a:rPr lang="en-US" sz="2100" dirty="0" smtClean="0"/>
              <a:t>(</a:t>
            </a:r>
            <a:r>
              <a:rPr lang="en-US" sz="2100" b="1" dirty="0" smtClean="0">
                <a:solidFill>
                  <a:schemeClr val="accent1"/>
                </a:solidFill>
              </a:rPr>
              <a:t>6:14</a:t>
            </a:r>
            <a:r>
              <a:rPr lang="en-US" sz="2100" dirty="0" smtClean="0"/>
              <a:t>)</a:t>
            </a:r>
          </a:p>
          <a:p>
            <a:pPr>
              <a:lnSpc>
                <a:spcPct val="95000"/>
              </a:lnSpc>
              <a:spcBef>
                <a:spcPts val="0"/>
              </a:spcBef>
            </a:pPr>
            <a:r>
              <a:rPr lang="en-US" sz="2100" dirty="0" smtClean="0"/>
              <a:t>Who are the </a:t>
            </a:r>
            <a:r>
              <a:rPr lang="en-US" sz="2100" i="1" dirty="0" smtClean="0"/>
              <a:t>“unbelievers”?</a:t>
            </a:r>
          </a:p>
          <a:p>
            <a:pPr>
              <a:lnSpc>
                <a:spcPct val="95000"/>
              </a:lnSpc>
              <a:spcBef>
                <a:spcPts val="0"/>
              </a:spcBef>
            </a:pPr>
            <a:r>
              <a:rPr lang="en-US" sz="2100" dirty="0" smtClean="0"/>
              <a:t>The false apostles?</a:t>
            </a:r>
          </a:p>
          <a:p>
            <a:pPr lvl="1">
              <a:lnSpc>
                <a:spcPct val="95000"/>
              </a:lnSpc>
              <a:spcBef>
                <a:spcPts val="0"/>
              </a:spcBef>
            </a:pPr>
            <a:r>
              <a:rPr lang="en-US" sz="1900" dirty="0" smtClean="0"/>
              <a:t>Ministers of </a:t>
            </a:r>
            <a:r>
              <a:rPr lang="en-US" sz="1900" b="1" i="1" dirty="0" smtClean="0"/>
              <a:t>Satan</a:t>
            </a:r>
            <a:r>
              <a:rPr lang="en-US" sz="1900" dirty="0" smtClean="0"/>
              <a:t> (</a:t>
            </a:r>
            <a:r>
              <a:rPr lang="en-US" sz="1900" b="1" dirty="0" smtClean="0">
                <a:solidFill>
                  <a:schemeClr val="accent1"/>
                </a:solidFill>
              </a:rPr>
              <a:t>11:14-15</a:t>
            </a:r>
            <a:r>
              <a:rPr lang="en-US" sz="1900" dirty="0" smtClean="0"/>
              <a:t>)</a:t>
            </a:r>
          </a:p>
          <a:p>
            <a:pPr lvl="1">
              <a:lnSpc>
                <a:spcPct val="95000"/>
              </a:lnSpc>
              <a:spcBef>
                <a:spcPts val="0"/>
              </a:spcBef>
            </a:pPr>
            <a:r>
              <a:rPr lang="en-US" sz="1900" i="1" dirty="0" smtClean="0"/>
              <a:t>“Preach </a:t>
            </a:r>
            <a:r>
              <a:rPr lang="en-US" sz="1900" b="1" i="1" dirty="0" smtClean="0"/>
              <a:t>another</a:t>
            </a:r>
            <a:r>
              <a:rPr lang="en-US" sz="1900" i="1" dirty="0" smtClean="0"/>
              <a:t> Jesus … a </a:t>
            </a:r>
            <a:r>
              <a:rPr lang="en-US" sz="1900" b="1" i="1" dirty="0" smtClean="0"/>
              <a:t>different</a:t>
            </a:r>
            <a:r>
              <a:rPr lang="en-US" sz="1900" i="1" dirty="0" smtClean="0"/>
              <a:t> gospel”</a:t>
            </a:r>
            <a:r>
              <a:rPr lang="en-US" sz="1900" dirty="0" smtClean="0"/>
              <a:t> (</a:t>
            </a:r>
            <a:r>
              <a:rPr lang="en-US" sz="1900" b="1" dirty="0" smtClean="0">
                <a:solidFill>
                  <a:schemeClr val="accent1"/>
                </a:solidFill>
              </a:rPr>
              <a:t>11:4</a:t>
            </a:r>
            <a:r>
              <a:rPr lang="en-US" sz="1900" dirty="0" smtClean="0"/>
              <a:t>)</a:t>
            </a:r>
          </a:p>
          <a:p>
            <a:pPr lvl="1">
              <a:lnSpc>
                <a:spcPct val="95000"/>
              </a:lnSpc>
              <a:spcBef>
                <a:spcPts val="0"/>
              </a:spcBef>
            </a:pPr>
            <a:r>
              <a:rPr lang="en-US" sz="1900" i="1" dirty="0" smtClean="0"/>
              <a:t>“End will be according to their works”</a:t>
            </a:r>
            <a:r>
              <a:rPr lang="en-US" sz="1900" dirty="0" smtClean="0"/>
              <a:t> (</a:t>
            </a:r>
            <a:r>
              <a:rPr lang="en-US" sz="1900" b="1" dirty="0" smtClean="0">
                <a:solidFill>
                  <a:schemeClr val="accent1"/>
                </a:solidFill>
              </a:rPr>
              <a:t>11:15</a:t>
            </a:r>
            <a:r>
              <a:rPr lang="en-US" sz="1900" dirty="0" smtClean="0"/>
              <a:t>)</a:t>
            </a:r>
          </a:p>
          <a:p>
            <a:pPr>
              <a:lnSpc>
                <a:spcPct val="95000"/>
              </a:lnSpc>
              <a:spcBef>
                <a:spcPts val="0"/>
              </a:spcBef>
            </a:pPr>
            <a:r>
              <a:rPr lang="en-US" sz="2100" dirty="0" smtClean="0"/>
              <a:t>Non-Christians?</a:t>
            </a:r>
          </a:p>
          <a:p>
            <a:pPr lvl="1">
              <a:lnSpc>
                <a:spcPct val="95000"/>
              </a:lnSpc>
              <a:spcBef>
                <a:spcPts val="0"/>
              </a:spcBef>
            </a:pPr>
            <a:r>
              <a:rPr lang="en-US" sz="1900" dirty="0" smtClean="0"/>
              <a:t>Compared to </a:t>
            </a:r>
            <a:r>
              <a:rPr lang="en-US" sz="1900" i="1" dirty="0" smtClean="0"/>
              <a:t>“Babylon”, “lawlessness”, “darkness”, “Belial”, “temple of … idols”</a:t>
            </a:r>
            <a:r>
              <a:rPr lang="en-US" sz="1900" dirty="0" smtClean="0"/>
              <a:t>.</a:t>
            </a:r>
          </a:p>
          <a:p>
            <a:pPr lvl="1">
              <a:lnSpc>
                <a:spcPct val="95000"/>
              </a:lnSpc>
              <a:spcBef>
                <a:spcPts val="0"/>
              </a:spcBef>
            </a:pPr>
            <a:r>
              <a:rPr lang="en-US" sz="1900" dirty="0" smtClean="0"/>
              <a:t>Previous pagan influences (</a:t>
            </a:r>
            <a:r>
              <a:rPr lang="en-US" sz="1900" b="1" dirty="0" smtClean="0">
                <a:solidFill>
                  <a:schemeClr val="accent1"/>
                </a:solidFill>
              </a:rPr>
              <a:t>I Cor. 6:12-20; 8:1-13; 10:23-11:1; 10:14-22; 7:12-15</a:t>
            </a:r>
            <a:r>
              <a:rPr lang="en-US" sz="1900" dirty="0" smtClean="0"/>
              <a:t>).</a:t>
            </a:r>
          </a:p>
          <a:p>
            <a:pPr lvl="1">
              <a:lnSpc>
                <a:spcPct val="95000"/>
              </a:lnSpc>
              <a:spcBef>
                <a:spcPts val="0"/>
              </a:spcBef>
            </a:pPr>
            <a:r>
              <a:rPr lang="en-US" sz="1900" dirty="0" smtClean="0"/>
              <a:t>Ongoing pagan influences (</a:t>
            </a:r>
            <a:r>
              <a:rPr lang="en-US" sz="1900" b="1" dirty="0" smtClean="0">
                <a:solidFill>
                  <a:schemeClr val="accent1"/>
                </a:solidFill>
              </a:rPr>
              <a:t>II Cor. 12:1</a:t>
            </a:r>
            <a:r>
              <a:rPr lang="en-US" sz="1900" dirty="0" smtClean="0"/>
              <a:t>)?</a:t>
            </a:r>
          </a:p>
          <a:p>
            <a:pPr>
              <a:lnSpc>
                <a:spcPct val="95000"/>
              </a:lnSpc>
              <a:spcBef>
                <a:spcPts val="0"/>
              </a:spcBef>
            </a:pPr>
            <a:r>
              <a:rPr lang="en-US" sz="2100" b="1" i="1" dirty="0" smtClean="0"/>
              <a:t>Any</a:t>
            </a:r>
            <a:r>
              <a:rPr lang="en-US" sz="2100" dirty="0" smtClean="0"/>
              <a:t> relationship that influences to sin (</a:t>
            </a:r>
            <a:r>
              <a:rPr lang="en-US" sz="2100" b="1" dirty="0" smtClean="0">
                <a:solidFill>
                  <a:schemeClr val="accent1"/>
                </a:solidFill>
              </a:rPr>
              <a:t>1Co.15:33; Jm.4:4; IJn.2:15-17</a:t>
            </a:r>
            <a:r>
              <a:rPr lang="en-US" sz="2100" dirty="0" smtClean="0"/>
              <a:t>)?</a:t>
            </a:r>
            <a:endParaRPr lang="en-US" sz="1900" dirty="0"/>
          </a:p>
        </p:txBody>
      </p:sp>
    </p:spTree>
    <p:extLst>
      <p:ext uri="{BB962C8B-B14F-4D97-AF65-F5344CB8AC3E}">
        <p14:creationId xmlns:p14="http://schemas.microsoft.com/office/powerpoint/2010/main" val="22982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Walking by Faith … or by Sight?</a:t>
            </a:r>
            <a:endParaRPr lang="en-US" dirty="0"/>
          </a:p>
        </p:txBody>
      </p:sp>
      <p:sp>
        <p:nvSpPr>
          <p:cNvPr id="3" name="Content Placeholder 2"/>
          <p:cNvSpPr>
            <a:spLocks noGrp="1"/>
          </p:cNvSpPr>
          <p:nvPr>
            <p:ph idx="1"/>
          </p:nvPr>
        </p:nvSpPr>
        <p:spPr/>
        <p:txBody>
          <a:bodyPr/>
          <a:lstStyle/>
          <a:p>
            <a:pPr marL="0" indent="0">
              <a:spcBef>
                <a:spcPts val="200"/>
              </a:spcBef>
              <a:buNone/>
            </a:pPr>
            <a:r>
              <a:rPr lang="en-US" b="1" i="1" dirty="0"/>
              <a:t>For we walk </a:t>
            </a:r>
            <a:r>
              <a:rPr lang="en-US" b="1" i="1" u="sng" dirty="0"/>
              <a:t>by faith, not by sight</a:t>
            </a:r>
            <a:r>
              <a:rPr lang="en-US" b="1" i="1" dirty="0" smtClean="0"/>
              <a:t>. We </a:t>
            </a:r>
            <a:r>
              <a:rPr lang="en-US" b="1" i="1" dirty="0"/>
              <a:t>are confident, yes, well pleased </a:t>
            </a:r>
            <a:r>
              <a:rPr lang="en-US" i="1" dirty="0"/>
              <a:t>rather to be absent from the body </a:t>
            </a:r>
            <a:r>
              <a:rPr lang="en-US" b="1" i="1" dirty="0"/>
              <a:t>and to be </a:t>
            </a:r>
            <a:r>
              <a:rPr lang="en-US" b="1" i="1" u="sng" dirty="0"/>
              <a:t>present with the Lord</a:t>
            </a:r>
            <a:r>
              <a:rPr lang="en-US" dirty="0" smtClean="0"/>
              <a:t>. (</a:t>
            </a:r>
            <a:r>
              <a:rPr lang="en-US" b="1" dirty="0" smtClean="0">
                <a:solidFill>
                  <a:schemeClr val="accent1"/>
                </a:solidFill>
              </a:rPr>
              <a:t>5:7-8</a:t>
            </a:r>
            <a:r>
              <a:rPr lang="en-US" dirty="0" smtClean="0"/>
              <a:t>)</a:t>
            </a:r>
            <a:endParaRPr lang="en-US" dirty="0"/>
          </a:p>
          <a:p>
            <a:pPr>
              <a:spcBef>
                <a:spcPts val="200"/>
              </a:spcBef>
            </a:pPr>
            <a:r>
              <a:rPr lang="en-US" b="1" i="1" dirty="0" smtClean="0"/>
              <a:t>Review:  </a:t>
            </a:r>
            <a:r>
              <a:rPr lang="en-US" dirty="0" smtClean="0"/>
              <a:t>What </a:t>
            </a:r>
            <a:r>
              <a:rPr lang="en-US" dirty="0"/>
              <a:t>does it mean to </a:t>
            </a:r>
            <a:r>
              <a:rPr lang="en-US" i="1" dirty="0"/>
              <a:t>“walk by faith”</a:t>
            </a:r>
            <a:r>
              <a:rPr lang="en-US" dirty="0"/>
              <a:t>?  How can we use this for self-examination</a:t>
            </a:r>
            <a:r>
              <a:rPr lang="en-US" dirty="0" smtClean="0"/>
              <a:t>?</a:t>
            </a:r>
          </a:p>
          <a:p>
            <a:pPr>
              <a:spcBef>
                <a:spcPts val="200"/>
              </a:spcBef>
            </a:pPr>
            <a:r>
              <a:rPr lang="en-US" dirty="0" smtClean="0"/>
              <a:t>We cannot </a:t>
            </a:r>
            <a:r>
              <a:rPr lang="en-US" b="1" i="1" dirty="0" smtClean="0"/>
              <a:t>neglect</a:t>
            </a:r>
            <a:r>
              <a:rPr lang="en-US" dirty="0" smtClean="0"/>
              <a:t> or </a:t>
            </a:r>
            <a:r>
              <a:rPr lang="en-US" b="1" i="1" dirty="0" smtClean="0"/>
              <a:t>disregard</a:t>
            </a:r>
            <a:r>
              <a:rPr lang="en-US" dirty="0" smtClean="0"/>
              <a:t> God’s Word, and claim to </a:t>
            </a:r>
            <a:r>
              <a:rPr lang="en-US" i="1" dirty="0" smtClean="0"/>
              <a:t>“walk by faith”</a:t>
            </a:r>
            <a:r>
              <a:rPr lang="en-US" dirty="0" smtClean="0"/>
              <a:t> (</a:t>
            </a:r>
            <a:r>
              <a:rPr lang="en-US" b="1" dirty="0" smtClean="0">
                <a:solidFill>
                  <a:schemeClr val="accent1"/>
                </a:solidFill>
              </a:rPr>
              <a:t>Romans 10:17</a:t>
            </a:r>
            <a:r>
              <a:rPr lang="en-US" dirty="0" smtClean="0"/>
              <a:t>).</a:t>
            </a:r>
          </a:p>
          <a:p>
            <a:pPr>
              <a:spcBef>
                <a:spcPts val="200"/>
              </a:spcBef>
            </a:pPr>
            <a:r>
              <a:rPr lang="en-US" dirty="0" smtClean="0"/>
              <a:t>Can we cite Scripture for our decisions?  How did we make our decisions today? … Do we avoid </a:t>
            </a:r>
            <a:r>
              <a:rPr lang="en-US" i="1" dirty="0" smtClean="0"/>
              <a:t>“crazy”</a:t>
            </a:r>
            <a:r>
              <a:rPr lang="en-US" dirty="0" smtClean="0"/>
              <a:t> choices of </a:t>
            </a:r>
            <a:r>
              <a:rPr lang="en-US" i="1" dirty="0" smtClean="0"/>
              <a:t>“faith”</a:t>
            </a:r>
            <a:r>
              <a:rPr lang="en-US" dirty="0" smtClean="0"/>
              <a:t>?</a:t>
            </a:r>
          </a:p>
          <a:p>
            <a:pPr>
              <a:spcBef>
                <a:spcPts val="200"/>
              </a:spcBef>
            </a:pPr>
            <a:r>
              <a:rPr lang="en-US" dirty="0" smtClean="0"/>
              <a:t>Could this apply to our </a:t>
            </a:r>
            <a:r>
              <a:rPr lang="en-US" b="1" i="1" dirty="0" smtClean="0"/>
              <a:t>relationships</a:t>
            </a:r>
            <a:r>
              <a:rPr lang="en-US" dirty="0" smtClean="0"/>
              <a:t>, even those precious to us?</a:t>
            </a:r>
            <a:endParaRPr lang="en-US" dirty="0"/>
          </a:p>
        </p:txBody>
      </p:sp>
    </p:spTree>
    <p:extLst>
      <p:ext uri="{BB962C8B-B14F-4D97-AF65-F5344CB8AC3E}">
        <p14:creationId xmlns:p14="http://schemas.microsoft.com/office/powerpoint/2010/main" val="40881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“Do not be unequally yoked”</a:t>
            </a:r>
            <a:endParaRPr lang="en-US" i="1" dirty="0"/>
          </a:p>
        </p:txBody>
      </p:sp>
      <p:sp>
        <p:nvSpPr>
          <p:cNvPr id="3" name="Content Placeholder 2"/>
          <p:cNvSpPr>
            <a:spLocks noGrp="1"/>
          </p:cNvSpPr>
          <p:nvPr>
            <p:ph idx="1"/>
          </p:nvPr>
        </p:nvSpPr>
        <p:spPr/>
        <p:txBody>
          <a:bodyPr/>
          <a:lstStyle/>
          <a:p>
            <a:pPr marL="0" indent="0">
              <a:spcBef>
                <a:spcPts val="0"/>
              </a:spcBef>
              <a:buNone/>
            </a:pPr>
            <a:r>
              <a:rPr lang="en-US" sz="2100" b="1" i="1" u="sng" dirty="0" smtClean="0"/>
              <a:t>Do not be unequally yoked</a:t>
            </a:r>
            <a:r>
              <a:rPr lang="en-US" sz="2100" b="1" i="1" dirty="0" smtClean="0"/>
              <a:t> together with unbelievers. </a:t>
            </a:r>
            <a:r>
              <a:rPr lang="en-US" sz="2100" b="1" i="1" baseline="30000" dirty="0" smtClean="0">
                <a:solidFill>
                  <a:schemeClr val="accent1"/>
                </a:solidFill>
              </a:rPr>
              <a:t>1a</a:t>
            </a:r>
            <a:r>
              <a:rPr lang="en-US" sz="2100" b="1" i="1" u="sng" dirty="0" smtClean="0"/>
              <a:t>For</a:t>
            </a:r>
            <a:r>
              <a:rPr lang="en-US" sz="2100" b="1" i="1" dirty="0" smtClean="0"/>
              <a:t> </a:t>
            </a:r>
            <a:r>
              <a:rPr lang="en-US" sz="2100" b="1" i="1" u="sng" dirty="0" smtClean="0"/>
              <a:t>what fellowship has righteousness with lawlessness</a:t>
            </a:r>
            <a:r>
              <a:rPr lang="en-US" sz="2100" b="1" i="1" dirty="0" smtClean="0"/>
              <a:t>?</a:t>
            </a:r>
            <a:r>
              <a:rPr lang="en-US" sz="2100" i="1" dirty="0" smtClean="0"/>
              <a:t> And </a:t>
            </a:r>
            <a:r>
              <a:rPr lang="en-US" sz="2100" b="1" i="1" baseline="30000" dirty="0" smtClean="0">
                <a:solidFill>
                  <a:schemeClr val="accent1"/>
                </a:solidFill>
              </a:rPr>
              <a:t>1b</a:t>
            </a:r>
            <a:r>
              <a:rPr lang="en-US" sz="2100" b="1" i="1" dirty="0" smtClean="0"/>
              <a:t>what communion has light with darkness?</a:t>
            </a:r>
            <a:r>
              <a:rPr lang="en-US" sz="2100" i="1" dirty="0" smtClean="0"/>
              <a:t>  And </a:t>
            </a:r>
            <a:r>
              <a:rPr lang="en-US" sz="2100" b="1" i="1" baseline="30000" dirty="0" smtClean="0">
                <a:solidFill>
                  <a:schemeClr val="accent1"/>
                </a:solidFill>
              </a:rPr>
              <a:t>1c</a:t>
            </a:r>
            <a:r>
              <a:rPr lang="en-US" sz="2100" b="1" i="1" dirty="0" smtClean="0"/>
              <a:t>what accord has Christ with Belial?</a:t>
            </a:r>
            <a:r>
              <a:rPr lang="en-US" sz="2100" i="1" dirty="0" smtClean="0"/>
              <a:t> Or </a:t>
            </a:r>
            <a:r>
              <a:rPr lang="en-US" sz="2100" b="1" i="1" baseline="30000" dirty="0" smtClean="0">
                <a:solidFill>
                  <a:schemeClr val="accent1"/>
                </a:solidFill>
              </a:rPr>
              <a:t>1d</a:t>
            </a:r>
            <a:r>
              <a:rPr lang="en-US" sz="2100" b="1" i="1" dirty="0" smtClean="0"/>
              <a:t>what part has a believer with an unbeliever?</a:t>
            </a:r>
            <a:r>
              <a:rPr lang="en-US" sz="2100" i="1" dirty="0" smtClean="0"/>
              <a:t>  And </a:t>
            </a:r>
            <a:r>
              <a:rPr lang="en-US" sz="2100" b="1" i="1" baseline="30000" dirty="0" smtClean="0">
                <a:solidFill>
                  <a:schemeClr val="accent1"/>
                </a:solidFill>
              </a:rPr>
              <a:t>1e</a:t>
            </a:r>
            <a:r>
              <a:rPr lang="en-US" sz="2100" b="1" i="1" dirty="0" smtClean="0"/>
              <a:t>what agreement has the temple of God with idols?</a:t>
            </a:r>
            <a:r>
              <a:rPr lang="en-US" sz="2100" i="1" dirty="0" smtClean="0"/>
              <a:t> </a:t>
            </a:r>
            <a:r>
              <a:rPr lang="en-US" sz="2100" b="1" i="1" u="sng" dirty="0" smtClean="0"/>
              <a:t>For</a:t>
            </a:r>
            <a:r>
              <a:rPr lang="en-US" sz="2100" i="1" dirty="0" smtClean="0"/>
              <a:t> </a:t>
            </a:r>
            <a:r>
              <a:rPr lang="en-US" sz="2100" b="1" i="1" baseline="30000" dirty="0" smtClean="0">
                <a:solidFill>
                  <a:schemeClr val="accent1"/>
                </a:solidFill>
              </a:rPr>
              <a:t>2a</a:t>
            </a:r>
            <a:r>
              <a:rPr lang="en-US" sz="2100" b="1" i="1" dirty="0" smtClean="0"/>
              <a:t>you are the temple of the living God</a:t>
            </a:r>
            <a:r>
              <a:rPr lang="en-US" sz="2100" i="1" dirty="0" smtClean="0"/>
              <a:t>. As God has said: “I will dwell in them And walk among them. I will be their God, And they shall be My people.” Therefore “</a:t>
            </a:r>
            <a:r>
              <a:rPr lang="en-US" sz="2100" b="1" i="1" dirty="0" smtClean="0"/>
              <a:t>Come out from among them And be separate</a:t>
            </a:r>
            <a:r>
              <a:rPr lang="en-US" sz="2100" i="1" dirty="0" smtClean="0"/>
              <a:t>, says the Lord</a:t>
            </a:r>
            <a:r>
              <a:rPr lang="en-US" sz="2100" b="1" i="1" dirty="0" smtClean="0"/>
              <a:t>. </a:t>
            </a:r>
            <a:r>
              <a:rPr lang="en-US" sz="2100" b="1" i="1" baseline="30000" dirty="0" smtClean="0">
                <a:solidFill>
                  <a:schemeClr val="accent1"/>
                </a:solidFill>
              </a:rPr>
              <a:t>2b</a:t>
            </a:r>
            <a:r>
              <a:rPr lang="en-US" sz="2100" b="1" i="1" dirty="0" smtClean="0"/>
              <a:t>Do not touch what is unclean, And </a:t>
            </a:r>
            <a:r>
              <a:rPr lang="en-US" sz="2100" b="1" i="1" u="sng" dirty="0" smtClean="0"/>
              <a:t>I will receive you</a:t>
            </a:r>
            <a:r>
              <a:rPr lang="en-US" sz="2100" i="1" dirty="0" smtClean="0"/>
              <a:t>.” </a:t>
            </a:r>
            <a:r>
              <a:rPr lang="en-US" sz="2100" dirty="0" smtClean="0"/>
              <a:t>(</a:t>
            </a:r>
            <a:r>
              <a:rPr lang="en-US" sz="2100" b="1" dirty="0" smtClean="0">
                <a:solidFill>
                  <a:schemeClr val="accent1"/>
                </a:solidFill>
              </a:rPr>
              <a:t>6:14-17</a:t>
            </a:r>
            <a:r>
              <a:rPr lang="en-US" sz="2100" dirty="0" smtClean="0"/>
              <a:t>)</a:t>
            </a:r>
          </a:p>
          <a:p>
            <a:pPr marL="227013" lvl="0" indent="-227013">
              <a:spcBef>
                <a:spcPts val="0"/>
              </a:spcBef>
              <a:buFont typeface="+mj-lt"/>
              <a:buAutoNum type="arabicPeriod" startAt="2"/>
            </a:pPr>
            <a:r>
              <a:rPr lang="en-US" sz="2100" dirty="0" smtClean="0"/>
              <a:t>What 2 fundamental reasons does Paul give for </a:t>
            </a:r>
            <a:r>
              <a:rPr lang="en-US" sz="2100" b="1" i="1" dirty="0" smtClean="0"/>
              <a:t>not</a:t>
            </a:r>
            <a:r>
              <a:rPr lang="en-US" sz="2100" dirty="0" smtClean="0"/>
              <a:t> being </a:t>
            </a:r>
            <a:r>
              <a:rPr lang="en-US" sz="2100" i="1" dirty="0" smtClean="0"/>
              <a:t>“unequally yoked”</a:t>
            </a:r>
            <a:r>
              <a:rPr lang="en-US" sz="2100" dirty="0" smtClean="0"/>
              <a:t>?</a:t>
            </a:r>
          </a:p>
          <a:p>
            <a:pPr marL="227013" lvl="0" indent="-227013">
              <a:spcBef>
                <a:spcPts val="0"/>
              </a:spcBef>
              <a:buFont typeface="+mj-lt"/>
              <a:buAutoNum type="alphaLcPeriod"/>
            </a:pPr>
            <a:r>
              <a:rPr lang="en-US" sz="2100" b="1" dirty="0" smtClean="0"/>
              <a:t>Fellowship</a:t>
            </a:r>
            <a:r>
              <a:rPr lang="en-US" sz="2100" dirty="0" smtClean="0"/>
              <a:t> – Parties are fundamentally different.  How can they work together?</a:t>
            </a:r>
          </a:p>
          <a:p>
            <a:pPr marL="230187" lvl="1" indent="0">
              <a:spcBef>
                <a:spcPts val="0"/>
              </a:spcBef>
              <a:buNone/>
            </a:pPr>
            <a:r>
              <a:rPr lang="en-US" sz="2100" i="1" dirty="0" smtClean="0"/>
              <a:t>Can two </a:t>
            </a:r>
            <a:r>
              <a:rPr lang="en-US" sz="2100" b="1" i="1" dirty="0" smtClean="0"/>
              <a:t>walk together, </a:t>
            </a:r>
            <a:r>
              <a:rPr lang="en-US" sz="2100" b="1" i="1" u="sng" dirty="0" smtClean="0"/>
              <a:t>unless</a:t>
            </a:r>
            <a:r>
              <a:rPr lang="en-US" sz="2100" b="1" i="1" dirty="0" smtClean="0"/>
              <a:t> </a:t>
            </a:r>
            <a:r>
              <a:rPr lang="en-US" sz="2100" i="1" dirty="0" smtClean="0"/>
              <a:t>they </a:t>
            </a:r>
            <a:r>
              <a:rPr lang="en-US" sz="2100" b="1" i="1" dirty="0" smtClean="0"/>
              <a:t>are</a:t>
            </a:r>
            <a:r>
              <a:rPr lang="en-US" sz="2100" i="1" dirty="0" smtClean="0"/>
              <a:t> </a:t>
            </a:r>
            <a:r>
              <a:rPr lang="en-US" sz="2100" b="1" i="1" dirty="0" smtClean="0"/>
              <a:t>agreed</a:t>
            </a:r>
            <a:r>
              <a:rPr lang="en-US" sz="2100" i="1" dirty="0" smtClean="0"/>
              <a:t>?</a:t>
            </a:r>
            <a:r>
              <a:rPr lang="en-US" sz="2100" dirty="0" smtClean="0"/>
              <a:t> (</a:t>
            </a:r>
            <a:r>
              <a:rPr lang="en-US" sz="2100" b="1" dirty="0" smtClean="0">
                <a:solidFill>
                  <a:schemeClr val="accent1"/>
                </a:solidFill>
              </a:rPr>
              <a:t>Amos 3:3</a:t>
            </a:r>
            <a:r>
              <a:rPr lang="en-US" sz="2100" dirty="0" smtClean="0"/>
              <a:t>)</a:t>
            </a:r>
          </a:p>
          <a:p>
            <a:pPr marL="227013" lvl="0" indent="-227013">
              <a:spcBef>
                <a:spcPts val="0"/>
              </a:spcBef>
              <a:buFont typeface="+mj-lt"/>
              <a:buAutoNum type="alphaLcPeriod"/>
            </a:pPr>
            <a:r>
              <a:rPr lang="en-US" sz="2100" b="1" dirty="0" smtClean="0"/>
              <a:t>Holiness</a:t>
            </a:r>
            <a:r>
              <a:rPr lang="en-US" sz="2100" dirty="0" smtClean="0"/>
              <a:t> – To be in fellowship with God, one </a:t>
            </a:r>
            <a:r>
              <a:rPr lang="en-US" sz="2100" b="1" i="1" dirty="0" smtClean="0"/>
              <a:t>must</a:t>
            </a:r>
            <a:r>
              <a:rPr lang="en-US" sz="2100" dirty="0" smtClean="0"/>
              <a:t> purify himself.</a:t>
            </a:r>
            <a:endParaRPr lang="en-US" sz="2100" dirty="0"/>
          </a:p>
        </p:txBody>
      </p:sp>
    </p:spTree>
    <p:extLst>
      <p:ext uri="{BB962C8B-B14F-4D97-AF65-F5344CB8AC3E}">
        <p14:creationId xmlns:p14="http://schemas.microsoft.com/office/powerpoint/2010/main" val="34691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t>Greetings, Blessings, and Confidence</a:t>
            </a:r>
            <a:endParaRPr lang="en-US" sz="6600"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2 – II Corinthians 1:1-14</a:t>
            </a:r>
            <a:endParaRPr lang="en-US" b="1" dirty="0">
              <a:latin typeface="Arial Black" panose="020B0A04020102020204" pitchFamily="34" charset="0"/>
            </a:endParaRPr>
          </a:p>
        </p:txBody>
      </p:sp>
    </p:spTree>
    <p:extLst>
      <p:ext uri="{BB962C8B-B14F-4D97-AF65-F5344CB8AC3E}">
        <p14:creationId xmlns:p14="http://schemas.microsoft.com/office/powerpoint/2010/main" val="36046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 holy, for I am holy”</a:t>
            </a:r>
            <a:endParaRPr lang="en-US" i="1"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smtClean="0"/>
              <a:t>Do </a:t>
            </a:r>
            <a:r>
              <a:rPr lang="en-US" i="1" dirty="0"/>
              <a:t>you not know that </a:t>
            </a:r>
            <a:r>
              <a:rPr lang="en-US" b="1" i="1" dirty="0"/>
              <a:t>you are the temple of God </a:t>
            </a:r>
            <a:r>
              <a:rPr lang="en-US" i="1" dirty="0"/>
              <a:t>and that the Spirit of God dwells in you</a:t>
            </a:r>
            <a:r>
              <a:rPr lang="en-US" i="1" dirty="0" smtClean="0"/>
              <a:t>?  If </a:t>
            </a:r>
            <a:r>
              <a:rPr lang="en-US" i="1" dirty="0"/>
              <a:t>anyone </a:t>
            </a:r>
            <a:r>
              <a:rPr lang="en-US" b="1" i="1" dirty="0"/>
              <a:t>defiles the temple of God, </a:t>
            </a:r>
            <a:r>
              <a:rPr lang="en-US" b="1" i="1" u="sng" dirty="0"/>
              <a:t>God will destroy him</a:t>
            </a:r>
            <a:r>
              <a:rPr lang="en-US" b="1" i="1" dirty="0"/>
              <a:t>. For the temple of </a:t>
            </a:r>
            <a:r>
              <a:rPr lang="en-US" b="1" i="1" u="sng" dirty="0"/>
              <a:t>God is holy</a:t>
            </a:r>
            <a:r>
              <a:rPr lang="en-US" b="1" i="1" dirty="0"/>
              <a:t>, which temple </a:t>
            </a:r>
            <a:r>
              <a:rPr lang="en-US" b="1" i="1" u="sng" dirty="0"/>
              <a:t>you are</a:t>
            </a:r>
            <a:r>
              <a:rPr lang="en-US" b="1" i="1" dirty="0"/>
              <a:t>. </a:t>
            </a:r>
            <a:r>
              <a:rPr lang="en-US" dirty="0"/>
              <a:t>(</a:t>
            </a:r>
            <a:r>
              <a:rPr lang="en-US" b="1" dirty="0">
                <a:solidFill>
                  <a:schemeClr val="accent1"/>
                </a:solidFill>
              </a:rPr>
              <a:t>I Corinthians </a:t>
            </a:r>
            <a:r>
              <a:rPr lang="en-US" b="1" dirty="0" smtClean="0">
                <a:solidFill>
                  <a:schemeClr val="accent1"/>
                </a:solidFill>
              </a:rPr>
              <a:t>3:16-17</a:t>
            </a:r>
            <a:r>
              <a:rPr lang="en-US" dirty="0" smtClean="0"/>
              <a:t>; see also, </a:t>
            </a:r>
            <a:r>
              <a:rPr lang="en-US" b="1" dirty="0">
                <a:solidFill>
                  <a:schemeClr val="accent1"/>
                </a:solidFill>
              </a:rPr>
              <a:t>I Peter </a:t>
            </a:r>
            <a:r>
              <a:rPr lang="en-US" b="1" dirty="0" smtClean="0">
                <a:solidFill>
                  <a:schemeClr val="accent1"/>
                </a:solidFill>
              </a:rPr>
              <a:t>2:5; I Cor. 6:19-20</a:t>
            </a:r>
            <a:r>
              <a:rPr lang="en-US" dirty="0" smtClean="0"/>
              <a:t>)</a:t>
            </a:r>
          </a:p>
          <a:p>
            <a:pPr marL="0" indent="0">
              <a:lnSpc>
                <a:spcPct val="90000"/>
              </a:lnSpc>
              <a:spcBef>
                <a:spcPts val="0"/>
              </a:spcBef>
              <a:buNone/>
            </a:pPr>
            <a:r>
              <a:rPr lang="en-US" i="1" dirty="0" smtClean="0"/>
              <a:t>In </a:t>
            </a:r>
            <a:r>
              <a:rPr lang="en-US" i="1" dirty="0"/>
              <a:t>that day </a:t>
            </a:r>
            <a:r>
              <a:rPr lang="en-US" b="1" i="1" dirty="0" smtClean="0"/>
              <a:t>“HOLINESS </a:t>
            </a:r>
            <a:r>
              <a:rPr lang="en-US" b="1" i="1" dirty="0"/>
              <a:t>TO THE </a:t>
            </a:r>
            <a:r>
              <a:rPr lang="en-US" b="1" i="1" dirty="0" smtClean="0"/>
              <a:t>LORD” </a:t>
            </a:r>
            <a:r>
              <a:rPr lang="en-US" i="1" dirty="0"/>
              <a:t>shall be engraved on the bells of the horses. </a:t>
            </a:r>
            <a:r>
              <a:rPr lang="en-US" b="1" i="1" dirty="0"/>
              <a:t>The pots </a:t>
            </a:r>
            <a:r>
              <a:rPr lang="en-US" i="1" dirty="0"/>
              <a:t>in the </a:t>
            </a:r>
            <a:r>
              <a:rPr lang="en-US" i="1" dirty="0" smtClean="0"/>
              <a:t>LORD’S </a:t>
            </a:r>
            <a:r>
              <a:rPr lang="en-US" i="1" dirty="0"/>
              <a:t>house </a:t>
            </a:r>
            <a:r>
              <a:rPr lang="en-US" b="1" i="1" dirty="0"/>
              <a:t>shall be like the </a:t>
            </a:r>
            <a:r>
              <a:rPr lang="en-US" b="1" i="1" u="sng" dirty="0"/>
              <a:t>bowls before the altar</a:t>
            </a:r>
            <a:r>
              <a:rPr lang="en-US" i="1" dirty="0" smtClean="0"/>
              <a:t>.  </a:t>
            </a:r>
            <a:r>
              <a:rPr lang="en-US" b="1" i="1" dirty="0" smtClean="0"/>
              <a:t>Yes</a:t>
            </a:r>
            <a:r>
              <a:rPr lang="en-US" b="1" i="1" dirty="0"/>
              <a:t>, </a:t>
            </a:r>
            <a:r>
              <a:rPr lang="en-US" b="1" i="1" u="sng" dirty="0"/>
              <a:t>every</a:t>
            </a:r>
            <a:r>
              <a:rPr lang="en-US" b="1" i="1" dirty="0"/>
              <a:t> pot </a:t>
            </a:r>
            <a:r>
              <a:rPr lang="en-US" i="1" dirty="0"/>
              <a:t>in Jerusalem and </a:t>
            </a:r>
            <a:r>
              <a:rPr lang="en-US" b="1" i="1" dirty="0"/>
              <a:t>Judah shall be holiness to the LORD of hosts</a:t>
            </a:r>
            <a:r>
              <a:rPr lang="en-US" i="1" dirty="0"/>
              <a:t>. </a:t>
            </a:r>
            <a:r>
              <a:rPr lang="en-US" i="1" dirty="0" smtClean="0"/>
              <a:t>… </a:t>
            </a:r>
            <a:r>
              <a:rPr lang="en-US" dirty="0" smtClean="0"/>
              <a:t>(</a:t>
            </a:r>
            <a:r>
              <a:rPr lang="en-US" b="1" dirty="0">
                <a:solidFill>
                  <a:schemeClr val="accent1"/>
                </a:solidFill>
              </a:rPr>
              <a:t>Zechariah </a:t>
            </a:r>
            <a:r>
              <a:rPr lang="en-US" b="1" dirty="0" smtClean="0">
                <a:solidFill>
                  <a:schemeClr val="accent1"/>
                </a:solidFill>
              </a:rPr>
              <a:t>14:20-21</a:t>
            </a:r>
            <a:r>
              <a:rPr lang="en-US" dirty="0" smtClean="0"/>
              <a:t>)</a:t>
            </a:r>
          </a:p>
          <a:p>
            <a:pPr marL="0" indent="0">
              <a:lnSpc>
                <a:spcPct val="90000"/>
              </a:lnSpc>
              <a:spcBef>
                <a:spcPts val="0"/>
              </a:spcBef>
              <a:buNone/>
            </a:pPr>
            <a:r>
              <a:rPr lang="en-US" i="1" dirty="0" smtClean="0"/>
              <a:t>as obedient children, not conforming yourselves to the former lusts, as in your ignorance; but </a:t>
            </a:r>
            <a:r>
              <a:rPr lang="en-US" b="1" i="1" u="sng" dirty="0" smtClean="0"/>
              <a:t>as He</a:t>
            </a:r>
            <a:r>
              <a:rPr lang="en-US" b="1" i="1" dirty="0" smtClean="0"/>
              <a:t> who called you </a:t>
            </a:r>
            <a:r>
              <a:rPr lang="en-US" b="1" i="1" u="sng" dirty="0" smtClean="0"/>
              <a:t>is holy, you also be holy</a:t>
            </a:r>
            <a:r>
              <a:rPr lang="en-US" b="1" i="1" dirty="0" smtClean="0"/>
              <a:t> in </a:t>
            </a:r>
            <a:r>
              <a:rPr lang="en-US" b="1" i="1" u="sng" dirty="0" smtClean="0"/>
              <a:t>all</a:t>
            </a:r>
            <a:r>
              <a:rPr lang="en-US" b="1" i="1" dirty="0" smtClean="0"/>
              <a:t> your conduct</a:t>
            </a:r>
            <a:r>
              <a:rPr lang="en-US" i="1" dirty="0" smtClean="0"/>
              <a:t>, because it is written, “</a:t>
            </a:r>
            <a:r>
              <a:rPr lang="en-US" b="1" i="1" dirty="0" smtClean="0"/>
              <a:t>Be holy, </a:t>
            </a:r>
            <a:r>
              <a:rPr lang="en-US" b="1" i="1" u="sng" dirty="0" smtClean="0"/>
              <a:t>for I am holy</a:t>
            </a:r>
            <a:r>
              <a:rPr lang="en-US" i="1" dirty="0" smtClean="0"/>
              <a:t>.”</a:t>
            </a:r>
            <a:r>
              <a:rPr lang="en-US" dirty="0" smtClean="0"/>
              <a:t> (</a:t>
            </a:r>
            <a:r>
              <a:rPr lang="en-US" b="1" dirty="0" smtClean="0">
                <a:solidFill>
                  <a:schemeClr val="accent1"/>
                </a:solidFill>
              </a:rPr>
              <a:t>I Peter 1:14-16</a:t>
            </a:r>
            <a:r>
              <a:rPr lang="en-US" dirty="0" smtClean="0"/>
              <a:t>)</a:t>
            </a:r>
          </a:p>
        </p:txBody>
      </p:sp>
    </p:spTree>
    <p:extLst>
      <p:ext uri="{BB962C8B-B14F-4D97-AF65-F5344CB8AC3E}">
        <p14:creationId xmlns:p14="http://schemas.microsoft.com/office/powerpoint/2010/main" val="34112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for Them?  For Us?</a:t>
            </a:r>
            <a:endParaRPr lang="en-US" dirty="0"/>
          </a:p>
        </p:txBody>
      </p:sp>
      <p:sp>
        <p:nvSpPr>
          <p:cNvPr id="3" name="Content Placeholder 2"/>
          <p:cNvSpPr>
            <a:spLocks noGrp="1"/>
          </p:cNvSpPr>
          <p:nvPr>
            <p:ph idx="1"/>
          </p:nvPr>
        </p:nvSpPr>
        <p:spPr/>
        <p:txBody>
          <a:bodyPr/>
          <a:lstStyle/>
          <a:p>
            <a:pPr marL="0" indent="0">
              <a:spcBef>
                <a:spcPts val="0"/>
              </a:spcBef>
              <a:buNone/>
            </a:pPr>
            <a:r>
              <a:rPr lang="en-US" sz="2100" b="1" i="1" u="sng" dirty="0" smtClean="0"/>
              <a:t>Do not be unequally yoked</a:t>
            </a:r>
            <a:r>
              <a:rPr lang="en-US" sz="2100" b="1" i="1" dirty="0" smtClean="0"/>
              <a:t> together with unbelievers. </a:t>
            </a:r>
            <a:r>
              <a:rPr lang="en-US" sz="2100" b="1" i="1" baseline="30000" dirty="0" smtClean="0">
                <a:solidFill>
                  <a:schemeClr val="accent1"/>
                </a:solidFill>
              </a:rPr>
              <a:t>1a</a:t>
            </a:r>
            <a:r>
              <a:rPr lang="en-US" sz="2100" b="1" i="1" dirty="0" smtClean="0"/>
              <a:t>For what fellowship has righteousness with lawlessness?</a:t>
            </a:r>
            <a:r>
              <a:rPr lang="en-US" sz="2100" i="1" dirty="0" smtClean="0"/>
              <a:t> And </a:t>
            </a:r>
            <a:r>
              <a:rPr lang="en-US" sz="2100" b="1" i="1" baseline="30000" dirty="0" smtClean="0">
                <a:solidFill>
                  <a:schemeClr val="accent1"/>
                </a:solidFill>
              </a:rPr>
              <a:t>1b</a:t>
            </a:r>
            <a:r>
              <a:rPr lang="en-US" sz="2100" b="1" i="1" dirty="0" smtClean="0"/>
              <a:t>what communion has light with darkness?</a:t>
            </a:r>
            <a:r>
              <a:rPr lang="en-US" sz="2100" i="1" dirty="0" smtClean="0"/>
              <a:t>  And </a:t>
            </a:r>
            <a:r>
              <a:rPr lang="en-US" sz="2100" b="1" i="1" baseline="30000" dirty="0" smtClean="0">
                <a:solidFill>
                  <a:schemeClr val="accent1"/>
                </a:solidFill>
              </a:rPr>
              <a:t>1c</a:t>
            </a:r>
            <a:r>
              <a:rPr lang="en-US" sz="2100" b="1" i="1" dirty="0" smtClean="0"/>
              <a:t>what accord has Christ with Belial?</a:t>
            </a:r>
            <a:r>
              <a:rPr lang="en-US" sz="2100" i="1" dirty="0" smtClean="0"/>
              <a:t> Or </a:t>
            </a:r>
            <a:r>
              <a:rPr lang="en-US" sz="2100" b="1" i="1" baseline="30000" dirty="0" smtClean="0">
                <a:solidFill>
                  <a:schemeClr val="accent1"/>
                </a:solidFill>
              </a:rPr>
              <a:t>1d</a:t>
            </a:r>
            <a:r>
              <a:rPr lang="en-US" sz="2100" b="1" i="1" dirty="0" smtClean="0"/>
              <a:t>what part has a believer with an unbeliever?</a:t>
            </a:r>
            <a:r>
              <a:rPr lang="en-US" sz="2100" i="1" dirty="0" smtClean="0"/>
              <a:t>  And </a:t>
            </a:r>
            <a:r>
              <a:rPr lang="en-US" sz="2100" b="1" i="1" baseline="30000" dirty="0" smtClean="0">
                <a:solidFill>
                  <a:schemeClr val="accent1"/>
                </a:solidFill>
              </a:rPr>
              <a:t>1e</a:t>
            </a:r>
            <a:r>
              <a:rPr lang="en-US" sz="2100" b="1" i="1" dirty="0" smtClean="0"/>
              <a:t>what agreement has the temple of God with idols?</a:t>
            </a:r>
            <a:r>
              <a:rPr lang="en-US" sz="2100" i="1" dirty="0" smtClean="0"/>
              <a:t> </a:t>
            </a:r>
            <a:r>
              <a:rPr lang="en-US" sz="2100" b="1" i="1" dirty="0" smtClean="0"/>
              <a:t>For</a:t>
            </a:r>
            <a:r>
              <a:rPr lang="en-US" sz="2100" i="1" dirty="0" smtClean="0"/>
              <a:t> </a:t>
            </a:r>
            <a:r>
              <a:rPr lang="en-US" sz="2100" b="1" i="1" baseline="30000" dirty="0" smtClean="0">
                <a:solidFill>
                  <a:schemeClr val="accent1"/>
                </a:solidFill>
              </a:rPr>
              <a:t>2a</a:t>
            </a:r>
            <a:r>
              <a:rPr lang="en-US" sz="2100" b="1" i="1" dirty="0" smtClean="0"/>
              <a:t>you are the temple of the living God</a:t>
            </a:r>
            <a:r>
              <a:rPr lang="en-US" sz="2100" i="1" dirty="0" smtClean="0"/>
              <a:t>. As God has said: “I will dwell in them And walk among them. I will be their God, And they shall be My people.” Therefore “</a:t>
            </a:r>
            <a:r>
              <a:rPr lang="en-US" sz="2100" b="1" i="1" u="sng" dirty="0" smtClean="0"/>
              <a:t>Come out from among them And be separate</a:t>
            </a:r>
            <a:r>
              <a:rPr lang="en-US" sz="2100" i="1" dirty="0" smtClean="0"/>
              <a:t>, says the Lord</a:t>
            </a:r>
            <a:r>
              <a:rPr lang="en-US" sz="2100" b="1" i="1" dirty="0" smtClean="0"/>
              <a:t>. </a:t>
            </a:r>
            <a:r>
              <a:rPr lang="en-US" sz="2100" b="1" i="1" baseline="30000" dirty="0" smtClean="0">
                <a:solidFill>
                  <a:schemeClr val="accent1"/>
                </a:solidFill>
              </a:rPr>
              <a:t>2b</a:t>
            </a:r>
            <a:r>
              <a:rPr lang="en-US" sz="2100" b="1" i="1" u="sng" dirty="0" smtClean="0"/>
              <a:t>Do not touch what is unclean</a:t>
            </a:r>
            <a:r>
              <a:rPr lang="en-US" sz="2100" b="1" i="1" dirty="0" smtClean="0"/>
              <a:t>, And </a:t>
            </a:r>
            <a:r>
              <a:rPr lang="en-US" sz="2100" b="1" i="1" u="sng" dirty="0" smtClean="0"/>
              <a:t>I will receive you</a:t>
            </a:r>
            <a:r>
              <a:rPr lang="en-US" sz="2100" i="1" dirty="0" smtClean="0"/>
              <a:t>.” </a:t>
            </a:r>
            <a:r>
              <a:rPr lang="en-US" sz="2100" dirty="0" smtClean="0"/>
              <a:t>(</a:t>
            </a:r>
            <a:r>
              <a:rPr lang="en-US" sz="2100" b="1" dirty="0" smtClean="0">
                <a:solidFill>
                  <a:schemeClr val="accent1"/>
                </a:solidFill>
              </a:rPr>
              <a:t>6:14-17</a:t>
            </a:r>
            <a:r>
              <a:rPr lang="en-US" sz="2100" dirty="0" smtClean="0"/>
              <a:t>)</a:t>
            </a:r>
          </a:p>
          <a:p>
            <a:pPr marL="227013" lvl="0" indent="-227013">
              <a:spcBef>
                <a:spcPts val="0"/>
              </a:spcBef>
              <a:buFont typeface="+mj-lt"/>
              <a:buAutoNum type="arabicPeriod" startAt="3"/>
            </a:pPr>
            <a:r>
              <a:rPr lang="en-US" sz="2100" dirty="0" smtClean="0"/>
              <a:t>What </a:t>
            </a:r>
            <a:r>
              <a:rPr lang="en-US" sz="2100" dirty="0"/>
              <a:t>application did these verses imply for the Corinthians?  What application do these verses hold for us today?</a:t>
            </a:r>
          </a:p>
          <a:p>
            <a:pPr>
              <a:spcBef>
                <a:spcPts val="0"/>
              </a:spcBef>
            </a:pPr>
            <a:r>
              <a:rPr lang="en-US" sz="2100" b="1" i="1" dirty="0" smtClean="0"/>
              <a:t>Must</a:t>
            </a:r>
            <a:r>
              <a:rPr lang="en-US" sz="2100" dirty="0" smtClean="0"/>
              <a:t> </a:t>
            </a:r>
            <a:r>
              <a:rPr lang="en-US" sz="2100" i="1" dirty="0" smtClean="0"/>
              <a:t>“come out”</a:t>
            </a:r>
            <a:r>
              <a:rPr lang="en-US" sz="2100" dirty="0" smtClean="0"/>
              <a:t> from every </a:t>
            </a:r>
            <a:r>
              <a:rPr lang="en-US" sz="2100" b="1" i="1" dirty="0" smtClean="0"/>
              <a:t>possible</a:t>
            </a:r>
            <a:r>
              <a:rPr lang="en-US" sz="2100" dirty="0" smtClean="0"/>
              <a:t> </a:t>
            </a:r>
            <a:r>
              <a:rPr lang="en-US" sz="2100" i="1" dirty="0" smtClean="0"/>
              <a:t>“unequally yoked”</a:t>
            </a:r>
            <a:r>
              <a:rPr lang="en-US" sz="2100" dirty="0" smtClean="0"/>
              <a:t> relationship.</a:t>
            </a:r>
          </a:p>
          <a:p>
            <a:pPr>
              <a:spcBef>
                <a:spcPts val="0"/>
              </a:spcBef>
            </a:pPr>
            <a:r>
              <a:rPr lang="en-US" sz="2100" b="1" i="1" dirty="0" smtClean="0"/>
              <a:t>Must</a:t>
            </a:r>
            <a:r>
              <a:rPr lang="en-US" sz="2100" dirty="0" smtClean="0"/>
              <a:t> avoid making </a:t>
            </a:r>
            <a:r>
              <a:rPr lang="en-US" sz="2100" b="1" i="1" dirty="0" smtClean="0"/>
              <a:t>further</a:t>
            </a:r>
            <a:r>
              <a:rPr lang="en-US" sz="2100" dirty="0" smtClean="0"/>
              <a:t> </a:t>
            </a:r>
            <a:r>
              <a:rPr lang="en-US" sz="2100" i="1" dirty="0" smtClean="0"/>
              <a:t>“unequally yoked”</a:t>
            </a:r>
            <a:r>
              <a:rPr lang="en-US" sz="2100" dirty="0" smtClean="0"/>
              <a:t> relationships.</a:t>
            </a:r>
            <a:endParaRPr lang="en-US" sz="2100" dirty="0"/>
          </a:p>
        </p:txBody>
      </p:sp>
    </p:spTree>
    <p:extLst>
      <p:ext uri="{BB962C8B-B14F-4D97-AF65-F5344CB8AC3E}">
        <p14:creationId xmlns:p14="http://schemas.microsoft.com/office/powerpoint/2010/main" val="20150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“Therefore … Cleanse ourselves”</a:t>
            </a:r>
            <a:endParaRPr lang="en-US" i="1" dirty="0"/>
          </a:p>
        </p:txBody>
      </p:sp>
      <p:sp>
        <p:nvSpPr>
          <p:cNvPr id="3" name="Content Placeholder 2"/>
          <p:cNvSpPr>
            <a:spLocks noGrp="1"/>
          </p:cNvSpPr>
          <p:nvPr>
            <p:ph idx="1"/>
          </p:nvPr>
        </p:nvSpPr>
        <p:spPr/>
        <p:txBody>
          <a:bodyPr/>
          <a:lstStyle/>
          <a:p>
            <a:pPr marL="0" indent="0">
              <a:buNone/>
            </a:pPr>
            <a:r>
              <a:rPr lang="en-US" b="1" i="1" dirty="0" smtClean="0"/>
              <a:t>Therefore, having </a:t>
            </a:r>
            <a:r>
              <a:rPr lang="en-US" b="1" i="1" u="sng" dirty="0" smtClean="0"/>
              <a:t>these</a:t>
            </a:r>
            <a:r>
              <a:rPr lang="en-US" b="1" i="1" dirty="0" smtClean="0"/>
              <a:t> promises</a:t>
            </a:r>
            <a:r>
              <a:rPr lang="en-US" i="1" dirty="0" smtClean="0"/>
              <a:t>, beloved, let us </a:t>
            </a:r>
            <a:r>
              <a:rPr lang="en-US" b="1" i="1" u="sng" dirty="0" smtClean="0"/>
              <a:t>cleanse ourselves</a:t>
            </a:r>
            <a:r>
              <a:rPr lang="en-US" b="1" i="1" dirty="0" smtClean="0"/>
              <a:t> from </a:t>
            </a:r>
            <a:r>
              <a:rPr lang="en-US" b="1" i="1" u="sng" dirty="0" smtClean="0"/>
              <a:t>all</a:t>
            </a:r>
            <a:r>
              <a:rPr lang="en-US" b="1" i="1" dirty="0" smtClean="0"/>
              <a:t> filthiness of the flesh and spirit, </a:t>
            </a:r>
            <a:r>
              <a:rPr lang="en-US" b="1" i="1" u="sng" dirty="0" smtClean="0"/>
              <a:t>perfecting holiness</a:t>
            </a:r>
            <a:r>
              <a:rPr lang="en-US" b="1" i="1" dirty="0" smtClean="0"/>
              <a:t> in the fear of God</a:t>
            </a:r>
            <a:r>
              <a:rPr lang="en-US" i="1" dirty="0" smtClean="0"/>
              <a:t>. </a:t>
            </a:r>
            <a:r>
              <a:rPr lang="en-US" dirty="0" smtClean="0"/>
              <a:t>(</a:t>
            </a:r>
            <a:r>
              <a:rPr lang="en-US" b="1" dirty="0" smtClean="0">
                <a:solidFill>
                  <a:schemeClr val="accent1"/>
                </a:solidFill>
              </a:rPr>
              <a:t>7:1</a:t>
            </a:r>
            <a:r>
              <a:rPr lang="en-US" dirty="0" smtClean="0"/>
              <a:t>)</a:t>
            </a:r>
          </a:p>
          <a:p>
            <a:pPr marL="227013" indent="-227013">
              <a:spcBef>
                <a:spcPts val="0"/>
              </a:spcBef>
              <a:buFont typeface="+mj-lt"/>
              <a:buAutoNum type="arabicPeriod" startAt="4"/>
            </a:pPr>
            <a:r>
              <a:rPr lang="en-US" dirty="0" smtClean="0"/>
              <a:t>To </a:t>
            </a:r>
            <a:r>
              <a:rPr lang="en-US" dirty="0"/>
              <a:t>what promises is Paul referring in </a:t>
            </a:r>
            <a:r>
              <a:rPr lang="en-US" b="1" dirty="0">
                <a:solidFill>
                  <a:schemeClr val="accent1"/>
                </a:solidFill>
              </a:rPr>
              <a:t>7:1</a:t>
            </a:r>
            <a:r>
              <a:rPr lang="en-US" dirty="0" smtClean="0"/>
              <a:t>?</a:t>
            </a:r>
            <a:endParaRPr lang="en-US" dirty="0"/>
          </a:p>
        </p:txBody>
      </p:sp>
    </p:spTree>
    <p:extLst>
      <p:ext uri="{BB962C8B-B14F-4D97-AF65-F5344CB8AC3E}">
        <p14:creationId xmlns:p14="http://schemas.microsoft.com/office/powerpoint/2010/main" val="38009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“Therefore … Cleanse ourselves”</a:t>
            </a:r>
            <a:endParaRPr lang="en-US" i="1" dirty="0"/>
          </a:p>
        </p:txBody>
      </p:sp>
      <p:sp>
        <p:nvSpPr>
          <p:cNvPr id="3" name="Content Placeholder 2"/>
          <p:cNvSpPr>
            <a:spLocks noGrp="1"/>
          </p:cNvSpPr>
          <p:nvPr>
            <p:ph idx="1"/>
          </p:nvPr>
        </p:nvSpPr>
        <p:spPr/>
        <p:txBody>
          <a:bodyPr/>
          <a:lstStyle/>
          <a:p>
            <a:pPr marL="227013" indent="-227013">
              <a:lnSpc>
                <a:spcPct val="90000"/>
              </a:lnSpc>
              <a:spcBef>
                <a:spcPts val="0"/>
              </a:spcBef>
              <a:buFont typeface="+mj-lt"/>
              <a:buAutoNum type="arabicPeriod" startAt="4"/>
            </a:pPr>
            <a:r>
              <a:rPr lang="en-US" sz="2200" dirty="0" smtClean="0"/>
              <a:t>To what promises is Paul referring in </a:t>
            </a:r>
            <a:r>
              <a:rPr lang="en-US" sz="2200" b="1" dirty="0" smtClean="0">
                <a:solidFill>
                  <a:schemeClr val="accent1"/>
                </a:solidFill>
              </a:rPr>
              <a:t>7:1</a:t>
            </a:r>
            <a:r>
              <a:rPr lang="en-US" sz="2200" dirty="0" smtClean="0"/>
              <a:t>?</a:t>
            </a:r>
          </a:p>
          <a:p>
            <a:pPr marL="0" indent="0">
              <a:lnSpc>
                <a:spcPct val="90000"/>
              </a:lnSpc>
              <a:buNone/>
            </a:pPr>
            <a:r>
              <a:rPr lang="en-US" sz="2200" i="1" dirty="0" smtClean="0"/>
              <a:t>And </a:t>
            </a:r>
            <a:r>
              <a:rPr lang="en-US" sz="2200" i="1" dirty="0"/>
              <a:t>what agreement has the temple of God with idols? </a:t>
            </a:r>
            <a:r>
              <a:rPr lang="en-US" sz="2200" b="1" i="1" dirty="0"/>
              <a:t>For you are the temple of the living God</a:t>
            </a:r>
            <a:r>
              <a:rPr lang="en-US" sz="2200" i="1" dirty="0"/>
              <a:t>. As God has said: </a:t>
            </a:r>
            <a:r>
              <a:rPr lang="en-US" sz="2200" i="1" dirty="0" smtClean="0"/>
              <a:t>“</a:t>
            </a:r>
            <a:r>
              <a:rPr lang="en-US" sz="2200" b="1" i="1" dirty="0" smtClean="0"/>
              <a:t>I </a:t>
            </a:r>
            <a:r>
              <a:rPr lang="en-US" sz="2200" b="1" i="1" dirty="0"/>
              <a:t>will dwell in them And walk among them. I will be their God, And they shall be My people</a:t>
            </a:r>
            <a:r>
              <a:rPr lang="en-US" sz="2200" i="1" dirty="0" smtClean="0"/>
              <a:t>.”  </a:t>
            </a:r>
            <a:r>
              <a:rPr lang="en-US" sz="2200" i="1" dirty="0"/>
              <a:t>Therefore </a:t>
            </a:r>
            <a:r>
              <a:rPr lang="en-US" sz="2200" i="1" dirty="0" smtClean="0"/>
              <a:t>“Come </a:t>
            </a:r>
            <a:r>
              <a:rPr lang="en-US" sz="2200" i="1" dirty="0"/>
              <a:t>out from among them And be separate, says the Lord. </a:t>
            </a:r>
            <a:r>
              <a:rPr lang="en-US" sz="2200" b="1" i="1" dirty="0"/>
              <a:t>Do not touch what is unclean, And </a:t>
            </a:r>
            <a:r>
              <a:rPr lang="en-US" sz="2200" b="1" i="1" u="sng" dirty="0"/>
              <a:t>I will receive </a:t>
            </a:r>
            <a:r>
              <a:rPr lang="en-US" sz="2200" b="1" i="1" u="sng" dirty="0" smtClean="0"/>
              <a:t>you</a:t>
            </a:r>
            <a:r>
              <a:rPr lang="en-US" sz="2200" b="1" i="1" dirty="0" smtClean="0"/>
              <a:t>.  </a:t>
            </a:r>
            <a:r>
              <a:rPr lang="en-US" sz="2200" b="1" i="1" u="sng" dirty="0" smtClean="0"/>
              <a:t>I </a:t>
            </a:r>
            <a:r>
              <a:rPr lang="en-US" sz="2200" b="1" i="1" u="sng" dirty="0"/>
              <a:t>will be a Father to you</a:t>
            </a:r>
            <a:r>
              <a:rPr lang="en-US" sz="2200" b="1" i="1" dirty="0"/>
              <a:t>, And </a:t>
            </a:r>
            <a:r>
              <a:rPr lang="en-US" sz="2200" b="1" i="1" u="sng" dirty="0"/>
              <a:t>you shall be My sons and daughters</a:t>
            </a:r>
            <a:r>
              <a:rPr lang="en-US" sz="2200" i="1" dirty="0"/>
              <a:t>, Says the LORD Almighty</a:t>
            </a:r>
            <a:r>
              <a:rPr lang="en-US" sz="2200" i="1" dirty="0" smtClean="0"/>
              <a:t>.” </a:t>
            </a:r>
            <a:r>
              <a:rPr lang="en-US" sz="2200" b="1" i="1" dirty="0" smtClean="0"/>
              <a:t>Therefore</a:t>
            </a:r>
            <a:r>
              <a:rPr lang="en-US" sz="2200" b="1" i="1" dirty="0"/>
              <a:t>, having </a:t>
            </a:r>
            <a:r>
              <a:rPr lang="en-US" sz="2200" b="1" i="1" u="sng" dirty="0" smtClean="0"/>
              <a:t>these</a:t>
            </a:r>
            <a:r>
              <a:rPr lang="en-US" sz="2200" b="1" i="1" dirty="0" smtClean="0"/>
              <a:t> promises</a:t>
            </a:r>
            <a:r>
              <a:rPr lang="en-US" sz="2200" i="1" dirty="0" smtClean="0"/>
              <a:t>, </a:t>
            </a:r>
            <a:r>
              <a:rPr lang="en-US" sz="2200" b="1" i="1" u="sng" dirty="0" smtClean="0"/>
              <a:t>beloved</a:t>
            </a:r>
            <a:r>
              <a:rPr lang="en-US" sz="2200" i="1" dirty="0" smtClean="0"/>
              <a:t>, let us </a:t>
            </a:r>
            <a:r>
              <a:rPr lang="en-US" sz="2200" b="1" i="1" u="sng" dirty="0" smtClean="0"/>
              <a:t>cleanse ourselves</a:t>
            </a:r>
            <a:r>
              <a:rPr lang="en-US" sz="2200" b="1" i="1" dirty="0" smtClean="0"/>
              <a:t> from </a:t>
            </a:r>
            <a:r>
              <a:rPr lang="en-US" sz="2200" b="1" i="1" u="sng" dirty="0" smtClean="0"/>
              <a:t>all</a:t>
            </a:r>
            <a:r>
              <a:rPr lang="en-US" sz="2200" b="1" i="1" dirty="0" smtClean="0"/>
              <a:t> filthiness of the flesh and spirit, </a:t>
            </a:r>
            <a:r>
              <a:rPr lang="en-US" sz="2200" b="1" i="1" u="sng" dirty="0" smtClean="0"/>
              <a:t>perfecting holiness</a:t>
            </a:r>
            <a:r>
              <a:rPr lang="en-US" sz="2200" b="1" i="1" dirty="0" smtClean="0"/>
              <a:t> in the fear of God</a:t>
            </a:r>
            <a:r>
              <a:rPr lang="en-US" sz="2200" i="1" dirty="0" smtClean="0"/>
              <a:t>. </a:t>
            </a:r>
            <a:r>
              <a:rPr lang="en-US" sz="2200" dirty="0" smtClean="0"/>
              <a:t>(</a:t>
            </a:r>
            <a:r>
              <a:rPr lang="en-US" sz="2200" b="1" dirty="0" smtClean="0">
                <a:solidFill>
                  <a:schemeClr val="accent1"/>
                </a:solidFill>
              </a:rPr>
              <a:t>7:1</a:t>
            </a:r>
            <a:r>
              <a:rPr lang="en-US" sz="2200" dirty="0" smtClean="0"/>
              <a:t>)</a:t>
            </a:r>
          </a:p>
          <a:p>
            <a:pPr>
              <a:lnSpc>
                <a:spcPct val="90000"/>
              </a:lnSpc>
              <a:spcBef>
                <a:spcPts val="0"/>
              </a:spcBef>
            </a:pPr>
            <a:r>
              <a:rPr lang="en-US" sz="2200" dirty="0" smtClean="0"/>
              <a:t>God offers relationship </a:t>
            </a:r>
            <a:r>
              <a:rPr lang="en-US" sz="2200" b="1" i="1" u="sng" dirty="0" smtClean="0"/>
              <a:t>with Him</a:t>
            </a:r>
            <a:r>
              <a:rPr lang="en-US" sz="2200" dirty="0" smtClean="0"/>
              <a:t>, but He will </a:t>
            </a:r>
            <a:r>
              <a:rPr lang="en-US" sz="2200" b="1" i="1" dirty="0" smtClean="0"/>
              <a:t>not</a:t>
            </a:r>
            <a:r>
              <a:rPr lang="en-US" sz="2200" dirty="0" smtClean="0"/>
              <a:t> be corrupted (</a:t>
            </a:r>
            <a:r>
              <a:rPr lang="en-US" sz="2200" b="1" dirty="0" smtClean="0">
                <a:solidFill>
                  <a:schemeClr val="accent1"/>
                </a:solidFill>
              </a:rPr>
              <a:t>2Tm.2:13</a:t>
            </a:r>
            <a:r>
              <a:rPr lang="en-US" sz="2200" dirty="0" smtClean="0"/>
              <a:t>).</a:t>
            </a:r>
          </a:p>
          <a:p>
            <a:pPr>
              <a:lnSpc>
                <a:spcPct val="90000"/>
              </a:lnSpc>
              <a:spcBef>
                <a:spcPts val="0"/>
              </a:spcBef>
            </a:pPr>
            <a:r>
              <a:rPr lang="en-US" sz="2200" dirty="0" smtClean="0"/>
              <a:t>And, if we maintain relationships with unbelievers, </a:t>
            </a:r>
            <a:r>
              <a:rPr lang="en-US" sz="2200" b="1" i="1" dirty="0" smtClean="0"/>
              <a:t>we will </a:t>
            </a:r>
            <a:r>
              <a:rPr lang="en-US" sz="2200" dirty="0" smtClean="0"/>
              <a:t>compromise ourselves (</a:t>
            </a:r>
            <a:r>
              <a:rPr lang="en-US" sz="2200" b="1" dirty="0" smtClean="0">
                <a:solidFill>
                  <a:schemeClr val="accent1"/>
                </a:solidFill>
              </a:rPr>
              <a:t>I Corinthians 15:33</a:t>
            </a:r>
            <a:r>
              <a:rPr lang="en-US" sz="2200" dirty="0" smtClean="0"/>
              <a:t>).</a:t>
            </a:r>
          </a:p>
          <a:p>
            <a:pPr>
              <a:lnSpc>
                <a:spcPct val="90000"/>
              </a:lnSpc>
              <a:spcBef>
                <a:spcPts val="0"/>
              </a:spcBef>
            </a:pPr>
            <a:r>
              <a:rPr lang="en-US" sz="2200" dirty="0" smtClean="0"/>
              <a:t>We must therefore </a:t>
            </a:r>
            <a:r>
              <a:rPr lang="en-US" sz="2200" b="1" i="1" dirty="0" smtClean="0"/>
              <a:t>choose</a:t>
            </a:r>
            <a:r>
              <a:rPr lang="en-US" sz="2200" dirty="0" smtClean="0"/>
              <a:t>! Which relationship matters most (</a:t>
            </a:r>
            <a:r>
              <a:rPr lang="en-US" sz="2200" b="1" dirty="0" smtClean="0">
                <a:solidFill>
                  <a:schemeClr val="accent1"/>
                </a:solidFill>
              </a:rPr>
              <a:t>Lk.14:26-27</a:t>
            </a:r>
            <a:r>
              <a:rPr lang="en-US" sz="2200" dirty="0" smtClean="0"/>
              <a:t>)?</a:t>
            </a:r>
            <a:endParaRPr lang="en-US" sz="2200" dirty="0"/>
          </a:p>
        </p:txBody>
      </p:sp>
    </p:spTree>
    <p:extLst>
      <p:ext uri="{BB962C8B-B14F-4D97-AF65-F5344CB8AC3E}">
        <p14:creationId xmlns:p14="http://schemas.microsoft.com/office/powerpoint/2010/main" val="39424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800" dirty="0" smtClean="0"/>
              <a:t>Impassioned, But Confident Plea</a:t>
            </a:r>
            <a:endParaRPr lang="en-US" sz="6800" i="1"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a:t>
            </a:r>
            <a:r>
              <a:rPr lang="en-US" dirty="0"/>
              <a:t>11 – II </a:t>
            </a:r>
            <a:r>
              <a:rPr lang="en-US" b="1" dirty="0" smtClean="0">
                <a:latin typeface="Arial Black" panose="020B0A04020102020204" pitchFamily="34" charset="0"/>
              </a:rPr>
              <a:t>Corinthians 7:2-16</a:t>
            </a:r>
            <a:endParaRPr lang="en-US" b="1" dirty="0">
              <a:latin typeface="Arial Black" panose="020B0A04020102020204" pitchFamily="34" charset="0"/>
            </a:endParaRPr>
          </a:p>
        </p:txBody>
      </p:sp>
    </p:spTree>
    <p:extLst>
      <p:ext uri="{BB962C8B-B14F-4D97-AF65-F5344CB8AC3E}">
        <p14:creationId xmlns:p14="http://schemas.microsoft.com/office/powerpoint/2010/main" val="24923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Plea for Open Hearts, Again</a:t>
            </a:r>
            <a:endParaRPr lang="en-US" dirty="0"/>
          </a:p>
        </p:txBody>
      </p:sp>
      <p:sp>
        <p:nvSpPr>
          <p:cNvPr id="3" name="Content Placeholder 2"/>
          <p:cNvSpPr>
            <a:spLocks noGrp="1"/>
          </p:cNvSpPr>
          <p:nvPr>
            <p:ph idx="1"/>
          </p:nvPr>
        </p:nvSpPr>
        <p:spPr/>
        <p:txBody>
          <a:bodyPr/>
          <a:lstStyle/>
          <a:p>
            <a:pPr marL="227013" lvl="0" indent="-227013">
              <a:spcBef>
                <a:spcPts val="200"/>
              </a:spcBef>
              <a:buFont typeface="+mj-lt"/>
              <a:buAutoNum type="arabicPeriod"/>
            </a:pPr>
            <a:r>
              <a:rPr lang="en-US" dirty="0" smtClean="0"/>
              <a:t>Based on Paul’s observations, why might the Corinthians have closed their heart toward Paul?</a:t>
            </a:r>
          </a:p>
          <a:p>
            <a:pPr>
              <a:spcBef>
                <a:spcPts val="200"/>
              </a:spcBef>
            </a:pPr>
            <a:r>
              <a:rPr lang="en-US" b="1" dirty="0" smtClean="0"/>
              <a:t>Review:  </a:t>
            </a:r>
            <a:r>
              <a:rPr lang="en-US" dirty="0" smtClean="0"/>
              <a:t>Their </a:t>
            </a:r>
            <a:r>
              <a:rPr lang="en-US" b="1" i="1" dirty="0" smtClean="0"/>
              <a:t>affections</a:t>
            </a:r>
            <a:r>
              <a:rPr lang="en-US" dirty="0" smtClean="0"/>
              <a:t> had restricted their hearts (</a:t>
            </a:r>
            <a:r>
              <a:rPr lang="en-US" b="1" dirty="0" smtClean="0">
                <a:solidFill>
                  <a:schemeClr val="accent1"/>
                </a:solidFill>
              </a:rPr>
              <a:t>6:11-13</a:t>
            </a:r>
            <a:r>
              <a:rPr lang="en-US" dirty="0" smtClean="0"/>
              <a:t>).</a:t>
            </a:r>
          </a:p>
          <a:p>
            <a:pPr marL="0" lvl="0" indent="0">
              <a:spcBef>
                <a:spcPts val="200"/>
              </a:spcBef>
              <a:buNone/>
            </a:pPr>
            <a:r>
              <a:rPr lang="en-US" b="1" i="1" u="sng" dirty="0" smtClean="0"/>
              <a:t>Open</a:t>
            </a:r>
            <a:r>
              <a:rPr lang="en-US" b="1" i="1" dirty="0" smtClean="0"/>
              <a:t> </a:t>
            </a:r>
            <a:r>
              <a:rPr lang="en-US" b="1" i="1" dirty="0"/>
              <a:t>your hearts to us</a:t>
            </a:r>
            <a:r>
              <a:rPr lang="en-US" i="1" dirty="0"/>
              <a:t>. We have </a:t>
            </a:r>
            <a:r>
              <a:rPr lang="en-US" b="1" i="1" dirty="0"/>
              <a:t>wronged no one</a:t>
            </a:r>
            <a:r>
              <a:rPr lang="en-US" i="1" dirty="0"/>
              <a:t>, we have </a:t>
            </a:r>
            <a:r>
              <a:rPr lang="en-US" b="1" i="1" dirty="0"/>
              <a:t>corrupted no one</a:t>
            </a:r>
            <a:r>
              <a:rPr lang="en-US" i="1" dirty="0"/>
              <a:t>, we have </a:t>
            </a:r>
            <a:r>
              <a:rPr lang="en-US" b="1" i="1" dirty="0"/>
              <a:t>cheated no one</a:t>
            </a:r>
            <a:r>
              <a:rPr lang="en-US" i="1" dirty="0"/>
              <a:t>. </a:t>
            </a:r>
            <a:r>
              <a:rPr lang="en-US" dirty="0" smtClean="0"/>
              <a:t>(</a:t>
            </a:r>
            <a:r>
              <a:rPr lang="en-US" b="1" dirty="0" smtClean="0">
                <a:solidFill>
                  <a:schemeClr val="accent1"/>
                </a:solidFill>
              </a:rPr>
              <a:t>7:2</a:t>
            </a:r>
            <a:r>
              <a:rPr lang="en-US" dirty="0" smtClean="0"/>
              <a:t>)</a:t>
            </a:r>
          </a:p>
          <a:p>
            <a:pPr>
              <a:spcBef>
                <a:spcPts val="200"/>
              </a:spcBef>
            </a:pPr>
            <a:r>
              <a:rPr lang="en-US" b="1" dirty="0" smtClean="0"/>
              <a:t>New:  </a:t>
            </a:r>
            <a:r>
              <a:rPr lang="en-US" dirty="0" smtClean="0"/>
              <a:t>Accusations or suspicions of mistreatment, corruption, and extortion may have created the </a:t>
            </a:r>
            <a:r>
              <a:rPr lang="en-US" b="1" i="1" dirty="0" smtClean="0"/>
              <a:t>excuse</a:t>
            </a:r>
            <a:r>
              <a:rPr lang="en-US" dirty="0" smtClean="0"/>
              <a:t> for their closing of the hearts.</a:t>
            </a:r>
          </a:p>
          <a:p>
            <a:pPr marL="687387" lvl="1" indent="-457200">
              <a:spcBef>
                <a:spcPts val="200"/>
              </a:spcBef>
              <a:buFont typeface="+mj-lt"/>
              <a:buAutoNum type="alphaLcParenR"/>
            </a:pPr>
            <a:r>
              <a:rPr lang="en-US" dirty="0" smtClean="0"/>
              <a:t>Misplaced Affection</a:t>
            </a:r>
          </a:p>
          <a:p>
            <a:pPr marL="687387" lvl="1" indent="-457200">
              <a:spcBef>
                <a:spcPts val="200"/>
              </a:spcBef>
              <a:buFont typeface="+mj-lt"/>
              <a:buAutoNum type="alphaLcParenR"/>
            </a:pPr>
            <a:r>
              <a:rPr lang="en-US" dirty="0" smtClean="0"/>
              <a:t>Twisting of the Facts (</a:t>
            </a:r>
            <a:r>
              <a:rPr lang="en-US" b="1" dirty="0" smtClean="0">
                <a:solidFill>
                  <a:schemeClr val="accent1"/>
                </a:solidFill>
              </a:rPr>
              <a:t>7:2</a:t>
            </a:r>
            <a:r>
              <a:rPr lang="en-US" dirty="0" smtClean="0"/>
              <a:t>)</a:t>
            </a:r>
          </a:p>
          <a:p>
            <a:pPr marL="687387" lvl="1" indent="-457200">
              <a:spcBef>
                <a:spcPts val="200"/>
              </a:spcBef>
              <a:buFont typeface="+mj-lt"/>
              <a:buAutoNum type="alphaLcParenR"/>
            </a:pPr>
            <a:r>
              <a:rPr lang="en-US" dirty="0" smtClean="0"/>
              <a:t>Restricting of the Heart (</a:t>
            </a:r>
            <a:r>
              <a:rPr lang="en-US" b="1" dirty="0" smtClean="0">
                <a:solidFill>
                  <a:schemeClr val="accent1"/>
                </a:solidFill>
              </a:rPr>
              <a:t>6:11-13</a:t>
            </a:r>
            <a:r>
              <a:rPr lang="en-US" dirty="0" smtClean="0"/>
              <a:t>) – Fixed by correcting facts (</a:t>
            </a:r>
            <a:r>
              <a:rPr lang="en-US" b="1" dirty="0" smtClean="0">
                <a:solidFill>
                  <a:schemeClr val="accent1"/>
                </a:solidFill>
              </a:rPr>
              <a:t>7:2</a:t>
            </a:r>
            <a:r>
              <a:rPr lang="en-US" dirty="0" smtClean="0"/>
              <a:t>).</a:t>
            </a:r>
          </a:p>
        </p:txBody>
      </p:sp>
    </p:spTree>
    <p:extLst>
      <p:ext uri="{BB962C8B-B14F-4D97-AF65-F5344CB8AC3E}">
        <p14:creationId xmlns:p14="http://schemas.microsoft.com/office/powerpoint/2010/main" val="38660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Reflecting the Deflect</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b="1" i="1" dirty="0" smtClean="0"/>
              <a:t>I </a:t>
            </a:r>
            <a:r>
              <a:rPr lang="en-US" b="1" i="1" dirty="0"/>
              <a:t>do </a:t>
            </a:r>
            <a:r>
              <a:rPr lang="en-US" b="1" i="1" u="sng" dirty="0"/>
              <a:t>not</a:t>
            </a:r>
            <a:r>
              <a:rPr lang="en-US" b="1" i="1" dirty="0"/>
              <a:t> say this </a:t>
            </a:r>
            <a:r>
              <a:rPr lang="en-US" b="1" i="1" u="sng" dirty="0"/>
              <a:t>to condemn</a:t>
            </a:r>
            <a:r>
              <a:rPr lang="en-US" i="1" dirty="0"/>
              <a:t>; for I have said before that </a:t>
            </a:r>
            <a:r>
              <a:rPr lang="en-US" b="1" i="1" dirty="0"/>
              <a:t>you are in our hearts, to die together and to live together</a:t>
            </a:r>
            <a:r>
              <a:rPr lang="en-US" i="1" dirty="0"/>
              <a:t>. </a:t>
            </a:r>
            <a:r>
              <a:rPr lang="en-US" dirty="0" smtClean="0"/>
              <a:t>(</a:t>
            </a:r>
            <a:r>
              <a:rPr lang="en-US" b="1" dirty="0" smtClean="0">
                <a:solidFill>
                  <a:schemeClr val="accent1"/>
                </a:solidFill>
              </a:rPr>
              <a:t>7:3</a:t>
            </a:r>
            <a:r>
              <a:rPr lang="en-US" dirty="0" smtClean="0"/>
              <a:t>)</a:t>
            </a:r>
            <a:endParaRPr lang="en-US" dirty="0"/>
          </a:p>
          <a:p>
            <a:pPr marL="227013" lvl="0" indent="-227013">
              <a:lnSpc>
                <a:spcPct val="90000"/>
              </a:lnSpc>
              <a:spcBef>
                <a:spcPts val="0"/>
              </a:spcBef>
              <a:buFont typeface="+mj-lt"/>
              <a:buAutoNum type="arabicPeriod" startAt="2"/>
            </a:pPr>
            <a:r>
              <a:rPr lang="en-US" dirty="0"/>
              <a:t>Paul wrote, </a:t>
            </a:r>
            <a:r>
              <a:rPr lang="en-US" i="1" dirty="0"/>
              <a:t>“I do not say this to condemn.”</a:t>
            </a:r>
            <a:r>
              <a:rPr lang="en-US" dirty="0"/>
              <a:t>  Did he mean they had done nothing wrong?  Or, that he was unwilling to correct their wrong?  Or, something else?  Please explain.</a:t>
            </a:r>
          </a:p>
          <a:p>
            <a:pPr>
              <a:lnSpc>
                <a:spcPct val="90000"/>
              </a:lnSpc>
              <a:spcBef>
                <a:spcPts val="0"/>
              </a:spcBef>
            </a:pPr>
            <a:r>
              <a:rPr lang="en-US" dirty="0" smtClean="0"/>
              <a:t>Paul had previously condemned their sin (</a:t>
            </a:r>
            <a:r>
              <a:rPr lang="en-US" b="1" dirty="0" smtClean="0">
                <a:solidFill>
                  <a:schemeClr val="accent1"/>
                </a:solidFill>
              </a:rPr>
              <a:t>I Cor. 5; 6; 8; 10; 11; 15</a:t>
            </a:r>
            <a:r>
              <a:rPr lang="en-US" dirty="0" smtClean="0"/>
              <a:t>).</a:t>
            </a:r>
          </a:p>
          <a:p>
            <a:pPr>
              <a:lnSpc>
                <a:spcPct val="90000"/>
              </a:lnSpc>
              <a:spcBef>
                <a:spcPts val="0"/>
              </a:spcBef>
            </a:pPr>
            <a:r>
              <a:rPr lang="en-US" b="1" i="1" dirty="0" smtClean="0"/>
              <a:t>False Dilemma:</a:t>
            </a:r>
            <a:r>
              <a:rPr lang="en-US" dirty="0" smtClean="0"/>
              <a:t>  Middle </a:t>
            </a:r>
            <a:r>
              <a:rPr lang="en-US" b="1" i="1" dirty="0" smtClean="0"/>
              <a:t>between</a:t>
            </a:r>
            <a:r>
              <a:rPr lang="en-US" dirty="0" smtClean="0"/>
              <a:t> condemning </a:t>
            </a:r>
            <a:r>
              <a:rPr lang="en-US" b="1" i="1" dirty="0" smtClean="0"/>
              <a:t>sin</a:t>
            </a:r>
            <a:r>
              <a:rPr lang="en-US" dirty="0" smtClean="0"/>
              <a:t> and </a:t>
            </a:r>
            <a:r>
              <a:rPr lang="en-US" b="1" i="1" dirty="0" smtClean="0"/>
              <a:t>eternally</a:t>
            </a:r>
            <a:r>
              <a:rPr lang="en-US" dirty="0" smtClean="0"/>
              <a:t>.</a:t>
            </a:r>
          </a:p>
          <a:p>
            <a:pPr>
              <a:lnSpc>
                <a:spcPct val="90000"/>
              </a:lnSpc>
              <a:spcBef>
                <a:spcPts val="0"/>
              </a:spcBef>
            </a:pPr>
            <a:r>
              <a:rPr lang="en-US" dirty="0" smtClean="0"/>
              <a:t>Previously expressed love and affection for them (</a:t>
            </a:r>
            <a:r>
              <a:rPr lang="en-US" b="1" dirty="0" smtClean="0">
                <a:solidFill>
                  <a:schemeClr val="accent1"/>
                </a:solidFill>
              </a:rPr>
              <a:t>2:3-4; 6:11-14</a:t>
            </a:r>
            <a:r>
              <a:rPr lang="en-US" dirty="0" smtClean="0"/>
              <a:t>).</a:t>
            </a:r>
          </a:p>
          <a:p>
            <a:pPr>
              <a:lnSpc>
                <a:spcPct val="90000"/>
              </a:lnSpc>
              <a:spcBef>
                <a:spcPts val="0"/>
              </a:spcBef>
            </a:pPr>
            <a:r>
              <a:rPr lang="en-US" dirty="0" smtClean="0"/>
              <a:t>Christian love requires correction and rebuke of sin – not overlook!</a:t>
            </a:r>
          </a:p>
          <a:p>
            <a:pPr marL="0" indent="0">
              <a:lnSpc>
                <a:spcPct val="90000"/>
              </a:lnSpc>
              <a:spcBef>
                <a:spcPts val="0"/>
              </a:spcBef>
              <a:buNone/>
            </a:pPr>
            <a:r>
              <a:rPr lang="en-US" i="1" dirty="0" smtClean="0"/>
              <a:t>I </a:t>
            </a:r>
            <a:r>
              <a:rPr lang="en-US" i="1" dirty="0"/>
              <a:t>do </a:t>
            </a:r>
            <a:r>
              <a:rPr lang="en-US" b="1" i="1" u="sng" dirty="0"/>
              <a:t>not</a:t>
            </a:r>
            <a:r>
              <a:rPr lang="en-US" b="1" i="1" dirty="0"/>
              <a:t> </a:t>
            </a:r>
            <a:r>
              <a:rPr lang="en-US" i="1" dirty="0"/>
              <a:t>write these </a:t>
            </a:r>
            <a:r>
              <a:rPr lang="en-US" b="1" i="1" dirty="0"/>
              <a:t>things </a:t>
            </a:r>
            <a:r>
              <a:rPr lang="en-US" b="1" i="1" u="sng" dirty="0"/>
              <a:t>to shame</a:t>
            </a:r>
            <a:r>
              <a:rPr lang="en-US" b="1" i="1" dirty="0"/>
              <a:t> you, </a:t>
            </a:r>
            <a:r>
              <a:rPr lang="en-US" b="1" i="1" u="sng" dirty="0"/>
              <a:t>but</a:t>
            </a:r>
            <a:r>
              <a:rPr lang="en-US" b="1" i="1" dirty="0"/>
              <a:t> as my beloved children I </a:t>
            </a:r>
            <a:r>
              <a:rPr lang="en-US" b="1" i="1" u="sng" dirty="0"/>
              <a:t>warn</a:t>
            </a:r>
            <a:r>
              <a:rPr lang="en-US" b="1" i="1" dirty="0"/>
              <a:t> you</a:t>
            </a:r>
            <a:r>
              <a:rPr lang="en-US" i="1" dirty="0"/>
              <a:t>. </a:t>
            </a:r>
            <a:r>
              <a:rPr lang="en-US" dirty="0"/>
              <a:t>(</a:t>
            </a:r>
            <a:r>
              <a:rPr lang="en-US" b="1" dirty="0">
                <a:solidFill>
                  <a:schemeClr val="accent1"/>
                </a:solidFill>
              </a:rPr>
              <a:t>I Corinthians </a:t>
            </a:r>
            <a:r>
              <a:rPr lang="en-US" b="1" dirty="0" smtClean="0">
                <a:solidFill>
                  <a:schemeClr val="accent1"/>
                </a:solidFill>
              </a:rPr>
              <a:t>4:14</a:t>
            </a:r>
            <a:r>
              <a:rPr lang="en-US" dirty="0" smtClean="0"/>
              <a:t>; see also </a:t>
            </a:r>
            <a:r>
              <a:rPr lang="en-US" b="1" dirty="0" smtClean="0">
                <a:solidFill>
                  <a:schemeClr val="accent1"/>
                </a:solidFill>
              </a:rPr>
              <a:t>6:5; 11:6, 22; 14:35; 15:34</a:t>
            </a:r>
            <a:r>
              <a:rPr lang="en-US" dirty="0" smtClean="0"/>
              <a:t>)</a:t>
            </a:r>
          </a:p>
          <a:p>
            <a:pPr>
              <a:lnSpc>
                <a:spcPct val="90000"/>
              </a:lnSpc>
              <a:spcBef>
                <a:spcPts val="0"/>
              </a:spcBef>
            </a:pPr>
            <a:r>
              <a:rPr lang="en-US" b="1" dirty="0" smtClean="0"/>
              <a:t>Deflection</a:t>
            </a:r>
            <a:r>
              <a:rPr lang="en-US" dirty="0" smtClean="0"/>
              <a:t> – Motives misunderstood or maligned during correction.</a:t>
            </a:r>
            <a:endParaRPr lang="en-US" dirty="0"/>
          </a:p>
        </p:txBody>
      </p:sp>
    </p:spTree>
    <p:extLst>
      <p:ext uri="{BB962C8B-B14F-4D97-AF65-F5344CB8AC3E}">
        <p14:creationId xmlns:p14="http://schemas.microsoft.com/office/powerpoint/2010/main" val="33975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Fear for Titus </a:t>
            </a:r>
            <a:r>
              <a:rPr lang="en-US" u="sng" dirty="0" smtClean="0"/>
              <a:t>and</a:t>
            </a:r>
            <a:r>
              <a:rPr lang="en-US" dirty="0" smtClean="0"/>
              <a:t> Corinthians</a:t>
            </a:r>
            <a:endParaRPr lang="en-US" dirty="0"/>
          </a:p>
        </p:txBody>
      </p:sp>
      <p:sp>
        <p:nvSpPr>
          <p:cNvPr id="3" name="Content Placeholder 2"/>
          <p:cNvSpPr>
            <a:spLocks noGrp="1"/>
          </p:cNvSpPr>
          <p:nvPr>
            <p:ph idx="1"/>
          </p:nvPr>
        </p:nvSpPr>
        <p:spPr/>
        <p:txBody>
          <a:bodyPr/>
          <a:lstStyle/>
          <a:p>
            <a:pPr marL="0" lvl="0" indent="0">
              <a:buNone/>
            </a:pPr>
            <a:r>
              <a:rPr lang="en-US" b="1" i="1" dirty="0" smtClean="0"/>
              <a:t>Great </a:t>
            </a:r>
            <a:r>
              <a:rPr lang="en-US" b="1" i="1" dirty="0"/>
              <a:t>is my boldness </a:t>
            </a:r>
            <a:r>
              <a:rPr lang="en-US" i="1" dirty="0"/>
              <a:t>of speech toward you, </a:t>
            </a:r>
            <a:r>
              <a:rPr lang="en-US" b="1" i="1" dirty="0"/>
              <a:t>great is my boasting </a:t>
            </a:r>
            <a:r>
              <a:rPr lang="en-US" i="1" dirty="0"/>
              <a:t>on your behalf. I am </a:t>
            </a:r>
            <a:r>
              <a:rPr lang="en-US" b="1" i="1" dirty="0"/>
              <a:t>filled with comfort</a:t>
            </a:r>
            <a:r>
              <a:rPr lang="en-US" i="1" dirty="0"/>
              <a:t>. I am </a:t>
            </a:r>
            <a:r>
              <a:rPr lang="en-US" b="1" i="1" dirty="0"/>
              <a:t>exceedingly joyful in all our tribulation</a:t>
            </a:r>
            <a:r>
              <a:rPr lang="en-US" i="1" dirty="0" smtClean="0"/>
              <a:t>.  For </a:t>
            </a:r>
            <a:r>
              <a:rPr lang="en-US" i="1" dirty="0"/>
              <a:t>indeed, </a:t>
            </a:r>
            <a:r>
              <a:rPr lang="en-US" b="1" i="1" dirty="0"/>
              <a:t>when we came to </a:t>
            </a:r>
            <a:r>
              <a:rPr lang="en-US" b="1" i="1" u="sng" dirty="0"/>
              <a:t>Macedonia</a:t>
            </a:r>
            <a:r>
              <a:rPr lang="en-US" i="1" dirty="0"/>
              <a:t>, our bodies had no rest, but we were troubled on every side. </a:t>
            </a:r>
            <a:r>
              <a:rPr lang="en-US" b="1" i="1" dirty="0"/>
              <a:t>Outside were conflicts, inside were fears</a:t>
            </a:r>
            <a:r>
              <a:rPr lang="en-US" i="1" dirty="0"/>
              <a:t>. </a:t>
            </a:r>
            <a:r>
              <a:rPr lang="en-US" dirty="0" smtClean="0"/>
              <a:t>(</a:t>
            </a:r>
            <a:r>
              <a:rPr lang="en-US" b="1" dirty="0" smtClean="0">
                <a:solidFill>
                  <a:schemeClr val="accent1"/>
                </a:solidFill>
              </a:rPr>
              <a:t>7:4-5</a:t>
            </a:r>
            <a:r>
              <a:rPr lang="en-US" dirty="0" smtClean="0"/>
              <a:t>)</a:t>
            </a:r>
            <a:endParaRPr lang="en-US" dirty="0"/>
          </a:p>
          <a:p>
            <a:pPr marL="227013" lvl="0" indent="-227013">
              <a:buFont typeface="+mj-lt"/>
              <a:buAutoNum type="arabicPeriod" startAt="3"/>
            </a:pPr>
            <a:r>
              <a:rPr lang="en-US" dirty="0" smtClean="0"/>
              <a:t>Putting </a:t>
            </a:r>
            <a:r>
              <a:rPr lang="en-US" dirty="0"/>
              <a:t>these verses together with </a:t>
            </a:r>
            <a:r>
              <a:rPr lang="en-US" b="1" dirty="0">
                <a:solidFill>
                  <a:schemeClr val="accent1"/>
                </a:solidFill>
              </a:rPr>
              <a:t>2:12-13</a:t>
            </a:r>
            <a:r>
              <a:rPr lang="en-US" dirty="0"/>
              <a:t>, the overall thrust of the letter, and the tone of the immediate context, to what </a:t>
            </a:r>
            <a:r>
              <a:rPr lang="en-US" b="1" i="1" dirty="0"/>
              <a:t>fear</a:t>
            </a:r>
            <a:r>
              <a:rPr lang="en-US" dirty="0"/>
              <a:t> is Paul most likely alluding in </a:t>
            </a:r>
            <a:r>
              <a:rPr lang="en-US" b="1" dirty="0">
                <a:solidFill>
                  <a:schemeClr val="accent1"/>
                </a:solidFill>
              </a:rPr>
              <a:t>7:5</a:t>
            </a:r>
            <a:r>
              <a:rPr lang="en-US" dirty="0" smtClean="0"/>
              <a:t>?</a:t>
            </a:r>
          </a:p>
          <a:p>
            <a:pPr marL="0" indent="0">
              <a:buNone/>
            </a:pPr>
            <a:r>
              <a:rPr lang="en-US" i="1" dirty="0" smtClean="0"/>
              <a:t>I had no rest in my spirit, </a:t>
            </a:r>
            <a:r>
              <a:rPr lang="en-US" b="1" i="1" dirty="0" smtClean="0"/>
              <a:t>because I did not find Titus my brother</a:t>
            </a:r>
            <a:r>
              <a:rPr lang="en-US" i="1" dirty="0" smtClean="0"/>
              <a:t>; but taking my leave of them, </a:t>
            </a:r>
            <a:r>
              <a:rPr lang="en-US" b="1" i="1" dirty="0" smtClean="0"/>
              <a:t>I departed for Macedonia</a:t>
            </a:r>
            <a:r>
              <a:rPr lang="en-US" i="1" dirty="0" smtClean="0"/>
              <a:t>. </a:t>
            </a:r>
            <a:r>
              <a:rPr lang="en-US" dirty="0" smtClean="0"/>
              <a:t>(</a:t>
            </a:r>
            <a:r>
              <a:rPr lang="en-US" b="1" dirty="0" smtClean="0">
                <a:solidFill>
                  <a:schemeClr val="accent1"/>
                </a:solidFill>
              </a:rPr>
              <a:t>2:13</a:t>
            </a:r>
            <a:r>
              <a:rPr lang="en-US" dirty="0" smtClean="0"/>
              <a:t>)</a:t>
            </a:r>
          </a:p>
        </p:txBody>
      </p:sp>
    </p:spTree>
    <p:extLst>
      <p:ext uri="{BB962C8B-B14F-4D97-AF65-F5344CB8AC3E}">
        <p14:creationId xmlns:p14="http://schemas.microsoft.com/office/powerpoint/2010/main" val="12757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Comfort from Titus and Corinthians</a:t>
            </a:r>
            <a:endParaRPr lang="en-US" sz="4800" dirty="0"/>
          </a:p>
        </p:txBody>
      </p:sp>
      <p:sp>
        <p:nvSpPr>
          <p:cNvPr id="3" name="Content Placeholder 2"/>
          <p:cNvSpPr>
            <a:spLocks noGrp="1"/>
          </p:cNvSpPr>
          <p:nvPr>
            <p:ph idx="1"/>
          </p:nvPr>
        </p:nvSpPr>
        <p:spPr/>
        <p:txBody>
          <a:bodyPr/>
          <a:lstStyle/>
          <a:p>
            <a:pPr marL="227013" lvl="0" indent="-227013">
              <a:spcBef>
                <a:spcPts val="200"/>
              </a:spcBef>
              <a:buFont typeface="+mj-lt"/>
              <a:buAutoNum type="arabicPeriod" startAt="4"/>
            </a:pPr>
            <a:r>
              <a:rPr lang="en-US" dirty="0"/>
              <a:t>What two things had brought comfort to Paul</a:t>
            </a:r>
            <a:r>
              <a:rPr lang="en-US" dirty="0" smtClean="0"/>
              <a:t>?</a:t>
            </a:r>
          </a:p>
          <a:p>
            <a:pPr marL="0" lvl="0" indent="0">
              <a:spcBef>
                <a:spcPts val="200"/>
              </a:spcBef>
              <a:buNone/>
            </a:pPr>
            <a:r>
              <a:rPr lang="en-US" i="1" dirty="0" smtClean="0"/>
              <a:t>Nevertheless </a:t>
            </a:r>
            <a:r>
              <a:rPr lang="en-US" b="1" i="1" dirty="0"/>
              <a:t>God, </a:t>
            </a:r>
            <a:r>
              <a:rPr lang="en-US" b="1" i="1" u="sng" dirty="0"/>
              <a:t>who comforts the downcast</a:t>
            </a:r>
            <a:r>
              <a:rPr lang="en-US" b="1" i="1" dirty="0"/>
              <a:t>, comforted us </a:t>
            </a:r>
            <a:r>
              <a:rPr lang="en-US" b="1" i="1" baseline="30000" dirty="0" smtClean="0">
                <a:solidFill>
                  <a:schemeClr val="accent1"/>
                </a:solidFill>
              </a:rPr>
              <a:t>1</a:t>
            </a:r>
            <a:r>
              <a:rPr lang="en-US" b="1" i="1" dirty="0" smtClean="0"/>
              <a:t>by </a:t>
            </a:r>
            <a:r>
              <a:rPr lang="en-US" b="1" i="1" dirty="0"/>
              <a:t>the coming of Titus</a:t>
            </a:r>
            <a:r>
              <a:rPr lang="en-US" i="1" dirty="0" smtClean="0"/>
              <a:t>, and </a:t>
            </a:r>
            <a:r>
              <a:rPr lang="en-US" i="1" dirty="0"/>
              <a:t>not only by his coming, but </a:t>
            </a:r>
            <a:r>
              <a:rPr lang="en-US" b="1" i="1" dirty="0"/>
              <a:t>also </a:t>
            </a:r>
            <a:r>
              <a:rPr lang="en-US" b="1" i="1" baseline="30000" dirty="0" smtClean="0">
                <a:solidFill>
                  <a:schemeClr val="accent1"/>
                </a:solidFill>
              </a:rPr>
              <a:t>2</a:t>
            </a:r>
            <a:r>
              <a:rPr lang="en-US" b="1" i="1" dirty="0" smtClean="0"/>
              <a:t>by </a:t>
            </a:r>
            <a:r>
              <a:rPr lang="en-US" b="1" i="1" dirty="0"/>
              <a:t>the consolation with which he was comforted in you</a:t>
            </a:r>
            <a:r>
              <a:rPr lang="en-US" i="1" dirty="0"/>
              <a:t>, when he told us of your </a:t>
            </a:r>
            <a:r>
              <a:rPr lang="en-US" b="1" i="1" baseline="30000" dirty="0" err="1" smtClean="0">
                <a:solidFill>
                  <a:schemeClr val="accent1"/>
                </a:solidFill>
              </a:rPr>
              <a:t>A</a:t>
            </a:r>
            <a:r>
              <a:rPr lang="en-US" b="1" i="1" dirty="0" err="1" smtClean="0"/>
              <a:t>earnest</a:t>
            </a:r>
            <a:r>
              <a:rPr lang="en-US" b="1" i="1" dirty="0" smtClean="0"/>
              <a:t> </a:t>
            </a:r>
            <a:r>
              <a:rPr lang="en-US" b="1" i="1" dirty="0"/>
              <a:t>desire</a:t>
            </a:r>
            <a:r>
              <a:rPr lang="en-US" i="1" dirty="0"/>
              <a:t>, your </a:t>
            </a:r>
            <a:r>
              <a:rPr lang="en-US" b="1" i="1" baseline="30000" dirty="0" err="1" smtClean="0">
                <a:solidFill>
                  <a:schemeClr val="accent1"/>
                </a:solidFill>
              </a:rPr>
              <a:t>B</a:t>
            </a:r>
            <a:r>
              <a:rPr lang="en-US" b="1" i="1" dirty="0" err="1" smtClean="0"/>
              <a:t>mourning</a:t>
            </a:r>
            <a:r>
              <a:rPr lang="en-US" i="1" dirty="0"/>
              <a:t>, your </a:t>
            </a:r>
            <a:r>
              <a:rPr lang="en-US" b="1" i="1" baseline="30000" dirty="0" err="1" smtClean="0">
                <a:solidFill>
                  <a:schemeClr val="accent1"/>
                </a:solidFill>
              </a:rPr>
              <a:t>C</a:t>
            </a:r>
            <a:r>
              <a:rPr lang="en-US" b="1" i="1" dirty="0" err="1" smtClean="0"/>
              <a:t>zeal</a:t>
            </a:r>
            <a:r>
              <a:rPr lang="en-US" b="1" i="1" dirty="0" smtClean="0"/>
              <a:t> </a:t>
            </a:r>
            <a:r>
              <a:rPr lang="en-US" b="1" i="1" dirty="0"/>
              <a:t>for me</a:t>
            </a:r>
            <a:r>
              <a:rPr lang="en-US" i="1" dirty="0"/>
              <a:t>, so that I rejoiced even more.</a:t>
            </a:r>
            <a:r>
              <a:rPr lang="en-US" dirty="0"/>
              <a:t> </a:t>
            </a:r>
            <a:r>
              <a:rPr lang="en-US" dirty="0" smtClean="0"/>
              <a:t>(</a:t>
            </a:r>
            <a:r>
              <a:rPr lang="en-US" b="1" dirty="0" smtClean="0">
                <a:solidFill>
                  <a:schemeClr val="accent1"/>
                </a:solidFill>
              </a:rPr>
              <a:t>7:6-7</a:t>
            </a:r>
            <a:r>
              <a:rPr lang="en-US" dirty="0" smtClean="0"/>
              <a:t>)</a:t>
            </a:r>
            <a:endParaRPr lang="en-US" dirty="0"/>
          </a:p>
          <a:p>
            <a:pPr lvl="0">
              <a:spcBef>
                <a:spcPts val="200"/>
              </a:spcBef>
            </a:pPr>
            <a:r>
              <a:rPr lang="en-US" dirty="0" smtClean="0"/>
              <a:t>Titus safe return, and news of the Corinthians’ acceptance of epistle.</a:t>
            </a:r>
          </a:p>
          <a:p>
            <a:pPr lvl="0">
              <a:spcBef>
                <a:spcPts val="200"/>
              </a:spcBef>
            </a:pPr>
            <a:r>
              <a:rPr lang="en-US" dirty="0" smtClean="0"/>
              <a:t>God is both </a:t>
            </a:r>
            <a:r>
              <a:rPr lang="en-US" b="1" i="1" dirty="0" smtClean="0"/>
              <a:t>aware</a:t>
            </a:r>
            <a:r>
              <a:rPr lang="en-US" dirty="0" smtClean="0"/>
              <a:t> and </a:t>
            </a:r>
            <a:r>
              <a:rPr lang="en-US" b="1" i="1" dirty="0" smtClean="0"/>
              <a:t>active</a:t>
            </a:r>
            <a:r>
              <a:rPr lang="en-US" dirty="0" smtClean="0"/>
              <a:t> in comforting our </a:t>
            </a:r>
            <a:r>
              <a:rPr lang="en-US" i="1" dirty="0" smtClean="0"/>
              <a:t>“downcast”</a:t>
            </a:r>
            <a:r>
              <a:rPr lang="en-US" dirty="0" smtClean="0"/>
              <a:t> spirits.</a:t>
            </a:r>
          </a:p>
          <a:p>
            <a:pPr lvl="0">
              <a:spcBef>
                <a:spcPts val="200"/>
              </a:spcBef>
            </a:pPr>
            <a:r>
              <a:rPr lang="en-US" dirty="0" smtClean="0"/>
              <a:t>There is </a:t>
            </a:r>
            <a:r>
              <a:rPr lang="en-US" b="1" i="1" dirty="0" smtClean="0"/>
              <a:t>joy</a:t>
            </a:r>
            <a:r>
              <a:rPr lang="en-US" dirty="0" smtClean="0"/>
              <a:t> and </a:t>
            </a:r>
            <a:r>
              <a:rPr lang="en-US" b="1" i="1" dirty="0" smtClean="0"/>
              <a:t>encouragement</a:t>
            </a:r>
            <a:r>
              <a:rPr lang="en-US" dirty="0" smtClean="0"/>
              <a:t> to found in the spiritual strength and potential of </a:t>
            </a:r>
            <a:r>
              <a:rPr lang="en-US" b="1" i="1" dirty="0" smtClean="0"/>
              <a:t>our brethren</a:t>
            </a:r>
            <a:r>
              <a:rPr lang="en-US" dirty="0" smtClean="0"/>
              <a:t>, </a:t>
            </a:r>
            <a:r>
              <a:rPr lang="en-US" b="1" i="1" u="sng" dirty="0" smtClean="0"/>
              <a:t>if</a:t>
            </a:r>
            <a:r>
              <a:rPr lang="en-US" dirty="0" smtClean="0"/>
              <a:t> that is important to us.</a:t>
            </a:r>
            <a:endParaRPr lang="en-US" dirty="0"/>
          </a:p>
        </p:txBody>
      </p:sp>
    </p:spTree>
    <p:extLst>
      <p:ext uri="{BB962C8B-B14F-4D97-AF65-F5344CB8AC3E}">
        <p14:creationId xmlns:p14="http://schemas.microsoft.com/office/powerpoint/2010/main" val="20952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Torn Spirits</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For even if I made you sorry with my letter, </a:t>
            </a:r>
            <a:r>
              <a:rPr lang="en-US" b="1" i="1" dirty="0"/>
              <a:t>I do not regret it; </a:t>
            </a:r>
            <a:r>
              <a:rPr lang="en-US" b="1" i="1" u="sng" dirty="0"/>
              <a:t>though I did regret it</a:t>
            </a:r>
            <a:r>
              <a:rPr lang="en-US" i="1" dirty="0"/>
              <a:t>. For I perceive that </a:t>
            </a:r>
            <a:r>
              <a:rPr lang="en-US" b="1" i="1" dirty="0"/>
              <a:t>the same epistle made you sorry, </a:t>
            </a:r>
            <a:r>
              <a:rPr lang="en-US" b="1" i="1" u="sng" dirty="0"/>
              <a:t>though only for a while</a:t>
            </a:r>
            <a:r>
              <a:rPr lang="en-US" i="1" dirty="0"/>
              <a:t>.  Now </a:t>
            </a:r>
            <a:r>
              <a:rPr lang="en-US" b="1" i="1" u="sng" dirty="0"/>
              <a:t>I rejoice</a:t>
            </a:r>
            <a:r>
              <a:rPr lang="en-US" b="1" i="1" dirty="0"/>
              <a:t>, not that you were made sorry, but </a:t>
            </a:r>
            <a:r>
              <a:rPr lang="en-US" b="1" i="1" u="sng" dirty="0"/>
              <a:t>that your sorrow led to repentance</a:t>
            </a:r>
            <a:r>
              <a:rPr lang="en-US" i="1" dirty="0"/>
              <a:t>. For you  were made sorry in a godly manner, that you might </a:t>
            </a:r>
            <a:r>
              <a:rPr lang="en-US" b="1" i="1" dirty="0"/>
              <a:t>suffer </a:t>
            </a:r>
            <a:r>
              <a:rPr lang="en-US" b="1" i="1" u="sng" dirty="0"/>
              <a:t>loss from us</a:t>
            </a:r>
            <a:r>
              <a:rPr lang="en-US" b="1" i="1" dirty="0"/>
              <a:t> in nothing</a:t>
            </a:r>
            <a:r>
              <a:rPr lang="en-US" i="1" dirty="0"/>
              <a:t>. </a:t>
            </a:r>
            <a:r>
              <a:rPr lang="en-US" dirty="0" smtClean="0"/>
              <a:t>(</a:t>
            </a:r>
            <a:r>
              <a:rPr lang="en-US" b="1" dirty="0" smtClean="0">
                <a:solidFill>
                  <a:schemeClr val="accent1"/>
                </a:solidFill>
              </a:rPr>
              <a:t>7:8-9</a:t>
            </a:r>
            <a:r>
              <a:rPr lang="en-US" dirty="0" smtClean="0"/>
              <a:t>)</a:t>
            </a:r>
            <a:endParaRPr lang="en-US" dirty="0"/>
          </a:p>
          <a:p>
            <a:pPr marL="227013" lvl="0" indent="-227013">
              <a:lnSpc>
                <a:spcPct val="90000"/>
              </a:lnSpc>
              <a:spcBef>
                <a:spcPts val="0"/>
              </a:spcBef>
              <a:buFont typeface="+mj-lt"/>
              <a:buAutoNum type="arabicPeriod" startAt="5"/>
            </a:pPr>
            <a:r>
              <a:rPr lang="en-US" dirty="0"/>
              <a:t>In verse 8, does Paul mean that he was </a:t>
            </a:r>
            <a:r>
              <a:rPr lang="en-US" b="1" i="1" dirty="0"/>
              <a:t>mistaken</a:t>
            </a:r>
            <a:r>
              <a:rPr lang="en-US" dirty="0"/>
              <a:t> to write the first epistle to the Corinthians?  Please explain</a:t>
            </a:r>
            <a:r>
              <a:rPr lang="en-US" dirty="0" smtClean="0"/>
              <a:t>.</a:t>
            </a:r>
          </a:p>
          <a:p>
            <a:pPr>
              <a:lnSpc>
                <a:spcPct val="90000"/>
              </a:lnSpc>
              <a:spcBef>
                <a:spcPts val="0"/>
              </a:spcBef>
            </a:pPr>
            <a:r>
              <a:rPr lang="en-US" dirty="0" smtClean="0"/>
              <a:t>Teaching and rebuke tests the heart of the teacher.</a:t>
            </a:r>
          </a:p>
          <a:p>
            <a:pPr>
              <a:lnSpc>
                <a:spcPct val="90000"/>
              </a:lnSpc>
              <a:spcBef>
                <a:spcPts val="0"/>
              </a:spcBef>
            </a:pPr>
            <a:r>
              <a:rPr lang="en-US" dirty="0" smtClean="0"/>
              <a:t>Teachers are often </a:t>
            </a:r>
            <a:r>
              <a:rPr lang="en-US" b="1" i="1" dirty="0" smtClean="0"/>
              <a:t>torn</a:t>
            </a:r>
            <a:r>
              <a:rPr lang="en-US" dirty="0" smtClean="0"/>
              <a:t> between affectionate </a:t>
            </a:r>
            <a:r>
              <a:rPr lang="en-US" b="1" i="1" dirty="0" smtClean="0"/>
              <a:t>sympathy</a:t>
            </a:r>
            <a:r>
              <a:rPr lang="en-US" dirty="0" smtClean="0"/>
              <a:t> toward those being corrected and </a:t>
            </a:r>
            <a:r>
              <a:rPr lang="en-US" b="1" i="1" dirty="0" smtClean="0"/>
              <a:t>concern</a:t>
            </a:r>
            <a:r>
              <a:rPr lang="en-US" dirty="0" smtClean="0"/>
              <a:t> for the eternal fate of listeners.</a:t>
            </a:r>
          </a:p>
          <a:p>
            <a:pPr>
              <a:lnSpc>
                <a:spcPct val="90000"/>
              </a:lnSpc>
              <a:spcBef>
                <a:spcPts val="0"/>
              </a:spcBef>
            </a:pPr>
            <a:r>
              <a:rPr lang="en-US" dirty="0" smtClean="0"/>
              <a:t>God’s Word is a bittersweet message (</a:t>
            </a:r>
            <a:r>
              <a:rPr lang="en-US" b="1" dirty="0">
                <a:solidFill>
                  <a:schemeClr val="accent1"/>
                </a:solidFill>
              </a:rPr>
              <a:t>Rv.10:9; </a:t>
            </a:r>
            <a:r>
              <a:rPr lang="en-US" b="1" dirty="0" smtClean="0">
                <a:solidFill>
                  <a:schemeClr val="accent1"/>
                </a:solidFill>
              </a:rPr>
              <a:t>Ez.3:1-14; Je.15:16</a:t>
            </a:r>
            <a:r>
              <a:rPr lang="en-US" dirty="0" smtClean="0"/>
              <a:t>).</a:t>
            </a:r>
          </a:p>
          <a:p>
            <a:pPr>
              <a:lnSpc>
                <a:spcPct val="90000"/>
              </a:lnSpc>
              <a:spcBef>
                <a:spcPts val="0"/>
              </a:spcBef>
            </a:pPr>
            <a:r>
              <a:rPr lang="en-US" dirty="0" smtClean="0"/>
              <a:t>Failure to teach whole gospel puts others at </a:t>
            </a:r>
            <a:r>
              <a:rPr lang="en-US" dirty="0" err="1" smtClean="0"/>
              <a:t>a</a:t>
            </a:r>
            <a:r>
              <a:rPr lang="en-US" i="1" dirty="0" err="1" smtClean="0"/>
              <a:t>“loss</a:t>
            </a:r>
            <a:r>
              <a:rPr lang="en-US" i="1" dirty="0" smtClean="0"/>
              <a:t>”</a:t>
            </a:r>
            <a:r>
              <a:rPr lang="en-US" dirty="0" smtClean="0"/>
              <a:t> (</a:t>
            </a:r>
            <a:r>
              <a:rPr lang="en-US" b="1" dirty="0" smtClean="0">
                <a:solidFill>
                  <a:schemeClr val="accent1"/>
                </a:solidFill>
              </a:rPr>
              <a:t>Acts 20:26-27</a:t>
            </a:r>
            <a:r>
              <a:rPr lang="en-US" dirty="0" smtClean="0"/>
              <a:t>).</a:t>
            </a:r>
            <a:endParaRPr lang="en-US" dirty="0"/>
          </a:p>
        </p:txBody>
      </p:sp>
    </p:spTree>
    <p:extLst>
      <p:ext uri="{BB962C8B-B14F-4D97-AF65-F5344CB8AC3E}">
        <p14:creationId xmlns:p14="http://schemas.microsoft.com/office/powerpoint/2010/main" val="22441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II Corinthians?</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I Corinthians </a:t>
            </a:r>
            <a:r>
              <a:rPr lang="en-US" dirty="0" smtClean="0"/>
              <a:t>was a difficult letter to write </a:t>
            </a:r>
            <a:r>
              <a:rPr lang="en-US" b="1" i="1" dirty="0" smtClean="0"/>
              <a:t>and</a:t>
            </a:r>
            <a:r>
              <a:rPr lang="en-US" dirty="0" smtClean="0"/>
              <a:t> receive.</a:t>
            </a:r>
          </a:p>
          <a:p>
            <a:r>
              <a:rPr lang="en-US" dirty="0" smtClean="0"/>
              <a:t>Judaizing, false apostles had infiltrated Corinth.</a:t>
            </a:r>
          </a:p>
          <a:p>
            <a:r>
              <a:rPr lang="en-US" dirty="0" smtClean="0"/>
              <a:t>Discouraged Corinthians needed strengthening.</a:t>
            </a:r>
          </a:p>
          <a:p>
            <a:r>
              <a:rPr lang="en-US" dirty="0" smtClean="0"/>
              <a:t>Compromised Corinthians needed correcting.</a:t>
            </a:r>
          </a:p>
          <a:p>
            <a:r>
              <a:rPr lang="en-US" dirty="0" smtClean="0"/>
              <a:t>False teachers needed to be sent packing.</a:t>
            </a:r>
          </a:p>
          <a:p>
            <a:r>
              <a:rPr lang="en-US" dirty="0" smtClean="0"/>
              <a:t>Paul’s authority needed to be reestablished, and relationship rebuilt.</a:t>
            </a:r>
          </a:p>
          <a:p>
            <a:r>
              <a:rPr lang="en-US" dirty="0" smtClean="0"/>
              <a:t>Quick Review:  </a:t>
            </a:r>
            <a:r>
              <a:rPr lang="en-US" b="1" dirty="0" smtClean="0">
                <a:solidFill>
                  <a:schemeClr val="accent1"/>
                </a:solidFill>
              </a:rPr>
              <a:t>II Corinthians 1:1-11</a:t>
            </a:r>
            <a:r>
              <a:rPr lang="en-US" dirty="0" smtClean="0"/>
              <a:t> …</a:t>
            </a:r>
          </a:p>
        </p:txBody>
      </p:sp>
    </p:spTree>
    <p:extLst>
      <p:ext uri="{BB962C8B-B14F-4D97-AF65-F5344CB8AC3E}">
        <p14:creationId xmlns:p14="http://schemas.microsoft.com/office/powerpoint/2010/main" val="8091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Godly </a:t>
            </a:r>
            <a:r>
              <a:rPr lang="en-US" dirty="0"/>
              <a:t>versus </a:t>
            </a:r>
            <a:r>
              <a:rPr lang="en-US" dirty="0" smtClean="0"/>
              <a:t>Worldly Sorrow</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6"/>
            </a:pPr>
            <a:r>
              <a:rPr lang="en-US" sz="2200" dirty="0" smtClean="0"/>
              <a:t>In practical terms, how can we examine ourselves (or others) and determine if we are truly </a:t>
            </a:r>
            <a:r>
              <a:rPr lang="en-US" sz="2200" i="1" dirty="0" smtClean="0"/>
              <a:t>“sorry in a godly manner”</a:t>
            </a:r>
            <a:r>
              <a:rPr lang="en-US" sz="2200" dirty="0" smtClean="0"/>
              <a:t>?  How can we use this to make sure we do not repeatedly commit the same sins?</a:t>
            </a:r>
          </a:p>
          <a:p>
            <a:pPr marL="0" lvl="0" indent="0">
              <a:lnSpc>
                <a:spcPct val="90000"/>
              </a:lnSpc>
              <a:spcBef>
                <a:spcPts val="0"/>
              </a:spcBef>
              <a:buNone/>
            </a:pPr>
            <a:r>
              <a:rPr lang="en-US" sz="2200" i="1" dirty="0" smtClean="0"/>
              <a:t>For </a:t>
            </a:r>
            <a:r>
              <a:rPr lang="en-US" sz="2200" b="1" i="1" dirty="0"/>
              <a:t>godly sorrow </a:t>
            </a:r>
            <a:r>
              <a:rPr lang="en-US" sz="2200" b="1" i="1" u="sng" dirty="0"/>
              <a:t>produces </a:t>
            </a:r>
            <a:r>
              <a:rPr lang="en-US" sz="2200" b="1" i="1" u="sng" baseline="30000" dirty="0" smtClean="0">
                <a:solidFill>
                  <a:schemeClr val="accent1"/>
                </a:solidFill>
              </a:rPr>
              <a:t>1</a:t>
            </a:r>
            <a:r>
              <a:rPr lang="en-US" sz="2200" b="1" i="1" u="sng" dirty="0" smtClean="0"/>
              <a:t>repentance </a:t>
            </a:r>
            <a:r>
              <a:rPr lang="en-US" sz="2200" b="1" i="1" u="sng" dirty="0"/>
              <a:t>leading to salvation</a:t>
            </a:r>
            <a:r>
              <a:rPr lang="en-US" sz="2200" i="1" dirty="0"/>
              <a:t>, not to be regretted; but </a:t>
            </a:r>
            <a:r>
              <a:rPr lang="en-US" sz="2200" b="1" i="1" dirty="0"/>
              <a:t>the sorrow of the world </a:t>
            </a:r>
            <a:r>
              <a:rPr lang="en-US" sz="2200" b="1" i="1" u="sng" dirty="0"/>
              <a:t>produces death</a:t>
            </a:r>
            <a:r>
              <a:rPr lang="en-US" sz="2200" i="1" dirty="0" smtClean="0"/>
              <a:t>.  For </a:t>
            </a:r>
            <a:r>
              <a:rPr lang="en-US" sz="2200" b="1" i="1" u="sng" dirty="0"/>
              <a:t>observe this very thing</a:t>
            </a:r>
            <a:r>
              <a:rPr lang="en-US" sz="2200" b="1" i="1" dirty="0"/>
              <a:t>, that you sorrowed in a </a:t>
            </a:r>
            <a:r>
              <a:rPr lang="en-US" sz="2200" b="1" i="1" baseline="30000" dirty="0" smtClean="0">
                <a:solidFill>
                  <a:schemeClr val="accent1"/>
                </a:solidFill>
              </a:rPr>
              <a:t>2</a:t>
            </a:r>
            <a:r>
              <a:rPr lang="en-US" sz="2200" b="1" i="1" u="sng" dirty="0" smtClean="0"/>
              <a:t>godly </a:t>
            </a:r>
            <a:r>
              <a:rPr lang="en-US" sz="2200" b="1" i="1" u="sng" dirty="0"/>
              <a:t>manner</a:t>
            </a:r>
            <a:r>
              <a:rPr lang="en-US" sz="2200" i="1" dirty="0"/>
              <a:t>: What </a:t>
            </a:r>
            <a:r>
              <a:rPr lang="en-US" sz="2200" b="1" i="1" baseline="30000" dirty="0" smtClean="0">
                <a:solidFill>
                  <a:schemeClr val="accent1"/>
                </a:solidFill>
              </a:rPr>
              <a:t>3</a:t>
            </a:r>
            <a:r>
              <a:rPr lang="en-US" sz="2200" b="1" i="1" u="sng" dirty="0" smtClean="0"/>
              <a:t>diligence</a:t>
            </a:r>
            <a:r>
              <a:rPr lang="en-US" sz="2200" b="1" i="1" dirty="0" smtClean="0"/>
              <a:t> </a:t>
            </a:r>
            <a:r>
              <a:rPr lang="en-US" sz="2200" b="1" i="1" dirty="0"/>
              <a:t>it produced</a:t>
            </a:r>
            <a:r>
              <a:rPr lang="en-US" sz="2200" i="1" dirty="0"/>
              <a:t> in you, what </a:t>
            </a:r>
            <a:r>
              <a:rPr lang="en-US" sz="2200" b="1" i="1" baseline="30000" dirty="0" smtClean="0">
                <a:solidFill>
                  <a:schemeClr val="accent1"/>
                </a:solidFill>
              </a:rPr>
              <a:t>4</a:t>
            </a:r>
            <a:r>
              <a:rPr lang="en-US" sz="2200" b="1" i="1" u="sng" dirty="0" smtClean="0"/>
              <a:t>clearing </a:t>
            </a:r>
            <a:r>
              <a:rPr lang="en-US" sz="2200" b="1" i="1" u="sng" dirty="0"/>
              <a:t>of yourselves</a:t>
            </a:r>
            <a:r>
              <a:rPr lang="en-US" sz="2200" i="1" dirty="0"/>
              <a:t>, what </a:t>
            </a:r>
            <a:r>
              <a:rPr lang="en-US" sz="2200" b="1" i="1" baseline="30000" dirty="0" smtClean="0">
                <a:solidFill>
                  <a:schemeClr val="accent1"/>
                </a:solidFill>
              </a:rPr>
              <a:t>5</a:t>
            </a:r>
            <a:r>
              <a:rPr lang="en-US" sz="2200" b="1" i="1" u="sng" dirty="0" smtClean="0"/>
              <a:t>indignation</a:t>
            </a:r>
            <a:r>
              <a:rPr lang="en-US" sz="2200" i="1" dirty="0" smtClean="0"/>
              <a:t>, </a:t>
            </a:r>
            <a:r>
              <a:rPr lang="en-US" sz="2200" i="1" dirty="0"/>
              <a:t>what </a:t>
            </a:r>
            <a:r>
              <a:rPr lang="en-US" sz="2200" b="1" i="1" baseline="30000" dirty="0" smtClean="0">
                <a:solidFill>
                  <a:schemeClr val="accent1"/>
                </a:solidFill>
              </a:rPr>
              <a:t>6</a:t>
            </a:r>
            <a:r>
              <a:rPr lang="en-US" sz="2200" b="1" i="1" u="sng" dirty="0" smtClean="0"/>
              <a:t>fear</a:t>
            </a:r>
            <a:r>
              <a:rPr lang="en-US" sz="2200" i="1" dirty="0"/>
              <a:t>, what </a:t>
            </a:r>
            <a:r>
              <a:rPr lang="en-US" sz="2200" b="1" i="1" baseline="30000" dirty="0" smtClean="0">
                <a:solidFill>
                  <a:schemeClr val="accent1"/>
                </a:solidFill>
              </a:rPr>
              <a:t>7</a:t>
            </a:r>
            <a:r>
              <a:rPr lang="en-US" sz="2200" b="1" i="1" u="sng" dirty="0" smtClean="0"/>
              <a:t>vehement </a:t>
            </a:r>
            <a:r>
              <a:rPr lang="en-US" sz="2200" b="1" i="1" u="sng" dirty="0"/>
              <a:t>desire</a:t>
            </a:r>
            <a:r>
              <a:rPr lang="en-US" sz="2200" i="1" dirty="0"/>
              <a:t>, what </a:t>
            </a:r>
            <a:r>
              <a:rPr lang="en-US" sz="2200" b="1" i="1" baseline="30000" dirty="0" smtClean="0">
                <a:solidFill>
                  <a:schemeClr val="accent1"/>
                </a:solidFill>
              </a:rPr>
              <a:t>8</a:t>
            </a:r>
            <a:r>
              <a:rPr lang="en-US" sz="2200" b="1" i="1" u="sng" dirty="0" smtClean="0"/>
              <a:t>zeal</a:t>
            </a:r>
            <a:r>
              <a:rPr lang="en-US" sz="2200" i="1" dirty="0"/>
              <a:t>, what </a:t>
            </a:r>
            <a:r>
              <a:rPr lang="en-US" sz="2200" b="1" i="1" baseline="30000" dirty="0" smtClean="0">
                <a:solidFill>
                  <a:schemeClr val="accent1"/>
                </a:solidFill>
              </a:rPr>
              <a:t>9</a:t>
            </a:r>
            <a:r>
              <a:rPr lang="en-US" sz="2200" b="1" i="1" u="sng" dirty="0" smtClean="0"/>
              <a:t>vindication</a:t>
            </a:r>
            <a:r>
              <a:rPr lang="en-US" sz="2200" i="1" dirty="0"/>
              <a:t>! In all things </a:t>
            </a:r>
            <a:r>
              <a:rPr lang="en-US" sz="2200" b="1" i="1" dirty="0"/>
              <a:t>you </a:t>
            </a:r>
            <a:r>
              <a:rPr lang="en-US" sz="2200" b="1" i="1" u="sng" dirty="0"/>
              <a:t>proved</a:t>
            </a:r>
            <a:r>
              <a:rPr lang="en-US" sz="2200" b="1" i="1" dirty="0"/>
              <a:t> yourselves to be clear </a:t>
            </a:r>
            <a:r>
              <a:rPr lang="en-US" sz="2200" i="1" dirty="0"/>
              <a:t>in this matter</a:t>
            </a:r>
            <a:r>
              <a:rPr lang="en-US" sz="2200" i="1" dirty="0" smtClean="0"/>
              <a:t>. </a:t>
            </a:r>
            <a:r>
              <a:rPr lang="en-US" sz="2200" dirty="0" smtClean="0"/>
              <a:t>(</a:t>
            </a:r>
            <a:r>
              <a:rPr lang="en-US" sz="2200" b="1" dirty="0" smtClean="0">
                <a:solidFill>
                  <a:schemeClr val="accent1"/>
                </a:solidFill>
              </a:rPr>
              <a:t>7:10-11</a:t>
            </a:r>
            <a:r>
              <a:rPr lang="en-US" sz="2200" dirty="0" smtClean="0"/>
              <a:t>)</a:t>
            </a:r>
            <a:endParaRPr lang="en-US" sz="2200" dirty="0"/>
          </a:p>
          <a:p>
            <a:pPr>
              <a:lnSpc>
                <a:spcPct val="90000"/>
              </a:lnSpc>
              <a:spcBef>
                <a:spcPts val="0"/>
              </a:spcBef>
            </a:pPr>
            <a:r>
              <a:rPr lang="en-US" sz="2200" dirty="0" smtClean="0"/>
              <a:t>Godly sorrow produces visible, concrete changes to salvation (</a:t>
            </a:r>
            <a:r>
              <a:rPr lang="en-US" sz="2200" b="1" dirty="0" smtClean="0">
                <a:solidFill>
                  <a:schemeClr val="accent1"/>
                </a:solidFill>
              </a:rPr>
              <a:t>Rom. 13:14</a:t>
            </a:r>
            <a:r>
              <a:rPr lang="en-US" sz="2200" dirty="0" smtClean="0"/>
              <a:t>).</a:t>
            </a:r>
          </a:p>
          <a:p>
            <a:pPr>
              <a:lnSpc>
                <a:spcPct val="90000"/>
              </a:lnSpc>
              <a:spcBef>
                <a:spcPts val="0"/>
              </a:spcBef>
            </a:pPr>
            <a:r>
              <a:rPr lang="en-US" sz="2200" dirty="0" smtClean="0"/>
              <a:t>If we-and others-cannot </a:t>
            </a:r>
            <a:r>
              <a:rPr lang="en-US" sz="2200" b="1" i="1" dirty="0" smtClean="0"/>
              <a:t>see</a:t>
            </a:r>
            <a:r>
              <a:rPr lang="en-US" sz="2200" dirty="0" smtClean="0"/>
              <a:t> those changes, or if we </a:t>
            </a:r>
            <a:r>
              <a:rPr lang="en-US" sz="2200" b="1" i="1" dirty="0" smtClean="0"/>
              <a:t>continue</a:t>
            </a:r>
            <a:r>
              <a:rPr lang="en-US" sz="2200" dirty="0" smtClean="0"/>
              <a:t> in the sin, then maybe we only have sorrowed after the world-sorry we got caught.</a:t>
            </a:r>
          </a:p>
          <a:p>
            <a:pPr>
              <a:lnSpc>
                <a:spcPct val="90000"/>
              </a:lnSpc>
              <a:spcBef>
                <a:spcPts val="0"/>
              </a:spcBef>
            </a:pPr>
            <a:r>
              <a:rPr lang="en-US" sz="2200" dirty="0" smtClean="0"/>
              <a:t>Compare sorrow of Judas vs. Peter (</a:t>
            </a:r>
            <a:r>
              <a:rPr lang="en-US" sz="2200" b="1" dirty="0" smtClean="0">
                <a:solidFill>
                  <a:schemeClr val="accent1"/>
                </a:solidFill>
              </a:rPr>
              <a:t>Mt. 27:3-5; 26:69-75; Acts 1-2</a:t>
            </a:r>
            <a:r>
              <a:rPr lang="en-US" sz="2200" dirty="0" smtClean="0"/>
              <a:t>).</a:t>
            </a:r>
            <a:endParaRPr lang="en-US" sz="2200" dirty="0"/>
          </a:p>
        </p:txBody>
      </p:sp>
    </p:spTree>
    <p:extLst>
      <p:ext uri="{BB962C8B-B14F-4D97-AF65-F5344CB8AC3E}">
        <p14:creationId xmlns:p14="http://schemas.microsoft.com/office/powerpoint/2010/main" val="42937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Fundamental Problem</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Therefore, although I wrote to you, I did </a:t>
            </a:r>
            <a:r>
              <a:rPr lang="en-US" b="1" i="1" u="sng" dirty="0"/>
              <a:t>not</a:t>
            </a:r>
            <a:r>
              <a:rPr lang="en-US" i="1" dirty="0"/>
              <a:t> do it</a:t>
            </a:r>
            <a:r>
              <a:rPr lang="en-US" b="1" i="1" dirty="0"/>
              <a:t> for the sake of him </a:t>
            </a:r>
            <a:r>
              <a:rPr lang="en-US" i="1" dirty="0"/>
              <a:t>who had </a:t>
            </a:r>
            <a:r>
              <a:rPr lang="en-US" b="1" i="1" dirty="0"/>
              <a:t>done the wrong</a:t>
            </a:r>
            <a:r>
              <a:rPr lang="en-US" i="1" dirty="0"/>
              <a:t>, </a:t>
            </a:r>
            <a:r>
              <a:rPr lang="en-US" b="1" i="1" u="sng" dirty="0"/>
              <a:t>nor</a:t>
            </a:r>
            <a:r>
              <a:rPr lang="en-US" b="1" i="1" dirty="0"/>
              <a:t> for the sake of him who suffered wrong</a:t>
            </a:r>
            <a:r>
              <a:rPr lang="en-US" i="1" dirty="0"/>
              <a:t>, </a:t>
            </a:r>
            <a:r>
              <a:rPr lang="en-US" b="1" i="1" u="sng" dirty="0"/>
              <a:t>but</a:t>
            </a:r>
            <a:r>
              <a:rPr lang="en-US" i="1" dirty="0"/>
              <a:t> that </a:t>
            </a:r>
            <a:r>
              <a:rPr lang="en-US" b="1" i="1" dirty="0"/>
              <a:t>our care for you in the sight of God might appear to you</a:t>
            </a:r>
            <a:r>
              <a:rPr lang="en-US" i="1" dirty="0"/>
              <a:t>. </a:t>
            </a:r>
            <a:r>
              <a:rPr lang="en-US" dirty="0" smtClean="0"/>
              <a:t>(</a:t>
            </a:r>
            <a:r>
              <a:rPr lang="en-US" b="1" dirty="0" smtClean="0">
                <a:solidFill>
                  <a:schemeClr val="accent1"/>
                </a:solidFill>
              </a:rPr>
              <a:t>7:12</a:t>
            </a:r>
            <a:r>
              <a:rPr lang="en-US" dirty="0" smtClean="0"/>
              <a:t>)</a:t>
            </a:r>
          </a:p>
          <a:p>
            <a:pPr marL="227013" lvl="0" indent="-227013">
              <a:lnSpc>
                <a:spcPct val="90000"/>
              </a:lnSpc>
              <a:spcBef>
                <a:spcPts val="0"/>
              </a:spcBef>
              <a:buFont typeface="+mj-lt"/>
              <a:buAutoNum type="arabicPeriod" startAt="7"/>
            </a:pPr>
            <a:r>
              <a:rPr lang="en-US" dirty="0"/>
              <a:t>In verse 12, is Paul implying that he did </a:t>
            </a:r>
            <a:r>
              <a:rPr lang="en-US" b="1" i="1" dirty="0"/>
              <a:t>not</a:t>
            </a:r>
            <a:r>
              <a:rPr lang="en-US" dirty="0"/>
              <a:t> care about the brother who sinned or who he may have sinned?  Was Paul </a:t>
            </a:r>
            <a:r>
              <a:rPr lang="en-US" b="1" i="1" dirty="0"/>
              <a:t>only</a:t>
            </a:r>
            <a:r>
              <a:rPr lang="en-US" dirty="0"/>
              <a:t> concerned about how they </a:t>
            </a:r>
            <a:r>
              <a:rPr lang="en-US" b="1" i="1" dirty="0"/>
              <a:t>perceived</a:t>
            </a:r>
            <a:r>
              <a:rPr lang="en-US" dirty="0"/>
              <a:t> him?</a:t>
            </a:r>
          </a:p>
          <a:p>
            <a:pPr>
              <a:lnSpc>
                <a:spcPct val="90000"/>
              </a:lnSpc>
              <a:spcBef>
                <a:spcPts val="0"/>
              </a:spcBef>
            </a:pPr>
            <a:r>
              <a:rPr lang="en-US" dirty="0" smtClean="0"/>
              <a:t>No!  Notice </a:t>
            </a:r>
            <a:r>
              <a:rPr lang="en-US" i="1" dirty="0" smtClean="0"/>
              <a:t>“not … nor …but”</a:t>
            </a:r>
            <a:r>
              <a:rPr lang="en-US" dirty="0" smtClean="0"/>
              <a:t>, </a:t>
            </a:r>
            <a:r>
              <a:rPr lang="en-US" b="1" i="1" dirty="0" smtClean="0"/>
              <a:t>relative</a:t>
            </a:r>
            <a:r>
              <a:rPr lang="en-US" dirty="0" smtClean="0"/>
              <a:t> construction.</a:t>
            </a:r>
          </a:p>
          <a:p>
            <a:pPr>
              <a:lnSpc>
                <a:spcPct val="90000"/>
              </a:lnSpc>
              <a:spcBef>
                <a:spcPts val="0"/>
              </a:spcBef>
            </a:pPr>
            <a:r>
              <a:rPr lang="en-US" b="1" dirty="0" smtClean="0">
                <a:solidFill>
                  <a:schemeClr val="accent1"/>
                </a:solidFill>
              </a:rPr>
              <a:t>I Cor. 5 </a:t>
            </a:r>
            <a:r>
              <a:rPr lang="en-US" dirty="0" smtClean="0"/>
              <a:t>(or similar) represents </a:t>
            </a:r>
            <a:r>
              <a:rPr lang="en-US" b="1" i="1" dirty="0" smtClean="0"/>
              <a:t>symptom</a:t>
            </a:r>
            <a:r>
              <a:rPr lang="en-US" dirty="0" smtClean="0"/>
              <a:t> of </a:t>
            </a:r>
            <a:r>
              <a:rPr lang="en-US" b="1" i="1" dirty="0" smtClean="0"/>
              <a:t>greater</a:t>
            </a:r>
            <a:r>
              <a:rPr lang="en-US" dirty="0" smtClean="0"/>
              <a:t> problem.</a:t>
            </a:r>
          </a:p>
          <a:p>
            <a:pPr>
              <a:lnSpc>
                <a:spcPct val="90000"/>
              </a:lnSpc>
              <a:spcBef>
                <a:spcPts val="0"/>
              </a:spcBef>
            </a:pPr>
            <a:r>
              <a:rPr lang="en-US" b="1" i="1" dirty="0" smtClean="0"/>
              <a:t>More</a:t>
            </a:r>
            <a:r>
              <a:rPr lang="en-US" dirty="0" smtClean="0"/>
              <a:t> things may have needed to be fixed (only </a:t>
            </a:r>
            <a:r>
              <a:rPr lang="en-US" i="1" dirty="0" smtClean="0"/>
              <a:t>“test”</a:t>
            </a:r>
            <a:r>
              <a:rPr lang="en-US" dirty="0" smtClean="0"/>
              <a:t> case, </a:t>
            </a:r>
            <a:r>
              <a:rPr lang="en-US" b="1" dirty="0" smtClean="0">
                <a:solidFill>
                  <a:schemeClr val="accent1"/>
                </a:solidFill>
              </a:rPr>
              <a:t>2:9</a:t>
            </a:r>
            <a:r>
              <a:rPr lang="en-US" dirty="0" smtClean="0"/>
              <a:t>)?</a:t>
            </a:r>
          </a:p>
          <a:p>
            <a:pPr>
              <a:lnSpc>
                <a:spcPct val="90000"/>
              </a:lnSpc>
              <a:spcBef>
                <a:spcPts val="0"/>
              </a:spcBef>
            </a:pPr>
            <a:r>
              <a:rPr lang="en-US" dirty="0" smtClean="0"/>
              <a:t>Fixing relationship </a:t>
            </a:r>
            <a:r>
              <a:rPr lang="en-US" b="1" i="1" dirty="0" smtClean="0"/>
              <a:t>with apostles </a:t>
            </a:r>
            <a:r>
              <a:rPr lang="en-US" dirty="0" smtClean="0"/>
              <a:t>was paramount.</a:t>
            </a:r>
          </a:p>
          <a:p>
            <a:pPr>
              <a:lnSpc>
                <a:spcPct val="90000"/>
              </a:lnSpc>
              <a:spcBef>
                <a:spcPts val="0"/>
              </a:spcBef>
            </a:pPr>
            <a:r>
              <a:rPr lang="en-US" b="1" i="1" dirty="0" smtClean="0"/>
              <a:t>Alt:  </a:t>
            </a:r>
            <a:r>
              <a:rPr lang="en-US" dirty="0" smtClean="0"/>
              <a:t>They might also better realize, remember </a:t>
            </a:r>
            <a:r>
              <a:rPr lang="en-US" b="1" i="1" dirty="0" smtClean="0"/>
              <a:t>their care </a:t>
            </a:r>
            <a:r>
              <a:rPr lang="en-US" dirty="0" smtClean="0"/>
              <a:t>in process.</a:t>
            </a:r>
            <a:endParaRPr lang="en-US" dirty="0"/>
          </a:p>
        </p:txBody>
      </p:sp>
    </p:spTree>
    <p:extLst>
      <p:ext uri="{BB962C8B-B14F-4D97-AF65-F5344CB8AC3E}">
        <p14:creationId xmlns:p14="http://schemas.microsoft.com/office/powerpoint/2010/main" val="22557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“Rejoiced Exceedingly More”</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startAt="8"/>
            </a:pPr>
            <a:r>
              <a:rPr lang="en-US" dirty="0"/>
              <a:t>Who else had been impacted by their repentance?  What should that mean to us?</a:t>
            </a:r>
          </a:p>
          <a:p>
            <a:pPr marL="0" indent="0">
              <a:lnSpc>
                <a:spcPct val="95000"/>
              </a:lnSpc>
              <a:spcBef>
                <a:spcPts val="0"/>
              </a:spcBef>
              <a:buNone/>
            </a:pPr>
            <a:r>
              <a:rPr lang="en-US" b="1" i="1" dirty="0"/>
              <a:t>Therefore </a:t>
            </a:r>
            <a:r>
              <a:rPr lang="en-US" b="1" i="1" u="sng" dirty="0"/>
              <a:t>we</a:t>
            </a:r>
            <a:r>
              <a:rPr lang="en-US" b="1" i="1" dirty="0"/>
              <a:t> have been comforted in your comfort</a:t>
            </a:r>
            <a:r>
              <a:rPr lang="en-US" i="1" dirty="0"/>
              <a:t>. And we rejoiced </a:t>
            </a:r>
            <a:r>
              <a:rPr lang="en-US" b="1" i="1" dirty="0"/>
              <a:t>exceedingly more for </a:t>
            </a:r>
            <a:r>
              <a:rPr lang="en-US" b="1" i="1" u="sng" dirty="0"/>
              <a:t>the joy of Titus</a:t>
            </a:r>
            <a:r>
              <a:rPr lang="en-US" i="1" dirty="0"/>
              <a:t>, because his spirit has </a:t>
            </a:r>
            <a:r>
              <a:rPr lang="en-US" b="1" i="1" dirty="0"/>
              <a:t>been </a:t>
            </a:r>
            <a:r>
              <a:rPr lang="en-US" b="1" i="1" u="sng" dirty="0"/>
              <a:t>refreshed by you</a:t>
            </a:r>
            <a:r>
              <a:rPr lang="en-US" b="1" i="1" dirty="0"/>
              <a:t> all</a:t>
            </a:r>
            <a:r>
              <a:rPr lang="en-US" i="1" dirty="0"/>
              <a:t>.</a:t>
            </a:r>
            <a:r>
              <a:rPr lang="en-US" dirty="0"/>
              <a:t> </a:t>
            </a:r>
            <a:r>
              <a:rPr lang="en-US" dirty="0" smtClean="0"/>
              <a:t>(</a:t>
            </a:r>
            <a:r>
              <a:rPr lang="en-US" b="1" dirty="0" smtClean="0">
                <a:solidFill>
                  <a:schemeClr val="accent1"/>
                </a:solidFill>
              </a:rPr>
              <a:t>7:13</a:t>
            </a:r>
            <a:r>
              <a:rPr lang="en-US" dirty="0" smtClean="0"/>
              <a:t>)</a:t>
            </a:r>
          </a:p>
          <a:p>
            <a:pPr>
              <a:lnSpc>
                <a:spcPct val="95000"/>
              </a:lnSpc>
              <a:spcBef>
                <a:spcPts val="0"/>
              </a:spcBef>
            </a:pPr>
            <a:r>
              <a:rPr lang="en-US" dirty="0" smtClean="0"/>
              <a:t>Both Paul and Titus were comforted and rejoiced in the Corinthians.</a:t>
            </a:r>
          </a:p>
          <a:p>
            <a:pPr>
              <a:lnSpc>
                <a:spcPct val="95000"/>
              </a:lnSpc>
              <a:spcBef>
                <a:spcPts val="0"/>
              </a:spcBef>
            </a:pPr>
            <a:r>
              <a:rPr lang="en-US" dirty="0" smtClean="0"/>
              <a:t>Paul’s joy was </a:t>
            </a:r>
            <a:r>
              <a:rPr lang="en-US" b="1" i="1" dirty="0" smtClean="0"/>
              <a:t>compounded</a:t>
            </a:r>
            <a:r>
              <a:rPr lang="en-US" dirty="0" smtClean="0"/>
              <a:t> by the joy of Titus.</a:t>
            </a:r>
          </a:p>
          <a:p>
            <a:pPr>
              <a:lnSpc>
                <a:spcPct val="95000"/>
              </a:lnSpc>
              <a:spcBef>
                <a:spcPts val="0"/>
              </a:spcBef>
            </a:pPr>
            <a:r>
              <a:rPr lang="en-US" dirty="0" smtClean="0"/>
              <a:t>When we </a:t>
            </a:r>
            <a:r>
              <a:rPr lang="en-US" b="1" i="1" dirty="0" smtClean="0"/>
              <a:t>sin</a:t>
            </a:r>
            <a:r>
              <a:rPr lang="en-US" dirty="0" smtClean="0"/>
              <a:t>, others see us, become </a:t>
            </a:r>
            <a:r>
              <a:rPr lang="en-US" b="1" i="1" dirty="0" smtClean="0"/>
              <a:t>discouraged</a:t>
            </a:r>
            <a:r>
              <a:rPr lang="en-US" dirty="0" smtClean="0"/>
              <a:t> and </a:t>
            </a:r>
            <a:r>
              <a:rPr lang="en-US" b="1" i="1" dirty="0" smtClean="0"/>
              <a:t>saddened</a:t>
            </a:r>
            <a:r>
              <a:rPr lang="en-US" dirty="0" smtClean="0"/>
              <a:t>.</a:t>
            </a:r>
          </a:p>
          <a:p>
            <a:pPr>
              <a:lnSpc>
                <a:spcPct val="95000"/>
              </a:lnSpc>
              <a:spcBef>
                <a:spcPts val="0"/>
              </a:spcBef>
            </a:pPr>
            <a:r>
              <a:rPr lang="en-US" dirty="0" smtClean="0"/>
              <a:t>When we do </a:t>
            </a:r>
            <a:r>
              <a:rPr lang="en-US" b="1" i="1" dirty="0" smtClean="0"/>
              <a:t>right</a:t>
            </a:r>
            <a:r>
              <a:rPr lang="en-US" dirty="0" smtClean="0"/>
              <a:t>, others see us, draw </a:t>
            </a:r>
            <a:r>
              <a:rPr lang="en-US" b="1" i="1" dirty="0" smtClean="0"/>
              <a:t>strength</a:t>
            </a:r>
            <a:r>
              <a:rPr lang="en-US" dirty="0" smtClean="0"/>
              <a:t> and </a:t>
            </a:r>
            <a:r>
              <a:rPr lang="en-US" b="1" i="1" dirty="0" smtClean="0"/>
              <a:t>rejoice</a:t>
            </a:r>
            <a:r>
              <a:rPr lang="en-US" dirty="0" smtClean="0"/>
              <a:t>.</a:t>
            </a:r>
          </a:p>
          <a:p>
            <a:pPr>
              <a:lnSpc>
                <a:spcPct val="95000"/>
              </a:lnSpc>
              <a:spcBef>
                <a:spcPts val="0"/>
              </a:spcBef>
            </a:pPr>
            <a:r>
              <a:rPr lang="en-US" b="1" i="1" dirty="0" smtClean="0"/>
              <a:t>Special</a:t>
            </a:r>
            <a:r>
              <a:rPr lang="en-US" dirty="0" smtClean="0"/>
              <a:t> joy in seeing children behaving </a:t>
            </a:r>
            <a:r>
              <a:rPr lang="en-US" b="1" i="1" dirty="0" smtClean="0"/>
              <a:t>independently</a:t>
            </a:r>
            <a:r>
              <a:rPr lang="en-US" dirty="0" smtClean="0"/>
              <a:t>, </a:t>
            </a:r>
            <a:r>
              <a:rPr lang="en-US" b="1" i="1" dirty="0" smtClean="0"/>
              <a:t>righteously</a:t>
            </a:r>
            <a:r>
              <a:rPr lang="en-US" dirty="0" smtClean="0"/>
              <a:t> (</a:t>
            </a:r>
            <a:r>
              <a:rPr lang="en-US" b="1" dirty="0" smtClean="0">
                <a:solidFill>
                  <a:schemeClr val="accent1"/>
                </a:solidFill>
              </a:rPr>
              <a:t>III John 4</a:t>
            </a:r>
            <a:r>
              <a:rPr lang="en-US" dirty="0" smtClean="0"/>
              <a:t>).</a:t>
            </a:r>
            <a:endParaRPr lang="en-US" dirty="0"/>
          </a:p>
        </p:txBody>
      </p:sp>
    </p:spTree>
    <p:extLst>
      <p:ext uri="{BB962C8B-B14F-4D97-AF65-F5344CB8AC3E}">
        <p14:creationId xmlns:p14="http://schemas.microsoft.com/office/powerpoint/2010/main" val="20189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“Confidence in you in everything”</a:t>
            </a:r>
            <a:endParaRPr lang="en-US"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smtClean="0"/>
              <a:t>For if in anything </a:t>
            </a:r>
            <a:r>
              <a:rPr lang="en-US" b="1" i="1" dirty="0" smtClean="0"/>
              <a:t>I have boasted to him about you, </a:t>
            </a:r>
            <a:r>
              <a:rPr lang="en-US" b="1" i="1" u="sng" dirty="0" smtClean="0"/>
              <a:t>I am not ashamed</a:t>
            </a:r>
            <a:r>
              <a:rPr lang="en-US" i="1" dirty="0" smtClean="0"/>
              <a:t>. But as we spoke all things to you in truth, </a:t>
            </a:r>
            <a:r>
              <a:rPr lang="en-US" b="1" i="1" dirty="0" smtClean="0"/>
              <a:t>even so our boasting to Titus was found true</a:t>
            </a:r>
            <a:r>
              <a:rPr lang="en-US" i="1" dirty="0" smtClean="0"/>
              <a:t>.  And </a:t>
            </a:r>
            <a:r>
              <a:rPr lang="en-US" b="1" i="1" dirty="0" smtClean="0"/>
              <a:t>his affections are greater for you as he remembers </a:t>
            </a:r>
            <a:r>
              <a:rPr lang="en-US" b="1" i="1" u="sng" dirty="0" smtClean="0"/>
              <a:t>the obedience of you all</a:t>
            </a:r>
            <a:r>
              <a:rPr lang="en-US" b="1" i="1" dirty="0" smtClean="0"/>
              <a:t>, how </a:t>
            </a:r>
            <a:r>
              <a:rPr lang="en-US" b="1" i="1" u="sng" dirty="0" smtClean="0"/>
              <a:t>with fear and trembling</a:t>
            </a:r>
            <a:r>
              <a:rPr lang="en-US" b="1" i="1" dirty="0" smtClean="0"/>
              <a:t> you received him</a:t>
            </a:r>
            <a:r>
              <a:rPr lang="en-US" i="1" dirty="0" smtClean="0"/>
              <a:t>.  </a:t>
            </a:r>
            <a:r>
              <a:rPr lang="en-US" b="1" i="1" dirty="0" smtClean="0"/>
              <a:t>Therefore I rejoice </a:t>
            </a:r>
            <a:r>
              <a:rPr lang="en-US" b="1" i="1" u="sng" dirty="0" smtClean="0"/>
              <a:t>that I have confidence in you in everything</a:t>
            </a:r>
            <a:r>
              <a:rPr lang="en-US" b="1" i="1" dirty="0" smtClean="0"/>
              <a:t>.</a:t>
            </a:r>
            <a:r>
              <a:rPr lang="en-US" i="1" dirty="0" smtClean="0"/>
              <a:t> </a:t>
            </a:r>
            <a:r>
              <a:rPr lang="en-US" dirty="0" smtClean="0"/>
              <a:t>(</a:t>
            </a:r>
            <a:r>
              <a:rPr lang="en-US" b="1" dirty="0" smtClean="0">
                <a:solidFill>
                  <a:schemeClr val="accent1"/>
                </a:solidFill>
              </a:rPr>
              <a:t>7:14-16</a:t>
            </a:r>
            <a:r>
              <a:rPr lang="en-US" dirty="0" smtClean="0"/>
              <a:t>)</a:t>
            </a:r>
          </a:p>
          <a:p>
            <a:pPr marL="227013" lvl="0" indent="-227013">
              <a:lnSpc>
                <a:spcPct val="95000"/>
              </a:lnSpc>
              <a:spcBef>
                <a:spcPts val="0"/>
              </a:spcBef>
              <a:buFont typeface="+mj-lt"/>
              <a:buAutoNum type="arabicPeriod" startAt="9"/>
            </a:pPr>
            <a:r>
              <a:rPr lang="en-US" dirty="0" smtClean="0"/>
              <a:t>Imagine </a:t>
            </a:r>
            <a:r>
              <a:rPr lang="en-US" dirty="0"/>
              <a:t>you were in the place of the Corinthians.  How would </a:t>
            </a:r>
            <a:r>
              <a:rPr lang="en-US" b="1" i="1" dirty="0"/>
              <a:t>you feel</a:t>
            </a:r>
            <a:r>
              <a:rPr lang="en-US" dirty="0"/>
              <a:t> after reading verses </a:t>
            </a:r>
            <a:r>
              <a:rPr lang="en-US" b="1" dirty="0" smtClean="0">
                <a:solidFill>
                  <a:schemeClr val="accent1"/>
                </a:solidFill>
              </a:rPr>
              <a:t>7:14-16</a:t>
            </a:r>
            <a:r>
              <a:rPr lang="en-US" dirty="0"/>
              <a:t>?  What can we learn from this </a:t>
            </a:r>
            <a:r>
              <a:rPr lang="en-US" dirty="0" smtClean="0"/>
              <a:t>chapter – as </a:t>
            </a:r>
            <a:r>
              <a:rPr lang="en-US" dirty="0"/>
              <a:t>well as previous </a:t>
            </a:r>
            <a:r>
              <a:rPr lang="en-US" dirty="0" smtClean="0"/>
              <a:t>verses – about </a:t>
            </a:r>
            <a:r>
              <a:rPr lang="en-US" dirty="0"/>
              <a:t>correcting </a:t>
            </a:r>
            <a:r>
              <a:rPr lang="en-US" b="1" i="1" dirty="0"/>
              <a:t>and</a:t>
            </a:r>
            <a:r>
              <a:rPr lang="en-US" dirty="0"/>
              <a:t> </a:t>
            </a:r>
            <a:r>
              <a:rPr lang="en-US" b="1" i="1" u="sng" dirty="0"/>
              <a:t>reaching</a:t>
            </a:r>
            <a:r>
              <a:rPr lang="en-US" dirty="0"/>
              <a:t> those who are either lost or in danger of being lost</a:t>
            </a:r>
            <a:r>
              <a:rPr lang="en-US" dirty="0" smtClean="0"/>
              <a:t>?</a:t>
            </a:r>
            <a:endParaRPr lang="en-US" dirty="0"/>
          </a:p>
        </p:txBody>
      </p:sp>
    </p:spTree>
    <p:extLst>
      <p:ext uri="{BB962C8B-B14F-4D97-AF65-F5344CB8AC3E}">
        <p14:creationId xmlns:p14="http://schemas.microsoft.com/office/powerpoint/2010/main" val="19162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“Confidence in you in everything”</a:t>
            </a:r>
            <a:endParaRPr lang="en-US"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smtClean="0"/>
              <a:t>For if in anything </a:t>
            </a:r>
            <a:r>
              <a:rPr lang="en-US" b="1" i="1" dirty="0" smtClean="0"/>
              <a:t>I have boasted to him about you, </a:t>
            </a:r>
            <a:r>
              <a:rPr lang="en-US" b="1" i="1" u="sng" dirty="0" smtClean="0"/>
              <a:t>I am not ashamed</a:t>
            </a:r>
            <a:r>
              <a:rPr lang="en-US" i="1" dirty="0" smtClean="0"/>
              <a:t>. But as we spoke all things to you in truth, </a:t>
            </a:r>
            <a:r>
              <a:rPr lang="en-US" b="1" i="1" dirty="0" smtClean="0"/>
              <a:t>even so our boasting to Titus was found true</a:t>
            </a:r>
            <a:r>
              <a:rPr lang="en-US" i="1" dirty="0" smtClean="0"/>
              <a:t>.  And </a:t>
            </a:r>
            <a:r>
              <a:rPr lang="en-US" b="1" i="1" dirty="0" smtClean="0"/>
              <a:t>his affections are greater for you as he remembers </a:t>
            </a:r>
            <a:r>
              <a:rPr lang="en-US" b="1" i="1" u="sng" dirty="0" smtClean="0"/>
              <a:t>the obedience of you all</a:t>
            </a:r>
            <a:r>
              <a:rPr lang="en-US" b="1" i="1" dirty="0" smtClean="0"/>
              <a:t>, how </a:t>
            </a:r>
            <a:r>
              <a:rPr lang="en-US" b="1" i="1" u="sng" dirty="0" smtClean="0"/>
              <a:t>with fear and trembling</a:t>
            </a:r>
            <a:r>
              <a:rPr lang="en-US" b="1" i="1" dirty="0" smtClean="0"/>
              <a:t> you received him</a:t>
            </a:r>
            <a:r>
              <a:rPr lang="en-US" i="1" dirty="0" smtClean="0"/>
              <a:t>.  </a:t>
            </a:r>
            <a:r>
              <a:rPr lang="en-US" b="1" i="1" dirty="0" smtClean="0"/>
              <a:t>Therefore I rejoice </a:t>
            </a:r>
            <a:r>
              <a:rPr lang="en-US" b="1" i="1" u="sng" dirty="0" smtClean="0"/>
              <a:t>that I have confidence in you in everything</a:t>
            </a:r>
            <a:r>
              <a:rPr lang="en-US" b="1" i="1" dirty="0" smtClean="0"/>
              <a:t>.</a:t>
            </a:r>
            <a:r>
              <a:rPr lang="en-US" i="1" dirty="0" smtClean="0"/>
              <a:t> </a:t>
            </a:r>
            <a:r>
              <a:rPr lang="en-US" dirty="0" smtClean="0"/>
              <a:t>(</a:t>
            </a:r>
            <a:r>
              <a:rPr lang="en-US" b="1" dirty="0" smtClean="0">
                <a:solidFill>
                  <a:schemeClr val="accent1"/>
                </a:solidFill>
              </a:rPr>
              <a:t>7:14-16</a:t>
            </a:r>
            <a:r>
              <a:rPr lang="en-US" dirty="0" smtClean="0"/>
              <a:t>)</a:t>
            </a:r>
          </a:p>
          <a:p>
            <a:pPr>
              <a:lnSpc>
                <a:spcPct val="95000"/>
              </a:lnSpc>
              <a:spcBef>
                <a:spcPts val="0"/>
              </a:spcBef>
            </a:pPr>
            <a:r>
              <a:rPr lang="en-US" dirty="0" smtClean="0"/>
              <a:t>Swell with joy, optimism, and hope, because Paul </a:t>
            </a:r>
            <a:r>
              <a:rPr lang="en-US" b="1" i="1" dirty="0" smtClean="0"/>
              <a:t>believed</a:t>
            </a:r>
            <a:r>
              <a:rPr lang="en-US" dirty="0" smtClean="0"/>
              <a:t> in us!</a:t>
            </a:r>
          </a:p>
          <a:p>
            <a:pPr>
              <a:lnSpc>
                <a:spcPct val="95000"/>
              </a:lnSpc>
              <a:spcBef>
                <a:spcPts val="0"/>
              </a:spcBef>
            </a:pPr>
            <a:r>
              <a:rPr lang="en-US" dirty="0" smtClean="0"/>
              <a:t>People respond more favorably, when you care and are positive.</a:t>
            </a:r>
          </a:p>
          <a:p>
            <a:pPr>
              <a:lnSpc>
                <a:spcPct val="95000"/>
              </a:lnSpc>
              <a:spcBef>
                <a:spcPts val="0"/>
              </a:spcBef>
            </a:pPr>
            <a:r>
              <a:rPr lang="en-US" dirty="0" smtClean="0"/>
              <a:t>Was Paul just </a:t>
            </a:r>
            <a:r>
              <a:rPr lang="en-US" b="1" i="1" dirty="0" smtClean="0"/>
              <a:t>propping</a:t>
            </a:r>
            <a:r>
              <a:rPr lang="en-US" dirty="0" smtClean="0"/>
              <a:t> up the Corinthians?  </a:t>
            </a:r>
            <a:r>
              <a:rPr lang="en-US" b="1" i="1" dirty="0" smtClean="0"/>
              <a:t>Manipulating</a:t>
            </a:r>
            <a:r>
              <a:rPr lang="en-US" dirty="0" smtClean="0"/>
              <a:t> them?</a:t>
            </a:r>
          </a:p>
          <a:p>
            <a:pPr>
              <a:lnSpc>
                <a:spcPct val="95000"/>
              </a:lnSpc>
              <a:spcBef>
                <a:spcPts val="0"/>
              </a:spcBef>
            </a:pPr>
            <a:r>
              <a:rPr lang="en-US" dirty="0" smtClean="0"/>
              <a:t>No!  Based on </a:t>
            </a:r>
            <a:r>
              <a:rPr lang="en-US" i="1" dirty="0" smtClean="0"/>
              <a:t>“obedience”</a:t>
            </a:r>
            <a:r>
              <a:rPr lang="en-US" dirty="0" smtClean="0"/>
              <a:t> and humility (</a:t>
            </a:r>
            <a:r>
              <a:rPr lang="en-US" i="1" dirty="0" smtClean="0"/>
              <a:t>“fear and trembling”</a:t>
            </a:r>
            <a:r>
              <a:rPr lang="en-US" dirty="0" smtClean="0"/>
              <a:t>)!</a:t>
            </a:r>
          </a:p>
          <a:p>
            <a:pPr>
              <a:lnSpc>
                <a:spcPct val="95000"/>
              </a:lnSpc>
              <a:spcBef>
                <a:spcPts val="0"/>
              </a:spcBef>
            </a:pPr>
            <a:r>
              <a:rPr lang="en-US" dirty="0" smtClean="0"/>
              <a:t>No!  They were </a:t>
            </a:r>
            <a:r>
              <a:rPr lang="en-US" i="1" dirty="0" smtClean="0"/>
              <a:t>“deceived”</a:t>
            </a:r>
            <a:r>
              <a:rPr lang="en-US" dirty="0" smtClean="0"/>
              <a:t> (</a:t>
            </a:r>
            <a:r>
              <a:rPr lang="en-US" b="1" dirty="0" smtClean="0">
                <a:solidFill>
                  <a:schemeClr val="accent1"/>
                </a:solidFill>
              </a:rPr>
              <a:t>11:3</a:t>
            </a:r>
            <a:r>
              <a:rPr lang="en-US" dirty="0" smtClean="0"/>
              <a:t>), which can be corrected with truth.</a:t>
            </a:r>
            <a:endParaRPr lang="en-US" dirty="0"/>
          </a:p>
        </p:txBody>
      </p:sp>
    </p:spTree>
    <p:extLst>
      <p:ext uri="{BB962C8B-B14F-4D97-AF65-F5344CB8AC3E}">
        <p14:creationId xmlns:p14="http://schemas.microsoft.com/office/powerpoint/2010/main" val="351639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Outline Thus Far</a:t>
            </a:r>
            <a:endParaRPr lang="en-US" dirty="0"/>
          </a:p>
        </p:txBody>
      </p:sp>
      <p:sp>
        <p:nvSpPr>
          <p:cNvPr id="3" name="Content Placeholder 2"/>
          <p:cNvSpPr>
            <a:spLocks noGrp="1"/>
          </p:cNvSpPr>
          <p:nvPr>
            <p:ph idx="1"/>
          </p:nvPr>
        </p:nvSpPr>
        <p:spPr/>
        <p:txBody>
          <a:bodyPr/>
          <a:lstStyle/>
          <a:p>
            <a:pPr marL="344488" lvl="0" indent="-344488">
              <a:spcBef>
                <a:spcPts val="0"/>
              </a:spcBef>
              <a:buFont typeface="+mj-lt"/>
              <a:buAutoNum type="romanUcPeriod"/>
            </a:pPr>
            <a:r>
              <a:rPr lang="en-US" sz="2000" b="1" dirty="0"/>
              <a:t>Greeting (</a:t>
            </a:r>
            <a:r>
              <a:rPr lang="en-US" sz="2000" b="1" dirty="0" smtClean="0">
                <a:solidFill>
                  <a:schemeClr val="accent1"/>
                </a:solidFill>
              </a:rPr>
              <a:t>1:1-2</a:t>
            </a:r>
            <a:r>
              <a:rPr lang="en-US" sz="2000" b="1" dirty="0"/>
              <a:t>)</a:t>
            </a:r>
          </a:p>
          <a:p>
            <a:pPr marL="344488" lvl="0" indent="-344488">
              <a:spcBef>
                <a:spcPts val="0"/>
              </a:spcBef>
              <a:buFont typeface="+mj-lt"/>
              <a:buAutoNum type="romanUcPeriod"/>
            </a:pPr>
            <a:r>
              <a:rPr lang="en-US" sz="2000" b="1" dirty="0"/>
              <a:t>Defense of Paul’s character (</a:t>
            </a:r>
            <a:r>
              <a:rPr lang="en-US" sz="2000" b="1" dirty="0" smtClean="0">
                <a:solidFill>
                  <a:schemeClr val="accent1"/>
                </a:solidFill>
              </a:rPr>
              <a:t>1:3-2:13</a:t>
            </a:r>
            <a:r>
              <a:rPr lang="en-US" sz="2000" b="1" dirty="0"/>
              <a:t>):</a:t>
            </a:r>
          </a:p>
          <a:p>
            <a:pPr marL="687388" lvl="1" indent="-342900">
              <a:spcBef>
                <a:spcPts val="0"/>
              </a:spcBef>
              <a:buFont typeface="+mj-lt"/>
              <a:buAutoNum type="alphaUcPeriod"/>
            </a:pPr>
            <a:r>
              <a:rPr lang="en-US" sz="2000" dirty="0"/>
              <a:t>Suffering in Asia (</a:t>
            </a:r>
            <a:r>
              <a:rPr lang="en-US" sz="2000" b="1" dirty="0" smtClean="0">
                <a:solidFill>
                  <a:schemeClr val="accent1"/>
                </a:solidFill>
              </a:rPr>
              <a:t>1:3-11</a:t>
            </a:r>
            <a:r>
              <a:rPr lang="en-US" sz="2000" dirty="0"/>
              <a:t>)</a:t>
            </a:r>
          </a:p>
          <a:p>
            <a:pPr marL="687388" lvl="1" indent="-342900">
              <a:spcBef>
                <a:spcPts val="0"/>
              </a:spcBef>
              <a:buFont typeface="+mj-lt"/>
              <a:buAutoNum type="alphaUcPeriod"/>
            </a:pPr>
            <a:r>
              <a:rPr lang="en-US" sz="2000" dirty="0"/>
              <a:t>Defense for failing to visit as previously </a:t>
            </a:r>
            <a:r>
              <a:rPr lang="en-US" sz="2000" dirty="0" smtClean="0"/>
              <a:t>promised – to </a:t>
            </a:r>
            <a:r>
              <a:rPr lang="en-US" sz="2000" dirty="0"/>
              <a:t>spare them sorrow (</a:t>
            </a:r>
            <a:r>
              <a:rPr lang="en-US" sz="2000" b="1" dirty="0" smtClean="0">
                <a:solidFill>
                  <a:schemeClr val="accent1"/>
                </a:solidFill>
              </a:rPr>
              <a:t>1:12-2:2</a:t>
            </a:r>
            <a:r>
              <a:rPr lang="en-US" sz="2000" dirty="0"/>
              <a:t>)</a:t>
            </a:r>
          </a:p>
          <a:p>
            <a:pPr marL="687388" lvl="1" indent="-342900">
              <a:spcBef>
                <a:spcPts val="0"/>
              </a:spcBef>
              <a:buFont typeface="+mj-lt"/>
              <a:buAutoNum type="alphaUcPeriod"/>
            </a:pPr>
            <a:r>
              <a:rPr lang="en-US" sz="2000" dirty="0"/>
              <a:t>Instructions to forgive and encourage the punished man (</a:t>
            </a:r>
            <a:r>
              <a:rPr lang="en-US" sz="2000" b="1" dirty="0" smtClean="0">
                <a:solidFill>
                  <a:schemeClr val="accent1"/>
                </a:solidFill>
              </a:rPr>
              <a:t>2:3-11</a:t>
            </a:r>
            <a:r>
              <a:rPr lang="en-US" sz="2000" dirty="0"/>
              <a:t>)</a:t>
            </a:r>
          </a:p>
          <a:p>
            <a:pPr marL="687388" lvl="1" indent="-342900">
              <a:spcBef>
                <a:spcPts val="0"/>
              </a:spcBef>
              <a:buFont typeface="+mj-lt"/>
              <a:buAutoNum type="alphaUcPeriod"/>
            </a:pPr>
            <a:r>
              <a:rPr lang="en-US" sz="2000" dirty="0"/>
              <a:t>Unrest despite door of opportunity in Troas and Macedonia (</a:t>
            </a:r>
            <a:r>
              <a:rPr lang="en-US" sz="2000" b="1" dirty="0" smtClean="0">
                <a:solidFill>
                  <a:schemeClr val="accent1"/>
                </a:solidFill>
              </a:rPr>
              <a:t>2:12-13</a:t>
            </a:r>
            <a:r>
              <a:rPr lang="en-US" sz="2000" dirty="0"/>
              <a:t>)</a:t>
            </a:r>
          </a:p>
          <a:p>
            <a:pPr marL="344488" lvl="0" indent="-344488">
              <a:spcBef>
                <a:spcPts val="0"/>
              </a:spcBef>
              <a:buFont typeface="+mj-lt"/>
              <a:buAutoNum type="romanUcPeriod"/>
            </a:pPr>
            <a:r>
              <a:rPr lang="en-US" sz="2000" b="1" dirty="0"/>
              <a:t>Defense of </a:t>
            </a:r>
            <a:r>
              <a:rPr lang="en-US" sz="2000" b="1" dirty="0" smtClean="0"/>
              <a:t>Paul’s apostolic ministry </a:t>
            </a:r>
            <a:r>
              <a:rPr lang="en-US" sz="2000" b="1" dirty="0"/>
              <a:t>and </a:t>
            </a:r>
            <a:r>
              <a:rPr lang="en-US" sz="2000" b="1" dirty="0" smtClean="0"/>
              <a:t>associated </a:t>
            </a:r>
            <a:r>
              <a:rPr lang="en-US" sz="2000" b="1" dirty="0"/>
              <a:t>laborers (</a:t>
            </a:r>
            <a:r>
              <a:rPr lang="en-US" sz="2000" b="1" dirty="0" smtClean="0">
                <a:solidFill>
                  <a:schemeClr val="accent1"/>
                </a:solidFill>
              </a:rPr>
              <a:t>2:14-5:21</a:t>
            </a:r>
            <a:r>
              <a:rPr lang="en-US" sz="2000" b="1" dirty="0"/>
              <a:t>):</a:t>
            </a:r>
          </a:p>
          <a:p>
            <a:pPr marL="687388" lvl="1" indent="-342900">
              <a:spcBef>
                <a:spcPts val="0"/>
              </a:spcBef>
              <a:buFont typeface="+mj-lt"/>
              <a:buAutoNum type="alphaUcPeriod"/>
            </a:pPr>
            <a:r>
              <a:rPr lang="en-US" sz="2000" dirty="0"/>
              <a:t>Lead by God to triumph in preaching the </a:t>
            </a:r>
            <a:r>
              <a:rPr lang="en-US" sz="2000" dirty="0" smtClean="0"/>
              <a:t>gospel – introduces </a:t>
            </a:r>
            <a:r>
              <a:rPr lang="en-US" sz="2000" i="1" dirty="0"/>
              <a:t>“sufficiency”</a:t>
            </a:r>
            <a:r>
              <a:rPr lang="en-US" sz="2000" dirty="0"/>
              <a:t> (</a:t>
            </a:r>
            <a:r>
              <a:rPr lang="en-US" sz="2000" b="1" dirty="0" smtClean="0">
                <a:solidFill>
                  <a:schemeClr val="accent1"/>
                </a:solidFill>
              </a:rPr>
              <a:t>2:14-16</a:t>
            </a:r>
            <a:r>
              <a:rPr lang="en-US" sz="2000" dirty="0"/>
              <a:t>)</a:t>
            </a:r>
          </a:p>
          <a:p>
            <a:pPr marL="687388" lvl="1" indent="-342900">
              <a:spcBef>
                <a:spcPts val="0"/>
              </a:spcBef>
              <a:buFont typeface="+mj-lt"/>
              <a:buAutoNum type="alphaUcPeriod"/>
            </a:pPr>
            <a:r>
              <a:rPr lang="en-US" sz="2000" dirty="0"/>
              <a:t>Evidenced by superior </a:t>
            </a:r>
            <a:r>
              <a:rPr lang="en-US" sz="2000" i="1" dirty="0"/>
              <a:t>“letters of commendation”</a:t>
            </a:r>
            <a:r>
              <a:rPr lang="en-US" sz="2000" dirty="0"/>
              <a:t> over those offered and required by the </a:t>
            </a:r>
            <a:r>
              <a:rPr lang="en-US" sz="2000" i="1" dirty="0"/>
              <a:t>“peddlers”</a:t>
            </a:r>
            <a:r>
              <a:rPr lang="en-US" sz="2000" dirty="0"/>
              <a:t> (</a:t>
            </a:r>
            <a:r>
              <a:rPr lang="en-US" sz="2000" b="1" dirty="0" smtClean="0">
                <a:solidFill>
                  <a:schemeClr val="accent1"/>
                </a:solidFill>
              </a:rPr>
              <a:t>2:17-3:5</a:t>
            </a:r>
            <a:r>
              <a:rPr lang="en-US" sz="2000" dirty="0" smtClean="0"/>
              <a:t>)</a:t>
            </a:r>
            <a:endParaRPr lang="en-US" sz="2000" dirty="0"/>
          </a:p>
        </p:txBody>
      </p:sp>
    </p:spTree>
    <p:extLst>
      <p:ext uri="{BB962C8B-B14F-4D97-AF65-F5344CB8AC3E}">
        <p14:creationId xmlns:p14="http://schemas.microsoft.com/office/powerpoint/2010/main" val="405336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Outline Thus Far</a:t>
            </a:r>
            <a:endParaRPr lang="en-US" dirty="0"/>
          </a:p>
        </p:txBody>
      </p:sp>
      <p:sp>
        <p:nvSpPr>
          <p:cNvPr id="3" name="Content Placeholder 2"/>
          <p:cNvSpPr>
            <a:spLocks noGrp="1"/>
          </p:cNvSpPr>
          <p:nvPr>
            <p:ph idx="1"/>
          </p:nvPr>
        </p:nvSpPr>
        <p:spPr/>
        <p:txBody>
          <a:bodyPr/>
          <a:lstStyle/>
          <a:p>
            <a:pPr marL="344488" lvl="0" indent="-344488">
              <a:spcBef>
                <a:spcPts val="0"/>
              </a:spcBef>
              <a:buFont typeface="+mj-lt"/>
              <a:buAutoNum type="romanUcPeriod" startAt="3"/>
            </a:pPr>
            <a:r>
              <a:rPr lang="en-US" sz="2000" b="1" dirty="0" smtClean="0"/>
              <a:t>Defense </a:t>
            </a:r>
            <a:r>
              <a:rPr lang="en-US" sz="2000" b="1" dirty="0"/>
              <a:t>of Paul’s ministry and that of his fellow apostles and laborers (</a:t>
            </a:r>
            <a:r>
              <a:rPr lang="en-US" sz="2000" b="1" dirty="0" smtClean="0">
                <a:solidFill>
                  <a:schemeClr val="accent1"/>
                </a:solidFill>
              </a:rPr>
              <a:t>2:14-5:21</a:t>
            </a:r>
            <a:r>
              <a:rPr lang="en-US" sz="2000" b="1" dirty="0"/>
              <a:t>):</a:t>
            </a:r>
          </a:p>
          <a:p>
            <a:pPr marL="687388" lvl="1" indent="-342900">
              <a:spcBef>
                <a:spcPts val="0"/>
              </a:spcBef>
              <a:buFont typeface="+mj-lt"/>
              <a:buAutoNum type="alphaUcPeriod" startAt="3"/>
            </a:pPr>
            <a:r>
              <a:rPr lang="en-US" sz="2000" dirty="0" smtClean="0"/>
              <a:t>Evidenced </a:t>
            </a:r>
            <a:r>
              <a:rPr lang="en-US" sz="2000" dirty="0"/>
              <a:t>by a superior covenant, which God enabled Paul and his fellow workers to serve as its ministers (</a:t>
            </a:r>
            <a:r>
              <a:rPr lang="en-US" sz="2000" b="1" dirty="0" smtClean="0">
                <a:solidFill>
                  <a:schemeClr val="accent1"/>
                </a:solidFill>
              </a:rPr>
              <a:t>3:7-18</a:t>
            </a:r>
            <a:r>
              <a:rPr lang="en-US" sz="2000" dirty="0"/>
              <a:t>)</a:t>
            </a:r>
          </a:p>
          <a:p>
            <a:pPr marL="687388" lvl="1" indent="-342900">
              <a:spcBef>
                <a:spcPts val="0"/>
              </a:spcBef>
              <a:buFont typeface="+mj-lt"/>
              <a:buAutoNum type="alphaUcPeriod" startAt="3"/>
            </a:pPr>
            <a:r>
              <a:rPr lang="en-US" sz="2000" dirty="0"/>
              <a:t>Evidenced by optimistic, steadfast perseverance in the face of terrible persecution (</a:t>
            </a:r>
            <a:r>
              <a:rPr lang="en-US" sz="2000" b="1" dirty="0" smtClean="0">
                <a:solidFill>
                  <a:schemeClr val="accent1"/>
                </a:solidFill>
              </a:rPr>
              <a:t>4:1-5:21</a:t>
            </a:r>
            <a:r>
              <a:rPr lang="en-US" sz="2000" dirty="0"/>
              <a:t>)</a:t>
            </a:r>
          </a:p>
          <a:p>
            <a:pPr marL="1031875" lvl="2" indent="-344488">
              <a:spcBef>
                <a:spcPts val="0"/>
              </a:spcBef>
              <a:buFont typeface="+mj-lt"/>
              <a:buAutoNum type="arabicPeriod"/>
            </a:pPr>
            <a:r>
              <a:rPr lang="en-US" sz="1800" dirty="0"/>
              <a:t>Because of superior covenant and God’s power, despite persecution (</a:t>
            </a:r>
            <a:r>
              <a:rPr lang="en-US" sz="1800" b="1" dirty="0" smtClean="0">
                <a:solidFill>
                  <a:schemeClr val="accent1"/>
                </a:solidFill>
              </a:rPr>
              <a:t>4:1-15</a:t>
            </a:r>
            <a:r>
              <a:rPr lang="en-US" sz="1800" dirty="0"/>
              <a:t>)</a:t>
            </a:r>
          </a:p>
          <a:p>
            <a:pPr marL="1031875" lvl="2" indent="-344488">
              <a:spcBef>
                <a:spcPts val="0"/>
              </a:spcBef>
              <a:buFont typeface="+mj-lt"/>
              <a:buAutoNum type="arabicPeriod"/>
            </a:pPr>
            <a:r>
              <a:rPr lang="en-US" sz="1800" dirty="0"/>
              <a:t>Because of faith in the unseen eternal glory of being with Christ (</a:t>
            </a:r>
            <a:r>
              <a:rPr lang="en-US" sz="1800" b="1" dirty="0" smtClean="0">
                <a:solidFill>
                  <a:schemeClr val="accent1"/>
                </a:solidFill>
              </a:rPr>
              <a:t>4:16-5:8</a:t>
            </a:r>
            <a:r>
              <a:rPr lang="en-US" sz="1800" dirty="0"/>
              <a:t>)</a:t>
            </a:r>
          </a:p>
          <a:p>
            <a:pPr marL="1031875" lvl="2" indent="-344488">
              <a:spcBef>
                <a:spcPts val="0"/>
              </a:spcBef>
              <a:buFont typeface="+mj-lt"/>
              <a:buAutoNum type="arabicPeriod"/>
            </a:pPr>
            <a:r>
              <a:rPr lang="en-US" sz="1800" dirty="0"/>
              <a:t>Because of the terror of the judgment of Christ (</a:t>
            </a:r>
            <a:r>
              <a:rPr lang="en-US" sz="1800" b="1" dirty="0" smtClean="0">
                <a:solidFill>
                  <a:schemeClr val="accent1"/>
                </a:solidFill>
              </a:rPr>
              <a:t>5:9-11</a:t>
            </a:r>
            <a:r>
              <a:rPr lang="en-US" sz="1800" dirty="0"/>
              <a:t>)</a:t>
            </a:r>
          </a:p>
          <a:p>
            <a:pPr marL="1031875" lvl="2" indent="-344488">
              <a:spcBef>
                <a:spcPts val="0"/>
              </a:spcBef>
              <a:buFont typeface="+mj-lt"/>
              <a:buAutoNum type="arabicPeriod"/>
            </a:pPr>
            <a:r>
              <a:rPr lang="en-US" sz="1800" dirty="0"/>
              <a:t>Because they are ambassadors for Christ, ministering reconciliation (</a:t>
            </a:r>
            <a:r>
              <a:rPr lang="en-US" sz="1800" b="1" dirty="0" smtClean="0">
                <a:solidFill>
                  <a:schemeClr val="accent1"/>
                </a:solidFill>
              </a:rPr>
              <a:t>5:12-21</a:t>
            </a:r>
            <a:r>
              <a:rPr lang="en-US" sz="1800" dirty="0"/>
              <a:t>)</a:t>
            </a:r>
          </a:p>
          <a:p>
            <a:pPr marL="344488" lvl="0" indent="-344488">
              <a:spcBef>
                <a:spcPts val="0"/>
              </a:spcBef>
              <a:buFont typeface="+mj-lt"/>
              <a:buAutoNum type="romanUcPeriod" startAt="3"/>
            </a:pPr>
            <a:r>
              <a:rPr lang="en-US" sz="2000" b="1" dirty="0"/>
              <a:t>Paul’s emotional plea (</a:t>
            </a:r>
            <a:r>
              <a:rPr lang="en-US" sz="2000" b="1" dirty="0" smtClean="0">
                <a:solidFill>
                  <a:schemeClr val="accent1"/>
                </a:solidFill>
              </a:rPr>
              <a:t>6:1-7:16</a:t>
            </a:r>
            <a:r>
              <a:rPr lang="en-US" sz="2000" b="1" dirty="0" smtClean="0"/>
              <a:t>)</a:t>
            </a:r>
            <a:endParaRPr lang="en-US" sz="2000" dirty="0"/>
          </a:p>
        </p:txBody>
      </p:sp>
    </p:spTree>
    <p:extLst>
      <p:ext uri="{BB962C8B-B14F-4D97-AF65-F5344CB8AC3E}">
        <p14:creationId xmlns:p14="http://schemas.microsoft.com/office/powerpoint/2010/main" val="1688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Outline Thus Far</a:t>
            </a:r>
            <a:endParaRPr lang="en-US" dirty="0"/>
          </a:p>
        </p:txBody>
      </p:sp>
      <p:sp>
        <p:nvSpPr>
          <p:cNvPr id="3" name="Content Placeholder 2"/>
          <p:cNvSpPr>
            <a:spLocks noGrp="1"/>
          </p:cNvSpPr>
          <p:nvPr>
            <p:ph idx="1"/>
          </p:nvPr>
        </p:nvSpPr>
        <p:spPr/>
        <p:txBody>
          <a:bodyPr/>
          <a:lstStyle/>
          <a:p>
            <a:pPr marL="344488" lvl="0" indent="-344488">
              <a:spcBef>
                <a:spcPts val="0"/>
              </a:spcBef>
              <a:buFont typeface="+mj-lt"/>
              <a:buAutoNum type="romanUcPeriod" startAt="4"/>
            </a:pPr>
            <a:r>
              <a:rPr lang="en-US" sz="2000" b="1" dirty="0" smtClean="0"/>
              <a:t>Paul’s </a:t>
            </a:r>
            <a:r>
              <a:rPr lang="en-US" sz="2000" b="1" dirty="0"/>
              <a:t>emotional plea (</a:t>
            </a:r>
            <a:r>
              <a:rPr lang="en-US" sz="2000" b="1" dirty="0" smtClean="0">
                <a:solidFill>
                  <a:schemeClr val="accent1"/>
                </a:solidFill>
              </a:rPr>
              <a:t>6:1-7:16</a:t>
            </a:r>
            <a:r>
              <a:rPr lang="en-US" sz="2000" b="1" dirty="0"/>
              <a:t>)</a:t>
            </a:r>
          </a:p>
          <a:p>
            <a:pPr marL="687388" lvl="1" indent="-342900">
              <a:spcBef>
                <a:spcPts val="0"/>
              </a:spcBef>
              <a:buFont typeface="+mj-lt"/>
              <a:buAutoNum type="alphaUcPeriod"/>
            </a:pPr>
            <a:r>
              <a:rPr lang="en-US" sz="2000" b="1" dirty="0" smtClean="0"/>
              <a:t>Summary:  </a:t>
            </a:r>
            <a:r>
              <a:rPr lang="en-US" sz="2000" dirty="0" smtClean="0"/>
              <a:t>Not </a:t>
            </a:r>
            <a:r>
              <a:rPr lang="en-US" sz="2000" dirty="0"/>
              <a:t>abandon Paul’s salvation providing ministry, which had been </a:t>
            </a:r>
            <a:r>
              <a:rPr lang="en-US" sz="2000" i="1" dirty="0"/>
              <a:t>“commended”</a:t>
            </a:r>
            <a:r>
              <a:rPr lang="en-US" sz="2000" dirty="0"/>
              <a:t> by a multitude of demonstrations of sincerity, miracles, character, and true love (</a:t>
            </a:r>
            <a:r>
              <a:rPr lang="en-US" sz="2000" b="1" dirty="0" smtClean="0">
                <a:solidFill>
                  <a:schemeClr val="accent1"/>
                </a:solidFill>
              </a:rPr>
              <a:t>6:1-10</a:t>
            </a:r>
            <a:r>
              <a:rPr lang="en-US" sz="2000" dirty="0"/>
              <a:t>).</a:t>
            </a:r>
          </a:p>
          <a:p>
            <a:pPr marL="687388" lvl="1" indent="-342900">
              <a:spcBef>
                <a:spcPts val="0"/>
              </a:spcBef>
              <a:buFont typeface="+mj-lt"/>
              <a:buAutoNum type="alphaUcPeriod"/>
            </a:pPr>
            <a:r>
              <a:rPr lang="en-US" sz="2000" b="1" dirty="0" smtClean="0"/>
              <a:t>Conclusion:  </a:t>
            </a:r>
            <a:r>
              <a:rPr lang="en-US" sz="2000" dirty="0" smtClean="0"/>
              <a:t>Separate </a:t>
            </a:r>
            <a:r>
              <a:rPr lang="en-US" sz="2000" dirty="0"/>
              <a:t>themselves from corrupting influences, tugging at their affections (</a:t>
            </a:r>
            <a:r>
              <a:rPr lang="en-US" sz="2000" b="1" dirty="0" smtClean="0">
                <a:solidFill>
                  <a:schemeClr val="accent1"/>
                </a:solidFill>
              </a:rPr>
              <a:t>6:11-7:1</a:t>
            </a:r>
            <a:r>
              <a:rPr lang="en-US" sz="2000" dirty="0"/>
              <a:t>)</a:t>
            </a:r>
          </a:p>
          <a:p>
            <a:pPr marL="687388" lvl="1" indent="-342900">
              <a:spcBef>
                <a:spcPts val="0"/>
              </a:spcBef>
              <a:buFont typeface="+mj-lt"/>
              <a:buAutoNum type="alphaUcPeriod"/>
            </a:pPr>
            <a:r>
              <a:rPr lang="en-US" sz="2000" b="1" dirty="0" smtClean="0"/>
              <a:t>Invitation:  </a:t>
            </a:r>
            <a:r>
              <a:rPr lang="en-US" sz="2000" dirty="0" smtClean="0"/>
              <a:t>Expressed </a:t>
            </a:r>
            <a:r>
              <a:rPr lang="en-US" sz="2000" dirty="0"/>
              <a:t>love, concern, and confidence in the Corinthians to ultimately overcome (</a:t>
            </a:r>
            <a:r>
              <a:rPr lang="en-US" sz="2000" b="1" dirty="0" smtClean="0">
                <a:solidFill>
                  <a:schemeClr val="accent1"/>
                </a:solidFill>
              </a:rPr>
              <a:t>7:2-16</a:t>
            </a:r>
            <a:r>
              <a:rPr lang="en-US" sz="2000" dirty="0" smtClean="0"/>
              <a:t>)</a:t>
            </a:r>
          </a:p>
          <a:p>
            <a:pPr marL="0" lvl="1" indent="0">
              <a:spcBef>
                <a:spcPts val="0"/>
              </a:spcBef>
              <a:buNone/>
            </a:pPr>
            <a:endParaRPr lang="en-US" sz="2000" dirty="0" smtClean="0"/>
          </a:p>
          <a:p>
            <a:pPr marL="0" lvl="1" indent="0">
              <a:spcBef>
                <a:spcPts val="0"/>
              </a:spcBef>
              <a:buNone/>
            </a:pPr>
            <a:endParaRPr lang="en-US" sz="2000" dirty="0"/>
          </a:p>
          <a:p>
            <a:pPr marL="0" lvl="1" indent="0" algn="ctr">
              <a:spcBef>
                <a:spcPts val="0"/>
              </a:spcBef>
              <a:buNone/>
            </a:pPr>
            <a:r>
              <a:rPr lang="en-US" sz="2800" dirty="0" smtClean="0">
                <a:latin typeface="+mj-lt"/>
              </a:rPr>
              <a:t>Section 2:  Chapters 8-9</a:t>
            </a:r>
          </a:p>
          <a:p>
            <a:pPr marL="0" lvl="1" indent="0" algn="ctr">
              <a:spcBef>
                <a:spcPts val="0"/>
              </a:spcBef>
              <a:buNone/>
            </a:pPr>
            <a:r>
              <a:rPr lang="en-US" sz="2800" dirty="0" smtClean="0">
                <a:latin typeface="+mj-lt"/>
              </a:rPr>
              <a:t>Finish Collection for Needy Saints</a:t>
            </a:r>
            <a:endParaRPr lang="en-US" sz="2800" dirty="0">
              <a:latin typeface="+mj-lt"/>
            </a:endParaRPr>
          </a:p>
        </p:txBody>
      </p:sp>
    </p:spTree>
    <p:extLst>
      <p:ext uri="{BB962C8B-B14F-4D97-AF65-F5344CB8AC3E}">
        <p14:creationId xmlns:p14="http://schemas.microsoft.com/office/powerpoint/2010/main" val="28669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Examples </a:t>
            </a:r>
            <a:r>
              <a:rPr lang="en-US" dirty="0"/>
              <a:t>in Sacrificial Giving</a:t>
            </a:r>
            <a:endParaRPr lang="en-US" i="1" dirty="0"/>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12 – II Corinthians 8:1-15</a:t>
            </a:r>
            <a:endParaRPr lang="en-US" b="1" dirty="0">
              <a:latin typeface="Arial Black" panose="020B0A04020102020204" pitchFamily="34" charset="0"/>
            </a:endParaRPr>
          </a:p>
        </p:txBody>
      </p:sp>
    </p:spTree>
    <p:extLst>
      <p:ext uri="{BB962C8B-B14F-4D97-AF65-F5344CB8AC3E}">
        <p14:creationId xmlns:p14="http://schemas.microsoft.com/office/powerpoint/2010/main" val="9901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a:t>
            </a:r>
            <a:endParaRPr lang="en-US" dirty="0"/>
          </a:p>
        </p:txBody>
      </p:sp>
      <p:sp>
        <p:nvSpPr>
          <p:cNvPr id="3" name="Content Placeholder 2"/>
          <p:cNvSpPr>
            <a:spLocks noGrp="1"/>
          </p:cNvSpPr>
          <p:nvPr>
            <p:ph idx="1"/>
          </p:nvPr>
        </p:nvSpPr>
        <p:spPr/>
        <p:txBody>
          <a:bodyPr/>
          <a:lstStyle/>
          <a:p>
            <a:pPr>
              <a:spcBef>
                <a:spcPts val="200"/>
              </a:spcBef>
            </a:pPr>
            <a:r>
              <a:rPr lang="en-US" dirty="0" smtClean="0"/>
              <a:t>Previously, famine put Jerusalem saints in need (</a:t>
            </a:r>
            <a:r>
              <a:rPr lang="en-US" b="1" dirty="0" smtClean="0">
                <a:solidFill>
                  <a:schemeClr val="accent1"/>
                </a:solidFill>
              </a:rPr>
              <a:t>Acts 11:28</a:t>
            </a:r>
            <a:r>
              <a:rPr lang="en-US" dirty="0" smtClean="0"/>
              <a:t>).</a:t>
            </a:r>
          </a:p>
          <a:p>
            <a:pPr>
              <a:spcBef>
                <a:spcPts val="200"/>
              </a:spcBef>
            </a:pPr>
            <a:r>
              <a:rPr lang="en-US" dirty="0" smtClean="0"/>
              <a:t>Collection was taken then to help with their need (</a:t>
            </a:r>
            <a:r>
              <a:rPr lang="en-US" b="1" dirty="0" smtClean="0">
                <a:solidFill>
                  <a:schemeClr val="accent1"/>
                </a:solidFill>
              </a:rPr>
              <a:t>Acts 11:29-30</a:t>
            </a:r>
            <a:r>
              <a:rPr lang="en-US" dirty="0" smtClean="0"/>
              <a:t>).</a:t>
            </a:r>
          </a:p>
          <a:p>
            <a:pPr>
              <a:spcBef>
                <a:spcPts val="200"/>
              </a:spcBef>
            </a:pPr>
            <a:r>
              <a:rPr lang="en-US" dirty="0" smtClean="0"/>
              <a:t>After 1</a:t>
            </a:r>
            <a:r>
              <a:rPr lang="en-US" baseline="30000" dirty="0" smtClean="0"/>
              <a:t>st</a:t>
            </a:r>
            <a:r>
              <a:rPr lang="en-US" dirty="0" smtClean="0"/>
              <a:t> preaching trip, dissension arose over circumcision (</a:t>
            </a:r>
            <a:r>
              <a:rPr lang="en-US" b="1" dirty="0" smtClean="0">
                <a:solidFill>
                  <a:schemeClr val="accent1"/>
                </a:solidFill>
              </a:rPr>
              <a:t>Acts 15</a:t>
            </a:r>
            <a:r>
              <a:rPr lang="en-US" dirty="0" smtClean="0"/>
              <a:t>).</a:t>
            </a:r>
          </a:p>
          <a:p>
            <a:pPr>
              <a:spcBef>
                <a:spcPts val="200"/>
              </a:spcBef>
            </a:pPr>
            <a:r>
              <a:rPr lang="en-US" dirty="0" smtClean="0"/>
              <a:t>At some point, Paul was asked not to forget poor Jerusalem saints (</a:t>
            </a:r>
            <a:r>
              <a:rPr lang="en-US" b="1" dirty="0" smtClean="0">
                <a:solidFill>
                  <a:schemeClr val="accent1"/>
                </a:solidFill>
              </a:rPr>
              <a:t>Galatians 2:8-10</a:t>
            </a:r>
            <a:r>
              <a:rPr lang="en-US" dirty="0" smtClean="0"/>
              <a:t>). … Apparently, ongoing need.</a:t>
            </a:r>
          </a:p>
          <a:p>
            <a:pPr>
              <a:spcBef>
                <a:spcPts val="200"/>
              </a:spcBef>
            </a:pPr>
            <a:r>
              <a:rPr lang="en-US" dirty="0" smtClean="0"/>
              <a:t>Paul sought help from Gentile churches (</a:t>
            </a:r>
            <a:r>
              <a:rPr lang="en-US" b="1" dirty="0" smtClean="0">
                <a:solidFill>
                  <a:schemeClr val="accent1"/>
                </a:solidFill>
              </a:rPr>
              <a:t>I Cor. 16:1-4; Rom. 15:25-27, 31; Acts 20:4; 24:17</a:t>
            </a:r>
            <a:r>
              <a:rPr lang="en-US" dirty="0" smtClean="0"/>
              <a:t>).</a:t>
            </a:r>
          </a:p>
          <a:p>
            <a:pPr>
              <a:spcBef>
                <a:spcPts val="200"/>
              </a:spcBef>
            </a:pPr>
            <a:r>
              <a:rPr lang="en-US" dirty="0" smtClean="0"/>
              <a:t>Gift would have been powerful balm for soothing Jew-Gentile prejudice (</a:t>
            </a:r>
            <a:r>
              <a:rPr lang="en-US" b="1" dirty="0" smtClean="0">
                <a:solidFill>
                  <a:schemeClr val="accent1"/>
                </a:solidFill>
              </a:rPr>
              <a:t>Eph. 2:15-22</a:t>
            </a:r>
            <a:r>
              <a:rPr lang="en-US" dirty="0" smtClean="0"/>
              <a:t>).</a:t>
            </a:r>
          </a:p>
          <a:p>
            <a:pPr>
              <a:spcBef>
                <a:spcPts val="200"/>
              </a:spcBef>
            </a:pPr>
            <a:r>
              <a:rPr lang="en-US" dirty="0" smtClean="0"/>
              <a:t>Corinthians had begun participation.  Needed to finish it!</a:t>
            </a:r>
            <a:endParaRPr lang="en-US" dirty="0"/>
          </a:p>
        </p:txBody>
      </p:sp>
    </p:spTree>
    <p:extLst>
      <p:ext uri="{BB962C8B-B14F-4D97-AF65-F5344CB8AC3E}">
        <p14:creationId xmlns:p14="http://schemas.microsoft.com/office/powerpoint/2010/main" val="41474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“Paul, an Apostle of Jesus Christ”</a:t>
            </a:r>
            <a:endParaRPr lang="en-US" i="1" dirty="0"/>
          </a:p>
        </p:txBody>
      </p:sp>
      <p:sp>
        <p:nvSpPr>
          <p:cNvPr id="3" name="Content Placeholder 2"/>
          <p:cNvSpPr>
            <a:spLocks noGrp="1"/>
          </p:cNvSpPr>
          <p:nvPr>
            <p:ph idx="1"/>
          </p:nvPr>
        </p:nvSpPr>
        <p:spPr/>
        <p:txBody>
          <a:bodyPr/>
          <a:lstStyle/>
          <a:p>
            <a:pPr marL="0" indent="0">
              <a:buNone/>
            </a:pPr>
            <a:r>
              <a:rPr lang="en-US" b="1" i="1" dirty="0"/>
              <a:t>Paul, an </a:t>
            </a:r>
            <a:r>
              <a:rPr lang="en-US" b="1" i="1" u="sng" dirty="0"/>
              <a:t>apostle of Jesus Christ by the will of God</a:t>
            </a:r>
            <a:r>
              <a:rPr lang="en-US" b="1" i="1" dirty="0"/>
              <a:t>, and Timothy </a:t>
            </a:r>
            <a:r>
              <a:rPr lang="en-US" b="1" i="1" u="sng" dirty="0"/>
              <a:t>our brother</a:t>
            </a:r>
            <a:r>
              <a:rPr lang="en-US" b="1" i="1" dirty="0"/>
              <a:t>, To the </a:t>
            </a:r>
            <a:r>
              <a:rPr lang="en-US" b="1" i="1" u="sng" dirty="0"/>
              <a:t>church of God</a:t>
            </a:r>
            <a:r>
              <a:rPr lang="en-US" b="1" i="1" dirty="0"/>
              <a:t> which is at Corinth</a:t>
            </a:r>
            <a:r>
              <a:rPr lang="en-US" i="1" dirty="0"/>
              <a:t>, with all the saints who are in all Achaia</a:t>
            </a:r>
            <a:r>
              <a:rPr lang="en-US" i="1" dirty="0" smtClean="0"/>
              <a:t>:  Grace </a:t>
            </a:r>
            <a:r>
              <a:rPr lang="en-US" i="1" dirty="0"/>
              <a:t>to you and peace from God our Father and the Lord Jesus Christ. </a:t>
            </a:r>
            <a:r>
              <a:rPr lang="en-US" dirty="0" smtClean="0"/>
              <a:t>(</a:t>
            </a:r>
            <a:r>
              <a:rPr lang="en-US" b="1" dirty="0" smtClean="0">
                <a:solidFill>
                  <a:schemeClr val="accent1"/>
                </a:solidFill>
              </a:rPr>
              <a:t>1:1-2</a:t>
            </a:r>
            <a:r>
              <a:rPr lang="en-US" dirty="0" smtClean="0"/>
              <a:t>)</a:t>
            </a:r>
            <a:endParaRPr lang="en-US" dirty="0"/>
          </a:p>
          <a:p>
            <a:r>
              <a:rPr lang="en-US" dirty="0" smtClean="0"/>
              <a:t>Brief, but traditional greeting for Paul’s letters.</a:t>
            </a:r>
          </a:p>
          <a:p>
            <a:r>
              <a:rPr lang="en-US" dirty="0" smtClean="0"/>
              <a:t>Paul designates himself as </a:t>
            </a:r>
            <a:r>
              <a:rPr lang="en-US" i="1" dirty="0" smtClean="0"/>
              <a:t>“an apostle of Jesus Christ by the will of God”</a:t>
            </a:r>
            <a:r>
              <a:rPr lang="en-US" dirty="0" smtClean="0"/>
              <a:t>, which will be one of the chief themes of the epistle.</a:t>
            </a:r>
          </a:p>
          <a:p>
            <a:r>
              <a:rPr lang="en-US" dirty="0" smtClean="0"/>
              <a:t>Timothy is included as a </a:t>
            </a:r>
            <a:r>
              <a:rPr lang="en-US" i="1" dirty="0" smtClean="0"/>
              <a:t>“brother”</a:t>
            </a:r>
            <a:r>
              <a:rPr lang="en-US" dirty="0" smtClean="0"/>
              <a:t>, but not an </a:t>
            </a:r>
            <a:r>
              <a:rPr lang="en-US" i="1" dirty="0" smtClean="0"/>
              <a:t>“apostle”</a:t>
            </a:r>
            <a:r>
              <a:rPr lang="en-US" dirty="0" smtClean="0"/>
              <a:t>.</a:t>
            </a:r>
          </a:p>
          <a:p>
            <a:r>
              <a:rPr lang="en-US" dirty="0" smtClean="0"/>
              <a:t>Corinthians were still a </a:t>
            </a:r>
            <a:r>
              <a:rPr lang="en-US" i="1" dirty="0" smtClean="0"/>
              <a:t>“church of God”</a:t>
            </a:r>
            <a:r>
              <a:rPr lang="en-US" dirty="0" smtClean="0"/>
              <a:t>, but for how long?</a:t>
            </a:r>
          </a:p>
          <a:p>
            <a:endParaRPr lang="en-US" dirty="0"/>
          </a:p>
        </p:txBody>
      </p:sp>
    </p:spTree>
    <p:extLst>
      <p:ext uri="{BB962C8B-B14F-4D97-AF65-F5344CB8AC3E}">
        <p14:creationId xmlns:p14="http://schemas.microsoft.com/office/powerpoint/2010/main" val="18996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Tie-In</a:t>
            </a:r>
            <a:endParaRPr lang="en-US" dirty="0"/>
          </a:p>
        </p:txBody>
      </p:sp>
      <p:sp>
        <p:nvSpPr>
          <p:cNvPr id="3" name="Content Placeholder 2"/>
          <p:cNvSpPr>
            <a:spLocks noGrp="1"/>
          </p:cNvSpPr>
          <p:nvPr>
            <p:ph idx="1"/>
          </p:nvPr>
        </p:nvSpPr>
        <p:spPr/>
        <p:txBody>
          <a:bodyPr/>
          <a:lstStyle/>
          <a:p>
            <a:pPr>
              <a:spcBef>
                <a:spcPts val="200"/>
              </a:spcBef>
            </a:pPr>
            <a:r>
              <a:rPr lang="en-US" dirty="0" smtClean="0"/>
              <a:t>What does chapters </a:t>
            </a:r>
            <a:r>
              <a:rPr lang="en-US" b="1" dirty="0" smtClean="0">
                <a:solidFill>
                  <a:schemeClr val="accent1"/>
                </a:solidFill>
              </a:rPr>
              <a:t>8-9</a:t>
            </a:r>
            <a:r>
              <a:rPr lang="en-US" dirty="0" smtClean="0"/>
              <a:t> have to do with </a:t>
            </a:r>
            <a:r>
              <a:rPr lang="en-US" b="1" dirty="0" smtClean="0">
                <a:solidFill>
                  <a:schemeClr val="accent1"/>
                </a:solidFill>
              </a:rPr>
              <a:t>1-7</a:t>
            </a:r>
            <a:r>
              <a:rPr lang="en-US" dirty="0" smtClean="0"/>
              <a:t> or </a:t>
            </a:r>
            <a:r>
              <a:rPr lang="en-US" b="1" dirty="0" smtClean="0">
                <a:solidFill>
                  <a:schemeClr val="accent1"/>
                </a:solidFill>
              </a:rPr>
              <a:t>10-13</a:t>
            </a:r>
            <a:r>
              <a:rPr lang="en-US" dirty="0" smtClean="0"/>
              <a:t>?</a:t>
            </a:r>
          </a:p>
          <a:p>
            <a:pPr>
              <a:spcBef>
                <a:spcPts val="200"/>
              </a:spcBef>
            </a:pPr>
            <a:r>
              <a:rPr lang="en-US" dirty="0" smtClean="0"/>
              <a:t>Church matters are often complicated – multiple ongoing issues.</a:t>
            </a:r>
          </a:p>
          <a:p>
            <a:pPr>
              <a:spcBef>
                <a:spcPts val="200"/>
              </a:spcBef>
            </a:pPr>
            <a:r>
              <a:rPr lang="en-US" dirty="0" smtClean="0"/>
              <a:t>At least some Corinthians were apparently delaying, minimizing gift.</a:t>
            </a:r>
          </a:p>
          <a:p>
            <a:pPr>
              <a:spcBef>
                <a:spcPts val="200"/>
              </a:spcBef>
            </a:pPr>
            <a:r>
              <a:rPr lang="en-US" dirty="0" smtClean="0"/>
              <a:t>Would Judaizing false apostles and teachers – who demanded pay from Corinth – have wanted money </a:t>
            </a:r>
            <a:r>
              <a:rPr lang="en-US" b="1" i="1" dirty="0" smtClean="0"/>
              <a:t>leaving</a:t>
            </a:r>
            <a:r>
              <a:rPr lang="en-US" dirty="0" smtClean="0"/>
              <a:t> the congregation?</a:t>
            </a:r>
          </a:p>
          <a:p>
            <a:pPr>
              <a:spcBef>
                <a:spcPts val="200"/>
              </a:spcBef>
            </a:pPr>
            <a:r>
              <a:rPr lang="en-US" dirty="0" smtClean="0"/>
              <a:t>Even if they tolerated it, would they have wanted </a:t>
            </a:r>
            <a:r>
              <a:rPr lang="en-US" b="1" i="1" dirty="0" smtClean="0"/>
              <a:t>Paul</a:t>
            </a:r>
            <a:r>
              <a:rPr lang="en-US" dirty="0" smtClean="0"/>
              <a:t> to administer (i.e., carry) the gift back to Jerusalem … or </a:t>
            </a:r>
            <a:r>
              <a:rPr lang="en-US" b="1" i="1" dirty="0" smtClean="0"/>
              <a:t>themselves</a:t>
            </a:r>
            <a:r>
              <a:rPr lang="en-US" dirty="0" smtClean="0"/>
              <a:t>?</a:t>
            </a:r>
          </a:p>
          <a:p>
            <a:pPr>
              <a:spcBef>
                <a:spcPts val="200"/>
              </a:spcBef>
            </a:pPr>
            <a:r>
              <a:rPr lang="en-US" dirty="0" smtClean="0"/>
              <a:t>If they carried the contribution, would they have </a:t>
            </a:r>
            <a:r>
              <a:rPr lang="en-US" i="1" dirty="0" smtClean="0"/>
              <a:t>“provided honorable things … in the sight of men”, </a:t>
            </a:r>
            <a:r>
              <a:rPr lang="en-US" dirty="0" smtClean="0"/>
              <a:t>or as </a:t>
            </a:r>
            <a:r>
              <a:rPr lang="en-US" i="1" dirty="0" smtClean="0"/>
              <a:t>“peddlers” </a:t>
            </a:r>
            <a:r>
              <a:rPr lang="en-US" dirty="0" smtClean="0"/>
              <a:t>would they steal?</a:t>
            </a:r>
          </a:p>
          <a:p>
            <a:pPr>
              <a:spcBef>
                <a:spcPts val="200"/>
              </a:spcBef>
            </a:pPr>
            <a:r>
              <a:rPr lang="en-US" dirty="0" smtClean="0"/>
              <a:t>Would they have been concerned about the </a:t>
            </a:r>
            <a:r>
              <a:rPr lang="en-US" b="1" i="1" dirty="0" smtClean="0"/>
              <a:t>spiritual</a:t>
            </a:r>
            <a:r>
              <a:rPr lang="en-US" dirty="0" smtClean="0"/>
              <a:t> relationship?</a:t>
            </a:r>
            <a:endParaRPr lang="en-US" dirty="0"/>
          </a:p>
        </p:txBody>
      </p:sp>
    </p:spTree>
    <p:extLst>
      <p:ext uri="{BB962C8B-B14F-4D97-AF65-F5344CB8AC3E}">
        <p14:creationId xmlns:p14="http://schemas.microsoft.com/office/powerpoint/2010/main" val="35349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“Had Seen the Grace of God”</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a:pPr>
            <a:r>
              <a:rPr lang="en-US" dirty="0"/>
              <a:t>How did the Macedonians’ reaction manifest the </a:t>
            </a:r>
            <a:r>
              <a:rPr lang="en-US" i="1" dirty="0"/>
              <a:t>“grace of God</a:t>
            </a:r>
            <a:r>
              <a:rPr lang="en-US" i="1" dirty="0" smtClean="0"/>
              <a:t>”</a:t>
            </a:r>
            <a:r>
              <a:rPr lang="en-US" dirty="0" smtClean="0"/>
              <a:t>?</a:t>
            </a:r>
          </a:p>
          <a:p>
            <a:pPr marL="0" lvl="0" indent="0">
              <a:lnSpc>
                <a:spcPct val="95000"/>
              </a:lnSpc>
              <a:spcBef>
                <a:spcPts val="0"/>
              </a:spcBef>
              <a:buNone/>
            </a:pPr>
            <a:r>
              <a:rPr lang="en-US" i="1" dirty="0"/>
              <a:t>Moreover, brethren, </a:t>
            </a:r>
            <a:r>
              <a:rPr lang="en-US" b="1" i="1" dirty="0"/>
              <a:t>we make known to you </a:t>
            </a:r>
            <a:r>
              <a:rPr lang="en-US" b="1" i="1" u="sng" dirty="0"/>
              <a:t>the grace of God bestowed</a:t>
            </a:r>
            <a:r>
              <a:rPr lang="en-US" b="1" i="1" dirty="0"/>
              <a:t> on the churches of Macedonia</a:t>
            </a:r>
            <a:r>
              <a:rPr lang="en-US" i="1" dirty="0" smtClean="0"/>
              <a:t>:  </a:t>
            </a:r>
            <a:r>
              <a:rPr lang="en-US" b="1" i="1" u="sng" dirty="0" smtClean="0"/>
              <a:t>that</a:t>
            </a:r>
            <a:r>
              <a:rPr lang="en-US" b="1" i="1" dirty="0" smtClean="0"/>
              <a:t> </a:t>
            </a:r>
            <a:r>
              <a:rPr lang="en-US" b="1" i="1" dirty="0"/>
              <a:t>in a </a:t>
            </a:r>
            <a:r>
              <a:rPr lang="en-US" b="1" i="1" baseline="30000" dirty="0" smtClean="0">
                <a:solidFill>
                  <a:schemeClr val="accent1"/>
                </a:solidFill>
              </a:rPr>
              <a:t>1</a:t>
            </a:r>
            <a:r>
              <a:rPr lang="en-US" b="1" i="1" dirty="0" smtClean="0"/>
              <a:t>great </a:t>
            </a:r>
            <a:r>
              <a:rPr lang="en-US" b="1" i="1" dirty="0"/>
              <a:t>trial of affliction </a:t>
            </a:r>
            <a:r>
              <a:rPr lang="en-US" i="1" dirty="0"/>
              <a:t>the </a:t>
            </a:r>
            <a:r>
              <a:rPr lang="en-US" b="1" i="1" baseline="30000" dirty="0" smtClean="0">
                <a:solidFill>
                  <a:schemeClr val="accent1"/>
                </a:solidFill>
              </a:rPr>
              <a:t>2a</a:t>
            </a:r>
            <a:r>
              <a:rPr lang="en-US" b="1" i="1" dirty="0" smtClean="0"/>
              <a:t>abundance </a:t>
            </a:r>
            <a:r>
              <a:rPr lang="en-US" b="1" i="1" dirty="0"/>
              <a:t>of their joy </a:t>
            </a:r>
            <a:r>
              <a:rPr lang="en-US" i="1" dirty="0"/>
              <a:t>and </a:t>
            </a:r>
            <a:r>
              <a:rPr lang="en-US" b="1" i="1" baseline="30000" dirty="0" smtClean="0">
                <a:solidFill>
                  <a:schemeClr val="accent1"/>
                </a:solidFill>
              </a:rPr>
              <a:t>2b</a:t>
            </a:r>
            <a:r>
              <a:rPr lang="en-US" b="1" i="1" dirty="0" smtClean="0"/>
              <a:t>their </a:t>
            </a:r>
            <a:r>
              <a:rPr lang="en-US" b="1" i="1" dirty="0"/>
              <a:t>deep poverty </a:t>
            </a:r>
            <a:r>
              <a:rPr lang="en-US" b="1" i="1" u="sng" dirty="0"/>
              <a:t>abounded</a:t>
            </a:r>
            <a:r>
              <a:rPr lang="en-US" i="1" dirty="0"/>
              <a:t> </a:t>
            </a:r>
            <a:r>
              <a:rPr lang="en-US" b="1" i="1" dirty="0"/>
              <a:t>in the </a:t>
            </a:r>
            <a:r>
              <a:rPr lang="en-US" b="1" i="1" baseline="30000" dirty="0" smtClean="0">
                <a:solidFill>
                  <a:schemeClr val="accent1"/>
                </a:solidFill>
              </a:rPr>
              <a:t>3</a:t>
            </a:r>
            <a:r>
              <a:rPr lang="en-US" b="1" i="1" u="sng" dirty="0" smtClean="0"/>
              <a:t>riches </a:t>
            </a:r>
            <a:r>
              <a:rPr lang="en-US" b="1" i="1" u="sng" dirty="0"/>
              <a:t>of their </a:t>
            </a:r>
            <a:r>
              <a:rPr lang="en-US" b="1" i="1" u="sng" dirty="0" smtClean="0"/>
              <a:t>liberality</a:t>
            </a:r>
            <a:r>
              <a:rPr lang="en-US" i="1" dirty="0"/>
              <a:t>. </a:t>
            </a:r>
            <a:r>
              <a:rPr lang="en-US" dirty="0" smtClean="0"/>
              <a:t>(</a:t>
            </a:r>
            <a:r>
              <a:rPr lang="en-US" b="1" dirty="0" smtClean="0">
                <a:solidFill>
                  <a:schemeClr val="accent1"/>
                </a:solidFill>
              </a:rPr>
              <a:t>8:1-2</a:t>
            </a:r>
            <a:r>
              <a:rPr lang="en-US" dirty="0" smtClean="0"/>
              <a:t>)</a:t>
            </a:r>
          </a:p>
          <a:p>
            <a:pPr>
              <a:lnSpc>
                <a:spcPct val="95000"/>
              </a:lnSpc>
              <a:spcBef>
                <a:spcPts val="0"/>
              </a:spcBef>
            </a:pPr>
            <a:r>
              <a:rPr lang="en-US" dirty="0" smtClean="0"/>
              <a:t>God’s grace is </a:t>
            </a:r>
            <a:r>
              <a:rPr lang="en-US" b="1" i="1" dirty="0" smtClean="0"/>
              <a:t>evident</a:t>
            </a:r>
            <a:r>
              <a:rPr lang="en-US" dirty="0" smtClean="0"/>
              <a:t> in transformation and obedience (</a:t>
            </a:r>
            <a:r>
              <a:rPr lang="en-US" b="1" dirty="0">
                <a:solidFill>
                  <a:schemeClr val="accent1"/>
                </a:solidFill>
              </a:rPr>
              <a:t>Acts 11:23</a:t>
            </a:r>
            <a:r>
              <a:rPr lang="en-US" dirty="0" smtClean="0"/>
              <a:t>).</a:t>
            </a:r>
          </a:p>
          <a:p>
            <a:pPr>
              <a:lnSpc>
                <a:spcPct val="95000"/>
              </a:lnSpc>
              <a:spcBef>
                <a:spcPts val="0"/>
              </a:spcBef>
            </a:pPr>
            <a:r>
              <a:rPr lang="en-US" dirty="0" smtClean="0"/>
              <a:t>God’s grace (</a:t>
            </a:r>
            <a:r>
              <a:rPr lang="en-US" b="1" i="1" dirty="0" smtClean="0"/>
              <a:t>hope</a:t>
            </a:r>
            <a:r>
              <a:rPr lang="en-US" dirty="0" smtClean="0"/>
              <a:t> of gospel) provided </a:t>
            </a:r>
            <a:r>
              <a:rPr lang="en-US" b="1" i="1" dirty="0" smtClean="0"/>
              <a:t>joy</a:t>
            </a:r>
            <a:r>
              <a:rPr lang="en-US" dirty="0" smtClean="0"/>
              <a:t> in affliction.</a:t>
            </a:r>
          </a:p>
          <a:p>
            <a:pPr>
              <a:lnSpc>
                <a:spcPct val="95000"/>
              </a:lnSpc>
              <a:spcBef>
                <a:spcPts val="0"/>
              </a:spcBef>
            </a:pPr>
            <a:r>
              <a:rPr lang="en-US" dirty="0" smtClean="0"/>
              <a:t>God’s grace (</a:t>
            </a:r>
            <a:r>
              <a:rPr lang="en-US" b="1" i="1" dirty="0" smtClean="0"/>
              <a:t>love</a:t>
            </a:r>
            <a:r>
              <a:rPr lang="en-US" dirty="0" smtClean="0"/>
              <a:t> of God) provided </a:t>
            </a:r>
            <a:r>
              <a:rPr lang="en-US" b="1" i="1" dirty="0" smtClean="0"/>
              <a:t>sacrificial</a:t>
            </a:r>
            <a:r>
              <a:rPr lang="en-US" dirty="0" smtClean="0"/>
              <a:t> </a:t>
            </a:r>
            <a:r>
              <a:rPr lang="en-US" b="1" i="1" dirty="0" smtClean="0"/>
              <a:t>liberality</a:t>
            </a:r>
            <a:r>
              <a:rPr lang="en-US" dirty="0" smtClean="0"/>
              <a:t> in poverty.</a:t>
            </a:r>
          </a:p>
          <a:p>
            <a:pPr>
              <a:lnSpc>
                <a:spcPct val="95000"/>
              </a:lnSpc>
              <a:spcBef>
                <a:spcPts val="0"/>
              </a:spcBef>
            </a:pPr>
            <a:r>
              <a:rPr lang="en-US" dirty="0" smtClean="0"/>
              <a:t>Why else would someone </a:t>
            </a:r>
            <a:r>
              <a:rPr lang="en-US" b="1" i="1" dirty="0" smtClean="0"/>
              <a:t>give</a:t>
            </a:r>
            <a:r>
              <a:rPr lang="en-US" dirty="0" smtClean="0"/>
              <a:t> deeply, when everyone else was unjustly </a:t>
            </a:r>
            <a:r>
              <a:rPr lang="en-US" b="1" i="1" dirty="0" smtClean="0"/>
              <a:t>taking</a:t>
            </a:r>
            <a:r>
              <a:rPr lang="en-US" dirty="0" smtClean="0"/>
              <a:t> from them?</a:t>
            </a:r>
          </a:p>
          <a:p>
            <a:pPr>
              <a:lnSpc>
                <a:spcPct val="95000"/>
              </a:lnSpc>
              <a:spcBef>
                <a:spcPts val="0"/>
              </a:spcBef>
            </a:pPr>
            <a:r>
              <a:rPr lang="en-US" b="1" dirty="0" smtClean="0"/>
              <a:t>Focus: </a:t>
            </a:r>
            <a:r>
              <a:rPr lang="en-US" dirty="0" smtClean="0"/>
              <a:t>Their sacrifice and suffering was </a:t>
            </a:r>
            <a:r>
              <a:rPr lang="en-US" b="1" i="1" dirty="0" smtClean="0"/>
              <a:t>nothing </a:t>
            </a:r>
            <a:r>
              <a:rPr lang="en-US" b="1" i="1" u="sng" dirty="0" smtClean="0"/>
              <a:t>compared</a:t>
            </a:r>
            <a:r>
              <a:rPr lang="en-US" b="1" i="1" dirty="0" smtClean="0"/>
              <a:t> </a:t>
            </a:r>
            <a:r>
              <a:rPr lang="en-US" dirty="0" smtClean="0"/>
              <a:t>to Jesus’.</a:t>
            </a:r>
            <a:endParaRPr lang="en-US" dirty="0"/>
          </a:p>
        </p:txBody>
      </p:sp>
    </p:spTree>
    <p:extLst>
      <p:ext uri="{BB962C8B-B14F-4D97-AF65-F5344CB8AC3E}">
        <p14:creationId xmlns:p14="http://schemas.microsoft.com/office/powerpoint/2010/main" val="15998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“See … Not </a:t>
            </a:r>
            <a:r>
              <a:rPr lang="en-US" i="1" dirty="0"/>
              <a:t>M</a:t>
            </a:r>
            <a:r>
              <a:rPr lang="en-US" i="1" dirty="0" smtClean="0"/>
              <a:t>any </a:t>
            </a:r>
            <a:r>
              <a:rPr lang="en-US" i="1" dirty="0"/>
              <a:t>N</a:t>
            </a:r>
            <a:r>
              <a:rPr lang="en-US" i="1" dirty="0" smtClean="0"/>
              <a:t>oble”</a:t>
            </a:r>
            <a:endParaRPr lang="en-US"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smtClean="0"/>
              <a:t>… </a:t>
            </a:r>
            <a:r>
              <a:rPr lang="en-US" i="1" dirty="0"/>
              <a:t>that </a:t>
            </a:r>
            <a:r>
              <a:rPr lang="en-US" b="1" i="1" dirty="0"/>
              <a:t>in a great trial of affliction </a:t>
            </a:r>
            <a:r>
              <a:rPr lang="en-US" i="1" dirty="0"/>
              <a:t>the abundance of their joy and </a:t>
            </a:r>
            <a:r>
              <a:rPr lang="en-US" b="1" i="1" u="sng" dirty="0"/>
              <a:t>their deep poverty abounded</a:t>
            </a:r>
            <a:r>
              <a:rPr lang="en-US" b="1" i="1" dirty="0"/>
              <a:t> in the riches of their liberality</a:t>
            </a:r>
            <a:r>
              <a:rPr lang="en-US" i="1" dirty="0" smtClean="0"/>
              <a:t>.  For </a:t>
            </a:r>
            <a:r>
              <a:rPr lang="en-US" i="1" dirty="0"/>
              <a:t>I bear witness that </a:t>
            </a:r>
            <a:r>
              <a:rPr lang="en-US" b="1" i="1" dirty="0"/>
              <a:t>according to their ability</a:t>
            </a:r>
            <a:r>
              <a:rPr lang="en-US" i="1" dirty="0"/>
              <a:t>, yes, and </a:t>
            </a:r>
            <a:r>
              <a:rPr lang="en-US" b="1" i="1" dirty="0"/>
              <a:t>beyond their ability, they were freely willing</a:t>
            </a:r>
            <a:r>
              <a:rPr lang="en-US" i="1" dirty="0"/>
              <a:t>, </a:t>
            </a:r>
            <a:r>
              <a:rPr lang="en-US" dirty="0" smtClean="0"/>
              <a:t>(</a:t>
            </a:r>
            <a:r>
              <a:rPr lang="en-US" b="1" dirty="0" smtClean="0">
                <a:solidFill>
                  <a:schemeClr val="accent1"/>
                </a:solidFill>
              </a:rPr>
              <a:t>8:2-3</a:t>
            </a:r>
            <a:r>
              <a:rPr lang="en-US" dirty="0" smtClean="0"/>
              <a:t>)</a:t>
            </a:r>
            <a:endParaRPr lang="en-US" dirty="0"/>
          </a:p>
          <a:p>
            <a:pPr marL="227013" lvl="0" indent="-227013">
              <a:lnSpc>
                <a:spcPct val="95000"/>
              </a:lnSpc>
              <a:spcBef>
                <a:spcPts val="0"/>
              </a:spcBef>
              <a:buFont typeface="+mj-lt"/>
              <a:buAutoNum type="arabicPeriod" startAt="2"/>
            </a:pPr>
            <a:r>
              <a:rPr lang="en-US" dirty="0" smtClean="0"/>
              <a:t>How </a:t>
            </a:r>
            <a:r>
              <a:rPr lang="en-US" dirty="0"/>
              <a:t>can </a:t>
            </a:r>
            <a:r>
              <a:rPr lang="en-US" i="1" dirty="0"/>
              <a:t>“deep poverty” </a:t>
            </a:r>
            <a:r>
              <a:rPr lang="en-US" dirty="0"/>
              <a:t>promote one to</a:t>
            </a:r>
            <a:r>
              <a:rPr lang="en-US" i="1" dirty="0"/>
              <a:t> “abound in the riches … of liberality</a:t>
            </a:r>
            <a:r>
              <a:rPr lang="en-US" i="1" dirty="0" smtClean="0"/>
              <a:t>”</a:t>
            </a:r>
            <a:r>
              <a:rPr lang="en-US" dirty="0" smtClean="0"/>
              <a:t>?</a:t>
            </a:r>
          </a:p>
          <a:p>
            <a:pPr>
              <a:lnSpc>
                <a:spcPct val="95000"/>
              </a:lnSpc>
              <a:spcBef>
                <a:spcPts val="0"/>
              </a:spcBef>
            </a:pPr>
            <a:r>
              <a:rPr lang="en-US" dirty="0" smtClean="0"/>
              <a:t>The more we have, the easier it becomes to place our </a:t>
            </a:r>
            <a:r>
              <a:rPr lang="en-US" b="1" i="1" dirty="0" smtClean="0"/>
              <a:t>trust</a:t>
            </a:r>
            <a:r>
              <a:rPr lang="en-US" dirty="0" smtClean="0"/>
              <a:t> in our </a:t>
            </a:r>
            <a:r>
              <a:rPr lang="en-US" b="1" i="1" dirty="0" smtClean="0"/>
              <a:t>things</a:t>
            </a:r>
            <a:r>
              <a:rPr lang="en-US" dirty="0" smtClean="0"/>
              <a:t>.  So, the harder it becomes to sacrifice </a:t>
            </a:r>
            <a:r>
              <a:rPr lang="en-US" b="1" i="1" dirty="0" smtClean="0"/>
              <a:t>them</a:t>
            </a:r>
            <a:r>
              <a:rPr lang="en-US" dirty="0" smtClean="0"/>
              <a:t> (</a:t>
            </a:r>
            <a:r>
              <a:rPr lang="en-US" b="1" dirty="0" smtClean="0">
                <a:solidFill>
                  <a:schemeClr val="accent1"/>
                </a:solidFill>
              </a:rPr>
              <a:t>I Cor. 1:26-29</a:t>
            </a:r>
            <a:r>
              <a:rPr lang="en-US" dirty="0" smtClean="0"/>
              <a:t>).</a:t>
            </a:r>
            <a:endParaRPr lang="en-US" dirty="0"/>
          </a:p>
          <a:p>
            <a:pPr>
              <a:lnSpc>
                <a:spcPct val="95000"/>
              </a:lnSpc>
              <a:spcBef>
                <a:spcPts val="0"/>
              </a:spcBef>
            </a:pPr>
            <a:r>
              <a:rPr lang="en-US" dirty="0" smtClean="0"/>
              <a:t>Often – not always – those </a:t>
            </a:r>
            <a:r>
              <a:rPr lang="en-US" b="1" i="1" u="sng" dirty="0" smtClean="0"/>
              <a:t>already</a:t>
            </a:r>
            <a:r>
              <a:rPr lang="en-US" dirty="0" smtClean="0"/>
              <a:t> </a:t>
            </a:r>
            <a:r>
              <a:rPr lang="en-US" b="1" i="1" dirty="0" smtClean="0"/>
              <a:t>humbled</a:t>
            </a:r>
            <a:r>
              <a:rPr lang="en-US" dirty="0" smtClean="0"/>
              <a:t> may more easily humble themselves, because they do </a:t>
            </a:r>
            <a:r>
              <a:rPr lang="en-US" b="1" i="1" u="sng" dirty="0" smtClean="0"/>
              <a:t>not</a:t>
            </a:r>
            <a:r>
              <a:rPr lang="en-US" dirty="0" smtClean="0"/>
              <a:t> think so highly of themselves.</a:t>
            </a:r>
          </a:p>
          <a:p>
            <a:pPr>
              <a:lnSpc>
                <a:spcPct val="95000"/>
              </a:lnSpc>
              <a:spcBef>
                <a:spcPts val="0"/>
              </a:spcBef>
            </a:pPr>
            <a:r>
              <a:rPr lang="en-US" i="1" dirty="0" smtClean="0"/>
              <a:t>“Poor widow has put in more than all …”</a:t>
            </a:r>
            <a:r>
              <a:rPr lang="en-US" dirty="0" smtClean="0"/>
              <a:t> (</a:t>
            </a:r>
            <a:r>
              <a:rPr lang="en-US" b="1" dirty="0" smtClean="0">
                <a:solidFill>
                  <a:schemeClr val="accent1"/>
                </a:solidFill>
              </a:rPr>
              <a:t>Luke 21:1-4</a:t>
            </a:r>
            <a:r>
              <a:rPr lang="en-US" dirty="0" smtClean="0"/>
              <a:t>).</a:t>
            </a:r>
            <a:endParaRPr lang="en-US" dirty="0"/>
          </a:p>
        </p:txBody>
      </p:sp>
    </p:spTree>
    <p:extLst>
      <p:ext uri="{BB962C8B-B14F-4D97-AF65-F5344CB8AC3E}">
        <p14:creationId xmlns:p14="http://schemas.microsoft.com/office/powerpoint/2010/main" val="38197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t>
            </a:r>
            <a:r>
              <a:rPr lang="en-US" i="1" u="sng" dirty="0" smtClean="0"/>
              <a:t>First</a:t>
            </a:r>
            <a:r>
              <a:rPr lang="en-US" i="1" dirty="0" smtClean="0"/>
              <a:t> gave </a:t>
            </a:r>
            <a:r>
              <a:rPr lang="en-US" i="1" dirty="0"/>
              <a:t>t</a:t>
            </a:r>
            <a:r>
              <a:rPr lang="en-US" i="1" dirty="0" smtClean="0"/>
              <a:t>hemselves to the Lord”</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startAt="3"/>
            </a:pPr>
            <a:r>
              <a:rPr lang="en-US" dirty="0" smtClean="0"/>
              <a:t>What else did the Macedonians give beside </a:t>
            </a:r>
            <a:r>
              <a:rPr lang="en-US" i="1" dirty="0" smtClean="0"/>
              <a:t>“the gift”</a:t>
            </a:r>
            <a:r>
              <a:rPr lang="en-US" dirty="0" smtClean="0"/>
              <a:t>?</a:t>
            </a:r>
          </a:p>
          <a:p>
            <a:pPr marL="0" lvl="0" indent="0">
              <a:lnSpc>
                <a:spcPct val="95000"/>
              </a:lnSpc>
              <a:spcBef>
                <a:spcPts val="0"/>
              </a:spcBef>
              <a:buNone/>
            </a:pPr>
            <a:r>
              <a:rPr lang="en-US" i="1" dirty="0" smtClean="0"/>
              <a:t>For I bear witness that according to their ability, yes, and beyond their ability, </a:t>
            </a:r>
            <a:r>
              <a:rPr lang="en-US" b="1" i="1" dirty="0" smtClean="0"/>
              <a:t>they were </a:t>
            </a:r>
            <a:r>
              <a:rPr lang="en-US" b="1" i="1" u="sng" dirty="0" smtClean="0"/>
              <a:t>freely willing</a:t>
            </a:r>
            <a:r>
              <a:rPr lang="en-US" b="1" i="1" dirty="0" smtClean="0"/>
              <a:t>, </a:t>
            </a:r>
            <a:r>
              <a:rPr lang="en-US" b="1" i="1" u="sng" dirty="0" smtClean="0"/>
              <a:t>imploring</a:t>
            </a:r>
            <a:r>
              <a:rPr lang="en-US" b="1" i="1" dirty="0" smtClean="0"/>
              <a:t> us with </a:t>
            </a:r>
            <a:r>
              <a:rPr lang="en-US" b="1" i="1" u="sng" dirty="0" smtClean="0"/>
              <a:t>much urgency</a:t>
            </a:r>
            <a:r>
              <a:rPr lang="en-US" b="1" i="1" dirty="0" smtClean="0"/>
              <a:t> </a:t>
            </a:r>
            <a:r>
              <a:rPr lang="en-US" i="1" dirty="0" smtClean="0"/>
              <a:t>that we would receive the gift and </a:t>
            </a:r>
            <a:r>
              <a:rPr lang="en-US" b="1" i="1" dirty="0" smtClean="0"/>
              <a:t>the </a:t>
            </a:r>
            <a:r>
              <a:rPr lang="en-US" b="1" i="1" u="sng" dirty="0" smtClean="0"/>
              <a:t>fellowship</a:t>
            </a:r>
            <a:r>
              <a:rPr lang="en-US" b="1" i="1" dirty="0" smtClean="0"/>
              <a:t> of the ministering to the saints</a:t>
            </a:r>
            <a:r>
              <a:rPr lang="en-US" i="1" dirty="0" smtClean="0"/>
              <a:t>.  And not only as we had hoped, but </a:t>
            </a:r>
            <a:r>
              <a:rPr lang="en-US" b="1" i="1" dirty="0" smtClean="0"/>
              <a:t>they </a:t>
            </a:r>
            <a:r>
              <a:rPr lang="en-US" b="1" i="1" u="sng" dirty="0" smtClean="0"/>
              <a:t>first</a:t>
            </a:r>
            <a:r>
              <a:rPr lang="en-US" b="1" i="1" dirty="0" smtClean="0"/>
              <a:t> gave </a:t>
            </a:r>
            <a:r>
              <a:rPr lang="en-US" b="1" i="1" u="sng" dirty="0" smtClean="0"/>
              <a:t>themselves to the Lord</a:t>
            </a:r>
            <a:r>
              <a:rPr lang="en-US" i="1" dirty="0" smtClean="0"/>
              <a:t>, and </a:t>
            </a:r>
            <a:r>
              <a:rPr lang="en-US" b="1" i="1" u="sng" dirty="0" smtClean="0"/>
              <a:t>then</a:t>
            </a:r>
            <a:r>
              <a:rPr lang="en-US" b="1" i="1" dirty="0" smtClean="0"/>
              <a:t> to us by the will of God</a:t>
            </a:r>
            <a:r>
              <a:rPr lang="en-US" i="1" dirty="0" smtClean="0"/>
              <a:t>. </a:t>
            </a:r>
            <a:r>
              <a:rPr lang="en-US" dirty="0" smtClean="0"/>
              <a:t>(</a:t>
            </a:r>
            <a:r>
              <a:rPr lang="en-US" b="1" dirty="0" smtClean="0">
                <a:solidFill>
                  <a:schemeClr val="accent1"/>
                </a:solidFill>
              </a:rPr>
              <a:t>8:3-5</a:t>
            </a:r>
            <a:r>
              <a:rPr lang="en-US" dirty="0" smtClean="0"/>
              <a:t>)</a:t>
            </a:r>
          </a:p>
          <a:p>
            <a:pPr>
              <a:lnSpc>
                <a:spcPct val="95000"/>
              </a:lnSpc>
              <a:spcBef>
                <a:spcPts val="0"/>
              </a:spcBef>
            </a:pPr>
            <a:r>
              <a:rPr lang="en-US" dirty="0" smtClean="0"/>
              <a:t>Themselves!  They had given themselves </a:t>
            </a:r>
            <a:r>
              <a:rPr lang="en-US" b="1" i="1" u="sng" dirty="0"/>
              <a:t>first</a:t>
            </a:r>
            <a:r>
              <a:rPr lang="en-US" b="1" i="1" dirty="0"/>
              <a:t> </a:t>
            </a:r>
            <a:r>
              <a:rPr lang="en-US" b="1" i="1" dirty="0" smtClean="0"/>
              <a:t>to God</a:t>
            </a:r>
            <a:r>
              <a:rPr lang="en-US" dirty="0" smtClean="0"/>
              <a:t>!</a:t>
            </a:r>
          </a:p>
          <a:p>
            <a:pPr>
              <a:lnSpc>
                <a:spcPct val="95000"/>
              </a:lnSpc>
              <a:spcBef>
                <a:spcPts val="0"/>
              </a:spcBef>
            </a:pPr>
            <a:r>
              <a:rPr lang="en-US" dirty="0" smtClean="0"/>
              <a:t>Everything else followed naturally from that first commitment.</a:t>
            </a:r>
          </a:p>
          <a:p>
            <a:pPr>
              <a:lnSpc>
                <a:spcPct val="95000"/>
              </a:lnSpc>
              <a:spcBef>
                <a:spcPts val="0"/>
              </a:spcBef>
            </a:pPr>
            <a:r>
              <a:rPr lang="en-US" dirty="0" smtClean="0"/>
              <a:t>Have we given ourselves </a:t>
            </a:r>
            <a:r>
              <a:rPr lang="en-US" b="1" i="1" dirty="0" smtClean="0"/>
              <a:t>first</a:t>
            </a:r>
            <a:r>
              <a:rPr lang="en-US" dirty="0" smtClean="0"/>
              <a:t> to God – </a:t>
            </a:r>
            <a:r>
              <a:rPr lang="en-US" b="1" i="1" dirty="0" smtClean="0"/>
              <a:t>not</a:t>
            </a:r>
            <a:r>
              <a:rPr lang="en-US" dirty="0" smtClean="0"/>
              <a:t> to God, but </a:t>
            </a:r>
            <a:r>
              <a:rPr lang="en-US" b="1" i="1" dirty="0" smtClean="0"/>
              <a:t>first</a:t>
            </a:r>
            <a:r>
              <a:rPr lang="en-US" dirty="0" smtClean="0"/>
              <a:t> to God?</a:t>
            </a:r>
          </a:p>
          <a:p>
            <a:pPr>
              <a:lnSpc>
                <a:spcPct val="95000"/>
              </a:lnSpc>
              <a:spcBef>
                <a:spcPts val="0"/>
              </a:spcBef>
            </a:pPr>
            <a:r>
              <a:rPr lang="en-US" dirty="0" smtClean="0"/>
              <a:t>Macedonians </a:t>
            </a:r>
            <a:r>
              <a:rPr lang="en-US" b="1" i="1" dirty="0" smtClean="0"/>
              <a:t>desperately</a:t>
            </a:r>
            <a:r>
              <a:rPr lang="en-US" dirty="0" smtClean="0"/>
              <a:t> wanted to be a part (</a:t>
            </a:r>
            <a:r>
              <a:rPr lang="en-US" i="1" dirty="0" smtClean="0"/>
              <a:t>“imploring …much urgency …fellowship of the ministering”</a:t>
            </a:r>
            <a:r>
              <a:rPr lang="en-US" dirty="0" smtClean="0"/>
              <a:t>).  Do </a:t>
            </a:r>
            <a:r>
              <a:rPr lang="en-US" b="1" i="1" dirty="0" smtClean="0"/>
              <a:t>we</a:t>
            </a:r>
            <a:r>
              <a:rPr lang="en-US" dirty="0" smtClean="0"/>
              <a:t> want to be a part!?</a:t>
            </a:r>
            <a:endParaRPr lang="en-US" dirty="0"/>
          </a:p>
        </p:txBody>
      </p:sp>
    </p:spTree>
    <p:extLst>
      <p:ext uri="{BB962C8B-B14F-4D97-AF65-F5344CB8AC3E}">
        <p14:creationId xmlns:p14="http://schemas.microsoft.com/office/powerpoint/2010/main" val="21010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t>
            </a:r>
            <a:r>
              <a:rPr lang="en-US" i="1" u="sng" dirty="0"/>
              <a:t>First</a:t>
            </a:r>
            <a:r>
              <a:rPr lang="en-US" i="1" dirty="0"/>
              <a:t> gave themselves to the Lord”</a:t>
            </a:r>
            <a:endParaRPr lang="en-US" dirty="0"/>
          </a:p>
        </p:txBody>
      </p:sp>
      <p:sp>
        <p:nvSpPr>
          <p:cNvPr id="3" name="Content Placeholder 2"/>
          <p:cNvSpPr>
            <a:spLocks noGrp="1"/>
          </p:cNvSpPr>
          <p:nvPr>
            <p:ph idx="1"/>
          </p:nvPr>
        </p:nvSpPr>
        <p:spPr/>
        <p:txBody>
          <a:bodyPr/>
          <a:lstStyle/>
          <a:p>
            <a:pPr marL="227013" lvl="0" indent="-227013">
              <a:buFont typeface="+mj-lt"/>
              <a:buAutoNum type="arabicPeriod" startAt="4"/>
            </a:pPr>
            <a:r>
              <a:rPr lang="en-US" dirty="0"/>
              <a:t>How were the Macedonians able to give so abundantly (vs. 5)?</a:t>
            </a:r>
          </a:p>
          <a:p>
            <a:r>
              <a:rPr lang="en-US" dirty="0"/>
              <a:t>Themselves!  They had given themselves </a:t>
            </a:r>
            <a:r>
              <a:rPr lang="en-US" b="1" i="1" u="sng" dirty="0"/>
              <a:t>first</a:t>
            </a:r>
            <a:r>
              <a:rPr lang="en-US" b="1" i="1" dirty="0"/>
              <a:t> to God</a:t>
            </a:r>
            <a:r>
              <a:rPr lang="en-US" dirty="0"/>
              <a:t>!</a:t>
            </a:r>
          </a:p>
          <a:p>
            <a:r>
              <a:rPr lang="en-US" dirty="0" smtClean="0"/>
              <a:t>Redundant question … sorry!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734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“Abound in this grace also”</a:t>
            </a:r>
            <a:endParaRPr lang="en-US" i="1" dirty="0"/>
          </a:p>
        </p:txBody>
      </p:sp>
      <p:sp>
        <p:nvSpPr>
          <p:cNvPr id="3" name="Content Placeholder 2"/>
          <p:cNvSpPr>
            <a:spLocks noGrp="1"/>
          </p:cNvSpPr>
          <p:nvPr>
            <p:ph idx="1"/>
          </p:nvPr>
        </p:nvSpPr>
        <p:spPr/>
        <p:txBody>
          <a:bodyPr/>
          <a:lstStyle/>
          <a:p>
            <a:pPr marL="0" indent="0">
              <a:buNone/>
            </a:pPr>
            <a:r>
              <a:rPr lang="en-US" b="1" i="1" dirty="0"/>
              <a:t>So we urged Titus</a:t>
            </a:r>
            <a:r>
              <a:rPr lang="en-US" i="1" dirty="0"/>
              <a:t>, that as </a:t>
            </a:r>
            <a:r>
              <a:rPr lang="en-US" b="1" i="1" dirty="0"/>
              <a:t>he had begun</a:t>
            </a:r>
            <a:r>
              <a:rPr lang="en-US" i="1" dirty="0"/>
              <a:t>, so </a:t>
            </a:r>
            <a:r>
              <a:rPr lang="en-US" b="1" i="1" dirty="0"/>
              <a:t>he would also complete</a:t>
            </a:r>
            <a:r>
              <a:rPr lang="en-US" i="1" dirty="0"/>
              <a:t> this grace </a:t>
            </a:r>
            <a:r>
              <a:rPr lang="en-US" b="1" i="1" dirty="0"/>
              <a:t>in you as well</a:t>
            </a:r>
            <a:r>
              <a:rPr lang="en-US" i="1" dirty="0" smtClean="0"/>
              <a:t>.  But </a:t>
            </a:r>
            <a:r>
              <a:rPr lang="en-US" b="1" i="1" u="sng" dirty="0"/>
              <a:t>as you abound in </a:t>
            </a:r>
            <a:r>
              <a:rPr lang="en-US" b="1" i="1" u="sng" dirty="0" smtClean="0"/>
              <a:t>everything</a:t>
            </a:r>
            <a:r>
              <a:rPr lang="en-US" b="1" i="1" dirty="0" smtClean="0"/>
              <a:t> </a:t>
            </a:r>
            <a:r>
              <a:rPr lang="en-US" i="1" dirty="0" smtClean="0"/>
              <a:t>– </a:t>
            </a:r>
            <a:r>
              <a:rPr lang="en-US" b="1" i="1" dirty="0"/>
              <a:t>in faith, in speech, in knowledge, in all diligence, and in your love for </a:t>
            </a:r>
            <a:r>
              <a:rPr lang="en-US" b="1" i="1" dirty="0" smtClean="0"/>
              <a:t>us</a:t>
            </a:r>
            <a:r>
              <a:rPr lang="en-US" i="1" dirty="0" smtClean="0"/>
              <a:t> – </a:t>
            </a:r>
            <a:r>
              <a:rPr lang="en-US" b="1" i="1" u="sng" dirty="0" smtClean="0"/>
              <a:t>see </a:t>
            </a:r>
            <a:r>
              <a:rPr lang="en-US" b="1" i="1" u="sng" dirty="0"/>
              <a:t>that you abound in this grace also</a:t>
            </a:r>
            <a:r>
              <a:rPr lang="en-US" i="1" dirty="0"/>
              <a:t>. </a:t>
            </a:r>
            <a:r>
              <a:rPr lang="en-US" dirty="0" smtClean="0"/>
              <a:t>(</a:t>
            </a:r>
            <a:r>
              <a:rPr lang="en-US" b="1" dirty="0" smtClean="0">
                <a:solidFill>
                  <a:schemeClr val="accent1"/>
                </a:solidFill>
              </a:rPr>
              <a:t>8:6-7</a:t>
            </a:r>
            <a:r>
              <a:rPr lang="en-US" dirty="0" smtClean="0"/>
              <a:t>)</a:t>
            </a:r>
            <a:endParaRPr lang="en-US" dirty="0"/>
          </a:p>
          <a:p>
            <a:r>
              <a:rPr lang="en-US" dirty="0" smtClean="0"/>
              <a:t>Titus had apparently built a relationship with the Corinthians, serving as Paul’s helper with them (</a:t>
            </a:r>
            <a:r>
              <a:rPr lang="en-US" b="1" dirty="0" smtClean="0">
                <a:solidFill>
                  <a:schemeClr val="accent1"/>
                </a:solidFill>
              </a:rPr>
              <a:t>2:13; 7:13-14; 8:16, 23; 12:18</a:t>
            </a:r>
            <a:r>
              <a:rPr lang="en-US" dirty="0" smtClean="0"/>
              <a:t>).</a:t>
            </a:r>
          </a:p>
          <a:p>
            <a:r>
              <a:rPr lang="en-US" dirty="0" smtClean="0"/>
              <a:t>Although Titus </a:t>
            </a:r>
            <a:r>
              <a:rPr lang="en-US" b="1" i="1" dirty="0" smtClean="0"/>
              <a:t>may</a:t>
            </a:r>
            <a:r>
              <a:rPr lang="en-US" dirty="0" smtClean="0"/>
              <a:t> have been </a:t>
            </a:r>
            <a:r>
              <a:rPr lang="en-US" b="1" i="1" dirty="0" smtClean="0"/>
              <a:t>urged</a:t>
            </a:r>
            <a:r>
              <a:rPr lang="en-US" dirty="0" smtClean="0"/>
              <a:t> at first, he quickly outgrows it.</a:t>
            </a:r>
          </a:p>
          <a:p>
            <a:r>
              <a:rPr lang="en-US" dirty="0" smtClean="0"/>
              <a:t>The Corinthians had abounded in many spiritual graces and virtues.</a:t>
            </a:r>
          </a:p>
          <a:p>
            <a:r>
              <a:rPr lang="en-US" dirty="0" smtClean="0"/>
              <a:t>Although </a:t>
            </a:r>
            <a:r>
              <a:rPr lang="en-US" b="1" i="1" dirty="0" smtClean="0"/>
              <a:t>confident</a:t>
            </a:r>
            <a:r>
              <a:rPr lang="en-US" dirty="0" smtClean="0"/>
              <a:t>, Paul </a:t>
            </a:r>
            <a:r>
              <a:rPr lang="en-US" b="1" i="1" dirty="0" smtClean="0"/>
              <a:t>commands</a:t>
            </a:r>
            <a:r>
              <a:rPr lang="en-US" dirty="0" smtClean="0"/>
              <a:t> them to also develop, finish, and </a:t>
            </a:r>
            <a:r>
              <a:rPr lang="en-US" i="1" dirty="0" smtClean="0"/>
              <a:t>“abound in” </a:t>
            </a:r>
            <a:r>
              <a:rPr lang="en-US" dirty="0" smtClean="0"/>
              <a:t>this </a:t>
            </a:r>
            <a:r>
              <a:rPr lang="en-US" i="1" dirty="0" smtClean="0"/>
              <a:t>“grace”</a:t>
            </a:r>
            <a:r>
              <a:rPr lang="en-US" dirty="0" smtClean="0"/>
              <a:t> (i.e., virtue of liberal giving).</a:t>
            </a:r>
            <a:endParaRPr lang="en-US" dirty="0"/>
          </a:p>
        </p:txBody>
      </p:sp>
    </p:spTree>
    <p:extLst>
      <p:ext uri="{BB962C8B-B14F-4D97-AF65-F5344CB8AC3E}">
        <p14:creationId xmlns:p14="http://schemas.microsoft.com/office/powerpoint/2010/main" val="12195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“Testing the sincerity of your love”</a:t>
            </a:r>
            <a:endParaRPr lang="en-US"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5"/>
            </a:pPr>
            <a:r>
              <a:rPr lang="en-US" dirty="0" smtClean="0"/>
              <a:t>What did Paul mean, </a:t>
            </a:r>
            <a:r>
              <a:rPr lang="en-US" i="1" dirty="0" smtClean="0"/>
              <a:t>“I speak not by commandment”</a:t>
            </a:r>
            <a:r>
              <a:rPr lang="en-US" dirty="0" smtClean="0"/>
              <a:t> (vs. 8)?  Was he </a:t>
            </a:r>
            <a:r>
              <a:rPr lang="en-US" b="1" i="1" dirty="0" smtClean="0"/>
              <a:t>not</a:t>
            </a:r>
            <a:r>
              <a:rPr lang="en-US" dirty="0" smtClean="0"/>
              <a:t> giving a commandment?</a:t>
            </a:r>
          </a:p>
          <a:p>
            <a:pPr marL="0" lvl="0" indent="0">
              <a:lnSpc>
                <a:spcPct val="90000"/>
              </a:lnSpc>
              <a:spcBef>
                <a:spcPts val="0"/>
              </a:spcBef>
              <a:buNone/>
            </a:pPr>
            <a:r>
              <a:rPr lang="en-US" b="1" i="1" dirty="0" smtClean="0"/>
              <a:t>I </a:t>
            </a:r>
            <a:r>
              <a:rPr lang="en-US" b="1" i="1" dirty="0"/>
              <a:t>speak not by commandment</a:t>
            </a:r>
            <a:r>
              <a:rPr lang="en-US" i="1" dirty="0"/>
              <a:t>, but I am </a:t>
            </a:r>
            <a:r>
              <a:rPr lang="en-US" b="1" i="1" u="sng" dirty="0"/>
              <a:t>testing the sincerity of your love</a:t>
            </a:r>
            <a:r>
              <a:rPr lang="en-US" b="1" i="1" dirty="0"/>
              <a:t> by the diligence of others</a:t>
            </a:r>
            <a:r>
              <a:rPr lang="en-US" i="1" dirty="0"/>
              <a:t>. </a:t>
            </a:r>
            <a:r>
              <a:rPr lang="en-US" dirty="0" smtClean="0"/>
              <a:t>(</a:t>
            </a:r>
            <a:r>
              <a:rPr lang="en-US" b="1" dirty="0" smtClean="0">
                <a:solidFill>
                  <a:schemeClr val="accent1"/>
                </a:solidFill>
              </a:rPr>
              <a:t>8:8</a:t>
            </a:r>
            <a:r>
              <a:rPr lang="en-US" dirty="0" smtClean="0"/>
              <a:t>)</a:t>
            </a:r>
            <a:endParaRPr lang="en-US" dirty="0"/>
          </a:p>
          <a:p>
            <a:pPr>
              <a:lnSpc>
                <a:spcPct val="90000"/>
              </a:lnSpc>
              <a:spcBef>
                <a:spcPts val="0"/>
              </a:spcBef>
            </a:pPr>
            <a:r>
              <a:rPr lang="en-US" dirty="0" smtClean="0"/>
              <a:t>Taking up a collection, a weekly contribution absolutely was </a:t>
            </a:r>
            <a:r>
              <a:rPr lang="en-US" dirty="0"/>
              <a:t>a </a:t>
            </a:r>
            <a:r>
              <a:rPr lang="en-US" b="1" i="1" dirty="0"/>
              <a:t>commandment</a:t>
            </a:r>
            <a:r>
              <a:rPr lang="en-US" dirty="0"/>
              <a:t> </a:t>
            </a:r>
            <a:r>
              <a:rPr lang="en-US" dirty="0" smtClean="0"/>
              <a:t>(</a:t>
            </a:r>
            <a:r>
              <a:rPr lang="en-US" i="1" dirty="0" smtClean="0"/>
              <a:t>“as </a:t>
            </a:r>
            <a:r>
              <a:rPr lang="en-US" i="1" dirty="0"/>
              <a:t>I have </a:t>
            </a:r>
            <a:r>
              <a:rPr lang="en-US" b="1" i="1" dirty="0"/>
              <a:t>given </a:t>
            </a:r>
            <a:r>
              <a:rPr lang="en-US" b="1" i="1" u="sng" dirty="0"/>
              <a:t>orders</a:t>
            </a:r>
            <a:r>
              <a:rPr lang="en-US" b="1" i="1" dirty="0"/>
              <a:t> to the churches </a:t>
            </a:r>
            <a:r>
              <a:rPr lang="en-US" i="1" dirty="0"/>
              <a:t>of Galatia, so </a:t>
            </a:r>
            <a:r>
              <a:rPr lang="en-US" b="1" i="1" dirty="0"/>
              <a:t>you </a:t>
            </a:r>
            <a:r>
              <a:rPr lang="en-US" b="1" i="1" u="sng" dirty="0"/>
              <a:t>must</a:t>
            </a:r>
            <a:r>
              <a:rPr lang="en-US" b="1" i="1" dirty="0"/>
              <a:t> do </a:t>
            </a:r>
            <a:r>
              <a:rPr lang="en-US" b="1" i="1" u="sng" dirty="0" smtClean="0"/>
              <a:t>also</a:t>
            </a:r>
            <a:r>
              <a:rPr lang="en-US" i="1" dirty="0" smtClean="0"/>
              <a:t>” , </a:t>
            </a:r>
            <a:r>
              <a:rPr lang="en-US" b="1" dirty="0" smtClean="0">
                <a:solidFill>
                  <a:schemeClr val="accent1"/>
                </a:solidFill>
              </a:rPr>
              <a:t>I </a:t>
            </a:r>
            <a:r>
              <a:rPr lang="en-US" b="1" dirty="0">
                <a:solidFill>
                  <a:schemeClr val="accent1"/>
                </a:solidFill>
              </a:rPr>
              <a:t>Corinthians </a:t>
            </a:r>
            <a:r>
              <a:rPr lang="en-US" b="1" dirty="0" smtClean="0">
                <a:solidFill>
                  <a:schemeClr val="accent1"/>
                </a:solidFill>
              </a:rPr>
              <a:t>16:1</a:t>
            </a:r>
            <a:r>
              <a:rPr lang="en-US" dirty="0" smtClean="0"/>
              <a:t>)</a:t>
            </a:r>
            <a:endParaRPr lang="en-US" dirty="0"/>
          </a:p>
          <a:p>
            <a:pPr lvl="0">
              <a:lnSpc>
                <a:spcPct val="90000"/>
              </a:lnSpc>
              <a:spcBef>
                <a:spcPts val="0"/>
              </a:spcBef>
            </a:pPr>
            <a:r>
              <a:rPr lang="en-US" dirty="0" smtClean="0"/>
              <a:t>The Corinthians were not </a:t>
            </a:r>
            <a:r>
              <a:rPr lang="en-US" b="1" i="1" dirty="0" smtClean="0"/>
              <a:t>commanded</a:t>
            </a:r>
            <a:r>
              <a:rPr lang="en-US" dirty="0" smtClean="0"/>
              <a:t> to </a:t>
            </a:r>
            <a:r>
              <a:rPr lang="en-US" b="1" i="1" dirty="0" smtClean="0"/>
              <a:t>match</a:t>
            </a:r>
            <a:r>
              <a:rPr lang="en-US" dirty="0" smtClean="0"/>
              <a:t> the Macedonians.</a:t>
            </a:r>
          </a:p>
          <a:p>
            <a:pPr lvl="0">
              <a:lnSpc>
                <a:spcPct val="90000"/>
              </a:lnSpc>
              <a:spcBef>
                <a:spcPts val="0"/>
              </a:spcBef>
            </a:pPr>
            <a:r>
              <a:rPr lang="en-US" dirty="0" smtClean="0"/>
              <a:t>However, the Macedonians provided opportunity to </a:t>
            </a:r>
            <a:r>
              <a:rPr lang="en-US" b="1" i="1" dirty="0" smtClean="0"/>
              <a:t>self-examine</a:t>
            </a:r>
            <a:r>
              <a:rPr lang="en-US" dirty="0" smtClean="0"/>
              <a:t> the </a:t>
            </a:r>
            <a:r>
              <a:rPr lang="en-US" i="1" dirty="0" smtClean="0"/>
              <a:t>“sincerity of their love”</a:t>
            </a:r>
            <a:r>
              <a:rPr lang="en-US" dirty="0" smtClean="0"/>
              <a:t>.  (Such examples eliminate excuses!)</a:t>
            </a:r>
          </a:p>
          <a:p>
            <a:pPr lvl="0">
              <a:lnSpc>
                <a:spcPct val="90000"/>
              </a:lnSpc>
              <a:spcBef>
                <a:spcPts val="0"/>
              </a:spcBef>
            </a:pPr>
            <a:r>
              <a:rPr lang="en-US" dirty="0" smtClean="0"/>
              <a:t>Alternatively, could be </a:t>
            </a:r>
            <a:r>
              <a:rPr lang="en-US" b="1" i="1" dirty="0" smtClean="0"/>
              <a:t>relative</a:t>
            </a:r>
            <a:r>
              <a:rPr lang="en-US" dirty="0" smtClean="0"/>
              <a:t> comparison (</a:t>
            </a:r>
            <a:r>
              <a:rPr lang="en-US" i="1" dirty="0" smtClean="0"/>
              <a:t>“not …but”</a:t>
            </a:r>
            <a:r>
              <a:rPr lang="en-US" dirty="0" smtClean="0"/>
              <a:t>).  The primary </a:t>
            </a:r>
            <a:r>
              <a:rPr lang="en-US" b="1" i="1" dirty="0" smtClean="0"/>
              <a:t>motivation</a:t>
            </a:r>
            <a:r>
              <a:rPr lang="en-US" dirty="0" smtClean="0"/>
              <a:t> should be </a:t>
            </a:r>
            <a:r>
              <a:rPr lang="en-US" b="1" i="1" dirty="0" smtClean="0"/>
              <a:t>love</a:t>
            </a:r>
            <a:r>
              <a:rPr lang="en-US" dirty="0" smtClean="0"/>
              <a:t>, not fear of </a:t>
            </a:r>
            <a:r>
              <a:rPr lang="en-US" b="1" i="1" dirty="0" smtClean="0"/>
              <a:t>commandment</a:t>
            </a:r>
            <a:r>
              <a:rPr lang="en-US" dirty="0" smtClean="0"/>
              <a:t>.</a:t>
            </a:r>
            <a:endParaRPr lang="en-US" dirty="0"/>
          </a:p>
        </p:txBody>
      </p:sp>
    </p:spTree>
    <p:extLst>
      <p:ext uri="{BB962C8B-B14F-4D97-AF65-F5344CB8AC3E}">
        <p14:creationId xmlns:p14="http://schemas.microsoft.com/office/powerpoint/2010/main" val="29279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 of ivory palaces …”</a:t>
            </a:r>
            <a:endParaRPr lang="en-US"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smtClean="0"/>
              <a:t>For </a:t>
            </a:r>
            <a:r>
              <a:rPr lang="en-US" i="1" dirty="0"/>
              <a:t>you know </a:t>
            </a:r>
            <a:r>
              <a:rPr lang="en-US" b="1" i="1" dirty="0"/>
              <a:t>the grace of our Lord Jesus Christ</a:t>
            </a:r>
            <a:r>
              <a:rPr lang="en-US" i="1" dirty="0"/>
              <a:t>, that </a:t>
            </a:r>
            <a:r>
              <a:rPr lang="en-US" b="1" i="1" dirty="0"/>
              <a:t>though He was rich, </a:t>
            </a:r>
            <a:r>
              <a:rPr lang="en-US" b="1" i="1" u="sng" dirty="0"/>
              <a:t>yet for your sakes</a:t>
            </a:r>
            <a:r>
              <a:rPr lang="en-US" b="1" i="1" dirty="0"/>
              <a:t> He became poor</a:t>
            </a:r>
            <a:r>
              <a:rPr lang="en-US" i="1" dirty="0"/>
              <a:t>, that </a:t>
            </a:r>
            <a:r>
              <a:rPr lang="en-US" b="1" i="1" dirty="0"/>
              <a:t>you through His poverty might become rich</a:t>
            </a:r>
            <a:r>
              <a:rPr lang="en-US" i="1" dirty="0"/>
              <a:t>. </a:t>
            </a:r>
            <a:r>
              <a:rPr lang="en-US" dirty="0" smtClean="0"/>
              <a:t>(</a:t>
            </a:r>
            <a:r>
              <a:rPr lang="en-US" b="1" dirty="0" smtClean="0">
                <a:solidFill>
                  <a:schemeClr val="accent1"/>
                </a:solidFill>
              </a:rPr>
              <a:t>8:9</a:t>
            </a:r>
            <a:r>
              <a:rPr lang="en-US" dirty="0" smtClean="0"/>
              <a:t>)</a:t>
            </a:r>
            <a:endParaRPr lang="en-US" dirty="0"/>
          </a:p>
          <a:p>
            <a:pPr marL="227013" lvl="0" indent="-227013">
              <a:lnSpc>
                <a:spcPct val="95000"/>
              </a:lnSpc>
              <a:spcBef>
                <a:spcPts val="0"/>
              </a:spcBef>
              <a:buFont typeface="+mj-lt"/>
              <a:buAutoNum type="arabicPeriod" startAt="6"/>
            </a:pPr>
            <a:r>
              <a:rPr lang="en-US" dirty="0" smtClean="0"/>
              <a:t>How </a:t>
            </a:r>
            <a:r>
              <a:rPr lang="en-US" dirty="0"/>
              <a:t>did Jesus go from </a:t>
            </a:r>
            <a:r>
              <a:rPr lang="en-US" dirty="0" smtClean="0"/>
              <a:t>riches to </a:t>
            </a:r>
            <a:r>
              <a:rPr lang="en-US" dirty="0"/>
              <a:t>poverty?  How did this enrich us?</a:t>
            </a:r>
          </a:p>
          <a:p>
            <a:pPr>
              <a:lnSpc>
                <a:spcPct val="95000"/>
              </a:lnSpc>
              <a:spcBef>
                <a:spcPts val="0"/>
              </a:spcBef>
            </a:pPr>
            <a:r>
              <a:rPr lang="en-US" dirty="0" smtClean="0"/>
              <a:t>Jesus existed in a </a:t>
            </a:r>
            <a:r>
              <a:rPr lang="en-US" b="1" i="1" dirty="0" smtClean="0"/>
              <a:t>place</a:t>
            </a:r>
            <a:r>
              <a:rPr lang="en-US" dirty="0" smtClean="0"/>
              <a:t> we cannot fathom (</a:t>
            </a:r>
            <a:r>
              <a:rPr lang="en-US" b="1" dirty="0" smtClean="0">
                <a:solidFill>
                  <a:schemeClr val="accent1"/>
                </a:solidFill>
              </a:rPr>
              <a:t>Rev. 21</a:t>
            </a:r>
            <a:r>
              <a:rPr lang="en-US" dirty="0" smtClean="0"/>
              <a:t>).</a:t>
            </a:r>
          </a:p>
          <a:p>
            <a:pPr>
              <a:lnSpc>
                <a:spcPct val="95000"/>
              </a:lnSpc>
              <a:spcBef>
                <a:spcPts val="0"/>
              </a:spcBef>
            </a:pPr>
            <a:r>
              <a:rPr lang="en-US" dirty="0" smtClean="0"/>
              <a:t>Jesus existed in a </a:t>
            </a:r>
            <a:r>
              <a:rPr lang="en-US" b="1" i="1" dirty="0" smtClean="0"/>
              <a:t>form</a:t>
            </a:r>
            <a:r>
              <a:rPr lang="en-US" dirty="0" smtClean="0"/>
              <a:t> we cannot fathom (</a:t>
            </a:r>
            <a:r>
              <a:rPr lang="en-US" b="1" dirty="0" smtClean="0">
                <a:solidFill>
                  <a:schemeClr val="accent1"/>
                </a:solidFill>
              </a:rPr>
              <a:t>Phi. 2:5-9; Mark 9:2-8</a:t>
            </a:r>
            <a:r>
              <a:rPr lang="en-US" dirty="0" smtClean="0"/>
              <a:t>).</a:t>
            </a:r>
          </a:p>
          <a:p>
            <a:pPr>
              <a:lnSpc>
                <a:spcPct val="95000"/>
              </a:lnSpc>
              <a:spcBef>
                <a:spcPts val="0"/>
              </a:spcBef>
            </a:pPr>
            <a:r>
              <a:rPr lang="en-US" dirty="0" smtClean="0"/>
              <a:t>Jesus existed in an </a:t>
            </a:r>
            <a:r>
              <a:rPr lang="en-US" b="1" i="1" dirty="0" smtClean="0"/>
              <a:t>assembly</a:t>
            </a:r>
            <a:r>
              <a:rPr lang="en-US" dirty="0" smtClean="0"/>
              <a:t> we cannot fathom (</a:t>
            </a:r>
            <a:r>
              <a:rPr lang="en-US" b="1" dirty="0" smtClean="0">
                <a:solidFill>
                  <a:schemeClr val="accent1"/>
                </a:solidFill>
              </a:rPr>
              <a:t>Rev. 4</a:t>
            </a:r>
            <a:r>
              <a:rPr lang="en-US" dirty="0" smtClean="0"/>
              <a:t>).</a:t>
            </a:r>
          </a:p>
          <a:p>
            <a:pPr>
              <a:lnSpc>
                <a:spcPct val="95000"/>
              </a:lnSpc>
              <a:spcBef>
                <a:spcPts val="0"/>
              </a:spcBef>
            </a:pPr>
            <a:r>
              <a:rPr lang="en-US" dirty="0" smtClean="0"/>
              <a:t>Yet, He gave up all of this for a while, so we could be saved forever!</a:t>
            </a:r>
          </a:p>
          <a:p>
            <a:pPr>
              <a:lnSpc>
                <a:spcPct val="95000"/>
              </a:lnSpc>
              <a:spcBef>
                <a:spcPts val="0"/>
              </a:spcBef>
            </a:pPr>
            <a:r>
              <a:rPr lang="en-US" dirty="0" smtClean="0"/>
              <a:t>He gave up </a:t>
            </a:r>
            <a:r>
              <a:rPr lang="en-US" b="1" i="1" dirty="0" smtClean="0"/>
              <a:t>heaven</a:t>
            </a:r>
            <a:r>
              <a:rPr lang="en-US" dirty="0" smtClean="0"/>
              <a:t> for a while, so we could have </a:t>
            </a:r>
            <a:r>
              <a:rPr lang="en-US" b="1" i="1" dirty="0" smtClean="0"/>
              <a:t>heaven</a:t>
            </a:r>
            <a:r>
              <a:rPr lang="en-US" dirty="0" smtClean="0"/>
              <a:t> forever!</a:t>
            </a:r>
          </a:p>
          <a:p>
            <a:pPr>
              <a:lnSpc>
                <a:spcPct val="95000"/>
              </a:lnSpc>
              <a:spcBef>
                <a:spcPts val="0"/>
              </a:spcBef>
            </a:pPr>
            <a:r>
              <a:rPr lang="en-US" dirty="0" smtClean="0"/>
              <a:t>The Corinthians – and </a:t>
            </a:r>
            <a:r>
              <a:rPr lang="en-US" b="1" i="1" dirty="0" smtClean="0"/>
              <a:t>us</a:t>
            </a:r>
            <a:r>
              <a:rPr lang="en-US" dirty="0" smtClean="0"/>
              <a:t> – need to adopt Christ’s mind (</a:t>
            </a:r>
            <a:r>
              <a:rPr lang="en-US" b="1" dirty="0" smtClean="0">
                <a:solidFill>
                  <a:schemeClr val="accent1"/>
                </a:solidFill>
              </a:rPr>
              <a:t>Phi. 2:1-4</a:t>
            </a:r>
            <a:r>
              <a:rPr lang="en-US" dirty="0" smtClean="0"/>
              <a:t>)!</a:t>
            </a:r>
          </a:p>
          <a:p>
            <a:pPr>
              <a:lnSpc>
                <a:spcPct val="95000"/>
              </a:lnSpc>
              <a:spcBef>
                <a:spcPts val="0"/>
              </a:spcBef>
            </a:pPr>
            <a:r>
              <a:rPr lang="en-US" dirty="0" smtClean="0"/>
              <a:t>Riches provided us, see:</a:t>
            </a:r>
            <a:r>
              <a:rPr lang="en-US" b="1" dirty="0" smtClean="0"/>
              <a:t> </a:t>
            </a:r>
            <a:r>
              <a:rPr lang="en-US" b="1" dirty="0" smtClean="0">
                <a:solidFill>
                  <a:schemeClr val="accent1"/>
                </a:solidFill>
              </a:rPr>
              <a:t>4:16, 18; 5:1, 8, 17, 18, 21; Eph. 2:4-7</a:t>
            </a:r>
            <a:r>
              <a:rPr lang="en-US" dirty="0"/>
              <a:t>.</a:t>
            </a:r>
          </a:p>
        </p:txBody>
      </p:sp>
    </p:spTree>
    <p:extLst>
      <p:ext uri="{BB962C8B-B14F-4D97-AF65-F5344CB8AC3E}">
        <p14:creationId xmlns:p14="http://schemas.microsoft.com/office/powerpoint/2010/main" val="25910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“Do not be rash with your mouth”</a:t>
            </a:r>
            <a:endParaRPr lang="en-US"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b="1" i="1" dirty="0"/>
              <a:t>And in this I give advice: It is </a:t>
            </a:r>
            <a:r>
              <a:rPr lang="en-US" b="1" i="1" u="sng" dirty="0"/>
              <a:t>to your advantage</a:t>
            </a:r>
            <a:r>
              <a:rPr lang="en-US" b="1" i="1" dirty="0"/>
              <a:t> </a:t>
            </a:r>
            <a:r>
              <a:rPr lang="en-US" i="1" dirty="0"/>
              <a:t>not only to be doing what </a:t>
            </a:r>
            <a:r>
              <a:rPr lang="en-US" b="1" i="1" dirty="0"/>
              <a:t>you began and were desiring </a:t>
            </a:r>
            <a:r>
              <a:rPr lang="en-US" i="1" dirty="0"/>
              <a:t>to do a year ago</a:t>
            </a:r>
            <a:r>
              <a:rPr lang="en-US" i="1" dirty="0" smtClean="0"/>
              <a:t>; but </a:t>
            </a:r>
            <a:r>
              <a:rPr lang="en-US" b="1" i="1" dirty="0"/>
              <a:t>now you also </a:t>
            </a:r>
            <a:r>
              <a:rPr lang="en-US" b="1" i="1" u="sng" dirty="0"/>
              <a:t>must complete</a:t>
            </a:r>
            <a:r>
              <a:rPr lang="en-US" b="1" i="1" dirty="0"/>
              <a:t> the doing of it</a:t>
            </a:r>
            <a:r>
              <a:rPr lang="en-US" i="1" dirty="0"/>
              <a:t>; that as there </a:t>
            </a:r>
            <a:r>
              <a:rPr lang="en-US" b="1" i="1" dirty="0"/>
              <a:t>was a readiness to desire it</a:t>
            </a:r>
            <a:r>
              <a:rPr lang="en-US" i="1" dirty="0"/>
              <a:t>, so there </a:t>
            </a:r>
            <a:r>
              <a:rPr lang="en-US" b="1" i="1" dirty="0"/>
              <a:t>also may be a completion </a:t>
            </a:r>
            <a:r>
              <a:rPr lang="en-US" i="1" dirty="0"/>
              <a:t>out of what you have. </a:t>
            </a:r>
            <a:r>
              <a:rPr lang="en-US" dirty="0" smtClean="0"/>
              <a:t>(</a:t>
            </a:r>
            <a:r>
              <a:rPr lang="en-US" b="1" dirty="0" smtClean="0">
                <a:solidFill>
                  <a:schemeClr val="accent1"/>
                </a:solidFill>
              </a:rPr>
              <a:t>8:10-11</a:t>
            </a:r>
            <a:r>
              <a:rPr lang="en-US" dirty="0" smtClean="0"/>
              <a:t>)</a:t>
            </a:r>
            <a:endParaRPr lang="en-US" dirty="0"/>
          </a:p>
          <a:p>
            <a:pPr marL="227013" lvl="0" indent="-227013">
              <a:lnSpc>
                <a:spcPct val="95000"/>
              </a:lnSpc>
              <a:spcBef>
                <a:spcPts val="0"/>
              </a:spcBef>
              <a:buFont typeface="+mj-lt"/>
              <a:buAutoNum type="arabicPeriod" startAt="7"/>
            </a:pPr>
            <a:r>
              <a:rPr lang="en-US" dirty="0" smtClean="0"/>
              <a:t>How </a:t>
            </a:r>
            <a:r>
              <a:rPr lang="en-US" dirty="0"/>
              <a:t>was it to the Corinthians </a:t>
            </a:r>
            <a:r>
              <a:rPr lang="en-US" b="1" i="1" dirty="0"/>
              <a:t>advantage</a:t>
            </a:r>
            <a:r>
              <a:rPr lang="en-US" dirty="0"/>
              <a:t> to finish this good work that they had started (vs. 10</a:t>
            </a:r>
            <a:r>
              <a:rPr lang="en-US" dirty="0" smtClean="0"/>
              <a:t>)?</a:t>
            </a:r>
          </a:p>
          <a:p>
            <a:pPr marL="227013" lvl="0" indent="-227013">
              <a:lnSpc>
                <a:spcPct val="95000"/>
              </a:lnSpc>
              <a:spcBef>
                <a:spcPts val="0"/>
              </a:spcBef>
              <a:buFont typeface="+mj-lt"/>
              <a:buAutoNum type="alphaUcPeriod"/>
            </a:pPr>
            <a:r>
              <a:rPr lang="en-US" dirty="0" smtClean="0"/>
              <a:t>Alludes to the advantages discussed in chapter </a:t>
            </a:r>
            <a:r>
              <a:rPr lang="en-US" b="1" dirty="0" smtClean="0">
                <a:solidFill>
                  <a:schemeClr val="accent1"/>
                </a:solidFill>
              </a:rPr>
              <a:t>9</a:t>
            </a:r>
            <a:r>
              <a:rPr lang="en-US" dirty="0" smtClean="0"/>
              <a:t>, spiritual and carnal.</a:t>
            </a:r>
          </a:p>
          <a:p>
            <a:pPr marL="227013" lvl="0" indent="-227013">
              <a:lnSpc>
                <a:spcPct val="95000"/>
              </a:lnSpc>
              <a:spcBef>
                <a:spcPts val="0"/>
              </a:spcBef>
              <a:buFont typeface="+mj-lt"/>
              <a:buAutoNum type="alphaUcPeriod"/>
            </a:pPr>
            <a:r>
              <a:rPr lang="en-US" dirty="0" smtClean="0"/>
              <a:t>The Corinthians had previously pledged a gift for needy saints.</a:t>
            </a:r>
          </a:p>
          <a:p>
            <a:pPr lvl="0">
              <a:lnSpc>
                <a:spcPct val="95000"/>
              </a:lnSpc>
              <a:spcBef>
                <a:spcPts val="0"/>
              </a:spcBef>
            </a:pPr>
            <a:r>
              <a:rPr lang="en-US" dirty="0" smtClean="0"/>
              <a:t>They were </a:t>
            </a:r>
            <a:r>
              <a:rPr lang="en-US" b="1" i="1" dirty="0" smtClean="0"/>
              <a:t>indebted</a:t>
            </a:r>
            <a:r>
              <a:rPr lang="en-US" dirty="0" smtClean="0"/>
              <a:t> by their </a:t>
            </a:r>
            <a:r>
              <a:rPr lang="en-US" b="1" i="1" dirty="0" smtClean="0"/>
              <a:t>own</a:t>
            </a:r>
            <a:r>
              <a:rPr lang="en-US" dirty="0" smtClean="0"/>
              <a:t> word to </a:t>
            </a:r>
            <a:r>
              <a:rPr lang="en-US" b="1" i="1" dirty="0" smtClean="0"/>
              <a:t>finish</a:t>
            </a:r>
            <a:r>
              <a:rPr lang="en-US" dirty="0" smtClean="0"/>
              <a:t> what they promised.</a:t>
            </a:r>
          </a:p>
          <a:p>
            <a:pPr lvl="0">
              <a:lnSpc>
                <a:spcPct val="95000"/>
              </a:lnSpc>
              <a:spcBef>
                <a:spcPts val="0"/>
              </a:spcBef>
            </a:pPr>
            <a:r>
              <a:rPr lang="en-US" dirty="0" smtClean="0"/>
              <a:t>Lesson to be careful in good intentions and promises (</a:t>
            </a:r>
            <a:r>
              <a:rPr lang="en-US" b="1" dirty="0" err="1" smtClean="0">
                <a:solidFill>
                  <a:schemeClr val="accent1"/>
                </a:solidFill>
              </a:rPr>
              <a:t>Ecc</a:t>
            </a:r>
            <a:r>
              <a:rPr lang="en-US" b="1" dirty="0" smtClean="0">
                <a:solidFill>
                  <a:schemeClr val="accent1"/>
                </a:solidFill>
              </a:rPr>
              <a:t>. 5:1-7</a:t>
            </a:r>
            <a:r>
              <a:rPr lang="en-US" dirty="0" smtClean="0"/>
              <a:t>).</a:t>
            </a:r>
          </a:p>
          <a:p>
            <a:pPr lvl="0">
              <a:lnSpc>
                <a:spcPct val="95000"/>
              </a:lnSpc>
              <a:spcBef>
                <a:spcPts val="0"/>
              </a:spcBef>
            </a:pPr>
            <a:r>
              <a:rPr lang="en-US" dirty="0" smtClean="0"/>
              <a:t>Collection was to be based on their means (</a:t>
            </a:r>
            <a:r>
              <a:rPr lang="en-US" i="1" dirty="0" smtClean="0"/>
              <a:t>“what you have”</a:t>
            </a:r>
            <a:r>
              <a:rPr lang="en-US" dirty="0" smtClean="0"/>
              <a:t>).</a:t>
            </a:r>
            <a:endParaRPr lang="en-US" dirty="0"/>
          </a:p>
        </p:txBody>
      </p:sp>
    </p:spTree>
    <p:extLst>
      <p:ext uri="{BB962C8B-B14F-4D97-AF65-F5344CB8AC3E}">
        <p14:creationId xmlns:p14="http://schemas.microsoft.com/office/powerpoint/2010/main" val="11268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whom much is given …”</a:t>
            </a:r>
            <a:endParaRPr lang="en-US" i="1" dirty="0"/>
          </a:p>
        </p:txBody>
      </p:sp>
      <p:sp>
        <p:nvSpPr>
          <p:cNvPr id="3" name="Content Placeholder 2"/>
          <p:cNvSpPr>
            <a:spLocks noGrp="1"/>
          </p:cNvSpPr>
          <p:nvPr>
            <p:ph idx="1"/>
          </p:nvPr>
        </p:nvSpPr>
        <p:spPr/>
        <p:txBody>
          <a:bodyPr/>
          <a:lstStyle/>
          <a:p>
            <a:pPr marL="227013" lvl="0" indent="-227013">
              <a:buFont typeface="+mj-lt"/>
              <a:buAutoNum type="arabicPeriod" startAt="8"/>
            </a:pPr>
            <a:r>
              <a:rPr lang="en-US" dirty="0"/>
              <a:t>What are the scales of balance by which God compares and accepts our contributions?</a:t>
            </a:r>
          </a:p>
          <a:p>
            <a:pPr marL="0" indent="0">
              <a:buNone/>
            </a:pPr>
            <a:r>
              <a:rPr lang="en-US" i="1" dirty="0"/>
              <a:t>For if there is </a:t>
            </a:r>
            <a:r>
              <a:rPr lang="en-US" b="1" i="1" u="sng" dirty="0"/>
              <a:t>first</a:t>
            </a:r>
            <a:r>
              <a:rPr lang="en-US" b="1" i="1" dirty="0"/>
              <a:t> a </a:t>
            </a:r>
            <a:r>
              <a:rPr lang="en-US" b="1" i="1" u="sng" dirty="0"/>
              <a:t>willing mind</a:t>
            </a:r>
            <a:r>
              <a:rPr lang="en-US" i="1" dirty="0"/>
              <a:t>, it is </a:t>
            </a:r>
            <a:r>
              <a:rPr lang="en-US" b="1" i="1" dirty="0"/>
              <a:t>accepted according to </a:t>
            </a:r>
            <a:r>
              <a:rPr lang="en-US" b="1" i="1" u="sng" dirty="0"/>
              <a:t>what one has</a:t>
            </a:r>
            <a:r>
              <a:rPr lang="en-US" i="1" dirty="0"/>
              <a:t>, and </a:t>
            </a:r>
            <a:r>
              <a:rPr lang="en-US" b="1" i="1" u="sng" dirty="0"/>
              <a:t>not</a:t>
            </a:r>
            <a:r>
              <a:rPr lang="en-US" b="1" i="1" dirty="0"/>
              <a:t> according to what he </a:t>
            </a:r>
            <a:r>
              <a:rPr lang="en-US" b="1" i="1" u="sng" dirty="0"/>
              <a:t>does not have</a:t>
            </a:r>
            <a:r>
              <a:rPr lang="en-US" i="1" dirty="0"/>
              <a:t>.</a:t>
            </a:r>
            <a:r>
              <a:rPr lang="en-US" dirty="0"/>
              <a:t> </a:t>
            </a:r>
            <a:r>
              <a:rPr lang="en-US" dirty="0" smtClean="0"/>
              <a:t>(</a:t>
            </a:r>
            <a:r>
              <a:rPr lang="en-US" b="1" dirty="0" smtClean="0">
                <a:solidFill>
                  <a:schemeClr val="accent1"/>
                </a:solidFill>
              </a:rPr>
              <a:t>8:12</a:t>
            </a:r>
            <a:r>
              <a:rPr lang="en-US" dirty="0" smtClean="0"/>
              <a:t>)</a:t>
            </a:r>
          </a:p>
          <a:p>
            <a:r>
              <a:rPr lang="en-US" dirty="0" smtClean="0"/>
              <a:t>We are judged based on </a:t>
            </a:r>
            <a:r>
              <a:rPr lang="en-US" b="1" i="1" u="sng" dirty="0" smtClean="0"/>
              <a:t>our</a:t>
            </a:r>
            <a:r>
              <a:rPr lang="en-US" b="1" i="1" dirty="0" smtClean="0"/>
              <a:t> opportunity</a:t>
            </a:r>
            <a:r>
              <a:rPr lang="en-US" dirty="0" smtClean="0"/>
              <a:t>, </a:t>
            </a:r>
            <a:r>
              <a:rPr lang="en-US" b="1" i="1" dirty="0" smtClean="0"/>
              <a:t>not </a:t>
            </a:r>
            <a:r>
              <a:rPr lang="en-US" b="1" i="1" u="sng" dirty="0" smtClean="0"/>
              <a:t>others’</a:t>
            </a:r>
            <a:r>
              <a:rPr lang="en-US" dirty="0" smtClean="0"/>
              <a:t> opportunity!</a:t>
            </a:r>
          </a:p>
          <a:p>
            <a:pPr marL="0" indent="0">
              <a:buNone/>
            </a:pPr>
            <a:r>
              <a:rPr lang="en-US" i="1" dirty="0"/>
              <a:t>Therefore, </a:t>
            </a:r>
            <a:r>
              <a:rPr lang="en-US" b="1" i="1" dirty="0"/>
              <a:t>as we have </a:t>
            </a:r>
            <a:r>
              <a:rPr lang="en-US" b="1" i="1" u="sng" dirty="0"/>
              <a:t>opportunity</a:t>
            </a:r>
            <a:r>
              <a:rPr lang="en-US" i="1" dirty="0"/>
              <a:t>, let us do good to all, especially to those who are of the household of faith. </a:t>
            </a:r>
            <a:r>
              <a:rPr lang="en-US" dirty="0"/>
              <a:t>(</a:t>
            </a:r>
            <a:r>
              <a:rPr lang="en-US" b="1" dirty="0">
                <a:solidFill>
                  <a:schemeClr val="accent1"/>
                </a:solidFill>
              </a:rPr>
              <a:t>Galatians </a:t>
            </a:r>
            <a:r>
              <a:rPr lang="en-US" b="1" dirty="0" smtClean="0">
                <a:solidFill>
                  <a:schemeClr val="accent1"/>
                </a:solidFill>
              </a:rPr>
              <a:t>6:10</a:t>
            </a:r>
            <a:r>
              <a:rPr lang="en-US" dirty="0" smtClean="0"/>
              <a:t>)</a:t>
            </a:r>
            <a:endParaRPr lang="en-US" dirty="0"/>
          </a:p>
          <a:p>
            <a:r>
              <a:rPr lang="en-US" dirty="0" smtClean="0"/>
              <a:t>God always left a way for poor to help (</a:t>
            </a:r>
            <a:r>
              <a:rPr lang="en-US" b="1" dirty="0" smtClean="0">
                <a:solidFill>
                  <a:schemeClr val="accent1"/>
                </a:solidFill>
              </a:rPr>
              <a:t>Lev. 14:21-32; Mar. 12:43</a:t>
            </a:r>
            <a:r>
              <a:rPr lang="en-US" dirty="0" smtClean="0"/>
              <a:t>).</a:t>
            </a:r>
          </a:p>
          <a:p>
            <a:r>
              <a:rPr lang="en-US" dirty="0" smtClean="0"/>
              <a:t>More expected of rich (</a:t>
            </a:r>
            <a:r>
              <a:rPr lang="en-US" b="1" dirty="0" err="1" smtClean="0">
                <a:solidFill>
                  <a:schemeClr val="accent1"/>
                </a:solidFill>
              </a:rPr>
              <a:t>Lk</a:t>
            </a:r>
            <a:r>
              <a:rPr lang="en-US" b="1" dirty="0" smtClean="0">
                <a:solidFill>
                  <a:schemeClr val="accent1"/>
                </a:solidFill>
              </a:rPr>
              <a:t>. 12:48; II Sam. 24:23-24; I Chr. 29:1-9</a:t>
            </a:r>
            <a:r>
              <a:rPr lang="en-US" dirty="0" smtClean="0"/>
              <a:t>).</a:t>
            </a:r>
            <a:endParaRPr lang="en-US" dirty="0"/>
          </a:p>
        </p:txBody>
      </p:sp>
    </p:spTree>
    <p:extLst>
      <p:ext uri="{BB962C8B-B14F-4D97-AF65-F5344CB8AC3E}">
        <p14:creationId xmlns:p14="http://schemas.microsoft.com/office/powerpoint/2010/main" val="6265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 Details</a:t>
            </a:r>
            <a:endParaRPr lang="en-US" dirty="0"/>
          </a:p>
        </p:txBody>
      </p:sp>
      <p:sp>
        <p:nvSpPr>
          <p:cNvPr id="3" name="Content Placeholder 2"/>
          <p:cNvSpPr>
            <a:spLocks noGrp="1"/>
          </p:cNvSpPr>
          <p:nvPr>
            <p:ph idx="1"/>
          </p:nvPr>
        </p:nvSpPr>
        <p:spPr/>
        <p:txBody>
          <a:bodyPr>
            <a:normAutofit/>
          </a:bodyPr>
          <a:lstStyle/>
          <a:p>
            <a:r>
              <a:rPr lang="en-US" b="1" dirty="0" smtClean="0"/>
              <a:t>Questions</a:t>
            </a:r>
          </a:p>
          <a:p>
            <a:r>
              <a:rPr lang="en-US" b="1" dirty="0" smtClean="0"/>
              <a:t>Lesson Division</a:t>
            </a:r>
            <a:endParaRPr lang="en-US" dirty="0" smtClean="0"/>
          </a:p>
          <a:p>
            <a:r>
              <a:rPr lang="en-US" b="1" dirty="0" smtClean="0"/>
              <a:t>Emphasis on Outline and Whole Book Comprehension</a:t>
            </a:r>
          </a:p>
          <a:p>
            <a:r>
              <a:rPr lang="en-US" b="1" dirty="0" smtClean="0"/>
              <a:t>Appendices</a:t>
            </a:r>
          </a:p>
          <a:p>
            <a:r>
              <a:rPr lang="en-US" b="1" dirty="0" smtClean="0"/>
              <a:t>Feedback and Continuous Improvement</a:t>
            </a:r>
          </a:p>
          <a:p>
            <a:r>
              <a:rPr lang="en-US" b="1" dirty="0" smtClean="0"/>
              <a:t>All quotations in italics and taken from NKJV.</a:t>
            </a:r>
          </a:p>
          <a:p>
            <a:r>
              <a:rPr lang="en-US" b="1" dirty="0" smtClean="0"/>
              <a:t>Audio, Questions, Slides posted on front page:</a:t>
            </a:r>
          </a:p>
          <a:p>
            <a:pPr marL="0" indent="0" algn="ctr">
              <a:buNone/>
            </a:pPr>
            <a:r>
              <a:rPr lang="en-US" b="1" dirty="0" smtClean="0">
                <a:hlinkClick r:id="rId2"/>
              </a:rPr>
              <a:t>http</a:t>
            </a:r>
            <a:r>
              <a:rPr lang="en-US" b="1" dirty="0">
                <a:hlinkClick r:id="rId2"/>
              </a:rPr>
              <a:t>://</a:t>
            </a:r>
            <a:r>
              <a:rPr lang="en-US" b="1" dirty="0" smtClean="0">
                <a:hlinkClick r:id="rId2"/>
              </a:rPr>
              <a:t>www.pepperroadchurch.org</a:t>
            </a:r>
            <a:endParaRPr lang="en-US" b="1" dirty="0" smtClean="0"/>
          </a:p>
          <a:p>
            <a:pPr marL="0" indent="0">
              <a:buNone/>
            </a:pPr>
            <a:endParaRPr lang="en-US" b="1" dirty="0" smtClean="0"/>
          </a:p>
        </p:txBody>
      </p:sp>
    </p:spTree>
    <p:extLst>
      <p:ext uri="{BB962C8B-B14F-4D97-AF65-F5344CB8AC3E}">
        <p14:creationId xmlns:p14="http://schemas.microsoft.com/office/powerpoint/2010/main" val="35577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God of All Comfort”</a:t>
            </a:r>
            <a:endParaRPr lang="en-US" i="1" dirty="0"/>
          </a:p>
        </p:txBody>
      </p:sp>
      <p:sp>
        <p:nvSpPr>
          <p:cNvPr id="3" name="Content Placeholder 2"/>
          <p:cNvSpPr>
            <a:spLocks noGrp="1"/>
          </p:cNvSpPr>
          <p:nvPr>
            <p:ph idx="1"/>
          </p:nvPr>
        </p:nvSpPr>
        <p:spPr/>
        <p:txBody>
          <a:bodyPr/>
          <a:lstStyle/>
          <a:p>
            <a:pPr>
              <a:buFont typeface="+mj-lt"/>
              <a:buAutoNum type="arabicPeriod"/>
            </a:pPr>
            <a:r>
              <a:rPr lang="en-US" dirty="0" smtClean="0"/>
              <a:t>How did God comfort the Corinthians through Paul?</a:t>
            </a:r>
          </a:p>
          <a:p>
            <a:pPr marL="0" indent="0">
              <a:buNone/>
            </a:pPr>
            <a:r>
              <a:rPr lang="en-US" i="1" dirty="0" smtClean="0"/>
              <a:t>Blessed </a:t>
            </a:r>
            <a:r>
              <a:rPr lang="en-US" i="1" dirty="0"/>
              <a:t>be the God and Father of our Lord Jesus Christ, the Father of mercies and </a:t>
            </a:r>
            <a:r>
              <a:rPr lang="en-US" b="1" i="1" dirty="0"/>
              <a:t>God of all comfort</a:t>
            </a:r>
            <a:r>
              <a:rPr lang="en-US" b="1" i="1" dirty="0" smtClean="0"/>
              <a:t>, who </a:t>
            </a:r>
            <a:r>
              <a:rPr lang="en-US" b="1" i="1" dirty="0"/>
              <a:t>comforts us in all our tribulation, that we may be able to comfort those </a:t>
            </a:r>
            <a:r>
              <a:rPr lang="en-US" i="1" dirty="0"/>
              <a:t>who are in any trouble, </a:t>
            </a:r>
            <a:r>
              <a:rPr lang="en-US" b="1" i="1" dirty="0"/>
              <a:t>with the comfort with which we ourselves are comforted by God</a:t>
            </a:r>
            <a:r>
              <a:rPr lang="en-US" i="1" dirty="0" smtClean="0"/>
              <a:t>.  For </a:t>
            </a:r>
            <a:r>
              <a:rPr lang="en-US" i="1" dirty="0"/>
              <a:t>as the </a:t>
            </a:r>
            <a:r>
              <a:rPr lang="en-US" b="1" i="1" dirty="0"/>
              <a:t>sufferings of Christ abound in us, so our consolation also abounds through Christ</a:t>
            </a:r>
            <a:r>
              <a:rPr lang="en-US" i="1" dirty="0" smtClean="0"/>
              <a:t>.  Now </a:t>
            </a:r>
            <a:r>
              <a:rPr lang="en-US" i="1" dirty="0"/>
              <a:t>if </a:t>
            </a:r>
            <a:r>
              <a:rPr lang="en-US" b="1" i="1" dirty="0"/>
              <a:t>we are afflicted, it is for your consolation and salvation</a:t>
            </a:r>
            <a:r>
              <a:rPr lang="en-US" i="1" dirty="0"/>
              <a:t>, which is effective for </a:t>
            </a:r>
            <a:r>
              <a:rPr lang="en-US" b="1" i="1" dirty="0"/>
              <a:t>enduring the same sufferings which we also suffer</a:t>
            </a:r>
            <a:r>
              <a:rPr lang="en-US" i="1" dirty="0"/>
              <a:t>. Or if </a:t>
            </a:r>
            <a:r>
              <a:rPr lang="en-US" b="1" i="1" dirty="0"/>
              <a:t>we are comforted, it is for your consolation and salvation</a:t>
            </a:r>
            <a:r>
              <a:rPr lang="en-US" i="1" dirty="0"/>
              <a:t>. </a:t>
            </a:r>
            <a:r>
              <a:rPr lang="en-US" dirty="0" smtClean="0"/>
              <a:t>(</a:t>
            </a:r>
            <a:r>
              <a:rPr lang="en-US" b="1" dirty="0" smtClean="0">
                <a:solidFill>
                  <a:schemeClr val="accent1"/>
                </a:solidFill>
              </a:rPr>
              <a:t>1:3-6</a:t>
            </a:r>
            <a:r>
              <a:rPr lang="en-US" dirty="0" smtClean="0"/>
              <a:t>)</a:t>
            </a:r>
          </a:p>
        </p:txBody>
      </p:sp>
    </p:spTree>
    <p:extLst>
      <p:ext uri="{BB962C8B-B14F-4D97-AF65-F5344CB8AC3E}">
        <p14:creationId xmlns:p14="http://schemas.microsoft.com/office/powerpoint/2010/main" val="7774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“Who gathered little had no lack”</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300" i="1" dirty="0"/>
              <a:t> For I do </a:t>
            </a:r>
            <a:r>
              <a:rPr lang="en-US" sz="2300" b="1" i="1" dirty="0"/>
              <a:t>not</a:t>
            </a:r>
            <a:r>
              <a:rPr lang="en-US" sz="2300" i="1" dirty="0"/>
              <a:t> mean </a:t>
            </a:r>
            <a:r>
              <a:rPr lang="en-US" sz="2300" b="1" i="1" dirty="0"/>
              <a:t>that others should be eased and you burdened</a:t>
            </a:r>
            <a:r>
              <a:rPr lang="en-US" sz="2300" b="1" i="1" dirty="0" smtClean="0"/>
              <a:t>; but </a:t>
            </a:r>
            <a:r>
              <a:rPr lang="en-US" sz="2300" b="1" i="1" u="sng" dirty="0"/>
              <a:t>by an equality</a:t>
            </a:r>
            <a:r>
              <a:rPr lang="en-US" sz="2300" i="1" dirty="0"/>
              <a:t>, that now at this time </a:t>
            </a:r>
            <a:r>
              <a:rPr lang="en-US" sz="2300" b="1" i="1" dirty="0"/>
              <a:t>your abundance may supply </a:t>
            </a:r>
            <a:r>
              <a:rPr lang="en-US" sz="2300" b="1" i="1" u="sng" dirty="0"/>
              <a:t>their lack</a:t>
            </a:r>
            <a:r>
              <a:rPr lang="en-US" sz="2300" i="1" dirty="0"/>
              <a:t>, that </a:t>
            </a:r>
            <a:r>
              <a:rPr lang="en-US" sz="2300" b="1" i="1" dirty="0"/>
              <a:t>their abundance also may supply your </a:t>
            </a:r>
            <a:r>
              <a:rPr lang="en-US" sz="2300" b="1" i="1" dirty="0" smtClean="0"/>
              <a:t>lack </a:t>
            </a:r>
            <a:r>
              <a:rPr lang="en-US" sz="2300" i="1" dirty="0" smtClean="0"/>
              <a:t>– </a:t>
            </a:r>
            <a:r>
              <a:rPr lang="en-US" sz="2300" b="1" i="1" dirty="0"/>
              <a:t>that there may be equality</a:t>
            </a:r>
            <a:r>
              <a:rPr lang="en-US" sz="2300" i="1" dirty="0" smtClean="0"/>
              <a:t>.  As </a:t>
            </a:r>
            <a:r>
              <a:rPr lang="en-US" sz="2300" i="1" dirty="0"/>
              <a:t>it is written, </a:t>
            </a:r>
            <a:r>
              <a:rPr lang="en-US" sz="2300" i="1" dirty="0" smtClean="0"/>
              <a:t>“He </a:t>
            </a:r>
            <a:r>
              <a:rPr lang="en-US" sz="2300" i="1" dirty="0"/>
              <a:t>who gathered  much had nothing left over, and he who gathered  little had no lack</a:t>
            </a:r>
            <a:r>
              <a:rPr lang="en-US" sz="2300" i="1" dirty="0" smtClean="0"/>
              <a:t>.” </a:t>
            </a:r>
            <a:r>
              <a:rPr lang="en-US" sz="2300" dirty="0" smtClean="0"/>
              <a:t>(</a:t>
            </a:r>
            <a:r>
              <a:rPr lang="en-US" sz="2300" b="1" dirty="0" smtClean="0">
                <a:solidFill>
                  <a:schemeClr val="accent1"/>
                </a:solidFill>
              </a:rPr>
              <a:t>8:13-15</a:t>
            </a:r>
            <a:r>
              <a:rPr lang="en-US" sz="2300" dirty="0" smtClean="0"/>
              <a:t>)</a:t>
            </a:r>
            <a:endParaRPr lang="en-US" sz="2300" dirty="0"/>
          </a:p>
          <a:p>
            <a:pPr marL="227013" lvl="0" indent="-227013">
              <a:lnSpc>
                <a:spcPct val="90000"/>
              </a:lnSpc>
              <a:spcBef>
                <a:spcPts val="0"/>
              </a:spcBef>
              <a:buFont typeface="+mj-lt"/>
              <a:buAutoNum type="arabicPeriod" startAt="9"/>
            </a:pPr>
            <a:r>
              <a:rPr lang="en-US" sz="2300" dirty="0" smtClean="0"/>
              <a:t>Do </a:t>
            </a:r>
            <a:r>
              <a:rPr lang="en-US" sz="2300" dirty="0"/>
              <a:t>verses </a:t>
            </a:r>
            <a:r>
              <a:rPr lang="en-US" sz="2300" b="1" dirty="0" smtClean="0">
                <a:solidFill>
                  <a:schemeClr val="accent1"/>
                </a:solidFill>
              </a:rPr>
              <a:t>8:13-15</a:t>
            </a:r>
            <a:r>
              <a:rPr lang="en-US" sz="2300" dirty="0" smtClean="0"/>
              <a:t> </a:t>
            </a:r>
            <a:r>
              <a:rPr lang="en-US" sz="2300" dirty="0"/>
              <a:t>teach that Christians should have an equality of wealth, i.e. should the rich give to the poor until all have equal amount of goods?  Explain.</a:t>
            </a:r>
          </a:p>
          <a:p>
            <a:pPr>
              <a:lnSpc>
                <a:spcPct val="90000"/>
              </a:lnSpc>
              <a:spcBef>
                <a:spcPts val="0"/>
              </a:spcBef>
            </a:pPr>
            <a:r>
              <a:rPr lang="en-US" sz="2300" dirty="0" smtClean="0"/>
              <a:t>No, equality of </a:t>
            </a:r>
            <a:r>
              <a:rPr lang="en-US" sz="2300" b="1" i="1" u="sng" dirty="0" smtClean="0"/>
              <a:t>lack</a:t>
            </a:r>
            <a:r>
              <a:rPr lang="en-US" sz="2300" b="1" i="1" dirty="0" smtClean="0"/>
              <a:t> – not </a:t>
            </a:r>
            <a:r>
              <a:rPr lang="en-US" sz="2300" b="1" i="1" u="sng" dirty="0" smtClean="0"/>
              <a:t>abundance</a:t>
            </a:r>
            <a:r>
              <a:rPr lang="en-US" sz="2300" dirty="0" smtClean="0"/>
              <a:t>!  No one was left in </a:t>
            </a:r>
            <a:r>
              <a:rPr lang="en-US" sz="2300" b="1" i="1" u="sng" dirty="0" smtClean="0"/>
              <a:t>need</a:t>
            </a:r>
            <a:r>
              <a:rPr lang="en-US" sz="2300" dirty="0" smtClean="0"/>
              <a:t>!</a:t>
            </a:r>
          </a:p>
          <a:p>
            <a:pPr>
              <a:lnSpc>
                <a:spcPct val="90000"/>
              </a:lnSpc>
              <a:spcBef>
                <a:spcPts val="0"/>
              </a:spcBef>
            </a:pPr>
            <a:r>
              <a:rPr lang="en-US" sz="2300" dirty="0" smtClean="0"/>
              <a:t>If so, why were Macedonians allowed to give </a:t>
            </a:r>
            <a:r>
              <a:rPr lang="en-US" sz="2300" i="1" dirty="0" smtClean="0"/>
              <a:t>“beyond their ability”</a:t>
            </a:r>
            <a:r>
              <a:rPr lang="en-US" sz="2300" dirty="0" smtClean="0"/>
              <a:t>?</a:t>
            </a:r>
          </a:p>
          <a:p>
            <a:pPr>
              <a:lnSpc>
                <a:spcPct val="90000"/>
              </a:lnSpc>
              <a:spcBef>
                <a:spcPts val="0"/>
              </a:spcBef>
            </a:pPr>
            <a:r>
              <a:rPr lang="en-US" sz="2300" dirty="0" smtClean="0"/>
              <a:t>There were still wealthy and rich among Christians (</a:t>
            </a:r>
            <a:r>
              <a:rPr lang="en-US" sz="2300" b="1" dirty="0" smtClean="0">
                <a:solidFill>
                  <a:schemeClr val="accent1"/>
                </a:solidFill>
              </a:rPr>
              <a:t>I Tim. 6:17-19</a:t>
            </a:r>
            <a:r>
              <a:rPr lang="en-US" sz="2300" dirty="0" smtClean="0"/>
              <a:t>).</a:t>
            </a:r>
          </a:p>
          <a:p>
            <a:pPr>
              <a:lnSpc>
                <a:spcPct val="90000"/>
              </a:lnSpc>
              <a:spcBef>
                <a:spcPts val="0"/>
              </a:spcBef>
            </a:pPr>
            <a:r>
              <a:rPr lang="en-US" sz="2300" dirty="0" smtClean="0"/>
              <a:t>Christians were not required to give up all their own (</a:t>
            </a:r>
            <a:r>
              <a:rPr lang="en-US" sz="2300" b="1" dirty="0" smtClean="0">
                <a:solidFill>
                  <a:schemeClr val="accent1"/>
                </a:solidFill>
              </a:rPr>
              <a:t>Acts 5:4</a:t>
            </a:r>
            <a:r>
              <a:rPr lang="en-US" sz="2300" dirty="0" smtClean="0"/>
              <a:t>).</a:t>
            </a:r>
            <a:endParaRPr lang="en-US" sz="2300" dirty="0"/>
          </a:p>
        </p:txBody>
      </p:sp>
    </p:spTree>
    <p:extLst>
      <p:ext uri="{BB962C8B-B14F-4D97-AF65-F5344CB8AC3E}">
        <p14:creationId xmlns:p14="http://schemas.microsoft.com/office/powerpoint/2010/main" val="103759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“Who gathered little had no lack”</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300" i="1" dirty="0"/>
              <a:t> For I do </a:t>
            </a:r>
            <a:r>
              <a:rPr lang="en-US" sz="2300" b="1" i="1" dirty="0"/>
              <a:t>not</a:t>
            </a:r>
            <a:r>
              <a:rPr lang="en-US" sz="2300" i="1" dirty="0"/>
              <a:t> mean </a:t>
            </a:r>
            <a:r>
              <a:rPr lang="en-US" sz="2300" b="1" i="1" dirty="0"/>
              <a:t>that others should be eased and you burdened</a:t>
            </a:r>
            <a:r>
              <a:rPr lang="en-US" sz="2300" b="1" i="1" dirty="0" smtClean="0"/>
              <a:t>; but </a:t>
            </a:r>
            <a:r>
              <a:rPr lang="en-US" sz="2300" b="1" i="1" u="sng" dirty="0"/>
              <a:t>by an equality</a:t>
            </a:r>
            <a:r>
              <a:rPr lang="en-US" sz="2300" i="1" dirty="0"/>
              <a:t>, that now at this time </a:t>
            </a:r>
            <a:r>
              <a:rPr lang="en-US" sz="2300" b="1" i="1" dirty="0"/>
              <a:t>your abundance may supply </a:t>
            </a:r>
            <a:r>
              <a:rPr lang="en-US" sz="2300" b="1" i="1" u="sng" dirty="0"/>
              <a:t>their lack</a:t>
            </a:r>
            <a:r>
              <a:rPr lang="en-US" sz="2300" i="1" dirty="0"/>
              <a:t>, that </a:t>
            </a:r>
            <a:r>
              <a:rPr lang="en-US" sz="2300" b="1" i="1" dirty="0"/>
              <a:t>their abundance also may supply your </a:t>
            </a:r>
            <a:r>
              <a:rPr lang="en-US" sz="2300" b="1" i="1" dirty="0" smtClean="0"/>
              <a:t>lack </a:t>
            </a:r>
            <a:r>
              <a:rPr lang="en-US" sz="2300" i="1" dirty="0" smtClean="0"/>
              <a:t>– </a:t>
            </a:r>
            <a:r>
              <a:rPr lang="en-US" sz="2300" b="1" i="1" dirty="0"/>
              <a:t>that there may be equality</a:t>
            </a:r>
            <a:r>
              <a:rPr lang="en-US" sz="2300" i="1" dirty="0" smtClean="0"/>
              <a:t>.  As </a:t>
            </a:r>
            <a:r>
              <a:rPr lang="en-US" sz="2300" i="1" dirty="0"/>
              <a:t>it is written, </a:t>
            </a:r>
            <a:r>
              <a:rPr lang="en-US" sz="2300" i="1" dirty="0" smtClean="0"/>
              <a:t>“He </a:t>
            </a:r>
            <a:r>
              <a:rPr lang="en-US" sz="2300" i="1" dirty="0"/>
              <a:t>who gathered  much had nothing left over, and he who gathered  little had no lack</a:t>
            </a:r>
            <a:r>
              <a:rPr lang="en-US" sz="2300" i="1" dirty="0" smtClean="0"/>
              <a:t>.” </a:t>
            </a:r>
            <a:r>
              <a:rPr lang="en-US" sz="2300" dirty="0" smtClean="0"/>
              <a:t>(</a:t>
            </a:r>
            <a:r>
              <a:rPr lang="en-US" sz="2300" b="1" dirty="0" smtClean="0">
                <a:solidFill>
                  <a:schemeClr val="accent1"/>
                </a:solidFill>
              </a:rPr>
              <a:t>8:13-15</a:t>
            </a:r>
            <a:r>
              <a:rPr lang="en-US" sz="2300" dirty="0" smtClean="0"/>
              <a:t>)</a:t>
            </a:r>
            <a:endParaRPr lang="en-US" sz="2300" dirty="0"/>
          </a:p>
          <a:p>
            <a:pPr marL="227013" lvl="0" indent="-227013">
              <a:lnSpc>
                <a:spcPct val="90000"/>
              </a:lnSpc>
              <a:spcBef>
                <a:spcPts val="0"/>
              </a:spcBef>
              <a:buFont typeface="+mj-lt"/>
              <a:buAutoNum type="arabicPeriod" startAt="9"/>
            </a:pPr>
            <a:r>
              <a:rPr lang="en-US" sz="2300" dirty="0" smtClean="0"/>
              <a:t>Do </a:t>
            </a:r>
            <a:r>
              <a:rPr lang="en-US" sz="2300" dirty="0"/>
              <a:t>verses </a:t>
            </a:r>
            <a:r>
              <a:rPr lang="en-US" sz="2300" b="1" dirty="0" smtClean="0">
                <a:solidFill>
                  <a:schemeClr val="accent1"/>
                </a:solidFill>
              </a:rPr>
              <a:t>8:13-15</a:t>
            </a:r>
            <a:r>
              <a:rPr lang="en-US" sz="2300" dirty="0" smtClean="0"/>
              <a:t> </a:t>
            </a:r>
            <a:r>
              <a:rPr lang="en-US" sz="2300" dirty="0"/>
              <a:t>teach that Christians should have an equality of wealth, i.e. should the rich give to the poor until all have equal amount of goods?  Explain.</a:t>
            </a:r>
          </a:p>
          <a:p>
            <a:pPr>
              <a:lnSpc>
                <a:spcPct val="90000"/>
              </a:lnSpc>
              <a:spcBef>
                <a:spcPts val="0"/>
              </a:spcBef>
            </a:pPr>
            <a:r>
              <a:rPr lang="en-US" sz="2300" dirty="0" smtClean="0"/>
              <a:t>Alternatively, God viewed giving from all churches equally.  God would equally approve Corinthians and Macedonian despite differing amounts.</a:t>
            </a:r>
          </a:p>
          <a:p>
            <a:pPr>
              <a:lnSpc>
                <a:spcPct val="90000"/>
              </a:lnSpc>
              <a:spcBef>
                <a:spcPts val="0"/>
              </a:spcBef>
            </a:pPr>
            <a:r>
              <a:rPr lang="en-US" sz="2300" dirty="0" smtClean="0"/>
              <a:t>Or, were poor saints supplying </a:t>
            </a:r>
            <a:r>
              <a:rPr lang="en-US" sz="2300" b="1" i="1" dirty="0" smtClean="0"/>
              <a:t>spiritual</a:t>
            </a:r>
            <a:r>
              <a:rPr lang="en-US" sz="2300" dirty="0" smtClean="0"/>
              <a:t> abundance (</a:t>
            </a:r>
            <a:r>
              <a:rPr lang="en-US" sz="2300" b="1" dirty="0" smtClean="0">
                <a:solidFill>
                  <a:schemeClr val="accent1"/>
                </a:solidFill>
              </a:rPr>
              <a:t>Rm.15:25-28</a:t>
            </a:r>
            <a:r>
              <a:rPr lang="en-US" sz="2300" dirty="0" smtClean="0"/>
              <a:t>)?</a:t>
            </a:r>
          </a:p>
          <a:p>
            <a:pPr>
              <a:lnSpc>
                <a:spcPct val="90000"/>
              </a:lnSpc>
              <a:spcBef>
                <a:spcPts val="0"/>
              </a:spcBef>
            </a:pPr>
            <a:r>
              <a:rPr lang="en-US" sz="2300" b="1" dirty="0" smtClean="0">
                <a:solidFill>
                  <a:schemeClr val="accent1"/>
                </a:solidFill>
              </a:rPr>
              <a:t>Ex. 16:18 </a:t>
            </a:r>
            <a:r>
              <a:rPr lang="en-US" sz="2300" dirty="0" smtClean="0"/>
              <a:t>teaches lesson of trust in God for </a:t>
            </a:r>
            <a:r>
              <a:rPr lang="en-US" sz="2300" i="1" dirty="0" smtClean="0"/>
              <a:t>“daily bread”</a:t>
            </a:r>
            <a:r>
              <a:rPr lang="en-US" sz="2300" dirty="0" smtClean="0"/>
              <a:t> – not worry.</a:t>
            </a:r>
            <a:endParaRPr lang="en-US" sz="2300" dirty="0"/>
          </a:p>
        </p:txBody>
      </p:sp>
    </p:spTree>
    <p:extLst>
      <p:ext uri="{BB962C8B-B14F-4D97-AF65-F5344CB8AC3E}">
        <p14:creationId xmlns:p14="http://schemas.microsoft.com/office/powerpoint/2010/main" val="390388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Honor in </a:t>
            </a:r>
            <a:r>
              <a:rPr lang="en-US" dirty="0" smtClean="0"/>
              <a:t>the</a:t>
            </a:r>
            <a:br>
              <a:rPr lang="en-US" dirty="0" smtClean="0"/>
            </a:br>
            <a:r>
              <a:rPr lang="en-US" dirty="0" smtClean="0"/>
              <a:t>Sight </a:t>
            </a:r>
            <a:r>
              <a:rPr lang="en-US" dirty="0"/>
              <a:t>of All</a:t>
            </a:r>
            <a:endParaRPr lang="en-US" i="1" dirty="0"/>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13 – II Corinthians 8:16-24</a:t>
            </a:r>
            <a:endParaRPr lang="en-US" b="1" dirty="0">
              <a:latin typeface="Arial Black" panose="020B0A04020102020204" pitchFamily="34" charset="0"/>
            </a:endParaRPr>
          </a:p>
        </p:txBody>
      </p:sp>
    </p:spTree>
    <p:extLst>
      <p:ext uri="{BB962C8B-B14F-4D97-AF65-F5344CB8AC3E}">
        <p14:creationId xmlns:p14="http://schemas.microsoft.com/office/powerpoint/2010/main" val="20815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Encouraging versus Ordering</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a:pPr>
            <a:r>
              <a:rPr lang="en-US" dirty="0"/>
              <a:t>Who else had apparently required a little encouragement and exhortation beside the Corinthians?  What sacrifice may he have made as part of accepting this exhortation</a:t>
            </a:r>
            <a:r>
              <a:rPr lang="en-US" dirty="0" smtClean="0"/>
              <a:t>?</a:t>
            </a:r>
          </a:p>
          <a:p>
            <a:pPr marL="0" lvl="0" indent="0">
              <a:lnSpc>
                <a:spcPct val="90000"/>
              </a:lnSpc>
              <a:spcBef>
                <a:spcPts val="0"/>
              </a:spcBef>
              <a:buNone/>
            </a:pPr>
            <a:r>
              <a:rPr lang="en-US" i="1" dirty="0"/>
              <a:t>B</a:t>
            </a:r>
            <a:r>
              <a:rPr lang="en-US" i="1" dirty="0" smtClean="0"/>
              <a:t>ut thanks be to God who puts the same </a:t>
            </a:r>
            <a:r>
              <a:rPr lang="en-US" b="1" i="1" dirty="0" smtClean="0"/>
              <a:t>earnest care for you into the heart of </a:t>
            </a:r>
            <a:r>
              <a:rPr lang="en-US" b="1" i="1" u="sng" dirty="0" smtClean="0"/>
              <a:t>Titus</a:t>
            </a:r>
            <a:r>
              <a:rPr lang="en-US" i="1" dirty="0" smtClean="0"/>
              <a:t>.  For he not only </a:t>
            </a:r>
            <a:r>
              <a:rPr lang="en-US" b="1" i="1" u="sng" dirty="0" smtClean="0"/>
              <a:t>accepted the exhortation</a:t>
            </a:r>
            <a:r>
              <a:rPr lang="en-US" b="1" i="1" dirty="0" smtClean="0"/>
              <a:t>, but being more diligent, he went to you </a:t>
            </a:r>
            <a:r>
              <a:rPr lang="en-US" b="1" i="1" u="sng" dirty="0" smtClean="0"/>
              <a:t>of his own accord</a:t>
            </a:r>
            <a:r>
              <a:rPr lang="en-US" i="1" dirty="0" smtClean="0"/>
              <a:t>. </a:t>
            </a:r>
            <a:r>
              <a:rPr lang="en-US" dirty="0" smtClean="0"/>
              <a:t>(</a:t>
            </a:r>
            <a:r>
              <a:rPr lang="en-US" b="1" dirty="0" smtClean="0">
                <a:solidFill>
                  <a:schemeClr val="accent1"/>
                </a:solidFill>
              </a:rPr>
              <a:t>8:16-17</a:t>
            </a:r>
            <a:r>
              <a:rPr lang="en-US" dirty="0" smtClean="0"/>
              <a:t>)</a:t>
            </a:r>
          </a:p>
          <a:p>
            <a:pPr lvl="0">
              <a:lnSpc>
                <a:spcPct val="90000"/>
              </a:lnSpc>
              <a:spcBef>
                <a:spcPts val="0"/>
              </a:spcBef>
            </a:pPr>
            <a:r>
              <a:rPr lang="en-US" dirty="0" smtClean="0"/>
              <a:t>Titus’ willingness is balanced with God’s grace (</a:t>
            </a:r>
            <a:r>
              <a:rPr lang="en-US" i="1" dirty="0" smtClean="0"/>
              <a:t>“put earnest care”</a:t>
            </a:r>
            <a:r>
              <a:rPr lang="en-US" dirty="0" smtClean="0"/>
              <a:t>).</a:t>
            </a:r>
          </a:p>
          <a:p>
            <a:pPr lvl="0">
              <a:lnSpc>
                <a:spcPct val="90000"/>
              </a:lnSpc>
              <a:spcBef>
                <a:spcPts val="0"/>
              </a:spcBef>
            </a:pPr>
            <a:r>
              <a:rPr lang="en-US" dirty="0" smtClean="0"/>
              <a:t>Titus is </a:t>
            </a:r>
            <a:r>
              <a:rPr lang="en-US" b="1" i="1" dirty="0" smtClean="0"/>
              <a:t>another</a:t>
            </a:r>
            <a:r>
              <a:rPr lang="en-US" dirty="0" smtClean="0"/>
              <a:t> example in selfless care and voluntary sacrifice.</a:t>
            </a:r>
          </a:p>
          <a:p>
            <a:pPr lvl="0">
              <a:lnSpc>
                <a:spcPct val="90000"/>
              </a:lnSpc>
              <a:spcBef>
                <a:spcPts val="0"/>
              </a:spcBef>
            </a:pPr>
            <a:r>
              <a:rPr lang="en-US" dirty="0" smtClean="0"/>
              <a:t>Titus apparently needed a little </a:t>
            </a:r>
            <a:r>
              <a:rPr lang="en-US" b="1" i="1" dirty="0" smtClean="0"/>
              <a:t>encouragement</a:t>
            </a:r>
            <a:r>
              <a:rPr lang="en-US" dirty="0" smtClean="0"/>
              <a:t> (see also, </a:t>
            </a:r>
            <a:r>
              <a:rPr lang="en-US" b="1" dirty="0" smtClean="0">
                <a:solidFill>
                  <a:schemeClr val="accent1"/>
                </a:solidFill>
              </a:rPr>
              <a:t>7:14</a:t>
            </a:r>
            <a:r>
              <a:rPr lang="en-US" dirty="0" smtClean="0"/>
              <a:t>).</a:t>
            </a:r>
          </a:p>
          <a:p>
            <a:pPr lvl="0">
              <a:lnSpc>
                <a:spcPct val="90000"/>
              </a:lnSpc>
              <a:spcBef>
                <a:spcPts val="0"/>
              </a:spcBef>
            </a:pPr>
            <a:r>
              <a:rPr lang="en-US" dirty="0" smtClean="0"/>
              <a:t>However, he apparently only need a </a:t>
            </a:r>
            <a:r>
              <a:rPr lang="en-US" b="1" i="1" dirty="0" smtClean="0"/>
              <a:t>little</a:t>
            </a:r>
            <a:r>
              <a:rPr lang="en-US" dirty="0"/>
              <a:t> </a:t>
            </a:r>
            <a:r>
              <a:rPr lang="en-US" dirty="0" smtClean="0"/>
              <a:t>(</a:t>
            </a:r>
            <a:r>
              <a:rPr lang="en-US" i="1" dirty="0" smtClean="0"/>
              <a:t>“of his own accord”</a:t>
            </a:r>
            <a:r>
              <a:rPr lang="en-US" dirty="0" smtClean="0"/>
              <a:t>).</a:t>
            </a:r>
          </a:p>
          <a:p>
            <a:pPr lvl="0">
              <a:lnSpc>
                <a:spcPct val="90000"/>
              </a:lnSpc>
              <a:spcBef>
                <a:spcPts val="0"/>
              </a:spcBef>
            </a:pPr>
            <a:r>
              <a:rPr lang="en-US" dirty="0" smtClean="0"/>
              <a:t>After 1</a:t>
            </a:r>
            <a:r>
              <a:rPr lang="en-US" baseline="30000" dirty="0" smtClean="0"/>
              <a:t>st</a:t>
            </a:r>
            <a:r>
              <a:rPr lang="en-US" dirty="0" smtClean="0"/>
              <a:t> trip, he was more eager to return (</a:t>
            </a:r>
            <a:r>
              <a:rPr lang="en-US" b="1" dirty="0" smtClean="0">
                <a:solidFill>
                  <a:schemeClr val="accent1"/>
                </a:solidFill>
              </a:rPr>
              <a:t>7:7, 13-15; 8:16</a:t>
            </a:r>
            <a:r>
              <a:rPr lang="en-US" dirty="0" smtClean="0"/>
              <a:t>).</a:t>
            </a:r>
          </a:p>
          <a:p>
            <a:pPr lvl="0">
              <a:lnSpc>
                <a:spcPct val="90000"/>
              </a:lnSpc>
              <a:spcBef>
                <a:spcPts val="0"/>
              </a:spcBef>
            </a:pPr>
            <a:r>
              <a:rPr lang="en-US" dirty="0" smtClean="0"/>
              <a:t>Paul demonstrates balance between </a:t>
            </a:r>
            <a:r>
              <a:rPr lang="en-US" b="1" i="1" dirty="0" smtClean="0"/>
              <a:t>encouraging</a:t>
            </a:r>
            <a:r>
              <a:rPr lang="en-US" dirty="0" smtClean="0"/>
              <a:t> and </a:t>
            </a:r>
            <a:r>
              <a:rPr lang="en-US" b="1" i="1" dirty="0" smtClean="0"/>
              <a:t>ordering</a:t>
            </a:r>
            <a:r>
              <a:rPr lang="en-US" dirty="0" smtClean="0"/>
              <a:t>.</a:t>
            </a:r>
          </a:p>
        </p:txBody>
      </p:sp>
    </p:spTree>
    <p:extLst>
      <p:ext uri="{BB962C8B-B14F-4D97-AF65-F5344CB8AC3E}">
        <p14:creationId xmlns:p14="http://schemas.microsoft.com/office/powerpoint/2010/main" val="18906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Powerful Gift</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2"/>
            </a:pPr>
            <a:r>
              <a:rPr lang="en-US" sz="2200" dirty="0" smtClean="0"/>
              <a:t>What </a:t>
            </a:r>
            <a:r>
              <a:rPr lang="en-US" sz="2200" dirty="0"/>
              <a:t>two additional things did </a:t>
            </a:r>
            <a:r>
              <a:rPr lang="en-US" sz="2200" dirty="0" smtClean="0"/>
              <a:t>the Corinthians’ </a:t>
            </a:r>
            <a:r>
              <a:rPr lang="en-US" sz="2200" i="1" dirty="0" smtClean="0"/>
              <a:t>“gift</a:t>
            </a:r>
            <a:r>
              <a:rPr lang="en-US" sz="2200" i="1" dirty="0"/>
              <a:t>”</a:t>
            </a:r>
            <a:r>
              <a:rPr lang="en-US" sz="2200" dirty="0"/>
              <a:t> manifest and accomplish</a:t>
            </a:r>
            <a:r>
              <a:rPr lang="en-US" sz="2200" dirty="0" smtClean="0"/>
              <a:t>?</a:t>
            </a:r>
          </a:p>
          <a:p>
            <a:pPr marL="0" lvl="0" indent="0">
              <a:lnSpc>
                <a:spcPct val="90000"/>
              </a:lnSpc>
              <a:spcBef>
                <a:spcPts val="0"/>
              </a:spcBef>
              <a:buNone/>
            </a:pPr>
            <a:r>
              <a:rPr lang="en-US" sz="2200" i="1" dirty="0"/>
              <a:t>And we have sent with him </a:t>
            </a:r>
            <a:r>
              <a:rPr lang="en-US" sz="2200" b="1" i="1" dirty="0"/>
              <a:t>the brother whose praise is in the gospel throughout all the churches</a:t>
            </a:r>
            <a:r>
              <a:rPr lang="en-US" sz="2200" i="1" dirty="0" smtClean="0"/>
              <a:t>, and </a:t>
            </a:r>
            <a:r>
              <a:rPr lang="en-US" sz="2200" i="1" dirty="0"/>
              <a:t>not only that, but who was also chosen by the churches to travel with us with this gift, which is administered by us </a:t>
            </a:r>
            <a:r>
              <a:rPr lang="en-US" sz="2200" b="1" i="1" dirty="0"/>
              <a:t>to </a:t>
            </a:r>
            <a:r>
              <a:rPr lang="en-US" sz="2200" b="1" i="1" baseline="30000" dirty="0" smtClean="0">
                <a:solidFill>
                  <a:schemeClr val="accent1"/>
                </a:solidFill>
              </a:rPr>
              <a:t>1</a:t>
            </a:r>
            <a:r>
              <a:rPr lang="en-US" sz="2200" b="1" i="1" dirty="0" smtClean="0"/>
              <a:t>the </a:t>
            </a:r>
            <a:r>
              <a:rPr lang="en-US" sz="2200" b="1" i="1" dirty="0"/>
              <a:t>glory of the Lord Himself and to </a:t>
            </a:r>
            <a:r>
              <a:rPr lang="en-US" sz="2200" b="1" i="1" baseline="30000" dirty="0" smtClean="0">
                <a:solidFill>
                  <a:schemeClr val="accent1"/>
                </a:solidFill>
              </a:rPr>
              <a:t>2</a:t>
            </a:r>
            <a:r>
              <a:rPr lang="en-US" sz="2200" b="1" i="1" dirty="0" smtClean="0"/>
              <a:t>show </a:t>
            </a:r>
            <a:r>
              <a:rPr lang="en-US" sz="2200" b="1" i="1" dirty="0"/>
              <a:t>your ready mind</a:t>
            </a:r>
            <a:r>
              <a:rPr lang="en-US" sz="2200" i="1" dirty="0"/>
              <a:t>, </a:t>
            </a:r>
            <a:r>
              <a:rPr lang="en-US" sz="2200" dirty="0" smtClean="0"/>
              <a:t>(</a:t>
            </a:r>
            <a:r>
              <a:rPr lang="en-US" sz="2200" b="1" dirty="0" smtClean="0">
                <a:solidFill>
                  <a:schemeClr val="accent1"/>
                </a:solidFill>
              </a:rPr>
              <a:t>8:18-19</a:t>
            </a:r>
            <a:r>
              <a:rPr lang="en-US" sz="2200" dirty="0" smtClean="0"/>
              <a:t>)</a:t>
            </a:r>
            <a:endParaRPr lang="en-US" sz="2200" dirty="0"/>
          </a:p>
          <a:p>
            <a:pPr>
              <a:lnSpc>
                <a:spcPct val="90000"/>
              </a:lnSpc>
              <a:spcBef>
                <a:spcPts val="0"/>
              </a:spcBef>
            </a:pPr>
            <a:r>
              <a:rPr lang="en-US" sz="2200" dirty="0" smtClean="0"/>
              <a:t>Brought glory to God, but also revealed Corinthians</a:t>
            </a:r>
            <a:r>
              <a:rPr lang="en-US" sz="2200" i="1" dirty="0" smtClean="0"/>
              <a:t>’ “ready mind”</a:t>
            </a:r>
            <a:r>
              <a:rPr lang="en-US" sz="2200" dirty="0" smtClean="0"/>
              <a:t>.</a:t>
            </a:r>
          </a:p>
          <a:p>
            <a:pPr>
              <a:lnSpc>
                <a:spcPct val="90000"/>
              </a:lnSpc>
              <a:spcBef>
                <a:spcPts val="0"/>
              </a:spcBef>
            </a:pPr>
            <a:r>
              <a:rPr lang="en-US" sz="2200" dirty="0" smtClean="0"/>
              <a:t>The Corinthians’ </a:t>
            </a:r>
            <a:r>
              <a:rPr lang="en-US" sz="2200" b="1" i="1" dirty="0" smtClean="0"/>
              <a:t>influence</a:t>
            </a:r>
            <a:r>
              <a:rPr lang="en-US" sz="2200" dirty="0" smtClean="0"/>
              <a:t> upon other saints and their </a:t>
            </a:r>
            <a:r>
              <a:rPr lang="en-US" sz="2200" b="1" i="1" dirty="0" smtClean="0"/>
              <a:t>influence</a:t>
            </a:r>
            <a:r>
              <a:rPr lang="en-US" sz="2200" dirty="0" smtClean="0"/>
              <a:t> upon them is a prominent theme of these 2 chapters.</a:t>
            </a:r>
          </a:p>
          <a:p>
            <a:pPr>
              <a:lnSpc>
                <a:spcPct val="90000"/>
              </a:lnSpc>
              <a:spcBef>
                <a:spcPts val="0"/>
              </a:spcBef>
            </a:pPr>
            <a:r>
              <a:rPr lang="en-US" sz="2200" dirty="0" smtClean="0"/>
              <a:t>The saints’ mutual influence and encouragement </a:t>
            </a:r>
            <a:r>
              <a:rPr lang="en-US" sz="2200" b="1" i="1" dirty="0" smtClean="0"/>
              <a:t>producing</a:t>
            </a:r>
            <a:r>
              <a:rPr lang="en-US" sz="2200" dirty="0" smtClean="0"/>
              <a:t> praise, thanksgiving, and glory </a:t>
            </a:r>
            <a:r>
              <a:rPr lang="en-US" sz="2200" b="1" i="1" dirty="0" smtClean="0"/>
              <a:t>to God </a:t>
            </a:r>
            <a:r>
              <a:rPr lang="en-US" sz="2200" dirty="0" smtClean="0"/>
              <a:t>is also prominent in these 2 chapters.</a:t>
            </a:r>
          </a:p>
          <a:p>
            <a:pPr>
              <a:lnSpc>
                <a:spcPct val="90000"/>
              </a:lnSpc>
              <a:spcBef>
                <a:spcPts val="0"/>
              </a:spcBef>
            </a:pPr>
            <a:r>
              <a:rPr lang="en-US" sz="2200" dirty="0" smtClean="0"/>
              <a:t>More on this point in chapter 9 …</a:t>
            </a:r>
          </a:p>
          <a:p>
            <a:pPr>
              <a:lnSpc>
                <a:spcPct val="90000"/>
              </a:lnSpc>
              <a:spcBef>
                <a:spcPts val="0"/>
              </a:spcBef>
            </a:pPr>
            <a:r>
              <a:rPr lang="en-US" sz="2200" dirty="0" smtClean="0"/>
              <a:t>This 2</a:t>
            </a:r>
            <a:r>
              <a:rPr lang="en-US" sz="2200" baseline="30000" dirty="0" smtClean="0"/>
              <a:t>nd</a:t>
            </a:r>
            <a:r>
              <a:rPr lang="en-US" sz="2200" dirty="0" smtClean="0"/>
              <a:t> </a:t>
            </a:r>
            <a:r>
              <a:rPr lang="en-US" sz="2200" i="1" dirty="0" smtClean="0"/>
              <a:t>“brother”</a:t>
            </a:r>
            <a:r>
              <a:rPr lang="en-US" sz="2200" dirty="0" smtClean="0"/>
              <a:t> is unnamed, unknown to us, although known to Corinth.</a:t>
            </a:r>
          </a:p>
        </p:txBody>
      </p:sp>
    </p:spTree>
    <p:extLst>
      <p:ext uri="{BB962C8B-B14F-4D97-AF65-F5344CB8AC3E}">
        <p14:creationId xmlns:p14="http://schemas.microsoft.com/office/powerpoint/2010/main" val="41312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a:t>
            </a:r>
            <a:r>
              <a:rPr lang="en-US" i="1" dirty="0"/>
              <a:t>matter shall be </a:t>
            </a:r>
            <a:r>
              <a:rPr lang="en-US" i="1" dirty="0" smtClean="0"/>
              <a:t>established”</a:t>
            </a:r>
            <a:endParaRPr lang="en-US"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3"/>
            </a:pPr>
            <a:r>
              <a:rPr lang="en-US" dirty="0"/>
              <a:t>What were the </a:t>
            </a:r>
            <a:r>
              <a:rPr lang="en-US" dirty="0" smtClean="0"/>
              <a:t>reasons </a:t>
            </a:r>
            <a:r>
              <a:rPr lang="en-US" dirty="0"/>
              <a:t>for the extra people carrying the collection?  Was </a:t>
            </a:r>
            <a:r>
              <a:rPr lang="en-US" b="1" i="1" dirty="0"/>
              <a:t>one</a:t>
            </a:r>
            <a:r>
              <a:rPr lang="en-US" dirty="0"/>
              <a:t> person </a:t>
            </a:r>
            <a:r>
              <a:rPr lang="en-US" b="1" i="1" dirty="0"/>
              <a:t>not</a:t>
            </a:r>
            <a:r>
              <a:rPr lang="en-US" dirty="0"/>
              <a:t> sufficient</a:t>
            </a:r>
            <a:r>
              <a:rPr lang="en-US" dirty="0" smtClean="0"/>
              <a:t>?</a:t>
            </a:r>
          </a:p>
          <a:p>
            <a:pPr marL="0" lvl="0" indent="0">
              <a:lnSpc>
                <a:spcPct val="90000"/>
              </a:lnSpc>
              <a:spcBef>
                <a:spcPts val="0"/>
              </a:spcBef>
              <a:buNone/>
            </a:pPr>
            <a:r>
              <a:rPr lang="en-US" i="1" dirty="0" smtClean="0"/>
              <a:t>… </a:t>
            </a:r>
            <a:r>
              <a:rPr lang="en-US" b="1" i="1" u="sng" dirty="0" smtClean="0"/>
              <a:t>avoiding </a:t>
            </a:r>
            <a:r>
              <a:rPr lang="en-US" b="1" i="1" u="sng" dirty="0"/>
              <a:t>this</a:t>
            </a:r>
            <a:r>
              <a:rPr lang="en-US" b="1" i="1" dirty="0"/>
              <a:t>: that anyone should blame us </a:t>
            </a:r>
            <a:r>
              <a:rPr lang="en-US" i="1" dirty="0"/>
              <a:t>in this lavish gift which is administered by </a:t>
            </a:r>
            <a:r>
              <a:rPr lang="en-US" i="1" dirty="0" smtClean="0"/>
              <a:t>us – </a:t>
            </a:r>
            <a:r>
              <a:rPr lang="en-US" b="1" i="1" dirty="0" smtClean="0"/>
              <a:t>providing </a:t>
            </a:r>
            <a:r>
              <a:rPr lang="en-US" b="1" i="1" dirty="0"/>
              <a:t>honorable things, not </a:t>
            </a:r>
            <a:r>
              <a:rPr lang="en-US" b="1" i="1" u="sng" dirty="0"/>
              <a:t>only</a:t>
            </a:r>
            <a:r>
              <a:rPr lang="en-US" b="1" i="1" dirty="0"/>
              <a:t> in </a:t>
            </a:r>
            <a:r>
              <a:rPr lang="en-US" b="1" i="1" baseline="30000" dirty="0" smtClean="0">
                <a:solidFill>
                  <a:schemeClr val="accent1"/>
                </a:solidFill>
              </a:rPr>
              <a:t>1</a:t>
            </a:r>
            <a:r>
              <a:rPr lang="en-US" b="1" i="1" dirty="0" smtClean="0"/>
              <a:t>the </a:t>
            </a:r>
            <a:r>
              <a:rPr lang="en-US" b="1" i="1" dirty="0"/>
              <a:t>sight of </a:t>
            </a:r>
            <a:r>
              <a:rPr lang="en-US" b="1" i="1" u="sng" dirty="0"/>
              <a:t>the Lord</a:t>
            </a:r>
            <a:r>
              <a:rPr lang="en-US" b="1" i="1" dirty="0"/>
              <a:t>, but </a:t>
            </a:r>
            <a:r>
              <a:rPr lang="en-US" b="1" i="1" u="sng" dirty="0"/>
              <a:t>also</a:t>
            </a:r>
            <a:r>
              <a:rPr lang="en-US" b="1" i="1" dirty="0"/>
              <a:t> in </a:t>
            </a:r>
            <a:r>
              <a:rPr lang="en-US" b="1" i="1" baseline="30000" dirty="0" smtClean="0">
                <a:solidFill>
                  <a:schemeClr val="accent1"/>
                </a:solidFill>
              </a:rPr>
              <a:t>2</a:t>
            </a:r>
            <a:r>
              <a:rPr lang="en-US" b="1" i="1" dirty="0" smtClean="0"/>
              <a:t>the </a:t>
            </a:r>
            <a:r>
              <a:rPr lang="en-US" b="1" i="1" dirty="0"/>
              <a:t>sight of </a:t>
            </a:r>
            <a:r>
              <a:rPr lang="en-US" b="1" i="1" u="sng" dirty="0"/>
              <a:t>men</a:t>
            </a:r>
            <a:r>
              <a:rPr lang="en-US" i="1" dirty="0" smtClean="0"/>
              <a:t>.</a:t>
            </a:r>
            <a:r>
              <a:rPr lang="en-US" dirty="0" smtClean="0"/>
              <a:t> (</a:t>
            </a:r>
            <a:r>
              <a:rPr lang="en-US" b="1" dirty="0" smtClean="0">
                <a:solidFill>
                  <a:schemeClr val="accent1"/>
                </a:solidFill>
              </a:rPr>
              <a:t>8:20-21</a:t>
            </a:r>
            <a:r>
              <a:rPr lang="en-US" dirty="0" smtClean="0"/>
              <a:t>)</a:t>
            </a:r>
            <a:endParaRPr lang="en-US" dirty="0"/>
          </a:p>
          <a:p>
            <a:pPr marL="227013" indent="-227013">
              <a:lnSpc>
                <a:spcPct val="90000"/>
              </a:lnSpc>
              <a:spcBef>
                <a:spcPts val="0"/>
              </a:spcBef>
              <a:buFont typeface="+mj-lt"/>
              <a:buAutoNum type="alphaUcPeriod"/>
            </a:pPr>
            <a:r>
              <a:rPr lang="en-US" dirty="0" smtClean="0"/>
              <a:t>Wanted to avoid any chance for blame, diminishing ministry (</a:t>
            </a:r>
            <a:r>
              <a:rPr lang="en-US" b="1" dirty="0" smtClean="0">
                <a:solidFill>
                  <a:schemeClr val="accent1"/>
                </a:solidFill>
              </a:rPr>
              <a:t>6:3</a:t>
            </a:r>
            <a:r>
              <a:rPr lang="en-US" dirty="0" smtClean="0"/>
              <a:t>).</a:t>
            </a:r>
          </a:p>
          <a:p>
            <a:pPr marL="227013" indent="-227013">
              <a:lnSpc>
                <a:spcPct val="90000"/>
              </a:lnSpc>
              <a:spcBef>
                <a:spcPts val="0"/>
              </a:spcBef>
              <a:buFont typeface="+mj-lt"/>
              <a:buAutoNum type="alphaUcPeriod"/>
            </a:pPr>
            <a:r>
              <a:rPr lang="en-US" dirty="0" smtClean="0"/>
              <a:t>Wanted to maintain not only </a:t>
            </a:r>
            <a:r>
              <a:rPr lang="en-US" b="1" i="1" dirty="0" smtClean="0"/>
              <a:t>actuality</a:t>
            </a:r>
            <a:r>
              <a:rPr lang="en-US" dirty="0" smtClean="0"/>
              <a:t>, but even </a:t>
            </a:r>
            <a:r>
              <a:rPr lang="en-US" b="1" i="1" dirty="0" smtClean="0"/>
              <a:t>appearance</a:t>
            </a:r>
            <a:r>
              <a:rPr lang="en-US" dirty="0" smtClean="0"/>
              <a:t> of honor.</a:t>
            </a:r>
          </a:p>
          <a:p>
            <a:pPr>
              <a:lnSpc>
                <a:spcPct val="90000"/>
              </a:lnSpc>
              <a:spcBef>
                <a:spcPts val="0"/>
              </a:spcBef>
            </a:pPr>
            <a:r>
              <a:rPr lang="en-US" dirty="0" smtClean="0"/>
              <a:t>Multiple people provided the sure testimony of </a:t>
            </a:r>
            <a:r>
              <a:rPr lang="en-US" i="1" dirty="0" smtClean="0"/>
              <a:t>“two or three witnesses”</a:t>
            </a:r>
            <a:r>
              <a:rPr lang="en-US" dirty="0" smtClean="0"/>
              <a:t> (</a:t>
            </a:r>
            <a:r>
              <a:rPr lang="en-US" b="1" dirty="0" err="1" smtClean="0">
                <a:solidFill>
                  <a:schemeClr val="accent1"/>
                </a:solidFill>
              </a:rPr>
              <a:t>Deu</a:t>
            </a:r>
            <a:r>
              <a:rPr lang="en-US" b="1" dirty="0" smtClean="0">
                <a:solidFill>
                  <a:schemeClr val="accent1"/>
                </a:solidFill>
              </a:rPr>
              <a:t>. 19:15; Mat. 18:16; II Cor. 13:1; I Tim. 5:19</a:t>
            </a:r>
            <a:r>
              <a:rPr lang="en-US" dirty="0" smtClean="0"/>
              <a:t>).</a:t>
            </a:r>
          </a:p>
          <a:p>
            <a:pPr>
              <a:lnSpc>
                <a:spcPct val="90000"/>
              </a:lnSpc>
              <a:spcBef>
                <a:spcPts val="0"/>
              </a:spcBef>
            </a:pPr>
            <a:r>
              <a:rPr lang="en-US" dirty="0" smtClean="0"/>
              <a:t>Lessons?  Applications? … See also, </a:t>
            </a:r>
            <a:r>
              <a:rPr lang="en-US" b="1" dirty="0" smtClean="0">
                <a:solidFill>
                  <a:schemeClr val="accent1"/>
                </a:solidFill>
              </a:rPr>
              <a:t>Proverbs 3:4; Romans 12:17</a:t>
            </a:r>
            <a:r>
              <a:rPr lang="en-US" dirty="0" smtClean="0"/>
              <a:t>.</a:t>
            </a:r>
          </a:p>
          <a:p>
            <a:pPr>
              <a:lnSpc>
                <a:spcPct val="90000"/>
              </a:lnSpc>
              <a:spcBef>
                <a:spcPts val="0"/>
              </a:spcBef>
            </a:pPr>
            <a:r>
              <a:rPr lang="en-US" dirty="0" smtClean="0"/>
              <a:t>Lord is always watching (</a:t>
            </a:r>
            <a:r>
              <a:rPr lang="en-US" b="1" dirty="0" smtClean="0">
                <a:solidFill>
                  <a:schemeClr val="accent1"/>
                </a:solidFill>
              </a:rPr>
              <a:t>Proverbs 5:21; Psalm 94:7; Matt. 9:4</a:t>
            </a:r>
            <a:r>
              <a:rPr lang="en-US" dirty="0" smtClean="0"/>
              <a:t>).</a:t>
            </a:r>
          </a:p>
          <a:p>
            <a:pPr>
              <a:lnSpc>
                <a:spcPct val="90000"/>
              </a:lnSpc>
              <a:spcBef>
                <a:spcPts val="0"/>
              </a:spcBef>
            </a:pPr>
            <a:r>
              <a:rPr lang="en-US" dirty="0" smtClean="0"/>
              <a:t>Let us not fool </a:t>
            </a:r>
            <a:r>
              <a:rPr lang="en-US" b="1" i="1" dirty="0" smtClean="0"/>
              <a:t>ourselves</a:t>
            </a:r>
            <a:r>
              <a:rPr lang="en-US" dirty="0" smtClean="0"/>
              <a:t> in an effort to fool </a:t>
            </a:r>
            <a:r>
              <a:rPr lang="en-US" b="1" i="1" dirty="0" smtClean="0"/>
              <a:t>Him</a:t>
            </a:r>
            <a:r>
              <a:rPr lang="en-US" dirty="0" smtClean="0"/>
              <a:t> (</a:t>
            </a:r>
            <a:r>
              <a:rPr lang="en-US" b="1" dirty="0" smtClean="0">
                <a:solidFill>
                  <a:schemeClr val="accent1"/>
                </a:solidFill>
              </a:rPr>
              <a:t>Pr. 4:26; 6:27-29</a:t>
            </a:r>
            <a:r>
              <a:rPr lang="en-US" dirty="0" smtClean="0"/>
              <a:t>).</a:t>
            </a:r>
            <a:endParaRPr lang="en-US" dirty="0"/>
          </a:p>
        </p:txBody>
      </p:sp>
    </p:spTree>
    <p:extLst>
      <p:ext uri="{BB962C8B-B14F-4D97-AF65-F5344CB8AC3E}">
        <p14:creationId xmlns:p14="http://schemas.microsoft.com/office/powerpoint/2010/main" val="9609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“Let them first be tested …”</a:t>
            </a:r>
            <a:endParaRPr lang="en-US"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4"/>
            </a:pPr>
            <a:r>
              <a:rPr lang="en-US" sz="2200" dirty="0"/>
              <a:t>Upon what basis were these people chosen to help?  (In other words, why were they each chosen instead of someone else?  What were the qualifications?)  What lessons can we learn</a:t>
            </a:r>
            <a:r>
              <a:rPr lang="en-US" sz="2200" dirty="0" smtClean="0"/>
              <a:t>?</a:t>
            </a:r>
          </a:p>
          <a:p>
            <a:pPr marL="0" lvl="0" indent="0">
              <a:lnSpc>
                <a:spcPct val="90000"/>
              </a:lnSpc>
              <a:spcBef>
                <a:spcPts val="0"/>
              </a:spcBef>
              <a:buNone/>
            </a:pPr>
            <a:r>
              <a:rPr lang="en-US" sz="2200" i="1" dirty="0"/>
              <a:t>And we have sent with </a:t>
            </a:r>
            <a:r>
              <a:rPr lang="en-US" sz="2200" b="1" i="1" u="sng" dirty="0"/>
              <a:t>them</a:t>
            </a:r>
            <a:r>
              <a:rPr lang="en-US" sz="2200" i="1" dirty="0"/>
              <a:t> </a:t>
            </a:r>
            <a:r>
              <a:rPr lang="en-US" sz="2200" b="1" i="1" dirty="0"/>
              <a:t>our brother whom we have </a:t>
            </a:r>
            <a:r>
              <a:rPr lang="en-US" sz="2200" b="1" i="1" u="sng" dirty="0"/>
              <a:t>often proved diligent</a:t>
            </a:r>
            <a:r>
              <a:rPr lang="en-US" sz="2200" b="1" i="1" dirty="0"/>
              <a:t> in many things</a:t>
            </a:r>
            <a:r>
              <a:rPr lang="en-US" sz="2200" i="1" dirty="0"/>
              <a:t>, but </a:t>
            </a:r>
            <a:r>
              <a:rPr lang="en-US" sz="2200" b="1" i="1" u="sng" dirty="0"/>
              <a:t>now</a:t>
            </a:r>
            <a:r>
              <a:rPr lang="en-US" sz="2200" b="1" i="1" dirty="0"/>
              <a:t> much </a:t>
            </a:r>
            <a:r>
              <a:rPr lang="en-US" sz="2200" b="1" i="1" u="sng" dirty="0"/>
              <a:t>more diligent</a:t>
            </a:r>
            <a:r>
              <a:rPr lang="en-US" sz="2200" b="1" i="1" dirty="0"/>
              <a:t>, because of the great confidence which we have in </a:t>
            </a:r>
            <a:r>
              <a:rPr lang="en-US" sz="2200" b="1" i="1" u="sng" dirty="0"/>
              <a:t>you</a:t>
            </a:r>
            <a:r>
              <a:rPr lang="en-US" sz="2200" i="1" dirty="0" smtClean="0"/>
              <a:t>.  If </a:t>
            </a:r>
            <a:r>
              <a:rPr lang="en-US" sz="2200" i="1" dirty="0"/>
              <a:t>anyone inquires about </a:t>
            </a:r>
            <a:r>
              <a:rPr lang="en-US" sz="2200" b="1" i="1" dirty="0"/>
              <a:t>Titus, he is my partner and fellow worker concerning you</a:t>
            </a:r>
            <a:r>
              <a:rPr lang="en-US" sz="2200" i="1" dirty="0"/>
              <a:t>. Or if our brethren are inquired about, </a:t>
            </a:r>
            <a:r>
              <a:rPr lang="en-US" sz="2200" b="1" i="1" dirty="0"/>
              <a:t>they are messengers of the churches, </a:t>
            </a:r>
            <a:r>
              <a:rPr lang="en-US" sz="2200" b="1" i="1" u="sng" dirty="0"/>
              <a:t>the glory of Christ</a:t>
            </a:r>
            <a:r>
              <a:rPr lang="en-US" sz="2200" i="1" dirty="0" smtClean="0"/>
              <a:t>. </a:t>
            </a:r>
            <a:r>
              <a:rPr lang="en-US" sz="2200" dirty="0" smtClean="0"/>
              <a:t>(</a:t>
            </a:r>
            <a:r>
              <a:rPr lang="en-US" sz="2200" b="1" dirty="0" smtClean="0">
                <a:solidFill>
                  <a:schemeClr val="accent1"/>
                </a:solidFill>
              </a:rPr>
              <a:t>8:22-23</a:t>
            </a:r>
            <a:r>
              <a:rPr lang="en-US" sz="2200" dirty="0" smtClean="0"/>
              <a:t>)</a:t>
            </a:r>
            <a:endParaRPr lang="en-US" sz="2200" dirty="0"/>
          </a:p>
          <a:p>
            <a:pPr>
              <a:lnSpc>
                <a:spcPct val="90000"/>
              </a:lnSpc>
              <a:spcBef>
                <a:spcPts val="0"/>
              </a:spcBef>
            </a:pPr>
            <a:r>
              <a:rPr lang="en-US" sz="2200" dirty="0" smtClean="0"/>
              <a:t>Had </a:t>
            </a:r>
            <a:r>
              <a:rPr lang="en-US" sz="2200" b="1" i="1" dirty="0" smtClean="0"/>
              <a:t>proven</a:t>
            </a:r>
            <a:r>
              <a:rPr lang="en-US" sz="2200" dirty="0" smtClean="0"/>
              <a:t> themselves </a:t>
            </a:r>
            <a:r>
              <a:rPr lang="en-US" sz="2200" b="1" i="1" dirty="0" smtClean="0"/>
              <a:t>diligent</a:t>
            </a:r>
            <a:r>
              <a:rPr lang="en-US" sz="2200" dirty="0" smtClean="0"/>
              <a:t> and </a:t>
            </a:r>
            <a:r>
              <a:rPr lang="en-US" sz="2200" b="1" i="1" dirty="0" smtClean="0"/>
              <a:t>successful</a:t>
            </a:r>
            <a:r>
              <a:rPr lang="en-US" sz="2200" dirty="0" smtClean="0"/>
              <a:t> in </a:t>
            </a:r>
            <a:r>
              <a:rPr lang="en-US" sz="2200" b="1" i="1" dirty="0" smtClean="0"/>
              <a:t>spiritual</a:t>
            </a:r>
            <a:r>
              <a:rPr lang="en-US" sz="2200" dirty="0" smtClean="0"/>
              <a:t> issues.</a:t>
            </a:r>
          </a:p>
          <a:p>
            <a:pPr>
              <a:lnSpc>
                <a:spcPct val="90000"/>
              </a:lnSpc>
              <a:spcBef>
                <a:spcPts val="0"/>
              </a:spcBef>
            </a:pPr>
            <a:r>
              <a:rPr lang="en-US" sz="2200" dirty="0" smtClean="0"/>
              <a:t>Important tasks need to be given to those </a:t>
            </a:r>
            <a:r>
              <a:rPr lang="en-US" sz="2200" b="1" i="1" dirty="0" smtClean="0"/>
              <a:t>proven</a:t>
            </a:r>
            <a:r>
              <a:rPr lang="en-US" sz="2200" dirty="0" smtClean="0"/>
              <a:t>, </a:t>
            </a:r>
            <a:r>
              <a:rPr lang="en-US" sz="2200" b="1" i="1" dirty="0" smtClean="0"/>
              <a:t>not</a:t>
            </a:r>
            <a:r>
              <a:rPr lang="en-US" sz="2200" dirty="0" smtClean="0"/>
              <a:t> just to encourage those </a:t>
            </a:r>
            <a:r>
              <a:rPr lang="en-US" sz="2200" b="1" i="1" dirty="0" smtClean="0"/>
              <a:t>failing</a:t>
            </a:r>
            <a:r>
              <a:rPr lang="en-US" sz="2200" dirty="0" smtClean="0"/>
              <a:t> (</a:t>
            </a:r>
            <a:r>
              <a:rPr lang="en-US" sz="2200" b="1" dirty="0" smtClean="0">
                <a:solidFill>
                  <a:schemeClr val="accent1"/>
                </a:solidFill>
              </a:rPr>
              <a:t>Luke 16:10-12; Matthew 7:1-5; I Timothy 3:2; 8, 10</a:t>
            </a:r>
            <a:r>
              <a:rPr lang="en-US" sz="2200" dirty="0" smtClean="0"/>
              <a:t>).</a:t>
            </a:r>
          </a:p>
          <a:p>
            <a:pPr>
              <a:lnSpc>
                <a:spcPct val="90000"/>
              </a:lnSpc>
              <a:spcBef>
                <a:spcPts val="0"/>
              </a:spcBef>
            </a:pPr>
            <a:r>
              <a:rPr lang="en-US" sz="2200" dirty="0" smtClean="0"/>
              <a:t>Increased confidence </a:t>
            </a:r>
            <a:r>
              <a:rPr lang="en-US" sz="2200" b="1" i="1" dirty="0" smtClean="0"/>
              <a:t>in</a:t>
            </a:r>
            <a:r>
              <a:rPr lang="en-US" sz="2200" dirty="0" smtClean="0"/>
              <a:t> brethren inspires diligence </a:t>
            </a:r>
            <a:r>
              <a:rPr lang="en-US" sz="2200" b="1" i="1" dirty="0" smtClean="0"/>
              <a:t>toward</a:t>
            </a:r>
            <a:r>
              <a:rPr lang="en-US" sz="2200" dirty="0" smtClean="0"/>
              <a:t> them.</a:t>
            </a:r>
          </a:p>
          <a:p>
            <a:pPr>
              <a:lnSpc>
                <a:spcPct val="90000"/>
              </a:lnSpc>
              <a:spcBef>
                <a:spcPts val="0"/>
              </a:spcBef>
            </a:pPr>
            <a:r>
              <a:rPr lang="en-US" sz="2200" b="1" dirty="0" smtClean="0">
                <a:solidFill>
                  <a:schemeClr val="accent1"/>
                </a:solidFill>
              </a:rPr>
              <a:t>II Corinthians </a:t>
            </a:r>
            <a:r>
              <a:rPr lang="en-US" sz="2200" dirty="0" smtClean="0"/>
              <a:t>was the </a:t>
            </a:r>
            <a:r>
              <a:rPr lang="en-US" sz="2200" i="1" dirty="0" smtClean="0"/>
              <a:t>“letter of commendation”</a:t>
            </a:r>
            <a:r>
              <a:rPr lang="en-US" sz="2200" dirty="0" smtClean="0"/>
              <a:t> for Titus and others.</a:t>
            </a:r>
          </a:p>
        </p:txBody>
      </p:sp>
    </p:spTree>
    <p:extLst>
      <p:ext uri="{BB962C8B-B14F-4D97-AF65-F5344CB8AC3E}">
        <p14:creationId xmlns:p14="http://schemas.microsoft.com/office/powerpoint/2010/main" val="3004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“Better not to vow …”</a:t>
            </a:r>
            <a:endParaRPr lang="en-US" i="1"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Therefore show to them, and before the churches </a:t>
            </a:r>
            <a:r>
              <a:rPr lang="en-US" b="1" i="1" dirty="0"/>
              <a:t>the </a:t>
            </a:r>
            <a:r>
              <a:rPr lang="en-US" b="1" i="1" u="sng" dirty="0"/>
              <a:t>proof</a:t>
            </a:r>
            <a:r>
              <a:rPr lang="en-US" b="1" i="1" dirty="0"/>
              <a:t> of your love and of our boasting on your behalf</a:t>
            </a:r>
            <a:r>
              <a:rPr lang="en-US" i="1" dirty="0"/>
              <a:t>. </a:t>
            </a:r>
            <a:r>
              <a:rPr lang="en-US" dirty="0" smtClean="0"/>
              <a:t>(</a:t>
            </a:r>
            <a:r>
              <a:rPr lang="en-US" b="1" dirty="0" smtClean="0">
                <a:solidFill>
                  <a:schemeClr val="accent1"/>
                </a:solidFill>
              </a:rPr>
              <a:t>8:24</a:t>
            </a:r>
            <a:r>
              <a:rPr lang="en-US" dirty="0" smtClean="0"/>
              <a:t>)</a:t>
            </a:r>
          </a:p>
          <a:p>
            <a:pPr>
              <a:lnSpc>
                <a:spcPct val="90000"/>
              </a:lnSpc>
              <a:spcBef>
                <a:spcPts val="0"/>
              </a:spcBef>
            </a:pPr>
            <a:r>
              <a:rPr lang="en-US" dirty="0" smtClean="0"/>
              <a:t>Paul had </a:t>
            </a:r>
            <a:r>
              <a:rPr lang="en-US" b="1" i="1" dirty="0" smtClean="0"/>
              <a:t>eliminated</a:t>
            </a:r>
            <a:r>
              <a:rPr lang="en-US" dirty="0" smtClean="0"/>
              <a:t> any suspicions of mishandling (</a:t>
            </a:r>
            <a:r>
              <a:rPr lang="en-US" i="1" dirty="0" smtClean="0"/>
              <a:t>“Therefore”</a:t>
            </a:r>
            <a:r>
              <a:rPr lang="en-US" dirty="0" smtClean="0"/>
              <a:t>), removing obstacles (i.e., excuses) for them to fulfill their promise.</a:t>
            </a:r>
          </a:p>
          <a:p>
            <a:pPr>
              <a:lnSpc>
                <a:spcPct val="90000"/>
              </a:lnSpc>
              <a:spcBef>
                <a:spcPts val="0"/>
              </a:spcBef>
            </a:pPr>
            <a:r>
              <a:rPr lang="en-US" dirty="0" smtClean="0"/>
              <a:t>Continues theme of influencing and being influenced by others.</a:t>
            </a:r>
          </a:p>
          <a:p>
            <a:pPr>
              <a:lnSpc>
                <a:spcPct val="90000"/>
              </a:lnSpc>
              <a:spcBef>
                <a:spcPts val="0"/>
              </a:spcBef>
            </a:pPr>
            <a:r>
              <a:rPr lang="en-US" b="1" i="1" dirty="0" smtClean="0"/>
              <a:t>Manipulating</a:t>
            </a:r>
            <a:r>
              <a:rPr lang="en-US" dirty="0" smtClean="0"/>
              <a:t> through pressure?  No, reality of </a:t>
            </a:r>
            <a:r>
              <a:rPr lang="en-US" b="1" i="1" dirty="0" smtClean="0"/>
              <a:t>godly</a:t>
            </a:r>
            <a:r>
              <a:rPr lang="en-US" dirty="0" smtClean="0"/>
              <a:t> expectations.</a:t>
            </a:r>
          </a:p>
          <a:p>
            <a:pPr marL="227013" lvl="0" indent="-227013">
              <a:lnSpc>
                <a:spcPct val="90000"/>
              </a:lnSpc>
              <a:spcBef>
                <a:spcPts val="0"/>
              </a:spcBef>
              <a:buFont typeface="+mj-lt"/>
              <a:buAutoNum type="arabicPeriod" startAt="5"/>
            </a:pPr>
            <a:r>
              <a:rPr lang="en-US" dirty="0" smtClean="0"/>
              <a:t>What </a:t>
            </a:r>
            <a:r>
              <a:rPr lang="en-US" dirty="0"/>
              <a:t>other passages speak of promises without fulfillment or well-wishes without substance</a:t>
            </a:r>
            <a:r>
              <a:rPr lang="en-US" dirty="0" smtClean="0"/>
              <a:t>?</a:t>
            </a:r>
            <a:endParaRPr lang="en-US" dirty="0"/>
          </a:p>
          <a:p>
            <a:pPr>
              <a:lnSpc>
                <a:spcPct val="90000"/>
              </a:lnSpc>
              <a:spcBef>
                <a:spcPts val="0"/>
              </a:spcBef>
            </a:pPr>
            <a:r>
              <a:rPr lang="en-US" dirty="0" smtClean="0"/>
              <a:t>To promise faithfulness and fail is worse than repentant sinner (</a:t>
            </a:r>
            <a:r>
              <a:rPr lang="en-US" b="1" dirty="0" smtClean="0">
                <a:solidFill>
                  <a:schemeClr val="accent1"/>
                </a:solidFill>
              </a:rPr>
              <a:t>Matthew 21:28-31</a:t>
            </a:r>
            <a:r>
              <a:rPr lang="en-US" dirty="0" smtClean="0"/>
              <a:t>).  We are no better for promise’s sake.</a:t>
            </a:r>
          </a:p>
          <a:p>
            <a:pPr>
              <a:lnSpc>
                <a:spcPct val="90000"/>
              </a:lnSpc>
              <a:spcBef>
                <a:spcPts val="0"/>
              </a:spcBef>
            </a:pPr>
            <a:r>
              <a:rPr lang="en-US" dirty="0" smtClean="0"/>
              <a:t>We are to be a people of our word (</a:t>
            </a:r>
            <a:r>
              <a:rPr lang="en-US" b="1" dirty="0" smtClean="0">
                <a:solidFill>
                  <a:schemeClr val="accent1"/>
                </a:solidFill>
              </a:rPr>
              <a:t>Matthew 5:33-37</a:t>
            </a:r>
            <a:r>
              <a:rPr lang="en-US" dirty="0" smtClean="0"/>
              <a:t>).</a:t>
            </a:r>
          </a:p>
          <a:p>
            <a:pPr>
              <a:lnSpc>
                <a:spcPct val="90000"/>
              </a:lnSpc>
              <a:spcBef>
                <a:spcPts val="0"/>
              </a:spcBef>
            </a:pPr>
            <a:r>
              <a:rPr lang="en-US" dirty="0" smtClean="0"/>
              <a:t>Better to not promise, than to promise and fail (</a:t>
            </a:r>
            <a:r>
              <a:rPr lang="en-US" b="1" dirty="0" smtClean="0">
                <a:solidFill>
                  <a:schemeClr val="accent1"/>
                </a:solidFill>
              </a:rPr>
              <a:t>Ecclesiastes 5:1-7</a:t>
            </a:r>
            <a:r>
              <a:rPr lang="en-US" dirty="0" smtClean="0"/>
              <a:t>).</a:t>
            </a:r>
            <a:endParaRPr lang="en-US" dirty="0"/>
          </a:p>
        </p:txBody>
      </p:sp>
    </p:spTree>
    <p:extLst>
      <p:ext uri="{BB962C8B-B14F-4D97-AF65-F5344CB8AC3E}">
        <p14:creationId xmlns:p14="http://schemas.microsoft.com/office/powerpoint/2010/main" val="21066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Missionary Societies?</a:t>
            </a:r>
            <a:endParaRPr lang="en-US" dirty="0"/>
          </a:p>
        </p:txBody>
      </p:sp>
      <p:sp>
        <p:nvSpPr>
          <p:cNvPr id="3" name="Content Placeholder 2"/>
          <p:cNvSpPr>
            <a:spLocks noGrp="1"/>
          </p:cNvSpPr>
          <p:nvPr>
            <p:ph idx="1"/>
          </p:nvPr>
        </p:nvSpPr>
        <p:spPr/>
        <p:txBody>
          <a:bodyPr/>
          <a:lstStyle/>
          <a:p>
            <a:r>
              <a:rPr lang="en-US" b="1" i="1" dirty="0" smtClean="0"/>
              <a:t>Collective</a:t>
            </a:r>
            <a:r>
              <a:rPr lang="en-US" dirty="0" smtClean="0"/>
              <a:t> church </a:t>
            </a:r>
            <a:r>
              <a:rPr lang="en-US" b="1" i="1" dirty="0" smtClean="0"/>
              <a:t>decision-making</a:t>
            </a:r>
            <a:r>
              <a:rPr lang="en-US" dirty="0" smtClean="0"/>
              <a:t> and </a:t>
            </a:r>
            <a:r>
              <a:rPr lang="en-US" b="1" i="1" dirty="0" smtClean="0"/>
              <a:t>acting</a:t>
            </a:r>
            <a:r>
              <a:rPr lang="en-US" dirty="0" smtClean="0"/>
              <a:t> is seen here by some:</a:t>
            </a:r>
          </a:p>
          <a:p>
            <a:pPr marL="0" indent="0">
              <a:buNone/>
            </a:pPr>
            <a:r>
              <a:rPr lang="en-US" i="1" dirty="0" smtClean="0"/>
              <a:t>And </a:t>
            </a:r>
            <a:r>
              <a:rPr lang="en-US" i="1" dirty="0"/>
              <a:t>we have sent with him </a:t>
            </a:r>
            <a:r>
              <a:rPr lang="en-US" b="1" i="1" dirty="0"/>
              <a:t>the brother whose praise is in the gospel </a:t>
            </a:r>
            <a:r>
              <a:rPr lang="en-US" b="1" i="1" u="sng" dirty="0"/>
              <a:t>throughout all the churches</a:t>
            </a:r>
            <a:r>
              <a:rPr lang="en-US" i="1" dirty="0" smtClean="0"/>
              <a:t>, and </a:t>
            </a:r>
            <a:r>
              <a:rPr lang="en-US" i="1" dirty="0"/>
              <a:t>not only that, but </a:t>
            </a:r>
            <a:r>
              <a:rPr lang="en-US" b="1" i="1" dirty="0"/>
              <a:t>who was also </a:t>
            </a:r>
            <a:r>
              <a:rPr lang="en-US" b="1" i="1" u="sng" dirty="0"/>
              <a:t>chosen by the churches</a:t>
            </a:r>
            <a:r>
              <a:rPr lang="en-US" b="1" i="1" dirty="0"/>
              <a:t> to travel with us with this gift</a:t>
            </a:r>
            <a:r>
              <a:rPr lang="en-US" i="1" dirty="0"/>
              <a:t>, </a:t>
            </a:r>
            <a:r>
              <a:rPr lang="en-US" i="1" dirty="0" smtClean="0"/>
              <a:t>… If </a:t>
            </a:r>
            <a:r>
              <a:rPr lang="en-US" i="1" dirty="0"/>
              <a:t>anyone inquires about Titus, he is my partner and fellow worker concerning you. Or if our brethren are inquired about, </a:t>
            </a:r>
            <a:r>
              <a:rPr lang="en-US" b="1" i="1" dirty="0"/>
              <a:t>they are </a:t>
            </a:r>
            <a:r>
              <a:rPr lang="en-US" b="1" i="1" u="sng" dirty="0"/>
              <a:t>messengers</a:t>
            </a:r>
            <a:r>
              <a:rPr lang="en-US" b="1" i="1" dirty="0"/>
              <a:t> of the churches</a:t>
            </a:r>
            <a:r>
              <a:rPr lang="en-US" i="1" dirty="0"/>
              <a:t>, the glory of Christ</a:t>
            </a:r>
            <a:r>
              <a:rPr lang="en-US" i="1" dirty="0" smtClean="0"/>
              <a:t>.  Therefore </a:t>
            </a:r>
            <a:r>
              <a:rPr lang="en-US" b="1" i="1" dirty="0"/>
              <a:t>show</a:t>
            </a:r>
            <a:r>
              <a:rPr lang="en-US" i="1" dirty="0"/>
              <a:t> to them, and </a:t>
            </a:r>
            <a:r>
              <a:rPr lang="en-US" b="1" i="1" u="sng" dirty="0"/>
              <a:t>before the churches</a:t>
            </a:r>
            <a:r>
              <a:rPr lang="en-US" i="1" dirty="0"/>
              <a:t> the proof of your love and of our boasting on your behalf</a:t>
            </a:r>
            <a:r>
              <a:rPr lang="en-US" i="1" dirty="0" smtClean="0"/>
              <a:t>.</a:t>
            </a:r>
            <a:r>
              <a:rPr lang="en-US" dirty="0" smtClean="0"/>
              <a:t> (</a:t>
            </a:r>
            <a:r>
              <a:rPr lang="en-US" b="1" dirty="0" smtClean="0">
                <a:solidFill>
                  <a:schemeClr val="accent1"/>
                </a:solidFill>
              </a:rPr>
              <a:t>8:18-24</a:t>
            </a:r>
            <a:r>
              <a:rPr lang="en-US" dirty="0" smtClean="0"/>
              <a:t>)</a:t>
            </a:r>
          </a:p>
          <a:p>
            <a:r>
              <a:rPr lang="en-US" dirty="0" smtClean="0"/>
              <a:t>True, the churches </a:t>
            </a:r>
            <a:r>
              <a:rPr lang="en-US" b="1" i="1" dirty="0" smtClean="0"/>
              <a:t>chose</a:t>
            </a:r>
            <a:r>
              <a:rPr lang="en-US" dirty="0" smtClean="0"/>
              <a:t> and </a:t>
            </a:r>
            <a:r>
              <a:rPr lang="en-US" b="1" i="1" dirty="0" smtClean="0"/>
              <a:t>acted</a:t>
            </a:r>
            <a:r>
              <a:rPr lang="en-US" dirty="0" smtClean="0"/>
              <a:t> – but, </a:t>
            </a:r>
            <a:r>
              <a:rPr lang="en-US" b="1" i="1" dirty="0" smtClean="0"/>
              <a:t>collectively</a:t>
            </a:r>
            <a:r>
              <a:rPr lang="en-US" dirty="0" smtClean="0"/>
              <a:t> or </a:t>
            </a:r>
            <a:r>
              <a:rPr lang="en-US" b="1" i="1" dirty="0" smtClean="0"/>
              <a:t>individually</a:t>
            </a:r>
            <a:r>
              <a:rPr lang="en-US" dirty="0" smtClean="0"/>
              <a:t>?</a:t>
            </a:r>
            <a:endParaRPr lang="en-US" dirty="0"/>
          </a:p>
        </p:txBody>
      </p:sp>
    </p:spTree>
    <p:extLst>
      <p:ext uri="{BB962C8B-B14F-4D97-AF65-F5344CB8AC3E}">
        <p14:creationId xmlns:p14="http://schemas.microsoft.com/office/powerpoint/2010/main" val="12186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Individual</a:t>
            </a:r>
            <a:r>
              <a:rPr lang="en-US" dirty="0" smtClean="0"/>
              <a:t> Church Cooperation</a:t>
            </a:r>
            <a:endParaRPr lang="en-US" dirty="0"/>
          </a:p>
        </p:txBody>
      </p:sp>
      <p:sp>
        <p:nvSpPr>
          <p:cNvPr id="3" name="Content Placeholder 2"/>
          <p:cNvSpPr>
            <a:spLocks noGrp="1"/>
          </p:cNvSpPr>
          <p:nvPr>
            <p:ph idx="1"/>
          </p:nvPr>
        </p:nvSpPr>
        <p:spPr/>
        <p:txBody>
          <a:bodyPr/>
          <a:lstStyle/>
          <a:p>
            <a:pPr>
              <a:lnSpc>
                <a:spcPct val="95000"/>
              </a:lnSpc>
              <a:spcBef>
                <a:spcPts val="0"/>
              </a:spcBef>
            </a:pPr>
            <a:r>
              <a:rPr lang="en-US" dirty="0" smtClean="0"/>
              <a:t>Do not </a:t>
            </a:r>
            <a:r>
              <a:rPr lang="en-US" b="1" i="1" dirty="0" smtClean="0"/>
              <a:t>assume</a:t>
            </a:r>
            <a:r>
              <a:rPr lang="en-US" dirty="0" smtClean="0"/>
              <a:t>! … How were the </a:t>
            </a:r>
            <a:r>
              <a:rPr lang="en-US" i="1" dirty="0" smtClean="0"/>
              <a:t>“messengers”</a:t>
            </a:r>
            <a:r>
              <a:rPr lang="en-US" dirty="0" smtClean="0"/>
              <a:t> chosen?</a:t>
            </a:r>
          </a:p>
          <a:p>
            <a:pPr marL="0" indent="0">
              <a:lnSpc>
                <a:spcPct val="95000"/>
              </a:lnSpc>
              <a:spcBef>
                <a:spcPts val="0"/>
              </a:spcBef>
              <a:buNone/>
            </a:pPr>
            <a:r>
              <a:rPr lang="en-US" i="1" dirty="0"/>
              <a:t>Now </a:t>
            </a:r>
            <a:r>
              <a:rPr lang="en-US" b="1" i="1" dirty="0"/>
              <a:t>concerning the collection for the saints</a:t>
            </a:r>
            <a:r>
              <a:rPr lang="en-US" i="1" dirty="0"/>
              <a:t>, as </a:t>
            </a:r>
            <a:r>
              <a:rPr lang="en-US" b="1" i="1" dirty="0"/>
              <a:t>I have </a:t>
            </a:r>
            <a:r>
              <a:rPr lang="en-US" b="1" i="1" u="sng" dirty="0"/>
              <a:t>given orders</a:t>
            </a:r>
            <a:r>
              <a:rPr lang="en-US" b="1" i="1" dirty="0"/>
              <a:t> to the churches of Galatia, so you </a:t>
            </a:r>
            <a:r>
              <a:rPr lang="en-US" b="1" i="1" u="sng" dirty="0"/>
              <a:t>must</a:t>
            </a:r>
            <a:r>
              <a:rPr lang="en-US" b="1" i="1" dirty="0"/>
              <a:t> do also</a:t>
            </a:r>
            <a:r>
              <a:rPr lang="en-US" i="1" dirty="0" smtClean="0"/>
              <a:t>:  On </a:t>
            </a:r>
            <a:r>
              <a:rPr lang="en-US" i="1" dirty="0"/>
              <a:t>the first day of the week let each one of you lay something aside, storing up as he may prosper, that there be no collections when I come</a:t>
            </a:r>
            <a:r>
              <a:rPr lang="en-US" i="1" dirty="0" smtClean="0"/>
              <a:t>.  And </a:t>
            </a:r>
            <a:r>
              <a:rPr lang="en-US" i="1" dirty="0"/>
              <a:t>when I come, </a:t>
            </a:r>
            <a:r>
              <a:rPr lang="en-US" b="1" i="1" u="sng" dirty="0"/>
              <a:t>whomever you approve</a:t>
            </a:r>
            <a:r>
              <a:rPr lang="en-US" b="1" i="1" dirty="0"/>
              <a:t> by your letters I will send to bear </a:t>
            </a:r>
            <a:r>
              <a:rPr lang="en-US" b="1" i="1" u="sng" dirty="0"/>
              <a:t>your gift</a:t>
            </a:r>
            <a:r>
              <a:rPr lang="en-US" b="1" i="1" dirty="0"/>
              <a:t> </a:t>
            </a:r>
            <a:r>
              <a:rPr lang="en-US" i="1" dirty="0"/>
              <a:t>to Jerusalem</a:t>
            </a:r>
            <a:r>
              <a:rPr lang="en-US" i="1" dirty="0" smtClean="0"/>
              <a:t>.  But </a:t>
            </a:r>
            <a:r>
              <a:rPr lang="en-US" b="1" i="1" u="sng" dirty="0"/>
              <a:t>if it is fitting</a:t>
            </a:r>
            <a:r>
              <a:rPr lang="en-US" b="1" i="1" dirty="0"/>
              <a:t> that I go also, they will go with me</a:t>
            </a:r>
            <a:r>
              <a:rPr lang="en-US" i="1" dirty="0"/>
              <a:t>. </a:t>
            </a:r>
            <a:r>
              <a:rPr lang="en-US" dirty="0"/>
              <a:t>(</a:t>
            </a:r>
            <a:r>
              <a:rPr lang="en-US" b="1" dirty="0">
                <a:solidFill>
                  <a:schemeClr val="accent1"/>
                </a:solidFill>
              </a:rPr>
              <a:t>I Corinthians </a:t>
            </a:r>
            <a:r>
              <a:rPr lang="en-US" b="1" dirty="0" smtClean="0">
                <a:solidFill>
                  <a:schemeClr val="accent1"/>
                </a:solidFill>
              </a:rPr>
              <a:t>16:1-4</a:t>
            </a:r>
            <a:r>
              <a:rPr lang="en-US" dirty="0" smtClean="0"/>
              <a:t>)</a:t>
            </a:r>
            <a:endParaRPr lang="en-US" dirty="0"/>
          </a:p>
          <a:p>
            <a:pPr>
              <a:lnSpc>
                <a:spcPct val="95000"/>
              </a:lnSpc>
              <a:spcBef>
                <a:spcPts val="0"/>
              </a:spcBef>
            </a:pPr>
            <a:r>
              <a:rPr lang="en-US" dirty="0" smtClean="0"/>
              <a:t>Corinthians had </a:t>
            </a:r>
            <a:r>
              <a:rPr lang="en-US" b="1" i="1" dirty="0" smtClean="0"/>
              <a:t>individual</a:t>
            </a:r>
            <a:r>
              <a:rPr lang="en-US" dirty="0" smtClean="0"/>
              <a:t> gift, messenger, and choice!</a:t>
            </a:r>
          </a:p>
          <a:p>
            <a:pPr>
              <a:lnSpc>
                <a:spcPct val="95000"/>
              </a:lnSpc>
              <a:spcBef>
                <a:spcPts val="0"/>
              </a:spcBef>
            </a:pPr>
            <a:r>
              <a:rPr lang="en-US" dirty="0" smtClean="0"/>
              <a:t>They had the </a:t>
            </a:r>
            <a:r>
              <a:rPr lang="en-US" b="1" i="1" dirty="0" smtClean="0"/>
              <a:t>individual</a:t>
            </a:r>
            <a:r>
              <a:rPr lang="en-US" dirty="0" smtClean="0"/>
              <a:t> option to use Paul’s company, if so desired.</a:t>
            </a:r>
          </a:p>
          <a:p>
            <a:pPr>
              <a:lnSpc>
                <a:spcPct val="95000"/>
              </a:lnSpc>
              <a:spcBef>
                <a:spcPts val="0"/>
              </a:spcBef>
            </a:pPr>
            <a:r>
              <a:rPr lang="en-US" dirty="0" smtClean="0"/>
              <a:t>They were </a:t>
            </a:r>
            <a:r>
              <a:rPr lang="en-US" b="1" i="1" dirty="0" smtClean="0"/>
              <a:t>not</a:t>
            </a:r>
            <a:r>
              <a:rPr lang="en-US" dirty="0" smtClean="0"/>
              <a:t> required to accept the will of a supposed </a:t>
            </a:r>
            <a:r>
              <a:rPr lang="en-US" b="1" i="1" dirty="0" smtClean="0"/>
              <a:t>collective</a:t>
            </a:r>
            <a:r>
              <a:rPr lang="en-US" dirty="0" smtClean="0"/>
              <a:t>.</a:t>
            </a:r>
            <a:endParaRPr lang="en-US" dirty="0"/>
          </a:p>
        </p:txBody>
      </p:sp>
    </p:spTree>
    <p:extLst>
      <p:ext uri="{BB962C8B-B14F-4D97-AF65-F5344CB8AC3E}">
        <p14:creationId xmlns:p14="http://schemas.microsoft.com/office/powerpoint/2010/main" val="16421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God of All Comfort”</a:t>
            </a:r>
            <a:endParaRPr lang="en-US" i="1" dirty="0"/>
          </a:p>
        </p:txBody>
      </p:sp>
      <p:sp>
        <p:nvSpPr>
          <p:cNvPr id="3" name="Content Placeholder 2"/>
          <p:cNvSpPr>
            <a:spLocks noGrp="1"/>
          </p:cNvSpPr>
          <p:nvPr>
            <p:ph idx="1"/>
          </p:nvPr>
        </p:nvSpPr>
        <p:spPr/>
        <p:txBody>
          <a:bodyPr/>
          <a:lstStyle/>
          <a:p>
            <a:pPr>
              <a:buFont typeface="+mj-lt"/>
              <a:buAutoNum type="arabicPeriod"/>
            </a:pPr>
            <a:r>
              <a:rPr lang="en-US" dirty="0" smtClean="0"/>
              <a:t>How </a:t>
            </a:r>
            <a:r>
              <a:rPr lang="en-US" dirty="0"/>
              <a:t>did God comfort the Corinthians through Paul</a:t>
            </a:r>
            <a:r>
              <a:rPr lang="en-US" dirty="0" smtClean="0"/>
              <a:t>?</a:t>
            </a:r>
          </a:p>
          <a:p>
            <a:r>
              <a:rPr lang="en-US" dirty="0" smtClean="0"/>
              <a:t>Through Paul’s tribulation and following comfort:</a:t>
            </a:r>
          </a:p>
          <a:p>
            <a:pPr lvl="1"/>
            <a:r>
              <a:rPr lang="en-US" b="1" dirty="0" smtClean="0"/>
              <a:t>Affliction</a:t>
            </a:r>
            <a:r>
              <a:rPr lang="en-US" dirty="0" smtClean="0"/>
              <a:t> – Provided an example of strength to those </a:t>
            </a:r>
            <a:r>
              <a:rPr lang="en-US" i="1" dirty="0" smtClean="0"/>
              <a:t>“enduring the same”</a:t>
            </a:r>
            <a:r>
              <a:rPr lang="en-US" dirty="0" smtClean="0"/>
              <a:t>.</a:t>
            </a:r>
          </a:p>
          <a:p>
            <a:pPr lvl="1"/>
            <a:r>
              <a:rPr lang="en-US" b="1" dirty="0" smtClean="0"/>
              <a:t>Comfort</a:t>
            </a:r>
            <a:r>
              <a:rPr lang="en-US" dirty="0" smtClean="0"/>
              <a:t> – Shared and taught the same hope that comforted them.</a:t>
            </a:r>
          </a:p>
          <a:p>
            <a:r>
              <a:rPr lang="en-US" dirty="0" smtClean="0"/>
              <a:t>We access the same comfort and hope by studying the Scriptures, learning from their examples, trusting the same God, and obeying His Word (</a:t>
            </a:r>
            <a:r>
              <a:rPr lang="en-US" b="1" dirty="0" smtClean="0">
                <a:solidFill>
                  <a:schemeClr val="accent1"/>
                </a:solidFill>
              </a:rPr>
              <a:t>Romans 15:4-5</a:t>
            </a:r>
            <a:r>
              <a:rPr lang="en-US" dirty="0" smtClean="0"/>
              <a:t>).</a:t>
            </a:r>
            <a:endParaRPr lang="en-US" dirty="0"/>
          </a:p>
        </p:txBody>
      </p:sp>
    </p:spTree>
    <p:extLst>
      <p:ext uri="{BB962C8B-B14F-4D97-AF65-F5344CB8AC3E}">
        <p14:creationId xmlns:p14="http://schemas.microsoft.com/office/powerpoint/2010/main" val="23104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“God’s Indescribable </a:t>
            </a:r>
            <a:r>
              <a:rPr lang="en-US" i="1" dirty="0"/>
              <a:t>G</a:t>
            </a:r>
            <a:r>
              <a:rPr lang="en-US" i="1" dirty="0" smtClean="0"/>
              <a:t>ift”</a:t>
            </a:r>
            <a:endParaRPr lang="en-US" i="1" dirty="0"/>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14 – II Corinthians </a:t>
            </a:r>
            <a:r>
              <a:rPr lang="en-US" dirty="0" smtClean="0"/>
              <a:t>9:1-14</a:t>
            </a:r>
            <a:endParaRPr lang="en-US" b="1" dirty="0">
              <a:latin typeface="Arial Black" panose="020B0A04020102020204" pitchFamily="34" charset="0"/>
            </a:endParaRPr>
          </a:p>
        </p:txBody>
      </p:sp>
    </p:spTree>
    <p:extLst>
      <p:ext uri="{BB962C8B-B14F-4D97-AF65-F5344CB8AC3E}">
        <p14:creationId xmlns:p14="http://schemas.microsoft.com/office/powerpoint/2010/main" val="22422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i="1" dirty="0" smtClean="0"/>
              <a:t>“</a:t>
            </a:r>
            <a:r>
              <a:rPr lang="en-US" sz="4700" i="1" dirty="0"/>
              <a:t>S</a:t>
            </a:r>
            <a:r>
              <a:rPr lang="en-US" sz="4700" i="1" dirty="0" smtClean="0"/>
              <a:t>uperfluous for me to write to you”</a:t>
            </a:r>
            <a:endParaRPr lang="en-US" sz="4700"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a:pPr>
            <a:r>
              <a:rPr lang="en-US" dirty="0"/>
              <a:t>Why was it </a:t>
            </a:r>
            <a:r>
              <a:rPr lang="en-US" i="1" dirty="0"/>
              <a:t>“superfluous” </a:t>
            </a:r>
            <a:r>
              <a:rPr lang="en-US" dirty="0"/>
              <a:t>for Paul to write about the collection of the saints</a:t>
            </a:r>
            <a:r>
              <a:rPr lang="en-US" dirty="0" smtClean="0"/>
              <a:t>?</a:t>
            </a:r>
          </a:p>
          <a:p>
            <a:pPr marL="0" lvl="0" indent="0">
              <a:lnSpc>
                <a:spcPct val="95000"/>
              </a:lnSpc>
              <a:spcBef>
                <a:spcPts val="0"/>
              </a:spcBef>
              <a:buNone/>
            </a:pPr>
            <a:r>
              <a:rPr lang="en-US" b="1" i="1" dirty="0"/>
              <a:t>Now concerning the ministering to the saints, it is </a:t>
            </a:r>
            <a:r>
              <a:rPr lang="en-US" b="1" i="1" u="sng" dirty="0"/>
              <a:t>superfluous for me to write to you</a:t>
            </a:r>
            <a:r>
              <a:rPr lang="en-US" b="1" i="1" dirty="0" smtClean="0"/>
              <a:t>; for </a:t>
            </a:r>
            <a:r>
              <a:rPr lang="en-US" b="1" i="1" dirty="0"/>
              <a:t>I know your willingness</a:t>
            </a:r>
            <a:r>
              <a:rPr lang="en-US" i="1" dirty="0"/>
              <a:t>, about which I boast of you to the Macedonians, that </a:t>
            </a:r>
            <a:r>
              <a:rPr lang="en-US" b="1" i="1" dirty="0"/>
              <a:t>Achaia was ready </a:t>
            </a:r>
            <a:r>
              <a:rPr lang="en-US" b="1" i="1" u="sng" dirty="0"/>
              <a:t>a year ago</a:t>
            </a:r>
            <a:r>
              <a:rPr lang="en-US" i="1" dirty="0"/>
              <a:t>; and your zeal has stirred up the majority. </a:t>
            </a:r>
            <a:r>
              <a:rPr lang="en-US" dirty="0" smtClean="0"/>
              <a:t>(</a:t>
            </a:r>
            <a:r>
              <a:rPr lang="en-US" b="1" dirty="0" smtClean="0">
                <a:solidFill>
                  <a:schemeClr val="accent1"/>
                </a:solidFill>
              </a:rPr>
              <a:t>9:1-2</a:t>
            </a:r>
            <a:r>
              <a:rPr lang="en-US" dirty="0" smtClean="0"/>
              <a:t>)</a:t>
            </a:r>
            <a:endParaRPr lang="en-US" dirty="0"/>
          </a:p>
          <a:p>
            <a:pPr>
              <a:lnSpc>
                <a:spcPct val="95000"/>
              </a:lnSpc>
              <a:spcBef>
                <a:spcPts val="0"/>
              </a:spcBef>
            </a:pPr>
            <a:r>
              <a:rPr lang="en-US" dirty="0" smtClean="0"/>
              <a:t>They were already well </a:t>
            </a:r>
            <a:r>
              <a:rPr lang="en-US" b="1" i="1" dirty="0" smtClean="0"/>
              <a:t>aware</a:t>
            </a:r>
            <a:r>
              <a:rPr lang="en-US" dirty="0" smtClean="0"/>
              <a:t> of the need and had willingly </a:t>
            </a:r>
            <a:r>
              <a:rPr lang="en-US" b="1" i="1" dirty="0" smtClean="0"/>
              <a:t>promised</a:t>
            </a:r>
            <a:r>
              <a:rPr lang="en-US" dirty="0" smtClean="0"/>
              <a:t> and </a:t>
            </a:r>
            <a:r>
              <a:rPr lang="en-US" b="1" i="1" dirty="0" smtClean="0"/>
              <a:t>begun</a:t>
            </a:r>
            <a:r>
              <a:rPr lang="en-US" dirty="0" smtClean="0"/>
              <a:t> collections over </a:t>
            </a:r>
            <a:r>
              <a:rPr lang="en-US" b="1" i="1" dirty="0" smtClean="0"/>
              <a:t>a year prior</a:t>
            </a:r>
            <a:r>
              <a:rPr lang="en-US" dirty="0" smtClean="0"/>
              <a:t>!</a:t>
            </a:r>
          </a:p>
          <a:p>
            <a:pPr>
              <a:lnSpc>
                <a:spcPct val="95000"/>
              </a:lnSpc>
              <a:spcBef>
                <a:spcPts val="0"/>
              </a:spcBef>
            </a:pPr>
            <a:r>
              <a:rPr lang="en-US" dirty="0" smtClean="0"/>
              <a:t>Then, </a:t>
            </a:r>
            <a:r>
              <a:rPr lang="en-US" b="1" i="1" dirty="0" smtClean="0"/>
              <a:t>why</a:t>
            </a:r>
            <a:r>
              <a:rPr lang="en-US" dirty="0" smtClean="0"/>
              <a:t> was Paul writing, if it was indeed </a:t>
            </a:r>
            <a:r>
              <a:rPr lang="en-US" i="1" dirty="0" smtClean="0"/>
              <a:t>“superfluous”</a:t>
            </a:r>
            <a:r>
              <a:rPr lang="en-US" dirty="0" smtClean="0"/>
              <a:t>?</a:t>
            </a:r>
          </a:p>
          <a:p>
            <a:pPr>
              <a:lnSpc>
                <a:spcPct val="95000"/>
              </a:lnSpc>
              <a:spcBef>
                <a:spcPts val="0"/>
              </a:spcBef>
            </a:pPr>
            <a:r>
              <a:rPr lang="en-US" dirty="0" smtClean="0"/>
              <a:t>The </a:t>
            </a:r>
            <a:r>
              <a:rPr lang="en-US" b="1" i="1" dirty="0" smtClean="0"/>
              <a:t>possibility</a:t>
            </a:r>
            <a:r>
              <a:rPr lang="en-US" dirty="0" smtClean="0"/>
              <a:t> remained that they had not finished or collected too little (</a:t>
            </a:r>
            <a:r>
              <a:rPr lang="en-US" b="1" dirty="0" smtClean="0">
                <a:solidFill>
                  <a:schemeClr val="accent1"/>
                </a:solidFill>
              </a:rPr>
              <a:t>8:1-11; 9:3-5</a:t>
            </a:r>
            <a:r>
              <a:rPr lang="en-US" dirty="0" smtClean="0"/>
              <a:t>).  The possible </a:t>
            </a:r>
            <a:r>
              <a:rPr lang="en-US" b="1" i="1" dirty="0" smtClean="0"/>
              <a:t>injury</a:t>
            </a:r>
            <a:r>
              <a:rPr lang="en-US" dirty="0" smtClean="0"/>
              <a:t> was too great to risk.</a:t>
            </a:r>
            <a:endParaRPr lang="en-US" dirty="0"/>
          </a:p>
        </p:txBody>
      </p:sp>
    </p:spTree>
    <p:extLst>
      <p:ext uri="{BB962C8B-B14F-4D97-AF65-F5344CB8AC3E}">
        <p14:creationId xmlns:p14="http://schemas.microsoft.com/office/powerpoint/2010/main" val="302500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Upheld Example of Zeal</a:t>
            </a:r>
            <a:endParaRPr lang="en-US" dirty="0"/>
          </a:p>
        </p:txBody>
      </p:sp>
      <p:sp>
        <p:nvSpPr>
          <p:cNvPr id="3" name="Content Placeholder 2"/>
          <p:cNvSpPr>
            <a:spLocks noGrp="1"/>
          </p:cNvSpPr>
          <p:nvPr>
            <p:ph idx="1"/>
          </p:nvPr>
        </p:nvSpPr>
        <p:spPr/>
        <p:txBody>
          <a:bodyPr/>
          <a:lstStyle/>
          <a:p>
            <a:pPr marL="0" indent="0">
              <a:spcBef>
                <a:spcPts val="200"/>
              </a:spcBef>
              <a:buNone/>
            </a:pPr>
            <a:r>
              <a:rPr lang="en-US" i="1" dirty="0"/>
              <a:t>Now concerning the ministering to the saints, it is superfluous for me to write to you; for </a:t>
            </a:r>
            <a:r>
              <a:rPr lang="en-US" b="1" i="1" dirty="0"/>
              <a:t>I know your willingness, about </a:t>
            </a:r>
            <a:r>
              <a:rPr lang="en-US" b="1" i="1" u="sng" dirty="0"/>
              <a:t>which I boast of you to the Macedonians</a:t>
            </a:r>
            <a:r>
              <a:rPr lang="en-US" i="1" dirty="0"/>
              <a:t>, that Achaia was ready a year ago; and </a:t>
            </a:r>
            <a:r>
              <a:rPr lang="en-US" b="1" i="1" dirty="0"/>
              <a:t>your zeal has stirred up the majority</a:t>
            </a:r>
            <a:r>
              <a:rPr lang="en-US" i="1" dirty="0"/>
              <a:t>. </a:t>
            </a:r>
            <a:r>
              <a:rPr lang="en-US" dirty="0"/>
              <a:t>(</a:t>
            </a:r>
            <a:r>
              <a:rPr lang="en-US" b="1" dirty="0">
                <a:solidFill>
                  <a:schemeClr val="accent1"/>
                </a:solidFill>
              </a:rPr>
              <a:t>9:1-2</a:t>
            </a:r>
            <a:r>
              <a:rPr lang="en-US" dirty="0" smtClean="0"/>
              <a:t>)</a:t>
            </a:r>
          </a:p>
          <a:p>
            <a:pPr marL="227013" lvl="0" indent="-227013">
              <a:spcBef>
                <a:spcPts val="200"/>
              </a:spcBef>
              <a:buFont typeface="+mj-lt"/>
              <a:buAutoNum type="arabicPeriod" startAt="2"/>
            </a:pPr>
            <a:r>
              <a:rPr lang="en-US" dirty="0" smtClean="0"/>
              <a:t>How </a:t>
            </a:r>
            <a:r>
              <a:rPr lang="en-US" dirty="0"/>
              <a:t>would it have </a:t>
            </a:r>
            <a:r>
              <a:rPr lang="en-US" dirty="0" smtClean="0"/>
              <a:t>likely affected </a:t>
            </a:r>
            <a:r>
              <a:rPr lang="en-US" dirty="0"/>
              <a:t>the Corinthians to learn that their example had been used to stir up the Macedonians</a:t>
            </a:r>
            <a:r>
              <a:rPr lang="en-US" dirty="0" smtClean="0"/>
              <a:t>?</a:t>
            </a:r>
          </a:p>
          <a:p>
            <a:pPr lvl="0">
              <a:spcBef>
                <a:spcPts val="200"/>
              </a:spcBef>
            </a:pPr>
            <a:r>
              <a:rPr lang="en-US" dirty="0" smtClean="0"/>
              <a:t>As before, Paul’s evident confidence would have surely stirred their </a:t>
            </a:r>
            <a:r>
              <a:rPr lang="en-US" b="1" i="1" dirty="0" smtClean="0"/>
              <a:t>hope</a:t>
            </a:r>
            <a:r>
              <a:rPr lang="en-US" dirty="0" smtClean="0"/>
              <a:t>, </a:t>
            </a:r>
            <a:r>
              <a:rPr lang="en-US" b="1" i="1" dirty="0" smtClean="0"/>
              <a:t>joy</a:t>
            </a:r>
            <a:r>
              <a:rPr lang="en-US" dirty="0" smtClean="0"/>
              <a:t>, </a:t>
            </a:r>
            <a:r>
              <a:rPr lang="en-US" b="1" i="1" dirty="0" smtClean="0"/>
              <a:t>optimism</a:t>
            </a:r>
            <a:r>
              <a:rPr lang="en-US" dirty="0" smtClean="0"/>
              <a:t>, and </a:t>
            </a:r>
            <a:r>
              <a:rPr lang="en-US" b="1" i="1" dirty="0" smtClean="0"/>
              <a:t>confidence</a:t>
            </a:r>
            <a:r>
              <a:rPr lang="en-US" dirty="0" smtClean="0"/>
              <a:t>. </a:t>
            </a:r>
            <a:r>
              <a:rPr lang="en-US" dirty="0"/>
              <a:t> </a:t>
            </a:r>
            <a:r>
              <a:rPr lang="en-US" dirty="0" smtClean="0"/>
              <a:t>Also …</a:t>
            </a:r>
          </a:p>
          <a:p>
            <a:pPr lvl="0">
              <a:spcBef>
                <a:spcPts val="200"/>
              </a:spcBef>
            </a:pPr>
            <a:r>
              <a:rPr lang="en-US" dirty="0" smtClean="0"/>
              <a:t>They would feel </a:t>
            </a:r>
            <a:r>
              <a:rPr lang="en-US" b="1" i="1" dirty="0" smtClean="0"/>
              <a:t>responsibility </a:t>
            </a:r>
            <a:r>
              <a:rPr lang="en-US" dirty="0" smtClean="0"/>
              <a:t>to complete task, if unfinished (</a:t>
            </a:r>
            <a:r>
              <a:rPr lang="en-US" b="1" dirty="0" smtClean="0">
                <a:solidFill>
                  <a:schemeClr val="accent1"/>
                </a:solidFill>
              </a:rPr>
              <a:t>8:1-5</a:t>
            </a:r>
            <a:r>
              <a:rPr lang="en-US" dirty="0" smtClean="0"/>
              <a:t>)!</a:t>
            </a:r>
          </a:p>
          <a:p>
            <a:pPr lvl="0">
              <a:spcBef>
                <a:spcPts val="200"/>
              </a:spcBef>
            </a:pPr>
            <a:r>
              <a:rPr lang="en-US" dirty="0" smtClean="0"/>
              <a:t>More on </a:t>
            </a:r>
            <a:r>
              <a:rPr lang="en-US" b="1" i="1" dirty="0" smtClean="0"/>
              <a:t>appropriateness</a:t>
            </a:r>
            <a:r>
              <a:rPr lang="en-US" dirty="0" smtClean="0"/>
              <a:t> of applying such pressure, next …</a:t>
            </a:r>
            <a:endParaRPr lang="en-US" dirty="0"/>
          </a:p>
        </p:txBody>
      </p:sp>
    </p:spTree>
    <p:extLst>
      <p:ext uri="{BB962C8B-B14F-4D97-AF65-F5344CB8AC3E}">
        <p14:creationId xmlns:p14="http://schemas.microsoft.com/office/powerpoint/2010/main" val="26752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your advantage …”  </a:t>
            </a:r>
            <a:r>
              <a:rPr lang="en-US" dirty="0" smtClean="0"/>
              <a:t>– Part 1</a:t>
            </a:r>
            <a:endParaRPr lang="en-US" dirty="0"/>
          </a:p>
        </p:txBody>
      </p:sp>
      <p:sp>
        <p:nvSpPr>
          <p:cNvPr id="3" name="Content Placeholder 2"/>
          <p:cNvSpPr>
            <a:spLocks noGrp="1"/>
          </p:cNvSpPr>
          <p:nvPr>
            <p:ph idx="1"/>
          </p:nvPr>
        </p:nvSpPr>
        <p:spPr/>
        <p:txBody>
          <a:bodyPr/>
          <a:lstStyle/>
          <a:p>
            <a:pPr marL="227013" lvl="0" indent="-227013">
              <a:lnSpc>
                <a:spcPct val="95000"/>
              </a:lnSpc>
              <a:spcBef>
                <a:spcPts val="200"/>
              </a:spcBef>
              <a:buFont typeface="+mj-lt"/>
              <a:buAutoNum type="arabicPeriod" startAt="3"/>
            </a:pPr>
            <a:r>
              <a:rPr lang="en-US" sz="2200" dirty="0" smtClean="0"/>
              <a:t>What 2 (or 3) things was Paul trying to avoid by encouraging the Corinthians to prepare?</a:t>
            </a:r>
          </a:p>
          <a:p>
            <a:pPr marL="0" lvl="0" indent="0">
              <a:lnSpc>
                <a:spcPct val="95000"/>
              </a:lnSpc>
              <a:spcBef>
                <a:spcPts val="200"/>
              </a:spcBef>
              <a:buNone/>
            </a:pPr>
            <a:r>
              <a:rPr lang="en-US" sz="2200" i="1" dirty="0" smtClean="0"/>
              <a:t>Yet </a:t>
            </a:r>
            <a:r>
              <a:rPr lang="en-US" sz="2200" b="1" i="1" dirty="0"/>
              <a:t>I have sent the brethren, </a:t>
            </a:r>
            <a:r>
              <a:rPr lang="en-US" sz="2200" b="1" i="1" baseline="30000" dirty="0" smtClean="0">
                <a:solidFill>
                  <a:schemeClr val="accent1"/>
                </a:solidFill>
              </a:rPr>
              <a:t>1</a:t>
            </a:r>
            <a:r>
              <a:rPr lang="en-US" sz="2200" b="1" i="1" u="sng" dirty="0" smtClean="0"/>
              <a:t>lest </a:t>
            </a:r>
            <a:r>
              <a:rPr lang="en-US" sz="2200" b="1" i="1" u="sng" dirty="0"/>
              <a:t>our boasting of you should be in vain</a:t>
            </a:r>
            <a:r>
              <a:rPr lang="en-US" sz="2200" b="1" i="1" dirty="0"/>
              <a:t> </a:t>
            </a:r>
            <a:r>
              <a:rPr lang="en-US" sz="2200" i="1" dirty="0"/>
              <a:t>in this respect, that, as I said, </a:t>
            </a:r>
            <a:r>
              <a:rPr lang="en-US" sz="2200" b="1" i="1" baseline="30000" dirty="0" smtClean="0">
                <a:solidFill>
                  <a:schemeClr val="accent1"/>
                </a:solidFill>
              </a:rPr>
              <a:t>2</a:t>
            </a:r>
            <a:r>
              <a:rPr lang="en-US" sz="2200" b="1" i="1" dirty="0" smtClean="0"/>
              <a:t>you </a:t>
            </a:r>
            <a:r>
              <a:rPr lang="en-US" sz="2200" b="1" i="1" dirty="0"/>
              <a:t>may </a:t>
            </a:r>
            <a:r>
              <a:rPr lang="en-US" sz="2200" b="1" i="1" u="sng" dirty="0"/>
              <a:t>be ready</a:t>
            </a:r>
            <a:r>
              <a:rPr lang="en-US" sz="2200" i="1" dirty="0" smtClean="0"/>
              <a:t>; </a:t>
            </a:r>
            <a:r>
              <a:rPr lang="en-US" sz="2200" b="1" i="1" dirty="0" smtClean="0"/>
              <a:t>lest </a:t>
            </a:r>
            <a:r>
              <a:rPr lang="en-US" sz="2200" b="1" i="1" dirty="0"/>
              <a:t>if some Macedonians come with me and find you unprepared, </a:t>
            </a:r>
            <a:r>
              <a:rPr lang="en-US" sz="2200" b="1" i="1" baseline="30000" dirty="0" smtClean="0">
                <a:solidFill>
                  <a:schemeClr val="accent1"/>
                </a:solidFill>
              </a:rPr>
              <a:t>3</a:t>
            </a:r>
            <a:r>
              <a:rPr lang="en-US" sz="2200" b="1" i="1" dirty="0" smtClean="0"/>
              <a:t>we </a:t>
            </a:r>
            <a:r>
              <a:rPr lang="en-US" sz="2200" b="1" i="1" dirty="0"/>
              <a:t>(not to mention </a:t>
            </a:r>
            <a:r>
              <a:rPr lang="en-US" sz="2200" b="1" i="1" baseline="30000" dirty="0" smtClean="0">
                <a:solidFill>
                  <a:schemeClr val="accent1"/>
                </a:solidFill>
              </a:rPr>
              <a:t>4</a:t>
            </a:r>
            <a:r>
              <a:rPr lang="en-US" sz="2200" b="1" i="1" dirty="0" smtClean="0"/>
              <a:t>you</a:t>
            </a:r>
            <a:r>
              <a:rPr lang="en-US" sz="2200" b="1" i="1" dirty="0"/>
              <a:t>!) </a:t>
            </a:r>
            <a:r>
              <a:rPr lang="en-US" sz="2200" b="1" i="1" u="sng" dirty="0"/>
              <a:t>should be ashamed</a:t>
            </a:r>
            <a:r>
              <a:rPr lang="en-US" sz="2200" b="1" i="1" dirty="0"/>
              <a:t> of this confident boasting</a:t>
            </a:r>
            <a:r>
              <a:rPr lang="en-US" sz="2200" i="1" dirty="0" smtClean="0"/>
              <a:t>. Therefore </a:t>
            </a:r>
            <a:r>
              <a:rPr lang="en-US" sz="2200" i="1" dirty="0"/>
              <a:t>I thought it necessary to exhort the brethren to go to you ahead of time, and prepare your generous gift beforehand, </a:t>
            </a:r>
            <a:r>
              <a:rPr lang="en-US" sz="2200" b="1" i="1" u="sng" dirty="0"/>
              <a:t>which you had previously promised</a:t>
            </a:r>
            <a:r>
              <a:rPr lang="en-US" sz="2200" b="1" i="1" dirty="0"/>
              <a:t>, that it may be ready as a matter of </a:t>
            </a:r>
            <a:r>
              <a:rPr lang="en-US" sz="2200" b="1" i="1" baseline="30000" dirty="0">
                <a:solidFill>
                  <a:schemeClr val="accent1"/>
                </a:solidFill>
              </a:rPr>
              <a:t>5</a:t>
            </a:r>
            <a:r>
              <a:rPr lang="en-US" sz="2200" b="1" i="1" u="sng" dirty="0" smtClean="0"/>
              <a:t>generosity</a:t>
            </a:r>
            <a:r>
              <a:rPr lang="en-US" sz="2200" b="1" i="1" dirty="0" smtClean="0"/>
              <a:t> </a:t>
            </a:r>
            <a:r>
              <a:rPr lang="en-US" sz="2200" b="1" i="1" dirty="0"/>
              <a:t>and </a:t>
            </a:r>
            <a:r>
              <a:rPr lang="en-US" sz="2200" b="1" i="1" u="sng" dirty="0"/>
              <a:t>not</a:t>
            </a:r>
            <a:r>
              <a:rPr lang="en-US" sz="2200" b="1" i="1" dirty="0"/>
              <a:t> as a </a:t>
            </a:r>
            <a:r>
              <a:rPr lang="en-US" sz="2200" b="1" i="1" u="sng" dirty="0" smtClean="0"/>
              <a:t>grudging </a:t>
            </a:r>
            <a:r>
              <a:rPr lang="en-US" sz="2200" b="1" i="1" u="sng" dirty="0"/>
              <a:t>obligation</a:t>
            </a:r>
            <a:r>
              <a:rPr lang="en-US" sz="2200" i="1" dirty="0"/>
              <a:t>. </a:t>
            </a:r>
            <a:r>
              <a:rPr lang="en-US" sz="2200" dirty="0" smtClean="0"/>
              <a:t>(</a:t>
            </a:r>
            <a:r>
              <a:rPr lang="en-US" sz="2200" b="1" dirty="0" smtClean="0">
                <a:solidFill>
                  <a:schemeClr val="accent1"/>
                </a:solidFill>
              </a:rPr>
              <a:t>9:3-5</a:t>
            </a:r>
            <a:r>
              <a:rPr lang="en-US" sz="2200" dirty="0" smtClean="0"/>
              <a:t>)</a:t>
            </a:r>
          </a:p>
          <a:p>
            <a:pPr>
              <a:lnSpc>
                <a:spcPct val="95000"/>
              </a:lnSpc>
              <a:spcBef>
                <a:spcPts val="200"/>
              </a:spcBef>
            </a:pPr>
            <a:r>
              <a:rPr lang="en-US" sz="2200" dirty="0" smtClean="0"/>
              <a:t>Recall the glowing commendation of messengers visiting Corinth just in </a:t>
            </a:r>
            <a:r>
              <a:rPr lang="en-US" sz="2200" b="1" i="1" dirty="0" smtClean="0"/>
              <a:t>advance</a:t>
            </a:r>
            <a:r>
              <a:rPr lang="en-US" sz="2200" dirty="0" smtClean="0"/>
              <a:t> </a:t>
            </a:r>
            <a:r>
              <a:rPr lang="en-US" sz="2200" dirty="0"/>
              <a:t>of Paul (</a:t>
            </a:r>
            <a:r>
              <a:rPr lang="en-US" sz="2200" b="1" dirty="0">
                <a:solidFill>
                  <a:schemeClr val="accent1"/>
                </a:solidFill>
              </a:rPr>
              <a:t>8:16-24</a:t>
            </a:r>
            <a:r>
              <a:rPr lang="en-US" sz="2200" dirty="0" smtClean="0"/>
              <a:t>).</a:t>
            </a:r>
          </a:p>
          <a:p>
            <a:pPr>
              <a:lnSpc>
                <a:spcPct val="95000"/>
              </a:lnSpc>
              <a:spcBef>
                <a:spcPts val="200"/>
              </a:spcBef>
            </a:pPr>
            <a:r>
              <a:rPr lang="en-US" sz="2200" dirty="0" smtClean="0"/>
              <a:t>Based on this example, when is it </a:t>
            </a:r>
            <a:r>
              <a:rPr lang="en-US" sz="2200" b="1" i="1" dirty="0" smtClean="0"/>
              <a:t>appropriate</a:t>
            </a:r>
            <a:r>
              <a:rPr lang="en-US" sz="2200" dirty="0" smtClean="0"/>
              <a:t> to apply such pressure?</a:t>
            </a:r>
            <a:endParaRPr lang="en-US" sz="2200" dirty="0"/>
          </a:p>
        </p:txBody>
      </p:sp>
    </p:spTree>
    <p:extLst>
      <p:ext uri="{BB962C8B-B14F-4D97-AF65-F5344CB8AC3E}">
        <p14:creationId xmlns:p14="http://schemas.microsoft.com/office/powerpoint/2010/main" val="29553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your advantage …”  </a:t>
            </a:r>
            <a:r>
              <a:rPr lang="en-US" dirty="0" smtClean="0"/>
              <a:t>– Part 1</a:t>
            </a:r>
            <a:endParaRPr lang="en-US" dirty="0"/>
          </a:p>
        </p:txBody>
      </p:sp>
      <p:sp>
        <p:nvSpPr>
          <p:cNvPr id="3" name="Content Placeholder 2"/>
          <p:cNvSpPr>
            <a:spLocks noGrp="1"/>
          </p:cNvSpPr>
          <p:nvPr>
            <p:ph idx="1"/>
          </p:nvPr>
        </p:nvSpPr>
        <p:spPr/>
        <p:txBody>
          <a:bodyPr/>
          <a:lstStyle/>
          <a:p>
            <a:pPr>
              <a:lnSpc>
                <a:spcPct val="90000"/>
              </a:lnSpc>
              <a:spcBef>
                <a:spcPts val="0"/>
              </a:spcBef>
            </a:pPr>
            <a:r>
              <a:rPr lang="en-US" sz="2200" dirty="0" smtClean="0"/>
              <a:t>Based on this example, when is it </a:t>
            </a:r>
            <a:r>
              <a:rPr lang="en-US" sz="2200" b="1" i="1" dirty="0" smtClean="0"/>
              <a:t>appropriate</a:t>
            </a:r>
            <a:r>
              <a:rPr lang="en-US" sz="2200" dirty="0" smtClean="0"/>
              <a:t> to apply such pressure?</a:t>
            </a:r>
          </a:p>
          <a:p>
            <a:pPr>
              <a:lnSpc>
                <a:spcPct val="90000"/>
              </a:lnSpc>
              <a:spcBef>
                <a:spcPts val="0"/>
              </a:spcBef>
            </a:pPr>
            <a:r>
              <a:rPr lang="en-US" sz="2200" dirty="0" smtClean="0"/>
              <a:t>Is </a:t>
            </a:r>
            <a:r>
              <a:rPr lang="en-US" sz="2200" b="1" i="1" dirty="0" smtClean="0"/>
              <a:t>everything</a:t>
            </a:r>
            <a:r>
              <a:rPr lang="en-US" sz="2200" dirty="0" smtClean="0"/>
              <a:t> fair game, when for a </a:t>
            </a:r>
            <a:r>
              <a:rPr lang="en-US" sz="2200" b="1" i="1" dirty="0" smtClean="0"/>
              <a:t>good</a:t>
            </a:r>
            <a:r>
              <a:rPr lang="en-US" sz="2200" dirty="0" smtClean="0"/>
              <a:t> cause?</a:t>
            </a:r>
          </a:p>
          <a:p>
            <a:pPr>
              <a:lnSpc>
                <a:spcPct val="90000"/>
              </a:lnSpc>
              <a:spcBef>
                <a:spcPts val="0"/>
              </a:spcBef>
            </a:pPr>
            <a:r>
              <a:rPr lang="en-US" sz="2200" dirty="0" smtClean="0"/>
              <a:t>No!  Paul had repeatedly demonstrated integrity and shunning </a:t>
            </a:r>
            <a:r>
              <a:rPr lang="en-US" sz="2200" i="1" dirty="0" smtClean="0"/>
              <a:t>“human wisdom”</a:t>
            </a:r>
            <a:r>
              <a:rPr lang="en-US" sz="2200" dirty="0" smtClean="0"/>
              <a:t> (</a:t>
            </a:r>
            <a:r>
              <a:rPr lang="en-US" sz="2200" b="1" dirty="0" smtClean="0">
                <a:solidFill>
                  <a:schemeClr val="accent1"/>
                </a:solidFill>
              </a:rPr>
              <a:t>8:21; 4:2; 2:17; 1:12-14; I Corinthians 2:1-5</a:t>
            </a:r>
            <a:r>
              <a:rPr lang="en-US" sz="2200" dirty="0" smtClean="0"/>
              <a:t>).</a:t>
            </a:r>
          </a:p>
          <a:p>
            <a:pPr>
              <a:lnSpc>
                <a:spcPct val="90000"/>
              </a:lnSpc>
              <a:spcBef>
                <a:spcPts val="0"/>
              </a:spcBef>
            </a:pPr>
            <a:r>
              <a:rPr lang="en-US" sz="2200" dirty="0" smtClean="0"/>
              <a:t>First, Paul was neither </a:t>
            </a:r>
            <a:r>
              <a:rPr lang="en-US" sz="2200" b="1" i="1" dirty="0" smtClean="0"/>
              <a:t>creating</a:t>
            </a:r>
            <a:r>
              <a:rPr lang="en-US" sz="2200" dirty="0" smtClean="0"/>
              <a:t> or </a:t>
            </a:r>
            <a:r>
              <a:rPr lang="en-US" sz="2200" b="1" i="1" dirty="0" smtClean="0"/>
              <a:t>inventing</a:t>
            </a:r>
            <a:r>
              <a:rPr lang="en-US" sz="2200" dirty="0" smtClean="0"/>
              <a:t> pressure to motivate them.</a:t>
            </a:r>
          </a:p>
          <a:p>
            <a:pPr>
              <a:lnSpc>
                <a:spcPct val="90000"/>
              </a:lnSpc>
              <a:spcBef>
                <a:spcPts val="0"/>
              </a:spcBef>
            </a:pPr>
            <a:r>
              <a:rPr lang="en-US" sz="2200" dirty="0" smtClean="0"/>
              <a:t>The godly responsibility </a:t>
            </a:r>
            <a:r>
              <a:rPr lang="en-US" sz="2200" b="1" i="1" dirty="0" smtClean="0"/>
              <a:t>already</a:t>
            </a:r>
            <a:r>
              <a:rPr lang="en-US" sz="2200" dirty="0" smtClean="0"/>
              <a:t> existed, even if </a:t>
            </a:r>
            <a:r>
              <a:rPr lang="en-US" sz="2200" b="1" i="1" dirty="0" smtClean="0"/>
              <a:t>unrecognized</a:t>
            </a:r>
            <a:r>
              <a:rPr lang="en-US" sz="2200" dirty="0" smtClean="0"/>
              <a:t>.</a:t>
            </a:r>
          </a:p>
          <a:p>
            <a:pPr>
              <a:lnSpc>
                <a:spcPct val="90000"/>
              </a:lnSpc>
              <a:spcBef>
                <a:spcPts val="0"/>
              </a:spcBef>
            </a:pPr>
            <a:r>
              <a:rPr lang="en-US" sz="2200" dirty="0" smtClean="0"/>
              <a:t>Paul was either </a:t>
            </a:r>
            <a:r>
              <a:rPr lang="en-US" sz="2200" b="1" i="1" dirty="0" smtClean="0"/>
              <a:t>reminding</a:t>
            </a:r>
            <a:r>
              <a:rPr lang="en-US" sz="2200" dirty="0" smtClean="0"/>
              <a:t> them – or </a:t>
            </a:r>
            <a:r>
              <a:rPr lang="en-US" sz="2200" b="1" i="1" dirty="0" smtClean="0"/>
              <a:t>informing</a:t>
            </a:r>
            <a:r>
              <a:rPr lang="en-US" sz="2200" dirty="0" smtClean="0"/>
              <a:t> them of the burden and shame they would know full well – </a:t>
            </a:r>
            <a:r>
              <a:rPr lang="en-US" sz="2200" b="1" i="1" dirty="0" smtClean="0"/>
              <a:t>but too late </a:t>
            </a:r>
            <a:r>
              <a:rPr lang="en-US" sz="2200" dirty="0" smtClean="0"/>
              <a:t>– if they failed.</a:t>
            </a:r>
          </a:p>
          <a:p>
            <a:pPr>
              <a:lnSpc>
                <a:spcPct val="90000"/>
              </a:lnSpc>
              <a:spcBef>
                <a:spcPts val="0"/>
              </a:spcBef>
            </a:pPr>
            <a:r>
              <a:rPr lang="en-US" sz="2200" dirty="0" smtClean="0"/>
              <a:t>Although </a:t>
            </a:r>
            <a:r>
              <a:rPr lang="en-US" sz="2200" b="1" i="1" dirty="0" smtClean="0"/>
              <a:t>they</a:t>
            </a:r>
            <a:r>
              <a:rPr lang="en-US" sz="2200" dirty="0" smtClean="0"/>
              <a:t> placed Paul on trial, in reality </a:t>
            </a:r>
            <a:r>
              <a:rPr lang="en-US" sz="2200" b="1" i="1" dirty="0" smtClean="0"/>
              <a:t>they</a:t>
            </a:r>
            <a:r>
              <a:rPr lang="en-US" sz="2200" dirty="0" smtClean="0"/>
              <a:t> were on trial!</a:t>
            </a:r>
          </a:p>
          <a:p>
            <a:pPr>
              <a:lnSpc>
                <a:spcPct val="90000"/>
              </a:lnSpc>
              <a:spcBef>
                <a:spcPts val="0"/>
              </a:spcBef>
            </a:pPr>
            <a:r>
              <a:rPr lang="en-US" sz="2200" dirty="0" smtClean="0"/>
              <a:t>Paul was telling them what they would </a:t>
            </a:r>
            <a:r>
              <a:rPr lang="en-US" sz="2200" b="1" i="1" dirty="0" smtClean="0"/>
              <a:t>want</a:t>
            </a:r>
            <a:r>
              <a:rPr lang="en-US" sz="2200" dirty="0" smtClean="0"/>
              <a:t> to know!</a:t>
            </a:r>
          </a:p>
          <a:p>
            <a:pPr>
              <a:lnSpc>
                <a:spcPct val="90000"/>
              </a:lnSpc>
              <a:spcBef>
                <a:spcPts val="0"/>
              </a:spcBef>
            </a:pPr>
            <a:r>
              <a:rPr lang="en-US" sz="2200" dirty="0" smtClean="0"/>
              <a:t>It is </a:t>
            </a:r>
            <a:r>
              <a:rPr lang="en-US" sz="2200" b="1" i="1" dirty="0" smtClean="0"/>
              <a:t>generally</a:t>
            </a:r>
            <a:r>
              <a:rPr lang="en-US" sz="2200" dirty="0" smtClean="0"/>
              <a:t> helpful to warn of </a:t>
            </a:r>
            <a:r>
              <a:rPr lang="en-US" sz="2200" b="1" i="1" dirty="0" smtClean="0"/>
              <a:t>real</a:t>
            </a:r>
            <a:r>
              <a:rPr lang="en-US" sz="2200" dirty="0" smtClean="0"/>
              <a:t> dangers, if unseen or ignored.</a:t>
            </a:r>
          </a:p>
          <a:p>
            <a:pPr>
              <a:lnSpc>
                <a:spcPct val="90000"/>
              </a:lnSpc>
              <a:spcBef>
                <a:spcPts val="0"/>
              </a:spcBef>
            </a:pPr>
            <a:r>
              <a:rPr lang="en-US" sz="2200" dirty="0" smtClean="0"/>
              <a:t>It is </a:t>
            </a:r>
            <a:r>
              <a:rPr lang="en-US" sz="2200" b="1" i="1" dirty="0" smtClean="0"/>
              <a:t>never</a:t>
            </a:r>
            <a:r>
              <a:rPr lang="en-US" sz="2200" dirty="0" smtClean="0"/>
              <a:t> </a:t>
            </a:r>
            <a:r>
              <a:rPr lang="en-US" sz="2200" b="1" i="1" dirty="0" smtClean="0"/>
              <a:t>ultimately</a:t>
            </a:r>
            <a:r>
              <a:rPr lang="en-US" sz="2200" dirty="0" smtClean="0"/>
              <a:t> helpful to manufacture </a:t>
            </a:r>
            <a:r>
              <a:rPr lang="en-US" sz="2200" b="1" i="1" dirty="0" smtClean="0"/>
              <a:t>unjustified</a:t>
            </a:r>
            <a:r>
              <a:rPr lang="en-US" sz="2200" dirty="0" smtClean="0"/>
              <a:t> motivation.</a:t>
            </a:r>
          </a:p>
          <a:p>
            <a:pPr>
              <a:lnSpc>
                <a:spcPct val="90000"/>
              </a:lnSpc>
              <a:spcBef>
                <a:spcPts val="0"/>
              </a:spcBef>
            </a:pPr>
            <a:r>
              <a:rPr lang="en-US" sz="2200" dirty="0" smtClean="0"/>
              <a:t>Second, Paul’s motivation for </a:t>
            </a:r>
            <a:r>
              <a:rPr lang="en-US" sz="2200" b="1" i="1" dirty="0" smtClean="0"/>
              <a:t>them</a:t>
            </a:r>
            <a:r>
              <a:rPr lang="en-US" sz="2200" dirty="0" smtClean="0"/>
              <a:t> was </a:t>
            </a:r>
            <a:r>
              <a:rPr lang="en-US" sz="2200" b="1" i="1" dirty="0" smtClean="0"/>
              <a:t>consistent</a:t>
            </a:r>
            <a:r>
              <a:rPr lang="en-US" sz="2200" dirty="0" smtClean="0"/>
              <a:t> with his </a:t>
            </a:r>
            <a:r>
              <a:rPr lang="en-US" sz="2200" b="1" i="1" dirty="0" smtClean="0"/>
              <a:t>own</a:t>
            </a:r>
            <a:r>
              <a:rPr lang="en-US" sz="2200" dirty="0" smtClean="0"/>
              <a:t>.</a:t>
            </a:r>
            <a:endParaRPr lang="en-US" sz="2200" dirty="0"/>
          </a:p>
        </p:txBody>
      </p:sp>
    </p:spTree>
    <p:extLst>
      <p:ext uri="{BB962C8B-B14F-4D97-AF65-F5344CB8AC3E}">
        <p14:creationId xmlns:p14="http://schemas.microsoft.com/office/powerpoint/2010/main" val="39084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“To your advantage …”  </a:t>
            </a:r>
            <a:r>
              <a:rPr lang="en-US" dirty="0" smtClean="0"/>
              <a:t>– Part 2</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i="1" dirty="0" smtClean="0"/>
              <a:t>But </a:t>
            </a:r>
            <a:r>
              <a:rPr lang="en-US" sz="2200" i="1" dirty="0"/>
              <a:t>this I say: He </a:t>
            </a:r>
            <a:r>
              <a:rPr lang="en-US" sz="2200" b="1" i="1" dirty="0"/>
              <a:t>who </a:t>
            </a:r>
            <a:r>
              <a:rPr lang="en-US" sz="2200" b="1" i="1" u="sng" dirty="0"/>
              <a:t>sows sparingly</a:t>
            </a:r>
            <a:r>
              <a:rPr lang="en-US" sz="2200" b="1" i="1" dirty="0"/>
              <a:t> will also </a:t>
            </a:r>
            <a:r>
              <a:rPr lang="en-US" sz="2200" b="1" i="1" u="sng" dirty="0"/>
              <a:t>reap sparingly</a:t>
            </a:r>
            <a:r>
              <a:rPr lang="en-US" sz="2200" i="1" dirty="0"/>
              <a:t>, and he </a:t>
            </a:r>
            <a:r>
              <a:rPr lang="en-US" sz="2200" b="1" i="1" dirty="0"/>
              <a:t>who </a:t>
            </a:r>
            <a:r>
              <a:rPr lang="en-US" sz="2200" b="1" i="1" u="sng" dirty="0"/>
              <a:t>sows bountifully</a:t>
            </a:r>
            <a:r>
              <a:rPr lang="en-US" sz="2200" b="1" i="1" dirty="0"/>
              <a:t> will also </a:t>
            </a:r>
            <a:r>
              <a:rPr lang="en-US" sz="2200" b="1" i="1" u="sng" dirty="0"/>
              <a:t>reap bountifully</a:t>
            </a:r>
            <a:r>
              <a:rPr lang="en-US" sz="2200" i="1" dirty="0"/>
              <a:t>. </a:t>
            </a:r>
            <a:r>
              <a:rPr lang="en-US" sz="2200" dirty="0" smtClean="0"/>
              <a:t>(</a:t>
            </a:r>
            <a:r>
              <a:rPr lang="en-US" sz="2200" b="1" dirty="0" smtClean="0">
                <a:solidFill>
                  <a:schemeClr val="accent1"/>
                </a:solidFill>
              </a:rPr>
              <a:t>9:6</a:t>
            </a:r>
            <a:r>
              <a:rPr lang="en-US" sz="2200" dirty="0" smtClean="0"/>
              <a:t>)</a:t>
            </a:r>
            <a:endParaRPr lang="en-US" sz="2200" dirty="0"/>
          </a:p>
          <a:p>
            <a:pPr marL="227013" lvl="0" indent="-227013">
              <a:lnSpc>
                <a:spcPct val="90000"/>
              </a:lnSpc>
              <a:spcBef>
                <a:spcPts val="0"/>
              </a:spcBef>
              <a:buFont typeface="+mj-lt"/>
              <a:buAutoNum type="arabicPeriod" startAt="4"/>
            </a:pPr>
            <a:r>
              <a:rPr lang="en-US" sz="2200" dirty="0" smtClean="0"/>
              <a:t>How </a:t>
            </a:r>
            <a:r>
              <a:rPr lang="en-US" sz="2200" dirty="0"/>
              <a:t>does one </a:t>
            </a:r>
            <a:r>
              <a:rPr lang="en-US" sz="2200" i="1" dirty="0"/>
              <a:t>“reap bountifully”</a:t>
            </a:r>
            <a:r>
              <a:rPr lang="en-US" sz="2200" dirty="0"/>
              <a:t> if he </a:t>
            </a:r>
            <a:r>
              <a:rPr lang="en-US" sz="2200" i="1" dirty="0"/>
              <a:t>“sows bountifully”</a:t>
            </a:r>
            <a:r>
              <a:rPr lang="en-US" sz="2200" dirty="0"/>
              <a:t>?  Is this the promise of a “health and wealth” gospel?  Please explain</a:t>
            </a:r>
            <a:r>
              <a:rPr lang="en-US" sz="2200" dirty="0" smtClean="0"/>
              <a:t>.</a:t>
            </a:r>
          </a:p>
          <a:p>
            <a:pPr lvl="0">
              <a:lnSpc>
                <a:spcPct val="90000"/>
              </a:lnSpc>
              <a:spcBef>
                <a:spcPts val="0"/>
              </a:spcBef>
            </a:pPr>
            <a:r>
              <a:rPr lang="en-US" sz="2200" dirty="0" smtClean="0"/>
              <a:t>No, </a:t>
            </a:r>
            <a:r>
              <a:rPr lang="en-US" sz="2200" b="1" i="1" dirty="0" smtClean="0"/>
              <a:t>bad</a:t>
            </a:r>
            <a:r>
              <a:rPr lang="en-US" sz="2200" dirty="0" smtClean="0"/>
              <a:t> things often happen to </a:t>
            </a:r>
            <a:r>
              <a:rPr lang="en-US" sz="2200" b="1" i="1" dirty="0" smtClean="0"/>
              <a:t>good</a:t>
            </a:r>
            <a:r>
              <a:rPr lang="en-US" sz="2200" dirty="0" smtClean="0"/>
              <a:t> people (</a:t>
            </a:r>
            <a:r>
              <a:rPr lang="en-US" sz="2200" b="1" dirty="0" smtClean="0">
                <a:solidFill>
                  <a:schemeClr val="accent1"/>
                </a:solidFill>
              </a:rPr>
              <a:t>Job 1-2; Psalm 73</a:t>
            </a:r>
            <a:r>
              <a:rPr lang="en-US" sz="2200" dirty="0" smtClean="0"/>
              <a:t>)!</a:t>
            </a:r>
          </a:p>
          <a:p>
            <a:pPr lvl="0">
              <a:lnSpc>
                <a:spcPct val="90000"/>
              </a:lnSpc>
              <a:spcBef>
                <a:spcPts val="0"/>
              </a:spcBef>
            </a:pPr>
            <a:r>
              <a:rPr lang="en-US" sz="2200" b="1" i="1" dirty="0" smtClean="0"/>
              <a:t>Persecution</a:t>
            </a:r>
            <a:r>
              <a:rPr lang="en-US" sz="2200" dirty="0" smtClean="0"/>
              <a:t> is </a:t>
            </a:r>
            <a:r>
              <a:rPr lang="en-US" sz="2200" b="1" i="1" dirty="0" smtClean="0"/>
              <a:t>promised</a:t>
            </a:r>
            <a:r>
              <a:rPr lang="en-US" sz="2200" dirty="0" smtClean="0"/>
              <a:t> to Christians (</a:t>
            </a:r>
            <a:r>
              <a:rPr lang="en-US" sz="2200" b="1" dirty="0" smtClean="0">
                <a:solidFill>
                  <a:schemeClr val="accent1"/>
                </a:solidFill>
              </a:rPr>
              <a:t>II Tim. 3:12; Mat. 5:11-12</a:t>
            </a:r>
            <a:r>
              <a:rPr lang="en-US" sz="2200" dirty="0" smtClean="0"/>
              <a:t>).</a:t>
            </a:r>
          </a:p>
          <a:p>
            <a:pPr lvl="0">
              <a:lnSpc>
                <a:spcPct val="90000"/>
              </a:lnSpc>
              <a:spcBef>
                <a:spcPts val="0"/>
              </a:spcBef>
            </a:pPr>
            <a:r>
              <a:rPr lang="en-US" sz="2200" dirty="0" smtClean="0"/>
              <a:t>Justice is </a:t>
            </a:r>
            <a:r>
              <a:rPr lang="en-US" sz="2200" b="1" i="1" dirty="0" smtClean="0"/>
              <a:t>postponed</a:t>
            </a:r>
            <a:r>
              <a:rPr lang="en-US" sz="2200" dirty="0" smtClean="0"/>
              <a:t> until eternity for </a:t>
            </a:r>
            <a:r>
              <a:rPr lang="en-US" sz="2200" b="1" i="1" dirty="0" smtClean="0"/>
              <a:t>mercy’s</a:t>
            </a:r>
            <a:r>
              <a:rPr lang="en-US" sz="2200" dirty="0" smtClean="0"/>
              <a:t> sake, but there will be a </a:t>
            </a:r>
            <a:r>
              <a:rPr lang="en-US" sz="2200" b="1" i="1" dirty="0" smtClean="0"/>
              <a:t>reckoning</a:t>
            </a:r>
            <a:r>
              <a:rPr lang="en-US" sz="2200" dirty="0" smtClean="0"/>
              <a:t> (</a:t>
            </a:r>
            <a:r>
              <a:rPr lang="en-US" sz="2200" b="1" dirty="0" smtClean="0">
                <a:solidFill>
                  <a:schemeClr val="accent1"/>
                </a:solidFill>
              </a:rPr>
              <a:t>Mat. 13:27-30, 40; </a:t>
            </a:r>
            <a:r>
              <a:rPr lang="en-US" sz="2200" b="1" dirty="0" err="1" smtClean="0">
                <a:solidFill>
                  <a:schemeClr val="accent1"/>
                </a:solidFill>
              </a:rPr>
              <a:t>Ecc</a:t>
            </a:r>
            <a:r>
              <a:rPr lang="en-US" sz="2200" b="1" dirty="0" smtClean="0">
                <a:solidFill>
                  <a:schemeClr val="accent1"/>
                </a:solidFill>
              </a:rPr>
              <a:t>. 3:16-17; Psa. 73:17-26</a:t>
            </a:r>
            <a:r>
              <a:rPr lang="en-US" sz="2200" dirty="0" smtClean="0"/>
              <a:t>).</a:t>
            </a:r>
          </a:p>
          <a:p>
            <a:pPr lvl="0">
              <a:lnSpc>
                <a:spcPct val="90000"/>
              </a:lnSpc>
              <a:spcBef>
                <a:spcPts val="0"/>
              </a:spcBef>
            </a:pPr>
            <a:r>
              <a:rPr lang="en-US" sz="2200" dirty="0" smtClean="0"/>
              <a:t>Giving is a spiritual </a:t>
            </a:r>
            <a:r>
              <a:rPr lang="en-US" sz="2200" b="1" i="1" dirty="0" smtClean="0"/>
              <a:t>investment</a:t>
            </a:r>
            <a:r>
              <a:rPr lang="en-US" sz="2200" dirty="0" smtClean="0"/>
              <a:t> (</a:t>
            </a:r>
            <a:r>
              <a:rPr lang="en-US" sz="2200" b="1" dirty="0" smtClean="0">
                <a:solidFill>
                  <a:schemeClr val="accent1"/>
                </a:solidFill>
              </a:rPr>
              <a:t>Mt.25:31-46; Heb.6:10; Ec.11:1-2</a:t>
            </a:r>
            <a:r>
              <a:rPr lang="en-US" sz="2200" dirty="0" smtClean="0"/>
              <a:t>):</a:t>
            </a:r>
          </a:p>
          <a:p>
            <a:pPr marL="0" lvl="0" indent="0">
              <a:lnSpc>
                <a:spcPct val="90000"/>
              </a:lnSpc>
              <a:spcBef>
                <a:spcPts val="0"/>
              </a:spcBef>
              <a:buNone/>
            </a:pPr>
            <a:r>
              <a:rPr lang="en-US" sz="2200" i="1" dirty="0" smtClean="0"/>
              <a:t>He </a:t>
            </a:r>
            <a:r>
              <a:rPr lang="en-US" sz="2200" i="1" dirty="0"/>
              <a:t>who has pity on the poor </a:t>
            </a:r>
            <a:r>
              <a:rPr lang="en-US" sz="2200" b="1" i="1" dirty="0"/>
              <a:t>lends to the LORD</a:t>
            </a:r>
            <a:r>
              <a:rPr lang="en-US" sz="2200" i="1" dirty="0"/>
              <a:t>, And </a:t>
            </a:r>
            <a:r>
              <a:rPr lang="en-US" sz="2200" b="1" i="1" dirty="0"/>
              <a:t>He will pay back </a:t>
            </a:r>
            <a:r>
              <a:rPr lang="en-US" sz="2200" i="1" dirty="0"/>
              <a:t>what he has given. </a:t>
            </a:r>
            <a:r>
              <a:rPr lang="en-US" sz="2200" dirty="0"/>
              <a:t>(</a:t>
            </a:r>
            <a:r>
              <a:rPr lang="en-US" sz="2200" b="1" dirty="0" smtClean="0">
                <a:solidFill>
                  <a:schemeClr val="accent1"/>
                </a:solidFill>
              </a:rPr>
              <a:t>Proverbs 19:17</a:t>
            </a:r>
            <a:r>
              <a:rPr lang="en-US" sz="2200" dirty="0" smtClean="0"/>
              <a:t>)</a:t>
            </a:r>
          </a:p>
          <a:p>
            <a:pPr>
              <a:lnSpc>
                <a:spcPct val="90000"/>
              </a:lnSpc>
              <a:spcBef>
                <a:spcPts val="0"/>
              </a:spcBef>
            </a:pPr>
            <a:r>
              <a:rPr lang="en-US" sz="2200" dirty="0" smtClean="0"/>
              <a:t>See also:  </a:t>
            </a:r>
            <a:r>
              <a:rPr lang="en-US" sz="2200" b="1" dirty="0" smtClean="0">
                <a:solidFill>
                  <a:schemeClr val="accent1"/>
                </a:solidFill>
              </a:rPr>
              <a:t>Pro. 11:24-25; 22:8; Mar. 10:30; Gal. 6:8-10; Acts 20:35</a:t>
            </a:r>
            <a:r>
              <a:rPr lang="en-US" sz="2200" dirty="0" smtClean="0"/>
              <a:t>.</a:t>
            </a:r>
          </a:p>
          <a:p>
            <a:pPr lvl="0">
              <a:lnSpc>
                <a:spcPct val="90000"/>
              </a:lnSpc>
              <a:spcBef>
                <a:spcPts val="0"/>
              </a:spcBef>
            </a:pPr>
            <a:r>
              <a:rPr lang="en-US" sz="2200" dirty="0" smtClean="0"/>
              <a:t>However, there is a bountiful </a:t>
            </a:r>
            <a:r>
              <a:rPr lang="en-US" sz="2200" b="1" i="1" dirty="0" smtClean="0"/>
              <a:t>spiritual</a:t>
            </a:r>
            <a:r>
              <a:rPr lang="en-US" sz="2200" dirty="0" smtClean="0"/>
              <a:t> reward to be harvested </a:t>
            </a:r>
            <a:r>
              <a:rPr lang="en-US" sz="2200" b="1" i="1" dirty="0" smtClean="0"/>
              <a:t>now</a:t>
            </a:r>
            <a:r>
              <a:rPr lang="en-US" sz="2200" dirty="0" smtClean="0"/>
              <a:t>…</a:t>
            </a:r>
          </a:p>
        </p:txBody>
      </p:sp>
    </p:spTree>
    <p:extLst>
      <p:ext uri="{BB962C8B-B14F-4D97-AF65-F5344CB8AC3E}">
        <p14:creationId xmlns:p14="http://schemas.microsoft.com/office/powerpoint/2010/main" val="31121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“God </a:t>
            </a:r>
            <a:r>
              <a:rPr lang="en-US" i="1" dirty="0"/>
              <a:t>loves a cheerful </a:t>
            </a:r>
            <a:r>
              <a:rPr lang="en-US" i="1" dirty="0" smtClean="0"/>
              <a:t>giver”</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i="1" dirty="0"/>
              <a:t>So let </a:t>
            </a:r>
            <a:r>
              <a:rPr lang="en-US" sz="2200" b="1" i="1" u="sng" dirty="0"/>
              <a:t>each one</a:t>
            </a:r>
            <a:r>
              <a:rPr lang="en-US" sz="2200" b="1" i="1" dirty="0"/>
              <a:t> </a:t>
            </a:r>
            <a:r>
              <a:rPr lang="en-US" sz="2200" i="1" dirty="0"/>
              <a:t>give </a:t>
            </a:r>
            <a:r>
              <a:rPr lang="en-US" sz="2200" b="1" i="1" dirty="0"/>
              <a:t>as he </a:t>
            </a:r>
            <a:r>
              <a:rPr lang="en-US" sz="2200" b="1" i="1" u="sng" dirty="0"/>
              <a:t>purposes in his heart</a:t>
            </a:r>
            <a:r>
              <a:rPr lang="en-US" sz="2200" b="1" i="1" dirty="0"/>
              <a:t>, not grudgingly or of necessity; for </a:t>
            </a:r>
            <a:r>
              <a:rPr lang="en-US" sz="2200" b="1" i="1" u="sng" dirty="0"/>
              <a:t>God loves</a:t>
            </a:r>
            <a:r>
              <a:rPr lang="en-US" sz="2200" b="1" i="1" dirty="0"/>
              <a:t> a cheerful giver</a:t>
            </a:r>
            <a:r>
              <a:rPr lang="en-US" sz="2200" i="1" dirty="0"/>
              <a:t>. </a:t>
            </a:r>
            <a:r>
              <a:rPr lang="en-US" sz="2200" dirty="0" smtClean="0"/>
              <a:t>(</a:t>
            </a:r>
            <a:r>
              <a:rPr lang="en-US" sz="2200" b="1" dirty="0" smtClean="0">
                <a:solidFill>
                  <a:schemeClr val="accent1"/>
                </a:solidFill>
              </a:rPr>
              <a:t>9:7</a:t>
            </a:r>
            <a:r>
              <a:rPr lang="en-US" sz="2200" dirty="0" smtClean="0"/>
              <a:t>)</a:t>
            </a:r>
            <a:endParaRPr lang="en-US" sz="2200" dirty="0"/>
          </a:p>
          <a:p>
            <a:pPr marL="227013" lvl="0" indent="-227013">
              <a:lnSpc>
                <a:spcPct val="90000"/>
              </a:lnSpc>
              <a:spcBef>
                <a:spcPts val="0"/>
              </a:spcBef>
              <a:buFont typeface="+mj-lt"/>
              <a:buAutoNum type="arabicPeriod" startAt="5"/>
            </a:pPr>
            <a:r>
              <a:rPr lang="en-US" sz="2200" dirty="0" smtClean="0"/>
              <a:t>How </a:t>
            </a:r>
            <a:r>
              <a:rPr lang="en-US" sz="2200" dirty="0"/>
              <a:t>could the Corinthians avoid being </a:t>
            </a:r>
            <a:r>
              <a:rPr lang="en-US" sz="2200" i="1" dirty="0"/>
              <a:t>“grudging givers”</a:t>
            </a:r>
            <a:r>
              <a:rPr lang="en-US" sz="2200" dirty="0"/>
              <a:t>?  Likewise, how can </a:t>
            </a:r>
            <a:r>
              <a:rPr lang="en-US" sz="2200" b="1" i="1" dirty="0"/>
              <a:t>we</a:t>
            </a:r>
            <a:r>
              <a:rPr lang="en-US" sz="2200" dirty="0"/>
              <a:t> ensure that </a:t>
            </a:r>
            <a:r>
              <a:rPr lang="en-US" sz="2200" b="1" i="1" dirty="0"/>
              <a:t>we</a:t>
            </a:r>
            <a:r>
              <a:rPr lang="en-US" sz="2200" dirty="0"/>
              <a:t> will be </a:t>
            </a:r>
            <a:r>
              <a:rPr lang="en-US" sz="2200" i="1" dirty="0"/>
              <a:t>“cheerful givers</a:t>
            </a:r>
            <a:r>
              <a:rPr lang="en-US" sz="2200" i="1" dirty="0" smtClean="0"/>
              <a:t>”</a:t>
            </a:r>
            <a:r>
              <a:rPr lang="en-US" sz="2200" dirty="0" smtClean="0"/>
              <a:t>?</a:t>
            </a:r>
          </a:p>
          <a:p>
            <a:pPr lvl="0">
              <a:lnSpc>
                <a:spcPct val="90000"/>
              </a:lnSpc>
              <a:spcBef>
                <a:spcPts val="0"/>
              </a:spcBef>
            </a:pPr>
            <a:r>
              <a:rPr lang="en-US" sz="2200" dirty="0" smtClean="0"/>
              <a:t>First, it must be a </a:t>
            </a:r>
            <a:r>
              <a:rPr lang="en-US" sz="2200" b="1" i="1" dirty="0" smtClean="0"/>
              <a:t>choice</a:t>
            </a:r>
            <a:r>
              <a:rPr lang="en-US" sz="2200" dirty="0" smtClean="0"/>
              <a:t> – not coerced.  What have </a:t>
            </a:r>
            <a:r>
              <a:rPr lang="en-US" sz="2200" b="1" i="1" u="sng" dirty="0" smtClean="0"/>
              <a:t>we</a:t>
            </a:r>
            <a:r>
              <a:rPr lang="en-US" sz="2200" b="1" i="1" dirty="0" smtClean="0"/>
              <a:t> planned</a:t>
            </a:r>
            <a:r>
              <a:rPr lang="en-US" sz="2200" dirty="0" smtClean="0"/>
              <a:t>?</a:t>
            </a:r>
          </a:p>
          <a:p>
            <a:pPr lvl="0">
              <a:lnSpc>
                <a:spcPct val="90000"/>
              </a:lnSpc>
              <a:spcBef>
                <a:spcPts val="0"/>
              </a:spcBef>
            </a:pPr>
            <a:r>
              <a:rPr lang="en-US" sz="2200" i="1" dirty="0" smtClean="0"/>
              <a:t>“</a:t>
            </a:r>
            <a:r>
              <a:rPr lang="en-US" sz="2200" b="1" i="1" u="sng" dirty="0" smtClean="0"/>
              <a:t>Each</a:t>
            </a:r>
            <a:r>
              <a:rPr lang="en-US" sz="2200" b="1" i="1" dirty="0" smtClean="0"/>
              <a:t> one </a:t>
            </a:r>
            <a:r>
              <a:rPr lang="en-US" sz="2200" i="1" dirty="0" smtClean="0"/>
              <a:t>give”</a:t>
            </a:r>
            <a:r>
              <a:rPr lang="en-US" sz="2200" dirty="0" smtClean="0"/>
              <a:t> – </a:t>
            </a:r>
            <a:r>
              <a:rPr lang="en-US" sz="2200" b="1" i="1" dirty="0" smtClean="0"/>
              <a:t>collective</a:t>
            </a:r>
            <a:r>
              <a:rPr lang="en-US" sz="2200" dirty="0" smtClean="0"/>
              <a:t> treasury from </a:t>
            </a:r>
            <a:r>
              <a:rPr lang="en-US" sz="2200" b="1" i="1" dirty="0" smtClean="0"/>
              <a:t>individual</a:t>
            </a:r>
            <a:r>
              <a:rPr lang="en-US" sz="2200" dirty="0" smtClean="0"/>
              <a:t> giving.</a:t>
            </a:r>
            <a:endParaRPr lang="en-US" sz="2200" i="1" dirty="0" smtClean="0"/>
          </a:p>
          <a:p>
            <a:pPr lvl="0">
              <a:lnSpc>
                <a:spcPct val="90000"/>
              </a:lnSpc>
              <a:spcBef>
                <a:spcPts val="0"/>
              </a:spcBef>
            </a:pPr>
            <a:r>
              <a:rPr lang="en-US" sz="2200" dirty="0" smtClean="0"/>
              <a:t>Compare our level of </a:t>
            </a:r>
            <a:r>
              <a:rPr lang="en-US" sz="2200" b="1" i="1" dirty="0" smtClean="0"/>
              <a:t>sacrifice</a:t>
            </a:r>
            <a:r>
              <a:rPr lang="en-US" sz="2200" dirty="0" smtClean="0"/>
              <a:t> to our </a:t>
            </a:r>
            <a:r>
              <a:rPr lang="en-US" sz="2200" b="1" i="1" u="sng" dirty="0" smtClean="0"/>
              <a:t>real</a:t>
            </a:r>
            <a:r>
              <a:rPr lang="en-US" sz="2200" b="1" i="1" dirty="0" smtClean="0"/>
              <a:t> ability</a:t>
            </a:r>
            <a:r>
              <a:rPr lang="en-US" sz="2200" dirty="0" smtClean="0"/>
              <a:t>.</a:t>
            </a:r>
          </a:p>
          <a:p>
            <a:pPr lvl="0">
              <a:lnSpc>
                <a:spcPct val="90000"/>
              </a:lnSpc>
              <a:spcBef>
                <a:spcPts val="0"/>
              </a:spcBef>
            </a:pPr>
            <a:r>
              <a:rPr lang="en-US" sz="2200" dirty="0" smtClean="0"/>
              <a:t>Test our love and sacrifice by comparing to Jesus, Paul, Macedonians.</a:t>
            </a:r>
          </a:p>
          <a:p>
            <a:pPr lvl="0">
              <a:lnSpc>
                <a:spcPct val="90000"/>
              </a:lnSpc>
              <a:spcBef>
                <a:spcPts val="0"/>
              </a:spcBef>
            </a:pPr>
            <a:r>
              <a:rPr lang="en-US" sz="2200" dirty="0" smtClean="0"/>
              <a:t>Are we holding back in fear, or trusting for </a:t>
            </a:r>
            <a:r>
              <a:rPr lang="en-US" sz="2200" i="1" dirty="0" smtClean="0"/>
              <a:t>“daily bread”</a:t>
            </a:r>
            <a:r>
              <a:rPr lang="en-US" sz="2200" dirty="0"/>
              <a:t>?</a:t>
            </a:r>
            <a:endParaRPr lang="en-US" sz="2200" dirty="0" smtClean="0"/>
          </a:p>
          <a:p>
            <a:pPr lvl="0">
              <a:lnSpc>
                <a:spcPct val="90000"/>
              </a:lnSpc>
              <a:spcBef>
                <a:spcPts val="0"/>
              </a:spcBef>
            </a:pPr>
            <a:r>
              <a:rPr lang="en-US" sz="2200" b="1" i="1" dirty="0" smtClean="0"/>
              <a:t>Where</a:t>
            </a:r>
            <a:r>
              <a:rPr lang="en-US" sz="2200" dirty="0" smtClean="0"/>
              <a:t> is our </a:t>
            </a:r>
            <a:r>
              <a:rPr lang="en-US" sz="2200" i="1" dirty="0" smtClean="0"/>
              <a:t>“earnest care” </a:t>
            </a:r>
            <a:r>
              <a:rPr lang="en-US" sz="2200" dirty="0" smtClean="0"/>
              <a:t>(</a:t>
            </a:r>
            <a:r>
              <a:rPr lang="en-US" sz="2200" b="1" dirty="0" smtClean="0">
                <a:solidFill>
                  <a:schemeClr val="accent1"/>
                </a:solidFill>
              </a:rPr>
              <a:t>Matthew 6:19-24</a:t>
            </a:r>
            <a:r>
              <a:rPr lang="en-US" sz="2200" dirty="0" smtClean="0"/>
              <a:t>)?  What do we </a:t>
            </a:r>
            <a:r>
              <a:rPr lang="en-US" sz="2200" b="1" i="1" dirty="0" smtClean="0"/>
              <a:t>really</a:t>
            </a:r>
            <a:r>
              <a:rPr lang="en-US" sz="2200" dirty="0" smtClean="0"/>
              <a:t> want in our </a:t>
            </a:r>
            <a:r>
              <a:rPr lang="en-US" sz="2200" i="1" dirty="0" smtClean="0"/>
              <a:t>“heart”</a:t>
            </a:r>
            <a:r>
              <a:rPr lang="en-US" sz="2200" dirty="0" smtClean="0"/>
              <a:t>?</a:t>
            </a:r>
          </a:p>
          <a:p>
            <a:pPr lvl="0">
              <a:lnSpc>
                <a:spcPct val="90000"/>
              </a:lnSpc>
              <a:spcBef>
                <a:spcPts val="0"/>
              </a:spcBef>
            </a:pPr>
            <a:r>
              <a:rPr lang="en-US" sz="2200" dirty="0" smtClean="0"/>
              <a:t>Do we want not only God’s </a:t>
            </a:r>
            <a:r>
              <a:rPr lang="en-US" sz="2200" b="1" i="1" dirty="0" smtClean="0"/>
              <a:t>approval</a:t>
            </a:r>
            <a:r>
              <a:rPr lang="en-US" sz="2200" dirty="0" smtClean="0"/>
              <a:t>, but His </a:t>
            </a:r>
            <a:r>
              <a:rPr lang="en-US" sz="2200" i="1" dirty="0" smtClean="0"/>
              <a:t>“</a:t>
            </a:r>
            <a:r>
              <a:rPr lang="en-US" sz="2200" b="1" i="1" dirty="0" smtClean="0"/>
              <a:t>love</a:t>
            </a:r>
            <a:r>
              <a:rPr lang="en-US" sz="2200" i="1" dirty="0" smtClean="0"/>
              <a:t>”</a:t>
            </a:r>
            <a:r>
              <a:rPr lang="en-US" sz="2200" dirty="0" smtClean="0"/>
              <a:t> above </a:t>
            </a:r>
            <a:r>
              <a:rPr lang="en-US" sz="2200" b="1" i="1" dirty="0" smtClean="0"/>
              <a:t>all</a:t>
            </a:r>
            <a:r>
              <a:rPr lang="en-US" sz="2200" dirty="0" smtClean="0"/>
              <a:t> (</a:t>
            </a:r>
            <a:r>
              <a:rPr lang="en-US" sz="2200" b="1" dirty="0" smtClean="0">
                <a:solidFill>
                  <a:schemeClr val="accent1"/>
                </a:solidFill>
              </a:rPr>
              <a:t>9:7; Proverbs 22:8-9; Hebrews 13:16</a:t>
            </a:r>
            <a:r>
              <a:rPr lang="en-US" sz="2200" dirty="0" smtClean="0"/>
              <a:t>)?</a:t>
            </a:r>
          </a:p>
        </p:txBody>
      </p:sp>
    </p:spTree>
    <p:extLst>
      <p:ext uri="{BB962C8B-B14F-4D97-AF65-F5344CB8AC3E}">
        <p14:creationId xmlns:p14="http://schemas.microsoft.com/office/powerpoint/2010/main" val="28723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Confident Trust in God to Enable</a:t>
            </a:r>
            <a:endParaRPr lang="en-US" dirty="0"/>
          </a:p>
        </p:txBody>
      </p:sp>
      <p:sp>
        <p:nvSpPr>
          <p:cNvPr id="3" name="Content Placeholder 2"/>
          <p:cNvSpPr>
            <a:spLocks noGrp="1"/>
          </p:cNvSpPr>
          <p:nvPr>
            <p:ph idx="1"/>
          </p:nvPr>
        </p:nvSpPr>
        <p:spPr/>
        <p:txBody>
          <a:bodyPr/>
          <a:lstStyle/>
          <a:p>
            <a:pPr marL="0" lvl="0" indent="0">
              <a:spcBef>
                <a:spcPts val="0"/>
              </a:spcBef>
              <a:buNone/>
            </a:pPr>
            <a:r>
              <a:rPr lang="en-US" sz="2100" i="1" dirty="0"/>
              <a:t>And </a:t>
            </a:r>
            <a:r>
              <a:rPr lang="en-US" sz="2100" b="1" i="1" dirty="0"/>
              <a:t>God </a:t>
            </a:r>
            <a:r>
              <a:rPr lang="en-US" sz="2100" b="1" i="1" u="sng" dirty="0"/>
              <a:t>is able</a:t>
            </a:r>
            <a:r>
              <a:rPr lang="en-US" sz="2100" b="1" i="1" dirty="0"/>
              <a:t> to make all grace abound toward you</a:t>
            </a:r>
            <a:r>
              <a:rPr lang="en-US" sz="2100" i="1" dirty="0"/>
              <a:t>, that you, always </a:t>
            </a:r>
            <a:r>
              <a:rPr lang="en-US" sz="2100" b="1" i="1" dirty="0"/>
              <a:t>having </a:t>
            </a:r>
            <a:r>
              <a:rPr lang="en-US" sz="2100" b="1" i="1" u="sng" dirty="0"/>
              <a:t>all sufficiency in all things</a:t>
            </a:r>
            <a:r>
              <a:rPr lang="en-US" sz="2100" b="1" i="1" dirty="0"/>
              <a:t>, may have an </a:t>
            </a:r>
            <a:r>
              <a:rPr lang="en-US" sz="2100" b="1" i="1" u="sng" dirty="0"/>
              <a:t>abundance for every good work</a:t>
            </a:r>
            <a:r>
              <a:rPr lang="en-US" sz="2100" i="1" dirty="0" smtClean="0"/>
              <a:t>.  As </a:t>
            </a:r>
            <a:r>
              <a:rPr lang="en-US" sz="2100" i="1" dirty="0"/>
              <a:t>it is written: </a:t>
            </a:r>
            <a:r>
              <a:rPr lang="en-US" sz="2100" i="1" dirty="0" smtClean="0"/>
              <a:t>“</a:t>
            </a:r>
            <a:r>
              <a:rPr lang="en-US" sz="2100" b="1" i="1" dirty="0" smtClean="0"/>
              <a:t>He </a:t>
            </a:r>
            <a:r>
              <a:rPr lang="en-US" sz="2100" b="1" i="1" dirty="0"/>
              <a:t>has dispersed </a:t>
            </a:r>
            <a:r>
              <a:rPr lang="en-US" sz="2100" b="1" i="1" u="sng" dirty="0"/>
              <a:t>abroad</a:t>
            </a:r>
            <a:r>
              <a:rPr lang="en-US" sz="2100" b="1" i="1" dirty="0"/>
              <a:t>, He has given to the </a:t>
            </a:r>
            <a:r>
              <a:rPr lang="en-US" sz="2100" b="1" i="1" u="sng" dirty="0"/>
              <a:t>poor</a:t>
            </a:r>
            <a:r>
              <a:rPr lang="en-US" sz="2100" i="1" dirty="0"/>
              <a:t>; His righteousness endures forever</a:t>
            </a:r>
            <a:r>
              <a:rPr lang="en-US" sz="2100" i="1" dirty="0" smtClean="0"/>
              <a:t>.”  Now </a:t>
            </a:r>
            <a:r>
              <a:rPr lang="en-US" sz="2100" i="1" dirty="0"/>
              <a:t>may He who </a:t>
            </a:r>
            <a:r>
              <a:rPr lang="en-US" sz="2100" b="1" i="1" u="sng" dirty="0"/>
              <a:t>supplies seed</a:t>
            </a:r>
            <a:r>
              <a:rPr lang="en-US" sz="2100" b="1" i="1" dirty="0"/>
              <a:t> to the sower, and </a:t>
            </a:r>
            <a:r>
              <a:rPr lang="en-US" sz="2100" b="1" i="1" u="sng" dirty="0"/>
              <a:t>bread for food, supply and multiply the seed</a:t>
            </a:r>
            <a:r>
              <a:rPr lang="en-US" sz="2100" b="1" i="1" dirty="0"/>
              <a:t> you have sown and </a:t>
            </a:r>
            <a:r>
              <a:rPr lang="en-US" sz="2100" b="1" i="1" u="sng" dirty="0"/>
              <a:t>increase</a:t>
            </a:r>
            <a:r>
              <a:rPr lang="en-US" sz="2100" b="1" i="1" dirty="0"/>
              <a:t> the fruits of your righteousness</a:t>
            </a:r>
            <a:r>
              <a:rPr lang="en-US" sz="2100" i="1" dirty="0" smtClean="0"/>
              <a:t>, while </a:t>
            </a:r>
            <a:r>
              <a:rPr lang="en-US" sz="2100" i="1" dirty="0"/>
              <a:t>you are </a:t>
            </a:r>
            <a:r>
              <a:rPr lang="en-US" sz="2100" b="1" i="1" dirty="0"/>
              <a:t>enriched </a:t>
            </a:r>
            <a:r>
              <a:rPr lang="en-US" sz="2100" b="1" i="1" u="sng" dirty="0"/>
              <a:t>in everything for all liberality</a:t>
            </a:r>
            <a:r>
              <a:rPr lang="en-US" sz="2100" i="1" dirty="0"/>
              <a:t>, which </a:t>
            </a:r>
            <a:r>
              <a:rPr lang="en-US" sz="2100" b="1" i="1" dirty="0"/>
              <a:t>causes thanksgiving </a:t>
            </a:r>
            <a:r>
              <a:rPr lang="en-US" sz="2100" i="1" dirty="0"/>
              <a:t>through us </a:t>
            </a:r>
            <a:r>
              <a:rPr lang="en-US" sz="2100" b="1" i="1" dirty="0"/>
              <a:t>to God</a:t>
            </a:r>
            <a:r>
              <a:rPr lang="en-US" sz="2100" i="1" dirty="0"/>
              <a:t>. </a:t>
            </a:r>
            <a:r>
              <a:rPr lang="en-US" sz="2100" dirty="0" smtClean="0"/>
              <a:t>(</a:t>
            </a:r>
            <a:r>
              <a:rPr lang="en-US" sz="2100" b="1" dirty="0" smtClean="0">
                <a:solidFill>
                  <a:schemeClr val="accent1"/>
                </a:solidFill>
              </a:rPr>
              <a:t>9:8-11</a:t>
            </a:r>
            <a:r>
              <a:rPr lang="en-US" sz="2100" dirty="0" smtClean="0"/>
              <a:t>)</a:t>
            </a:r>
            <a:endParaRPr lang="en-US" sz="2100" dirty="0"/>
          </a:p>
          <a:p>
            <a:pPr marL="227013" lvl="0" indent="-227013">
              <a:spcBef>
                <a:spcPts val="0"/>
              </a:spcBef>
              <a:buFont typeface="+mj-lt"/>
              <a:buAutoNum type="arabicPeriod" startAt="6"/>
            </a:pPr>
            <a:r>
              <a:rPr lang="en-US" sz="2100" dirty="0" smtClean="0"/>
              <a:t>How </a:t>
            </a:r>
            <a:r>
              <a:rPr lang="en-US" sz="2100" dirty="0"/>
              <a:t>would God’s grace help them in this task</a:t>
            </a:r>
            <a:r>
              <a:rPr lang="en-US" sz="2100" dirty="0" smtClean="0"/>
              <a:t>?</a:t>
            </a:r>
          </a:p>
          <a:p>
            <a:pPr lvl="0">
              <a:spcBef>
                <a:spcPts val="0"/>
              </a:spcBef>
            </a:pPr>
            <a:r>
              <a:rPr lang="en-US" sz="2100" dirty="0" smtClean="0"/>
              <a:t>Provide </a:t>
            </a:r>
            <a:r>
              <a:rPr lang="en-US" sz="2100" b="1" i="1" dirty="0" smtClean="0"/>
              <a:t>spiritual</a:t>
            </a:r>
            <a:r>
              <a:rPr lang="en-US" sz="2100" dirty="0" smtClean="0"/>
              <a:t> and </a:t>
            </a:r>
            <a:r>
              <a:rPr lang="en-US" sz="2100" b="1" i="1" dirty="0" smtClean="0"/>
              <a:t>physical</a:t>
            </a:r>
            <a:r>
              <a:rPr lang="en-US" sz="2100" dirty="0" smtClean="0"/>
              <a:t> means to accomplish good </a:t>
            </a:r>
            <a:r>
              <a:rPr lang="en-US" sz="2100" b="1" i="1" dirty="0" smtClean="0"/>
              <a:t>for Him</a:t>
            </a:r>
            <a:r>
              <a:rPr lang="en-US" sz="2100" dirty="0" smtClean="0"/>
              <a:t>!</a:t>
            </a:r>
          </a:p>
          <a:p>
            <a:pPr lvl="0">
              <a:spcBef>
                <a:spcPts val="0"/>
              </a:spcBef>
            </a:pPr>
            <a:r>
              <a:rPr lang="en-US" sz="2100" dirty="0" smtClean="0"/>
              <a:t>Learn </a:t>
            </a:r>
            <a:r>
              <a:rPr lang="en-US" sz="2100" b="1" i="1" dirty="0" smtClean="0"/>
              <a:t>love</a:t>
            </a:r>
            <a:r>
              <a:rPr lang="en-US" sz="2100" dirty="0" smtClean="0"/>
              <a:t> and </a:t>
            </a:r>
            <a:r>
              <a:rPr lang="en-US" sz="2100" b="1" i="1" dirty="0" smtClean="0"/>
              <a:t>contentment</a:t>
            </a:r>
            <a:r>
              <a:rPr lang="en-US" sz="2100" dirty="0" smtClean="0"/>
              <a:t> (</a:t>
            </a:r>
            <a:r>
              <a:rPr lang="en-US" sz="2100" b="1" dirty="0" smtClean="0">
                <a:solidFill>
                  <a:schemeClr val="accent1"/>
                </a:solidFill>
              </a:rPr>
              <a:t>Eph. 4:28; I Cor. 13:1-8; Phi. 4:11; I Tim. 6:6</a:t>
            </a:r>
            <a:r>
              <a:rPr lang="en-US" sz="2100" dirty="0" smtClean="0"/>
              <a:t>).</a:t>
            </a:r>
          </a:p>
          <a:p>
            <a:pPr lvl="0">
              <a:spcBef>
                <a:spcPts val="0"/>
              </a:spcBef>
            </a:pPr>
            <a:r>
              <a:rPr lang="en-US" sz="2100" b="1" dirty="0" smtClean="0">
                <a:solidFill>
                  <a:schemeClr val="accent1"/>
                </a:solidFill>
              </a:rPr>
              <a:t>Psalm 112</a:t>
            </a:r>
            <a:r>
              <a:rPr lang="en-US" sz="2100" dirty="0" smtClean="0"/>
              <a:t> focuses on man’s generosity and trust, and the Lord’s protection.</a:t>
            </a:r>
          </a:p>
        </p:txBody>
      </p:sp>
    </p:spTree>
    <p:extLst>
      <p:ext uri="{BB962C8B-B14F-4D97-AF65-F5344CB8AC3E}">
        <p14:creationId xmlns:p14="http://schemas.microsoft.com/office/powerpoint/2010/main" val="751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Confident Trust in God to Enable</a:t>
            </a:r>
            <a:endParaRPr lang="en-US" dirty="0"/>
          </a:p>
        </p:txBody>
      </p:sp>
      <p:sp>
        <p:nvSpPr>
          <p:cNvPr id="3" name="Content Placeholder 2"/>
          <p:cNvSpPr>
            <a:spLocks noGrp="1"/>
          </p:cNvSpPr>
          <p:nvPr>
            <p:ph idx="1"/>
          </p:nvPr>
        </p:nvSpPr>
        <p:spPr/>
        <p:txBody>
          <a:bodyPr/>
          <a:lstStyle/>
          <a:p>
            <a:pPr marL="0" lvl="0" indent="0">
              <a:spcBef>
                <a:spcPts val="0"/>
              </a:spcBef>
              <a:buNone/>
            </a:pPr>
            <a:r>
              <a:rPr lang="en-US" sz="2100" i="1" dirty="0"/>
              <a:t>And </a:t>
            </a:r>
            <a:r>
              <a:rPr lang="en-US" sz="2100" b="1" i="1" dirty="0"/>
              <a:t>God </a:t>
            </a:r>
            <a:r>
              <a:rPr lang="en-US" sz="2100" b="1" i="1" u="sng" dirty="0"/>
              <a:t>is able</a:t>
            </a:r>
            <a:r>
              <a:rPr lang="en-US" sz="2100" b="1" i="1" dirty="0"/>
              <a:t> to make all grace abound toward you</a:t>
            </a:r>
            <a:r>
              <a:rPr lang="en-US" sz="2100" i="1" dirty="0"/>
              <a:t>, that you, always </a:t>
            </a:r>
            <a:r>
              <a:rPr lang="en-US" sz="2100" b="1" i="1" dirty="0"/>
              <a:t>having </a:t>
            </a:r>
            <a:r>
              <a:rPr lang="en-US" sz="2100" b="1" i="1" u="sng" dirty="0"/>
              <a:t>all sufficiency in all things</a:t>
            </a:r>
            <a:r>
              <a:rPr lang="en-US" sz="2100" b="1" i="1" dirty="0"/>
              <a:t>, may have an </a:t>
            </a:r>
            <a:r>
              <a:rPr lang="en-US" sz="2100" b="1" i="1" u="sng" dirty="0"/>
              <a:t>abundance for every good work</a:t>
            </a:r>
            <a:r>
              <a:rPr lang="en-US" sz="2100" i="1" dirty="0" smtClean="0"/>
              <a:t>.  As </a:t>
            </a:r>
            <a:r>
              <a:rPr lang="en-US" sz="2100" i="1" dirty="0"/>
              <a:t>it is written: </a:t>
            </a:r>
            <a:r>
              <a:rPr lang="en-US" sz="2100" i="1" dirty="0" smtClean="0"/>
              <a:t>“</a:t>
            </a:r>
            <a:r>
              <a:rPr lang="en-US" sz="2100" b="1" i="1" dirty="0" smtClean="0"/>
              <a:t>He </a:t>
            </a:r>
            <a:r>
              <a:rPr lang="en-US" sz="2100" b="1" i="1" dirty="0"/>
              <a:t>has dispersed </a:t>
            </a:r>
            <a:r>
              <a:rPr lang="en-US" sz="2100" b="1" i="1" u="sng" dirty="0"/>
              <a:t>abroad</a:t>
            </a:r>
            <a:r>
              <a:rPr lang="en-US" sz="2100" b="1" i="1" dirty="0"/>
              <a:t>, He has given to the </a:t>
            </a:r>
            <a:r>
              <a:rPr lang="en-US" sz="2100" b="1" i="1" u="sng" dirty="0"/>
              <a:t>poor</a:t>
            </a:r>
            <a:r>
              <a:rPr lang="en-US" sz="2100" i="1" dirty="0"/>
              <a:t>; His righteousness endures forever</a:t>
            </a:r>
            <a:r>
              <a:rPr lang="en-US" sz="2100" i="1" dirty="0" smtClean="0"/>
              <a:t>.”  Now </a:t>
            </a:r>
            <a:r>
              <a:rPr lang="en-US" sz="2100" i="1" dirty="0"/>
              <a:t>may He who </a:t>
            </a:r>
            <a:r>
              <a:rPr lang="en-US" sz="2100" b="1" i="1" u="sng" dirty="0"/>
              <a:t>supplies seed</a:t>
            </a:r>
            <a:r>
              <a:rPr lang="en-US" sz="2100" b="1" i="1" dirty="0"/>
              <a:t> to the sower, and </a:t>
            </a:r>
            <a:r>
              <a:rPr lang="en-US" sz="2100" b="1" i="1" u="sng" dirty="0"/>
              <a:t>bread for food, supply and multiply the seed</a:t>
            </a:r>
            <a:r>
              <a:rPr lang="en-US" sz="2100" b="1" i="1" dirty="0"/>
              <a:t> you have sown and </a:t>
            </a:r>
            <a:r>
              <a:rPr lang="en-US" sz="2100" b="1" i="1" u="sng" dirty="0"/>
              <a:t>increase</a:t>
            </a:r>
            <a:r>
              <a:rPr lang="en-US" sz="2100" b="1" i="1" dirty="0"/>
              <a:t> the fruits of your righteousness</a:t>
            </a:r>
            <a:r>
              <a:rPr lang="en-US" sz="2100" i="1" dirty="0" smtClean="0"/>
              <a:t>, while </a:t>
            </a:r>
            <a:r>
              <a:rPr lang="en-US" sz="2100" i="1" dirty="0"/>
              <a:t>you are </a:t>
            </a:r>
            <a:r>
              <a:rPr lang="en-US" sz="2100" b="1" i="1" dirty="0"/>
              <a:t>enriched </a:t>
            </a:r>
            <a:r>
              <a:rPr lang="en-US" sz="2100" b="1" i="1" u="sng" dirty="0"/>
              <a:t>in everything for all liberality</a:t>
            </a:r>
            <a:r>
              <a:rPr lang="en-US" sz="2100" i="1" dirty="0"/>
              <a:t>, which </a:t>
            </a:r>
            <a:r>
              <a:rPr lang="en-US" sz="2100" b="1" i="1" dirty="0"/>
              <a:t>causes thanksgiving </a:t>
            </a:r>
            <a:r>
              <a:rPr lang="en-US" sz="2100" i="1" dirty="0"/>
              <a:t>through us </a:t>
            </a:r>
            <a:r>
              <a:rPr lang="en-US" sz="2100" b="1" i="1" dirty="0"/>
              <a:t>to God</a:t>
            </a:r>
            <a:r>
              <a:rPr lang="en-US" sz="2100" i="1" dirty="0"/>
              <a:t>. </a:t>
            </a:r>
            <a:r>
              <a:rPr lang="en-US" sz="2100" dirty="0" smtClean="0"/>
              <a:t>(</a:t>
            </a:r>
            <a:r>
              <a:rPr lang="en-US" sz="2100" b="1" dirty="0" smtClean="0">
                <a:solidFill>
                  <a:schemeClr val="accent1"/>
                </a:solidFill>
              </a:rPr>
              <a:t>9:8-11</a:t>
            </a:r>
            <a:r>
              <a:rPr lang="en-US" sz="2100" dirty="0" smtClean="0"/>
              <a:t>)</a:t>
            </a:r>
            <a:endParaRPr lang="en-US" sz="2100" dirty="0"/>
          </a:p>
          <a:p>
            <a:pPr lvl="0">
              <a:spcBef>
                <a:spcPts val="0"/>
              </a:spcBef>
            </a:pPr>
            <a:r>
              <a:rPr lang="en-US" sz="2100" dirty="0" smtClean="0"/>
              <a:t>Don’t miss </a:t>
            </a:r>
            <a:r>
              <a:rPr lang="en-US" sz="2100" b="1" i="1" dirty="0" smtClean="0"/>
              <a:t>generality</a:t>
            </a:r>
            <a:r>
              <a:rPr lang="en-US" sz="2100" dirty="0" smtClean="0"/>
              <a:t> of </a:t>
            </a:r>
            <a:r>
              <a:rPr lang="en-US" sz="2100" b="1" i="1" dirty="0" smtClean="0"/>
              <a:t>underlying</a:t>
            </a:r>
            <a:r>
              <a:rPr lang="en-US" sz="2100" dirty="0" smtClean="0"/>
              <a:t> principle – applies </a:t>
            </a:r>
            <a:r>
              <a:rPr lang="en-US" sz="2100" b="1" i="1" dirty="0" smtClean="0"/>
              <a:t>beyond</a:t>
            </a:r>
            <a:r>
              <a:rPr lang="en-US" sz="2100" dirty="0" smtClean="0"/>
              <a:t> contribution!</a:t>
            </a:r>
          </a:p>
          <a:p>
            <a:pPr lvl="0">
              <a:spcBef>
                <a:spcPts val="0"/>
              </a:spcBef>
            </a:pPr>
            <a:r>
              <a:rPr lang="en-US" sz="2100" dirty="0" smtClean="0"/>
              <a:t>Are we </a:t>
            </a:r>
            <a:r>
              <a:rPr lang="en-US" sz="2100" b="1" i="1" dirty="0" smtClean="0"/>
              <a:t>looking</a:t>
            </a:r>
            <a:r>
              <a:rPr lang="en-US" sz="2100" dirty="0" smtClean="0"/>
              <a:t> for, </a:t>
            </a:r>
            <a:r>
              <a:rPr lang="en-US" sz="2100" b="1" i="1" dirty="0" smtClean="0"/>
              <a:t>undertaking</a:t>
            </a:r>
            <a:r>
              <a:rPr lang="en-US" sz="2100" dirty="0" smtClean="0"/>
              <a:t> work, </a:t>
            </a:r>
            <a:r>
              <a:rPr lang="en-US" sz="2100" b="1" i="1" dirty="0" smtClean="0"/>
              <a:t>trusting</a:t>
            </a:r>
            <a:r>
              <a:rPr lang="en-US" sz="2100" dirty="0" smtClean="0"/>
              <a:t> Him to </a:t>
            </a:r>
            <a:r>
              <a:rPr lang="en-US" sz="2100" b="1" i="1" u="sng" dirty="0" smtClean="0"/>
              <a:t>grow</a:t>
            </a:r>
            <a:r>
              <a:rPr lang="en-US" sz="2100" dirty="0" smtClean="0"/>
              <a:t> us (</a:t>
            </a:r>
            <a:r>
              <a:rPr lang="en-US" sz="2100" b="1" dirty="0" smtClean="0">
                <a:solidFill>
                  <a:schemeClr val="accent1"/>
                </a:solidFill>
              </a:rPr>
              <a:t>I Cor. 3:6-7</a:t>
            </a:r>
            <a:r>
              <a:rPr lang="en-US" sz="2100" dirty="0" smtClean="0"/>
              <a:t>)?</a:t>
            </a:r>
          </a:p>
          <a:p>
            <a:pPr lvl="0">
              <a:spcBef>
                <a:spcPts val="0"/>
              </a:spcBef>
            </a:pPr>
            <a:r>
              <a:rPr lang="en-US" sz="2100" b="1" i="1" dirty="0" smtClean="0"/>
              <a:t>Patience</a:t>
            </a:r>
            <a:r>
              <a:rPr lang="en-US" sz="2100" dirty="0" smtClean="0"/>
              <a:t> required!  Compared to farming process – sowing, harvest, seed, etc.</a:t>
            </a:r>
          </a:p>
          <a:p>
            <a:pPr lvl="0">
              <a:spcBef>
                <a:spcPts val="0"/>
              </a:spcBef>
            </a:pPr>
            <a:r>
              <a:rPr lang="en-US" sz="2100" dirty="0" smtClean="0"/>
              <a:t>Must never forget to </a:t>
            </a:r>
            <a:r>
              <a:rPr lang="en-US" sz="2100" b="1" i="1" dirty="0" smtClean="0"/>
              <a:t>thank</a:t>
            </a:r>
            <a:r>
              <a:rPr lang="en-US" sz="2100" dirty="0" smtClean="0"/>
              <a:t> God for what </a:t>
            </a:r>
            <a:r>
              <a:rPr lang="en-US" sz="2100" b="1" i="1" dirty="0" smtClean="0"/>
              <a:t>He</a:t>
            </a:r>
            <a:r>
              <a:rPr lang="en-US" sz="2100" dirty="0" smtClean="0"/>
              <a:t> has done!</a:t>
            </a:r>
          </a:p>
        </p:txBody>
      </p:sp>
    </p:spTree>
    <p:extLst>
      <p:ext uri="{BB962C8B-B14F-4D97-AF65-F5344CB8AC3E}">
        <p14:creationId xmlns:p14="http://schemas.microsoft.com/office/powerpoint/2010/main" val="5810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“No shadow of turning …”</a:t>
            </a:r>
            <a:endParaRPr lang="en-US" i="1" dirty="0"/>
          </a:p>
        </p:txBody>
      </p:sp>
      <p:sp>
        <p:nvSpPr>
          <p:cNvPr id="3" name="Content Placeholder 2"/>
          <p:cNvSpPr>
            <a:spLocks noGrp="1"/>
          </p:cNvSpPr>
          <p:nvPr>
            <p:ph idx="1"/>
          </p:nvPr>
        </p:nvSpPr>
        <p:spPr/>
        <p:txBody>
          <a:bodyPr/>
          <a:lstStyle/>
          <a:p>
            <a:pPr marL="227013" lvl="0" indent="-227013">
              <a:lnSpc>
                <a:spcPct val="87000"/>
              </a:lnSpc>
              <a:spcBef>
                <a:spcPts val="0"/>
              </a:spcBef>
              <a:buFont typeface="+mj-lt"/>
              <a:buAutoNum type="arabicPeriod" startAt="7"/>
            </a:pPr>
            <a:r>
              <a:rPr lang="en-US" sz="2100" dirty="0"/>
              <a:t>What would be the many results of their contribution?  (Remember, what ethnicity were many of the Corinthians versus the </a:t>
            </a:r>
            <a:r>
              <a:rPr lang="en-US" sz="2100" i="1" dirty="0"/>
              <a:t>“needy saints</a:t>
            </a:r>
            <a:r>
              <a:rPr lang="en-US" sz="2100" i="1" dirty="0" smtClean="0"/>
              <a:t>”</a:t>
            </a:r>
            <a:r>
              <a:rPr lang="en-US" sz="2100" dirty="0" smtClean="0"/>
              <a:t>?)</a:t>
            </a:r>
          </a:p>
          <a:p>
            <a:pPr marL="0" lvl="0" indent="0">
              <a:lnSpc>
                <a:spcPct val="87000"/>
              </a:lnSpc>
              <a:spcBef>
                <a:spcPts val="0"/>
              </a:spcBef>
              <a:buNone/>
            </a:pPr>
            <a:r>
              <a:rPr lang="en-US" sz="2100" i="1" dirty="0"/>
              <a:t>For the administration of this service </a:t>
            </a:r>
            <a:r>
              <a:rPr lang="en-US" sz="2100" b="1" i="1" dirty="0"/>
              <a:t>not only </a:t>
            </a:r>
            <a:r>
              <a:rPr lang="en-US" sz="2100" b="1" i="1" baseline="30000" dirty="0" smtClean="0">
                <a:solidFill>
                  <a:schemeClr val="accent1"/>
                </a:solidFill>
              </a:rPr>
              <a:t>1</a:t>
            </a:r>
            <a:r>
              <a:rPr lang="en-US" sz="2100" b="1" i="1" dirty="0" smtClean="0"/>
              <a:t>supplies </a:t>
            </a:r>
            <a:r>
              <a:rPr lang="en-US" sz="2100" b="1" i="1" dirty="0"/>
              <a:t>the needs of the saints</a:t>
            </a:r>
            <a:r>
              <a:rPr lang="en-US" sz="2100" i="1" dirty="0"/>
              <a:t>, but also is </a:t>
            </a:r>
            <a:r>
              <a:rPr lang="en-US" sz="2100" b="1" i="1" baseline="30000" dirty="0" smtClean="0">
                <a:solidFill>
                  <a:schemeClr val="accent1"/>
                </a:solidFill>
              </a:rPr>
              <a:t>2</a:t>
            </a:r>
            <a:r>
              <a:rPr lang="en-US" sz="2100" b="1" i="1" dirty="0" smtClean="0"/>
              <a:t>abounding </a:t>
            </a:r>
            <a:r>
              <a:rPr lang="en-US" sz="2100" b="1" i="1" dirty="0"/>
              <a:t>through many thanksgivings to God</a:t>
            </a:r>
            <a:r>
              <a:rPr lang="en-US" sz="2100" i="1" dirty="0" smtClean="0"/>
              <a:t>, while</a:t>
            </a:r>
            <a:r>
              <a:rPr lang="en-US" sz="2100" i="1" dirty="0"/>
              <a:t>, </a:t>
            </a:r>
            <a:r>
              <a:rPr lang="en-US" sz="2100" b="1" i="1" dirty="0"/>
              <a:t>through the </a:t>
            </a:r>
            <a:r>
              <a:rPr lang="en-US" sz="2100" b="1" i="1" baseline="30000" dirty="0" smtClean="0">
                <a:solidFill>
                  <a:schemeClr val="accent1"/>
                </a:solidFill>
              </a:rPr>
              <a:t>3</a:t>
            </a:r>
            <a:r>
              <a:rPr lang="en-US" sz="2100" b="1" i="1" dirty="0" smtClean="0"/>
              <a:t>proof </a:t>
            </a:r>
            <a:r>
              <a:rPr lang="en-US" sz="2100" b="1" i="1" dirty="0"/>
              <a:t>of this ministry, they </a:t>
            </a:r>
            <a:r>
              <a:rPr lang="en-US" sz="2100" b="1" i="1" baseline="30000" dirty="0" smtClean="0">
                <a:solidFill>
                  <a:schemeClr val="accent1"/>
                </a:solidFill>
              </a:rPr>
              <a:t>4</a:t>
            </a:r>
            <a:r>
              <a:rPr lang="en-US" sz="2100" b="1" i="1" dirty="0" smtClean="0"/>
              <a:t>glorify </a:t>
            </a:r>
            <a:r>
              <a:rPr lang="en-US" sz="2100" b="1" i="1" dirty="0"/>
              <a:t>God </a:t>
            </a:r>
            <a:r>
              <a:rPr lang="en-US" sz="2100" i="1" dirty="0"/>
              <a:t>for the </a:t>
            </a:r>
            <a:r>
              <a:rPr lang="en-US" sz="2100" b="1" i="1" baseline="30000" dirty="0" smtClean="0">
                <a:solidFill>
                  <a:schemeClr val="accent1"/>
                </a:solidFill>
              </a:rPr>
              <a:t>4a</a:t>
            </a:r>
            <a:r>
              <a:rPr lang="en-US" sz="2100" b="1" i="1" dirty="0" smtClean="0"/>
              <a:t>obedience </a:t>
            </a:r>
            <a:r>
              <a:rPr lang="en-US" sz="2100" b="1" i="1" dirty="0"/>
              <a:t>of your confession </a:t>
            </a:r>
            <a:r>
              <a:rPr lang="en-US" sz="2100" i="1" dirty="0"/>
              <a:t>to the gospel of Christ, and for </a:t>
            </a:r>
            <a:r>
              <a:rPr lang="en-US" sz="2100" b="1" i="1" baseline="30000" dirty="0" smtClean="0">
                <a:solidFill>
                  <a:schemeClr val="accent1"/>
                </a:solidFill>
              </a:rPr>
              <a:t>4b</a:t>
            </a:r>
            <a:r>
              <a:rPr lang="en-US" sz="2100" b="1" i="1" dirty="0" smtClean="0"/>
              <a:t>your </a:t>
            </a:r>
            <a:r>
              <a:rPr lang="en-US" sz="2100" b="1" i="1" dirty="0"/>
              <a:t>liberal sharing</a:t>
            </a:r>
            <a:r>
              <a:rPr lang="en-US" sz="2100" i="1" dirty="0"/>
              <a:t> with them and all men</a:t>
            </a:r>
            <a:r>
              <a:rPr lang="en-US" sz="2100" i="1" dirty="0" smtClean="0"/>
              <a:t>, and </a:t>
            </a:r>
            <a:r>
              <a:rPr lang="en-US" sz="2100" b="1" i="1" baseline="30000" dirty="0" smtClean="0">
                <a:solidFill>
                  <a:schemeClr val="accent1"/>
                </a:solidFill>
              </a:rPr>
              <a:t>5</a:t>
            </a:r>
            <a:r>
              <a:rPr lang="en-US" sz="2100" b="1" i="1" dirty="0" smtClean="0"/>
              <a:t>by </a:t>
            </a:r>
            <a:r>
              <a:rPr lang="en-US" sz="2100" b="1" i="1" dirty="0"/>
              <a:t>their prayer for you</a:t>
            </a:r>
            <a:r>
              <a:rPr lang="en-US" sz="2100" i="1" dirty="0"/>
              <a:t>, </a:t>
            </a:r>
            <a:r>
              <a:rPr lang="en-US" sz="2100" b="1" i="1" dirty="0"/>
              <a:t>who </a:t>
            </a:r>
            <a:r>
              <a:rPr lang="en-US" sz="2100" b="1" i="1" baseline="30000" dirty="0" smtClean="0">
                <a:solidFill>
                  <a:schemeClr val="accent1"/>
                </a:solidFill>
              </a:rPr>
              <a:t>6</a:t>
            </a:r>
            <a:r>
              <a:rPr lang="en-US" sz="2100" b="1" i="1" dirty="0" smtClean="0"/>
              <a:t>long </a:t>
            </a:r>
            <a:r>
              <a:rPr lang="en-US" sz="2100" b="1" i="1" dirty="0"/>
              <a:t>for you </a:t>
            </a:r>
            <a:r>
              <a:rPr lang="en-US" sz="2100" i="1" dirty="0"/>
              <a:t>because of the exceeding grace of God in you</a:t>
            </a:r>
            <a:r>
              <a:rPr lang="en-US" sz="2100" dirty="0"/>
              <a:t>. </a:t>
            </a:r>
            <a:r>
              <a:rPr lang="en-US" sz="2100" dirty="0" smtClean="0"/>
              <a:t>(</a:t>
            </a:r>
            <a:r>
              <a:rPr lang="en-US" sz="2100" b="1" dirty="0" smtClean="0">
                <a:solidFill>
                  <a:schemeClr val="accent1"/>
                </a:solidFill>
              </a:rPr>
              <a:t>9:12-14</a:t>
            </a:r>
            <a:r>
              <a:rPr lang="en-US" sz="2100" dirty="0" smtClean="0"/>
              <a:t>)</a:t>
            </a:r>
            <a:endParaRPr lang="en-US" sz="2100" dirty="0"/>
          </a:p>
          <a:p>
            <a:pPr>
              <a:lnSpc>
                <a:spcPct val="87000"/>
              </a:lnSpc>
              <a:spcBef>
                <a:spcPts val="0"/>
              </a:spcBef>
            </a:pPr>
            <a:r>
              <a:rPr lang="en-US" sz="2100" dirty="0" smtClean="0"/>
              <a:t>Provided physical needs of poor saints in Jerusalem.</a:t>
            </a:r>
          </a:p>
          <a:p>
            <a:pPr>
              <a:lnSpc>
                <a:spcPct val="87000"/>
              </a:lnSpc>
              <a:spcBef>
                <a:spcPts val="0"/>
              </a:spcBef>
            </a:pPr>
            <a:r>
              <a:rPr lang="en-US" sz="2100" dirty="0" smtClean="0"/>
              <a:t>Proved authenticity of Paul’s ministry and Gentiles’ conversion (</a:t>
            </a:r>
            <a:r>
              <a:rPr lang="en-US" sz="2100" b="1" dirty="0" smtClean="0">
                <a:solidFill>
                  <a:schemeClr val="accent1"/>
                </a:solidFill>
              </a:rPr>
              <a:t>Acts 21:17-26; 24:17-18</a:t>
            </a:r>
            <a:r>
              <a:rPr lang="en-US" sz="2100" dirty="0" smtClean="0"/>
              <a:t>).  … Note, Paul is </a:t>
            </a:r>
            <a:r>
              <a:rPr lang="en-US" sz="2100" b="1" i="1" dirty="0" smtClean="0"/>
              <a:t>confident</a:t>
            </a:r>
            <a:r>
              <a:rPr lang="en-US" sz="2100" dirty="0" smtClean="0"/>
              <a:t> in their </a:t>
            </a:r>
            <a:r>
              <a:rPr lang="en-US" sz="2100" b="1" i="1" dirty="0" smtClean="0"/>
              <a:t>positive</a:t>
            </a:r>
            <a:r>
              <a:rPr lang="en-US" sz="2100" dirty="0" smtClean="0"/>
              <a:t> response!</a:t>
            </a:r>
          </a:p>
          <a:p>
            <a:pPr>
              <a:lnSpc>
                <a:spcPct val="87000"/>
              </a:lnSpc>
              <a:spcBef>
                <a:spcPts val="0"/>
              </a:spcBef>
            </a:pPr>
            <a:r>
              <a:rPr lang="en-US" sz="2100" dirty="0" smtClean="0"/>
              <a:t>Turned prejudicial Jews into open, </a:t>
            </a:r>
            <a:r>
              <a:rPr lang="en-US" sz="2100" i="1" dirty="0" smtClean="0"/>
              <a:t>“longing”</a:t>
            </a:r>
            <a:r>
              <a:rPr lang="en-US" sz="2100" dirty="0" smtClean="0"/>
              <a:t> brethren!</a:t>
            </a:r>
          </a:p>
          <a:p>
            <a:pPr>
              <a:lnSpc>
                <a:spcPct val="87000"/>
              </a:lnSpc>
              <a:spcBef>
                <a:spcPts val="0"/>
              </a:spcBef>
            </a:pPr>
            <a:r>
              <a:rPr lang="en-US" sz="2100" dirty="0" smtClean="0"/>
              <a:t>Resulted in much thanksgiving to God and glorification of Him – </a:t>
            </a:r>
            <a:r>
              <a:rPr lang="en-US" sz="2100" b="1" i="1" dirty="0" smtClean="0"/>
              <a:t>not</a:t>
            </a:r>
            <a:r>
              <a:rPr lang="en-US" sz="2100" dirty="0" smtClean="0"/>
              <a:t> men (</a:t>
            </a:r>
            <a:r>
              <a:rPr lang="en-US" sz="2100" b="1" dirty="0" smtClean="0">
                <a:solidFill>
                  <a:schemeClr val="accent1"/>
                </a:solidFill>
              </a:rPr>
              <a:t>Acts 21:18-20</a:t>
            </a:r>
            <a:r>
              <a:rPr lang="en-US" sz="2100" dirty="0" smtClean="0"/>
              <a:t>, </a:t>
            </a:r>
            <a:r>
              <a:rPr lang="en-US" sz="2100" i="1" dirty="0" smtClean="0"/>
              <a:t>“when they heard it, they glorified the Lord”</a:t>
            </a:r>
            <a:r>
              <a:rPr lang="en-US" sz="2100" dirty="0" smtClean="0"/>
              <a:t>).</a:t>
            </a:r>
            <a:endParaRPr lang="en-US" sz="2100" dirty="0"/>
          </a:p>
        </p:txBody>
      </p:sp>
    </p:spTree>
    <p:extLst>
      <p:ext uri="{BB962C8B-B14F-4D97-AF65-F5344CB8AC3E}">
        <p14:creationId xmlns:p14="http://schemas.microsoft.com/office/powerpoint/2010/main" val="16366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Fellowship of Consolation</a:t>
            </a:r>
            <a:endParaRPr lang="en-US" dirty="0"/>
          </a:p>
        </p:txBody>
      </p:sp>
      <p:sp>
        <p:nvSpPr>
          <p:cNvPr id="3" name="Content Placeholder 2"/>
          <p:cNvSpPr>
            <a:spLocks noGrp="1"/>
          </p:cNvSpPr>
          <p:nvPr>
            <p:ph idx="1"/>
          </p:nvPr>
        </p:nvSpPr>
        <p:spPr/>
        <p:txBody>
          <a:bodyPr/>
          <a:lstStyle/>
          <a:p>
            <a:pPr lvl="0">
              <a:buFont typeface="+mj-lt"/>
              <a:buAutoNum type="arabicPeriod" startAt="2"/>
            </a:pPr>
            <a:r>
              <a:rPr lang="en-US" dirty="0" smtClean="0"/>
              <a:t>What evident attitude helped Paul and the others in this role?</a:t>
            </a:r>
          </a:p>
          <a:p>
            <a:pPr marL="0" indent="0">
              <a:buNone/>
            </a:pPr>
            <a:r>
              <a:rPr lang="en-US" i="1" dirty="0" smtClean="0"/>
              <a:t>Now </a:t>
            </a:r>
            <a:r>
              <a:rPr lang="en-US" b="1" i="1" dirty="0"/>
              <a:t>if </a:t>
            </a:r>
            <a:r>
              <a:rPr lang="en-US" b="1" i="1" u="sng" dirty="0"/>
              <a:t>we</a:t>
            </a:r>
            <a:r>
              <a:rPr lang="en-US" b="1" i="1" dirty="0"/>
              <a:t> are afflicted, it is </a:t>
            </a:r>
            <a:r>
              <a:rPr lang="en-US" b="1" i="1" u="sng" dirty="0"/>
              <a:t>for your</a:t>
            </a:r>
            <a:r>
              <a:rPr lang="en-US" b="1" i="1" dirty="0"/>
              <a:t> consolation and salvation</a:t>
            </a:r>
            <a:r>
              <a:rPr lang="en-US" i="1" dirty="0"/>
              <a:t>, which is effective for enduring the same sufferings which we also suffer. Or </a:t>
            </a:r>
            <a:r>
              <a:rPr lang="en-US" b="1" i="1" dirty="0"/>
              <a:t>if </a:t>
            </a:r>
            <a:r>
              <a:rPr lang="en-US" b="1" i="1" u="sng" dirty="0"/>
              <a:t>we</a:t>
            </a:r>
            <a:r>
              <a:rPr lang="en-US" b="1" i="1" dirty="0"/>
              <a:t> are comforted, it is </a:t>
            </a:r>
            <a:r>
              <a:rPr lang="en-US" b="1" i="1" u="sng" dirty="0"/>
              <a:t>for your</a:t>
            </a:r>
            <a:r>
              <a:rPr lang="en-US" b="1" i="1" dirty="0"/>
              <a:t> consolation and salvation</a:t>
            </a:r>
            <a:r>
              <a:rPr lang="en-US" i="1" dirty="0" smtClean="0"/>
              <a:t>.  </a:t>
            </a:r>
            <a:r>
              <a:rPr lang="en-US" b="1" i="1" dirty="0" smtClean="0"/>
              <a:t>And </a:t>
            </a:r>
            <a:r>
              <a:rPr lang="en-US" b="1" i="1" u="sng" dirty="0"/>
              <a:t>our hope for you is steadfast, because we know</a:t>
            </a:r>
            <a:r>
              <a:rPr lang="en-US" b="1" i="1" dirty="0"/>
              <a:t> that as you are partakers </a:t>
            </a:r>
            <a:r>
              <a:rPr lang="en-US" dirty="0" smtClean="0"/>
              <a:t>[</a:t>
            </a:r>
            <a:r>
              <a:rPr lang="en-US" i="1" dirty="0" smtClean="0"/>
              <a:t>Gr.,</a:t>
            </a:r>
            <a:r>
              <a:rPr lang="el-GR" dirty="0" smtClean="0"/>
              <a:t> </a:t>
            </a:r>
            <a:r>
              <a:rPr lang="el-GR" b="1" dirty="0" smtClean="0">
                <a:solidFill>
                  <a:schemeClr val="accent1"/>
                </a:solidFill>
              </a:rPr>
              <a:t>κοινωνός</a:t>
            </a:r>
            <a:r>
              <a:rPr lang="en-US" dirty="0" smtClean="0"/>
              <a:t>]</a:t>
            </a:r>
            <a:r>
              <a:rPr lang="en-US" b="1" i="1" dirty="0" smtClean="0"/>
              <a:t>, of </a:t>
            </a:r>
            <a:r>
              <a:rPr lang="en-US" b="1" i="1" dirty="0"/>
              <a:t>the sufferings, so also </a:t>
            </a:r>
            <a:r>
              <a:rPr lang="en-US" b="1" i="1" u="sng" dirty="0"/>
              <a:t>you will partake of the consolation</a:t>
            </a:r>
            <a:r>
              <a:rPr lang="en-US" i="1" dirty="0" smtClean="0"/>
              <a:t>. </a:t>
            </a:r>
            <a:r>
              <a:rPr lang="en-US" dirty="0" smtClean="0"/>
              <a:t>(</a:t>
            </a:r>
            <a:r>
              <a:rPr lang="en-US" b="1" dirty="0" smtClean="0">
                <a:solidFill>
                  <a:schemeClr val="accent1"/>
                </a:solidFill>
              </a:rPr>
              <a:t>1:6-7</a:t>
            </a:r>
            <a:r>
              <a:rPr lang="en-US" dirty="0" smtClean="0"/>
              <a:t>)</a:t>
            </a:r>
          </a:p>
          <a:p>
            <a:r>
              <a:rPr lang="en-US" dirty="0" smtClean="0"/>
              <a:t>Share in suffering would be share in reward (</a:t>
            </a:r>
            <a:r>
              <a:rPr lang="en-US" b="1" dirty="0" smtClean="0">
                <a:solidFill>
                  <a:schemeClr val="accent1"/>
                </a:solidFill>
              </a:rPr>
              <a:t>Ro. 8:17; 2Tm. 2:12</a:t>
            </a:r>
            <a:r>
              <a:rPr lang="en-US" dirty="0" smtClean="0"/>
              <a:t>).</a:t>
            </a:r>
          </a:p>
          <a:p>
            <a:r>
              <a:rPr lang="en-US" dirty="0" smtClean="0"/>
              <a:t>By overcoming, Paul would help them to share in the consolation.</a:t>
            </a:r>
          </a:p>
          <a:p>
            <a:r>
              <a:rPr lang="en-US" dirty="0" smtClean="0"/>
              <a:t>Who might be looking at us as examples in overcoming and hope?</a:t>
            </a:r>
            <a:endParaRPr lang="en-US" dirty="0"/>
          </a:p>
        </p:txBody>
      </p:sp>
    </p:spTree>
    <p:extLst>
      <p:ext uri="{BB962C8B-B14F-4D97-AF65-F5344CB8AC3E}">
        <p14:creationId xmlns:p14="http://schemas.microsoft.com/office/powerpoint/2010/main" val="8708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Genuine Apostleship, Conversion</a:t>
            </a:r>
            <a:endParaRPr lang="en-US" dirty="0"/>
          </a:p>
        </p:txBody>
      </p:sp>
      <p:sp>
        <p:nvSpPr>
          <p:cNvPr id="3" name="Content Placeholder 2"/>
          <p:cNvSpPr>
            <a:spLocks noGrp="1"/>
          </p:cNvSpPr>
          <p:nvPr>
            <p:ph idx="1"/>
          </p:nvPr>
        </p:nvSpPr>
        <p:spPr/>
        <p:txBody>
          <a:bodyPr/>
          <a:lstStyle/>
          <a:p>
            <a:pPr marL="227013" lvl="0" indent="-227013">
              <a:buFont typeface="+mj-lt"/>
              <a:buAutoNum type="arabicPeriod" startAt="8"/>
            </a:pPr>
            <a:r>
              <a:rPr lang="en-US" dirty="0"/>
              <a:t>What did their contribution prove about Paul’s work and their conversion (vs. 13)?</a:t>
            </a:r>
          </a:p>
          <a:p>
            <a:r>
              <a:rPr lang="en-US" dirty="0" smtClean="0"/>
              <a:t>Would have demonstrated not only the genuine </a:t>
            </a:r>
            <a:r>
              <a:rPr lang="en-US" b="1" i="1" dirty="0" smtClean="0"/>
              <a:t>conversion</a:t>
            </a:r>
            <a:r>
              <a:rPr lang="en-US" dirty="0" smtClean="0"/>
              <a:t> of the </a:t>
            </a:r>
            <a:r>
              <a:rPr lang="en-US" b="1" i="1" dirty="0" smtClean="0"/>
              <a:t>Gentiles</a:t>
            </a:r>
            <a:r>
              <a:rPr lang="en-US" dirty="0"/>
              <a:t> </a:t>
            </a:r>
            <a:r>
              <a:rPr lang="en-US" dirty="0" smtClean="0"/>
              <a:t>…</a:t>
            </a:r>
          </a:p>
          <a:p>
            <a:r>
              <a:rPr lang="en-US" dirty="0" smtClean="0"/>
              <a:t>But, would have also demonstrated genuine </a:t>
            </a:r>
            <a:r>
              <a:rPr lang="en-US" b="1" i="1" dirty="0" smtClean="0"/>
              <a:t>apostleship</a:t>
            </a:r>
            <a:r>
              <a:rPr lang="en-US" dirty="0" smtClean="0"/>
              <a:t> of one, who converted them.</a:t>
            </a:r>
          </a:p>
          <a:p>
            <a:r>
              <a:rPr lang="en-US" dirty="0" smtClean="0"/>
              <a:t>Redundant question …. Sorry.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7421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“Oh, the depth of … wisdom!”</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i="1" dirty="0"/>
              <a:t>Thanks be to God for </a:t>
            </a:r>
            <a:r>
              <a:rPr lang="en-US" sz="2200" b="1" i="1" dirty="0"/>
              <a:t>His </a:t>
            </a:r>
            <a:r>
              <a:rPr lang="en-US" sz="2200" b="1" i="1" u="sng" dirty="0"/>
              <a:t>indescribable</a:t>
            </a:r>
            <a:r>
              <a:rPr lang="en-US" sz="2200" b="1" i="1" dirty="0"/>
              <a:t> gift</a:t>
            </a:r>
            <a:r>
              <a:rPr lang="en-US" sz="2200" i="1" dirty="0"/>
              <a:t>! </a:t>
            </a:r>
            <a:r>
              <a:rPr lang="en-US" sz="2200" dirty="0" smtClean="0"/>
              <a:t>(</a:t>
            </a:r>
            <a:r>
              <a:rPr lang="en-US" sz="2200" b="1" dirty="0" smtClean="0">
                <a:solidFill>
                  <a:schemeClr val="accent1"/>
                </a:solidFill>
              </a:rPr>
              <a:t>9:15</a:t>
            </a:r>
            <a:r>
              <a:rPr lang="en-US" sz="2200" dirty="0" smtClean="0"/>
              <a:t>)</a:t>
            </a:r>
            <a:endParaRPr lang="en-US" sz="2200" dirty="0"/>
          </a:p>
          <a:p>
            <a:pPr marL="227013" lvl="0" indent="-227013">
              <a:lnSpc>
                <a:spcPct val="90000"/>
              </a:lnSpc>
              <a:spcBef>
                <a:spcPts val="0"/>
              </a:spcBef>
              <a:buFont typeface="+mj-lt"/>
              <a:buAutoNum type="arabicPeriod" startAt="10"/>
            </a:pPr>
            <a:r>
              <a:rPr lang="en-US" sz="2200" dirty="0" smtClean="0"/>
              <a:t>What </a:t>
            </a:r>
            <a:r>
              <a:rPr lang="en-US" sz="2200" dirty="0"/>
              <a:t>was, and is, </a:t>
            </a:r>
            <a:r>
              <a:rPr lang="en-US" sz="2200" i="1" dirty="0"/>
              <a:t>“God’s indescribable </a:t>
            </a:r>
            <a:r>
              <a:rPr lang="en-US" sz="2200" i="1" dirty="0" smtClean="0"/>
              <a:t>gift”</a:t>
            </a:r>
            <a:r>
              <a:rPr lang="en-US" sz="2200" dirty="0" smtClean="0"/>
              <a:t>?</a:t>
            </a:r>
          </a:p>
          <a:p>
            <a:pPr>
              <a:lnSpc>
                <a:spcPct val="90000"/>
              </a:lnSpc>
              <a:spcBef>
                <a:spcPts val="0"/>
              </a:spcBef>
            </a:pPr>
            <a:r>
              <a:rPr lang="en-US" sz="2200" dirty="0" smtClean="0"/>
              <a:t>God is often exalted for </a:t>
            </a:r>
            <a:r>
              <a:rPr lang="en-US" sz="2200" b="1" i="1" dirty="0" smtClean="0"/>
              <a:t>wisdom</a:t>
            </a:r>
            <a:r>
              <a:rPr lang="en-US" sz="2200" dirty="0" smtClean="0"/>
              <a:t> in accomplishing </a:t>
            </a:r>
            <a:r>
              <a:rPr lang="en-US" sz="2200" b="1" i="1" u="sng" dirty="0" smtClean="0"/>
              <a:t>many</a:t>
            </a:r>
            <a:r>
              <a:rPr lang="en-US" sz="2200" b="1" i="1" dirty="0" smtClean="0"/>
              <a:t> in </a:t>
            </a:r>
            <a:r>
              <a:rPr lang="en-US" sz="2200" b="1" i="1" u="sng" dirty="0" smtClean="0"/>
              <a:t>one</a:t>
            </a:r>
            <a:r>
              <a:rPr lang="en-US" sz="2200" dirty="0" smtClean="0"/>
              <a:t>:</a:t>
            </a:r>
          </a:p>
          <a:p>
            <a:pPr marL="0" lvl="0" indent="0">
              <a:lnSpc>
                <a:spcPct val="90000"/>
              </a:lnSpc>
              <a:spcBef>
                <a:spcPts val="0"/>
              </a:spcBef>
              <a:buNone/>
            </a:pPr>
            <a:r>
              <a:rPr lang="en-US" sz="2200" i="1" dirty="0"/>
              <a:t>For as </a:t>
            </a:r>
            <a:r>
              <a:rPr lang="en-US" sz="2200" b="1" i="1" dirty="0"/>
              <a:t>you</a:t>
            </a:r>
            <a:r>
              <a:rPr lang="en-US" sz="2200" i="1" dirty="0"/>
              <a:t> were </a:t>
            </a:r>
            <a:r>
              <a:rPr lang="en-US" sz="2200" b="1" i="1" dirty="0"/>
              <a:t>once disobedient to God</a:t>
            </a:r>
            <a:r>
              <a:rPr lang="en-US" sz="2200" i="1" dirty="0"/>
              <a:t>, yet have </a:t>
            </a:r>
            <a:r>
              <a:rPr lang="en-US" sz="2200" b="1" i="1" dirty="0"/>
              <a:t>now obtained mercy </a:t>
            </a:r>
            <a:r>
              <a:rPr lang="en-US" sz="2200" b="1" i="1" u="sng" dirty="0"/>
              <a:t>through their disobedience</a:t>
            </a:r>
            <a:r>
              <a:rPr lang="en-US" sz="2200" i="1" dirty="0" smtClean="0"/>
              <a:t>, even </a:t>
            </a:r>
            <a:r>
              <a:rPr lang="en-US" sz="2200" i="1" dirty="0"/>
              <a:t>so </a:t>
            </a:r>
            <a:r>
              <a:rPr lang="en-US" sz="2200" b="1" i="1" dirty="0"/>
              <a:t>these</a:t>
            </a:r>
            <a:r>
              <a:rPr lang="en-US" sz="2200" i="1" dirty="0"/>
              <a:t> also have </a:t>
            </a:r>
            <a:r>
              <a:rPr lang="en-US" sz="2200" b="1" i="1" dirty="0"/>
              <a:t>now been disobedient</a:t>
            </a:r>
            <a:r>
              <a:rPr lang="en-US" sz="2200" i="1" dirty="0"/>
              <a:t>, </a:t>
            </a:r>
            <a:r>
              <a:rPr lang="en-US" sz="2200" i="1" dirty="0" smtClean="0"/>
              <a:t>that </a:t>
            </a:r>
            <a:r>
              <a:rPr lang="en-US" sz="2200" b="1" i="1" u="sng" dirty="0" smtClean="0"/>
              <a:t>through the mercy shown you</a:t>
            </a:r>
            <a:r>
              <a:rPr lang="en-US" sz="2200" b="1" i="1" dirty="0" smtClean="0"/>
              <a:t> they also may obtain mercy</a:t>
            </a:r>
            <a:r>
              <a:rPr lang="en-US" sz="2200" i="1" dirty="0" smtClean="0"/>
              <a:t>.  For </a:t>
            </a:r>
            <a:r>
              <a:rPr lang="en-US" sz="2200" i="1" dirty="0"/>
              <a:t>God has committed </a:t>
            </a:r>
            <a:r>
              <a:rPr lang="en-US" sz="2200" i="1" dirty="0" smtClean="0"/>
              <a:t>them </a:t>
            </a:r>
            <a:r>
              <a:rPr lang="en-US" sz="2200" i="1" dirty="0"/>
              <a:t>all to disobedience, that He might have mercy on all</a:t>
            </a:r>
            <a:r>
              <a:rPr lang="en-US" sz="2200" i="1" dirty="0" smtClean="0"/>
              <a:t>.  </a:t>
            </a:r>
            <a:r>
              <a:rPr lang="en-US" sz="2200" b="1" i="1" dirty="0" smtClean="0"/>
              <a:t>Oh</a:t>
            </a:r>
            <a:r>
              <a:rPr lang="en-US" sz="2200" b="1" i="1" dirty="0"/>
              <a:t>, the </a:t>
            </a:r>
            <a:r>
              <a:rPr lang="en-US" sz="2200" b="1" i="1" u="sng" dirty="0"/>
              <a:t>depth</a:t>
            </a:r>
            <a:r>
              <a:rPr lang="en-US" sz="2200" b="1" i="1" dirty="0"/>
              <a:t> of the riches both of the </a:t>
            </a:r>
            <a:r>
              <a:rPr lang="en-US" sz="2200" b="1" i="1" u="sng" dirty="0"/>
              <a:t>wisdom and knowledge of God</a:t>
            </a:r>
            <a:r>
              <a:rPr lang="en-US" sz="2200" b="1" i="1" dirty="0"/>
              <a:t>! How unsearchable are His judgments and His ways past finding out</a:t>
            </a:r>
            <a:r>
              <a:rPr lang="en-US" sz="2200" b="1" i="1" dirty="0" smtClean="0"/>
              <a:t>!</a:t>
            </a:r>
            <a:r>
              <a:rPr lang="en-US" sz="2200" i="1" dirty="0" smtClean="0"/>
              <a:t>  “For </a:t>
            </a:r>
            <a:r>
              <a:rPr lang="en-US" sz="2200" i="1" dirty="0"/>
              <a:t>who has known the mind of the LORD? Or who has become His </a:t>
            </a:r>
            <a:r>
              <a:rPr lang="en-US" sz="2200" i="1" dirty="0" smtClean="0"/>
              <a:t>counselor? Or </a:t>
            </a:r>
            <a:r>
              <a:rPr lang="en-US" sz="2200" i="1" dirty="0"/>
              <a:t>who has first given to Him And it shall be repaid to him</a:t>
            </a:r>
            <a:r>
              <a:rPr lang="en-US" sz="2200" i="1" dirty="0" smtClean="0"/>
              <a:t>?”  For </a:t>
            </a:r>
            <a:r>
              <a:rPr lang="en-US" sz="2200" i="1" dirty="0"/>
              <a:t>of Him and through Him and to Him are all things, to whom be glory forever. Amen. </a:t>
            </a:r>
            <a:r>
              <a:rPr lang="en-US" sz="2200" dirty="0"/>
              <a:t>(</a:t>
            </a:r>
            <a:r>
              <a:rPr lang="en-US" sz="2200" b="1" dirty="0">
                <a:solidFill>
                  <a:schemeClr val="accent1"/>
                </a:solidFill>
              </a:rPr>
              <a:t>Romans </a:t>
            </a:r>
            <a:r>
              <a:rPr lang="en-US" sz="2200" b="1" dirty="0" smtClean="0">
                <a:solidFill>
                  <a:schemeClr val="accent1"/>
                </a:solidFill>
              </a:rPr>
              <a:t>11:30-36</a:t>
            </a:r>
            <a:r>
              <a:rPr lang="en-US" sz="2200" dirty="0" smtClean="0"/>
              <a:t>)</a:t>
            </a:r>
          </a:p>
        </p:txBody>
      </p:sp>
    </p:spTree>
    <p:extLst>
      <p:ext uri="{BB962C8B-B14F-4D97-AF65-F5344CB8AC3E}">
        <p14:creationId xmlns:p14="http://schemas.microsoft.com/office/powerpoint/2010/main" val="42886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Benevolence?</a:t>
            </a:r>
            <a:endParaRPr lang="en-US"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a:t>For the administration of </a:t>
            </a:r>
            <a:r>
              <a:rPr lang="en-US" b="1" i="1" u="sng" dirty="0"/>
              <a:t>this service</a:t>
            </a:r>
            <a:r>
              <a:rPr lang="en-US" b="1" i="1" dirty="0"/>
              <a:t> not only supplies the needs of </a:t>
            </a:r>
            <a:r>
              <a:rPr lang="en-US" b="1" i="1" u="sng" dirty="0"/>
              <a:t>the saints</a:t>
            </a:r>
            <a:r>
              <a:rPr lang="en-US" i="1" dirty="0"/>
              <a:t>, but also is abounding through many thanksgivings to God</a:t>
            </a:r>
            <a:r>
              <a:rPr lang="en-US" i="1" dirty="0" smtClean="0"/>
              <a:t>, while</a:t>
            </a:r>
            <a:r>
              <a:rPr lang="en-US" i="1" dirty="0"/>
              <a:t>, through the proof of this ministry, </a:t>
            </a:r>
            <a:r>
              <a:rPr lang="en-US" b="1" i="1" u="sng" dirty="0"/>
              <a:t>they</a:t>
            </a:r>
            <a:r>
              <a:rPr lang="en-US" b="1" i="1" dirty="0"/>
              <a:t> glorify God </a:t>
            </a:r>
            <a:r>
              <a:rPr lang="en-US" i="1" dirty="0"/>
              <a:t>for the obedience of </a:t>
            </a:r>
            <a:r>
              <a:rPr lang="en-US" b="1" i="1" u="sng" dirty="0"/>
              <a:t>your</a:t>
            </a:r>
            <a:r>
              <a:rPr lang="en-US" b="1" i="1" dirty="0"/>
              <a:t> confession </a:t>
            </a:r>
            <a:r>
              <a:rPr lang="en-US" i="1" dirty="0"/>
              <a:t>to the gospel of Christ, and </a:t>
            </a:r>
            <a:r>
              <a:rPr lang="en-US" b="1" i="1" dirty="0"/>
              <a:t>for </a:t>
            </a:r>
            <a:r>
              <a:rPr lang="en-US" b="1" i="1" u="sng" dirty="0"/>
              <a:t>your</a:t>
            </a:r>
            <a:r>
              <a:rPr lang="en-US" b="1" i="1" dirty="0"/>
              <a:t> liberal sharing </a:t>
            </a:r>
            <a:r>
              <a:rPr lang="en-US" b="1" i="1" u="sng" dirty="0"/>
              <a:t>with them and </a:t>
            </a:r>
            <a:r>
              <a:rPr lang="en-US" b="1" i="1" u="sng" dirty="0">
                <a:solidFill>
                  <a:schemeClr val="accent1"/>
                </a:solidFill>
              </a:rPr>
              <a:t>all men</a:t>
            </a:r>
            <a:r>
              <a:rPr lang="en-US" i="1" dirty="0"/>
              <a:t>, </a:t>
            </a:r>
            <a:r>
              <a:rPr lang="en-US" dirty="0" smtClean="0"/>
              <a:t>(</a:t>
            </a:r>
            <a:r>
              <a:rPr lang="en-US" b="1" dirty="0" smtClean="0">
                <a:solidFill>
                  <a:schemeClr val="accent1"/>
                </a:solidFill>
              </a:rPr>
              <a:t>9:12-13</a:t>
            </a:r>
            <a:r>
              <a:rPr lang="en-US" dirty="0" smtClean="0"/>
              <a:t>)</a:t>
            </a:r>
            <a:endParaRPr lang="en-US" dirty="0"/>
          </a:p>
          <a:p>
            <a:pPr marL="227013" lvl="0" indent="-227013">
              <a:lnSpc>
                <a:spcPct val="95000"/>
              </a:lnSpc>
              <a:spcBef>
                <a:spcPts val="0"/>
              </a:spcBef>
              <a:buFont typeface="+mj-lt"/>
              <a:buAutoNum type="arabicPeriod" startAt="9"/>
            </a:pPr>
            <a:r>
              <a:rPr lang="en-US" dirty="0" smtClean="0"/>
              <a:t>Does </a:t>
            </a:r>
            <a:r>
              <a:rPr lang="en-US" dirty="0"/>
              <a:t>the latter part of verse 13 authorize the church doing benevolent work for those outside of the church, </a:t>
            </a:r>
            <a:r>
              <a:rPr lang="en-US" i="1" dirty="0"/>
              <a:t>“all men”</a:t>
            </a:r>
            <a:r>
              <a:rPr lang="en-US" dirty="0"/>
              <a:t>?</a:t>
            </a:r>
          </a:p>
          <a:p>
            <a:pPr>
              <a:lnSpc>
                <a:spcPct val="95000"/>
              </a:lnSpc>
              <a:spcBef>
                <a:spcPts val="0"/>
              </a:spcBef>
            </a:pPr>
            <a:r>
              <a:rPr lang="en-US" dirty="0" smtClean="0"/>
              <a:t>No.  Requires an </a:t>
            </a:r>
            <a:r>
              <a:rPr lang="en-US" b="1" i="1" dirty="0" smtClean="0"/>
              <a:t>assumed</a:t>
            </a:r>
            <a:r>
              <a:rPr lang="en-US" dirty="0" smtClean="0"/>
              <a:t> interpretation, </a:t>
            </a:r>
            <a:r>
              <a:rPr lang="en-US" b="1" i="1" dirty="0" smtClean="0"/>
              <a:t>unsupported</a:t>
            </a:r>
            <a:r>
              <a:rPr lang="en-US" dirty="0" smtClean="0"/>
              <a:t> elsewhere.</a:t>
            </a:r>
          </a:p>
          <a:p>
            <a:pPr>
              <a:lnSpc>
                <a:spcPct val="95000"/>
              </a:lnSpc>
              <a:spcBef>
                <a:spcPts val="0"/>
              </a:spcBef>
            </a:pPr>
            <a:r>
              <a:rPr lang="en-US" b="1" dirty="0" smtClean="0"/>
              <a:t>Context:</a:t>
            </a:r>
            <a:r>
              <a:rPr lang="en-US" dirty="0" smtClean="0"/>
              <a:t>  Corinthian </a:t>
            </a:r>
            <a:r>
              <a:rPr lang="en-US" b="1" i="1" dirty="0" smtClean="0"/>
              <a:t>saints</a:t>
            </a:r>
            <a:r>
              <a:rPr lang="en-US" dirty="0" smtClean="0"/>
              <a:t> helping poor </a:t>
            </a:r>
            <a:r>
              <a:rPr lang="en-US" i="1" dirty="0" smtClean="0"/>
              <a:t>“</a:t>
            </a:r>
            <a:r>
              <a:rPr lang="en-US" b="1" i="1" dirty="0" smtClean="0"/>
              <a:t>saints</a:t>
            </a:r>
            <a:r>
              <a:rPr lang="en-US" i="1" dirty="0" smtClean="0"/>
              <a:t>”</a:t>
            </a:r>
            <a:r>
              <a:rPr lang="en-US" dirty="0"/>
              <a:t> </a:t>
            </a:r>
            <a:r>
              <a:rPr lang="en-US" dirty="0" smtClean="0"/>
              <a:t>in Judea.</a:t>
            </a:r>
          </a:p>
          <a:p>
            <a:pPr>
              <a:lnSpc>
                <a:spcPct val="95000"/>
              </a:lnSpc>
              <a:spcBef>
                <a:spcPts val="0"/>
              </a:spcBef>
            </a:pPr>
            <a:r>
              <a:rPr lang="en-US" i="1" dirty="0" smtClean="0"/>
              <a:t>“All men”</a:t>
            </a:r>
            <a:r>
              <a:rPr lang="en-US" i="1" dirty="0"/>
              <a:t> </a:t>
            </a:r>
            <a:r>
              <a:rPr lang="en-US" dirty="0" smtClean="0"/>
              <a:t>would most consistently apply to </a:t>
            </a:r>
            <a:r>
              <a:rPr lang="en-US" b="1" i="1" dirty="0" smtClean="0"/>
              <a:t>other</a:t>
            </a:r>
            <a:r>
              <a:rPr lang="en-US" dirty="0" smtClean="0"/>
              <a:t> </a:t>
            </a:r>
            <a:r>
              <a:rPr lang="en-US" i="1" dirty="0" smtClean="0"/>
              <a:t>“saints”</a:t>
            </a:r>
            <a:r>
              <a:rPr lang="en-US" b="1" i="1" dirty="0" smtClean="0"/>
              <a:t> – not in Corinth </a:t>
            </a:r>
            <a:r>
              <a:rPr lang="en-US" b="1" i="1" u="sng" dirty="0" smtClean="0"/>
              <a:t>or</a:t>
            </a:r>
            <a:r>
              <a:rPr lang="en-US" b="1" i="1" dirty="0" smtClean="0"/>
              <a:t> Judea</a:t>
            </a:r>
            <a:r>
              <a:rPr lang="en-US" dirty="0" smtClean="0"/>
              <a:t>.  They would continue sharing with </a:t>
            </a:r>
            <a:r>
              <a:rPr lang="en-US" b="1" i="1" dirty="0" smtClean="0"/>
              <a:t>all</a:t>
            </a:r>
            <a:r>
              <a:rPr lang="en-US" dirty="0" smtClean="0"/>
              <a:t> Christians!</a:t>
            </a:r>
            <a:endParaRPr lang="en-US" dirty="0"/>
          </a:p>
        </p:txBody>
      </p:sp>
    </p:spTree>
    <p:extLst>
      <p:ext uri="{BB962C8B-B14F-4D97-AF65-F5344CB8AC3E}">
        <p14:creationId xmlns:p14="http://schemas.microsoft.com/office/powerpoint/2010/main" val="20775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II Corinthians 8-9</a:t>
            </a:r>
            <a:endParaRPr lang="en-US" dirty="0"/>
          </a:p>
        </p:txBody>
      </p:sp>
      <p:sp>
        <p:nvSpPr>
          <p:cNvPr id="3" name="Content Placeholder 2"/>
          <p:cNvSpPr>
            <a:spLocks noGrp="1"/>
          </p:cNvSpPr>
          <p:nvPr>
            <p:ph idx="1"/>
          </p:nvPr>
        </p:nvSpPr>
        <p:spPr/>
        <p:txBody>
          <a:bodyPr/>
          <a:lstStyle/>
          <a:p>
            <a:pPr marL="285750" lvl="0" indent="-285750">
              <a:spcBef>
                <a:spcPts val="100"/>
              </a:spcBef>
              <a:buFont typeface="+mj-lt"/>
              <a:buAutoNum type="romanUcPeriod"/>
            </a:pPr>
            <a:r>
              <a:rPr lang="en-US" sz="2000" dirty="0"/>
              <a:t>Exhortation to complete </a:t>
            </a:r>
            <a:r>
              <a:rPr lang="en-US" sz="2000" dirty="0" smtClean="0"/>
              <a:t>collection </a:t>
            </a:r>
            <a:r>
              <a:rPr lang="en-US" sz="2000" dirty="0"/>
              <a:t>by </a:t>
            </a:r>
            <a:r>
              <a:rPr lang="en-US" sz="2000" dirty="0" smtClean="0"/>
              <a:t>considering examples of others (</a:t>
            </a:r>
            <a:r>
              <a:rPr lang="en-US" sz="2000" b="1" dirty="0" smtClean="0">
                <a:solidFill>
                  <a:schemeClr val="accent1"/>
                </a:solidFill>
              </a:rPr>
              <a:t>8:1-15</a:t>
            </a:r>
            <a:r>
              <a:rPr lang="en-US" sz="2000" dirty="0" smtClean="0"/>
              <a:t>):</a:t>
            </a:r>
            <a:endParaRPr lang="en-US" sz="2000" dirty="0"/>
          </a:p>
          <a:p>
            <a:pPr marL="569913" lvl="1" indent="-284163">
              <a:spcBef>
                <a:spcPts val="100"/>
              </a:spcBef>
              <a:buFont typeface="+mj-lt"/>
              <a:buAutoNum type="alphaUcPeriod"/>
            </a:pPr>
            <a:r>
              <a:rPr lang="en-US" sz="2000" dirty="0"/>
              <a:t>Macedonians gave above and beyond their ability (</a:t>
            </a:r>
            <a:r>
              <a:rPr lang="en-US" sz="2000" b="1" dirty="0" smtClean="0">
                <a:solidFill>
                  <a:schemeClr val="accent1"/>
                </a:solidFill>
              </a:rPr>
              <a:t>8:1-8</a:t>
            </a:r>
            <a:r>
              <a:rPr lang="en-US" sz="2000" dirty="0" smtClean="0"/>
              <a:t>).</a:t>
            </a:r>
            <a:endParaRPr lang="en-US" sz="2000" dirty="0"/>
          </a:p>
          <a:p>
            <a:pPr marL="569913" lvl="1" indent="-284163">
              <a:spcBef>
                <a:spcPts val="100"/>
              </a:spcBef>
              <a:buFont typeface="+mj-lt"/>
              <a:buAutoNum type="alphaUcPeriod"/>
            </a:pPr>
            <a:r>
              <a:rPr lang="en-US" sz="2000" dirty="0" smtClean="0"/>
              <a:t>Jesus left riches of heaven, so that we could be rich in Him </a:t>
            </a:r>
            <a:r>
              <a:rPr lang="en-US" sz="2000" dirty="0"/>
              <a:t>(</a:t>
            </a:r>
            <a:r>
              <a:rPr lang="en-US" sz="2000" b="1" dirty="0" smtClean="0">
                <a:solidFill>
                  <a:schemeClr val="accent1"/>
                </a:solidFill>
              </a:rPr>
              <a:t>8:9</a:t>
            </a:r>
            <a:r>
              <a:rPr lang="en-US" sz="2000" dirty="0" smtClean="0"/>
              <a:t>).</a:t>
            </a:r>
            <a:endParaRPr lang="en-US" sz="2000" dirty="0"/>
          </a:p>
          <a:p>
            <a:pPr marL="285750" lvl="0" indent="-285750">
              <a:spcBef>
                <a:spcPts val="100"/>
              </a:spcBef>
              <a:buFont typeface="+mj-lt"/>
              <a:buAutoNum type="romanUcPeriod"/>
            </a:pPr>
            <a:r>
              <a:rPr lang="en-US" sz="2000" dirty="0" smtClean="0"/>
              <a:t>Anticipates and answers concerns of abuse (</a:t>
            </a:r>
            <a:r>
              <a:rPr lang="en-US" sz="2000" b="1" dirty="0" smtClean="0">
                <a:solidFill>
                  <a:schemeClr val="accent1"/>
                </a:solidFill>
              </a:rPr>
              <a:t>8:10-24</a:t>
            </a:r>
            <a:r>
              <a:rPr lang="en-US" sz="2000" dirty="0" smtClean="0"/>
              <a:t>):</a:t>
            </a:r>
          </a:p>
          <a:p>
            <a:pPr marL="569913" lvl="1" indent="-284163">
              <a:spcBef>
                <a:spcPts val="100"/>
              </a:spcBef>
              <a:buFont typeface="+mj-lt"/>
              <a:buAutoNum type="alphaUcPeriod"/>
            </a:pPr>
            <a:r>
              <a:rPr lang="en-US" sz="2000" dirty="0" smtClean="0"/>
              <a:t>Collection is gathered in a fair and equitable manner (</a:t>
            </a:r>
            <a:r>
              <a:rPr lang="en-US" sz="2000" b="1" dirty="0" smtClean="0">
                <a:solidFill>
                  <a:schemeClr val="accent1"/>
                </a:solidFill>
              </a:rPr>
              <a:t>8:10-15</a:t>
            </a:r>
            <a:r>
              <a:rPr lang="en-US" sz="2000" dirty="0" smtClean="0"/>
              <a:t>).</a:t>
            </a:r>
          </a:p>
          <a:p>
            <a:pPr marL="569913" lvl="1" indent="-284163">
              <a:spcBef>
                <a:spcPts val="100"/>
              </a:spcBef>
              <a:buFont typeface="+mj-lt"/>
              <a:buAutoNum type="alphaUcPeriod"/>
            </a:pPr>
            <a:r>
              <a:rPr lang="en-US" sz="2000" dirty="0" smtClean="0"/>
              <a:t>Collection </a:t>
            </a:r>
            <a:r>
              <a:rPr lang="en-US" sz="2000" dirty="0"/>
              <a:t>is </a:t>
            </a:r>
            <a:r>
              <a:rPr lang="en-US" sz="2000" dirty="0" smtClean="0"/>
              <a:t>carried </a:t>
            </a:r>
            <a:r>
              <a:rPr lang="en-US" sz="2000" dirty="0"/>
              <a:t>and delivered in a manner beyond reproach (</a:t>
            </a:r>
            <a:r>
              <a:rPr lang="en-US" sz="2000" b="1" dirty="0" smtClean="0">
                <a:solidFill>
                  <a:schemeClr val="accent1"/>
                </a:solidFill>
              </a:rPr>
              <a:t>8:16-24</a:t>
            </a:r>
            <a:r>
              <a:rPr lang="en-US" sz="2000" dirty="0" smtClean="0"/>
              <a:t>).</a:t>
            </a:r>
            <a:endParaRPr lang="en-US" sz="2000" dirty="0"/>
          </a:p>
          <a:p>
            <a:pPr marL="285750" lvl="0" indent="-285750">
              <a:spcBef>
                <a:spcPts val="100"/>
              </a:spcBef>
              <a:buFont typeface="+mj-lt"/>
              <a:buAutoNum type="romanUcPeriod"/>
            </a:pPr>
            <a:r>
              <a:rPr lang="en-US" sz="2000" dirty="0"/>
              <a:t>Exhortation to complete the contribution voluntarily and cheerfully (</a:t>
            </a:r>
            <a:r>
              <a:rPr lang="en-US" sz="2000" b="1" dirty="0">
                <a:solidFill>
                  <a:schemeClr val="accent1"/>
                </a:solidFill>
              </a:rPr>
              <a:t>9:1-15</a:t>
            </a:r>
            <a:r>
              <a:rPr lang="en-US" sz="2000" dirty="0" smtClean="0"/>
              <a:t>):</a:t>
            </a:r>
            <a:endParaRPr lang="en-US" sz="2000" dirty="0"/>
          </a:p>
          <a:p>
            <a:pPr marL="569913" lvl="1" indent="-284163">
              <a:spcBef>
                <a:spcPts val="100"/>
              </a:spcBef>
              <a:buFont typeface="+mj-lt"/>
              <a:buAutoNum type="alphaUcPeriod"/>
            </a:pPr>
            <a:r>
              <a:rPr lang="en-US" sz="2000" dirty="0"/>
              <a:t>Finish collection in advance to avoid giving begrudgingly out of shame (</a:t>
            </a:r>
            <a:r>
              <a:rPr lang="en-US" sz="2000" b="1" dirty="0">
                <a:solidFill>
                  <a:schemeClr val="accent1"/>
                </a:solidFill>
              </a:rPr>
              <a:t>9:1-5</a:t>
            </a:r>
            <a:r>
              <a:rPr lang="en-US" sz="2000" dirty="0" smtClean="0"/>
              <a:t>).</a:t>
            </a:r>
            <a:endParaRPr lang="en-US" sz="2000" dirty="0"/>
          </a:p>
          <a:p>
            <a:pPr marL="569913" lvl="1" indent="-284163">
              <a:spcBef>
                <a:spcPts val="100"/>
              </a:spcBef>
              <a:buFont typeface="+mj-lt"/>
              <a:buAutoNum type="alphaUcPeriod"/>
            </a:pPr>
            <a:r>
              <a:rPr lang="en-US" sz="2000" dirty="0"/>
              <a:t>God </a:t>
            </a:r>
            <a:r>
              <a:rPr lang="en-US" sz="2000" dirty="0" smtClean="0"/>
              <a:t>appreciates, rewards, and enables </a:t>
            </a:r>
            <a:r>
              <a:rPr lang="en-US" sz="2000" dirty="0"/>
              <a:t>cheerful givers (</a:t>
            </a:r>
            <a:r>
              <a:rPr lang="en-US" sz="2000" b="1" dirty="0" smtClean="0">
                <a:solidFill>
                  <a:schemeClr val="accent1"/>
                </a:solidFill>
              </a:rPr>
              <a:t>9:6-11</a:t>
            </a:r>
            <a:r>
              <a:rPr lang="en-US" sz="2000" dirty="0" smtClean="0"/>
              <a:t>).</a:t>
            </a:r>
            <a:endParaRPr lang="en-US" sz="2000" dirty="0"/>
          </a:p>
          <a:p>
            <a:pPr marL="569913" lvl="1" indent="-284163">
              <a:spcBef>
                <a:spcPts val="100"/>
              </a:spcBef>
              <a:buFont typeface="+mj-lt"/>
              <a:buAutoNum type="alphaUcPeriod"/>
            </a:pPr>
            <a:r>
              <a:rPr lang="en-US" sz="2000" dirty="0"/>
              <a:t>Their contribution causes praises to be given toward </a:t>
            </a:r>
            <a:r>
              <a:rPr lang="en-US" sz="2000" dirty="0" smtClean="0"/>
              <a:t>God, </a:t>
            </a:r>
            <a:r>
              <a:rPr lang="en-US" sz="2000" dirty="0"/>
              <a:t>and </a:t>
            </a:r>
            <a:r>
              <a:rPr lang="en-US" sz="2000" dirty="0" smtClean="0"/>
              <a:t>it fosters </a:t>
            </a:r>
            <a:r>
              <a:rPr lang="en-US" sz="2000" dirty="0"/>
              <a:t>care and thanksgiving from </a:t>
            </a:r>
            <a:r>
              <a:rPr lang="en-US" sz="2000" dirty="0" smtClean="0"/>
              <a:t>others toward </a:t>
            </a:r>
            <a:r>
              <a:rPr lang="en-US" sz="2000" dirty="0"/>
              <a:t>the Corinthians (</a:t>
            </a:r>
            <a:r>
              <a:rPr lang="en-US" sz="2000" b="1" dirty="0" smtClean="0">
                <a:solidFill>
                  <a:schemeClr val="accent1"/>
                </a:solidFill>
              </a:rPr>
              <a:t>9:12-15</a:t>
            </a:r>
            <a:r>
              <a:rPr lang="en-US" sz="2000" dirty="0" smtClean="0"/>
              <a:t>).</a:t>
            </a:r>
          </a:p>
          <a:p>
            <a:pPr marL="0" lvl="1" indent="0" algn="ctr">
              <a:spcBef>
                <a:spcPts val="0"/>
              </a:spcBef>
              <a:buNone/>
            </a:pPr>
            <a:r>
              <a:rPr lang="en-US" sz="2400" dirty="0" smtClean="0">
                <a:latin typeface="+mj-lt"/>
              </a:rPr>
              <a:t>Section III – Rebuke of Supporters of False Apostles</a:t>
            </a:r>
          </a:p>
        </p:txBody>
      </p:sp>
    </p:spTree>
    <p:extLst>
      <p:ext uri="{BB962C8B-B14F-4D97-AF65-F5344CB8AC3E}">
        <p14:creationId xmlns:p14="http://schemas.microsoft.com/office/powerpoint/2010/main" val="37860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Weakness of Appearance</a:t>
            </a:r>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15 – II Corinthians </a:t>
            </a:r>
            <a:r>
              <a:rPr lang="en-US" dirty="0" smtClean="0"/>
              <a:t>10:1-18</a:t>
            </a:r>
            <a:endParaRPr lang="en-US" b="1" dirty="0">
              <a:latin typeface="Arial Black" panose="020B0A04020102020204" pitchFamily="34" charset="0"/>
            </a:endParaRPr>
          </a:p>
        </p:txBody>
      </p:sp>
    </p:spTree>
    <p:extLst>
      <p:ext uri="{BB962C8B-B14F-4D97-AF65-F5344CB8AC3E}">
        <p14:creationId xmlns:p14="http://schemas.microsoft.com/office/powerpoint/2010/main" val="20012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 Cowardly Presentation?</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a:pPr>
            <a:r>
              <a:rPr lang="en-US" sz="2200" dirty="0"/>
              <a:t>Verses 1 and </a:t>
            </a:r>
            <a:r>
              <a:rPr lang="en-US" sz="2200" dirty="0" smtClean="0"/>
              <a:t>9-10 </a:t>
            </a:r>
            <a:r>
              <a:rPr lang="en-US" sz="2200" dirty="0"/>
              <a:t>indicate what </a:t>
            </a:r>
            <a:r>
              <a:rPr lang="en-US" sz="2200" dirty="0" smtClean="0"/>
              <a:t>allegations </a:t>
            </a:r>
            <a:r>
              <a:rPr lang="en-US" sz="2200" dirty="0"/>
              <a:t>had been levied against Paul</a:t>
            </a:r>
            <a:r>
              <a:rPr lang="en-US" sz="2200" dirty="0" smtClean="0"/>
              <a:t>?</a:t>
            </a:r>
          </a:p>
          <a:p>
            <a:pPr marL="0" lvl="0" indent="0">
              <a:lnSpc>
                <a:spcPct val="90000"/>
              </a:lnSpc>
              <a:spcBef>
                <a:spcPts val="0"/>
              </a:spcBef>
              <a:buNone/>
            </a:pPr>
            <a:r>
              <a:rPr lang="en-US" sz="2200" i="1" dirty="0"/>
              <a:t>Now I, Paul, myself am </a:t>
            </a:r>
            <a:r>
              <a:rPr lang="en-US" sz="2200" b="1" i="1" u="sng" dirty="0"/>
              <a:t>pleading</a:t>
            </a:r>
            <a:r>
              <a:rPr lang="en-US" sz="2200" b="1" i="1" dirty="0"/>
              <a:t> with you by the </a:t>
            </a:r>
            <a:r>
              <a:rPr lang="en-US" sz="2200" b="1" i="1" u="sng" dirty="0"/>
              <a:t>meekness</a:t>
            </a:r>
            <a:r>
              <a:rPr lang="en-US" sz="2200" b="1" i="1" dirty="0"/>
              <a:t> and </a:t>
            </a:r>
            <a:r>
              <a:rPr lang="en-US" sz="2200" b="1" i="1" u="sng" dirty="0"/>
              <a:t>gentleness of </a:t>
            </a:r>
            <a:r>
              <a:rPr lang="en-US" sz="2200" b="1" i="1" u="sng" dirty="0" smtClean="0"/>
              <a:t>Christ</a:t>
            </a:r>
            <a:r>
              <a:rPr lang="en-US" sz="2200" i="1" dirty="0" smtClean="0"/>
              <a:t> – who </a:t>
            </a:r>
            <a:r>
              <a:rPr lang="en-US" sz="2200" b="1" i="1" dirty="0"/>
              <a:t>in </a:t>
            </a:r>
            <a:r>
              <a:rPr lang="en-US" sz="2200" b="1" i="1" u="sng" dirty="0"/>
              <a:t>presence</a:t>
            </a:r>
            <a:r>
              <a:rPr lang="en-US" sz="2200" b="1" i="1" dirty="0"/>
              <a:t> am </a:t>
            </a:r>
            <a:r>
              <a:rPr lang="en-US" sz="2200" b="1" i="1" u="sng" dirty="0"/>
              <a:t>lowly</a:t>
            </a:r>
            <a:r>
              <a:rPr lang="en-US" sz="2200" b="1" i="1" dirty="0"/>
              <a:t> among you, but </a:t>
            </a:r>
            <a:r>
              <a:rPr lang="en-US" sz="2200" b="1" i="1" u="sng" dirty="0"/>
              <a:t>being absent am bold</a:t>
            </a:r>
            <a:r>
              <a:rPr lang="en-US" sz="2200" b="1" i="1" dirty="0"/>
              <a:t> toward you</a:t>
            </a:r>
            <a:r>
              <a:rPr lang="en-US" sz="2200" i="1" dirty="0" smtClean="0"/>
              <a:t>. … lest </a:t>
            </a:r>
            <a:r>
              <a:rPr lang="en-US" sz="2200" i="1" dirty="0"/>
              <a:t>I seem to </a:t>
            </a:r>
            <a:r>
              <a:rPr lang="en-US" sz="2200" b="1" i="1" dirty="0"/>
              <a:t>terrify you by </a:t>
            </a:r>
            <a:r>
              <a:rPr lang="en-US" sz="2200" b="1" i="1" dirty="0" smtClean="0"/>
              <a:t>letters</a:t>
            </a:r>
            <a:r>
              <a:rPr lang="en-US" sz="2200" i="1" dirty="0" smtClean="0"/>
              <a:t>. “For </a:t>
            </a:r>
            <a:r>
              <a:rPr lang="en-US" sz="2200" i="1" dirty="0"/>
              <a:t>his </a:t>
            </a:r>
            <a:r>
              <a:rPr lang="en-US" sz="2200" b="1" i="1" dirty="0"/>
              <a:t>letters</a:t>
            </a:r>
            <a:r>
              <a:rPr lang="en-US" sz="2200" i="1" dirty="0" smtClean="0"/>
              <a:t>,” </a:t>
            </a:r>
            <a:r>
              <a:rPr lang="en-US" sz="2200" i="1" dirty="0"/>
              <a:t>they say, </a:t>
            </a:r>
            <a:r>
              <a:rPr lang="en-US" sz="2200" i="1" dirty="0" smtClean="0"/>
              <a:t>“</a:t>
            </a:r>
            <a:r>
              <a:rPr lang="en-US" sz="2200" b="1" i="1" dirty="0" smtClean="0"/>
              <a:t>are </a:t>
            </a:r>
            <a:r>
              <a:rPr lang="en-US" sz="2200" b="1" i="1" dirty="0"/>
              <a:t>weighty and powerful</a:t>
            </a:r>
            <a:r>
              <a:rPr lang="en-US" sz="2200" i="1" dirty="0"/>
              <a:t>, but his </a:t>
            </a:r>
            <a:r>
              <a:rPr lang="en-US" sz="2200" b="1" i="1" dirty="0"/>
              <a:t>bodily </a:t>
            </a:r>
            <a:r>
              <a:rPr lang="en-US" sz="2200" b="1" i="1" u="sng" dirty="0"/>
              <a:t>presence</a:t>
            </a:r>
            <a:r>
              <a:rPr lang="en-US" sz="2200" b="1" i="1" dirty="0"/>
              <a:t> is </a:t>
            </a:r>
            <a:r>
              <a:rPr lang="en-US" sz="2200" b="1" i="1" u="sng" dirty="0"/>
              <a:t>weak</a:t>
            </a:r>
            <a:r>
              <a:rPr lang="en-US" sz="2200" i="1" dirty="0"/>
              <a:t>, and </a:t>
            </a:r>
            <a:r>
              <a:rPr lang="en-US" sz="2200" b="1" i="1" dirty="0"/>
              <a:t>his </a:t>
            </a:r>
            <a:r>
              <a:rPr lang="en-US" sz="2200" b="1" i="1" u="sng" dirty="0"/>
              <a:t>speech contemptible</a:t>
            </a:r>
            <a:r>
              <a:rPr lang="en-US" sz="2200" i="1" dirty="0" smtClean="0"/>
              <a:t>.” </a:t>
            </a:r>
            <a:r>
              <a:rPr lang="en-US" sz="2200" dirty="0" smtClean="0"/>
              <a:t>(</a:t>
            </a:r>
            <a:r>
              <a:rPr lang="en-US" sz="2200" b="1" dirty="0" smtClean="0">
                <a:solidFill>
                  <a:schemeClr val="accent1"/>
                </a:solidFill>
              </a:rPr>
              <a:t>10:1, 9-10</a:t>
            </a:r>
            <a:r>
              <a:rPr lang="en-US" sz="2200" dirty="0" smtClean="0"/>
              <a:t>)</a:t>
            </a:r>
          </a:p>
          <a:p>
            <a:pPr>
              <a:lnSpc>
                <a:spcPct val="90000"/>
              </a:lnSpc>
              <a:spcBef>
                <a:spcPts val="0"/>
              </a:spcBef>
            </a:pPr>
            <a:r>
              <a:rPr lang="en-US" sz="2200" dirty="0" smtClean="0"/>
              <a:t>Paul directly quotes his detractors, who accuse him of having a </a:t>
            </a:r>
            <a:r>
              <a:rPr lang="en-US" sz="2200" i="1" dirty="0" smtClean="0"/>
              <a:t>“weak presence”</a:t>
            </a:r>
            <a:r>
              <a:rPr lang="en-US" sz="2200" dirty="0" smtClean="0"/>
              <a:t> and </a:t>
            </a:r>
            <a:r>
              <a:rPr lang="en-US" sz="2200" i="1" dirty="0" smtClean="0"/>
              <a:t>“contemptible speech”</a:t>
            </a:r>
            <a:r>
              <a:rPr lang="en-US" sz="2200" dirty="0" smtClean="0"/>
              <a:t>.</a:t>
            </a:r>
          </a:p>
          <a:p>
            <a:pPr>
              <a:lnSpc>
                <a:spcPct val="90000"/>
              </a:lnSpc>
              <a:spcBef>
                <a:spcPts val="0"/>
              </a:spcBef>
            </a:pPr>
            <a:r>
              <a:rPr lang="en-US" sz="2200" dirty="0" smtClean="0"/>
              <a:t>They also accuse him of being </a:t>
            </a:r>
            <a:r>
              <a:rPr lang="en-US" sz="2200" b="1" i="1" dirty="0" smtClean="0"/>
              <a:t>cowardly</a:t>
            </a:r>
            <a:r>
              <a:rPr lang="en-US" sz="2200" dirty="0" smtClean="0"/>
              <a:t> – </a:t>
            </a:r>
            <a:r>
              <a:rPr lang="en-US" sz="2200" b="1" i="1" dirty="0" smtClean="0"/>
              <a:t>only</a:t>
            </a:r>
            <a:r>
              <a:rPr lang="en-US" sz="2200" dirty="0" smtClean="0"/>
              <a:t> bold from a distance!</a:t>
            </a:r>
          </a:p>
          <a:p>
            <a:pPr>
              <a:lnSpc>
                <a:spcPct val="90000"/>
              </a:lnSpc>
              <a:spcBef>
                <a:spcPts val="0"/>
              </a:spcBef>
            </a:pPr>
            <a:r>
              <a:rPr lang="en-US" sz="2200" i="1" dirty="0" smtClean="0"/>
              <a:t>Note:</a:t>
            </a:r>
            <a:r>
              <a:rPr lang="en-US" sz="2200" dirty="0" smtClean="0"/>
              <a:t> Following represents </a:t>
            </a:r>
            <a:r>
              <a:rPr lang="en-US" sz="2200" i="1" dirty="0" smtClean="0"/>
              <a:t>“meekness and gentleness of Christ”</a:t>
            </a:r>
            <a:r>
              <a:rPr lang="en-US" sz="2200" dirty="0"/>
              <a:t> </a:t>
            </a:r>
            <a:r>
              <a:rPr lang="en-US" sz="2200" dirty="0" smtClean="0"/>
              <a:t>(</a:t>
            </a:r>
            <a:r>
              <a:rPr lang="en-US" sz="2200" b="1" dirty="0" smtClean="0">
                <a:solidFill>
                  <a:schemeClr val="accent1"/>
                </a:solidFill>
              </a:rPr>
              <a:t>Mt.11:29</a:t>
            </a:r>
            <a:r>
              <a:rPr lang="en-US" sz="2200" dirty="0" smtClean="0"/>
              <a:t>)</a:t>
            </a:r>
          </a:p>
          <a:p>
            <a:pPr>
              <a:lnSpc>
                <a:spcPct val="90000"/>
              </a:lnSpc>
              <a:spcBef>
                <a:spcPts val="0"/>
              </a:spcBef>
            </a:pPr>
            <a:r>
              <a:rPr lang="en-US" sz="2200" dirty="0" smtClean="0"/>
              <a:t>Humbleness to provide </a:t>
            </a:r>
            <a:r>
              <a:rPr lang="en-US" sz="2200" b="1" i="1" dirty="0" smtClean="0"/>
              <a:t>opportunity</a:t>
            </a:r>
            <a:r>
              <a:rPr lang="en-US" sz="2200" dirty="0" smtClean="0"/>
              <a:t> for repentance using </a:t>
            </a:r>
            <a:r>
              <a:rPr lang="en-US" sz="2200" b="1" i="1" dirty="0" smtClean="0"/>
              <a:t>straightforward</a:t>
            </a:r>
            <a:r>
              <a:rPr lang="en-US" sz="2200" dirty="0" smtClean="0"/>
              <a:t> words </a:t>
            </a:r>
            <a:r>
              <a:rPr lang="en-US" sz="2200" b="1" i="1" dirty="0" smtClean="0"/>
              <a:t>without</a:t>
            </a:r>
            <a:r>
              <a:rPr lang="en-US" sz="2200" dirty="0" smtClean="0"/>
              <a:t> exacting </a:t>
            </a:r>
            <a:r>
              <a:rPr lang="en-US" sz="2200" b="1" i="1" dirty="0" smtClean="0"/>
              <a:t>personal</a:t>
            </a:r>
            <a:r>
              <a:rPr lang="en-US" sz="2200" dirty="0" smtClean="0"/>
              <a:t> vengeance or destroying </a:t>
            </a:r>
            <a:r>
              <a:rPr lang="en-US" sz="2200" b="1" i="1" dirty="0" smtClean="0"/>
              <a:t>beyond</a:t>
            </a:r>
            <a:r>
              <a:rPr lang="en-US" sz="2200" dirty="0" smtClean="0"/>
              <a:t> what is necessary.</a:t>
            </a:r>
          </a:p>
        </p:txBody>
      </p:sp>
    </p:spTree>
    <p:extLst>
      <p:ext uri="{BB962C8B-B14F-4D97-AF65-F5344CB8AC3E}">
        <p14:creationId xmlns:p14="http://schemas.microsoft.com/office/powerpoint/2010/main" val="37502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i="1" dirty="0" smtClean="0"/>
              <a:t>“Persuasive words of human wisdom”</a:t>
            </a:r>
            <a:endParaRPr lang="en-US" sz="4500" i="1"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And I, brethren, when I came to you, did </a:t>
            </a:r>
            <a:r>
              <a:rPr lang="en-US" b="1" i="1" u="sng" dirty="0"/>
              <a:t>not</a:t>
            </a:r>
            <a:r>
              <a:rPr lang="en-US" b="1" i="1" dirty="0"/>
              <a:t> come with excellence of speech or of wisdom</a:t>
            </a:r>
            <a:r>
              <a:rPr lang="en-US" i="1" dirty="0"/>
              <a:t> declaring to you the testimony of God</a:t>
            </a:r>
            <a:r>
              <a:rPr lang="en-US" i="1" dirty="0" smtClean="0"/>
              <a:t>.  For </a:t>
            </a:r>
            <a:r>
              <a:rPr lang="en-US" i="1" dirty="0"/>
              <a:t>I determined </a:t>
            </a:r>
            <a:r>
              <a:rPr lang="en-US" b="1" i="1" dirty="0"/>
              <a:t>not to know anything among you except Jesus Christ and Him crucified</a:t>
            </a:r>
            <a:r>
              <a:rPr lang="en-US" i="1" dirty="0" smtClean="0"/>
              <a:t>.  I </a:t>
            </a:r>
            <a:r>
              <a:rPr lang="en-US" i="1" dirty="0"/>
              <a:t>was with you </a:t>
            </a:r>
            <a:r>
              <a:rPr lang="en-US" b="1" i="1" dirty="0"/>
              <a:t>in weakness, in fear, and in much trembling</a:t>
            </a:r>
            <a:r>
              <a:rPr lang="en-US" i="1" dirty="0" smtClean="0"/>
              <a:t>.  And </a:t>
            </a:r>
            <a:r>
              <a:rPr lang="en-US" b="1" i="1" dirty="0"/>
              <a:t>my speech and my preaching were </a:t>
            </a:r>
            <a:r>
              <a:rPr lang="en-US" b="1" i="1" u="sng" dirty="0"/>
              <a:t>not with persuasive words of human wisdom</a:t>
            </a:r>
            <a:r>
              <a:rPr lang="en-US" b="1" i="1" dirty="0"/>
              <a:t>, but in demonstration of the Spirit and of power</a:t>
            </a:r>
            <a:r>
              <a:rPr lang="en-US" i="1" dirty="0" smtClean="0"/>
              <a:t>, that </a:t>
            </a:r>
            <a:r>
              <a:rPr lang="en-US" b="1" i="1" dirty="0"/>
              <a:t>your faith should </a:t>
            </a:r>
            <a:r>
              <a:rPr lang="en-US" b="1" i="1" u="sng" dirty="0"/>
              <a:t>not</a:t>
            </a:r>
            <a:r>
              <a:rPr lang="en-US" b="1" i="1" dirty="0"/>
              <a:t> be in the </a:t>
            </a:r>
            <a:r>
              <a:rPr lang="en-US" b="1" i="1" u="sng" dirty="0"/>
              <a:t>wisdom of men</a:t>
            </a:r>
            <a:r>
              <a:rPr lang="en-US" b="1" i="1" dirty="0"/>
              <a:t> but in the </a:t>
            </a:r>
            <a:r>
              <a:rPr lang="en-US" b="1" i="1" u="sng" dirty="0"/>
              <a:t>power of God</a:t>
            </a:r>
            <a:r>
              <a:rPr lang="en-US" i="1" dirty="0"/>
              <a:t>. </a:t>
            </a:r>
            <a:r>
              <a:rPr lang="en-US" dirty="0"/>
              <a:t>(</a:t>
            </a:r>
            <a:r>
              <a:rPr lang="en-US" b="1" dirty="0">
                <a:solidFill>
                  <a:schemeClr val="accent1"/>
                </a:solidFill>
              </a:rPr>
              <a:t>I Corinthians </a:t>
            </a:r>
            <a:r>
              <a:rPr lang="en-US" b="1" dirty="0" smtClean="0">
                <a:solidFill>
                  <a:schemeClr val="accent1"/>
                </a:solidFill>
              </a:rPr>
              <a:t>2:1-5</a:t>
            </a:r>
            <a:r>
              <a:rPr lang="en-US" dirty="0" smtClean="0"/>
              <a:t>)</a:t>
            </a:r>
            <a:endParaRPr lang="en-US" dirty="0"/>
          </a:p>
          <a:p>
            <a:pPr>
              <a:lnSpc>
                <a:spcPct val="90000"/>
              </a:lnSpc>
              <a:spcBef>
                <a:spcPts val="0"/>
              </a:spcBef>
            </a:pPr>
            <a:r>
              <a:rPr lang="en-US" dirty="0"/>
              <a:t>Paul had chosen </a:t>
            </a:r>
            <a:r>
              <a:rPr lang="en-US" b="1" i="1" dirty="0"/>
              <a:t>not</a:t>
            </a:r>
            <a:r>
              <a:rPr lang="en-US" dirty="0"/>
              <a:t> to appeal to human wisdom, carnal sophistry, and emotional coercing </a:t>
            </a:r>
            <a:r>
              <a:rPr lang="en-US" dirty="0" smtClean="0"/>
              <a:t>- or in this case, </a:t>
            </a:r>
            <a:r>
              <a:rPr lang="en-US" b="1" i="1" dirty="0" smtClean="0"/>
              <a:t>overly </a:t>
            </a:r>
            <a:r>
              <a:rPr lang="en-US" b="1" i="1" dirty="0"/>
              <a:t>forceful, bullying </a:t>
            </a:r>
            <a:r>
              <a:rPr lang="en-US" b="1" i="1" dirty="0" smtClean="0"/>
              <a:t>rhetoric </a:t>
            </a:r>
            <a:r>
              <a:rPr lang="en-US" dirty="0" smtClean="0"/>
              <a:t>and</a:t>
            </a:r>
            <a:r>
              <a:rPr lang="en-US" b="1" i="1" dirty="0" smtClean="0"/>
              <a:t> false doctrine </a:t>
            </a:r>
            <a:r>
              <a:rPr lang="en-US" dirty="0" smtClean="0"/>
              <a:t>(</a:t>
            </a:r>
            <a:r>
              <a:rPr lang="en-US" b="1" dirty="0" smtClean="0">
                <a:solidFill>
                  <a:schemeClr val="accent1"/>
                </a:solidFill>
              </a:rPr>
              <a:t>II Corinthians 11:20-21, 3-4</a:t>
            </a:r>
            <a:r>
              <a:rPr lang="en-US" dirty="0" smtClean="0"/>
              <a:t>) - in </a:t>
            </a:r>
            <a:r>
              <a:rPr lang="en-US" dirty="0"/>
              <a:t>preaching </a:t>
            </a:r>
            <a:r>
              <a:rPr lang="en-US" dirty="0" smtClean="0"/>
              <a:t>.</a:t>
            </a:r>
          </a:p>
          <a:p>
            <a:pPr>
              <a:lnSpc>
                <a:spcPct val="90000"/>
              </a:lnSpc>
              <a:spcBef>
                <a:spcPts val="0"/>
              </a:spcBef>
            </a:pPr>
            <a:r>
              <a:rPr lang="en-US" dirty="0" smtClean="0"/>
              <a:t>What does this say about the kind of preacher </a:t>
            </a:r>
            <a:r>
              <a:rPr lang="en-US" b="1" i="1" dirty="0" smtClean="0"/>
              <a:t>we</a:t>
            </a:r>
            <a:r>
              <a:rPr lang="en-US" dirty="0" smtClean="0"/>
              <a:t> should seek?</a:t>
            </a:r>
          </a:p>
        </p:txBody>
      </p:sp>
    </p:spTree>
    <p:extLst>
      <p:ext uri="{BB962C8B-B14F-4D97-AF65-F5344CB8AC3E}">
        <p14:creationId xmlns:p14="http://schemas.microsoft.com/office/powerpoint/2010/main" val="16782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smtClean="0"/>
              <a:t>“Not willing that any should perish”</a:t>
            </a:r>
            <a:endParaRPr lang="en-US" sz="4800"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2"/>
            </a:pPr>
            <a:r>
              <a:rPr lang="en-US" sz="2200" dirty="0"/>
              <a:t>Why might Paul have had such a presence among them?  (Consider verses 6, 10, and 11 also</a:t>
            </a:r>
            <a:r>
              <a:rPr lang="en-US" sz="2200" dirty="0" smtClean="0"/>
              <a:t>.)</a:t>
            </a:r>
          </a:p>
          <a:p>
            <a:pPr marL="0" lvl="0" indent="0">
              <a:lnSpc>
                <a:spcPct val="90000"/>
              </a:lnSpc>
              <a:spcBef>
                <a:spcPts val="0"/>
              </a:spcBef>
              <a:buNone/>
            </a:pPr>
            <a:r>
              <a:rPr lang="en-US" sz="2200" b="1" i="1" dirty="0" smtClean="0"/>
              <a:t>But </a:t>
            </a:r>
            <a:r>
              <a:rPr lang="en-US" sz="2200" b="1" i="1" dirty="0"/>
              <a:t>I beg you </a:t>
            </a:r>
            <a:r>
              <a:rPr lang="en-US" sz="2200" i="1" dirty="0"/>
              <a:t>that when I am present </a:t>
            </a:r>
            <a:r>
              <a:rPr lang="en-US" sz="2200" b="1" i="1" dirty="0"/>
              <a:t>I may </a:t>
            </a:r>
            <a:r>
              <a:rPr lang="en-US" sz="2200" b="1" i="1" u="sng" dirty="0"/>
              <a:t>not</a:t>
            </a:r>
            <a:r>
              <a:rPr lang="en-US" sz="2200" b="1" i="1" dirty="0"/>
              <a:t> be bold with </a:t>
            </a:r>
            <a:r>
              <a:rPr lang="en-US" sz="2200" b="1" i="1" u="sng" dirty="0"/>
              <a:t>that confidence</a:t>
            </a:r>
            <a:r>
              <a:rPr lang="en-US" sz="2200" b="1" i="1" dirty="0"/>
              <a:t> by which </a:t>
            </a:r>
            <a:r>
              <a:rPr lang="en-US" sz="2200" b="1" i="1" u="sng" dirty="0"/>
              <a:t>I intend to be bold against some</a:t>
            </a:r>
            <a:r>
              <a:rPr lang="en-US" sz="2200" i="1" dirty="0"/>
              <a:t>, who think of us as if we walked according to the </a:t>
            </a:r>
            <a:r>
              <a:rPr lang="en-US" sz="2200" i="1" dirty="0" smtClean="0"/>
              <a:t>flesh. … </a:t>
            </a:r>
            <a:r>
              <a:rPr lang="en-US" sz="2200" b="1" i="1" dirty="0"/>
              <a:t>being ready to </a:t>
            </a:r>
            <a:r>
              <a:rPr lang="en-US" sz="2200" b="1" i="1" u="sng" dirty="0"/>
              <a:t>punish all disobedience</a:t>
            </a:r>
            <a:r>
              <a:rPr lang="en-US" sz="2200" b="1" i="1" dirty="0"/>
              <a:t> when your obedience is fulfilled</a:t>
            </a:r>
            <a:r>
              <a:rPr lang="en-US" sz="2200" i="1" dirty="0" smtClean="0"/>
              <a:t>. … “For </a:t>
            </a:r>
            <a:r>
              <a:rPr lang="en-US" sz="2200" i="1" dirty="0"/>
              <a:t>his </a:t>
            </a:r>
            <a:r>
              <a:rPr lang="en-US" sz="2200" b="1" i="1" dirty="0"/>
              <a:t>letters</a:t>
            </a:r>
            <a:r>
              <a:rPr lang="en-US" sz="2200" i="1" dirty="0" smtClean="0"/>
              <a:t>,” </a:t>
            </a:r>
            <a:r>
              <a:rPr lang="en-US" sz="2200" i="1" dirty="0"/>
              <a:t>they say, </a:t>
            </a:r>
            <a:r>
              <a:rPr lang="en-US" sz="2200" i="1" dirty="0" smtClean="0"/>
              <a:t>“</a:t>
            </a:r>
            <a:r>
              <a:rPr lang="en-US" sz="2200" b="1" i="1" dirty="0" smtClean="0"/>
              <a:t>are </a:t>
            </a:r>
            <a:r>
              <a:rPr lang="en-US" sz="2200" b="1" i="1" dirty="0"/>
              <a:t>weighty and powerful</a:t>
            </a:r>
            <a:r>
              <a:rPr lang="en-US" sz="2200" i="1" dirty="0"/>
              <a:t>, but his bodily presence is weak, and his speech contemptible</a:t>
            </a:r>
            <a:r>
              <a:rPr lang="en-US" sz="2200" i="1" dirty="0" smtClean="0"/>
              <a:t>.”  Let </a:t>
            </a:r>
            <a:r>
              <a:rPr lang="en-US" sz="2200" i="1" dirty="0"/>
              <a:t>such a person consider this, that </a:t>
            </a:r>
            <a:r>
              <a:rPr lang="en-US" sz="2200" b="1" i="1" dirty="0"/>
              <a:t>what we are in word by letters </a:t>
            </a:r>
            <a:r>
              <a:rPr lang="en-US" sz="2200" i="1" dirty="0"/>
              <a:t>when we are absent</a:t>
            </a:r>
            <a:r>
              <a:rPr lang="en-US" sz="2200" b="1" i="1" dirty="0"/>
              <a:t>, such we will also be in </a:t>
            </a:r>
            <a:r>
              <a:rPr lang="en-US" sz="2200" b="1" i="1" u="sng" dirty="0"/>
              <a:t>deed when we are present</a:t>
            </a:r>
            <a:r>
              <a:rPr lang="en-US" sz="2200" i="1" dirty="0"/>
              <a:t>. </a:t>
            </a:r>
            <a:r>
              <a:rPr lang="en-US" sz="2200" dirty="0" smtClean="0"/>
              <a:t>(</a:t>
            </a:r>
            <a:r>
              <a:rPr lang="en-US" sz="2200" b="1" dirty="0" smtClean="0">
                <a:solidFill>
                  <a:schemeClr val="accent1"/>
                </a:solidFill>
              </a:rPr>
              <a:t>10:2, 6, 10-11</a:t>
            </a:r>
            <a:r>
              <a:rPr lang="en-US" sz="2200" dirty="0" smtClean="0"/>
              <a:t>)</a:t>
            </a:r>
          </a:p>
          <a:p>
            <a:pPr>
              <a:lnSpc>
                <a:spcPct val="90000"/>
              </a:lnSpc>
              <a:spcBef>
                <a:spcPts val="0"/>
              </a:spcBef>
            </a:pPr>
            <a:r>
              <a:rPr lang="en-US" sz="2200" dirty="0" smtClean="0"/>
              <a:t>Paul would have to </a:t>
            </a:r>
            <a:r>
              <a:rPr lang="en-US" sz="2200" b="1" i="1" dirty="0" smtClean="0"/>
              <a:t>eventually</a:t>
            </a:r>
            <a:r>
              <a:rPr lang="en-US" sz="2200" dirty="0" smtClean="0"/>
              <a:t> bring to justice (</a:t>
            </a:r>
            <a:r>
              <a:rPr lang="en-US" sz="2200" i="1" dirty="0" smtClean="0"/>
              <a:t>“punish”</a:t>
            </a:r>
            <a:r>
              <a:rPr lang="en-US" sz="2200" dirty="0" smtClean="0"/>
              <a:t>) those in sin.</a:t>
            </a:r>
          </a:p>
          <a:p>
            <a:pPr>
              <a:lnSpc>
                <a:spcPct val="90000"/>
              </a:lnSpc>
              <a:spcBef>
                <a:spcPts val="0"/>
              </a:spcBef>
            </a:pPr>
            <a:r>
              <a:rPr lang="en-US" sz="2200" dirty="0" smtClean="0"/>
              <a:t>Like the Lord, judgment was being delayed </a:t>
            </a:r>
            <a:r>
              <a:rPr lang="en-US" sz="2200" i="1" dirty="0" smtClean="0"/>
              <a:t>“not willing that any should perish but that all should come to repentance”</a:t>
            </a:r>
            <a:r>
              <a:rPr lang="en-US" sz="2200" dirty="0" smtClean="0"/>
              <a:t> (</a:t>
            </a:r>
            <a:r>
              <a:rPr lang="en-US" sz="2200" b="1" dirty="0" smtClean="0">
                <a:solidFill>
                  <a:schemeClr val="accent1"/>
                </a:solidFill>
              </a:rPr>
              <a:t>II Peter 3:9</a:t>
            </a:r>
            <a:r>
              <a:rPr lang="en-US" sz="2200" dirty="0" smtClean="0"/>
              <a:t>).</a:t>
            </a:r>
          </a:p>
          <a:p>
            <a:pPr>
              <a:lnSpc>
                <a:spcPct val="90000"/>
              </a:lnSpc>
              <a:spcBef>
                <a:spcPts val="0"/>
              </a:spcBef>
            </a:pPr>
            <a:r>
              <a:rPr lang="en-US" sz="2200" b="1" dirty="0" smtClean="0"/>
              <a:t>Parable of Tares:</a:t>
            </a:r>
            <a:r>
              <a:rPr lang="en-US" sz="2200" dirty="0" smtClean="0"/>
              <a:t> God delays for mercy’s sake (</a:t>
            </a:r>
            <a:r>
              <a:rPr lang="en-US" sz="2200" b="1" dirty="0" smtClean="0">
                <a:solidFill>
                  <a:schemeClr val="accent1"/>
                </a:solidFill>
              </a:rPr>
              <a:t>Mat. 13:24-30, 36-43</a:t>
            </a:r>
            <a:r>
              <a:rPr lang="en-US" sz="2200" dirty="0" smtClean="0"/>
              <a:t>).</a:t>
            </a:r>
          </a:p>
        </p:txBody>
      </p:sp>
    </p:spTree>
    <p:extLst>
      <p:ext uri="{BB962C8B-B14F-4D97-AF65-F5344CB8AC3E}">
        <p14:creationId xmlns:p14="http://schemas.microsoft.com/office/powerpoint/2010/main" val="2609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“Convicting those who contradict”</a:t>
            </a:r>
            <a:endParaRPr lang="en-US" i="1"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smtClean="0"/>
              <a:t>For </a:t>
            </a:r>
            <a:r>
              <a:rPr lang="en-US" i="1" dirty="0"/>
              <a:t>though we walk in the flesh, </a:t>
            </a:r>
            <a:r>
              <a:rPr lang="en-US" b="1" i="1" dirty="0"/>
              <a:t>we do </a:t>
            </a:r>
            <a:r>
              <a:rPr lang="en-US" b="1" i="1" u="sng" dirty="0"/>
              <a:t>not</a:t>
            </a:r>
            <a:r>
              <a:rPr lang="en-US" b="1" i="1" dirty="0"/>
              <a:t> war according to the flesh</a:t>
            </a:r>
            <a:r>
              <a:rPr lang="en-US" i="1" dirty="0" smtClean="0"/>
              <a:t>.  For </a:t>
            </a:r>
            <a:r>
              <a:rPr lang="en-US" b="1" i="1" dirty="0"/>
              <a:t>the weapons of our warfare are </a:t>
            </a:r>
            <a:r>
              <a:rPr lang="en-US" b="1" i="1" u="sng" dirty="0"/>
              <a:t>not</a:t>
            </a:r>
            <a:r>
              <a:rPr lang="en-US" b="1" i="1" dirty="0"/>
              <a:t> carnal but </a:t>
            </a:r>
            <a:r>
              <a:rPr lang="en-US" b="1" i="1" u="sng" dirty="0"/>
              <a:t>mighty in God</a:t>
            </a:r>
            <a:r>
              <a:rPr lang="en-US" b="1" i="1" dirty="0"/>
              <a:t> </a:t>
            </a:r>
            <a:r>
              <a:rPr lang="en-US" i="1" dirty="0"/>
              <a:t>for </a:t>
            </a:r>
            <a:r>
              <a:rPr lang="en-US" b="1" i="1" baseline="30000" dirty="0" smtClean="0">
                <a:solidFill>
                  <a:schemeClr val="accent1"/>
                </a:solidFill>
              </a:rPr>
              <a:t>1</a:t>
            </a:r>
            <a:r>
              <a:rPr lang="en-US" b="1" i="1" u="sng" dirty="0" smtClean="0"/>
              <a:t>pulling </a:t>
            </a:r>
            <a:r>
              <a:rPr lang="en-US" b="1" i="1" u="sng" dirty="0"/>
              <a:t>down</a:t>
            </a:r>
            <a:r>
              <a:rPr lang="en-US" b="1" i="1" dirty="0"/>
              <a:t> strongholds</a:t>
            </a:r>
            <a:r>
              <a:rPr lang="en-US" i="1" dirty="0" smtClean="0"/>
              <a:t>, </a:t>
            </a:r>
            <a:r>
              <a:rPr lang="en-US" b="1" i="1" baseline="30000" dirty="0" smtClean="0">
                <a:solidFill>
                  <a:schemeClr val="accent1"/>
                </a:solidFill>
              </a:rPr>
              <a:t>2</a:t>
            </a:r>
            <a:r>
              <a:rPr lang="en-US" b="1" i="1" u="sng" dirty="0" smtClean="0"/>
              <a:t>casting </a:t>
            </a:r>
            <a:r>
              <a:rPr lang="en-US" b="1" i="1" u="sng" dirty="0"/>
              <a:t>down</a:t>
            </a:r>
            <a:r>
              <a:rPr lang="en-US" b="1" i="1" dirty="0"/>
              <a:t> arguments </a:t>
            </a:r>
            <a:r>
              <a:rPr lang="en-US" i="1" dirty="0"/>
              <a:t>and </a:t>
            </a:r>
            <a:r>
              <a:rPr lang="en-US" b="1" i="1" baseline="30000" dirty="0" smtClean="0">
                <a:solidFill>
                  <a:schemeClr val="accent1"/>
                </a:solidFill>
              </a:rPr>
              <a:t>3</a:t>
            </a:r>
            <a:r>
              <a:rPr lang="en-US" b="1" i="1" dirty="0" smtClean="0"/>
              <a:t>every </a:t>
            </a:r>
            <a:r>
              <a:rPr lang="en-US" b="1" i="1" dirty="0"/>
              <a:t>high thing that exalts itself against the knowledge of God</a:t>
            </a:r>
            <a:r>
              <a:rPr lang="en-US" i="1" dirty="0"/>
              <a:t>, </a:t>
            </a:r>
            <a:r>
              <a:rPr lang="en-US" b="1" i="1" baseline="30000" dirty="0" smtClean="0">
                <a:solidFill>
                  <a:schemeClr val="accent1"/>
                </a:solidFill>
              </a:rPr>
              <a:t>4</a:t>
            </a:r>
            <a:r>
              <a:rPr lang="en-US" b="1" i="1" u="sng" dirty="0" smtClean="0"/>
              <a:t>bringing</a:t>
            </a:r>
            <a:r>
              <a:rPr lang="en-US" b="1" i="1" dirty="0" smtClean="0"/>
              <a:t> </a:t>
            </a:r>
            <a:r>
              <a:rPr lang="en-US" b="1" i="1" dirty="0"/>
              <a:t>every thought </a:t>
            </a:r>
            <a:r>
              <a:rPr lang="en-US" b="1" i="1" u="sng" dirty="0"/>
              <a:t>into captivity</a:t>
            </a:r>
            <a:r>
              <a:rPr lang="en-US" b="1" i="1" dirty="0"/>
              <a:t> to the obedience of Christ</a:t>
            </a:r>
            <a:r>
              <a:rPr lang="en-US" i="1" dirty="0"/>
              <a:t>, and </a:t>
            </a:r>
            <a:r>
              <a:rPr lang="en-US" b="1" i="1" baseline="30000" dirty="0" smtClean="0">
                <a:solidFill>
                  <a:schemeClr val="accent1"/>
                </a:solidFill>
              </a:rPr>
              <a:t>5</a:t>
            </a:r>
            <a:r>
              <a:rPr lang="en-US" b="1" i="1" u="sng" dirty="0" smtClean="0"/>
              <a:t>being </a:t>
            </a:r>
            <a:r>
              <a:rPr lang="en-US" b="1" i="1" u="sng" dirty="0"/>
              <a:t>ready to punish</a:t>
            </a:r>
            <a:r>
              <a:rPr lang="en-US" b="1" i="1" dirty="0"/>
              <a:t> all disobedience when your obedience is fulfilled</a:t>
            </a:r>
            <a:r>
              <a:rPr lang="en-US" i="1" dirty="0"/>
              <a:t>.</a:t>
            </a:r>
            <a:r>
              <a:rPr lang="en-US" dirty="0"/>
              <a:t> </a:t>
            </a:r>
            <a:r>
              <a:rPr lang="en-US" dirty="0" smtClean="0"/>
              <a:t>(</a:t>
            </a:r>
            <a:r>
              <a:rPr lang="en-US" b="1" dirty="0" smtClean="0">
                <a:solidFill>
                  <a:schemeClr val="accent1"/>
                </a:solidFill>
              </a:rPr>
              <a:t>10:3-6</a:t>
            </a:r>
            <a:r>
              <a:rPr lang="en-US" dirty="0" smtClean="0"/>
              <a:t>)</a:t>
            </a:r>
            <a:endParaRPr lang="en-US" dirty="0"/>
          </a:p>
          <a:p>
            <a:pPr marL="227013" lvl="0" indent="-227013">
              <a:lnSpc>
                <a:spcPct val="95000"/>
              </a:lnSpc>
              <a:spcBef>
                <a:spcPts val="0"/>
              </a:spcBef>
              <a:buFont typeface="+mj-lt"/>
              <a:buAutoNum type="arabicPeriod" startAt="3"/>
            </a:pPr>
            <a:r>
              <a:rPr lang="en-US" dirty="0" smtClean="0"/>
              <a:t>Can we develop these </a:t>
            </a:r>
            <a:r>
              <a:rPr lang="en-US" i="1" dirty="0" smtClean="0"/>
              <a:t>“weapons of warfare …mighty in God”</a:t>
            </a:r>
            <a:r>
              <a:rPr lang="en-US" dirty="0" smtClean="0"/>
              <a:t>?  If so, how?  If we succeed, how do we use them?</a:t>
            </a:r>
          </a:p>
          <a:p>
            <a:pPr>
              <a:lnSpc>
                <a:spcPct val="95000"/>
              </a:lnSpc>
              <a:spcBef>
                <a:spcPts val="0"/>
              </a:spcBef>
            </a:pPr>
            <a:r>
              <a:rPr lang="en-US" dirty="0" smtClean="0"/>
              <a:t>Absolutely!  God’s Word enables us (</a:t>
            </a:r>
            <a:r>
              <a:rPr lang="en-US" b="1" dirty="0" smtClean="0">
                <a:solidFill>
                  <a:schemeClr val="accent1"/>
                </a:solidFill>
              </a:rPr>
              <a:t>II Tim. 3:15-17; II Pet. 1:2-4</a:t>
            </a:r>
            <a:r>
              <a:rPr lang="en-US" dirty="0" smtClean="0"/>
              <a:t>)!</a:t>
            </a:r>
          </a:p>
          <a:p>
            <a:pPr>
              <a:lnSpc>
                <a:spcPct val="95000"/>
              </a:lnSpc>
              <a:spcBef>
                <a:spcPts val="0"/>
              </a:spcBef>
            </a:pPr>
            <a:r>
              <a:rPr lang="en-US" dirty="0" smtClean="0"/>
              <a:t>Essential for all, especially elders (</a:t>
            </a:r>
            <a:r>
              <a:rPr lang="en-US" b="1" dirty="0" smtClean="0">
                <a:solidFill>
                  <a:schemeClr val="accent1"/>
                </a:solidFill>
              </a:rPr>
              <a:t>Eph.4:11-16; I Pet. 3:15; </a:t>
            </a:r>
            <a:r>
              <a:rPr lang="en-US" b="1" dirty="0" err="1" smtClean="0">
                <a:solidFill>
                  <a:schemeClr val="accent1"/>
                </a:solidFill>
              </a:rPr>
              <a:t>Ti</a:t>
            </a:r>
            <a:r>
              <a:rPr lang="en-US" b="1" dirty="0" smtClean="0">
                <a:solidFill>
                  <a:schemeClr val="accent1"/>
                </a:solidFill>
              </a:rPr>
              <a:t>. 1:9</a:t>
            </a:r>
            <a:r>
              <a:rPr lang="en-US" dirty="0" smtClean="0"/>
              <a:t>).</a:t>
            </a:r>
            <a:endParaRPr lang="en-US" dirty="0"/>
          </a:p>
          <a:p>
            <a:pPr>
              <a:lnSpc>
                <a:spcPct val="95000"/>
              </a:lnSpc>
              <a:spcBef>
                <a:spcPts val="0"/>
              </a:spcBef>
            </a:pPr>
            <a:r>
              <a:rPr lang="en-US" dirty="0" smtClean="0"/>
              <a:t>Purpose?  Not </a:t>
            </a:r>
            <a:r>
              <a:rPr lang="en-US" b="1" i="1" dirty="0" smtClean="0"/>
              <a:t>self</a:t>
            </a:r>
            <a:r>
              <a:rPr lang="en-US" dirty="0" smtClean="0"/>
              <a:t>!  Bring others’ </a:t>
            </a:r>
            <a:r>
              <a:rPr lang="en-US" i="1" dirty="0" smtClean="0"/>
              <a:t>“every thought to … </a:t>
            </a:r>
            <a:r>
              <a:rPr lang="en-US" b="1" i="1" dirty="0" smtClean="0"/>
              <a:t>Christ</a:t>
            </a:r>
            <a:r>
              <a:rPr lang="en-US" i="1" dirty="0" smtClean="0"/>
              <a:t>”</a:t>
            </a:r>
            <a:r>
              <a:rPr lang="en-US" dirty="0" smtClean="0"/>
              <a:t>!</a:t>
            </a:r>
            <a:endParaRPr lang="en-US" dirty="0"/>
          </a:p>
        </p:txBody>
      </p:sp>
    </p:spTree>
    <p:extLst>
      <p:ext uri="{BB962C8B-B14F-4D97-AF65-F5344CB8AC3E}">
        <p14:creationId xmlns:p14="http://schemas.microsoft.com/office/powerpoint/2010/main" val="15512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“Judge with righteous judgment”</a:t>
            </a:r>
            <a:endParaRPr lang="en-US"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4"/>
            </a:pPr>
            <a:r>
              <a:rPr lang="en-US" dirty="0" smtClean="0"/>
              <a:t>What </a:t>
            </a:r>
            <a:r>
              <a:rPr lang="en-US" dirty="0"/>
              <a:t>basis for judging had the Corinthians been using?   What other passages warn against this</a:t>
            </a:r>
            <a:r>
              <a:rPr lang="en-US" dirty="0" smtClean="0"/>
              <a:t>?</a:t>
            </a:r>
          </a:p>
          <a:p>
            <a:pPr marL="0" lvl="0" indent="0">
              <a:lnSpc>
                <a:spcPct val="90000"/>
              </a:lnSpc>
              <a:spcBef>
                <a:spcPts val="0"/>
              </a:spcBef>
              <a:buNone/>
            </a:pPr>
            <a:r>
              <a:rPr lang="en-US" i="1" dirty="0"/>
              <a:t>Do you </a:t>
            </a:r>
            <a:r>
              <a:rPr lang="en-US" b="1" i="1" dirty="0"/>
              <a:t>look at things according to the </a:t>
            </a:r>
            <a:r>
              <a:rPr lang="en-US" b="1" i="1" u="sng" dirty="0"/>
              <a:t>outward appearance</a:t>
            </a:r>
            <a:r>
              <a:rPr lang="en-US" i="1" dirty="0"/>
              <a:t>? If anyone is </a:t>
            </a:r>
            <a:r>
              <a:rPr lang="en-US" b="1" i="1" dirty="0"/>
              <a:t>convinced </a:t>
            </a:r>
            <a:r>
              <a:rPr lang="en-US" b="1" i="1" u="sng" dirty="0"/>
              <a:t>in himself</a:t>
            </a:r>
            <a:r>
              <a:rPr lang="en-US" b="1" i="1" dirty="0"/>
              <a:t> that he is </a:t>
            </a:r>
            <a:r>
              <a:rPr lang="en-US" b="1" i="1" dirty="0" smtClean="0"/>
              <a:t>Christ’s</a:t>
            </a:r>
            <a:r>
              <a:rPr lang="en-US" i="1" dirty="0"/>
              <a:t>, let him </a:t>
            </a:r>
            <a:r>
              <a:rPr lang="en-US" b="1" i="1" u="sng" dirty="0"/>
              <a:t>again consider</a:t>
            </a:r>
            <a:r>
              <a:rPr lang="en-US" b="1" i="1" dirty="0"/>
              <a:t> this in himself, that </a:t>
            </a:r>
            <a:r>
              <a:rPr lang="en-US" b="1" i="1" u="sng" dirty="0"/>
              <a:t>just as he</a:t>
            </a:r>
            <a:r>
              <a:rPr lang="en-US" b="1" i="1" dirty="0"/>
              <a:t> is </a:t>
            </a:r>
            <a:r>
              <a:rPr lang="en-US" b="1" i="1" dirty="0" smtClean="0"/>
              <a:t>Christ’s</a:t>
            </a:r>
            <a:r>
              <a:rPr lang="en-US" b="1" i="1" dirty="0"/>
              <a:t>, even </a:t>
            </a:r>
            <a:r>
              <a:rPr lang="en-US" b="1" i="1" u="sng" dirty="0"/>
              <a:t>so we</a:t>
            </a:r>
            <a:r>
              <a:rPr lang="en-US" b="1" i="1" dirty="0"/>
              <a:t> are </a:t>
            </a:r>
            <a:r>
              <a:rPr lang="en-US" b="1" i="1" dirty="0" smtClean="0"/>
              <a:t>Christ’s</a:t>
            </a:r>
            <a:r>
              <a:rPr lang="en-US" i="1" dirty="0"/>
              <a:t>. </a:t>
            </a:r>
            <a:r>
              <a:rPr lang="en-US" dirty="0" smtClean="0"/>
              <a:t>(</a:t>
            </a:r>
            <a:r>
              <a:rPr lang="en-US" b="1" dirty="0" smtClean="0">
                <a:solidFill>
                  <a:schemeClr val="accent1"/>
                </a:solidFill>
              </a:rPr>
              <a:t>10:7</a:t>
            </a:r>
            <a:r>
              <a:rPr lang="en-US" dirty="0" smtClean="0"/>
              <a:t>)</a:t>
            </a:r>
            <a:endParaRPr lang="en-US" dirty="0"/>
          </a:p>
          <a:p>
            <a:pPr lvl="0">
              <a:lnSpc>
                <a:spcPct val="90000"/>
              </a:lnSpc>
              <a:spcBef>
                <a:spcPts val="0"/>
              </a:spcBef>
            </a:pPr>
            <a:r>
              <a:rPr lang="en-US" dirty="0" smtClean="0"/>
              <a:t>They had been judging according to </a:t>
            </a:r>
            <a:r>
              <a:rPr lang="en-US" i="1" dirty="0" smtClean="0"/>
              <a:t>“outward appearance”</a:t>
            </a:r>
            <a:r>
              <a:rPr lang="en-US" dirty="0" smtClean="0"/>
              <a:t>.</a:t>
            </a:r>
          </a:p>
          <a:p>
            <a:pPr lvl="0">
              <a:lnSpc>
                <a:spcPct val="90000"/>
              </a:lnSpc>
              <a:spcBef>
                <a:spcPts val="0"/>
              </a:spcBef>
            </a:pPr>
            <a:r>
              <a:rPr lang="en-US" dirty="0" smtClean="0"/>
              <a:t>Apparently, </a:t>
            </a:r>
            <a:r>
              <a:rPr lang="en-US" b="1" i="1" dirty="0" smtClean="0"/>
              <a:t>bold</a:t>
            </a:r>
            <a:r>
              <a:rPr lang="en-US" dirty="0" smtClean="0"/>
              <a:t> self-assertion and self-witness were accepted as fact.</a:t>
            </a:r>
          </a:p>
          <a:p>
            <a:pPr lvl="0">
              <a:lnSpc>
                <a:spcPct val="90000"/>
              </a:lnSpc>
              <a:spcBef>
                <a:spcPts val="0"/>
              </a:spcBef>
            </a:pPr>
            <a:r>
              <a:rPr lang="en-US" dirty="0" smtClean="0"/>
              <a:t>If Paul was </a:t>
            </a:r>
            <a:r>
              <a:rPr lang="en-US" b="1" i="1" dirty="0" smtClean="0"/>
              <a:t>rejected</a:t>
            </a:r>
            <a:r>
              <a:rPr lang="en-US" dirty="0" smtClean="0"/>
              <a:t> for </a:t>
            </a:r>
            <a:r>
              <a:rPr lang="en-US" b="1" i="1" dirty="0" smtClean="0"/>
              <a:t>weakness</a:t>
            </a:r>
            <a:r>
              <a:rPr lang="en-US" dirty="0" smtClean="0"/>
              <a:t>, they were </a:t>
            </a:r>
            <a:r>
              <a:rPr lang="en-US" b="1" i="1" dirty="0" smtClean="0"/>
              <a:t>accepted</a:t>
            </a:r>
            <a:r>
              <a:rPr lang="en-US" dirty="0" smtClean="0"/>
              <a:t> by </a:t>
            </a:r>
            <a:r>
              <a:rPr lang="en-US" b="1" i="1" dirty="0" smtClean="0"/>
              <a:t>boldness</a:t>
            </a:r>
            <a:r>
              <a:rPr lang="en-US" dirty="0" smtClean="0"/>
              <a:t> (</a:t>
            </a:r>
            <a:r>
              <a:rPr lang="en-US" b="1" dirty="0" smtClean="0">
                <a:solidFill>
                  <a:schemeClr val="accent1"/>
                </a:solidFill>
              </a:rPr>
              <a:t>11:20-21</a:t>
            </a:r>
            <a:r>
              <a:rPr lang="en-US" dirty="0" smtClean="0"/>
              <a:t>).</a:t>
            </a:r>
          </a:p>
          <a:p>
            <a:pPr lvl="0">
              <a:lnSpc>
                <a:spcPct val="90000"/>
              </a:lnSpc>
              <a:spcBef>
                <a:spcPts val="0"/>
              </a:spcBef>
            </a:pPr>
            <a:r>
              <a:rPr lang="en-US" dirty="0" smtClean="0"/>
              <a:t>Great danger in accepting self-witness (</a:t>
            </a:r>
            <a:r>
              <a:rPr lang="en-US" b="1" dirty="0" smtClean="0">
                <a:solidFill>
                  <a:schemeClr val="accent1"/>
                </a:solidFill>
              </a:rPr>
              <a:t>John 5:31</a:t>
            </a:r>
            <a:r>
              <a:rPr lang="en-US" dirty="0" smtClean="0"/>
              <a:t>).</a:t>
            </a:r>
          </a:p>
          <a:p>
            <a:pPr lvl="0">
              <a:lnSpc>
                <a:spcPct val="90000"/>
              </a:lnSpc>
              <a:spcBef>
                <a:spcPts val="0"/>
              </a:spcBef>
            </a:pPr>
            <a:r>
              <a:rPr lang="en-US" dirty="0" smtClean="0"/>
              <a:t>God does not judge according to appearance (</a:t>
            </a:r>
            <a:r>
              <a:rPr lang="en-US" b="1" dirty="0">
                <a:solidFill>
                  <a:schemeClr val="accent1"/>
                </a:solidFill>
              </a:rPr>
              <a:t>I Samuel 16:7</a:t>
            </a:r>
            <a:r>
              <a:rPr lang="en-US" dirty="0" smtClean="0"/>
              <a:t>).</a:t>
            </a:r>
          </a:p>
          <a:p>
            <a:pPr lvl="0">
              <a:lnSpc>
                <a:spcPct val="90000"/>
              </a:lnSpc>
              <a:spcBef>
                <a:spcPts val="0"/>
              </a:spcBef>
            </a:pPr>
            <a:r>
              <a:rPr lang="en-US" dirty="0" smtClean="0"/>
              <a:t>Neither should we (</a:t>
            </a:r>
            <a:r>
              <a:rPr lang="en-US" b="1" dirty="0" smtClean="0">
                <a:solidFill>
                  <a:schemeClr val="accent1"/>
                </a:solidFill>
              </a:rPr>
              <a:t>5:12; Jo.7:24</a:t>
            </a:r>
            <a:r>
              <a:rPr lang="en-US" dirty="0" smtClean="0"/>
              <a:t>, </a:t>
            </a:r>
            <a:r>
              <a:rPr lang="en-US" i="1" dirty="0" smtClean="0"/>
              <a:t>“judge with righteous judgment”</a:t>
            </a:r>
            <a:r>
              <a:rPr lang="en-US" dirty="0" smtClean="0"/>
              <a:t>)!</a:t>
            </a:r>
            <a:endParaRPr lang="en-US" dirty="0"/>
          </a:p>
        </p:txBody>
      </p:sp>
    </p:spTree>
    <p:extLst>
      <p:ext uri="{BB962C8B-B14F-4D97-AF65-F5344CB8AC3E}">
        <p14:creationId xmlns:p14="http://schemas.microsoft.com/office/powerpoint/2010/main" val="158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“That we should not trust in …”</a:t>
            </a:r>
            <a:endParaRPr lang="en-US" i="1" dirty="0"/>
          </a:p>
        </p:txBody>
      </p:sp>
      <p:sp>
        <p:nvSpPr>
          <p:cNvPr id="3" name="Content Placeholder 2"/>
          <p:cNvSpPr>
            <a:spLocks noGrp="1"/>
          </p:cNvSpPr>
          <p:nvPr>
            <p:ph idx="1"/>
          </p:nvPr>
        </p:nvSpPr>
        <p:spPr/>
        <p:txBody>
          <a:bodyPr/>
          <a:lstStyle/>
          <a:p>
            <a:pPr>
              <a:buFont typeface="+mj-lt"/>
              <a:buAutoNum type="arabicPeriod" startAt="3"/>
            </a:pPr>
            <a:r>
              <a:rPr lang="en-US" dirty="0" smtClean="0"/>
              <a:t>What </a:t>
            </a:r>
            <a:r>
              <a:rPr lang="en-US" dirty="0"/>
              <a:t>did Paul think was going to happen to him in Asia</a:t>
            </a:r>
            <a:r>
              <a:rPr lang="en-US" dirty="0" smtClean="0"/>
              <a:t>?</a:t>
            </a:r>
          </a:p>
          <a:p>
            <a:pPr marL="0" indent="0">
              <a:buNone/>
            </a:pPr>
            <a:r>
              <a:rPr lang="en-US" i="1" dirty="0" smtClean="0"/>
              <a:t>For </a:t>
            </a:r>
            <a:r>
              <a:rPr lang="en-US" i="1" dirty="0"/>
              <a:t>we do not want you to be ignorant, brethren, of </a:t>
            </a:r>
            <a:r>
              <a:rPr lang="en-US" b="1" i="1" dirty="0"/>
              <a:t>our trouble which came to us in Asia</a:t>
            </a:r>
            <a:r>
              <a:rPr lang="en-US" i="1" dirty="0"/>
              <a:t>: that we were </a:t>
            </a:r>
            <a:r>
              <a:rPr lang="en-US" b="1" i="1" dirty="0"/>
              <a:t>burdened </a:t>
            </a:r>
            <a:r>
              <a:rPr lang="en-US" b="1" i="1" u="sng" dirty="0"/>
              <a:t>beyond measure</a:t>
            </a:r>
            <a:r>
              <a:rPr lang="en-US" b="1" i="1" dirty="0"/>
              <a:t>, </a:t>
            </a:r>
            <a:r>
              <a:rPr lang="en-US" b="1" i="1" u="sng" dirty="0"/>
              <a:t>above strength</a:t>
            </a:r>
            <a:r>
              <a:rPr lang="en-US" b="1" i="1" dirty="0"/>
              <a:t>, so that we </a:t>
            </a:r>
            <a:r>
              <a:rPr lang="en-US" b="1" i="1" u="sng" dirty="0"/>
              <a:t>despaired even of life</a:t>
            </a:r>
            <a:r>
              <a:rPr lang="en-US" b="1" i="1" dirty="0" smtClean="0"/>
              <a:t>.  Yes</a:t>
            </a:r>
            <a:r>
              <a:rPr lang="en-US" b="1" i="1" dirty="0"/>
              <a:t>, we had the </a:t>
            </a:r>
            <a:r>
              <a:rPr lang="en-US" b="1" i="1" u="sng" dirty="0"/>
              <a:t>sentence of death in ourselves</a:t>
            </a:r>
            <a:r>
              <a:rPr lang="en-US" i="1" dirty="0"/>
              <a:t>, that </a:t>
            </a:r>
            <a:r>
              <a:rPr lang="en-US" b="1" i="1" dirty="0"/>
              <a:t>we should not trust in ourselves but in God who raises the dead</a:t>
            </a:r>
            <a:r>
              <a:rPr lang="en-US" i="1" dirty="0" smtClean="0"/>
              <a:t>, who </a:t>
            </a:r>
            <a:r>
              <a:rPr lang="en-US" i="1" dirty="0"/>
              <a:t>delivered us from so great a death, and does deliver us; </a:t>
            </a:r>
            <a:r>
              <a:rPr lang="en-US" b="1" i="1" dirty="0"/>
              <a:t>in whom we trust</a:t>
            </a:r>
            <a:r>
              <a:rPr lang="en-US" i="1" dirty="0"/>
              <a:t> that He will still deliver us</a:t>
            </a:r>
            <a:r>
              <a:rPr lang="en-US" i="1" dirty="0" smtClean="0"/>
              <a:t>, </a:t>
            </a:r>
            <a:r>
              <a:rPr lang="en-US" dirty="0" smtClean="0"/>
              <a:t>(</a:t>
            </a:r>
            <a:r>
              <a:rPr lang="en-US" b="1" dirty="0" smtClean="0">
                <a:solidFill>
                  <a:schemeClr val="accent1"/>
                </a:solidFill>
              </a:rPr>
              <a:t>1:8-10</a:t>
            </a:r>
            <a:r>
              <a:rPr lang="en-US" dirty="0" smtClean="0"/>
              <a:t>)</a:t>
            </a:r>
            <a:endParaRPr lang="en-US" dirty="0"/>
          </a:p>
          <a:p>
            <a:r>
              <a:rPr lang="en-US" dirty="0" smtClean="0"/>
              <a:t>Thought he </a:t>
            </a:r>
            <a:r>
              <a:rPr lang="en-US" b="1" i="1" dirty="0" smtClean="0"/>
              <a:t>would</a:t>
            </a:r>
            <a:r>
              <a:rPr lang="en-US" dirty="0" smtClean="0"/>
              <a:t> die (</a:t>
            </a:r>
            <a:r>
              <a:rPr lang="en-US" b="1" dirty="0" smtClean="0">
                <a:solidFill>
                  <a:schemeClr val="accent1"/>
                </a:solidFill>
              </a:rPr>
              <a:t>Acts 19-20; Ro. 16:4; I Co. 16:19; 15:32</a:t>
            </a:r>
            <a:r>
              <a:rPr lang="en-US" dirty="0" smtClean="0"/>
              <a:t>)!</a:t>
            </a:r>
          </a:p>
          <a:p>
            <a:r>
              <a:rPr lang="en-US" dirty="0" smtClean="0"/>
              <a:t>Did not mean he </a:t>
            </a:r>
            <a:r>
              <a:rPr lang="en-US" b="1" i="1" dirty="0" smtClean="0"/>
              <a:t>wanted</a:t>
            </a:r>
            <a:r>
              <a:rPr lang="en-US" dirty="0" smtClean="0"/>
              <a:t> to die. … Issue was trust, not desire.</a:t>
            </a:r>
          </a:p>
          <a:p>
            <a:r>
              <a:rPr lang="en-US" dirty="0" smtClean="0"/>
              <a:t>Paul learned to trust </a:t>
            </a:r>
            <a:r>
              <a:rPr lang="en-US" b="1" i="1" dirty="0" smtClean="0"/>
              <a:t>beyond</a:t>
            </a:r>
            <a:r>
              <a:rPr lang="en-US" dirty="0" smtClean="0"/>
              <a:t> death (</a:t>
            </a:r>
            <a:r>
              <a:rPr lang="en-US" b="1" dirty="0" smtClean="0">
                <a:solidFill>
                  <a:schemeClr val="accent1"/>
                </a:solidFill>
              </a:rPr>
              <a:t>John 11:21-27; Heb. 11:19</a:t>
            </a:r>
            <a:r>
              <a:rPr lang="en-US" dirty="0" smtClean="0"/>
              <a:t>)!</a:t>
            </a:r>
            <a:endParaRPr lang="en-US" dirty="0"/>
          </a:p>
        </p:txBody>
      </p:sp>
    </p:spTree>
    <p:extLst>
      <p:ext uri="{BB962C8B-B14F-4D97-AF65-F5344CB8AC3E}">
        <p14:creationId xmlns:p14="http://schemas.microsoft.com/office/powerpoint/2010/main" val="27381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Authorized Boasting?</a:t>
            </a:r>
            <a:endParaRPr lang="en-US" dirty="0"/>
          </a:p>
        </p:txBody>
      </p:sp>
      <p:sp>
        <p:nvSpPr>
          <p:cNvPr id="3" name="Content Placeholder 2"/>
          <p:cNvSpPr>
            <a:spLocks noGrp="1"/>
          </p:cNvSpPr>
          <p:nvPr>
            <p:ph idx="1"/>
          </p:nvPr>
        </p:nvSpPr>
        <p:spPr/>
        <p:txBody>
          <a:bodyPr/>
          <a:lstStyle/>
          <a:p>
            <a:pPr marL="227013" indent="-227013">
              <a:lnSpc>
                <a:spcPct val="95000"/>
              </a:lnSpc>
              <a:spcBef>
                <a:spcPts val="0"/>
              </a:spcBef>
              <a:buFont typeface="+mj-lt"/>
              <a:buAutoNum type="arabicPeriod" startAt="5"/>
            </a:pPr>
            <a:r>
              <a:rPr lang="en-US" dirty="0" smtClean="0"/>
              <a:t>How is Paul’s </a:t>
            </a:r>
            <a:r>
              <a:rPr lang="en-US" i="1" dirty="0" smtClean="0"/>
              <a:t>“boasting”</a:t>
            </a:r>
            <a:r>
              <a:rPr lang="en-US" dirty="0" smtClean="0"/>
              <a:t> (</a:t>
            </a:r>
            <a:r>
              <a:rPr lang="en-US" b="1" dirty="0" smtClean="0">
                <a:solidFill>
                  <a:schemeClr val="accent1"/>
                </a:solidFill>
              </a:rPr>
              <a:t>10:8</a:t>
            </a:r>
            <a:r>
              <a:rPr lang="en-US" dirty="0" smtClean="0"/>
              <a:t>) different than the </a:t>
            </a:r>
            <a:r>
              <a:rPr lang="en-US" i="1" dirty="0" smtClean="0"/>
              <a:t>“commendation”</a:t>
            </a:r>
            <a:r>
              <a:rPr lang="en-US" dirty="0" smtClean="0"/>
              <a:t> he condemns (</a:t>
            </a:r>
            <a:r>
              <a:rPr lang="en-US" b="1" dirty="0" smtClean="0">
                <a:solidFill>
                  <a:schemeClr val="accent1"/>
                </a:solidFill>
              </a:rPr>
              <a:t>10:12</a:t>
            </a:r>
            <a:r>
              <a:rPr lang="en-US" dirty="0" smtClean="0"/>
              <a:t>)?</a:t>
            </a:r>
          </a:p>
          <a:p>
            <a:pPr marL="0" lvl="0" indent="0">
              <a:lnSpc>
                <a:spcPct val="95000"/>
              </a:lnSpc>
              <a:spcBef>
                <a:spcPts val="0"/>
              </a:spcBef>
              <a:buNone/>
            </a:pPr>
            <a:r>
              <a:rPr lang="en-US" i="1" dirty="0" smtClean="0"/>
              <a:t>For </a:t>
            </a:r>
            <a:r>
              <a:rPr lang="en-US" b="1" i="1" dirty="0"/>
              <a:t>even if I should boast somewhat more about </a:t>
            </a:r>
            <a:r>
              <a:rPr lang="en-US" b="1" i="1" u="sng" dirty="0"/>
              <a:t>our authority, which the Lord gave us</a:t>
            </a:r>
            <a:r>
              <a:rPr lang="en-US" i="1" dirty="0"/>
              <a:t> for edification and not for your destruction, I shall not be </a:t>
            </a:r>
            <a:r>
              <a:rPr lang="en-US" i="1" dirty="0" smtClean="0"/>
              <a:t>ashamed … For </a:t>
            </a:r>
            <a:r>
              <a:rPr lang="en-US" i="1" dirty="0"/>
              <a:t>we dare </a:t>
            </a:r>
            <a:r>
              <a:rPr lang="en-US" b="1" i="1" u="sng" dirty="0"/>
              <a:t>not</a:t>
            </a:r>
            <a:r>
              <a:rPr lang="en-US" b="1" i="1" dirty="0"/>
              <a:t> class </a:t>
            </a:r>
            <a:r>
              <a:rPr lang="en-US" i="1" dirty="0"/>
              <a:t>ourselves </a:t>
            </a:r>
            <a:r>
              <a:rPr lang="en-US" b="1" i="1" dirty="0"/>
              <a:t>or compare </a:t>
            </a:r>
            <a:r>
              <a:rPr lang="en-US" i="1" dirty="0"/>
              <a:t>ourselves </a:t>
            </a:r>
            <a:r>
              <a:rPr lang="en-US" b="1" i="1" dirty="0"/>
              <a:t>with those who </a:t>
            </a:r>
            <a:r>
              <a:rPr lang="en-US" b="1" i="1" u="sng" dirty="0"/>
              <a:t>commend themselves</a:t>
            </a:r>
            <a:r>
              <a:rPr lang="en-US" i="1" dirty="0"/>
              <a:t>. But they, </a:t>
            </a:r>
            <a:r>
              <a:rPr lang="en-US" b="1" i="1" dirty="0"/>
              <a:t>measuring</a:t>
            </a:r>
            <a:r>
              <a:rPr lang="en-US" i="1" dirty="0"/>
              <a:t> themselves </a:t>
            </a:r>
            <a:r>
              <a:rPr lang="en-US" b="1" i="1" dirty="0"/>
              <a:t>by</a:t>
            </a:r>
            <a:r>
              <a:rPr lang="en-US" i="1" dirty="0"/>
              <a:t> themselves, and </a:t>
            </a:r>
            <a:r>
              <a:rPr lang="en-US" b="1" i="1" dirty="0"/>
              <a:t>comparing</a:t>
            </a:r>
            <a:r>
              <a:rPr lang="en-US" i="1" dirty="0"/>
              <a:t> themselves </a:t>
            </a:r>
            <a:r>
              <a:rPr lang="en-US" b="1" i="1" dirty="0"/>
              <a:t>among</a:t>
            </a:r>
            <a:r>
              <a:rPr lang="en-US" i="1" dirty="0"/>
              <a:t> themselves, </a:t>
            </a:r>
            <a:r>
              <a:rPr lang="en-US" b="1" i="1" u="sng" dirty="0"/>
              <a:t>are not wise</a:t>
            </a:r>
            <a:r>
              <a:rPr lang="en-US" i="1" dirty="0"/>
              <a:t>. </a:t>
            </a:r>
            <a:r>
              <a:rPr lang="en-US" dirty="0" smtClean="0"/>
              <a:t>(</a:t>
            </a:r>
            <a:r>
              <a:rPr lang="en-US" b="1" dirty="0" smtClean="0">
                <a:solidFill>
                  <a:schemeClr val="accent1"/>
                </a:solidFill>
              </a:rPr>
              <a:t>10:8, 12</a:t>
            </a:r>
            <a:r>
              <a:rPr lang="en-US" dirty="0" smtClean="0"/>
              <a:t>)</a:t>
            </a:r>
          </a:p>
          <a:p>
            <a:pPr>
              <a:lnSpc>
                <a:spcPct val="95000"/>
              </a:lnSpc>
              <a:spcBef>
                <a:spcPts val="0"/>
              </a:spcBef>
            </a:pPr>
            <a:r>
              <a:rPr lang="en-US" dirty="0" smtClean="0"/>
              <a:t>Paul’s </a:t>
            </a:r>
            <a:r>
              <a:rPr lang="en-US" i="1" dirty="0" smtClean="0"/>
              <a:t>“boast”</a:t>
            </a:r>
            <a:r>
              <a:rPr lang="en-US" dirty="0" smtClean="0"/>
              <a:t> was given by the Lord, </a:t>
            </a:r>
            <a:r>
              <a:rPr lang="en-US" b="1" i="1" dirty="0" smtClean="0"/>
              <a:t>authorized</a:t>
            </a:r>
            <a:r>
              <a:rPr lang="en-US" dirty="0" smtClean="0"/>
              <a:t> by </a:t>
            </a:r>
            <a:r>
              <a:rPr lang="en-US" b="1" i="1" dirty="0" smtClean="0"/>
              <a:t>God</a:t>
            </a:r>
            <a:r>
              <a:rPr lang="en-US" dirty="0" smtClean="0"/>
              <a:t>!</a:t>
            </a:r>
          </a:p>
          <a:p>
            <a:pPr>
              <a:lnSpc>
                <a:spcPct val="95000"/>
              </a:lnSpc>
              <a:spcBef>
                <a:spcPts val="0"/>
              </a:spcBef>
            </a:pPr>
            <a:r>
              <a:rPr lang="en-US" dirty="0" smtClean="0"/>
              <a:t>Others’ </a:t>
            </a:r>
            <a:r>
              <a:rPr lang="en-US" i="1" dirty="0" smtClean="0"/>
              <a:t>“commendation”</a:t>
            </a:r>
            <a:r>
              <a:rPr lang="en-US" dirty="0" smtClean="0"/>
              <a:t> was </a:t>
            </a:r>
            <a:r>
              <a:rPr lang="en-US" b="1" i="1" dirty="0" smtClean="0"/>
              <a:t>circular</a:t>
            </a:r>
            <a:r>
              <a:rPr lang="en-US" dirty="0" smtClean="0"/>
              <a:t> and of </a:t>
            </a:r>
            <a:r>
              <a:rPr lang="en-US" b="1" i="1" dirty="0" smtClean="0"/>
              <a:t>human</a:t>
            </a:r>
            <a:r>
              <a:rPr lang="en-US" dirty="0" smtClean="0"/>
              <a:t> origin.</a:t>
            </a:r>
          </a:p>
          <a:p>
            <a:pPr>
              <a:lnSpc>
                <a:spcPct val="95000"/>
              </a:lnSpc>
              <a:spcBef>
                <a:spcPts val="0"/>
              </a:spcBef>
            </a:pPr>
            <a:r>
              <a:rPr lang="en-US" dirty="0" smtClean="0"/>
              <a:t>Lessons?  Applications?</a:t>
            </a:r>
            <a:endParaRPr lang="en-US" dirty="0"/>
          </a:p>
        </p:txBody>
      </p:sp>
    </p:spTree>
    <p:extLst>
      <p:ext uri="{BB962C8B-B14F-4D97-AF65-F5344CB8AC3E}">
        <p14:creationId xmlns:p14="http://schemas.microsoft.com/office/powerpoint/2010/main" val="26312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Boasting Beyond Measure</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b="1" i="1" dirty="0"/>
              <a:t>We</a:t>
            </a:r>
            <a:r>
              <a:rPr lang="en-US" sz="2200" i="1" dirty="0"/>
              <a:t>, however, </a:t>
            </a:r>
            <a:r>
              <a:rPr lang="en-US" sz="2200" b="1" i="1" dirty="0"/>
              <a:t>will </a:t>
            </a:r>
            <a:r>
              <a:rPr lang="en-US" sz="2200" b="1" i="1" u="sng" dirty="0"/>
              <a:t>not</a:t>
            </a:r>
            <a:r>
              <a:rPr lang="en-US" sz="2200" b="1" i="1" dirty="0"/>
              <a:t> boast </a:t>
            </a:r>
            <a:r>
              <a:rPr lang="en-US" sz="2200" b="1" i="1" u="sng" dirty="0"/>
              <a:t>beyond measure</a:t>
            </a:r>
            <a:r>
              <a:rPr lang="en-US" sz="2200" i="1" dirty="0"/>
              <a:t>, but </a:t>
            </a:r>
            <a:r>
              <a:rPr lang="en-US" sz="2200" b="1" i="1" dirty="0"/>
              <a:t>within the limits of the sphere which God appointed </a:t>
            </a:r>
            <a:r>
              <a:rPr lang="en-US" sz="2200" b="1" i="1" dirty="0" smtClean="0"/>
              <a:t>us</a:t>
            </a:r>
            <a:r>
              <a:rPr lang="en-US" sz="2200" i="1" dirty="0" smtClean="0"/>
              <a:t> – a sphere </a:t>
            </a:r>
            <a:r>
              <a:rPr lang="en-US" sz="2200" i="1" dirty="0"/>
              <a:t>which especially includes you</a:t>
            </a:r>
            <a:r>
              <a:rPr lang="en-US" sz="2200" i="1" dirty="0" smtClean="0"/>
              <a:t>.  For </a:t>
            </a:r>
            <a:r>
              <a:rPr lang="en-US" sz="2200" i="1" dirty="0"/>
              <a:t>we are </a:t>
            </a:r>
            <a:r>
              <a:rPr lang="en-US" sz="2200" b="1" i="1" dirty="0"/>
              <a:t>not overextending ourselves (as though our authority did not extend to you</a:t>
            </a:r>
            <a:r>
              <a:rPr lang="en-US" sz="2200" i="1" dirty="0"/>
              <a:t>), for it was to you that we came with the gospel of Christ</a:t>
            </a:r>
            <a:r>
              <a:rPr lang="en-US" sz="2200" i="1" dirty="0" smtClean="0"/>
              <a:t>; </a:t>
            </a:r>
            <a:r>
              <a:rPr lang="en-US" sz="2200" b="1" i="1" u="sng" dirty="0" smtClean="0"/>
              <a:t>not</a:t>
            </a:r>
            <a:r>
              <a:rPr lang="en-US" sz="2200" b="1" i="1" dirty="0" smtClean="0"/>
              <a:t> </a:t>
            </a:r>
            <a:r>
              <a:rPr lang="en-US" sz="2200" b="1" i="1" dirty="0"/>
              <a:t>boasting of </a:t>
            </a:r>
            <a:r>
              <a:rPr lang="en-US" sz="2200" b="1" i="1" u="sng" dirty="0"/>
              <a:t>things beyond measure</a:t>
            </a:r>
            <a:r>
              <a:rPr lang="en-US" sz="2200" b="1" i="1" dirty="0"/>
              <a:t>, that is, in other </a:t>
            </a:r>
            <a:r>
              <a:rPr lang="en-US" sz="2200" b="1" i="1" dirty="0" smtClean="0"/>
              <a:t>men’s </a:t>
            </a:r>
            <a:r>
              <a:rPr lang="en-US" sz="2200" b="1" i="1" dirty="0"/>
              <a:t>labors</a:t>
            </a:r>
            <a:r>
              <a:rPr lang="en-US" sz="2200" i="1" dirty="0"/>
              <a:t>, but having hope, that as your faith is increased, we shall be greatly enlarged by you in our sphere</a:t>
            </a:r>
            <a:r>
              <a:rPr lang="en-US" sz="2200" i="1" dirty="0" smtClean="0"/>
              <a:t>, to </a:t>
            </a:r>
            <a:r>
              <a:rPr lang="en-US" sz="2200" i="1" dirty="0"/>
              <a:t>preach the gospel in the regions beyond you, and </a:t>
            </a:r>
            <a:r>
              <a:rPr lang="en-US" sz="2200" b="1" i="1" u="sng" dirty="0"/>
              <a:t>not</a:t>
            </a:r>
            <a:r>
              <a:rPr lang="en-US" sz="2200" b="1" i="1" dirty="0"/>
              <a:t> to boast in </a:t>
            </a:r>
            <a:r>
              <a:rPr lang="en-US" sz="2200" b="1" i="1" u="sng" dirty="0"/>
              <a:t>another </a:t>
            </a:r>
            <a:r>
              <a:rPr lang="en-US" sz="2200" b="1" i="1" u="sng" dirty="0" smtClean="0"/>
              <a:t>man’s </a:t>
            </a:r>
            <a:r>
              <a:rPr lang="en-US" sz="2200" b="1" i="1" u="sng" dirty="0"/>
              <a:t>sphere of accomplishment</a:t>
            </a:r>
            <a:r>
              <a:rPr lang="en-US" sz="2200" i="1" dirty="0"/>
              <a:t>. </a:t>
            </a:r>
            <a:r>
              <a:rPr lang="en-US" sz="2200" dirty="0" smtClean="0"/>
              <a:t>(</a:t>
            </a:r>
            <a:r>
              <a:rPr lang="en-US" sz="2200" b="1" dirty="0" smtClean="0">
                <a:solidFill>
                  <a:schemeClr val="accent1"/>
                </a:solidFill>
              </a:rPr>
              <a:t>10:13-16</a:t>
            </a:r>
            <a:r>
              <a:rPr lang="en-US" sz="2200" dirty="0" smtClean="0"/>
              <a:t>)</a:t>
            </a:r>
          </a:p>
          <a:p>
            <a:pPr marL="227013" lvl="0" indent="-227013">
              <a:lnSpc>
                <a:spcPct val="90000"/>
              </a:lnSpc>
              <a:spcBef>
                <a:spcPts val="0"/>
              </a:spcBef>
              <a:buFont typeface="+mj-lt"/>
              <a:buAutoNum type="arabicPeriod" startAt="6"/>
            </a:pPr>
            <a:r>
              <a:rPr lang="en-US" sz="2200" dirty="0" smtClean="0"/>
              <a:t>What kind of boasting did Paul avoid, which the false apostles enjoined?</a:t>
            </a:r>
            <a:endParaRPr lang="en-US" sz="2200" dirty="0"/>
          </a:p>
          <a:p>
            <a:pPr>
              <a:lnSpc>
                <a:spcPct val="90000"/>
              </a:lnSpc>
              <a:spcBef>
                <a:spcPts val="0"/>
              </a:spcBef>
            </a:pPr>
            <a:r>
              <a:rPr lang="en-US" sz="2200" dirty="0" smtClean="0"/>
              <a:t>Paul was authorized - </a:t>
            </a:r>
            <a:r>
              <a:rPr lang="en-US" sz="2200" b="1" i="1" dirty="0" smtClean="0"/>
              <a:t>charged</a:t>
            </a:r>
            <a:r>
              <a:rPr lang="en-US" sz="2200" dirty="0" smtClean="0"/>
              <a:t> to </a:t>
            </a:r>
            <a:r>
              <a:rPr lang="en-US" sz="2200" b="1" i="1" dirty="0" smtClean="0"/>
              <a:t>teach</a:t>
            </a:r>
            <a:r>
              <a:rPr lang="en-US" sz="2200" dirty="0" smtClean="0"/>
              <a:t> the gospel and </a:t>
            </a:r>
            <a:r>
              <a:rPr lang="en-US" sz="2200" b="1" i="1" dirty="0" smtClean="0"/>
              <a:t>convert</a:t>
            </a:r>
            <a:r>
              <a:rPr lang="en-US" sz="2200" dirty="0" smtClean="0"/>
              <a:t> the Gentiles.</a:t>
            </a:r>
          </a:p>
          <a:p>
            <a:pPr>
              <a:lnSpc>
                <a:spcPct val="90000"/>
              </a:lnSpc>
              <a:spcBef>
                <a:spcPts val="0"/>
              </a:spcBef>
            </a:pPr>
            <a:r>
              <a:rPr lang="en-US" sz="2200" dirty="0" smtClean="0"/>
              <a:t>False apostles </a:t>
            </a:r>
            <a:r>
              <a:rPr lang="en-US" sz="2200" b="1" i="1" dirty="0" smtClean="0"/>
              <a:t>rejected</a:t>
            </a:r>
            <a:r>
              <a:rPr lang="en-US" sz="2200" dirty="0" smtClean="0"/>
              <a:t> Paul’s </a:t>
            </a:r>
            <a:r>
              <a:rPr lang="en-US" sz="2200" b="1" i="1" dirty="0" smtClean="0"/>
              <a:t>authority</a:t>
            </a:r>
            <a:r>
              <a:rPr lang="en-US" sz="2200" dirty="0" smtClean="0"/>
              <a:t> and </a:t>
            </a:r>
            <a:r>
              <a:rPr lang="en-US" sz="2200" b="1" i="1" dirty="0" smtClean="0"/>
              <a:t>boasted</a:t>
            </a:r>
            <a:r>
              <a:rPr lang="en-US" sz="2200" dirty="0" smtClean="0"/>
              <a:t> in </a:t>
            </a:r>
            <a:r>
              <a:rPr lang="en-US" sz="2200" b="1" i="1" dirty="0" smtClean="0"/>
              <a:t>his</a:t>
            </a:r>
            <a:r>
              <a:rPr lang="en-US" sz="2200" dirty="0" smtClean="0"/>
              <a:t> work!</a:t>
            </a:r>
          </a:p>
          <a:p>
            <a:pPr>
              <a:lnSpc>
                <a:spcPct val="90000"/>
              </a:lnSpc>
              <a:spcBef>
                <a:spcPts val="0"/>
              </a:spcBef>
            </a:pPr>
            <a:r>
              <a:rPr lang="en-US" sz="2200" dirty="0" smtClean="0"/>
              <a:t>Paul always looked forward, hoping to preach in new lands (</a:t>
            </a:r>
            <a:r>
              <a:rPr lang="en-US" sz="2200" b="1" dirty="0" smtClean="0">
                <a:solidFill>
                  <a:schemeClr val="accent1"/>
                </a:solidFill>
              </a:rPr>
              <a:t>Ro.15:20-21</a:t>
            </a:r>
            <a:r>
              <a:rPr lang="en-US" sz="2200" dirty="0" smtClean="0"/>
              <a:t>).</a:t>
            </a:r>
          </a:p>
          <a:p>
            <a:pPr>
              <a:lnSpc>
                <a:spcPct val="90000"/>
              </a:lnSpc>
              <a:spcBef>
                <a:spcPts val="0"/>
              </a:spcBef>
            </a:pPr>
            <a:r>
              <a:rPr lang="en-US" sz="2200" dirty="0" smtClean="0"/>
              <a:t>False apostles came afterward, preyed on established, and siphoned funds.</a:t>
            </a:r>
          </a:p>
        </p:txBody>
      </p:sp>
    </p:spTree>
    <p:extLst>
      <p:ext uri="{BB962C8B-B14F-4D97-AF65-F5344CB8AC3E}">
        <p14:creationId xmlns:p14="http://schemas.microsoft.com/office/powerpoint/2010/main" val="9584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i="1" dirty="0" smtClean="0"/>
              <a:t>“No flesh should glory in His presence”</a:t>
            </a:r>
            <a:endParaRPr lang="en-US" sz="4300"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sz="2200" i="1" dirty="0" smtClean="0"/>
              <a:t>But “he who glories, </a:t>
            </a:r>
            <a:r>
              <a:rPr lang="en-US" sz="2200" b="1" i="1" dirty="0" smtClean="0"/>
              <a:t>let him glory </a:t>
            </a:r>
            <a:r>
              <a:rPr lang="en-US" sz="2200" b="1" i="1" u="sng" dirty="0" smtClean="0"/>
              <a:t>in the LORD</a:t>
            </a:r>
            <a:r>
              <a:rPr lang="en-US" sz="2200" i="1" dirty="0"/>
              <a:t>.” </a:t>
            </a:r>
            <a:r>
              <a:rPr lang="en-US" sz="2200" i="1" dirty="0" smtClean="0"/>
              <a:t>For </a:t>
            </a:r>
            <a:r>
              <a:rPr lang="en-US" sz="2200" b="1" i="1" dirty="0"/>
              <a:t>not he who commends himself</a:t>
            </a:r>
            <a:r>
              <a:rPr lang="en-US" sz="2200" i="1" dirty="0"/>
              <a:t> is approved, but </a:t>
            </a:r>
            <a:r>
              <a:rPr lang="en-US" sz="2200" b="1" i="1" dirty="0"/>
              <a:t>whom the Lord commends</a:t>
            </a:r>
            <a:r>
              <a:rPr lang="en-US" sz="2200" i="1" dirty="0"/>
              <a:t>. </a:t>
            </a:r>
            <a:r>
              <a:rPr lang="en-US" sz="2200" dirty="0" smtClean="0"/>
              <a:t>(</a:t>
            </a:r>
            <a:r>
              <a:rPr lang="en-US" sz="2200" b="1" dirty="0" smtClean="0">
                <a:solidFill>
                  <a:schemeClr val="accent1"/>
                </a:solidFill>
              </a:rPr>
              <a:t>10:17-18</a:t>
            </a:r>
            <a:r>
              <a:rPr lang="en-US" sz="2200" dirty="0" smtClean="0"/>
              <a:t>)</a:t>
            </a:r>
          </a:p>
          <a:p>
            <a:pPr marL="0" lvl="0" indent="0">
              <a:lnSpc>
                <a:spcPct val="95000"/>
              </a:lnSpc>
              <a:spcBef>
                <a:spcPts val="0"/>
              </a:spcBef>
              <a:buNone/>
            </a:pPr>
            <a:r>
              <a:rPr lang="en-US" sz="2200" dirty="0" smtClean="0"/>
              <a:t>See also:  </a:t>
            </a:r>
            <a:r>
              <a:rPr lang="en-US" sz="2200" b="1" dirty="0" smtClean="0">
                <a:solidFill>
                  <a:schemeClr val="accent1"/>
                </a:solidFill>
              </a:rPr>
              <a:t>Jeremiah 9:23-24; I Corinthians 1:18-31</a:t>
            </a:r>
            <a:r>
              <a:rPr lang="en-US" sz="2200" dirty="0" smtClean="0"/>
              <a:t>.</a:t>
            </a:r>
          </a:p>
          <a:p>
            <a:pPr marL="227013" lvl="0" indent="-227013">
              <a:lnSpc>
                <a:spcPct val="95000"/>
              </a:lnSpc>
              <a:spcBef>
                <a:spcPts val="0"/>
              </a:spcBef>
              <a:buFont typeface="+mj-lt"/>
              <a:buAutoNum type="arabicPeriod" startAt="7"/>
            </a:pPr>
            <a:r>
              <a:rPr lang="en-US" sz="2200" dirty="0" smtClean="0"/>
              <a:t>How </a:t>
            </a:r>
            <a:r>
              <a:rPr lang="en-US" sz="2200" dirty="0"/>
              <a:t>can we </a:t>
            </a:r>
            <a:r>
              <a:rPr lang="en-US" sz="2200" i="1" dirty="0"/>
              <a:t>“glory in the Lord”</a:t>
            </a:r>
            <a:r>
              <a:rPr lang="en-US" sz="2200" dirty="0"/>
              <a:t>?  Application</a:t>
            </a:r>
            <a:r>
              <a:rPr lang="en-US" sz="2200" dirty="0" smtClean="0"/>
              <a:t>?</a:t>
            </a:r>
          </a:p>
          <a:p>
            <a:pPr marL="227013" lvl="0" indent="-227013">
              <a:lnSpc>
                <a:spcPct val="95000"/>
              </a:lnSpc>
              <a:spcBef>
                <a:spcPts val="0"/>
              </a:spcBef>
              <a:buFont typeface="+mj-lt"/>
              <a:buAutoNum type="arabicPeriod" startAt="8"/>
            </a:pPr>
            <a:r>
              <a:rPr lang="en-US" sz="2200" dirty="0"/>
              <a:t>How do we avoid </a:t>
            </a:r>
            <a:r>
              <a:rPr lang="en-US" sz="2200" i="1" dirty="0"/>
              <a:t>“commending ourselves”</a:t>
            </a:r>
            <a:r>
              <a:rPr lang="en-US" sz="2200" dirty="0"/>
              <a:t>?  Application?</a:t>
            </a:r>
          </a:p>
          <a:p>
            <a:pPr lvl="0">
              <a:lnSpc>
                <a:spcPct val="95000"/>
              </a:lnSpc>
              <a:spcBef>
                <a:spcPts val="0"/>
              </a:spcBef>
            </a:pPr>
            <a:r>
              <a:rPr lang="en-US" sz="2200" dirty="0" smtClean="0"/>
              <a:t>It’s hard to do both.  Give glory to God!  God will take care of rest.</a:t>
            </a:r>
          </a:p>
          <a:p>
            <a:pPr lvl="0">
              <a:lnSpc>
                <a:spcPct val="95000"/>
              </a:lnSpc>
              <a:spcBef>
                <a:spcPts val="0"/>
              </a:spcBef>
            </a:pPr>
            <a:r>
              <a:rPr lang="en-US" sz="2200" b="1" i="1" dirty="0" smtClean="0"/>
              <a:t>By faith</a:t>
            </a:r>
            <a:r>
              <a:rPr lang="en-US" sz="2200" dirty="0" smtClean="0"/>
              <a:t>, </a:t>
            </a:r>
            <a:r>
              <a:rPr lang="en-US" sz="2200" b="1" i="1" dirty="0" smtClean="0"/>
              <a:t>accept</a:t>
            </a:r>
            <a:r>
              <a:rPr lang="en-US" sz="2200" dirty="0" smtClean="0"/>
              <a:t> that much of work here will go </a:t>
            </a:r>
            <a:r>
              <a:rPr lang="en-US" sz="2200" b="1" i="1" dirty="0" smtClean="0"/>
              <a:t>unpraised</a:t>
            </a:r>
            <a:r>
              <a:rPr lang="en-US" sz="2200" dirty="0" smtClean="0"/>
              <a:t> until heaven, and be </a:t>
            </a:r>
            <a:r>
              <a:rPr lang="en-US" sz="2200" b="1" i="1" dirty="0" smtClean="0"/>
              <a:t>satisfied</a:t>
            </a:r>
            <a:r>
              <a:rPr lang="en-US" sz="2200" dirty="0" smtClean="0"/>
              <a:t> with </a:t>
            </a:r>
            <a:r>
              <a:rPr lang="en-US" sz="2200" b="1" i="1" dirty="0" smtClean="0"/>
              <a:t>the Lord’s approval </a:t>
            </a:r>
            <a:r>
              <a:rPr lang="en-US" sz="2200" dirty="0" smtClean="0"/>
              <a:t>(</a:t>
            </a:r>
            <a:r>
              <a:rPr lang="en-US" sz="2200" b="1" dirty="0" smtClean="0">
                <a:solidFill>
                  <a:schemeClr val="accent1"/>
                </a:solidFill>
              </a:rPr>
              <a:t>Mat. 6:1-6; I Cor. 4:1-5; II Cor. 5:13; 13:5-7</a:t>
            </a:r>
            <a:r>
              <a:rPr lang="en-US" sz="2200" dirty="0" smtClean="0"/>
              <a:t>).</a:t>
            </a:r>
          </a:p>
          <a:p>
            <a:pPr marL="0" indent="0">
              <a:lnSpc>
                <a:spcPct val="95000"/>
              </a:lnSpc>
              <a:spcBef>
                <a:spcPts val="0"/>
              </a:spcBef>
              <a:buNone/>
            </a:pPr>
            <a:r>
              <a:rPr lang="en-US" sz="2200" i="1" dirty="0" smtClean="0"/>
              <a:t>Therefore, </a:t>
            </a:r>
            <a:r>
              <a:rPr lang="en-US" sz="2200" b="1" i="1" u="sng" dirty="0" smtClean="0"/>
              <a:t>humble</a:t>
            </a:r>
            <a:r>
              <a:rPr lang="en-US" sz="2200" b="1" i="1" dirty="0" smtClean="0"/>
              <a:t> </a:t>
            </a:r>
            <a:r>
              <a:rPr lang="en-US" sz="2200" b="1" i="1" dirty="0"/>
              <a:t>yourselves </a:t>
            </a:r>
            <a:r>
              <a:rPr lang="en-US" sz="2200" i="1" dirty="0"/>
              <a:t>under the mighty hand of God, that </a:t>
            </a:r>
            <a:r>
              <a:rPr lang="en-US" sz="2200" b="1" i="1" dirty="0"/>
              <a:t>He may exalt you </a:t>
            </a:r>
            <a:r>
              <a:rPr lang="en-US" sz="2200" b="1" i="1" u="sng" dirty="0"/>
              <a:t>in due </a:t>
            </a:r>
            <a:r>
              <a:rPr lang="en-US" sz="2200" b="1" i="1" u="sng" dirty="0" smtClean="0"/>
              <a:t>time</a:t>
            </a:r>
            <a:r>
              <a:rPr lang="en-US" sz="2200" i="1" dirty="0" smtClean="0"/>
              <a:t>. </a:t>
            </a:r>
            <a:r>
              <a:rPr lang="en-US" sz="2200" dirty="0"/>
              <a:t>(</a:t>
            </a:r>
            <a:r>
              <a:rPr lang="en-US" sz="2200" b="1" dirty="0">
                <a:solidFill>
                  <a:schemeClr val="accent1"/>
                </a:solidFill>
              </a:rPr>
              <a:t>I Peter </a:t>
            </a:r>
            <a:r>
              <a:rPr lang="en-US" sz="2200" b="1" dirty="0" smtClean="0">
                <a:solidFill>
                  <a:schemeClr val="accent1"/>
                </a:solidFill>
              </a:rPr>
              <a:t>5:6</a:t>
            </a:r>
            <a:r>
              <a:rPr lang="en-US" sz="2200" dirty="0" smtClean="0"/>
              <a:t>)</a:t>
            </a:r>
          </a:p>
          <a:p>
            <a:pPr>
              <a:lnSpc>
                <a:spcPct val="95000"/>
              </a:lnSpc>
              <a:spcBef>
                <a:spcPts val="0"/>
              </a:spcBef>
            </a:pPr>
            <a:r>
              <a:rPr lang="en-US" sz="2200" dirty="0" smtClean="0"/>
              <a:t>Must judge others according to </a:t>
            </a:r>
            <a:r>
              <a:rPr lang="en-US" sz="2200" b="1" i="1" dirty="0" smtClean="0"/>
              <a:t>God’s</a:t>
            </a:r>
            <a:r>
              <a:rPr lang="en-US" sz="2200" dirty="0" smtClean="0"/>
              <a:t> criteria, not </a:t>
            </a:r>
            <a:r>
              <a:rPr lang="en-US" sz="2200" i="1" dirty="0" smtClean="0"/>
              <a:t>“appearance”</a:t>
            </a:r>
            <a:r>
              <a:rPr lang="en-US" sz="2200" dirty="0" smtClean="0"/>
              <a:t>.</a:t>
            </a:r>
          </a:p>
        </p:txBody>
      </p:sp>
    </p:spTree>
    <p:extLst>
      <p:ext uri="{BB962C8B-B14F-4D97-AF65-F5344CB8AC3E}">
        <p14:creationId xmlns:p14="http://schemas.microsoft.com/office/powerpoint/2010/main" val="27872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Cutting off Deceivers</a:t>
            </a:r>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16 – II Corinthians </a:t>
            </a:r>
            <a:r>
              <a:rPr lang="en-US" dirty="0" smtClean="0"/>
              <a:t>11:1-15</a:t>
            </a:r>
            <a:endParaRPr lang="en-US" b="1" dirty="0">
              <a:latin typeface="Arial Black" panose="020B0A04020102020204" pitchFamily="34" charset="0"/>
            </a:endParaRPr>
          </a:p>
        </p:txBody>
      </p:sp>
    </p:spTree>
    <p:extLst>
      <p:ext uri="{BB962C8B-B14F-4D97-AF65-F5344CB8AC3E}">
        <p14:creationId xmlns:p14="http://schemas.microsoft.com/office/powerpoint/2010/main" val="37706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“Godly Jealousy”?</a:t>
            </a:r>
            <a:endParaRPr lang="en-US" i="1" dirty="0"/>
          </a:p>
        </p:txBody>
      </p:sp>
      <p:sp>
        <p:nvSpPr>
          <p:cNvPr id="3" name="Content Placeholder 2"/>
          <p:cNvSpPr>
            <a:spLocks noGrp="1"/>
          </p:cNvSpPr>
          <p:nvPr>
            <p:ph idx="1"/>
          </p:nvPr>
        </p:nvSpPr>
        <p:spPr/>
        <p:txBody>
          <a:bodyPr/>
          <a:lstStyle/>
          <a:p>
            <a:pPr marL="227013" lvl="0" indent="-227013">
              <a:buFont typeface="+mj-lt"/>
              <a:buAutoNum type="arabicPeriod"/>
            </a:pPr>
            <a:r>
              <a:rPr lang="en-US" dirty="0" smtClean="0"/>
              <a:t>How </a:t>
            </a:r>
            <a:r>
              <a:rPr lang="en-US" dirty="0"/>
              <a:t>was Paul’s </a:t>
            </a:r>
            <a:r>
              <a:rPr lang="en-US" i="1" dirty="0"/>
              <a:t>“godly jealousy”</a:t>
            </a:r>
            <a:r>
              <a:rPr lang="en-US" dirty="0"/>
              <a:t> different than any possible jealousy exhibited by the false apostles?</a:t>
            </a:r>
          </a:p>
          <a:p>
            <a:pPr marL="0" lvl="0" indent="0">
              <a:buNone/>
            </a:pPr>
            <a:r>
              <a:rPr lang="en-US" i="1" dirty="0" smtClean="0"/>
              <a:t>Oh, that you would bear with me in a little folly – and indeed you do bear with me.   For </a:t>
            </a:r>
            <a:r>
              <a:rPr lang="en-US" b="1" i="1" dirty="0" smtClean="0"/>
              <a:t>I am jealous for you with </a:t>
            </a:r>
            <a:r>
              <a:rPr lang="en-US" b="1" i="1" u="sng" dirty="0" smtClean="0"/>
              <a:t>godly jealousy</a:t>
            </a:r>
            <a:r>
              <a:rPr lang="en-US" b="1" i="1" dirty="0" smtClean="0"/>
              <a:t>. For I have betrothed you </a:t>
            </a:r>
            <a:r>
              <a:rPr lang="en-US" b="1" i="1" u="sng" dirty="0" smtClean="0"/>
              <a:t>to one husband</a:t>
            </a:r>
            <a:r>
              <a:rPr lang="en-US" i="1" dirty="0" smtClean="0"/>
              <a:t>, that I may present you as </a:t>
            </a:r>
            <a:r>
              <a:rPr lang="en-US" b="1" i="1" dirty="0" smtClean="0"/>
              <a:t>a chaste virgin </a:t>
            </a:r>
            <a:r>
              <a:rPr lang="en-US" b="1" i="1" u="sng" dirty="0" smtClean="0"/>
              <a:t>to Christ</a:t>
            </a:r>
            <a:r>
              <a:rPr lang="en-US" i="1" dirty="0" smtClean="0"/>
              <a:t>. </a:t>
            </a:r>
            <a:r>
              <a:rPr lang="en-US" dirty="0" smtClean="0"/>
              <a:t>(</a:t>
            </a:r>
            <a:r>
              <a:rPr lang="en-US" b="1" dirty="0" smtClean="0">
                <a:solidFill>
                  <a:schemeClr val="accent1"/>
                </a:solidFill>
              </a:rPr>
              <a:t>11:1-2</a:t>
            </a:r>
            <a:r>
              <a:rPr lang="en-US" dirty="0" smtClean="0"/>
              <a:t>)</a:t>
            </a:r>
          </a:p>
          <a:p>
            <a:r>
              <a:rPr lang="en-US" dirty="0" smtClean="0"/>
              <a:t>Paul was jealous for </a:t>
            </a:r>
            <a:r>
              <a:rPr lang="en-US" i="1" dirty="0" smtClean="0"/>
              <a:t>“Christ”</a:t>
            </a:r>
            <a:r>
              <a:rPr lang="en-US" dirty="0" smtClean="0"/>
              <a:t> – </a:t>
            </a:r>
            <a:r>
              <a:rPr lang="en-US" b="1" i="1" dirty="0" smtClean="0"/>
              <a:t>not</a:t>
            </a:r>
            <a:r>
              <a:rPr lang="en-US" dirty="0" smtClean="0"/>
              <a:t> himself.  They </a:t>
            </a:r>
            <a:r>
              <a:rPr lang="en-US" b="1" i="1" dirty="0" smtClean="0"/>
              <a:t>belonged</a:t>
            </a:r>
            <a:r>
              <a:rPr lang="en-US" dirty="0" smtClean="0"/>
              <a:t> to Jesus!</a:t>
            </a:r>
          </a:p>
          <a:p>
            <a:r>
              <a:rPr lang="en-US" dirty="0" smtClean="0"/>
              <a:t>He acted upon his authority as an </a:t>
            </a:r>
            <a:r>
              <a:rPr lang="en-US" i="1" dirty="0" smtClean="0"/>
              <a:t>“ambassador”</a:t>
            </a:r>
            <a:r>
              <a:rPr lang="en-US" dirty="0" smtClean="0"/>
              <a:t> for Christ (</a:t>
            </a:r>
            <a:r>
              <a:rPr lang="en-US" b="1" dirty="0" smtClean="0">
                <a:solidFill>
                  <a:schemeClr val="accent1"/>
                </a:solidFill>
              </a:rPr>
              <a:t>5:20</a:t>
            </a:r>
            <a:r>
              <a:rPr lang="en-US" dirty="0" smtClean="0"/>
              <a:t>).</a:t>
            </a:r>
          </a:p>
          <a:p>
            <a:r>
              <a:rPr lang="en-US" dirty="0" smtClean="0"/>
              <a:t>False apostles sought their </a:t>
            </a:r>
            <a:r>
              <a:rPr lang="en-US" b="1" i="1" dirty="0" smtClean="0"/>
              <a:t>own</a:t>
            </a:r>
            <a:r>
              <a:rPr lang="en-US" dirty="0" smtClean="0"/>
              <a:t> following, pocket-book, and glory (</a:t>
            </a:r>
            <a:r>
              <a:rPr lang="en-US" b="1" dirty="0" smtClean="0">
                <a:solidFill>
                  <a:schemeClr val="accent1"/>
                </a:solidFill>
              </a:rPr>
              <a:t>2:17; 11:7-12</a:t>
            </a:r>
            <a:r>
              <a:rPr lang="en-US" dirty="0" smtClean="0"/>
              <a:t>).</a:t>
            </a:r>
            <a:endParaRPr lang="en-US" dirty="0"/>
          </a:p>
        </p:txBody>
      </p:sp>
    </p:spTree>
    <p:extLst>
      <p:ext uri="{BB962C8B-B14F-4D97-AF65-F5344CB8AC3E}">
        <p14:creationId xmlns:p14="http://schemas.microsoft.com/office/powerpoint/2010/main" val="322607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Deceived, Flirtatious Virgin</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2"/>
            </a:pPr>
            <a:r>
              <a:rPr lang="en-US" sz="2200" dirty="0"/>
              <a:t>What fear of Paul had already been partially realized in the Corinthians</a:t>
            </a:r>
            <a:r>
              <a:rPr lang="en-US" sz="2200" dirty="0" smtClean="0"/>
              <a:t>?</a:t>
            </a:r>
          </a:p>
          <a:p>
            <a:pPr marL="0" lvl="0" indent="0">
              <a:lnSpc>
                <a:spcPct val="90000"/>
              </a:lnSpc>
              <a:spcBef>
                <a:spcPts val="0"/>
              </a:spcBef>
              <a:buNone/>
            </a:pPr>
            <a:r>
              <a:rPr lang="en-US" sz="2200" i="1" dirty="0" smtClean="0"/>
              <a:t>For </a:t>
            </a:r>
            <a:r>
              <a:rPr lang="en-US" sz="2200" i="1" dirty="0"/>
              <a:t>I am jealous for you with godly jealousy. For I have betrothed you to one husband, that I may present you </a:t>
            </a:r>
            <a:r>
              <a:rPr lang="en-US" sz="2200" b="1" i="1" dirty="0"/>
              <a:t>as a </a:t>
            </a:r>
            <a:r>
              <a:rPr lang="en-US" sz="2200" b="1" i="1" u="sng" dirty="0"/>
              <a:t>chaste</a:t>
            </a:r>
            <a:r>
              <a:rPr lang="en-US" sz="2200" b="1" i="1" dirty="0"/>
              <a:t> virgin </a:t>
            </a:r>
            <a:r>
              <a:rPr lang="en-US" sz="2200" i="1" dirty="0"/>
              <a:t>to Christ</a:t>
            </a:r>
            <a:r>
              <a:rPr lang="en-US" sz="2200" i="1" dirty="0" smtClean="0"/>
              <a:t>.  </a:t>
            </a:r>
            <a:r>
              <a:rPr lang="en-US" sz="2200" b="1" i="1" dirty="0" smtClean="0"/>
              <a:t>But </a:t>
            </a:r>
            <a:r>
              <a:rPr lang="en-US" sz="2200" b="1" i="1" dirty="0"/>
              <a:t>I fear, lest somehow, </a:t>
            </a:r>
            <a:r>
              <a:rPr lang="en-US" sz="2200" b="1" i="1" u="sng" dirty="0"/>
              <a:t>as the serpent deceived Eve by his craftiness</a:t>
            </a:r>
            <a:r>
              <a:rPr lang="en-US" sz="2200" i="1" dirty="0"/>
              <a:t>, </a:t>
            </a:r>
            <a:r>
              <a:rPr lang="en-US" sz="2200" b="1" i="1" dirty="0"/>
              <a:t>so your </a:t>
            </a:r>
            <a:r>
              <a:rPr lang="en-US" sz="2200" b="1" i="1" u="sng" dirty="0"/>
              <a:t>minds may be corrupted</a:t>
            </a:r>
            <a:r>
              <a:rPr lang="en-US" sz="2200" b="1" i="1" dirty="0"/>
              <a:t> from the simplicity that is in Christ</a:t>
            </a:r>
            <a:r>
              <a:rPr lang="en-US" sz="2200" i="1" dirty="0" smtClean="0"/>
              <a:t>.  For </a:t>
            </a:r>
            <a:r>
              <a:rPr lang="en-US" sz="2200" i="1" dirty="0"/>
              <a:t>if he who comes preaches </a:t>
            </a:r>
            <a:r>
              <a:rPr lang="en-US" sz="2200" b="1" i="1" dirty="0"/>
              <a:t>another </a:t>
            </a:r>
            <a:r>
              <a:rPr lang="en-US" sz="2200" b="1" i="1" u="sng" dirty="0"/>
              <a:t>Jesus</a:t>
            </a:r>
            <a:r>
              <a:rPr lang="en-US" sz="2200" b="1" i="1" dirty="0"/>
              <a:t> </a:t>
            </a:r>
            <a:r>
              <a:rPr lang="en-US" sz="2200" i="1" dirty="0"/>
              <a:t>whom we have not preached, or if you receive </a:t>
            </a:r>
            <a:r>
              <a:rPr lang="en-US" sz="2200" b="1" i="1" dirty="0"/>
              <a:t>a different </a:t>
            </a:r>
            <a:r>
              <a:rPr lang="en-US" sz="2200" b="1" i="1" u="sng" dirty="0"/>
              <a:t>spirit</a:t>
            </a:r>
            <a:r>
              <a:rPr lang="en-US" sz="2200" b="1" i="1" dirty="0"/>
              <a:t> </a:t>
            </a:r>
            <a:r>
              <a:rPr lang="en-US" sz="2200" i="1" dirty="0"/>
              <a:t>which you have not received, or </a:t>
            </a:r>
            <a:r>
              <a:rPr lang="en-US" sz="2200" b="1" i="1" dirty="0"/>
              <a:t>a different </a:t>
            </a:r>
            <a:r>
              <a:rPr lang="en-US" sz="2200" b="1" i="1" u="sng" dirty="0"/>
              <a:t>gospel</a:t>
            </a:r>
            <a:r>
              <a:rPr lang="en-US" sz="2200" b="1" i="1" dirty="0"/>
              <a:t> </a:t>
            </a:r>
            <a:r>
              <a:rPr lang="en-US" sz="2200" i="1" dirty="0"/>
              <a:t>which you have not </a:t>
            </a:r>
            <a:r>
              <a:rPr lang="en-US" sz="2200" i="1" dirty="0" smtClean="0"/>
              <a:t>accepted – </a:t>
            </a:r>
            <a:r>
              <a:rPr lang="en-US" sz="2200" b="1" i="1" dirty="0" smtClean="0"/>
              <a:t>you </a:t>
            </a:r>
            <a:r>
              <a:rPr lang="en-US" sz="2200" b="1" i="1" dirty="0"/>
              <a:t>may well put up with it</a:t>
            </a:r>
            <a:r>
              <a:rPr lang="en-US" sz="2200" i="1" dirty="0"/>
              <a:t>!</a:t>
            </a:r>
            <a:r>
              <a:rPr lang="en-US" sz="2200" dirty="0"/>
              <a:t> </a:t>
            </a:r>
            <a:r>
              <a:rPr lang="en-US" sz="2200" dirty="0" smtClean="0"/>
              <a:t>(</a:t>
            </a:r>
            <a:r>
              <a:rPr lang="en-US" sz="2200" b="1" dirty="0" smtClean="0">
                <a:solidFill>
                  <a:schemeClr val="accent1"/>
                </a:solidFill>
              </a:rPr>
              <a:t>11:2-4</a:t>
            </a:r>
            <a:r>
              <a:rPr lang="en-US" sz="2200" dirty="0" smtClean="0"/>
              <a:t>)</a:t>
            </a:r>
            <a:endParaRPr lang="en-US" sz="2200" dirty="0"/>
          </a:p>
          <a:p>
            <a:pPr lvl="0">
              <a:lnSpc>
                <a:spcPct val="90000"/>
              </a:lnSpc>
              <a:spcBef>
                <a:spcPts val="0"/>
              </a:spcBef>
            </a:pPr>
            <a:r>
              <a:rPr lang="en-US" sz="2200" dirty="0" smtClean="0"/>
              <a:t>The Corinthians had been </a:t>
            </a:r>
            <a:r>
              <a:rPr lang="en-US" sz="2200" i="1" dirty="0" smtClean="0"/>
              <a:t>“deceived”</a:t>
            </a:r>
            <a:r>
              <a:rPr lang="en-US" sz="2200" dirty="0" smtClean="0"/>
              <a:t> by </a:t>
            </a:r>
            <a:r>
              <a:rPr lang="en-US" sz="2200" i="1" dirty="0" smtClean="0"/>
              <a:t>“crafty”</a:t>
            </a:r>
            <a:r>
              <a:rPr lang="en-US" sz="2200" dirty="0" smtClean="0"/>
              <a:t> </a:t>
            </a:r>
            <a:r>
              <a:rPr lang="en-US" sz="2200" b="1" i="1" dirty="0" smtClean="0"/>
              <a:t>error</a:t>
            </a:r>
            <a:r>
              <a:rPr lang="en-US" sz="2200" dirty="0" smtClean="0"/>
              <a:t>.  They had </a:t>
            </a:r>
            <a:r>
              <a:rPr lang="en-US" sz="2200" b="1" i="1" dirty="0" smtClean="0"/>
              <a:t>proven</a:t>
            </a:r>
            <a:r>
              <a:rPr lang="en-US" sz="2200" dirty="0" smtClean="0"/>
              <a:t> themselves </a:t>
            </a:r>
            <a:r>
              <a:rPr lang="en-US" sz="2200" b="1" i="1" u="sng" dirty="0" smtClean="0"/>
              <a:t>too</a:t>
            </a:r>
            <a:r>
              <a:rPr lang="en-US" sz="2200" dirty="0" smtClean="0"/>
              <a:t> </a:t>
            </a:r>
            <a:r>
              <a:rPr lang="en-US" sz="2200" b="1" i="1" dirty="0" smtClean="0"/>
              <a:t>patient</a:t>
            </a:r>
            <a:r>
              <a:rPr lang="en-US" sz="2200" dirty="0" smtClean="0"/>
              <a:t> with </a:t>
            </a:r>
            <a:r>
              <a:rPr lang="en-US" sz="2200" b="1" i="1" dirty="0" smtClean="0"/>
              <a:t>false</a:t>
            </a:r>
            <a:r>
              <a:rPr lang="en-US" sz="2200" dirty="0" smtClean="0"/>
              <a:t> teachers!</a:t>
            </a:r>
          </a:p>
          <a:p>
            <a:pPr lvl="0">
              <a:lnSpc>
                <a:spcPct val="90000"/>
              </a:lnSpc>
              <a:spcBef>
                <a:spcPts val="0"/>
              </a:spcBef>
            </a:pPr>
            <a:r>
              <a:rPr lang="en-US" sz="2200" b="1" dirty="0" smtClean="0"/>
              <a:t>Lesson:</a:t>
            </a:r>
            <a:r>
              <a:rPr lang="en-US" sz="2200" dirty="0" smtClean="0"/>
              <a:t>  Just because someone </a:t>
            </a:r>
            <a:r>
              <a:rPr lang="en-US" sz="2200" b="1" i="1" dirty="0" smtClean="0"/>
              <a:t>claims</a:t>
            </a:r>
            <a:r>
              <a:rPr lang="en-US" sz="2200" dirty="0" smtClean="0"/>
              <a:t> to </a:t>
            </a:r>
            <a:r>
              <a:rPr lang="en-US" sz="2200" i="1" dirty="0" smtClean="0"/>
              <a:t>“preach Jesus”</a:t>
            </a:r>
            <a:r>
              <a:rPr lang="en-US" sz="2200" dirty="0" smtClean="0"/>
              <a:t>, offer a godly </a:t>
            </a:r>
            <a:r>
              <a:rPr lang="en-US" sz="2200" i="1" dirty="0" smtClean="0"/>
              <a:t>“spirit”</a:t>
            </a:r>
            <a:r>
              <a:rPr lang="en-US" sz="2200" dirty="0" smtClean="0"/>
              <a:t> or the Bible </a:t>
            </a:r>
            <a:r>
              <a:rPr lang="en-US" sz="2200" i="1" dirty="0" smtClean="0"/>
              <a:t>“gospel”</a:t>
            </a:r>
            <a:r>
              <a:rPr lang="en-US" sz="2200" dirty="0" smtClean="0"/>
              <a:t>, it can still be </a:t>
            </a:r>
            <a:r>
              <a:rPr lang="en-US" sz="2200" b="1" i="1" dirty="0" smtClean="0"/>
              <a:t>damnably</a:t>
            </a:r>
            <a:r>
              <a:rPr lang="en-US" sz="2200" dirty="0" smtClean="0"/>
              <a:t> wrong (</a:t>
            </a:r>
            <a:r>
              <a:rPr lang="en-US" sz="2200" b="1" dirty="0" smtClean="0">
                <a:solidFill>
                  <a:schemeClr val="accent1"/>
                </a:solidFill>
              </a:rPr>
              <a:t>6:1</a:t>
            </a:r>
            <a:r>
              <a:rPr lang="en-US" sz="2200" dirty="0" smtClean="0"/>
              <a:t>)!</a:t>
            </a:r>
          </a:p>
          <a:p>
            <a:pPr lvl="0">
              <a:lnSpc>
                <a:spcPct val="90000"/>
              </a:lnSpc>
              <a:spcBef>
                <a:spcPts val="0"/>
              </a:spcBef>
            </a:pPr>
            <a:r>
              <a:rPr lang="en-US" sz="2200" dirty="0" smtClean="0"/>
              <a:t>Not </a:t>
            </a:r>
            <a:r>
              <a:rPr lang="en-US" sz="2200" b="1" i="1" dirty="0" smtClean="0"/>
              <a:t>every</a:t>
            </a:r>
            <a:r>
              <a:rPr lang="en-US" sz="2200" dirty="0" smtClean="0"/>
              <a:t> Jesus, spirit, and gospel are </a:t>
            </a:r>
            <a:r>
              <a:rPr lang="en-US" sz="2200" b="1" i="1" dirty="0" smtClean="0"/>
              <a:t>equal</a:t>
            </a:r>
            <a:r>
              <a:rPr lang="en-US" sz="2200" dirty="0" smtClean="0"/>
              <a:t>!  Must test </a:t>
            </a:r>
            <a:r>
              <a:rPr lang="en-US" sz="2200" i="1" dirty="0" smtClean="0"/>
              <a:t>“spirits”</a:t>
            </a:r>
            <a:r>
              <a:rPr lang="en-US" sz="2200" dirty="0" smtClean="0"/>
              <a:t> (</a:t>
            </a:r>
            <a:r>
              <a:rPr lang="en-US" sz="2200" b="1" dirty="0" smtClean="0">
                <a:solidFill>
                  <a:schemeClr val="accent1"/>
                </a:solidFill>
              </a:rPr>
              <a:t>I Jn.4:1</a:t>
            </a:r>
            <a:r>
              <a:rPr lang="en-US" sz="2200" dirty="0" smtClean="0"/>
              <a:t>)!</a:t>
            </a:r>
            <a:endParaRPr lang="en-US" sz="2200" dirty="0"/>
          </a:p>
        </p:txBody>
      </p:sp>
    </p:spTree>
    <p:extLst>
      <p:ext uri="{BB962C8B-B14F-4D97-AF65-F5344CB8AC3E}">
        <p14:creationId xmlns:p14="http://schemas.microsoft.com/office/powerpoint/2010/main" val="1429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“Most </a:t>
            </a:r>
            <a:r>
              <a:rPr lang="en-US" i="1" dirty="0"/>
              <a:t>eminent apostles</a:t>
            </a:r>
            <a:r>
              <a:rPr lang="en-US" i="1" dirty="0" smtClean="0"/>
              <a:t>”?</a:t>
            </a:r>
            <a:endParaRPr lang="en-US" dirty="0"/>
          </a:p>
        </p:txBody>
      </p:sp>
      <p:sp>
        <p:nvSpPr>
          <p:cNvPr id="3" name="Content Placeholder 2"/>
          <p:cNvSpPr>
            <a:spLocks noGrp="1"/>
          </p:cNvSpPr>
          <p:nvPr>
            <p:ph idx="1"/>
          </p:nvPr>
        </p:nvSpPr>
        <p:spPr/>
        <p:txBody>
          <a:bodyPr/>
          <a:lstStyle/>
          <a:p>
            <a:pPr marL="0" lvl="0" indent="0">
              <a:buNone/>
            </a:pPr>
            <a:r>
              <a:rPr lang="en-US" i="1" dirty="0" smtClean="0"/>
              <a:t>For </a:t>
            </a:r>
            <a:r>
              <a:rPr lang="en-US" i="1" dirty="0"/>
              <a:t>I consider that </a:t>
            </a:r>
            <a:r>
              <a:rPr lang="en-US" b="1" i="1" dirty="0"/>
              <a:t>I am </a:t>
            </a:r>
            <a:r>
              <a:rPr lang="en-US" b="1" i="1" u="sng" dirty="0"/>
              <a:t>not at all inferior</a:t>
            </a:r>
            <a:r>
              <a:rPr lang="en-US" b="1" i="1" dirty="0"/>
              <a:t> to the most eminent </a:t>
            </a:r>
            <a:r>
              <a:rPr lang="en-US" b="1" i="1" u="sng" dirty="0"/>
              <a:t>apostles</a:t>
            </a:r>
            <a:r>
              <a:rPr lang="en-US" i="1" dirty="0"/>
              <a:t>.</a:t>
            </a:r>
            <a:r>
              <a:rPr lang="en-US" dirty="0"/>
              <a:t> </a:t>
            </a:r>
            <a:r>
              <a:rPr lang="en-US" dirty="0" smtClean="0"/>
              <a:t>(</a:t>
            </a:r>
            <a:r>
              <a:rPr lang="en-US" b="1" dirty="0" smtClean="0">
                <a:solidFill>
                  <a:schemeClr val="accent1"/>
                </a:solidFill>
              </a:rPr>
              <a:t>11:5</a:t>
            </a:r>
            <a:r>
              <a:rPr lang="en-US" dirty="0" smtClean="0"/>
              <a:t>)</a:t>
            </a:r>
            <a:endParaRPr lang="en-US" dirty="0"/>
          </a:p>
          <a:p>
            <a:pPr marL="227013" lvl="0" indent="-227013">
              <a:buFont typeface="+mj-lt"/>
              <a:buAutoNum type="arabicPeriod" startAt="3"/>
            </a:pPr>
            <a:r>
              <a:rPr lang="en-US" dirty="0" smtClean="0"/>
              <a:t>Who </a:t>
            </a:r>
            <a:r>
              <a:rPr lang="en-US" dirty="0"/>
              <a:t>are the </a:t>
            </a:r>
            <a:r>
              <a:rPr lang="en-US" i="1" dirty="0"/>
              <a:t>“chief apostles”</a:t>
            </a:r>
            <a:r>
              <a:rPr lang="en-US" dirty="0"/>
              <a:t> or </a:t>
            </a:r>
            <a:r>
              <a:rPr lang="en-US" i="1" dirty="0"/>
              <a:t>“most eminent apostles”</a:t>
            </a:r>
            <a:r>
              <a:rPr lang="en-US" dirty="0"/>
              <a:t> of verse 5?  Was Paul comparing himself to Peter, James, John, or other apostles of the Lord (compare to, </a:t>
            </a:r>
            <a:r>
              <a:rPr lang="en-US" b="1" dirty="0">
                <a:solidFill>
                  <a:schemeClr val="accent1"/>
                </a:solidFill>
              </a:rPr>
              <a:t>Galatians 2:2, 9</a:t>
            </a:r>
            <a:r>
              <a:rPr lang="en-US" dirty="0" smtClean="0"/>
              <a:t>)?</a:t>
            </a:r>
          </a:p>
          <a:p>
            <a:r>
              <a:rPr lang="en-US" dirty="0" smtClean="0"/>
              <a:t>No. Context is wholly negative toward these </a:t>
            </a:r>
            <a:r>
              <a:rPr lang="en-US" b="1" i="1" dirty="0" smtClean="0"/>
              <a:t>self-proclaimed</a:t>
            </a:r>
            <a:r>
              <a:rPr lang="en-US" dirty="0" smtClean="0"/>
              <a:t> apostles.</a:t>
            </a:r>
          </a:p>
          <a:p>
            <a:pPr marL="0" lvl="0" indent="0">
              <a:buNone/>
            </a:pPr>
            <a:r>
              <a:rPr lang="en-US" i="1" dirty="0" smtClean="0"/>
              <a:t>For </a:t>
            </a:r>
            <a:r>
              <a:rPr lang="en-US" i="1" dirty="0"/>
              <a:t>such are </a:t>
            </a:r>
            <a:r>
              <a:rPr lang="en-US" b="1" i="1" u="sng" dirty="0"/>
              <a:t>false</a:t>
            </a:r>
            <a:r>
              <a:rPr lang="en-US" b="1" i="1" dirty="0"/>
              <a:t> apostles</a:t>
            </a:r>
            <a:r>
              <a:rPr lang="en-US" i="1" dirty="0"/>
              <a:t>, </a:t>
            </a:r>
            <a:r>
              <a:rPr lang="en-US" b="1" i="1" dirty="0"/>
              <a:t>deceitful</a:t>
            </a:r>
            <a:r>
              <a:rPr lang="en-US" i="1" dirty="0"/>
              <a:t> workers, </a:t>
            </a:r>
            <a:r>
              <a:rPr lang="en-US" b="1" i="1" dirty="0"/>
              <a:t>transforming themselves </a:t>
            </a:r>
            <a:r>
              <a:rPr lang="en-US" b="1" i="1" u="sng" dirty="0"/>
              <a:t>into</a:t>
            </a:r>
            <a:r>
              <a:rPr lang="en-US" b="1" i="1" dirty="0"/>
              <a:t> apostles of Christ</a:t>
            </a:r>
            <a:r>
              <a:rPr lang="en-US" i="1" dirty="0"/>
              <a:t>. </a:t>
            </a:r>
            <a:r>
              <a:rPr lang="en-US" dirty="0" smtClean="0"/>
              <a:t>(</a:t>
            </a:r>
            <a:r>
              <a:rPr lang="en-US" b="1" dirty="0" smtClean="0">
                <a:solidFill>
                  <a:schemeClr val="accent1"/>
                </a:solidFill>
              </a:rPr>
              <a:t>11:13</a:t>
            </a:r>
            <a:r>
              <a:rPr lang="en-US" dirty="0" smtClean="0"/>
              <a:t>)</a:t>
            </a:r>
          </a:p>
          <a:p>
            <a:r>
              <a:rPr lang="en-US" dirty="0" smtClean="0"/>
              <a:t>Paul is using some light sarcasm as he </a:t>
            </a:r>
            <a:r>
              <a:rPr lang="en-US" b="1" i="1" dirty="0" smtClean="0"/>
              <a:t>acknowledges</a:t>
            </a:r>
            <a:r>
              <a:rPr lang="en-US" dirty="0" smtClean="0"/>
              <a:t> their claim, while clearly </a:t>
            </a:r>
            <a:r>
              <a:rPr lang="en-US" b="1" i="1" dirty="0" smtClean="0"/>
              <a:t>disputing</a:t>
            </a:r>
            <a:r>
              <a:rPr lang="en-US" dirty="0" smtClean="0"/>
              <a:t> it.</a:t>
            </a:r>
            <a:endParaRPr lang="en-US" dirty="0"/>
          </a:p>
        </p:txBody>
      </p:sp>
    </p:spTree>
    <p:extLst>
      <p:ext uri="{BB962C8B-B14F-4D97-AF65-F5344CB8AC3E}">
        <p14:creationId xmlns:p14="http://schemas.microsoft.com/office/powerpoint/2010/main" val="9288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“Trained in Knowledge”</a:t>
            </a:r>
            <a:endParaRPr lang="en-US" i="1" dirty="0"/>
          </a:p>
        </p:txBody>
      </p:sp>
      <p:sp>
        <p:nvSpPr>
          <p:cNvPr id="3" name="Content Placeholder 2"/>
          <p:cNvSpPr>
            <a:spLocks noGrp="1"/>
          </p:cNvSpPr>
          <p:nvPr>
            <p:ph idx="1"/>
          </p:nvPr>
        </p:nvSpPr>
        <p:spPr/>
        <p:txBody>
          <a:bodyPr/>
          <a:lstStyle/>
          <a:p>
            <a:pPr marL="227013" lvl="0" indent="-227013">
              <a:lnSpc>
                <a:spcPct val="85000"/>
              </a:lnSpc>
              <a:spcBef>
                <a:spcPts val="0"/>
              </a:spcBef>
              <a:buFont typeface="+mj-lt"/>
              <a:buAutoNum type="arabicPeriod" startAt="4"/>
            </a:pPr>
            <a:r>
              <a:rPr lang="en-US" sz="2000" dirty="0" smtClean="0"/>
              <a:t>In </a:t>
            </a:r>
            <a:r>
              <a:rPr lang="en-US" sz="2000" dirty="0"/>
              <a:t>what 2 ways mentioned here, was Paul evidently charged as being </a:t>
            </a:r>
            <a:r>
              <a:rPr lang="en-US" sz="2000" i="1" dirty="0"/>
              <a:t>“inferior”</a:t>
            </a:r>
            <a:r>
              <a:rPr lang="en-US" sz="2000" dirty="0"/>
              <a:t> to these apostles?  How does he answer the first charge</a:t>
            </a:r>
            <a:r>
              <a:rPr lang="en-US" sz="2000" dirty="0" smtClean="0"/>
              <a:t>?</a:t>
            </a:r>
          </a:p>
          <a:p>
            <a:pPr marL="0" lvl="0" indent="0">
              <a:lnSpc>
                <a:spcPct val="85000"/>
              </a:lnSpc>
              <a:spcBef>
                <a:spcPts val="0"/>
              </a:spcBef>
              <a:buNone/>
            </a:pPr>
            <a:r>
              <a:rPr lang="en-US" sz="2000" b="1" i="1" dirty="0" smtClean="0"/>
              <a:t>Even though I am </a:t>
            </a:r>
            <a:r>
              <a:rPr lang="en-US" sz="2000" b="1" i="1" baseline="30000" dirty="0" smtClean="0">
                <a:solidFill>
                  <a:schemeClr val="accent1"/>
                </a:solidFill>
              </a:rPr>
              <a:t>1</a:t>
            </a:r>
            <a:r>
              <a:rPr lang="en-US" sz="2000" b="1" i="1" u="sng" dirty="0" smtClean="0"/>
              <a:t>untrained in speech</a:t>
            </a:r>
            <a:r>
              <a:rPr lang="en-US" sz="2000" b="1" i="1" dirty="0" smtClean="0"/>
              <a:t>, yet I am </a:t>
            </a:r>
            <a:r>
              <a:rPr lang="en-US" sz="2000" b="1" i="1" u="sng" dirty="0" smtClean="0"/>
              <a:t>not in knowledge</a:t>
            </a:r>
            <a:r>
              <a:rPr lang="en-US" sz="2000" i="1" dirty="0" smtClean="0"/>
              <a:t>. But we have been thoroughly manifested among you in all things.  Did I commit sin in humbling myself that you might be exalted, </a:t>
            </a:r>
            <a:r>
              <a:rPr lang="en-US" sz="2000" b="1" i="1" dirty="0" smtClean="0"/>
              <a:t>because I </a:t>
            </a:r>
            <a:r>
              <a:rPr lang="en-US" sz="2000" b="1" i="1" baseline="30000" dirty="0">
                <a:solidFill>
                  <a:schemeClr val="accent1"/>
                </a:solidFill>
              </a:rPr>
              <a:t>2</a:t>
            </a:r>
            <a:r>
              <a:rPr lang="en-US" sz="2000" b="1" i="1" dirty="0" smtClean="0"/>
              <a:t>preached the gospel of God to you </a:t>
            </a:r>
            <a:r>
              <a:rPr lang="en-US" sz="2000" b="1" i="1" u="sng" dirty="0" smtClean="0"/>
              <a:t>free of charge</a:t>
            </a:r>
            <a:r>
              <a:rPr lang="en-US" sz="2000" i="1" dirty="0" smtClean="0"/>
              <a:t>?  </a:t>
            </a:r>
            <a:r>
              <a:rPr lang="en-US" sz="2000" b="1" i="1" dirty="0" smtClean="0"/>
              <a:t>I robbed </a:t>
            </a:r>
            <a:r>
              <a:rPr lang="en-US" sz="2000" b="1" i="1" u="sng" dirty="0" smtClean="0"/>
              <a:t>other churches</a:t>
            </a:r>
            <a:r>
              <a:rPr lang="en-US" sz="2000" b="1" i="1" dirty="0" smtClean="0"/>
              <a:t>, </a:t>
            </a:r>
            <a:r>
              <a:rPr lang="en-US" sz="2000" b="1" i="1" u="sng" dirty="0" smtClean="0"/>
              <a:t>taking</a:t>
            </a:r>
            <a:r>
              <a:rPr lang="en-US" sz="2000" b="1" i="1" dirty="0" smtClean="0"/>
              <a:t> wages </a:t>
            </a:r>
            <a:r>
              <a:rPr lang="en-US" sz="2000" b="1" i="1" u="sng" dirty="0" smtClean="0"/>
              <a:t>from them</a:t>
            </a:r>
            <a:r>
              <a:rPr lang="en-US" sz="2000" b="1" i="1" dirty="0" smtClean="0"/>
              <a:t> to minister </a:t>
            </a:r>
            <a:r>
              <a:rPr lang="en-US" sz="2000" b="1" i="1" u="sng" dirty="0" smtClean="0"/>
              <a:t>to you</a:t>
            </a:r>
            <a:r>
              <a:rPr lang="en-US" sz="2000" i="1" dirty="0" smtClean="0"/>
              <a:t>. </a:t>
            </a:r>
            <a:r>
              <a:rPr lang="en-US" sz="2000" dirty="0" smtClean="0"/>
              <a:t>(</a:t>
            </a:r>
            <a:r>
              <a:rPr lang="en-US" sz="2000" b="1" dirty="0" smtClean="0">
                <a:solidFill>
                  <a:schemeClr val="accent1"/>
                </a:solidFill>
              </a:rPr>
              <a:t>11:6-8</a:t>
            </a:r>
            <a:r>
              <a:rPr lang="en-US" sz="2000" dirty="0" smtClean="0"/>
              <a:t>)</a:t>
            </a:r>
          </a:p>
          <a:p>
            <a:pPr lvl="0">
              <a:lnSpc>
                <a:spcPct val="85000"/>
              </a:lnSpc>
              <a:spcBef>
                <a:spcPts val="0"/>
              </a:spcBef>
            </a:pPr>
            <a:r>
              <a:rPr lang="en-US" sz="2000" dirty="0" smtClean="0"/>
              <a:t>His </a:t>
            </a:r>
            <a:r>
              <a:rPr lang="en-US" sz="2000" i="1" dirty="0" smtClean="0"/>
              <a:t>“speech”</a:t>
            </a:r>
            <a:r>
              <a:rPr lang="en-US" sz="2000" dirty="0" smtClean="0"/>
              <a:t> was not important compared to what he </a:t>
            </a:r>
            <a:r>
              <a:rPr lang="en-US" sz="2000" i="1" dirty="0" smtClean="0"/>
              <a:t>“knew”</a:t>
            </a:r>
            <a:r>
              <a:rPr lang="en-US" sz="2000" dirty="0" smtClean="0"/>
              <a:t>.</a:t>
            </a:r>
          </a:p>
          <a:p>
            <a:pPr lvl="0">
              <a:lnSpc>
                <a:spcPct val="85000"/>
              </a:lnSpc>
              <a:spcBef>
                <a:spcPts val="0"/>
              </a:spcBef>
            </a:pPr>
            <a:r>
              <a:rPr lang="en-US" sz="2000" b="1" dirty="0" smtClean="0"/>
              <a:t>Lesson #1:</a:t>
            </a:r>
            <a:r>
              <a:rPr lang="en-US" sz="2000" dirty="0" smtClean="0"/>
              <a:t> Teachers bear a burden to make their teaching as </a:t>
            </a:r>
            <a:r>
              <a:rPr lang="en-US" sz="2000" i="1" dirty="0"/>
              <a:t>“salty”</a:t>
            </a:r>
            <a:r>
              <a:rPr lang="en-US" sz="2000" dirty="0"/>
              <a:t> </a:t>
            </a:r>
            <a:r>
              <a:rPr lang="en-US" sz="2000" dirty="0" smtClean="0"/>
              <a:t>and </a:t>
            </a:r>
            <a:r>
              <a:rPr lang="en-US" sz="2000" i="1" dirty="0" smtClean="0"/>
              <a:t>“gracious”</a:t>
            </a:r>
            <a:r>
              <a:rPr lang="en-US" sz="2000" dirty="0" smtClean="0"/>
              <a:t> as possible (</a:t>
            </a:r>
            <a:r>
              <a:rPr lang="en-US" sz="2000" b="1" dirty="0" smtClean="0">
                <a:solidFill>
                  <a:schemeClr val="accent1"/>
                </a:solidFill>
              </a:rPr>
              <a:t>I Cor. 9:19-23; Col. 4:6; I Pet. 3:15</a:t>
            </a:r>
            <a:r>
              <a:rPr lang="en-US" sz="2000" dirty="0" smtClean="0"/>
              <a:t>).</a:t>
            </a:r>
          </a:p>
          <a:p>
            <a:pPr lvl="0">
              <a:lnSpc>
                <a:spcPct val="85000"/>
              </a:lnSpc>
              <a:spcBef>
                <a:spcPts val="0"/>
              </a:spcBef>
            </a:pPr>
            <a:r>
              <a:rPr lang="en-US" sz="2000" b="1" dirty="0" smtClean="0"/>
              <a:t>Lesson #2:</a:t>
            </a:r>
            <a:r>
              <a:rPr lang="en-US" sz="2000" dirty="0" smtClean="0"/>
              <a:t> Students ultimately bear the final burden to sift through any possible stammering to find the </a:t>
            </a:r>
            <a:r>
              <a:rPr lang="en-US" sz="2000" i="1" dirty="0" smtClean="0"/>
              <a:t>“knowledge”</a:t>
            </a:r>
            <a:r>
              <a:rPr lang="en-US" sz="2000" dirty="0"/>
              <a:t> </a:t>
            </a:r>
            <a:r>
              <a:rPr lang="en-US" sz="2000" dirty="0" smtClean="0"/>
              <a:t>regardless of </a:t>
            </a:r>
            <a:r>
              <a:rPr lang="en-US" sz="2000" i="1" dirty="0" smtClean="0"/>
              <a:t>“speech”</a:t>
            </a:r>
            <a:r>
              <a:rPr lang="en-US" sz="2000" dirty="0" smtClean="0"/>
              <a:t>.</a:t>
            </a:r>
          </a:p>
          <a:p>
            <a:pPr lvl="0">
              <a:lnSpc>
                <a:spcPct val="85000"/>
              </a:lnSpc>
              <a:spcBef>
                <a:spcPts val="0"/>
              </a:spcBef>
            </a:pPr>
            <a:r>
              <a:rPr lang="en-US" sz="2000" dirty="0" smtClean="0"/>
              <a:t>Both parties </a:t>
            </a:r>
            <a:r>
              <a:rPr lang="en-US" sz="2000" b="1" i="1" dirty="0" smtClean="0"/>
              <a:t>share</a:t>
            </a:r>
            <a:r>
              <a:rPr lang="en-US" sz="2000" dirty="0" smtClean="0"/>
              <a:t> responsibility.  Not one </a:t>
            </a:r>
            <a:r>
              <a:rPr lang="en-US" sz="2000" b="1" i="1" dirty="0" smtClean="0"/>
              <a:t>or</a:t>
            </a:r>
            <a:r>
              <a:rPr lang="en-US" sz="2000" dirty="0" smtClean="0"/>
              <a:t> the other.</a:t>
            </a:r>
          </a:p>
          <a:p>
            <a:pPr lvl="0">
              <a:lnSpc>
                <a:spcPct val="85000"/>
              </a:lnSpc>
              <a:spcBef>
                <a:spcPts val="0"/>
              </a:spcBef>
            </a:pPr>
            <a:r>
              <a:rPr lang="en-US" sz="2000" dirty="0" smtClean="0"/>
              <a:t>Corinthians may have felt insulted Paul took pay from others (</a:t>
            </a:r>
            <a:r>
              <a:rPr lang="en-US" sz="2000" b="1" dirty="0" smtClean="0">
                <a:solidFill>
                  <a:schemeClr val="accent1"/>
                </a:solidFill>
              </a:rPr>
              <a:t>12:13</a:t>
            </a:r>
            <a:r>
              <a:rPr lang="en-US" sz="2000" dirty="0" smtClean="0"/>
              <a:t>).</a:t>
            </a:r>
          </a:p>
          <a:p>
            <a:pPr lvl="0">
              <a:lnSpc>
                <a:spcPct val="85000"/>
              </a:lnSpc>
              <a:spcBef>
                <a:spcPts val="0"/>
              </a:spcBef>
            </a:pPr>
            <a:r>
              <a:rPr lang="en-US" sz="2000" dirty="0" smtClean="0"/>
              <a:t>If anyone was mistreated, it was the Macedonians Paul </a:t>
            </a:r>
            <a:r>
              <a:rPr lang="en-US" sz="2000" i="1" dirty="0" smtClean="0"/>
              <a:t>“robbed”</a:t>
            </a:r>
            <a:r>
              <a:rPr lang="en-US" sz="2000" dirty="0" smtClean="0"/>
              <a:t>, not Corinthians!</a:t>
            </a:r>
            <a:endParaRPr lang="en-US" sz="2000" dirty="0"/>
          </a:p>
        </p:txBody>
      </p:sp>
    </p:spTree>
    <p:extLst>
      <p:ext uri="{BB962C8B-B14F-4D97-AF65-F5344CB8AC3E}">
        <p14:creationId xmlns:p14="http://schemas.microsoft.com/office/powerpoint/2010/main" val="11120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i="1" dirty="0" smtClean="0"/>
              <a:t>“If food makes my brother stumble”</a:t>
            </a:r>
            <a:endParaRPr lang="en-US" sz="4700"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5"/>
            </a:pPr>
            <a:r>
              <a:rPr lang="en-US" sz="2200" dirty="0"/>
              <a:t>Why did Paul </a:t>
            </a:r>
            <a:r>
              <a:rPr lang="en-US" sz="2200" b="1" i="1" dirty="0"/>
              <a:t>not</a:t>
            </a:r>
            <a:r>
              <a:rPr lang="en-US" sz="2200" dirty="0"/>
              <a:t> ask support from the Corinthians</a:t>
            </a:r>
            <a:r>
              <a:rPr lang="en-US" sz="2200" dirty="0" smtClean="0"/>
              <a:t>?</a:t>
            </a:r>
          </a:p>
          <a:p>
            <a:pPr marL="0" lvl="0" indent="0">
              <a:lnSpc>
                <a:spcPct val="90000"/>
              </a:lnSpc>
              <a:spcBef>
                <a:spcPts val="0"/>
              </a:spcBef>
              <a:buNone/>
            </a:pPr>
            <a:r>
              <a:rPr lang="en-US" sz="2200" i="1" dirty="0"/>
              <a:t>And when I was present with you, and in need, </a:t>
            </a:r>
            <a:r>
              <a:rPr lang="en-US" sz="2200" b="1" i="1" dirty="0"/>
              <a:t>I was a burden to </a:t>
            </a:r>
            <a:r>
              <a:rPr lang="en-US" sz="2200" b="1" i="1" u="sng" dirty="0"/>
              <a:t>no one</a:t>
            </a:r>
            <a:r>
              <a:rPr lang="en-US" sz="2200" i="1" dirty="0"/>
              <a:t>, for what I lacked the brethren who came from </a:t>
            </a:r>
            <a:r>
              <a:rPr lang="en-US" sz="2200" b="1" i="1" dirty="0"/>
              <a:t>Macedonia supplied</a:t>
            </a:r>
            <a:r>
              <a:rPr lang="en-US" sz="2200" i="1" dirty="0"/>
              <a:t>. And </a:t>
            </a:r>
            <a:r>
              <a:rPr lang="en-US" sz="2200" b="1" i="1" dirty="0"/>
              <a:t>in everything I kept myself from being burdensome to you, and so I </a:t>
            </a:r>
            <a:r>
              <a:rPr lang="en-US" sz="2200" b="1" i="1" u="sng" dirty="0"/>
              <a:t>will keep myself</a:t>
            </a:r>
            <a:r>
              <a:rPr lang="en-US" sz="2200" i="1" dirty="0" smtClean="0"/>
              <a:t>.  As </a:t>
            </a:r>
            <a:r>
              <a:rPr lang="en-US" sz="2200" i="1" dirty="0"/>
              <a:t>the truth of Christ is in me, </a:t>
            </a:r>
            <a:r>
              <a:rPr lang="en-US" sz="2200" b="1" i="1" u="sng" dirty="0"/>
              <a:t>no one shall stop me from this boasting</a:t>
            </a:r>
            <a:r>
              <a:rPr lang="en-US" sz="2200" b="1" i="1" dirty="0"/>
              <a:t> in the regions of Achaia</a:t>
            </a:r>
            <a:r>
              <a:rPr lang="en-US" sz="2200" i="1" dirty="0" smtClean="0"/>
              <a:t>. Why</a:t>
            </a:r>
            <a:r>
              <a:rPr lang="en-US" sz="2200" i="1" dirty="0"/>
              <a:t>? </a:t>
            </a:r>
            <a:r>
              <a:rPr lang="en-US" sz="2200" b="1" i="1" baseline="30000" dirty="0" smtClean="0">
                <a:solidFill>
                  <a:schemeClr val="accent1"/>
                </a:solidFill>
              </a:rPr>
              <a:t>3</a:t>
            </a:r>
            <a:r>
              <a:rPr lang="en-US" sz="2200" b="1" i="1" dirty="0" smtClean="0"/>
              <a:t>Because </a:t>
            </a:r>
            <a:r>
              <a:rPr lang="en-US" sz="2200" b="1" i="1" dirty="0"/>
              <a:t>I do not love you</a:t>
            </a:r>
            <a:r>
              <a:rPr lang="en-US" sz="2200" i="1" dirty="0"/>
              <a:t>? God knows</a:t>
            </a:r>
            <a:r>
              <a:rPr lang="en-US" sz="2200" i="1" dirty="0" smtClean="0"/>
              <a:t>!  But </a:t>
            </a:r>
            <a:r>
              <a:rPr lang="en-US" sz="2200" i="1" dirty="0"/>
              <a:t>what I do, </a:t>
            </a:r>
            <a:r>
              <a:rPr lang="en-US" sz="2200" b="1" i="1" dirty="0"/>
              <a:t>I </a:t>
            </a:r>
            <a:r>
              <a:rPr lang="en-US" sz="2200" b="1" i="1" u="sng" dirty="0"/>
              <a:t>will also continue</a:t>
            </a:r>
            <a:r>
              <a:rPr lang="en-US" sz="2200" b="1" i="1" dirty="0"/>
              <a:t> to do, that I may </a:t>
            </a:r>
            <a:r>
              <a:rPr lang="en-US" sz="2200" b="1" i="1" u="sng" dirty="0"/>
              <a:t>cut off the opportunity</a:t>
            </a:r>
            <a:r>
              <a:rPr lang="en-US" sz="2200" i="1" dirty="0"/>
              <a:t> from those who </a:t>
            </a:r>
            <a:r>
              <a:rPr lang="en-US" sz="2200" b="1" i="1" u="sng" dirty="0"/>
              <a:t>desire an opportunity to be regarded just as we are</a:t>
            </a:r>
            <a:r>
              <a:rPr lang="en-US" sz="2200" b="1" i="1" dirty="0"/>
              <a:t> in the things of which they boast</a:t>
            </a:r>
            <a:r>
              <a:rPr lang="en-US" sz="2200" i="1" dirty="0"/>
              <a:t>. </a:t>
            </a:r>
            <a:r>
              <a:rPr lang="en-US" sz="2200" dirty="0" smtClean="0"/>
              <a:t>(</a:t>
            </a:r>
            <a:r>
              <a:rPr lang="en-US" sz="2200" b="1" dirty="0" smtClean="0">
                <a:solidFill>
                  <a:schemeClr val="accent1"/>
                </a:solidFill>
              </a:rPr>
              <a:t>11:9-12</a:t>
            </a:r>
            <a:r>
              <a:rPr lang="en-US" sz="2200" dirty="0" smtClean="0"/>
              <a:t>)</a:t>
            </a:r>
          </a:p>
          <a:p>
            <a:pPr lvl="0">
              <a:lnSpc>
                <a:spcPct val="90000"/>
              </a:lnSpc>
              <a:spcBef>
                <a:spcPts val="0"/>
              </a:spcBef>
            </a:pPr>
            <a:r>
              <a:rPr lang="en-US" sz="2200" dirty="0" smtClean="0"/>
              <a:t>A third charge is brought against Paul, that he does </a:t>
            </a:r>
            <a:r>
              <a:rPr lang="en-US" sz="2200" b="1" i="1" dirty="0" smtClean="0"/>
              <a:t>not</a:t>
            </a:r>
            <a:r>
              <a:rPr lang="en-US" sz="2200" dirty="0" smtClean="0"/>
              <a:t> love the Corinthians!</a:t>
            </a:r>
          </a:p>
          <a:p>
            <a:pPr lvl="0">
              <a:lnSpc>
                <a:spcPct val="90000"/>
              </a:lnSpc>
              <a:spcBef>
                <a:spcPts val="0"/>
              </a:spcBef>
            </a:pPr>
            <a:r>
              <a:rPr lang="en-US" sz="2200" dirty="0" smtClean="0"/>
              <a:t>Previously, Paul taught willingness to </a:t>
            </a:r>
            <a:r>
              <a:rPr lang="en-US" sz="2200" b="1" i="1" dirty="0" smtClean="0"/>
              <a:t>sacrifice </a:t>
            </a:r>
            <a:r>
              <a:rPr lang="en-US" sz="2200" b="1" i="1" u="sng" dirty="0" smtClean="0"/>
              <a:t>liberty</a:t>
            </a:r>
            <a:r>
              <a:rPr lang="en-US" sz="2200" b="1" i="1" dirty="0" smtClean="0"/>
              <a:t> </a:t>
            </a:r>
            <a:r>
              <a:rPr lang="en-US" sz="2200" dirty="0" smtClean="0"/>
              <a:t>to </a:t>
            </a:r>
            <a:r>
              <a:rPr lang="en-US" sz="2200" b="1" i="1" dirty="0" smtClean="0"/>
              <a:t>prevent</a:t>
            </a:r>
            <a:r>
              <a:rPr lang="en-US" sz="2200" dirty="0" smtClean="0"/>
              <a:t> others from </a:t>
            </a:r>
            <a:r>
              <a:rPr lang="en-US" sz="2200" b="1" i="1" dirty="0" smtClean="0"/>
              <a:t>stumbling</a:t>
            </a:r>
            <a:r>
              <a:rPr lang="en-US" sz="2200" dirty="0" smtClean="0"/>
              <a:t> (</a:t>
            </a:r>
            <a:r>
              <a:rPr lang="en-US" sz="2200" i="1" dirty="0" smtClean="0"/>
              <a:t>“never again eat meat”</a:t>
            </a:r>
            <a:r>
              <a:rPr lang="en-US" sz="2200" dirty="0" smtClean="0"/>
              <a:t>, </a:t>
            </a:r>
            <a:r>
              <a:rPr lang="en-US" sz="2200" b="1" dirty="0" smtClean="0">
                <a:solidFill>
                  <a:schemeClr val="accent1"/>
                </a:solidFill>
              </a:rPr>
              <a:t>I Cor. 8:13</a:t>
            </a:r>
            <a:r>
              <a:rPr lang="en-US" sz="2200" dirty="0" smtClean="0"/>
              <a:t>).</a:t>
            </a:r>
          </a:p>
          <a:p>
            <a:pPr lvl="0">
              <a:lnSpc>
                <a:spcPct val="90000"/>
              </a:lnSpc>
              <a:spcBef>
                <a:spcPts val="0"/>
              </a:spcBef>
            </a:pPr>
            <a:r>
              <a:rPr lang="en-US" sz="2200" dirty="0" smtClean="0"/>
              <a:t>Here, Paul demonstrates same willingness, but to </a:t>
            </a:r>
            <a:r>
              <a:rPr lang="en-US" sz="2200" b="1" i="1" dirty="0" smtClean="0"/>
              <a:t>discredit</a:t>
            </a:r>
            <a:r>
              <a:rPr lang="en-US" sz="2200" dirty="0" smtClean="0"/>
              <a:t> false teachers.</a:t>
            </a:r>
            <a:endParaRPr lang="en-US" sz="2200" dirty="0"/>
          </a:p>
        </p:txBody>
      </p:sp>
    </p:spTree>
    <p:extLst>
      <p:ext uri="{BB962C8B-B14F-4D97-AF65-F5344CB8AC3E}">
        <p14:creationId xmlns:p14="http://schemas.microsoft.com/office/powerpoint/2010/main" val="4749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“Wise as serpents …”</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startAt="6"/>
            </a:pPr>
            <a:r>
              <a:rPr lang="en-US" dirty="0"/>
              <a:t>What does this pattern show about evangelists drawing outside support?</a:t>
            </a:r>
          </a:p>
          <a:p>
            <a:pPr>
              <a:lnSpc>
                <a:spcPct val="95000"/>
              </a:lnSpc>
              <a:spcBef>
                <a:spcPts val="0"/>
              </a:spcBef>
            </a:pPr>
            <a:r>
              <a:rPr lang="en-US" dirty="0" smtClean="0"/>
              <a:t>Evangelists have the </a:t>
            </a:r>
            <a:r>
              <a:rPr lang="en-US" b="1" i="1" dirty="0" smtClean="0"/>
              <a:t>option</a:t>
            </a:r>
            <a:r>
              <a:rPr lang="en-US" dirty="0" smtClean="0"/>
              <a:t> to seek support from </a:t>
            </a:r>
            <a:r>
              <a:rPr lang="en-US" b="1" i="1" dirty="0" smtClean="0"/>
              <a:t>any</a:t>
            </a:r>
            <a:r>
              <a:rPr lang="en-US" dirty="0" smtClean="0"/>
              <a:t> congregation.</a:t>
            </a:r>
          </a:p>
          <a:p>
            <a:pPr>
              <a:lnSpc>
                <a:spcPct val="95000"/>
              </a:lnSpc>
              <a:spcBef>
                <a:spcPts val="0"/>
              </a:spcBef>
            </a:pPr>
            <a:r>
              <a:rPr lang="en-US" dirty="0" smtClean="0"/>
              <a:t>Depending on circumstances, </a:t>
            </a:r>
            <a:r>
              <a:rPr lang="en-US" b="1" i="1" dirty="0" smtClean="0"/>
              <a:t>wisdom</a:t>
            </a:r>
            <a:r>
              <a:rPr lang="en-US" dirty="0" smtClean="0"/>
              <a:t> may dictate seeking support from </a:t>
            </a:r>
            <a:r>
              <a:rPr lang="en-US" b="1" i="1" dirty="0" smtClean="0"/>
              <a:t>foreign</a:t>
            </a:r>
            <a:r>
              <a:rPr lang="en-US" dirty="0" smtClean="0"/>
              <a:t> congregations – not </a:t>
            </a:r>
            <a:r>
              <a:rPr lang="en-US" b="1" i="1" dirty="0" smtClean="0"/>
              <a:t>resident</a:t>
            </a:r>
            <a:r>
              <a:rPr lang="en-US" dirty="0" smtClean="0"/>
              <a:t>.</a:t>
            </a:r>
          </a:p>
          <a:p>
            <a:pPr>
              <a:lnSpc>
                <a:spcPct val="95000"/>
              </a:lnSpc>
              <a:spcBef>
                <a:spcPts val="0"/>
              </a:spcBef>
            </a:pPr>
            <a:r>
              <a:rPr lang="en-US" dirty="0" smtClean="0"/>
              <a:t>Paul exemplified </a:t>
            </a:r>
            <a:r>
              <a:rPr lang="en-US" b="1" i="1" dirty="0" smtClean="0"/>
              <a:t>analyzing</a:t>
            </a:r>
            <a:r>
              <a:rPr lang="en-US" dirty="0" smtClean="0"/>
              <a:t>, </a:t>
            </a:r>
            <a:r>
              <a:rPr lang="en-US" b="1" i="1" dirty="0" smtClean="0"/>
              <a:t>understanding</a:t>
            </a:r>
            <a:r>
              <a:rPr lang="en-US" dirty="0" smtClean="0"/>
              <a:t>, and </a:t>
            </a:r>
            <a:r>
              <a:rPr lang="en-US" b="1" i="1" u="sng" dirty="0" smtClean="0"/>
              <a:t>circumventing</a:t>
            </a:r>
            <a:r>
              <a:rPr lang="en-US" dirty="0" smtClean="0"/>
              <a:t> the arguments of the false teachers.  Are </a:t>
            </a:r>
            <a:r>
              <a:rPr lang="en-US" b="1" i="1" dirty="0" smtClean="0"/>
              <a:t>we</a:t>
            </a:r>
            <a:r>
              <a:rPr lang="en-US" dirty="0" smtClean="0"/>
              <a:t> also similarly observant?</a:t>
            </a:r>
          </a:p>
          <a:p>
            <a:pPr marL="0" indent="0">
              <a:lnSpc>
                <a:spcPct val="95000"/>
              </a:lnSpc>
              <a:spcBef>
                <a:spcPts val="0"/>
              </a:spcBef>
              <a:buNone/>
            </a:pPr>
            <a:r>
              <a:rPr lang="en-US" i="1" dirty="0"/>
              <a:t>Behold, I send you out as </a:t>
            </a:r>
            <a:r>
              <a:rPr lang="en-US" b="1" i="1" dirty="0"/>
              <a:t>sheep in the midst of </a:t>
            </a:r>
            <a:r>
              <a:rPr lang="en-US" b="1" i="1" u="sng" dirty="0"/>
              <a:t>wolves</a:t>
            </a:r>
            <a:r>
              <a:rPr lang="en-US" i="1" dirty="0"/>
              <a:t>. Therefore </a:t>
            </a:r>
            <a:r>
              <a:rPr lang="en-US" b="1" i="1" dirty="0"/>
              <a:t>be </a:t>
            </a:r>
            <a:r>
              <a:rPr lang="en-US" b="1" i="1" u="sng" dirty="0"/>
              <a:t>wise as serpents</a:t>
            </a:r>
            <a:r>
              <a:rPr lang="en-US" b="1" i="1" dirty="0"/>
              <a:t> and harmless as doves</a:t>
            </a:r>
            <a:r>
              <a:rPr lang="en-US" i="1" dirty="0"/>
              <a:t>. </a:t>
            </a:r>
            <a:r>
              <a:rPr lang="en-US" dirty="0"/>
              <a:t>(</a:t>
            </a:r>
            <a:r>
              <a:rPr lang="en-US" b="1" dirty="0">
                <a:solidFill>
                  <a:schemeClr val="accent1"/>
                </a:solidFill>
              </a:rPr>
              <a:t>Matthew </a:t>
            </a:r>
            <a:r>
              <a:rPr lang="en-US" b="1" dirty="0" smtClean="0">
                <a:solidFill>
                  <a:schemeClr val="accent1"/>
                </a:solidFill>
              </a:rPr>
              <a:t>10:16</a:t>
            </a:r>
            <a:r>
              <a:rPr lang="en-US" dirty="0" smtClean="0"/>
              <a:t>)</a:t>
            </a:r>
          </a:p>
          <a:p>
            <a:pPr>
              <a:lnSpc>
                <a:spcPct val="95000"/>
              </a:lnSpc>
              <a:spcBef>
                <a:spcPts val="0"/>
              </a:spcBef>
            </a:pPr>
            <a:r>
              <a:rPr lang="en-US" b="1" dirty="0" smtClean="0">
                <a:solidFill>
                  <a:schemeClr val="accent1"/>
                </a:solidFill>
              </a:rPr>
              <a:t>II Corinthians </a:t>
            </a:r>
            <a:r>
              <a:rPr lang="en-US" dirty="0" smtClean="0"/>
              <a:t>teaches us much about dealing with people.  Are we listening?  Are we learning from this </a:t>
            </a:r>
            <a:r>
              <a:rPr lang="en-US" b="1" i="1" dirty="0" smtClean="0"/>
              <a:t>apostolic</a:t>
            </a:r>
            <a:r>
              <a:rPr lang="en-US" dirty="0" smtClean="0"/>
              <a:t> example?</a:t>
            </a:r>
            <a:endParaRPr lang="en-US" dirty="0"/>
          </a:p>
        </p:txBody>
      </p:sp>
    </p:spTree>
    <p:extLst>
      <p:ext uri="{BB962C8B-B14F-4D97-AF65-F5344CB8AC3E}">
        <p14:creationId xmlns:p14="http://schemas.microsoft.com/office/powerpoint/2010/main" val="27388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gift granted through many”</a:t>
            </a:r>
            <a:endParaRPr lang="en-US" i="1" dirty="0"/>
          </a:p>
        </p:txBody>
      </p:sp>
      <p:sp>
        <p:nvSpPr>
          <p:cNvPr id="3" name="Content Placeholder 2"/>
          <p:cNvSpPr>
            <a:spLocks noGrp="1"/>
          </p:cNvSpPr>
          <p:nvPr>
            <p:ph idx="1"/>
          </p:nvPr>
        </p:nvSpPr>
        <p:spPr/>
        <p:txBody>
          <a:bodyPr/>
          <a:lstStyle/>
          <a:p>
            <a:pPr>
              <a:buFont typeface="+mj-lt"/>
              <a:buAutoNum type="arabicPeriod" startAt="4"/>
            </a:pPr>
            <a:r>
              <a:rPr lang="en-US" dirty="0" smtClean="0"/>
              <a:t>How </a:t>
            </a:r>
            <a:r>
              <a:rPr lang="en-US" dirty="0"/>
              <a:t>was the Corinthians’ care for Paul evidenced in Paul’s deliverance</a:t>
            </a:r>
            <a:r>
              <a:rPr lang="en-US" dirty="0" smtClean="0"/>
              <a:t>?</a:t>
            </a:r>
          </a:p>
          <a:p>
            <a:pPr marL="0" indent="0">
              <a:buNone/>
            </a:pPr>
            <a:r>
              <a:rPr lang="en-US" i="1" dirty="0" smtClean="0"/>
              <a:t>… who </a:t>
            </a:r>
            <a:r>
              <a:rPr lang="en-US" i="1" dirty="0"/>
              <a:t>delivered us from so great a death, and does deliver us; in whom we trust that He will still deliver us</a:t>
            </a:r>
            <a:r>
              <a:rPr lang="en-US" i="1" dirty="0" smtClean="0"/>
              <a:t>, </a:t>
            </a:r>
            <a:r>
              <a:rPr lang="en-US" b="1" i="1" dirty="0" smtClean="0"/>
              <a:t>you </a:t>
            </a:r>
            <a:r>
              <a:rPr lang="en-US" b="1" i="1" dirty="0"/>
              <a:t>also helping together in prayer for us</a:t>
            </a:r>
            <a:r>
              <a:rPr lang="en-US" i="1" dirty="0"/>
              <a:t>, that </a:t>
            </a:r>
            <a:r>
              <a:rPr lang="en-US" b="1" i="1" dirty="0"/>
              <a:t>thanks may be given </a:t>
            </a:r>
            <a:r>
              <a:rPr lang="en-US" b="1" i="1" u="sng" dirty="0"/>
              <a:t>by many persons</a:t>
            </a:r>
            <a:r>
              <a:rPr lang="en-US" b="1" i="1" dirty="0"/>
              <a:t> on our behalf for the gift granted to us </a:t>
            </a:r>
            <a:r>
              <a:rPr lang="en-US" b="1" i="1" u="sng" dirty="0"/>
              <a:t>through many</a:t>
            </a:r>
            <a:r>
              <a:rPr lang="en-US" i="1" dirty="0"/>
              <a:t>.</a:t>
            </a:r>
            <a:r>
              <a:rPr lang="en-US" dirty="0"/>
              <a:t> </a:t>
            </a:r>
            <a:r>
              <a:rPr lang="en-US" dirty="0" smtClean="0"/>
              <a:t>(</a:t>
            </a:r>
            <a:r>
              <a:rPr lang="en-US" b="1" dirty="0" smtClean="0">
                <a:solidFill>
                  <a:schemeClr val="accent1"/>
                </a:solidFill>
              </a:rPr>
              <a:t>1:10-11</a:t>
            </a:r>
            <a:r>
              <a:rPr lang="en-US" dirty="0" smtClean="0"/>
              <a:t>)</a:t>
            </a:r>
            <a:endParaRPr lang="en-US" dirty="0"/>
          </a:p>
          <a:p>
            <a:r>
              <a:rPr lang="en-US" dirty="0" smtClean="0"/>
              <a:t>Many people were praying for Paul’s deliverance.</a:t>
            </a:r>
          </a:p>
          <a:p>
            <a:r>
              <a:rPr lang="en-US" dirty="0" smtClean="0"/>
              <a:t>Their prayer played </a:t>
            </a:r>
            <a:r>
              <a:rPr lang="en-US" b="1" i="1" dirty="0" smtClean="0"/>
              <a:t>some</a:t>
            </a:r>
            <a:r>
              <a:rPr lang="en-US" dirty="0" smtClean="0"/>
              <a:t> part (</a:t>
            </a:r>
            <a:r>
              <a:rPr lang="en-US" i="1" dirty="0" smtClean="0"/>
              <a:t>“gift granted … </a:t>
            </a:r>
            <a:r>
              <a:rPr lang="en-US" b="1" i="1" dirty="0" smtClean="0"/>
              <a:t>through</a:t>
            </a:r>
            <a:r>
              <a:rPr lang="en-US" i="1" dirty="0" smtClean="0"/>
              <a:t> many”</a:t>
            </a:r>
            <a:r>
              <a:rPr lang="en-US" dirty="0" smtClean="0"/>
              <a:t>).</a:t>
            </a:r>
          </a:p>
          <a:p>
            <a:r>
              <a:rPr lang="en-US" dirty="0" smtClean="0"/>
              <a:t>Resulted in many prayers of thanksgiving to God for </a:t>
            </a:r>
            <a:r>
              <a:rPr lang="en-US" b="1" i="1" dirty="0" smtClean="0"/>
              <a:t>His</a:t>
            </a:r>
            <a:r>
              <a:rPr lang="en-US" dirty="0" smtClean="0"/>
              <a:t> part!</a:t>
            </a:r>
            <a:endParaRPr lang="en-US" dirty="0"/>
          </a:p>
        </p:txBody>
      </p:sp>
    </p:spTree>
    <p:extLst>
      <p:ext uri="{BB962C8B-B14F-4D97-AF65-F5344CB8AC3E}">
        <p14:creationId xmlns:p14="http://schemas.microsoft.com/office/powerpoint/2010/main" val="166874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“Beware of False Prophets”</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startAt="7"/>
            </a:pPr>
            <a:r>
              <a:rPr lang="en-US" dirty="0"/>
              <a:t>How would a </a:t>
            </a:r>
            <a:r>
              <a:rPr lang="en-US" i="1" dirty="0"/>
              <a:t>“false apostle”</a:t>
            </a:r>
            <a:r>
              <a:rPr lang="en-US" dirty="0"/>
              <a:t> transform himself into an </a:t>
            </a:r>
            <a:r>
              <a:rPr lang="en-US" i="1" dirty="0"/>
              <a:t>“apostle of Christ”</a:t>
            </a:r>
            <a:r>
              <a:rPr lang="en-US" dirty="0"/>
              <a:t>? </a:t>
            </a:r>
            <a:r>
              <a:rPr lang="en-US" dirty="0" smtClean="0"/>
              <a:t> </a:t>
            </a:r>
          </a:p>
          <a:p>
            <a:pPr marL="0" lvl="0" indent="0">
              <a:lnSpc>
                <a:spcPct val="95000"/>
              </a:lnSpc>
              <a:spcBef>
                <a:spcPts val="0"/>
              </a:spcBef>
              <a:buNone/>
            </a:pPr>
            <a:r>
              <a:rPr lang="en-US" i="1" dirty="0" smtClean="0"/>
              <a:t>For such are </a:t>
            </a:r>
            <a:r>
              <a:rPr lang="en-US" b="1" i="1" u="sng" dirty="0" smtClean="0"/>
              <a:t>false apostles, deceitful workers</a:t>
            </a:r>
            <a:r>
              <a:rPr lang="en-US" b="1" i="1" dirty="0" smtClean="0"/>
              <a:t>, transforming themselves into apostles of Christ</a:t>
            </a:r>
            <a:r>
              <a:rPr lang="en-US" i="1" dirty="0" smtClean="0"/>
              <a:t>.  And </a:t>
            </a:r>
            <a:r>
              <a:rPr lang="en-US" b="1" i="1" dirty="0" smtClean="0"/>
              <a:t>no wonder</a:t>
            </a:r>
            <a:r>
              <a:rPr lang="en-US" i="1" dirty="0" smtClean="0"/>
              <a:t>! For </a:t>
            </a:r>
            <a:r>
              <a:rPr lang="en-US" b="1" i="1" dirty="0" smtClean="0"/>
              <a:t>Satan himself transforms himself into an angel of light</a:t>
            </a:r>
            <a:r>
              <a:rPr lang="en-US" i="1" dirty="0" smtClean="0"/>
              <a:t>.</a:t>
            </a:r>
            <a:r>
              <a:rPr lang="en-US" dirty="0" smtClean="0"/>
              <a:t> (</a:t>
            </a:r>
            <a:r>
              <a:rPr lang="en-US" b="1" dirty="0" smtClean="0">
                <a:solidFill>
                  <a:schemeClr val="accent1"/>
                </a:solidFill>
              </a:rPr>
              <a:t>11:13-14</a:t>
            </a:r>
            <a:r>
              <a:rPr lang="en-US" dirty="0" smtClean="0"/>
              <a:t>)</a:t>
            </a:r>
          </a:p>
          <a:p>
            <a:pPr lvl="0">
              <a:lnSpc>
                <a:spcPct val="95000"/>
              </a:lnSpc>
              <a:spcBef>
                <a:spcPts val="0"/>
              </a:spcBef>
            </a:pPr>
            <a:r>
              <a:rPr lang="en-US" dirty="0" smtClean="0"/>
              <a:t>Use </a:t>
            </a:r>
            <a:r>
              <a:rPr lang="en-US" b="1" i="1" dirty="0" smtClean="0"/>
              <a:t>deceit</a:t>
            </a:r>
            <a:r>
              <a:rPr lang="en-US" dirty="0" smtClean="0"/>
              <a:t> to make themselves appear as </a:t>
            </a:r>
            <a:r>
              <a:rPr lang="en-US" i="1" dirty="0" smtClean="0"/>
              <a:t>“apostles of Christ”</a:t>
            </a:r>
            <a:r>
              <a:rPr lang="en-US" dirty="0" smtClean="0"/>
              <a:t>.</a:t>
            </a:r>
          </a:p>
          <a:p>
            <a:pPr lvl="0">
              <a:lnSpc>
                <a:spcPct val="95000"/>
              </a:lnSpc>
              <a:spcBef>
                <a:spcPts val="0"/>
              </a:spcBef>
            </a:pPr>
            <a:r>
              <a:rPr lang="en-US" dirty="0" smtClean="0"/>
              <a:t>Like their </a:t>
            </a:r>
            <a:r>
              <a:rPr lang="en-US" i="1" dirty="0" smtClean="0"/>
              <a:t>“father”</a:t>
            </a:r>
            <a:r>
              <a:rPr lang="en-US" dirty="0" smtClean="0"/>
              <a:t>, Satan’s ministers use lying (</a:t>
            </a:r>
            <a:r>
              <a:rPr lang="en-US" b="1" dirty="0" smtClean="0">
                <a:solidFill>
                  <a:schemeClr val="accent1"/>
                </a:solidFill>
              </a:rPr>
              <a:t>Jn. 8:44; Gen. 3:4</a:t>
            </a:r>
            <a:r>
              <a:rPr lang="en-US" dirty="0" smtClean="0"/>
              <a:t>).</a:t>
            </a:r>
          </a:p>
          <a:p>
            <a:pPr lvl="0">
              <a:lnSpc>
                <a:spcPct val="95000"/>
              </a:lnSpc>
              <a:spcBef>
                <a:spcPts val="0"/>
              </a:spcBef>
            </a:pPr>
            <a:r>
              <a:rPr lang="en-US" b="1" i="1" dirty="0" smtClean="0"/>
              <a:t>Reality</a:t>
            </a:r>
            <a:r>
              <a:rPr lang="en-US" dirty="0" smtClean="0"/>
              <a:t> is different than </a:t>
            </a:r>
            <a:r>
              <a:rPr lang="en-US" b="1" i="1" dirty="0" smtClean="0"/>
              <a:t>appearance</a:t>
            </a:r>
            <a:r>
              <a:rPr lang="en-US" dirty="0" smtClean="0"/>
              <a:t>.  Careful inspection required.</a:t>
            </a:r>
          </a:p>
          <a:p>
            <a:pPr lvl="0">
              <a:lnSpc>
                <a:spcPct val="95000"/>
              </a:lnSpc>
              <a:spcBef>
                <a:spcPts val="0"/>
              </a:spcBef>
            </a:pPr>
            <a:r>
              <a:rPr lang="en-US" b="1" dirty="0" smtClean="0"/>
              <a:t>Lesson:</a:t>
            </a:r>
            <a:r>
              <a:rPr lang="en-US" dirty="0" smtClean="0"/>
              <a:t> False teachers are </a:t>
            </a:r>
            <a:r>
              <a:rPr lang="en-US" b="1" i="1" dirty="0" smtClean="0"/>
              <a:t>likeable</a:t>
            </a:r>
            <a:r>
              <a:rPr lang="en-US" dirty="0" smtClean="0"/>
              <a:t> and often full of “good deeds”.</a:t>
            </a:r>
          </a:p>
          <a:p>
            <a:pPr marL="0" indent="0">
              <a:lnSpc>
                <a:spcPct val="95000"/>
              </a:lnSpc>
              <a:spcBef>
                <a:spcPts val="0"/>
              </a:spcBef>
              <a:buNone/>
            </a:pPr>
            <a:r>
              <a:rPr lang="en-US" i="1" dirty="0" smtClean="0"/>
              <a:t>“</a:t>
            </a:r>
            <a:r>
              <a:rPr lang="en-US" b="1" i="1" dirty="0" smtClean="0"/>
              <a:t>Beware</a:t>
            </a:r>
            <a:r>
              <a:rPr lang="en-US" i="1" dirty="0" smtClean="0"/>
              <a:t> </a:t>
            </a:r>
            <a:r>
              <a:rPr lang="en-US" i="1" dirty="0"/>
              <a:t>of false prophets, who come to you </a:t>
            </a:r>
            <a:r>
              <a:rPr lang="en-US" b="1" i="1" dirty="0"/>
              <a:t>in </a:t>
            </a:r>
            <a:r>
              <a:rPr lang="en-US" b="1" i="1" u="sng" dirty="0" smtClean="0"/>
              <a:t>sheep’s </a:t>
            </a:r>
            <a:r>
              <a:rPr lang="en-US" b="1" i="1" u="sng" dirty="0"/>
              <a:t>clothing</a:t>
            </a:r>
            <a:r>
              <a:rPr lang="en-US" b="1" i="1" dirty="0"/>
              <a:t>, but </a:t>
            </a:r>
            <a:r>
              <a:rPr lang="en-US" b="1" i="1" u="sng" dirty="0"/>
              <a:t>inwardly</a:t>
            </a:r>
            <a:r>
              <a:rPr lang="en-US" b="1" i="1" dirty="0"/>
              <a:t> they are </a:t>
            </a:r>
            <a:r>
              <a:rPr lang="en-US" b="1" i="1" u="sng" dirty="0"/>
              <a:t>ravenous wolves</a:t>
            </a:r>
            <a:r>
              <a:rPr lang="en-US" i="1" dirty="0" smtClean="0"/>
              <a:t>.” </a:t>
            </a:r>
            <a:r>
              <a:rPr lang="en-US" dirty="0"/>
              <a:t>(</a:t>
            </a:r>
            <a:r>
              <a:rPr lang="en-US" b="1" dirty="0">
                <a:solidFill>
                  <a:schemeClr val="accent1"/>
                </a:solidFill>
              </a:rPr>
              <a:t>Matthew </a:t>
            </a:r>
            <a:r>
              <a:rPr lang="en-US" b="1" dirty="0" smtClean="0">
                <a:solidFill>
                  <a:schemeClr val="accent1"/>
                </a:solidFill>
              </a:rPr>
              <a:t>7:15</a:t>
            </a:r>
            <a:r>
              <a:rPr lang="en-US" dirty="0" smtClean="0"/>
              <a:t>)</a:t>
            </a:r>
            <a:endParaRPr lang="en-US" dirty="0"/>
          </a:p>
        </p:txBody>
      </p:sp>
    </p:spTree>
    <p:extLst>
      <p:ext uri="{BB962C8B-B14F-4D97-AF65-F5344CB8AC3E}">
        <p14:creationId xmlns:p14="http://schemas.microsoft.com/office/powerpoint/2010/main" val="32122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“Know them by their fruits”!</a:t>
            </a:r>
            <a:endParaRPr lang="en-US" i="1" dirty="0"/>
          </a:p>
        </p:txBody>
      </p:sp>
      <p:sp>
        <p:nvSpPr>
          <p:cNvPr id="3" name="Content Placeholder 2"/>
          <p:cNvSpPr>
            <a:spLocks noGrp="1"/>
          </p:cNvSpPr>
          <p:nvPr>
            <p:ph idx="1"/>
          </p:nvPr>
        </p:nvSpPr>
        <p:spPr/>
        <p:txBody>
          <a:bodyPr/>
          <a:lstStyle/>
          <a:p>
            <a:pPr marL="227013" lvl="0" indent="-227013">
              <a:lnSpc>
                <a:spcPct val="85000"/>
              </a:lnSpc>
              <a:spcBef>
                <a:spcPts val="0"/>
              </a:spcBef>
              <a:buFont typeface="+mj-lt"/>
              <a:buAutoNum type="arabicPeriod" startAt="8"/>
            </a:pPr>
            <a:r>
              <a:rPr lang="en-US" sz="2000" dirty="0"/>
              <a:t>From the context, what distinguishing feature did Paul provide to help them (and us) recognize the Devil’s </a:t>
            </a:r>
            <a:r>
              <a:rPr lang="en-US" sz="2000" i="1" dirty="0"/>
              <a:t>“ministers</a:t>
            </a:r>
            <a:r>
              <a:rPr lang="en-US" sz="2000" i="1" dirty="0" smtClean="0"/>
              <a:t>”</a:t>
            </a:r>
            <a:r>
              <a:rPr lang="en-US" sz="2000" dirty="0" smtClean="0"/>
              <a:t>?</a:t>
            </a:r>
          </a:p>
          <a:p>
            <a:pPr marL="0" lvl="0" indent="0">
              <a:lnSpc>
                <a:spcPct val="85000"/>
              </a:lnSpc>
              <a:spcBef>
                <a:spcPts val="0"/>
              </a:spcBef>
              <a:buNone/>
            </a:pPr>
            <a:r>
              <a:rPr lang="en-US" sz="2000" i="1" dirty="0"/>
              <a:t>Therefore it is </a:t>
            </a:r>
            <a:r>
              <a:rPr lang="en-US" sz="2000" b="1" i="1" dirty="0"/>
              <a:t>no great thing if </a:t>
            </a:r>
            <a:r>
              <a:rPr lang="en-US" sz="2000" b="1" i="1" u="sng" dirty="0"/>
              <a:t>his</a:t>
            </a:r>
            <a:r>
              <a:rPr lang="en-US" sz="2000" b="1" i="1" dirty="0"/>
              <a:t> ministers</a:t>
            </a:r>
            <a:r>
              <a:rPr lang="en-US" sz="2000" i="1" dirty="0"/>
              <a:t> also transform themselves into </a:t>
            </a:r>
            <a:r>
              <a:rPr lang="en-US" sz="2000" b="1" i="1" dirty="0"/>
              <a:t>ministers of righteousness, whose end will be </a:t>
            </a:r>
            <a:r>
              <a:rPr lang="en-US" sz="2000" b="1" i="1" u="sng" dirty="0"/>
              <a:t>according to their works</a:t>
            </a:r>
            <a:r>
              <a:rPr lang="en-US" sz="2000" i="1" dirty="0"/>
              <a:t>. </a:t>
            </a:r>
            <a:r>
              <a:rPr lang="en-US" sz="2000" dirty="0" smtClean="0"/>
              <a:t>(</a:t>
            </a:r>
            <a:r>
              <a:rPr lang="en-US" sz="2000" b="1" dirty="0" smtClean="0">
                <a:solidFill>
                  <a:schemeClr val="accent1"/>
                </a:solidFill>
              </a:rPr>
              <a:t>11:15</a:t>
            </a:r>
            <a:r>
              <a:rPr lang="en-US" sz="2000" dirty="0" smtClean="0"/>
              <a:t>)</a:t>
            </a:r>
            <a:endParaRPr lang="en-US" sz="2000" dirty="0"/>
          </a:p>
          <a:p>
            <a:pPr>
              <a:lnSpc>
                <a:spcPct val="85000"/>
              </a:lnSpc>
              <a:spcBef>
                <a:spcPts val="0"/>
              </a:spcBef>
            </a:pPr>
            <a:r>
              <a:rPr lang="en-US" sz="2000" dirty="0" smtClean="0"/>
              <a:t>Their </a:t>
            </a:r>
            <a:r>
              <a:rPr lang="en-US" sz="2000" i="1" dirty="0" smtClean="0"/>
              <a:t>“works”</a:t>
            </a:r>
            <a:r>
              <a:rPr lang="en-US" sz="2000" dirty="0" smtClean="0"/>
              <a:t>!  The </a:t>
            </a:r>
            <a:r>
              <a:rPr lang="en-US" sz="2000" i="1" dirty="0" smtClean="0"/>
              <a:t>“fruit”</a:t>
            </a:r>
            <a:r>
              <a:rPr lang="en-US" sz="2000" dirty="0" smtClean="0"/>
              <a:t> of </a:t>
            </a:r>
            <a:r>
              <a:rPr lang="en-US" sz="2000" b="1" i="1" dirty="0" smtClean="0"/>
              <a:t>false teachers </a:t>
            </a:r>
            <a:r>
              <a:rPr lang="en-US" sz="2000" dirty="0" smtClean="0"/>
              <a:t>is their </a:t>
            </a:r>
            <a:r>
              <a:rPr lang="en-US" sz="2000" b="1" i="1" u="sng" dirty="0" smtClean="0"/>
              <a:t>teaching</a:t>
            </a:r>
            <a:r>
              <a:rPr lang="en-US" sz="2000" dirty="0" smtClean="0"/>
              <a:t>!</a:t>
            </a:r>
          </a:p>
          <a:p>
            <a:pPr marL="0" indent="0">
              <a:lnSpc>
                <a:spcPct val="85000"/>
              </a:lnSpc>
              <a:spcBef>
                <a:spcPts val="0"/>
              </a:spcBef>
              <a:buNone/>
            </a:pPr>
            <a:r>
              <a:rPr lang="en-US" sz="2000" i="1" dirty="0" smtClean="0"/>
              <a:t>“</a:t>
            </a:r>
            <a:r>
              <a:rPr lang="en-US" sz="2000" b="1" i="1" dirty="0" smtClean="0"/>
              <a:t>You </a:t>
            </a:r>
            <a:r>
              <a:rPr lang="en-US" sz="2000" b="1" i="1" dirty="0"/>
              <a:t>will know them by </a:t>
            </a:r>
            <a:r>
              <a:rPr lang="en-US" sz="2000" b="1" i="1" u="sng" dirty="0"/>
              <a:t>their fruits</a:t>
            </a:r>
            <a:r>
              <a:rPr lang="en-US" sz="2000" i="1" dirty="0"/>
              <a:t>. Do men gather grapes from </a:t>
            </a:r>
            <a:r>
              <a:rPr lang="en-US" sz="2000" i="1" dirty="0" err="1"/>
              <a:t>thornbushes</a:t>
            </a:r>
            <a:r>
              <a:rPr lang="en-US" sz="2000" i="1" dirty="0"/>
              <a:t> or figs from thistles</a:t>
            </a:r>
            <a:r>
              <a:rPr lang="en-US" sz="2000" i="1" dirty="0" smtClean="0"/>
              <a:t>?  Even </a:t>
            </a:r>
            <a:r>
              <a:rPr lang="en-US" sz="2000" i="1" dirty="0"/>
              <a:t>so, </a:t>
            </a:r>
            <a:r>
              <a:rPr lang="en-US" sz="2000" b="1" i="1" dirty="0"/>
              <a:t>every good tree bears good fruit</a:t>
            </a:r>
            <a:r>
              <a:rPr lang="en-US" sz="2000" i="1" dirty="0"/>
              <a:t>, but </a:t>
            </a:r>
            <a:r>
              <a:rPr lang="en-US" sz="2000" b="1" i="1" dirty="0"/>
              <a:t>a bad tree bears bad fruit</a:t>
            </a:r>
            <a:r>
              <a:rPr lang="en-US" sz="2000" i="1" dirty="0" smtClean="0"/>
              <a:t>.” </a:t>
            </a:r>
            <a:r>
              <a:rPr lang="en-US" sz="2000" dirty="0"/>
              <a:t>(</a:t>
            </a:r>
            <a:r>
              <a:rPr lang="en-US" sz="2000" b="1" dirty="0">
                <a:solidFill>
                  <a:schemeClr val="accent1"/>
                </a:solidFill>
              </a:rPr>
              <a:t>Matthew </a:t>
            </a:r>
            <a:r>
              <a:rPr lang="en-US" sz="2000" b="1" dirty="0" smtClean="0">
                <a:solidFill>
                  <a:schemeClr val="accent1"/>
                </a:solidFill>
              </a:rPr>
              <a:t>7:16-17</a:t>
            </a:r>
            <a:r>
              <a:rPr lang="en-US" sz="2000" dirty="0" smtClean="0"/>
              <a:t>)</a:t>
            </a:r>
          </a:p>
          <a:p>
            <a:pPr>
              <a:lnSpc>
                <a:spcPct val="85000"/>
              </a:lnSpc>
              <a:spcBef>
                <a:spcPts val="0"/>
              </a:spcBef>
            </a:pPr>
            <a:r>
              <a:rPr lang="en-US" sz="2000" b="1" i="1" dirty="0" smtClean="0"/>
              <a:t>Not</a:t>
            </a:r>
            <a:r>
              <a:rPr lang="en-US" sz="2000" dirty="0" smtClean="0"/>
              <a:t> always </a:t>
            </a:r>
            <a:r>
              <a:rPr lang="en-US" sz="2000" b="1" i="1" dirty="0" smtClean="0"/>
              <a:t>immediately</a:t>
            </a:r>
            <a:r>
              <a:rPr lang="en-US" sz="2000" dirty="0" smtClean="0"/>
              <a:t> obvious.  </a:t>
            </a:r>
            <a:r>
              <a:rPr lang="en-US" sz="2000" b="1" i="1" dirty="0" smtClean="0"/>
              <a:t>Diligent</a:t>
            </a:r>
            <a:r>
              <a:rPr lang="en-US" sz="2000" dirty="0" smtClean="0"/>
              <a:t> </a:t>
            </a:r>
            <a:r>
              <a:rPr lang="en-US" sz="2000" b="1" i="1" dirty="0" smtClean="0"/>
              <a:t>patience</a:t>
            </a:r>
            <a:r>
              <a:rPr lang="en-US" sz="2000" dirty="0" smtClean="0"/>
              <a:t> is required:</a:t>
            </a:r>
          </a:p>
          <a:p>
            <a:pPr marL="0" indent="0">
              <a:lnSpc>
                <a:spcPct val="85000"/>
              </a:lnSpc>
              <a:spcBef>
                <a:spcPts val="0"/>
              </a:spcBef>
              <a:buNone/>
            </a:pPr>
            <a:r>
              <a:rPr lang="en-US" sz="2000" i="1" dirty="0"/>
              <a:t>Do </a:t>
            </a:r>
            <a:r>
              <a:rPr lang="en-US" sz="2000" b="1" i="1" dirty="0"/>
              <a:t>not lay hands on anyone hastily</a:t>
            </a:r>
            <a:r>
              <a:rPr lang="en-US" sz="2000" i="1" dirty="0"/>
              <a:t>, nor share in other </a:t>
            </a:r>
            <a:r>
              <a:rPr lang="en-US" sz="2000" i="1" dirty="0" smtClean="0"/>
              <a:t>people’s </a:t>
            </a:r>
            <a:r>
              <a:rPr lang="en-US" sz="2000" i="1" dirty="0"/>
              <a:t>sins; keep yourself pure</a:t>
            </a:r>
            <a:r>
              <a:rPr lang="en-US" sz="2000" i="1" dirty="0" smtClean="0"/>
              <a:t>. … Some men’s </a:t>
            </a:r>
            <a:r>
              <a:rPr lang="en-US" sz="2000" i="1" dirty="0"/>
              <a:t>sins are </a:t>
            </a:r>
            <a:r>
              <a:rPr lang="en-US" sz="2000" b="1" i="1" u="sng" dirty="0"/>
              <a:t>clearly evident, preceding</a:t>
            </a:r>
            <a:r>
              <a:rPr lang="en-US" sz="2000" b="1" i="1" dirty="0"/>
              <a:t> them to judgment</a:t>
            </a:r>
            <a:r>
              <a:rPr lang="en-US" sz="2000" i="1" dirty="0"/>
              <a:t>, but those of </a:t>
            </a:r>
            <a:r>
              <a:rPr lang="en-US" sz="2000" b="1" i="1" dirty="0"/>
              <a:t>some men follow </a:t>
            </a:r>
            <a:r>
              <a:rPr lang="en-US" sz="2000" b="1" i="1" u="sng" dirty="0"/>
              <a:t>later</a:t>
            </a:r>
            <a:r>
              <a:rPr lang="en-US" sz="2000" i="1" dirty="0" smtClean="0"/>
              <a:t>.  Likewise</a:t>
            </a:r>
            <a:r>
              <a:rPr lang="en-US" sz="2000" i="1" dirty="0"/>
              <a:t>, the good works of some are clearly evident, and those that are otherwise cannot be hidden</a:t>
            </a:r>
            <a:r>
              <a:rPr lang="en-US" sz="2000" i="1" dirty="0" smtClean="0"/>
              <a:t>.</a:t>
            </a:r>
            <a:r>
              <a:rPr lang="en-US" sz="2000" dirty="0" smtClean="0"/>
              <a:t> </a:t>
            </a:r>
            <a:r>
              <a:rPr lang="en-US" sz="2000" dirty="0"/>
              <a:t>(</a:t>
            </a:r>
            <a:r>
              <a:rPr lang="en-US" sz="2000" b="1" dirty="0">
                <a:solidFill>
                  <a:schemeClr val="accent1"/>
                </a:solidFill>
              </a:rPr>
              <a:t>I </a:t>
            </a:r>
            <a:r>
              <a:rPr lang="en-US" sz="2000" b="1" dirty="0" smtClean="0">
                <a:solidFill>
                  <a:schemeClr val="accent1"/>
                </a:solidFill>
              </a:rPr>
              <a:t>Timothy 5:22-25</a:t>
            </a:r>
            <a:r>
              <a:rPr lang="en-US" sz="2000" dirty="0" smtClean="0"/>
              <a:t>)</a:t>
            </a:r>
          </a:p>
          <a:p>
            <a:pPr>
              <a:lnSpc>
                <a:spcPct val="85000"/>
              </a:lnSpc>
              <a:spcBef>
                <a:spcPts val="0"/>
              </a:spcBef>
            </a:pPr>
            <a:r>
              <a:rPr lang="en-US" sz="2000" dirty="0" smtClean="0"/>
              <a:t>Do not be naive or </a:t>
            </a:r>
            <a:r>
              <a:rPr lang="en-US" sz="2000" b="1" i="1" dirty="0" smtClean="0"/>
              <a:t>willingly</a:t>
            </a:r>
            <a:r>
              <a:rPr lang="en-US" sz="2000" dirty="0" smtClean="0"/>
              <a:t> blind - or forgetful (</a:t>
            </a:r>
            <a:r>
              <a:rPr lang="en-US" sz="2000" b="1" dirty="0" smtClean="0">
                <a:solidFill>
                  <a:schemeClr val="accent1"/>
                </a:solidFill>
              </a:rPr>
              <a:t>Romans 13:14; II Peter 3:5</a:t>
            </a:r>
            <a:r>
              <a:rPr lang="en-US" sz="2000" dirty="0" smtClean="0"/>
              <a:t>)!</a:t>
            </a:r>
          </a:p>
          <a:p>
            <a:pPr>
              <a:lnSpc>
                <a:spcPct val="85000"/>
              </a:lnSpc>
              <a:spcBef>
                <a:spcPts val="0"/>
              </a:spcBef>
            </a:pPr>
            <a:r>
              <a:rPr lang="en-US" sz="2000" dirty="0" smtClean="0"/>
              <a:t>If not detected, </a:t>
            </a:r>
            <a:r>
              <a:rPr lang="en-US" sz="2000" b="1" i="1" dirty="0" smtClean="0"/>
              <a:t>leaders</a:t>
            </a:r>
            <a:r>
              <a:rPr lang="en-US" sz="2000" dirty="0" smtClean="0"/>
              <a:t> and </a:t>
            </a:r>
            <a:r>
              <a:rPr lang="en-US" sz="2000" b="1" i="1" dirty="0" smtClean="0"/>
              <a:t>followers</a:t>
            </a:r>
            <a:r>
              <a:rPr lang="en-US" sz="2000" dirty="0" smtClean="0"/>
              <a:t> will </a:t>
            </a:r>
            <a:r>
              <a:rPr lang="en-US" sz="2000" b="1" i="1" dirty="0" smtClean="0"/>
              <a:t>both</a:t>
            </a:r>
            <a:r>
              <a:rPr lang="en-US" sz="2000" dirty="0" smtClean="0"/>
              <a:t> be condemned (</a:t>
            </a:r>
            <a:r>
              <a:rPr lang="en-US" sz="2000" b="1" dirty="0" smtClean="0">
                <a:solidFill>
                  <a:schemeClr val="accent1"/>
                </a:solidFill>
              </a:rPr>
              <a:t>Matthew 15:13-14</a:t>
            </a:r>
            <a:r>
              <a:rPr lang="en-US" sz="2000" dirty="0" smtClean="0"/>
              <a:t>).</a:t>
            </a:r>
          </a:p>
        </p:txBody>
      </p:sp>
    </p:spTree>
    <p:extLst>
      <p:ext uri="{BB962C8B-B14F-4D97-AF65-F5344CB8AC3E}">
        <p14:creationId xmlns:p14="http://schemas.microsoft.com/office/powerpoint/2010/main" val="30222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“Oh, that you would bear with me”</a:t>
            </a:r>
            <a:endParaRPr lang="en-US" i="1" dirty="0"/>
          </a:p>
        </p:txBody>
      </p:sp>
      <p:sp>
        <p:nvSpPr>
          <p:cNvPr id="3" name="Content Placeholder 2"/>
          <p:cNvSpPr>
            <a:spLocks noGrp="1"/>
          </p:cNvSpPr>
          <p:nvPr>
            <p:ph idx="1"/>
          </p:nvPr>
        </p:nvSpPr>
        <p:spPr/>
        <p:txBody>
          <a:bodyPr/>
          <a:lstStyle/>
          <a:p>
            <a:pPr marL="227013" lvl="0" indent="-227013">
              <a:buFont typeface="+mj-lt"/>
              <a:buAutoNum type="arabicPeriod" startAt="9"/>
            </a:pPr>
            <a:r>
              <a:rPr lang="en-US" dirty="0"/>
              <a:t>Go back to consider verse 1.  What was </a:t>
            </a:r>
            <a:r>
              <a:rPr lang="en-US" i="1" dirty="0"/>
              <a:t>“foolish”</a:t>
            </a:r>
            <a:r>
              <a:rPr lang="en-US" dirty="0"/>
              <a:t> (</a:t>
            </a:r>
            <a:r>
              <a:rPr lang="en-US" i="1" dirty="0"/>
              <a:t>“a little folly”</a:t>
            </a:r>
            <a:r>
              <a:rPr lang="en-US" dirty="0"/>
              <a:t>) about Paul’s reasoning between verses </a:t>
            </a:r>
            <a:r>
              <a:rPr lang="en-US" b="1" dirty="0">
                <a:solidFill>
                  <a:schemeClr val="accent1"/>
                </a:solidFill>
              </a:rPr>
              <a:t>11:1-15</a:t>
            </a:r>
            <a:r>
              <a:rPr lang="en-US" dirty="0"/>
              <a:t>?</a:t>
            </a:r>
          </a:p>
          <a:p>
            <a:r>
              <a:rPr lang="en-US" dirty="0" smtClean="0"/>
              <a:t>Beginning to </a:t>
            </a:r>
            <a:r>
              <a:rPr lang="en-US" i="1" dirty="0" smtClean="0"/>
              <a:t>“boast”</a:t>
            </a:r>
            <a:r>
              <a:rPr lang="en-US" dirty="0" smtClean="0"/>
              <a:t> about and deal with things that are </a:t>
            </a:r>
            <a:r>
              <a:rPr lang="en-US" b="1" i="1" dirty="0" smtClean="0"/>
              <a:t>not</a:t>
            </a:r>
            <a:r>
              <a:rPr lang="en-US" dirty="0" smtClean="0"/>
              <a:t> worthy of spiritual, genuine boasting:  not taking pay, untrained speech, etc.</a:t>
            </a:r>
          </a:p>
          <a:p>
            <a:r>
              <a:rPr lang="en-US" dirty="0" smtClean="0"/>
              <a:t>This boast will continue through chapter 11 and into 12.</a:t>
            </a:r>
          </a:p>
          <a:p>
            <a:r>
              <a:rPr lang="en-US" b="1" i="1" dirty="0" smtClean="0"/>
              <a:t>Folly’s</a:t>
            </a:r>
            <a:r>
              <a:rPr lang="en-US" dirty="0" smtClean="0"/>
              <a:t> relationship to </a:t>
            </a:r>
            <a:r>
              <a:rPr lang="en-US" b="1" i="1" dirty="0" smtClean="0"/>
              <a:t>boasting</a:t>
            </a:r>
            <a:r>
              <a:rPr lang="en-US" dirty="0" smtClean="0"/>
              <a:t> is emphasized in the next verses, </a:t>
            </a:r>
            <a:r>
              <a:rPr lang="en-US" b="1" dirty="0" smtClean="0">
                <a:solidFill>
                  <a:schemeClr val="accent1"/>
                </a:solidFill>
              </a:rPr>
              <a:t>11:16-21</a:t>
            </a:r>
            <a:r>
              <a:rPr lang="en-US" dirty="0" smtClean="0"/>
              <a:t>.</a:t>
            </a:r>
            <a:endParaRPr lang="en-US" dirty="0"/>
          </a:p>
        </p:txBody>
      </p:sp>
    </p:spTree>
    <p:extLst>
      <p:ext uri="{BB962C8B-B14F-4D97-AF65-F5344CB8AC3E}">
        <p14:creationId xmlns:p14="http://schemas.microsoft.com/office/powerpoint/2010/main" val="25737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Dismissing </a:t>
            </a:r>
            <a:r>
              <a:rPr lang="en-US" dirty="0"/>
              <a:t>the Competition</a:t>
            </a:r>
          </a:p>
        </p:txBody>
      </p:sp>
      <p:sp>
        <p:nvSpPr>
          <p:cNvPr id="5" name="Subtitle 4"/>
          <p:cNvSpPr>
            <a:spLocks noGrp="1"/>
          </p:cNvSpPr>
          <p:nvPr>
            <p:ph type="subTitle" idx="1"/>
          </p:nvPr>
        </p:nvSpPr>
        <p:spPr/>
        <p:txBody>
          <a:bodyPr>
            <a:normAutofit fontScale="92500"/>
          </a:bodyPr>
          <a:lstStyle/>
          <a:p>
            <a:r>
              <a:rPr lang="en-US" b="1" dirty="0" smtClean="0">
                <a:latin typeface="Arial Black" panose="020B0A04020102020204" pitchFamily="34" charset="0"/>
              </a:rPr>
              <a:t>Lesson 17 – II Corinthians </a:t>
            </a:r>
            <a:r>
              <a:rPr lang="en-US" dirty="0" smtClean="0"/>
              <a:t>11:16-33</a:t>
            </a:r>
            <a:endParaRPr lang="en-US" b="1" dirty="0">
              <a:latin typeface="Arial Black" panose="020B0A04020102020204" pitchFamily="34" charset="0"/>
            </a:endParaRPr>
          </a:p>
        </p:txBody>
      </p:sp>
    </p:spTree>
    <p:extLst>
      <p:ext uri="{BB962C8B-B14F-4D97-AF65-F5344CB8AC3E}">
        <p14:creationId xmlns:p14="http://schemas.microsoft.com/office/powerpoint/2010/main" val="15245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“Let him glory in the Lord”</a:t>
            </a:r>
            <a:endParaRPr lang="en-US" i="1" dirty="0"/>
          </a:p>
        </p:txBody>
      </p:sp>
      <p:sp>
        <p:nvSpPr>
          <p:cNvPr id="3" name="Content Placeholder 2"/>
          <p:cNvSpPr>
            <a:spLocks noGrp="1"/>
          </p:cNvSpPr>
          <p:nvPr>
            <p:ph idx="1"/>
          </p:nvPr>
        </p:nvSpPr>
        <p:spPr/>
        <p:txBody>
          <a:bodyPr/>
          <a:lstStyle/>
          <a:p>
            <a:pPr marL="227013" lvl="0" indent="-227013">
              <a:lnSpc>
                <a:spcPct val="95000"/>
              </a:lnSpc>
              <a:spcBef>
                <a:spcPts val="0"/>
              </a:spcBef>
              <a:buFont typeface="+mj-lt"/>
              <a:buAutoNum type="arabicPeriod"/>
            </a:pPr>
            <a:r>
              <a:rPr lang="en-US" dirty="0"/>
              <a:t>What was foolish about the </a:t>
            </a:r>
            <a:r>
              <a:rPr lang="en-US" i="1" dirty="0"/>
              <a:t>“boasting”</a:t>
            </a:r>
            <a:r>
              <a:rPr lang="en-US" dirty="0"/>
              <a:t> that the Corinthians had accepted</a:t>
            </a:r>
            <a:r>
              <a:rPr lang="en-US" dirty="0" smtClean="0"/>
              <a:t>?</a:t>
            </a:r>
          </a:p>
          <a:p>
            <a:pPr marL="0" lvl="0" indent="0">
              <a:lnSpc>
                <a:spcPct val="95000"/>
              </a:lnSpc>
              <a:spcBef>
                <a:spcPts val="0"/>
              </a:spcBef>
              <a:buNone/>
            </a:pPr>
            <a:r>
              <a:rPr lang="en-US" i="1" dirty="0" smtClean="0"/>
              <a:t>I </a:t>
            </a:r>
            <a:r>
              <a:rPr lang="en-US" i="1" dirty="0"/>
              <a:t>say again, </a:t>
            </a:r>
            <a:r>
              <a:rPr lang="en-US" b="1" i="1" dirty="0"/>
              <a:t>let no one think me a fool</a:t>
            </a:r>
            <a:r>
              <a:rPr lang="en-US" i="1" dirty="0"/>
              <a:t>. If otherwise, </a:t>
            </a:r>
            <a:r>
              <a:rPr lang="en-US" b="1" i="1" dirty="0"/>
              <a:t>at least receive me as a fool, that I also may </a:t>
            </a:r>
            <a:r>
              <a:rPr lang="en-US" b="1" i="1" u="sng" dirty="0"/>
              <a:t>boast a little</a:t>
            </a:r>
            <a:r>
              <a:rPr lang="en-US" i="1" dirty="0" smtClean="0"/>
              <a:t>.  What </a:t>
            </a:r>
            <a:r>
              <a:rPr lang="en-US" i="1" dirty="0"/>
              <a:t>I speak, </a:t>
            </a:r>
            <a:r>
              <a:rPr lang="en-US" b="1" i="1" dirty="0"/>
              <a:t>I speak </a:t>
            </a:r>
            <a:r>
              <a:rPr lang="en-US" b="1" i="1" u="sng" dirty="0"/>
              <a:t>not</a:t>
            </a:r>
            <a:r>
              <a:rPr lang="en-US" b="1" i="1" dirty="0"/>
              <a:t> according to the Lord, but as it were, </a:t>
            </a:r>
            <a:r>
              <a:rPr lang="en-US" b="1" i="1" u="sng" dirty="0"/>
              <a:t>foolishly, in this confidence</a:t>
            </a:r>
            <a:r>
              <a:rPr lang="en-US" b="1" i="1" dirty="0"/>
              <a:t> of boasting</a:t>
            </a:r>
            <a:r>
              <a:rPr lang="en-US" i="1" dirty="0" smtClean="0"/>
              <a:t>.  Seeing </a:t>
            </a:r>
            <a:r>
              <a:rPr lang="en-US" i="1" dirty="0"/>
              <a:t>that many </a:t>
            </a:r>
            <a:r>
              <a:rPr lang="en-US" b="1" i="1" dirty="0"/>
              <a:t>boast </a:t>
            </a:r>
            <a:r>
              <a:rPr lang="en-US" b="1" i="1" u="sng" dirty="0"/>
              <a:t>according to the flesh</a:t>
            </a:r>
            <a:r>
              <a:rPr lang="en-US" b="1" i="1" dirty="0"/>
              <a:t>, I also will boast</a:t>
            </a:r>
            <a:r>
              <a:rPr lang="en-US" i="1" dirty="0"/>
              <a:t>. </a:t>
            </a:r>
            <a:r>
              <a:rPr lang="en-US" dirty="0" smtClean="0"/>
              <a:t>(</a:t>
            </a:r>
            <a:r>
              <a:rPr lang="en-US" b="1" dirty="0" smtClean="0">
                <a:solidFill>
                  <a:schemeClr val="accent1"/>
                </a:solidFill>
              </a:rPr>
              <a:t>11:16-18</a:t>
            </a:r>
            <a:r>
              <a:rPr lang="en-US" dirty="0" smtClean="0"/>
              <a:t>)</a:t>
            </a:r>
            <a:endParaRPr lang="en-US" dirty="0"/>
          </a:p>
          <a:p>
            <a:pPr>
              <a:lnSpc>
                <a:spcPct val="95000"/>
              </a:lnSpc>
              <a:spcBef>
                <a:spcPts val="0"/>
              </a:spcBef>
            </a:pPr>
            <a:r>
              <a:rPr lang="en-US" b="1" i="1" dirty="0" smtClean="0"/>
              <a:t>“According to the Flesh”:</a:t>
            </a:r>
            <a:r>
              <a:rPr lang="en-US" dirty="0" smtClean="0"/>
              <a:t>  letters of commendation, powerful in speech, trained in speech, worthy of payment (</a:t>
            </a:r>
            <a:r>
              <a:rPr lang="en-US" b="1" dirty="0" smtClean="0">
                <a:solidFill>
                  <a:schemeClr val="accent1"/>
                </a:solidFill>
              </a:rPr>
              <a:t>3:1; 10:10, 11:6, 7</a:t>
            </a:r>
            <a:r>
              <a:rPr lang="en-US" dirty="0" smtClean="0"/>
              <a:t>)</a:t>
            </a:r>
          </a:p>
          <a:p>
            <a:pPr>
              <a:lnSpc>
                <a:spcPct val="95000"/>
              </a:lnSpc>
              <a:spcBef>
                <a:spcPts val="0"/>
              </a:spcBef>
            </a:pPr>
            <a:r>
              <a:rPr lang="en-US" dirty="0" smtClean="0"/>
              <a:t>Accepted boasting according to </a:t>
            </a:r>
            <a:r>
              <a:rPr lang="en-US" b="1" i="1" dirty="0" smtClean="0"/>
              <a:t>appearance</a:t>
            </a:r>
            <a:r>
              <a:rPr lang="en-US" dirty="0" smtClean="0"/>
              <a:t> and </a:t>
            </a:r>
            <a:r>
              <a:rPr lang="en-US" b="1" i="1" u="sng" dirty="0" smtClean="0"/>
              <a:t>not</a:t>
            </a:r>
            <a:r>
              <a:rPr lang="en-US" dirty="0" smtClean="0"/>
              <a:t> according to </a:t>
            </a:r>
            <a:r>
              <a:rPr lang="en-US" b="1" i="1" dirty="0" smtClean="0"/>
              <a:t>the Lord’s standard </a:t>
            </a:r>
            <a:r>
              <a:rPr lang="en-US" dirty="0" smtClean="0"/>
              <a:t>– His Word and proscribed character (</a:t>
            </a:r>
            <a:r>
              <a:rPr lang="en-US" b="1" dirty="0" smtClean="0">
                <a:solidFill>
                  <a:schemeClr val="accent1"/>
                </a:solidFill>
              </a:rPr>
              <a:t>10:7, 17-18</a:t>
            </a:r>
            <a:r>
              <a:rPr lang="en-US" dirty="0" smtClean="0"/>
              <a:t>).</a:t>
            </a:r>
          </a:p>
        </p:txBody>
      </p:sp>
    </p:spTree>
    <p:extLst>
      <p:ext uri="{BB962C8B-B14F-4D97-AF65-F5344CB8AC3E}">
        <p14:creationId xmlns:p14="http://schemas.microsoft.com/office/powerpoint/2010/main" val="35305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“You </a:t>
            </a:r>
            <a:r>
              <a:rPr lang="en-US" i="1" dirty="0"/>
              <a:t>have compelled </a:t>
            </a:r>
            <a:r>
              <a:rPr lang="en-US" i="1" dirty="0" smtClean="0"/>
              <a:t>me”</a:t>
            </a:r>
            <a:endParaRPr lang="en-US" i="1"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startAt="2"/>
            </a:pPr>
            <a:r>
              <a:rPr lang="en-US" sz="2200" dirty="0" smtClean="0"/>
              <a:t>If it was so foolish, why then was Paul engaging in such boasting?</a:t>
            </a:r>
          </a:p>
          <a:p>
            <a:pPr marL="0" lvl="0" indent="0">
              <a:lnSpc>
                <a:spcPct val="90000"/>
              </a:lnSpc>
              <a:spcBef>
                <a:spcPts val="0"/>
              </a:spcBef>
              <a:buNone/>
            </a:pPr>
            <a:r>
              <a:rPr lang="en-US" sz="2200" i="1" dirty="0" smtClean="0"/>
              <a:t>Seeing </a:t>
            </a:r>
            <a:r>
              <a:rPr lang="en-US" sz="2200" i="1" dirty="0"/>
              <a:t>that </a:t>
            </a:r>
            <a:r>
              <a:rPr lang="en-US" sz="2200" b="1" i="1" dirty="0"/>
              <a:t>many boast according to the flesh, I </a:t>
            </a:r>
            <a:r>
              <a:rPr lang="en-US" sz="2200" b="1" i="1" u="sng" dirty="0"/>
              <a:t>also</a:t>
            </a:r>
            <a:r>
              <a:rPr lang="en-US" sz="2200" b="1" i="1" dirty="0"/>
              <a:t> will boast</a:t>
            </a:r>
            <a:r>
              <a:rPr lang="en-US" sz="2200" i="1" dirty="0" smtClean="0"/>
              <a:t>.  ... </a:t>
            </a:r>
            <a:r>
              <a:rPr lang="en-US" sz="2200" i="1" dirty="0"/>
              <a:t>But </a:t>
            </a:r>
            <a:r>
              <a:rPr lang="en-US" sz="2200" b="1" i="1" dirty="0"/>
              <a:t>in whatever anyone is </a:t>
            </a:r>
            <a:r>
              <a:rPr lang="en-US" sz="2200" b="1" i="1" dirty="0" smtClean="0"/>
              <a:t>bold – </a:t>
            </a:r>
            <a:r>
              <a:rPr lang="en-US" sz="2200" b="1" i="1" u="sng" dirty="0" smtClean="0"/>
              <a:t>I </a:t>
            </a:r>
            <a:r>
              <a:rPr lang="en-US" sz="2200" b="1" i="1" u="sng" dirty="0"/>
              <a:t>speak </a:t>
            </a:r>
            <a:r>
              <a:rPr lang="en-US" sz="2200" b="1" i="1" u="sng" dirty="0" smtClean="0"/>
              <a:t>foolishly</a:t>
            </a:r>
            <a:r>
              <a:rPr lang="en-US" sz="2200" b="1" i="1" dirty="0" smtClean="0"/>
              <a:t> – I am </a:t>
            </a:r>
            <a:r>
              <a:rPr lang="en-US" sz="2200" b="1" i="1" dirty="0"/>
              <a:t>bold </a:t>
            </a:r>
            <a:r>
              <a:rPr lang="en-US" sz="2200" b="1" i="1" u="sng" dirty="0"/>
              <a:t>also</a:t>
            </a:r>
            <a:r>
              <a:rPr lang="en-US" sz="2200" i="1" dirty="0"/>
              <a:t>. </a:t>
            </a:r>
            <a:r>
              <a:rPr lang="en-US" sz="2200" dirty="0" smtClean="0"/>
              <a:t>(</a:t>
            </a:r>
            <a:r>
              <a:rPr lang="en-US" sz="2200" b="1" dirty="0" smtClean="0">
                <a:solidFill>
                  <a:schemeClr val="accent1"/>
                </a:solidFill>
              </a:rPr>
              <a:t>11:18-21</a:t>
            </a:r>
            <a:r>
              <a:rPr lang="en-US" sz="2200" dirty="0" smtClean="0"/>
              <a:t>)</a:t>
            </a:r>
            <a:endParaRPr lang="en-US" sz="2200" dirty="0"/>
          </a:p>
          <a:p>
            <a:pPr>
              <a:lnSpc>
                <a:spcPct val="90000"/>
              </a:lnSpc>
              <a:spcBef>
                <a:spcPts val="0"/>
              </a:spcBef>
            </a:pPr>
            <a:r>
              <a:rPr lang="en-US" sz="2200" dirty="0" smtClean="0"/>
              <a:t>The Corinthians had judged according to </a:t>
            </a:r>
            <a:r>
              <a:rPr lang="en-US" sz="2200" i="1" dirty="0" smtClean="0"/>
              <a:t>“outward appearance”</a:t>
            </a:r>
            <a:r>
              <a:rPr lang="en-US" sz="2200" dirty="0" smtClean="0"/>
              <a:t> and </a:t>
            </a:r>
            <a:r>
              <a:rPr lang="en-US" sz="2200" b="1" i="1" dirty="0" smtClean="0"/>
              <a:t>accepted</a:t>
            </a:r>
            <a:r>
              <a:rPr lang="en-US" sz="2200" dirty="0" smtClean="0"/>
              <a:t> the boasting of the Judaizing false apostles (</a:t>
            </a:r>
            <a:r>
              <a:rPr lang="en-US" sz="2200" b="1" dirty="0" smtClean="0">
                <a:solidFill>
                  <a:schemeClr val="accent1"/>
                </a:solidFill>
              </a:rPr>
              <a:t>5:12; 10:7</a:t>
            </a:r>
            <a:r>
              <a:rPr lang="en-US" sz="2200" dirty="0" smtClean="0"/>
              <a:t>).</a:t>
            </a:r>
          </a:p>
          <a:p>
            <a:pPr>
              <a:lnSpc>
                <a:spcPct val="90000"/>
              </a:lnSpc>
              <a:spcBef>
                <a:spcPts val="0"/>
              </a:spcBef>
            </a:pPr>
            <a:r>
              <a:rPr lang="en-US" sz="2200" dirty="0" smtClean="0"/>
              <a:t>Paul has already thoroughly answered their charges and established his </a:t>
            </a:r>
            <a:r>
              <a:rPr lang="en-US" sz="2200" b="1" i="1" dirty="0" smtClean="0"/>
              <a:t>apostleship</a:t>
            </a:r>
            <a:r>
              <a:rPr lang="en-US" sz="2200" dirty="0" smtClean="0"/>
              <a:t>.  (See </a:t>
            </a:r>
            <a:r>
              <a:rPr lang="en-US" sz="2200" b="1" dirty="0" smtClean="0">
                <a:solidFill>
                  <a:schemeClr val="accent1"/>
                </a:solidFill>
              </a:rPr>
              <a:t>6:4-10</a:t>
            </a:r>
            <a:r>
              <a:rPr lang="en-US" sz="2200" dirty="0" smtClean="0"/>
              <a:t> for summary.)</a:t>
            </a:r>
          </a:p>
          <a:p>
            <a:pPr>
              <a:lnSpc>
                <a:spcPct val="90000"/>
              </a:lnSpc>
              <a:spcBef>
                <a:spcPts val="0"/>
              </a:spcBef>
            </a:pPr>
            <a:r>
              <a:rPr lang="en-US" sz="2200" dirty="0" smtClean="0"/>
              <a:t>Paul has already debunked their charges of inferiority based on capability (</a:t>
            </a:r>
            <a:r>
              <a:rPr lang="en-US" sz="2200" b="1" dirty="0" smtClean="0">
                <a:solidFill>
                  <a:schemeClr val="accent1"/>
                </a:solidFill>
              </a:rPr>
              <a:t>10:1-11:15</a:t>
            </a:r>
            <a:r>
              <a:rPr lang="en-US" sz="2200" dirty="0" smtClean="0"/>
              <a:t>).</a:t>
            </a:r>
          </a:p>
          <a:p>
            <a:pPr>
              <a:lnSpc>
                <a:spcPct val="90000"/>
              </a:lnSpc>
              <a:spcBef>
                <a:spcPts val="0"/>
              </a:spcBef>
            </a:pPr>
            <a:r>
              <a:rPr lang="en-US" sz="2200" dirty="0" smtClean="0"/>
              <a:t>Now, he turns to </a:t>
            </a:r>
            <a:r>
              <a:rPr lang="en-US" sz="2200" b="1" i="1" dirty="0" smtClean="0"/>
              <a:t>obliterating</a:t>
            </a:r>
            <a:r>
              <a:rPr lang="en-US" sz="2200" dirty="0" smtClean="0"/>
              <a:t> the foundation of their opposition, their boast.</a:t>
            </a:r>
          </a:p>
          <a:p>
            <a:pPr>
              <a:lnSpc>
                <a:spcPct val="90000"/>
              </a:lnSpc>
              <a:spcBef>
                <a:spcPts val="0"/>
              </a:spcBef>
            </a:pPr>
            <a:r>
              <a:rPr lang="en-US" sz="2200" dirty="0" smtClean="0"/>
              <a:t>He will answer them on their on </a:t>
            </a:r>
            <a:r>
              <a:rPr lang="en-US" sz="2200" b="1" i="1" dirty="0" smtClean="0"/>
              <a:t>own terms</a:t>
            </a:r>
            <a:r>
              <a:rPr lang="en-US" sz="2200" dirty="0" smtClean="0"/>
              <a:t>, because some of the Corinthians needed it in their gross carnality and immaturity!  Their foolishness required he stoop to their level (</a:t>
            </a:r>
            <a:r>
              <a:rPr lang="en-US" sz="2200" b="1" dirty="0" smtClean="0">
                <a:solidFill>
                  <a:schemeClr val="accent1"/>
                </a:solidFill>
              </a:rPr>
              <a:t>Proverbs 26:4-5</a:t>
            </a:r>
            <a:r>
              <a:rPr lang="en-US" sz="2200" dirty="0" smtClean="0"/>
              <a:t>)!</a:t>
            </a:r>
          </a:p>
        </p:txBody>
      </p:sp>
    </p:spTree>
    <p:extLst>
      <p:ext uri="{BB962C8B-B14F-4D97-AF65-F5344CB8AC3E}">
        <p14:creationId xmlns:p14="http://schemas.microsoft.com/office/powerpoint/2010/main" val="35607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“Love does no harm”</a:t>
            </a:r>
            <a:endParaRPr lang="en-US" i="1"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smtClean="0"/>
              <a:t>For </a:t>
            </a:r>
            <a:r>
              <a:rPr lang="en-US" b="1" i="1" dirty="0"/>
              <a:t>you </a:t>
            </a:r>
            <a:r>
              <a:rPr lang="en-US" b="1" i="1" u="sng" dirty="0"/>
              <a:t>put up with</a:t>
            </a:r>
            <a:r>
              <a:rPr lang="en-US" b="1" i="1" dirty="0"/>
              <a:t> fools gladly, since </a:t>
            </a:r>
            <a:r>
              <a:rPr lang="en-US" b="1" i="1" u="sng" dirty="0"/>
              <a:t>you yourselves are wise</a:t>
            </a:r>
            <a:r>
              <a:rPr lang="en-US" i="1" dirty="0"/>
              <a:t>!  For you </a:t>
            </a:r>
            <a:r>
              <a:rPr lang="en-US" b="1" i="1" u="sng" dirty="0"/>
              <a:t>put up with</a:t>
            </a:r>
            <a:r>
              <a:rPr lang="en-US" b="1" i="1" dirty="0"/>
              <a:t> it if one </a:t>
            </a:r>
            <a:r>
              <a:rPr lang="en-US" b="1" i="1" baseline="30000" dirty="0" smtClean="0">
                <a:solidFill>
                  <a:schemeClr val="accent1"/>
                </a:solidFill>
              </a:rPr>
              <a:t>1</a:t>
            </a:r>
            <a:r>
              <a:rPr lang="en-US" b="1" i="1" dirty="0" smtClean="0"/>
              <a:t>brings </a:t>
            </a:r>
            <a:r>
              <a:rPr lang="en-US" b="1" i="1" dirty="0"/>
              <a:t>you into bondage, if one </a:t>
            </a:r>
            <a:r>
              <a:rPr lang="en-US" b="1" i="1" baseline="30000" dirty="0" smtClean="0">
                <a:solidFill>
                  <a:schemeClr val="accent1"/>
                </a:solidFill>
              </a:rPr>
              <a:t>2</a:t>
            </a:r>
            <a:r>
              <a:rPr lang="en-US" b="1" i="1" dirty="0" smtClean="0"/>
              <a:t>devours </a:t>
            </a:r>
            <a:r>
              <a:rPr lang="en-US" b="1" i="1" dirty="0"/>
              <a:t>you, if one </a:t>
            </a:r>
            <a:r>
              <a:rPr lang="en-US" b="1" i="1" baseline="30000" dirty="0" smtClean="0">
                <a:solidFill>
                  <a:schemeClr val="accent1"/>
                </a:solidFill>
              </a:rPr>
              <a:t>3</a:t>
            </a:r>
            <a:r>
              <a:rPr lang="en-US" b="1" i="1" dirty="0" smtClean="0"/>
              <a:t>takes </a:t>
            </a:r>
            <a:r>
              <a:rPr lang="en-US" b="1" i="1" dirty="0"/>
              <a:t>from you, if one </a:t>
            </a:r>
            <a:r>
              <a:rPr lang="en-US" b="1" i="1" baseline="30000" dirty="0" smtClean="0">
                <a:solidFill>
                  <a:schemeClr val="accent1"/>
                </a:solidFill>
              </a:rPr>
              <a:t>4</a:t>
            </a:r>
            <a:r>
              <a:rPr lang="en-US" b="1" i="1" dirty="0" smtClean="0"/>
              <a:t>exalts </a:t>
            </a:r>
            <a:r>
              <a:rPr lang="en-US" b="1" i="1" dirty="0"/>
              <a:t>himself, if one </a:t>
            </a:r>
            <a:r>
              <a:rPr lang="en-US" b="1" i="1" baseline="30000" dirty="0" smtClean="0">
                <a:solidFill>
                  <a:schemeClr val="accent1"/>
                </a:solidFill>
              </a:rPr>
              <a:t>5</a:t>
            </a:r>
            <a:r>
              <a:rPr lang="en-US" b="1" i="1" dirty="0" smtClean="0"/>
              <a:t>strikes </a:t>
            </a:r>
            <a:r>
              <a:rPr lang="en-US" b="1" i="1" dirty="0"/>
              <a:t>you on the face</a:t>
            </a:r>
            <a:r>
              <a:rPr lang="en-US" i="1" dirty="0"/>
              <a:t>.  To our shame, I say that </a:t>
            </a:r>
            <a:r>
              <a:rPr lang="en-US" b="1" i="1" u="sng" dirty="0"/>
              <a:t>we were too weak for that</a:t>
            </a:r>
            <a:r>
              <a:rPr lang="en-US" i="1" dirty="0"/>
              <a:t>! But in whatever anyone is bold – I speak foolishly – I am bold also. </a:t>
            </a:r>
            <a:r>
              <a:rPr lang="en-US" dirty="0"/>
              <a:t>(</a:t>
            </a:r>
            <a:r>
              <a:rPr lang="en-US" b="1" dirty="0" smtClean="0">
                <a:solidFill>
                  <a:schemeClr val="accent1"/>
                </a:solidFill>
              </a:rPr>
              <a:t>11:17-21</a:t>
            </a:r>
            <a:r>
              <a:rPr lang="en-US" dirty="0" smtClean="0"/>
              <a:t>)</a:t>
            </a:r>
          </a:p>
          <a:p>
            <a:pPr>
              <a:lnSpc>
                <a:spcPct val="95000"/>
              </a:lnSpc>
              <a:spcBef>
                <a:spcPts val="0"/>
              </a:spcBef>
            </a:pPr>
            <a:r>
              <a:rPr lang="en-US" dirty="0" smtClean="0"/>
              <a:t>These 5 abuses show how </a:t>
            </a:r>
            <a:r>
              <a:rPr lang="en-US" b="1" i="1" dirty="0" smtClean="0"/>
              <a:t>senseless</a:t>
            </a:r>
            <a:r>
              <a:rPr lang="en-US" dirty="0" smtClean="0"/>
              <a:t> these </a:t>
            </a:r>
            <a:r>
              <a:rPr lang="en-US" b="1" i="1" dirty="0" smtClean="0"/>
              <a:t>sensible</a:t>
            </a:r>
            <a:r>
              <a:rPr lang="en-US" dirty="0" smtClean="0"/>
              <a:t> saints had become.</a:t>
            </a:r>
          </a:p>
          <a:p>
            <a:pPr marL="227013" lvl="0" indent="-227013">
              <a:lnSpc>
                <a:spcPct val="95000"/>
              </a:lnSpc>
              <a:spcBef>
                <a:spcPts val="0"/>
              </a:spcBef>
              <a:buFont typeface="+mj-lt"/>
              <a:buAutoNum type="arabicPeriod" startAt="3"/>
            </a:pPr>
            <a:r>
              <a:rPr lang="en-US" dirty="0" smtClean="0"/>
              <a:t>In </a:t>
            </a:r>
            <a:r>
              <a:rPr lang="en-US" dirty="0"/>
              <a:t>verses 19-21, was Paul </a:t>
            </a:r>
            <a:r>
              <a:rPr lang="en-US" b="1" i="1" dirty="0"/>
              <a:t>commending</a:t>
            </a:r>
            <a:r>
              <a:rPr lang="en-US" dirty="0"/>
              <a:t> the Corinthians and </a:t>
            </a:r>
            <a:r>
              <a:rPr lang="en-US" b="1" i="1" dirty="0"/>
              <a:t>admitting</a:t>
            </a:r>
            <a:r>
              <a:rPr lang="en-US" dirty="0"/>
              <a:t> his own failings – or something else?  If so, what?  How would you reconcile this tactic with </a:t>
            </a:r>
            <a:r>
              <a:rPr lang="en-US" b="1" dirty="0">
                <a:solidFill>
                  <a:schemeClr val="accent1"/>
                </a:solidFill>
              </a:rPr>
              <a:t>I Corinthians 13:4-8 </a:t>
            </a:r>
            <a:r>
              <a:rPr lang="en-US" dirty="0"/>
              <a:t>and </a:t>
            </a:r>
            <a:r>
              <a:rPr lang="en-US" b="1" dirty="0">
                <a:solidFill>
                  <a:schemeClr val="accent1"/>
                </a:solidFill>
              </a:rPr>
              <a:t>Romans 13:10</a:t>
            </a:r>
            <a:r>
              <a:rPr lang="en-US" dirty="0"/>
              <a:t>?</a:t>
            </a:r>
          </a:p>
          <a:p>
            <a:pPr>
              <a:lnSpc>
                <a:spcPct val="95000"/>
              </a:lnSpc>
              <a:spcBef>
                <a:spcPts val="0"/>
              </a:spcBef>
            </a:pPr>
            <a:r>
              <a:rPr lang="en-US" b="1" i="1" dirty="0" smtClean="0"/>
              <a:t>Sarcasm!</a:t>
            </a:r>
            <a:r>
              <a:rPr lang="en-US" dirty="0" smtClean="0"/>
              <a:t>  The Corinthians were no more wise than Paul was weak!</a:t>
            </a:r>
          </a:p>
          <a:p>
            <a:pPr>
              <a:lnSpc>
                <a:spcPct val="95000"/>
              </a:lnSpc>
              <a:spcBef>
                <a:spcPts val="0"/>
              </a:spcBef>
            </a:pPr>
            <a:r>
              <a:rPr lang="en-US" dirty="0" smtClean="0"/>
              <a:t>Does not sarcasm </a:t>
            </a:r>
            <a:r>
              <a:rPr lang="en-US" b="1" i="1" dirty="0" smtClean="0"/>
              <a:t>bite</a:t>
            </a:r>
            <a:r>
              <a:rPr lang="en-US" dirty="0" smtClean="0"/>
              <a:t>, </a:t>
            </a:r>
            <a:r>
              <a:rPr lang="en-US" b="1" i="1" dirty="0" smtClean="0"/>
              <a:t>hurt</a:t>
            </a:r>
            <a:r>
              <a:rPr lang="en-US" dirty="0" smtClean="0"/>
              <a:t>, and </a:t>
            </a:r>
            <a:r>
              <a:rPr lang="en-US" b="1" i="1" dirty="0" smtClean="0"/>
              <a:t>destroy</a:t>
            </a:r>
            <a:r>
              <a:rPr lang="en-US" dirty="0" smtClean="0"/>
              <a:t>?  </a:t>
            </a:r>
            <a:r>
              <a:rPr lang="en-US" b="1" dirty="0" smtClean="0">
                <a:solidFill>
                  <a:schemeClr val="accent1"/>
                </a:solidFill>
              </a:rPr>
              <a:t>I Cor.13:4-8, Rom.13:10</a:t>
            </a:r>
            <a:r>
              <a:rPr lang="en-US" dirty="0" smtClean="0"/>
              <a:t>?</a:t>
            </a:r>
            <a:endParaRPr lang="en-US" dirty="0"/>
          </a:p>
        </p:txBody>
      </p:sp>
    </p:spTree>
    <p:extLst>
      <p:ext uri="{BB962C8B-B14F-4D97-AF65-F5344CB8AC3E}">
        <p14:creationId xmlns:p14="http://schemas.microsoft.com/office/powerpoint/2010/main" val="41216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love?</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200" b="1" i="1" dirty="0"/>
              <a:t>Love </a:t>
            </a:r>
            <a:r>
              <a:rPr lang="en-US" sz="2200" b="1" i="1" u="sng" dirty="0"/>
              <a:t>suffers long</a:t>
            </a:r>
            <a:r>
              <a:rPr lang="en-US" sz="2200" b="1" i="1" dirty="0"/>
              <a:t> and is </a:t>
            </a:r>
            <a:r>
              <a:rPr lang="en-US" sz="2200" b="1" i="1" u="sng" dirty="0"/>
              <a:t>kind</a:t>
            </a:r>
            <a:r>
              <a:rPr lang="en-US" sz="2200" i="1" dirty="0"/>
              <a:t>; love does not envy; love does not parade itself, is not puffed up</a:t>
            </a:r>
            <a:r>
              <a:rPr lang="en-US" sz="2200" i="1" dirty="0" smtClean="0"/>
              <a:t>; </a:t>
            </a:r>
            <a:r>
              <a:rPr lang="en-US" sz="2200" b="1" i="1" dirty="0" smtClean="0"/>
              <a:t>does </a:t>
            </a:r>
            <a:r>
              <a:rPr lang="en-US" sz="2200" b="1" i="1" u="sng" dirty="0"/>
              <a:t>not behave rudely</a:t>
            </a:r>
            <a:r>
              <a:rPr lang="en-US" sz="2200" i="1" dirty="0"/>
              <a:t>, does not seek its own, </a:t>
            </a:r>
            <a:r>
              <a:rPr lang="en-US" sz="2200" b="1" i="1" dirty="0"/>
              <a:t>is </a:t>
            </a:r>
            <a:r>
              <a:rPr lang="en-US" sz="2200" b="1" i="1" u="sng" dirty="0"/>
              <a:t>not provoked</a:t>
            </a:r>
            <a:r>
              <a:rPr lang="en-US" sz="2200" b="1" i="1" dirty="0"/>
              <a:t>, thinks </a:t>
            </a:r>
            <a:r>
              <a:rPr lang="en-US" sz="2200" b="1" i="1" u="sng" dirty="0"/>
              <a:t>no evil</a:t>
            </a:r>
            <a:r>
              <a:rPr lang="en-US" sz="2200" i="1" dirty="0" smtClean="0"/>
              <a:t>; does </a:t>
            </a:r>
            <a:r>
              <a:rPr lang="en-US" sz="2200" i="1" dirty="0"/>
              <a:t>not rejoice in iniquity, but rejoices in the truth</a:t>
            </a:r>
            <a:r>
              <a:rPr lang="en-US" sz="2200" i="1" dirty="0" smtClean="0"/>
              <a:t>; </a:t>
            </a:r>
            <a:r>
              <a:rPr lang="en-US" sz="2200" b="1" i="1" dirty="0" smtClean="0"/>
              <a:t>bears </a:t>
            </a:r>
            <a:r>
              <a:rPr lang="en-US" sz="2200" b="1" i="1" dirty="0"/>
              <a:t>all things, </a:t>
            </a:r>
            <a:r>
              <a:rPr lang="en-US" sz="2200" b="1" i="1" u="sng" dirty="0"/>
              <a:t>believes all things, hopes all things</a:t>
            </a:r>
            <a:r>
              <a:rPr lang="en-US" sz="2200" b="1" i="1" dirty="0"/>
              <a:t>, endures all things</a:t>
            </a:r>
            <a:r>
              <a:rPr lang="en-US" sz="2200" i="1" dirty="0" smtClean="0"/>
              <a:t>.  Love </a:t>
            </a:r>
            <a:r>
              <a:rPr lang="en-US" sz="2200" i="1" dirty="0"/>
              <a:t>never fails.  </a:t>
            </a:r>
            <a:r>
              <a:rPr lang="en-US" sz="2200" dirty="0"/>
              <a:t>(</a:t>
            </a:r>
            <a:r>
              <a:rPr lang="en-US" sz="2200" b="1" dirty="0">
                <a:solidFill>
                  <a:schemeClr val="accent1"/>
                </a:solidFill>
              </a:rPr>
              <a:t>I Corinthians </a:t>
            </a:r>
            <a:r>
              <a:rPr lang="en-US" sz="2200" b="1" dirty="0" smtClean="0">
                <a:solidFill>
                  <a:schemeClr val="accent1"/>
                </a:solidFill>
              </a:rPr>
              <a:t>13:4-8</a:t>
            </a:r>
            <a:r>
              <a:rPr lang="en-US" sz="2200" dirty="0" smtClean="0"/>
              <a:t>)</a:t>
            </a:r>
          </a:p>
          <a:p>
            <a:pPr marL="0" indent="0">
              <a:lnSpc>
                <a:spcPct val="90000"/>
              </a:lnSpc>
              <a:spcBef>
                <a:spcPts val="0"/>
              </a:spcBef>
              <a:buNone/>
            </a:pPr>
            <a:r>
              <a:rPr lang="en-US" sz="2200" b="1" i="1" dirty="0"/>
              <a:t>Love does </a:t>
            </a:r>
            <a:r>
              <a:rPr lang="en-US" sz="2200" b="1" i="1" u="sng" dirty="0"/>
              <a:t>no harm</a:t>
            </a:r>
            <a:r>
              <a:rPr lang="en-US" sz="2200" b="1" i="1" dirty="0"/>
              <a:t> to a neighbor</a:t>
            </a:r>
            <a:r>
              <a:rPr lang="en-US" sz="2200" i="1" dirty="0"/>
              <a:t>; therefore love is the fulfillment of the law. </a:t>
            </a:r>
            <a:r>
              <a:rPr lang="en-US" sz="2200" dirty="0"/>
              <a:t>(</a:t>
            </a:r>
            <a:r>
              <a:rPr lang="en-US" sz="2200" b="1" dirty="0">
                <a:solidFill>
                  <a:schemeClr val="accent1"/>
                </a:solidFill>
              </a:rPr>
              <a:t>Romans </a:t>
            </a:r>
            <a:r>
              <a:rPr lang="en-US" sz="2200" b="1" dirty="0" smtClean="0">
                <a:solidFill>
                  <a:schemeClr val="accent1"/>
                </a:solidFill>
              </a:rPr>
              <a:t>13:10</a:t>
            </a:r>
            <a:r>
              <a:rPr lang="en-US" sz="2200" dirty="0" smtClean="0"/>
              <a:t>)</a:t>
            </a:r>
          </a:p>
          <a:p>
            <a:pPr>
              <a:lnSpc>
                <a:spcPct val="90000"/>
              </a:lnSpc>
              <a:spcBef>
                <a:spcPts val="0"/>
              </a:spcBef>
            </a:pPr>
            <a:r>
              <a:rPr lang="en-US" sz="2200" dirty="0" smtClean="0"/>
              <a:t>If I </a:t>
            </a:r>
            <a:r>
              <a:rPr lang="en-US" sz="2200" b="1" i="1" dirty="0" smtClean="0"/>
              <a:t>tackled</a:t>
            </a:r>
            <a:r>
              <a:rPr lang="en-US" sz="2200" dirty="0" smtClean="0"/>
              <a:t> you to push you out of </a:t>
            </a:r>
            <a:r>
              <a:rPr lang="en-US" sz="2200" b="1" i="1" dirty="0" smtClean="0"/>
              <a:t>danger</a:t>
            </a:r>
            <a:r>
              <a:rPr lang="en-US" sz="2200" dirty="0" smtClean="0"/>
              <a:t>, would you be </a:t>
            </a:r>
            <a:r>
              <a:rPr lang="en-US" sz="2200" b="1" i="1" dirty="0" smtClean="0"/>
              <a:t>offended</a:t>
            </a:r>
            <a:r>
              <a:rPr lang="en-US" sz="2200" dirty="0" smtClean="0"/>
              <a:t>?</a:t>
            </a:r>
          </a:p>
          <a:p>
            <a:pPr>
              <a:lnSpc>
                <a:spcPct val="90000"/>
              </a:lnSpc>
              <a:spcBef>
                <a:spcPts val="0"/>
              </a:spcBef>
            </a:pPr>
            <a:r>
              <a:rPr lang="en-US" sz="2200" dirty="0" smtClean="0"/>
              <a:t>If I </a:t>
            </a:r>
            <a:r>
              <a:rPr lang="en-US" sz="2200" b="1" i="1" dirty="0" smtClean="0"/>
              <a:t>tackled</a:t>
            </a:r>
            <a:r>
              <a:rPr lang="en-US" sz="2200" dirty="0" smtClean="0"/>
              <a:t> you to save your soul, would you be </a:t>
            </a:r>
            <a:r>
              <a:rPr lang="en-US" sz="2200" b="1" i="1" dirty="0" smtClean="0"/>
              <a:t>offended</a:t>
            </a:r>
            <a:r>
              <a:rPr lang="en-US" sz="2200" dirty="0" smtClean="0"/>
              <a:t>?</a:t>
            </a:r>
          </a:p>
          <a:p>
            <a:pPr>
              <a:lnSpc>
                <a:spcPct val="90000"/>
              </a:lnSpc>
              <a:spcBef>
                <a:spcPts val="0"/>
              </a:spcBef>
            </a:pPr>
            <a:r>
              <a:rPr lang="en-US" sz="2200" dirty="0" smtClean="0"/>
              <a:t>Have </a:t>
            </a:r>
            <a:r>
              <a:rPr lang="en-US" sz="2200" b="1" i="1" dirty="0" smtClean="0"/>
              <a:t>accepted</a:t>
            </a:r>
            <a:r>
              <a:rPr lang="en-US" sz="2200" dirty="0" smtClean="0"/>
              <a:t> an environment, adverse to </a:t>
            </a:r>
            <a:r>
              <a:rPr lang="en-US" sz="2200" b="1" i="1" dirty="0" smtClean="0"/>
              <a:t>correction</a:t>
            </a:r>
            <a:r>
              <a:rPr lang="en-US" sz="2200" dirty="0" smtClean="0"/>
              <a:t>?</a:t>
            </a:r>
          </a:p>
          <a:p>
            <a:pPr>
              <a:lnSpc>
                <a:spcPct val="90000"/>
              </a:lnSpc>
              <a:spcBef>
                <a:spcPts val="0"/>
              </a:spcBef>
            </a:pPr>
            <a:r>
              <a:rPr lang="en-US" sz="2200" dirty="0" smtClean="0"/>
              <a:t>If we avoid </a:t>
            </a:r>
            <a:r>
              <a:rPr lang="en-US" sz="2200" b="1" i="1" dirty="0" smtClean="0"/>
              <a:t>correction</a:t>
            </a:r>
            <a:r>
              <a:rPr lang="en-US" sz="2200" dirty="0" smtClean="0"/>
              <a:t> because it pains </a:t>
            </a:r>
            <a:r>
              <a:rPr lang="en-US" sz="2200" b="1" i="1" dirty="0" smtClean="0"/>
              <a:t>us</a:t>
            </a:r>
            <a:r>
              <a:rPr lang="en-US" sz="2200" dirty="0" smtClean="0"/>
              <a:t> to pain </a:t>
            </a:r>
            <a:r>
              <a:rPr lang="en-US" sz="2200" b="1" i="1" dirty="0" smtClean="0"/>
              <a:t>others</a:t>
            </a:r>
            <a:r>
              <a:rPr lang="en-US" sz="2200" dirty="0" smtClean="0"/>
              <a:t>, is that love?</a:t>
            </a:r>
          </a:p>
          <a:p>
            <a:pPr>
              <a:lnSpc>
                <a:spcPct val="90000"/>
              </a:lnSpc>
              <a:spcBef>
                <a:spcPts val="0"/>
              </a:spcBef>
            </a:pPr>
            <a:r>
              <a:rPr lang="en-US" sz="2200" dirty="0" smtClean="0"/>
              <a:t>Sometimes a </a:t>
            </a:r>
            <a:r>
              <a:rPr lang="en-US" sz="2200" i="1" dirty="0" smtClean="0"/>
              <a:t>“high thing that exalt itself against God”</a:t>
            </a:r>
            <a:r>
              <a:rPr lang="en-US" sz="2200" dirty="0" smtClean="0"/>
              <a:t>, are </a:t>
            </a:r>
            <a:r>
              <a:rPr lang="en-US" sz="2200" i="1" dirty="0" smtClean="0"/>
              <a:t>“cast down”</a:t>
            </a:r>
            <a:r>
              <a:rPr lang="en-US" sz="2200" dirty="0" smtClean="0"/>
              <a:t> no other way, because the heart is too hard (</a:t>
            </a:r>
            <a:r>
              <a:rPr lang="en-US" sz="2200" b="1" dirty="0" smtClean="0">
                <a:solidFill>
                  <a:schemeClr val="accent1"/>
                </a:solidFill>
              </a:rPr>
              <a:t>10:5</a:t>
            </a:r>
            <a:r>
              <a:rPr lang="en-US" sz="2200" dirty="0" smtClean="0"/>
              <a:t>).</a:t>
            </a:r>
            <a:endParaRPr lang="en-US" sz="2200" dirty="0"/>
          </a:p>
        </p:txBody>
      </p:sp>
    </p:spTree>
    <p:extLst>
      <p:ext uri="{BB962C8B-B14F-4D97-AF65-F5344CB8AC3E}">
        <p14:creationId xmlns:p14="http://schemas.microsoft.com/office/powerpoint/2010/main" val="314457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Love is … chastening!</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a:t>And you have forgotten the exhortation which speaks to you as to sons: </a:t>
            </a:r>
            <a:r>
              <a:rPr lang="en-US" i="1" dirty="0" smtClean="0"/>
              <a:t>“My </a:t>
            </a:r>
            <a:r>
              <a:rPr lang="en-US" i="1" dirty="0"/>
              <a:t>son, </a:t>
            </a:r>
            <a:r>
              <a:rPr lang="en-US" b="1" i="1" dirty="0"/>
              <a:t>do not despise the chastening of the LORD, Nor be discouraged when you are rebuked by Him</a:t>
            </a:r>
            <a:r>
              <a:rPr lang="en-US" i="1" dirty="0" smtClean="0"/>
              <a:t>;  For </a:t>
            </a:r>
            <a:r>
              <a:rPr lang="en-US" b="1" i="1" dirty="0"/>
              <a:t>whom </a:t>
            </a:r>
            <a:r>
              <a:rPr lang="en-US" b="1" i="1" u="sng" dirty="0"/>
              <a:t>the LORD </a:t>
            </a:r>
            <a:r>
              <a:rPr lang="en-US" b="1" i="1" u="sng" dirty="0">
                <a:solidFill>
                  <a:schemeClr val="accent1"/>
                </a:solidFill>
              </a:rPr>
              <a:t>loves</a:t>
            </a:r>
            <a:r>
              <a:rPr lang="en-US" b="1" i="1" u="sng" dirty="0"/>
              <a:t> He </a:t>
            </a:r>
            <a:r>
              <a:rPr lang="en-US" b="1" i="1" u="sng" dirty="0">
                <a:solidFill>
                  <a:schemeClr val="accent1"/>
                </a:solidFill>
              </a:rPr>
              <a:t>chastens</a:t>
            </a:r>
            <a:r>
              <a:rPr lang="en-US" i="1" dirty="0"/>
              <a:t>, And scourges every son whom He receives</a:t>
            </a:r>
            <a:r>
              <a:rPr lang="en-US" i="1" dirty="0" smtClean="0"/>
              <a:t>.” … Now </a:t>
            </a:r>
            <a:r>
              <a:rPr lang="en-US" b="1" i="1" dirty="0"/>
              <a:t>no chastening seems to be joyful for the present, but painful; nevertheless, afterward </a:t>
            </a:r>
            <a:r>
              <a:rPr lang="en-US" i="1" dirty="0"/>
              <a:t>it yields the peaceable fruit of righteousness to those who have been trained by it</a:t>
            </a:r>
            <a:r>
              <a:rPr lang="en-US" i="1" dirty="0" smtClean="0"/>
              <a:t>. </a:t>
            </a:r>
            <a:r>
              <a:rPr lang="en-US" b="1" i="1" dirty="0" smtClean="0"/>
              <a:t>Therefore </a:t>
            </a:r>
            <a:r>
              <a:rPr lang="en-US" b="1" i="1" dirty="0"/>
              <a:t>strengthen </a:t>
            </a:r>
            <a:r>
              <a:rPr lang="en-US" i="1" dirty="0"/>
              <a:t>the hands which hang down, and the feeble knees</a:t>
            </a:r>
            <a:r>
              <a:rPr lang="en-US" i="1" dirty="0" smtClean="0"/>
              <a:t>, and </a:t>
            </a:r>
            <a:r>
              <a:rPr lang="en-US" b="1" i="1" dirty="0"/>
              <a:t>make straight paths </a:t>
            </a:r>
            <a:r>
              <a:rPr lang="en-US" i="1" dirty="0"/>
              <a:t>for your feet, </a:t>
            </a:r>
            <a:r>
              <a:rPr lang="en-US" b="1" i="1" dirty="0"/>
              <a:t>so that what is lame may </a:t>
            </a:r>
            <a:r>
              <a:rPr lang="en-US" b="1" i="1" u="sng" dirty="0"/>
              <a:t>not be dislocated</a:t>
            </a:r>
            <a:r>
              <a:rPr lang="en-US" b="1" i="1" dirty="0"/>
              <a:t>, but rather </a:t>
            </a:r>
            <a:r>
              <a:rPr lang="en-US" b="1" i="1" u="sng" dirty="0"/>
              <a:t>be healed</a:t>
            </a:r>
            <a:r>
              <a:rPr lang="en-US" i="1" dirty="0"/>
              <a:t>. </a:t>
            </a:r>
            <a:r>
              <a:rPr lang="en-US" dirty="0"/>
              <a:t>(</a:t>
            </a:r>
            <a:r>
              <a:rPr lang="en-US" b="1" dirty="0">
                <a:solidFill>
                  <a:schemeClr val="accent1"/>
                </a:solidFill>
              </a:rPr>
              <a:t>Hebrews </a:t>
            </a:r>
            <a:r>
              <a:rPr lang="en-US" b="1" dirty="0" smtClean="0">
                <a:solidFill>
                  <a:schemeClr val="accent1"/>
                </a:solidFill>
              </a:rPr>
              <a:t>12:5-13</a:t>
            </a:r>
            <a:r>
              <a:rPr lang="en-US" dirty="0" smtClean="0"/>
              <a:t>)</a:t>
            </a:r>
          </a:p>
          <a:p>
            <a:pPr>
              <a:lnSpc>
                <a:spcPct val="95000"/>
              </a:lnSpc>
              <a:spcBef>
                <a:spcPts val="0"/>
              </a:spcBef>
            </a:pPr>
            <a:r>
              <a:rPr lang="en-US" dirty="0" smtClean="0"/>
              <a:t>Are we </a:t>
            </a:r>
            <a:r>
              <a:rPr lang="en-US" b="1" i="1" dirty="0" smtClean="0"/>
              <a:t>willing</a:t>
            </a:r>
            <a:r>
              <a:rPr lang="en-US" dirty="0" smtClean="0"/>
              <a:t> to </a:t>
            </a:r>
            <a:r>
              <a:rPr lang="en-US" b="1" i="1" dirty="0" smtClean="0"/>
              <a:t>receive</a:t>
            </a:r>
            <a:r>
              <a:rPr lang="en-US" dirty="0" smtClean="0"/>
              <a:t> it?  Will we </a:t>
            </a:r>
            <a:r>
              <a:rPr lang="en-US" b="1" i="1" dirty="0" smtClean="0"/>
              <a:t>love</a:t>
            </a:r>
            <a:r>
              <a:rPr lang="en-US" dirty="0" smtClean="0"/>
              <a:t> enough to give it?</a:t>
            </a:r>
            <a:endParaRPr lang="en-US" dirty="0"/>
          </a:p>
        </p:txBody>
      </p:sp>
    </p:spTree>
    <p:extLst>
      <p:ext uri="{BB962C8B-B14F-4D97-AF65-F5344CB8AC3E}">
        <p14:creationId xmlns:p14="http://schemas.microsoft.com/office/powerpoint/2010/main" val="24903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use sarcasm?</a:t>
            </a:r>
            <a:endParaRPr lang="en-US" dirty="0"/>
          </a:p>
        </p:txBody>
      </p:sp>
      <p:sp>
        <p:nvSpPr>
          <p:cNvPr id="3" name="Content Placeholder 2"/>
          <p:cNvSpPr>
            <a:spLocks noGrp="1"/>
          </p:cNvSpPr>
          <p:nvPr>
            <p:ph idx="1"/>
          </p:nvPr>
        </p:nvSpPr>
        <p:spPr/>
        <p:txBody>
          <a:bodyPr/>
          <a:lstStyle/>
          <a:p>
            <a:pPr>
              <a:lnSpc>
                <a:spcPct val="88000"/>
              </a:lnSpc>
              <a:spcBef>
                <a:spcPts val="0"/>
              </a:spcBef>
            </a:pPr>
            <a:r>
              <a:rPr lang="en-US" dirty="0" smtClean="0"/>
              <a:t>Sarcasm can easily be </a:t>
            </a:r>
            <a:r>
              <a:rPr lang="en-US" b="1" i="1" dirty="0" smtClean="0"/>
              <a:t>abused</a:t>
            </a:r>
            <a:r>
              <a:rPr lang="en-US" dirty="0" smtClean="0"/>
              <a:t>:</a:t>
            </a:r>
          </a:p>
          <a:p>
            <a:pPr lvl="1">
              <a:lnSpc>
                <a:spcPct val="88000"/>
              </a:lnSpc>
              <a:spcBef>
                <a:spcPts val="0"/>
              </a:spcBef>
            </a:pPr>
            <a:r>
              <a:rPr lang="en-US" b="1" i="1" dirty="0" smtClean="0"/>
              <a:t>Hide</a:t>
            </a:r>
            <a:r>
              <a:rPr lang="en-US" dirty="0" smtClean="0"/>
              <a:t> lack of preparation, knowledge, caring (</a:t>
            </a:r>
            <a:r>
              <a:rPr lang="en-US" b="1" dirty="0" smtClean="0">
                <a:solidFill>
                  <a:schemeClr val="accent1"/>
                </a:solidFill>
              </a:rPr>
              <a:t>II Timothy 2:15; 3:16-17</a:t>
            </a:r>
            <a:r>
              <a:rPr lang="en-US" dirty="0" smtClean="0"/>
              <a:t>).</a:t>
            </a:r>
          </a:p>
          <a:p>
            <a:pPr lvl="1">
              <a:lnSpc>
                <a:spcPct val="88000"/>
              </a:lnSpc>
              <a:spcBef>
                <a:spcPts val="0"/>
              </a:spcBef>
            </a:pPr>
            <a:r>
              <a:rPr lang="en-US" b="1" i="1" dirty="0" smtClean="0"/>
              <a:t>Exact</a:t>
            </a:r>
            <a:r>
              <a:rPr lang="en-US" dirty="0" smtClean="0"/>
              <a:t> vengeance or </a:t>
            </a:r>
            <a:r>
              <a:rPr lang="en-US" b="1" i="1" dirty="0" smtClean="0"/>
              <a:t>execute</a:t>
            </a:r>
            <a:r>
              <a:rPr lang="en-US" dirty="0" smtClean="0"/>
              <a:t> wrath (</a:t>
            </a:r>
            <a:r>
              <a:rPr lang="en-US" b="1" dirty="0" smtClean="0">
                <a:solidFill>
                  <a:schemeClr val="accent1"/>
                </a:solidFill>
              </a:rPr>
              <a:t>Romans 12:19-21; James 1:19-20</a:t>
            </a:r>
            <a:r>
              <a:rPr lang="en-US" dirty="0" smtClean="0"/>
              <a:t>).</a:t>
            </a:r>
          </a:p>
          <a:p>
            <a:pPr lvl="1">
              <a:lnSpc>
                <a:spcPct val="88000"/>
              </a:lnSpc>
              <a:spcBef>
                <a:spcPts val="0"/>
              </a:spcBef>
            </a:pPr>
            <a:r>
              <a:rPr lang="en-US" b="1" i="1" dirty="0" smtClean="0"/>
              <a:t>Overwhelm</a:t>
            </a:r>
            <a:r>
              <a:rPr lang="en-US" dirty="0" smtClean="0"/>
              <a:t> with feelings of guilt, sorrow, or foolishness (</a:t>
            </a:r>
            <a:r>
              <a:rPr lang="en-US" b="1" dirty="0" smtClean="0">
                <a:solidFill>
                  <a:schemeClr val="accent1"/>
                </a:solidFill>
              </a:rPr>
              <a:t>II Cor. 2:6-11</a:t>
            </a:r>
            <a:r>
              <a:rPr lang="en-US" dirty="0" smtClean="0"/>
              <a:t>).</a:t>
            </a:r>
          </a:p>
          <a:p>
            <a:pPr lvl="1">
              <a:lnSpc>
                <a:spcPct val="88000"/>
              </a:lnSpc>
              <a:spcBef>
                <a:spcPts val="0"/>
              </a:spcBef>
            </a:pPr>
            <a:r>
              <a:rPr lang="en-US" b="1" i="1" dirty="0" smtClean="0"/>
              <a:t>Harden</a:t>
            </a:r>
            <a:r>
              <a:rPr lang="en-US" dirty="0" smtClean="0"/>
              <a:t>, when withdrawal should have been used (</a:t>
            </a:r>
            <a:r>
              <a:rPr lang="en-US" b="1" dirty="0" smtClean="0">
                <a:solidFill>
                  <a:schemeClr val="accent1"/>
                </a:solidFill>
              </a:rPr>
              <a:t>Mat. 7:6; I Cor. 5</a:t>
            </a:r>
            <a:r>
              <a:rPr lang="en-US" dirty="0" smtClean="0"/>
              <a:t>).</a:t>
            </a:r>
          </a:p>
          <a:p>
            <a:pPr>
              <a:lnSpc>
                <a:spcPct val="88000"/>
              </a:lnSpc>
              <a:spcBef>
                <a:spcPts val="0"/>
              </a:spcBef>
            </a:pPr>
            <a:r>
              <a:rPr lang="en-US" dirty="0" smtClean="0"/>
              <a:t>Jesus and Paul used scathing rebuke and sarcasm:</a:t>
            </a:r>
          </a:p>
          <a:p>
            <a:pPr lvl="1">
              <a:lnSpc>
                <a:spcPct val="88000"/>
              </a:lnSpc>
              <a:spcBef>
                <a:spcPts val="0"/>
              </a:spcBef>
            </a:pPr>
            <a:r>
              <a:rPr lang="en-US" dirty="0" smtClean="0"/>
              <a:t>After multiple, </a:t>
            </a:r>
            <a:r>
              <a:rPr lang="en-US" b="1" i="1" dirty="0" smtClean="0"/>
              <a:t>patient pleas </a:t>
            </a:r>
            <a:r>
              <a:rPr lang="en-US" dirty="0" smtClean="0"/>
              <a:t>for repentance.</a:t>
            </a:r>
          </a:p>
          <a:p>
            <a:pPr lvl="1">
              <a:lnSpc>
                <a:spcPct val="88000"/>
              </a:lnSpc>
              <a:spcBef>
                <a:spcPts val="0"/>
              </a:spcBef>
            </a:pPr>
            <a:r>
              <a:rPr lang="en-US" dirty="0" smtClean="0"/>
              <a:t>As </a:t>
            </a:r>
            <a:r>
              <a:rPr lang="en-US" b="1" i="1" dirty="0" smtClean="0"/>
              <a:t>next to last chance</a:t>
            </a:r>
            <a:r>
              <a:rPr lang="en-US" dirty="0" smtClean="0"/>
              <a:t>, before withdrawal (</a:t>
            </a:r>
            <a:r>
              <a:rPr lang="en-US" b="1" dirty="0" smtClean="0">
                <a:solidFill>
                  <a:schemeClr val="accent1"/>
                </a:solidFill>
              </a:rPr>
              <a:t>Mat.23:37-39; II Cor.13:1-3</a:t>
            </a:r>
            <a:r>
              <a:rPr lang="en-US" dirty="0" smtClean="0"/>
              <a:t>).</a:t>
            </a:r>
          </a:p>
          <a:p>
            <a:pPr lvl="1">
              <a:lnSpc>
                <a:spcPct val="88000"/>
              </a:lnSpc>
              <a:spcBef>
                <a:spcPts val="0"/>
              </a:spcBef>
            </a:pPr>
            <a:r>
              <a:rPr lang="en-US" b="1" i="1" dirty="0" smtClean="0"/>
              <a:t>Not</a:t>
            </a:r>
            <a:r>
              <a:rPr lang="en-US" dirty="0" smtClean="0"/>
              <a:t> as </a:t>
            </a:r>
            <a:r>
              <a:rPr lang="en-US" b="1" i="1" dirty="0" smtClean="0"/>
              <a:t>substance</a:t>
            </a:r>
            <a:r>
              <a:rPr lang="en-US" dirty="0" smtClean="0"/>
              <a:t> of point, but </a:t>
            </a:r>
            <a:r>
              <a:rPr lang="en-US" b="1" i="1" dirty="0" smtClean="0"/>
              <a:t>sparingly</a:t>
            </a:r>
            <a:r>
              <a:rPr lang="en-US" dirty="0" smtClean="0"/>
              <a:t> and only to </a:t>
            </a:r>
            <a:r>
              <a:rPr lang="en-US" b="1" i="1" dirty="0" smtClean="0"/>
              <a:t>sharpen</a:t>
            </a:r>
            <a:r>
              <a:rPr lang="en-US" dirty="0" smtClean="0"/>
              <a:t> substantial point for hard and dismissive hearts.</a:t>
            </a:r>
          </a:p>
          <a:p>
            <a:pPr lvl="1">
              <a:lnSpc>
                <a:spcPct val="88000"/>
              </a:lnSpc>
              <a:spcBef>
                <a:spcPts val="0"/>
              </a:spcBef>
            </a:pPr>
            <a:r>
              <a:rPr lang="en-US" b="1" i="1" dirty="0" smtClean="0"/>
              <a:t>Not</a:t>
            </a:r>
            <a:r>
              <a:rPr lang="en-US" dirty="0" smtClean="0"/>
              <a:t> </a:t>
            </a:r>
            <a:r>
              <a:rPr lang="en-US" b="1" i="1" dirty="0" smtClean="0"/>
              <a:t>aggressively</a:t>
            </a:r>
            <a:r>
              <a:rPr lang="en-US" dirty="0" smtClean="0"/>
              <a:t> without relief, but </a:t>
            </a:r>
            <a:r>
              <a:rPr lang="en-US" b="1" i="1" dirty="0" smtClean="0"/>
              <a:t>mixed</a:t>
            </a:r>
            <a:r>
              <a:rPr lang="en-US" dirty="0" smtClean="0"/>
              <a:t> with statements of </a:t>
            </a:r>
            <a:r>
              <a:rPr lang="en-US" b="1" i="1" dirty="0" smtClean="0"/>
              <a:t>love</a:t>
            </a:r>
            <a:r>
              <a:rPr lang="en-US" dirty="0" smtClean="0"/>
              <a:t> and </a:t>
            </a:r>
            <a:r>
              <a:rPr lang="en-US" b="1" i="1" dirty="0" smtClean="0"/>
              <a:t>tenderness</a:t>
            </a:r>
            <a:r>
              <a:rPr lang="en-US" dirty="0" smtClean="0"/>
              <a:t> (</a:t>
            </a:r>
            <a:r>
              <a:rPr lang="en-US" b="1" dirty="0" smtClean="0">
                <a:solidFill>
                  <a:schemeClr val="accent1"/>
                </a:solidFill>
              </a:rPr>
              <a:t>Mat. 23:37; II Cor. 7</a:t>
            </a:r>
            <a:r>
              <a:rPr lang="en-US" dirty="0" smtClean="0"/>
              <a:t>).</a:t>
            </a:r>
          </a:p>
          <a:p>
            <a:pPr>
              <a:lnSpc>
                <a:spcPct val="88000"/>
              </a:lnSpc>
              <a:spcBef>
                <a:spcPts val="0"/>
              </a:spcBef>
            </a:pPr>
            <a:r>
              <a:rPr lang="en-US" dirty="0" smtClean="0"/>
              <a:t>Must be carefully considered and calculated – not emotional outburst.</a:t>
            </a:r>
          </a:p>
        </p:txBody>
      </p:sp>
    </p:spTree>
    <p:extLst>
      <p:ext uri="{BB962C8B-B14F-4D97-AF65-F5344CB8AC3E}">
        <p14:creationId xmlns:p14="http://schemas.microsoft.com/office/powerpoint/2010/main" val="17103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Mutual Boasting</a:t>
            </a:r>
            <a:endParaRPr lang="en-US" dirty="0"/>
          </a:p>
        </p:txBody>
      </p:sp>
      <p:sp>
        <p:nvSpPr>
          <p:cNvPr id="3" name="Content Placeholder 2"/>
          <p:cNvSpPr>
            <a:spLocks noGrp="1"/>
          </p:cNvSpPr>
          <p:nvPr>
            <p:ph idx="1"/>
          </p:nvPr>
        </p:nvSpPr>
        <p:spPr/>
        <p:txBody>
          <a:bodyPr/>
          <a:lstStyle/>
          <a:p>
            <a:pPr lvl="0">
              <a:buFont typeface="+mj-lt"/>
              <a:buAutoNum type="arabicPeriod" startAt="5"/>
            </a:pPr>
            <a:r>
              <a:rPr lang="en-US" dirty="0"/>
              <a:t>What was the subject of Paul’s boasting?  Explain this mutual boasting</a:t>
            </a:r>
            <a:r>
              <a:rPr lang="en-US" dirty="0" smtClean="0"/>
              <a:t>.</a:t>
            </a:r>
          </a:p>
          <a:p>
            <a:pPr marL="0" lvl="0" indent="0">
              <a:buNone/>
            </a:pPr>
            <a:r>
              <a:rPr lang="en-US" i="1" dirty="0"/>
              <a:t>For </a:t>
            </a:r>
            <a:r>
              <a:rPr lang="en-US" b="1" i="1" dirty="0"/>
              <a:t>our boasting is this</a:t>
            </a:r>
            <a:r>
              <a:rPr lang="en-US" i="1" dirty="0"/>
              <a:t>: the testimony of our conscience that </a:t>
            </a:r>
            <a:r>
              <a:rPr lang="en-US" b="1" i="1" dirty="0" smtClean="0"/>
              <a:t>we </a:t>
            </a:r>
            <a:r>
              <a:rPr lang="en-US" b="1" i="1" dirty="0"/>
              <a:t>conducted ourselves in the world </a:t>
            </a:r>
            <a:r>
              <a:rPr lang="en-US" b="1" i="1" u="sng" dirty="0"/>
              <a:t>in </a:t>
            </a:r>
            <a:r>
              <a:rPr lang="en-US" b="1" i="1" u="sng" baseline="30000" dirty="0" smtClean="0">
                <a:solidFill>
                  <a:schemeClr val="accent1"/>
                </a:solidFill>
              </a:rPr>
              <a:t>1</a:t>
            </a:r>
            <a:r>
              <a:rPr lang="en-US" b="1" i="1" u="sng" dirty="0" smtClean="0"/>
              <a:t>simplicity</a:t>
            </a:r>
            <a:r>
              <a:rPr lang="en-US" b="1" i="1" dirty="0" smtClean="0"/>
              <a:t> </a:t>
            </a:r>
            <a:r>
              <a:rPr lang="en-US" b="1" i="1" dirty="0"/>
              <a:t>and </a:t>
            </a:r>
            <a:r>
              <a:rPr lang="en-US" b="1" i="1" u="sng" baseline="30000" dirty="0" smtClean="0">
                <a:solidFill>
                  <a:schemeClr val="accent1"/>
                </a:solidFill>
              </a:rPr>
              <a:t>2</a:t>
            </a:r>
            <a:r>
              <a:rPr lang="en-US" b="1" i="1" u="sng" dirty="0" smtClean="0"/>
              <a:t>godly </a:t>
            </a:r>
            <a:r>
              <a:rPr lang="en-US" b="1" i="1" u="sng" dirty="0"/>
              <a:t>sincerity</a:t>
            </a:r>
            <a:r>
              <a:rPr lang="en-US" i="1" dirty="0"/>
              <a:t>, not with fleshly wisdom but </a:t>
            </a:r>
            <a:r>
              <a:rPr lang="en-US" b="1" i="1" u="sng" baseline="30000" dirty="0" smtClean="0">
                <a:solidFill>
                  <a:schemeClr val="accent1"/>
                </a:solidFill>
              </a:rPr>
              <a:t>3</a:t>
            </a:r>
            <a:r>
              <a:rPr lang="en-US" b="1" i="1" u="sng" dirty="0" smtClean="0"/>
              <a:t>by </a:t>
            </a:r>
            <a:r>
              <a:rPr lang="en-US" b="1" i="1" u="sng" dirty="0"/>
              <a:t>the grace of God</a:t>
            </a:r>
            <a:r>
              <a:rPr lang="en-US" i="1" dirty="0"/>
              <a:t>, and more abundantly toward you</a:t>
            </a:r>
            <a:r>
              <a:rPr lang="en-US" i="1" dirty="0" smtClean="0"/>
              <a:t>.  </a:t>
            </a:r>
            <a:r>
              <a:rPr lang="en-US" b="1" i="1" dirty="0" smtClean="0"/>
              <a:t>For </a:t>
            </a:r>
            <a:r>
              <a:rPr lang="en-US" b="1" i="1" dirty="0"/>
              <a:t>we are not writing any other things to you than what you read or understand</a:t>
            </a:r>
            <a:r>
              <a:rPr lang="en-US" i="1" dirty="0"/>
              <a:t>. Now I trust you will understand, even to the </a:t>
            </a:r>
            <a:r>
              <a:rPr lang="en-US" i="1" dirty="0" smtClean="0"/>
              <a:t>end (</a:t>
            </a:r>
            <a:r>
              <a:rPr lang="en-US" i="1" dirty="0"/>
              <a:t>as also you have understood us in part), </a:t>
            </a:r>
            <a:r>
              <a:rPr lang="en-US" b="1" i="1" dirty="0"/>
              <a:t>that we are your boast as </a:t>
            </a:r>
            <a:r>
              <a:rPr lang="en-US" b="1" i="1" u="sng" baseline="30000" dirty="0" smtClean="0">
                <a:solidFill>
                  <a:schemeClr val="accent1"/>
                </a:solidFill>
              </a:rPr>
              <a:t>4</a:t>
            </a:r>
            <a:r>
              <a:rPr lang="en-US" b="1" i="1" u="sng" dirty="0" smtClean="0"/>
              <a:t>you </a:t>
            </a:r>
            <a:r>
              <a:rPr lang="en-US" b="1" i="1" u="sng" dirty="0"/>
              <a:t>also are ours</a:t>
            </a:r>
            <a:r>
              <a:rPr lang="en-US" b="1" i="1" dirty="0"/>
              <a:t>, in the day of the Lord Jesus</a:t>
            </a:r>
            <a:r>
              <a:rPr lang="en-US" i="1" dirty="0"/>
              <a:t>. </a:t>
            </a:r>
            <a:r>
              <a:rPr lang="en-US" dirty="0" smtClean="0"/>
              <a:t>(</a:t>
            </a:r>
            <a:r>
              <a:rPr lang="en-US" b="1" dirty="0" smtClean="0">
                <a:solidFill>
                  <a:schemeClr val="accent1"/>
                </a:solidFill>
              </a:rPr>
              <a:t>1:12-14</a:t>
            </a:r>
            <a:r>
              <a:rPr lang="en-US" dirty="0" smtClean="0"/>
              <a:t>)</a:t>
            </a:r>
          </a:p>
          <a:p>
            <a:r>
              <a:rPr lang="en-US" dirty="0" smtClean="0"/>
              <a:t>Our conscience testifies to us </a:t>
            </a:r>
            <a:r>
              <a:rPr lang="en-US" b="1" i="1" dirty="0" smtClean="0"/>
              <a:t>and</a:t>
            </a:r>
            <a:r>
              <a:rPr lang="en-US" dirty="0" smtClean="0"/>
              <a:t> God (</a:t>
            </a:r>
            <a:r>
              <a:rPr lang="en-US" b="1" dirty="0" smtClean="0">
                <a:solidFill>
                  <a:schemeClr val="accent1"/>
                </a:solidFill>
              </a:rPr>
              <a:t>Rom. 2:15; I Cor. 4:5</a:t>
            </a:r>
            <a:r>
              <a:rPr lang="en-US" dirty="0" smtClean="0"/>
              <a:t>).</a:t>
            </a:r>
          </a:p>
        </p:txBody>
      </p:sp>
    </p:spTree>
    <p:extLst>
      <p:ext uri="{BB962C8B-B14F-4D97-AF65-F5344CB8AC3E}">
        <p14:creationId xmlns:p14="http://schemas.microsoft.com/office/powerpoint/2010/main" val="275967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“So am I .”</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i="1" dirty="0"/>
              <a:t>Are they </a:t>
            </a:r>
            <a:r>
              <a:rPr lang="en-US" b="1" i="1" u="sng" dirty="0"/>
              <a:t>Hebrews</a:t>
            </a:r>
            <a:r>
              <a:rPr lang="en-US" b="1" i="1" dirty="0"/>
              <a:t>? So am I</a:t>
            </a:r>
            <a:r>
              <a:rPr lang="en-US" i="1" dirty="0"/>
              <a:t>. Are they </a:t>
            </a:r>
            <a:r>
              <a:rPr lang="en-US" b="1" i="1" u="sng" dirty="0"/>
              <a:t>Israelites</a:t>
            </a:r>
            <a:r>
              <a:rPr lang="en-US" b="1" i="1" dirty="0"/>
              <a:t>? So am I</a:t>
            </a:r>
            <a:r>
              <a:rPr lang="en-US" i="1" dirty="0"/>
              <a:t>. Are they </a:t>
            </a:r>
            <a:r>
              <a:rPr lang="en-US" b="1" i="1" dirty="0"/>
              <a:t>the seed </a:t>
            </a:r>
            <a:r>
              <a:rPr lang="en-US" b="1" i="1" u="sng" dirty="0"/>
              <a:t>of Abraham</a:t>
            </a:r>
            <a:r>
              <a:rPr lang="en-US" b="1" i="1" dirty="0"/>
              <a:t>? So am I</a:t>
            </a:r>
            <a:r>
              <a:rPr lang="en-US" i="1" dirty="0"/>
              <a:t>. </a:t>
            </a:r>
            <a:r>
              <a:rPr lang="en-US" dirty="0" smtClean="0"/>
              <a:t>(</a:t>
            </a:r>
            <a:r>
              <a:rPr lang="en-US" b="1" dirty="0" smtClean="0">
                <a:solidFill>
                  <a:schemeClr val="accent1"/>
                </a:solidFill>
              </a:rPr>
              <a:t>11:22</a:t>
            </a:r>
            <a:r>
              <a:rPr lang="en-US" dirty="0" smtClean="0"/>
              <a:t>)</a:t>
            </a:r>
            <a:endParaRPr lang="en-US" dirty="0"/>
          </a:p>
          <a:p>
            <a:pPr marL="227013" lvl="0" indent="-227013">
              <a:lnSpc>
                <a:spcPct val="90000"/>
              </a:lnSpc>
              <a:spcBef>
                <a:spcPts val="0"/>
              </a:spcBef>
              <a:buFont typeface="+mj-lt"/>
              <a:buAutoNum type="arabicPeriod" startAt="4"/>
            </a:pPr>
            <a:r>
              <a:rPr lang="en-US" dirty="0" smtClean="0"/>
              <a:t>Why </a:t>
            </a:r>
            <a:r>
              <a:rPr lang="en-US" dirty="0"/>
              <a:t>would lineage have been an issue of importance to the false teachers?  How would it have to their benefit to brag about this trait in a world that was dominated by Gentiles?</a:t>
            </a:r>
          </a:p>
          <a:p>
            <a:pPr>
              <a:lnSpc>
                <a:spcPct val="90000"/>
              </a:lnSpc>
              <a:spcBef>
                <a:spcPts val="0"/>
              </a:spcBef>
            </a:pPr>
            <a:r>
              <a:rPr lang="en-US" dirty="0" smtClean="0"/>
              <a:t>Only </a:t>
            </a:r>
            <a:r>
              <a:rPr lang="en-US" b="1" i="1" u="sng" dirty="0" smtClean="0"/>
              <a:t>Judaizing</a:t>
            </a:r>
            <a:r>
              <a:rPr lang="en-US" dirty="0" smtClean="0"/>
              <a:t> teachers would have stressed such Jewish lineage!</a:t>
            </a:r>
          </a:p>
          <a:p>
            <a:pPr>
              <a:lnSpc>
                <a:spcPct val="90000"/>
              </a:lnSpc>
              <a:spcBef>
                <a:spcPts val="0"/>
              </a:spcBef>
            </a:pPr>
            <a:r>
              <a:rPr lang="en-US" dirty="0" smtClean="0"/>
              <a:t>Some Jews believed </a:t>
            </a:r>
            <a:r>
              <a:rPr lang="en-US" b="1" i="1" dirty="0" smtClean="0"/>
              <a:t>national</a:t>
            </a:r>
            <a:r>
              <a:rPr lang="en-US" dirty="0" smtClean="0"/>
              <a:t> Israel – not the Messiah – was </a:t>
            </a:r>
            <a:r>
              <a:rPr lang="en-US" i="1" dirty="0" smtClean="0"/>
              <a:t>“the seed of Abraham”</a:t>
            </a:r>
            <a:r>
              <a:rPr lang="en-US" dirty="0" smtClean="0"/>
              <a:t> to bless the entire earth (</a:t>
            </a:r>
            <a:r>
              <a:rPr lang="en-US" b="1" dirty="0" smtClean="0">
                <a:solidFill>
                  <a:schemeClr val="accent1"/>
                </a:solidFill>
              </a:rPr>
              <a:t>Galatians 3:16</a:t>
            </a:r>
            <a:r>
              <a:rPr lang="en-US" dirty="0" smtClean="0"/>
              <a:t>).</a:t>
            </a:r>
          </a:p>
          <a:p>
            <a:pPr>
              <a:lnSpc>
                <a:spcPct val="90000"/>
              </a:lnSpc>
              <a:spcBef>
                <a:spcPts val="0"/>
              </a:spcBef>
            </a:pPr>
            <a:r>
              <a:rPr lang="en-US" dirty="0" smtClean="0"/>
              <a:t>Some Jews </a:t>
            </a:r>
            <a:r>
              <a:rPr lang="en-US" b="1" i="1" dirty="0" smtClean="0"/>
              <a:t>today</a:t>
            </a:r>
            <a:r>
              <a:rPr lang="en-US" dirty="0" smtClean="0"/>
              <a:t> believe their heritage gives them </a:t>
            </a:r>
            <a:r>
              <a:rPr lang="en-US" b="1" i="1" dirty="0" smtClean="0"/>
              <a:t>special</a:t>
            </a:r>
            <a:r>
              <a:rPr lang="en-US" dirty="0" smtClean="0"/>
              <a:t> insight and Gentiles must come </a:t>
            </a:r>
            <a:r>
              <a:rPr lang="en-US" b="1" i="1" dirty="0" smtClean="0"/>
              <a:t>through</a:t>
            </a:r>
            <a:r>
              <a:rPr lang="en-US" dirty="0" smtClean="0"/>
              <a:t> them to God (</a:t>
            </a:r>
            <a:r>
              <a:rPr lang="en-US" i="1" dirty="0" smtClean="0"/>
              <a:t>“the root”</a:t>
            </a:r>
            <a:r>
              <a:rPr lang="en-US" dirty="0" smtClean="0"/>
              <a:t>, </a:t>
            </a:r>
            <a:r>
              <a:rPr lang="en-US" b="1" dirty="0" smtClean="0">
                <a:solidFill>
                  <a:schemeClr val="accent1"/>
                </a:solidFill>
              </a:rPr>
              <a:t>Rm.11:17-18</a:t>
            </a:r>
            <a:r>
              <a:rPr lang="en-US" dirty="0" smtClean="0"/>
              <a:t>).</a:t>
            </a:r>
          </a:p>
          <a:p>
            <a:pPr>
              <a:lnSpc>
                <a:spcPct val="90000"/>
              </a:lnSpc>
              <a:spcBef>
                <a:spcPts val="0"/>
              </a:spcBef>
            </a:pPr>
            <a:r>
              <a:rPr lang="en-US" dirty="0" smtClean="0"/>
              <a:t>Corinthians were impressed by </a:t>
            </a:r>
            <a:r>
              <a:rPr lang="en-US" b="1" i="1" dirty="0" smtClean="0"/>
              <a:t>show</a:t>
            </a:r>
            <a:r>
              <a:rPr lang="en-US" dirty="0" smtClean="0"/>
              <a:t>.  What more than Judaism?</a:t>
            </a:r>
          </a:p>
          <a:p>
            <a:pPr>
              <a:lnSpc>
                <a:spcPct val="90000"/>
              </a:lnSpc>
              <a:spcBef>
                <a:spcPts val="0"/>
              </a:spcBef>
            </a:pPr>
            <a:r>
              <a:rPr lang="en-US" dirty="0" smtClean="0"/>
              <a:t>The false apostles’ lineage was </a:t>
            </a:r>
            <a:r>
              <a:rPr lang="en-US" b="1" i="1" dirty="0" smtClean="0"/>
              <a:t>no</a:t>
            </a:r>
            <a:r>
              <a:rPr lang="en-US" dirty="0" smtClean="0"/>
              <a:t> advantage </a:t>
            </a:r>
            <a:r>
              <a:rPr lang="en-US" b="1" i="1" dirty="0" smtClean="0"/>
              <a:t>over</a:t>
            </a:r>
            <a:r>
              <a:rPr lang="en-US" dirty="0" smtClean="0"/>
              <a:t> Paul (</a:t>
            </a:r>
            <a:r>
              <a:rPr lang="en-US" b="1" dirty="0" smtClean="0">
                <a:solidFill>
                  <a:schemeClr val="accent1"/>
                </a:solidFill>
              </a:rPr>
              <a:t>Phi. </a:t>
            </a:r>
            <a:r>
              <a:rPr lang="en-US" b="1" dirty="0">
                <a:solidFill>
                  <a:schemeClr val="accent1"/>
                </a:solidFill>
              </a:rPr>
              <a:t>3:2-8</a:t>
            </a:r>
            <a:r>
              <a:rPr lang="en-US" dirty="0" smtClean="0"/>
              <a:t>).</a:t>
            </a:r>
            <a:endParaRPr lang="en-US" dirty="0"/>
          </a:p>
        </p:txBody>
      </p:sp>
    </p:spTree>
    <p:extLst>
      <p:ext uri="{BB962C8B-B14F-4D97-AF65-F5344CB8AC3E}">
        <p14:creationId xmlns:p14="http://schemas.microsoft.com/office/powerpoint/2010/main" val="509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 more so …”</a:t>
            </a:r>
            <a:endParaRPr lang="en-US" i="1" dirty="0"/>
          </a:p>
        </p:txBody>
      </p:sp>
      <p:sp>
        <p:nvSpPr>
          <p:cNvPr id="3" name="Content Placeholder 2"/>
          <p:cNvSpPr>
            <a:spLocks noGrp="1"/>
          </p:cNvSpPr>
          <p:nvPr>
            <p:ph idx="1"/>
          </p:nvPr>
        </p:nvSpPr>
        <p:spPr/>
        <p:txBody>
          <a:bodyPr/>
          <a:lstStyle/>
          <a:p>
            <a:pPr marL="0" indent="0">
              <a:lnSpc>
                <a:spcPct val="89000"/>
              </a:lnSpc>
              <a:buNone/>
            </a:pPr>
            <a:r>
              <a:rPr lang="en-US" sz="2200" b="1" i="1" dirty="0"/>
              <a:t>Beware</a:t>
            </a:r>
            <a:r>
              <a:rPr lang="en-US" sz="2200" i="1" dirty="0"/>
              <a:t> of dogs, </a:t>
            </a:r>
            <a:r>
              <a:rPr lang="en-US" sz="2200" b="1" i="1" dirty="0"/>
              <a:t>beware</a:t>
            </a:r>
            <a:r>
              <a:rPr lang="en-US" sz="2200" i="1" dirty="0"/>
              <a:t> of evil workers, </a:t>
            </a:r>
            <a:r>
              <a:rPr lang="en-US" sz="2200" b="1" i="1" dirty="0"/>
              <a:t>beware</a:t>
            </a:r>
            <a:r>
              <a:rPr lang="en-US" sz="2200" i="1" dirty="0"/>
              <a:t> of the mutilation</a:t>
            </a:r>
            <a:r>
              <a:rPr lang="en-US" sz="2200" i="1" dirty="0" smtClean="0"/>
              <a:t>!  For </a:t>
            </a:r>
            <a:r>
              <a:rPr lang="en-US" sz="2200" i="1" dirty="0"/>
              <a:t>we are the circumcision, who worship God in the Spirit, rejoice in Christ Jesus, and </a:t>
            </a:r>
            <a:r>
              <a:rPr lang="en-US" sz="2200" b="1" i="1" dirty="0"/>
              <a:t>have </a:t>
            </a:r>
            <a:r>
              <a:rPr lang="en-US" sz="2200" b="1" i="1" u="sng" dirty="0"/>
              <a:t>no confidence in the flesh</a:t>
            </a:r>
            <a:r>
              <a:rPr lang="en-US" sz="2200" b="1" i="1" dirty="0" smtClean="0"/>
              <a:t>, though </a:t>
            </a:r>
            <a:r>
              <a:rPr lang="en-US" sz="2200" b="1" i="1" u="sng" dirty="0"/>
              <a:t>I also</a:t>
            </a:r>
            <a:r>
              <a:rPr lang="en-US" sz="2200" b="1" i="1" dirty="0"/>
              <a:t> might have confidence in the flesh. If anyone else thinks he may have confidence in the flesh, </a:t>
            </a:r>
            <a:r>
              <a:rPr lang="en-US" sz="2200" b="1" i="1" u="sng" dirty="0"/>
              <a:t>I more so</a:t>
            </a:r>
            <a:r>
              <a:rPr lang="en-US" sz="2200" i="1" dirty="0" smtClean="0"/>
              <a:t>:  </a:t>
            </a:r>
            <a:r>
              <a:rPr lang="en-US" sz="2200" b="1" i="1" baseline="30000" dirty="0" smtClean="0">
                <a:solidFill>
                  <a:schemeClr val="accent1"/>
                </a:solidFill>
              </a:rPr>
              <a:t>1</a:t>
            </a:r>
            <a:r>
              <a:rPr lang="en-US" sz="2200" b="1" i="1" dirty="0" smtClean="0"/>
              <a:t>circumcised </a:t>
            </a:r>
            <a:r>
              <a:rPr lang="en-US" sz="2200" b="1" i="1" dirty="0"/>
              <a:t>the eighth day</a:t>
            </a:r>
            <a:r>
              <a:rPr lang="en-US" sz="2200" i="1" dirty="0"/>
              <a:t>, </a:t>
            </a:r>
            <a:r>
              <a:rPr lang="en-US" sz="2200" b="1" i="1" baseline="30000" dirty="0" smtClean="0">
                <a:solidFill>
                  <a:schemeClr val="accent1"/>
                </a:solidFill>
              </a:rPr>
              <a:t>2</a:t>
            </a:r>
            <a:r>
              <a:rPr lang="en-US" sz="2200" b="1" i="1" dirty="0" smtClean="0"/>
              <a:t>of </a:t>
            </a:r>
            <a:r>
              <a:rPr lang="en-US" sz="2200" b="1" i="1" dirty="0"/>
              <a:t>the stock of Israel</a:t>
            </a:r>
            <a:r>
              <a:rPr lang="en-US" sz="2200" i="1" dirty="0"/>
              <a:t>, </a:t>
            </a:r>
            <a:r>
              <a:rPr lang="en-US" sz="2200" b="1" i="1" baseline="30000" dirty="0" smtClean="0">
                <a:solidFill>
                  <a:schemeClr val="accent1"/>
                </a:solidFill>
              </a:rPr>
              <a:t>3</a:t>
            </a:r>
            <a:r>
              <a:rPr lang="en-US" sz="2200" b="1" i="1" dirty="0" smtClean="0"/>
              <a:t>of </a:t>
            </a:r>
            <a:r>
              <a:rPr lang="en-US" sz="2200" b="1" i="1" dirty="0"/>
              <a:t>the tribe of Benjamin</a:t>
            </a:r>
            <a:r>
              <a:rPr lang="en-US" sz="2200" i="1" dirty="0"/>
              <a:t>, a </a:t>
            </a:r>
            <a:r>
              <a:rPr lang="en-US" sz="2200" b="1" i="1" baseline="30000" dirty="0" smtClean="0">
                <a:solidFill>
                  <a:schemeClr val="accent1"/>
                </a:solidFill>
              </a:rPr>
              <a:t>4</a:t>
            </a:r>
            <a:r>
              <a:rPr lang="en-US" sz="2200" b="1" i="1" dirty="0" smtClean="0"/>
              <a:t>Hebrew </a:t>
            </a:r>
            <a:r>
              <a:rPr lang="en-US" sz="2200" b="1" i="1" dirty="0"/>
              <a:t>of the Hebrews</a:t>
            </a:r>
            <a:r>
              <a:rPr lang="en-US" sz="2200" i="1" dirty="0"/>
              <a:t>; concerning the law, a </a:t>
            </a:r>
            <a:r>
              <a:rPr lang="en-US" sz="2200" b="1" i="1" baseline="30000" dirty="0" smtClean="0">
                <a:solidFill>
                  <a:schemeClr val="accent1"/>
                </a:solidFill>
              </a:rPr>
              <a:t>5</a:t>
            </a:r>
            <a:r>
              <a:rPr lang="en-US" sz="2200" b="1" i="1" dirty="0" smtClean="0"/>
              <a:t>Pharisee</a:t>
            </a:r>
            <a:r>
              <a:rPr lang="en-US" sz="2200" i="1" dirty="0" smtClean="0"/>
              <a:t>; concerning </a:t>
            </a:r>
            <a:r>
              <a:rPr lang="en-US" sz="2200" i="1" dirty="0"/>
              <a:t>zeal, </a:t>
            </a:r>
            <a:r>
              <a:rPr lang="en-US" sz="2200" b="1" i="1" baseline="30000" dirty="0" smtClean="0">
                <a:solidFill>
                  <a:schemeClr val="accent1"/>
                </a:solidFill>
              </a:rPr>
              <a:t>6</a:t>
            </a:r>
            <a:r>
              <a:rPr lang="en-US" sz="2200" b="1" i="1" dirty="0" smtClean="0"/>
              <a:t>persecuting </a:t>
            </a:r>
            <a:r>
              <a:rPr lang="en-US" sz="2200" b="1" i="1" dirty="0"/>
              <a:t>the church</a:t>
            </a:r>
            <a:r>
              <a:rPr lang="en-US" sz="2200" i="1" dirty="0"/>
              <a:t>; concerning the righteousness which is in the law, </a:t>
            </a:r>
            <a:r>
              <a:rPr lang="en-US" sz="2200" b="1" i="1" baseline="30000" dirty="0" smtClean="0">
                <a:solidFill>
                  <a:schemeClr val="accent1"/>
                </a:solidFill>
              </a:rPr>
              <a:t>7</a:t>
            </a:r>
            <a:r>
              <a:rPr lang="en-US" sz="2200" b="1" i="1" dirty="0" smtClean="0"/>
              <a:t>blameless</a:t>
            </a:r>
            <a:r>
              <a:rPr lang="en-US" sz="2200" i="1" dirty="0" smtClean="0"/>
              <a:t>.  But </a:t>
            </a:r>
            <a:r>
              <a:rPr lang="en-US" sz="2200" i="1" dirty="0"/>
              <a:t>what things were gain to me, </a:t>
            </a:r>
            <a:r>
              <a:rPr lang="en-US" sz="2200" b="1" i="1" dirty="0"/>
              <a:t>these I have counted loss </a:t>
            </a:r>
            <a:r>
              <a:rPr lang="en-US" sz="2200" b="1" i="1" u="sng" dirty="0"/>
              <a:t>for Christ</a:t>
            </a:r>
            <a:r>
              <a:rPr lang="en-US" sz="2200" i="1" dirty="0" smtClean="0"/>
              <a:t>.  Yet </a:t>
            </a:r>
            <a:r>
              <a:rPr lang="en-US" sz="2200" i="1" dirty="0"/>
              <a:t>indeed I also count all things loss for the excellence of the knowledge of Christ Jesus my Lord, for whom I have suffered the loss of all things, and </a:t>
            </a:r>
            <a:r>
              <a:rPr lang="en-US" sz="2200" b="1" i="1" dirty="0"/>
              <a:t>count them as </a:t>
            </a:r>
            <a:r>
              <a:rPr lang="en-US" sz="2200" b="1" i="1" u="sng" dirty="0"/>
              <a:t>rubbish</a:t>
            </a:r>
            <a:r>
              <a:rPr lang="en-US" sz="2200" b="1" i="1" dirty="0"/>
              <a:t>, that I may gain </a:t>
            </a:r>
            <a:r>
              <a:rPr lang="en-US" sz="2200" b="1" i="1" dirty="0" smtClean="0"/>
              <a:t>Christ</a:t>
            </a:r>
            <a:r>
              <a:rPr lang="en-US" sz="2200" i="1" dirty="0" smtClean="0"/>
              <a:t>. </a:t>
            </a:r>
            <a:r>
              <a:rPr lang="en-US" sz="2200" dirty="0"/>
              <a:t>(</a:t>
            </a:r>
            <a:r>
              <a:rPr lang="en-US" sz="2200" b="1" dirty="0">
                <a:solidFill>
                  <a:schemeClr val="accent1"/>
                </a:solidFill>
              </a:rPr>
              <a:t>Philippians </a:t>
            </a:r>
            <a:r>
              <a:rPr lang="en-US" sz="2200" b="1" dirty="0" smtClean="0">
                <a:solidFill>
                  <a:schemeClr val="accent1"/>
                </a:solidFill>
              </a:rPr>
              <a:t>3:2-8</a:t>
            </a:r>
            <a:r>
              <a:rPr lang="en-US" sz="2200" dirty="0" smtClean="0"/>
              <a:t>)</a:t>
            </a:r>
          </a:p>
          <a:p>
            <a:pPr>
              <a:lnSpc>
                <a:spcPct val="89000"/>
              </a:lnSpc>
            </a:pPr>
            <a:r>
              <a:rPr lang="en-US" sz="2200" dirty="0" smtClean="0"/>
              <a:t>His pedigree is </a:t>
            </a:r>
            <a:r>
              <a:rPr lang="en-US" sz="2200" b="1" i="1" dirty="0" smtClean="0"/>
              <a:t>only</a:t>
            </a:r>
            <a:r>
              <a:rPr lang="en-US" sz="2200" dirty="0" smtClean="0"/>
              <a:t> revealed to </a:t>
            </a:r>
            <a:r>
              <a:rPr lang="en-US" sz="2200" b="1" i="1" dirty="0" smtClean="0"/>
              <a:t>answer</a:t>
            </a:r>
            <a:r>
              <a:rPr lang="en-US" sz="2200" dirty="0" smtClean="0"/>
              <a:t> those who falsely boast in the </a:t>
            </a:r>
            <a:r>
              <a:rPr lang="en-US" sz="2200" b="1" i="1" dirty="0" smtClean="0"/>
              <a:t>flesh</a:t>
            </a:r>
            <a:r>
              <a:rPr lang="en-US" sz="2200" dirty="0" smtClean="0"/>
              <a:t>!</a:t>
            </a:r>
            <a:endParaRPr lang="en-US" sz="2200" dirty="0"/>
          </a:p>
        </p:txBody>
      </p:sp>
    </p:spTree>
    <p:extLst>
      <p:ext uri="{BB962C8B-B14F-4D97-AF65-F5344CB8AC3E}">
        <p14:creationId xmlns:p14="http://schemas.microsoft.com/office/powerpoint/2010/main" val="38186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Foolish Boasting of Ministry!</a:t>
            </a:r>
            <a:endParaRPr lang="en-US" dirty="0"/>
          </a:p>
        </p:txBody>
      </p:sp>
      <p:sp>
        <p:nvSpPr>
          <p:cNvPr id="3" name="Content Placeholder 2"/>
          <p:cNvSpPr>
            <a:spLocks noGrp="1"/>
          </p:cNvSpPr>
          <p:nvPr>
            <p:ph idx="1"/>
          </p:nvPr>
        </p:nvSpPr>
        <p:spPr/>
        <p:txBody>
          <a:bodyPr/>
          <a:lstStyle/>
          <a:p>
            <a:pPr marL="0" lvl="0" indent="0">
              <a:lnSpc>
                <a:spcPct val="85000"/>
              </a:lnSpc>
              <a:spcBef>
                <a:spcPts val="0"/>
              </a:spcBef>
              <a:buNone/>
            </a:pPr>
            <a:r>
              <a:rPr lang="en-US" sz="2000" b="1" i="1" dirty="0" smtClean="0"/>
              <a:t>Are </a:t>
            </a:r>
            <a:r>
              <a:rPr lang="en-US" sz="2000" b="1" i="1" dirty="0"/>
              <a:t>they </a:t>
            </a:r>
            <a:r>
              <a:rPr lang="en-US" sz="2000" b="1" i="1" u="sng" dirty="0"/>
              <a:t>ministers of Christ</a:t>
            </a:r>
            <a:r>
              <a:rPr lang="en-US" sz="2000" b="1" i="1" dirty="0" smtClean="0"/>
              <a:t>? – </a:t>
            </a:r>
            <a:r>
              <a:rPr lang="en-US" sz="2000" b="1" i="1" u="sng" dirty="0" smtClean="0"/>
              <a:t>I </a:t>
            </a:r>
            <a:r>
              <a:rPr lang="en-US" sz="2000" b="1" i="1" u="sng" dirty="0"/>
              <a:t>speak as a </a:t>
            </a:r>
            <a:r>
              <a:rPr lang="en-US" sz="2000" b="1" i="1" u="sng" dirty="0" smtClean="0"/>
              <a:t>fool</a:t>
            </a:r>
            <a:r>
              <a:rPr lang="en-US" sz="2000" b="1" i="1" dirty="0" smtClean="0"/>
              <a:t> – I am </a:t>
            </a:r>
            <a:r>
              <a:rPr lang="en-US" sz="2000" b="1" i="1" u="sng" dirty="0"/>
              <a:t>more</a:t>
            </a:r>
            <a:r>
              <a:rPr lang="en-US" sz="2000" i="1" dirty="0"/>
              <a:t>: </a:t>
            </a:r>
            <a:r>
              <a:rPr lang="en-US" sz="2000" b="1" i="1" baseline="30000" dirty="0" smtClean="0">
                <a:solidFill>
                  <a:schemeClr val="accent1"/>
                </a:solidFill>
              </a:rPr>
              <a:t>1</a:t>
            </a:r>
            <a:r>
              <a:rPr lang="en-US" sz="2000" i="1" dirty="0" smtClean="0"/>
              <a:t>in </a:t>
            </a:r>
            <a:r>
              <a:rPr lang="en-US" sz="2000" b="1" i="1" dirty="0"/>
              <a:t>labors</a:t>
            </a:r>
            <a:r>
              <a:rPr lang="en-US" sz="2000" i="1" dirty="0"/>
              <a:t> more abundant, </a:t>
            </a:r>
            <a:r>
              <a:rPr lang="en-US" sz="2000" b="1" i="1" baseline="30000" dirty="0" smtClean="0">
                <a:solidFill>
                  <a:schemeClr val="accent1"/>
                </a:solidFill>
              </a:rPr>
              <a:t>2</a:t>
            </a:r>
            <a:r>
              <a:rPr lang="en-US" sz="2000" i="1" dirty="0" smtClean="0"/>
              <a:t>in </a:t>
            </a:r>
            <a:r>
              <a:rPr lang="en-US" sz="2000" b="1" i="1" dirty="0"/>
              <a:t>stripes</a:t>
            </a:r>
            <a:r>
              <a:rPr lang="en-US" sz="2000" i="1" dirty="0"/>
              <a:t> above measure, </a:t>
            </a:r>
            <a:r>
              <a:rPr lang="en-US" sz="2000" b="1" i="1" baseline="30000" dirty="0" smtClean="0">
                <a:solidFill>
                  <a:schemeClr val="accent1"/>
                </a:solidFill>
              </a:rPr>
              <a:t>3</a:t>
            </a:r>
            <a:r>
              <a:rPr lang="en-US" sz="2000" i="1" dirty="0" smtClean="0"/>
              <a:t>in </a:t>
            </a:r>
            <a:r>
              <a:rPr lang="en-US" sz="2000" b="1" i="1" dirty="0"/>
              <a:t>prisons</a:t>
            </a:r>
            <a:r>
              <a:rPr lang="en-US" sz="2000" i="1" dirty="0"/>
              <a:t> more frequently, </a:t>
            </a:r>
            <a:r>
              <a:rPr lang="en-US" sz="2000" b="1" i="1" baseline="30000" dirty="0" smtClean="0">
                <a:solidFill>
                  <a:schemeClr val="accent1"/>
                </a:solidFill>
              </a:rPr>
              <a:t>4</a:t>
            </a:r>
            <a:r>
              <a:rPr lang="en-US" sz="2000" i="1" dirty="0" smtClean="0"/>
              <a:t>in </a:t>
            </a:r>
            <a:r>
              <a:rPr lang="en-US" sz="2000" b="1" i="1" dirty="0"/>
              <a:t>deaths</a:t>
            </a:r>
            <a:r>
              <a:rPr lang="en-US" sz="2000" i="1" dirty="0"/>
              <a:t> often</a:t>
            </a:r>
            <a:r>
              <a:rPr lang="en-US" sz="2000" i="1" dirty="0" smtClean="0"/>
              <a:t>.  From </a:t>
            </a:r>
            <a:r>
              <a:rPr lang="en-US" sz="2000" i="1" dirty="0"/>
              <a:t>the Jews </a:t>
            </a:r>
            <a:r>
              <a:rPr lang="en-US" sz="2000" b="1" i="1" baseline="30000" dirty="0" smtClean="0">
                <a:solidFill>
                  <a:schemeClr val="accent1"/>
                </a:solidFill>
              </a:rPr>
              <a:t>5</a:t>
            </a:r>
            <a:r>
              <a:rPr lang="en-US" sz="2000" i="1" dirty="0" smtClean="0"/>
              <a:t>five </a:t>
            </a:r>
            <a:r>
              <a:rPr lang="en-US" sz="2000" i="1" dirty="0"/>
              <a:t>times I received </a:t>
            </a:r>
            <a:r>
              <a:rPr lang="en-US" sz="2000" b="1" i="1" dirty="0"/>
              <a:t>forty stripes minus one</a:t>
            </a:r>
            <a:r>
              <a:rPr lang="en-US" sz="2000" i="1" dirty="0" smtClean="0"/>
              <a:t>.  </a:t>
            </a:r>
            <a:r>
              <a:rPr lang="en-US" sz="2000" b="1" i="1" baseline="30000" dirty="0" smtClean="0">
                <a:solidFill>
                  <a:schemeClr val="accent1"/>
                </a:solidFill>
              </a:rPr>
              <a:t>6</a:t>
            </a:r>
            <a:r>
              <a:rPr lang="en-US" sz="2000" i="1" dirty="0" smtClean="0"/>
              <a:t>Three </a:t>
            </a:r>
            <a:r>
              <a:rPr lang="en-US" sz="2000" i="1" dirty="0"/>
              <a:t>times I was </a:t>
            </a:r>
            <a:r>
              <a:rPr lang="en-US" sz="2000" b="1" i="1" dirty="0"/>
              <a:t>beaten with rods</a:t>
            </a:r>
            <a:r>
              <a:rPr lang="en-US" sz="2000" i="1" dirty="0"/>
              <a:t>; </a:t>
            </a:r>
            <a:r>
              <a:rPr lang="en-US" sz="2000" b="1" i="1" baseline="30000" dirty="0" smtClean="0">
                <a:solidFill>
                  <a:schemeClr val="accent1"/>
                </a:solidFill>
              </a:rPr>
              <a:t>7</a:t>
            </a:r>
            <a:r>
              <a:rPr lang="en-US" sz="2000" i="1" dirty="0" smtClean="0"/>
              <a:t>once </a:t>
            </a:r>
            <a:r>
              <a:rPr lang="en-US" sz="2000" i="1" dirty="0"/>
              <a:t>I was </a:t>
            </a:r>
            <a:r>
              <a:rPr lang="en-US" sz="2000" b="1" i="1" dirty="0"/>
              <a:t>stoned</a:t>
            </a:r>
            <a:r>
              <a:rPr lang="en-US" sz="2000" i="1" dirty="0"/>
              <a:t>; </a:t>
            </a:r>
            <a:r>
              <a:rPr lang="en-US" sz="2000" b="1" i="1" baseline="30000" dirty="0" smtClean="0">
                <a:solidFill>
                  <a:schemeClr val="accent1"/>
                </a:solidFill>
              </a:rPr>
              <a:t>8</a:t>
            </a:r>
            <a:r>
              <a:rPr lang="en-US" sz="2000" i="1" dirty="0" smtClean="0"/>
              <a:t>three </a:t>
            </a:r>
            <a:r>
              <a:rPr lang="en-US" sz="2000" i="1" dirty="0"/>
              <a:t>times I was </a:t>
            </a:r>
            <a:r>
              <a:rPr lang="en-US" sz="2000" b="1" i="1" dirty="0"/>
              <a:t>shipwrecked</a:t>
            </a:r>
            <a:r>
              <a:rPr lang="en-US" sz="2000" i="1" dirty="0"/>
              <a:t>; </a:t>
            </a:r>
            <a:r>
              <a:rPr lang="en-US" sz="2000" b="1" i="1" baseline="30000" dirty="0" smtClean="0">
                <a:solidFill>
                  <a:schemeClr val="accent1"/>
                </a:solidFill>
              </a:rPr>
              <a:t>9</a:t>
            </a:r>
            <a:r>
              <a:rPr lang="en-US" sz="2000" i="1" dirty="0" smtClean="0"/>
              <a:t>a </a:t>
            </a:r>
            <a:r>
              <a:rPr lang="en-US" sz="2000" i="1" dirty="0"/>
              <a:t>night and a day I have </a:t>
            </a:r>
            <a:r>
              <a:rPr lang="en-US" sz="2000" b="1" i="1" dirty="0"/>
              <a:t>been in the deep</a:t>
            </a:r>
            <a:r>
              <a:rPr lang="en-US" sz="2000" i="1" dirty="0" smtClean="0"/>
              <a:t>; </a:t>
            </a:r>
            <a:r>
              <a:rPr lang="en-US" sz="2000" b="1" i="1" baseline="30000" dirty="0" smtClean="0">
                <a:solidFill>
                  <a:schemeClr val="accent1"/>
                </a:solidFill>
              </a:rPr>
              <a:t>10</a:t>
            </a:r>
            <a:r>
              <a:rPr lang="en-US" sz="2000" i="1" dirty="0" smtClean="0"/>
              <a:t>in </a:t>
            </a:r>
            <a:r>
              <a:rPr lang="en-US" sz="2000" b="1" i="1" dirty="0"/>
              <a:t>journeys</a:t>
            </a:r>
            <a:r>
              <a:rPr lang="en-US" sz="2000" i="1" dirty="0"/>
              <a:t> often, </a:t>
            </a:r>
            <a:r>
              <a:rPr lang="en-US" sz="2000" b="1" i="1" baseline="30000" dirty="0" smtClean="0">
                <a:solidFill>
                  <a:schemeClr val="accent1"/>
                </a:solidFill>
              </a:rPr>
              <a:t>11</a:t>
            </a:r>
            <a:r>
              <a:rPr lang="en-US" sz="2000" i="1" dirty="0" smtClean="0"/>
              <a:t>in </a:t>
            </a:r>
            <a:r>
              <a:rPr lang="en-US" sz="2000" i="1" dirty="0"/>
              <a:t>perils of </a:t>
            </a:r>
            <a:r>
              <a:rPr lang="en-US" sz="2000" b="1" i="1" dirty="0"/>
              <a:t>waters</a:t>
            </a:r>
            <a:r>
              <a:rPr lang="en-US" sz="2000" i="1" dirty="0"/>
              <a:t>, </a:t>
            </a:r>
            <a:r>
              <a:rPr lang="en-US" sz="2000" b="1" i="1" baseline="30000" dirty="0" smtClean="0">
                <a:solidFill>
                  <a:schemeClr val="accent1"/>
                </a:solidFill>
              </a:rPr>
              <a:t>12</a:t>
            </a:r>
            <a:r>
              <a:rPr lang="en-US" sz="2000" i="1" dirty="0" smtClean="0"/>
              <a:t>in </a:t>
            </a:r>
            <a:r>
              <a:rPr lang="en-US" sz="2000" i="1" dirty="0"/>
              <a:t>perils of </a:t>
            </a:r>
            <a:r>
              <a:rPr lang="en-US" sz="2000" b="1" i="1" dirty="0"/>
              <a:t>robbers</a:t>
            </a:r>
            <a:r>
              <a:rPr lang="en-US" sz="2000" i="1" dirty="0"/>
              <a:t>, </a:t>
            </a:r>
            <a:r>
              <a:rPr lang="en-US" sz="2000" b="1" i="1" baseline="30000" dirty="0" smtClean="0">
                <a:solidFill>
                  <a:schemeClr val="accent1"/>
                </a:solidFill>
              </a:rPr>
              <a:t>13</a:t>
            </a:r>
            <a:r>
              <a:rPr lang="en-US" sz="2000" i="1" dirty="0" smtClean="0"/>
              <a:t>in </a:t>
            </a:r>
            <a:r>
              <a:rPr lang="en-US" sz="2000" i="1" dirty="0"/>
              <a:t>perils of </a:t>
            </a:r>
            <a:r>
              <a:rPr lang="en-US" sz="2000" b="1" i="1" dirty="0"/>
              <a:t>my own countrymen</a:t>
            </a:r>
            <a:r>
              <a:rPr lang="en-US" sz="2000" i="1" dirty="0"/>
              <a:t>, </a:t>
            </a:r>
            <a:r>
              <a:rPr lang="en-US" sz="2000" b="1" i="1" baseline="30000" dirty="0" smtClean="0">
                <a:solidFill>
                  <a:schemeClr val="accent1"/>
                </a:solidFill>
              </a:rPr>
              <a:t>14</a:t>
            </a:r>
            <a:r>
              <a:rPr lang="en-US" sz="2000" i="1" dirty="0" smtClean="0"/>
              <a:t>in </a:t>
            </a:r>
            <a:r>
              <a:rPr lang="en-US" sz="2000" i="1" dirty="0"/>
              <a:t>perils of the </a:t>
            </a:r>
            <a:r>
              <a:rPr lang="en-US" sz="2000" b="1" i="1" dirty="0"/>
              <a:t>Gentiles</a:t>
            </a:r>
            <a:r>
              <a:rPr lang="en-US" sz="2000" i="1" dirty="0"/>
              <a:t>, </a:t>
            </a:r>
            <a:r>
              <a:rPr lang="en-US" sz="2000" b="1" i="1" baseline="30000" dirty="0" smtClean="0">
                <a:solidFill>
                  <a:schemeClr val="accent1"/>
                </a:solidFill>
              </a:rPr>
              <a:t>15</a:t>
            </a:r>
            <a:r>
              <a:rPr lang="en-US" sz="2000" i="1" dirty="0" smtClean="0"/>
              <a:t>in </a:t>
            </a:r>
            <a:r>
              <a:rPr lang="en-US" sz="2000" i="1" dirty="0"/>
              <a:t>perils in the</a:t>
            </a:r>
            <a:r>
              <a:rPr lang="en-US" sz="2000" b="1" i="1" dirty="0"/>
              <a:t> city</a:t>
            </a:r>
            <a:r>
              <a:rPr lang="en-US" sz="2000" i="1" dirty="0"/>
              <a:t>, </a:t>
            </a:r>
            <a:r>
              <a:rPr lang="en-US" sz="2000" b="1" i="1" baseline="30000" dirty="0" smtClean="0">
                <a:solidFill>
                  <a:schemeClr val="accent1"/>
                </a:solidFill>
              </a:rPr>
              <a:t>16</a:t>
            </a:r>
            <a:r>
              <a:rPr lang="en-US" sz="2000" i="1" dirty="0" smtClean="0"/>
              <a:t>in </a:t>
            </a:r>
            <a:r>
              <a:rPr lang="en-US" sz="2000" i="1" dirty="0"/>
              <a:t>perils in the </a:t>
            </a:r>
            <a:r>
              <a:rPr lang="en-US" sz="2000" b="1" i="1" dirty="0"/>
              <a:t>wilderness</a:t>
            </a:r>
            <a:r>
              <a:rPr lang="en-US" sz="2000" i="1" dirty="0"/>
              <a:t>, </a:t>
            </a:r>
            <a:r>
              <a:rPr lang="en-US" sz="2000" b="1" i="1" baseline="30000" dirty="0" smtClean="0">
                <a:solidFill>
                  <a:schemeClr val="accent1"/>
                </a:solidFill>
              </a:rPr>
              <a:t>17</a:t>
            </a:r>
            <a:r>
              <a:rPr lang="en-US" sz="2000" i="1" dirty="0" smtClean="0"/>
              <a:t>in </a:t>
            </a:r>
            <a:r>
              <a:rPr lang="en-US" sz="2000" i="1" dirty="0"/>
              <a:t>perils in the </a:t>
            </a:r>
            <a:r>
              <a:rPr lang="en-US" sz="2000" b="1" i="1" dirty="0"/>
              <a:t>sea</a:t>
            </a:r>
            <a:r>
              <a:rPr lang="en-US" sz="2000" i="1" dirty="0"/>
              <a:t>, </a:t>
            </a:r>
            <a:r>
              <a:rPr lang="en-US" sz="2000" b="1" i="1" baseline="30000" dirty="0" smtClean="0">
                <a:solidFill>
                  <a:schemeClr val="accent1"/>
                </a:solidFill>
              </a:rPr>
              <a:t>18</a:t>
            </a:r>
            <a:r>
              <a:rPr lang="en-US" sz="2000" i="1" dirty="0" smtClean="0"/>
              <a:t>in </a:t>
            </a:r>
            <a:r>
              <a:rPr lang="en-US" sz="2000" i="1" dirty="0"/>
              <a:t>perils among </a:t>
            </a:r>
            <a:r>
              <a:rPr lang="en-US" sz="2000" b="1" i="1" dirty="0"/>
              <a:t>false brethren</a:t>
            </a:r>
            <a:r>
              <a:rPr lang="en-US" sz="2000" i="1" dirty="0" smtClean="0"/>
              <a:t>; </a:t>
            </a:r>
            <a:r>
              <a:rPr lang="en-US" sz="2000" b="1" i="1" baseline="30000" dirty="0" smtClean="0">
                <a:solidFill>
                  <a:schemeClr val="accent1"/>
                </a:solidFill>
              </a:rPr>
              <a:t>19</a:t>
            </a:r>
            <a:r>
              <a:rPr lang="en-US" sz="2000" i="1" dirty="0" smtClean="0"/>
              <a:t>in </a:t>
            </a:r>
            <a:r>
              <a:rPr lang="en-US" sz="2000" b="1" i="1" dirty="0"/>
              <a:t>weariness</a:t>
            </a:r>
            <a:r>
              <a:rPr lang="en-US" sz="2000" i="1" dirty="0"/>
              <a:t> and </a:t>
            </a:r>
            <a:r>
              <a:rPr lang="en-US" sz="2000" b="1" i="1" baseline="30000" dirty="0" smtClean="0">
                <a:solidFill>
                  <a:schemeClr val="accent1"/>
                </a:solidFill>
              </a:rPr>
              <a:t>20</a:t>
            </a:r>
            <a:r>
              <a:rPr lang="en-US" sz="2000" b="1" i="1" dirty="0" smtClean="0"/>
              <a:t>toil</a:t>
            </a:r>
            <a:r>
              <a:rPr lang="en-US" sz="2000" i="1" dirty="0"/>
              <a:t>, </a:t>
            </a:r>
            <a:r>
              <a:rPr lang="en-US" sz="2000" b="1" i="1" baseline="30000" dirty="0" smtClean="0">
                <a:solidFill>
                  <a:schemeClr val="accent1"/>
                </a:solidFill>
              </a:rPr>
              <a:t>21</a:t>
            </a:r>
            <a:r>
              <a:rPr lang="en-US" sz="2000" i="1" dirty="0" smtClean="0"/>
              <a:t>in </a:t>
            </a:r>
            <a:r>
              <a:rPr lang="en-US" sz="2000" b="1" i="1" dirty="0"/>
              <a:t>sleeplessness</a:t>
            </a:r>
            <a:r>
              <a:rPr lang="en-US" sz="2000" i="1" dirty="0"/>
              <a:t> often, </a:t>
            </a:r>
            <a:r>
              <a:rPr lang="en-US" sz="2000" b="1" i="1" baseline="30000" dirty="0" smtClean="0">
                <a:solidFill>
                  <a:schemeClr val="accent1"/>
                </a:solidFill>
              </a:rPr>
              <a:t>22</a:t>
            </a:r>
            <a:r>
              <a:rPr lang="en-US" sz="2000" i="1" dirty="0" smtClean="0"/>
              <a:t>in </a:t>
            </a:r>
            <a:r>
              <a:rPr lang="en-US" sz="2000" b="1" i="1" dirty="0"/>
              <a:t>hunger</a:t>
            </a:r>
            <a:r>
              <a:rPr lang="en-US" sz="2000" i="1" dirty="0"/>
              <a:t> and </a:t>
            </a:r>
            <a:r>
              <a:rPr lang="en-US" sz="2000" b="1" i="1" baseline="30000" dirty="0" smtClean="0">
                <a:solidFill>
                  <a:schemeClr val="accent1"/>
                </a:solidFill>
              </a:rPr>
              <a:t>23</a:t>
            </a:r>
            <a:r>
              <a:rPr lang="en-US" sz="2000" b="1" i="1" dirty="0" smtClean="0"/>
              <a:t>thirst</a:t>
            </a:r>
            <a:r>
              <a:rPr lang="en-US" sz="2000" i="1" dirty="0"/>
              <a:t>, </a:t>
            </a:r>
            <a:r>
              <a:rPr lang="en-US" sz="2000" b="1" i="1" baseline="30000" dirty="0" smtClean="0">
                <a:solidFill>
                  <a:schemeClr val="accent1"/>
                </a:solidFill>
              </a:rPr>
              <a:t>24</a:t>
            </a:r>
            <a:r>
              <a:rPr lang="en-US" sz="2000" i="1" dirty="0" smtClean="0"/>
              <a:t>in </a:t>
            </a:r>
            <a:r>
              <a:rPr lang="en-US" sz="2000" b="1" i="1" dirty="0" err="1"/>
              <a:t>fastings</a:t>
            </a:r>
            <a:r>
              <a:rPr lang="en-US" sz="2000" i="1" dirty="0"/>
              <a:t> often, </a:t>
            </a:r>
            <a:r>
              <a:rPr lang="en-US" sz="2000" b="1" i="1" baseline="30000" dirty="0" smtClean="0">
                <a:solidFill>
                  <a:schemeClr val="accent1"/>
                </a:solidFill>
              </a:rPr>
              <a:t>25</a:t>
            </a:r>
            <a:r>
              <a:rPr lang="en-US" sz="2000" i="1" dirty="0" smtClean="0"/>
              <a:t>in </a:t>
            </a:r>
            <a:r>
              <a:rPr lang="en-US" sz="2000" b="1" i="1" dirty="0"/>
              <a:t>cold</a:t>
            </a:r>
            <a:r>
              <a:rPr lang="en-US" sz="2000" i="1" dirty="0"/>
              <a:t> and </a:t>
            </a:r>
            <a:r>
              <a:rPr lang="en-US" sz="2000" b="1" i="1" baseline="30000" dirty="0" smtClean="0">
                <a:solidFill>
                  <a:schemeClr val="accent1"/>
                </a:solidFill>
              </a:rPr>
              <a:t>26</a:t>
            </a:r>
            <a:r>
              <a:rPr lang="en-US" sz="2000" b="1" i="1" dirty="0" smtClean="0"/>
              <a:t>nakedness</a:t>
            </a:r>
            <a:r>
              <a:rPr lang="en-US" sz="2000" i="1" dirty="0" smtClean="0"/>
              <a:t> – besides </a:t>
            </a:r>
            <a:r>
              <a:rPr lang="en-US" sz="2000" i="1" dirty="0"/>
              <a:t>the other things, what comes upon me daily: </a:t>
            </a:r>
            <a:r>
              <a:rPr lang="en-US" sz="2000" b="1" i="1" baseline="30000" dirty="0" smtClean="0">
                <a:solidFill>
                  <a:schemeClr val="accent1"/>
                </a:solidFill>
              </a:rPr>
              <a:t>27</a:t>
            </a:r>
            <a:r>
              <a:rPr lang="en-US" sz="2000" b="1" i="1" dirty="0" smtClean="0">
                <a:solidFill>
                  <a:schemeClr val="accent1"/>
                </a:solidFill>
              </a:rPr>
              <a:t>my </a:t>
            </a:r>
            <a:r>
              <a:rPr lang="en-US" sz="2000" b="1" i="1" dirty="0">
                <a:solidFill>
                  <a:schemeClr val="accent1"/>
                </a:solidFill>
              </a:rPr>
              <a:t>deep concern </a:t>
            </a:r>
            <a:r>
              <a:rPr lang="en-US" sz="2000" b="1" i="1" u="sng" dirty="0">
                <a:solidFill>
                  <a:schemeClr val="accent1"/>
                </a:solidFill>
              </a:rPr>
              <a:t>for all the churches</a:t>
            </a:r>
            <a:r>
              <a:rPr lang="en-US" sz="2000" i="1" dirty="0" smtClean="0">
                <a:solidFill>
                  <a:schemeClr val="accent1"/>
                </a:solidFill>
              </a:rPr>
              <a:t>.  </a:t>
            </a:r>
            <a:r>
              <a:rPr lang="en-US" sz="2000" b="1" i="1" baseline="30000" dirty="0" smtClean="0">
                <a:solidFill>
                  <a:schemeClr val="accent1"/>
                </a:solidFill>
              </a:rPr>
              <a:t>28</a:t>
            </a:r>
            <a:r>
              <a:rPr lang="en-US" sz="2000" i="1" dirty="0" smtClean="0">
                <a:solidFill>
                  <a:schemeClr val="accent1"/>
                </a:solidFill>
              </a:rPr>
              <a:t>Who </a:t>
            </a:r>
            <a:r>
              <a:rPr lang="en-US" sz="2000" i="1" dirty="0">
                <a:solidFill>
                  <a:schemeClr val="accent1"/>
                </a:solidFill>
              </a:rPr>
              <a:t>is weak, and I am not weak? </a:t>
            </a:r>
            <a:r>
              <a:rPr lang="en-US" sz="2000" b="1" i="1" baseline="30000" dirty="0" smtClean="0">
                <a:solidFill>
                  <a:schemeClr val="accent1"/>
                </a:solidFill>
              </a:rPr>
              <a:t>29</a:t>
            </a:r>
            <a:r>
              <a:rPr lang="en-US" sz="2000" i="1" dirty="0" smtClean="0">
                <a:solidFill>
                  <a:schemeClr val="accent1"/>
                </a:solidFill>
              </a:rPr>
              <a:t>Who </a:t>
            </a:r>
            <a:r>
              <a:rPr lang="en-US" sz="2000" i="1" dirty="0">
                <a:solidFill>
                  <a:schemeClr val="accent1"/>
                </a:solidFill>
              </a:rPr>
              <a:t>is made to stumble, and </a:t>
            </a:r>
            <a:r>
              <a:rPr lang="en-US" sz="2000" b="1" i="1" dirty="0">
                <a:solidFill>
                  <a:schemeClr val="accent1"/>
                </a:solidFill>
              </a:rPr>
              <a:t>I do not burn with indignation</a:t>
            </a:r>
            <a:r>
              <a:rPr lang="en-US" sz="2000" i="1" dirty="0">
                <a:solidFill>
                  <a:schemeClr val="accent1"/>
                </a:solidFill>
              </a:rPr>
              <a:t>? </a:t>
            </a:r>
            <a:r>
              <a:rPr lang="en-US" sz="2000" dirty="0" smtClean="0"/>
              <a:t>(</a:t>
            </a:r>
            <a:r>
              <a:rPr lang="en-US" sz="2000" b="1" dirty="0" smtClean="0">
                <a:solidFill>
                  <a:schemeClr val="accent1"/>
                </a:solidFill>
              </a:rPr>
              <a:t>11:23-29</a:t>
            </a:r>
            <a:r>
              <a:rPr lang="en-US" sz="2000" dirty="0" smtClean="0"/>
              <a:t>)</a:t>
            </a:r>
          </a:p>
          <a:p>
            <a:pPr marL="227013" lvl="0" indent="-227013">
              <a:lnSpc>
                <a:spcPct val="85000"/>
              </a:lnSpc>
              <a:spcBef>
                <a:spcPts val="0"/>
              </a:spcBef>
              <a:buFont typeface="+mj-lt"/>
              <a:buAutoNum type="arabicPeriod" startAt="5"/>
            </a:pPr>
            <a:r>
              <a:rPr lang="en-US" sz="2000" dirty="0" smtClean="0"/>
              <a:t>How </a:t>
            </a:r>
            <a:r>
              <a:rPr lang="en-US" sz="2000" dirty="0"/>
              <a:t>are the boasts of </a:t>
            </a:r>
            <a:r>
              <a:rPr lang="en-US" sz="2000" b="1" dirty="0">
                <a:solidFill>
                  <a:schemeClr val="accent1"/>
                </a:solidFill>
              </a:rPr>
              <a:t>11:23-27</a:t>
            </a:r>
            <a:r>
              <a:rPr lang="en-US" sz="2000" dirty="0"/>
              <a:t> different from the boasts of </a:t>
            </a:r>
            <a:r>
              <a:rPr lang="en-US" sz="2000" b="1" dirty="0">
                <a:solidFill>
                  <a:schemeClr val="accent1"/>
                </a:solidFill>
              </a:rPr>
              <a:t>11:28-29</a:t>
            </a:r>
            <a:r>
              <a:rPr lang="en-US" sz="2000" dirty="0"/>
              <a:t>?  How are they similar, sharing a common theme</a:t>
            </a:r>
            <a:r>
              <a:rPr lang="en-US" sz="2000" dirty="0" smtClean="0"/>
              <a:t>?</a:t>
            </a:r>
          </a:p>
          <a:p>
            <a:pPr>
              <a:lnSpc>
                <a:spcPct val="85000"/>
              </a:lnSpc>
              <a:spcBef>
                <a:spcPts val="0"/>
              </a:spcBef>
            </a:pPr>
            <a:r>
              <a:rPr lang="en-US" sz="2000" dirty="0" smtClean="0"/>
              <a:t>First </a:t>
            </a:r>
            <a:r>
              <a:rPr lang="en-US" sz="2000" b="1" i="1" dirty="0" smtClean="0"/>
              <a:t>26</a:t>
            </a:r>
            <a:r>
              <a:rPr lang="en-US" sz="2000" dirty="0" smtClean="0"/>
              <a:t> points - </a:t>
            </a:r>
            <a:r>
              <a:rPr lang="en-US" sz="2000" b="1" i="1" dirty="0" smtClean="0"/>
              <a:t>personal</a:t>
            </a:r>
            <a:r>
              <a:rPr lang="en-US" sz="2000" dirty="0" smtClean="0"/>
              <a:t> suffering. Last </a:t>
            </a:r>
            <a:r>
              <a:rPr lang="en-US" sz="2000" b="1" i="1" dirty="0" smtClean="0"/>
              <a:t>3</a:t>
            </a:r>
            <a:r>
              <a:rPr lang="en-US" sz="2000" dirty="0" smtClean="0"/>
              <a:t> - suffering </a:t>
            </a:r>
            <a:r>
              <a:rPr lang="en-US" sz="2000" b="1" i="1" dirty="0" smtClean="0"/>
              <a:t>for others</a:t>
            </a:r>
            <a:r>
              <a:rPr lang="en-US" sz="2000" dirty="0" smtClean="0"/>
              <a:t> (</a:t>
            </a:r>
            <a:r>
              <a:rPr lang="en-US" sz="2000" b="1" dirty="0" smtClean="0">
                <a:solidFill>
                  <a:schemeClr val="accent1"/>
                </a:solidFill>
              </a:rPr>
              <a:t>I Cor. 8-10</a:t>
            </a:r>
            <a:r>
              <a:rPr lang="en-US" sz="2000" dirty="0" smtClean="0"/>
              <a:t>).</a:t>
            </a:r>
          </a:p>
          <a:p>
            <a:pPr>
              <a:lnSpc>
                <a:spcPct val="85000"/>
              </a:lnSpc>
              <a:spcBef>
                <a:spcPts val="0"/>
              </a:spcBef>
            </a:pPr>
            <a:r>
              <a:rPr lang="en-US" sz="2000" dirty="0" smtClean="0"/>
              <a:t>All </a:t>
            </a:r>
            <a:r>
              <a:rPr lang="en-US" sz="2000" b="1" i="1" dirty="0" smtClean="0"/>
              <a:t>for</a:t>
            </a:r>
            <a:r>
              <a:rPr lang="en-US" sz="2000" dirty="0" smtClean="0"/>
              <a:t> Christ and </a:t>
            </a:r>
            <a:r>
              <a:rPr lang="en-US" sz="2000" b="1" i="1" u="sng" dirty="0" smtClean="0"/>
              <a:t>by</a:t>
            </a:r>
            <a:r>
              <a:rPr lang="en-US" sz="2000" dirty="0" smtClean="0"/>
              <a:t> Christ!  Paul endured because he was a </a:t>
            </a:r>
            <a:r>
              <a:rPr lang="en-US" sz="2000" b="1" i="1" dirty="0" smtClean="0"/>
              <a:t>true</a:t>
            </a:r>
            <a:r>
              <a:rPr lang="en-US" sz="2000" dirty="0" smtClean="0"/>
              <a:t> minister of Christ!</a:t>
            </a:r>
            <a:endParaRPr lang="en-US" sz="2000" dirty="0"/>
          </a:p>
        </p:txBody>
      </p:sp>
    </p:spTree>
    <p:extLst>
      <p:ext uri="{BB962C8B-B14F-4D97-AF65-F5344CB8AC3E}">
        <p14:creationId xmlns:p14="http://schemas.microsoft.com/office/powerpoint/2010/main" val="2121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Foolish Boasting?</a:t>
            </a:r>
          </a:p>
        </p:txBody>
      </p:sp>
      <p:sp>
        <p:nvSpPr>
          <p:cNvPr id="3" name="Content Placeholder 2"/>
          <p:cNvSpPr>
            <a:spLocks noGrp="1"/>
          </p:cNvSpPr>
          <p:nvPr>
            <p:ph idx="1"/>
          </p:nvPr>
        </p:nvSpPr>
        <p:spPr/>
        <p:txBody>
          <a:bodyPr/>
          <a:lstStyle/>
          <a:p>
            <a:pPr marL="227013" lvl="0" indent="-227013">
              <a:spcBef>
                <a:spcPts val="0"/>
              </a:spcBef>
              <a:buFont typeface="+mj-lt"/>
              <a:buAutoNum type="arabicPeriod" startAt="6"/>
            </a:pPr>
            <a:r>
              <a:rPr lang="en-US" dirty="0"/>
              <a:t>Even though Paul was forced to boast, how did he still manage to boast in a humble manner</a:t>
            </a:r>
            <a:r>
              <a:rPr lang="en-US" dirty="0" smtClean="0"/>
              <a:t>?</a:t>
            </a:r>
          </a:p>
          <a:p>
            <a:pPr marL="0" lvl="0" indent="0">
              <a:spcBef>
                <a:spcPts val="0"/>
              </a:spcBef>
              <a:buNone/>
            </a:pPr>
            <a:r>
              <a:rPr lang="en-US" b="1" i="1" u="sng" dirty="0" smtClean="0"/>
              <a:t>If</a:t>
            </a:r>
            <a:r>
              <a:rPr lang="en-US" b="1" i="1" dirty="0" smtClean="0"/>
              <a:t> </a:t>
            </a:r>
            <a:r>
              <a:rPr lang="en-US" b="1" i="1" dirty="0"/>
              <a:t>I </a:t>
            </a:r>
            <a:r>
              <a:rPr lang="en-US" b="1" i="1" u="sng" dirty="0"/>
              <a:t>must</a:t>
            </a:r>
            <a:r>
              <a:rPr lang="en-US" b="1" i="1" dirty="0"/>
              <a:t> boast</a:t>
            </a:r>
            <a:r>
              <a:rPr lang="en-US" i="1" dirty="0"/>
              <a:t>, I will boast in the things which </a:t>
            </a:r>
            <a:r>
              <a:rPr lang="en-US" b="1" i="1" dirty="0"/>
              <a:t>concern </a:t>
            </a:r>
            <a:r>
              <a:rPr lang="en-US" b="1" i="1" u="sng" dirty="0"/>
              <a:t>my infirmity</a:t>
            </a:r>
            <a:r>
              <a:rPr lang="en-US" i="1" dirty="0"/>
              <a:t>.</a:t>
            </a:r>
            <a:r>
              <a:rPr lang="en-US" dirty="0"/>
              <a:t> </a:t>
            </a:r>
            <a:r>
              <a:rPr lang="en-US" dirty="0" smtClean="0"/>
              <a:t>(</a:t>
            </a:r>
            <a:r>
              <a:rPr lang="en-US" b="1" dirty="0" smtClean="0">
                <a:solidFill>
                  <a:schemeClr val="accent1"/>
                </a:solidFill>
              </a:rPr>
              <a:t>11:30</a:t>
            </a:r>
            <a:r>
              <a:rPr lang="en-US" dirty="0" smtClean="0"/>
              <a:t>)</a:t>
            </a:r>
            <a:endParaRPr lang="en-US" dirty="0"/>
          </a:p>
          <a:p>
            <a:pPr>
              <a:spcBef>
                <a:spcPts val="0"/>
              </a:spcBef>
            </a:pPr>
            <a:r>
              <a:rPr lang="en-US" dirty="0" smtClean="0"/>
              <a:t>Despite being </a:t>
            </a:r>
            <a:r>
              <a:rPr lang="en-US" b="1" i="1" dirty="0" smtClean="0"/>
              <a:t>forced</a:t>
            </a:r>
            <a:r>
              <a:rPr lang="en-US" dirty="0" smtClean="0"/>
              <a:t> to </a:t>
            </a:r>
            <a:r>
              <a:rPr lang="en-US" b="1" i="1" dirty="0" smtClean="0"/>
              <a:t>folly</a:t>
            </a:r>
            <a:r>
              <a:rPr lang="en-US" dirty="0" smtClean="0"/>
              <a:t>, the Holy Spirit </a:t>
            </a:r>
            <a:r>
              <a:rPr lang="en-US" b="1" i="1" u="sng" dirty="0" smtClean="0"/>
              <a:t>wisely</a:t>
            </a:r>
            <a:r>
              <a:rPr lang="en-US" dirty="0" smtClean="0"/>
              <a:t> moved Paul to boast according to his </a:t>
            </a:r>
            <a:r>
              <a:rPr lang="en-US" b="1" i="1" dirty="0" smtClean="0"/>
              <a:t>weakness</a:t>
            </a:r>
            <a:r>
              <a:rPr lang="en-US" dirty="0" smtClean="0"/>
              <a:t>, which glorified true strength, </a:t>
            </a:r>
            <a:r>
              <a:rPr lang="en-US" b="1" i="1" dirty="0" smtClean="0"/>
              <a:t>God</a:t>
            </a:r>
            <a:r>
              <a:rPr lang="en-US" dirty="0" smtClean="0"/>
              <a:t>!</a:t>
            </a:r>
          </a:p>
          <a:p>
            <a:pPr lvl="1">
              <a:spcBef>
                <a:spcPts val="0"/>
              </a:spcBef>
            </a:pPr>
            <a:r>
              <a:rPr lang="en-US" b="1" i="1" dirty="0" smtClean="0"/>
              <a:t>Proved</a:t>
            </a:r>
            <a:r>
              <a:rPr lang="en-US" dirty="0" smtClean="0"/>
              <a:t> apostleship as a vessel of God – profound endurance.</a:t>
            </a:r>
          </a:p>
          <a:p>
            <a:pPr lvl="1">
              <a:spcBef>
                <a:spcPts val="0"/>
              </a:spcBef>
            </a:pPr>
            <a:r>
              <a:rPr lang="en-US" b="1" i="1" dirty="0" smtClean="0"/>
              <a:t>Corrected</a:t>
            </a:r>
            <a:r>
              <a:rPr lang="en-US" dirty="0" smtClean="0"/>
              <a:t> Corinthians and false apostles desire to both </a:t>
            </a:r>
            <a:r>
              <a:rPr lang="en-US" b="1" i="1" dirty="0" smtClean="0"/>
              <a:t>judge</a:t>
            </a:r>
            <a:r>
              <a:rPr lang="en-US" dirty="0" smtClean="0"/>
              <a:t> and </a:t>
            </a:r>
            <a:r>
              <a:rPr lang="en-US" b="1" i="1" dirty="0" smtClean="0"/>
              <a:t>boast</a:t>
            </a:r>
            <a:r>
              <a:rPr lang="en-US" dirty="0" smtClean="0"/>
              <a:t> according to </a:t>
            </a:r>
            <a:r>
              <a:rPr lang="en-US" b="1" i="1" dirty="0" smtClean="0"/>
              <a:t>appearance</a:t>
            </a:r>
            <a:r>
              <a:rPr lang="en-US" dirty="0" smtClean="0"/>
              <a:t> – human successes and strengths.</a:t>
            </a:r>
          </a:p>
          <a:p>
            <a:pPr lvl="1">
              <a:spcBef>
                <a:spcPts val="0"/>
              </a:spcBef>
            </a:pPr>
            <a:r>
              <a:rPr lang="en-US" b="1" i="1" dirty="0" smtClean="0"/>
              <a:t>Taught</a:t>
            </a:r>
            <a:r>
              <a:rPr lang="en-US" dirty="0" smtClean="0"/>
              <a:t> </a:t>
            </a:r>
            <a:r>
              <a:rPr lang="en-US" b="1" i="1" dirty="0" smtClean="0"/>
              <a:t>humility</a:t>
            </a:r>
            <a:r>
              <a:rPr lang="en-US" dirty="0" smtClean="0"/>
              <a:t> and </a:t>
            </a:r>
            <a:r>
              <a:rPr lang="en-US" i="1" dirty="0" smtClean="0"/>
              <a:t>“glorying in the Lord”</a:t>
            </a:r>
            <a:r>
              <a:rPr lang="en-US" dirty="0" smtClean="0"/>
              <a:t> (</a:t>
            </a:r>
            <a:r>
              <a:rPr lang="en-US" b="1" dirty="0" smtClean="0">
                <a:solidFill>
                  <a:schemeClr val="accent1"/>
                </a:solidFill>
              </a:rPr>
              <a:t>10:17</a:t>
            </a:r>
            <a:r>
              <a:rPr lang="en-US" dirty="0" smtClean="0"/>
              <a:t>).</a:t>
            </a:r>
          </a:p>
          <a:p>
            <a:pPr>
              <a:spcBef>
                <a:spcPts val="0"/>
              </a:spcBef>
            </a:pPr>
            <a:r>
              <a:rPr lang="en-US" dirty="0" smtClean="0"/>
              <a:t>Reliance upon the Lord and glorying in Him continues through </a:t>
            </a:r>
            <a:r>
              <a:rPr lang="en-US" b="1" dirty="0" smtClean="0">
                <a:solidFill>
                  <a:schemeClr val="accent1"/>
                </a:solidFill>
              </a:rPr>
              <a:t>12</a:t>
            </a:r>
            <a:r>
              <a:rPr lang="en-US" dirty="0" smtClean="0"/>
              <a:t>.</a:t>
            </a:r>
            <a:endParaRPr lang="en-US" dirty="0"/>
          </a:p>
        </p:txBody>
      </p:sp>
    </p:spTree>
    <p:extLst>
      <p:ext uri="{BB962C8B-B14F-4D97-AF65-F5344CB8AC3E}">
        <p14:creationId xmlns:p14="http://schemas.microsoft.com/office/powerpoint/2010/main" val="16092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to Evade Persecution?</a:t>
            </a:r>
            <a:endParaRPr lang="en-US" dirty="0"/>
          </a:p>
        </p:txBody>
      </p:sp>
      <p:sp>
        <p:nvSpPr>
          <p:cNvPr id="3" name="Content Placeholder 2"/>
          <p:cNvSpPr>
            <a:spLocks noGrp="1"/>
          </p:cNvSpPr>
          <p:nvPr>
            <p:ph idx="1"/>
          </p:nvPr>
        </p:nvSpPr>
        <p:spPr/>
        <p:txBody>
          <a:bodyPr/>
          <a:lstStyle/>
          <a:p>
            <a:pPr marL="0" lvl="0" indent="0">
              <a:buNone/>
            </a:pPr>
            <a:r>
              <a:rPr lang="en-US" i="1" dirty="0"/>
              <a:t>The God and Father of our Lord Jesus Christ, who is blessed forever, knows that I am not lying</a:t>
            </a:r>
            <a:r>
              <a:rPr lang="en-US" i="1" dirty="0" smtClean="0"/>
              <a:t>.  In </a:t>
            </a:r>
            <a:r>
              <a:rPr lang="en-US" i="1" dirty="0"/>
              <a:t>Damascus the governor, under </a:t>
            </a:r>
            <a:r>
              <a:rPr lang="en-US" i="1" dirty="0" err="1"/>
              <a:t>Aretas</a:t>
            </a:r>
            <a:r>
              <a:rPr lang="en-US" i="1" dirty="0"/>
              <a:t> the king, was guarding the city of the Damascenes with a garrison, </a:t>
            </a:r>
            <a:r>
              <a:rPr lang="en-US" b="1" i="1" dirty="0"/>
              <a:t>desiring to </a:t>
            </a:r>
            <a:r>
              <a:rPr lang="en-US" b="1" i="1" u="sng" dirty="0"/>
              <a:t>arrest me</a:t>
            </a:r>
            <a:r>
              <a:rPr lang="en-US" i="1" dirty="0" smtClean="0"/>
              <a:t>; but </a:t>
            </a:r>
            <a:r>
              <a:rPr lang="en-US" i="1" dirty="0"/>
              <a:t>I was let down </a:t>
            </a:r>
            <a:r>
              <a:rPr lang="en-US" b="1" i="1" dirty="0"/>
              <a:t>in a basket through a window in the wall, and </a:t>
            </a:r>
            <a:r>
              <a:rPr lang="en-US" b="1" i="1" u="sng" dirty="0"/>
              <a:t>escaped from his hands</a:t>
            </a:r>
            <a:r>
              <a:rPr lang="en-US" i="1" dirty="0"/>
              <a:t>. </a:t>
            </a:r>
            <a:r>
              <a:rPr lang="en-US" dirty="0" smtClean="0"/>
              <a:t>(</a:t>
            </a:r>
            <a:r>
              <a:rPr lang="en-US" b="1" dirty="0" smtClean="0">
                <a:solidFill>
                  <a:schemeClr val="accent1"/>
                </a:solidFill>
              </a:rPr>
              <a:t>11:31-33</a:t>
            </a:r>
            <a:r>
              <a:rPr lang="en-US" dirty="0" smtClean="0"/>
              <a:t>)</a:t>
            </a:r>
          </a:p>
          <a:p>
            <a:r>
              <a:rPr lang="en-US" dirty="0" smtClean="0"/>
              <a:t>Primary point to demonstrate </a:t>
            </a:r>
            <a:r>
              <a:rPr lang="en-US" b="1" i="1" dirty="0" smtClean="0"/>
              <a:t>infirmity</a:t>
            </a:r>
            <a:r>
              <a:rPr lang="en-US" dirty="0" smtClean="0"/>
              <a:t>, </a:t>
            </a:r>
            <a:r>
              <a:rPr lang="en-US" b="1" i="1" dirty="0" smtClean="0"/>
              <a:t>humility</a:t>
            </a:r>
            <a:r>
              <a:rPr lang="en-US" dirty="0" smtClean="0"/>
              <a:t>, not pride to fight.</a:t>
            </a:r>
            <a:endParaRPr lang="en-US" dirty="0"/>
          </a:p>
          <a:p>
            <a:pPr marL="227013" lvl="0" indent="-227013">
              <a:buFont typeface="+mj-lt"/>
              <a:buAutoNum type="arabicPeriod" startAt="7"/>
            </a:pPr>
            <a:r>
              <a:rPr lang="en-US" dirty="0" smtClean="0"/>
              <a:t>Does </a:t>
            </a:r>
            <a:r>
              <a:rPr lang="en-US" dirty="0"/>
              <a:t>the Christian have the right to flee persecution?  If so, when and why?  How do we ever choose between 2 options, if both are authorized</a:t>
            </a:r>
            <a:r>
              <a:rPr lang="en-US" dirty="0" smtClean="0"/>
              <a:t>?</a:t>
            </a:r>
            <a:endParaRPr lang="en-US" dirty="0"/>
          </a:p>
          <a:p>
            <a:r>
              <a:rPr lang="en-US" dirty="0" smtClean="0"/>
              <a:t>Clearly, Paul </a:t>
            </a:r>
            <a:r>
              <a:rPr lang="en-US" b="1" i="1" dirty="0" smtClean="0"/>
              <a:t>demonstrated</a:t>
            </a:r>
            <a:r>
              <a:rPr lang="en-US" dirty="0" smtClean="0"/>
              <a:t> right to evade and flee from persecution.</a:t>
            </a:r>
            <a:endParaRPr lang="en-US" dirty="0"/>
          </a:p>
        </p:txBody>
      </p:sp>
    </p:spTree>
    <p:extLst>
      <p:ext uri="{BB962C8B-B14F-4D97-AF65-F5344CB8AC3E}">
        <p14:creationId xmlns:p14="http://schemas.microsoft.com/office/powerpoint/2010/main" val="269108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Of Visions and Thorns</a:t>
            </a:r>
            <a:endParaRPr lang="en-US" dirty="0"/>
          </a:p>
        </p:txBody>
      </p:sp>
      <p:sp>
        <p:nvSpPr>
          <p:cNvPr id="5" name="Subtitle 4"/>
          <p:cNvSpPr>
            <a:spLocks noGrp="1"/>
          </p:cNvSpPr>
          <p:nvPr>
            <p:ph type="subTitle" idx="1"/>
          </p:nvPr>
        </p:nvSpPr>
        <p:spPr/>
        <p:txBody>
          <a:bodyPr>
            <a:normAutofit/>
          </a:bodyPr>
          <a:lstStyle/>
          <a:p>
            <a:r>
              <a:rPr lang="en-US" b="1" dirty="0" smtClean="0">
                <a:latin typeface="Arial Black" panose="020B0A04020102020204" pitchFamily="34" charset="0"/>
              </a:rPr>
              <a:t>Lesson 18 – II </a:t>
            </a:r>
            <a:r>
              <a:rPr lang="en-US" b="1" smtClean="0">
                <a:latin typeface="Arial Black" panose="020B0A04020102020204" pitchFamily="34" charset="0"/>
              </a:rPr>
              <a:t>Corinthians </a:t>
            </a:r>
            <a:r>
              <a:rPr lang="en-US" smtClean="0"/>
              <a:t>12:1-13</a:t>
            </a:r>
            <a:endParaRPr lang="en-US" b="1" dirty="0">
              <a:latin typeface="Arial Black" panose="020B0A04020102020204" pitchFamily="34" charset="0"/>
            </a:endParaRPr>
          </a:p>
        </p:txBody>
      </p:sp>
    </p:spTree>
    <p:extLst>
      <p:ext uri="{BB962C8B-B14F-4D97-AF65-F5344CB8AC3E}">
        <p14:creationId xmlns:p14="http://schemas.microsoft.com/office/powerpoint/2010/main" val="23120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Boasting in Visions, Revelations</a:t>
            </a:r>
            <a:endParaRPr lang="en-US" dirty="0"/>
          </a:p>
        </p:txBody>
      </p:sp>
      <p:sp>
        <p:nvSpPr>
          <p:cNvPr id="3" name="Content Placeholder 2"/>
          <p:cNvSpPr>
            <a:spLocks noGrp="1"/>
          </p:cNvSpPr>
          <p:nvPr>
            <p:ph idx="1"/>
          </p:nvPr>
        </p:nvSpPr>
        <p:spPr/>
        <p:txBody>
          <a:bodyPr/>
          <a:lstStyle/>
          <a:p>
            <a:pPr marL="0" lvl="0" indent="0">
              <a:lnSpc>
                <a:spcPct val="86000"/>
              </a:lnSpc>
              <a:spcBef>
                <a:spcPts val="0"/>
              </a:spcBef>
              <a:buNone/>
            </a:pPr>
            <a:r>
              <a:rPr lang="en-US" sz="2000" b="1" i="1" dirty="0" smtClean="0"/>
              <a:t>It </a:t>
            </a:r>
            <a:r>
              <a:rPr lang="en-US" sz="2000" b="1" i="1" dirty="0"/>
              <a:t>is doubtless </a:t>
            </a:r>
            <a:r>
              <a:rPr lang="en-US" sz="2000" b="1" i="1" u="sng" dirty="0"/>
              <a:t>not profitable</a:t>
            </a:r>
            <a:r>
              <a:rPr lang="en-US" sz="2000" b="1" i="1" dirty="0"/>
              <a:t> for me to boast. I will come to </a:t>
            </a:r>
            <a:r>
              <a:rPr lang="en-US" sz="2000" b="1" i="1" u="sng" dirty="0"/>
              <a:t>visions and revelations</a:t>
            </a:r>
            <a:r>
              <a:rPr lang="en-US" sz="2000" b="1" i="1" dirty="0"/>
              <a:t> of the Lord</a:t>
            </a:r>
            <a:r>
              <a:rPr lang="en-US" sz="2000" i="1" dirty="0" smtClean="0"/>
              <a:t>:  I </a:t>
            </a:r>
            <a:r>
              <a:rPr lang="en-US" sz="2000" i="1" dirty="0"/>
              <a:t>know </a:t>
            </a:r>
            <a:r>
              <a:rPr lang="en-US" sz="2000" b="1" i="1" dirty="0"/>
              <a:t>a man in Christ</a:t>
            </a:r>
            <a:r>
              <a:rPr lang="en-US" sz="2000" i="1" dirty="0"/>
              <a:t> who fourteen years </a:t>
            </a:r>
            <a:r>
              <a:rPr lang="en-US" sz="2000" i="1" dirty="0" smtClean="0"/>
              <a:t>ago – </a:t>
            </a:r>
            <a:r>
              <a:rPr lang="en-US" sz="2000" i="1" dirty="0"/>
              <a:t>whether in the body I do not know, or whether out of the body I do not know, God </a:t>
            </a:r>
            <a:r>
              <a:rPr lang="en-US" sz="2000" i="1" dirty="0" smtClean="0"/>
              <a:t>knows – </a:t>
            </a:r>
            <a:r>
              <a:rPr lang="en-US" sz="2000" i="1" dirty="0"/>
              <a:t>such a </a:t>
            </a:r>
            <a:r>
              <a:rPr lang="en-US" sz="2000" b="1" i="1" dirty="0"/>
              <a:t>one was caught up to the </a:t>
            </a:r>
            <a:r>
              <a:rPr lang="en-US" sz="2000" b="1" i="1" u="sng" dirty="0"/>
              <a:t>third heaven</a:t>
            </a:r>
            <a:r>
              <a:rPr lang="en-US" sz="2000" i="1" dirty="0" smtClean="0"/>
              <a:t>.  And </a:t>
            </a:r>
            <a:r>
              <a:rPr lang="en-US" sz="2000" i="1" dirty="0"/>
              <a:t>I know such a </a:t>
            </a:r>
            <a:r>
              <a:rPr lang="en-US" sz="2000" i="1" dirty="0" smtClean="0"/>
              <a:t>man – whether </a:t>
            </a:r>
            <a:r>
              <a:rPr lang="en-US" sz="2000" i="1" dirty="0"/>
              <a:t>in the body or out of the body I do not know, God </a:t>
            </a:r>
            <a:r>
              <a:rPr lang="en-US" sz="2000" i="1" dirty="0" smtClean="0"/>
              <a:t>knows – </a:t>
            </a:r>
            <a:r>
              <a:rPr lang="en-US" sz="2000" b="1" i="1" dirty="0"/>
              <a:t>h</a:t>
            </a:r>
            <a:r>
              <a:rPr lang="en-US" sz="2000" b="1" i="1" dirty="0" smtClean="0"/>
              <a:t>ow </a:t>
            </a:r>
            <a:r>
              <a:rPr lang="en-US" sz="2000" b="1" i="1" dirty="0"/>
              <a:t>he was caught up into </a:t>
            </a:r>
            <a:r>
              <a:rPr lang="en-US" sz="2000" b="1" i="1" u="sng" dirty="0"/>
              <a:t>Paradise</a:t>
            </a:r>
            <a:r>
              <a:rPr lang="en-US" sz="2000" b="1" i="1" dirty="0"/>
              <a:t> and heard inexpressible words</a:t>
            </a:r>
            <a:r>
              <a:rPr lang="en-US" sz="2000" i="1" dirty="0"/>
              <a:t>, which it is not lawful for a man to utter</a:t>
            </a:r>
            <a:r>
              <a:rPr lang="en-US" sz="2000" i="1" dirty="0" smtClean="0"/>
              <a:t>.  </a:t>
            </a:r>
            <a:r>
              <a:rPr lang="en-US" sz="2000" b="1" i="1" dirty="0" smtClean="0"/>
              <a:t>Of </a:t>
            </a:r>
            <a:r>
              <a:rPr lang="en-US" sz="2000" b="1" i="1" dirty="0"/>
              <a:t>such a one I will boast; yet of </a:t>
            </a:r>
            <a:r>
              <a:rPr lang="en-US" sz="2000" b="1" i="1" u="sng" dirty="0"/>
              <a:t>myself I will not boast, except in my infirmities</a:t>
            </a:r>
            <a:r>
              <a:rPr lang="en-US" sz="2000" i="1" dirty="0" smtClean="0"/>
              <a:t>. … And </a:t>
            </a:r>
            <a:r>
              <a:rPr lang="en-US" sz="2000" i="1" dirty="0"/>
              <a:t>lest </a:t>
            </a:r>
            <a:r>
              <a:rPr lang="en-US" sz="2000" b="1" i="1" u="sng" dirty="0"/>
              <a:t>I should be exalted above measure by the abundance of the revelations</a:t>
            </a:r>
            <a:r>
              <a:rPr lang="en-US" sz="2000" i="1" dirty="0"/>
              <a:t>, a thorn in the flesh was given to me, a messenger of Satan to buffet me, </a:t>
            </a:r>
            <a:r>
              <a:rPr lang="en-US" sz="2000" b="1" i="1" dirty="0"/>
              <a:t>lest </a:t>
            </a:r>
            <a:r>
              <a:rPr lang="en-US" sz="2000" b="1" i="1" u="sng" dirty="0"/>
              <a:t>I be exalted above measure</a:t>
            </a:r>
            <a:r>
              <a:rPr lang="en-US" sz="2000" i="1" dirty="0" smtClean="0"/>
              <a:t>.</a:t>
            </a:r>
            <a:r>
              <a:rPr lang="en-US" sz="2000" dirty="0" smtClean="0"/>
              <a:t> (</a:t>
            </a:r>
            <a:r>
              <a:rPr lang="en-US" sz="2000" b="1" dirty="0" smtClean="0">
                <a:solidFill>
                  <a:schemeClr val="accent1"/>
                </a:solidFill>
              </a:rPr>
              <a:t>12:1-7</a:t>
            </a:r>
            <a:r>
              <a:rPr lang="en-US" sz="2000" dirty="0" smtClean="0"/>
              <a:t>)</a:t>
            </a:r>
          </a:p>
          <a:p>
            <a:pPr marL="227013" lvl="0" indent="-227013">
              <a:lnSpc>
                <a:spcPct val="86000"/>
              </a:lnSpc>
              <a:spcBef>
                <a:spcPts val="0"/>
              </a:spcBef>
              <a:buFont typeface="+mj-lt"/>
              <a:buAutoNum type="arabicPeriod"/>
            </a:pPr>
            <a:r>
              <a:rPr lang="en-US" sz="2000" dirty="0" smtClean="0"/>
              <a:t>Who </a:t>
            </a:r>
            <a:r>
              <a:rPr lang="en-US" sz="2000" dirty="0"/>
              <a:t>is the subject of verses 2-4?  </a:t>
            </a:r>
            <a:r>
              <a:rPr lang="en-US" sz="2000" dirty="0" smtClean="0"/>
              <a:t>How can we reconcile 5-7, if not Paul?</a:t>
            </a:r>
            <a:endParaRPr lang="en-US" sz="2000" dirty="0"/>
          </a:p>
          <a:p>
            <a:pPr>
              <a:lnSpc>
                <a:spcPct val="86000"/>
              </a:lnSpc>
              <a:spcBef>
                <a:spcPts val="0"/>
              </a:spcBef>
            </a:pPr>
            <a:r>
              <a:rPr lang="en-US" sz="2000" dirty="0" smtClean="0"/>
              <a:t>Paul received several visions (</a:t>
            </a:r>
            <a:r>
              <a:rPr lang="en-US" sz="2000" b="1" dirty="0" smtClean="0">
                <a:solidFill>
                  <a:schemeClr val="accent1"/>
                </a:solidFill>
              </a:rPr>
              <a:t>Acts 9:3-8; 26:16-18; 22:17-21; 16:9; 18:9-10</a:t>
            </a:r>
            <a:r>
              <a:rPr lang="en-US" sz="2000" dirty="0" smtClean="0"/>
              <a:t>).</a:t>
            </a:r>
          </a:p>
          <a:p>
            <a:pPr>
              <a:lnSpc>
                <a:spcPct val="86000"/>
              </a:lnSpc>
              <a:spcBef>
                <a:spcPts val="0"/>
              </a:spcBef>
            </a:pPr>
            <a:r>
              <a:rPr lang="en-US" sz="2000" dirty="0" smtClean="0"/>
              <a:t>Yet, he does not mention his own.  He sets the bar beyond reach of false apostles.</a:t>
            </a:r>
          </a:p>
          <a:p>
            <a:pPr>
              <a:lnSpc>
                <a:spcPct val="86000"/>
              </a:lnSpc>
              <a:spcBef>
                <a:spcPts val="0"/>
              </a:spcBef>
            </a:pPr>
            <a:r>
              <a:rPr lang="en-US" sz="2000" dirty="0" smtClean="0"/>
              <a:t>His number of visions are only mentioned as warranting a </a:t>
            </a:r>
            <a:r>
              <a:rPr lang="en-US" sz="2000" i="1" dirty="0" smtClean="0"/>
              <a:t>“thorn” </a:t>
            </a:r>
            <a:r>
              <a:rPr lang="en-US" sz="2000" dirty="0" smtClean="0"/>
              <a:t>from God.</a:t>
            </a:r>
          </a:p>
          <a:p>
            <a:pPr>
              <a:lnSpc>
                <a:spcPct val="86000"/>
              </a:lnSpc>
              <a:spcBef>
                <a:spcPts val="0"/>
              </a:spcBef>
            </a:pPr>
            <a:r>
              <a:rPr lang="en-US" sz="2000" dirty="0" smtClean="0"/>
              <a:t>Could he be speaking in 3</a:t>
            </a:r>
            <a:r>
              <a:rPr lang="en-US" sz="2000" baseline="30000" dirty="0" smtClean="0"/>
              <a:t>rd</a:t>
            </a:r>
            <a:r>
              <a:rPr lang="en-US" sz="2000" dirty="0" smtClean="0"/>
              <a:t> person because of humility, reluctance to boast, maybe?</a:t>
            </a:r>
            <a:endParaRPr lang="en-US" sz="2000" dirty="0"/>
          </a:p>
        </p:txBody>
      </p:sp>
    </p:spTree>
    <p:extLst>
      <p:ext uri="{BB962C8B-B14F-4D97-AF65-F5344CB8AC3E}">
        <p14:creationId xmlns:p14="http://schemas.microsoft.com/office/powerpoint/2010/main" val="20302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Heaven?</a:t>
            </a:r>
            <a:endParaRPr lang="en-US" dirty="0"/>
          </a:p>
        </p:txBody>
      </p:sp>
      <p:sp>
        <p:nvSpPr>
          <p:cNvPr id="3" name="Content Placeholder 2"/>
          <p:cNvSpPr>
            <a:spLocks noGrp="1"/>
          </p:cNvSpPr>
          <p:nvPr>
            <p:ph idx="1"/>
          </p:nvPr>
        </p:nvSpPr>
        <p:spPr/>
        <p:txBody>
          <a:bodyPr/>
          <a:lstStyle/>
          <a:p>
            <a:pPr marL="227013" lvl="0" indent="-227013">
              <a:buFont typeface="+mj-lt"/>
              <a:buAutoNum type="arabicPeriod" startAt="2"/>
            </a:pPr>
            <a:r>
              <a:rPr lang="en-US" dirty="0"/>
              <a:t>What and where is the </a:t>
            </a:r>
            <a:r>
              <a:rPr lang="en-US" i="1" dirty="0"/>
              <a:t>“third heaven”</a:t>
            </a:r>
            <a:r>
              <a:rPr lang="en-US" dirty="0"/>
              <a:t> (verse 2)?   What and where is </a:t>
            </a:r>
            <a:r>
              <a:rPr lang="en-US" i="1" dirty="0"/>
              <a:t>“Paradise”</a:t>
            </a:r>
            <a:r>
              <a:rPr lang="en-US" dirty="0"/>
              <a:t> (verse 4)?</a:t>
            </a:r>
          </a:p>
          <a:p>
            <a:r>
              <a:rPr lang="en-US" i="1" dirty="0" smtClean="0"/>
              <a:t>“Heavens”</a:t>
            </a:r>
            <a:r>
              <a:rPr lang="en-US" dirty="0" smtClean="0"/>
              <a:t> may refer to sky (earthly atmosphere, </a:t>
            </a:r>
            <a:r>
              <a:rPr lang="en-US" b="1" dirty="0" smtClean="0">
                <a:solidFill>
                  <a:schemeClr val="accent1"/>
                </a:solidFill>
              </a:rPr>
              <a:t>Genesis 1:6-10</a:t>
            </a:r>
            <a:r>
              <a:rPr lang="en-US" dirty="0" smtClean="0"/>
              <a:t>) or space (realm of stars, </a:t>
            </a:r>
            <a:r>
              <a:rPr lang="en-US" b="1" dirty="0" smtClean="0">
                <a:solidFill>
                  <a:schemeClr val="accent1"/>
                </a:solidFill>
              </a:rPr>
              <a:t>Genesis 1:14-18</a:t>
            </a:r>
            <a:r>
              <a:rPr lang="en-US" dirty="0" smtClean="0"/>
              <a:t>).</a:t>
            </a:r>
          </a:p>
          <a:p>
            <a:r>
              <a:rPr lang="en-US" dirty="0" smtClean="0"/>
              <a:t>God’s eternal abode is also referred to as </a:t>
            </a:r>
            <a:r>
              <a:rPr lang="en-US" i="1" dirty="0" smtClean="0"/>
              <a:t>“heaven”</a:t>
            </a:r>
            <a:r>
              <a:rPr lang="en-US" dirty="0" smtClean="0"/>
              <a:t> and </a:t>
            </a:r>
            <a:r>
              <a:rPr lang="en-US" i="1" dirty="0" smtClean="0"/>
              <a:t>“paradise”</a:t>
            </a:r>
            <a:r>
              <a:rPr lang="en-US" dirty="0" smtClean="0"/>
              <a:t> (</a:t>
            </a:r>
            <a:r>
              <a:rPr lang="en-US" b="1" dirty="0" smtClean="0">
                <a:solidFill>
                  <a:schemeClr val="accent1"/>
                </a:solidFill>
              </a:rPr>
              <a:t>Matthew 5:12, 16, 45, 48; Luke 23:43; Revelation 2:7</a:t>
            </a:r>
            <a:r>
              <a:rPr lang="en-US" dirty="0" smtClean="0"/>
              <a:t>).</a:t>
            </a:r>
          </a:p>
          <a:p>
            <a:r>
              <a:rPr lang="en-US" dirty="0" smtClean="0"/>
              <a:t>We generally refer to this eternal </a:t>
            </a:r>
            <a:r>
              <a:rPr lang="en-US" i="1" dirty="0" smtClean="0"/>
              <a:t>“third heaven”</a:t>
            </a:r>
            <a:r>
              <a:rPr lang="en-US" dirty="0" smtClean="0"/>
              <a:t> – heaven beyond the sky </a:t>
            </a:r>
            <a:r>
              <a:rPr lang="en-US" smtClean="0"/>
              <a:t>and space </a:t>
            </a:r>
            <a:r>
              <a:rPr lang="en-US" dirty="0" smtClean="0"/>
              <a:t>– as simply </a:t>
            </a:r>
            <a:r>
              <a:rPr lang="en-US" i="1" dirty="0" smtClean="0"/>
              <a:t>“heaven”</a:t>
            </a:r>
            <a:r>
              <a:rPr lang="en-US" dirty="0" smtClean="0"/>
              <a:t> (</a:t>
            </a:r>
            <a:r>
              <a:rPr lang="en-US" b="1" dirty="0" smtClean="0">
                <a:solidFill>
                  <a:schemeClr val="accent1"/>
                </a:solidFill>
              </a:rPr>
              <a:t>I Kings 8:27; Psalm 68:33</a:t>
            </a:r>
            <a:r>
              <a:rPr lang="en-US" dirty="0" smtClean="0"/>
              <a:t>)</a:t>
            </a:r>
            <a:r>
              <a:rPr lang="en-US" i="1" dirty="0" smtClean="0"/>
              <a:t>.</a:t>
            </a:r>
          </a:p>
          <a:p>
            <a:r>
              <a:rPr lang="en-US" dirty="0" smtClean="0"/>
              <a:t>These were </a:t>
            </a:r>
            <a:r>
              <a:rPr lang="en-US" dirty="0"/>
              <a:t>visons of heaven </a:t>
            </a:r>
            <a:r>
              <a:rPr lang="en-US" dirty="0" smtClean="0"/>
              <a:t>– seen either in body or spirit alone.</a:t>
            </a:r>
            <a:endParaRPr lang="en-US" dirty="0"/>
          </a:p>
        </p:txBody>
      </p:sp>
    </p:spTree>
    <p:extLst>
      <p:ext uri="{BB962C8B-B14F-4D97-AF65-F5344CB8AC3E}">
        <p14:creationId xmlns:p14="http://schemas.microsoft.com/office/powerpoint/2010/main" val="25908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Redundant Question</a:t>
            </a:r>
            <a:endParaRPr lang="en-US" dirty="0"/>
          </a:p>
        </p:txBody>
      </p:sp>
      <p:sp>
        <p:nvSpPr>
          <p:cNvPr id="3" name="Content Placeholder 2"/>
          <p:cNvSpPr>
            <a:spLocks noGrp="1"/>
          </p:cNvSpPr>
          <p:nvPr>
            <p:ph idx="1"/>
          </p:nvPr>
        </p:nvSpPr>
        <p:spPr/>
        <p:txBody>
          <a:bodyPr/>
          <a:lstStyle/>
          <a:p>
            <a:pPr marL="227013" lvl="0" indent="-227013">
              <a:spcBef>
                <a:spcPts val="200"/>
              </a:spcBef>
              <a:buFont typeface="+mj-lt"/>
              <a:buAutoNum type="arabicPeriod" startAt="3"/>
            </a:pPr>
            <a:r>
              <a:rPr lang="en-US" dirty="0"/>
              <a:t>If the one having the visions was indeed Paul, then how would you reconcile verse 5 with this idea</a:t>
            </a:r>
            <a:r>
              <a:rPr lang="en-US" dirty="0" smtClean="0"/>
              <a:t>?</a:t>
            </a:r>
          </a:p>
          <a:p>
            <a:pPr marL="0" lvl="0" indent="0">
              <a:spcBef>
                <a:spcPts val="200"/>
              </a:spcBef>
              <a:buNone/>
            </a:pPr>
            <a:r>
              <a:rPr lang="en-US" i="1" dirty="0" smtClean="0"/>
              <a:t>For </a:t>
            </a:r>
            <a:r>
              <a:rPr lang="en-US" i="1" dirty="0"/>
              <a:t>though </a:t>
            </a:r>
            <a:r>
              <a:rPr lang="en-US" b="1" i="1" dirty="0"/>
              <a:t>I might desire to boast</a:t>
            </a:r>
            <a:r>
              <a:rPr lang="en-US" i="1" dirty="0"/>
              <a:t>, I will not be a fool; for </a:t>
            </a:r>
            <a:r>
              <a:rPr lang="en-US" b="1" i="1" dirty="0"/>
              <a:t>I will speak the truth</a:t>
            </a:r>
            <a:r>
              <a:rPr lang="en-US" i="1" dirty="0"/>
              <a:t>. But I refrain, lest anyone should think of me above what he sees me to be or hears from me.</a:t>
            </a:r>
            <a:r>
              <a:rPr lang="en-US" dirty="0"/>
              <a:t> </a:t>
            </a:r>
            <a:r>
              <a:rPr lang="en-US" dirty="0" smtClean="0"/>
              <a:t>(</a:t>
            </a:r>
            <a:r>
              <a:rPr lang="en-US" b="1" dirty="0" smtClean="0">
                <a:solidFill>
                  <a:schemeClr val="accent1"/>
                </a:solidFill>
              </a:rPr>
              <a:t>12:6</a:t>
            </a:r>
            <a:r>
              <a:rPr lang="en-US" dirty="0" smtClean="0"/>
              <a:t>)</a:t>
            </a:r>
            <a:endParaRPr lang="en-US" dirty="0"/>
          </a:p>
          <a:p>
            <a:pPr>
              <a:spcBef>
                <a:spcPts val="200"/>
              </a:spcBef>
            </a:pPr>
            <a:r>
              <a:rPr lang="en-US" dirty="0" smtClean="0"/>
              <a:t>Was Paul refraining only for truth’s sake or possibly also credibility?</a:t>
            </a:r>
          </a:p>
          <a:p>
            <a:pPr>
              <a:spcBef>
                <a:spcPts val="200"/>
              </a:spcBef>
            </a:pPr>
            <a:r>
              <a:rPr lang="en-US" dirty="0" smtClean="0"/>
              <a:t>Point was not </a:t>
            </a:r>
            <a:r>
              <a:rPr lang="en-US" b="1" i="1" dirty="0" smtClean="0"/>
              <a:t>identity</a:t>
            </a:r>
            <a:r>
              <a:rPr lang="en-US" dirty="0" smtClean="0"/>
              <a:t> of recipient of visions.</a:t>
            </a:r>
          </a:p>
          <a:p>
            <a:pPr>
              <a:spcBef>
                <a:spcPts val="200"/>
              </a:spcBef>
            </a:pPr>
            <a:r>
              <a:rPr lang="en-US" dirty="0" smtClean="0"/>
              <a:t>Point was the false apostles could not so boast.</a:t>
            </a:r>
          </a:p>
          <a:p>
            <a:pPr>
              <a:spcBef>
                <a:spcPts val="200"/>
              </a:spcBef>
            </a:pPr>
            <a:r>
              <a:rPr lang="en-US" b="1" i="1" dirty="0" smtClean="0"/>
              <a:t>Only</a:t>
            </a:r>
            <a:r>
              <a:rPr lang="en-US" dirty="0" smtClean="0"/>
              <a:t> boast in Christ, His power, and His grace are worthy of boast.</a:t>
            </a:r>
          </a:p>
          <a:p>
            <a:pPr>
              <a:spcBef>
                <a:spcPts val="200"/>
              </a:spcBef>
            </a:pPr>
            <a:r>
              <a:rPr lang="en-US" dirty="0" smtClean="0"/>
              <a:t>Sorry … redundant with question #1.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66545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Paul’s Thorn in the Flesh?</a:t>
            </a:r>
            <a:endParaRPr lang="en-US" dirty="0"/>
          </a:p>
        </p:txBody>
      </p:sp>
      <p:sp>
        <p:nvSpPr>
          <p:cNvPr id="3" name="Content Placeholder 2"/>
          <p:cNvSpPr>
            <a:spLocks noGrp="1"/>
          </p:cNvSpPr>
          <p:nvPr>
            <p:ph idx="1"/>
          </p:nvPr>
        </p:nvSpPr>
        <p:spPr/>
        <p:txBody>
          <a:bodyPr/>
          <a:lstStyle/>
          <a:p>
            <a:pPr marL="0" indent="0">
              <a:buNone/>
            </a:pPr>
            <a:r>
              <a:rPr lang="en-US" i="1" dirty="0"/>
              <a:t>As I urged you when I went into </a:t>
            </a:r>
            <a:r>
              <a:rPr lang="en-US" i="1" dirty="0" smtClean="0"/>
              <a:t>Macedonia – remain </a:t>
            </a:r>
            <a:r>
              <a:rPr lang="en-US" i="1" dirty="0"/>
              <a:t>in Ephesus that you may charge some that </a:t>
            </a:r>
            <a:r>
              <a:rPr lang="en-US" b="1" i="1" dirty="0"/>
              <a:t>they teach no other doctrine</a:t>
            </a:r>
            <a:r>
              <a:rPr lang="en-US" i="1" dirty="0" smtClean="0"/>
              <a:t>, </a:t>
            </a:r>
            <a:r>
              <a:rPr lang="en-US" b="1" i="1" dirty="0" smtClean="0"/>
              <a:t>nor </a:t>
            </a:r>
            <a:r>
              <a:rPr lang="en-US" b="1" i="1" dirty="0"/>
              <a:t>give heed to fables and endless genealogies</a:t>
            </a:r>
            <a:r>
              <a:rPr lang="en-US" i="1" dirty="0"/>
              <a:t>, which </a:t>
            </a:r>
            <a:r>
              <a:rPr lang="en-US" b="1" i="1" dirty="0"/>
              <a:t>cause </a:t>
            </a:r>
            <a:r>
              <a:rPr lang="en-US" b="1" i="1" u="sng" dirty="0"/>
              <a:t>disputes</a:t>
            </a:r>
            <a:r>
              <a:rPr lang="en-US" b="1" i="1" dirty="0"/>
              <a:t> rather than </a:t>
            </a:r>
            <a:r>
              <a:rPr lang="en-US" b="1" i="1" u="sng" dirty="0"/>
              <a:t>godly edification</a:t>
            </a:r>
            <a:r>
              <a:rPr lang="en-US" i="1" dirty="0"/>
              <a:t> which is in faith. </a:t>
            </a:r>
            <a:r>
              <a:rPr lang="en-US" dirty="0"/>
              <a:t>(</a:t>
            </a:r>
            <a:r>
              <a:rPr lang="en-US" b="1" dirty="0">
                <a:solidFill>
                  <a:schemeClr val="accent1"/>
                </a:solidFill>
              </a:rPr>
              <a:t>I Timothy </a:t>
            </a:r>
            <a:r>
              <a:rPr lang="en-US" b="1" dirty="0" smtClean="0">
                <a:solidFill>
                  <a:schemeClr val="accent1"/>
                </a:solidFill>
              </a:rPr>
              <a:t>1:3-4</a:t>
            </a:r>
            <a:r>
              <a:rPr lang="en-US" dirty="0" smtClean="0"/>
              <a:t>)</a:t>
            </a:r>
          </a:p>
          <a:p>
            <a:pPr marL="0" indent="0">
              <a:buNone/>
            </a:pPr>
            <a:r>
              <a:rPr lang="en-US" i="1" dirty="0"/>
              <a:t>…pursue righteousness, faith, love, peace with those who call on the Lord out of a pure heart</a:t>
            </a:r>
            <a:r>
              <a:rPr lang="en-US" i="1" dirty="0" smtClean="0"/>
              <a:t>.  But </a:t>
            </a:r>
            <a:r>
              <a:rPr lang="en-US" b="1" i="1" u="sng" dirty="0"/>
              <a:t>avoid</a:t>
            </a:r>
            <a:r>
              <a:rPr lang="en-US" b="1" i="1" dirty="0"/>
              <a:t> foolish and ignorant disputes, knowing that </a:t>
            </a:r>
            <a:r>
              <a:rPr lang="en-US" b="1" i="1" u="sng" dirty="0"/>
              <a:t>they generate strife</a:t>
            </a:r>
            <a:r>
              <a:rPr lang="en-US" i="1" dirty="0"/>
              <a:t>. </a:t>
            </a:r>
            <a:r>
              <a:rPr lang="en-US" dirty="0"/>
              <a:t>(</a:t>
            </a:r>
            <a:r>
              <a:rPr lang="en-US" b="1" dirty="0">
                <a:solidFill>
                  <a:schemeClr val="accent1"/>
                </a:solidFill>
              </a:rPr>
              <a:t>II Timothy </a:t>
            </a:r>
            <a:r>
              <a:rPr lang="en-US" b="1" dirty="0" smtClean="0">
                <a:solidFill>
                  <a:schemeClr val="accent1"/>
                </a:solidFill>
              </a:rPr>
              <a:t>2:22-23</a:t>
            </a:r>
            <a:r>
              <a:rPr lang="en-US" dirty="0" smtClean="0"/>
              <a:t>)</a:t>
            </a:r>
            <a:endParaRPr lang="en-US" dirty="0"/>
          </a:p>
          <a:p>
            <a:r>
              <a:rPr lang="en-US" dirty="0" smtClean="0"/>
              <a:t>Paul focused </a:t>
            </a:r>
            <a:r>
              <a:rPr lang="en-US" b="1" i="1" dirty="0" smtClean="0"/>
              <a:t>not</a:t>
            </a:r>
            <a:r>
              <a:rPr lang="en-US" dirty="0" smtClean="0"/>
              <a:t> on </a:t>
            </a:r>
            <a:r>
              <a:rPr lang="en-US" b="1" i="1" dirty="0" smtClean="0"/>
              <a:t>identity</a:t>
            </a:r>
            <a:r>
              <a:rPr lang="en-US" dirty="0" smtClean="0"/>
              <a:t> but </a:t>
            </a:r>
            <a:r>
              <a:rPr lang="en-US" b="1" i="1" dirty="0" smtClean="0"/>
              <a:t>solution</a:t>
            </a:r>
            <a:r>
              <a:rPr lang="en-US" dirty="0" smtClean="0"/>
              <a:t>, </a:t>
            </a:r>
            <a:r>
              <a:rPr lang="en-US" b="1" i="1" dirty="0" smtClean="0"/>
              <a:t>value</a:t>
            </a:r>
            <a:r>
              <a:rPr lang="en-US" dirty="0" smtClean="0"/>
              <a:t> of his thorn in flesh.</a:t>
            </a:r>
          </a:p>
          <a:p>
            <a:r>
              <a:rPr lang="en-US" dirty="0" smtClean="0"/>
              <a:t>Foolish to spend class time on that </a:t>
            </a:r>
            <a:r>
              <a:rPr lang="en-US" b="1" i="1" dirty="0" smtClean="0"/>
              <a:t>unrevealed</a:t>
            </a:r>
            <a:r>
              <a:rPr lang="en-US" dirty="0" smtClean="0"/>
              <a:t>, passing up time to </a:t>
            </a:r>
            <a:r>
              <a:rPr lang="en-US" b="1" i="1" dirty="0" smtClean="0"/>
              <a:t>understand</a:t>
            </a:r>
            <a:r>
              <a:rPr lang="en-US" dirty="0" smtClean="0"/>
              <a:t> and </a:t>
            </a:r>
            <a:r>
              <a:rPr lang="en-US" b="1" i="1" dirty="0" smtClean="0"/>
              <a:t>apply</a:t>
            </a:r>
            <a:r>
              <a:rPr lang="en-US" dirty="0" smtClean="0"/>
              <a:t> what has been </a:t>
            </a:r>
            <a:r>
              <a:rPr lang="en-US" b="1" i="1" dirty="0" smtClean="0"/>
              <a:t>revealed</a:t>
            </a:r>
            <a:r>
              <a:rPr lang="en-US" dirty="0" smtClean="0"/>
              <a:t> (</a:t>
            </a:r>
            <a:r>
              <a:rPr lang="en-US" b="1" dirty="0" smtClean="0">
                <a:solidFill>
                  <a:schemeClr val="accent1"/>
                </a:solidFill>
              </a:rPr>
              <a:t>Deuteronomy 29:29</a:t>
            </a:r>
            <a:r>
              <a:rPr lang="en-US" dirty="0" smtClean="0"/>
              <a:t>).</a:t>
            </a:r>
            <a:endParaRPr lang="en-US" dirty="0"/>
          </a:p>
        </p:txBody>
      </p:sp>
    </p:spTree>
    <p:extLst>
      <p:ext uri="{BB962C8B-B14F-4D97-AF65-F5344CB8AC3E}">
        <p14:creationId xmlns:p14="http://schemas.microsoft.com/office/powerpoint/2010/main" val="37781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Mutual Boasting</a:t>
            </a:r>
            <a:endParaRPr lang="en-US" dirty="0"/>
          </a:p>
        </p:txBody>
      </p:sp>
      <p:sp>
        <p:nvSpPr>
          <p:cNvPr id="3" name="Content Placeholder 2"/>
          <p:cNvSpPr>
            <a:spLocks noGrp="1"/>
          </p:cNvSpPr>
          <p:nvPr>
            <p:ph idx="1"/>
          </p:nvPr>
        </p:nvSpPr>
        <p:spPr/>
        <p:txBody>
          <a:bodyPr/>
          <a:lstStyle/>
          <a:p>
            <a:pPr lvl="0">
              <a:lnSpc>
                <a:spcPct val="95000"/>
              </a:lnSpc>
              <a:buFont typeface="+mj-lt"/>
              <a:buAutoNum type="arabicPeriod" startAt="5"/>
            </a:pPr>
            <a:r>
              <a:rPr lang="en-US" dirty="0"/>
              <a:t>What was the subject of Paul’s boasting?  Explain this mutual boasting</a:t>
            </a:r>
            <a:r>
              <a:rPr lang="en-US" dirty="0" smtClean="0"/>
              <a:t>.</a:t>
            </a:r>
          </a:p>
          <a:p>
            <a:pPr>
              <a:lnSpc>
                <a:spcPct val="95000"/>
              </a:lnSpc>
            </a:pPr>
            <a:r>
              <a:rPr lang="en-US" dirty="0" smtClean="0"/>
              <a:t>How can you boast in that which you have no option?</a:t>
            </a:r>
          </a:p>
          <a:p>
            <a:pPr>
              <a:lnSpc>
                <a:spcPct val="95000"/>
              </a:lnSpc>
            </a:pPr>
            <a:r>
              <a:rPr lang="en-US" dirty="0" smtClean="0"/>
              <a:t>Paul </a:t>
            </a:r>
            <a:r>
              <a:rPr lang="en-US" b="1" i="1" dirty="0" smtClean="0"/>
              <a:t>chose</a:t>
            </a:r>
            <a:r>
              <a:rPr lang="en-US" dirty="0" smtClean="0"/>
              <a:t> the path of transparency, sincerity, integrity, and faith.</a:t>
            </a:r>
          </a:p>
          <a:p>
            <a:pPr>
              <a:lnSpc>
                <a:spcPct val="95000"/>
              </a:lnSpc>
            </a:pPr>
            <a:r>
              <a:rPr lang="en-US" dirty="0" smtClean="0"/>
              <a:t>He </a:t>
            </a:r>
            <a:r>
              <a:rPr lang="en-US" b="1" i="1" dirty="0" smtClean="0"/>
              <a:t>chose</a:t>
            </a:r>
            <a:r>
              <a:rPr lang="en-US" dirty="0" smtClean="0"/>
              <a:t> to persuade using God’s wisdom and power, not human.</a:t>
            </a:r>
          </a:p>
          <a:p>
            <a:pPr>
              <a:lnSpc>
                <a:spcPct val="95000"/>
              </a:lnSpc>
            </a:pPr>
            <a:r>
              <a:rPr lang="en-US" dirty="0" smtClean="0"/>
              <a:t>When judged by Jesus, the Corinthians would defend their actions based on Paul’s gospel and teaching (</a:t>
            </a:r>
            <a:r>
              <a:rPr lang="en-US" b="1" dirty="0" smtClean="0">
                <a:solidFill>
                  <a:schemeClr val="accent1"/>
                </a:solidFill>
              </a:rPr>
              <a:t>I John 1:1-3</a:t>
            </a:r>
            <a:r>
              <a:rPr lang="en-US" dirty="0" smtClean="0"/>
              <a:t>).</a:t>
            </a:r>
          </a:p>
          <a:p>
            <a:pPr>
              <a:lnSpc>
                <a:spcPct val="95000"/>
              </a:lnSpc>
            </a:pPr>
            <a:r>
              <a:rPr lang="en-US" dirty="0" smtClean="0"/>
              <a:t>Paul’s faithfulness would be proven by his work with the Corinthians (</a:t>
            </a:r>
            <a:r>
              <a:rPr lang="en-US" b="1" dirty="0" smtClean="0">
                <a:solidFill>
                  <a:schemeClr val="accent1"/>
                </a:solidFill>
              </a:rPr>
              <a:t>Matthew 25:14-30</a:t>
            </a:r>
            <a:r>
              <a:rPr lang="en-US" dirty="0" smtClean="0"/>
              <a:t>).</a:t>
            </a:r>
          </a:p>
          <a:p>
            <a:pPr>
              <a:lnSpc>
                <a:spcPct val="95000"/>
              </a:lnSpc>
            </a:pPr>
            <a:r>
              <a:rPr lang="en-US" dirty="0" smtClean="0"/>
              <a:t>What should our motives be? Might we have to defend our motives?</a:t>
            </a:r>
            <a:endParaRPr lang="en-US" dirty="0"/>
          </a:p>
        </p:txBody>
      </p:sp>
    </p:spTree>
    <p:extLst>
      <p:ext uri="{BB962C8B-B14F-4D97-AF65-F5344CB8AC3E}">
        <p14:creationId xmlns:p14="http://schemas.microsoft.com/office/powerpoint/2010/main" val="34396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from Abaddon?</a:t>
            </a:r>
            <a:endParaRPr lang="en-US" dirty="0"/>
          </a:p>
        </p:txBody>
      </p:sp>
      <p:sp>
        <p:nvSpPr>
          <p:cNvPr id="3" name="Content Placeholder 2"/>
          <p:cNvSpPr>
            <a:spLocks noGrp="1"/>
          </p:cNvSpPr>
          <p:nvPr>
            <p:ph idx="1"/>
          </p:nvPr>
        </p:nvSpPr>
        <p:spPr/>
        <p:txBody>
          <a:bodyPr/>
          <a:lstStyle/>
          <a:p>
            <a:pPr marL="0" lvl="0" indent="0">
              <a:lnSpc>
                <a:spcPct val="88000"/>
              </a:lnSpc>
              <a:spcBef>
                <a:spcPts val="0"/>
              </a:spcBef>
              <a:buNone/>
            </a:pPr>
            <a:r>
              <a:rPr lang="en-US" sz="2100" i="1" dirty="0" smtClean="0"/>
              <a:t>And </a:t>
            </a:r>
            <a:r>
              <a:rPr lang="en-US" sz="2100" b="1" i="1" dirty="0"/>
              <a:t>lest I should be exalted above measure</a:t>
            </a:r>
            <a:r>
              <a:rPr lang="en-US" sz="2100" i="1" dirty="0"/>
              <a:t> by the abundance of the revelations, a thorn in the flesh was given to me, </a:t>
            </a:r>
            <a:r>
              <a:rPr lang="en-US" sz="2100" b="1" i="1" dirty="0"/>
              <a:t>a </a:t>
            </a:r>
            <a:r>
              <a:rPr lang="en-US" sz="2100" b="1" i="1" u="sng" dirty="0"/>
              <a:t>messenger of Satan</a:t>
            </a:r>
            <a:r>
              <a:rPr lang="en-US" sz="2100" b="1" i="1" dirty="0"/>
              <a:t> to buffet me, lest I be </a:t>
            </a:r>
            <a:r>
              <a:rPr lang="en-US" sz="2100" b="1" i="1" u="sng" dirty="0"/>
              <a:t>exalted above measure</a:t>
            </a:r>
            <a:r>
              <a:rPr lang="en-US" sz="2100" i="1" dirty="0"/>
              <a:t>.</a:t>
            </a:r>
            <a:r>
              <a:rPr lang="en-US" sz="2100" dirty="0"/>
              <a:t> </a:t>
            </a:r>
            <a:r>
              <a:rPr lang="en-US" sz="2100" dirty="0" smtClean="0"/>
              <a:t>(</a:t>
            </a:r>
            <a:r>
              <a:rPr lang="en-US" sz="2100" b="1" dirty="0" smtClean="0">
                <a:solidFill>
                  <a:schemeClr val="accent1"/>
                </a:solidFill>
              </a:rPr>
              <a:t>12:7</a:t>
            </a:r>
            <a:r>
              <a:rPr lang="en-US" sz="2100" dirty="0" smtClean="0"/>
              <a:t>)</a:t>
            </a:r>
            <a:endParaRPr lang="en-US" sz="2100" dirty="0"/>
          </a:p>
          <a:p>
            <a:pPr marL="227013" lvl="0" indent="-227013">
              <a:lnSpc>
                <a:spcPct val="88000"/>
              </a:lnSpc>
              <a:spcBef>
                <a:spcPts val="0"/>
              </a:spcBef>
              <a:buFont typeface="+mj-lt"/>
              <a:buAutoNum type="arabicPeriod" startAt="5"/>
            </a:pPr>
            <a:r>
              <a:rPr lang="en-US" sz="2100" dirty="0" smtClean="0"/>
              <a:t>Would </a:t>
            </a:r>
            <a:r>
              <a:rPr lang="en-US" sz="2100" dirty="0"/>
              <a:t>a </a:t>
            </a:r>
            <a:r>
              <a:rPr lang="en-US" sz="2100" i="1" dirty="0"/>
              <a:t>“messenger of Satan”</a:t>
            </a:r>
            <a:r>
              <a:rPr lang="en-US" sz="2100" dirty="0"/>
              <a:t> deliberately help Paul to be humble?  How do you explain this result?</a:t>
            </a:r>
          </a:p>
          <a:p>
            <a:pPr>
              <a:lnSpc>
                <a:spcPct val="88000"/>
              </a:lnSpc>
              <a:spcBef>
                <a:spcPts val="0"/>
              </a:spcBef>
            </a:pPr>
            <a:r>
              <a:rPr lang="en-US" sz="2100" dirty="0" smtClean="0"/>
              <a:t>No agent of </a:t>
            </a:r>
            <a:r>
              <a:rPr lang="en-US" sz="2100" b="1" i="1" dirty="0" smtClean="0"/>
              <a:t>consummate</a:t>
            </a:r>
            <a:r>
              <a:rPr lang="en-US" sz="2100" dirty="0" smtClean="0"/>
              <a:t> evil would ever </a:t>
            </a:r>
            <a:r>
              <a:rPr lang="en-US" sz="2100" b="1" i="1" dirty="0" smtClean="0"/>
              <a:t>deliberately</a:t>
            </a:r>
            <a:r>
              <a:rPr lang="en-US" sz="2100" dirty="0" smtClean="0"/>
              <a:t> seek good of the saints.</a:t>
            </a:r>
          </a:p>
          <a:p>
            <a:pPr>
              <a:lnSpc>
                <a:spcPct val="88000"/>
              </a:lnSpc>
              <a:spcBef>
                <a:spcPts val="0"/>
              </a:spcBef>
            </a:pPr>
            <a:r>
              <a:rPr lang="en-US" sz="2100" dirty="0" smtClean="0"/>
              <a:t>Satan’s goal is always to </a:t>
            </a:r>
            <a:r>
              <a:rPr lang="en-US" sz="2100" b="1" i="1" dirty="0" smtClean="0"/>
              <a:t>deceive</a:t>
            </a:r>
            <a:r>
              <a:rPr lang="en-US" sz="2100" dirty="0" smtClean="0"/>
              <a:t>, </a:t>
            </a:r>
            <a:r>
              <a:rPr lang="en-US" sz="2100" b="1" i="1" dirty="0" smtClean="0"/>
              <a:t>kill</a:t>
            </a:r>
            <a:r>
              <a:rPr lang="en-US" sz="2100" dirty="0" smtClean="0"/>
              <a:t>, and </a:t>
            </a:r>
            <a:r>
              <a:rPr lang="en-US" sz="2100" b="1" i="1" dirty="0" smtClean="0"/>
              <a:t>destroy</a:t>
            </a:r>
            <a:r>
              <a:rPr lang="en-US" sz="2100" dirty="0" smtClean="0"/>
              <a:t> (</a:t>
            </a:r>
            <a:r>
              <a:rPr lang="en-US" sz="2100" b="1" dirty="0" smtClean="0">
                <a:solidFill>
                  <a:schemeClr val="accent1"/>
                </a:solidFill>
              </a:rPr>
              <a:t>ITh.2:18;Jn.8:44;Rv.9:11</a:t>
            </a:r>
            <a:r>
              <a:rPr lang="en-US" sz="2100" dirty="0" smtClean="0"/>
              <a:t>).</a:t>
            </a:r>
          </a:p>
          <a:p>
            <a:pPr>
              <a:lnSpc>
                <a:spcPct val="88000"/>
              </a:lnSpc>
              <a:spcBef>
                <a:spcPts val="0"/>
              </a:spcBef>
            </a:pPr>
            <a:r>
              <a:rPr lang="en-US" sz="2100" dirty="0" smtClean="0"/>
              <a:t>Within </a:t>
            </a:r>
            <a:r>
              <a:rPr lang="en-US" sz="2100" b="1" i="1" dirty="0" smtClean="0"/>
              <a:t>limits</a:t>
            </a:r>
            <a:r>
              <a:rPr lang="en-US" sz="2100" dirty="0" smtClean="0"/>
              <a:t>, God has </a:t>
            </a:r>
            <a:r>
              <a:rPr lang="en-US" sz="2100" b="1" i="1" u="sng" dirty="0" smtClean="0"/>
              <a:t>used</a:t>
            </a:r>
            <a:r>
              <a:rPr lang="en-US" sz="2100" dirty="0" smtClean="0"/>
              <a:t> the Devil’s desire to destroy as a source of resistance to </a:t>
            </a:r>
            <a:r>
              <a:rPr lang="en-US" sz="2100" b="1" i="1" dirty="0" smtClean="0"/>
              <a:t>purify</a:t>
            </a:r>
            <a:r>
              <a:rPr lang="en-US" sz="2100" dirty="0" smtClean="0"/>
              <a:t>, </a:t>
            </a:r>
            <a:r>
              <a:rPr lang="en-US" sz="2100" b="1" i="1" dirty="0" smtClean="0"/>
              <a:t>grow</a:t>
            </a:r>
            <a:r>
              <a:rPr lang="en-US" sz="2100" dirty="0" smtClean="0"/>
              <a:t>, and </a:t>
            </a:r>
            <a:r>
              <a:rPr lang="en-US" sz="2100" b="1" i="1" dirty="0" smtClean="0"/>
              <a:t>vindicate</a:t>
            </a:r>
            <a:r>
              <a:rPr lang="en-US" sz="2100" dirty="0" smtClean="0"/>
              <a:t> the saints, while also punishing evildoers (</a:t>
            </a:r>
            <a:r>
              <a:rPr lang="en-US" sz="2100" b="1" dirty="0" smtClean="0">
                <a:solidFill>
                  <a:schemeClr val="accent1"/>
                </a:solidFill>
              </a:rPr>
              <a:t>I Cor. 10:13; Job 1-2; James 1:2-8, 13-15; I Kings 22:8-35</a:t>
            </a:r>
            <a:r>
              <a:rPr lang="en-US" sz="2100" dirty="0" smtClean="0"/>
              <a:t>).</a:t>
            </a:r>
          </a:p>
          <a:p>
            <a:pPr>
              <a:lnSpc>
                <a:spcPct val="88000"/>
              </a:lnSpc>
              <a:spcBef>
                <a:spcPts val="0"/>
              </a:spcBef>
            </a:pPr>
            <a:r>
              <a:rPr lang="en-US" sz="2100" dirty="0" smtClean="0"/>
              <a:t>Often God </a:t>
            </a:r>
            <a:r>
              <a:rPr lang="en-US" sz="2100" b="1" i="1" dirty="0" smtClean="0"/>
              <a:t>uses</a:t>
            </a:r>
            <a:r>
              <a:rPr lang="en-US" sz="2100" dirty="0" smtClean="0"/>
              <a:t> those, whose </a:t>
            </a:r>
            <a:r>
              <a:rPr lang="en-US" sz="2100" b="1" i="1" dirty="0" smtClean="0"/>
              <a:t>motives</a:t>
            </a:r>
            <a:r>
              <a:rPr lang="en-US" sz="2100" dirty="0" smtClean="0"/>
              <a:t> are </a:t>
            </a:r>
            <a:r>
              <a:rPr lang="en-US" sz="2100" b="1" i="1" dirty="0" smtClean="0"/>
              <a:t>opposite </a:t>
            </a:r>
            <a:r>
              <a:rPr lang="en-US" sz="2100" dirty="0" smtClean="0"/>
              <a:t>of His own (</a:t>
            </a:r>
            <a:r>
              <a:rPr lang="en-US" sz="2100" b="1" dirty="0" smtClean="0">
                <a:solidFill>
                  <a:schemeClr val="accent1"/>
                </a:solidFill>
              </a:rPr>
              <a:t>I Kings 16:7, 12, 18-20; II Kings 9:17-10:31; Habakkuk </a:t>
            </a:r>
            <a:r>
              <a:rPr lang="en-US" sz="2100" b="1" dirty="0">
                <a:solidFill>
                  <a:schemeClr val="accent1"/>
                </a:solidFill>
              </a:rPr>
              <a:t>1:11; Zechariah </a:t>
            </a:r>
            <a:r>
              <a:rPr lang="en-US" sz="2100" b="1" dirty="0" smtClean="0">
                <a:solidFill>
                  <a:schemeClr val="accent1"/>
                </a:solidFill>
              </a:rPr>
              <a:t>1:15</a:t>
            </a:r>
            <a:r>
              <a:rPr lang="en-US" sz="2100" dirty="0" smtClean="0"/>
              <a:t>).</a:t>
            </a:r>
          </a:p>
          <a:p>
            <a:pPr>
              <a:lnSpc>
                <a:spcPct val="88000"/>
              </a:lnSpc>
              <a:spcBef>
                <a:spcPts val="0"/>
              </a:spcBef>
            </a:pPr>
            <a:r>
              <a:rPr lang="en-US" sz="2100" dirty="0" smtClean="0"/>
              <a:t>For those watching, this additionally demonstrates the futility of Satan’s agenda and the Devil’s ways (</a:t>
            </a:r>
            <a:r>
              <a:rPr lang="en-US" sz="2100" b="1" dirty="0" smtClean="0">
                <a:solidFill>
                  <a:schemeClr val="accent1"/>
                </a:solidFill>
              </a:rPr>
              <a:t>I Corinthians 4:9; Ephesians 3:10; Colossians 2:15</a:t>
            </a:r>
            <a:r>
              <a:rPr lang="en-US" sz="2100" dirty="0" smtClean="0"/>
              <a:t>).</a:t>
            </a:r>
            <a:endParaRPr lang="en-US" sz="2100" dirty="0"/>
          </a:p>
        </p:txBody>
      </p:sp>
    </p:spTree>
    <p:extLst>
      <p:ext uri="{BB962C8B-B14F-4D97-AF65-F5344CB8AC3E}">
        <p14:creationId xmlns:p14="http://schemas.microsoft.com/office/powerpoint/2010/main" val="37123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Unanswered Prayers?</a:t>
            </a:r>
            <a:endParaRPr lang="en-US" dirty="0"/>
          </a:p>
        </p:txBody>
      </p:sp>
      <p:sp>
        <p:nvSpPr>
          <p:cNvPr id="3" name="Content Placeholder 2"/>
          <p:cNvSpPr>
            <a:spLocks noGrp="1"/>
          </p:cNvSpPr>
          <p:nvPr>
            <p:ph idx="1"/>
          </p:nvPr>
        </p:nvSpPr>
        <p:spPr/>
        <p:txBody>
          <a:bodyPr/>
          <a:lstStyle/>
          <a:p>
            <a:pPr marL="0" lvl="0" indent="0">
              <a:buNone/>
            </a:pPr>
            <a:r>
              <a:rPr lang="en-US" sz="2200" i="1" dirty="0"/>
              <a:t>Concerning this thing </a:t>
            </a:r>
            <a:r>
              <a:rPr lang="en-US" sz="2200" b="1" i="1" dirty="0"/>
              <a:t>I </a:t>
            </a:r>
            <a:r>
              <a:rPr lang="en-US" sz="2200" b="1" i="1" u="sng" dirty="0"/>
              <a:t>pleaded</a:t>
            </a:r>
            <a:r>
              <a:rPr lang="en-US" sz="2200" b="1" i="1" dirty="0"/>
              <a:t> with the Lord </a:t>
            </a:r>
            <a:r>
              <a:rPr lang="en-US" sz="2200" b="1" i="1" u="sng" dirty="0"/>
              <a:t>three times</a:t>
            </a:r>
            <a:r>
              <a:rPr lang="en-US" sz="2200" b="1" i="1" dirty="0"/>
              <a:t> that it might depart from me</a:t>
            </a:r>
            <a:r>
              <a:rPr lang="en-US" sz="2200" i="1" dirty="0" smtClean="0"/>
              <a:t>.  And </a:t>
            </a:r>
            <a:r>
              <a:rPr lang="en-US" sz="2200" i="1" dirty="0"/>
              <a:t>He said to me, </a:t>
            </a:r>
            <a:r>
              <a:rPr lang="en-US" sz="2200" i="1" dirty="0" smtClean="0"/>
              <a:t>“</a:t>
            </a:r>
            <a:r>
              <a:rPr lang="en-US" sz="2200" b="1" i="1" dirty="0" smtClean="0"/>
              <a:t>My </a:t>
            </a:r>
            <a:r>
              <a:rPr lang="en-US" sz="2200" b="1" i="1" dirty="0"/>
              <a:t>grace is sufficient for you</a:t>
            </a:r>
            <a:r>
              <a:rPr lang="en-US" sz="2200" i="1" dirty="0" smtClean="0"/>
              <a:t>, </a:t>
            </a:r>
            <a:r>
              <a:rPr lang="en-US" sz="2200" i="1" dirty="0"/>
              <a:t>for My strength is made perfect in weakness</a:t>
            </a:r>
            <a:r>
              <a:rPr lang="en-US" sz="2200" i="1" dirty="0" smtClean="0"/>
              <a:t>.” </a:t>
            </a:r>
            <a:r>
              <a:rPr lang="en-US" sz="2200" b="1" i="1" u="sng" dirty="0"/>
              <a:t>Therefore</a:t>
            </a:r>
            <a:r>
              <a:rPr lang="en-US" sz="2200" b="1" i="1" dirty="0"/>
              <a:t> most gladly I will </a:t>
            </a:r>
            <a:r>
              <a:rPr lang="en-US" sz="2200" b="1" i="1" u="sng" dirty="0"/>
              <a:t>rather boast</a:t>
            </a:r>
            <a:r>
              <a:rPr lang="en-US" sz="2200" b="1" i="1" dirty="0"/>
              <a:t> in my infirmities</a:t>
            </a:r>
            <a:r>
              <a:rPr lang="en-US" sz="2200" i="1" dirty="0"/>
              <a:t>, that the power of Christ may rest upon me. </a:t>
            </a:r>
            <a:r>
              <a:rPr lang="en-US" sz="2200" dirty="0" smtClean="0"/>
              <a:t>(</a:t>
            </a:r>
            <a:r>
              <a:rPr lang="en-US" sz="2200" b="1" dirty="0" smtClean="0">
                <a:solidFill>
                  <a:schemeClr val="accent1"/>
                </a:solidFill>
              </a:rPr>
              <a:t>12:8-9</a:t>
            </a:r>
            <a:r>
              <a:rPr lang="en-US" sz="2200" dirty="0" smtClean="0"/>
              <a:t>)</a:t>
            </a:r>
            <a:endParaRPr lang="en-US" sz="2200" dirty="0"/>
          </a:p>
          <a:p>
            <a:pPr marL="227013" lvl="0" indent="-227013">
              <a:buFont typeface="+mj-lt"/>
              <a:buAutoNum type="arabicPeriod" startAt="6"/>
            </a:pPr>
            <a:r>
              <a:rPr lang="en-US" sz="2200" dirty="0" smtClean="0"/>
              <a:t>Did </a:t>
            </a:r>
            <a:r>
              <a:rPr lang="en-US" sz="2200" dirty="0"/>
              <a:t>Paul receive an answer from the Lord to his prayer after the first request?  When he was answered, did he receive the answer he wanted?  How does our standing with the Lord compare to Paul’s?  Lessons for us?</a:t>
            </a:r>
          </a:p>
          <a:p>
            <a:r>
              <a:rPr lang="en-US" sz="2200" b="1" i="1" dirty="0" smtClean="0"/>
              <a:t>All</a:t>
            </a:r>
            <a:r>
              <a:rPr lang="en-US" sz="2200" dirty="0" smtClean="0"/>
              <a:t> Christians are to be </a:t>
            </a:r>
            <a:r>
              <a:rPr lang="en-US" sz="2200" b="1" i="1" dirty="0" smtClean="0"/>
              <a:t>faithful</a:t>
            </a:r>
            <a:r>
              <a:rPr lang="en-US" sz="2200" dirty="0" smtClean="0"/>
              <a:t> in prayer (</a:t>
            </a:r>
            <a:r>
              <a:rPr lang="en-US" sz="2200" b="1" dirty="0" smtClean="0">
                <a:solidFill>
                  <a:schemeClr val="accent1"/>
                </a:solidFill>
              </a:rPr>
              <a:t>Luke 18:1-8; I The. 5:17</a:t>
            </a:r>
            <a:r>
              <a:rPr lang="en-US" sz="2200" dirty="0" smtClean="0"/>
              <a:t>).</a:t>
            </a:r>
          </a:p>
          <a:p>
            <a:r>
              <a:rPr lang="en-US" sz="2200" dirty="0" smtClean="0"/>
              <a:t>When answered </a:t>
            </a:r>
            <a:r>
              <a:rPr lang="en-US" sz="2200" b="1" i="1" dirty="0" smtClean="0"/>
              <a:t>negatively</a:t>
            </a:r>
            <a:r>
              <a:rPr lang="en-US" sz="2200" dirty="0" smtClean="0"/>
              <a:t>, Paul’s response was to accept &amp; </a:t>
            </a:r>
            <a:r>
              <a:rPr lang="en-US" sz="2200" b="1" i="1" dirty="0" smtClean="0"/>
              <a:t>trust</a:t>
            </a:r>
            <a:r>
              <a:rPr lang="en-US" sz="2200" dirty="0" smtClean="0"/>
              <a:t> the Lord.</a:t>
            </a:r>
          </a:p>
          <a:p>
            <a:r>
              <a:rPr lang="en-US" sz="2200" dirty="0" smtClean="0"/>
              <a:t>If neither </a:t>
            </a:r>
            <a:r>
              <a:rPr lang="en-US" sz="2200" b="1" i="1" dirty="0" smtClean="0"/>
              <a:t>Paul</a:t>
            </a:r>
            <a:r>
              <a:rPr lang="en-US" sz="2200" dirty="0" smtClean="0"/>
              <a:t> or even </a:t>
            </a:r>
            <a:r>
              <a:rPr lang="en-US" sz="2200" b="1" i="1" dirty="0" smtClean="0"/>
              <a:t>Jesus</a:t>
            </a:r>
            <a:r>
              <a:rPr lang="en-US" sz="2200" dirty="0" smtClean="0"/>
              <a:t> received a positive answer to every pleading, then why should </a:t>
            </a:r>
            <a:r>
              <a:rPr lang="en-US" sz="2200" b="1" i="1" dirty="0" smtClean="0"/>
              <a:t>we</a:t>
            </a:r>
            <a:r>
              <a:rPr lang="en-US" sz="2200" dirty="0" smtClean="0"/>
              <a:t> expect more (</a:t>
            </a:r>
            <a:r>
              <a:rPr lang="en-US" sz="2200" b="1" dirty="0" smtClean="0">
                <a:solidFill>
                  <a:schemeClr val="accent1"/>
                </a:solidFill>
              </a:rPr>
              <a:t>Matthew 26:39-46; 10:24-25</a:t>
            </a:r>
            <a:r>
              <a:rPr lang="en-US" sz="2200" dirty="0" smtClean="0"/>
              <a:t>)?</a:t>
            </a:r>
            <a:endParaRPr lang="en-US" sz="2200" dirty="0"/>
          </a:p>
        </p:txBody>
      </p:sp>
    </p:spTree>
    <p:extLst>
      <p:ext uri="{BB962C8B-B14F-4D97-AF65-F5344CB8AC3E}">
        <p14:creationId xmlns:p14="http://schemas.microsoft.com/office/powerpoint/2010/main" val="6384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Strength from Weakness?</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i="1" dirty="0"/>
              <a:t>And He said to me, </a:t>
            </a:r>
            <a:r>
              <a:rPr lang="en-US" sz="2200" i="1" dirty="0" smtClean="0"/>
              <a:t>“</a:t>
            </a:r>
            <a:r>
              <a:rPr lang="en-US" sz="2200" b="1" i="1" dirty="0" smtClean="0"/>
              <a:t>My </a:t>
            </a:r>
            <a:r>
              <a:rPr lang="en-US" sz="2200" b="1" i="1" dirty="0"/>
              <a:t>grace is sufficient for you, for </a:t>
            </a:r>
            <a:r>
              <a:rPr lang="en-US" sz="2200" b="1" i="1" u="sng" dirty="0"/>
              <a:t>My strength is made perfect in weakness</a:t>
            </a:r>
            <a:r>
              <a:rPr lang="en-US" sz="2200" i="1" dirty="0" smtClean="0"/>
              <a:t>.” </a:t>
            </a:r>
            <a:r>
              <a:rPr lang="en-US" sz="2200" b="1" i="1" dirty="0"/>
              <a:t>Therefore</a:t>
            </a:r>
            <a:r>
              <a:rPr lang="en-US" sz="2200" i="1" dirty="0"/>
              <a:t> most gladly I will rather boast in my infirmities, </a:t>
            </a:r>
            <a:r>
              <a:rPr lang="en-US" sz="2200" b="1" i="1" dirty="0"/>
              <a:t>that the </a:t>
            </a:r>
            <a:r>
              <a:rPr lang="en-US" sz="2200" b="1" i="1" u="sng" dirty="0"/>
              <a:t>power</a:t>
            </a:r>
            <a:r>
              <a:rPr lang="en-US" sz="2200" b="1" i="1" dirty="0"/>
              <a:t> of </a:t>
            </a:r>
            <a:r>
              <a:rPr lang="en-US" sz="2200" b="1" i="1" u="sng" dirty="0"/>
              <a:t>Christ</a:t>
            </a:r>
            <a:r>
              <a:rPr lang="en-US" sz="2200" b="1" i="1" dirty="0"/>
              <a:t> may rest upon </a:t>
            </a:r>
            <a:r>
              <a:rPr lang="en-US" sz="2200" b="1" i="1" u="sng" dirty="0"/>
              <a:t>me</a:t>
            </a:r>
            <a:r>
              <a:rPr lang="en-US" sz="2200" i="1" dirty="0" smtClean="0"/>
              <a:t>.  </a:t>
            </a:r>
            <a:r>
              <a:rPr lang="en-US" sz="2200" b="1" i="1" dirty="0" smtClean="0"/>
              <a:t>Therefore </a:t>
            </a:r>
            <a:r>
              <a:rPr lang="en-US" sz="2200" b="1" i="1" dirty="0"/>
              <a:t>I take </a:t>
            </a:r>
            <a:r>
              <a:rPr lang="en-US" sz="2200" b="1" i="1" u="sng" dirty="0"/>
              <a:t>pleasure</a:t>
            </a:r>
            <a:r>
              <a:rPr lang="en-US" sz="2200" i="1" dirty="0"/>
              <a:t> in </a:t>
            </a:r>
            <a:r>
              <a:rPr lang="en-US" sz="2200" b="1" i="1" baseline="30000" dirty="0" smtClean="0">
                <a:solidFill>
                  <a:schemeClr val="accent1"/>
                </a:solidFill>
              </a:rPr>
              <a:t>1</a:t>
            </a:r>
            <a:r>
              <a:rPr lang="en-US" sz="2200" b="1" i="1" dirty="0" smtClean="0"/>
              <a:t>infirmities</a:t>
            </a:r>
            <a:r>
              <a:rPr lang="en-US" sz="2200" i="1" dirty="0"/>
              <a:t>, in </a:t>
            </a:r>
            <a:r>
              <a:rPr lang="en-US" sz="2200" b="1" i="1" baseline="30000" dirty="0" smtClean="0">
                <a:solidFill>
                  <a:schemeClr val="accent1"/>
                </a:solidFill>
              </a:rPr>
              <a:t>2</a:t>
            </a:r>
            <a:r>
              <a:rPr lang="en-US" sz="2200" b="1" i="1" dirty="0" smtClean="0"/>
              <a:t>reproaches</a:t>
            </a:r>
            <a:r>
              <a:rPr lang="en-US" sz="2200" i="1" dirty="0"/>
              <a:t>, in </a:t>
            </a:r>
            <a:r>
              <a:rPr lang="en-US" sz="2200" b="1" i="1" baseline="30000" dirty="0" smtClean="0">
                <a:solidFill>
                  <a:schemeClr val="accent1"/>
                </a:solidFill>
              </a:rPr>
              <a:t>3</a:t>
            </a:r>
            <a:r>
              <a:rPr lang="en-US" sz="2200" b="1" i="1" dirty="0" smtClean="0"/>
              <a:t>needs</a:t>
            </a:r>
            <a:r>
              <a:rPr lang="en-US" sz="2200" i="1" dirty="0"/>
              <a:t>, in </a:t>
            </a:r>
            <a:r>
              <a:rPr lang="en-US" sz="2200" b="1" i="1" baseline="30000" dirty="0" smtClean="0">
                <a:solidFill>
                  <a:schemeClr val="accent1"/>
                </a:solidFill>
              </a:rPr>
              <a:t>4</a:t>
            </a:r>
            <a:r>
              <a:rPr lang="en-US" sz="2200" b="1" i="1" dirty="0" smtClean="0"/>
              <a:t>persecutions</a:t>
            </a:r>
            <a:r>
              <a:rPr lang="en-US" sz="2200" i="1" dirty="0"/>
              <a:t>, in </a:t>
            </a:r>
            <a:r>
              <a:rPr lang="en-US" sz="2200" b="1" i="1" baseline="30000" dirty="0" smtClean="0">
                <a:solidFill>
                  <a:schemeClr val="accent1"/>
                </a:solidFill>
              </a:rPr>
              <a:t>5</a:t>
            </a:r>
            <a:r>
              <a:rPr lang="en-US" sz="2200" b="1" i="1" dirty="0" smtClean="0"/>
              <a:t>distresses</a:t>
            </a:r>
            <a:r>
              <a:rPr lang="en-US" sz="2200" i="1" dirty="0"/>
              <a:t>, </a:t>
            </a:r>
            <a:r>
              <a:rPr lang="en-US" sz="2200" b="1" i="1" dirty="0"/>
              <a:t>for </a:t>
            </a:r>
            <a:r>
              <a:rPr lang="en-US" sz="2200" b="1" i="1" u="sng" dirty="0" smtClean="0"/>
              <a:t>Christ’s </a:t>
            </a:r>
            <a:r>
              <a:rPr lang="en-US" sz="2200" b="1" i="1" u="sng" dirty="0"/>
              <a:t>sake</a:t>
            </a:r>
            <a:r>
              <a:rPr lang="en-US" sz="2200" b="1" i="1" dirty="0"/>
              <a:t>. For </a:t>
            </a:r>
            <a:r>
              <a:rPr lang="en-US" sz="2200" b="1" i="1" u="sng" dirty="0"/>
              <a:t>when</a:t>
            </a:r>
            <a:r>
              <a:rPr lang="en-US" sz="2200" b="1" i="1" dirty="0"/>
              <a:t> I am </a:t>
            </a:r>
            <a:r>
              <a:rPr lang="en-US" sz="2200" b="1" i="1" u="sng" dirty="0"/>
              <a:t>weak</a:t>
            </a:r>
            <a:r>
              <a:rPr lang="en-US" sz="2200" b="1" i="1" dirty="0"/>
              <a:t>, </a:t>
            </a:r>
            <a:r>
              <a:rPr lang="en-US" sz="2200" b="1" i="1" u="sng" dirty="0"/>
              <a:t>then</a:t>
            </a:r>
            <a:r>
              <a:rPr lang="en-US" sz="2200" b="1" i="1" dirty="0"/>
              <a:t> I am </a:t>
            </a:r>
            <a:r>
              <a:rPr lang="en-US" sz="2200" b="1" i="1" u="sng" dirty="0"/>
              <a:t>strong</a:t>
            </a:r>
            <a:r>
              <a:rPr lang="en-US" sz="2200" i="1" dirty="0" smtClean="0"/>
              <a:t>. </a:t>
            </a:r>
            <a:r>
              <a:rPr lang="en-US" sz="2200" dirty="0" smtClean="0"/>
              <a:t>(</a:t>
            </a:r>
            <a:r>
              <a:rPr lang="en-US" sz="2200" b="1" dirty="0" smtClean="0">
                <a:solidFill>
                  <a:schemeClr val="accent1"/>
                </a:solidFill>
              </a:rPr>
              <a:t>12:9-10</a:t>
            </a:r>
            <a:r>
              <a:rPr lang="en-US" sz="2200" dirty="0" smtClean="0"/>
              <a:t>)</a:t>
            </a:r>
            <a:endParaRPr lang="en-US" sz="2200" dirty="0"/>
          </a:p>
          <a:p>
            <a:pPr marL="227013" lvl="0" indent="-227013">
              <a:lnSpc>
                <a:spcPct val="90000"/>
              </a:lnSpc>
              <a:spcBef>
                <a:spcPts val="0"/>
              </a:spcBef>
              <a:buFont typeface="+mj-lt"/>
              <a:buAutoNum type="arabicPeriod" startAt="7"/>
            </a:pPr>
            <a:r>
              <a:rPr lang="en-US" sz="2200" dirty="0" smtClean="0"/>
              <a:t>Explain </a:t>
            </a:r>
            <a:r>
              <a:rPr lang="en-US" sz="2200" dirty="0"/>
              <a:t>this paradox, </a:t>
            </a:r>
            <a:r>
              <a:rPr lang="en-US" sz="2200" i="1" dirty="0"/>
              <a:t>“For when I am weak, then I am strong</a:t>
            </a:r>
            <a:r>
              <a:rPr lang="en-US" sz="2200" i="1" dirty="0" smtClean="0"/>
              <a:t>”</a:t>
            </a:r>
            <a:r>
              <a:rPr lang="en-US" sz="2200" dirty="0" smtClean="0"/>
              <a:t>.</a:t>
            </a:r>
            <a:endParaRPr lang="en-US" sz="2200" dirty="0"/>
          </a:p>
          <a:p>
            <a:pPr>
              <a:lnSpc>
                <a:spcPct val="90000"/>
              </a:lnSpc>
              <a:spcBef>
                <a:spcPts val="0"/>
              </a:spcBef>
            </a:pPr>
            <a:r>
              <a:rPr lang="en-US" sz="2200" dirty="0" smtClean="0"/>
              <a:t>God </a:t>
            </a:r>
            <a:r>
              <a:rPr lang="en-US" sz="2200" b="1" i="1" dirty="0" smtClean="0"/>
              <a:t>uses</a:t>
            </a:r>
            <a:r>
              <a:rPr lang="en-US" sz="2200" dirty="0" smtClean="0"/>
              <a:t> and </a:t>
            </a:r>
            <a:r>
              <a:rPr lang="en-US" sz="2200" b="1" i="1" dirty="0" smtClean="0"/>
              <a:t>works</a:t>
            </a:r>
            <a:r>
              <a:rPr lang="en-US" sz="2200" dirty="0" smtClean="0"/>
              <a:t> through weakness to produce His strength:</a:t>
            </a:r>
          </a:p>
          <a:p>
            <a:pPr lvl="1">
              <a:lnSpc>
                <a:spcPct val="90000"/>
              </a:lnSpc>
              <a:spcBef>
                <a:spcPts val="0"/>
              </a:spcBef>
            </a:pPr>
            <a:r>
              <a:rPr lang="en-US" dirty="0" smtClean="0"/>
              <a:t>Saints </a:t>
            </a:r>
            <a:r>
              <a:rPr lang="en-US" b="1" i="1" dirty="0" smtClean="0"/>
              <a:t>develop</a:t>
            </a:r>
            <a:r>
              <a:rPr lang="en-US" dirty="0" smtClean="0"/>
              <a:t> God’s virtues through suffering – faith, patience, wisdom...</a:t>
            </a:r>
          </a:p>
          <a:p>
            <a:pPr lvl="1">
              <a:lnSpc>
                <a:spcPct val="90000"/>
              </a:lnSpc>
              <a:spcBef>
                <a:spcPts val="0"/>
              </a:spcBef>
            </a:pPr>
            <a:r>
              <a:rPr lang="en-US" dirty="0" smtClean="0"/>
              <a:t>Saints </a:t>
            </a:r>
            <a:r>
              <a:rPr lang="en-US" b="1" i="1" dirty="0" smtClean="0"/>
              <a:t>display</a:t>
            </a:r>
            <a:r>
              <a:rPr lang="en-US" dirty="0" smtClean="0"/>
              <a:t> God’s working in their transformed character.</a:t>
            </a:r>
          </a:p>
          <a:p>
            <a:pPr>
              <a:lnSpc>
                <a:spcPct val="90000"/>
              </a:lnSpc>
              <a:spcBef>
                <a:spcPts val="0"/>
              </a:spcBef>
            </a:pPr>
            <a:r>
              <a:rPr lang="en-US" sz="2200" dirty="0" smtClean="0"/>
              <a:t>Ignoring our weaknesses, and trusting in </a:t>
            </a:r>
            <a:r>
              <a:rPr lang="en-US" sz="2200" b="1" i="1" u="sng" dirty="0" smtClean="0"/>
              <a:t>our</a:t>
            </a:r>
            <a:r>
              <a:rPr lang="en-US" sz="2200" dirty="0" smtClean="0"/>
              <a:t> </a:t>
            </a:r>
            <a:r>
              <a:rPr lang="en-US" sz="2200" b="1" i="1" dirty="0" smtClean="0"/>
              <a:t>strengths</a:t>
            </a:r>
            <a:r>
              <a:rPr lang="en-US" sz="2200" dirty="0" smtClean="0"/>
              <a:t>, leaves </a:t>
            </a:r>
            <a:r>
              <a:rPr lang="en-US" sz="2200" b="1" i="1" u="sng" dirty="0" smtClean="0"/>
              <a:t>us</a:t>
            </a:r>
            <a:r>
              <a:rPr lang="en-US" sz="2200" dirty="0" smtClean="0"/>
              <a:t> </a:t>
            </a:r>
            <a:r>
              <a:rPr lang="en-US" sz="2200" b="1" i="1" dirty="0" smtClean="0"/>
              <a:t>weak</a:t>
            </a:r>
            <a:r>
              <a:rPr lang="en-US" sz="2200" dirty="0" smtClean="0"/>
              <a:t> (</a:t>
            </a:r>
            <a:r>
              <a:rPr lang="en-US" sz="2200" b="1" dirty="0" smtClean="0">
                <a:solidFill>
                  <a:schemeClr val="accent1"/>
                </a:solidFill>
              </a:rPr>
              <a:t>Romans 13:14; I Corinthians 10:12; Proverbs 24:6</a:t>
            </a:r>
            <a:r>
              <a:rPr lang="en-US" sz="2200" dirty="0" smtClean="0"/>
              <a:t>)!</a:t>
            </a:r>
          </a:p>
          <a:p>
            <a:pPr>
              <a:lnSpc>
                <a:spcPct val="90000"/>
              </a:lnSpc>
              <a:spcBef>
                <a:spcPts val="0"/>
              </a:spcBef>
            </a:pPr>
            <a:r>
              <a:rPr lang="en-US" sz="2200" dirty="0" smtClean="0"/>
              <a:t>Do we </a:t>
            </a:r>
            <a:r>
              <a:rPr lang="en-US" sz="2200" i="1" dirty="0" smtClean="0"/>
              <a:t>“take </a:t>
            </a:r>
            <a:r>
              <a:rPr lang="en-US" sz="2200" b="1" i="1" dirty="0" smtClean="0"/>
              <a:t>pleasure</a:t>
            </a:r>
            <a:r>
              <a:rPr lang="en-US" sz="2200" i="1" dirty="0" smtClean="0"/>
              <a:t>”</a:t>
            </a:r>
            <a:r>
              <a:rPr lang="en-US" sz="2200" dirty="0" smtClean="0"/>
              <a:t> in difficulties </a:t>
            </a:r>
            <a:r>
              <a:rPr lang="en-US" sz="2200" i="1" dirty="0" smtClean="0"/>
              <a:t>“for </a:t>
            </a:r>
            <a:r>
              <a:rPr lang="en-US" sz="2200" b="1" i="1" dirty="0" smtClean="0"/>
              <a:t>Christ’s</a:t>
            </a:r>
            <a:r>
              <a:rPr lang="en-US" sz="2200" i="1" dirty="0" smtClean="0"/>
              <a:t> sake”</a:t>
            </a:r>
            <a:r>
              <a:rPr lang="en-US" sz="2200" dirty="0" smtClean="0"/>
              <a:t>?  Why not?</a:t>
            </a:r>
            <a:endParaRPr lang="en-US" sz="2200" dirty="0"/>
          </a:p>
        </p:txBody>
      </p:sp>
    </p:spTree>
    <p:extLst>
      <p:ext uri="{BB962C8B-B14F-4D97-AF65-F5344CB8AC3E}">
        <p14:creationId xmlns:p14="http://schemas.microsoft.com/office/powerpoint/2010/main" val="21055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“Count it all joy”?</a:t>
            </a:r>
            <a:endParaRPr lang="en-US" i="1"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a:t>My brethren, </a:t>
            </a:r>
            <a:r>
              <a:rPr lang="en-US" b="1" i="1" dirty="0"/>
              <a:t>count it </a:t>
            </a:r>
            <a:r>
              <a:rPr lang="en-US" b="1" i="1" u="sng" dirty="0"/>
              <a:t>all joy</a:t>
            </a:r>
            <a:r>
              <a:rPr lang="en-US" b="1" i="1" dirty="0"/>
              <a:t> when you fall into various trials</a:t>
            </a:r>
            <a:r>
              <a:rPr lang="en-US" b="1" i="1" dirty="0" smtClean="0"/>
              <a:t>, </a:t>
            </a:r>
            <a:r>
              <a:rPr lang="en-US" b="1" i="1" u="sng" dirty="0" smtClean="0"/>
              <a:t>knowing</a:t>
            </a:r>
            <a:r>
              <a:rPr lang="en-US" b="1" i="1" dirty="0" smtClean="0"/>
              <a:t> </a:t>
            </a:r>
            <a:r>
              <a:rPr lang="en-US" b="1" i="1" dirty="0"/>
              <a:t>that the testing of your faith </a:t>
            </a:r>
            <a:r>
              <a:rPr lang="en-US" b="1" i="1" u="sng" dirty="0"/>
              <a:t>produces patience</a:t>
            </a:r>
            <a:r>
              <a:rPr lang="en-US" i="1" dirty="0" smtClean="0"/>
              <a:t>.  But </a:t>
            </a:r>
            <a:r>
              <a:rPr lang="en-US" b="1" i="1" u="sng" dirty="0"/>
              <a:t>let</a:t>
            </a:r>
            <a:r>
              <a:rPr lang="en-US" b="1" i="1" dirty="0"/>
              <a:t> patience have its </a:t>
            </a:r>
            <a:r>
              <a:rPr lang="en-US" b="1" i="1" u="sng" dirty="0"/>
              <a:t>perfect</a:t>
            </a:r>
            <a:r>
              <a:rPr lang="en-US" b="1" i="1" dirty="0"/>
              <a:t> work, that </a:t>
            </a:r>
            <a:r>
              <a:rPr lang="en-US" b="1" i="1" u="sng" dirty="0"/>
              <a:t>you may be perfect</a:t>
            </a:r>
            <a:r>
              <a:rPr lang="en-US" b="1" i="1" dirty="0"/>
              <a:t> and </a:t>
            </a:r>
            <a:r>
              <a:rPr lang="en-US" b="1" i="1" u="sng" dirty="0"/>
              <a:t>complete</a:t>
            </a:r>
            <a:r>
              <a:rPr lang="en-US" b="1" i="1" dirty="0"/>
              <a:t>, </a:t>
            </a:r>
            <a:r>
              <a:rPr lang="en-US" b="1" i="1" u="sng" dirty="0"/>
              <a:t>lacking nothing</a:t>
            </a:r>
            <a:r>
              <a:rPr lang="en-US" i="1" dirty="0" smtClean="0"/>
              <a:t>.  If </a:t>
            </a:r>
            <a:r>
              <a:rPr lang="en-US" i="1" dirty="0"/>
              <a:t>any of you</a:t>
            </a:r>
            <a:r>
              <a:rPr lang="en-US" b="1" i="1" dirty="0"/>
              <a:t> lacks wisdom, let him ask of God</a:t>
            </a:r>
            <a:r>
              <a:rPr lang="en-US" i="1" dirty="0"/>
              <a:t>, who </a:t>
            </a:r>
            <a:r>
              <a:rPr lang="en-US" b="1" i="1" dirty="0"/>
              <a:t>gives to all liberally and without reproach</a:t>
            </a:r>
            <a:r>
              <a:rPr lang="en-US" i="1" dirty="0"/>
              <a:t>, and it will be given to him</a:t>
            </a:r>
            <a:r>
              <a:rPr lang="en-US" i="1" dirty="0" smtClean="0"/>
              <a:t>.  But </a:t>
            </a:r>
            <a:r>
              <a:rPr lang="en-US" i="1" dirty="0"/>
              <a:t>let him </a:t>
            </a:r>
            <a:r>
              <a:rPr lang="en-US" b="1" i="1" dirty="0"/>
              <a:t>ask in faith, with </a:t>
            </a:r>
            <a:r>
              <a:rPr lang="en-US" b="1" i="1" u="sng" dirty="0"/>
              <a:t>no doubting</a:t>
            </a:r>
            <a:r>
              <a:rPr lang="en-US" i="1" dirty="0"/>
              <a:t>, for he who doubts is like a </a:t>
            </a:r>
            <a:r>
              <a:rPr lang="en-US" b="1" i="1" dirty="0"/>
              <a:t>wave of the sea driven and tossed by the wind</a:t>
            </a:r>
            <a:r>
              <a:rPr lang="en-US" i="1" dirty="0" smtClean="0"/>
              <a:t>.  For </a:t>
            </a:r>
            <a:r>
              <a:rPr lang="en-US" i="1" dirty="0"/>
              <a:t>let </a:t>
            </a:r>
            <a:r>
              <a:rPr lang="en-US" b="1" i="1" dirty="0"/>
              <a:t>not</a:t>
            </a:r>
            <a:r>
              <a:rPr lang="en-US" i="1" dirty="0"/>
              <a:t> that man suppose that he will </a:t>
            </a:r>
            <a:r>
              <a:rPr lang="en-US" b="1" i="1" dirty="0"/>
              <a:t>receive anything from the Lord</a:t>
            </a:r>
            <a:r>
              <a:rPr lang="en-US" i="1" dirty="0" smtClean="0"/>
              <a:t>; he </a:t>
            </a:r>
            <a:r>
              <a:rPr lang="en-US" i="1" dirty="0"/>
              <a:t>is a </a:t>
            </a:r>
            <a:r>
              <a:rPr lang="en-US" b="1" i="1" dirty="0"/>
              <a:t>double-minded man, </a:t>
            </a:r>
            <a:r>
              <a:rPr lang="en-US" b="1" i="1" u="sng" dirty="0"/>
              <a:t>unstable in all his ways</a:t>
            </a:r>
            <a:r>
              <a:rPr lang="en-US" i="1" dirty="0" smtClean="0"/>
              <a:t>. </a:t>
            </a:r>
            <a:r>
              <a:rPr lang="en-US" dirty="0"/>
              <a:t>(</a:t>
            </a:r>
            <a:r>
              <a:rPr lang="en-US" b="1" dirty="0">
                <a:solidFill>
                  <a:schemeClr val="accent1"/>
                </a:solidFill>
              </a:rPr>
              <a:t>James </a:t>
            </a:r>
            <a:r>
              <a:rPr lang="en-US" b="1" dirty="0" smtClean="0">
                <a:solidFill>
                  <a:schemeClr val="accent1"/>
                </a:solidFill>
              </a:rPr>
              <a:t>1:2-8</a:t>
            </a:r>
            <a:r>
              <a:rPr lang="en-US" dirty="0" smtClean="0"/>
              <a:t>)</a:t>
            </a:r>
          </a:p>
          <a:p>
            <a:pPr>
              <a:lnSpc>
                <a:spcPct val="95000"/>
              </a:lnSpc>
              <a:spcBef>
                <a:spcPts val="0"/>
              </a:spcBef>
            </a:pPr>
            <a:r>
              <a:rPr lang="en-US" dirty="0" smtClean="0"/>
              <a:t>Joy - </a:t>
            </a:r>
            <a:r>
              <a:rPr lang="en-US" b="1" i="1" dirty="0" smtClean="0"/>
              <a:t>not</a:t>
            </a:r>
            <a:r>
              <a:rPr lang="en-US" dirty="0" smtClean="0"/>
              <a:t> in suffering - but what it </a:t>
            </a:r>
            <a:r>
              <a:rPr lang="en-US" b="1" i="1" dirty="0" smtClean="0"/>
              <a:t>produces</a:t>
            </a:r>
            <a:r>
              <a:rPr lang="en-US" dirty="0" smtClean="0"/>
              <a:t>.  Focus on the </a:t>
            </a:r>
            <a:r>
              <a:rPr lang="en-US" b="1" i="1" dirty="0" smtClean="0"/>
              <a:t>end</a:t>
            </a:r>
            <a:r>
              <a:rPr lang="en-US" dirty="0" smtClean="0"/>
              <a:t> result!</a:t>
            </a:r>
          </a:p>
          <a:p>
            <a:pPr>
              <a:lnSpc>
                <a:spcPct val="95000"/>
              </a:lnSpc>
              <a:spcBef>
                <a:spcPts val="0"/>
              </a:spcBef>
            </a:pPr>
            <a:r>
              <a:rPr lang="en-US" dirty="0" smtClean="0"/>
              <a:t>If double-minded, the trial will </a:t>
            </a:r>
            <a:r>
              <a:rPr lang="en-US" b="1" i="1" dirty="0" smtClean="0"/>
              <a:t>destroy</a:t>
            </a:r>
            <a:r>
              <a:rPr lang="en-US" dirty="0" smtClean="0"/>
              <a:t>, not </a:t>
            </a:r>
            <a:r>
              <a:rPr lang="en-US" b="1" i="1" dirty="0" smtClean="0"/>
              <a:t>strengthen</a:t>
            </a:r>
            <a:r>
              <a:rPr lang="en-US" dirty="0" smtClean="0"/>
              <a:t>.  Take heed!</a:t>
            </a:r>
            <a:endParaRPr lang="en-US" dirty="0"/>
          </a:p>
        </p:txBody>
      </p:sp>
    </p:spTree>
    <p:extLst>
      <p:ext uri="{BB962C8B-B14F-4D97-AF65-F5344CB8AC3E}">
        <p14:creationId xmlns:p14="http://schemas.microsoft.com/office/powerpoint/2010/main" val="31044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for Weak to Become Strong</a:t>
            </a:r>
            <a:endParaRPr lang="en-US" dirty="0"/>
          </a:p>
        </p:txBody>
      </p:sp>
      <p:sp>
        <p:nvSpPr>
          <p:cNvPr id="3" name="Content Placeholder 2"/>
          <p:cNvSpPr>
            <a:spLocks noGrp="1"/>
          </p:cNvSpPr>
          <p:nvPr>
            <p:ph idx="1"/>
          </p:nvPr>
        </p:nvSpPr>
        <p:spPr/>
        <p:txBody>
          <a:bodyPr/>
          <a:lstStyle/>
          <a:p>
            <a:pPr>
              <a:lnSpc>
                <a:spcPct val="95000"/>
              </a:lnSpc>
              <a:spcBef>
                <a:spcPts val="0"/>
              </a:spcBef>
            </a:pPr>
            <a:r>
              <a:rPr lang="en-US" dirty="0" smtClean="0"/>
              <a:t>Churches consist of </a:t>
            </a:r>
            <a:r>
              <a:rPr lang="en-US" b="1" i="1" dirty="0" smtClean="0"/>
              <a:t>varying</a:t>
            </a:r>
            <a:r>
              <a:rPr lang="en-US" dirty="0" smtClean="0"/>
              <a:t> strength, skill, and opportunity (</a:t>
            </a:r>
            <a:r>
              <a:rPr lang="en-US" b="1" dirty="0" smtClean="0">
                <a:solidFill>
                  <a:schemeClr val="accent1"/>
                </a:solidFill>
              </a:rPr>
              <a:t>I Cor. 12:12-27</a:t>
            </a:r>
            <a:r>
              <a:rPr lang="en-US" dirty="0" smtClean="0"/>
              <a:t>).  But, </a:t>
            </a:r>
            <a:r>
              <a:rPr lang="en-US" b="1" i="1" dirty="0" smtClean="0"/>
              <a:t>every part </a:t>
            </a:r>
            <a:r>
              <a:rPr lang="en-US" dirty="0" smtClean="0"/>
              <a:t>is to do its share (</a:t>
            </a:r>
            <a:r>
              <a:rPr lang="en-US" b="1" dirty="0" smtClean="0"/>
              <a:t>Ephesians 4:16</a:t>
            </a:r>
            <a:r>
              <a:rPr lang="en-US" dirty="0" smtClean="0"/>
              <a:t>)!</a:t>
            </a:r>
          </a:p>
          <a:p>
            <a:pPr>
              <a:lnSpc>
                <a:spcPct val="95000"/>
              </a:lnSpc>
              <a:spcBef>
                <a:spcPts val="0"/>
              </a:spcBef>
            </a:pPr>
            <a:r>
              <a:rPr lang="en-US" dirty="0" smtClean="0"/>
              <a:t>If the </a:t>
            </a:r>
            <a:r>
              <a:rPr lang="en-US" b="1" i="1" dirty="0" smtClean="0"/>
              <a:t>strong</a:t>
            </a:r>
            <a:r>
              <a:rPr lang="en-US" dirty="0" smtClean="0"/>
              <a:t> are </a:t>
            </a:r>
            <a:r>
              <a:rPr lang="en-US" b="1" i="1" dirty="0" smtClean="0"/>
              <a:t>maxed</a:t>
            </a:r>
            <a:r>
              <a:rPr lang="en-US" dirty="0" smtClean="0"/>
              <a:t> out, the </a:t>
            </a:r>
            <a:r>
              <a:rPr lang="en-US" b="1" i="1" dirty="0" smtClean="0"/>
              <a:t>weak</a:t>
            </a:r>
            <a:r>
              <a:rPr lang="en-US" dirty="0" smtClean="0"/>
              <a:t> need to </a:t>
            </a:r>
            <a:r>
              <a:rPr lang="en-US" b="1" i="1" dirty="0" smtClean="0"/>
              <a:t>reexamine</a:t>
            </a:r>
            <a:r>
              <a:rPr lang="en-US" dirty="0" smtClean="0"/>
              <a:t> themselves, and say, </a:t>
            </a:r>
            <a:r>
              <a:rPr lang="en-US" i="1" dirty="0" smtClean="0"/>
              <a:t>“I am strong”</a:t>
            </a:r>
            <a:r>
              <a:rPr lang="en-US" dirty="0" smtClean="0"/>
              <a:t> (</a:t>
            </a:r>
            <a:r>
              <a:rPr lang="en-US" b="1" dirty="0" smtClean="0">
                <a:solidFill>
                  <a:schemeClr val="accent1"/>
                </a:solidFill>
              </a:rPr>
              <a:t>Joel 3:10</a:t>
            </a:r>
            <a:r>
              <a:rPr lang="en-US" dirty="0" smtClean="0"/>
              <a:t>).</a:t>
            </a:r>
          </a:p>
          <a:p>
            <a:pPr>
              <a:lnSpc>
                <a:spcPct val="95000"/>
              </a:lnSpc>
              <a:spcBef>
                <a:spcPts val="0"/>
              </a:spcBef>
            </a:pPr>
            <a:r>
              <a:rPr lang="en-US" dirty="0"/>
              <a:t>Maybe we need to cast off </a:t>
            </a:r>
            <a:r>
              <a:rPr lang="en-US" i="1" dirty="0" smtClean="0"/>
              <a:t>“every </a:t>
            </a:r>
            <a:r>
              <a:rPr lang="en-US" i="1" dirty="0"/>
              <a:t>weight, and the sin which so easily ensnares </a:t>
            </a:r>
            <a:r>
              <a:rPr lang="en-US" i="1" dirty="0" smtClean="0"/>
              <a:t>us”</a:t>
            </a:r>
            <a:r>
              <a:rPr lang="en-US" dirty="0" smtClean="0"/>
              <a:t> (</a:t>
            </a:r>
            <a:r>
              <a:rPr lang="en-US" b="1" dirty="0" smtClean="0">
                <a:solidFill>
                  <a:schemeClr val="accent1"/>
                </a:solidFill>
              </a:rPr>
              <a:t>Hebrews 12:1-2</a:t>
            </a:r>
            <a:r>
              <a:rPr lang="en-US" dirty="0" smtClean="0"/>
              <a:t>)?</a:t>
            </a:r>
          </a:p>
          <a:p>
            <a:pPr>
              <a:lnSpc>
                <a:spcPct val="95000"/>
              </a:lnSpc>
              <a:spcBef>
                <a:spcPts val="0"/>
              </a:spcBef>
            </a:pPr>
            <a:r>
              <a:rPr lang="en-US" dirty="0" smtClean="0"/>
              <a:t>Maybe we need to disentangle ourselves from </a:t>
            </a:r>
            <a:r>
              <a:rPr lang="en-US" i="1" dirty="0" smtClean="0"/>
              <a:t>“the affairs of this life”</a:t>
            </a:r>
            <a:r>
              <a:rPr lang="en-US" dirty="0" smtClean="0"/>
              <a:t> (</a:t>
            </a:r>
            <a:r>
              <a:rPr lang="en-US" b="1" dirty="0" smtClean="0">
                <a:solidFill>
                  <a:schemeClr val="accent1"/>
                </a:solidFill>
              </a:rPr>
              <a:t>II Timothy 2:3-4; Matthew 13:22</a:t>
            </a:r>
            <a:r>
              <a:rPr lang="en-US" dirty="0" smtClean="0"/>
              <a:t>)?</a:t>
            </a:r>
          </a:p>
          <a:p>
            <a:pPr marL="0" indent="0">
              <a:lnSpc>
                <a:spcPct val="95000"/>
              </a:lnSpc>
              <a:spcBef>
                <a:spcPts val="0"/>
              </a:spcBef>
              <a:buNone/>
            </a:pPr>
            <a:r>
              <a:rPr lang="en-US" i="1" dirty="0"/>
              <a:t>Watch, stand fast in the faith, </a:t>
            </a:r>
            <a:r>
              <a:rPr lang="en-US" b="1" i="1" dirty="0"/>
              <a:t>be brave, </a:t>
            </a:r>
            <a:r>
              <a:rPr lang="en-US" b="1" i="1" u="sng" dirty="0"/>
              <a:t>be strong</a:t>
            </a:r>
            <a:r>
              <a:rPr lang="en-US" i="1" dirty="0"/>
              <a:t>. </a:t>
            </a:r>
            <a:r>
              <a:rPr lang="en-US" dirty="0"/>
              <a:t>(</a:t>
            </a:r>
            <a:r>
              <a:rPr lang="en-US" b="1" dirty="0">
                <a:solidFill>
                  <a:schemeClr val="accent1"/>
                </a:solidFill>
              </a:rPr>
              <a:t>I </a:t>
            </a:r>
            <a:r>
              <a:rPr lang="en-US" b="1" dirty="0" smtClean="0">
                <a:solidFill>
                  <a:schemeClr val="accent1"/>
                </a:solidFill>
              </a:rPr>
              <a:t>Cor. 16:13</a:t>
            </a:r>
            <a:r>
              <a:rPr lang="en-US" dirty="0" smtClean="0"/>
              <a:t>)</a:t>
            </a:r>
          </a:p>
          <a:p>
            <a:pPr marL="0" indent="0">
              <a:lnSpc>
                <a:spcPct val="95000"/>
              </a:lnSpc>
              <a:spcBef>
                <a:spcPts val="0"/>
              </a:spcBef>
              <a:buNone/>
            </a:pPr>
            <a:r>
              <a:rPr lang="en-US" b="1" i="1" u="sng" dirty="0"/>
              <a:t>Strengthen</a:t>
            </a:r>
            <a:r>
              <a:rPr lang="en-US" b="1" i="1" dirty="0"/>
              <a:t> the weak </a:t>
            </a:r>
            <a:r>
              <a:rPr lang="en-US" i="1" dirty="0"/>
              <a:t>hands, And </a:t>
            </a:r>
            <a:r>
              <a:rPr lang="en-US" b="1" i="1" u="sng" dirty="0"/>
              <a:t>make firm</a:t>
            </a:r>
            <a:r>
              <a:rPr lang="en-US" b="1" i="1" dirty="0"/>
              <a:t> the feeble </a:t>
            </a:r>
            <a:r>
              <a:rPr lang="en-US" i="1" dirty="0"/>
              <a:t>knees.</a:t>
            </a:r>
            <a:r>
              <a:rPr lang="en-US" dirty="0"/>
              <a:t> (</a:t>
            </a:r>
            <a:r>
              <a:rPr lang="en-US" b="1" dirty="0" smtClean="0">
                <a:solidFill>
                  <a:schemeClr val="accent1"/>
                </a:solidFill>
              </a:rPr>
              <a:t>Isa.35:3</a:t>
            </a:r>
            <a:r>
              <a:rPr lang="en-US" dirty="0" smtClean="0"/>
              <a:t>)</a:t>
            </a:r>
          </a:p>
          <a:p>
            <a:pPr>
              <a:lnSpc>
                <a:spcPct val="95000"/>
              </a:lnSpc>
              <a:spcBef>
                <a:spcPts val="0"/>
              </a:spcBef>
            </a:pPr>
            <a:r>
              <a:rPr lang="en-US" dirty="0" smtClean="0"/>
              <a:t>Let us </a:t>
            </a:r>
            <a:r>
              <a:rPr lang="en-US" b="1" i="1" dirty="0" smtClean="0"/>
              <a:t>reexamine</a:t>
            </a:r>
            <a:r>
              <a:rPr lang="en-US" dirty="0" smtClean="0"/>
              <a:t> and </a:t>
            </a:r>
            <a:r>
              <a:rPr lang="en-US" b="1" i="1" dirty="0" smtClean="0"/>
              <a:t>stretch</a:t>
            </a:r>
            <a:r>
              <a:rPr lang="en-US" dirty="0" smtClean="0"/>
              <a:t> ourselves, </a:t>
            </a:r>
            <a:r>
              <a:rPr lang="en-US" b="1" i="1" dirty="0" smtClean="0"/>
              <a:t>trusting</a:t>
            </a:r>
            <a:r>
              <a:rPr lang="en-US" dirty="0" smtClean="0"/>
              <a:t> in </a:t>
            </a:r>
            <a:r>
              <a:rPr lang="en-US" b="1" i="1" dirty="0" smtClean="0"/>
              <a:t>God’s</a:t>
            </a:r>
            <a:r>
              <a:rPr lang="en-US" dirty="0" smtClean="0"/>
              <a:t> strength!</a:t>
            </a:r>
            <a:endParaRPr lang="en-US" dirty="0"/>
          </a:p>
        </p:txBody>
      </p:sp>
    </p:spTree>
    <p:extLst>
      <p:ext uri="{BB962C8B-B14F-4D97-AF65-F5344CB8AC3E}">
        <p14:creationId xmlns:p14="http://schemas.microsoft.com/office/powerpoint/2010/main" val="7148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Culminating Lesson</a:t>
            </a:r>
            <a:endParaRPr lang="en-US" dirty="0"/>
          </a:p>
        </p:txBody>
      </p:sp>
      <p:sp>
        <p:nvSpPr>
          <p:cNvPr id="3" name="Content Placeholder 2"/>
          <p:cNvSpPr>
            <a:spLocks noGrp="1"/>
          </p:cNvSpPr>
          <p:nvPr>
            <p:ph idx="1"/>
          </p:nvPr>
        </p:nvSpPr>
        <p:spPr/>
        <p:txBody>
          <a:bodyPr/>
          <a:lstStyle/>
          <a:p>
            <a:pPr marL="0" lvl="0" indent="0">
              <a:lnSpc>
                <a:spcPct val="94000"/>
              </a:lnSpc>
              <a:spcBef>
                <a:spcPts val="0"/>
              </a:spcBef>
              <a:buNone/>
            </a:pPr>
            <a:r>
              <a:rPr lang="en-US" sz="2000" i="1" dirty="0"/>
              <a:t>And lest I should be exalted above measure by the abundance of the revelations, </a:t>
            </a:r>
            <a:r>
              <a:rPr lang="en-US" sz="2000" b="1" i="1" dirty="0"/>
              <a:t>a </a:t>
            </a:r>
            <a:r>
              <a:rPr lang="en-US" sz="2000" b="1" i="1" u="sng" dirty="0"/>
              <a:t>thorn in the flesh</a:t>
            </a:r>
            <a:r>
              <a:rPr lang="en-US" sz="2000" b="1" i="1" dirty="0"/>
              <a:t> was given to me, a messenger of Satan to buffet me, lest I be exalted above measure</a:t>
            </a:r>
            <a:r>
              <a:rPr lang="en-US" sz="2000" i="1" dirty="0" smtClean="0"/>
              <a:t>.  Concerning </a:t>
            </a:r>
            <a:r>
              <a:rPr lang="en-US" sz="2000" i="1" dirty="0"/>
              <a:t>this thing </a:t>
            </a:r>
            <a:r>
              <a:rPr lang="en-US" sz="2000" b="1" i="1" dirty="0"/>
              <a:t>I pleaded with the Lord three times that it might depart from me</a:t>
            </a:r>
            <a:r>
              <a:rPr lang="en-US" sz="2000" i="1" dirty="0" smtClean="0"/>
              <a:t>.  And </a:t>
            </a:r>
            <a:r>
              <a:rPr lang="en-US" sz="2000" i="1" dirty="0"/>
              <a:t>He said to me, </a:t>
            </a:r>
            <a:r>
              <a:rPr lang="en-US" sz="2000" b="1" i="1" dirty="0" smtClean="0"/>
              <a:t>“My </a:t>
            </a:r>
            <a:r>
              <a:rPr lang="en-US" sz="2000" b="1" i="1" dirty="0"/>
              <a:t>grace is sufficient for you, for </a:t>
            </a:r>
            <a:r>
              <a:rPr lang="en-US" sz="2000" b="1" i="1" u="sng" dirty="0"/>
              <a:t>My strength is made perfect in weakness</a:t>
            </a:r>
            <a:r>
              <a:rPr lang="en-US" sz="2000" b="1" i="1" dirty="0" smtClean="0"/>
              <a:t>.” </a:t>
            </a:r>
            <a:r>
              <a:rPr lang="en-US" sz="2000" b="1" i="1" u="sng" dirty="0"/>
              <a:t>Therefore</a:t>
            </a:r>
            <a:r>
              <a:rPr lang="en-US" sz="2000" b="1" i="1" dirty="0"/>
              <a:t> most gladly I will rather </a:t>
            </a:r>
            <a:r>
              <a:rPr lang="en-US" sz="2000" b="1" i="1" u="sng" dirty="0"/>
              <a:t>boast in my infirmities</a:t>
            </a:r>
            <a:r>
              <a:rPr lang="en-US" sz="2000" b="1" i="1" dirty="0"/>
              <a:t>, that the power of Christ may rest upon me</a:t>
            </a:r>
            <a:r>
              <a:rPr lang="en-US" sz="2000" i="1" dirty="0" smtClean="0"/>
              <a:t>.  Therefore </a:t>
            </a:r>
            <a:r>
              <a:rPr lang="en-US" sz="2000" i="1" dirty="0"/>
              <a:t>I take pleasure in infirmities, in reproaches, in needs, in persecutions, in distresses, </a:t>
            </a:r>
            <a:r>
              <a:rPr lang="en-US" sz="2000" b="1" i="1" dirty="0"/>
              <a:t>for </a:t>
            </a:r>
            <a:r>
              <a:rPr lang="en-US" sz="2000" b="1" i="1" dirty="0" smtClean="0"/>
              <a:t>Christ’s </a:t>
            </a:r>
            <a:r>
              <a:rPr lang="en-US" sz="2000" b="1" i="1" dirty="0"/>
              <a:t>sake. For when I am weak, then I am strong</a:t>
            </a:r>
            <a:r>
              <a:rPr lang="en-US" sz="2000" i="1" dirty="0"/>
              <a:t>. </a:t>
            </a:r>
            <a:r>
              <a:rPr lang="en-US" sz="2000" dirty="0" smtClean="0"/>
              <a:t>(</a:t>
            </a:r>
            <a:r>
              <a:rPr lang="en-US" sz="2000" b="1" dirty="0" smtClean="0">
                <a:solidFill>
                  <a:schemeClr val="accent1"/>
                </a:solidFill>
              </a:rPr>
              <a:t>12:7-10</a:t>
            </a:r>
            <a:r>
              <a:rPr lang="en-US" sz="2000" dirty="0" smtClean="0"/>
              <a:t>)</a:t>
            </a:r>
            <a:endParaRPr lang="en-US" sz="2000" dirty="0"/>
          </a:p>
          <a:p>
            <a:pPr marL="227013" lvl="0" indent="-227013">
              <a:lnSpc>
                <a:spcPct val="94000"/>
              </a:lnSpc>
              <a:spcBef>
                <a:spcPts val="0"/>
              </a:spcBef>
              <a:buFont typeface="+mj-lt"/>
              <a:buAutoNum type="arabicPeriod" startAt="4"/>
            </a:pPr>
            <a:r>
              <a:rPr lang="en-US" sz="2000" dirty="0" smtClean="0"/>
              <a:t>How </a:t>
            </a:r>
            <a:r>
              <a:rPr lang="en-US" sz="2000" dirty="0"/>
              <a:t>does Paul’s </a:t>
            </a:r>
            <a:r>
              <a:rPr lang="en-US" sz="2000" i="1" dirty="0"/>
              <a:t>“thorn in the flesh”</a:t>
            </a:r>
            <a:r>
              <a:rPr lang="en-US" sz="2000" dirty="0"/>
              <a:t> relate to his persuasive argument to the Corinthians?</a:t>
            </a:r>
          </a:p>
          <a:p>
            <a:pPr>
              <a:lnSpc>
                <a:spcPct val="94000"/>
              </a:lnSpc>
              <a:spcBef>
                <a:spcPts val="0"/>
              </a:spcBef>
            </a:pPr>
            <a:r>
              <a:rPr lang="en-US" sz="2000" dirty="0" smtClean="0"/>
              <a:t>Paul’s thorn – all of his infirmities – perfected God’s strength and power of Christ!</a:t>
            </a:r>
          </a:p>
          <a:p>
            <a:pPr lvl="1">
              <a:lnSpc>
                <a:spcPct val="94000"/>
              </a:lnSpc>
              <a:spcBef>
                <a:spcPts val="0"/>
              </a:spcBef>
            </a:pPr>
            <a:r>
              <a:rPr lang="en-US" sz="1800" b="1" i="1" dirty="0" smtClean="0"/>
              <a:t>Displayed</a:t>
            </a:r>
            <a:r>
              <a:rPr lang="en-US" sz="1800" dirty="0" smtClean="0"/>
              <a:t> God’s strength and </a:t>
            </a:r>
            <a:r>
              <a:rPr lang="en-US" sz="1800" b="1" i="1" dirty="0" smtClean="0"/>
              <a:t>authenticity </a:t>
            </a:r>
            <a:r>
              <a:rPr lang="en-US" sz="1800" dirty="0" smtClean="0"/>
              <a:t>of Paul’s </a:t>
            </a:r>
            <a:r>
              <a:rPr lang="en-US" sz="1800" b="1" i="1" dirty="0" smtClean="0"/>
              <a:t>apostleship</a:t>
            </a:r>
            <a:r>
              <a:rPr lang="en-US" sz="1800" dirty="0" smtClean="0"/>
              <a:t>.</a:t>
            </a:r>
          </a:p>
          <a:p>
            <a:pPr lvl="1">
              <a:lnSpc>
                <a:spcPct val="94000"/>
              </a:lnSpc>
              <a:spcBef>
                <a:spcPts val="0"/>
              </a:spcBef>
            </a:pPr>
            <a:r>
              <a:rPr lang="en-US" sz="1800" b="1" i="1" dirty="0" smtClean="0"/>
              <a:t>Transformed</a:t>
            </a:r>
            <a:r>
              <a:rPr lang="en-US" sz="1800" dirty="0" smtClean="0"/>
              <a:t> burden bearer through faith, humility, and trust!</a:t>
            </a:r>
          </a:p>
          <a:p>
            <a:pPr lvl="1">
              <a:lnSpc>
                <a:spcPct val="94000"/>
              </a:lnSpc>
              <a:spcBef>
                <a:spcPts val="0"/>
              </a:spcBef>
            </a:pPr>
            <a:r>
              <a:rPr lang="en-US" sz="1800" b="1" i="1" dirty="0" smtClean="0"/>
              <a:t>Exemplified</a:t>
            </a:r>
            <a:r>
              <a:rPr lang="en-US" sz="1800" dirty="0" smtClean="0"/>
              <a:t> Corinthians’ needed path:  Suffer shame in ousting haughty error.  Exalt truth!</a:t>
            </a:r>
            <a:endParaRPr lang="en-US" sz="1800" dirty="0"/>
          </a:p>
        </p:txBody>
      </p:sp>
    </p:spTree>
    <p:extLst>
      <p:ext uri="{BB962C8B-B14F-4D97-AF65-F5344CB8AC3E}">
        <p14:creationId xmlns:p14="http://schemas.microsoft.com/office/powerpoint/2010/main" val="8261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smtClean="0"/>
              <a:t>Who Appreciates Foolish Boasting?</a:t>
            </a:r>
            <a:endParaRPr lang="en-US" sz="4700" dirty="0"/>
          </a:p>
        </p:txBody>
      </p:sp>
      <p:sp>
        <p:nvSpPr>
          <p:cNvPr id="3" name="Content Placeholder 2"/>
          <p:cNvSpPr>
            <a:spLocks noGrp="1"/>
          </p:cNvSpPr>
          <p:nvPr>
            <p:ph idx="1"/>
          </p:nvPr>
        </p:nvSpPr>
        <p:spPr/>
        <p:txBody>
          <a:bodyPr/>
          <a:lstStyle/>
          <a:p>
            <a:pPr marL="0" lvl="0" indent="0">
              <a:spcBef>
                <a:spcPts val="200"/>
              </a:spcBef>
              <a:buNone/>
            </a:pPr>
            <a:r>
              <a:rPr lang="en-US" sz="2200" i="1" dirty="0" smtClean="0"/>
              <a:t>I </a:t>
            </a:r>
            <a:r>
              <a:rPr lang="en-US" sz="2200" i="1" dirty="0"/>
              <a:t>have become </a:t>
            </a:r>
            <a:r>
              <a:rPr lang="en-US" sz="2200" b="1" i="1" dirty="0"/>
              <a:t>a fool in boasting; </a:t>
            </a:r>
            <a:r>
              <a:rPr lang="en-US" sz="2200" b="1" i="1" u="sng" dirty="0"/>
              <a:t>you have compelled me</a:t>
            </a:r>
            <a:r>
              <a:rPr lang="en-US" sz="2200" i="1" dirty="0"/>
              <a:t>. For </a:t>
            </a:r>
            <a:r>
              <a:rPr lang="en-US" sz="2200" b="1" i="1" dirty="0"/>
              <a:t>I </a:t>
            </a:r>
            <a:r>
              <a:rPr lang="en-US" sz="2200" b="1" i="1" u="sng" dirty="0"/>
              <a:t>ought to have been commended</a:t>
            </a:r>
            <a:r>
              <a:rPr lang="en-US" sz="2200" b="1" i="1" dirty="0"/>
              <a:t> by you; for </a:t>
            </a:r>
            <a:r>
              <a:rPr lang="en-US" sz="2200" b="1" i="1" u="sng" dirty="0"/>
              <a:t>in nothing</a:t>
            </a:r>
            <a:r>
              <a:rPr lang="en-US" sz="2200" b="1" i="1" dirty="0"/>
              <a:t> was </a:t>
            </a:r>
            <a:r>
              <a:rPr lang="en-US" sz="2200" b="1" i="1" u="sng" dirty="0"/>
              <a:t>I behind the most eminent apostles</a:t>
            </a:r>
            <a:r>
              <a:rPr lang="en-US" sz="2200" b="1" i="1" dirty="0"/>
              <a:t>, though </a:t>
            </a:r>
            <a:r>
              <a:rPr lang="en-US" sz="2200" b="1" i="1" u="sng" dirty="0"/>
              <a:t>I am nothing</a:t>
            </a:r>
            <a:r>
              <a:rPr lang="en-US" sz="2200" i="1" dirty="0" smtClean="0"/>
              <a:t>.  Truly </a:t>
            </a:r>
            <a:r>
              <a:rPr lang="en-US" sz="2200" i="1" dirty="0"/>
              <a:t>the signs of an apostle were accomplished among you with all perseverance, in signs and wonders and mighty deeds</a:t>
            </a:r>
            <a:r>
              <a:rPr lang="en-US" sz="2200" i="1" dirty="0" smtClean="0"/>
              <a:t>. </a:t>
            </a:r>
            <a:r>
              <a:rPr lang="en-US" sz="2200" dirty="0" smtClean="0"/>
              <a:t>(</a:t>
            </a:r>
            <a:r>
              <a:rPr lang="en-US" sz="2200" b="1" dirty="0" smtClean="0">
                <a:solidFill>
                  <a:schemeClr val="accent1"/>
                </a:solidFill>
              </a:rPr>
              <a:t>12:11-12</a:t>
            </a:r>
            <a:r>
              <a:rPr lang="en-US" sz="2200" dirty="0" smtClean="0"/>
              <a:t>)</a:t>
            </a:r>
            <a:endParaRPr lang="en-US" sz="2200" dirty="0"/>
          </a:p>
          <a:p>
            <a:pPr marL="227013" lvl="0" indent="-227013">
              <a:spcBef>
                <a:spcPts val="200"/>
              </a:spcBef>
              <a:buFont typeface="+mj-lt"/>
              <a:buAutoNum type="arabicPeriod" startAt="8"/>
            </a:pPr>
            <a:r>
              <a:rPr lang="en-US" sz="2200" dirty="0" smtClean="0"/>
              <a:t>Why </a:t>
            </a:r>
            <a:r>
              <a:rPr lang="en-US" sz="2200" dirty="0"/>
              <a:t>was it foolish that Paul had to stoop to this level of boasting</a:t>
            </a:r>
            <a:r>
              <a:rPr lang="en-US" sz="2200" dirty="0" smtClean="0"/>
              <a:t>?</a:t>
            </a:r>
          </a:p>
          <a:p>
            <a:pPr>
              <a:spcBef>
                <a:spcPts val="200"/>
              </a:spcBef>
            </a:pPr>
            <a:r>
              <a:rPr lang="en-US" sz="2200" dirty="0" smtClean="0"/>
              <a:t>The Corinthians should have been </a:t>
            </a:r>
            <a:r>
              <a:rPr lang="en-US" sz="2200" b="1" i="1" dirty="0" smtClean="0"/>
              <a:t>first</a:t>
            </a:r>
            <a:r>
              <a:rPr lang="en-US" sz="2200" dirty="0" smtClean="0"/>
              <a:t> to </a:t>
            </a:r>
            <a:r>
              <a:rPr lang="en-US" sz="2200" b="1" i="1" dirty="0" smtClean="0"/>
              <a:t>defend</a:t>
            </a:r>
            <a:r>
              <a:rPr lang="en-US" sz="2200" dirty="0" smtClean="0"/>
              <a:t> Paul, not </a:t>
            </a:r>
            <a:r>
              <a:rPr lang="en-US" sz="2200" b="1" i="1" dirty="0" smtClean="0"/>
              <a:t>sympathize</a:t>
            </a:r>
            <a:r>
              <a:rPr lang="en-US" sz="2200" dirty="0" smtClean="0"/>
              <a:t> with false apostles, because they </a:t>
            </a:r>
            <a:r>
              <a:rPr lang="en-US" sz="2200" b="1" i="1" dirty="0" smtClean="0"/>
              <a:t>knew</a:t>
            </a:r>
            <a:r>
              <a:rPr lang="en-US" sz="2200" dirty="0" smtClean="0"/>
              <a:t> Paul! … Indicated their maturity!</a:t>
            </a:r>
          </a:p>
          <a:p>
            <a:pPr>
              <a:spcBef>
                <a:spcPts val="200"/>
              </a:spcBef>
            </a:pPr>
            <a:r>
              <a:rPr lang="en-US" sz="2200" dirty="0" smtClean="0"/>
              <a:t>Foolish to compare Paul </a:t>
            </a:r>
            <a:r>
              <a:rPr lang="en-US" sz="2200" b="1" i="1" dirty="0" smtClean="0"/>
              <a:t>directly</a:t>
            </a:r>
            <a:r>
              <a:rPr lang="en-US" sz="2200" dirty="0" smtClean="0"/>
              <a:t> to </a:t>
            </a:r>
            <a:r>
              <a:rPr lang="en-US" sz="2200" i="1" dirty="0" smtClean="0"/>
              <a:t>“most eminent apostles”</a:t>
            </a:r>
            <a:r>
              <a:rPr lang="en-US" sz="2200" dirty="0" smtClean="0"/>
              <a:t> - not inferior.</a:t>
            </a:r>
          </a:p>
          <a:p>
            <a:pPr>
              <a:spcBef>
                <a:spcPts val="200"/>
              </a:spcBef>
            </a:pPr>
            <a:r>
              <a:rPr lang="en-US" sz="2200" dirty="0" smtClean="0"/>
              <a:t>Standard, power, &amp; truth was God working through whom? </a:t>
            </a:r>
            <a:r>
              <a:rPr lang="en-US" sz="2200" i="1" dirty="0" smtClean="0"/>
              <a:t>“I am nothing.”</a:t>
            </a:r>
            <a:endParaRPr lang="en-US" sz="2200" dirty="0" smtClean="0"/>
          </a:p>
          <a:p>
            <a:pPr>
              <a:spcBef>
                <a:spcPts val="200"/>
              </a:spcBef>
            </a:pPr>
            <a:r>
              <a:rPr lang="en-US" sz="2200" b="1" i="1" u="sng" dirty="0" smtClean="0"/>
              <a:t>Already</a:t>
            </a:r>
            <a:r>
              <a:rPr lang="en-US" sz="2200" b="1" i="1" dirty="0" smtClean="0"/>
              <a:t> settled </a:t>
            </a:r>
            <a:r>
              <a:rPr lang="en-US" sz="2200" dirty="0" smtClean="0"/>
              <a:t>that with miraculous </a:t>
            </a:r>
            <a:r>
              <a:rPr lang="en-US" sz="2200" i="1" dirty="0" smtClean="0"/>
              <a:t>“signs of apostle”</a:t>
            </a:r>
            <a:r>
              <a:rPr lang="en-US" sz="2200" dirty="0" smtClean="0"/>
              <a:t> when with them.</a:t>
            </a:r>
            <a:endParaRPr lang="en-US" sz="2200" dirty="0"/>
          </a:p>
        </p:txBody>
      </p:sp>
    </p:spTree>
    <p:extLst>
      <p:ext uri="{BB962C8B-B14F-4D97-AF65-F5344CB8AC3E}">
        <p14:creationId xmlns:p14="http://schemas.microsoft.com/office/powerpoint/2010/main" val="12838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“Truly, the Signs of an Apostle”</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b="1" i="1" u="sng" dirty="0"/>
              <a:t>Truly</a:t>
            </a:r>
            <a:r>
              <a:rPr lang="en-US" b="1" i="1" dirty="0"/>
              <a:t> the </a:t>
            </a:r>
            <a:r>
              <a:rPr lang="en-US" b="1" i="1" u="sng" dirty="0"/>
              <a:t>signs</a:t>
            </a:r>
            <a:r>
              <a:rPr lang="en-US" b="1" i="1" dirty="0"/>
              <a:t> of an </a:t>
            </a:r>
            <a:r>
              <a:rPr lang="en-US" b="1" i="1" u="sng" dirty="0"/>
              <a:t>apostle</a:t>
            </a:r>
            <a:r>
              <a:rPr lang="en-US" b="1" i="1" dirty="0"/>
              <a:t> </a:t>
            </a:r>
            <a:r>
              <a:rPr lang="en-US" i="1" dirty="0"/>
              <a:t>were </a:t>
            </a:r>
            <a:r>
              <a:rPr lang="en-US" b="1" i="1" dirty="0"/>
              <a:t>accomplished among you with </a:t>
            </a:r>
            <a:r>
              <a:rPr lang="en-US" b="1" i="1" u="sng" dirty="0"/>
              <a:t>all perseverance</a:t>
            </a:r>
            <a:r>
              <a:rPr lang="en-US" i="1" dirty="0"/>
              <a:t>, in </a:t>
            </a:r>
            <a:r>
              <a:rPr lang="en-US" b="1" i="1" baseline="30000" dirty="0" smtClean="0">
                <a:solidFill>
                  <a:schemeClr val="accent1"/>
                </a:solidFill>
              </a:rPr>
              <a:t>1</a:t>
            </a:r>
            <a:r>
              <a:rPr lang="en-US" b="1" i="1" dirty="0" smtClean="0"/>
              <a:t>signs</a:t>
            </a:r>
            <a:r>
              <a:rPr lang="en-US" i="1" dirty="0" smtClean="0"/>
              <a:t> </a:t>
            </a:r>
            <a:r>
              <a:rPr lang="en-US" i="1" dirty="0"/>
              <a:t>and </a:t>
            </a:r>
            <a:r>
              <a:rPr lang="en-US" b="1" i="1" baseline="30000" dirty="0" smtClean="0">
                <a:solidFill>
                  <a:schemeClr val="accent1"/>
                </a:solidFill>
              </a:rPr>
              <a:t>2</a:t>
            </a:r>
            <a:r>
              <a:rPr lang="en-US" b="1" i="1" dirty="0" smtClean="0"/>
              <a:t>wonders</a:t>
            </a:r>
            <a:r>
              <a:rPr lang="en-US" i="1" dirty="0" smtClean="0"/>
              <a:t> </a:t>
            </a:r>
            <a:r>
              <a:rPr lang="en-US" i="1" dirty="0"/>
              <a:t>and </a:t>
            </a:r>
            <a:r>
              <a:rPr lang="en-US" b="1" i="1" baseline="30000" dirty="0" smtClean="0">
                <a:solidFill>
                  <a:schemeClr val="accent1"/>
                </a:solidFill>
              </a:rPr>
              <a:t>3</a:t>
            </a:r>
            <a:r>
              <a:rPr lang="en-US" b="1" i="1" dirty="0" smtClean="0"/>
              <a:t>mighty </a:t>
            </a:r>
            <a:r>
              <a:rPr lang="en-US" b="1" i="1" dirty="0"/>
              <a:t>deeds</a:t>
            </a:r>
            <a:r>
              <a:rPr lang="en-US" i="1" dirty="0"/>
              <a:t>. </a:t>
            </a:r>
            <a:r>
              <a:rPr lang="en-US" dirty="0" smtClean="0"/>
              <a:t>(</a:t>
            </a:r>
            <a:r>
              <a:rPr lang="en-US" b="1" dirty="0" smtClean="0">
                <a:solidFill>
                  <a:schemeClr val="accent1"/>
                </a:solidFill>
              </a:rPr>
              <a:t>12:12</a:t>
            </a:r>
            <a:r>
              <a:rPr lang="en-US" dirty="0" smtClean="0"/>
              <a:t>)</a:t>
            </a:r>
            <a:endParaRPr lang="en-US" dirty="0"/>
          </a:p>
          <a:p>
            <a:pPr marL="227013" lvl="0" indent="-227013">
              <a:lnSpc>
                <a:spcPct val="90000"/>
              </a:lnSpc>
              <a:spcBef>
                <a:spcPts val="0"/>
              </a:spcBef>
              <a:buFont typeface="+mj-lt"/>
              <a:buAutoNum type="arabicPeriod" startAt="9"/>
            </a:pPr>
            <a:r>
              <a:rPr lang="en-US" dirty="0" smtClean="0"/>
              <a:t>What </a:t>
            </a:r>
            <a:r>
              <a:rPr lang="en-US" dirty="0"/>
              <a:t>were and are the signs of a </a:t>
            </a:r>
            <a:r>
              <a:rPr lang="en-US" b="1" i="1" dirty="0"/>
              <a:t>true</a:t>
            </a:r>
            <a:r>
              <a:rPr lang="en-US" dirty="0"/>
              <a:t> apostle?  What could apostles do that no other 1</a:t>
            </a:r>
            <a:r>
              <a:rPr lang="en-US" baseline="30000" dirty="0"/>
              <a:t>st</a:t>
            </a:r>
            <a:r>
              <a:rPr lang="en-US" dirty="0"/>
              <a:t> century saint could do</a:t>
            </a:r>
            <a:r>
              <a:rPr lang="en-US" dirty="0" smtClean="0"/>
              <a:t>?</a:t>
            </a:r>
          </a:p>
          <a:p>
            <a:pPr lvl="0">
              <a:lnSpc>
                <a:spcPct val="90000"/>
              </a:lnSpc>
              <a:spcBef>
                <a:spcPts val="0"/>
              </a:spcBef>
            </a:pPr>
            <a:r>
              <a:rPr lang="en-US" dirty="0" smtClean="0"/>
              <a:t>Many 1</a:t>
            </a:r>
            <a:r>
              <a:rPr lang="en-US" baseline="30000" dirty="0" smtClean="0"/>
              <a:t>st</a:t>
            </a:r>
            <a:r>
              <a:rPr lang="en-US" dirty="0" smtClean="0"/>
              <a:t> century Christians could work miracles (</a:t>
            </a:r>
            <a:r>
              <a:rPr lang="en-US" b="1" dirty="0" smtClean="0">
                <a:solidFill>
                  <a:schemeClr val="accent1"/>
                </a:solidFill>
              </a:rPr>
              <a:t>I Cor. 12:4-11</a:t>
            </a:r>
            <a:r>
              <a:rPr lang="en-US" dirty="0" smtClean="0"/>
              <a:t>):  Word of wisdom, word of knowledge, miraculous faith, gift of healings, prophecy, discerning of spirits, tongues, interpretation of tongues. … But, they could </a:t>
            </a:r>
            <a:r>
              <a:rPr lang="en-US" b="1" i="1" dirty="0" smtClean="0"/>
              <a:t>not</a:t>
            </a:r>
            <a:r>
              <a:rPr lang="en-US" dirty="0" smtClean="0"/>
              <a:t> transfer the ability!</a:t>
            </a:r>
          </a:p>
          <a:p>
            <a:pPr lvl="0">
              <a:lnSpc>
                <a:spcPct val="90000"/>
              </a:lnSpc>
              <a:spcBef>
                <a:spcPts val="0"/>
              </a:spcBef>
            </a:pPr>
            <a:r>
              <a:rPr lang="en-US" dirty="0" smtClean="0"/>
              <a:t>Only </a:t>
            </a:r>
            <a:r>
              <a:rPr lang="en-US" b="1" i="1" dirty="0" smtClean="0"/>
              <a:t>apostles</a:t>
            </a:r>
            <a:r>
              <a:rPr lang="en-US" dirty="0" smtClean="0"/>
              <a:t> could </a:t>
            </a:r>
            <a:r>
              <a:rPr lang="en-US" b="1" i="1" dirty="0" smtClean="0"/>
              <a:t>bestow</a:t>
            </a:r>
            <a:r>
              <a:rPr lang="en-US" dirty="0" smtClean="0"/>
              <a:t> miraculous abilities through the </a:t>
            </a:r>
            <a:r>
              <a:rPr lang="en-US" i="1" dirty="0" smtClean="0"/>
              <a:t>“laying on of hands”</a:t>
            </a:r>
            <a:r>
              <a:rPr lang="en-US" dirty="0" smtClean="0"/>
              <a:t> (</a:t>
            </a:r>
            <a:r>
              <a:rPr lang="en-US" b="1" dirty="0" smtClean="0">
                <a:solidFill>
                  <a:schemeClr val="accent1"/>
                </a:solidFill>
              </a:rPr>
              <a:t>Acts </a:t>
            </a:r>
            <a:r>
              <a:rPr lang="en-US" b="1" dirty="0">
                <a:solidFill>
                  <a:schemeClr val="accent1"/>
                </a:solidFill>
              </a:rPr>
              <a:t>6:6-8; 8:14-18; 19:5-6; II </a:t>
            </a:r>
            <a:r>
              <a:rPr lang="en-US" b="1" dirty="0" smtClean="0">
                <a:solidFill>
                  <a:schemeClr val="accent1"/>
                </a:solidFill>
              </a:rPr>
              <a:t>Tim. 1:6; Rev. 2:2</a:t>
            </a:r>
            <a:r>
              <a:rPr lang="en-US" dirty="0" smtClean="0"/>
              <a:t>).</a:t>
            </a:r>
          </a:p>
          <a:p>
            <a:pPr lvl="0">
              <a:lnSpc>
                <a:spcPct val="90000"/>
              </a:lnSpc>
              <a:spcBef>
                <a:spcPts val="0"/>
              </a:spcBef>
            </a:pPr>
            <a:r>
              <a:rPr lang="en-US" dirty="0" smtClean="0"/>
              <a:t>Only </a:t>
            </a:r>
            <a:r>
              <a:rPr lang="en-US" b="1" i="1" dirty="0" smtClean="0"/>
              <a:t>apostles</a:t>
            </a:r>
            <a:r>
              <a:rPr lang="en-US" dirty="0" smtClean="0"/>
              <a:t> worked </a:t>
            </a:r>
            <a:r>
              <a:rPr lang="en-US" i="1" dirty="0" smtClean="0"/>
              <a:t>“</a:t>
            </a:r>
            <a:r>
              <a:rPr lang="en-US" b="1" i="1" dirty="0" smtClean="0"/>
              <a:t>unusual</a:t>
            </a:r>
            <a:r>
              <a:rPr lang="en-US" i="1" dirty="0" smtClean="0"/>
              <a:t> miracles”</a:t>
            </a:r>
            <a:r>
              <a:rPr lang="en-US" dirty="0" smtClean="0"/>
              <a:t> (</a:t>
            </a:r>
            <a:r>
              <a:rPr lang="en-US" b="1" dirty="0" smtClean="0">
                <a:solidFill>
                  <a:schemeClr val="accent1"/>
                </a:solidFill>
              </a:rPr>
              <a:t>Acts 5:12-15; 19:11-17</a:t>
            </a:r>
            <a:r>
              <a:rPr lang="en-US" dirty="0" smtClean="0"/>
              <a:t>).</a:t>
            </a:r>
          </a:p>
          <a:p>
            <a:pPr lvl="0">
              <a:lnSpc>
                <a:spcPct val="90000"/>
              </a:lnSpc>
              <a:spcBef>
                <a:spcPts val="0"/>
              </a:spcBef>
            </a:pPr>
            <a:r>
              <a:rPr lang="en-US" dirty="0" smtClean="0"/>
              <a:t>During age of miracles, God </a:t>
            </a:r>
            <a:r>
              <a:rPr lang="en-US" smtClean="0"/>
              <a:t>was very </a:t>
            </a:r>
            <a:r>
              <a:rPr lang="en-US" b="1" i="1" smtClean="0"/>
              <a:t>patient</a:t>
            </a:r>
            <a:r>
              <a:rPr lang="en-US" smtClean="0"/>
              <a:t> </a:t>
            </a:r>
            <a:r>
              <a:rPr lang="en-US" dirty="0" smtClean="0"/>
              <a:t>(</a:t>
            </a:r>
            <a:r>
              <a:rPr lang="en-US" b="1" smtClean="0">
                <a:solidFill>
                  <a:schemeClr val="accent1"/>
                </a:solidFill>
              </a:rPr>
              <a:t>Jdg. 6:36-40</a:t>
            </a:r>
            <a:r>
              <a:rPr lang="en-US" b="1" dirty="0" smtClean="0">
                <a:solidFill>
                  <a:schemeClr val="accent1"/>
                </a:solidFill>
              </a:rPr>
              <a:t>; 7:9-14</a:t>
            </a:r>
            <a:r>
              <a:rPr lang="en-US" dirty="0" smtClean="0"/>
              <a:t>).</a:t>
            </a:r>
            <a:endParaRPr lang="en-US" dirty="0"/>
          </a:p>
        </p:txBody>
      </p:sp>
    </p:spTree>
    <p:extLst>
      <p:ext uri="{BB962C8B-B14F-4D97-AF65-F5344CB8AC3E}">
        <p14:creationId xmlns:p14="http://schemas.microsoft.com/office/powerpoint/2010/main" val="4198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Edification or Destruction?</a:t>
            </a:r>
            <a:endParaRPr lang="en-US" dirty="0"/>
          </a:p>
        </p:txBody>
      </p:sp>
      <p:sp>
        <p:nvSpPr>
          <p:cNvPr id="5" name="Subtitle 4"/>
          <p:cNvSpPr>
            <a:spLocks noGrp="1"/>
          </p:cNvSpPr>
          <p:nvPr>
            <p:ph type="subTitle" idx="1"/>
          </p:nvPr>
        </p:nvSpPr>
        <p:spPr>
          <a:xfrm>
            <a:off x="762000" y="4614863"/>
            <a:ext cx="7543800" cy="742950"/>
          </a:xfrm>
        </p:spPr>
        <p:txBody>
          <a:bodyPr>
            <a:normAutofit fontScale="92500"/>
          </a:bodyPr>
          <a:lstStyle/>
          <a:p>
            <a:r>
              <a:rPr lang="en-US" b="1" dirty="0" smtClean="0">
                <a:latin typeface="Arial Black" panose="020B0A04020102020204" pitchFamily="34" charset="0"/>
              </a:rPr>
              <a:t>Lesson 19 – II Corinthians </a:t>
            </a:r>
            <a:r>
              <a:rPr lang="en-US" dirty="0" smtClean="0"/>
              <a:t>12:13-13:14</a:t>
            </a:r>
            <a:endParaRPr lang="en-US" b="1" dirty="0">
              <a:latin typeface="Arial Black" panose="020B0A04020102020204" pitchFamily="34" charset="0"/>
            </a:endParaRPr>
          </a:p>
        </p:txBody>
      </p:sp>
    </p:spTree>
    <p:extLst>
      <p:ext uri="{BB962C8B-B14F-4D97-AF65-F5344CB8AC3E}">
        <p14:creationId xmlns:p14="http://schemas.microsoft.com/office/powerpoint/2010/main" val="103998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Seeking Unnecessary Forgiveness</a:t>
            </a:r>
            <a:endParaRPr lang="en-US" dirty="0"/>
          </a:p>
        </p:txBody>
      </p:sp>
      <p:sp>
        <p:nvSpPr>
          <p:cNvPr id="3" name="Content Placeholder 2"/>
          <p:cNvSpPr>
            <a:spLocks noGrp="1"/>
          </p:cNvSpPr>
          <p:nvPr>
            <p:ph idx="1"/>
          </p:nvPr>
        </p:nvSpPr>
        <p:spPr/>
        <p:txBody>
          <a:bodyPr/>
          <a:lstStyle/>
          <a:p>
            <a:pPr marL="0" lvl="0" indent="0">
              <a:buNone/>
            </a:pPr>
            <a:r>
              <a:rPr lang="en-US" i="1" dirty="0"/>
              <a:t>For what is it in which you were </a:t>
            </a:r>
            <a:r>
              <a:rPr lang="en-US" b="1" i="1" dirty="0"/>
              <a:t>inferior to other churches, except that I myself was not burdensome to you? </a:t>
            </a:r>
            <a:r>
              <a:rPr lang="en-US" b="1" i="1" u="sng" dirty="0"/>
              <a:t>Forgive me this wrong!</a:t>
            </a:r>
            <a:r>
              <a:rPr lang="en-US" i="1" dirty="0"/>
              <a:t> </a:t>
            </a:r>
            <a:r>
              <a:rPr lang="en-US" dirty="0" smtClean="0"/>
              <a:t>(</a:t>
            </a:r>
            <a:r>
              <a:rPr lang="en-US" b="1" dirty="0" smtClean="0">
                <a:solidFill>
                  <a:schemeClr val="accent1"/>
                </a:solidFill>
              </a:rPr>
              <a:t>12:13</a:t>
            </a:r>
            <a:r>
              <a:rPr lang="en-US" dirty="0" smtClean="0"/>
              <a:t>)</a:t>
            </a:r>
            <a:endParaRPr lang="en-US" dirty="0"/>
          </a:p>
          <a:p>
            <a:pPr lvl="0"/>
            <a:r>
              <a:rPr lang="en-US" b="1" i="1" dirty="0" smtClean="0"/>
              <a:t>Revisit:</a:t>
            </a:r>
            <a:r>
              <a:rPr lang="en-US" dirty="0" smtClean="0"/>
              <a:t>  Apparently, Corinthians felt </a:t>
            </a:r>
            <a:r>
              <a:rPr lang="en-US" b="1" i="1" dirty="0" smtClean="0"/>
              <a:t>embarrassed</a:t>
            </a:r>
            <a:r>
              <a:rPr lang="en-US" dirty="0" smtClean="0"/>
              <a:t> or </a:t>
            </a:r>
            <a:r>
              <a:rPr lang="en-US" b="1" i="1" dirty="0" smtClean="0"/>
              <a:t>offended</a:t>
            </a:r>
            <a:r>
              <a:rPr lang="en-US" dirty="0" smtClean="0"/>
              <a:t> that Paul was unwilling to accept financial compensation from them.</a:t>
            </a:r>
          </a:p>
          <a:p>
            <a:pPr lvl="0"/>
            <a:r>
              <a:rPr lang="en-US" dirty="0" smtClean="0"/>
              <a:t>After Paul’s previous explanations of this choice (</a:t>
            </a:r>
            <a:r>
              <a:rPr lang="en-US" b="1" dirty="0" smtClean="0">
                <a:solidFill>
                  <a:schemeClr val="accent1"/>
                </a:solidFill>
              </a:rPr>
              <a:t>11:1-12:12</a:t>
            </a:r>
            <a:r>
              <a:rPr lang="en-US" dirty="0" smtClean="0"/>
              <a:t>), only </a:t>
            </a:r>
            <a:r>
              <a:rPr lang="en-US" b="1" i="1" dirty="0" smtClean="0"/>
              <a:t>unreasonable</a:t>
            </a:r>
            <a:r>
              <a:rPr lang="en-US" dirty="0" smtClean="0"/>
              <a:t>, </a:t>
            </a:r>
            <a:r>
              <a:rPr lang="en-US" b="1" i="1" dirty="0" smtClean="0"/>
              <a:t>difficult</a:t>
            </a:r>
            <a:r>
              <a:rPr lang="en-US" dirty="0" smtClean="0"/>
              <a:t> Corinthians would have clung to this offense.</a:t>
            </a:r>
          </a:p>
          <a:p>
            <a:pPr lvl="0"/>
            <a:r>
              <a:rPr lang="en-US" dirty="0" smtClean="0"/>
              <a:t>Paul </a:t>
            </a:r>
            <a:r>
              <a:rPr lang="en-US" b="1" i="1" dirty="0" smtClean="0"/>
              <a:t>concludes</a:t>
            </a:r>
            <a:r>
              <a:rPr lang="en-US" dirty="0" smtClean="0"/>
              <a:t> his defense by using </a:t>
            </a:r>
            <a:r>
              <a:rPr lang="en-US" b="1" i="1" dirty="0" smtClean="0"/>
              <a:t>sarcasm</a:t>
            </a:r>
            <a:r>
              <a:rPr lang="en-US" dirty="0" smtClean="0"/>
              <a:t> to shake off any </a:t>
            </a:r>
            <a:r>
              <a:rPr lang="en-US" b="1" i="1" dirty="0" smtClean="0"/>
              <a:t>lingering</a:t>
            </a:r>
            <a:r>
              <a:rPr lang="en-US" dirty="0" smtClean="0"/>
              <a:t> determination to hold this </a:t>
            </a:r>
            <a:r>
              <a:rPr lang="en-US" b="1" i="1" u="sng" dirty="0" smtClean="0"/>
              <a:t>1</a:t>
            </a:r>
            <a:r>
              <a:rPr lang="en-US" dirty="0" smtClean="0"/>
              <a:t> possible </a:t>
            </a:r>
            <a:r>
              <a:rPr lang="en-US" i="1" dirty="0" smtClean="0"/>
              <a:t>“wrong”</a:t>
            </a:r>
            <a:r>
              <a:rPr lang="en-US" dirty="0" smtClean="0"/>
              <a:t> against him.</a:t>
            </a:r>
          </a:p>
          <a:p>
            <a:pPr lvl="0"/>
            <a:r>
              <a:rPr lang="en-US" b="1" i="1" dirty="0" smtClean="0"/>
              <a:t>Compared</a:t>
            </a:r>
            <a:r>
              <a:rPr lang="en-US" dirty="0" smtClean="0"/>
              <a:t> to the </a:t>
            </a:r>
            <a:r>
              <a:rPr lang="en-US" b="1" i="1" dirty="0" smtClean="0"/>
              <a:t>abuse</a:t>
            </a:r>
            <a:r>
              <a:rPr lang="en-US" dirty="0" smtClean="0"/>
              <a:t> and </a:t>
            </a:r>
            <a:r>
              <a:rPr lang="en-US" b="1" i="1" dirty="0" smtClean="0"/>
              <a:t>mistreatment</a:t>
            </a:r>
            <a:r>
              <a:rPr lang="en-US" dirty="0" smtClean="0"/>
              <a:t> of the </a:t>
            </a:r>
            <a:r>
              <a:rPr lang="en-US" b="1" i="1" dirty="0" smtClean="0"/>
              <a:t>false</a:t>
            </a:r>
            <a:r>
              <a:rPr lang="en-US" dirty="0" smtClean="0"/>
              <a:t> apostles’, this should have been </a:t>
            </a:r>
            <a:r>
              <a:rPr lang="en-US" b="1" i="1" dirty="0" smtClean="0"/>
              <a:t>trivial</a:t>
            </a:r>
            <a:r>
              <a:rPr lang="en-US" dirty="0" smtClean="0"/>
              <a:t> and </a:t>
            </a:r>
            <a:r>
              <a:rPr lang="en-US" b="1" i="1" dirty="0" smtClean="0"/>
              <a:t>ridiculous</a:t>
            </a:r>
            <a:r>
              <a:rPr lang="en-US" dirty="0" smtClean="0"/>
              <a:t> to maintain (</a:t>
            </a:r>
            <a:r>
              <a:rPr lang="en-US" b="1" dirty="0" smtClean="0">
                <a:solidFill>
                  <a:schemeClr val="accent1"/>
                </a:solidFill>
              </a:rPr>
              <a:t>11:19-21</a:t>
            </a:r>
            <a:r>
              <a:rPr lang="en-US" dirty="0" smtClean="0"/>
              <a:t>).</a:t>
            </a:r>
            <a:endParaRPr lang="en-US" dirty="0"/>
          </a:p>
        </p:txBody>
      </p:sp>
    </p:spTree>
    <p:extLst>
      <p:ext uri="{BB962C8B-B14F-4D97-AF65-F5344CB8AC3E}">
        <p14:creationId xmlns:p14="http://schemas.microsoft.com/office/powerpoint/2010/main" val="38359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Confident … But Concerned</a:t>
            </a:r>
            <a:endParaRPr lang="en-US" dirty="0"/>
          </a:p>
        </p:txBody>
      </p:sp>
      <p:sp>
        <p:nvSpPr>
          <p:cNvPr id="3" name="Content Placeholder 2"/>
          <p:cNvSpPr>
            <a:spLocks noGrp="1"/>
          </p:cNvSpPr>
          <p:nvPr>
            <p:ph idx="1"/>
          </p:nvPr>
        </p:nvSpPr>
        <p:spPr/>
        <p:txBody>
          <a:bodyPr/>
          <a:lstStyle/>
          <a:p>
            <a:pPr marL="0" lvl="0" indent="0">
              <a:buNone/>
            </a:pPr>
            <a:r>
              <a:rPr lang="en-US" i="1" dirty="0" smtClean="0"/>
              <a:t>For </a:t>
            </a:r>
            <a:r>
              <a:rPr lang="en-US" i="1" dirty="0"/>
              <a:t>we are not writing any other things to you than what you read or understand. </a:t>
            </a:r>
            <a:r>
              <a:rPr lang="en-US" b="1" i="1" dirty="0"/>
              <a:t>Now </a:t>
            </a:r>
            <a:r>
              <a:rPr lang="en-US" b="1" i="1" u="sng" dirty="0"/>
              <a:t>I trust you will understand, even to the end</a:t>
            </a:r>
            <a:r>
              <a:rPr lang="en-US" b="1" i="1" dirty="0"/>
              <a:t> (as also you have understood us in part)</a:t>
            </a:r>
            <a:r>
              <a:rPr lang="en-US" i="1" dirty="0"/>
              <a:t>, </a:t>
            </a:r>
            <a:r>
              <a:rPr lang="en-US" b="1" i="1" dirty="0"/>
              <a:t>that we are your boast as </a:t>
            </a:r>
            <a:r>
              <a:rPr lang="en-US" b="1" i="1" u="sng" dirty="0" smtClean="0"/>
              <a:t>you </a:t>
            </a:r>
            <a:r>
              <a:rPr lang="en-US" b="1" i="1" u="sng" dirty="0"/>
              <a:t>also are ours</a:t>
            </a:r>
            <a:r>
              <a:rPr lang="en-US" b="1" i="1" dirty="0"/>
              <a:t>, in the day of the Lord Jesus</a:t>
            </a:r>
            <a:r>
              <a:rPr lang="en-US" i="1" dirty="0"/>
              <a:t>. </a:t>
            </a:r>
            <a:r>
              <a:rPr lang="en-US" dirty="0"/>
              <a:t>(</a:t>
            </a:r>
            <a:r>
              <a:rPr lang="en-US" b="1" dirty="0" smtClean="0">
                <a:solidFill>
                  <a:schemeClr val="accent1"/>
                </a:solidFill>
              </a:rPr>
              <a:t>1:13-14</a:t>
            </a:r>
            <a:r>
              <a:rPr lang="en-US" dirty="0" smtClean="0"/>
              <a:t>)</a:t>
            </a:r>
          </a:p>
          <a:p>
            <a:pPr>
              <a:buFont typeface="+mj-lt"/>
              <a:buAutoNum type="arabicPeriod" startAt="6"/>
            </a:pPr>
            <a:r>
              <a:rPr lang="en-US" dirty="0" smtClean="0"/>
              <a:t>How </a:t>
            </a:r>
            <a:r>
              <a:rPr lang="en-US" dirty="0"/>
              <a:t>could Paul have been confident in them, given the correction already delivered in </a:t>
            </a:r>
            <a:r>
              <a:rPr lang="en-US" b="1" dirty="0">
                <a:solidFill>
                  <a:schemeClr val="accent1"/>
                </a:solidFill>
              </a:rPr>
              <a:t>I Corinthians</a:t>
            </a:r>
            <a:r>
              <a:rPr lang="en-US" dirty="0">
                <a:solidFill>
                  <a:schemeClr val="accent1"/>
                </a:solidFill>
              </a:rPr>
              <a:t> </a:t>
            </a:r>
            <a:r>
              <a:rPr lang="en-US" dirty="0"/>
              <a:t>and that which was still to be delivered in </a:t>
            </a:r>
            <a:r>
              <a:rPr lang="en-US" b="1" dirty="0">
                <a:solidFill>
                  <a:schemeClr val="accent1"/>
                </a:solidFill>
              </a:rPr>
              <a:t>II Corinthians</a:t>
            </a:r>
            <a:r>
              <a:rPr lang="en-US" dirty="0" smtClean="0"/>
              <a:t>?</a:t>
            </a:r>
          </a:p>
          <a:p>
            <a:r>
              <a:rPr lang="en-US" dirty="0" smtClean="0"/>
              <a:t>Concerned they were being </a:t>
            </a:r>
            <a:r>
              <a:rPr lang="en-US" i="1" dirty="0" smtClean="0"/>
              <a:t>“deceived”</a:t>
            </a:r>
            <a:r>
              <a:rPr lang="en-US" dirty="0" smtClean="0"/>
              <a:t> by false teachers (</a:t>
            </a:r>
            <a:r>
              <a:rPr lang="en-US" b="1" dirty="0" smtClean="0">
                <a:solidFill>
                  <a:schemeClr val="accent1"/>
                </a:solidFill>
              </a:rPr>
              <a:t>11:3-4</a:t>
            </a:r>
            <a:r>
              <a:rPr lang="en-US" dirty="0" smtClean="0"/>
              <a:t>).</a:t>
            </a:r>
          </a:p>
          <a:p>
            <a:r>
              <a:rPr lang="en-US" dirty="0" smtClean="0"/>
              <a:t>Confident they would repent and persevere, if taught accurately.</a:t>
            </a:r>
          </a:p>
          <a:p>
            <a:r>
              <a:rPr lang="en-US" dirty="0" smtClean="0"/>
              <a:t>Similar to parent’s trust in child’s heart, despite foreseen pitfalls.</a:t>
            </a:r>
            <a:endParaRPr lang="en-US" dirty="0"/>
          </a:p>
        </p:txBody>
      </p:sp>
    </p:spTree>
    <p:extLst>
      <p:ext uri="{BB962C8B-B14F-4D97-AF65-F5344CB8AC3E}">
        <p14:creationId xmlns:p14="http://schemas.microsoft.com/office/powerpoint/2010/main" val="10562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Selfish Parents?</a:t>
            </a:r>
            <a:endParaRPr lang="en-US" dirty="0"/>
          </a:p>
        </p:txBody>
      </p:sp>
      <p:sp>
        <p:nvSpPr>
          <p:cNvPr id="3" name="Content Placeholder 2"/>
          <p:cNvSpPr>
            <a:spLocks noGrp="1"/>
          </p:cNvSpPr>
          <p:nvPr>
            <p:ph idx="1"/>
          </p:nvPr>
        </p:nvSpPr>
        <p:spPr/>
        <p:txBody>
          <a:bodyPr/>
          <a:lstStyle/>
          <a:p>
            <a:pPr marL="227013" lvl="0" indent="-227013">
              <a:lnSpc>
                <a:spcPct val="90000"/>
              </a:lnSpc>
              <a:spcBef>
                <a:spcPts val="0"/>
              </a:spcBef>
              <a:buFont typeface="+mj-lt"/>
              <a:buAutoNum type="arabicPeriod"/>
            </a:pPr>
            <a:r>
              <a:rPr lang="en-US" sz="2000" dirty="0"/>
              <a:t>How did the </a:t>
            </a:r>
            <a:r>
              <a:rPr lang="en-US" sz="2000" i="1" dirty="0"/>
              <a:t>“parent … children”</a:t>
            </a:r>
            <a:r>
              <a:rPr lang="en-US" sz="2000" dirty="0"/>
              <a:t> relationship relate to Paul’s responsibilities and actions toward the Corinthians?  How might it apply to our responsibilities and actions toward other adults</a:t>
            </a:r>
            <a:r>
              <a:rPr lang="en-US" sz="2000" dirty="0" smtClean="0"/>
              <a:t>?</a:t>
            </a:r>
          </a:p>
          <a:p>
            <a:pPr marL="0" lvl="0" indent="0">
              <a:lnSpc>
                <a:spcPct val="90000"/>
              </a:lnSpc>
              <a:spcBef>
                <a:spcPts val="0"/>
              </a:spcBef>
              <a:buNone/>
            </a:pPr>
            <a:r>
              <a:rPr lang="en-US" sz="2000" i="1" dirty="0"/>
              <a:t>Now </a:t>
            </a:r>
            <a:r>
              <a:rPr lang="en-US" sz="2000" b="1" i="1" dirty="0"/>
              <a:t>for the </a:t>
            </a:r>
            <a:r>
              <a:rPr lang="en-US" sz="2000" b="1" i="1" u="sng" dirty="0"/>
              <a:t>third</a:t>
            </a:r>
            <a:r>
              <a:rPr lang="en-US" sz="2000" b="1" i="1" dirty="0"/>
              <a:t> time I am </a:t>
            </a:r>
            <a:r>
              <a:rPr lang="en-US" sz="2000" b="1" i="1" u="sng" dirty="0"/>
              <a:t>ready</a:t>
            </a:r>
            <a:r>
              <a:rPr lang="en-US" sz="2000" b="1" i="1" dirty="0"/>
              <a:t> to come to you</a:t>
            </a:r>
            <a:r>
              <a:rPr lang="en-US" sz="2000" i="1" dirty="0"/>
              <a:t>. And </a:t>
            </a:r>
            <a:r>
              <a:rPr lang="en-US" sz="2000" b="1" i="1" dirty="0"/>
              <a:t>I will not be burdensome to you; for I do </a:t>
            </a:r>
            <a:r>
              <a:rPr lang="en-US" sz="2000" b="1" i="1" u="sng" dirty="0"/>
              <a:t>not</a:t>
            </a:r>
            <a:r>
              <a:rPr lang="en-US" sz="2000" b="1" i="1" dirty="0"/>
              <a:t> seek </a:t>
            </a:r>
            <a:r>
              <a:rPr lang="en-US" sz="2000" b="1" i="1" u="sng" dirty="0"/>
              <a:t>yours</a:t>
            </a:r>
            <a:r>
              <a:rPr lang="en-US" sz="2000" b="1" i="1" dirty="0"/>
              <a:t>, </a:t>
            </a:r>
            <a:r>
              <a:rPr lang="en-US" sz="2000" b="1" i="1" u="sng" dirty="0"/>
              <a:t>but you</a:t>
            </a:r>
            <a:r>
              <a:rPr lang="en-US" sz="2000" i="1" dirty="0"/>
              <a:t>. For the </a:t>
            </a:r>
            <a:r>
              <a:rPr lang="en-US" sz="2000" b="1" i="1" dirty="0"/>
              <a:t>children ought </a:t>
            </a:r>
            <a:r>
              <a:rPr lang="en-US" sz="2000" b="1" i="1" u="sng" dirty="0"/>
              <a:t>not</a:t>
            </a:r>
            <a:r>
              <a:rPr lang="en-US" sz="2000" b="1" i="1" dirty="0"/>
              <a:t> to lay up </a:t>
            </a:r>
            <a:r>
              <a:rPr lang="en-US" sz="2000" b="1" i="1" u="sng" dirty="0"/>
              <a:t>for the parents</a:t>
            </a:r>
            <a:r>
              <a:rPr lang="en-US" sz="2000" b="1" i="1" dirty="0"/>
              <a:t>, but the parents </a:t>
            </a:r>
            <a:r>
              <a:rPr lang="en-US" sz="2000" b="1" i="1" u="sng" dirty="0"/>
              <a:t>for the children</a:t>
            </a:r>
            <a:r>
              <a:rPr lang="en-US" sz="2000" i="1" dirty="0"/>
              <a:t>. </a:t>
            </a:r>
            <a:r>
              <a:rPr lang="en-US" sz="2000" dirty="0" smtClean="0"/>
              <a:t>(</a:t>
            </a:r>
            <a:r>
              <a:rPr lang="en-US" sz="2000" b="1" dirty="0" smtClean="0">
                <a:solidFill>
                  <a:schemeClr val="accent1"/>
                </a:solidFill>
              </a:rPr>
              <a:t>12:14</a:t>
            </a:r>
            <a:r>
              <a:rPr lang="en-US" sz="2000" dirty="0" smtClean="0"/>
              <a:t>)</a:t>
            </a:r>
            <a:endParaRPr lang="en-US" sz="2000" dirty="0"/>
          </a:p>
          <a:p>
            <a:pPr>
              <a:lnSpc>
                <a:spcPct val="90000"/>
              </a:lnSpc>
              <a:spcBef>
                <a:spcPts val="0"/>
              </a:spcBef>
            </a:pPr>
            <a:r>
              <a:rPr lang="en-US" sz="2000" dirty="0" smtClean="0"/>
              <a:t>Paul was the </a:t>
            </a:r>
            <a:r>
              <a:rPr lang="en-US" sz="2000" i="1" dirty="0" smtClean="0"/>
              <a:t>“parent”</a:t>
            </a:r>
            <a:r>
              <a:rPr lang="en-US" sz="2000" dirty="0" smtClean="0"/>
              <a:t> because he </a:t>
            </a:r>
            <a:r>
              <a:rPr lang="en-US" sz="2000" b="1" i="1" dirty="0" smtClean="0"/>
              <a:t>converted</a:t>
            </a:r>
            <a:r>
              <a:rPr lang="en-US" sz="2000" dirty="0" smtClean="0"/>
              <a:t> and </a:t>
            </a:r>
            <a:r>
              <a:rPr lang="en-US" sz="2000" b="1" i="1" dirty="0" smtClean="0"/>
              <a:t>loved</a:t>
            </a:r>
            <a:r>
              <a:rPr lang="en-US" sz="2000" dirty="0" smtClean="0"/>
              <a:t> them (</a:t>
            </a:r>
            <a:r>
              <a:rPr lang="en-US" sz="2000" b="1" dirty="0" smtClean="0">
                <a:solidFill>
                  <a:schemeClr val="accent1"/>
                </a:solidFill>
              </a:rPr>
              <a:t>I Cor. 4:15</a:t>
            </a:r>
            <a:r>
              <a:rPr lang="en-US" sz="2000" dirty="0" smtClean="0"/>
              <a:t>).</a:t>
            </a:r>
          </a:p>
          <a:p>
            <a:pPr>
              <a:lnSpc>
                <a:spcPct val="90000"/>
              </a:lnSpc>
              <a:spcBef>
                <a:spcPts val="0"/>
              </a:spcBef>
            </a:pPr>
            <a:r>
              <a:rPr lang="en-US" sz="2000" dirty="0" smtClean="0"/>
              <a:t>Paul </a:t>
            </a:r>
            <a:r>
              <a:rPr lang="en-US" sz="2000" b="1" i="1" dirty="0" smtClean="0"/>
              <a:t>insists</a:t>
            </a:r>
            <a:r>
              <a:rPr lang="en-US" sz="2000" dirty="0" smtClean="0"/>
              <a:t> on </a:t>
            </a:r>
            <a:r>
              <a:rPr lang="en-US" sz="2000" b="1" i="1" dirty="0" smtClean="0"/>
              <a:t>selflessly sacrificing</a:t>
            </a:r>
            <a:r>
              <a:rPr lang="en-US" sz="2000" dirty="0" smtClean="0"/>
              <a:t> himself </a:t>
            </a:r>
            <a:r>
              <a:rPr lang="en-US" sz="2000" b="1" i="1" dirty="0" smtClean="0"/>
              <a:t>for their benefit</a:t>
            </a:r>
            <a:r>
              <a:rPr lang="en-US" sz="2000" dirty="0" smtClean="0"/>
              <a:t>, not his own.</a:t>
            </a:r>
          </a:p>
          <a:p>
            <a:pPr>
              <a:lnSpc>
                <a:spcPct val="90000"/>
              </a:lnSpc>
              <a:spcBef>
                <a:spcPts val="0"/>
              </a:spcBef>
            </a:pPr>
            <a:r>
              <a:rPr lang="en-US" sz="2000" dirty="0" smtClean="0"/>
              <a:t>In defense of his choice, Paul uses an analogy they know and accept.</a:t>
            </a:r>
          </a:p>
          <a:p>
            <a:pPr>
              <a:lnSpc>
                <a:spcPct val="90000"/>
              </a:lnSpc>
              <a:spcBef>
                <a:spcPts val="0"/>
              </a:spcBef>
            </a:pPr>
            <a:r>
              <a:rPr lang="en-US" sz="2000" dirty="0" smtClean="0"/>
              <a:t>Parents have </a:t>
            </a:r>
            <a:r>
              <a:rPr lang="en-US" sz="2000" b="1" i="1" dirty="0" smtClean="0"/>
              <a:t>greater</a:t>
            </a:r>
            <a:r>
              <a:rPr lang="en-US" sz="2000" dirty="0" smtClean="0"/>
              <a:t> obligation </a:t>
            </a:r>
            <a:r>
              <a:rPr lang="en-US" sz="2000" b="1" i="1" dirty="0" smtClean="0"/>
              <a:t>first</a:t>
            </a:r>
            <a:r>
              <a:rPr lang="en-US" sz="2000" dirty="0" smtClean="0"/>
              <a:t> to children (</a:t>
            </a:r>
            <a:r>
              <a:rPr lang="en-US" sz="2000" b="1" dirty="0" smtClean="0">
                <a:solidFill>
                  <a:schemeClr val="accent1"/>
                </a:solidFill>
              </a:rPr>
              <a:t>Eph. 6:1-4</a:t>
            </a:r>
            <a:r>
              <a:rPr lang="en-US" sz="2000" dirty="0" smtClean="0"/>
              <a:t>). Why?</a:t>
            </a:r>
          </a:p>
          <a:p>
            <a:pPr>
              <a:lnSpc>
                <a:spcPct val="90000"/>
              </a:lnSpc>
              <a:spcBef>
                <a:spcPts val="0"/>
              </a:spcBef>
            </a:pPr>
            <a:r>
              <a:rPr lang="en-US" sz="2000" dirty="0" smtClean="0"/>
              <a:t>Greater ability, opportunity – obligation of strong to weak (</a:t>
            </a:r>
            <a:r>
              <a:rPr lang="en-US" sz="2000" b="1" dirty="0" smtClean="0">
                <a:solidFill>
                  <a:schemeClr val="accent1"/>
                </a:solidFill>
              </a:rPr>
              <a:t>8:7-15; Gal. 6:1-5; Mat. 25:14-23</a:t>
            </a:r>
            <a:r>
              <a:rPr lang="en-US" sz="2000" dirty="0" smtClean="0"/>
              <a:t>).</a:t>
            </a:r>
          </a:p>
          <a:p>
            <a:pPr>
              <a:lnSpc>
                <a:spcPct val="90000"/>
              </a:lnSpc>
              <a:spcBef>
                <a:spcPts val="0"/>
              </a:spcBef>
            </a:pPr>
            <a:r>
              <a:rPr lang="en-US" sz="2000" dirty="0" smtClean="0"/>
              <a:t>Are we </a:t>
            </a:r>
            <a:r>
              <a:rPr lang="en-US" sz="2000" b="1" i="1" dirty="0" smtClean="0"/>
              <a:t>abandoning</a:t>
            </a:r>
            <a:r>
              <a:rPr lang="en-US" sz="2000" dirty="0" smtClean="0"/>
              <a:t> our </a:t>
            </a:r>
            <a:r>
              <a:rPr lang="en-US" sz="2000" i="1" dirty="0" smtClean="0"/>
              <a:t>“children”</a:t>
            </a:r>
            <a:r>
              <a:rPr lang="en-US" sz="2000" dirty="0" smtClean="0"/>
              <a:t>?  Or, must they </a:t>
            </a:r>
            <a:r>
              <a:rPr lang="en-US" sz="2000" b="1" i="1" dirty="0" smtClean="0"/>
              <a:t>first</a:t>
            </a:r>
            <a:r>
              <a:rPr lang="en-US" sz="2000" dirty="0" smtClean="0"/>
              <a:t> serve us?</a:t>
            </a:r>
            <a:endParaRPr lang="en-US" sz="2000" dirty="0"/>
          </a:p>
          <a:p>
            <a:pPr>
              <a:lnSpc>
                <a:spcPct val="90000"/>
              </a:lnSpc>
              <a:spcBef>
                <a:spcPts val="0"/>
              </a:spcBef>
            </a:pPr>
            <a:r>
              <a:rPr lang="en-US" sz="2000" dirty="0" smtClean="0"/>
              <a:t>Or, our </a:t>
            </a:r>
            <a:r>
              <a:rPr lang="en-US" sz="2000" i="1" dirty="0" smtClean="0"/>
              <a:t>“children”</a:t>
            </a:r>
            <a:r>
              <a:rPr lang="en-US" sz="2000" dirty="0" smtClean="0"/>
              <a:t> </a:t>
            </a:r>
            <a:r>
              <a:rPr lang="en-US" sz="2000" b="1" i="1" dirty="0" smtClean="0"/>
              <a:t>exploiting</a:t>
            </a:r>
            <a:r>
              <a:rPr lang="en-US" sz="2000" dirty="0" smtClean="0"/>
              <a:t> us? …</a:t>
            </a:r>
            <a:endParaRPr lang="en-US" sz="2000" dirty="0"/>
          </a:p>
        </p:txBody>
      </p:sp>
    </p:spTree>
    <p:extLst>
      <p:ext uri="{BB962C8B-B14F-4D97-AF65-F5344CB8AC3E}">
        <p14:creationId xmlns:p14="http://schemas.microsoft.com/office/powerpoint/2010/main" val="35153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Opportunistic Children?</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200" i="1" dirty="0" smtClean="0"/>
              <a:t>And </a:t>
            </a:r>
            <a:r>
              <a:rPr lang="en-US" sz="2200" i="1" dirty="0"/>
              <a:t>I will very gladly spend and be spent for your souls; though </a:t>
            </a:r>
            <a:r>
              <a:rPr lang="en-US" sz="2200" b="1" i="1" dirty="0"/>
              <a:t>the more abundantly I love you, the </a:t>
            </a:r>
            <a:r>
              <a:rPr lang="en-US" sz="2200" b="1" i="1" u="sng" dirty="0"/>
              <a:t>less I am loved</a:t>
            </a:r>
            <a:r>
              <a:rPr lang="en-US" sz="2200" i="1" dirty="0" smtClean="0"/>
              <a:t>.  But </a:t>
            </a:r>
            <a:r>
              <a:rPr lang="en-US" sz="2200" b="1" i="1" dirty="0"/>
              <a:t>be that as it may, </a:t>
            </a:r>
            <a:r>
              <a:rPr lang="en-US" sz="2200" b="1" i="1" u="sng" dirty="0"/>
              <a:t>I did not burden you</a:t>
            </a:r>
            <a:r>
              <a:rPr lang="en-US" sz="2200" b="1" i="1" dirty="0"/>
              <a:t>. Nevertheless</a:t>
            </a:r>
            <a:r>
              <a:rPr lang="en-US" sz="2200" i="1" dirty="0"/>
              <a:t>, being crafty, </a:t>
            </a:r>
            <a:r>
              <a:rPr lang="en-US" sz="2200" b="1" i="1" dirty="0"/>
              <a:t>I caught </a:t>
            </a:r>
            <a:r>
              <a:rPr lang="en-US" sz="2200" b="1" i="1" u="sng" dirty="0"/>
              <a:t>you</a:t>
            </a:r>
            <a:r>
              <a:rPr lang="en-US" sz="2200" b="1" i="1" dirty="0"/>
              <a:t> </a:t>
            </a:r>
            <a:r>
              <a:rPr lang="en-US" sz="2200" i="1" dirty="0"/>
              <a:t>by cunning</a:t>
            </a:r>
            <a:r>
              <a:rPr lang="en-US" sz="2200" i="1" dirty="0" smtClean="0"/>
              <a:t>! </a:t>
            </a:r>
            <a:r>
              <a:rPr lang="en-US" sz="2200" dirty="0" smtClean="0"/>
              <a:t>(</a:t>
            </a:r>
            <a:r>
              <a:rPr lang="en-US" sz="2200" b="1" dirty="0" smtClean="0">
                <a:solidFill>
                  <a:schemeClr val="accent1"/>
                </a:solidFill>
              </a:rPr>
              <a:t>12:15-16</a:t>
            </a:r>
            <a:r>
              <a:rPr lang="en-US" sz="2200" dirty="0" smtClean="0"/>
              <a:t>)</a:t>
            </a:r>
            <a:endParaRPr lang="en-US" sz="2200" dirty="0"/>
          </a:p>
          <a:p>
            <a:pPr marL="227013" lvl="0" indent="-227013">
              <a:lnSpc>
                <a:spcPct val="90000"/>
              </a:lnSpc>
              <a:spcBef>
                <a:spcPts val="0"/>
              </a:spcBef>
              <a:buFont typeface="+mj-lt"/>
              <a:buAutoNum type="arabicPeriod" startAt="2"/>
            </a:pPr>
            <a:r>
              <a:rPr lang="en-US" sz="2200" dirty="0" smtClean="0"/>
              <a:t>How </a:t>
            </a:r>
            <a:r>
              <a:rPr lang="en-US" sz="2200" dirty="0"/>
              <a:t>can we distinguish between those, who </a:t>
            </a:r>
            <a:r>
              <a:rPr lang="en-US" sz="2200" i="1" dirty="0"/>
              <a:t>“love </a:t>
            </a:r>
            <a:r>
              <a:rPr lang="en-US" sz="2200" b="1" i="1" u="sng" dirty="0"/>
              <a:t>less</a:t>
            </a:r>
            <a:r>
              <a:rPr lang="en-US" sz="2200" i="1" dirty="0"/>
              <a:t> as more abundantly loved”</a:t>
            </a:r>
            <a:r>
              <a:rPr lang="en-US" sz="2200" dirty="0"/>
              <a:t>, and those, who </a:t>
            </a:r>
            <a:r>
              <a:rPr lang="en-US" sz="2200" i="1" dirty="0"/>
              <a:t>“love </a:t>
            </a:r>
            <a:r>
              <a:rPr lang="en-US" sz="2200" b="1" i="1" u="sng" dirty="0"/>
              <a:t>more</a:t>
            </a:r>
            <a:r>
              <a:rPr lang="en-US" sz="2200" i="1" dirty="0"/>
              <a:t> as more abundantly loved”</a:t>
            </a:r>
            <a:r>
              <a:rPr lang="en-US" sz="2200" dirty="0"/>
              <a:t>?  Based on Paul’s example, how should we respond to such people?</a:t>
            </a:r>
          </a:p>
          <a:p>
            <a:pPr>
              <a:lnSpc>
                <a:spcPct val="90000"/>
              </a:lnSpc>
              <a:spcBef>
                <a:spcPts val="0"/>
              </a:spcBef>
            </a:pPr>
            <a:r>
              <a:rPr lang="en-US" sz="2200" dirty="0" smtClean="0"/>
              <a:t>Godly saints </a:t>
            </a:r>
            <a:r>
              <a:rPr lang="en-US" sz="2200" b="1" i="1" u="sng" dirty="0" smtClean="0"/>
              <a:t>use</a:t>
            </a:r>
            <a:r>
              <a:rPr lang="en-US" sz="2200" b="1" i="1" dirty="0" smtClean="0"/>
              <a:t> love </a:t>
            </a:r>
            <a:r>
              <a:rPr lang="en-US" sz="2200" dirty="0" smtClean="0"/>
              <a:t>and </a:t>
            </a:r>
            <a:r>
              <a:rPr lang="en-US" sz="2200" b="1" i="1" dirty="0" smtClean="0"/>
              <a:t>mercy</a:t>
            </a:r>
            <a:r>
              <a:rPr lang="en-US" sz="2200" dirty="0" smtClean="0"/>
              <a:t> to </a:t>
            </a:r>
            <a:r>
              <a:rPr lang="en-US" sz="2200" b="1" i="1" dirty="0" smtClean="0"/>
              <a:t>repent</a:t>
            </a:r>
            <a:r>
              <a:rPr lang="en-US" sz="2200" dirty="0" smtClean="0"/>
              <a:t> and </a:t>
            </a:r>
            <a:r>
              <a:rPr lang="en-US" sz="2200" b="1" i="1" dirty="0" smtClean="0"/>
              <a:t>return love </a:t>
            </a:r>
            <a:r>
              <a:rPr lang="en-US" sz="2200" dirty="0" smtClean="0"/>
              <a:t>(</a:t>
            </a:r>
            <a:r>
              <a:rPr lang="en-US" sz="2200" b="1" dirty="0" smtClean="0">
                <a:solidFill>
                  <a:schemeClr val="accent1"/>
                </a:solidFill>
              </a:rPr>
              <a:t>I John 4:18</a:t>
            </a:r>
            <a:r>
              <a:rPr lang="en-US" sz="2200" dirty="0" smtClean="0"/>
              <a:t>).</a:t>
            </a:r>
          </a:p>
          <a:p>
            <a:pPr>
              <a:lnSpc>
                <a:spcPct val="90000"/>
              </a:lnSpc>
              <a:spcBef>
                <a:spcPts val="0"/>
              </a:spcBef>
            </a:pPr>
            <a:r>
              <a:rPr lang="en-US" sz="2200" b="1" i="1" dirty="0" smtClean="0"/>
              <a:t>Opportunistic</a:t>
            </a:r>
            <a:r>
              <a:rPr lang="en-US" sz="2200" dirty="0" smtClean="0"/>
              <a:t> children give as little as possible, push the envelope, and waste love and mercy selflessly on themselves – like the Corinthians did.</a:t>
            </a:r>
          </a:p>
          <a:p>
            <a:pPr>
              <a:lnSpc>
                <a:spcPct val="90000"/>
              </a:lnSpc>
              <a:spcBef>
                <a:spcPts val="0"/>
              </a:spcBef>
            </a:pPr>
            <a:r>
              <a:rPr lang="en-US" sz="2200" dirty="0" smtClean="0"/>
              <a:t>Corinthians </a:t>
            </a:r>
            <a:r>
              <a:rPr lang="en-US" sz="2200" b="1" i="1" dirty="0" smtClean="0"/>
              <a:t>misunderstood</a:t>
            </a:r>
            <a:r>
              <a:rPr lang="en-US" sz="2200" dirty="0" smtClean="0"/>
              <a:t> and </a:t>
            </a:r>
            <a:r>
              <a:rPr lang="en-US" sz="2200" b="1" i="1" dirty="0" smtClean="0"/>
              <a:t>exploited</a:t>
            </a:r>
            <a:r>
              <a:rPr lang="en-US" sz="2200" dirty="0" smtClean="0"/>
              <a:t> Paul’s meekness and patience.</a:t>
            </a:r>
          </a:p>
          <a:p>
            <a:pPr>
              <a:lnSpc>
                <a:spcPct val="90000"/>
              </a:lnSpc>
              <a:spcBef>
                <a:spcPts val="0"/>
              </a:spcBef>
            </a:pPr>
            <a:r>
              <a:rPr lang="en-US" sz="2200" dirty="0" smtClean="0"/>
              <a:t>Paul insisted on not being a burden, </a:t>
            </a:r>
            <a:r>
              <a:rPr lang="en-US" sz="2200" b="1" i="1" dirty="0" smtClean="0"/>
              <a:t>not</a:t>
            </a:r>
            <a:r>
              <a:rPr lang="en-US" sz="2200" dirty="0" smtClean="0"/>
              <a:t> because of meekness …</a:t>
            </a:r>
          </a:p>
          <a:p>
            <a:pPr>
              <a:lnSpc>
                <a:spcPct val="90000"/>
              </a:lnSpc>
              <a:spcBef>
                <a:spcPts val="0"/>
              </a:spcBef>
            </a:pPr>
            <a:r>
              <a:rPr lang="en-US" sz="2200" dirty="0" smtClean="0"/>
              <a:t>His refusal of support was a </a:t>
            </a:r>
            <a:r>
              <a:rPr lang="en-US" sz="2200" b="1" i="1" dirty="0" smtClean="0"/>
              <a:t>deliberate, planned</a:t>
            </a:r>
            <a:r>
              <a:rPr lang="en-US" sz="2200" dirty="0" smtClean="0"/>
              <a:t> move to </a:t>
            </a:r>
            <a:r>
              <a:rPr lang="en-US" sz="2200" b="1" i="1" dirty="0" smtClean="0"/>
              <a:t>expose</a:t>
            </a:r>
            <a:r>
              <a:rPr lang="en-US" sz="2200" dirty="0" smtClean="0"/>
              <a:t> (</a:t>
            </a:r>
            <a:r>
              <a:rPr lang="en-US" sz="2200" b="1" dirty="0" smtClean="0">
                <a:solidFill>
                  <a:schemeClr val="accent1"/>
                </a:solidFill>
              </a:rPr>
              <a:t>Eph. 5:11</a:t>
            </a:r>
            <a:r>
              <a:rPr lang="en-US" sz="2200" dirty="0" smtClean="0"/>
              <a:t>) the </a:t>
            </a:r>
            <a:r>
              <a:rPr lang="en-US" sz="2200" b="1" i="1" dirty="0" smtClean="0"/>
              <a:t>false apostles </a:t>
            </a:r>
            <a:r>
              <a:rPr lang="en-US" sz="2200" dirty="0" smtClean="0"/>
              <a:t>(</a:t>
            </a:r>
            <a:r>
              <a:rPr lang="en-US" sz="2200" b="1" dirty="0" smtClean="0">
                <a:solidFill>
                  <a:schemeClr val="accent1"/>
                </a:solidFill>
              </a:rPr>
              <a:t>11:6-12</a:t>
            </a:r>
            <a:r>
              <a:rPr lang="en-US" sz="2200" dirty="0" smtClean="0"/>
              <a:t>).</a:t>
            </a:r>
          </a:p>
        </p:txBody>
      </p:sp>
    </p:spTree>
    <p:extLst>
      <p:ext uri="{BB962C8B-B14F-4D97-AF65-F5344CB8AC3E}">
        <p14:creationId xmlns:p14="http://schemas.microsoft.com/office/powerpoint/2010/main" val="39139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Cunning Parent of Deceit?</a:t>
            </a:r>
            <a:endParaRPr lang="en-US" dirty="0"/>
          </a:p>
        </p:txBody>
      </p:sp>
      <p:sp>
        <p:nvSpPr>
          <p:cNvPr id="3" name="Content Placeholder 2"/>
          <p:cNvSpPr>
            <a:spLocks noGrp="1"/>
          </p:cNvSpPr>
          <p:nvPr>
            <p:ph idx="1"/>
          </p:nvPr>
        </p:nvSpPr>
        <p:spPr/>
        <p:txBody>
          <a:bodyPr/>
          <a:lstStyle/>
          <a:p>
            <a:pPr marL="0" indent="0">
              <a:lnSpc>
                <a:spcPct val="90000"/>
              </a:lnSpc>
              <a:buNone/>
            </a:pPr>
            <a:r>
              <a:rPr lang="en-US" sz="2300" i="1" dirty="0"/>
              <a:t>But be that as it may, I did not burden you. Nevertheless, </a:t>
            </a:r>
            <a:r>
              <a:rPr lang="en-US" sz="2300" b="1" i="1" dirty="0"/>
              <a:t>being </a:t>
            </a:r>
            <a:r>
              <a:rPr lang="en-US" sz="2300" b="1" i="1" u="sng" dirty="0"/>
              <a:t>crafty</a:t>
            </a:r>
            <a:r>
              <a:rPr lang="en-US" sz="2300" b="1" i="1" dirty="0"/>
              <a:t>, I </a:t>
            </a:r>
            <a:r>
              <a:rPr lang="en-US" sz="2300" b="1" i="1" u="sng" dirty="0"/>
              <a:t>caught you</a:t>
            </a:r>
            <a:r>
              <a:rPr lang="en-US" sz="2300" b="1" i="1" dirty="0"/>
              <a:t> by </a:t>
            </a:r>
            <a:r>
              <a:rPr lang="en-US" sz="2300" b="1" i="1" u="sng" dirty="0"/>
              <a:t>cunning</a:t>
            </a:r>
            <a:r>
              <a:rPr lang="en-US" sz="2300" b="1" i="1" dirty="0"/>
              <a:t>!</a:t>
            </a:r>
            <a:r>
              <a:rPr lang="en-US" sz="2300" i="1" dirty="0"/>
              <a:t> </a:t>
            </a:r>
            <a:r>
              <a:rPr lang="en-US" sz="2300" dirty="0"/>
              <a:t>(</a:t>
            </a:r>
            <a:r>
              <a:rPr lang="en-US" sz="2300" b="1" dirty="0">
                <a:solidFill>
                  <a:schemeClr val="accent1"/>
                </a:solidFill>
              </a:rPr>
              <a:t>12:15-16</a:t>
            </a:r>
            <a:r>
              <a:rPr lang="en-US" sz="2300" dirty="0" smtClean="0"/>
              <a:t>)</a:t>
            </a:r>
          </a:p>
          <a:p>
            <a:pPr marL="227013" lvl="0" indent="-227013">
              <a:lnSpc>
                <a:spcPct val="90000"/>
              </a:lnSpc>
              <a:buFont typeface="+mj-lt"/>
              <a:buAutoNum type="arabicPeriod" startAt="3"/>
            </a:pPr>
            <a:r>
              <a:rPr lang="en-US" sz="2300" dirty="0" smtClean="0"/>
              <a:t>What </a:t>
            </a:r>
            <a:r>
              <a:rPr lang="en-US" sz="2300" dirty="0"/>
              <a:t>is meant by the phrase, </a:t>
            </a:r>
            <a:r>
              <a:rPr lang="en-US" sz="2300" i="1" dirty="0"/>
              <a:t>“being crafty, I caught you buy cunning”</a:t>
            </a:r>
            <a:r>
              <a:rPr lang="en-US" sz="2300" dirty="0"/>
              <a:t>?  Had Paul been deceitful with the Corinthians?  Explain.  Lessons for us</a:t>
            </a:r>
            <a:r>
              <a:rPr lang="en-US" sz="2300" dirty="0" smtClean="0"/>
              <a:t>?</a:t>
            </a:r>
          </a:p>
          <a:p>
            <a:pPr>
              <a:lnSpc>
                <a:spcPct val="90000"/>
              </a:lnSpc>
              <a:spcBef>
                <a:spcPts val="0"/>
              </a:spcBef>
            </a:pPr>
            <a:r>
              <a:rPr lang="en-US" sz="2300" dirty="0" smtClean="0"/>
              <a:t>We </a:t>
            </a:r>
            <a:r>
              <a:rPr lang="en-US" sz="2300" b="1" i="1" dirty="0" smtClean="0"/>
              <a:t>are</a:t>
            </a:r>
            <a:r>
              <a:rPr lang="en-US" sz="2300" dirty="0" smtClean="0"/>
              <a:t> to be </a:t>
            </a:r>
            <a:r>
              <a:rPr lang="en-US" sz="2300" i="1" dirty="0" smtClean="0"/>
              <a:t>“</a:t>
            </a:r>
            <a:r>
              <a:rPr lang="en-US" sz="2300" b="1" i="1" u="sng" dirty="0" smtClean="0"/>
              <a:t>wise</a:t>
            </a:r>
            <a:r>
              <a:rPr lang="en-US" sz="2300" b="1" i="1" dirty="0" smtClean="0"/>
              <a:t> as serpents</a:t>
            </a:r>
            <a:r>
              <a:rPr lang="en-US" sz="2300" i="1" dirty="0" smtClean="0"/>
              <a:t>, </a:t>
            </a:r>
            <a:r>
              <a:rPr lang="en-US" sz="2300" b="1" i="1" u="sng" dirty="0" smtClean="0"/>
              <a:t>harmless</a:t>
            </a:r>
            <a:r>
              <a:rPr lang="en-US" sz="2300" b="1" i="1" dirty="0" smtClean="0"/>
              <a:t> as doves</a:t>
            </a:r>
            <a:r>
              <a:rPr lang="en-US" sz="2300" i="1" dirty="0" smtClean="0"/>
              <a:t>”</a:t>
            </a:r>
            <a:r>
              <a:rPr lang="en-US" sz="2300" dirty="0" smtClean="0"/>
              <a:t> (</a:t>
            </a:r>
            <a:r>
              <a:rPr lang="en-US" sz="2300" b="1" dirty="0" smtClean="0">
                <a:solidFill>
                  <a:schemeClr val="accent1"/>
                </a:solidFill>
              </a:rPr>
              <a:t>Matthew 10:16</a:t>
            </a:r>
            <a:r>
              <a:rPr lang="en-US" sz="2300" dirty="0" smtClean="0"/>
              <a:t>).</a:t>
            </a:r>
          </a:p>
          <a:p>
            <a:pPr>
              <a:lnSpc>
                <a:spcPct val="90000"/>
              </a:lnSpc>
              <a:spcBef>
                <a:spcPts val="0"/>
              </a:spcBef>
            </a:pPr>
            <a:r>
              <a:rPr lang="en-US" sz="2300" dirty="0" smtClean="0"/>
              <a:t>We are </a:t>
            </a:r>
            <a:r>
              <a:rPr lang="en-US" sz="2300" b="1" i="1" dirty="0" smtClean="0"/>
              <a:t>not</a:t>
            </a:r>
            <a:r>
              <a:rPr lang="en-US" sz="2300" dirty="0" smtClean="0"/>
              <a:t> to stick our </a:t>
            </a:r>
            <a:r>
              <a:rPr lang="en-US" sz="2300" b="1" i="1" u="sng" dirty="0" smtClean="0"/>
              <a:t>heads in the ground</a:t>
            </a:r>
            <a:r>
              <a:rPr lang="en-US" sz="2300" b="1" i="1" dirty="0" smtClean="0"/>
              <a:t> as an ostrich</a:t>
            </a:r>
            <a:r>
              <a:rPr lang="en-US" sz="2300" dirty="0" smtClean="0"/>
              <a:t>?</a:t>
            </a:r>
          </a:p>
          <a:p>
            <a:pPr>
              <a:lnSpc>
                <a:spcPct val="90000"/>
              </a:lnSpc>
            </a:pPr>
            <a:r>
              <a:rPr lang="en-US" sz="2300" b="1" i="1" dirty="0" smtClean="0"/>
              <a:t>But</a:t>
            </a:r>
            <a:r>
              <a:rPr lang="en-US" sz="2300" dirty="0" smtClean="0"/>
              <a:t>, </a:t>
            </a:r>
            <a:r>
              <a:rPr lang="en-US" sz="2300" i="1" dirty="0" smtClean="0"/>
              <a:t>“deceit”</a:t>
            </a:r>
            <a:r>
              <a:rPr lang="en-US" sz="2300" dirty="0" smtClean="0"/>
              <a:t> (Gr., </a:t>
            </a:r>
            <a:r>
              <a:rPr lang="en-US" sz="2300" b="1" i="1" dirty="0" err="1" smtClean="0">
                <a:solidFill>
                  <a:schemeClr val="accent1"/>
                </a:solidFill>
              </a:rPr>
              <a:t>dolos</a:t>
            </a:r>
            <a:r>
              <a:rPr lang="en-US" sz="2300" dirty="0" smtClean="0"/>
              <a:t>) is </a:t>
            </a:r>
            <a:r>
              <a:rPr lang="en-US" sz="2300" b="1" i="1" u="sng" dirty="0" smtClean="0"/>
              <a:t>always</a:t>
            </a:r>
            <a:r>
              <a:rPr lang="en-US" sz="2300" dirty="0" smtClean="0"/>
              <a:t> </a:t>
            </a:r>
            <a:r>
              <a:rPr lang="en-US" sz="2300" b="1" i="1" dirty="0" smtClean="0"/>
              <a:t>evil</a:t>
            </a:r>
            <a:r>
              <a:rPr lang="en-US" sz="2300" dirty="0" smtClean="0"/>
              <a:t> in NT (</a:t>
            </a:r>
            <a:r>
              <a:rPr lang="en-US" sz="2300" b="1" dirty="0" smtClean="0">
                <a:solidFill>
                  <a:schemeClr val="accent1"/>
                </a:solidFill>
              </a:rPr>
              <a:t>Mt.26:4; Ma.7:22; 14:1; John 1:47; Acts 13:10; Rom. 1:29; I The. 2:3; I Pet 2:1, 22; 3:10</a:t>
            </a:r>
            <a:r>
              <a:rPr lang="en-US" sz="2300" dirty="0" smtClean="0"/>
              <a:t>).</a:t>
            </a:r>
          </a:p>
          <a:p>
            <a:pPr>
              <a:lnSpc>
                <a:spcPct val="90000"/>
              </a:lnSpc>
            </a:pPr>
            <a:r>
              <a:rPr lang="en-US" sz="2300" dirty="0" smtClean="0"/>
              <a:t>Rhetorical satirical reference to </a:t>
            </a:r>
            <a:r>
              <a:rPr lang="en-US" sz="2300" b="1" i="1" dirty="0" smtClean="0"/>
              <a:t>charge</a:t>
            </a:r>
            <a:r>
              <a:rPr lang="en-US" sz="2300" dirty="0" smtClean="0"/>
              <a:t> of embezzlement, cheating (</a:t>
            </a:r>
            <a:r>
              <a:rPr lang="en-US" sz="2300" b="1" dirty="0" smtClean="0">
                <a:solidFill>
                  <a:schemeClr val="accent1"/>
                </a:solidFill>
              </a:rPr>
              <a:t>7:2</a:t>
            </a:r>
            <a:r>
              <a:rPr lang="en-US" sz="2300" dirty="0" smtClean="0"/>
              <a:t>).</a:t>
            </a:r>
          </a:p>
          <a:p>
            <a:pPr>
              <a:lnSpc>
                <a:spcPct val="90000"/>
              </a:lnSpc>
            </a:pPr>
            <a:r>
              <a:rPr lang="en-US" sz="2300" dirty="0" smtClean="0"/>
              <a:t>Surprise they were accusing </a:t>
            </a:r>
            <a:r>
              <a:rPr lang="en-US" sz="2300" b="1" i="1" dirty="0" smtClean="0"/>
              <a:t>him</a:t>
            </a:r>
            <a:r>
              <a:rPr lang="en-US" sz="2300" dirty="0" smtClean="0"/>
              <a:t> of cheating </a:t>
            </a:r>
            <a:r>
              <a:rPr lang="en-US" sz="2300" b="1" i="1" dirty="0" smtClean="0"/>
              <a:t>them</a:t>
            </a:r>
            <a:r>
              <a:rPr lang="en-US" sz="2300" dirty="0" smtClean="0"/>
              <a:t>, even though </a:t>
            </a:r>
            <a:r>
              <a:rPr lang="en-US" sz="2300" b="1" i="1" dirty="0" smtClean="0"/>
              <a:t>he</a:t>
            </a:r>
            <a:r>
              <a:rPr lang="en-US" sz="2300" dirty="0" smtClean="0"/>
              <a:t> was essentially, ironically robbed </a:t>
            </a:r>
            <a:r>
              <a:rPr lang="en-US" sz="2300" b="1" i="1" dirty="0" smtClean="0"/>
              <a:t>by</a:t>
            </a:r>
            <a:r>
              <a:rPr lang="en-US" sz="2300" dirty="0" smtClean="0"/>
              <a:t> </a:t>
            </a:r>
            <a:r>
              <a:rPr lang="en-US" sz="2300" b="1" i="1" dirty="0" smtClean="0"/>
              <a:t>them</a:t>
            </a:r>
            <a:r>
              <a:rPr lang="en-US" sz="2300" dirty="0" smtClean="0"/>
              <a:t>?</a:t>
            </a:r>
          </a:p>
        </p:txBody>
      </p:sp>
    </p:spTree>
    <p:extLst>
      <p:ext uri="{BB962C8B-B14F-4D97-AF65-F5344CB8AC3E}">
        <p14:creationId xmlns:p14="http://schemas.microsoft.com/office/powerpoint/2010/main" val="307315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a Defense?</a:t>
            </a:r>
            <a:endParaRPr lang="en-US"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sz="2200" b="1" i="1" dirty="0"/>
              <a:t>Did I take advantage of you </a:t>
            </a:r>
            <a:r>
              <a:rPr lang="en-US" sz="2200" i="1" dirty="0"/>
              <a:t>by any of those whom I sent to you</a:t>
            </a:r>
            <a:r>
              <a:rPr lang="en-US" sz="2200" i="1" dirty="0" smtClean="0"/>
              <a:t>?  I </a:t>
            </a:r>
            <a:r>
              <a:rPr lang="en-US" sz="2200" i="1" dirty="0"/>
              <a:t>urged Titus, and sent our brother with him. </a:t>
            </a:r>
            <a:r>
              <a:rPr lang="en-US" sz="2200" b="1" i="1" dirty="0"/>
              <a:t>Did Titus take advantage </a:t>
            </a:r>
            <a:r>
              <a:rPr lang="en-US" sz="2200" i="1" dirty="0"/>
              <a:t>of you? Did we not walk in the same spirit? Did we not walk in the same steps? </a:t>
            </a:r>
            <a:r>
              <a:rPr lang="en-US" sz="2200" i="1" dirty="0" smtClean="0"/>
              <a:t> Again</a:t>
            </a:r>
            <a:r>
              <a:rPr lang="en-US" sz="2200" i="1" dirty="0"/>
              <a:t>, </a:t>
            </a:r>
            <a:r>
              <a:rPr lang="en-US" sz="2200" b="1" i="1" dirty="0" smtClean="0"/>
              <a:t>do you think that we </a:t>
            </a:r>
            <a:r>
              <a:rPr lang="en-US" sz="2200" b="1" i="1" u="sng" dirty="0" smtClean="0"/>
              <a:t>excuse</a:t>
            </a:r>
            <a:r>
              <a:rPr lang="en-US" sz="2200" b="1" i="1" dirty="0" smtClean="0"/>
              <a:t> ourselves </a:t>
            </a:r>
            <a:r>
              <a:rPr lang="en-US" sz="2200" b="1" i="1" u="sng" dirty="0" smtClean="0"/>
              <a:t>to you</a:t>
            </a:r>
            <a:r>
              <a:rPr lang="en-US" sz="2200" i="1" dirty="0" smtClean="0"/>
              <a:t>? We speak </a:t>
            </a:r>
            <a:r>
              <a:rPr lang="en-US" sz="2200" b="1" i="1" dirty="0" smtClean="0"/>
              <a:t>before </a:t>
            </a:r>
            <a:r>
              <a:rPr lang="en-US" sz="2200" b="1" i="1" u="sng" dirty="0" smtClean="0"/>
              <a:t>God in Christ</a:t>
            </a:r>
            <a:r>
              <a:rPr lang="en-US" sz="2200" i="1" dirty="0" smtClean="0"/>
              <a:t>. But we do </a:t>
            </a:r>
            <a:r>
              <a:rPr lang="en-US" sz="2200" b="1" i="1" u="sng" dirty="0" smtClean="0"/>
              <a:t>all things</a:t>
            </a:r>
            <a:r>
              <a:rPr lang="en-US" sz="2200" b="1" i="1" dirty="0" smtClean="0"/>
              <a:t>, beloved, for </a:t>
            </a:r>
            <a:r>
              <a:rPr lang="en-US" sz="2200" b="1" i="1" u="sng" dirty="0" smtClean="0"/>
              <a:t>your edification</a:t>
            </a:r>
            <a:r>
              <a:rPr lang="en-US" sz="2200" i="1" dirty="0" smtClean="0"/>
              <a:t>.</a:t>
            </a:r>
            <a:r>
              <a:rPr lang="en-US" sz="2200" dirty="0" smtClean="0"/>
              <a:t> (</a:t>
            </a:r>
            <a:r>
              <a:rPr lang="en-US" sz="2200" b="1" dirty="0" smtClean="0">
                <a:solidFill>
                  <a:schemeClr val="accent1"/>
                </a:solidFill>
              </a:rPr>
              <a:t>12:17-19</a:t>
            </a:r>
            <a:r>
              <a:rPr lang="en-US" sz="2200" dirty="0" smtClean="0"/>
              <a:t>)</a:t>
            </a:r>
          </a:p>
          <a:p>
            <a:pPr>
              <a:lnSpc>
                <a:spcPct val="95000"/>
              </a:lnSpc>
              <a:spcBef>
                <a:spcPts val="0"/>
              </a:spcBef>
            </a:pPr>
            <a:r>
              <a:rPr lang="en-US" sz="2200" b="1" i="1" dirty="0" smtClean="0"/>
              <a:t>Answering</a:t>
            </a:r>
            <a:r>
              <a:rPr lang="en-US" sz="2200" dirty="0" smtClean="0"/>
              <a:t> charges of deceit &amp; abuse with </a:t>
            </a:r>
            <a:r>
              <a:rPr lang="en-US" sz="2200" b="1" i="1" dirty="0" smtClean="0"/>
              <a:t>rhetorical</a:t>
            </a:r>
            <a:r>
              <a:rPr lang="en-US" sz="2200" dirty="0" smtClean="0"/>
              <a:t> reflection (</a:t>
            </a:r>
            <a:r>
              <a:rPr lang="en-US" sz="2200" b="1" dirty="0" smtClean="0">
                <a:solidFill>
                  <a:schemeClr val="accent1"/>
                </a:solidFill>
              </a:rPr>
              <a:t>7:2;1:19</a:t>
            </a:r>
            <a:r>
              <a:rPr lang="en-US" sz="2200" dirty="0" smtClean="0"/>
              <a:t>).</a:t>
            </a:r>
          </a:p>
          <a:p>
            <a:pPr marL="227013" lvl="0" indent="-227013">
              <a:lnSpc>
                <a:spcPct val="95000"/>
              </a:lnSpc>
              <a:spcBef>
                <a:spcPts val="0"/>
              </a:spcBef>
              <a:buFont typeface="+mj-lt"/>
              <a:buAutoNum type="arabicPeriod" startAt="4"/>
            </a:pPr>
            <a:r>
              <a:rPr lang="en-US" sz="2200" dirty="0" smtClean="0"/>
              <a:t>How </a:t>
            </a:r>
            <a:r>
              <a:rPr lang="en-US" sz="2200" dirty="0"/>
              <a:t>would </a:t>
            </a:r>
            <a:r>
              <a:rPr lang="en-US" sz="2200" i="1" dirty="0"/>
              <a:t>“excusing ourselves”</a:t>
            </a:r>
            <a:r>
              <a:rPr lang="en-US" sz="2200" dirty="0"/>
              <a:t> be different than what Paul had been doing?  Was he not excusing himself?  Explain.</a:t>
            </a:r>
          </a:p>
          <a:p>
            <a:pPr>
              <a:lnSpc>
                <a:spcPct val="95000"/>
              </a:lnSpc>
              <a:spcBef>
                <a:spcPts val="0"/>
              </a:spcBef>
            </a:pPr>
            <a:r>
              <a:rPr lang="en-US" sz="2200" dirty="0" smtClean="0"/>
              <a:t>Refers to </a:t>
            </a:r>
            <a:r>
              <a:rPr lang="en-US" sz="2200" b="1" i="1" dirty="0" smtClean="0"/>
              <a:t>motive</a:t>
            </a:r>
            <a:r>
              <a:rPr lang="en-US" sz="2200" dirty="0" smtClean="0"/>
              <a:t> and </a:t>
            </a:r>
            <a:r>
              <a:rPr lang="en-US" sz="2200" b="1" i="1" dirty="0" smtClean="0"/>
              <a:t>authority</a:t>
            </a:r>
            <a:r>
              <a:rPr lang="en-US" sz="2200" dirty="0" smtClean="0"/>
              <a:t>:</a:t>
            </a:r>
          </a:p>
          <a:p>
            <a:pPr lvl="1">
              <a:lnSpc>
                <a:spcPct val="95000"/>
              </a:lnSpc>
              <a:spcBef>
                <a:spcPts val="0"/>
              </a:spcBef>
            </a:pPr>
            <a:r>
              <a:rPr lang="en-US" dirty="0" smtClean="0"/>
              <a:t>Paul was </a:t>
            </a:r>
            <a:r>
              <a:rPr lang="en-US" b="1" i="1" dirty="0" smtClean="0"/>
              <a:t>not</a:t>
            </a:r>
            <a:r>
              <a:rPr lang="en-US" dirty="0" smtClean="0"/>
              <a:t> answering a </a:t>
            </a:r>
            <a:r>
              <a:rPr lang="en-US" b="1" i="1" u="sng" dirty="0" smtClean="0"/>
              <a:t>summons</a:t>
            </a:r>
            <a:r>
              <a:rPr lang="en-US" dirty="0" smtClean="0"/>
              <a:t>, </a:t>
            </a:r>
            <a:r>
              <a:rPr lang="en-US" b="1" i="1" dirty="0" smtClean="0"/>
              <a:t>called on the carpet </a:t>
            </a:r>
            <a:r>
              <a:rPr lang="en-US" dirty="0" smtClean="0"/>
              <a:t>by Corinthians.</a:t>
            </a:r>
          </a:p>
          <a:p>
            <a:pPr lvl="1">
              <a:lnSpc>
                <a:spcPct val="95000"/>
              </a:lnSpc>
              <a:spcBef>
                <a:spcPts val="0"/>
              </a:spcBef>
            </a:pPr>
            <a:r>
              <a:rPr lang="en-US" dirty="0" smtClean="0"/>
              <a:t>Paul was defending himself </a:t>
            </a:r>
            <a:r>
              <a:rPr lang="en-US" b="1" i="1" dirty="0" smtClean="0"/>
              <a:t>for Christ’s authority </a:t>
            </a:r>
            <a:r>
              <a:rPr lang="en-US" dirty="0" smtClean="0"/>
              <a:t>– for the Corinthians!</a:t>
            </a:r>
          </a:p>
          <a:p>
            <a:pPr lvl="1">
              <a:lnSpc>
                <a:spcPct val="95000"/>
              </a:lnSpc>
              <a:spcBef>
                <a:spcPts val="0"/>
              </a:spcBef>
            </a:pPr>
            <a:r>
              <a:rPr lang="en-US" dirty="0" smtClean="0"/>
              <a:t>Epistle of </a:t>
            </a:r>
            <a:r>
              <a:rPr lang="en-US" b="1" dirty="0" smtClean="0">
                <a:solidFill>
                  <a:schemeClr val="accent1"/>
                </a:solidFill>
              </a:rPr>
              <a:t>II Corinthians </a:t>
            </a:r>
            <a:r>
              <a:rPr lang="en-US" dirty="0" smtClean="0"/>
              <a:t>was written </a:t>
            </a:r>
            <a:r>
              <a:rPr lang="en-US" b="1" i="1" dirty="0" smtClean="0"/>
              <a:t>entirely</a:t>
            </a:r>
            <a:r>
              <a:rPr lang="en-US" dirty="0" smtClean="0"/>
              <a:t> for </a:t>
            </a:r>
            <a:r>
              <a:rPr lang="en-US" b="1" i="1" dirty="0" smtClean="0"/>
              <a:t>their benefit </a:t>
            </a:r>
            <a:r>
              <a:rPr lang="en-US" dirty="0" smtClean="0"/>
              <a:t>– not his!</a:t>
            </a:r>
          </a:p>
        </p:txBody>
      </p:sp>
    </p:spTree>
    <p:extLst>
      <p:ext uri="{BB962C8B-B14F-4D97-AF65-F5344CB8AC3E}">
        <p14:creationId xmlns:p14="http://schemas.microsoft.com/office/powerpoint/2010/main" val="24823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Fear of Obstinate Sin</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300" b="1" i="1" dirty="0" smtClean="0"/>
              <a:t>For </a:t>
            </a:r>
            <a:r>
              <a:rPr lang="en-US" sz="2300" b="1" i="1" u="sng" dirty="0"/>
              <a:t>I fear</a:t>
            </a:r>
            <a:r>
              <a:rPr lang="en-US" sz="2300" b="1" i="1" dirty="0"/>
              <a:t> lest, when I come, I shall </a:t>
            </a:r>
            <a:r>
              <a:rPr lang="en-US" sz="2300" b="1" i="1" u="sng" dirty="0"/>
              <a:t>not find you such as I wish</a:t>
            </a:r>
            <a:r>
              <a:rPr lang="en-US" sz="2300" b="1" i="1" dirty="0"/>
              <a:t>, and that </a:t>
            </a:r>
            <a:r>
              <a:rPr lang="en-US" sz="2300" b="1" i="1" u="sng" dirty="0"/>
              <a:t>I shall be found</a:t>
            </a:r>
            <a:r>
              <a:rPr lang="en-US" sz="2300" b="1" i="1" dirty="0"/>
              <a:t> by you such as </a:t>
            </a:r>
            <a:r>
              <a:rPr lang="en-US" sz="2300" b="1" i="1" u="sng" dirty="0"/>
              <a:t>you do not wish</a:t>
            </a:r>
            <a:r>
              <a:rPr lang="en-US" sz="2300" i="1" dirty="0"/>
              <a:t>; lest there be </a:t>
            </a:r>
            <a:r>
              <a:rPr lang="en-US" sz="2300" b="1" i="1" baseline="30000" dirty="0" smtClean="0">
                <a:solidFill>
                  <a:schemeClr val="accent1"/>
                </a:solidFill>
              </a:rPr>
              <a:t>1</a:t>
            </a:r>
            <a:r>
              <a:rPr lang="en-US" sz="2300" b="1" i="1" dirty="0" smtClean="0"/>
              <a:t>contentions</a:t>
            </a:r>
            <a:r>
              <a:rPr lang="en-US" sz="2300" i="1" dirty="0"/>
              <a:t>, </a:t>
            </a:r>
            <a:r>
              <a:rPr lang="en-US" sz="2300" b="1" i="1" baseline="30000" dirty="0" smtClean="0">
                <a:solidFill>
                  <a:schemeClr val="accent1"/>
                </a:solidFill>
              </a:rPr>
              <a:t>2</a:t>
            </a:r>
            <a:r>
              <a:rPr lang="en-US" sz="2300" b="1" i="1" dirty="0" smtClean="0"/>
              <a:t>jealousies</a:t>
            </a:r>
            <a:r>
              <a:rPr lang="en-US" sz="2300" i="1" dirty="0"/>
              <a:t>, </a:t>
            </a:r>
            <a:r>
              <a:rPr lang="en-US" sz="2300" b="1" i="1" baseline="30000" dirty="0" smtClean="0">
                <a:solidFill>
                  <a:schemeClr val="accent1"/>
                </a:solidFill>
              </a:rPr>
              <a:t>3</a:t>
            </a:r>
            <a:r>
              <a:rPr lang="en-US" sz="2300" b="1" i="1" dirty="0" smtClean="0"/>
              <a:t>outbursts </a:t>
            </a:r>
            <a:r>
              <a:rPr lang="en-US" sz="2300" b="1" i="1" dirty="0"/>
              <a:t>of wrath</a:t>
            </a:r>
            <a:r>
              <a:rPr lang="en-US" sz="2300" i="1" dirty="0"/>
              <a:t>, </a:t>
            </a:r>
            <a:r>
              <a:rPr lang="en-US" sz="2300" b="1" i="1" baseline="30000" dirty="0" smtClean="0">
                <a:solidFill>
                  <a:schemeClr val="accent1"/>
                </a:solidFill>
              </a:rPr>
              <a:t>4</a:t>
            </a:r>
            <a:r>
              <a:rPr lang="en-US" sz="2300" b="1" i="1" dirty="0" smtClean="0"/>
              <a:t>selfish </a:t>
            </a:r>
            <a:r>
              <a:rPr lang="en-US" sz="2300" b="1" i="1" dirty="0"/>
              <a:t>ambitions</a:t>
            </a:r>
            <a:r>
              <a:rPr lang="en-US" sz="2300" i="1" dirty="0"/>
              <a:t>, </a:t>
            </a:r>
            <a:r>
              <a:rPr lang="en-US" sz="2300" b="1" i="1" baseline="30000" dirty="0" smtClean="0">
                <a:solidFill>
                  <a:schemeClr val="accent1"/>
                </a:solidFill>
              </a:rPr>
              <a:t>5</a:t>
            </a:r>
            <a:r>
              <a:rPr lang="en-US" sz="2300" b="1" i="1" dirty="0" smtClean="0"/>
              <a:t>backbitings</a:t>
            </a:r>
            <a:r>
              <a:rPr lang="en-US" sz="2300" i="1" dirty="0"/>
              <a:t>, </a:t>
            </a:r>
            <a:r>
              <a:rPr lang="en-US" sz="2300" b="1" i="1" baseline="30000" dirty="0" smtClean="0">
                <a:solidFill>
                  <a:schemeClr val="accent1"/>
                </a:solidFill>
              </a:rPr>
              <a:t>6</a:t>
            </a:r>
            <a:r>
              <a:rPr lang="en-US" sz="2300" b="1" i="1" dirty="0" smtClean="0"/>
              <a:t>whisperings</a:t>
            </a:r>
            <a:r>
              <a:rPr lang="en-US" sz="2300" i="1" dirty="0"/>
              <a:t>, </a:t>
            </a:r>
            <a:r>
              <a:rPr lang="en-US" sz="2300" b="1" i="1" baseline="30000" dirty="0" smtClean="0">
                <a:solidFill>
                  <a:schemeClr val="accent1"/>
                </a:solidFill>
              </a:rPr>
              <a:t>7</a:t>
            </a:r>
            <a:r>
              <a:rPr lang="en-US" sz="2300" b="1" i="1" dirty="0" smtClean="0"/>
              <a:t>conceits</a:t>
            </a:r>
            <a:r>
              <a:rPr lang="en-US" sz="2300" i="1" dirty="0"/>
              <a:t>, </a:t>
            </a:r>
            <a:r>
              <a:rPr lang="en-US" sz="2300" b="1" i="1" baseline="30000" dirty="0" smtClean="0">
                <a:solidFill>
                  <a:schemeClr val="accent1"/>
                </a:solidFill>
              </a:rPr>
              <a:t>8</a:t>
            </a:r>
            <a:r>
              <a:rPr lang="en-US" sz="2300" b="1" i="1" dirty="0" smtClean="0"/>
              <a:t>tumults</a:t>
            </a:r>
            <a:r>
              <a:rPr lang="en-US" sz="2300" i="1" dirty="0" smtClean="0"/>
              <a:t>; lest</a:t>
            </a:r>
            <a:r>
              <a:rPr lang="en-US" sz="2300" i="1" dirty="0"/>
              <a:t>, when I come again, </a:t>
            </a:r>
            <a:r>
              <a:rPr lang="en-US" sz="2300" b="1" i="1" dirty="0"/>
              <a:t>my </a:t>
            </a:r>
            <a:r>
              <a:rPr lang="en-US" sz="2300" b="1" i="1" u="sng" dirty="0"/>
              <a:t>God will humble me among you</a:t>
            </a:r>
            <a:r>
              <a:rPr lang="en-US" sz="2300" i="1" dirty="0"/>
              <a:t>, and </a:t>
            </a:r>
            <a:r>
              <a:rPr lang="en-US" sz="2300" b="1" i="1" dirty="0"/>
              <a:t>I shall mourn for many who have sinned </a:t>
            </a:r>
            <a:r>
              <a:rPr lang="en-US" sz="2300" b="1" i="1" u="sng" dirty="0"/>
              <a:t>before</a:t>
            </a:r>
            <a:r>
              <a:rPr lang="en-US" sz="2300" b="1" i="1" dirty="0"/>
              <a:t> </a:t>
            </a:r>
            <a:r>
              <a:rPr lang="en-US" sz="2300" i="1" dirty="0"/>
              <a:t>and have </a:t>
            </a:r>
            <a:r>
              <a:rPr lang="en-US" sz="2300" b="1" i="1" u="sng" dirty="0"/>
              <a:t>not repented</a:t>
            </a:r>
            <a:r>
              <a:rPr lang="en-US" sz="2300" b="1" i="1" dirty="0"/>
              <a:t> of the </a:t>
            </a:r>
            <a:r>
              <a:rPr lang="en-US" sz="2300" b="1" i="1" baseline="30000" dirty="0" smtClean="0">
                <a:solidFill>
                  <a:schemeClr val="accent1"/>
                </a:solidFill>
              </a:rPr>
              <a:t>1</a:t>
            </a:r>
            <a:r>
              <a:rPr lang="en-US" sz="2300" b="1" i="1" dirty="0" smtClean="0"/>
              <a:t>uncleanness</a:t>
            </a:r>
            <a:r>
              <a:rPr lang="en-US" sz="2300" b="1" i="1" dirty="0"/>
              <a:t>, </a:t>
            </a:r>
            <a:r>
              <a:rPr lang="en-US" sz="2300" b="1" i="1" baseline="30000" dirty="0" smtClean="0">
                <a:solidFill>
                  <a:schemeClr val="accent1"/>
                </a:solidFill>
              </a:rPr>
              <a:t>2</a:t>
            </a:r>
            <a:r>
              <a:rPr lang="en-US" sz="2300" b="1" i="1" dirty="0" smtClean="0"/>
              <a:t>fornication</a:t>
            </a:r>
            <a:r>
              <a:rPr lang="en-US" sz="2300" b="1" i="1" dirty="0"/>
              <a:t>, and </a:t>
            </a:r>
            <a:r>
              <a:rPr lang="en-US" sz="2300" b="1" i="1" baseline="30000" dirty="0" smtClean="0">
                <a:solidFill>
                  <a:schemeClr val="accent1"/>
                </a:solidFill>
              </a:rPr>
              <a:t>3</a:t>
            </a:r>
            <a:r>
              <a:rPr lang="en-US" sz="2300" b="1" i="1" dirty="0" smtClean="0"/>
              <a:t>lewdness </a:t>
            </a:r>
            <a:r>
              <a:rPr lang="en-US" sz="2300" b="1" i="1" dirty="0"/>
              <a:t>which they have practiced</a:t>
            </a:r>
            <a:r>
              <a:rPr lang="en-US" sz="2300" i="1" dirty="0"/>
              <a:t>. </a:t>
            </a:r>
            <a:r>
              <a:rPr lang="en-US" sz="2300" dirty="0" smtClean="0"/>
              <a:t>(</a:t>
            </a:r>
            <a:r>
              <a:rPr lang="en-US" sz="2300" b="1" dirty="0" smtClean="0">
                <a:solidFill>
                  <a:schemeClr val="accent1"/>
                </a:solidFill>
              </a:rPr>
              <a:t>12:20-21</a:t>
            </a:r>
            <a:r>
              <a:rPr lang="en-US" sz="2300" dirty="0" smtClean="0"/>
              <a:t>)</a:t>
            </a:r>
            <a:endParaRPr lang="en-US" sz="2300" dirty="0"/>
          </a:p>
          <a:p>
            <a:pPr>
              <a:lnSpc>
                <a:spcPct val="90000"/>
              </a:lnSpc>
              <a:spcBef>
                <a:spcPts val="0"/>
              </a:spcBef>
            </a:pPr>
            <a:r>
              <a:rPr lang="en-US" sz="2300" dirty="0" smtClean="0"/>
              <a:t>Expresses concern that he will find </a:t>
            </a:r>
            <a:r>
              <a:rPr lang="en-US" sz="2300" b="1" i="1" dirty="0" smtClean="0"/>
              <a:t>many </a:t>
            </a:r>
            <a:r>
              <a:rPr lang="en-US" sz="2300" b="1" i="1" u="sng" dirty="0" smtClean="0"/>
              <a:t>ongoing</a:t>
            </a:r>
            <a:r>
              <a:rPr lang="en-US" sz="2300" b="1" i="1" dirty="0" smtClean="0"/>
              <a:t> sins </a:t>
            </a:r>
            <a:r>
              <a:rPr lang="en-US" sz="2300" dirty="0" smtClean="0"/>
              <a:t>at next visit.</a:t>
            </a:r>
          </a:p>
          <a:p>
            <a:pPr>
              <a:lnSpc>
                <a:spcPct val="90000"/>
              </a:lnSpc>
              <a:spcBef>
                <a:spcPts val="0"/>
              </a:spcBef>
            </a:pPr>
            <a:r>
              <a:rPr lang="en-US" sz="2300" dirty="0" smtClean="0"/>
              <a:t>God will </a:t>
            </a:r>
            <a:r>
              <a:rPr lang="en-US" sz="2300" b="1" i="1" dirty="0" smtClean="0"/>
              <a:t>require </a:t>
            </a:r>
            <a:r>
              <a:rPr lang="en-US" sz="2300" dirty="0" smtClean="0"/>
              <a:t>him to severely rebuke these severe ongoing sins.</a:t>
            </a:r>
          </a:p>
          <a:p>
            <a:pPr>
              <a:lnSpc>
                <a:spcPct val="90000"/>
              </a:lnSpc>
              <a:spcBef>
                <a:spcPts val="0"/>
              </a:spcBef>
            </a:pPr>
            <a:r>
              <a:rPr lang="en-US" sz="2300" dirty="0" smtClean="0"/>
              <a:t>Focuses here on emotional </a:t>
            </a:r>
            <a:r>
              <a:rPr lang="en-US" sz="2300" b="1" i="1" dirty="0" smtClean="0"/>
              <a:t>disappointment</a:t>
            </a:r>
            <a:r>
              <a:rPr lang="en-US" sz="2300" dirty="0"/>
              <a:t>,</a:t>
            </a:r>
            <a:r>
              <a:rPr lang="en-US" sz="2300" dirty="0" smtClean="0"/>
              <a:t> </a:t>
            </a:r>
            <a:r>
              <a:rPr lang="en-US" sz="2300" b="1" i="1" dirty="0" smtClean="0"/>
              <a:t>guilt</a:t>
            </a:r>
            <a:r>
              <a:rPr lang="en-US" sz="2300" dirty="0" smtClean="0"/>
              <a:t>, </a:t>
            </a:r>
            <a:r>
              <a:rPr lang="en-US" sz="2300" b="1" i="1" dirty="0" smtClean="0"/>
              <a:t>sorrow</a:t>
            </a:r>
            <a:r>
              <a:rPr lang="en-US" sz="2300" dirty="0" smtClean="0"/>
              <a:t>, and </a:t>
            </a:r>
            <a:r>
              <a:rPr lang="en-US" sz="2300" b="1" i="1" dirty="0" smtClean="0"/>
              <a:t>humiliation</a:t>
            </a:r>
            <a:r>
              <a:rPr lang="en-US" sz="2300" dirty="0" smtClean="0"/>
              <a:t> of such a visit.</a:t>
            </a:r>
          </a:p>
          <a:p>
            <a:pPr>
              <a:lnSpc>
                <a:spcPct val="90000"/>
              </a:lnSpc>
              <a:spcBef>
                <a:spcPts val="0"/>
              </a:spcBef>
            </a:pPr>
            <a:r>
              <a:rPr lang="en-US" sz="2300" dirty="0" smtClean="0"/>
              <a:t>Obvious application was to </a:t>
            </a:r>
            <a:r>
              <a:rPr lang="en-US" sz="2300" b="1" i="1" dirty="0" smtClean="0"/>
              <a:t>repent</a:t>
            </a:r>
            <a:r>
              <a:rPr lang="en-US" sz="2300" dirty="0" smtClean="0"/>
              <a:t> to avoid such a visit.</a:t>
            </a:r>
            <a:endParaRPr lang="en-US" sz="2300" dirty="0"/>
          </a:p>
        </p:txBody>
      </p:sp>
    </p:spTree>
    <p:extLst>
      <p:ext uri="{BB962C8B-B14F-4D97-AF65-F5344CB8AC3E}">
        <p14:creationId xmlns:p14="http://schemas.microsoft.com/office/powerpoint/2010/main" val="21159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On Trial?</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200" i="1" dirty="0"/>
              <a:t>This will be </a:t>
            </a:r>
            <a:r>
              <a:rPr lang="en-US" sz="2200" b="1" i="1" dirty="0"/>
              <a:t>the </a:t>
            </a:r>
            <a:r>
              <a:rPr lang="en-US" sz="2200" b="1" i="1" u="sng" dirty="0"/>
              <a:t>third time I am coming</a:t>
            </a:r>
            <a:r>
              <a:rPr lang="en-US" sz="2200" b="1" i="1" dirty="0"/>
              <a:t> to you. </a:t>
            </a:r>
            <a:r>
              <a:rPr lang="en-US" sz="2200" b="1" i="1" dirty="0" smtClean="0"/>
              <a:t>“By </a:t>
            </a:r>
            <a:r>
              <a:rPr lang="en-US" sz="2200" b="1" i="1" dirty="0"/>
              <a:t>the mouth of </a:t>
            </a:r>
            <a:r>
              <a:rPr lang="en-US" sz="2200" b="1" i="1" u="sng" dirty="0"/>
              <a:t>two or three witnesses</a:t>
            </a:r>
            <a:r>
              <a:rPr lang="en-US" sz="2200" b="1" i="1" dirty="0"/>
              <a:t> every word shall be established</a:t>
            </a:r>
            <a:r>
              <a:rPr lang="en-US" sz="2200" i="1" dirty="0" smtClean="0"/>
              <a:t>.”  I </a:t>
            </a:r>
            <a:r>
              <a:rPr lang="en-US" sz="2200" i="1" dirty="0"/>
              <a:t>have told you before, and foretell </a:t>
            </a:r>
            <a:r>
              <a:rPr lang="en-US" sz="2200" b="1" i="1" dirty="0"/>
              <a:t>as if I were present</a:t>
            </a:r>
            <a:r>
              <a:rPr lang="en-US" sz="2200" i="1" dirty="0"/>
              <a:t> the second time, and now </a:t>
            </a:r>
            <a:r>
              <a:rPr lang="en-US" sz="2200" b="1" i="1" dirty="0"/>
              <a:t>being </a:t>
            </a:r>
            <a:r>
              <a:rPr lang="en-US" sz="2200" b="1" i="1" u="sng" dirty="0"/>
              <a:t>absent I write</a:t>
            </a:r>
            <a:r>
              <a:rPr lang="en-US" sz="2200" b="1" i="1" dirty="0"/>
              <a:t> to those who have sinned before, and to all the rest, that if I come again </a:t>
            </a:r>
            <a:r>
              <a:rPr lang="en-US" sz="2200" b="1" i="1" u="sng" dirty="0"/>
              <a:t>I will not </a:t>
            </a:r>
            <a:r>
              <a:rPr lang="en-US" sz="2200" b="1" i="1" u="sng" dirty="0" smtClean="0"/>
              <a:t>spare</a:t>
            </a:r>
            <a:r>
              <a:rPr lang="en-US" sz="2200" b="1" i="1" dirty="0" smtClean="0"/>
              <a:t> </a:t>
            </a:r>
            <a:r>
              <a:rPr lang="en-US" sz="2200" i="1" dirty="0" smtClean="0"/>
              <a:t>… </a:t>
            </a:r>
            <a:r>
              <a:rPr lang="en-US" sz="2200" dirty="0" smtClean="0"/>
              <a:t>(</a:t>
            </a:r>
            <a:r>
              <a:rPr lang="en-US" sz="2200" b="1" dirty="0" smtClean="0">
                <a:solidFill>
                  <a:schemeClr val="accent1"/>
                </a:solidFill>
              </a:rPr>
              <a:t>13:1-2</a:t>
            </a:r>
            <a:r>
              <a:rPr lang="en-US" sz="2200" dirty="0" smtClean="0"/>
              <a:t>)</a:t>
            </a:r>
          </a:p>
          <a:p>
            <a:pPr marL="227013" lvl="0" indent="-227013">
              <a:lnSpc>
                <a:spcPct val="90000"/>
              </a:lnSpc>
              <a:spcBef>
                <a:spcPts val="0"/>
              </a:spcBef>
              <a:buFont typeface="+mj-lt"/>
              <a:buAutoNum type="arabicPeriod" startAt="5"/>
            </a:pPr>
            <a:r>
              <a:rPr lang="en-US" sz="2200" dirty="0" smtClean="0"/>
              <a:t>Who </a:t>
            </a:r>
            <a:r>
              <a:rPr lang="en-US" sz="2200" dirty="0"/>
              <a:t>or what are the witnesses of </a:t>
            </a:r>
            <a:r>
              <a:rPr lang="en-US" sz="2200" b="1" dirty="0">
                <a:solidFill>
                  <a:schemeClr val="accent1"/>
                </a:solidFill>
              </a:rPr>
              <a:t>13:1</a:t>
            </a:r>
            <a:r>
              <a:rPr lang="en-US" sz="2200" dirty="0"/>
              <a:t>, and to what truth might they testify</a:t>
            </a:r>
            <a:r>
              <a:rPr lang="en-US" sz="2200" dirty="0" smtClean="0"/>
              <a:t>?</a:t>
            </a:r>
          </a:p>
          <a:p>
            <a:pPr>
              <a:lnSpc>
                <a:spcPct val="90000"/>
              </a:lnSpc>
              <a:spcBef>
                <a:spcPts val="0"/>
              </a:spcBef>
            </a:pPr>
            <a:r>
              <a:rPr lang="en-US" sz="2200" b="1" i="1" dirty="0" smtClean="0"/>
              <a:t>Note:</a:t>
            </a:r>
            <a:r>
              <a:rPr lang="en-US" sz="2200" dirty="0" smtClean="0"/>
              <a:t> </a:t>
            </a:r>
            <a:r>
              <a:rPr lang="en-US" sz="2200" b="1" i="1" dirty="0" smtClean="0"/>
              <a:t>Written</a:t>
            </a:r>
            <a:r>
              <a:rPr lang="en-US" sz="2200" dirty="0" smtClean="0"/>
              <a:t> word as powerful as </a:t>
            </a:r>
            <a:r>
              <a:rPr lang="en-US" sz="2200" b="1" i="1" dirty="0" smtClean="0"/>
              <a:t>spoken</a:t>
            </a:r>
            <a:r>
              <a:rPr lang="en-US" sz="2200" dirty="0" smtClean="0"/>
              <a:t> word (</a:t>
            </a:r>
            <a:r>
              <a:rPr lang="en-US" sz="2200" b="1" dirty="0" smtClean="0">
                <a:solidFill>
                  <a:schemeClr val="accent1"/>
                </a:solidFill>
              </a:rPr>
              <a:t>I John 1:4</a:t>
            </a:r>
            <a:r>
              <a:rPr lang="en-US" sz="2200" dirty="0" smtClean="0"/>
              <a:t>).</a:t>
            </a:r>
            <a:endParaRPr lang="en-US" sz="2200" dirty="0"/>
          </a:p>
          <a:p>
            <a:pPr>
              <a:lnSpc>
                <a:spcPct val="90000"/>
              </a:lnSpc>
              <a:spcBef>
                <a:spcPts val="0"/>
              </a:spcBef>
            </a:pPr>
            <a:r>
              <a:rPr lang="en-US" sz="2200" b="1" i="1" dirty="0" smtClean="0"/>
              <a:t>Trying</a:t>
            </a:r>
            <a:r>
              <a:rPr lang="en-US" sz="2200" dirty="0" smtClean="0"/>
              <a:t> to place Paul on trial, the Corinthians </a:t>
            </a:r>
            <a:r>
              <a:rPr lang="en-US" sz="2200" b="1" i="1" dirty="0" smtClean="0"/>
              <a:t>failed</a:t>
            </a:r>
            <a:r>
              <a:rPr lang="en-US" sz="2200" dirty="0" smtClean="0"/>
              <a:t> to see actually </a:t>
            </a:r>
            <a:r>
              <a:rPr lang="en-US" sz="2200" b="1" i="1" dirty="0" smtClean="0"/>
              <a:t>they</a:t>
            </a:r>
            <a:r>
              <a:rPr lang="en-US" sz="2200" dirty="0" smtClean="0"/>
              <a:t> were on trial!</a:t>
            </a:r>
          </a:p>
          <a:p>
            <a:pPr>
              <a:lnSpc>
                <a:spcPct val="90000"/>
              </a:lnSpc>
              <a:spcBef>
                <a:spcPts val="0"/>
              </a:spcBef>
            </a:pPr>
            <a:r>
              <a:rPr lang="en-US" sz="2200" dirty="0" smtClean="0"/>
              <a:t>Certainty of Paul’s words were </a:t>
            </a:r>
            <a:r>
              <a:rPr lang="en-US" sz="2200" b="1" i="1" dirty="0" smtClean="0"/>
              <a:t>not</a:t>
            </a:r>
            <a:r>
              <a:rPr lang="en-US" sz="2200" dirty="0" smtClean="0"/>
              <a:t> established by 3</a:t>
            </a:r>
            <a:r>
              <a:rPr lang="en-US" sz="2200" baseline="30000" dirty="0" smtClean="0"/>
              <a:t>rd</a:t>
            </a:r>
            <a:r>
              <a:rPr lang="en-US" sz="2200" dirty="0" smtClean="0"/>
              <a:t> visit (</a:t>
            </a:r>
            <a:r>
              <a:rPr lang="en-US" sz="2200" b="1" dirty="0" smtClean="0">
                <a:solidFill>
                  <a:schemeClr val="accent1"/>
                </a:solidFill>
              </a:rPr>
              <a:t>I Co. 5:3</a:t>
            </a:r>
            <a:r>
              <a:rPr lang="en-US" sz="2200" dirty="0" smtClean="0"/>
              <a:t>).</a:t>
            </a:r>
          </a:p>
          <a:p>
            <a:pPr>
              <a:lnSpc>
                <a:spcPct val="90000"/>
              </a:lnSpc>
              <a:spcBef>
                <a:spcPts val="0"/>
              </a:spcBef>
            </a:pPr>
            <a:r>
              <a:rPr lang="en-US" sz="2200" dirty="0" smtClean="0"/>
              <a:t>Certainty of their </a:t>
            </a:r>
            <a:r>
              <a:rPr lang="en-US" sz="2200" b="1" i="1" dirty="0" smtClean="0"/>
              <a:t>obstinate rebellion </a:t>
            </a:r>
            <a:r>
              <a:rPr lang="en-US" sz="2200" b="1" i="1" u="sng" dirty="0" smtClean="0"/>
              <a:t>could</a:t>
            </a:r>
            <a:r>
              <a:rPr lang="en-US" sz="2200" dirty="0" smtClean="0"/>
              <a:t> be established by a 3</a:t>
            </a:r>
            <a:r>
              <a:rPr lang="en-US" sz="2200" baseline="30000" dirty="0" smtClean="0"/>
              <a:t>rd</a:t>
            </a:r>
            <a:r>
              <a:rPr lang="en-US" sz="2200" dirty="0" smtClean="0"/>
              <a:t> rebuke!  Only uncertainty was </a:t>
            </a:r>
            <a:r>
              <a:rPr lang="en-US" sz="2200" b="1" i="1" dirty="0" smtClean="0"/>
              <a:t>Corinthians</a:t>
            </a:r>
            <a:r>
              <a:rPr lang="en-US" sz="2200" dirty="0" smtClean="0"/>
              <a:t> themselves (</a:t>
            </a:r>
            <a:r>
              <a:rPr lang="en-US" sz="2200" b="1" dirty="0" smtClean="0">
                <a:solidFill>
                  <a:schemeClr val="accent1"/>
                </a:solidFill>
              </a:rPr>
              <a:t>12:20-21</a:t>
            </a:r>
            <a:r>
              <a:rPr lang="en-US" sz="2200" dirty="0" smtClean="0"/>
              <a:t>)!</a:t>
            </a:r>
          </a:p>
          <a:p>
            <a:pPr>
              <a:lnSpc>
                <a:spcPct val="90000"/>
              </a:lnSpc>
              <a:spcBef>
                <a:spcPts val="0"/>
              </a:spcBef>
            </a:pPr>
            <a:r>
              <a:rPr lang="en-US" sz="2200" dirty="0" smtClean="0"/>
              <a:t>Could be reference to withdrawal process (</a:t>
            </a:r>
            <a:r>
              <a:rPr lang="en-US" sz="2200" b="1" dirty="0" smtClean="0">
                <a:solidFill>
                  <a:schemeClr val="accent1"/>
                </a:solidFill>
              </a:rPr>
              <a:t>Mat. 18:15-18; I Tim. 5:19-20</a:t>
            </a:r>
            <a:r>
              <a:rPr lang="en-US" sz="2200" dirty="0" smtClean="0"/>
              <a:t>)</a:t>
            </a:r>
            <a:endParaRPr lang="en-US" sz="2200" dirty="0"/>
          </a:p>
        </p:txBody>
      </p:sp>
    </p:spTree>
    <p:extLst>
      <p:ext uri="{BB962C8B-B14F-4D97-AF65-F5344CB8AC3E}">
        <p14:creationId xmlns:p14="http://schemas.microsoft.com/office/powerpoint/2010/main" val="21711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Spare the Rod?</a:t>
            </a:r>
            <a:endParaRPr lang="en-US"/>
          </a:p>
        </p:txBody>
      </p:sp>
      <p:sp>
        <p:nvSpPr>
          <p:cNvPr id="3" name="Content Placeholder 2"/>
          <p:cNvSpPr>
            <a:spLocks noGrp="1"/>
          </p:cNvSpPr>
          <p:nvPr>
            <p:ph idx="1"/>
          </p:nvPr>
        </p:nvSpPr>
        <p:spPr/>
        <p:txBody>
          <a:bodyPr/>
          <a:lstStyle/>
          <a:p>
            <a:pPr marL="227013" lvl="0" indent="-227013">
              <a:lnSpc>
                <a:spcPct val="88000"/>
              </a:lnSpc>
              <a:spcBef>
                <a:spcPts val="0"/>
              </a:spcBef>
              <a:buFont typeface="+mj-lt"/>
              <a:buAutoNum type="arabicPeriod" startAt="6"/>
            </a:pPr>
            <a:r>
              <a:rPr lang="en-US" sz="2100" dirty="0"/>
              <a:t>What undeniable sign might the Corinthians at the last received</a:t>
            </a:r>
            <a:r>
              <a:rPr lang="en-US" sz="2100" dirty="0" smtClean="0"/>
              <a:t>?</a:t>
            </a:r>
          </a:p>
          <a:p>
            <a:pPr marL="0" lvl="0" indent="0">
              <a:lnSpc>
                <a:spcPct val="88000"/>
              </a:lnSpc>
              <a:spcBef>
                <a:spcPts val="0"/>
              </a:spcBef>
              <a:buNone/>
            </a:pPr>
            <a:r>
              <a:rPr lang="en-US" sz="2100" i="1" dirty="0" smtClean="0"/>
              <a:t>I have told you before, and foretell as if I were present the second time, and now being absent I write to those who have sinned before, and to all the rest, that </a:t>
            </a:r>
            <a:r>
              <a:rPr lang="en-US" sz="2100" b="1" i="1" dirty="0" smtClean="0"/>
              <a:t>if I come again </a:t>
            </a:r>
            <a:r>
              <a:rPr lang="en-US" sz="2100" b="1" i="1" u="sng" dirty="0" smtClean="0"/>
              <a:t>I will not spare</a:t>
            </a:r>
            <a:r>
              <a:rPr lang="en-US" sz="2100" b="1" i="1" dirty="0" smtClean="0"/>
              <a:t> – </a:t>
            </a:r>
            <a:r>
              <a:rPr lang="en-US" sz="2100" b="1" i="1" u="sng" dirty="0" smtClean="0"/>
              <a:t>since you seek a proof of Christ speaking in me</a:t>
            </a:r>
            <a:r>
              <a:rPr lang="en-US" sz="2100" i="1" dirty="0" smtClean="0"/>
              <a:t>, who is </a:t>
            </a:r>
            <a:r>
              <a:rPr lang="en-US" sz="2100" b="1" i="1" dirty="0" smtClean="0"/>
              <a:t>not weak toward you, but mighty in you</a:t>
            </a:r>
            <a:r>
              <a:rPr lang="en-US" sz="2100" i="1" dirty="0" smtClean="0"/>
              <a:t>.  For though He was </a:t>
            </a:r>
            <a:r>
              <a:rPr lang="en-US" sz="2100" b="1" i="1" dirty="0" smtClean="0"/>
              <a:t>crucified in </a:t>
            </a:r>
            <a:r>
              <a:rPr lang="en-US" sz="2100" b="1" i="1" u="sng" dirty="0" smtClean="0"/>
              <a:t>weakness</a:t>
            </a:r>
            <a:r>
              <a:rPr lang="en-US" sz="2100" b="1" i="1" dirty="0" smtClean="0"/>
              <a:t>, yet He lives by the </a:t>
            </a:r>
            <a:r>
              <a:rPr lang="en-US" sz="2100" b="1" i="1" u="sng" dirty="0" smtClean="0"/>
              <a:t>power</a:t>
            </a:r>
            <a:r>
              <a:rPr lang="en-US" sz="2100" b="1" i="1" dirty="0" smtClean="0"/>
              <a:t> of God</a:t>
            </a:r>
            <a:r>
              <a:rPr lang="en-US" sz="2100" i="1" dirty="0" smtClean="0"/>
              <a:t>. For </a:t>
            </a:r>
            <a:r>
              <a:rPr lang="en-US" sz="2100" b="1" i="1" u="sng" dirty="0" smtClean="0"/>
              <a:t>we also</a:t>
            </a:r>
            <a:r>
              <a:rPr lang="en-US" sz="2100" b="1" i="1" dirty="0" smtClean="0"/>
              <a:t> are </a:t>
            </a:r>
            <a:r>
              <a:rPr lang="en-US" sz="2100" b="1" i="1" u="sng" dirty="0" smtClean="0"/>
              <a:t>weak</a:t>
            </a:r>
            <a:r>
              <a:rPr lang="en-US" sz="2100" b="1" i="1" dirty="0" smtClean="0"/>
              <a:t> in Him, but we </a:t>
            </a:r>
            <a:r>
              <a:rPr lang="en-US" sz="2100" b="1" i="1" u="sng" dirty="0" smtClean="0"/>
              <a:t>shall live</a:t>
            </a:r>
            <a:r>
              <a:rPr lang="en-US" sz="2100" b="1" i="1" dirty="0" smtClean="0"/>
              <a:t> with Him by the </a:t>
            </a:r>
            <a:r>
              <a:rPr lang="en-US" sz="2100" b="1" i="1" u="sng" dirty="0" smtClean="0"/>
              <a:t>power</a:t>
            </a:r>
            <a:r>
              <a:rPr lang="en-US" sz="2100" b="1" i="1" dirty="0" smtClean="0"/>
              <a:t> of God </a:t>
            </a:r>
            <a:r>
              <a:rPr lang="en-US" sz="2100" b="1" i="1" u="sng" dirty="0" smtClean="0"/>
              <a:t>toward you</a:t>
            </a:r>
            <a:r>
              <a:rPr lang="en-US" sz="2100" i="1" dirty="0" smtClean="0"/>
              <a:t>. </a:t>
            </a:r>
            <a:r>
              <a:rPr lang="en-US" sz="2100" dirty="0" smtClean="0"/>
              <a:t>(</a:t>
            </a:r>
            <a:r>
              <a:rPr lang="en-US" sz="2100" b="1" dirty="0" smtClean="0">
                <a:solidFill>
                  <a:schemeClr val="accent1"/>
                </a:solidFill>
              </a:rPr>
              <a:t>13:2-4</a:t>
            </a:r>
            <a:r>
              <a:rPr lang="en-US" sz="2100" dirty="0" smtClean="0"/>
              <a:t>)</a:t>
            </a:r>
          </a:p>
          <a:p>
            <a:pPr>
              <a:lnSpc>
                <a:spcPct val="88000"/>
              </a:lnSpc>
              <a:spcBef>
                <a:spcPts val="0"/>
              </a:spcBef>
            </a:pPr>
            <a:r>
              <a:rPr lang="en-US" sz="2100" dirty="0" smtClean="0"/>
              <a:t>Some judged the authority of the speaker based on stiff </a:t>
            </a:r>
            <a:r>
              <a:rPr lang="en-US" sz="2100" b="1" i="1" dirty="0" smtClean="0"/>
              <a:t>rebuke</a:t>
            </a:r>
            <a:r>
              <a:rPr lang="en-US" sz="2100" dirty="0" smtClean="0"/>
              <a:t>, even to the point of </a:t>
            </a:r>
            <a:r>
              <a:rPr lang="en-US" sz="2100" b="1" i="1" dirty="0" smtClean="0"/>
              <a:t>abuse</a:t>
            </a:r>
            <a:r>
              <a:rPr lang="en-US" sz="2100" dirty="0" smtClean="0"/>
              <a:t> from false apostles (</a:t>
            </a:r>
            <a:r>
              <a:rPr lang="en-US" sz="2100" b="1" dirty="0" smtClean="0">
                <a:solidFill>
                  <a:schemeClr val="accent1"/>
                </a:solidFill>
              </a:rPr>
              <a:t>10:2-6, 10-11; 11:19-21</a:t>
            </a:r>
            <a:r>
              <a:rPr lang="en-US" sz="2100" dirty="0" smtClean="0"/>
              <a:t>).</a:t>
            </a:r>
          </a:p>
          <a:p>
            <a:pPr>
              <a:lnSpc>
                <a:spcPct val="88000"/>
              </a:lnSpc>
              <a:spcBef>
                <a:spcPts val="0"/>
              </a:spcBef>
            </a:pPr>
            <a:r>
              <a:rPr lang="en-US" sz="2100" dirty="0" smtClean="0"/>
              <a:t>Paul </a:t>
            </a:r>
            <a:r>
              <a:rPr lang="en-US" sz="2100" b="1" i="1" dirty="0" smtClean="0"/>
              <a:t>delayed</a:t>
            </a:r>
            <a:r>
              <a:rPr lang="en-US" sz="2100" dirty="0" smtClean="0"/>
              <a:t> such correction for mercy’s sake (</a:t>
            </a:r>
            <a:r>
              <a:rPr lang="en-US" sz="2100" b="1" dirty="0" smtClean="0">
                <a:solidFill>
                  <a:schemeClr val="accent1"/>
                </a:solidFill>
              </a:rPr>
              <a:t>1:23; 10:2-6; 12:20-21</a:t>
            </a:r>
            <a:r>
              <a:rPr lang="en-US" sz="2100" dirty="0" smtClean="0"/>
              <a:t>) as does God (</a:t>
            </a:r>
            <a:r>
              <a:rPr lang="en-US" sz="2100" b="1" dirty="0" smtClean="0">
                <a:solidFill>
                  <a:schemeClr val="accent1"/>
                </a:solidFill>
              </a:rPr>
              <a:t>II </a:t>
            </a:r>
            <a:r>
              <a:rPr lang="en-US" sz="2100" b="1" dirty="0">
                <a:solidFill>
                  <a:schemeClr val="accent1"/>
                </a:solidFill>
              </a:rPr>
              <a:t>Peter </a:t>
            </a:r>
            <a:r>
              <a:rPr lang="en-US" sz="2100" b="1" dirty="0" smtClean="0">
                <a:solidFill>
                  <a:schemeClr val="accent1"/>
                </a:solidFill>
              </a:rPr>
              <a:t>3:9; Matthew </a:t>
            </a:r>
            <a:r>
              <a:rPr lang="en-US" sz="2100" b="1" dirty="0">
                <a:solidFill>
                  <a:schemeClr val="accent1"/>
                </a:solidFill>
              </a:rPr>
              <a:t>13:24-30, 36-43</a:t>
            </a:r>
            <a:r>
              <a:rPr lang="en-US" sz="2100" dirty="0" smtClean="0"/>
              <a:t>).</a:t>
            </a:r>
          </a:p>
          <a:p>
            <a:pPr>
              <a:lnSpc>
                <a:spcPct val="88000"/>
              </a:lnSpc>
              <a:spcBef>
                <a:spcPts val="0"/>
              </a:spcBef>
            </a:pPr>
            <a:r>
              <a:rPr lang="en-US" sz="2100" dirty="0" smtClean="0"/>
              <a:t>Just as world gave up on Jesus at His death, only to wonder at His power when resurrected, so Paul would be unto them in correcting them (</a:t>
            </a:r>
            <a:r>
              <a:rPr lang="en-US" sz="2100" b="1" dirty="0" smtClean="0">
                <a:solidFill>
                  <a:schemeClr val="accent1"/>
                </a:solidFill>
              </a:rPr>
              <a:t>2:16</a:t>
            </a:r>
            <a:r>
              <a:rPr lang="en-US" sz="2100" dirty="0" smtClean="0"/>
              <a:t>)!</a:t>
            </a:r>
          </a:p>
          <a:p>
            <a:pPr>
              <a:lnSpc>
                <a:spcPct val="88000"/>
              </a:lnSpc>
              <a:spcBef>
                <a:spcPts val="0"/>
              </a:spcBef>
            </a:pPr>
            <a:r>
              <a:rPr lang="en-US" sz="2100" dirty="0" smtClean="0"/>
              <a:t>At last they would </a:t>
            </a:r>
            <a:r>
              <a:rPr lang="en-US" sz="2100" b="1" i="1" dirty="0" smtClean="0"/>
              <a:t>view</a:t>
            </a:r>
            <a:r>
              <a:rPr lang="en-US" sz="2100" dirty="0" smtClean="0"/>
              <a:t> the </a:t>
            </a:r>
            <a:r>
              <a:rPr lang="en-US" sz="2100" b="1" i="1" dirty="0" smtClean="0"/>
              <a:t>power</a:t>
            </a:r>
            <a:r>
              <a:rPr lang="en-US" sz="2100" dirty="0" smtClean="0"/>
              <a:t> they sought in Paul’s correction </a:t>
            </a:r>
            <a:r>
              <a:rPr lang="en-US" sz="2100" b="1" i="1" dirty="0" smtClean="0"/>
              <a:t>of them</a:t>
            </a:r>
            <a:r>
              <a:rPr lang="en-US" sz="2100" dirty="0" smtClean="0"/>
              <a:t>!</a:t>
            </a:r>
            <a:endParaRPr lang="en-US" sz="2100" dirty="0"/>
          </a:p>
        </p:txBody>
      </p:sp>
    </p:spTree>
    <p:extLst>
      <p:ext uri="{BB962C8B-B14F-4D97-AF65-F5344CB8AC3E}">
        <p14:creationId xmlns:p14="http://schemas.microsoft.com/office/powerpoint/2010/main" val="42773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Self-Examination</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300" b="1" i="1" dirty="0"/>
              <a:t>Examine yourselves </a:t>
            </a:r>
            <a:r>
              <a:rPr lang="en-US" sz="2300" i="1" dirty="0"/>
              <a:t>as to whether you are in the faith. </a:t>
            </a:r>
            <a:r>
              <a:rPr lang="en-US" sz="2300" b="1" i="1" dirty="0"/>
              <a:t>Test yourselves</a:t>
            </a:r>
            <a:r>
              <a:rPr lang="en-US" sz="2300" i="1" dirty="0"/>
              <a:t>. </a:t>
            </a:r>
            <a:r>
              <a:rPr lang="en-US" sz="2300" b="1" i="1" dirty="0"/>
              <a:t>Do you not know yourselves, that Jesus Christ is in you</a:t>
            </a:r>
            <a:r>
              <a:rPr lang="en-US" sz="2300" b="1" i="1" dirty="0" smtClean="0"/>
              <a:t>?</a:t>
            </a:r>
            <a:r>
              <a:rPr lang="en-US" sz="2300" i="1" dirty="0" smtClean="0"/>
              <a:t> – </a:t>
            </a:r>
            <a:r>
              <a:rPr lang="en-US" sz="2300" i="1" dirty="0"/>
              <a:t>unless indeed you are disqualified</a:t>
            </a:r>
            <a:r>
              <a:rPr lang="en-US" sz="2300" i="1" dirty="0" smtClean="0"/>
              <a:t>.  But </a:t>
            </a:r>
            <a:r>
              <a:rPr lang="en-US" sz="2300" i="1" dirty="0"/>
              <a:t>I trust that </a:t>
            </a:r>
            <a:r>
              <a:rPr lang="en-US" sz="2300" b="1" i="1" dirty="0"/>
              <a:t>you will know that </a:t>
            </a:r>
            <a:r>
              <a:rPr lang="en-US" sz="2300" b="1" i="1" u="sng" dirty="0"/>
              <a:t>we</a:t>
            </a:r>
            <a:r>
              <a:rPr lang="en-US" sz="2300" b="1" i="1" dirty="0"/>
              <a:t> are </a:t>
            </a:r>
            <a:r>
              <a:rPr lang="en-US" sz="2300" b="1" i="1" u="sng" dirty="0"/>
              <a:t>not</a:t>
            </a:r>
            <a:r>
              <a:rPr lang="en-US" sz="2300" b="1" i="1" dirty="0"/>
              <a:t> disqualified</a:t>
            </a:r>
            <a:r>
              <a:rPr lang="en-US" sz="2300" i="1" dirty="0"/>
              <a:t>. </a:t>
            </a:r>
            <a:r>
              <a:rPr lang="en-US" sz="2300" dirty="0" smtClean="0"/>
              <a:t>(</a:t>
            </a:r>
            <a:r>
              <a:rPr lang="en-US" sz="2300" b="1" dirty="0" smtClean="0">
                <a:solidFill>
                  <a:schemeClr val="accent1"/>
                </a:solidFill>
              </a:rPr>
              <a:t>13:5-6</a:t>
            </a:r>
            <a:r>
              <a:rPr lang="en-US" sz="2300" dirty="0" smtClean="0"/>
              <a:t>)</a:t>
            </a:r>
            <a:endParaRPr lang="en-US" sz="2300" dirty="0"/>
          </a:p>
          <a:p>
            <a:pPr marL="227013" lvl="0" indent="-227013">
              <a:lnSpc>
                <a:spcPct val="90000"/>
              </a:lnSpc>
              <a:spcBef>
                <a:spcPts val="0"/>
              </a:spcBef>
              <a:buFont typeface="+mj-lt"/>
              <a:buAutoNum type="arabicPeriod" startAt="7"/>
            </a:pPr>
            <a:r>
              <a:rPr lang="en-US" sz="2300" dirty="0" smtClean="0"/>
              <a:t>How </a:t>
            </a:r>
            <a:r>
              <a:rPr lang="en-US" sz="2300" dirty="0"/>
              <a:t>would self-examination help them recognize Paul’s genuine relation with Christ?</a:t>
            </a:r>
          </a:p>
          <a:p>
            <a:pPr>
              <a:lnSpc>
                <a:spcPct val="90000"/>
              </a:lnSpc>
              <a:spcBef>
                <a:spcPts val="0"/>
              </a:spcBef>
            </a:pPr>
            <a:r>
              <a:rPr lang="en-US" sz="2300" dirty="0" smtClean="0"/>
              <a:t>Their initial conversion and spiritual gifts were delivered by Paul.</a:t>
            </a:r>
          </a:p>
          <a:p>
            <a:pPr>
              <a:lnSpc>
                <a:spcPct val="90000"/>
              </a:lnSpc>
              <a:spcBef>
                <a:spcPts val="0"/>
              </a:spcBef>
            </a:pPr>
            <a:r>
              <a:rPr lang="en-US" sz="2300" b="1" i="1" u="sng" dirty="0" smtClean="0"/>
              <a:t>If</a:t>
            </a:r>
            <a:r>
              <a:rPr lang="en-US" sz="2300" b="1" i="1" dirty="0" smtClean="0"/>
              <a:t> they were still saved</a:t>
            </a:r>
            <a:r>
              <a:rPr lang="en-US" sz="2300" dirty="0" smtClean="0"/>
              <a:t>, or if their spiritual gifts still functioned, then Paul’s apostleship was genuine!</a:t>
            </a:r>
          </a:p>
          <a:p>
            <a:pPr>
              <a:lnSpc>
                <a:spcPct val="90000"/>
              </a:lnSpc>
              <a:spcBef>
                <a:spcPts val="0"/>
              </a:spcBef>
            </a:pPr>
            <a:r>
              <a:rPr lang="en-US" sz="2300" b="1" i="1" dirty="0" smtClean="0"/>
              <a:t>Specific</a:t>
            </a:r>
            <a:r>
              <a:rPr lang="en-US" sz="2300" dirty="0" smtClean="0"/>
              <a:t> proof of Paul’s apostleship, </a:t>
            </a:r>
            <a:r>
              <a:rPr lang="en-US" sz="2300" i="1" dirty="0" smtClean="0"/>
              <a:t>“not disqualified”</a:t>
            </a:r>
            <a:r>
              <a:rPr lang="en-US" sz="2300" dirty="0" smtClean="0"/>
              <a:t> (</a:t>
            </a:r>
            <a:r>
              <a:rPr lang="en-US" sz="2300" b="1" dirty="0" smtClean="0">
                <a:solidFill>
                  <a:schemeClr val="accent1"/>
                </a:solidFill>
              </a:rPr>
              <a:t>3:3; I Cor. 9:2</a:t>
            </a:r>
            <a:r>
              <a:rPr lang="en-US" sz="2300" dirty="0" smtClean="0"/>
              <a:t>)!</a:t>
            </a:r>
          </a:p>
          <a:p>
            <a:pPr>
              <a:lnSpc>
                <a:spcPct val="90000"/>
              </a:lnSpc>
              <a:spcBef>
                <a:spcPts val="0"/>
              </a:spcBef>
            </a:pPr>
            <a:r>
              <a:rPr lang="en-US" sz="2300" b="1" i="1" dirty="0" smtClean="0"/>
              <a:t>General</a:t>
            </a:r>
            <a:r>
              <a:rPr lang="en-US" sz="2300" dirty="0" smtClean="0"/>
              <a:t> self-examination and self-awareness is admonished elsewhere (</a:t>
            </a:r>
            <a:r>
              <a:rPr lang="en-US" sz="2300" b="1" dirty="0" smtClean="0">
                <a:solidFill>
                  <a:schemeClr val="accent1"/>
                </a:solidFill>
              </a:rPr>
              <a:t>Pro. 4:26-27; Lam. 3:40; I Cor. 11:28</a:t>
            </a:r>
            <a:r>
              <a:rPr lang="en-US" sz="2300" dirty="0" smtClean="0"/>
              <a:t>).</a:t>
            </a:r>
            <a:endParaRPr lang="en-US" sz="2300" dirty="0"/>
          </a:p>
        </p:txBody>
      </p:sp>
    </p:spTree>
    <p:extLst>
      <p:ext uri="{BB962C8B-B14F-4D97-AF65-F5344CB8AC3E}">
        <p14:creationId xmlns:p14="http://schemas.microsoft.com/office/powerpoint/2010/main" val="39288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Sacrificing Appearance</a:t>
            </a:r>
            <a:endParaRPr lang="en-US"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sz="2050" i="1" dirty="0" smtClean="0"/>
              <a:t>Now </a:t>
            </a:r>
            <a:r>
              <a:rPr lang="en-US" sz="2050" i="1" dirty="0"/>
              <a:t>I pray to God that you </a:t>
            </a:r>
            <a:r>
              <a:rPr lang="en-US" sz="2050" b="1" i="1" dirty="0"/>
              <a:t>do no evil, </a:t>
            </a:r>
            <a:r>
              <a:rPr lang="en-US" sz="2050" b="1" i="1" u="sng" dirty="0"/>
              <a:t>not</a:t>
            </a:r>
            <a:r>
              <a:rPr lang="en-US" sz="2050" b="1" i="1" dirty="0"/>
              <a:t> that we should </a:t>
            </a:r>
            <a:r>
              <a:rPr lang="en-US" sz="2050" b="1" i="1" u="sng" dirty="0"/>
              <a:t>appear</a:t>
            </a:r>
            <a:r>
              <a:rPr lang="en-US" sz="2050" b="1" i="1" dirty="0"/>
              <a:t> approved</a:t>
            </a:r>
            <a:r>
              <a:rPr lang="en-US" sz="2050" i="1" dirty="0"/>
              <a:t>, but that you should </a:t>
            </a:r>
            <a:r>
              <a:rPr lang="en-US" sz="2050" b="1" i="1" dirty="0"/>
              <a:t>do what is honorable, though we may </a:t>
            </a:r>
            <a:r>
              <a:rPr lang="en-US" sz="2050" b="1" i="1" u="sng" dirty="0"/>
              <a:t>seem disqualified</a:t>
            </a:r>
            <a:r>
              <a:rPr lang="en-US" sz="2050" i="1" dirty="0" smtClean="0"/>
              <a:t>.  For </a:t>
            </a:r>
            <a:r>
              <a:rPr lang="en-US" sz="2050" i="1" dirty="0"/>
              <a:t>we can </a:t>
            </a:r>
            <a:r>
              <a:rPr lang="en-US" sz="2050" b="1" i="1" dirty="0"/>
              <a:t>do nothing against the truth, but for the truth</a:t>
            </a:r>
            <a:r>
              <a:rPr lang="en-US" sz="2050" i="1" dirty="0" smtClean="0"/>
              <a:t>.  For </a:t>
            </a:r>
            <a:r>
              <a:rPr lang="en-US" sz="2050" b="1" i="1" dirty="0"/>
              <a:t>we are glad when </a:t>
            </a:r>
            <a:r>
              <a:rPr lang="en-US" sz="2050" b="1" i="1" u="sng" dirty="0"/>
              <a:t>we are weak</a:t>
            </a:r>
            <a:r>
              <a:rPr lang="en-US" sz="2050" b="1" i="1" dirty="0"/>
              <a:t> and </a:t>
            </a:r>
            <a:r>
              <a:rPr lang="en-US" sz="2050" b="1" i="1" u="sng" dirty="0"/>
              <a:t>you are strong</a:t>
            </a:r>
            <a:r>
              <a:rPr lang="en-US" sz="2050" i="1" dirty="0"/>
              <a:t>. And this also we pray, that </a:t>
            </a:r>
            <a:r>
              <a:rPr lang="en-US" sz="2050" b="1" i="1" dirty="0"/>
              <a:t>you may be made complete</a:t>
            </a:r>
            <a:r>
              <a:rPr lang="en-US" sz="2050" i="1" dirty="0" smtClean="0"/>
              <a:t>. </a:t>
            </a:r>
            <a:r>
              <a:rPr lang="en-US" sz="2050" dirty="0" smtClean="0"/>
              <a:t>(</a:t>
            </a:r>
            <a:r>
              <a:rPr lang="en-US" sz="2050" b="1" dirty="0" smtClean="0">
                <a:solidFill>
                  <a:schemeClr val="accent1"/>
                </a:solidFill>
              </a:rPr>
              <a:t>13:7-9</a:t>
            </a:r>
            <a:r>
              <a:rPr lang="en-US" sz="2050" dirty="0" smtClean="0"/>
              <a:t>)</a:t>
            </a:r>
            <a:endParaRPr lang="en-US" sz="2050" dirty="0"/>
          </a:p>
          <a:p>
            <a:pPr marL="227013" lvl="0" indent="-227013">
              <a:lnSpc>
                <a:spcPct val="90000"/>
              </a:lnSpc>
              <a:spcBef>
                <a:spcPts val="0"/>
              </a:spcBef>
              <a:buFont typeface="+mj-lt"/>
              <a:buAutoNum type="arabicPeriod" startAt="8"/>
            </a:pPr>
            <a:r>
              <a:rPr lang="en-US" sz="2050" dirty="0" smtClean="0"/>
              <a:t>According </a:t>
            </a:r>
            <a:r>
              <a:rPr lang="en-US" sz="2050" dirty="0"/>
              <a:t>to verse </a:t>
            </a:r>
            <a:r>
              <a:rPr lang="en-US" sz="2050" b="1" dirty="0" smtClean="0">
                <a:solidFill>
                  <a:schemeClr val="accent1"/>
                </a:solidFill>
              </a:rPr>
              <a:t>13:7-9</a:t>
            </a:r>
            <a:r>
              <a:rPr lang="en-US" sz="2050" dirty="0" smtClean="0"/>
              <a:t>, </a:t>
            </a:r>
            <a:r>
              <a:rPr lang="en-US" sz="2050" dirty="0"/>
              <a:t>what else had Paul sacrificed for their </a:t>
            </a:r>
            <a:r>
              <a:rPr lang="en-US" sz="2050" i="1" dirty="0"/>
              <a:t>“strength”</a:t>
            </a:r>
            <a:r>
              <a:rPr lang="en-US" sz="2050" dirty="0"/>
              <a:t>?  Lessons for us?</a:t>
            </a:r>
          </a:p>
          <a:p>
            <a:pPr>
              <a:lnSpc>
                <a:spcPct val="90000"/>
              </a:lnSpc>
              <a:spcBef>
                <a:spcPts val="0"/>
              </a:spcBef>
            </a:pPr>
            <a:r>
              <a:rPr lang="en-US" sz="2050" dirty="0" smtClean="0"/>
              <a:t>Accepting the </a:t>
            </a:r>
            <a:r>
              <a:rPr lang="en-US" sz="2050" i="1" dirty="0" smtClean="0"/>
              <a:t>“infirmities of Christ”</a:t>
            </a:r>
            <a:r>
              <a:rPr lang="en-US" sz="2050" dirty="0" smtClean="0"/>
              <a:t> made Paul </a:t>
            </a:r>
            <a:r>
              <a:rPr lang="en-US" sz="2050" i="1" dirty="0" smtClean="0"/>
              <a:t>“appear …disqualified …weak”</a:t>
            </a:r>
            <a:r>
              <a:rPr lang="en-US" sz="2050" dirty="0" smtClean="0"/>
              <a:t> to the Corinthians.  (Compare to </a:t>
            </a:r>
            <a:r>
              <a:rPr lang="en-US" sz="2050" b="1" dirty="0" smtClean="0">
                <a:solidFill>
                  <a:schemeClr val="accent1"/>
                </a:solidFill>
              </a:rPr>
              <a:t>12:10; I Cor. 4:10</a:t>
            </a:r>
            <a:r>
              <a:rPr lang="en-US" sz="2050" dirty="0" smtClean="0"/>
              <a:t>.)</a:t>
            </a:r>
          </a:p>
          <a:p>
            <a:pPr>
              <a:lnSpc>
                <a:spcPct val="90000"/>
              </a:lnSpc>
              <a:spcBef>
                <a:spcPts val="0"/>
              </a:spcBef>
            </a:pPr>
            <a:r>
              <a:rPr lang="en-US" sz="2050" dirty="0" smtClean="0"/>
              <a:t>If they </a:t>
            </a:r>
            <a:r>
              <a:rPr lang="en-US" sz="2050" i="1" dirty="0" smtClean="0"/>
              <a:t>“did no evil” </a:t>
            </a:r>
            <a:r>
              <a:rPr lang="en-US" sz="2050" dirty="0" smtClean="0"/>
              <a:t>and were </a:t>
            </a:r>
            <a:r>
              <a:rPr lang="en-US" sz="2050" i="1" dirty="0" smtClean="0"/>
              <a:t>“made complete”</a:t>
            </a:r>
            <a:r>
              <a:rPr lang="en-US" sz="2050" dirty="0" smtClean="0"/>
              <a:t>, Paul would be happy to forego the </a:t>
            </a:r>
            <a:r>
              <a:rPr lang="en-US" sz="2050" i="1" dirty="0" smtClean="0"/>
              <a:t>“strong”</a:t>
            </a:r>
            <a:r>
              <a:rPr lang="en-US" sz="2050" dirty="0" smtClean="0"/>
              <a:t> correction and continue in </a:t>
            </a:r>
            <a:r>
              <a:rPr lang="en-US" sz="2050" i="1" dirty="0" smtClean="0"/>
              <a:t>“infirmities”</a:t>
            </a:r>
            <a:r>
              <a:rPr lang="en-US" sz="2050" dirty="0" smtClean="0"/>
              <a:t>, even if that means he will continue to </a:t>
            </a:r>
            <a:r>
              <a:rPr lang="en-US" sz="2050" i="1" dirty="0" smtClean="0"/>
              <a:t>“appear … weak”</a:t>
            </a:r>
            <a:r>
              <a:rPr lang="en-US" sz="2050" dirty="0" smtClean="0"/>
              <a:t>.</a:t>
            </a:r>
          </a:p>
          <a:p>
            <a:pPr>
              <a:lnSpc>
                <a:spcPct val="90000"/>
              </a:lnSpc>
              <a:spcBef>
                <a:spcPts val="0"/>
              </a:spcBef>
            </a:pPr>
            <a:r>
              <a:rPr lang="en-US" sz="2050" dirty="0" smtClean="0"/>
              <a:t>Would gladly sacrifice his </a:t>
            </a:r>
            <a:r>
              <a:rPr lang="en-US" sz="2050" b="1" i="1" dirty="0" smtClean="0"/>
              <a:t>appearance</a:t>
            </a:r>
            <a:r>
              <a:rPr lang="en-US" sz="2050" dirty="0" smtClean="0"/>
              <a:t> (pride) to some for their salvation!</a:t>
            </a:r>
          </a:p>
          <a:p>
            <a:pPr>
              <a:lnSpc>
                <a:spcPct val="90000"/>
              </a:lnSpc>
              <a:spcBef>
                <a:spcPts val="0"/>
              </a:spcBef>
            </a:pPr>
            <a:r>
              <a:rPr lang="en-US" sz="2050" dirty="0" smtClean="0"/>
              <a:t>Are </a:t>
            </a:r>
            <a:r>
              <a:rPr lang="en-US" sz="2050" b="1" i="1" dirty="0" smtClean="0"/>
              <a:t>we</a:t>
            </a:r>
            <a:r>
              <a:rPr lang="en-US" sz="2050" dirty="0" smtClean="0"/>
              <a:t> willing to do the same for others?</a:t>
            </a:r>
            <a:endParaRPr lang="en-US" sz="2050" dirty="0"/>
          </a:p>
        </p:txBody>
      </p:sp>
    </p:spTree>
    <p:extLst>
      <p:ext uri="{BB962C8B-B14F-4D97-AF65-F5344CB8AC3E}">
        <p14:creationId xmlns:p14="http://schemas.microsoft.com/office/powerpoint/2010/main" val="38736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 Up, or Tear Down?</a:t>
            </a:r>
            <a:endParaRPr lang="en-US" dirty="0"/>
          </a:p>
        </p:txBody>
      </p:sp>
      <p:sp>
        <p:nvSpPr>
          <p:cNvPr id="3" name="Content Placeholder 2"/>
          <p:cNvSpPr>
            <a:spLocks noGrp="1"/>
          </p:cNvSpPr>
          <p:nvPr>
            <p:ph idx="1"/>
          </p:nvPr>
        </p:nvSpPr>
        <p:spPr/>
        <p:txBody>
          <a:bodyPr/>
          <a:lstStyle/>
          <a:p>
            <a:pPr marL="0" lvl="0" indent="0">
              <a:buNone/>
            </a:pPr>
            <a:r>
              <a:rPr lang="en-US" i="1" dirty="0" smtClean="0"/>
              <a:t>Therefore </a:t>
            </a:r>
            <a:r>
              <a:rPr lang="en-US" i="1" dirty="0"/>
              <a:t>I write these things </a:t>
            </a:r>
            <a:r>
              <a:rPr lang="en-US" b="1" i="1" dirty="0"/>
              <a:t>being absent, lest being present I should use sharpness</a:t>
            </a:r>
            <a:r>
              <a:rPr lang="en-US" i="1" dirty="0"/>
              <a:t>, according to the </a:t>
            </a:r>
            <a:r>
              <a:rPr lang="en-US" b="1" i="1" dirty="0"/>
              <a:t>authority</a:t>
            </a:r>
            <a:r>
              <a:rPr lang="en-US" i="1" dirty="0"/>
              <a:t> which the Lord has given me </a:t>
            </a:r>
            <a:r>
              <a:rPr lang="en-US" b="1" i="1" dirty="0"/>
              <a:t>for </a:t>
            </a:r>
            <a:r>
              <a:rPr lang="en-US" b="1" i="1" u="sng" dirty="0"/>
              <a:t>edification</a:t>
            </a:r>
            <a:r>
              <a:rPr lang="en-US" b="1" i="1" dirty="0"/>
              <a:t> and </a:t>
            </a:r>
            <a:r>
              <a:rPr lang="en-US" b="1" i="1" u="sng" dirty="0"/>
              <a:t>not</a:t>
            </a:r>
            <a:r>
              <a:rPr lang="en-US" b="1" i="1" dirty="0"/>
              <a:t> for </a:t>
            </a:r>
            <a:r>
              <a:rPr lang="en-US" b="1" i="1" u="sng" dirty="0"/>
              <a:t>destruction</a:t>
            </a:r>
            <a:r>
              <a:rPr lang="en-US" i="1" dirty="0"/>
              <a:t>. </a:t>
            </a:r>
            <a:r>
              <a:rPr lang="en-US" dirty="0" smtClean="0"/>
              <a:t>(</a:t>
            </a:r>
            <a:r>
              <a:rPr lang="en-US" b="1" dirty="0" smtClean="0">
                <a:solidFill>
                  <a:schemeClr val="accent1"/>
                </a:solidFill>
              </a:rPr>
              <a:t>13:10</a:t>
            </a:r>
            <a:r>
              <a:rPr lang="en-US" dirty="0" smtClean="0"/>
              <a:t>)</a:t>
            </a:r>
            <a:endParaRPr lang="en-US" dirty="0"/>
          </a:p>
          <a:p>
            <a:r>
              <a:rPr lang="en-US" dirty="0" smtClean="0"/>
              <a:t>The whole of </a:t>
            </a:r>
            <a:r>
              <a:rPr lang="en-US" b="1" dirty="0" smtClean="0">
                <a:solidFill>
                  <a:schemeClr val="accent1"/>
                </a:solidFill>
              </a:rPr>
              <a:t>II Corinthians </a:t>
            </a:r>
            <a:r>
              <a:rPr lang="en-US" dirty="0" smtClean="0"/>
              <a:t>represents their </a:t>
            </a:r>
            <a:r>
              <a:rPr lang="en-US" b="1" i="1" dirty="0" smtClean="0"/>
              <a:t>last</a:t>
            </a:r>
            <a:r>
              <a:rPr lang="en-US" dirty="0" smtClean="0"/>
              <a:t> chance before a final visit, which would result in </a:t>
            </a:r>
            <a:r>
              <a:rPr lang="en-US" b="1" i="1" dirty="0" smtClean="0"/>
              <a:t>either</a:t>
            </a:r>
            <a:r>
              <a:rPr lang="en-US" dirty="0" smtClean="0"/>
              <a:t> joyous teaching and encouragement </a:t>
            </a:r>
            <a:r>
              <a:rPr lang="en-US" b="1" i="1" dirty="0" smtClean="0"/>
              <a:t>or</a:t>
            </a:r>
            <a:r>
              <a:rPr lang="en-US" dirty="0" smtClean="0"/>
              <a:t> sorrowful rebuke and separation.</a:t>
            </a:r>
          </a:p>
          <a:p>
            <a:r>
              <a:rPr lang="en-US" dirty="0" smtClean="0"/>
              <a:t>Paul was </a:t>
            </a:r>
            <a:r>
              <a:rPr lang="en-US" b="1" i="1" dirty="0" smtClean="0"/>
              <a:t>authorized</a:t>
            </a:r>
            <a:r>
              <a:rPr lang="en-US" dirty="0" smtClean="0"/>
              <a:t> to do both, but building up was the </a:t>
            </a:r>
            <a:r>
              <a:rPr lang="en-US" b="1" i="1" dirty="0" smtClean="0"/>
              <a:t>primary</a:t>
            </a:r>
            <a:r>
              <a:rPr lang="en-US" dirty="0" smtClean="0"/>
              <a:t> (relative comparison) goal and objective (</a:t>
            </a:r>
            <a:r>
              <a:rPr lang="en-US" b="1" dirty="0" smtClean="0">
                <a:solidFill>
                  <a:schemeClr val="accent1"/>
                </a:solidFill>
              </a:rPr>
              <a:t>10:7-8</a:t>
            </a:r>
            <a:r>
              <a:rPr lang="en-US" dirty="0" smtClean="0"/>
              <a:t>).</a:t>
            </a:r>
          </a:p>
          <a:p>
            <a:r>
              <a:rPr lang="en-US" dirty="0" smtClean="0"/>
              <a:t>The </a:t>
            </a:r>
            <a:r>
              <a:rPr lang="en-US" b="1" i="1" dirty="0" smtClean="0"/>
              <a:t>next</a:t>
            </a:r>
            <a:r>
              <a:rPr lang="en-US" dirty="0" smtClean="0"/>
              <a:t> move was the Corinthians.  Everything </a:t>
            </a:r>
            <a:r>
              <a:rPr lang="en-US" b="1" i="1" dirty="0" smtClean="0"/>
              <a:t>depended</a:t>
            </a:r>
            <a:r>
              <a:rPr lang="en-US" dirty="0" smtClean="0"/>
              <a:t> upon their </a:t>
            </a:r>
            <a:r>
              <a:rPr lang="en-US" b="1" i="1" dirty="0" smtClean="0"/>
              <a:t>acceptance</a:t>
            </a:r>
            <a:r>
              <a:rPr lang="en-US" dirty="0" smtClean="0"/>
              <a:t>, </a:t>
            </a:r>
            <a:r>
              <a:rPr lang="en-US" b="1" i="1" dirty="0" smtClean="0"/>
              <a:t>reaction</a:t>
            </a:r>
            <a:r>
              <a:rPr lang="en-US" dirty="0" smtClean="0"/>
              <a:t>, and </a:t>
            </a:r>
            <a:r>
              <a:rPr lang="en-US" b="1" i="1" dirty="0" smtClean="0"/>
              <a:t>obedience</a:t>
            </a:r>
            <a:r>
              <a:rPr lang="en-US" dirty="0" smtClean="0"/>
              <a:t> to God’s letter through Paul.</a:t>
            </a:r>
          </a:p>
        </p:txBody>
      </p:sp>
    </p:spTree>
    <p:extLst>
      <p:ext uri="{BB962C8B-B14F-4D97-AF65-F5344CB8AC3E}">
        <p14:creationId xmlns:p14="http://schemas.microsoft.com/office/powerpoint/2010/main" val="6096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Through Paul’s sufferings and comfort, the Corinthians could be saved and comforted by Paul’s teaching and example of hope.</a:t>
            </a:r>
          </a:p>
          <a:p>
            <a:r>
              <a:rPr lang="en-US" dirty="0" smtClean="0"/>
              <a:t>Paul learned (and we should too) to trust in God no matter what – even if he thought he would die!</a:t>
            </a:r>
          </a:p>
          <a:p>
            <a:r>
              <a:rPr lang="en-US" dirty="0" smtClean="0"/>
              <a:t>The Corinthians’ care was expressed through prayers for deliverance, which should have strengthened common bond.</a:t>
            </a:r>
          </a:p>
          <a:p>
            <a:r>
              <a:rPr lang="en-US" dirty="0" smtClean="0"/>
              <a:t>Paul had operated according transparency, sincerity, and spiritual wisdom – not the tactics of men. Not writing deceitfully.</a:t>
            </a:r>
          </a:p>
          <a:p>
            <a:r>
              <a:rPr lang="en-US" dirty="0" smtClean="0"/>
              <a:t>Paul had begun to express confidence in the Corinthians.  Would they share the same confidence in themselves </a:t>
            </a:r>
            <a:r>
              <a:rPr lang="en-US" b="1" i="1" dirty="0" smtClean="0"/>
              <a:t>and</a:t>
            </a:r>
            <a:r>
              <a:rPr lang="en-US" dirty="0" smtClean="0"/>
              <a:t> him?</a:t>
            </a:r>
            <a:endParaRPr lang="en-US" dirty="0"/>
          </a:p>
        </p:txBody>
      </p:sp>
    </p:spTree>
    <p:extLst>
      <p:ext uri="{BB962C8B-B14F-4D97-AF65-F5344CB8AC3E}">
        <p14:creationId xmlns:p14="http://schemas.microsoft.com/office/powerpoint/2010/main" val="647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Benediction and Farewell</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200" i="1" dirty="0"/>
              <a:t>Finally, brethren, farewell. </a:t>
            </a:r>
            <a:r>
              <a:rPr lang="en-US" sz="2200" b="1" i="1" baseline="30000" dirty="0" smtClean="0">
                <a:solidFill>
                  <a:schemeClr val="accent1"/>
                </a:solidFill>
              </a:rPr>
              <a:t>1</a:t>
            </a:r>
            <a:r>
              <a:rPr lang="en-US" sz="2200" b="1" i="1" dirty="0" smtClean="0"/>
              <a:t>Become </a:t>
            </a:r>
            <a:r>
              <a:rPr lang="en-US" sz="2200" b="1" i="1" u="sng" dirty="0"/>
              <a:t>complete</a:t>
            </a:r>
            <a:r>
              <a:rPr lang="en-US" sz="2200" i="1" dirty="0"/>
              <a:t>. </a:t>
            </a:r>
            <a:r>
              <a:rPr lang="en-US" sz="2200" b="1" i="1" baseline="30000" dirty="0" smtClean="0">
                <a:solidFill>
                  <a:schemeClr val="accent1"/>
                </a:solidFill>
              </a:rPr>
              <a:t>2</a:t>
            </a:r>
            <a:r>
              <a:rPr lang="en-US" sz="2200" i="1" dirty="0" smtClean="0"/>
              <a:t>Be </a:t>
            </a:r>
            <a:r>
              <a:rPr lang="en-US" sz="2200" i="1" dirty="0"/>
              <a:t>of </a:t>
            </a:r>
            <a:r>
              <a:rPr lang="en-US" sz="2200" b="1" i="1" dirty="0"/>
              <a:t>good comfort</a:t>
            </a:r>
            <a:r>
              <a:rPr lang="en-US" sz="2200" i="1" dirty="0"/>
              <a:t>, </a:t>
            </a:r>
            <a:r>
              <a:rPr lang="en-US" sz="2200" b="1" i="1" baseline="30000" dirty="0" smtClean="0">
                <a:solidFill>
                  <a:schemeClr val="accent1"/>
                </a:solidFill>
              </a:rPr>
              <a:t>3</a:t>
            </a:r>
            <a:r>
              <a:rPr lang="en-US" sz="2200" i="1" dirty="0" smtClean="0"/>
              <a:t>be </a:t>
            </a:r>
            <a:r>
              <a:rPr lang="en-US" sz="2200" i="1" dirty="0"/>
              <a:t>of </a:t>
            </a:r>
            <a:r>
              <a:rPr lang="en-US" sz="2200" b="1" i="1" dirty="0"/>
              <a:t>one mind</a:t>
            </a:r>
            <a:r>
              <a:rPr lang="en-US" sz="2200" i="1" dirty="0"/>
              <a:t>, </a:t>
            </a:r>
            <a:r>
              <a:rPr lang="en-US" sz="2200" b="1" i="1" baseline="30000" dirty="0" smtClean="0">
                <a:solidFill>
                  <a:schemeClr val="accent1"/>
                </a:solidFill>
              </a:rPr>
              <a:t>4</a:t>
            </a:r>
            <a:r>
              <a:rPr lang="en-US" sz="2200" b="1" i="1" dirty="0" smtClean="0"/>
              <a:t>live </a:t>
            </a:r>
            <a:r>
              <a:rPr lang="en-US" sz="2200" b="1" i="1" dirty="0"/>
              <a:t>in peace; </a:t>
            </a:r>
            <a:r>
              <a:rPr lang="en-US" sz="2200" b="1" i="1" u="sng" dirty="0"/>
              <a:t>and</a:t>
            </a:r>
            <a:r>
              <a:rPr lang="en-US" sz="2200" b="1" i="1" dirty="0"/>
              <a:t> the God of love and peace </a:t>
            </a:r>
            <a:r>
              <a:rPr lang="en-US" sz="2200" b="1" i="1" u="sng" dirty="0"/>
              <a:t>will</a:t>
            </a:r>
            <a:r>
              <a:rPr lang="en-US" sz="2200" b="1" i="1" dirty="0"/>
              <a:t> be with you</a:t>
            </a:r>
            <a:r>
              <a:rPr lang="en-US" sz="2200" i="1" dirty="0" smtClean="0"/>
              <a:t>.  Greet </a:t>
            </a:r>
            <a:r>
              <a:rPr lang="en-US" sz="2200" i="1" dirty="0"/>
              <a:t>one another with a holy kiss</a:t>
            </a:r>
            <a:r>
              <a:rPr lang="en-US" sz="2200" i="1" dirty="0" smtClean="0"/>
              <a:t>.  All </a:t>
            </a:r>
            <a:r>
              <a:rPr lang="en-US" sz="2200" i="1" dirty="0"/>
              <a:t>the saints greet you</a:t>
            </a:r>
            <a:r>
              <a:rPr lang="en-US" sz="2200" i="1" dirty="0" smtClean="0"/>
              <a:t>.  The </a:t>
            </a:r>
            <a:r>
              <a:rPr lang="en-US" sz="2200" b="1" i="1" dirty="0"/>
              <a:t>grace of the Lord Jesus Christ</a:t>
            </a:r>
            <a:r>
              <a:rPr lang="en-US" sz="2200" i="1" dirty="0"/>
              <a:t>, and the </a:t>
            </a:r>
            <a:r>
              <a:rPr lang="en-US" sz="2200" b="1" i="1" dirty="0"/>
              <a:t>love of God</a:t>
            </a:r>
            <a:r>
              <a:rPr lang="en-US" sz="2200" i="1" dirty="0"/>
              <a:t>, and the </a:t>
            </a:r>
            <a:r>
              <a:rPr lang="en-US" sz="2200" b="1" i="1" dirty="0"/>
              <a:t>communion of the Holy Spirit be with you all</a:t>
            </a:r>
            <a:r>
              <a:rPr lang="en-US" sz="2200" i="1" dirty="0"/>
              <a:t>. Amen. </a:t>
            </a:r>
            <a:r>
              <a:rPr lang="en-US" sz="2200" dirty="0" smtClean="0"/>
              <a:t>(</a:t>
            </a:r>
            <a:r>
              <a:rPr lang="en-US" sz="2200" b="1" dirty="0" smtClean="0">
                <a:solidFill>
                  <a:schemeClr val="accent1"/>
                </a:solidFill>
              </a:rPr>
              <a:t>13:11-14</a:t>
            </a:r>
            <a:r>
              <a:rPr lang="en-US" sz="2200" dirty="0" smtClean="0"/>
              <a:t>)</a:t>
            </a:r>
            <a:endParaRPr lang="en-US" sz="2200" dirty="0"/>
          </a:p>
          <a:p>
            <a:pPr>
              <a:lnSpc>
                <a:spcPct val="90000"/>
              </a:lnSpc>
              <a:spcBef>
                <a:spcPts val="0"/>
              </a:spcBef>
            </a:pPr>
            <a:r>
              <a:rPr lang="en-US" sz="2200" b="1" i="1" dirty="0" smtClean="0"/>
              <a:t>Despite</a:t>
            </a:r>
            <a:r>
              <a:rPr lang="en-US" sz="2200" dirty="0" smtClean="0"/>
              <a:t> all of their insults and </a:t>
            </a:r>
            <a:r>
              <a:rPr lang="en-US" sz="2200" b="1" i="1" dirty="0" smtClean="0"/>
              <a:t>rejections</a:t>
            </a:r>
            <a:r>
              <a:rPr lang="en-US" sz="2200" dirty="0" smtClean="0"/>
              <a:t>, Paul still </a:t>
            </a:r>
            <a:r>
              <a:rPr lang="en-US" sz="2200" b="1" i="1" dirty="0" smtClean="0"/>
              <a:t>cared</a:t>
            </a:r>
            <a:r>
              <a:rPr lang="en-US" sz="2200" dirty="0" smtClean="0"/>
              <a:t> for them and </a:t>
            </a:r>
            <a:r>
              <a:rPr lang="en-US" sz="2200" b="1" i="1" dirty="0" smtClean="0"/>
              <a:t>pointed</a:t>
            </a:r>
            <a:r>
              <a:rPr lang="en-US" sz="2200" dirty="0" smtClean="0"/>
              <a:t> the path of pure peace out for them.</a:t>
            </a:r>
          </a:p>
          <a:p>
            <a:pPr>
              <a:lnSpc>
                <a:spcPct val="90000"/>
              </a:lnSpc>
              <a:spcBef>
                <a:spcPts val="0"/>
              </a:spcBef>
            </a:pPr>
            <a:r>
              <a:rPr lang="en-US" sz="2200" dirty="0" smtClean="0"/>
              <a:t>Correction was coming quickly, </a:t>
            </a:r>
            <a:r>
              <a:rPr lang="en-US" sz="2200" b="1" i="1" dirty="0" smtClean="0"/>
              <a:t>if</a:t>
            </a:r>
            <a:r>
              <a:rPr lang="en-US" sz="2200" dirty="0" smtClean="0"/>
              <a:t> the Corinthians did </a:t>
            </a:r>
            <a:r>
              <a:rPr lang="en-US" sz="2200" b="1" i="1" dirty="0" smtClean="0"/>
              <a:t>not</a:t>
            </a:r>
            <a:r>
              <a:rPr lang="en-US" sz="2200" dirty="0" smtClean="0"/>
              <a:t> repent.</a:t>
            </a:r>
          </a:p>
          <a:p>
            <a:pPr>
              <a:lnSpc>
                <a:spcPct val="90000"/>
              </a:lnSpc>
              <a:spcBef>
                <a:spcPts val="0"/>
              </a:spcBef>
            </a:pPr>
            <a:r>
              <a:rPr lang="en-US" sz="2200" dirty="0" smtClean="0"/>
              <a:t>Paul’s desire was for their </a:t>
            </a:r>
            <a:r>
              <a:rPr lang="en-US" sz="2200" b="1" i="1" dirty="0" smtClean="0"/>
              <a:t>growth</a:t>
            </a:r>
            <a:r>
              <a:rPr lang="en-US" sz="2200" dirty="0" smtClean="0"/>
              <a:t> and </a:t>
            </a:r>
            <a:r>
              <a:rPr lang="en-US" sz="2200" b="1" i="1" dirty="0" smtClean="0"/>
              <a:t>unity</a:t>
            </a:r>
            <a:r>
              <a:rPr lang="en-US" sz="2200" dirty="0" smtClean="0"/>
              <a:t> in God.  Hopefully, it did </a:t>
            </a:r>
            <a:r>
              <a:rPr lang="en-US" sz="2200" b="1" i="1" dirty="0" smtClean="0"/>
              <a:t>not</a:t>
            </a:r>
            <a:r>
              <a:rPr lang="en-US" sz="2200" dirty="0" smtClean="0"/>
              <a:t> require </a:t>
            </a:r>
            <a:r>
              <a:rPr lang="en-US" sz="2200" b="1" i="1" dirty="0" smtClean="0"/>
              <a:t>powerful</a:t>
            </a:r>
            <a:r>
              <a:rPr lang="en-US" sz="2200" dirty="0" smtClean="0"/>
              <a:t> rebuke from Paul on his next visit.</a:t>
            </a:r>
          </a:p>
          <a:p>
            <a:pPr>
              <a:lnSpc>
                <a:spcPct val="90000"/>
              </a:lnSpc>
              <a:spcBef>
                <a:spcPts val="0"/>
              </a:spcBef>
            </a:pPr>
            <a:r>
              <a:rPr lang="en-US" sz="2200" dirty="0" smtClean="0"/>
              <a:t>Let </a:t>
            </a:r>
            <a:r>
              <a:rPr lang="en-US" sz="2200" b="1" i="1" u="sng" dirty="0" smtClean="0"/>
              <a:t>us</a:t>
            </a:r>
            <a:r>
              <a:rPr lang="en-US" sz="2200" dirty="0" smtClean="0"/>
              <a:t> learn from </a:t>
            </a:r>
            <a:r>
              <a:rPr lang="en-US" sz="2200" b="1" i="1" u="sng" dirty="0" smtClean="0"/>
              <a:t>their</a:t>
            </a:r>
            <a:r>
              <a:rPr lang="en-US" sz="2200" dirty="0" smtClean="0"/>
              <a:t> history, so we do </a:t>
            </a:r>
            <a:r>
              <a:rPr lang="en-US" sz="2200" b="1" i="1" dirty="0" smtClean="0"/>
              <a:t>not</a:t>
            </a:r>
            <a:r>
              <a:rPr lang="en-US" sz="2200" dirty="0" smtClean="0"/>
              <a:t> require the rebuke of </a:t>
            </a:r>
            <a:r>
              <a:rPr lang="en-US" sz="2200" b="1" i="1" dirty="0" smtClean="0"/>
              <a:t>condemnation</a:t>
            </a:r>
            <a:r>
              <a:rPr lang="en-US" sz="2200" dirty="0" smtClean="0"/>
              <a:t>, when we at last see God, Jesus, and the Holy Spirit in their </a:t>
            </a:r>
            <a:r>
              <a:rPr lang="en-US" sz="2200" b="1" i="1" dirty="0" smtClean="0"/>
              <a:t>heavenly</a:t>
            </a:r>
            <a:r>
              <a:rPr lang="en-US" sz="2200" dirty="0" smtClean="0"/>
              <a:t> and </a:t>
            </a:r>
            <a:r>
              <a:rPr lang="en-US" sz="2200" b="1" i="1" dirty="0" smtClean="0"/>
              <a:t>true</a:t>
            </a:r>
            <a:r>
              <a:rPr lang="en-US" sz="2200" dirty="0" smtClean="0"/>
              <a:t> form of </a:t>
            </a:r>
            <a:r>
              <a:rPr lang="en-US" sz="2200" b="1" i="1" dirty="0" smtClean="0"/>
              <a:t>power</a:t>
            </a:r>
            <a:r>
              <a:rPr lang="en-US" sz="2200" dirty="0" smtClean="0"/>
              <a:t>!  Is this </a:t>
            </a:r>
            <a:r>
              <a:rPr lang="en-US" sz="2200" b="1" i="1" dirty="0" smtClean="0"/>
              <a:t>our</a:t>
            </a:r>
            <a:r>
              <a:rPr lang="en-US" sz="2200" dirty="0" smtClean="0"/>
              <a:t> last and fleeting chance?</a:t>
            </a:r>
            <a:endParaRPr lang="en-US" sz="2200" dirty="0"/>
          </a:p>
        </p:txBody>
      </p:sp>
    </p:spTree>
    <p:extLst>
      <p:ext uri="{BB962C8B-B14F-4D97-AF65-F5344CB8AC3E}">
        <p14:creationId xmlns:p14="http://schemas.microsoft.com/office/powerpoint/2010/main" val="16579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Review</a:t>
            </a:r>
            <a:endParaRPr lang="en-US" dirty="0"/>
          </a:p>
        </p:txBody>
      </p:sp>
      <p:sp>
        <p:nvSpPr>
          <p:cNvPr id="5" name="Subtitle 4"/>
          <p:cNvSpPr>
            <a:spLocks noGrp="1"/>
          </p:cNvSpPr>
          <p:nvPr>
            <p:ph type="subTitle" idx="1"/>
          </p:nvPr>
        </p:nvSpPr>
        <p:spPr>
          <a:xfrm>
            <a:off x="762000" y="4614863"/>
            <a:ext cx="7543800" cy="742950"/>
          </a:xfrm>
        </p:spPr>
        <p:txBody>
          <a:bodyPr>
            <a:normAutofit/>
          </a:bodyPr>
          <a:lstStyle/>
          <a:p>
            <a:r>
              <a:rPr lang="en-US" b="1" dirty="0" smtClean="0">
                <a:latin typeface="Arial Black" panose="020B0A04020102020204" pitchFamily="34" charset="0"/>
              </a:rPr>
              <a:t>II Corinthians 1-13</a:t>
            </a:r>
            <a:endParaRPr lang="en-US" b="1" dirty="0">
              <a:latin typeface="Arial Black" panose="020B0A04020102020204" pitchFamily="34" charset="0"/>
            </a:endParaRPr>
          </a:p>
        </p:txBody>
      </p:sp>
    </p:spTree>
    <p:extLst>
      <p:ext uri="{BB962C8B-B14F-4D97-AF65-F5344CB8AC3E}">
        <p14:creationId xmlns:p14="http://schemas.microsoft.com/office/powerpoint/2010/main" val="39478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1</a:t>
            </a:r>
          </a:p>
        </p:txBody>
      </p:sp>
      <p:sp>
        <p:nvSpPr>
          <p:cNvPr id="3" name="Content Placeholder 2"/>
          <p:cNvSpPr>
            <a:spLocks noGrp="1"/>
          </p:cNvSpPr>
          <p:nvPr>
            <p:ph idx="1"/>
          </p:nvPr>
        </p:nvSpPr>
        <p:spPr/>
        <p:txBody>
          <a:bodyPr/>
          <a:lstStyle/>
          <a:p>
            <a:pPr marL="344488" lvl="0" indent="-344488">
              <a:spcBef>
                <a:spcPts val="0"/>
              </a:spcBef>
              <a:buFont typeface="+mj-lt"/>
              <a:buAutoNum type="romanUcPeriod"/>
            </a:pPr>
            <a:r>
              <a:rPr lang="en-US" sz="2000" b="1" dirty="0"/>
              <a:t>Greeting (</a:t>
            </a:r>
            <a:r>
              <a:rPr lang="en-US" sz="2000" b="1" dirty="0" smtClean="0">
                <a:solidFill>
                  <a:schemeClr val="accent1"/>
                </a:solidFill>
              </a:rPr>
              <a:t>1:1-2</a:t>
            </a:r>
            <a:r>
              <a:rPr lang="en-US" sz="2000" b="1" dirty="0"/>
              <a:t>)</a:t>
            </a:r>
          </a:p>
          <a:p>
            <a:pPr marL="344488" lvl="0" indent="-344488">
              <a:spcBef>
                <a:spcPts val="0"/>
              </a:spcBef>
              <a:buFont typeface="+mj-lt"/>
              <a:buAutoNum type="romanUcPeriod"/>
            </a:pPr>
            <a:r>
              <a:rPr lang="en-US" sz="2000" b="1" dirty="0"/>
              <a:t>Defense of Paul’s character (</a:t>
            </a:r>
            <a:r>
              <a:rPr lang="en-US" sz="2000" b="1" dirty="0" smtClean="0">
                <a:solidFill>
                  <a:schemeClr val="accent1"/>
                </a:solidFill>
              </a:rPr>
              <a:t>1:3-2:13</a:t>
            </a:r>
            <a:r>
              <a:rPr lang="en-US" sz="2000" b="1" dirty="0"/>
              <a:t>):</a:t>
            </a:r>
          </a:p>
          <a:p>
            <a:pPr marL="687388" lvl="1" indent="-342900">
              <a:spcBef>
                <a:spcPts val="0"/>
              </a:spcBef>
              <a:buFont typeface="+mj-lt"/>
              <a:buAutoNum type="alphaUcPeriod"/>
            </a:pPr>
            <a:r>
              <a:rPr lang="en-US" sz="2000" dirty="0"/>
              <a:t>Suffering in Asia (</a:t>
            </a:r>
            <a:r>
              <a:rPr lang="en-US" sz="2000" b="1" dirty="0" smtClean="0">
                <a:solidFill>
                  <a:schemeClr val="accent1"/>
                </a:solidFill>
              </a:rPr>
              <a:t>1:3-11</a:t>
            </a:r>
            <a:r>
              <a:rPr lang="en-US" sz="2000" dirty="0"/>
              <a:t>)</a:t>
            </a:r>
          </a:p>
          <a:p>
            <a:pPr marL="687388" lvl="1" indent="-342900">
              <a:spcBef>
                <a:spcPts val="0"/>
              </a:spcBef>
              <a:buFont typeface="+mj-lt"/>
              <a:buAutoNum type="alphaUcPeriod"/>
            </a:pPr>
            <a:r>
              <a:rPr lang="en-US" sz="2000" dirty="0"/>
              <a:t>Defense for failing to visit as previously </a:t>
            </a:r>
            <a:r>
              <a:rPr lang="en-US" sz="2000" dirty="0" smtClean="0"/>
              <a:t>promised – to </a:t>
            </a:r>
            <a:r>
              <a:rPr lang="en-US" sz="2000" dirty="0"/>
              <a:t>spare them sorrow (</a:t>
            </a:r>
            <a:r>
              <a:rPr lang="en-US" sz="2000" b="1" dirty="0" smtClean="0">
                <a:solidFill>
                  <a:schemeClr val="accent1"/>
                </a:solidFill>
              </a:rPr>
              <a:t>1:12-2:2</a:t>
            </a:r>
            <a:r>
              <a:rPr lang="en-US" sz="2000" dirty="0"/>
              <a:t>)</a:t>
            </a:r>
          </a:p>
          <a:p>
            <a:pPr marL="687388" lvl="1" indent="-342900">
              <a:spcBef>
                <a:spcPts val="0"/>
              </a:spcBef>
              <a:buFont typeface="+mj-lt"/>
              <a:buAutoNum type="alphaUcPeriod"/>
            </a:pPr>
            <a:r>
              <a:rPr lang="en-US" sz="2000" dirty="0"/>
              <a:t>Instructions to forgive and encourage the punished man (</a:t>
            </a:r>
            <a:r>
              <a:rPr lang="en-US" sz="2000" b="1" dirty="0" smtClean="0">
                <a:solidFill>
                  <a:schemeClr val="accent1"/>
                </a:solidFill>
              </a:rPr>
              <a:t>2:3-11</a:t>
            </a:r>
            <a:r>
              <a:rPr lang="en-US" sz="2000" dirty="0"/>
              <a:t>)</a:t>
            </a:r>
          </a:p>
          <a:p>
            <a:pPr marL="687388" lvl="1" indent="-342900">
              <a:spcBef>
                <a:spcPts val="0"/>
              </a:spcBef>
              <a:buFont typeface="+mj-lt"/>
              <a:buAutoNum type="alphaUcPeriod"/>
            </a:pPr>
            <a:r>
              <a:rPr lang="en-US" sz="2000" dirty="0"/>
              <a:t>Unrest despite door of opportunity in Troas and Macedonia (</a:t>
            </a:r>
            <a:r>
              <a:rPr lang="en-US" sz="2000" b="1" dirty="0" smtClean="0">
                <a:solidFill>
                  <a:schemeClr val="accent1"/>
                </a:solidFill>
              </a:rPr>
              <a:t>2:12-13</a:t>
            </a:r>
            <a:r>
              <a:rPr lang="en-US" sz="2000" dirty="0"/>
              <a:t>)</a:t>
            </a:r>
          </a:p>
          <a:p>
            <a:pPr marL="344488" lvl="0" indent="-344488">
              <a:spcBef>
                <a:spcPts val="0"/>
              </a:spcBef>
              <a:buFont typeface="+mj-lt"/>
              <a:buAutoNum type="romanUcPeriod"/>
            </a:pPr>
            <a:r>
              <a:rPr lang="en-US" sz="2000" b="1" dirty="0"/>
              <a:t>Defense of </a:t>
            </a:r>
            <a:r>
              <a:rPr lang="en-US" sz="2000" b="1" dirty="0" smtClean="0"/>
              <a:t>Paul’s apostolic ministry </a:t>
            </a:r>
            <a:r>
              <a:rPr lang="en-US" sz="2000" b="1" dirty="0"/>
              <a:t>and </a:t>
            </a:r>
            <a:r>
              <a:rPr lang="en-US" sz="2000" b="1" dirty="0" smtClean="0"/>
              <a:t>associated </a:t>
            </a:r>
            <a:r>
              <a:rPr lang="en-US" sz="2000" b="1" dirty="0"/>
              <a:t>laborers (</a:t>
            </a:r>
            <a:r>
              <a:rPr lang="en-US" sz="2000" b="1" dirty="0" smtClean="0">
                <a:solidFill>
                  <a:schemeClr val="accent1"/>
                </a:solidFill>
              </a:rPr>
              <a:t>2:14-5:21</a:t>
            </a:r>
            <a:r>
              <a:rPr lang="en-US" sz="2000" b="1" dirty="0"/>
              <a:t>):</a:t>
            </a:r>
          </a:p>
          <a:p>
            <a:pPr marL="687388" lvl="1" indent="-342900">
              <a:spcBef>
                <a:spcPts val="0"/>
              </a:spcBef>
              <a:buFont typeface="+mj-lt"/>
              <a:buAutoNum type="alphaUcPeriod"/>
            </a:pPr>
            <a:r>
              <a:rPr lang="en-US" sz="2000" dirty="0"/>
              <a:t>Lead by God to triumph in preaching the </a:t>
            </a:r>
            <a:r>
              <a:rPr lang="en-US" sz="2000" dirty="0" smtClean="0"/>
              <a:t>gospel – introduces </a:t>
            </a:r>
            <a:r>
              <a:rPr lang="en-US" sz="2000" i="1" dirty="0"/>
              <a:t>“sufficiency”</a:t>
            </a:r>
            <a:r>
              <a:rPr lang="en-US" sz="2000" dirty="0"/>
              <a:t> (</a:t>
            </a:r>
            <a:r>
              <a:rPr lang="en-US" sz="2000" b="1" dirty="0" smtClean="0">
                <a:solidFill>
                  <a:schemeClr val="accent1"/>
                </a:solidFill>
              </a:rPr>
              <a:t>2:14-16</a:t>
            </a:r>
            <a:r>
              <a:rPr lang="en-US" sz="2000" dirty="0"/>
              <a:t>)</a:t>
            </a:r>
          </a:p>
          <a:p>
            <a:pPr marL="687388" lvl="1" indent="-342900">
              <a:spcBef>
                <a:spcPts val="0"/>
              </a:spcBef>
              <a:buFont typeface="+mj-lt"/>
              <a:buAutoNum type="alphaUcPeriod"/>
            </a:pPr>
            <a:r>
              <a:rPr lang="en-US" sz="2000" dirty="0"/>
              <a:t>Evidenced by superior </a:t>
            </a:r>
            <a:r>
              <a:rPr lang="en-US" sz="2000" i="1" dirty="0"/>
              <a:t>“letters of commendation”</a:t>
            </a:r>
            <a:r>
              <a:rPr lang="en-US" sz="2000" dirty="0"/>
              <a:t> over those offered and required by the </a:t>
            </a:r>
            <a:r>
              <a:rPr lang="en-US" sz="2000" i="1" dirty="0"/>
              <a:t>“peddlers”</a:t>
            </a:r>
            <a:r>
              <a:rPr lang="en-US" sz="2000" dirty="0"/>
              <a:t> (</a:t>
            </a:r>
            <a:r>
              <a:rPr lang="en-US" sz="2000" b="1" dirty="0" smtClean="0">
                <a:solidFill>
                  <a:schemeClr val="accent1"/>
                </a:solidFill>
              </a:rPr>
              <a:t>2:17-3:5</a:t>
            </a:r>
            <a:r>
              <a:rPr lang="en-US" sz="2000" dirty="0" smtClean="0"/>
              <a:t>)</a:t>
            </a:r>
            <a:endParaRPr lang="en-US" sz="2000" dirty="0"/>
          </a:p>
        </p:txBody>
      </p:sp>
    </p:spTree>
    <p:extLst>
      <p:ext uri="{BB962C8B-B14F-4D97-AF65-F5344CB8AC3E}">
        <p14:creationId xmlns:p14="http://schemas.microsoft.com/office/powerpoint/2010/main" val="33879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1</a:t>
            </a:r>
          </a:p>
        </p:txBody>
      </p:sp>
      <p:sp>
        <p:nvSpPr>
          <p:cNvPr id="3" name="Content Placeholder 2"/>
          <p:cNvSpPr>
            <a:spLocks noGrp="1"/>
          </p:cNvSpPr>
          <p:nvPr>
            <p:ph idx="1"/>
          </p:nvPr>
        </p:nvSpPr>
        <p:spPr/>
        <p:txBody>
          <a:bodyPr/>
          <a:lstStyle/>
          <a:p>
            <a:pPr marL="344488" lvl="0" indent="-344488">
              <a:spcBef>
                <a:spcPts val="0"/>
              </a:spcBef>
              <a:buFont typeface="+mj-lt"/>
              <a:buAutoNum type="romanUcPeriod" startAt="3"/>
            </a:pPr>
            <a:r>
              <a:rPr lang="en-US" sz="2000" b="1" dirty="0" smtClean="0"/>
              <a:t>Defense </a:t>
            </a:r>
            <a:r>
              <a:rPr lang="en-US" sz="2000" b="1" dirty="0"/>
              <a:t>of Paul’s ministry and that of his fellow apostles and laborers (</a:t>
            </a:r>
            <a:r>
              <a:rPr lang="en-US" sz="2000" b="1" dirty="0" smtClean="0">
                <a:solidFill>
                  <a:schemeClr val="accent1"/>
                </a:solidFill>
              </a:rPr>
              <a:t>2:14-5:21</a:t>
            </a:r>
            <a:r>
              <a:rPr lang="en-US" sz="2000" b="1" dirty="0"/>
              <a:t>):</a:t>
            </a:r>
          </a:p>
          <a:p>
            <a:pPr marL="687388" lvl="1" indent="-342900">
              <a:spcBef>
                <a:spcPts val="0"/>
              </a:spcBef>
              <a:buFont typeface="+mj-lt"/>
              <a:buAutoNum type="alphaUcPeriod" startAt="3"/>
            </a:pPr>
            <a:r>
              <a:rPr lang="en-US" sz="2000" dirty="0" smtClean="0"/>
              <a:t>Evidenced </a:t>
            </a:r>
            <a:r>
              <a:rPr lang="en-US" sz="2000" dirty="0"/>
              <a:t>by a superior covenant, which God enabled Paul and his fellow workers to serve as its ministers (</a:t>
            </a:r>
            <a:r>
              <a:rPr lang="en-US" sz="2000" b="1" dirty="0" smtClean="0">
                <a:solidFill>
                  <a:schemeClr val="accent1"/>
                </a:solidFill>
              </a:rPr>
              <a:t>3:7-18</a:t>
            </a:r>
            <a:r>
              <a:rPr lang="en-US" sz="2000" dirty="0"/>
              <a:t>)</a:t>
            </a:r>
          </a:p>
          <a:p>
            <a:pPr marL="687388" lvl="1" indent="-342900">
              <a:spcBef>
                <a:spcPts val="0"/>
              </a:spcBef>
              <a:buFont typeface="+mj-lt"/>
              <a:buAutoNum type="alphaUcPeriod" startAt="3"/>
            </a:pPr>
            <a:r>
              <a:rPr lang="en-US" sz="2000" dirty="0"/>
              <a:t>Evidenced by optimistic, steadfast perseverance in the face of terrible persecution (</a:t>
            </a:r>
            <a:r>
              <a:rPr lang="en-US" sz="2000" b="1" dirty="0" smtClean="0">
                <a:solidFill>
                  <a:schemeClr val="accent1"/>
                </a:solidFill>
              </a:rPr>
              <a:t>4:1-5:21</a:t>
            </a:r>
            <a:r>
              <a:rPr lang="en-US" sz="2000" dirty="0"/>
              <a:t>)</a:t>
            </a:r>
          </a:p>
          <a:p>
            <a:pPr marL="1031875" lvl="2" indent="-344488">
              <a:spcBef>
                <a:spcPts val="0"/>
              </a:spcBef>
              <a:buFont typeface="+mj-lt"/>
              <a:buAutoNum type="arabicPeriod"/>
            </a:pPr>
            <a:r>
              <a:rPr lang="en-US" sz="1800" dirty="0"/>
              <a:t>Because of superior covenant and God’s power, despite persecution (</a:t>
            </a:r>
            <a:r>
              <a:rPr lang="en-US" sz="1800" b="1" dirty="0" smtClean="0">
                <a:solidFill>
                  <a:schemeClr val="accent1"/>
                </a:solidFill>
              </a:rPr>
              <a:t>4:1-15</a:t>
            </a:r>
            <a:r>
              <a:rPr lang="en-US" sz="1800" dirty="0"/>
              <a:t>)</a:t>
            </a:r>
          </a:p>
          <a:p>
            <a:pPr marL="1031875" lvl="2" indent="-344488">
              <a:spcBef>
                <a:spcPts val="0"/>
              </a:spcBef>
              <a:buFont typeface="+mj-lt"/>
              <a:buAutoNum type="arabicPeriod"/>
            </a:pPr>
            <a:r>
              <a:rPr lang="en-US" sz="1800" dirty="0"/>
              <a:t>Because of faith in the unseen eternal glory of being with Christ (</a:t>
            </a:r>
            <a:r>
              <a:rPr lang="en-US" sz="1800" b="1" dirty="0" smtClean="0">
                <a:solidFill>
                  <a:schemeClr val="accent1"/>
                </a:solidFill>
              </a:rPr>
              <a:t>4:16-5:8</a:t>
            </a:r>
            <a:r>
              <a:rPr lang="en-US" sz="1800" dirty="0"/>
              <a:t>)</a:t>
            </a:r>
          </a:p>
          <a:p>
            <a:pPr marL="1031875" lvl="2" indent="-344488">
              <a:spcBef>
                <a:spcPts val="0"/>
              </a:spcBef>
              <a:buFont typeface="+mj-lt"/>
              <a:buAutoNum type="arabicPeriod"/>
            </a:pPr>
            <a:r>
              <a:rPr lang="en-US" sz="1800" dirty="0"/>
              <a:t>Because of the terror of the judgment of Christ (</a:t>
            </a:r>
            <a:r>
              <a:rPr lang="en-US" sz="1800" b="1" dirty="0" smtClean="0">
                <a:solidFill>
                  <a:schemeClr val="accent1"/>
                </a:solidFill>
              </a:rPr>
              <a:t>5:9-11</a:t>
            </a:r>
            <a:r>
              <a:rPr lang="en-US" sz="1800" dirty="0"/>
              <a:t>)</a:t>
            </a:r>
          </a:p>
          <a:p>
            <a:pPr marL="1031875" lvl="2" indent="-344488">
              <a:spcBef>
                <a:spcPts val="0"/>
              </a:spcBef>
              <a:buFont typeface="+mj-lt"/>
              <a:buAutoNum type="arabicPeriod"/>
            </a:pPr>
            <a:r>
              <a:rPr lang="en-US" sz="1800" dirty="0"/>
              <a:t>Because they are ambassadors for Christ, ministering reconciliation (</a:t>
            </a:r>
            <a:r>
              <a:rPr lang="en-US" sz="1800" b="1" dirty="0" smtClean="0">
                <a:solidFill>
                  <a:schemeClr val="accent1"/>
                </a:solidFill>
              </a:rPr>
              <a:t>5:12-21</a:t>
            </a:r>
            <a:r>
              <a:rPr lang="en-US" sz="1800" dirty="0"/>
              <a:t>)</a:t>
            </a:r>
          </a:p>
          <a:p>
            <a:pPr marL="344488" lvl="0" indent="-344488">
              <a:spcBef>
                <a:spcPts val="0"/>
              </a:spcBef>
              <a:buFont typeface="+mj-lt"/>
              <a:buAutoNum type="romanUcPeriod" startAt="3"/>
            </a:pPr>
            <a:r>
              <a:rPr lang="en-US" sz="2000" b="1" dirty="0"/>
              <a:t>Paul’s emotional plea (</a:t>
            </a:r>
            <a:r>
              <a:rPr lang="en-US" sz="2000" b="1" dirty="0" smtClean="0">
                <a:solidFill>
                  <a:schemeClr val="accent1"/>
                </a:solidFill>
              </a:rPr>
              <a:t>6:1-7:16</a:t>
            </a:r>
            <a:r>
              <a:rPr lang="en-US" sz="2000" b="1" dirty="0" smtClean="0"/>
              <a:t>)</a:t>
            </a:r>
            <a:endParaRPr lang="en-US" sz="2000" dirty="0"/>
          </a:p>
        </p:txBody>
      </p:sp>
    </p:spTree>
    <p:extLst>
      <p:ext uri="{BB962C8B-B14F-4D97-AF65-F5344CB8AC3E}">
        <p14:creationId xmlns:p14="http://schemas.microsoft.com/office/powerpoint/2010/main" val="22742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1</a:t>
            </a:r>
          </a:p>
        </p:txBody>
      </p:sp>
      <p:sp>
        <p:nvSpPr>
          <p:cNvPr id="3" name="Content Placeholder 2"/>
          <p:cNvSpPr>
            <a:spLocks noGrp="1"/>
          </p:cNvSpPr>
          <p:nvPr>
            <p:ph idx="1"/>
          </p:nvPr>
        </p:nvSpPr>
        <p:spPr/>
        <p:txBody>
          <a:bodyPr/>
          <a:lstStyle/>
          <a:p>
            <a:pPr marL="344488" lvl="0" indent="-344488">
              <a:spcBef>
                <a:spcPts val="0"/>
              </a:spcBef>
              <a:buFont typeface="+mj-lt"/>
              <a:buAutoNum type="romanUcPeriod" startAt="4"/>
            </a:pPr>
            <a:r>
              <a:rPr lang="en-US" sz="2000" b="1" dirty="0" smtClean="0"/>
              <a:t>Paul’s </a:t>
            </a:r>
            <a:r>
              <a:rPr lang="en-US" sz="2000" b="1" dirty="0"/>
              <a:t>emotional plea (</a:t>
            </a:r>
            <a:r>
              <a:rPr lang="en-US" sz="2000" b="1" dirty="0" smtClean="0">
                <a:solidFill>
                  <a:schemeClr val="accent1"/>
                </a:solidFill>
              </a:rPr>
              <a:t>6:1-7:16</a:t>
            </a:r>
            <a:r>
              <a:rPr lang="en-US" sz="2000" b="1" dirty="0"/>
              <a:t>)</a:t>
            </a:r>
          </a:p>
          <a:p>
            <a:pPr marL="687388" lvl="1" indent="-342900">
              <a:spcBef>
                <a:spcPts val="0"/>
              </a:spcBef>
              <a:buFont typeface="+mj-lt"/>
              <a:buAutoNum type="alphaUcPeriod"/>
            </a:pPr>
            <a:r>
              <a:rPr lang="en-US" sz="2000" b="1" dirty="0" smtClean="0"/>
              <a:t>Summary:  </a:t>
            </a:r>
            <a:r>
              <a:rPr lang="en-US" sz="2000" dirty="0" smtClean="0"/>
              <a:t>Not </a:t>
            </a:r>
            <a:r>
              <a:rPr lang="en-US" sz="2000" dirty="0"/>
              <a:t>abandon Paul’s salvation providing ministry, which had been </a:t>
            </a:r>
            <a:r>
              <a:rPr lang="en-US" sz="2000" i="1" dirty="0"/>
              <a:t>“commended”</a:t>
            </a:r>
            <a:r>
              <a:rPr lang="en-US" sz="2000" dirty="0"/>
              <a:t> by a multitude of demonstrations of sincerity, miracles, character, and true love (</a:t>
            </a:r>
            <a:r>
              <a:rPr lang="en-US" sz="2000" b="1" dirty="0" smtClean="0">
                <a:solidFill>
                  <a:schemeClr val="accent1"/>
                </a:solidFill>
              </a:rPr>
              <a:t>6:1-10</a:t>
            </a:r>
            <a:r>
              <a:rPr lang="en-US" sz="2000" dirty="0"/>
              <a:t>).</a:t>
            </a:r>
          </a:p>
          <a:p>
            <a:pPr marL="687388" lvl="1" indent="-342900">
              <a:spcBef>
                <a:spcPts val="0"/>
              </a:spcBef>
              <a:buFont typeface="+mj-lt"/>
              <a:buAutoNum type="alphaUcPeriod"/>
            </a:pPr>
            <a:r>
              <a:rPr lang="en-US" sz="2000" b="1" dirty="0" smtClean="0"/>
              <a:t>Conclusion:  </a:t>
            </a:r>
            <a:r>
              <a:rPr lang="en-US" sz="2000" dirty="0" smtClean="0"/>
              <a:t>Separate </a:t>
            </a:r>
            <a:r>
              <a:rPr lang="en-US" sz="2000" dirty="0"/>
              <a:t>themselves from corrupting influences, tugging at their affections (</a:t>
            </a:r>
            <a:r>
              <a:rPr lang="en-US" sz="2000" b="1" dirty="0" smtClean="0">
                <a:solidFill>
                  <a:schemeClr val="accent1"/>
                </a:solidFill>
              </a:rPr>
              <a:t>6:11-7:1</a:t>
            </a:r>
            <a:r>
              <a:rPr lang="en-US" sz="2000" dirty="0"/>
              <a:t>)</a:t>
            </a:r>
          </a:p>
          <a:p>
            <a:pPr marL="687388" lvl="1" indent="-342900">
              <a:spcBef>
                <a:spcPts val="0"/>
              </a:spcBef>
              <a:buFont typeface="+mj-lt"/>
              <a:buAutoNum type="alphaUcPeriod"/>
            </a:pPr>
            <a:r>
              <a:rPr lang="en-US" sz="2000" b="1" dirty="0" smtClean="0"/>
              <a:t>Invitation:  </a:t>
            </a:r>
            <a:r>
              <a:rPr lang="en-US" sz="2000" dirty="0" smtClean="0"/>
              <a:t>Expressed </a:t>
            </a:r>
            <a:r>
              <a:rPr lang="en-US" sz="2000" dirty="0"/>
              <a:t>love, concern, and confidence in the Corinthians to ultimately overcome (</a:t>
            </a:r>
            <a:r>
              <a:rPr lang="en-US" sz="2000" b="1" dirty="0" smtClean="0">
                <a:solidFill>
                  <a:schemeClr val="accent1"/>
                </a:solidFill>
              </a:rPr>
              <a:t>7:2-16</a:t>
            </a:r>
            <a:r>
              <a:rPr lang="en-US" sz="2000" dirty="0" smtClean="0"/>
              <a:t>)</a:t>
            </a:r>
          </a:p>
          <a:p>
            <a:pPr marL="0" lvl="1" indent="0">
              <a:spcBef>
                <a:spcPts val="0"/>
              </a:spcBef>
              <a:buNone/>
            </a:pPr>
            <a:endParaRPr lang="en-US" sz="2000" dirty="0" smtClean="0"/>
          </a:p>
          <a:p>
            <a:pPr marL="0" lvl="1" indent="0">
              <a:spcBef>
                <a:spcPts val="0"/>
              </a:spcBef>
              <a:buNone/>
            </a:pPr>
            <a:endParaRPr lang="en-US" sz="2000" dirty="0"/>
          </a:p>
          <a:p>
            <a:pPr marL="0" lvl="1" indent="0" algn="ctr">
              <a:spcBef>
                <a:spcPts val="0"/>
              </a:spcBef>
              <a:buNone/>
            </a:pPr>
            <a:r>
              <a:rPr lang="en-US" sz="2800" dirty="0" smtClean="0">
                <a:latin typeface="+mj-lt"/>
              </a:rPr>
              <a:t>Section 2:  Chapters 8-9</a:t>
            </a:r>
          </a:p>
          <a:p>
            <a:pPr marL="0" lvl="1" indent="0" algn="ctr">
              <a:spcBef>
                <a:spcPts val="0"/>
              </a:spcBef>
              <a:buNone/>
            </a:pPr>
            <a:r>
              <a:rPr lang="en-US" sz="2800" dirty="0" smtClean="0">
                <a:latin typeface="+mj-lt"/>
              </a:rPr>
              <a:t>Finish Collection for Needy Saints</a:t>
            </a:r>
            <a:endParaRPr lang="en-US" sz="2800" dirty="0">
              <a:latin typeface="+mj-lt"/>
            </a:endParaRPr>
          </a:p>
        </p:txBody>
      </p:sp>
    </p:spTree>
    <p:extLst>
      <p:ext uri="{BB962C8B-B14F-4D97-AF65-F5344CB8AC3E}">
        <p14:creationId xmlns:p14="http://schemas.microsoft.com/office/powerpoint/2010/main" val="379979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a:t>
            </a:r>
            <a:r>
              <a:rPr lang="en-US" dirty="0" smtClean="0"/>
              <a:t>2</a:t>
            </a:r>
            <a:endParaRPr lang="en-US" dirty="0"/>
          </a:p>
        </p:txBody>
      </p:sp>
      <p:sp>
        <p:nvSpPr>
          <p:cNvPr id="3" name="Content Placeholder 2"/>
          <p:cNvSpPr>
            <a:spLocks noGrp="1"/>
          </p:cNvSpPr>
          <p:nvPr>
            <p:ph idx="1"/>
          </p:nvPr>
        </p:nvSpPr>
        <p:spPr/>
        <p:txBody>
          <a:bodyPr/>
          <a:lstStyle/>
          <a:p>
            <a:pPr marL="285750" lvl="0" indent="-285750">
              <a:spcBef>
                <a:spcPts val="100"/>
              </a:spcBef>
              <a:buFont typeface="+mj-lt"/>
              <a:buAutoNum type="romanUcPeriod" startAt="5"/>
            </a:pPr>
            <a:r>
              <a:rPr lang="en-US" sz="2000" dirty="0"/>
              <a:t>Exhortation to complete </a:t>
            </a:r>
            <a:r>
              <a:rPr lang="en-US" sz="2000" dirty="0" smtClean="0"/>
              <a:t>collection </a:t>
            </a:r>
            <a:r>
              <a:rPr lang="en-US" sz="2000" dirty="0"/>
              <a:t>by </a:t>
            </a:r>
            <a:r>
              <a:rPr lang="en-US" sz="2000" dirty="0" smtClean="0"/>
              <a:t>considering examples of others (</a:t>
            </a:r>
            <a:r>
              <a:rPr lang="en-US" sz="2000" b="1" dirty="0" smtClean="0">
                <a:solidFill>
                  <a:schemeClr val="accent1"/>
                </a:solidFill>
              </a:rPr>
              <a:t>8:1-15</a:t>
            </a:r>
            <a:r>
              <a:rPr lang="en-US" sz="2000" dirty="0" smtClean="0"/>
              <a:t>):</a:t>
            </a:r>
            <a:endParaRPr lang="en-US" sz="2000" dirty="0"/>
          </a:p>
          <a:p>
            <a:pPr marL="569913" lvl="1" indent="-284163">
              <a:spcBef>
                <a:spcPts val="100"/>
              </a:spcBef>
              <a:buFont typeface="+mj-lt"/>
              <a:buAutoNum type="alphaUcPeriod"/>
            </a:pPr>
            <a:r>
              <a:rPr lang="en-US" sz="2000" dirty="0"/>
              <a:t>Macedonians gave above and beyond their ability (</a:t>
            </a:r>
            <a:r>
              <a:rPr lang="en-US" sz="2000" b="1" dirty="0" smtClean="0">
                <a:solidFill>
                  <a:schemeClr val="accent1"/>
                </a:solidFill>
              </a:rPr>
              <a:t>8:1-8</a:t>
            </a:r>
            <a:r>
              <a:rPr lang="en-US" sz="2000" dirty="0" smtClean="0"/>
              <a:t>).</a:t>
            </a:r>
            <a:endParaRPr lang="en-US" sz="2000" dirty="0"/>
          </a:p>
          <a:p>
            <a:pPr marL="569913" lvl="1" indent="-284163">
              <a:spcBef>
                <a:spcPts val="100"/>
              </a:spcBef>
              <a:buFont typeface="+mj-lt"/>
              <a:buAutoNum type="alphaUcPeriod"/>
            </a:pPr>
            <a:r>
              <a:rPr lang="en-US" sz="2000" dirty="0" smtClean="0"/>
              <a:t>Jesus left riches of heaven, so that we could be rich in Him </a:t>
            </a:r>
            <a:r>
              <a:rPr lang="en-US" sz="2000" dirty="0"/>
              <a:t>(</a:t>
            </a:r>
            <a:r>
              <a:rPr lang="en-US" sz="2000" b="1" dirty="0" smtClean="0">
                <a:solidFill>
                  <a:schemeClr val="accent1"/>
                </a:solidFill>
              </a:rPr>
              <a:t>8:9</a:t>
            </a:r>
            <a:r>
              <a:rPr lang="en-US" sz="2000" dirty="0" smtClean="0"/>
              <a:t>).</a:t>
            </a:r>
            <a:endParaRPr lang="en-US" sz="2000" dirty="0"/>
          </a:p>
          <a:p>
            <a:pPr marL="285750" lvl="0" indent="-285750">
              <a:spcBef>
                <a:spcPts val="100"/>
              </a:spcBef>
              <a:buFont typeface="+mj-lt"/>
              <a:buAutoNum type="romanUcPeriod" startAt="5"/>
            </a:pPr>
            <a:r>
              <a:rPr lang="en-US" sz="2000" dirty="0" smtClean="0"/>
              <a:t>Anticipates and answers concerns of abuse (</a:t>
            </a:r>
            <a:r>
              <a:rPr lang="en-US" sz="2000" b="1" dirty="0" smtClean="0">
                <a:solidFill>
                  <a:schemeClr val="accent1"/>
                </a:solidFill>
              </a:rPr>
              <a:t>8:10-24</a:t>
            </a:r>
            <a:r>
              <a:rPr lang="en-US" sz="2000" dirty="0" smtClean="0"/>
              <a:t>):</a:t>
            </a:r>
          </a:p>
          <a:p>
            <a:pPr marL="569913" lvl="1" indent="-284163">
              <a:spcBef>
                <a:spcPts val="100"/>
              </a:spcBef>
              <a:buFont typeface="+mj-lt"/>
              <a:buAutoNum type="alphaUcPeriod"/>
            </a:pPr>
            <a:r>
              <a:rPr lang="en-US" sz="2000" dirty="0" smtClean="0"/>
              <a:t>Collection is gathered in a fair and equitable manner (</a:t>
            </a:r>
            <a:r>
              <a:rPr lang="en-US" sz="2000" b="1" dirty="0" smtClean="0">
                <a:solidFill>
                  <a:schemeClr val="accent1"/>
                </a:solidFill>
              </a:rPr>
              <a:t>8:10-15</a:t>
            </a:r>
            <a:r>
              <a:rPr lang="en-US" sz="2000" dirty="0" smtClean="0"/>
              <a:t>).</a:t>
            </a:r>
          </a:p>
          <a:p>
            <a:pPr marL="569913" lvl="1" indent="-284163">
              <a:spcBef>
                <a:spcPts val="100"/>
              </a:spcBef>
              <a:buFont typeface="+mj-lt"/>
              <a:buAutoNum type="alphaUcPeriod"/>
            </a:pPr>
            <a:r>
              <a:rPr lang="en-US" sz="2000" dirty="0" smtClean="0"/>
              <a:t>Collection </a:t>
            </a:r>
            <a:r>
              <a:rPr lang="en-US" sz="2000" dirty="0"/>
              <a:t>is </a:t>
            </a:r>
            <a:r>
              <a:rPr lang="en-US" sz="2000" dirty="0" smtClean="0"/>
              <a:t>carried </a:t>
            </a:r>
            <a:r>
              <a:rPr lang="en-US" sz="2000" dirty="0"/>
              <a:t>and delivered in a manner beyond reproach (</a:t>
            </a:r>
            <a:r>
              <a:rPr lang="en-US" sz="2000" b="1" dirty="0" smtClean="0">
                <a:solidFill>
                  <a:schemeClr val="accent1"/>
                </a:solidFill>
              </a:rPr>
              <a:t>8:16-24</a:t>
            </a:r>
            <a:r>
              <a:rPr lang="en-US" sz="2000" dirty="0" smtClean="0"/>
              <a:t>).</a:t>
            </a:r>
            <a:endParaRPr lang="en-US" sz="2000" dirty="0"/>
          </a:p>
          <a:p>
            <a:pPr marL="285750" lvl="0" indent="-285750">
              <a:spcBef>
                <a:spcPts val="100"/>
              </a:spcBef>
              <a:buFont typeface="+mj-lt"/>
              <a:buAutoNum type="romanUcPeriod" startAt="5"/>
            </a:pPr>
            <a:r>
              <a:rPr lang="en-US" sz="2000" dirty="0"/>
              <a:t>Exhortation to complete the contribution voluntarily and cheerfully (</a:t>
            </a:r>
            <a:r>
              <a:rPr lang="en-US" sz="2000" b="1" dirty="0">
                <a:solidFill>
                  <a:schemeClr val="accent1"/>
                </a:solidFill>
              </a:rPr>
              <a:t>9:1-15</a:t>
            </a:r>
            <a:r>
              <a:rPr lang="en-US" sz="2000" dirty="0" smtClean="0"/>
              <a:t>):</a:t>
            </a:r>
            <a:endParaRPr lang="en-US" sz="2000" dirty="0"/>
          </a:p>
          <a:p>
            <a:pPr marL="569913" lvl="1" indent="-284163">
              <a:spcBef>
                <a:spcPts val="100"/>
              </a:spcBef>
              <a:buFont typeface="+mj-lt"/>
              <a:buAutoNum type="alphaUcPeriod"/>
            </a:pPr>
            <a:r>
              <a:rPr lang="en-US" sz="2000" dirty="0"/>
              <a:t>Finish collection in advance to avoid giving begrudgingly out of shame (</a:t>
            </a:r>
            <a:r>
              <a:rPr lang="en-US" sz="2000" b="1" dirty="0">
                <a:solidFill>
                  <a:schemeClr val="accent1"/>
                </a:solidFill>
              </a:rPr>
              <a:t>9:1-5</a:t>
            </a:r>
            <a:r>
              <a:rPr lang="en-US" sz="2000" dirty="0" smtClean="0"/>
              <a:t>).</a:t>
            </a:r>
            <a:endParaRPr lang="en-US" sz="2000" dirty="0"/>
          </a:p>
          <a:p>
            <a:pPr marL="569913" lvl="1" indent="-284163">
              <a:spcBef>
                <a:spcPts val="100"/>
              </a:spcBef>
              <a:buFont typeface="+mj-lt"/>
              <a:buAutoNum type="alphaUcPeriod"/>
            </a:pPr>
            <a:r>
              <a:rPr lang="en-US" sz="2000" dirty="0"/>
              <a:t>God </a:t>
            </a:r>
            <a:r>
              <a:rPr lang="en-US" sz="2000" dirty="0" smtClean="0"/>
              <a:t>appreciates, rewards, and enables </a:t>
            </a:r>
            <a:r>
              <a:rPr lang="en-US" sz="2000" dirty="0"/>
              <a:t>cheerful givers (</a:t>
            </a:r>
            <a:r>
              <a:rPr lang="en-US" sz="2000" b="1" dirty="0" smtClean="0">
                <a:solidFill>
                  <a:schemeClr val="accent1"/>
                </a:solidFill>
              </a:rPr>
              <a:t>9:6-11</a:t>
            </a:r>
            <a:r>
              <a:rPr lang="en-US" sz="2000" dirty="0" smtClean="0"/>
              <a:t>).</a:t>
            </a:r>
            <a:endParaRPr lang="en-US" sz="2000" dirty="0"/>
          </a:p>
          <a:p>
            <a:pPr marL="569913" lvl="1" indent="-284163">
              <a:spcBef>
                <a:spcPts val="100"/>
              </a:spcBef>
              <a:buFont typeface="+mj-lt"/>
              <a:buAutoNum type="alphaUcPeriod"/>
            </a:pPr>
            <a:r>
              <a:rPr lang="en-US" sz="2000" dirty="0"/>
              <a:t>Their contribution causes praises to be given toward </a:t>
            </a:r>
            <a:r>
              <a:rPr lang="en-US" sz="2000" dirty="0" smtClean="0"/>
              <a:t>God, </a:t>
            </a:r>
            <a:r>
              <a:rPr lang="en-US" sz="2000" dirty="0"/>
              <a:t>and </a:t>
            </a:r>
            <a:r>
              <a:rPr lang="en-US" sz="2000" dirty="0" smtClean="0"/>
              <a:t>it fosters </a:t>
            </a:r>
            <a:r>
              <a:rPr lang="en-US" sz="2000" dirty="0"/>
              <a:t>care and thanksgiving from </a:t>
            </a:r>
            <a:r>
              <a:rPr lang="en-US" sz="2000" dirty="0" smtClean="0"/>
              <a:t>others toward </a:t>
            </a:r>
            <a:r>
              <a:rPr lang="en-US" sz="2000" dirty="0"/>
              <a:t>the Corinthians (</a:t>
            </a:r>
            <a:r>
              <a:rPr lang="en-US" sz="2000" b="1" dirty="0" smtClean="0">
                <a:solidFill>
                  <a:schemeClr val="accent1"/>
                </a:solidFill>
              </a:rPr>
              <a:t>9:12-15</a:t>
            </a:r>
            <a:r>
              <a:rPr lang="en-US" sz="2000" dirty="0" smtClean="0"/>
              <a:t>).</a:t>
            </a:r>
          </a:p>
          <a:p>
            <a:pPr marL="0" lvl="1" indent="0" algn="ctr">
              <a:spcBef>
                <a:spcPts val="0"/>
              </a:spcBef>
              <a:buNone/>
            </a:pPr>
            <a:r>
              <a:rPr lang="en-US" sz="2400" dirty="0" smtClean="0">
                <a:latin typeface="+mj-lt"/>
              </a:rPr>
              <a:t>Section III – Rebuke of Supporters of False Apostles</a:t>
            </a:r>
          </a:p>
        </p:txBody>
      </p:sp>
    </p:spTree>
    <p:extLst>
      <p:ext uri="{BB962C8B-B14F-4D97-AF65-F5344CB8AC3E}">
        <p14:creationId xmlns:p14="http://schemas.microsoft.com/office/powerpoint/2010/main" val="81282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3</a:t>
            </a:r>
          </a:p>
        </p:txBody>
      </p:sp>
      <p:sp>
        <p:nvSpPr>
          <p:cNvPr id="3" name="Content Placeholder 2"/>
          <p:cNvSpPr>
            <a:spLocks noGrp="1"/>
          </p:cNvSpPr>
          <p:nvPr>
            <p:ph idx="1"/>
          </p:nvPr>
        </p:nvSpPr>
        <p:spPr/>
        <p:txBody>
          <a:bodyPr/>
          <a:lstStyle/>
          <a:p>
            <a:pPr marL="514350" lvl="0" indent="-514350">
              <a:spcBef>
                <a:spcPts val="100"/>
              </a:spcBef>
              <a:buFont typeface="+mj-lt"/>
              <a:buAutoNum type="romanUcPeriod" startAt="8"/>
            </a:pPr>
            <a:r>
              <a:rPr lang="en-US" sz="2000" dirty="0" smtClean="0"/>
              <a:t>Operate </a:t>
            </a:r>
            <a:r>
              <a:rPr lang="en-US" sz="2000" dirty="0"/>
              <a:t>according to spiritual principles, not fleshly appearances (</a:t>
            </a:r>
            <a:r>
              <a:rPr lang="en-US" sz="2000" b="1" dirty="0" smtClean="0">
                <a:solidFill>
                  <a:schemeClr val="accent1"/>
                </a:solidFill>
              </a:rPr>
              <a:t>10:1-18</a:t>
            </a:r>
            <a:r>
              <a:rPr lang="en-US" sz="2000" dirty="0" smtClean="0"/>
              <a:t>):</a:t>
            </a:r>
            <a:endParaRPr lang="en-US" sz="2000" dirty="0"/>
          </a:p>
          <a:p>
            <a:pPr marL="569913" lvl="1" indent="-284163">
              <a:spcBef>
                <a:spcPts val="100"/>
              </a:spcBef>
              <a:buFont typeface="+mj-lt"/>
              <a:buAutoNum type="alphaUcPeriod"/>
            </a:pPr>
            <a:r>
              <a:rPr lang="en-US" sz="2000" dirty="0" smtClean="0"/>
              <a:t>Pleads to repent lest he comes to punish using spiritual weapons, not fleshly (</a:t>
            </a:r>
            <a:r>
              <a:rPr lang="en-US" sz="2000" b="1" dirty="0" smtClean="0">
                <a:solidFill>
                  <a:schemeClr val="accent1"/>
                </a:solidFill>
              </a:rPr>
              <a:t>10:1-6</a:t>
            </a:r>
            <a:r>
              <a:rPr lang="en-US" sz="2000" dirty="0" smtClean="0"/>
              <a:t>)</a:t>
            </a:r>
          </a:p>
          <a:p>
            <a:pPr marL="569913" lvl="1" indent="-284163">
              <a:spcBef>
                <a:spcPts val="100"/>
              </a:spcBef>
              <a:buFont typeface="+mj-lt"/>
              <a:buAutoNum type="alphaUcPeriod"/>
            </a:pPr>
            <a:r>
              <a:rPr lang="en-US" sz="2000" dirty="0" smtClean="0"/>
              <a:t>Warns </a:t>
            </a:r>
            <a:r>
              <a:rPr lang="en-US" sz="2000" dirty="0"/>
              <a:t>that Corinthians had misjudged Paul’s meekness, because they judged according to the flesh (</a:t>
            </a:r>
            <a:r>
              <a:rPr lang="en-US" sz="2000" b="1" dirty="0" smtClean="0">
                <a:solidFill>
                  <a:schemeClr val="accent1"/>
                </a:solidFill>
              </a:rPr>
              <a:t>10:7-11</a:t>
            </a:r>
            <a:r>
              <a:rPr lang="en-US" sz="2000" dirty="0"/>
              <a:t>)</a:t>
            </a:r>
          </a:p>
          <a:p>
            <a:pPr marL="569913" lvl="1" indent="-284163">
              <a:spcBef>
                <a:spcPts val="100"/>
              </a:spcBef>
              <a:buFont typeface="+mj-lt"/>
              <a:buAutoNum type="alphaUcPeriod"/>
            </a:pPr>
            <a:r>
              <a:rPr lang="en-US" sz="2000" dirty="0" smtClean="0"/>
              <a:t>Implies </a:t>
            </a:r>
            <a:r>
              <a:rPr lang="en-US" sz="2000" dirty="0"/>
              <a:t>Corinthians had accepted faulty boasting according to the flesh (</a:t>
            </a:r>
            <a:r>
              <a:rPr lang="en-US" sz="2000" b="1" dirty="0" smtClean="0">
                <a:solidFill>
                  <a:schemeClr val="accent1"/>
                </a:solidFill>
              </a:rPr>
              <a:t>10:12-18</a:t>
            </a:r>
            <a:r>
              <a:rPr lang="en-US" sz="2000" dirty="0"/>
              <a:t>)</a:t>
            </a:r>
          </a:p>
          <a:p>
            <a:pPr marL="852488" lvl="2" indent="-282575">
              <a:spcBef>
                <a:spcPts val="100"/>
              </a:spcBef>
              <a:buFont typeface="+mj-lt"/>
              <a:buAutoNum type="arabicPeriod"/>
            </a:pPr>
            <a:r>
              <a:rPr lang="en-US" sz="1800" dirty="0" smtClean="0"/>
              <a:t>Beyond </a:t>
            </a:r>
            <a:r>
              <a:rPr lang="en-US" sz="1800" dirty="0"/>
              <a:t>God appointed limits</a:t>
            </a:r>
          </a:p>
          <a:p>
            <a:pPr marL="852488" lvl="2" indent="-282575">
              <a:spcBef>
                <a:spcPts val="100"/>
              </a:spcBef>
              <a:buFont typeface="+mj-lt"/>
              <a:buAutoNum type="arabicPeriod"/>
            </a:pPr>
            <a:r>
              <a:rPr lang="en-US" sz="1800" dirty="0" smtClean="0"/>
              <a:t>Beyond </a:t>
            </a:r>
            <a:r>
              <a:rPr lang="en-US" sz="1800" dirty="0"/>
              <a:t>authority</a:t>
            </a:r>
          </a:p>
          <a:p>
            <a:pPr marL="852488" lvl="2" indent="-282575">
              <a:spcBef>
                <a:spcPts val="100"/>
              </a:spcBef>
              <a:buFont typeface="+mj-lt"/>
              <a:buAutoNum type="arabicPeriod"/>
            </a:pPr>
            <a:r>
              <a:rPr lang="en-US" sz="1800" dirty="0" smtClean="0"/>
              <a:t>Beyond </a:t>
            </a:r>
            <a:r>
              <a:rPr lang="en-US" sz="1800" dirty="0"/>
              <a:t>honest claims</a:t>
            </a:r>
          </a:p>
          <a:p>
            <a:pPr marL="852488" lvl="2" indent="-282575">
              <a:spcBef>
                <a:spcPts val="100"/>
              </a:spcBef>
              <a:buFont typeface="+mj-lt"/>
              <a:buAutoNum type="arabicPeriod"/>
            </a:pPr>
            <a:r>
              <a:rPr lang="en-US" sz="1800" dirty="0" smtClean="0"/>
              <a:t>Beyond </a:t>
            </a:r>
            <a:r>
              <a:rPr lang="en-US" sz="1800" dirty="0"/>
              <a:t>the Lord’s </a:t>
            </a:r>
            <a:r>
              <a:rPr lang="en-US" sz="1800" dirty="0" smtClean="0"/>
              <a:t>glory</a:t>
            </a:r>
            <a:endParaRPr lang="en-US" sz="1800" dirty="0"/>
          </a:p>
        </p:txBody>
      </p:sp>
    </p:spTree>
    <p:extLst>
      <p:ext uri="{BB962C8B-B14F-4D97-AF65-F5344CB8AC3E}">
        <p14:creationId xmlns:p14="http://schemas.microsoft.com/office/powerpoint/2010/main" val="6975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3</a:t>
            </a:r>
          </a:p>
        </p:txBody>
      </p:sp>
      <p:sp>
        <p:nvSpPr>
          <p:cNvPr id="3" name="Content Placeholder 2"/>
          <p:cNvSpPr>
            <a:spLocks noGrp="1"/>
          </p:cNvSpPr>
          <p:nvPr>
            <p:ph idx="1"/>
          </p:nvPr>
        </p:nvSpPr>
        <p:spPr/>
        <p:txBody>
          <a:bodyPr/>
          <a:lstStyle/>
          <a:p>
            <a:pPr marL="285750" lvl="0" indent="-285750">
              <a:lnSpc>
                <a:spcPct val="87000"/>
              </a:lnSpc>
              <a:spcBef>
                <a:spcPts val="0"/>
              </a:spcBef>
              <a:buFont typeface="+mj-lt"/>
              <a:buAutoNum type="romanUcPeriod" startAt="9"/>
            </a:pPr>
            <a:r>
              <a:rPr lang="en-US" sz="2000" dirty="0" smtClean="0"/>
              <a:t>Answering </a:t>
            </a:r>
            <a:r>
              <a:rPr lang="en-US" sz="2000" dirty="0"/>
              <a:t>the foolish boasts and charges of false apostles (</a:t>
            </a:r>
            <a:r>
              <a:rPr lang="en-US" sz="2000" b="1" dirty="0" smtClean="0">
                <a:solidFill>
                  <a:schemeClr val="accent1"/>
                </a:solidFill>
              </a:rPr>
              <a:t>11:1-15</a:t>
            </a:r>
            <a:r>
              <a:rPr lang="en-US" sz="2000" dirty="0" smtClean="0"/>
              <a:t>):</a:t>
            </a:r>
            <a:endParaRPr lang="en-US" sz="2000" dirty="0"/>
          </a:p>
          <a:p>
            <a:pPr marL="569913" lvl="1" indent="-284163">
              <a:lnSpc>
                <a:spcPct val="87000"/>
              </a:lnSpc>
              <a:spcBef>
                <a:spcPts val="0"/>
              </a:spcBef>
              <a:buFont typeface="+mj-lt"/>
              <a:buAutoNum type="alphaUcPeriod"/>
            </a:pPr>
            <a:r>
              <a:rPr lang="en-US" sz="2000" dirty="0" smtClean="0"/>
              <a:t>Expresses concern they had been deceived by folly (</a:t>
            </a:r>
            <a:r>
              <a:rPr lang="en-US" sz="2000" b="1" dirty="0" smtClean="0">
                <a:solidFill>
                  <a:schemeClr val="accent1"/>
                </a:solidFill>
              </a:rPr>
              <a:t>11:1-4</a:t>
            </a:r>
            <a:r>
              <a:rPr lang="en-US" sz="2000" dirty="0" smtClean="0"/>
              <a:t>)</a:t>
            </a:r>
          </a:p>
          <a:p>
            <a:pPr marL="569913" lvl="1" indent="-284163">
              <a:lnSpc>
                <a:spcPct val="87000"/>
              </a:lnSpc>
              <a:spcBef>
                <a:spcPts val="0"/>
              </a:spcBef>
              <a:buFont typeface="+mj-lt"/>
              <a:buAutoNum type="alphaUcPeriod"/>
            </a:pPr>
            <a:r>
              <a:rPr lang="en-US" sz="2000" dirty="0" smtClean="0"/>
              <a:t>Answers </a:t>
            </a:r>
            <a:r>
              <a:rPr lang="en-US" sz="2000" dirty="0"/>
              <a:t>the folly that had deceived them into accepting false apostles (</a:t>
            </a:r>
            <a:r>
              <a:rPr lang="en-US" sz="2000" b="1" dirty="0">
                <a:solidFill>
                  <a:schemeClr val="accent1"/>
                </a:solidFill>
              </a:rPr>
              <a:t>11:5-15</a:t>
            </a:r>
            <a:r>
              <a:rPr lang="en-US" sz="2000" dirty="0" smtClean="0"/>
              <a:t>):</a:t>
            </a:r>
            <a:endParaRPr lang="en-US" sz="2000" dirty="0"/>
          </a:p>
          <a:p>
            <a:pPr marL="855663" lvl="2" indent="-285750">
              <a:lnSpc>
                <a:spcPct val="87000"/>
              </a:lnSpc>
              <a:spcBef>
                <a:spcPts val="0"/>
              </a:spcBef>
              <a:buFont typeface="+mj-lt"/>
              <a:buAutoNum type="arabicPeriod"/>
            </a:pPr>
            <a:r>
              <a:rPr lang="en-US" sz="1800" dirty="0" smtClean="0"/>
              <a:t>Not </a:t>
            </a:r>
            <a:r>
              <a:rPr lang="en-US" sz="1800" dirty="0"/>
              <a:t>similarly trained in “speech”, but demonstrated requisite “knowledge” (</a:t>
            </a:r>
            <a:r>
              <a:rPr lang="en-US" sz="1800" b="1" dirty="0">
                <a:solidFill>
                  <a:schemeClr val="accent1"/>
                </a:solidFill>
              </a:rPr>
              <a:t>11:5-6</a:t>
            </a:r>
            <a:r>
              <a:rPr lang="en-US" sz="1800" dirty="0"/>
              <a:t>)</a:t>
            </a:r>
          </a:p>
          <a:p>
            <a:pPr marL="855663" lvl="2" indent="-285750">
              <a:lnSpc>
                <a:spcPct val="87000"/>
              </a:lnSpc>
              <a:spcBef>
                <a:spcPts val="0"/>
              </a:spcBef>
              <a:buFont typeface="+mj-lt"/>
              <a:buAutoNum type="arabicPeriod"/>
            </a:pPr>
            <a:r>
              <a:rPr lang="en-US" sz="1800" dirty="0" smtClean="0"/>
              <a:t>Not </a:t>
            </a:r>
            <a:r>
              <a:rPr lang="en-US" sz="1800" dirty="0"/>
              <a:t>accepting payment only to cut off opportunity of false apostles (</a:t>
            </a:r>
            <a:r>
              <a:rPr lang="en-US" sz="1800" b="1" dirty="0">
                <a:solidFill>
                  <a:schemeClr val="accent1"/>
                </a:solidFill>
              </a:rPr>
              <a:t>11:7-15</a:t>
            </a:r>
            <a:r>
              <a:rPr lang="en-US" sz="1800" dirty="0" smtClean="0"/>
              <a:t>)</a:t>
            </a:r>
          </a:p>
          <a:p>
            <a:pPr marL="285750" lvl="0" indent="-285750">
              <a:lnSpc>
                <a:spcPct val="87000"/>
              </a:lnSpc>
              <a:spcBef>
                <a:spcPts val="0"/>
              </a:spcBef>
              <a:buFont typeface="+mj-lt"/>
              <a:buAutoNum type="romanUcPeriod" startAt="9"/>
            </a:pPr>
            <a:r>
              <a:rPr lang="en-US" sz="2000" dirty="0" smtClean="0"/>
              <a:t>Overcoming </a:t>
            </a:r>
            <a:r>
              <a:rPr lang="en-US" sz="2000" dirty="0"/>
              <a:t>the foolish comparisons on their own terms (</a:t>
            </a:r>
            <a:r>
              <a:rPr lang="en-US" sz="2000" b="1" dirty="0" smtClean="0">
                <a:solidFill>
                  <a:schemeClr val="accent1"/>
                </a:solidFill>
              </a:rPr>
              <a:t>11:16-12:13</a:t>
            </a:r>
            <a:r>
              <a:rPr lang="en-US" sz="2000" dirty="0" smtClean="0"/>
              <a:t>):</a:t>
            </a:r>
            <a:endParaRPr lang="en-US" sz="2000" dirty="0"/>
          </a:p>
          <a:p>
            <a:pPr marL="569913" lvl="1" indent="-284163">
              <a:lnSpc>
                <a:spcPct val="87000"/>
              </a:lnSpc>
              <a:spcBef>
                <a:spcPts val="0"/>
              </a:spcBef>
              <a:buFont typeface="+mj-lt"/>
              <a:buAutoNum type="alphaUcPeriod"/>
            </a:pPr>
            <a:r>
              <a:rPr lang="en-US" sz="2000" dirty="0" smtClean="0"/>
              <a:t>Explains </a:t>
            </a:r>
            <a:r>
              <a:rPr lang="en-US" sz="2000" dirty="0"/>
              <a:t>that the Corinthians foolishness had forced him into brief folly to expose it (</a:t>
            </a:r>
            <a:r>
              <a:rPr lang="en-US" sz="2000" b="1" dirty="0" smtClean="0">
                <a:solidFill>
                  <a:schemeClr val="accent1"/>
                </a:solidFill>
              </a:rPr>
              <a:t>11:16-21</a:t>
            </a:r>
            <a:r>
              <a:rPr lang="en-US" sz="2000" dirty="0"/>
              <a:t>)</a:t>
            </a:r>
          </a:p>
          <a:p>
            <a:pPr marL="569913" lvl="1" indent="-284163">
              <a:lnSpc>
                <a:spcPct val="87000"/>
              </a:lnSpc>
              <a:spcBef>
                <a:spcPts val="0"/>
              </a:spcBef>
              <a:buFont typeface="+mj-lt"/>
              <a:buAutoNum type="alphaUcPeriod"/>
            </a:pPr>
            <a:r>
              <a:rPr lang="en-US" sz="2000" dirty="0" smtClean="0"/>
              <a:t>Paul’s </a:t>
            </a:r>
            <a:r>
              <a:rPr lang="en-US" sz="2000" dirty="0"/>
              <a:t>superior boasts in lineage – but primarily in persecution and sufferings (</a:t>
            </a:r>
            <a:r>
              <a:rPr lang="en-US" sz="2000" b="1" dirty="0" smtClean="0">
                <a:solidFill>
                  <a:schemeClr val="accent1"/>
                </a:solidFill>
              </a:rPr>
              <a:t>11:22-33</a:t>
            </a:r>
            <a:r>
              <a:rPr lang="en-US" sz="2000" dirty="0"/>
              <a:t>)</a:t>
            </a:r>
          </a:p>
          <a:p>
            <a:pPr marL="569913" lvl="1" indent="-284163">
              <a:lnSpc>
                <a:spcPct val="87000"/>
              </a:lnSpc>
              <a:spcBef>
                <a:spcPts val="0"/>
              </a:spcBef>
              <a:buFont typeface="+mj-lt"/>
              <a:buAutoNum type="alphaUcPeriod"/>
            </a:pPr>
            <a:r>
              <a:rPr lang="en-US" sz="2000" dirty="0" smtClean="0"/>
              <a:t>Paul’s </a:t>
            </a:r>
            <a:r>
              <a:rPr lang="en-US" sz="2000" dirty="0"/>
              <a:t>superior boasts in visions and miraculous knowledge (</a:t>
            </a:r>
            <a:r>
              <a:rPr lang="en-US" sz="2000" b="1" dirty="0" smtClean="0">
                <a:solidFill>
                  <a:schemeClr val="accent1"/>
                </a:solidFill>
              </a:rPr>
              <a:t>12:1-6</a:t>
            </a:r>
            <a:r>
              <a:rPr lang="en-US" sz="2000" dirty="0"/>
              <a:t>)</a:t>
            </a:r>
          </a:p>
          <a:p>
            <a:pPr marL="569913" lvl="1" indent="-284163">
              <a:lnSpc>
                <a:spcPct val="87000"/>
              </a:lnSpc>
              <a:spcBef>
                <a:spcPts val="0"/>
              </a:spcBef>
              <a:buFont typeface="+mj-lt"/>
              <a:buAutoNum type="alphaUcPeriod"/>
            </a:pPr>
            <a:r>
              <a:rPr lang="en-US" sz="2000" dirty="0" smtClean="0"/>
              <a:t>Paul’s </a:t>
            </a:r>
            <a:r>
              <a:rPr lang="en-US" sz="2000" dirty="0"/>
              <a:t>handicap, sent by God, to help him avoid self-exaltation over boasts (</a:t>
            </a:r>
            <a:r>
              <a:rPr lang="en-US" sz="2000" b="1" dirty="0" smtClean="0">
                <a:solidFill>
                  <a:schemeClr val="accent1"/>
                </a:solidFill>
              </a:rPr>
              <a:t>12:7-10</a:t>
            </a:r>
            <a:r>
              <a:rPr lang="en-US" sz="2000" dirty="0"/>
              <a:t>)</a:t>
            </a:r>
          </a:p>
          <a:p>
            <a:pPr marL="569913" lvl="1" indent="-284163">
              <a:lnSpc>
                <a:spcPct val="87000"/>
              </a:lnSpc>
              <a:spcBef>
                <a:spcPts val="0"/>
              </a:spcBef>
              <a:buFont typeface="+mj-lt"/>
              <a:buAutoNum type="alphaUcPeriod"/>
            </a:pPr>
            <a:r>
              <a:rPr lang="en-US" sz="2000" dirty="0" smtClean="0"/>
              <a:t>Boasting </a:t>
            </a:r>
            <a:r>
              <a:rPr lang="en-US" sz="2000" dirty="0"/>
              <a:t>should have been unnecessary, because Paul repeatedly worked undeniable signs of an apostle before the Corinthians (</a:t>
            </a:r>
            <a:r>
              <a:rPr lang="en-US" sz="2000" b="1" dirty="0" smtClean="0">
                <a:solidFill>
                  <a:schemeClr val="accent1"/>
                </a:solidFill>
              </a:rPr>
              <a:t>12:11-12</a:t>
            </a:r>
            <a:r>
              <a:rPr lang="en-US" sz="2000" dirty="0" smtClean="0"/>
              <a:t>)</a:t>
            </a:r>
            <a:endParaRPr lang="en-US" sz="2000" dirty="0"/>
          </a:p>
        </p:txBody>
      </p:sp>
    </p:spTree>
    <p:extLst>
      <p:ext uri="{BB962C8B-B14F-4D97-AF65-F5344CB8AC3E}">
        <p14:creationId xmlns:p14="http://schemas.microsoft.com/office/powerpoint/2010/main" val="12105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Section 3</a:t>
            </a:r>
          </a:p>
        </p:txBody>
      </p:sp>
      <p:sp>
        <p:nvSpPr>
          <p:cNvPr id="3" name="Content Placeholder 2"/>
          <p:cNvSpPr>
            <a:spLocks noGrp="1"/>
          </p:cNvSpPr>
          <p:nvPr>
            <p:ph idx="1"/>
          </p:nvPr>
        </p:nvSpPr>
        <p:spPr/>
        <p:txBody>
          <a:bodyPr/>
          <a:lstStyle/>
          <a:p>
            <a:pPr marL="285750" lvl="0" indent="-285750">
              <a:spcBef>
                <a:spcPts val="100"/>
              </a:spcBef>
              <a:buFont typeface="+mj-lt"/>
              <a:buAutoNum type="romanUcPeriod" startAt="11"/>
            </a:pPr>
            <a:r>
              <a:rPr lang="en-US" sz="2000" dirty="0" smtClean="0"/>
              <a:t>Offering </a:t>
            </a:r>
            <a:r>
              <a:rPr lang="en-US" sz="2000" dirty="0"/>
              <a:t>Edification or Destruction (</a:t>
            </a:r>
            <a:r>
              <a:rPr lang="en-US" sz="2000" b="1" dirty="0" smtClean="0">
                <a:solidFill>
                  <a:schemeClr val="accent1"/>
                </a:solidFill>
              </a:rPr>
              <a:t>12:13–13:10</a:t>
            </a:r>
            <a:r>
              <a:rPr lang="en-US" sz="2000" dirty="0" smtClean="0"/>
              <a:t>)</a:t>
            </a:r>
          </a:p>
          <a:p>
            <a:pPr marL="569913" lvl="1" indent="-284163">
              <a:spcBef>
                <a:spcPts val="100"/>
              </a:spcBef>
              <a:buFont typeface="+mj-lt"/>
              <a:buAutoNum type="alphaUcPeriod"/>
            </a:pPr>
            <a:r>
              <a:rPr lang="en-US" sz="2000" dirty="0" smtClean="0"/>
              <a:t>Desire </a:t>
            </a:r>
            <a:r>
              <a:rPr lang="en-US" sz="2000" dirty="0"/>
              <a:t>to help them, despite accusations and their mistreatment of him (</a:t>
            </a:r>
            <a:r>
              <a:rPr lang="en-US" sz="2000" b="1" dirty="0" smtClean="0">
                <a:solidFill>
                  <a:schemeClr val="accent1"/>
                </a:solidFill>
              </a:rPr>
              <a:t>12:14-18</a:t>
            </a:r>
            <a:r>
              <a:rPr lang="en-US" sz="2000" dirty="0"/>
              <a:t>)</a:t>
            </a:r>
          </a:p>
          <a:p>
            <a:pPr marL="569913" lvl="1" indent="-284163">
              <a:spcBef>
                <a:spcPts val="100"/>
              </a:spcBef>
              <a:buFont typeface="+mj-lt"/>
              <a:buAutoNum type="alphaUcPeriod"/>
            </a:pPr>
            <a:r>
              <a:rPr lang="en-US" sz="2000" dirty="0" smtClean="0"/>
              <a:t>Desire </a:t>
            </a:r>
            <a:r>
              <a:rPr lang="en-US" sz="2000" dirty="0"/>
              <a:t>to help them grow, not chastise and discipline the unrepentant (</a:t>
            </a:r>
            <a:r>
              <a:rPr lang="en-US" sz="2000" b="1" dirty="0" smtClean="0">
                <a:solidFill>
                  <a:schemeClr val="accent1"/>
                </a:solidFill>
              </a:rPr>
              <a:t>12:19-21</a:t>
            </a:r>
            <a:r>
              <a:rPr lang="en-US" sz="2000" dirty="0"/>
              <a:t>)</a:t>
            </a:r>
          </a:p>
          <a:p>
            <a:pPr marL="569913" lvl="1" indent="-284163">
              <a:spcBef>
                <a:spcPts val="100"/>
              </a:spcBef>
              <a:buFont typeface="+mj-lt"/>
              <a:buAutoNum type="alphaUcPeriod"/>
            </a:pPr>
            <a:r>
              <a:rPr lang="en-US" sz="2000" dirty="0" smtClean="0"/>
              <a:t>Warning </a:t>
            </a:r>
            <a:r>
              <a:rPr lang="en-US" sz="2000" dirty="0"/>
              <a:t>to not spare depending upon testimony of witnesses, when he visited (</a:t>
            </a:r>
            <a:r>
              <a:rPr lang="en-US" sz="2000" b="1" dirty="0">
                <a:solidFill>
                  <a:schemeClr val="accent1"/>
                </a:solidFill>
              </a:rPr>
              <a:t>13:1-4</a:t>
            </a:r>
            <a:r>
              <a:rPr lang="en-US" sz="2000" dirty="0"/>
              <a:t>)</a:t>
            </a:r>
          </a:p>
          <a:p>
            <a:pPr marL="569913" lvl="1" indent="-284163">
              <a:spcBef>
                <a:spcPts val="100"/>
              </a:spcBef>
              <a:buFont typeface="+mj-lt"/>
              <a:buAutoNum type="alphaUcPeriod"/>
            </a:pPr>
            <a:r>
              <a:rPr lang="en-US" sz="2000" dirty="0" smtClean="0"/>
              <a:t>Desire </a:t>
            </a:r>
            <a:r>
              <a:rPr lang="en-US" sz="2000" dirty="0"/>
              <a:t>for self-examination and prayer for righteousness, regardless of their estimation of him (</a:t>
            </a:r>
            <a:r>
              <a:rPr lang="en-US" sz="2000" b="1" dirty="0">
                <a:solidFill>
                  <a:schemeClr val="accent1"/>
                </a:solidFill>
              </a:rPr>
              <a:t>13:5-9</a:t>
            </a:r>
            <a:r>
              <a:rPr lang="en-US" sz="2000" dirty="0"/>
              <a:t>)</a:t>
            </a:r>
          </a:p>
          <a:p>
            <a:pPr marL="569913" lvl="1" indent="-284163">
              <a:spcBef>
                <a:spcPts val="100"/>
              </a:spcBef>
              <a:buFont typeface="+mj-lt"/>
              <a:buAutoNum type="alphaUcPeriod"/>
            </a:pPr>
            <a:r>
              <a:rPr lang="en-US" sz="2000" dirty="0" smtClean="0"/>
              <a:t>Desire </a:t>
            </a:r>
            <a:r>
              <a:rPr lang="en-US" sz="2000" dirty="0"/>
              <a:t>to edify, not rebuke in sharpness unto destruction (</a:t>
            </a:r>
            <a:r>
              <a:rPr lang="en-US" sz="2000" b="1" dirty="0">
                <a:solidFill>
                  <a:schemeClr val="accent1"/>
                </a:solidFill>
              </a:rPr>
              <a:t>13:10</a:t>
            </a:r>
            <a:r>
              <a:rPr lang="en-US" sz="2000" dirty="0" smtClean="0"/>
              <a:t>)</a:t>
            </a:r>
          </a:p>
          <a:p>
            <a:pPr marL="285750" lvl="0" indent="-285750">
              <a:spcBef>
                <a:spcPts val="100"/>
              </a:spcBef>
              <a:buFont typeface="+mj-lt"/>
              <a:buAutoNum type="romanUcPeriod" startAt="11"/>
            </a:pPr>
            <a:r>
              <a:rPr lang="en-US" sz="2000" dirty="0" smtClean="0"/>
              <a:t>Farewell and Benediction (</a:t>
            </a:r>
            <a:r>
              <a:rPr lang="en-US" sz="2000" b="1" dirty="0" smtClean="0">
                <a:solidFill>
                  <a:schemeClr val="accent1"/>
                </a:solidFill>
              </a:rPr>
              <a:t>13:11-14</a:t>
            </a:r>
            <a:r>
              <a:rPr lang="en-US" sz="2000" dirty="0" smtClean="0"/>
              <a:t>)</a:t>
            </a:r>
          </a:p>
        </p:txBody>
      </p:sp>
    </p:spTree>
    <p:extLst>
      <p:ext uri="{BB962C8B-B14F-4D97-AF65-F5344CB8AC3E}">
        <p14:creationId xmlns:p14="http://schemas.microsoft.com/office/powerpoint/2010/main" val="40508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Defense of Paul’s Character</a:t>
            </a:r>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3 – II Corinthians 1:15-2:13</a:t>
            </a:r>
            <a:endParaRPr lang="en-US" b="1" dirty="0">
              <a:latin typeface="Arial Black" panose="020B0A04020102020204" pitchFamily="34" charset="0"/>
            </a:endParaRPr>
          </a:p>
        </p:txBody>
      </p:sp>
    </p:spTree>
    <p:extLst>
      <p:ext uri="{BB962C8B-B14F-4D97-AF65-F5344CB8AC3E}">
        <p14:creationId xmlns:p14="http://schemas.microsoft.com/office/powerpoint/2010/main" val="20904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II Corinthians</a:t>
            </a:r>
            <a:endParaRPr lang="en-US" dirty="0"/>
          </a:p>
        </p:txBody>
      </p:sp>
      <p:sp>
        <p:nvSpPr>
          <p:cNvPr id="3" name="Content Placeholder 2"/>
          <p:cNvSpPr>
            <a:spLocks noGrp="1"/>
          </p:cNvSpPr>
          <p:nvPr>
            <p:ph idx="1"/>
          </p:nvPr>
        </p:nvSpPr>
        <p:spPr/>
        <p:txBody>
          <a:bodyPr/>
          <a:lstStyle/>
          <a:p>
            <a:pPr marL="228600" indent="-228600"/>
            <a:r>
              <a:rPr lang="en-US" b="1" dirty="0" smtClean="0"/>
              <a:t>Authorship</a:t>
            </a:r>
            <a:r>
              <a:rPr lang="en-US" dirty="0" smtClean="0"/>
              <a:t> – Paul (largely uncontested)</a:t>
            </a:r>
          </a:p>
          <a:p>
            <a:pPr marL="228600" indent="-228600"/>
            <a:r>
              <a:rPr lang="en-US" b="1" dirty="0" smtClean="0"/>
              <a:t>Date of Writing </a:t>
            </a:r>
            <a:r>
              <a:rPr lang="en-US" dirty="0" smtClean="0"/>
              <a:t>– AD 53-54 or AD 56-57 (Based on </a:t>
            </a:r>
            <a:r>
              <a:rPr lang="en-US" dirty="0" err="1" smtClean="0"/>
              <a:t>Gallio’s</a:t>
            </a:r>
            <a:r>
              <a:rPr lang="en-US" dirty="0" smtClean="0"/>
              <a:t> rule.)</a:t>
            </a:r>
          </a:p>
          <a:p>
            <a:pPr marL="228600" indent="-228600"/>
            <a:r>
              <a:rPr lang="en-US" b="1" dirty="0" smtClean="0"/>
              <a:t>Recipients</a:t>
            </a:r>
            <a:r>
              <a:rPr lang="en-US" dirty="0" smtClean="0"/>
              <a:t> – </a:t>
            </a:r>
            <a:r>
              <a:rPr lang="en-US" i="1" dirty="0"/>
              <a:t>“To the church of God </a:t>
            </a:r>
            <a:r>
              <a:rPr lang="en-US" b="1" i="1" dirty="0"/>
              <a:t>which is at Corinth</a:t>
            </a:r>
            <a:r>
              <a:rPr lang="en-US" i="1" dirty="0"/>
              <a:t>, with all the saints who are in all </a:t>
            </a:r>
            <a:r>
              <a:rPr lang="en-US" i="1" dirty="0" smtClean="0"/>
              <a:t>Achaia”</a:t>
            </a:r>
            <a:r>
              <a:rPr lang="en-US" dirty="0" smtClean="0"/>
              <a:t> (</a:t>
            </a:r>
            <a:r>
              <a:rPr lang="en-US" b="1" dirty="0" smtClean="0">
                <a:solidFill>
                  <a:schemeClr val="accent1"/>
                </a:solidFill>
              </a:rPr>
              <a:t>1:1</a:t>
            </a:r>
            <a:r>
              <a:rPr lang="en-US" dirty="0" smtClean="0"/>
              <a:t>)</a:t>
            </a:r>
          </a:p>
          <a:p>
            <a:pPr marL="457200" lvl="1" indent="-228600"/>
            <a:r>
              <a:rPr lang="en-US" dirty="0" smtClean="0"/>
              <a:t>Established by Paul on 2</a:t>
            </a:r>
            <a:r>
              <a:rPr lang="en-US" baseline="30000" dirty="0" smtClean="0"/>
              <a:t>nd</a:t>
            </a:r>
            <a:r>
              <a:rPr lang="en-US" dirty="0" smtClean="0"/>
              <a:t> missionary journey (AD 51, </a:t>
            </a:r>
            <a:r>
              <a:rPr lang="en-US" b="1" dirty="0" smtClean="0">
                <a:solidFill>
                  <a:schemeClr val="accent1"/>
                </a:solidFill>
              </a:rPr>
              <a:t>Acts 18:1-18</a:t>
            </a:r>
            <a:r>
              <a:rPr lang="en-US" dirty="0" smtClean="0"/>
              <a:t>).</a:t>
            </a:r>
          </a:p>
          <a:p>
            <a:pPr marL="457200" lvl="1" indent="-228600"/>
            <a:endParaRPr lang="en-US" dirty="0" smtClean="0"/>
          </a:p>
          <a:p>
            <a:pPr marL="457200" lvl="1" indent="-228600"/>
            <a:endParaRPr lang="en-US" dirty="0"/>
          </a:p>
        </p:txBody>
      </p:sp>
    </p:spTree>
    <p:extLst>
      <p:ext uri="{BB962C8B-B14F-4D97-AF65-F5344CB8AC3E}">
        <p14:creationId xmlns:p14="http://schemas.microsoft.com/office/powerpoint/2010/main" val="7678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Miscellaneous Points</a:t>
            </a:r>
            <a:endParaRPr lang="en-US" dirty="0"/>
          </a:p>
        </p:txBody>
      </p:sp>
      <p:sp>
        <p:nvSpPr>
          <p:cNvPr id="3" name="Content Placeholder 2"/>
          <p:cNvSpPr>
            <a:spLocks noGrp="1"/>
          </p:cNvSpPr>
          <p:nvPr>
            <p:ph idx="1"/>
          </p:nvPr>
        </p:nvSpPr>
        <p:spPr/>
        <p:txBody>
          <a:bodyPr/>
          <a:lstStyle/>
          <a:p>
            <a:r>
              <a:rPr lang="en-US" dirty="0" smtClean="0"/>
              <a:t>Reading a </a:t>
            </a:r>
            <a:r>
              <a:rPr lang="en-US" i="1" dirty="0" smtClean="0"/>
              <a:t>“mirror”</a:t>
            </a:r>
            <a:r>
              <a:rPr lang="en-US" dirty="0" smtClean="0"/>
              <a:t>?</a:t>
            </a:r>
          </a:p>
          <a:p>
            <a:pPr lvl="1"/>
            <a:r>
              <a:rPr lang="en-US" dirty="0" smtClean="0"/>
              <a:t>Must be careful not to assume charges against Paul based on response.</a:t>
            </a:r>
          </a:p>
          <a:p>
            <a:pPr lvl="1"/>
            <a:r>
              <a:rPr lang="en-US" dirty="0" smtClean="0"/>
              <a:t>Maybe Paul was anticipating </a:t>
            </a:r>
            <a:r>
              <a:rPr lang="en-US" b="1" i="1" dirty="0" smtClean="0"/>
              <a:t>possible</a:t>
            </a:r>
            <a:r>
              <a:rPr lang="en-US" dirty="0" smtClean="0"/>
              <a:t> charges?</a:t>
            </a:r>
          </a:p>
          <a:p>
            <a:pPr lvl="1"/>
            <a:r>
              <a:rPr lang="en-US" dirty="0" smtClean="0"/>
              <a:t>Maybe he was showing the </a:t>
            </a:r>
            <a:r>
              <a:rPr lang="en-US" i="1" dirty="0" smtClean="0"/>
              <a:t>“dead end”</a:t>
            </a:r>
            <a:r>
              <a:rPr lang="en-US" dirty="0" smtClean="0"/>
              <a:t> of an accusation’s argument?</a:t>
            </a:r>
          </a:p>
          <a:p>
            <a:pPr lvl="1"/>
            <a:r>
              <a:rPr lang="en-US" dirty="0" smtClean="0"/>
              <a:t>However, Paul was </a:t>
            </a:r>
            <a:r>
              <a:rPr lang="en-US" dirty="0"/>
              <a:t>generally </a:t>
            </a:r>
            <a:r>
              <a:rPr lang="en-US" dirty="0" smtClean="0"/>
              <a:t>not one to </a:t>
            </a:r>
            <a:r>
              <a:rPr lang="en-US" i="1" dirty="0" smtClean="0"/>
              <a:t>“beat the air”</a:t>
            </a:r>
            <a:r>
              <a:rPr lang="en-US" dirty="0" smtClean="0"/>
              <a:t> (</a:t>
            </a:r>
            <a:r>
              <a:rPr lang="en-US" b="1" dirty="0" smtClean="0">
                <a:solidFill>
                  <a:schemeClr val="accent1"/>
                </a:solidFill>
              </a:rPr>
              <a:t>I Cor. 9:26</a:t>
            </a:r>
            <a:r>
              <a:rPr lang="en-US" dirty="0" smtClean="0"/>
              <a:t>)!</a:t>
            </a:r>
          </a:p>
          <a:p>
            <a:r>
              <a:rPr lang="en-US" b="1" dirty="0" smtClean="0">
                <a:solidFill>
                  <a:schemeClr val="accent1"/>
                </a:solidFill>
              </a:rPr>
              <a:t>II Corinthians</a:t>
            </a:r>
            <a:r>
              <a:rPr lang="en-US" dirty="0" smtClean="0"/>
              <a:t> provides extended example of dealing with people in delicate and difficult circumstances.</a:t>
            </a:r>
            <a:endParaRPr lang="en-US" dirty="0"/>
          </a:p>
        </p:txBody>
      </p:sp>
    </p:spTree>
    <p:extLst>
      <p:ext uri="{BB962C8B-B14F-4D97-AF65-F5344CB8AC3E}">
        <p14:creationId xmlns:p14="http://schemas.microsoft.com/office/powerpoint/2010/main" val="5047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Defending Change in Plans</a:t>
            </a:r>
            <a:endParaRPr lang="en-US" dirty="0"/>
          </a:p>
        </p:txBody>
      </p:sp>
      <p:sp>
        <p:nvSpPr>
          <p:cNvPr id="3" name="Content Placeholder 2"/>
          <p:cNvSpPr>
            <a:spLocks noGrp="1"/>
          </p:cNvSpPr>
          <p:nvPr>
            <p:ph idx="1"/>
          </p:nvPr>
        </p:nvSpPr>
        <p:spPr/>
        <p:txBody>
          <a:bodyPr/>
          <a:lstStyle/>
          <a:p>
            <a:pPr lvl="0">
              <a:buFont typeface="+mj-lt"/>
              <a:buAutoNum type="arabicPeriod"/>
            </a:pPr>
            <a:r>
              <a:rPr lang="en-US" dirty="0"/>
              <a:t>Based on Paul’s defense found in </a:t>
            </a:r>
            <a:r>
              <a:rPr lang="en-US" b="1" dirty="0">
                <a:solidFill>
                  <a:schemeClr val="accent1"/>
                </a:solidFill>
              </a:rPr>
              <a:t>1:15-17</a:t>
            </a:r>
            <a:r>
              <a:rPr lang="en-US" dirty="0"/>
              <a:t>, what apparent event did he have to explain?</a:t>
            </a:r>
          </a:p>
          <a:p>
            <a:pPr marL="0" lvl="0" indent="0">
              <a:buNone/>
            </a:pPr>
            <a:r>
              <a:rPr lang="en-US" i="1" dirty="0"/>
              <a:t>And </a:t>
            </a:r>
            <a:r>
              <a:rPr lang="en-US" b="1" i="1" dirty="0"/>
              <a:t>in this confidence </a:t>
            </a:r>
            <a:r>
              <a:rPr lang="en-US" b="1" i="1" u="sng" dirty="0"/>
              <a:t>I intended</a:t>
            </a:r>
            <a:r>
              <a:rPr lang="en-US" b="1" i="1" dirty="0"/>
              <a:t> to come to you </a:t>
            </a:r>
            <a:r>
              <a:rPr lang="en-US" i="1" dirty="0"/>
              <a:t>before, that </a:t>
            </a:r>
            <a:r>
              <a:rPr lang="en-US" b="1" i="1" dirty="0"/>
              <a:t>you might have a </a:t>
            </a:r>
            <a:r>
              <a:rPr lang="en-US" b="1" i="1" u="sng" dirty="0"/>
              <a:t>second</a:t>
            </a:r>
            <a:r>
              <a:rPr lang="en-US" b="1" i="1" dirty="0"/>
              <a:t> </a:t>
            </a:r>
            <a:r>
              <a:rPr lang="en-US" b="1" i="1" dirty="0" smtClean="0"/>
              <a:t>benefit</a:t>
            </a:r>
            <a:r>
              <a:rPr lang="en-US" i="1" dirty="0" smtClean="0"/>
              <a:t> – </a:t>
            </a:r>
            <a:r>
              <a:rPr lang="en-US" b="1" i="1" dirty="0" smtClean="0"/>
              <a:t>to </a:t>
            </a:r>
            <a:r>
              <a:rPr lang="en-US" b="1" i="1" dirty="0"/>
              <a:t>pass by way of you </a:t>
            </a:r>
            <a:r>
              <a:rPr lang="en-US" i="1" dirty="0"/>
              <a:t>to Macedonia, </a:t>
            </a:r>
            <a:r>
              <a:rPr lang="en-US" b="1" i="1" dirty="0"/>
              <a:t>to come again</a:t>
            </a:r>
            <a:r>
              <a:rPr lang="en-US" i="1" dirty="0"/>
              <a:t> from Macedonia to you, and </a:t>
            </a:r>
            <a:r>
              <a:rPr lang="en-US" b="1" i="1" dirty="0"/>
              <a:t>be helped by you </a:t>
            </a:r>
            <a:r>
              <a:rPr lang="en-US" i="1" dirty="0"/>
              <a:t>on my way to Judea</a:t>
            </a:r>
            <a:r>
              <a:rPr lang="en-US" i="1" dirty="0" smtClean="0"/>
              <a:t>.  Therefore</a:t>
            </a:r>
            <a:r>
              <a:rPr lang="en-US" i="1" dirty="0"/>
              <a:t>, </a:t>
            </a:r>
            <a:r>
              <a:rPr lang="en-US" b="1" i="1" dirty="0"/>
              <a:t>when I was planning this, </a:t>
            </a:r>
            <a:r>
              <a:rPr lang="en-US" b="1" i="1" u="sng" dirty="0"/>
              <a:t>did I do it lightly</a:t>
            </a:r>
            <a:r>
              <a:rPr lang="en-US" b="1" i="1" dirty="0"/>
              <a:t>? Or the things I plan, do I plan </a:t>
            </a:r>
            <a:r>
              <a:rPr lang="en-US" b="1" i="1" u="sng" dirty="0"/>
              <a:t>according to the flesh</a:t>
            </a:r>
            <a:r>
              <a:rPr lang="en-US" i="1" dirty="0"/>
              <a:t>, that with me there should be </a:t>
            </a:r>
            <a:r>
              <a:rPr lang="en-US" b="1" i="1" dirty="0"/>
              <a:t>Yes, Yes, </a:t>
            </a:r>
            <a:r>
              <a:rPr lang="en-US" b="1" i="1" u="sng" dirty="0"/>
              <a:t>and</a:t>
            </a:r>
            <a:r>
              <a:rPr lang="en-US" b="1" i="1" dirty="0"/>
              <a:t> No, No</a:t>
            </a:r>
            <a:r>
              <a:rPr lang="en-US" i="1" dirty="0"/>
              <a:t>?</a:t>
            </a:r>
            <a:r>
              <a:rPr lang="en-US" dirty="0"/>
              <a:t> </a:t>
            </a:r>
            <a:r>
              <a:rPr lang="en-US" dirty="0" smtClean="0"/>
              <a:t>(</a:t>
            </a:r>
            <a:r>
              <a:rPr lang="en-US" b="1" dirty="0" smtClean="0">
                <a:solidFill>
                  <a:schemeClr val="accent1"/>
                </a:solidFill>
              </a:rPr>
              <a:t>1:15-17</a:t>
            </a:r>
            <a:r>
              <a:rPr lang="en-US" dirty="0" smtClean="0"/>
              <a:t>)</a:t>
            </a:r>
          </a:p>
          <a:p>
            <a:r>
              <a:rPr lang="en-US" dirty="0" smtClean="0"/>
              <a:t>Change in plans regarding his double-visit to Corinth.</a:t>
            </a:r>
          </a:p>
          <a:p>
            <a:r>
              <a:rPr lang="en-US" dirty="0" smtClean="0"/>
              <a:t>No equivocation, deceit, or fickleness with Paul’s speech.</a:t>
            </a:r>
          </a:p>
        </p:txBody>
      </p:sp>
    </p:spTree>
    <p:extLst>
      <p:ext uri="{BB962C8B-B14F-4D97-AF65-F5344CB8AC3E}">
        <p14:creationId xmlns:p14="http://schemas.microsoft.com/office/powerpoint/2010/main" val="36750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5" y="0"/>
            <a:ext cx="8667510" cy="5143500"/>
          </a:xfrm>
          <a:prstGeom prst="rect">
            <a:avLst/>
          </a:prstGeom>
        </p:spPr>
      </p:pic>
      <p:sp>
        <p:nvSpPr>
          <p:cNvPr id="5" name="TextBox 4"/>
          <p:cNvSpPr txBox="1"/>
          <p:nvPr/>
        </p:nvSpPr>
        <p:spPr>
          <a:xfrm>
            <a:off x="4724400" y="3172420"/>
            <a:ext cx="2286000" cy="923330"/>
          </a:xfrm>
          <a:prstGeom prst="rect">
            <a:avLst/>
          </a:prstGeom>
          <a:noFill/>
        </p:spPr>
        <p:txBody>
          <a:bodyPr wrap="square" rtlCol="0">
            <a:spAutoFit/>
          </a:bodyPr>
          <a:lstStyle/>
          <a:p>
            <a:pPr algn="ctr"/>
            <a:r>
              <a:rPr lang="en-US" dirty="0" smtClean="0">
                <a:latin typeface="Arial Black" panose="020B0A04020102020204" pitchFamily="34" charset="0"/>
                <a:cs typeface="Arial" panose="020B0604020202020204" pitchFamily="34" charset="0"/>
              </a:rPr>
              <a:t>Paul’s 3</a:t>
            </a:r>
            <a:r>
              <a:rPr lang="en-US" baseline="30000" dirty="0" smtClean="0">
                <a:latin typeface="Arial Black" panose="020B0A04020102020204" pitchFamily="34" charset="0"/>
                <a:cs typeface="Arial" panose="020B0604020202020204" pitchFamily="34" charset="0"/>
              </a:rPr>
              <a:t>rd</a:t>
            </a:r>
            <a:r>
              <a:rPr lang="en-US" dirty="0" smtClean="0">
                <a:latin typeface="Arial Black" panose="020B0A04020102020204" pitchFamily="34" charset="0"/>
                <a:cs typeface="Arial" panose="020B0604020202020204" pitchFamily="34" charset="0"/>
              </a:rPr>
              <a:t> Missionary Journey</a:t>
            </a:r>
            <a:endParaRPr lang="en-US" dirty="0">
              <a:latin typeface="Arial Black" panose="020B0A040201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36" y="768096"/>
            <a:ext cx="228571" cy="3333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304" y="485817"/>
            <a:ext cx="209524" cy="33333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979" y="1581150"/>
            <a:ext cx="209524" cy="3333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96" y="1476417"/>
            <a:ext cx="228571" cy="333333"/>
          </a:xfrm>
          <a:prstGeom prst="rect">
            <a:avLst/>
          </a:prstGeom>
        </p:spPr>
      </p:pic>
    </p:spTree>
    <p:extLst>
      <p:ext uri="{BB962C8B-B14F-4D97-AF65-F5344CB8AC3E}">
        <p14:creationId xmlns:p14="http://schemas.microsoft.com/office/powerpoint/2010/main" val="23744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Defending Dependability of Gospel</a:t>
            </a:r>
            <a:endParaRPr lang="en-US" dirty="0"/>
          </a:p>
        </p:txBody>
      </p:sp>
      <p:sp>
        <p:nvSpPr>
          <p:cNvPr id="3" name="Content Placeholder 2"/>
          <p:cNvSpPr>
            <a:spLocks noGrp="1"/>
          </p:cNvSpPr>
          <p:nvPr>
            <p:ph idx="1"/>
          </p:nvPr>
        </p:nvSpPr>
        <p:spPr/>
        <p:txBody>
          <a:bodyPr/>
          <a:lstStyle/>
          <a:p>
            <a:pPr lvl="0">
              <a:buFont typeface="+mj-lt"/>
              <a:buAutoNum type="arabicPeriod" startAt="2"/>
            </a:pPr>
            <a:r>
              <a:rPr lang="en-US" dirty="0"/>
              <a:t>How might this have affected the Corinthians’ faith, based upon Paul’s continued apology?</a:t>
            </a:r>
          </a:p>
          <a:p>
            <a:pPr marL="0" lvl="0" indent="0">
              <a:buNone/>
            </a:pPr>
            <a:r>
              <a:rPr lang="en-US" b="1" i="1" dirty="0"/>
              <a:t>But </a:t>
            </a:r>
            <a:r>
              <a:rPr lang="en-US" b="1" i="1" u="sng" dirty="0"/>
              <a:t>as God is faithful</a:t>
            </a:r>
            <a:r>
              <a:rPr lang="en-US" b="1" i="1" dirty="0"/>
              <a:t>, our word to you was </a:t>
            </a:r>
            <a:r>
              <a:rPr lang="en-US" b="1" i="1" u="sng" dirty="0"/>
              <a:t>not Yes and No</a:t>
            </a:r>
            <a:r>
              <a:rPr lang="en-US" i="1" dirty="0" smtClean="0"/>
              <a:t>.  For </a:t>
            </a:r>
            <a:r>
              <a:rPr lang="en-US" i="1" dirty="0"/>
              <a:t>the Son of God, Jesus Christ, who was preached among you by </a:t>
            </a:r>
            <a:r>
              <a:rPr lang="en-US" i="1" dirty="0" smtClean="0"/>
              <a:t>us – </a:t>
            </a:r>
            <a:r>
              <a:rPr lang="en-US" i="1" dirty="0"/>
              <a:t>by me, Silvanus, and </a:t>
            </a:r>
            <a:r>
              <a:rPr lang="en-US" i="1" dirty="0" smtClean="0"/>
              <a:t>Timothy – </a:t>
            </a:r>
            <a:r>
              <a:rPr lang="en-US" b="1" i="1" dirty="0"/>
              <a:t>was not Yes and No, but </a:t>
            </a:r>
            <a:r>
              <a:rPr lang="en-US" b="1" i="1" u="sng" dirty="0"/>
              <a:t>in Him was Yes</a:t>
            </a:r>
            <a:r>
              <a:rPr lang="en-US" b="1" i="1" dirty="0" smtClean="0"/>
              <a:t>.  For </a:t>
            </a:r>
            <a:r>
              <a:rPr lang="en-US" b="1" i="1" dirty="0"/>
              <a:t>all the promises </a:t>
            </a:r>
            <a:r>
              <a:rPr lang="en-US" b="1" i="1" u="sng" dirty="0"/>
              <a:t>of God in Him are Yes</a:t>
            </a:r>
            <a:r>
              <a:rPr lang="en-US" b="1" i="1" dirty="0"/>
              <a:t>, and </a:t>
            </a:r>
            <a:r>
              <a:rPr lang="en-US" b="1" i="1" u="sng" dirty="0"/>
              <a:t>in Him Amen</a:t>
            </a:r>
            <a:r>
              <a:rPr lang="en-US" b="1" i="1" dirty="0"/>
              <a:t>, to the glory of God through us.</a:t>
            </a:r>
            <a:r>
              <a:rPr lang="en-US" dirty="0"/>
              <a:t> </a:t>
            </a:r>
            <a:r>
              <a:rPr lang="en-US" dirty="0" smtClean="0"/>
              <a:t>(</a:t>
            </a:r>
            <a:r>
              <a:rPr lang="en-US" b="1" dirty="0" smtClean="0">
                <a:solidFill>
                  <a:schemeClr val="accent1"/>
                </a:solidFill>
              </a:rPr>
              <a:t>1:18-20</a:t>
            </a:r>
            <a:r>
              <a:rPr lang="en-US" dirty="0" smtClean="0"/>
              <a:t>)</a:t>
            </a:r>
          </a:p>
          <a:p>
            <a:r>
              <a:rPr lang="en-US" dirty="0" smtClean="0"/>
              <a:t>Apparently, disappointment in Paul’s personal promises weakened the credibility of God’s promises spoken by Paul.</a:t>
            </a:r>
          </a:p>
          <a:p>
            <a:r>
              <a:rPr lang="en-US" dirty="0" smtClean="0"/>
              <a:t>Paul distinguishes the two, destroying attempts to link the two.</a:t>
            </a:r>
          </a:p>
        </p:txBody>
      </p:sp>
    </p:spTree>
    <p:extLst>
      <p:ext uri="{BB962C8B-B14F-4D97-AF65-F5344CB8AC3E}">
        <p14:creationId xmlns:p14="http://schemas.microsoft.com/office/powerpoint/2010/main" val="21715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“Spirit … given us … in our hearts”</a:t>
            </a:r>
            <a:endParaRPr lang="en-US" i="1" dirty="0"/>
          </a:p>
        </p:txBody>
      </p:sp>
      <p:sp>
        <p:nvSpPr>
          <p:cNvPr id="3" name="Content Placeholder 2"/>
          <p:cNvSpPr>
            <a:spLocks noGrp="1"/>
          </p:cNvSpPr>
          <p:nvPr>
            <p:ph idx="1"/>
          </p:nvPr>
        </p:nvSpPr>
        <p:spPr/>
        <p:txBody>
          <a:bodyPr/>
          <a:lstStyle/>
          <a:p>
            <a:pPr lvl="0">
              <a:lnSpc>
                <a:spcPct val="95000"/>
              </a:lnSpc>
              <a:buFont typeface="+mj-lt"/>
              <a:buAutoNum type="arabicPeriod" startAt="3"/>
            </a:pPr>
            <a:r>
              <a:rPr lang="en-US" dirty="0"/>
              <a:t>What </a:t>
            </a:r>
            <a:r>
              <a:rPr lang="en-US" b="1" i="1" u="sng" dirty="0"/>
              <a:t>purpose</a:t>
            </a:r>
            <a:r>
              <a:rPr lang="en-US" dirty="0"/>
              <a:t> was served by the </a:t>
            </a:r>
            <a:r>
              <a:rPr lang="en-US" i="1" dirty="0"/>
              <a:t>“Spirit … given us … in our hearts”</a:t>
            </a:r>
            <a:r>
              <a:rPr lang="en-US" dirty="0"/>
              <a:t> </a:t>
            </a:r>
            <a:r>
              <a:rPr lang="en-US" dirty="0" smtClean="0"/>
              <a:t>(</a:t>
            </a:r>
            <a:r>
              <a:rPr lang="en-US" b="1" dirty="0" smtClean="0">
                <a:solidFill>
                  <a:schemeClr val="accent1"/>
                </a:solidFill>
              </a:rPr>
              <a:t>1:22</a:t>
            </a:r>
            <a:r>
              <a:rPr lang="en-US" dirty="0"/>
              <a:t>)?  How does </a:t>
            </a:r>
            <a:r>
              <a:rPr lang="en-US" dirty="0" smtClean="0"/>
              <a:t>it fit </a:t>
            </a:r>
            <a:r>
              <a:rPr lang="en-US" dirty="0"/>
              <a:t>in the context?</a:t>
            </a:r>
          </a:p>
          <a:p>
            <a:pPr marL="0" lvl="0" indent="0">
              <a:lnSpc>
                <a:spcPct val="95000"/>
              </a:lnSpc>
              <a:buNone/>
            </a:pPr>
            <a:r>
              <a:rPr lang="en-US" i="1" dirty="0"/>
              <a:t>For all </a:t>
            </a:r>
            <a:r>
              <a:rPr lang="en-US" b="1" i="1" dirty="0"/>
              <a:t>the promises of God in Him </a:t>
            </a:r>
            <a:r>
              <a:rPr lang="en-US" b="1" i="1" u="sng" dirty="0"/>
              <a:t>are Yes</a:t>
            </a:r>
            <a:r>
              <a:rPr lang="en-US" i="1" dirty="0"/>
              <a:t>, and </a:t>
            </a:r>
            <a:r>
              <a:rPr lang="en-US" b="1" i="1" dirty="0"/>
              <a:t>in Him </a:t>
            </a:r>
            <a:r>
              <a:rPr lang="en-US" b="1" i="1" u="sng" dirty="0"/>
              <a:t>Amen</a:t>
            </a:r>
            <a:r>
              <a:rPr lang="en-US" i="1" dirty="0"/>
              <a:t>, to the glory of God through us</a:t>
            </a:r>
            <a:r>
              <a:rPr lang="en-US" i="1" dirty="0" smtClean="0"/>
              <a:t>.  Now </a:t>
            </a:r>
            <a:r>
              <a:rPr lang="en-US" i="1" dirty="0"/>
              <a:t>He who </a:t>
            </a:r>
            <a:r>
              <a:rPr lang="en-US" b="1" i="1" dirty="0"/>
              <a:t>establishes </a:t>
            </a:r>
            <a:r>
              <a:rPr lang="en-US" b="1" i="1" u="sng" dirty="0"/>
              <a:t>us with you</a:t>
            </a:r>
            <a:r>
              <a:rPr lang="en-US" b="1" i="1" dirty="0"/>
              <a:t> </a:t>
            </a:r>
            <a:r>
              <a:rPr lang="en-US" i="1" dirty="0"/>
              <a:t>in Christ and </a:t>
            </a:r>
            <a:r>
              <a:rPr lang="en-US" b="1" i="1" dirty="0"/>
              <a:t>has anointed </a:t>
            </a:r>
            <a:r>
              <a:rPr lang="en-US" b="1" i="1" u="sng" dirty="0"/>
              <a:t>us</a:t>
            </a:r>
            <a:r>
              <a:rPr lang="en-US" b="1" i="1" dirty="0"/>
              <a:t> </a:t>
            </a:r>
            <a:r>
              <a:rPr lang="en-US" i="1" dirty="0"/>
              <a:t>is God</a:t>
            </a:r>
            <a:r>
              <a:rPr lang="en-US" i="1" dirty="0" smtClean="0"/>
              <a:t>, who </a:t>
            </a:r>
            <a:r>
              <a:rPr lang="en-US" i="1" dirty="0"/>
              <a:t>also has </a:t>
            </a:r>
            <a:r>
              <a:rPr lang="en-US" b="1" i="1" dirty="0"/>
              <a:t>sealed </a:t>
            </a:r>
            <a:r>
              <a:rPr lang="en-US" b="1" i="1" u="sng" dirty="0"/>
              <a:t>us</a:t>
            </a:r>
            <a:r>
              <a:rPr lang="en-US" b="1" i="1" dirty="0"/>
              <a:t> and given </a:t>
            </a:r>
            <a:r>
              <a:rPr lang="en-US" b="1" i="1" u="sng" dirty="0"/>
              <a:t>us</a:t>
            </a:r>
            <a:r>
              <a:rPr lang="en-US" b="1" i="1" dirty="0"/>
              <a:t> the Spirit in </a:t>
            </a:r>
            <a:r>
              <a:rPr lang="en-US" b="1" i="1" u="sng" dirty="0"/>
              <a:t>our</a:t>
            </a:r>
            <a:r>
              <a:rPr lang="en-US" b="1" i="1" dirty="0"/>
              <a:t> hearts </a:t>
            </a:r>
            <a:r>
              <a:rPr lang="en-US" b="1" i="1" u="sng" dirty="0"/>
              <a:t>as a guarantee</a:t>
            </a:r>
            <a:r>
              <a:rPr lang="en-US" i="1" dirty="0" smtClean="0"/>
              <a:t>.</a:t>
            </a:r>
            <a:r>
              <a:rPr lang="en-US" dirty="0" smtClean="0"/>
              <a:t> (</a:t>
            </a:r>
            <a:r>
              <a:rPr lang="en-US" b="1" dirty="0" smtClean="0">
                <a:solidFill>
                  <a:schemeClr val="accent1"/>
                </a:solidFill>
              </a:rPr>
              <a:t>1:20-22</a:t>
            </a:r>
            <a:r>
              <a:rPr lang="en-US" dirty="0" smtClean="0"/>
              <a:t>)</a:t>
            </a:r>
          </a:p>
          <a:p>
            <a:pPr>
              <a:lnSpc>
                <a:spcPct val="95000"/>
              </a:lnSpc>
            </a:pPr>
            <a:r>
              <a:rPr lang="en-US" dirty="0" smtClean="0"/>
              <a:t>It was provided </a:t>
            </a:r>
            <a:r>
              <a:rPr lang="en-US" i="1" dirty="0" smtClean="0"/>
              <a:t>“as a guarantee”</a:t>
            </a:r>
            <a:r>
              <a:rPr lang="en-US" dirty="0"/>
              <a:t> </a:t>
            </a:r>
            <a:r>
              <a:rPr lang="en-US" dirty="0" smtClean="0"/>
              <a:t>– not from Paul, but </a:t>
            </a:r>
            <a:r>
              <a:rPr lang="en-US" b="1" i="1" dirty="0" smtClean="0"/>
              <a:t>from </a:t>
            </a:r>
            <a:r>
              <a:rPr lang="en-US" b="1" i="1" u="sng" dirty="0" smtClean="0"/>
              <a:t>God</a:t>
            </a:r>
            <a:r>
              <a:rPr lang="en-US" dirty="0" smtClean="0"/>
              <a:t>.</a:t>
            </a:r>
          </a:p>
          <a:p>
            <a:pPr>
              <a:lnSpc>
                <a:spcPct val="95000"/>
              </a:lnSpc>
            </a:pPr>
            <a:r>
              <a:rPr lang="en-US" dirty="0" smtClean="0"/>
              <a:t>Figurative indication of commitment through </a:t>
            </a:r>
            <a:r>
              <a:rPr lang="en-US" dirty="0" err="1" smtClean="0"/>
              <a:t>downpayment</a:t>
            </a:r>
            <a:r>
              <a:rPr lang="en-US" dirty="0" smtClean="0"/>
              <a:t>, pledge.</a:t>
            </a:r>
          </a:p>
          <a:p>
            <a:pPr>
              <a:lnSpc>
                <a:spcPct val="95000"/>
              </a:lnSpc>
            </a:pPr>
            <a:r>
              <a:rPr lang="en-US" dirty="0" smtClean="0"/>
              <a:t>Instill confidence in God’s promises: Paul was established </a:t>
            </a:r>
            <a:r>
              <a:rPr lang="en-US" b="1" i="1" u="sng" dirty="0" smtClean="0"/>
              <a:t>with</a:t>
            </a:r>
            <a:r>
              <a:rPr lang="en-US" b="1" i="1" dirty="0" smtClean="0"/>
              <a:t> them</a:t>
            </a:r>
            <a:r>
              <a:rPr lang="en-US" dirty="0" smtClean="0"/>
              <a:t>!</a:t>
            </a:r>
          </a:p>
          <a:p>
            <a:pPr>
              <a:lnSpc>
                <a:spcPct val="95000"/>
              </a:lnSpc>
            </a:pPr>
            <a:r>
              <a:rPr lang="en-US" dirty="0" smtClean="0"/>
              <a:t>Given distinction between </a:t>
            </a:r>
            <a:r>
              <a:rPr lang="en-US" i="1" dirty="0" smtClean="0"/>
              <a:t>“us”</a:t>
            </a:r>
            <a:r>
              <a:rPr lang="en-US" dirty="0" smtClean="0"/>
              <a:t> and </a:t>
            </a:r>
            <a:r>
              <a:rPr lang="en-US" i="1" dirty="0" smtClean="0"/>
              <a:t>“you”</a:t>
            </a:r>
            <a:r>
              <a:rPr lang="en-US" dirty="0" smtClean="0"/>
              <a:t>, may be apostolic gift.</a:t>
            </a:r>
          </a:p>
        </p:txBody>
      </p:sp>
    </p:spTree>
    <p:extLst>
      <p:ext uri="{BB962C8B-B14F-4D97-AF65-F5344CB8AC3E}">
        <p14:creationId xmlns:p14="http://schemas.microsoft.com/office/powerpoint/2010/main" val="13417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457450"/>
            <a:ext cx="7543800" cy="2095500"/>
          </a:xfrm>
        </p:spPr>
        <p:txBody>
          <a:bodyPr>
            <a:noAutofit/>
          </a:bodyPr>
          <a:lstStyle/>
          <a:p>
            <a:r>
              <a:rPr lang="en-US" sz="4800" dirty="0" smtClean="0"/>
              <a:t>Appendix A – </a:t>
            </a:r>
            <a:r>
              <a:rPr lang="en-US" sz="4800" i="1" dirty="0" smtClean="0"/>
              <a:t>“The Guarantee of the Spirit”, </a:t>
            </a:r>
            <a:r>
              <a:rPr lang="en-US" sz="4800" dirty="0" smtClean="0"/>
              <a:t>1:22, 5:5</a:t>
            </a:r>
            <a:endParaRPr lang="en-US" sz="4800" dirty="0"/>
          </a:p>
        </p:txBody>
      </p:sp>
      <p:sp>
        <p:nvSpPr>
          <p:cNvPr id="5" name="Text Placeholder 4"/>
          <p:cNvSpPr>
            <a:spLocks noGrp="1"/>
          </p:cNvSpPr>
          <p:nvPr>
            <p:ph type="body" idx="1"/>
          </p:nvPr>
        </p:nvSpPr>
        <p:spPr>
          <a:xfrm>
            <a:off x="762000" y="4629150"/>
            <a:ext cx="6858000" cy="457200"/>
          </a:xfrm>
        </p:spPr>
        <p:txBody>
          <a:bodyPr>
            <a:normAutofit fontScale="92500" lnSpcReduction="10000"/>
          </a:bodyPr>
          <a:lstStyle/>
          <a:p>
            <a:r>
              <a:rPr lang="en-US" dirty="0" smtClean="0"/>
              <a:t>Possibly Discuss Identity Later</a:t>
            </a:r>
            <a:endParaRPr lang="en-US" dirty="0"/>
          </a:p>
        </p:txBody>
      </p:sp>
    </p:spTree>
    <p:extLst>
      <p:ext uri="{BB962C8B-B14F-4D97-AF65-F5344CB8AC3E}">
        <p14:creationId xmlns:p14="http://schemas.microsoft.com/office/powerpoint/2010/main" val="21771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a:t>
            </a:r>
            <a:r>
              <a:rPr lang="en-US" i="1" dirty="0" smtClean="0"/>
              <a:t>“God as witness”</a:t>
            </a:r>
            <a:endParaRPr lang="en-US" dirty="0"/>
          </a:p>
        </p:txBody>
      </p:sp>
      <p:sp>
        <p:nvSpPr>
          <p:cNvPr id="3" name="Content Placeholder 2"/>
          <p:cNvSpPr>
            <a:spLocks noGrp="1"/>
          </p:cNvSpPr>
          <p:nvPr>
            <p:ph idx="1"/>
          </p:nvPr>
        </p:nvSpPr>
        <p:spPr/>
        <p:txBody>
          <a:bodyPr/>
          <a:lstStyle/>
          <a:p>
            <a:pPr>
              <a:buFont typeface="+mj-lt"/>
              <a:buAutoNum type="arabicPeriod" startAt="4"/>
            </a:pPr>
            <a:r>
              <a:rPr lang="en-US" dirty="0"/>
              <a:t>What is the </a:t>
            </a:r>
            <a:r>
              <a:rPr lang="en-US" b="1" i="1" dirty="0"/>
              <a:t>purpose</a:t>
            </a:r>
            <a:r>
              <a:rPr lang="en-US" dirty="0"/>
              <a:t> of </a:t>
            </a:r>
            <a:r>
              <a:rPr lang="en-US" dirty="0" smtClean="0"/>
              <a:t>Paul’s curious statement in </a:t>
            </a:r>
            <a:r>
              <a:rPr lang="en-US" b="1" dirty="0" smtClean="0">
                <a:solidFill>
                  <a:schemeClr val="accent1"/>
                </a:solidFill>
              </a:rPr>
              <a:t>1:23</a:t>
            </a:r>
            <a:r>
              <a:rPr lang="en-US" dirty="0" smtClean="0"/>
              <a:t>?  </a:t>
            </a:r>
          </a:p>
          <a:p>
            <a:pPr marL="0" indent="0">
              <a:buNone/>
            </a:pPr>
            <a:r>
              <a:rPr lang="en-US" b="1" i="1" u="sng" dirty="0" smtClean="0"/>
              <a:t>Moreover</a:t>
            </a:r>
            <a:r>
              <a:rPr lang="en-US" b="1" i="1" dirty="0" smtClean="0"/>
              <a:t> I call God as witness against my soul, </a:t>
            </a:r>
            <a:r>
              <a:rPr lang="en-US" b="1" i="1" u="sng" dirty="0" smtClean="0"/>
              <a:t>that to spare you</a:t>
            </a:r>
            <a:r>
              <a:rPr lang="en-US" b="1" i="1" dirty="0" smtClean="0"/>
              <a:t> I came no more to Corinth</a:t>
            </a:r>
            <a:r>
              <a:rPr lang="en-US" i="1" dirty="0" smtClean="0"/>
              <a:t>. </a:t>
            </a:r>
            <a:r>
              <a:rPr lang="en-US" dirty="0" smtClean="0"/>
              <a:t>(</a:t>
            </a:r>
            <a:r>
              <a:rPr lang="en-US" b="1" dirty="0" smtClean="0">
                <a:solidFill>
                  <a:schemeClr val="accent1"/>
                </a:solidFill>
              </a:rPr>
              <a:t>1:23</a:t>
            </a:r>
            <a:r>
              <a:rPr lang="en-US" dirty="0" smtClean="0"/>
              <a:t>)</a:t>
            </a:r>
          </a:p>
          <a:p>
            <a:r>
              <a:rPr lang="en-US" b="1" dirty="0" smtClean="0"/>
              <a:t>Contextual Point:</a:t>
            </a:r>
            <a:r>
              <a:rPr lang="en-US" dirty="0" smtClean="0"/>
              <a:t> Be </a:t>
            </a:r>
            <a:r>
              <a:rPr lang="en-US" b="1" i="1" u="sng" dirty="0" smtClean="0"/>
              <a:t>certain</a:t>
            </a:r>
            <a:r>
              <a:rPr lang="en-US" dirty="0" smtClean="0"/>
              <a:t> (</a:t>
            </a:r>
            <a:r>
              <a:rPr lang="en-US" i="1" dirty="0" smtClean="0"/>
              <a:t>“moreover”</a:t>
            </a:r>
            <a:r>
              <a:rPr lang="en-US" dirty="0" smtClean="0"/>
              <a:t>, continuing point) that Paul’s reluctance was </a:t>
            </a:r>
            <a:r>
              <a:rPr lang="en-US" b="1" i="1" dirty="0" smtClean="0"/>
              <a:t>for the Corinthians’ benefit</a:t>
            </a:r>
            <a:r>
              <a:rPr lang="en-US" dirty="0" smtClean="0"/>
              <a:t> (</a:t>
            </a:r>
            <a:r>
              <a:rPr lang="en-US" i="1" dirty="0" smtClean="0"/>
              <a:t>“to </a:t>
            </a:r>
            <a:r>
              <a:rPr lang="en-US" b="1" i="1" dirty="0" smtClean="0"/>
              <a:t>spare </a:t>
            </a:r>
            <a:r>
              <a:rPr lang="en-US" b="1" i="1" u="sng" dirty="0" smtClean="0"/>
              <a:t>you</a:t>
            </a:r>
            <a:r>
              <a:rPr lang="en-US" i="1" dirty="0" smtClean="0"/>
              <a:t>”</a:t>
            </a:r>
            <a:r>
              <a:rPr lang="en-US" dirty="0" smtClean="0"/>
              <a:t>)!</a:t>
            </a:r>
          </a:p>
          <a:p>
            <a:r>
              <a:rPr lang="en-US" dirty="0" smtClean="0"/>
              <a:t>How could Paul’s statement generate confidence and certainty?</a:t>
            </a:r>
          </a:p>
          <a:p>
            <a:r>
              <a:rPr lang="en-US" dirty="0" smtClean="0"/>
              <a:t>Depended upon God examining his otherwise unverifiable motives and testifying for Paul to the Corinthians.</a:t>
            </a:r>
          </a:p>
          <a:p>
            <a:r>
              <a:rPr lang="en-US" dirty="0" smtClean="0"/>
              <a:t>Pointless, if God was unwilling to serve as witness for Paul.</a:t>
            </a:r>
            <a:endParaRPr lang="en-US" dirty="0"/>
          </a:p>
        </p:txBody>
      </p:sp>
    </p:spTree>
    <p:extLst>
      <p:ext uri="{BB962C8B-B14F-4D97-AF65-F5344CB8AC3E}">
        <p14:creationId xmlns:p14="http://schemas.microsoft.com/office/powerpoint/2010/main" val="25049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Paul Swear?</a:t>
            </a:r>
            <a:endParaRPr lang="en-US" dirty="0"/>
          </a:p>
        </p:txBody>
      </p:sp>
      <p:sp>
        <p:nvSpPr>
          <p:cNvPr id="3" name="Content Placeholder 2"/>
          <p:cNvSpPr>
            <a:spLocks noGrp="1"/>
          </p:cNvSpPr>
          <p:nvPr>
            <p:ph idx="1"/>
          </p:nvPr>
        </p:nvSpPr>
        <p:spPr/>
        <p:txBody>
          <a:bodyPr/>
          <a:lstStyle/>
          <a:p>
            <a:pPr>
              <a:lnSpc>
                <a:spcPct val="95000"/>
              </a:lnSpc>
              <a:spcBef>
                <a:spcPts val="0"/>
              </a:spcBef>
              <a:buFont typeface="+mj-lt"/>
              <a:buAutoNum type="arabicPeriod" startAt="4"/>
            </a:pPr>
            <a:r>
              <a:rPr lang="en-US" dirty="0" smtClean="0"/>
              <a:t>Did </a:t>
            </a:r>
            <a:r>
              <a:rPr lang="en-US" dirty="0"/>
              <a:t>Paul use an </a:t>
            </a:r>
            <a:r>
              <a:rPr lang="en-US" dirty="0" smtClean="0"/>
              <a:t>oath by </a:t>
            </a:r>
            <a:r>
              <a:rPr lang="en-US" i="1" dirty="0" smtClean="0"/>
              <a:t>“calling God into witness”</a:t>
            </a:r>
            <a:r>
              <a:rPr lang="en-US" dirty="0" smtClean="0"/>
              <a:t>?</a:t>
            </a:r>
          </a:p>
          <a:p>
            <a:pPr marL="0" indent="0">
              <a:lnSpc>
                <a:spcPct val="95000"/>
              </a:lnSpc>
              <a:spcBef>
                <a:spcPts val="0"/>
              </a:spcBef>
              <a:buNone/>
            </a:pPr>
            <a:r>
              <a:rPr lang="en-US" b="1" i="1" dirty="0"/>
              <a:t>Moreover </a:t>
            </a:r>
            <a:r>
              <a:rPr lang="en-US" b="1" i="1" u="sng" dirty="0"/>
              <a:t>I call God as witness against my soul</a:t>
            </a:r>
            <a:r>
              <a:rPr lang="en-US" b="1" i="1" dirty="0"/>
              <a:t>, </a:t>
            </a:r>
            <a:r>
              <a:rPr lang="en-US" i="1" dirty="0"/>
              <a:t>that to spare you I came no more to Corinth</a:t>
            </a:r>
            <a:r>
              <a:rPr lang="en-US" i="1" dirty="0" smtClean="0"/>
              <a:t>. </a:t>
            </a:r>
            <a:r>
              <a:rPr lang="en-US" dirty="0" smtClean="0"/>
              <a:t>(</a:t>
            </a:r>
            <a:r>
              <a:rPr lang="en-US" b="1" dirty="0" smtClean="0">
                <a:solidFill>
                  <a:schemeClr val="accent1"/>
                </a:solidFill>
              </a:rPr>
              <a:t>1:23</a:t>
            </a:r>
            <a:r>
              <a:rPr lang="en-US" dirty="0" smtClean="0"/>
              <a:t>)</a:t>
            </a:r>
          </a:p>
        </p:txBody>
      </p:sp>
    </p:spTree>
    <p:extLst>
      <p:ext uri="{BB962C8B-B14F-4D97-AF65-F5344CB8AC3E}">
        <p14:creationId xmlns:p14="http://schemas.microsoft.com/office/powerpoint/2010/main" val="40427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Sober Reminders</a:t>
            </a:r>
            <a:endParaRPr lang="en-US" dirty="0"/>
          </a:p>
        </p:txBody>
      </p:sp>
      <p:sp>
        <p:nvSpPr>
          <p:cNvPr id="3" name="Content Placeholder 2"/>
          <p:cNvSpPr>
            <a:spLocks noGrp="1"/>
          </p:cNvSpPr>
          <p:nvPr>
            <p:ph idx="1"/>
          </p:nvPr>
        </p:nvSpPr>
        <p:spPr/>
        <p:txBody>
          <a:bodyPr/>
          <a:lstStyle/>
          <a:p>
            <a:pPr>
              <a:spcBef>
                <a:spcPts val="200"/>
              </a:spcBef>
            </a:pPr>
            <a:r>
              <a:rPr lang="en-US" dirty="0" smtClean="0"/>
              <a:t>Bible was written to be understood and helpful (</a:t>
            </a:r>
            <a:r>
              <a:rPr lang="en-US" b="1" dirty="0" smtClean="0">
                <a:solidFill>
                  <a:schemeClr val="accent1"/>
                </a:solidFill>
              </a:rPr>
              <a:t>Eph. 3:3-5; II Tim. 3:16-17</a:t>
            </a:r>
            <a:r>
              <a:rPr lang="en-US" dirty="0" smtClean="0"/>
              <a:t>, etc.).</a:t>
            </a:r>
          </a:p>
          <a:p>
            <a:pPr>
              <a:spcBef>
                <a:spcPts val="200"/>
              </a:spcBef>
            </a:pPr>
            <a:r>
              <a:rPr lang="en-US" dirty="0" smtClean="0"/>
              <a:t>Some passages are more difficult to understand.</a:t>
            </a:r>
          </a:p>
          <a:p>
            <a:pPr>
              <a:spcBef>
                <a:spcPts val="200"/>
              </a:spcBef>
            </a:pPr>
            <a:r>
              <a:rPr lang="en-US" dirty="0" smtClean="0"/>
              <a:t>Therefore, they must be unraveled in degrees – little by little – taking care not to </a:t>
            </a:r>
            <a:r>
              <a:rPr lang="en-US" i="1" dirty="0" smtClean="0"/>
              <a:t>“twist them”</a:t>
            </a:r>
            <a:r>
              <a:rPr lang="en-US" dirty="0" smtClean="0"/>
              <a:t> to our </a:t>
            </a:r>
            <a:r>
              <a:rPr lang="en-US" i="1" dirty="0" smtClean="0"/>
              <a:t>“destruction”</a:t>
            </a:r>
            <a:r>
              <a:rPr lang="en-US" dirty="0" smtClean="0"/>
              <a:t> (</a:t>
            </a:r>
            <a:r>
              <a:rPr lang="en-US" b="1" dirty="0" smtClean="0">
                <a:solidFill>
                  <a:schemeClr val="accent1"/>
                </a:solidFill>
              </a:rPr>
              <a:t>II Peter 3:15-18</a:t>
            </a:r>
            <a:r>
              <a:rPr lang="en-US" dirty="0" smtClean="0"/>
              <a:t>).</a:t>
            </a:r>
          </a:p>
          <a:p>
            <a:pPr>
              <a:spcBef>
                <a:spcPts val="200"/>
              </a:spcBef>
            </a:pPr>
            <a:r>
              <a:rPr lang="en-US" dirty="0" smtClean="0"/>
              <a:t>Publicly asking questions, being unprepared to answer them is reckless, foolish, and selfish, as it may discourage many (</a:t>
            </a:r>
            <a:r>
              <a:rPr lang="en-US" b="1" dirty="0" smtClean="0">
                <a:solidFill>
                  <a:schemeClr val="accent1"/>
                </a:solidFill>
              </a:rPr>
              <a:t>Psa. 73:15</a:t>
            </a:r>
            <a:r>
              <a:rPr lang="en-US" dirty="0" smtClean="0"/>
              <a:t>).</a:t>
            </a:r>
          </a:p>
          <a:p>
            <a:pPr>
              <a:spcBef>
                <a:spcPts val="200"/>
              </a:spcBef>
            </a:pPr>
            <a:r>
              <a:rPr lang="en-US" dirty="0" smtClean="0"/>
              <a:t>Yet, publicly avoiding difficult questions can be lazy, faithless, and cowardly, while also being equally discouraging in a different way.</a:t>
            </a:r>
          </a:p>
          <a:p>
            <a:pPr>
              <a:spcBef>
                <a:spcPts val="200"/>
              </a:spcBef>
            </a:pPr>
            <a:r>
              <a:rPr lang="en-US" dirty="0" smtClean="0"/>
              <a:t>Beg your sympathy and patience, while balancing both.</a:t>
            </a:r>
            <a:endParaRPr lang="en-US" dirty="0"/>
          </a:p>
        </p:txBody>
      </p:sp>
    </p:spTree>
    <p:extLst>
      <p:ext uri="{BB962C8B-B14F-4D97-AF65-F5344CB8AC3E}">
        <p14:creationId xmlns:p14="http://schemas.microsoft.com/office/powerpoint/2010/main" val="238653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Reminders</a:t>
            </a:r>
            <a:endParaRPr lang="en-US" dirty="0"/>
          </a:p>
        </p:txBody>
      </p:sp>
      <p:sp>
        <p:nvSpPr>
          <p:cNvPr id="3" name="Content Placeholder 2"/>
          <p:cNvSpPr>
            <a:spLocks noGrp="1"/>
          </p:cNvSpPr>
          <p:nvPr>
            <p:ph idx="1"/>
          </p:nvPr>
        </p:nvSpPr>
        <p:spPr/>
        <p:txBody>
          <a:bodyPr/>
          <a:lstStyle/>
          <a:p>
            <a:pPr>
              <a:lnSpc>
                <a:spcPct val="95000"/>
              </a:lnSpc>
            </a:pPr>
            <a:r>
              <a:rPr lang="en-US" dirty="0" smtClean="0"/>
              <a:t>A teacher holds </a:t>
            </a:r>
            <a:r>
              <a:rPr lang="en-US" b="1" i="1" dirty="0" smtClean="0"/>
              <a:t>some authority </a:t>
            </a:r>
            <a:r>
              <a:rPr lang="en-US" dirty="0" smtClean="0"/>
              <a:t>over the class to arrange material, direct the focus, and teach truth (</a:t>
            </a:r>
            <a:r>
              <a:rPr lang="en-US" b="1" dirty="0" smtClean="0">
                <a:solidFill>
                  <a:schemeClr val="accent1"/>
                </a:solidFill>
              </a:rPr>
              <a:t>II Tim. 4:1-5; I Tim. 2:11-12</a:t>
            </a:r>
            <a:r>
              <a:rPr lang="en-US" dirty="0" smtClean="0"/>
              <a:t>)!</a:t>
            </a:r>
          </a:p>
          <a:p>
            <a:pPr>
              <a:lnSpc>
                <a:spcPct val="95000"/>
              </a:lnSpc>
            </a:pPr>
            <a:r>
              <a:rPr lang="en-US" dirty="0" smtClean="0"/>
              <a:t>With that responsibility, a teacher must be open to criticism and judgment from others – and the Lord (</a:t>
            </a:r>
            <a:r>
              <a:rPr lang="en-US" b="1" dirty="0" smtClean="0">
                <a:solidFill>
                  <a:schemeClr val="accent1"/>
                </a:solidFill>
              </a:rPr>
              <a:t>James 3:1; II Tim. 4:1</a:t>
            </a:r>
            <a:r>
              <a:rPr lang="en-US" dirty="0" smtClean="0"/>
              <a:t>)!</a:t>
            </a:r>
          </a:p>
          <a:p>
            <a:pPr>
              <a:lnSpc>
                <a:spcPct val="95000"/>
              </a:lnSpc>
            </a:pPr>
            <a:r>
              <a:rPr lang="en-US" dirty="0" smtClean="0"/>
              <a:t>Students responsible to the Lord – and each other (</a:t>
            </a:r>
            <a:r>
              <a:rPr lang="en-US" b="1" dirty="0" smtClean="0">
                <a:solidFill>
                  <a:schemeClr val="accent1"/>
                </a:solidFill>
              </a:rPr>
              <a:t>Rom. 13:8-10</a:t>
            </a:r>
            <a:r>
              <a:rPr lang="en-US" dirty="0" smtClean="0"/>
              <a:t>).</a:t>
            </a:r>
          </a:p>
          <a:p>
            <a:pPr lvl="1">
              <a:lnSpc>
                <a:spcPct val="95000"/>
              </a:lnSpc>
            </a:pPr>
            <a:r>
              <a:rPr lang="en-US" dirty="0" smtClean="0"/>
              <a:t>No interrupting.  (In other words, treat others how you want to be treated.)</a:t>
            </a:r>
          </a:p>
          <a:p>
            <a:pPr lvl="1">
              <a:lnSpc>
                <a:spcPct val="95000"/>
              </a:lnSpc>
            </a:pPr>
            <a:r>
              <a:rPr lang="en-US" dirty="0" smtClean="0"/>
              <a:t>No raising of voices.</a:t>
            </a:r>
          </a:p>
          <a:p>
            <a:pPr lvl="1">
              <a:lnSpc>
                <a:spcPct val="95000"/>
              </a:lnSpc>
            </a:pPr>
            <a:r>
              <a:rPr lang="en-US" dirty="0" smtClean="0"/>
              <a:t>Respond in turn – no domination.</a:t>
            </a:r>
          </a:p>
          <a:p>
            <a:pPr lvl="1">
              <a:lnSpc>
                <a:spcPct val="95000"/>
              </a:lnSpc>
            </a:pPr>
            <a:r>
              <a:rPr lang="en-US" dirty="0" smtClean="0"/>
              <a:t>Show patience and humility.</a:t>
            </a:r>
          </a:p>
          <a:p>
            <a:pPr lvl="1">
              <a:lnSpc>
                <a:spcPct val="95000"/>
              </a:lnSpc>
            </a:pPr>
            <a:r>
              <a:rPr lang="en-US" dirty="0" smtClean="0"/>
              <a:t>Allow difficult questions to be answered in time.</a:t>
            </a:r>
            <a:endParaRPr lang="en-US" dirty="0"/>
          </a:p>
        </p:txBody>
      </p:sp>
    </p:spTree>
    <p:extLst>
      <p:ext uri="{BB962C8B-B14F-4D97-AF65-F5344CB8AC3E}">
        <p14:creationId xmlns:p14="http://schemas.microsoft.com/office/powerpoint/2010/main" val="1312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01" y="19050"/>
            <a:ext cx="8707398" cy="5143500"/>
          </a:xfrm>
          <a:prstGeom prst="rect">
            <a:avLst/>
          </a:prstGeom>
        </p:spPr>
      </p:pic>
      <p:sp>
        <p:nvSpPr>
          <p:cNvPr id="6" name="TextBox 5"/>
          <p:cNvSpPr txBox="1"/>
          <p:nvPr/>
        </p:nvSpPr>
        <p:spPr>
          <a:xfrm>
            <a:off x="4724400" y="3172420"/>
            <a:ext cx="2286000" cy="923330"/>
          </a:xfrm>
          <a:prstGeom prst="rect">
            <a:avLst/>
          </a:prstGeom>
          <a:noFill/>
        </p:spPr>
        <p:txBody>
          <a:bodyPr wrap="square" rtlCol="0">
            <a:spAutoFit/>
          </a:bodyPr>
          <a:lstStyle/>
          <a:p>
            <a:pPr algn="ctr"/>
            <a:r>
              <a:rPr lang="en-US" dirty="0" smtClean="0">
                <a:latin typeface="Arial Black" panose="020B0A04020102020204" pitchFamily="34" charset="0"/>
                <a:cs typeface="Arial" panose="020B0604020202020204" pitchFamily="34" charset="0"/>
              </a:rPr>
              <a:t>Paul’s 2</a:t>
            </a:r>
            <a:r>
              <a:rPr lang="en-US" baseline="30000" dirty="0" smtClean="0">
                <a:latin typeface="Arial Black" panose="020B0A04020102020204" pitchFamily="34" charset="0"/>
                <a:cs typeface="Arial" panose="020B0604020202020204" pitchFamily="34" charset="0"/>
              </a:rPr>
              <a:t>nd</a:t>
            </a:r>
            <a:r>
              <a:rPr lang="en-US" dirty="0" smtClean="0">
                <a:latin typeface="Arial Black" panose="020B0A04020102020204" pitchFamily="34" charset="0"/>
                <a:cs typeface="Arial" panose="020B0604020202020204" pitchFamily="34" charset="0"/>
              </a:rPr>
              <a:t> Missionary Journey</a:t>
            </a:r>
            <a:endParaRPr lang="en-US" dirty="0">
              <a:latin typeface="Arial Black" panose="020B0A040201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736" y="1591056"/>
            <a:ext cx="228571" cy="333333"/>
          </a:xfrm>
          <a:prstGeom prst="rect">
            <a:avLst/>
          </a:prstGeom>
        </p:spPr>
      </p:pic>
    </p:spTree>
    <p:extLst>
      <p:ext uri="{BB962C8B-B14F-4D97-AF65-F5344CB8AC3E}">
        <p14:creationId xmlns:p14="http://schemas.microsoft.com/office/powerpoint/2010/main" val="12634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“Let your ‘Yes’, be ‘Yes’ …”</a:t>
            </a:r>
            <a:endParaRPr lang="en-US" i="1" dirty="0"/>
          </a:p>
        </p:txBody>
      </p:sp>
      <p:sp>
        <p:nvSpPr>
          <p:cNvPr id="3" name="Content Placeholder 2"/>
          <p:cNvSpPr>
            <a:spLocks noGrp="1"/>
          </p:cNvSpPr>
          <p:nvPr>
            <p:ph idx="1"/>
          </p:nvPr>
        </p:nvSpPr>
        <p:spPr/>
        <p:txBody>
          <a:bodyPr/>
          <a:lstStyle/>
          <a:p>
            <a:pPr>
              <a:lnSpc>
                <a:spcPct val="95000"/>
              </a:lnSpc>
              <a:spcBef>
                <a:spcPts val="0"/>
              </a:spcBef>
              <a:buFont typeface="+mj-lt"/>
              <a:buAutoNum type="arabicPeriod" startAt="4"/>
            </a:pPr>
            <a:r>
              <a:rPr lang="en-US" dirty="0" smtClean="0"/>
              <a:t>Did </a:t>
            </a:r>
            <a:r>
              <a:rPr lang="en-US" dirty="0"/>
              <a:t>Paul use an </a:t>
            </a:r>
            <a:r>
              <a:rPr lang="en-US" dirty="0" smtClean="0"/>
              <a:t>oath by </a:t>
            </a:r>
            <a:r>
              <a:rPr lang="en-US" i="1" dirty="0" smtClean="0"/>
              <a:t>“calling God into witness”</a:t>
            </a:r>
            <a:r>
              <a:rPr lang="en-US" dirty="0" smtClean="0"/>
              <a:t>?</a:t>
            </a:r>
          </a:p>
          <a:p>
            <a:pPr marL="0" indent="0">
              <a:lnSpc>
                <a:spcPct val="95000"/>
              </a:lnSpc>
              <a:spcBef>
                <a:spcPts val="0"/>
              </a:spcBef>
              <a:buNone/>
            </a:pPr>
            <a:r>
              <a:rPr lang="en-US" b="1" i="1" dirty="0"/>
              <a:t>Moreover </a:t>
            </a:r>
            <a:r>
              <a:rPr lang="en-US" b="1" i="1" u="sng" dirty="0"/>
              <a:t>I call God as witness against my soul</a:t>
            </a:r>
            <a:r>
              <a:rPr lang="en-US" b="1" i="1" dirty="0"/>
              <a:t>, </a:t>
            </a:r>
            <a:r>
              <a:rPr lang="en-US" i="1" dirty="0"/>
              <a:t>that to spare you I came no more to Corinth</a:t>
            </a:r>
            <a:r>
              <a:rPr lang="en-US" i="1" dirty="0" smtClean="0"/>
              <a:t>. </a:t>
            </a:r>
            <a:r>
              <a:rPr lang="en-US" dirty="0" smtClean="0"/>
              <a:t>(</a:t>
            </a:r>
            <a:r>
              <a:rPr lang="en-US" b="1" dirty="0" smtClean="0">
                <a:solidFill>
                  <a:schemeClr val="accent1"/>
                </a:solidFill>
              </a:rPr>
              <a:t>1:23</a:t>
            </a:r>
            <a:r>
              <a:rPr lang="en-US" dirty="0" smtClean="0"/>
              <a:t>)</a:t>
            </a:r>
          </a:p>
          <a:p>
            <a:pPr marL="0" indent="0">
              <a:lnSpc>
                <a:spcPct val="95000"/>
              </a:lnSpc>
              <a:spcBef>
                <a:spcPts val="0"/>
              </a:spcBef>
              <a:buNone/>
            </a:pPr>
            <a:r>
              <a:rPr lang="en-US" i="1" dirty="0" smtClean="0"/>
              <a:t>“Again you have heard that it was said to those of old, ‘You shall </a:t>
            </a:r>
            <a:r>
              <a:rPr lang="en-US" b="1" i="1" dirty="0" smtClean="0"/>
              <a:t>not swear falsely</a:t>
            </a:r>
            <a:r>
              <a:rPr lang="en-US" i="1" dirty="0" smtClean="0"/>
              <a:t>, but shall perform your oaths to the Lord.’ </a:t>
            </a:r>
            <a:r>
              <a:rPr lang="en-US" b="1" i="1" dirty="0" smtClean="0"/>
              <a:t>But I say to you, </a:t>
            </a:r>
            <a:r>
              <a:rPr lang="en-US" b="1" i="1" u="sng" dirty="0" smtClean="0"/>
              <a:t>do not swear</a:t>
            </a:r>
            <a:r>
              <a:rPr lang="en-US" dirty="0" smtClean="0"/>
              <a:t> [</a:t>
            </a:r>
            <a:r>
              <a:rPr lang="en-US" i="1" dirty="0" smtClean="0"/>
              <a:t>Gr.,</a:t>
            </a:r>
            <a:r>
              <a:rPr lang="en-US" dirty="0" smtClean="0"/>
              <a:t> </a:t>
            </a:r>
            <a:r>
              <a:rPr lang="el-GR" b="1" dirty="0" smtClean="0">
                <a:solidFill>
                  <a:schemeClr val="accent1"/>
                </a:solidFill>
              </a:rPr>
              <a:t>ὀμνύω</a:t>
            </a:r>
            <a:r>
              <a:rPr lang="en-US" dirty="0" smtClean="0"/>
              <a:t>]</a:t>
            </a:r>
            <a:r>
              <a:rPr lang="en-US" b="1" dirty="0" smtClean="0"/>
              <a:t> </a:t>
            </a:r>
            <a:r>
              <a:rPr lang="en-US" b="1" i="1" u="sng" dirty="0" smtClean="0"/>
              <a:t>at all</a:t>
            </a:r>
            <a:r>
              <a:rPr lang="en-US" i="1" dirty="0" smtClean="0"/>
              <a:t>: neither by heaven, for it is God’s throne; nor by the earth, for it is His footstool; nor by Jerusalem, for it is the city of the great King. </a:t>
            </a:r>
            <a:r>
              <a:rPr lang="en-US" b="1" i="1" dirty="0" smtClean="0"/>
              <a:t>Nor shall you swear </a:t>
            </a:r>
            <a:r>
              <a:rPr lang="en-US" dirty="0"/>
              <a:t>[</a:t>
            </a:r>
            <a:r>
              <a:rPr lang="en-US" i="1" dirty="0"/>
              <a:t>Gr.,</a:t>
            </a:r>
            <a:r>
              <a:rPr lang="en-US" dirty="0"/>
              <a:t> </a:t>
            </a:r>
            <a:r>
              <a:rPr lang="el-GR" b="1" dirty="0">
                <a:solidFill>
                  <a:schemeClr val="accent1"/>
                </a:solidFill>
              </a:rPr>
              <a:t>ὀμνύω</a:t>
            </a:r>
            <a:r>
              <a:rPr lang="en-US" dirty="0"/>
              <a:t>]</a:t>
            </a:r>
            <a:r>
              <a:rPr lang="en-US" b="1" dirty="0"/>
              <a:t> </a:t>
            </a:r>
            <a:r>
              <a:rPr lang="en-US" i="1" dirty="0" smtClean="0"/>
              <a:t>by your head, because you cannot make one hair white or black. </a:t>
            </a:r>
            <a:r>
              <a:rPr lang="en-US" b="1" i="1" dirty="0" smtClean="0"/>
              <a:t>But </a:t>
            </a:r>
            <a:r>
              <a:rPr lang="en-US" b="1" i="1" u="sng" dirty="0" smtClean="0"/>
              <a:t>let your ‘Yes’ be ‘Yes,’ and your ‘No,’ ‘No.’ For whatever is more than these is from the evil one</a:t>
            </a:r>
            <a:r>
              <a:rPr lang="en-US" i="1" u="sng" dirty="0" smtClean="0"/>
              <a:t>.</a:t>
            </a:r>
            <a:r>
              <a:rPr lang="en-US" i="1" dirty="0" smtClean="0"/>
              <a:t> </a:t>
            </a:r>
            <a:r>
              <a:rPr lang="en-US" dirty="0" smtClean="0"/>
              <a:t>(</a:t>
            </a:r>
            <a:r>
              <a:rPr lang="en-US" b="1" dirty="0" smtClean="0">
                <a:solidFill>
                  <a:schemeClr val="accent1"/>
                </a:solidFill>
              </a:rPr>
              <a:t>Matthew 5:33-37</a:t>
            </a:r>
            <a:r>
              <a:rPr lang="en-US" dirty="0" smtClean="0"/>
              <a:t>)</a:t>
            </a:r>
          </a:p>
        </p:txBody>
      </p:sp>
    </p:spTree>
    <p:extLst>
      <p:ext uri="{BB962C8B-B14F-4D97-AF65-F5344CB8AC3E}">
        <p14:creationId xmlns:p14="http://schemas.microsoft.com/office/powerpoint/2010/main" val="8574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Definition #1</a:t>
            </a:r>
            <a:endParaRPr lang="en-US" dirty="0"/>
          </a:p>
        </p:txBody>
      </p:sp>
      <p:sp>
        <p:nvSpPr>
          <p:cNvPr id="3" name="Content Placeholder 2"/>
          <p:cNvSpPr>
            <a:spLocks noGrp="1"/>
          </p:cNvSpPr>
          <p:nvPr>
            <p:ph idx="1"/>
          </p:nvPr>
        </p:nvSpPr>
        <p:spPr/>
        <p:txBody>
          <a:bodyPr/>
          <a:lstStyle/>
          <a:p>
            <a:pPr>
              <a:lnSpc>
                <a:spcPct val="95000"/>
              </a:lnSpc>
            </a:pPr>
            <a:r>
              <a:rPr lang="en-US" b="1" dirty="0"/>
              <a:t>3660 </a:t>
            </a:r>
            <a:r>
              <a:rPr lang="el-GR" b="1" dirty="0"/>
              <a:t>ὀμνύω </a:t>
            </a:r>
            <a:r>
              <a:rPr lang="en-US" dirty="0" err="1"/>
              <a:t>omnuo</a:t>
            </a:r>
            <a:r>
              <a:rPr lang="en-US" dirty="0"/>
              <a:t> {om-</a:t>
            </a:r>
            <a:r>
              <a:rPr lang="en-US" dirty="0" err="1"/>
              <a:t>noo</a:t>
            </a:r>
            <a:r>
              <a:rPr lang="en-US" dirty="0"/>
              <a:t>'-o} </a:t>
            </a:r>
            <a:r>
              <a:rPr lang="en-US" dirty="0" smtClean="0"/>
              <a:t>– </a:t>
            </a:r>
            <a:r>
              <a:rPr lang="en-US" b="1" dirty="0" smtClean="0"/>
              <a:t>Meaning</a:t>
            </a:r>
            <a:r>
              <a:rPr lang="en-US" b="1" dirty="0"/>
              <a:t>:  </a:t>
            </a:r>
            <a:r>
              <a:rPr lang="en-US" dirty="0"/>
              <a:t>1) to swear 2) to affirm, promise, threaten, with an oath 3) </a:t>
            </a:r>
            <a:r>
              <a:rPr lang="en-US" b="1" dirty="0"/>
              <a:t>in swearing to </a:t>
            </a:r>
            <a:r>
              <a:rPr lang="en-US" b="1" u="sng" dirty="0"/>
              <a:t>call a person or thing as witness</a:t>
            </a:r>
            <a:r>
              <a:rPr lang="en-US" b="1" dirty="0"/>
              <a:t>, to invoke</a:t>
            </a:r>
            <a:r>
              <a:rPr lang="en-US" dirty="0"/>
              <a:t>, swear by </a:t>
            </a:r>
            <a:r>
              <a:rPr lang="en-US" dirty="0" smtClean="0"/>
              <a:t>(</a:t>
            </a:r>
            <a:r>
              <a:rPr lang="en-US" b="1" i="1" dirty="0" smtClean="0"/>
              <a:t>Strong’s</a:t>
            </a:r>
            <a:r>
              <a:rPr lang="en-US" dirty="0" smtClean="0"/>
              <a:t>)</a:t>
            </a:r>
          </a:p>
          <a:p>
            <a:pPr>
              <a:lnSpc>
                <a:spcPct val="95000"/>
              </a:lnSpc>
            </a:pPr>
            <a:r>
              <a:rPr lang="en-US" dirty="0"/>
              <a:t>33.463  </a:t>
            </a:r>
            <a:r>
              <a:rPr lang="el-GR" dirty="0"/>
              <a:t>ὀμνύω </a:t>
            </a:r>
            <a:r>
              <a:rPr lang="en-US" dirty="0"/>
              <a:t>or </a:t>
            </a:r>
            <a:r>
              <a:rPr lang="el-GR" dirty="0"/>
              <a:t>ὄμνυμι </a:t>
            </a:r>
            <a:r>
              <a:rPr lang="en-US" dirty="0"/>
              <a:t>; </a:t>
            </a:r>
            <a:r>
              <a:rPr lang="el-GR" dirty="0"/>
              <a:t>ὅρκος</a:t>
            </a:r>
            <a:r>
              <a:rPr lang="en-US" dirty="0"/>
              <a:t>, </a:t>
            </a:r>
            <a:r>
              <a:rPr lang="el-GR" dirty="0"/>
              <a:t>ου </a:t>
            </a:r>
            <a:r>
              <a:rPr lang="en-US" i="1" dirty="0"/>
              <a:t>m </a:t>
            </a:r>
            <a:r>
              <a:rPr lang="en-US" dirty="0"/>
              <a:t>; </a:t>
            </a:r>
            <a:r>
              <a:rPr lang="el-GR" dirty="0"/>
              <a:t>ὁρκωμοσία</a:t>
            </a:r>
            <a:r>
              <a:rPr lang="en-US" dirty="0"/>
              <a:t>, </a:t>
            </a:r>
            <a:r>
              <a:rPr lang="el-GR" dirty="0"/>
              <a:t>ας </a:t>
            </a:r>
            <a:r>
              <a:rPr lang="en-US" i="1" dirty="0"/>
              <a:t>f</a:t>
            </a:r>
            <a:r>
              <a:rPr lang="en-US" dirty="0"/>
              <a:t>: to affirm the truth of a statement </a:t>
            </a:r>
            <a:r>
              <a:rPr lang="en-US" b="1" dirty="0"/>
              <a:t>by calling on a divine being to execute sanctions against a person if the statement in question is not true </a:t>
            </a:r>
            <a:r>
              <a:rPr lang="en-US" dirty="0" smtClean="0"/>
              <a:t>…In </a:t>
            </a:r>
            <a:r>
              <a:rPr lang="en-US" dirty="0"/>
              <a:t>a number of languages it is necessary to be quite specific in referring to the swearing of an oath, for example, </a:t>
            </a:r>
            <a:r>
              <a:rPr lang="en-US" dirty="0" smtClean="0"/>
              <a:t>‘to </a:t>
            </a:r>
            <a:r>
              <a:rPr lang="en-US" dirty="0"/>
              <a:t>say something by </a:t>
            </a:r>
            <a:r>
              <a:rPr lang="en-US" b="1" dirty="0"/>
              <a:t>calling upon God to </a:t>
            </a:r>
            <a:r>
              <a:rPr lang="en-US" b="1" dirty="0" smtClean="0"/>
              <a:t>listen</a:t>
            </a:r>
            <a:r>
              <a:rPr lang="en-US" dirty="0" smtClean="0"/>
              <a:t>’ </a:t>
            </a:r>
            <a:r>
              <a:rPr lang="en-US" dirty="0"/>
              <a:t>or </a:t>
            </a:r>
            <a:r>
              <a:rPr lang="en-US" dirty="0" smtClean="0"/>
              <a:t>‘to </a:t>
            </a:r>
            <a:r>
              <a:rPr lang="en-US" dirty="0"/>
              <a:t>state that something is true and </a:t>
            </a:r>
            <a:r>
              <a:rPr lang="en-US" b="1" dirty="0"/>
              <a:t>asking God to punish if it is not </a:t>
            </a:r>
            <a:r>
              <a:rPr lang="en-US" b="1" dirty="0" smtClean="0"/>
              <a:t>true</a:t>
            </a:r>
            <a:r>
              <a:rPr lang="en-US" dirty="0" smtClean="0"/>
              <a:t>’ </a:t>
            </a:r>
            <a:r>
              <a:rPr lang="en-US" dirty="0"/>
              <a:t>or </a:t>
            </a:r>
            <a:r>
              <a:rPr lang="en-US" dirty="0" smtClean="0"/>
              <a:t>‘to </a:t>
            </a:r>
            <a:r>
              <a:rPr lang="en-US" b="1" dirty="0"/>
              <a:t>make God responsible for what one has said</a:t>
            </a:r>
            <a:r>
              <a:rPr lang="en-US" dirty="0" smtClean="0"/>
              <a:t>.’ (</a:t>
            </a:r>
            <a:r>
              <a:rPr lang="en-US" b="1" i="1" dirty="0" err="1" smtClean="0"/>
              <a:t>Louw-Nida</a:t>
            </a:r>
            <a:r>
              <a:rPr lang="en-US" b="1" i="1" dirty="0" smtClean="0"/>
              <a:t> Lexicon</a:t>
            </a:r>
            <a:r>
              <a:rPr lang="en-US" dirty="0" smtClean="0"/>
              <a:t>)</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7183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Definition #2</a:t>
            </a:r>
            <a:endParaRPr lang="en-US" dirty="0"/>
          </a:p>
        </p:txBody>
      </p:sp>
      <p:sp>
        <p:nvSpPr>
          <p:cNvPr id="3" name="Content Placeholder 2"/>
          <p:cNvSpPr>
            <a:spLocks noGrp="1"/>
          </p:cNvSpPr>
          <p:nvPr>
            <p:ph idx="1"/>
          </p:nvPr>
        </p:nvSpPr>
        <p:spPr/>
        <p:txBody>
          <a:bodyPr/>
          <a:lstStyle/>
          <a:p>
            <a:r>
              <a:rPr lang="en-US" b="1" dirty="0"/>
              <a:t>3770  </a:t>
            </a:r>
            <a:r>
              <a:rPr lang="el-GR" b="1" dirty="0"/>
              <a:t>ὀμνύω </a:t>
            </a:r>
            <a:r>
              <a:rPr lang="en-US" b="1" dirty="0" smtClean="0"/>
              <a:t>– </a:t>
            </a:r>
            <a:r>
              <a:rPr lang="el-GR" b="1" dirty="0" smtClean="0"/>
              <a:t>ὀμνύω </a:t>
            </a:r>
            <a:r>
              <a:rPr lang="en-US" dirty="0"/>
              <a:t>(Matt. 23:20f; 26:74; Heb. 6:16; James 5:12; (</a:t>
            </a:r>
            <a:r>
              <a:rPr lang="en-US" dirty="0" err="1"/>
              <a:t>Winer's</a:t>
            </a:r>
            <a:r>
              <a:rPr lang="en-US" dirty="0"/>
              <a:t> Grammar, 24)) and </a:t>
            </a:r>
            <a:r>
              <a:rPr lang="el-GR" dirty="0"/>
              <a:t>ὄμνυμι </a:t>
            </a:r>
            <a:r>
              <a:rPr lang="en-US" dirty="0"/>
              <a:t>(</a:t>
            </a:r>
            <a:r>
              <a:rPr lang="el-GR" dirty="0"/>
              <a:t>ὀμνύναι</a:t>
            </a:r>
            <a:r>
              <a:rPr lang="en-US" dirty="0"/>
              <a:t>, Mark 14:71 G L T </a:t>
            </a:r>
            <a:r>
              <a:rPr lang="en-US" dirty="0" err="1"/>
              <a:t>Tr</a:t>
            </a:r>
            <a:r>
              <a:rPr lang="en-US" dirty="0"/>
              <a:t> WH (cf. B. 45 (39))) form their tenses from </a:t>
            </a:r>
            <a:r>
              <a:rPr lang="el-GR" dirty="0"/>
              <a:t>ὈΜΟΩ</a:t>
            </a:r>
            <a:r>
              <a:rPr lang="en-US" dirty="0"/>
              <a:t>; hence, 1 aorist </a:t>
            </a:r>
            <a:r>
              <a:rPr lang="el-GR" dirty="0"/>
              <a:t>ὤμοσα</a:t>
            </a:r>
            <a:r>
              <a:rPr lang="en-US" dirty="0"/>
              <a:t>; the Septuagint for </a:t>
            </a:r>
            <a:r>
              <a:rPr lang="he-IL" dirty="0"/>
              <a:t>נִשְׁבַּע</a:t>
            </a:r>
            <a:r>
              <a:rPr lang="en-US" dirty="0"/>
              <a:t>; </a:t>
            </a:r>
            <a:r>
              <a:rPr lang="en-US" b="1" i="1" dirty="0"/>
              <a:t>to swear; to affirm, promise, threaten, with an oath</a:t>
            </a:r>
            <a:r>
              <a:rPr lang="en-US" dirty="0"/>
              <a:t>:  absolutely, followed by direct discourse, Matt. 26:74; Mark 14:71; Heb. 7:21; </a:t>
            </a:r>
            <a:r>
              <a:rPr lang="en-US" dirty="0" smtClean="0"/>
              <a:t>… </a:t>
            </a:r>
            <a:r>
              <a:rPr lang="en-US" b="1" i="1" dirty="0"/>
              <a:t>in </a:t>
            </a:r>
            <a:r>
              <a:rPr lang="en-US" b="1" i="1" u="sng" dirty="0"/>
              <a:t>swearing to call a person or thing as witness</a:t>
            </a:r>
            <a:r>
              <a:rPr lang="en-US" b="1" i="1" dirty="0"/>
              <a:t>, to invoke, swear by </a:t>
            </a:r>
            <a:r>
              <a:rPr lang="en-US" dirty="0"/>
              <a:t>(Isa. 65:16; Josephus, Antiquities 5, 1, 2; 7, 14, 5); </a:t>
            </a:r>
            <a:r>
              <a:rPr lang="en-US" dirty="0" smtClean="0"/>
              <a:t>… (</a:t>
            </a:r>
            <a:r>
              <a:rPr lang="en-US" b="1" i="1" dirty="0"/>
              <a:t>Thayer’s Greek Lexicon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465407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Definition #3</a:t>
            </a:r>
            <a:endParaRPr lang="en-US" dirty="0"/>
          </a:p>
        </p:txBody>
      </p:sp>
      <p:sp>
        <p:nvSpPr>
          <p:cNvPr id="3" name="Content Placeholder 2"/>
          <p:cNvSpPr>
            <a:spLocks noGrp="1"/>
          </p:cNvSpPr>
          <p:nvPr>
            <p:ph idx="1"/>
          </p:nvPr>
        </p:nvSpPr>
        <p:spPr/>
        <p:txBody>
          <a:bodyPr/>
          <a:lstStyle/>
          <a:p>
            <a:pPr marL="0" indent="0">
              <a:lnSpc>
                <a:spcPct val="90000"/>
              </a:lnSpc>
              <a:buNone/>
            </a:pPr>
            <a:r>
              <a:rPr lang="en-US" sz="1800" b="1" dirty="0"/>
              <a:t>2319.0 </a:t>
            </a:r>
            <a:r>
              <a:rPr lang="he-IL" sz="1800" dirty="0"/>
              <a:t>) שָׁבַע</a:t>
            </a:r>
            <a:r>
              <a:rPr lang="en-US" sz="1800" dirty="0" err="1" smtClean="0"/>
              <a:t>shaba</a:t>
            </a:r>
            <a:r>
              <a:rPr lang="en-US" sz="1800" dirty="0" smtClean="0"/>
              <a:t>’</a:t>
            </a:r>
            <a:r>
              <a:rPr lang="he-IL" sz="1800" dirty="0" smtClean="0"/>
              <a:t>(</a:t>
            </a:r>
            <a:r>
              <a:rPr lang="en-US" sz="1800" dirty="0" smtClean="0"/>
              <a:t> </a:t>
            </a:r>
            <a:r>
              <a:rPr lang="en-US" sz="1800" b="1" dirty="0"/>
              <a:t>swear, </a:t>
            </a:r>
            <a:r>
              <a:rPr lang="en-US" sz="1800" b="1" dirty="0" smtClean="0"/>
              <a:t>adjure. </a:t>
            </a:r>
            <a:r>
              <a:rPr lang="he-IL" sz="1800" dirty="0" smtClean="0"/>
              <a:t>)</a:t>
            </a:r>
            <a:r>
              <a:rPr lang="en-US" sz="1800" dirty="0"/>
              <a:t>2319a</a:t>
            </a:r>
            <a:r>
              <a:rPr lang="he-IL" sz="1800" dirty="0"/>
              <a:t>) שְׁבוּעָה (</a:t>
            </a:r>
            <a:r>
              <a:rPr lang="en-US" sz="1800" dirty="0" err="1" smtClean="0"/>
              <a:t>shebûâ</a:t>
            </a:r>
            <a:r>
              <a:rPr lang="he-IL" sz="1800" dirty="0"/>
              <a:t>(</a:t>
            </a:r>
            <a:r>
              <a:rPr lang="en-US" sz="1800" dirty="0"/>
              <a:t>, </a:t>
            </a:r>
            <a:r>
              <a:rPr lang="he-IL" sz="1800" dirty="0" smtClean="0"/>
              <a:t> שְׁבֻעָה</a:t>
            </a:r>
            <a:r>
              <a:rPr lang="en-US" sz="1800" dirty="0" smtClean="0"/>
              <a:t> (</a:t>
            </a:r>
            <a:r>
              <a:rPr lang="en-US" sz="1800" dirty="0" err="1" smtClean="0"/>
              <a:t>shebuâ</a:t>
            </a:r>
            <a:r>
              <a:rPr lang="he-IL" sz="1800" dirty="0"/>
              <a:t>(</a:t>
            </a:r>
            <a:r>
              <a:rPr lang="en-US" sz="1800" dirty="0"/>
              <a:t> </a:t>
            </a:r>
            <a:r>
              <a:rPr lang="en-US" sz="1800" b="1" dirty="0" smtClean="0"/>
              <a:t>oath</a:t>
            </a:r>
            <a:r>
              <a:rPr lang="en-US" sz="1800" b="1" dirty="0"/>
              <a:t> </a:t>
            </a:r>
            <a:r>
              <a:rPr lang="en-US" sz="1800" b="1" dirty="0" smtClean="0"/>
              <a:t>– … </a:t>
            </a:r>
            <a:r>
              <a:rPr lang="en-US" sz="1800" dirty="0" smtClean="0"/>
              <a:t>Not </a:t>
            </a:r>
            <a:r>
              <a:rPr lang="en-US" sz="1800" dirty="0"/>
              <a:t>only is the Hebrew verb </a:t>
            </a:r>
            <a:r>
              <a:rPr lang="en-US" sz="1800" dirty="0" smtClean="0"/>
              <a:t>“to swear” </a:t>
            </a:r>
            <a:r>
              <a:rPr lang="en-US" sz="1800" dirty="0"/>
              <a:t>identical in the ancient </a:t>
            </a:r>
            <a:r>
              <a:rPr lang="en-US" sz="1800" dirty="0" err="1"/>
              <a:t>unpointed</a:t>
            </a:r>
            <a:r>
              <a:rPr lang="en-US" sz="1800" dirty="0"/>
              <a:t> text to the number seven, but also a relationship is suggested by the 2000 B.C. incident of </a:t>
            </a:r>
            <a:r>
              <a:rPr lang="en-US" sz="1800" b="1" dirty="0"/>
              <a:t>Gen 21:22-34 </a:t>
            </a:r>
            <a:r>
              <a:rPr lang="en-US" sz="1800" dirty="0"/>
              <a:t>. Here </a:t>
            </a:r>
            <a:r>
              <a:rPr lang="en-US" sz="1800" dirty="0" err="1"/>
              <a:t>Abimelech</a:t>
            </a:r>
            <a:r>
              <a:rPr lang="en-US" sz="1800" dirty="0"/>
              <a:t> desires Abraham to swear to deal uprightly, while Abraham in turn requires </a:t>
            </a:r>
            <a:r>
              <a:rPr lang="en-US" sz="1800" dirty="0" err="1"/>
              <a:t>Abimelech</a:t>
            </a:r>
            <a:r>
              <a:rPr lang="en-US" sz="1800" dirty="0"/>
              <a:t> to swear that the well of water belongs to him, Abraham. Abraham then seals the oath by giving exactly seven ewe lambs as a testimonial witness to </a:t>
            </a:r>
            <a:r>
              <a:rPr lang="en-US" sz="1800" dirty="0" err="1"/>
              <a:t>Abimelech</a:t>
            </a:r>
            <a:r>
              <a:rPr lang="en-US" sz="1800" dirty="0"/>
              <a:t>, and the well is called Beer-</a:t>
            </a:r>
            <a:r>
              <a:rPr lang="en-US" sz="1800" dirty="0" err="1"/>
              <a:t>sheba</a:t>
            </a:r>
            <a:r>
              <a:rPr lang="en-US" sz="1800" dirty="0"/>
              <a:t>, or Well-of-the-seven-oath! Thus BDB has defined </a:t>
            </a:r>
            <a:r>
              <a:rPr lang="en-US" sz="1800" dirty="0" err="1" smtClean="0"/>
              <a:t>shaba</a:t>
            </a:r>
            <a:r>
              <a:rPr lang="en-US" sz="1800" dirty="0" smtClean="0"/>
              <a:t>’ </a:t>
            </a:r>
            <a:r>
              <a:rPr lang="en-US" sz="1800" dirty="0"/>
              <a:t>by the pithy </a:t>
            </a:r>
            <a:r>
              <a:rPr lang="en-US" sz="1800" dirty="0" err="1"/>
              <a:t>oneline</a:t>
            </a:r>
            <a:r>
              <a:rPr lang="en-US" sz="1800" dirty="0"/>
              <a:t> paraphrase, </a:t>
            </a:r>
            <a:r>
              <a:rPr lang="en-US" sz="1800" dirty="0" smtClean="0"/>
              <a:t>“to</a:t>
            </a:r>
            <a:r>
              <a:rPr lang="en-US" sz="1800" dirty="0"/>
              <a:t>... seven one self, or bind oneself by seven </a:t>
            </a:r>
            <a:r>
              <a:rPr lang="en-US" sz="1800" dirty="0" smtClean="0"/>
              <a:t>things” </a:t>
            </a:r>
            <a:r>
              <a:rPr lang="en-US" sz="1800" dirty="0"/>
              <a:t>(p. 989). </a:t>
            </a:r>
            <a:r>
              <a:rPr lang="en-US" sz="1800" dirty="0" err="1"/>
              <a:t>Gesenius</a:t>
            </a:r>
            <a:r>
              <a:rPr lang="en-US" sz="1800" dirty="0"/>
              <a:t> cites Herodotus iii:8 and the Iliad, xix:243, to give evidence that in the ancient world it was not uncommon to seal an agreement by the </a:t>
            </a:r>
            <a:r>
              <a:rPr lang="en-US" sz="1800" dirty="0" err="1"/>
              <a:t>septenary</a:t>
            </a:r>
            <a:r>
              <a:rPr lang="en-US" sz="1800" dirty="0"/>
              <a:t> number. </a:t>
            </a:r>
            <a:r>
              <a:rPr lang="en-US" sz="1800" dirty="0" smtClean="0"/>
              <a:t> </a:t>
            </a:r>
            <a:r>
              <a:rPr lang="en-US" sz="1800" b="1" dirty="0" smtClean="0"/>
              <a:t>…</a:t>
            </a:r>
            <a:r>
              <a:rPr lang="en-US" sz="1800" dirty="0" smtClean="0"/>
              <a:t>Often </a:t>
            </a:r>
            <a:r>
              <a:rPr lang="en-US" sz="1800" dirty="0"/>
              <a:t>one would </a:t>
            </a:r>
            <a:r>
              <a:rPr lang="en-US" sz="1800" b="1" dirty="0"/>
              <a:t>swear by </a:t>
            </a:r>
            <a:r>
              <a:rPr lang="en-US" sz="1800" b="1" dirty="0" smtClean="0"/>
              <a:t>another </a:t>
            </a:r>
            <a:r>
              <a:rPr lang="en-US" sz="1800" b="1" dirty="0"/>
              <a:t>who was tacitly and mutually assumed to be greater or more precious than the one making the oath</a:t>
            </a:r>
            <a:r>
              <a:rPr lang="en-US" sz="1800" dirty="0"/>
              <a:t> (e.g. </a:t>
            </a:r>
            <a:r>
              <a:rPr lang="en-US" sz="1800" b="1" dirty="0"/>
              <a:t>1Kings 2:8</a:t>
            </a:r>
            <a:r>
              <a:rPr lang="en-US" sz="1800" dirty="0"/>
              <a:t>, </a:t>
            </a:r>
            <a:r>
              <a:rPr lang="en-US" sz="1800" dirty="0" smtClean="0"/>
              <a:t>“I </a:t>
            </a:r>
            <a:r>
              <a:rPr lang="en-US" sz="1800" dirty="0"/>
              <a:t>swear to him by the </a:t>
            </a:r>
            <a:r>
              <a:rPr lang="en-US" sz="1800" dirty="0" smtClean="0"/>
              <a:t>Lord”). </a:t>
            </a:r>
            <a:r>
              <a:rPr lang="en-US" sz="1800" dirty="0"/>
              <a:t>Among Jerusalem's ancient sins was the fact that some had </a:t>
            </a:r>
            <a:r>
              <a:rPr lang="en-US" sz="1800" dirty="0" smtClean="0"/>
              <a:t>“sworn </a:t>
            </a:r>
            <a:r>
              <a:rPr lang="en-US" sz="1800" dirty="0"/>
              <a:t>by them that are not </a:t>
            </a:r>
            <a:r>
              <a:rPr lang="en-US" sz="1800" dirty="0" smtClean="0"/>
              <a:t>gods” </a:t>
            </a:r>
            <a:r>
              <a:rPr lang="en-US" sz="1800" dirty="0"/>
              <a:t>(</a:t>
            </a:r>
            <a:r>
              <a:rPr lang="en-US" sz="1800" b="1" dirty="0" err="1"/>
              <a:t>Jer</a:t>
            </a:r>
            <a:r>
              <a:rPr lang="en-US" sz="1800" b="1" dirty="0"/>
              <a:t> 5:7</a:t>
            </a:r>
            <a:r>
              <a:rPr lang="en-US" sz="1800" dirty="0"/>
              <a:t>). </a:t>
            </a:r>
            <a:r>
              <a:rPr lang="en-US" sz="1800" b="1" dirty="0"/>
              <a:t>In such cases God, or a false deity, </a:t>
            </a:r>
            <a:r>
              <a:rPr lang="en-US" sz="1800" b="1" u="sng" dirty="0"/>
              <a:t>would be invoked to witness the truth and sincerity of that which was sworn</a:t>
            </a:r>
            <a:r>
              <a:rPr lang="en-US" sz="1800" b="1" dirty="0"/>
              <a:t>, and by implication, to judge the one swearing if he should either be lying or fall to live up to his pledge in the days and years to come</a:t>
            </a:r>
            <a:r>
              <a:rPr lang="en-US" sz="1800" dirty="0"/>
              <a:t>. </a:t>
            </a:r>
            <a:r>
              <a:rPr lang="en-US" sz="1800" b="1" dirty="0" smtClean="0"/>
              <a:t>… </a:t>
            </a:r>
            <a:r>
              <a:rPr lang="en-US" sz="1800" dirty="0" smtClean="0"/>
              <a:t>(</a:t>
            </a:r>
            <a:r>
              <a:rPr lang="en-US" sz="1800" b="1" i="1" dirty="0" smtClean="0"/>
              <a:t>TWOT</a:t>
            </a:r>
            <a:r>
              <a:rPr lang="en-US" sz="1800" dirty="0" smtClean="0"/>
              <a:t>)</a:t>
            </a:r>
            <a:endParaRPr lang="en-US" sz="1800" dirty="0"/>
          </a:p>
        </p:txBody>
      </p:sp>
    </p:spTree>
    <p:extLst>
      <p:ext uri="{BB962C8B-B14F-4D97-AF65-F5344CB8AC3E}">
        <p14:creationId xmlns:p14="http://schemas.microsoft.com/office/powerpoint/2010/main" val="1137201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Reconcile?</a:t>
            </a:r>
            <a:endParaRPr lang="en-US" dirty="0"/>
          </a:p>
        </p:txBody>
      </p:sp>
      <p:sp>
        <p:nvSpPr>
          <p:cNvPr id="3" name="Content Placeholder 2"/>
          <p:cNvSpPr>
            <a:spLocks noGrp="1"/>
          </p:cNvSpPr>
          <p:nvPr>
            <p:ph idx="1"/>
          </p:nvPr>
        </p:nvSpPr>
        <p:spPr/>
        <p:txBody>
          <a:bodyPr/>
          <a:lstStyle/>
          <a:p>
            <a:pPr>
              <a:spcBef>
                <a:spcPts val="200"/>
              </a:spcBef>
            </a:pPr>
            <a:r>
              <a:rPr lang="en-US" dirty="0" smtClean="0"/>
              <a:t>Options:</a:t>
            </a:r>
          </a:p>
          <a:p>
            <a:pPr marL="457200" lvl="1" indent="-228600">
              <a:spcBef>
                <a:spcPts val="200"/>
              </a:spcBef>
              <a:buFont typeface="+mj-lt"/>
              <a:buAutoNum type="arabicPeriod"/>
            </a:pPr>
            <a:r>
              <a:rPr lang="en-US" dirty="0" smtClean="0"/>
              <a:t>Jesus’ prohibition must </a:t>
            </a:r>
            <a:r>
              <a:rPr lang="en-US" b="1" i="1" dirty="0" smtClean="0"/>
              <a:t>not</a:t>
            </a:r>
            <a:r>
              <a:rPr lang="en-US" dirty="0" smtClean="0"/>
              <a:t> be absolute.</a:t>
            </a:r>
          </a:p>
          <a:p>
            <a:pPr marL="457200" lvl="1" indent="-228600">
              <a:spcBef>
                <a:spcPts val="200"/>
              </a:spcBef>
              <a:buFont typeface="+mj-lt"/>
              <a:buAutoNum type="arabicPeriod"/>
            </a:pPr>
            <a:r>
              <a:rPr lang="en-US" dirty="0" smtClean="0"/>
              <a:t>Lexicographers and dictionaries </a:t>
            </a:r>
            <a:r>
              <a:rPr lang="en-US" b="1" i="1" dirty="0" smtClean="0"/>
              <a:t>incorrectly</a:t>
            </a:r>
            <a:r>
              <a:rPr lang="en-US" dirty="0" smtClean="0"/>
              <a:t> defined </a:t>
            </a:r>
            <a:r>
              <a:rPr lang="en-US" i="1" dirty="0" smtClean="0"/>
              <a:t>“swear”</a:t>
            </a:r>
            <a:r>
              <a:rPr lang="en-US" dirty="0" smtClean="0"/>
              <a:t> and </a:t>
            </a:r>
            <a:r>
              <a:rPr lang="en-US" i="1" dirty="0" smtClean="0"/>
              <a:t>“oath”</a:t>
            </a:r>
            <a:r>
              <a:rPr lang="en-US" dirty="0" smtClean="0"/>
              <a:t>.</a:t>
            </a:r>
          </a:p>
          <a:p>
            <a:pPr marL="457200" lvl="1" indent="-228600">
              <a:spcBef>
                <a:spcPts val="200"/>
              </a:spcBef>
              <a:buFont typeface="+mj-lt"/>
              <a:buAutoNum type="arabicPeriod"/>
            </a:pPr>
            <a:r>
              <a:rPr lang="en-US" dirty="0" smtClean="0"/>
              <a:t>Paul sinned by inspiration.</a:t>
            </a:r>
          </a:p>
          <a:p>
            <a:pPr marL="457200" lvl="1" indent="-228600">
              <a:spcBef>
                <a:spcPts val="200"/>
              </a:spcBef>
              <a:buFont typeface="+mj-lt"/>
              <a:buAutoNum type="arabicPeriod"/>
            </a:pPr>
            <a:r>
              <a:rPr lang="en-US" dirty="0" smtClean="0"/>
              <a:t>Paul lived under a different law, and we are </a:t>
            </a:r>
            <a:r>
              <a:rPr lang="en-US" b="1" i="1" dirty="0" smtClean="0"/>
              <a:t>not</a:t>
            </a:r>
            <a:r>
              <a:rPr lang="en-US" dirty="0" smtClean="0"/>
              <a:t> to follow his example.</a:t>
            </a:r>
          </a:p>
          <a:p>
            <a:pPr marL="233363" indent="-234950">
              <a:spcBef>
                <a:spcPts val="200"/>
              </a:spcBef>
            </a:pPr>
            <a:r>
              <a:rPr lang="en-US" dirty="0" smtClean="0"/>
              <a:t>Options #3-4 are unacceptable (</a:t>
            </a:r>
            <a:r>
              <a:rPr lang="en-US" b="1" dirty="0" smtClean="0">
                <a:solidFill>
                  <a:schemeClr val="accent1"/>
                </a:solidFill>
              </a:rPr>
              <a:t>I John 4:1-6; Philippians 3:17</a:t>
            </a:r>
            <a:r>
              <a:rPr lang="en-US" dirty="0" smtClean="0"/>
              <a:t>).</a:t>
            </a:r>
          </a:p>
          <a:p>
            <a:pPr marL="233363" indent="-234950">
              <a:spcBef>
                <a:spcPts val="200"/>
              </a:spcBef>
            </a:pPr>
            <a:r>
              <a:rPr lang="en-US" dirty="0" smtClean="0"/>
              <a:t>Option #2 is doubtful, and its premise should be proven.</a:t>
            </a:r>
          </a:p>
          <a:p>
            <a:pPr marL="233363" indent="-234950">
              <a:spcBef>
                <a:spcPts val="200"/>
              </a:spcBef>
            </a:pPr>
            <a:r>
              <a:rPr lang="en-US" dirty="0" smtClean="0"/>
              <a:t>#2 is irrelevant.  Did Paul offer </a:t>
            </a:r>
            <a:r>
              <a:rPr lang="en-US" i="1" dirty="0" smtClean="0"/>
              <a:t>“more than these” </a:t>
            </a:r>
            <a:r>
              <a:rPr lang="en-US" dirty="0" smtClean="0"/>
              <a:t>(</a:t>
            </a:r>
            <a:r>
              <a:rPr lang="en-US" i="1" dirty="0" smtClean="0"/>
              <a:t>“Yes”</a:t>
            </a:r>
            <a:r>
              <a:rPr lang="en-US" dirty="0" smtClean="0"/>
              <a:t> or </a:t>
            </a:r>
            <a:r>
              <a:rPr lang="en-US" i="1" dirty="0" smtClean="0"/>
              <a:t>“No”</a:t>
            </a:r>
            <a:r>
              <a:rPr lang="en-US" dirty="0" smtClean="0"/>
              <a:t>)?</a:t>
            </a:r>
          </a:p>
          <a:p>
            <a:pPr marL="233363" indent="-234950">
              <a:spcBef>
                <a:spcPts val="200"/>
              </a:spcBef>
            </a:pPr>
            <a:r>
              <a:rPr lang="en-US" dirty="0" smtClean="0"/>
              <a:t>But, Option #1 is difficult to see and therefore accept …</a:t>
            </a:r>
          </a:p>
          <a:p>
            <a:pPr marL="233363" indent="-234950">
              <a:spcBef>
                <a:spcPts val="200"/>
              </a:spcBef>
            </a:pPr>
            <a:r>
              <a:rPr lang="en-US" dirty="0" smtClean="0"/>
              <a:t>Is there room in context of </a:t>
            </a:r>
            <a:r>
              <a:rPr lang="en-US" b="1" dirty="0" smtClean="0">
                <a:solidFill>
                  <a:schemeClr val="accent1"/>
                </a:solidFill>
              </a:rPr>
              <a:t>Matthew 5:34</a:t>
            </a:r>
            <a:r>
              <a:rPr lang="en-US" dirty="0" smtClean="0"/>
              <a:t> to interpret </a:t>
            </a:r>
            <a:r>
              <a:rPr lang="en-US" b="1" i="1" dirty="0" smtClean="0"/>
              <a:t>otherwise</a:t>
            </a:r>
            <a:r>
              <a:rPr lang="en-US" dirty="0" smtClean="0"/>
              <a:t>?</a:t>
            </a:r>
            <a:endParaRPr lang="en-US" dirty="0"/>
          </a:p>
        </p:txBody>
      </p:sp>
    </p:spTree>
    <p:extLst>
      <p:ext uri="{BB962C8B-B14F-4D97-AF65-F5344CB8AC3E}">
        <p14:creationId xmlns:p14="http://schemas.microsoft.com/office/powerpoint/2010/main" val="160905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Hyperbolic? … Possibly, Yes!</a:t>
            </a:r>
            <a:endParaRPr lang="en-US" dirty="0"/>
          </a:p>
        </p:txBody>
      </p:sp>
      <p:sp>
        <p:nvSpPr>
          <p:cNvPr id="3" name="Content Placeholder 2"/>
          <p:cNvSpPr>
            <a:spLocks noGrp="1"/>
          </p:cNvSpPr>
          <p:nvPr>
            <p:ph idx="1"/>
          </p:nvPr>
        </p:nvSpPr>
        <p:spPr/>
        <p:txBody>
          <a:bodyPr/>
          <a:lstStyle/>
          <a:p>
            <a:pPr marL="0" indent="0">
              <a:buNone/>
            </a:pPr>
            <a:r>
              <a:rPr lang="en-US" i="1" dirty="0" smtClean="0"/>
              <a:t>“You </a:t>
            </a:r>
            <a:r>
              <a:rPr lang="en-US" i="1" dirty="0"/>
              <a:t>have heard that it was </a:t>
            </a:r>
            <a:r>
              <a:rPr lang="en-US" i="1" dirty="0" smtClean="0"/>
              <a:t>said, ‘An </a:t>
            </a:r>
            <a:r>
              <a:rPr lang="en-US" i="1" dirty="0"/>
              <a:t>eye for an eye and a tooth for a tooth</a:t>
            </a:r>
            <a:r>
              <a:rPr lang="en-US" i="1" dirty="0" smtClean="0"/>
              <a:t>.’ </a:t>
            </a:r>
            <a:r>
              <a:rPr lang="en-US" b="1" i="1" dirty="0" smtClean="0"/>
              <a:t>But </a:t>
            </a:r>
            <a:r>
              <a:rPr lang="en-US" b="1" i="1" dirty="0"/>
              <a:t>I tell you </a:t>
            </a:r>
            <a:r>
              <a:rPr lang="en-US" b="1" i="1" u="sng" dirty="0"/>
              <a:t>not to resist an evil person</a:t>
            </a:r>
            <a:r>
              <a:rPr lang="en-US" i="1" dirty="0"/>
              <a:t>. But whoever slaps you on your right cheek, turn the other to him also</a:t>
            </a:r>
            <a:r>
              <a:rPr lang="en-US" i="1" dirty="0" smtClean="0"/>
              <a:t>.  If </a:t>
            </a:r>
            <a:r>
              <a:rPr lang="en-US" i="1" dirty="0"/>
              <a:t>anyone wants to sue you and take away your tunic, let him have your cloak also</a:t>
            </a:r>
            <a:r>
              <a:rPr lang="en-US" i="1" dirty="0" smtClean="0"/>
              <a:t>. And </a:t>
            </a:r>
            <a:r>
              <a:rPr lang="en-US" i="1" dirty="0"/>
              <a:t>whoever compels you to go one mile, go with him two</a:t>
            </a:r>
            <a:r>
              <a:rPr lang="en-US" i="1" dirty="0" smtClean="0"/>
              <a:t>. </a:t>
            </a:r>
            <a:r>
              <a:rPr lang="en-US" b="1" i="1" dirty="0" smtClean="0"/>
              <a:t>Give </a:t>
            </a:r>
            <a:r>
              <a:rPr lang="en-US" b="1" i="1" dirty="0"/>
              <a:t>to him who asks you, and from him who wants to borrow from you </a:t>
            </a:r>
            <a:r>
              <a:rPr lang="en-US" b="1" i="1" u="sng" dirty="0"/>
              <a:t>do not turn away</a:t>
            </a:r>
            <a:r>
              <a:rPr lang="en-US" b="1" i="1" dirty="0" smtClean="0"/>
              <a:t>.</a:t>
            </a:r>
            <a:r>
              <a:rPr lang="en-US" i="1" dirty="0" smtClean="0"/>
              <a:t>” </a:t>
            </a:r>
            <a:r>
              <a:rPr lang="en-US" dirty="0"/>
              <a:t>(</a:t>
            </a:r>
            <a:r>
              <a:rPr lang="en-US" b="1" dirty="0">
                <a:solidFill>
                  <a:schemeClr val="accent1"/>
                </a:solidFill>
              </a:rPr>
              <a:t>Matthew </a:t>
            </a:r>
            <a:r>
              <a:rPr lang="en-US" b="1" dirty="0" smtClean="0">
                <a:solidFill>
                  <a:schemeClr val="accent1"/>
                </a:solidFill>
              </a:rPr>
              <a:t>5:38-42</a:t>
            </a:r>
            <a:r>
              <a:rPr lang="en-US" dirty="0" smtClean="0"/>
              <a:t>)</a:t>
            </a:r>
          </a:p>
          <a:p>
            <a:r>
              <a:rPr lang="en-US" dirty="0" smtClean="0"/>
              <a:t>Similar wording; obvious exceptions (</a:t>
            </a:r>
            <a:r>
              <a:rPr lang="en-US" b="1" dirty="0" smtClean="0">
                <a:solidFill>
                  <a:schemeClr val="accent1"/>
                </a:solidFill>
              </a:rPr>
              <a:t>Jude 3; I Cor. 5; II The. 3:10</a:t>
            </a:r>
            <a:r>
              <a:rPr lang="en-US" dirty="0" smtClean="0"/>
              <a:t>).</a:t>
            </a:r>
          </a:p>
          <a:p>
            <a:r>
              <a:rPr lang="en-US" dirty="0" smtClean="0"/>
              <a:t>Hyperbole – overstatement for specific point – in immediate context!</a:t>
            </a:r>
          </a:p>
          <a:p>
            <a:r>
              <a:rPr lang="en-US" dirty="0" smtClean="0"/>
              <a:t>If </a:t>
            </a:r>
            <a:r>
              <a:rPr lang="en-US" b="1" dirty="0" smtClean="0">
                <a:solidFill>
                  <a:schemeClr val="accent1"/>
                </a:solidFill>
              </a:rPr>
              <a:t>Matthew 5:38-42</a:t>
            </a:r>
            <a:r>
              <a:rPr lang="en-US" dirty="0" smtClean="0"/>
              <a:t> can be hyperbolic, then why not </a:t>
            </a:r>
            <a:r>
              <a:rPr lang="en-US" b="1" dirty="0" smtClean="0">
                <a:solidFill>
                  <a:schemeClr val="accent1"/>
                </a:solidFill>
              </a:rPr>
              <a:t>5:33-37</a:t>
            </a:r>
            <a:r>
              <a:rPr lang="en-US" dirty="0" smtClean="0"/>
              <a:t>?</a:t>
            </a:r>
          </a:p>
        </p:txBody>
      </p:sp>
    </p:spTree>
    <p:extLst>
      <p:ext uri="{BB962C8B-B14F-4D97-AF65-F5344CB8AC3E}">
        <p14:creationId xmlns:p14="http://schemas.microsoft.com/office/powerpoint/2010/main" val="26115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of Pharisees</a:t>
            </a:r>
            <a:endParaRPr lang="en-US" dirty="0"/>
          </a:p>
        </p:txBody>
      </p:sp>
      <p:sp>
        <p:nvSpPr>
          <p:cNvPr id="3" name="Content Placeholder 2"/>
          <p:cNvSpPr>
            <a:spLocks noGrp="1"/>
          </p:cNvSpPr>
          <p:nvPr>
            <p:ph idx="1"/>
          </p:nvPr>
        </p:nvSpPr>
        <p:spPr/>
        <p:txBody>
          <a:bodyPr/>
          <a:lstStyle/>
          <a:p>
            <a:r>
              <a:rPr lang="en-US" dirty="0" smtClean="0"/>
              <a:t>The Law of Moses condemned not performing oaths unto the Lord:</a:t>
            </a:r>
          </a:p>
          <a:p>
            <a:pPr marL="0" indent="0">
              <a:buNone/>
            </a:pPr>
            <a:r>
              <a:rPr lang="en-US" i="1" dirty="0"/>
              <a:t>And you </a:t>
            </a:r>
            <a:r>
              <a:rPr lang="en-US" b="1" i="1" dirty="0"/>
              <a:t>shall </a:t>
            </a:r>
            <a:r>
              <a:rPr lang="en-US" b="1" i="1" u="sng" dirty="0"/>
              <a:t>not</a:t>
            </a:r>
            <a:r>
              <a:rPr lang="en-US" b="1" i="1" dirty="0"/>
              <a:t> swear by </a:t>
            </a:r>
            <a:r>
              <a:rPr lang="en-US" b="1" i="1" u="sng" dirty="0"/>
              <a:t>My name falsely</a:t>
            </a:r>
            <a:r>
              <a:rPr lang="en-US" i="1" dirty="0"/>
              <a:t>, nor shall you </a:t>
            </a:r>
            <a:r>
              <a:rPr lang="en-US" b="1" i="1" dirty="0"/>
              <a:t>profane the name of your God: I am the LORD</a:t>
            </a:r>
            <a:r>
              <a:rPr lang="en-US" i="1" dirty="0"/>
              <a:t>. </a:t>
            </a:r>
            <a:r>
              <a:rPr lang="en-US" dirty="0"/>
              <a:t>(</a:t>
            </a:r>
            <a:r>
              <a:rPr lang="en-US" b="1" dirty="0">
                <a:solidFill>
                  <a:schemeClr val="accent1"/>
                </a:solidFill>
              </a:rPr>
              <a:t>Leviticus </a:t>
            </a:r>
            <a:r>
              <a:rPr lang="en-US" b="1" dirty="0" smtClean="0">
                <a:solidFill>
                  <a:schemeClr val="accent1"/>
                </a:solidFill>
              </a:rPr>
              <a:t>19:12</a:t>
            </a:r>
            <a:r>
              <a:rPr lang="en-US" dirty="0" smtClean="0"/>
              <a:t>; also, </a:t>
            </a:r>
            <a:r>
              <a:rPr lang="en-US" b="1" dirty="0" err="1" smtClean="0">
                <a:solidFill>
                  <a:schemeClr val="accent1"/>
                </a:solidFill>
              </a:rPr>
              <a:t>Deu</a:t>
            </a:r>
            <a:r>
              <a:rPr lang="en-US" b="1" dirty="0" smtClean="0">
                <a:solidFill>
                  <a:schemeClr val="accent1"/>
                </a:solidFill>
              </a:rPr>
              <a:t>. 6:13</a:t>
            </a:r>
            <a:r>
              <a:rPr lang="en-US" dirty="0" smtClean="0"/>
              <a:t>)</a:t>
            </a:r>
          </a:p>
          <a:p>
            <a:r>
              <a:rPr lang="en-US" dirty="0" smtClean="0"/>
              <a:t>Pharisees </a:t>
            </a:r>
            <a:r>
              <a:rPr lang="en-US" b="1" i="1" dirty="0" smtClean="0"/>
              <a:t>excused</a:t>
            </a:r>
            <a:r>
              <a:rPr lang="en-US" dirty="0" smtClean="0"/>
              <a:t> swearing according to </a:t>
            </a:r>
            <a:r>
              <a:rPr lang="en-US" b="1" i="1" dirty="0" smtClean="0"/>
              <a:t>other</a:t>
            </a:r>
            <a:r>
              <a:rPr lang="en-US" dirty="0" smtClean="0"/>
              <a:t> things, beside God:</a:t>
            </a:r>
          </a:p>
          <a:p>
            <a:pPr marL="0" indent="0">
              <a:buNone/>
            </a:pPr>
            <a:r>
              <a:rPr lang="en-US" i="1" dirty="0" smtClean="0"/>
              <a:t>“Woe </a:t>
            </a:r>
            <a:r>
              <a:rPr lang="en-US" i="1" dirty="0"/>
              <a:t>to you, blind guides, who </a:t>
            </a:r>
            <a:r>
              <a:rPr lang="en-US" i="1" dirty="0" smtClean="0"/>
              <a:t>say, ‘Whoever </a:t>
            </a:r>
            <a:r>
              <a:rPr lang="en-US" i="1" dirty="0"/>
              <a:t>swears by the temple</a:t>
            </a:r>
            <a:r>
              <a:rPr lang="en-US" b="1" i="1" dirty="0"/>
              <a:t>, it is </a:t>
            </a:r>
            <a:r>
              <a:rPr lang="en-US" b="1" i="1" u="sng" dirty="0"/>
              <a:t>nothing</a:t>
            </a:r>
            <a:r>
              <a:rPr lang="en-US" i="1" dirty="0"/>
              <a:t>; but whoever swears by the gold of the temple, </a:t>
            </a:r>
            <a:r>
              <a:rPr lang="en-US" b="1" i="1" dirty="0"/>
              <a:t>he is obliged to perform it</a:t>
            </a:r>
            <a:r>
              <a:rPr lang="en-US" i="1" dirty="0" smtClean="0"/>
              <a:t>.’  .. And, ‘Whoever </a:t>
            </a:r>
            <a:r>
              <a:rPr lang="en-US" i="1" dirty="0"/>
              <a:t>swears by the altar, </a:t>
            </a:r>
            <a:r>
              <a:rPr lang="en-US" b="1" i="1" dirty="0"/>
              <a:t>it is </a:t>
            </a:r>
            <a:r>
              <a:rPr lang="en-US" b="1" i="1" u="sng" dirty="0"/>
              <a:t>nothing</a:t>
            </a:r>
            <a:r>
              <a:rPr lang="en-US" i="1" dirty="0"/>
              <a:t>; but whoever swears by the gift that is on it, </a:t>
            </a:r>
            <a:r>
              <a:rPr lang="en-US" b="1" i="1" dirty="0"/>
              <a:t>he is obliged to perform it</a:t>
            </a:r>
            <a:r>
              <a:rPr lang="en-US" i="1" dirty="0" smtClean="0"/>
              <a:t>.’  </a:t>
            </a:r>
            <a:r>
              <a:rPr lang="en-US" b="1" i="1" dirty="0" smtClean="0"/>
              <a:t>Fools </a:t>
            </a:r>
            <a:r>
              <a:rPr lang="en-US" b="1" i="1" dirty="0"/>
              <a:t>and blind</a:t>
            </a:r>
            <a:r>
              <a:rPr lang="en-US" b="1" i="1" dirty="0" smtClean="0"/>
              <a:t>! </a:t>
            </a:r>
            <a:r>
              <a:rPr lang="en-US" i="1" dirty="0" smtClean="0"/>
              <a:t> </a:t>
            </a:r>
            <a:r>
              <a:rPr lang="en-US" i="1" dirty="0"/>
              <a:t>For which is greater, the gift or the altar that sanctifies the gift</a:t>
            </a:r>
            <a:r>
              <a:rPr lang="en-US" i="1" dirty="0" smtClean="0"/>
              <a:t>? …” </a:t>
            </a:r>
            <a:r>
              <a:rPr lang="en-US" dirty="0" smtClean="0"/>
              <a:t>(</a:t>
            </a:r>
            <a:r>
              <a:rPr lang="en-US" b="1" dirty="0">
                <a:solidFill>
                  <a:schemeClr val="accent1"/>
                </a:solidFill>
              </a:rPr>
              <a:t>Matthew </a:t>
            </a:r>
            <a:r>
              <a:rPr lang="en-US" b="1" dirty="0" smtClean="0">
                <a:solidFill>
                  <a:schemeClr val="accent1"/>
                </a:solidFill>
              </a:rPr>
              <a:t>23:16-22</a:t>
            </a:r>
            <a:r>
              <a:rPr lang="en-US" dirty="0" smtClean="0"/>
              <a:t>)</a:t>
            </a:r>
            <a:endParaRPr lang="en-US" dirty="0"/>
          </a:p>
        </p:txBody>
      </p:sp>
    </p:spTree>
    <p:extLst>
      <p:ext uri="{BB962C8B-B14F-4D97-AF65-F5344CB8AC3E}">
        <p14:creationId xmlns:p14="http://schemas.microsoft.com/office/powerpoint/2010/main" val="3435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Problem</a:t>
            </a:r>
            <a:endParaRPr lang="en-US" dirty="0"/>
          </a:p>
        </p:txBody>
      </p:sp>
      <p:sp>
        <p:nvSpPr>
          <p:cNvPr id="3" name="Content Placeholder 2"/>
          <p:cNvSpPr>
            <a:spLocks noGrp="1"/>
          </p:cNvSpPr>
          <p:nvPr>
            <p:ph idx="1"/>
          </p:nvPr>
        </p:nvSpPr>
        <p:spPr/>
        <p:txBody>
          <a:bodyPr/>
          <a:lstStyle/>
          <a:p>
            <a:r>
              <a:rPr lang="en-US" dirty="0" smtClean="0"/>
              <a:t>Same pattern is addressed in the Sermon on the Mount (</a:t>
            </a:r>
            <a:r>
              <a:rPr lang="en-US" b="1" dirty="0" smtClean="0">
                <a:solidFill>
                  <a:schemeClr val="accent1"/>
                </a:solidFill>
              </a:rPr>
              <a:t>Mt. 5:20</a:t>
            </a:r>
            <a:r>
              <a:rPr lang="en-US" dirty="0" smtClean="0"/>
              <a:t>):</a:t>
            </a:r>
          </a:p>
          <a:p>
            <a:pPr marL="0" indent="0">
              <a:buNone/>
            </a:pPr>
            <a:r>
              <a:rPr lang="en-US" i="1" dirty="0" smtClean="0"/>
              <a:t>“Again </a:t>
            </a:r>
            <a:r>
              <a:rPr lang="en-US" i="1" dirty="0"/>
              <a:t>you have heard that it was said to those of </a:t>
            </a:r>
            <a:r>
              <a:rPr lang="en-US" i="1" dirty="0" smtClean="0"/>
              <a:t>old, ‘You </a:t>
            </a:r>
            <a:r>
              <a:rPr lang="en-US" i="1" dirty="0"/>
              <a:t>shall </a:t>
            </a:r>
            <a:r>
              <a:rPr lang="en-US" b="1" i="1" dirty="0"/>
              <a:t>not swear falsely</a:t>
            </a:r>
            <a:r>
              <a:rPr lang="en-US" i="1" dirty="0"/>
              <a:t>, but shall </a:t>
            </a:r>
            <a:r>
              <a:rPr lang="en-US" b="1" i="1" dirty="0"/>
              <a:t>perform your oaths </a:t>
            </a:r>
            <a:r>
              <a:rPr lang="en-US" b="1" i="1" u="sng" dirty="0"/>
              <a:t>to the Lord</a:t>
            </a:r>
            <a:r>
              <a:rPr lang="en-US" i="1" dirty="0" smtClean="0"/>
              <a:t>.’  But </a:t>
            </a:r>
            <a:r>
              <a:rPr lang="en-US" i="1" dirty="0"/>
              <a:t>I say to you, </a:t>
            </a:r>
            <a:r>
              <a:rPr lang="en-US" b="1" i="1" u="sng" dirty="0"/>
              <a:t>do not swear at all</a:t>
            </a:r>
            <a:r>
              <a:rPr lang="en-US" b="1" i="1" dirty="0"/>
              <a:t>: </a:t>
            </a:r>
            <a:r>
              <a:rPr lang="en-US" b="1" i="1" u="sng" dirty="0"/>
              <a:t>neither</a:t>
            </a:r>
            <a:r>
              <a:rPr lang="en-US" b="1" i="1" dirty="0"/>
              <a:t> by heaven</a:t>
            </a:r>
            <a:r>
              <a:rPr lang="en-US" i="1" dirty="0"/>
              <a:t>, for it is God's throne</a:t>
            </a:r>
            <a:r>
              <a:rPr lang="en-US" i="1" dirty="0" smtClean="0"/>
              <a:t>; </a:t>
            </a:r>
            <a:r>
              <a:rPr lang="en-US" b="1" i="1" u="sng" dirty="0" smtClean="0"/>
              <a:t>nor</a:t>
            </a:r>
            <a:r>
              <a:rPr lang="en-US" b="1" i="1" dirty="0" smtClean="0"/>
              <a:t> </a:t>
            </a:r>
            <a:r>
              <a:rPr lang="en-US" b="1" i="1" dirty="0"/>
              <a:t>by the earth</a:t>
            </a:r>
            <a:r>
              <a:rPr lang="en-US" i="1" dirty="0"/>
              <a:t>, for it is His footstool; </a:t>
            </a:r>
            <a:r>
              <a:rPr lang="en-US" b="1" i="1" u="sng" dirty="0"/>
              <a:t>nor</a:t>
            </a:r>
            <a:r>
              <a:rPr lang="en-US" b="1" i="1" dirty="0"/>
              <a:t> by Jerusalem</a:t>
            </a:r>
            <a:r>
              <a:rPr lang="en-US" i="1" dirty="0"/>
              <a:t>, for it is the city of the great King</a:t>
            </a:r>
            <a:r>
              <a:rPr lang="en-US" i="1" dirty="0" smtClean="0"/>
              <a:t>.  </a:t>
            </a:r>
            <a:r>
              <a:rPr lang="en-US" b="1" i="1" u="sng" dirty="0" smtClean="0"/>
              <a:t>Nor </a:t>
            </a:r>
            <a:r>
              <a:rPr lang="en-US" b="1" i="1" u="sng" dirty="0"/>
              <a:t>shall you swear</a:t>
            </a:r>
            <a:r>
              <a:rPr lang="en-US" i="1" dirty="0"/>
              <a:t> </a:t>
            </a:r>
            <a:r>
              <a:rPr lang="en-US" b="1" i="1" dirty="0"/>
              <a:t>by your head</a:t>
            </a:r>
            <a:r>
              <a:rPr lang="en-US" i="1" dirty="0"/>
              <a:t>, because you cannot make one hair white or black</a:t>
            </a:r>
            <a:r>
              <a:rPr lang="en-US" i="1" dirty="0" smtClean="0"/>
              <a:t>.”</a:t>
            </a:r>
            <a:r>
              <a:rPr lang="en-US" dirty="0" smtClean="0"/>
              <a:t> </a:t>
            </a:r>
            <a:r>
              <a:rPr lang="en-US" dirty="0"/>
              <a:t>(</a:t>
            </a:r>
            <a:r>
              <a:rPr lang="en-US" b="1" dirty="0">
                <a:solidFill>
                  <a:schemeClr val="accent1"/>
                </a:solidFill>
              </a:rPr>
              <a:t>Matthew </a:t>
            </a:r>
            <a:r>
              <a:rPr lang="en-US" b="1" dirty="0" smtClean="0">
                <a:solidFill>
                  <a:schemeClr val="accent1"/>
                </a:solidFill>
              </a:rPr>
              <a:t>5:33-36</a:t>
            </a:r>
            <a:r>
              <a:rPr lang="en-US" dirty="0" smtClean="0"/>
              <a:t>)</a:t>
            </a:r>
          </a:p>
          <a:p>
            <a:r>
              <a:rPr lang="en-US" dirty="0" smtClean="0"/>
              <a:t>Did Jesus forbid </a:t>
            </a:r>
            <a:r>
              <a:rPr lang="en-US" b="1" i="1" dirty="0" smtClean="0"/>
              <a:t>all</a:t>
            </a:r>
            <a:r>
              <a:rPr lang="en-US" dirty="0" smtClean="0"/>
              <a:t> oaths, or just the </a:t>
            </a:r>
            <a:r>
              <a:rPr lang="en-US" b="1" i="1" dirty="0" smtClean="0"/>
              <a:t>deceptive</a:t>
            </a:r>
            <a:r>
              <a:rPr lang="en-US" dirty="0" smtClean="0"/>
              <a:t> kind in the context?</a:t>
            </a:r>
          </a:p>
          <a:p>
            <a:r>
              <a:rPr lang="en-US" dirty="0" smtClean="0"/>
              <a:t>Notice, He only addressed </a:t>
            </a:r>
            <a:r>
              <a:rPr lang="en-US" i="1" dirty="0" smtClean="0"/>
              <a:t>“nothing”</a:t>
            </a:r>
            <a:r>
              <a:rPr lang="en-US" dirty="0" smtClean="0"/>
              <a:t> oaths in the context.</a:t>
            </a:r>
          </a:p>
        </p:txBody>
      </p:sp>
    </p:spTree>
    <p:extLst>
      <p:ext uri="{BB962C8B-B14F-4D97-AF65-F5344CB8AC3E}">
        <p14:creationId xmlns:p14="http://schemas.microsoft.com/office/powerpoint/2010/main" val="5571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Little Help from the Greek</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dirty="0" smtClean="0"/>
              <a:t>Concerning this prohibition, </a:t>
            </a:r>
            <a:r>
              <a:rPr lang="en-US" i="1" dirty="0" smtClean="0"/>
              <a:t>The Expositor’s Greek Testament</a:t>
            </a:r>
            <a:r>
              <a:rPr lang="en-US" dirty="0" smtClean="0"/>
              <a:t> calls </a:t>
            </a:r>
            <a:r>
              <a:rPr lang="en-US" b="1" dirty="0" smtClean="0"/>
              <a:t>special attention </a:t>
            </a:r>
            <a:r>
              <a:rPr lang="en-US" dirty="0" smtClean="0"/>
              <a:t>to the Greek conjunction </a:t>
            </a:r>
            <a:r>
              <a:rPr lang="en-US" b="1" dirty="0" smtClean="0"/>
              <a:t>“mete” translated “neither”</a:t>
            </a:r>
            <a:r>
              <a:rPr lang="en-US" dirty="0" smtClean="0"/>
              <a:t> and emphasizes the fact that it is not “</a:t>
            </a:r>
            <a:r>
              <a:rPr lang="en-US" dirty="0" err="1" smtClean="0"/>
              <a:t>mede</a:t>
            </a:r>
            <a:r>
              <a:rPr lang="en-US" dirty="0" smtClean="0"/>
              <a:t>.”  The former is used “to </a:t>
            </a:r>
            <a:r>
              <a:rPr lang="en-US" b="1" dirty="0" smtClean="0"/>
              <a:t>connect these different evasive oaths as forming a homogenous group</a:t>
            </a:r>
            <a:r>
              <a:rPr lang="en-US" dirty="0" smtClean="0"/>
              <a:t> … the latter add negation to negation, </a:t>
            </a:r>
            <a:r>
              <a:rPr lang="en-US" b="1" dirty="0" smtClean="0"/>
              <a:t>while the former </a:t>
            </a:r>
            <a:r>
              <a:rPr lang="en-US" b="1" u="sng" dirty="0" smtClean="0"/>
              <a:t>divide a single negation into parts</a:t>
            </a:r>
            <a:r>
              <a:rPr lang="en-US" dirty="0" smtClean="0"/>
              <a:t>.”  Hence, it follows the prohibition “Swear not at all” </a:t>
            </a:r>
            <a:r>
              <a:rPr lang="en-US" b="1" dirty="0" smtClean="0"/>
              <a:t>refers only to the kind of oaths identified by the parts that follow</a:t>
            </a:r>
            <a:r>
              <a:rPr lang="en-US" dirty="0" smtClean="0"/>
              <a:t>.  Such did not include judicial oaths, only the evasive oaths of the Jews which were used in common conversation.  Thus, our Lord condemned their perversion and abuse of God’s original law on swearing.  Such use of oaths is forbidden altogether! (Patton, </a:t>
            </a:r>
            <a:r>
              <a:rPr lang="en-US" b="1" i="1" dirty="0" smtClean="0"/>
              <a:t>Answers for Our Hope</a:t>
            </a:r>
            <a:r>
              <a:rPr lang="en-US" dirty="0" smtClean="0"/>
              <a:t>, 187)</a:t>
            </a:r>
            <a:endParaRPr lang="en-US" dirty="0"/>
          </a:p>
        </p:txBody>
      </p:sp>
    </p:spTree>
    <p:extLst>
      <p:ext uri="{BB962C8B-B14F-4D97-AF65-F5344CB8AC3E}">
        <p14:creationId xmlns:p14="http://schemas.microsoft.com/office/powerpoint/2010/main" val="44770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Little Help from the Greek</a:t>
            </a:r>
          </a:p>
        </p:txBody>
      </p:sp>
      <p:sp>
        <p:nvSpPr>
          <p:cNvPr id="3" name="Content Placeholder 2"/>
          <p:cNvSpPr>
            <a:spLocks noGrp="1"/>
          </p:cNvSpPr>
          <p:nvPr>
            <p:ph idx="1"/>
          </p:nvPr>
        </p:nvSpPr>
        <p:spPr/>
        <p:txBody>
          <a:bodyPr/>
          <a:lstStyle/>
          <a:p>
            <a:pPr>
              <a:lnSpc>
                <a:spcPct val="95000"/>
              </a:lnSpc>
              <a:spcBef>
                <a:spcPts val="200"/>
              </a:spcBef>
            </a:pPr>
            <a:r>
              <a:rPr lang="en-US" sz="2200" b="1" dirty="0"/>
              <a:t>3475  </a:t>
            </a:r>
            <a:r>
              <a:rPr lang="el-GR" sz="2200" b="1" dirty="0"/>
              <a:t>μήτε </a:t>
            </a:r>
            <a:r>
              <a:rPr lang="el-GR" sz="2200" b="1" dirty="0" smtClean="0"/>
              <a:t>–</a:t>
            </a:r>
            <a:r>
              <a:rPr lang="en-US" sz="2200" b="1" dirty="0" smtClean="0"/>
              <a:t> </a:t>
            </a:r>
            <a:r>
              <a:rPr lang="el-GR" sz="2200" b="1" dirty="0" smtClean="0"/>
              <a:t>μήτε </a:t>
            </a:r>
            <a:r>
              <a:rPr lang="en-US" sz="2200" dirty="0"/>
              <a:t>(</a:t>
            </a:r>
            <a:r>
              <a:rPr lang="el-GR" sz="2200" dirty="0"/>
              <a:t>μή </a:t>
            </a:r>
            <a:r>
              <a:rPr lang="en-US" sz="2200" dirty="0"/>
              <a:t>and the enclitic </a:t>
            </a:r>
            <a:r>
              <a:rPr lang="el-GR" sz="2200" dirty="0"/>
              <a:t>τέ</a:t>
            </a:r>
            <a:r>
              <a:rPr lang="en-US" sz="2200" dirty="0"/>
              <a:t>) (from Homer down), a copulative conjunction of negation, </a:t>
            </a:r>
            <a:r>
              <a:rPr lang="en-US" sz="2200" i="1" dirty="0"/>
              <a:t>neither, nor </a:t>
            </a:r>
            <a:r>
              <a:rPr lang="en-US" sz="2200" dirty="0"/>
              <a:t>(differing from </a:t>
            </a:r>
            <a:r>
              <a:rPr lang="el-GR" sz="2200" dirty="0"/>
              <a:t>οὔτε </a:t>
            </a:r>
            <a:r>
              <a:rPr lang="en-US" sz="2200" dirty="0"/>
              <a:t>as </a:t>
            </a:r>
            <a:r>
              <a:rPr lang="el-GR" sz="2200" dirty="0"/>
              <a:t>μή </a:t>
            </a:r>
            <a:r>
              <a:rPr lang="en-US" sz="2200" dirty="0"/>
              <a:t>does from </a:t>
            </a:r>
            <a:r>
              <a:rPr lang="el-GR" sz="2200" dirty="0"/>
              <a:t>οὐ</a:t>
            </a:r>
            <a:r>
              <a:rPr lang="en-US" sz="2200" dirty="0"/>
              <a:t>. It differs from </a:t>
            </a:r>
            <a:r>
              <a:rPr lang="el-GR" sz="2200" dirty="0"/>
              <a:t>μηδέ</a:t>
            </a:r>
            <a:r>
              <a:rPr lang="en-US" sz="2200" dirty="0"/>
              <a:t>; in that </a:t>
            </a:r>
            <a:r>
              <a:rPr lang="el-GR" sz="2200" dirty="0"/>
              <a:t>μηδέ </a:t>
            </a:r>
            <a:r>
              <a:rPr lang="en-US" sz="2200" dirty="0"/>
              <a:t>separates different things, but </a:t>
            </a:r>
            <a:r>
              <a:rPr lang="el-GR" sz="2200" b="1" dirty="0"/>
              <a:t>μήτε </a:t>
            </a:r>
            <a:r>
              <a:rPr lang="en-US" sz="2200" b="1" dirty="0"/>
              <a:t>those which are of the same kind or which are </a:t>
            </a:r>
            <a:r>
              <a:rPr lang="en-US" sz="2200" b="1" u="sng" dirty="0"/>
              <a:t>parts of one whole</a:t>
            </a:r>
            <a:r>
              <a:rPr lang="en-US" sz="2200" dirty="0"/>
              <a:t>; cf. </a:t>
            </a:r>
            <a:r>
              <a:rPr lang="en-US" sz="2200" dirty="0" err="1"/>
              <a:t>Winer's</a:t>
            </a:r>
            <a:r>
              <a:rPr lang="en-US" sz="2200" dirty="0"/>
              <a:t> Grammar, sec. 55, 6; </a:t>
            </a:r>
            <a:r>
              <a:rPr lang="en-US" sz="2200" dirty="0" smtClean="0"/>
              <a:t>… (</a:t>
            </a:r>
            <a:r>
              <a:rPr lang="en-US" sz="2200" b="1" i="1" dirty="0" smtClean="0"/>
              <a:t>Thayer’s Greek Lexicon</a:t>
            </a:r>
            <a:r>
              <a:rPr lang="en-US" sz="2200" dirty="0" smtClean="0"/>
              <a:t>)</a:t>
            </a:r>
          </a:p>
          <a:p>
            <a:pPr>
              <a:lnSpc>
                <a:spcPct val="95000"/>
              </a:lnSpc>
              <a:spcBef>
                <a:spcPts val="200"/>
              </a:spcBef>
            </a:pPr>
            <a:r>
              <a:rPr lang="en-US" sz="2200" dirty="0" smtClean="0"/>
              <a:t> The universal prohibition, “Swear not at all,” is </a:t>
            </a:r>
            <a:r>
              <a:rPr lang="en-US" sz="2200" b="1" u="sng" dirty="0" smtClean="0"/>
              <a:t>distributed by the specification</a:t>
            </a:r>
            <a:r>
              <a:rPr lang="en-US" sz="2200" b="1" dirty="0" smtClean="0"/>
              <a:t> of these four forms of oaths</a:t>
            </a:r>
            <a:r>
              <a:rPr lang="en-US" sz="2200" dirty="0" smtClean="0"/>
              <a:t>, and is therefore </a:t>
            </a:r>
            <a:r>
              <a:rPr lang="en-US" sz="2200" b="1" u="sng" dirty="0" smtClean="0"/>
              <a:t>most strictly interpreted</a:t>
            </a:r>
            <a:r>
              <a:rPr lang="en-US" sz="2200" b="1" dirty="0" smtClean="0"/>
              <a:t> as including </a:t>
            </a:r>
            <a:r>
              <a:rPr lang="en-US" sz="2200" b="1" u="sng" dirty="0" smtClean="0"/>
              <a:t>only such oaths</a:t>
            </a:r>
            <a:r>
              <a:rPr lang="en-US" sz="2200" dirty="0" smtClean="0"/>
              <a:t>. … What we style the judicial oath of the law of Moses, then, were not included in the prohibition. (</a:t>
            </a:r>
            <a:r>
              <a:rPr lang="en-US" sz="2200" b="1" dirty="0" err="1" smtClean="0"/>
              <a:t>McGarvey</a:t>
            </a:r>
            <a:r>
              <a:rPr lang="en-US" sz="2200" dirty="0" smtClean="0"/>
              <a:t>, 57).</a:t>
            </a:r>
          </a:p>
          <a:p>
            <a:pPr>
              <a:lnSpc>
                <a:spcPct val="95000"/>
              </a:lnSpc>
              <a:spcBef>
                <a:spcPts val="200"/>
              </a:spcBef>
            </a:pPr>
            <a:r>
              <a:rPr lang="en-US" sz="2200" b="1" dirty="0" smtClean="0">
                <a:solidFill>
                  <a:schemeClr val="accent1"/>
                </a:solidFill>
              </a:rPr>
              <a:t>James 5:12 </a:t>
            </a:r>
            <a:r>
              <a:rPr lang="en-US" sz="2200" dirty="0" smtClean="0"/>
              <a:t>is essentially a quotation of </a:t>
            </a:r>
            <a:r>
              <a:rPr lang="en-US" sz="2200" b="1" dirty="0">
                <a:solidFill>
                  <a:schemeClr val="accent1"/>
                </a:solidFill>
              </a:rPr>
              <a:t>Matthew 5:33-37</a:t>
            </a:r>
            <a:r>
              <a:rPr lang="en-US" sz="2200" dirty="0"/>
              <a:t> </a:t>
            </a:r>
            <a:r>
              <a:rPr lang="en-US" sz="2200" dirty="0" smtClean="0"/>
              <a:t>and is grammatically parallel to it.</a:t>
            </a:r>
          </a:p>
        </p:txBody>
      </p:sp>
    </p:spTree>
    <p:extLst>
      <p:ext uri="{BB962C8B-B14F-4D97-AF65-F5344CB8AC3E}">
        <p14:creationId xmlns:p14="http://schemas.microsoft.com/office/powerpoint/2010/main" val="382650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II Corinthians</a:t>
            </a:r>
            <a:endParaRPr lang="en-US" dirty="0"/>
          </a:p>
        </p:txBody>
      </p:sp>
      <p:sp>
        <p:nvSpPr>
          <p:cNvPr id="3" name="Content Placeholder 2"/>
          <p:cNvSpPr>
            <a:spLocks noGrp="1"/>
          </p:cNvSpPr>
          <p:nvPr>
            <p:ph idx="1"/>
          </p:nvPr>
        </p:nvSpPr>
        <p:spPr/>
        <p:txBody>
          <a:bodyPr/>
          <a:lstStyle/>
          <a:p>
            <a:pPr marL="228600" indent="-228600"/>
            <a:r>
              <a:rPr lang="en-US" b="1" dirty="0" smtClean="0"/>
              <a:t>Authorship</a:t>
            </a:r>
            <a:r>
              <a:rPr lang="en-US" dirty="0" smtClean="0"/>
              <a:t> – Paul (largely uncontested)</a:t>
            </a:r>
          </a:p>
          <a:p>
            <a:pPr marL="228600" indent="-228600"/>
            <a:r>
              <a:rPr lang="en-US" b="1" dirty="0" smtClean="0"/>
              <a:t>Date of Writing </a:t>
            </a:r>
            <a:r>
              <a:rPr lang="en-US" dirty="0" smtClean="0"/>
              <a:t>– AD 53-54 or AD 56-57 (Based on </a:t>
            </a:r>
            <a:r>
              <a:rPr lang="en-US" dirty="0" err="1" smtClean="0"/>
              <a:t>Gallio’s</a:t>
            </a:r>
            <a:r>
              <a:rPr lang="en-US" dirty="0" smtClean="0"/>
              <a:t> rule.)</a:t>
            </a:r>
          </a:p>
          <a:p>
            <a:pPr marL="228600" indent="-228600"/>
            <a:r>
              <a:rPr lang="en-US" b="1" dirty="0" smtClean="0"/>
              <a:t>Recipients</a:t>
            </a:r>
            <a:r>
              <a:rPr lang="en-US" dirty="0" smtClean="0"/>
              <a:t> – </a:t>
            </a:r>
            <a:r>
              <a:rPr lang="en-US" i="1" dirty="0"/>
              <a:t>“To the church of God which is at Corinth, with all the saints who are in all </a:t>
            </a:r>
            <a:r>
              <a:rPr lang="en-US" i="1" dirty="0" smtClean="0"/>
              <a:t>Achaia”</a:t>
            </a:r>
            <a:r>
              <a:rPr lang="en-US" dirty="0" smtClean="0"/>
              <a:t> (</a:t>
            </a:r>
            <a:r>
              <a:rPr lang="en-US" b="1" dirty="0" smtClean="0">
                <a:solidFill>
                  <a:schemeClr val="accent1"/>
                </a:solidFill>
              </a:rPr>
              <a:t>1:1</a:t>
            </a:r>
            <a:r>
              <a:rPr lang="en-US" dirty="0" smtClean="0"/>
              <a:t>)</a:t>
            </a:r>
          </a:p>
          <a:p>
            <a:pPr marL="457200" lvl="1" indent="-228600"/>
            <a:r>
              <a:rPr lang="en-US" dirty="0" smtClean="0"/>
              <a:t>Established by Paul on 2</a:t>
            </a:r>
            <a:r>
              <a:rPr lang="en-US" baseline="30000" dirty="0" smtClean="0"/>
              <a:t>nd</a:t>
            </a:r>
            <a:r>
              <a:rPr lang="en-US" dirty="0" smtClean="0"/>
              <a:t> missionary journey (AD 51, </a:t>
            </a:r>
            <a:r>
              <a:rPr lang="en-US" b="1" dirty="0" smtClean="0">
                <a:solidFill>
                  <a:schemeClr val="accent1"/>
                </a:solidFill>
              </a:rPr>
              <a:t>Acts 18:1-18</a:t>
            </a:r>
            <a:r>
              <a:rPr lang="en-US" dirty="0" smtClean="0"/>
              <a:t>).</a:t>
            </a:r>
          </a:p>
          <a:p>
            <a:pPr marL="457200" lvl="1" indent="-228600"/>
            <a:r>
              <a:rPr lang="en-US" dirty="0" smtClean="0"/>
              <a:t>Large church despite corrupt environment (</a:t>
            </a:r>
            <a:r>
              <a:rPr lang="en-US" b="1" dirty="0" smtClean="0">
                <a:solidFill>
                  <a:schemeClr val="accent1"/>
                </a:solidFill>
              </a:rPr>
              <a:t>Acts 18:9-10</a:t>
            </a:r>
            <a:r>
              <a:rPr lang="en-US" dirty="0" smtClean="0"/>
              <a:t>).</a:t>
            </a:r>
          </a:p>
          <a:p>
            <a:pPr marL="227013" indent="-228600"/>
            <a:r>
              <a:rPr lang="en-US" b="1" dirty="0" smtClean="0"/>
              <a:t>City</a:t>
            </a:r>
            <a:r>
              <a:rPr lang="en-US" dirty="0" smtClean="0"/>
              <a:t> – Capital of Roman province, Achaia.</a:t>
            </a:r>
          </a:p>
          <a:p>
            <a:pPr marL="457200" lvl="1" indent="-228600"/>
            <a:r>
              <a:rPr lang="en-US" dirty="0" smtClean="0"/>
              <a:t>Large commercial port city …Very wealthy.</a:t>
            </a:r>
          </a:p>
          <a:p>
            <a:pPr marL="457200" lvl="1" indent="-228600"/>
            <a:r>
              <a:rPr lang="en-US" dirty="0" smtClean="0"/>
              <a:t>Large temple to Aphrodite …Very immoral.</a:t>
            </a:r>
          </a:p>
          <a:p>
            <a:pPr marL="457200" lvl="1" indent="-228600"/>
            <a:endParaRPr lang="en-US" dirty="0" smtClean="0"/>
          </a:p>
          <a:p>
            <a:pPr marL="457200" lvl="1" indent="-228600"/>
            <a:endParaRPr lang="en-US" dirty="0" smtClean="0"/>
          </a:p>
          <a:p>
            <a:pPr marL="457200" lvl="1" indent="-228600"/>
            <a:endParaRPr lang="en-US" dirty="0"/>
          </a:p>
        </p:txBody>
      </p:sp>
    </p:spTree>
    <p:extLst>
      <p:ext uri="{BB962C8B-B14F-4D97-AF65-F5344CB8AC3E}">
        <p14:creationId xmlns:p14="http://schemas.microsoft.com/office/powerpoint/2010/main" val="26298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Illustrated</a:t>
            </a:r>
            <a:endParaRPr lang="en-US" dirty="0"/>
          </a:p>
        </p:txBody>
      </p:sp>
      <p:sp>
        <p:nvSpPr>
          <p:cNvPr id="3" name="Content Placeholder 2"/>
          <p:cNvSpPr>
            <a:spLocks noGrp="1"/>
          </p:cNvSpPr>
          <p:nvPr>
            <p:ph idx="1"/>
          </p:nvPr>
        </p:nvSpPr>
        <p:spPr/>
        <p:txBody>
          <a:bodyPr/>
          <a:lstStyle/>
          <a:p>
            <a:pPr>
              <a:lnSpc>
                <a:spcPct val="95000"/>
              </a:lnSpc>
              <a:spcBef>
                <a:spcPts val="0"/>
              </a:spcBef>
            </a:pPr>
            <a:r>
              <a:rPr lang="en-US" i="1" dirty="0" smtClean="0"/>
              <a:t>“Swear not at all”</a:t>
            </a:r>
            <a:r>
              <a:rPr lang="en-US" dirty="0" smtClean="0"/>
              <a:t> is joined and explained by </a:t>
            </a:r>
            <a:r>
              <a:rPr lang="el-GR" b="1" dirty="0" smtClean="0">
                <a:solidFill>
                  <a:schemeClr val="accent1"/>
                </a:solidFill>
              </a:rPr>
              <a:t>μήτε</a:t>
            </a:r>
            <a:r>
              <a:rPr lang="en-US" dirty="0" smtClean="0"/>
              <a:t>.</a:t>
            </a:r>
            <a:endParaRPr lang="en-US" i="1" dirty="0" smtClean="0"/>
          </a:p>
          <a:p>
            <a:pPr marL="0" indent="0">
              <a:lnSpc>
                <a:spcPct val="95000"/>
              </a:lnSpc>
              <a:spcBef>
                <a:spcPts val="0"/>
              </a:spcBef>
              <a:buNone/>
            </a:pPr>
            <a:r>
              <a:rPr lang="en-US" i="1" dirty="0" smtClean="0"/>
              <a:t>“Again you have heard that it was said to those of old, ‘You shall not swear falsely, but shall perform your oaths to the Lord.’ But I say to you, </a:t>
            </a:r>
            <a:r>
              <a:rPr lang="en-US" b="1" i="1" dirty="0" smtClean="0"/>
              <a:t>do not swear</a:t>
            </a:r>
            <a:r>
              <a:rPr lang="en-US" b="1" dirty="0" smtClean="0"/>
              <a:t> </a:t>
            </a:r>
            <a:r>
              <a:rPr lang="en-US" b="1" i="1" dirty="0" smtClean="0"/>
              <a:t>at all: </a:t>
            </a:r>
            <a:r>
              <a:rPr lang="en-US" b="1" i="1" u="sng" dirty="0" smtClean="0"/>
              <a:t>neither</a:t>
            </a:r>
            <a:r>
              <a:rPr lang="en-US" b="1" i="1" dirty="0" smtClean="0"/>
              <a:t> </a:t>
            </a:r>
            <a:r>
              <a:rPr lang="en-US" dirty="0"/>
              <a:t>[</a:t>
            </a:r>
            <a:r>
              <a:rPr lang="en-US" i="1" dirty="0"/>
              <a:t>Gr.,</a:t>
            </a:r>
            <a:r>
              <a:rPr lang="en-US" dirty="0"/>
              <a:t> </a:t>
            </a:r>
            <a:r>
              <a:rPr lang="el-GR" b="1" dirty="0">
                <a:solidFill>
                  <a:schemeClr val="accent1"/>
                </a:solidFill>
              </a:rPr>
              <a:t>μήτε</a:t>
            </a:r>
            <a:r>
              <a:rPr lang="en-US" dirty="0" smtClean="0"/>
              <a:t>] </a:t>
            </a:r>
            <a:r>
              <a:rPr lang="en-US" i="1" dirty="0" smtClean="0"/>
              <a:t>by heaven, for it is God’s throne; </a:t>
            </a:r>
            <a:r>
              <a:rPr lang="en-US" b="1" i="1" u="sng" dirty="0" smtClean="0"/>
              <a:t>nor</a:t>
            </a:r>
            <a:r>
              <a:rPr lang="en-US" i="1" dirty="0" smtClean="0"/>
              <a:t> </a:t>
            </a:r>
            <a:r>
              <a:rPr lang="en-US" dirty="0"/>
              <a:t>[</a:t>
            </a:r>
            <a:r>
              <a:rPr lang="en-US" i="1" dirty="0"/>
              <a:t>Gr.,</a:t>
            </a:r>
            <a:r>
              <a:rPr lang="en-US" dirty="0"/>
              <a:t> </a:t>
            </a:r>
            <a:r>
              <a:rPr lang="el-GR" b="1" dirty="0">
                <a:solidFill>
                  <a:schemeClr val="accent1"/>
                </a:solidFill>
              </a:rPr>
              <a:t>μήτε</a:t>
            </a:r>
            <a:r>
              <a:rPr lang="en-US" dirty="0"/>
              <a:t>] </a:t>
            </a:r>
            <a:r>
              <a:rPr lang="en-US" i="1" dirty="0" smtClean="0"/>
              <a:t>by the earth, for it is His footstool; </a:t>
            </a:r>
            <a:r>
              <a:rPr lang="en-US" b="1" i="1" u="sng" dirty="0" smtClean="0"/>
              <a:t>nor</a:t>
            </a:r>
            <a:r>
              <a:rPr lang="en-US" i="1" dirty="0" smtClean="0"/>
              <a:t> </a:t>
            </a:r>
            <a:r>
              <a:rPr lang="en-US" dirty="0"/>
              <a:t>[</a:t>
            </a:r>
            <a:r>
              <a:rPr lang="en-US" i="1" dirty="0"/>
              <a:t>Gr.,</a:t>
            </a:r>
            <a:r>
              <a:rPr lang="en-US" dirty="0"/>
              <a:t> </a:t>
            </a:r>
            <a:r>
              <a:rPr lang="el-GR" b="1" dirty="0">
                <a:solidFill>
                  <a:schemeClr val="accent1"/>
                </a:solidFill>
              </a:rPr>
              <a:t>μήτε</a:t>
            </a:r>
            <a:r>
              <a:rPr lang="en-US" dirty="0"/>
              <a:t>] </a:t>
            </a:r>
            <a:r>
              <a:rPr lang="en-US" i="1" dirty="0" smtClean="0"/>
              <a:t>by Jerusalem, for it is the city of the great King. </a:t>
            </a:r>
            <a:r>
              <a:rPr lang="en-US" b="1" i="1" u="sng" dirty="0" smtClean="0"/>
              <a:t>Nor</a:t>
            </a:r>
            <a:r>
              <a:rPr lang="en-US" i="1" dirty="0" smtClean="0"/>
              <a:t> </a:t>
            </a:r>
            <a:r>
              <a:rPr lang="en-US" dirty="0"/>
              <a:t>[</a:t>
            </a:r>
            <a:r>
              <a:rPr lang="en-US" i="1" dirty="0"/>
              <a:t>Gr.,</a:t>
            </a:r>
            <a:r>
              <a:rPr lang="en-US" dirty="0"/>
              <a:t> </a:t>
            </a:r>
            <a:r>
              <a:rPr lang="el-GR" b="1" dirty="0">
                <a:solidFill>
                  <a:schemeClr val="accent1"/>
                </a:solidFill>
              </a:rPr>
              <a:t>μήτε</a:t>
            </a:r>
            <a:r>
              <a:rPr lang="en-US" dirty="0"/>
              <a:t>] </a:t>
            </a:r>
            <a:r>
              <a:rPr lang="en-US" b="1" i="1" dirty="0" smtClean="0"/>
              <a:t>shall you swear </a:t>
            </a:r>
            <a:r>
              <a:rPr lang="en-US" i="1" dirty="0" smtClean="0"/>
              <a:t>by your head, because you cannot make one hair white or black. </a:t>
            </a:r>
            <a:r>
              <a:rPr lang="en-US" dirty="0" smtClean="0"/>
              <a:t>(</a:t>
            </a:r>
            <a:r>
              <a:rPr lang="en-US" b="1" dirty="0" smtClean="0">
                <a:solidFill>
                  <a:schemeClr val="accent1"/>
                </a:solidFill>
              </a:rPr>
              <a:t>Matthew 5:33-37</a:t>
            </a:r>
            <a:r>
              <a:rPr lang="en-US" dirty="0" smtClean="0"/>
              <a:t>)</a:t>
            </a:r>
          </a:p>
        </p:txBody>
      </p:sp>
    </p:spTree>
    <p:extLst>
      <p:ext uri="{BB962C8B-B14F-4D97-AF65-F5344CB8AC3E}">
        <p14:creationId xmlns:p14="http://schemas.microsoft.com/office/powerpoint/2010/main" val="40377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Wording</a:t>
            </a:r>
            <a:endParaRPr lang="en-US" dirty="0"/>
          </a:p>
        </p:txBody>
      </p:sp>
      <p:sp>
        <p:nvSpPr>
          <p:cNvPr id="3" name="Content Placeholder 2"/>
          <p:cNvSpPr>
            <a:spLocks noGrp="1"/>
          </p:cNvSpPr>
          <p:nvPr>
            <p:ph idx="1"/>
          </p:nvPr>
        </p:nvSpPr>
        <p:spPr/>
        <p:txBody>
          <a:bodyPr/>
          <a:lstStyle/>
          <a:p>
            <a:r>
              <a:rPr lang="en-US" dirty="0" smtClean="0"/>
              <a:t>Another example of </a:t>
            </a:r>
            <a:r>
              <a:rPr lang="el-GR" b="1" dirty="0" smtClean="0">
                <a:solidFill>
                  <a:schemeClr val="accent1"/>
                </a:solidFill>
              </a:rPr>
              <a:t>μήτε</a:t>
            </a:r>
            <a:r>
              <a:rPr lang="en-US" dirty="0" smtClean="0"/>
              <a:t>:</a:t>
            </a:r>
          </a:p>
          <a:p>
            <a:pPr marL="0" indent="0">
              <a:buNone/>
            </a:pPr>
            <a:r>
              <a:rPr lang="en-US" i="1" dirty="0"/>
              <a:t>And He said to them, </a:t>
            </a:r>
            <a:r>
              <a:rPr lang="en-US" i="1" dirty="0" smtClean="0"/>
              <a:t>“</a:t>
            </a:r>
            <a:r>
              <a:rPr lang="en-US" b="1" i="1" u="sng" dirty="0" smtClean="0"/>
              <a:t>Take </a:t>
            </a:r>
            <a:r>
              <a:rPr lang="en-US" b="1" i="1" u="sng" dirty="0"/>
              <a:t>nothing</a:t>
            </a:r>
            <a:r>
              <a:rPr lang="en-US" b="1" i="1" dirty="0"/>
              <a:t> for the journey, </a:t>
            </a:r>
            <a:r>
              <a:rPr lang="en-US" b="1" i="1" u="sng" dirty="0"/>
              <a:t>neither</a:t>
            </a:r>
            <a:r>
              <a:rPr lang="en-US" b="1" i="1" dirty="0"/>
              <a:t> </a:t>
            </a:r>
            <a:r>
              <a:rPr lang="en-US" dirty="0" smtClean="0"/>
              <a:t>[</a:t>
            </a:r>
            <a:r>
              <a:rPr lang="en-US" i="1" dirty="0" smtClean="0"/>
              <a:t>Gr.</a:t>
            </a:r>
            <a:r>
              <a:rPr lang="en-US" dirty="0" smtClean="0"/>
              <a:t>, </a:t>
            </a:r>
            <a:r>
              <a:rPr lang="el-GR" b="1" dirty="0" smtClean="0">
                <a:solidFill>
                  <a:schemeClr val="accent1"/>
                </a:solidFill>
              </a:rPr>
              <a:t>μήτε</a:t>
            </a:r>
            <a:r>
              <a:rPr lang="en-US" dirty="0" smtClean="0"/>
              <a:t>] </a:t>
            </a:r>
            <a:r>
              <a:rPr lang="en-US" b="1" i="1" dirty="0" smtClean="0"/>
              <a:t>staffs </a:t>
            </a:r>
            <a:r>
              <a:rPr lang="en-US" b="1" i="1" u="sng" dirty="0"/>
              <a:t>nor</a:t>
            </a:r>
            <a:r>
              <a:rPr lang="en-US" b="1" i="1" dirty="0"/>
              <a:t> </a:t>
            </a:r>
            <a:r>
              <a:rPr lang="en-US" dirty="0"/>
              <a:t>[</a:t>
            </a:r>
            <a:r>
              <a:rPr lang="en-US" i="1" dirty="0"/>
              <a:t>Gr.</a:t>
            </a:r>
            <a:r>
              <a:rPr lang="en-US" dirty="0"/>
              <a:t>, </a:t>
            </a:r>
            <a:r>
              <a:rPr lang="el-GR" b="1" dirty="0">
                <a:solidFill>
                  <a:schemeClr val="accent1"/>
                </a:solidFill>
              </a:rPr>
              <a:t>μήτε</a:t>
            </a:r>
            <a:r>
              <a:rPr lang="en-US" dirty="0"/>
              <a:t>] </a:t>
            </a:r>
            <a:r>
              <a:rPr lang="en-US" b="1" i="1" dirty="0" smtClean="0"/>
              <a:t>bag </a:t>
            </a:r>
            <a:r>
              <a:rPr lang="en-US" b="1" i="1" u="sng" dirty="0"/>
              <a:t>nor</a:t>
            </a:r>
            <a:r>
              <a:rPr lang="en-US" b="1" i="1" dirty="0"/>
              <a:t> </a:t>
            </a:r>
            <a:r>
              <a:rPr lang="en-US" dirty="0"/>
              <a:t>[</a:t>
            </a:r>
            <a:r>
              <a:rPr lang="en-US" i="1" dirty="0"/>
              <a:t>Gr.</a:t>
            </a:r>
            <a:r>
              <a:rPr lang="en-US" dirty="0"/>
              <a:t>, </a:t>
            </a:r>
            <a:r>
              <a:rPr lang="el-GR" b="1" dirty="0">
                <a:solidFill>
                  <a:schemeClr val="accent1"/>
                </a:solidFill>
              </a:rPr>
              <a:t>μήτε</a:t>
            </a:r>
            <a:r>
              <a:rPr lang="en-US" dirty="0"/>
              <a:t>] </a:t>
            </a:r>
            <a:r>
              <a:rPr lang="en-US" b="1" i="1" dirty="0" smtClean="0"/>
              <a:t>bread </a:t>
            </a:r>
            <a:r>
              <a:rPr lang="en-US" b="1" i="1" u="sng" dirty="0"/>
              <a:t>nor</a:t>
            </a:r>
            <a:r>
              <a:rPr lang="en-US" b="1" i="1" dirty="0"/>
              <a:t> </a:t>
            </a:r>
            <a:r>
              <a:rPr lang="en-US" dirty="0"/>
              <a:t>[</a:t>
            </a:r>
            <a:r>
              <a:rPr lang="en-US" i="1" dirty="0"/>
              <a:t>Gr.</a:t>
            </a:r>
            <a:r>
              <a:rPr lang="en-US" dirty="0"/>
              <a:t>, </a:t>
            </a:r>
            <a:r>
              <a:rPr lang="el-GR" b="1" dirty="0">
                <a:solidFill>
                  <a:schemeClr val="accent1"/>
                </a:solidFill>
              </a:rPr>
              <a:t>μήτε</a:t>
            </a:r>
            <a:r>
              <a:rPr lang="en-US" dirty="0"/>
              <a:t>] </a:t>
            </a:r>
            <a:r>
              <a:rPr lang="en-US" b="1" i="1" dirty="0" smtClean="0"/>
              <a:t>money</a:t>
            </a:r>
            <a:r>
              <a:rPr lang="en-US" i="1" dirty="0"/>
              <a:t>; and </a:t>
            </a:r>
            <a:r>
              <a:rPr lang="en-US" b="1" i="1" dirty="0"/>
              <a:t>do </a:t>
            </a:r>
            <a:r>
              <a:rPr lang="en-US" b="1" i="1" u="sng" dirty="0" smtClean="0"/>
              <a:t>not</a:t>
            </a:r>
            <a:r>
              <a:rPr lang="en-US" dirty="0"/>
              <a:t> [</a:t>
            </a:r>
            <a:r>
              <a:rPr lang="en-US" i="1" dirty="0"/>
              <a:t>Gr.</a:t>
            </a:r>
            <a:r>
              <a:rPr lang="en-US" dirty="0"/>
              <a:t>, </a:t>
            </a:r>
            <a:r>
              <a:rPr lang="el-GR" b="1" dirty="0">
                <a:solidFill>
                  <a:schemeClr val="accent1"/>
                </a:solidFill>
              </a:rPr>
              <a:t>μήτε</a:t>
            </a:r>
            <a:r>
              <a:rPr lang="en-US" dirty="0"/>
              <a:t>]</a:t>
            </a:r>
            <a:r>
              <a:rPr lang="en-US" b="1" i="1" dirty="0" smtClean="0"/>
              <a:t> </a:t>
            </a:r>
            <a:r>
              <a:rPr lang="en-US" b="1" i="1" dirty="0"/>
              <a:t>have two </a:t>
            </a:r>
            <a:r>
              <a:rPr lang="en-US" b="1" i="1" u="sng" dirty="0"/>
              <a:t>tunics</a:t>
            </a:r>
            <a:r>
              <a:rPr lang="en-US" b="1" i="1" dirty="0"/>
              <a:t> apiece</a:t>
            </a:r>
            <a:r>
              <a:rPr lang="en-US" i="1" dirty="0"/>
              <a:t>.</a:t>
            </a:r>
            <a:r>
              <a:rPr lang="en-US" dirty="0"/>
              <a:t> (</a:t>
            </a:r>
            <a:r>
              <a:rPr lang="en-US" b="1" dirty="0">
                <a:solidFill>
                  <a:schemeClr val="accent1"/>
                </a:solidFill>
              </a:rPr>
              <a:t>Luke </a:t>
            </a:r>
            <a:r>
              <a:rPr lang="en-US" b="1" dirty="0" smtClean="0">
                <a:solidFill>
                  <a:schemeClr val="accent1"/>
                </a:solidFill>
              </a:rPr>
              <a:t>9:3</a:t>
            </a:r>
            <a:r>
              <a:rPr lang="en-US" dirty="0" smtClean="0"/>
              <a:t>)</a:t>
            </a:r>
          </a:p>
          <a:p>
            <a:r>
              <a:rPr lang="en-US" dirty="0" smtClean="0"/>
              <a:t>How could they take even 1 tunic, if they </a:t>
            </a:r>
            <a:r>
              <a:rPr lang="en-US" i="1" dirty="0" smtClean="0"/>
              <a:t>“took nothing”</a:t>
            </a:r>
            <a:r>
              <a:rPr lang="en-US" dirty="0" smtClean="0"/>
              <a:t>?</a:t>
            </a:r>
          </a:p>
          <a:p>
            <a:r>
              <a:rPr lang="en-US" dirty="0" smtClean="0"/>
              <a:t>Obviously, they took </a:t>
            </a:r>
            <a:r>
              <a:rPr lang="en-US" b="1" i="1" dirty="0" smtClean="0"/>
              <a:t>something</a:t>
            </a:r>
            <a:r>
              <a:rPr lang="en-US" dirty="0" smtClean="0"/>
              <a:t> even though he said take </a:t>
            </a:r>
            <a:r>
              <a:rPr lang="en-US" b="1" i="1" dirty="0" smtClean="0"/>
              <a:t>nothing</a:t>
            </a:r>
            <a:r>
              <a:rPr lang="en-US" dirty="0" smtClean="0"/>
              <a:t>!</a:t>
            </a:r>
          </a:p>
          <a:p>
            <a:r>
              <a:rPr lang="en-US" dirty="0" smtClean="0"/>
              <a:t>Grammatically, </a:t>
            </a:r>
            <a:r>
              <a:rPr lang="en-US" i="1" dirty="0" smtClean="0"/>
              <a:t>“nothing”</a:t>
            </a:r>
            <a:r>
              <a:rPr lang="en-US" dirty="0" smtClean="0"/>
              <a:t> is defined by </a:t>
            </a:r>
            <a:r>
              <a:rPr lang="en-US" i="1" dirty="0" smtClean="0"/>
              <a:t>“staffs, bag, bread, money.”</a:t>
            </a:r>
            <a:endParaRPr lang="en-US" dirty="0" smtClean="0"/>
          </a:p>
          <a:p>
            <a:r>
              <a:rPr lang="en-US" b="1" dirty="0" smtClean="0"/>
              <a:t>Grammatically:</a:t>
            </a:r>
            <a:r>
              <a:rPr lang="en-US" dirty="0" smtClean="0"/>
              <a:t> Jesus condemned the type of oaths specifically illustrated, not all oaths any more than taking no clothes in </a:t>
            </a:r>
            <a:r>
              <a:rPr lang="en-US" b="1" dirty="0" smtClean="0">
                <a:solidFill>
                  <a:schemeClr val="accent1"/>
                </a:solidFill>
              </a:rPr>
              <a:t>Luke 9:3</a:t>
            </a:r>
            <a:r>
              <a:rPr lang="en-US" dirty="0" smtClean="0"/>
              <a:t>.</a:t>
            </a:r>
          </a:p>
        </p:txBody>
      </p:sp>
    </p:spTree>
    <p:extLst>
      <p:ext uri="{BB962C8B-B14F-4D97-AF65-F5344CB8AC3E}">
        <p14:creationId xmlns:p14="http://schemas.microsoft.com/office/powerpoint/2010/main" val="23232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Swearing – Conclusion</a:t>
            </a:r>
            <a:endParaRPr lang="en-US" dirty="0"/>
          </a:p>
        </p:txBody>
      </p:sp>
      <p:sp>
        <p:nvSpPr>
          <p:cNvPr id="3" name="Content Placeholder 2"/>
          <p:cNvSpPr>
            <a:spLocks noGrp="1"/>
          </p:cNvSpPr>
          <p:nvPr>
            <p:ph idx="1"/>
          </p:nvPr>
        </p:nvSpPr>
        <p:spPr/>
        <p:txBody>
          <a:bodyPr/>
          <a:lstStyle/>
          <a:p>
            <a:pPr>
              <a:lnSpc>
                <a:spcPct val="95000"/>
              </a:lnSpc>
            </a:pPr>
            <a:r>
              <a:rPr lang="en-US" dirty="0" smtClean="0"/>
              <a:t>Men swear when they otherwise will not be believed (</a:t>
            </a:r>
            <a:r>
              <a:rPr lang="en-US" b="1" dirty="0" smtClean="0">
                <a:solidFill>
                  <a:schemeClr val="accent1"/>
                </a:solidFill>
              </a:rPr>
              <a:t>Heb. 6:16</a:t>
            </a:r>
            <a:r>
              <a:rPr lang="en-US" dirty="0" smtClean="0"/>
              <a:t>).</a:t>
            </a:r>
          </a:p>
          <a:p>
            <a:pPr>
              <a:lnSpc>
                <a:spcPct val="95000"/>
              </a:lnSpc>
            </a:pPr>
            <a:r>
              <a:rPr lang="en-US" dirty="0" smtClean="0"/>
              <a:t>Contextually, </a:t>
            </a:r>
            <a:r>
              <a:rPr lang="en-US" b="1" dirty="0" smtClean="0">
                <a:solidFill>
                  <a:schemeClr val="accent1"/>
                </a:solidFill>
              </a:rPr>
              <a:t>Matthew 5:33-37 </a:t>
            </a:r>
            <a:r>
              <a:rPr lang="en-US" dirty="0" smtClean="0"/>
              <a:t>is open to hyperbolic interpretation.</a:t>
            </a:r>
          </a:p>
          <a:p>
            <a:pPr>
              <a:lnSpc>
                <a:spcPct val="95000"/>
              </a:lnSpc>
            </a:pPr>
            <a:r>
              <a:rPr lang="en-US" dirty="0" smtClean="0"/>
              <a:t>Contextually, Pharisees invented a 3</a:t>
            </a:r>
            <a:r>
              <a:rPr lang="en-US" baseline="30000" dirty="0" smtClean="0"/>
              <a:t>rd</a:t>
            </a:r>
            <a:r>
              <a:rPr lang="en-US" dirty="0" smtClean="0"/>
              <a:t> kind of swearing beside performed and perjured oaths to God, which needed correcting.</a:t>
            </a:r>
          </a:p>
          <a:p>
            <a:pPr>
              <a:lnSpc>
                <a:spcPct val="95000"/>
              </a:lnSpc>
            </a:pPr>
            <a:r>
              <a:rPr lang="en-US" dirty="0" smtClean="0"/>
              <a:t>Grammatically, </a:t>
            </a:r>
            <a:r>
              <a:rPr lang="en-US" b="1" dirty="0" smtClean="0">
                <a:solidFill>
                  <a:schemeClr val="accent1"/>
                </a:solidFill>
              </a:rPr>
              <a:t>Matthew 5:33-37</a:t>
            </a:r>
            <a:r>
              <a:rPr lang="en-US" dirty="0" smtClean="0">
                <a:solidFill>
                  <a:schemeClr val="accent1"/>
                </a:solidFill>
              </a:rPr>
              <a:t> </a:t>
            </a:r>
            <a:r>
              <a:rPr lang="en-US" dirty="0" smtClean="0"/>
              <a:t>condemns only the type of oaths specified, which are evasive oaths (supposedly) not based in God.</a:t>
            </a:r>
          </a:p>
          <a:p>
            <a:pPr>
              <a:lnSpc>
                <a:spcPct val="95000"/>
              </a:lnSpc>
            </a:pPr>
            <a:r>
              <a:rPr lang="en-US" dirty="0" smtClean="0"/>
              <a:t>By definition, Paul left us an inspired example of righteous oaths.</a:t>
            </a:r>
          </a:p>
          <a:p>
            <a:pPr>
              <a:lnSpc>
                <a:spcPct val="95000"/>
              </a:lnSpc>
            </a:pPr>
            <a:r>
              <a:rPr lang="en-US" b="1" dirty="0" smtClean="0"/>
              <a:t>Conclusion</a:t>
            </a:r>
            <a:r>
              <a:rPr lang="en-US" b="1" dirty="0"/>
              <a:t>:</a:t>
            </a:r>
            <a:r>
              <a:rPr lang="en-US" dirty="0"/>
              <a:t> Both failing to perform an oath to the Lord </a:t>
            </a:r>
            <a:r>
              <a:rPr lang="en-US" b="1" i="1" dirty="0"/>
              <a:t>and</a:t>
            </a:r>
            <a:r>
              <a:rPr lang="en-US" dirty="0"/>
              <a:t> swearing </a:t>
            </a:r>
            <a:r>
              <a:rPr lang="en-US" dirty="0" smtClean="0"/>
              <a:t>oaths by anyone or anything beside God are </a:t>
            </a:r>
            <a:r>
              <a:rPr lang="en-US" dirty="0"/>
              <a:t>forbidden. No </a:t>
            </a:r>
            <a:r>
              <a:rPr lang="en-US" dirty="0" smtClean="0"/>
              <a:t>exemptions for </a:t>
            </a:r>
            <a:r>
              <a:rPr lang="en-US" i="1" dirty="0" smtClean="0"/>
              <a:t>“crossed-fingers”</a:t>
            </a:r>
            <a:r>
              <a:rPr lang="en-US" dirty="0" smtClean="0"/>
              <a:t>, or similar variations!</a:t>
            </a:r>
            <a:endParaRPr lang="en-US" dirty="0"/>
          </a:p>
        </p:txBody>
      </p:sp>
    </p:spTree>
    <p:extLst>
      <p:ext uri="{BB962C8B-B14F-4D97-AF65-F5344CB8AC3E}">
        <p14:creationId xmlns:p14="http://schemas.microsoft.com/office/powerpoint/2010/main" val="14267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“Do not be rash - Better not to vow”</a:t>
            </a:r>
            <a:endParaRPr lang="en-US" i="1" dirty="0"/>
          </a:p>
        </p:txBody>
      </p:sp>
      <p:sp>
        <p:nvSpPr>
          <p:cNvPr id="3" name="Content Placeholder 2"/>
          <p:cNvSpPr>
            <a:spLocks noGrp="1"/>
          </p:cNvSpPr>
          <p:nvPr>
            <p:ph idx="1"/>
          </p:nvPr>
        </p:nvSpPr>
        <p:spPr/>
        <p:txBody>
          <a:bodyPr/>
          <a:lstStyle/>
          <a:p>
            <a:pPr marL="0" indent="0">
              <a:buNone/>
            </a:pPr>
            <a:r>
              <a:rPr lang="en-US" b="1" i="1" u="sng" dirty="0"/>
              <a:t>Do not be rash</a:t>
            </a:r>
            <a:r>
              <a:rPr lang="en-US" b="1" i="1" dirty="0"/>
              <a:t> with your mouth, And let not your heart utter anything hastily before God</a:t>
            </a:r>
            <a:r>
              <a:rPr lang="en-US" i="1" dirty="0"/>
              <a:t>. For God is in heaven, and you on earth; Therefore let your words be few</a:t>
            </a:r>
            <a:r>
              <a:rPr lang="en-US" i="1" dirty="0" smtClean="0"/>
              <a:t>.  For </a:t>
            </a:r>
            <a:r>
              <a:rPr lang="en-US" i="1" dirty="0"/>
              <a:t>a dream comes through much activity, And a </a:t>
            </a:r>
            <a:r>
              <a:rPr lang="en-US" i="1" dirty="0" smtClean="0"/>
              <a:t>fool’s </a:t>
            </a:r>
            <a:r>
              <a:rPr lang="en-US" i="1" dirty="0"/>
              <a:t>voice is known by his many words</a:t>
            </a:r>
            <a:r>
              <a:rPr lang="en-US" i="1" dirty="0" smtClean="0"/>
              <a:t>.  </a:t>
            </a:r>
            <a:r>
              <a:rPr lang="en-US" b="1" i="1" dirty="0" smtClean="0"/>
              <a:t>When </a:t>
            </a:r>
            <a:r>
              <a:rPr lang="en-US" b="1" i="1" dirty="0"/>
              <a:t>you make a vow to God, do not delay to pay it</a:t>
            </a:r>
            <a:r>
              <a:rPr lang="en-US" i="1" dirty="0"/>
              <a:t>; For He has no pleasure in fools. </a:t>
            </a:r>
            <a:r>
              <a:rPr lang="en-US" b="1" i="1" dirty="0"/>
              <a:t>Pay what you have </a:t>
            </a:r>
            <a:r>
              <a:rPr lang="en-US" b="1" i="1" dirty="0" smtClean="0"/>
              <a:t>vowed – </a:t>
            </a:r>
            <a:r>
              <a:rPr lang="en-US" b="1" i="1" u="sng" dirty="0" smtClean="0"/>
              <a:t>Better </a:t>
            </a:r>
            <a:r>
              <a:rPr lang="en-US" b="1" i="1" u="sng" dirty="0"/>
              <a:t>not to vow than to vow and not pay</a:t>
            </a:r>
            <a:r>
              <a:rPr lang="en-US" b="1" i="1" dirty="0" smtClean="0"/>
              <a:t>.</a:t>
            </a:r>
            <a:r>
              <a:rPr lang="en-US" i="1" dirty="0" smtClean="0"/>
              <a:t>  </a:t>
            </a:r>
            <a:r>
              <a:rPr lang="en-US" b="1" i="1" dirty="0" smtClean="0"/>
              <a:t>Do </a:t>
            </a:r>
            <a:r>
              <a:rPr lang="en-US" b="1" i="1" dirty="0"/>
              <a:t>not let your mouth cause your flesh to sin</a:t>
            </a:r>
            <a:r>
              <a:rPr lang="en-US" i="1" dirty="0"/>
              <a:t>, nor say before the messenger of God that it was an error. </a:t>
            </a:r>
            <a:r>
              <a:rPr lang="en-US" b="1" i="1" dirty="0"/>
              <a:t>Why should God be angry at your excuse and destroy the work of your hands?</a:t>
            </a:r>
            <a:r>
              <a:rPr lang="en-US" i="1" dirty="0"/>
              <a:t> </a:t>
            </a:r>
            <a:r>
              <a:rPr lang="en-US" dirty="0"/>
              <a:t>(</a:t>
            </a:r>
            <a:r>
              <a:rPr lang="en-US" b="1" dirty="0">
                <a:solidFill>
                  <a:schemeClr val="accent1"/>
                </a:solidFill>
              </a:rPr>
              <a:t>Ecclesiastes </a:t>
            </a:r>
            <a:r>
              <a:rPr lang="en-US" b="1" dirty="0" smtClean="0">
                <a:solidFill>
                  <a:schemeClr val="accent1"/>
                </a:solidFill>
              </a:rPr>
              <a:t>5:2-6</a:t>
            </a:r>
            <a:r>
              <a:rPr lang="en-US" dirty="0" smtClean="0"/>
              <a:t>)</a:t>
            </a:r>
          </a:p>
          <a:p>
            <a:r>
              <a:rPr lang="en-US" dirty="0" smtClean="0"/>
              <a:t>Although permitted, use rarely, if ever. Maybe if no option, like Paul.</a:t>
            </a:r>
            <a:endParaRPr lang="en-US" dirty="0"/>
          </a:p>
        </p:txBody>
      </p:sp>
    </p:spTree>
    <p:extLst>
      <p:ext uri="{BB962C8B-B14F-4D97-AF65-F5344CB8AC3E}">
        <p14:creationId xmlns:p14="http://schemas.microsoft.com/office/powerpoint/2010/main" val="9021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Apostolic Authority?</a:t>
            </a:r>
            <a:endParaRPr lang="en-US" dirty="0"/>
          </a:p>
        </p:txBody>
      </p:sp>
      <p:sp>
        <p:nvSpPr>
          <p:cNvPr id="3" name="Content Placeholder 2"/>
          <p:cNvSpPr>
            <a:spLocks noGrp="1"/>
          </p:cNvSpPr>
          <p:nvPr>
            <p:ph idx="1"/>
          </p:nvPr>
        </p:nvSpPr>
        <p:spPr/>
        <p:txBody>
          <a:bodyPr/>
          <a:lstStyle/>
          <a:p>
            <a:pPr marL="0" indent="0">
              <a:spcBef>
                <a:spcPts val="200"/>
              </a:spcBef>
              <a:buNone/>
            </a:pPr>
            <a:r>
              <a:rPr lang="en-US" b="1" i="1" dirty="0" smtClean="0"/>
              <a:t>Not </a:t>
            </a:r>
            <a:r>
              <a:rPr lang="en-US" b="1" i="1" dirty="0"/>
              <a:t>that we have dominion over your faith</a:t>
            </a:r>
            <a:r>
              <a:rPr lang="en-US" i="1" dirty="0"/>
              <a:t>, but are </a:t>
            </a:r>
            <a:r>
              <a:rPr lang="en-US" b="1" i="1" dirty="0"/>
              <a:t>fellow workers</a:t>
            </a:r>
            <a:r>
              <a:rPr lang="en-US" i="1" dirty="0"/>
              <a:t> for your joy; </a:t>
            </a:r>
            <a:r>
              <a:rPr lang="en-US" b="1" i="1" dirty="0"/>
              <a:t>for by faith you stand</a:t>
            </a:r>
            <a:r>
              <a:rPr lang="en-US" i="1" dirty="0"/>
              <a:t>. </a:t>
            </a:r>
            <a:r>
              <a:rPr lang="en-US" dirty="0" smtClean="0"/>
              <a:t>(</a:t>
            </a:r>
            <a:r>
              <a:rPr lang="en-US" b="1" dirty="0" smtClean="0">
                <a:solidFill>
                  <a:schemeClr val="accent1"/>
                </a:solidFill>
              </a:rPr>
              <a:t>1:24</a:t>
            </a:r>
            <a:r>
              <a:rPr lang="en-US" dirty="0" smtClean="0"/>
              <a:t>)</a:t>
            </a:r>
          </a:p>
          <a:p>
            <a:pPr marL="231775" indent="-231775">
              <a:spcBef>
                <a:spcPts val="200"/>
              </a:spcBef>
              <a:buFont typeface="+mj-lt"/>
              <a:buAutoNum type="arabicPeriod" startAt="5"/>
            </a:pPr>
            <a:r>
              <a:rPr lang="en-US" dirty="0" smtClean="0"/>
              <a:t>What </a:t>
            </a:r>
            <a:r>
              <a:rPr lang="en-US" dirty="0"/>
              <a:t>kind of </a:t>
            </a:r>
            <a:r>
              <a:rPr lang="en-US" i="1" dirty="0"/>
              <a:t>“dominion”</a:t>
            </a:r>
            <a:r>
              <a:rPr lang="en-US" dirty="0"/>
              <a:t> did Paul </a:t>
            </a:r>
            <a:r>
              <a:rPr lang="en-US" b="1" i="1" dirty="0"/>
              <a:t>not</a:t>
            </a:r>
            <a:r>
              <a:rPr lang="en-US" dirty="0"/>
              <a:t> have over the Corinthians?   What kind of rule might he have possessed over them, but was cautious to exercise</a:t>
            </a:r>
            <a:r>
              <a:rPr lang="en-US" dirty="0" smtClean="0"/>
              <a:t>?</a:t>
            </a:r>
          </a:p>
          <a:p>
            <a:pPr>
              <a:spcBef>
                <a:spcPts val="200"/>
              </a:spcBef>
            </a:pPr>
            <a:r>
              <a:rPr lang="en-US" dirty="0" smtClean="0"/>
              <a:t>Paul had previously demonstrated apostolic authority (</a:t>
            </a:r>
            <a:r>
              <a:rPr lang="en-US" b="1" dirty="0" smtClean="0">
                <a:solidFill>
                  <a:schemeClr val="accent1"/>
                </a:solidFill>
              </a:rPr>
              <a:t>I Cor. 5:4</a:t>
            </a:r>
            <a:r>
              <a:rPr lang="en-US" dirty="0" smtClean="0"/>
              <a:t>).</a:t>
            </a:r>
          </a:p>
          <a:p>
            <a:pPr>
              <a:spcBef>
                <a:spcPts val="200"/>
              </a:spcBef>
            </a:pPr>
            <a:r>
              <a:rPr lang="en-US" dirty="0" smtClean="0"/>
              <a:t>He will warn, </a:t>
            </a:r>
            <a:r>
              <a:rPr lang="en-US" i="1" dirty="0" smtClean="0"/>
              <a:t>“if I come again, I will not spare” </a:t>
            </a:r>
            <a:r>
              <a:rPr lang="en-US" dirty="0" smtClean="0"/>
              <a:t>(</a:t>
            </a:r>
            <a:r>
              <a:rPr lang="en-US" b="1" dirty="0" smtClean="0">
                <a:solidFill>
                  <a:schemeClr val="accent1"/>
                </a:solidFill>
              </a:rPr>
              <a:t>II Cor. 13:2</a:t>
            </a:r>
            <a:r>
              <a:rPr lang="en-US" dirty="0" smtClean="0"/>
              <a:t>).</a:t>
            </a:r>
          </a:p>
        </p:txBody>
      </p:sp>
    </p:spTree>
    <p:extLst>
      <p:ext uri="{BB962C8B-B14F-4D97-AF65-F5344CB8AC3E}">
        <p14:creationId xmlns:p14="http://schemas.microsoft.com/office/powerpoint/2010/main" val="15645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Appealing Where Possible</a:t>
            </a:r>
            <a:endParaRPr lang="en-US" dirty="0"/>
          </a:p>
        </p:txBody>
      </p:sp>
      <p:sp>
        <p:nvSpPr>
          <p:cNvPr id="3" name="Content Placeholder 2"/>
          <p:cNvSpPr>
            <a:spLocks noGrp="1"/>
          </p:cNvSpPr>
          <p:nvPr>
            <p:ph idx="1"/>
          </p:nvPr>
        </p:nvSpPr>
        <p:spPr/>
        <p:txBody>
          <a:bodyPr/>
          <a:lstStyle/>
          <a:p>
            <a:pPr marL="0" indent="0">
              <a:buNone/>
            </a:pPr>
            <a:r>
              <a:rPr lang="en-US" i="1" dirty="0"/>
              <a:t>Therefore, </a:t>
            </a:r>
            <a:r>
              <a:rPr lang="en-US" b="1" i="1" dirty="0"/>
              <a:t>though I might be very </a:t>
            </a:r>
            <a:r>
              <a:rPr lang="en-US" b="1" i="1" u="sng" dirty="0"/>
              <a:t>bold in Christ to command</a:t>
            </a:r>
            <a:r>
              <a:rPr lang="en-US" b="1" i="1" dirty="0"/>
              <a:t> you what is fitting</a:t>
            </a:r>
            <a:r>
              <a:rPr lang="en-US" b="1" i="1" dirty="0" smtClean="0"/>
              <a:t>, yet </a:t>
            </a:r>
            <a:r>
              <a:rPr lang="en-US" b="1" i="1" dirty="0"/>
              <a:t>for love's sake I </a:t>
            </a:r>
            <a:r>
              <a:rPr lang="en-US" b="1" i="1" u="sng" dirty="0"/>
              <a:t>rather appeal</a:t>
            </a:r>
            <a:r>
              <a:rPr lang="en-US" b="1" i="1" dirty="0"/>
              <a:t> to </a:t>
            </a:r>
            <a:r>
              <a:rPr lang="en-US" b="1" i="1" dirty="0" smtClean="0"/>
              <a:t>you </a:t>
            </a:r>
            <a:r>
              <a:rPr lang="en-US" i="1" dirty="0"/>
              <a:t>–</a:t>
            </a:r>
            <a:r>
              <a:rPr lang="en-US" i="1" dirty="0" smtClean="0"/>
              <a:t> </a:t>
            </a:r>
            <a:r>
              <a:rPr lang="en-US" i="1" dirty="0"/>
              <a:t>being such a one as Paul, the aged, and now also a prisoner of Jesus </a:t>
            </a:r>
            <a:r>
              <a:rPr lang="en-US" i="1" dirty="0" smtClean="0"/>
              <a:t>Christ – </a:t>
            </a:r>
            <a:r>
              <a:rPr lang="en-US" b="1" i="1" dirty="0" smtClean="0"/>
              <a:t>I </a:t>
            </a:r>
            <a:r>
              <a:rPr lang="en-US" b="1" i="1" dirty="0"/>
              <a:t>appeal to you</a:t>
            </a:r>
            <a:r>
              <a:rPr lang="en-US" i="1" dirty="0"/>
              <a:t> for my son </a:t>
            </a:r>
            <a:r>
              <a:rPr lang="en-US" i="1" dirty="0" err="1"/>
              <a:t>Onesimus</a:t>
            </a:r>
            <a:r>
              <a:rPr lang="en-US" i="1" dirty="0"/>
              <a:t>, whom I have begotten while in my chains</a:t>
            </a:r>
            <a:r>
              <a:rPr lang="en-US" i="1" dirty="0" smtClean="0"/>
              <a:t>, who </a:t>
            </a:r>
            <a:r>
              <a:rPr lang="en-US" i="1" dirty="0"/>
              <a:t>once was unprofitable to you, but now is profitable to you and to me</a:t>
            </a:r>
            <a:r>
              <a:rPr lang="en-US" i="1" dirty="0" smtClean="0"/>
              <a:t>.  I </a:t>
            </a:r>
            <a:r>
              <a:rPr lang="en-US" i="1" dirty="0"/>
              <a:t>am sending him back. You therefore receive him, that is, my own heart</a:t>
            </a:r>
            <a:r>
              <a:rPr lang="en-US" i="1" dirty="0" smtClean="0"/>
              <a:t>, whom </a:t>
            </a:r>
            <a:r>
              <a:rPr lang="en-US" b="1" i="1" dirty="0"/>
              <a:t>I wished to keep with me</a:t>
            </a:r>
            <a:r>
              <a:rPr lang="en-US" i="1" dirty="0"/>
              <a:t>, that on </a:t>
            </a:r>
            <a:r>
              <a:rPr lang="en-US" b="1" i="1" dirty="0"/>
              <a:t>your behalf he might minister to me</a:t>
            </a:r>
            <a:r>
              <a:rPr lang="en-US" i="1" dirty="0"/>
              <a:t> in my chains for the gospel</a:t>
            </a:r>
            <a:r>
              <a:rPr lang="en-US" i="1" dirty="0" smtClean="0"/>
              <a:t>. </a:t>
            </a:r>
            <a:r>
              <a:rPr lang="en-US" b="1" i="1" dirty="0" smtClean="0"/>
              <a:t>But </a:t>
            </a:r>
            <a:r>
              <a:rPr lang="en-US" b="1" i="1" u="sng" dirty="0"/>
              <a:t>without your consent</a:t>
            </a:r>
            <a:r>
              <a:rPr lang="en-US" b="1" i="1" dirty="0"/>
              <a:t> I wanted to do nothing</a:t>
            </a:r>
            <a:r>
              <a:rPr lang="en-US" i="1" dirty="0"/>
              <a:t>, that your good deed </a:t>
            </a:r>
            <a:r>
              <a:rPr lang="en-US" b="1" i="1" dirty="0"/>
              <a:t>might </a:t>
            </a:r>
            <a:r>
              <a:rPr lang="en-US" b="1" i="1" u="sng" dirty="0"/>
              <a:t>not</a:t>
            </a:r>
            <a:r>
              <a:rPr lang="en-US" b="1" i="1" dirty="0"/>
              <a:t> be by </a:t>
            </a:r>
            <a:r>
              <a:rPr lang="en-US" b="1" i="1" u="sng" dirty="0"/>
              <a:t>compulsion</a:t>
            </a:r>
            <a:r>
              <a:rPr lang="en-US" b="1" i="1" dirty="0"/>
              <a:t>, as it were, </a:t>
            </a:r>
            <a:r>
              <a:rPr lang="en-US" b="1" i="1" u="sng" dirty="0"/>
              <a:t>but voluntary</a:t>
            </a:r>
            <a:r>
              <a:rPr lang="en-US" b="1" i="1" dirty="0"/>
              <a:t>. </a:t>
            </a:r>
            <a:r>
              <a:rPr lang="en-US" dirty="0"/>
              <a:t>(</a:t>
            </a:r>
            <a:r>
              <a:rPr lang="en-US" b="1" dirty="0">
                <a:solidFill>
                  <a:schemeClr val="accent1"/>
                </a:solidFill>
              </a:rPr>
              <a:t>Philemon </a:t>
            </a:r>
            <a:r>
              <a:rPr lang="en-US" b="1" dirty="0" smtClean="0">
                <a:solidFill>
                  <a:schemeClr val="accent1"/>
                </a:solidFill>
              </a:rPr>
              <a:t>8-14</a:t>
            </a:r>
            <a:r>
              <a:rPr lang="en-US" dirty="0" smtClean="0"/>
              <a:t>)</a:t>
            </a:r>
            <a:endParaRPr lang="en-US" dirty="0"/>
          </a:p>
        </p:txBody>
      </p:sp>
    </p:spTree>
    <p:extLst>
      <p:ext uri="{BB962C8B-B14F-4D97-AF65-F5344CB8AC3E}">
        <p14:creationId xmlns:p14="http://schemas.microsoft.com/office/powerpoint/2010/main" val="31249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Apostolic Wisdom!</a:t>
            </a:r>
            <a:endParaRPr lang="en-US" dirty="0"/>
          </a:p>
        </p:txBody>
      </p:sp>
      <p:sp>
        <p:nvSpPr>
          <p:cNvPr id="3" name="Content Placeholder 2"/>
          <p:cNvSpPr>
            <a:spLocks noGrp="1"/>
          </p:cNvSpPr>
          <p:nvPr>
            <p:ph idx="1"/>
          </p:nvPr>
        </p:nvSpPr>
        <p:spPr/>
        <p:txBody>
          <a:bodyPr/>
          <a:lstStyle/>
          <a:p>
            <a:pPr marL="0" indent="0">
              <a:spcBef>
                <a:spcPts val="200"/>
              </a:spcBef>
              <a:buNone/>
            </a:pPr>
            <a:r>
              <a:rPr lang="en-US" b="1" i="1" dirty="0" smtClean="0"/>
              <a:t>Not </a:t>
            </a:r>
            <a:r>
              <a:rPr lang="en-US" b="1" i="1" dirty="0"/>
              <a:t>that we have dominion over your faith</a:t>
            </a:r>
            <a:r>
              <a:rPr lang="en-US" i="1" dirty="0"/>
              <a:t>, but are </a:t>
            </a:r>
            <a:r>
              <a:rPr lang="en-US" b="1" i="1" dirty="0"/>
              <a:t>fellow workers</a:t>
            </a:r>
            <a:r>
              <a:rPr lang="en-US" i="1" dirty="0"/>
              <a:t> for your joy; </a:t>
            </a:r>
            <a:r>
              <a:rPr lang="en-US" b="1" i="1" dirty="0"/>
              <a:t>for </a:t>
            </a:r>
            <a:r>
              <a:rPr lang="en-US" b="1" i="1" u="sng" dirty="0"/>
              <a:t>by faith you stand</a:t>
            </a:r>
            <a:r>
              <a:rPr lang="en-US" i="1" dirty="0"/>
              <a:t>. </a:t>
            </a:r>
            <a:r>
              <a:rPr lang="en-US" dirty="0" smtClean="0"/>
              <a:t>(</a:t>
            </a:r>
            <a:r>
              <a:rPr lang="en-US" b="1" dirty="0" smtClean="0">
                <a:solidFill>
                  <a:schemeClr val="accent1"/>
                </a:solidFill>
              </a:rPr>
              <a:t>1:24</a:t>
            </a:r>
            <a:r>
              <a:rPr lang="en-US" dirty="0" smtClean="0"/>
              <a:t>)</a:t>
            </a:r>
          </a:p>
          <a:p>
            <a:pPr marL="231775" indent="-231775">
              <a:spcBef>
                <a:spcPts val="200"/>
              </a:spcBef>
              <a:buFont typeface="+mj-lt"/>
              <a:buAutoNum type="arabicPeriod" startAt="5"/>
            </a:pPr>
            <a:r>
              <a:rPr lang="en-US" dirty="0" smtClean="0"/>
              <a:t>What </a:t>
            </a:r>
            <a:r>
              <a:rPr lang="en-US" dirty="0"/>
              <a:t>kind of </a:t>
            </a:r>
            <a:r>
              <a:rPr lang="en-US" i="1" dirty="0"/>
              <a:t>“dominion”</a:t>
            </a:r>
            <a:r>
              <a:rPr lang="en-US" dirty="0"/>
              <a:t> did Paul </a:t>
            </a:r>
            <a:r>
              <a:rPr lang="en-US" b="1" i="1" dirty="0"/>
              <a:t>not</a:t>
            </a:r>
            <a:r>
              <a:rPr lang="en-US" dirty="0"/>
              <a:t> have over the Corinthians?   What kind of rule might he have possessed over them, but was cautious to exercise</a:t>
            </a:r>
            <a:r>
              <a:rPr lang="en-US" dirty="0" smtClean="0"/>
              <a:t>?</a:t>
            </a:r>
          </a:p>
          <a:p>
            <a:pPr>
              <a:spcBef>
                <a:spcPts val="200"/>
              </a:spcBef>
            </a:pPr>
            <a:r>
              <a:rPr lang="en-US" dirty="0" smtClean="0"/>
              <a:t>Paul had previously demonstrated apostolic authority (</a:t>
            </a:r>
            <a:r>
              <a:rPr lang="en-US" b="1" dirty="0" smtClean="0">
                <a:solidFill>
                  <a:schemeClr val="accent1"/>
                </a:solidFill>
              </a:rPr>
              <a:t>I Cor. 5:4</a:t>
            </a:r>
            <a:r>
              <a:rPr lang="en-US" dirty="0" smtClean="0"/>
              <a:t>).</a:t>
            </a:r>
          </a:p>
          <a:p>
            <a:pPr>
              <a:spcBef>
                <a:spcPts val="200"/>
              </a:spcBef>
            </a:pPr>
            <a:r>
              <a:rPr lang="en-US" dirty="0" smtClean="0"/>
              <a:t>He will warn, </a:t>
            </a:r>
            <a:r>
              <a:rPr lang="en-US" i="1" dirty="0" smtClean="0"/>
              <a:t>“if I come again, I will not spare” </a:t>
            </a:r>
            <a:r>
              <a:rPr lang="en-US" dirty="0" smtClean="0"/>
              <a:t>(</a:t>
            </a:r>
            <a:r>
              <a:rPr lang="en-US" b="1" dirty="0" smtClean="0">
                <a:solidFill>
                  <a:schemeClr val="accent1"/>
                </a:solidFill>
              </a:rPr>
              <a:t>II Cor. 13:2</a:t>
            </a:r>
            <a:r>
              <a:rPr lang="en-US" dirty="0" smtClean="0"/>
              <a:t>).</a:t>
            </a:r>
          </a:p>
          <a:p>
            <a:pPr>
              <a:spcBef>
                <a:spcPts val="200"/>
              </a:spcBef>
            </a:pPr>
            <a:r>
              <a:rPr lang="en-US" dirty="0" smtClean="0"/>
              <a:t>Paul could command, but sought </a:t>
            </a:r>
            <a:r>
              <a:rPr lang="en-US" i="1" dirty="0" smtClean="0"/>
              <a:t>“volunteers”</a:t>
            </a:r>
            <a:r>
              <a:rPr lang="en-US" dirty="0" smtClean="0"/>
              <a:t> (</a:t>
            </a:r>
            <a:r>
              <a:rPr lang="en-US" b="1" dirty="0" smtClean="0">
                <a:solidFill>
                  <a:schemeClr val="accent1"/>
                </a:solidFill>
              </a:rPr>
              <a:t>Philemon 8-14</a:t>
            </a:r>
            <a:r>
              <a:rPr lang="en-US" dirty="0" smtClean="0"/>
              <a:t>).</a:t>
            </a:r>
          </a:p>
          <a:p>
            <a:pPr>
              <a:spcBef>
                <a:spcPts val="200"/>
              </a:spcBef>
            </a:pPr>
            <a:r>
              <a:rPr lang="en-US" dirty="0" smtClean="0"/>
              <a:t>Similar to parents, who seek to teach children to stand on their own.</a:t>
            </a:r>
          </a:p>
          <a:p>
            <a:pPr>
              <a:spcBef>
                <a:spcPts val="200"/>
              </a:spcBef>
            </a:pPr>
            <a:r>
              <a:rPr lang="en-US" dirty="0" smtClean="0"/>
              <a:t>Similar to husband’s authority over wife (</a:t>
            </a:r>
            <a:r>
              <a:rPr lang="en-US" b="1" dirty="0" smtClean="0">
                <a:solidFill>
                  <a:schemeClr val="accent1"/>
                </a:solidFill>
              </a:rPr>
              <a:t>I Pt. 3:5-6; Hos. 2:13-16</a:t>
            </a:r>
            <a:r>
              <a:rPr lang="en-US" dirty="0" smtClean="0"/>
              <a:t>).</a:t>
            </a:r>
            <a:endParaRPr lang="en-US" dirty="0"/>
          </a:p>
        </p:txBody>
      </p:sp>
    </p:spTree>
    <p:extLst>
      <p:ext uri="{BB962C8B-B14F-4D97-AF65-F5344CB8AC3E}">
        <p14:creationId xmlns:p14="http://schemas.microsoft.com/office/powerpoint/2010/main" val="287202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Interdependent Joy</a:t>
            </a:r>
            <a:endParaRPr lang="en-US" dirty="0"/>
          </a:p>
        </p:txBody>
      </p:sp>
      <p:sp>
        <p:nvSpPr>
          <p:cNvPr id="3" name="Content Placeholder 2"/>
          <p:cNvSpPr>
            <a:spLocks noGrp="1"/>
          </p:cNvSpPr>
          <p:nvPr>
            <p:ph idx="1"/>
          </p:nvPr>
        </p:nvSpPr>
        <p:spPr/>
        <p:txBody>
          <a:bodyPr/>
          <a:lstStyle/>
          <a:p>
            <a:pPr marL="231775" indent="-231775">
              <a:lnSpc>
                <a:spcPct val="90000"/>
              </a:lnSpc>
              <a:spcBef>
                <a:spcPts val="0"/>
              </a:spcBef>
              <a:buFont typeface="+mj-lt"/>
              <a:buAutoNum type="arabicPeriod" startAt="6"/>
            </a:pPr>
            <a:r>
              <a:rPr lang="en-US" dirty="0"/>
              <a:t>What was the primary motivation for Paul’s delay in visiting them, contrary to his previous plans</a:t>
            </a:r>
            <a:r>
              <a:rPr lang="en-US" dirty="0" smtClean="0"/>
              <a:t>?</a:t>
            </a:r>
          </a:p>
          <a:p>
            <a:pPr marL="0" indent="0">
              <a:lnSpc>
                <a:spcPct val="90000"/>
              </a:lnSpc>
              <a:spcBef>
                <a:spcPts val="0"/>
              </a:spcBef>
              <a:buNone/>
            </a:pPr>
            <a:r>
              <a:rPr lang="en-US" i="1" dirty="0" smtClean="0"/>
              <a:t>… </a:t>
            </a:r>
            <a:r>
              <a:rPr lang="en-US" b="1" i="1" u="sng" dirty="0" smtClean="0"/>
              <a:t>to spare you</a:t>
            </a:r>
            <a:r>
              <a:rPr lang="en-US" b="1" i="1" dirty="0" smtClean="0"/>
              <a:t> I came no more to Corinth</a:t>
            </a:r>
            <a:r>
              <a:rPr lang="en-US" i="1" dirty="0" smtClean="0"/>
              <a:t>. … </a:t>
            </a:r>
            <a:r>
              <a:rPr lang="en-US" b="1" i="1" dirty="0" smtClean="0"/>
              <a:t>But I determined this within myself, that </a:t>
            </a:r>
            <a:r>
              <a:rPr lang="en-US" b="1" i="1" u="sng" dirty="0" smtClean="0"/>
              <a:t>I would not come again to you in sorrow</a:t>
            </a:r>
            <a:r>
              <a:rPr lang="en-US" i="1" dirty="0"/>
              <a:t>.  For if I make you sorrowful, </a:t>
            </a:r>
            <a:r>
              <a:rPr lang="en-US" i="1" dirty="0" smtClean="0"/>
              <a:t>then </a:t>
            </a:r>
            <a:r>
              <a:rPr lang="en-US" i="1" dirty="0"/>
              <a:t>who is he who makes me glad but the one who is made sorrowful by me</a:t>
            </a:r>
            <a:r>
              <a:rPr lang="en-US" i="1" dirty="0" smtClean="0"/>
              <a:t>? </a:t>
            </a:r>
            <a:r>
              <a:rPr lang="en-US" i="1" dirty="0"/>
              <a:t>And </a:t>
            </a:r>
            <a:r>
              <a:rPr lang="en-US" b="1" i="1" dirty="0"/>
              <a:t>I wrote this very thing to you, lest</a:t>
            </a:r>
            <a:r>
              <a:rPr lang="en-US" i="1" dirty="0"/>
              <a:t>, when I came, I should have sorrow over those from whom I ought to have joy, having confidence in you all that </a:t>
            </a:r>
            <a:r>
              <a:rPr lang="en-US" b="1" i="1" u="sng" dirty="0"/>
              <a:t>my joy is the joy of you all</a:t>
            </a:r>
            <a:r>
              <a:rPr lang="en-US" i="1" dirty="0"/>
              <a:t>. </a:t>
            </a:r>
            <a:r>
              <a:rPr lang="en-US" dirty="0" smtClean="0"/>
              <a:t>(</a:t>
            </a:r>
            <a:r>
              <a:rPr lang="en-US" b="1" dirty="0" smtClean="0">
                <a:solidFill>
                  <a:schemeClr val="accent1"/>
                </a:solidFill>
              </a:rPr>
              <a:t>1:23-2:3</a:t>
            </a:r>
            <a:r>
              <a:rPr lang="en-US" dirty="0" smtClean="0"/>
              <a:t>)</a:t>
            </a:r>
          </a:p>
          <a:p>
            <a:pPr>
              <a:lnSpc>
                <a:spcPct val="90000"/>
              </a:lnSpc>
              <a:spcBef>
                <a:spcPts val="0"/>
              </a:spcBef>
            </a:pPr>
            <a:r>
              <a:rPr lang="en-US" dirty="0" smtClean="0"/>
              <a:t>Both Corinthians </a:t>
            </a:r>
            <a:r>
              <a:rPr lang="en-US" b="1" i="1" dirty="0" smtClean="0"/>
              <a:t>and</a:t>
            </a:r>
            <a:r>
              <a:rPr lang="en-US" dirty="0" smtClean="0"/>
              <a:t> Paul would suffer from </a:t>
            </a:r>
            <a:r>
              <a:rPr lang="en-US" b="1" i="1" dirty="0" smtClean="0"/>
              <a:t>another</a:t>
            </a:r>
            <a:r>
              <a:rPr lang="en-US" dirty="0" smtClean="0"/>
              <a:t> sorrowful trip.</a:t>
            </a:r>
          </a:p>
          <a:p>
            <a:pPr>
              <a:lnSpc>
                <a:spcPct val="90000"/>
              </a:lnSpc>
              <a:spcBef>
                <a:spcPts val="0"/>
              </a:spcBef>
            </a:pPr>
            <a:r>
              <a:rPr lang="en-US" dirty="0" smtClean="0"/>
              <a:t>They both depended upon each other and needed each other for joy.</a:t>
            </a:r>
          </a:p>
          <a:p>
            <a:pPr>
              <a:lnSpc>
                <a:spcPct val="90000"/>
              </a:lnSpc>
              <a:spcBef>
                <a:spcPts val="0"/>
              </a:spcBef>
            </a:pPr>
            <a:r>
              <a:rPr lang="en-US" dirty="0" smtClean="0"/>
              <a:t>Showed his love for them and would rekindle their respect for him, while also defending his reason for delay.</a:t>
            </a:r>
            <a:endParaRPr lang="en-US" dirty="0"/>
          </a:p>
        </p:txBody>
      </p:sp>
    </p:spTree>
    <p:extLst>
      <p:ext uri="{BB962C8B-B14F-4D97-AF65-F5344CB8AC3E}">
        <p14:creationId xmlns:p14="http://schemas.microsoft.com/office/powerpoint/2010/main" val="1473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in Godly </a:t>
            </a:r>
            <a:r>
              <a:rPr lang="en-US" dirty="0"/>
              <a:t>Discretion</a:t>
            </a:r>
          </a:p>
        </p:txBody>
      </p:sp>
      <p:sp>
        <p:nvSpPr>
          <p:cNvPr id="3" name="Content Placeholder 2"/>
          <p:cNvSpPr>
            <a:spLocks noGrp="1"/>
          </p:cNvSpPr>
          <p:nvPr>
            <p:ph idx="1"/>
          </p:nvPr>
        </p:nvSpPr>
        <p:spPr/>
        <p:txBody>
          <a:bodyPr/>
          <a:lstStyle/>
          <a:p>
            <a:pPr marL="231775" indent="-231775">
              <a:buFont typeface="+mj-lt"/>
              <a:buAutoNum type="arabicPeriod" startAt="7"/>
            </a:pPr>
            <a:r>
              <a:rPr lang="en-US" dirty="0"/>
              <a:t>Was Paul simply avoiding or putting off a difficult trip?  How had the delay served his purpose?</a:t>
            </a:r>
            <a:endParaRPr lang="en-US" dirty="0" smtClean="0"/>
          </a:p>
          <a:p>
            <a:r>
              <a:rPr lang="en-US" dirty="0" smtClean="0"/>
              <a:t>No!  Although difficult for him, primarily for their benefit (</a:t>
            </a:r>
            <a:r>
              <a:rPr lang="en-US" b="1" dirty="0" smtClean="0">
                <a:solidFill>
                  <a:schemeClr val="accent1"/>
                </a:solidFill>
              </a:rPr>
              <a:t>1:23-2:3</a:t>
            </a:r>
            <a:r>
              <a:rPr lang="en-US" dirty="0" smtClean="0"/>
              <a:t>).</a:t>
            </a:r>
          </a:p>
          <a:p>
            <a:r>
              <a:rPr lang="en-US" dirty="0" smtClean="0"/>
              <a:t>If looking for easy way, would have ceased writing and visiting them.</a:t>
            </a:r>
          </a:p>
          <a:p>
            <a:r>
              <a:rPr lang="en-US" dirty="0"/>
              <a:t>Why did Paul not immediately visit the Corinthians and </a:t>
            </a:r>
            <a:r>
              <a:rPr lang="en-US" b="1" i="1" dirty="0"/>
              <a:t>crush</a:t>
            </a:r>
            <a:r>
              <a:rPr lang="en-US" dirty="0"/>
              <a:t> them</a:t>
            </a:r>
            <a:r>
              <a:rPr lang="en-US" dirty="0" smtClean="0"/>
              <a:t>?</a:t>
            </a:r>
          </a:p>
          <a:p>
            <a:pPr marL="0" indent="0">
              <a:buNone/>
            </a:pPr>
            <a:r>
              <a:rPr lang="en-US" i="1" dirty="0"/>
              <a:t>Now we exhort you, brethren, </a:t>
            </a:r>
            <a:r>
              <a:rPr lang="en-US" b="1" i="1" baseline="30000" dirty="0" smtClean="0">
                <a:solidFill>
                  <a:schemeClr val="accent1"/>
                </a:solidFill>
              </a:rPr>
              <a:t>1</a:t>
            </a:r>
            <a:r>
              <a:rPr lang="en-US" b="1" i="1" dirty="0" smtClean="0"/>
              <a:t>warn</a:t>
            </a:r>
            <a:r>
              <a:rPr lang="en-US" i="1" dirty="0" smtClean="0"/>
              <a:t> </a:t>
            </a:r>
            <a:r>
              <a:rPr lang="en-US" i="1" dirty="0"/>
              <a:t>those who are </a:t>
            </a:r>
            <a:r>
              <a:rPr lang="en-US" b="1" i="1" dirty="0" smtClean="0"/>
              <a:t>unruly</a:t>
            </a:r>
            <a:r>
              <a:rPr lang="en-US" i="1" dirty="0"/>
              <a:t>, </a:t>
            </a:r>
            <a:r>
              <a:rPr lang="en-US" b="1" i="1" baseline="30000" dirty="0">
                <a:solidFill>
                  <a:schemeClr val="accent1"/>
                </a:solidFill>
              </a:rPr>
              <a:t>2</a:t>
            </a:r>
            <a:r>
              <a:rPr lang="en-US" b="1" i="1" dirty="0" smtClean="0"/>
              <a:t>comfort</a:t>
            </a:r>
            <a:r>
              <a:rPr lang="en-US" i="1" dirty="0" smtClean="0"/>
              <a:t> </a:t>
            </a:r>
            <a:r>
              <a:rPr lang="en-US" i="1" dirty="0"/>
              <a:t>the </a:t>
            </a:r>
            <a:r>
              <a:rPr lang="en-US" b="1" i="1" dirty="0"/>
              <a:t>fainthearted</a:t>
            </a:r>
            <a:r>
              <a:rPr lang="en-US" i="1" dirty="0"/>
              <a:t>, </a:t>
            </a:r>
            <a:r>
              <a:rPr lang="en-US" b="1" i="1" baseline="30000" dirty="0">
                <a:solidFill>
                  <a:schemeClr val="accent1"/>
                </a:solidFill>
              </a:rPr>
              <a:t>3</a:t>
            </a:r>
            <a:r>
              <a:rPr lang="en-US" b="1" i="1" dirty="0" smtClean="0"/>
              <a:t>uphold</a:t>
            </a:r>
            <a:r>
              <a:rPr lang="en-US" i="1" dirty="0" smtClean="0"/>
              <a:t> </a:t>
            </a:r>
            <a:r>
              <a:rPr lang="en-US" i="1" dirty="0"/>
              <a:t>the </a:t>
            </a:r>
            <a:r>
              <a:rPr lang="en-US" b="1" i="1" dirty="0"/>
              <a:t>weak</a:t>
            </a:r>
            <a:r>
              <a:rPr lang="en-US" i="1" dirty="0"/>
              <a:t>, be </a:t>
            </a:r>
            <a:r>
              <a:rPr lang="en-US" b="1" i="1" u="sng" dirty="0" smtClean="0"/>
              <a:t>patient </a:t>
            </a:r>
            <a:r>
              <a:rPr lang="en-US" b="1" i="1" u="sng" dirty="0"/>
              <a:t>with all</a:t>
            </a:r>
            <a:r>
              <a:rPr lang="en-US" i="1" dirty="0"/>
              <a:t>. </a:t>
            </a:r>
            <a:r>
              <a:rPr lang="en-US" dirty="0"/>
              <a:t>(</a:t>
            </a:r>
            <a:r>
              <a:rPr lang="en-US" b="1" dirty="0">
                <a:solidFill>
                  <a:schemeClr val="accent1"/>
                </a:solidFill>
              </a:rPr>
              <a:t>I </a:t>
            </a:r>
            <a:r>
              <a:rPr lang="en-US" b="1" dirty="0" smtClean="0">
                <a:solidFill>
                  <a:schemeClr val="accent1"/>
                </a:solidFill>
              </a:rPr>
              <a:t>The. 5:14</a:t>
            </a:r>
            <a:r>
              <a:rPr lang="en-US" dirty="0" smtClean="0"/>
              <a:t>)</a:t>
            </a:r>
          </a:p>
          <a:p>
            <a:r>
              <a:rPr lang="en-US" b="1" dirty="0" smtClean="0">
                <a:solidFill>
                  <a:schemeClr val="accent1"/>
                </a:solidFill>
              </a:rPr>
              <a:t>I Corinthians </a:t>
            </a:r>
            <a:r>
              <a:rPr lang="en-US" dirty="0" smtClean="0"/>
              <a:t>was necessary correction (</a:t>
            </a:r>
            <a:r>
              <a:rPr lang="en-US" b="1" dirty="0" smtClean="0">
                <a:solidFill>
                  <a:schemeClr val="accent1"/>
                </a:solidFill>
              </a:rPr>
              <a:t>2:3</a:t>
            </a:r>
            <a:r>
              <a:rPr lang="en-US" dirty="0" smtClean="0"/>
              <a:t>) – not procrastinating.</a:t>
            </a:r>
          </a:p>
          <a:p>
            <a:r>
              <a:rPr lang="en-US" dirty="0" smtClean="0"/>
              <a:t>Gave time to digest and enact correction before follow-up visit.</a:t>
            </a:r>
            <a:endParaRPr lang="en-US" dirty="0"/>
          </a:p>
        </p:txBody>
      </p:sp>
    </p:spTree>
    <p:extLst>
      <p:ext uri="{BB962C8B-B14F-4D97-AF65-F5344CB8AC3E}">
        <p14:creationId xmlns:p14="http://schemas.microsoft.com/office/powerpoint/2010/main" val="9348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500"/>
                            </p:stCondLst>
                            <p:childTnLst>
                              <p:par>
                                <p:cTn id="39" presetID="10" presetClass="entr" presetSubtype="0" fill="hold" nodeType="afterEffect">
                                  <p:stCondLst>
                                    <p:cond delay="10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“That you might know the love”</a:t>
            </a:r>
            <a:endParaRPr lang="en-US" i="1" dirty="0"/>
          </a:p>
        </p:txBody>
      </p:sp>
      <p:sp>
        <p:nvSpPr>
          <p:cNvPr id="3" name="Content Placeholder 2"/>
          <p:cNvSpPr>
            <a:spLocks noGrp="1"/>
          </p:cNvSpPr>
          <p:nvPr>
            <p:ph idx="1"/>
          </p:nvPr>
        </p:nvSpPr>
        <p:spPr/>
        <p:txBody>
          <a:bodyPr/>
          <a:lstStyle/>
          <a:p>
            <a:pPr marL="231775" indent="-231775">
              <a:buFont typeface="+mj-lt"/>
              <a:buAutoNum type="arabicPeriod" startAt="8"/>
            </a:pPr>
            <a:r>
              <a:rPr lang="en-US" dirty="0"/>
              <a:t>Why did Paul express that he wrote </a:t>
            </a:r>
            <a:r>
              <a:rPr lang="en-US" i="1" dirty="0"/>
              <a:t>“out of much affliction and anguish of heart”</a:t>
            </a:r>
            <a:r>
              <a:rPr lang="en-US" dirty="0"/>
              <a:t>?</a:t>
            </a:r>
            <a:endParaRPr lang="en-US" dirty="0" smtClean="0"/>
          </a:p>
          <a:p>
            <a:pPr marL="0" indent="0">
              <a:buNone/>
            </a:pPr>
            <a:r>
              <a:rPr lang="en-US" b="1" i="1" dirty="0"/>
              <a:t>And I wrote this very thing to you</a:t>
            </a:r>
            <a:r>
              <a:rPr lang="en-US" i="1" dirty="0"/>
              <a:t>, lest, when I came, I should have sorrow over those from whom I ought to have joy, having confidence in you all that my joy is the joy of you all</a:t>
            </a:r>
            <a:r>
              <a:rPr lang="en-US" i="1" dirty="0" smtClean="0"/>
              <a:t>.  For </a:t>
            </a:r>
            <a:r>
              <a:rPr lang="en-US" b="1" i="1" dirty="0"/>
              <a:t>out of much affliction and anguish of heart I wrote to you, with many tears, </a:t>
            </a:r>
            <a:r>
              <a:rPr lang="en-US" b="1" i="1" u="sng" dirty="0"/>
              <a:t>not that you should be grieved</a:t>
            </a:r>
            <a:r>
              <a:rPr lang="en-US" b="1" i="1" dirty="0"/>
              <a:t>, but that </a:t>
            </a:r>
            <a:r>
              <a:rPr lang="en-US" b="1" i="1" u="sng" dirty="0"/>
              <a:t>you might know the love</a:t>
            </a:r>
            <a:r>
              <a:rPr lang="en-US" b="1" i="1" dirty="0"/>
              <a:t> which I have so abundantly for you</a:t>
            </a:r>
            <a:r>
              <a:rPr lang="en-US" i="1" dirty="0"/>
              <a:t>. </a:t>
            </a:r>
            <a:r>
              <a:rPr lang="en-US" dirty="0" smtClean="0"/>
              <a:t>(</a:t>
            </a:r>
            <a:r>
              <a:rPr lang="en-US" b="1" dirty="0" smtClean="0">
                <a:solidFill>
                  <a:schemeClr val="accent1"/>
                </a:solidFill>
              </a:rPr>
              <a:t>2:3-4</a:t>
            </a:r>
            <a:r>
              <a:rPr lang="en-US" dirty="0" smtClean="0"/>
              <a:t>)</a:t>
            </a:r>
            <a:endParaRPr lang="en-US" dirty="0"/>
          </a:p>
          <a:p>
            <a:r>
              <a:rPr lang="en-US" dirty="0" smtClean="0"/>
              <a:t>As was the purpose of </a:t>
            </a:r>
            <a:r>
              <a:rPr lang="en-US" b="1" dirty="0" smtClean="0">
                <a:solidFill>
                  <a:schemeClr val="accent1"/>
                </a:solidFill>
              </a:rPr>
              <a:t>I Corinthians </a:t>
            </a:r>
            <a:r>
              <a:rPr lang="en-US" dirty="0" smtClean="0"/>
              <a:t>itself, he again wrote expressly, so that they might understand his </a:t>
            </a:r>
            <a:r>
              <a:rPr lang="en-US" i="1" dirty="0" smtClean="0"/>
              <a:t>“abundant love”</a:t>
            </a:r>
            <a:r>
              <a:rPr lang="en-US" dirty="0" smtClean="0"/>
              <a:t> for them.</a:t>
            </a:r>
            <a:endParaRPr lang="en-US" dirty="0"/>
          </a:p>
        </p:txBody>
      </p:sp>
    </p:spTree>
    <p:extLst>
      <p:ext uri="{BB962C8B-B14F-4D97-AF65-F5344CB8AC3E}">
        <p14:creationId xmlns:p14="http://schemas.microsoft.com/office/powerpoint/2010/main" val="41157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to II Corinthians</a:t>
            </a:r>
            <a:endParaRPr lang="en-US" dirty="0"/>
          </a:p>
        </p:txBody>
      </p:sp>
      <p:sp>
        <p:nvSpPr>
          <p:cNvPr id="3" name="Content Placeholder 2"/>
          <p:cNvSpPr>
            <a:spLocks noGrp="1"/>
          </p:cNvSpPr>
          <p:nvPr>
            <p:ph idx="1"/>
          </p:nvPr>
        </p:nvSpPr>
        <p:spPr/>
        <p:txBody>
          <a:bodyPr>
            <a:normAutofit/>
          </a:bodyPr>
          <a:lstStyle/>
          <a:p>
            <a:pPr>
              <a:lnSpc>
                <a:spcPct val="95000"/>
              </a:lnSpc>
            </a:pPr>
            <a:r>
              <a:rPr lang="en-US" dirty="0" smtClean="0"/>
              <a:t>After Paul’s departure, probably a “lost letter” (</a:t>
            </a:r>
            <a:r>
              <a:rPr lang="en-US" i="1" dirty="0" smtClean="0"/>
              <a:t>“I </a:t>
            </a:r>
            <a:r>
              <a:rPr lang="en-US" b="1" i="1" dirty="0" smtClean="0"/>
              <a:t>wrote</a:t>
            </a:r>
            <a:r>
              <a:rPr lang="en-US" i="1" dirty="0" smtClean="0"/>
              <a:t> to you in my epistle</a:t>
            </a:r>
            <a:r>
              <a:rPr lang="en-US" dirty="0" smtClean="0"/>
              <a:t>”, </a:t>
            </a:r>
            <a:r>
              <a:rPr lang="en-US" b="1" dirty="0">
                <a:solidFill>
                  <a:schemeClr val="accent1"/>
                </a:solidFill>
              </a:rPr>
              <a:t>I</a:t>
            </a:r>
            <a:r>
              <a:rPr lang="en-US" b="1" dirty="0" smtClean="0">
                <a:solidFill>
                  <a:schemeClr val="accent1"/>
                </a:solidFill>
              </a:rPr>
              <a:t> Corinthians 5:9, 11</a:t>
            </a:r>
            <a:r>
              <a:rPr lang="en-US" dirty="0" smtClean="0"/>
              <a:t>).</a:t>
            </a:r>
          </a:p>
          <a:p>
            <a:pPr>
              <a:lnSpc>
                <a:spcPct val="95000"/>
              </a:lnSpc>
            </a:pPr>
            <a:r>
              <a:rPr lang="en-US" dirty="0" smtClean="0"/>
              <a:t>Possibly a brief, unrecorded visit from Paul (</a:t>
            </a:r>
            <a:r>
              <a:rPr lang="en-US" i="1" dirty="0" smtClean="0"/>
              <a:t>“This will be </a:t>
            </a:r>
            <a:r>
              <a:rPr lang="en-US" b="1" i="1" dirty="0" smtClean="0"/>
              <a:t>third</a:t>
            </a:r>
            <a:r>
              <a:rPr lang="en-US" i="1" dirty="0" smtClean="0"/>
              <a:t> time I am coming to you”, </a:t>
            </a:r>
            <a:r>
              <a:rPr lang="en-US" b="1" dirty="0" smtClean="0">
                <a:solidFill>
                  <a:schemeClr val="accent1"/>
                </a:solidFill>
              </a:rPr>
              <a:t>II Corinthians 12:14; 13:1</a:t>
            </a:r>
            <a:r>
              <a:rPr lang="en-US" dirty="0" smtClean="0"/>
              <a:t>).</a:t>
            </a:r>
          </a:p>
          <a:p>
            <a:pPr>
              <a:lnSpc>
                <a:spcPct val="95000"/>
              </a:lnSpc>
            </a:pPr>
            <a:r>
              <a:rPr lang="en-US" dirty="0" smtClean="0"/>
              <a:t>Wrote </a:t>
            </a:r>
            <a:r>
              <a:rPr lang="en-US" b="1" dirty="0" smtClean="0">
                <a:solidFill>
                  <a:schemeClr val="accent1"/>
                </a:solidFill>
              </a:rPr>
              <a:t>I Corinthians</a:t>
            </a:r>
            <a:r>
              <a:rPr lang="en-US" dirty="0" smtClean="0"/>
              <a:t> from Ephesus around early spring of AD 57.</a:t>
            </a:r>
          </a:p>
        </p:txBody>
      </p:sp>
    </p:spTree>
    <p:extLst>
      <p:ext uri="{BB962C8B-B14F-4D97-AF65-F5344CB8AC3E}">
        <p14:creationId xmlns:p14="http://schemas.microsoft.com/office/powerpoint/2010/main" val="154963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“He has not grieved me”?</a:t>
            </a:r>
            <a:endParaRPr lang="en-US" i="1" dirty="0"/>
          </a:p>
        </p:txBody>
      </p:sp>
      <p:sp>
        <p:nvSpPr>
          <p:cNvPr id="3" name="Content Placeholder 2"/>
          <p:cNvSpPr>
            <a:spLocks noGrp="1"/>
          </p:cNvSpPr>
          <p:nvPr>
            <p:ph idx="1"/>
          </p:nvPr>
        </p:nvSpPr>
        <p:spPr/>
        <p:txBody>
          <a:bodyPr/>
          <a:lstStyle/>
          <a:p>
            <a:pPr marL="231775" indent="-231775">
              <a:buFont typeface="+mj-lt"/>
              <a:buAutoNum type="arabicPeriod" startAt="9"/>
            </a:pPr>
            <a:r>
              <a:rPr lang="en-US" dirty="0" smtClean="0"/>
              <a:t>How could Paul write</a:t>
            </a:r>
            <a:r>
              <a:rPr lang="en-US" i="1" dirty="0" smtClean="0"/>
              <a:t>, “If anyone has caused grief, he has </a:t>
            </a:r>
            <a:r>
              <a:rPr lang="en-US" b="1" i="1" dirty="0" smtClean="0"/>
              <a:t>not</a:t>
            </a:r>
            <a:r>
              <a:rPr lang="en-US" i="1" dirty="0" smtClean="0"/>
              <a:t> grieved me”</a:t>
            </a:r>
            <a:r>
              <a:rPr lang="en-US" dirty="0" smtClean="0"/>
              <a:t> (</a:t>
            </a:r>
            <a:r>
              <a:rPr lang="en-US" b="1" dirty="0" smtClean="0">
                <a:solidFill>
                  <a:schemeClr val="accent1"/>
                </a:solidFill>
              </a:rPr>
              <a:t>2:5</a:t>
            </a:r>
            <a:r>
              <a:rPr lang="en-US" dirty="0" smtClean="0"/>
              <a:t>)?  How can this be harmonized with the previous statement about writing </a:t>
            </a:r>
            <a:r>
              <a:rPr lang="en-US" i="1" dirty="0" smtClean="0"/>
              <a:t>“with many tears”</a:t>
            </a:r>
            <a:r>
              <a:rPr lang="en-US" dirty="0" smtClean="0"/>
              <a:t> (</a:t>
            </a:r>
            <a:r>
              <a:rPr lang="en-US" b="1" dirty="0" smtClean="0">
                <a:solidFill>
                  <a:schemeClr val="accent1"/>
                </a:solidFill>
              </a:rPr>
              <a:t>2:4</a:t>
            </a:r>
            <a:r>
              <a:rPr lang="en-US" dirty="0" smtClean="0"/>
              <a:t>)?</a:t>
            </a:r>
          </a:p>
          <a:p>
            <a:pPr marL="0" indent="0">
              <a:buNone/>
            </a:pPr>
            <a:r>
              <a:rPr lang="en-US" i="1" dirty="0" smtClean="0"/>
              <a:t>But if anyone has caused grief, he has </a:t>
            </a:r>
            <a:r>
              <a:rPr lang="en-US" b="1" i="1" u="sng" dirty="0" smtClean="0"/>
              <a:t>not</a:t>
            </a:r>
            <a:r>
              <a:rPr lang="en-US" b="1" i="1" dirty="0" smtClean="0"/>
              <a:t> grieved me, </a:t>
            </a:r>
            <a:r>
              <a:rPr lang="en-US" b="1" i="1" u="sng" dirty="0" smtClean="0"/>
              <a:t>but</a:t>
            </a:r>
            <a:r>
              <a:rPr lang="en-US" b="1" i="1" dirty="0" smtClean="0"/>
              <a:t> all of you</a:t>
            </a:r>
            <a:r>
              <a:rPr lang="en-US" i="1" dirty="0" smtClean="0"/>
              <a:t> to some extent – </a:t>
            </a:r>
            <a:r>
              <a:rPr lang="en-US" b="1" i="1" u="sng" dirty="0" smtClean="0"/>
              <a:t>not to be too severe</a:t>
            </a:r>
            <a:r>
              <a:rPr lang="en-US" dirty="0" smtClean="0"/>
              <a:t>. (</a:t>
            </a:r>
            <a:r>
              <a:rPr lang="en-US" b="1" dirty="0" smtClean="0">
                <a:solidFill>
                  <a:schemeClr val="accent1"/>
                </a:solidFill>
              </a:rPr>
              <a:t>2:5</a:t>
            </a:r>
            <a:r>
              <a:rPr lang="en-US" dirty="0" smtClean="0"/>
              <a:t>)</a:t>
            </a:r>
          </a:p>
          <a:p>
            <a:r>
              <a:rPr lang="en-US" i="1" dirty="0" smtClean="0"/>
              <a:t>“Not-But”</a:t>
            </a:r>
            <a:r>
              <a:rPr lang="en-US" dirty="0" smtClean="0"/>
              <a:t> generally shows relative importance, not absolute exclusion (</a:t>
            </a:r>
            <a:r>
              <a:rPr lang="en-US" b="1" dirty="0" smtClean="0">
                <a:solidFill>
                  <a:schemeClr val="accent1"/>
                </a:solidFill>
              </a:rPr>
              <a:t>I Cor. 1:17; John 6:27; 12:44</a:t>
            </a:r>
            <a:r>
              <a:rPr lang="en-US" dirty="0" smtClean="0"/>
              <a:t>).</a:t>
            </a:r>
          </a:p>
          <a:p>
            <a:r>
              <a:rPr lang="en-US" dirty="0" smtClean="0"/>
              <a:t>Paul’s personal grief was minimal compared to whole congregation’s.</a:t>
            </a:r>
          </a:p>
          <a:p>
            <a:r>
              <a:rPr lang="en-US" dirty="0" smtClean="0"/>
              <a:t>Notice balance between being straightforward and compassionate.</a:t>
            </a:r>
            <a:endParaRPr lang="en-US" dirty="0"/>
          </a:p>
        </p:txBody>
      </p:sp>
    </p:spTree>
    <p:extLst>
      <p:ext uri="{BB962C8B-B14F-4D97-AF65-F5344CB8AC3E}">
        <p14:creationId xmlns:p14="http://schemas.microsoft.com/office/powerpoint/2010/main" val="1865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Redundant Question</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0"/>
            </a:pPr>
            <a:r>
              <a:rPr lang="en-US" dirty="0"/>
              <a:t>What purpose would be served by such an emotional expression?</a:t>
            </a:r>
            <a:endParaRPr lang="en-US" dirty="0" smtClean="0"/>
          </a:p>
          <a:p>
            <a:r>
              <a:rPr lang="en-US" dirty="0" smtClean="0"/>
              <a:t>Answered previously … </a:t>
            </a:r>
            <a:r>
              <a:rPr lang="en-US" i="1" dirty="0" smtClean="0"/>
              <a:t>“That you might know the love”</a:t>
            </a:r>
            <a:r>
              <a:rPr lang="en-US" dirty="0" smtClean="0"/>
              <a:t>.</a:t>
            </a:r>
          </a:p>
        </p:txBody>
      </p:sp>
    </p:spTree>
    <p:extLst>
      <p:ext uri="{BB962C8B-B14F-4D97-AF65-F5344CB8AC3E}">
        <p14:creationId xmlns:p14="http://schemas.microsoft.com/office/powerpoint/2010/main" val="26042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Punishment Inflicted by Majority?</a:t>
            </a:r>
            <a:endParaRPr lang="en-US" dirty="0"/>
          </a:p>
        </p:txBody>
      </p:sp>
      <p:sp>
        <p:nvSpPr>
          <p:cNvPr id="3" name="Content Placeholder 2"/>
          <p:cNvSpPr>
            <a:spLocks noGrp="1"/>
          </p:cNvSpPr>
          <p:nvPr>
            <p:ph idx="1"/>
          </p:nvPr>
        </p:nvSpPr>
        <p:spPr/>
        <p:txBody>
          <a:bodyPr/>
          <a:lstStyle/>
          <a:p>
            <a:pPr marL="0" indent="0">
              <a:buNone/>
            </a:pPr>
            <a:r>
              <a:rPr lang="en-US" i="1" dirty="0" smtClean="0"/>
              <a:t>This </a:t>
            </a:r>
            <a:r>
              <a:rPr lang="en-US" b="1" i="1" dirty="0" smtClean="0"/>
              <a:t>punishment which </a:t>
            </a:r>
            <a:r>
              <a:rPr lang="en-US" b="1" i="1" u="sng" dirty="0" smtClean="0"/>
              <a:t>was inflicted by the majority</a:t>
            </a:r>
            <a:r>
              <a:rPr lang="en-US" i="1" dirty="0" smtClean="0"/>
              <a:t> is sufficient for such a man, </a:t>
            </a:r>
            <a:r>
              <a:rPr lang="en-US" dirty="0" smtClean="0"/>
              <a:t>(</a:t>
            </a:r>
            <a:r>
              <a:rPr lang="en-US" b="1" dirty="0" smtClean="0">
                <a:solidFill>
                  <a:schemeClr val="accent1"/>
                </a:solidFill>
              </a:rPr>
              <a:t>2:6</a:t>
            </a:r>
            <a:r>
              <a:rPr lang="en-US" dirty="0" smtClean="0"/>
              <a:t>)</a:t>
            </a:r>
          </a:p>
          <a:p>
            <a:pPr marL="457200" lvl="0" indent="-457200">
              <a:buFont typeface="+mj-lt"/>
              <a:buAutoNum type="arabicPeriod" startAt="11"/>
            </a:pPr>
            <a:r>
              <a:rPr lang="en-US" dirty="0" smtClean="0"/>
              <a:t>What </a:t>
            </a:r>
            <a:r>
              <a:rPr lang="en-US" dirty="0"/>
              <a:t>would have been the punishment </a:t>
            </a:r>
            <a:r>
              <a:rPr lang="en-US" i="1" dirty="0"/>
              <a:t>“inflicted by the majority”</a:t>
            </a:r>
            <a:r>
              <a:rPr lang="en-US" dirty="0"/>
              <a:t>?  What is the only punishment that the church ever </a:t>
            </a:r>
            <a:r>
              <a:rPr lang="en-US" i="1" dirty="0"/>
              <a:t>“inflicts by the majority”</a:t>
            </a:r>
            <a:r>
              <a:rPr lang="en-US" dirty="0"/>
              <a:t>?</a:t>
            </a:r>
          </a:p>
          <a:p>
            <a:pPr marL="0" indent="0">
              <a:buNone/>
            </a:pPr>
            <a:r>
              <a:rPr lang="en-US" i="1" dirty="0" smtClean="0"/>
              <a:t>In </a:t>
            </a:r>
            <a:r>
              <a:rPr lang="en-US" i="1" dirty="0"/>
              <a:t>the name of our Lord Jesus Christ, </a:t>
            </a:r>
            <a:r>
              <a:rPr lang="en-US" b="1" i="1" dirty="0"/>
              <a:t>when you are </a:t>
            </a:r>
            <a:r>
              <a:rPr lang="en-US" b="1" i="1" u="sng" dirty="0"/>
              <a:t>gathered together</a:t>
            </a:r>
            <a:r>
              <a:rPr lang="en-US" i="1" dirty="0"/>
              <a:t>, along with my spirit, with the power of our Lord Jesus Christ</a:t>
            </a:r>
            <a:r>
              <a:rPr lang="en-US" b="1" i="1" dirty="0" smtClean="0"/>
              <a:t>, deliver </a:t>
            </a:r>
            <a:r>
              <a:rPr lang="en-US" b="1" i="1" dirty="0"/>
              <a:t>such a one to Satan for the destruction of the flesh</a:t>
            </a:r>
            <a:r>
              <a:rPr lang="en-US" i="1" dirty="0"/>
              <a:t>, that his spirit may be saved in the day of the Lord Jesus. </a:t>
            </a:r>
            <a:r>
              <a:rPr lang="en-US" dirty="0"/>
              <a:t>(</a:t>
            </a:r>
            <a:r>
              <a:rPr lang="en-US" b="1" dirty="0">
                <a:solidFill>
                  <a:schemeClr val="accent1"/>
                </a:solidFill>
              </a:rPr>
              <a:t>I Corinthians </a:t>
            </a:r>
            <a:r>
              <a:rPr lang="en-US" b="1" dirty="0" smtClean="0">
                <a:solidFill>
                  <a:schemeClr val="accent1"/>
                </a:solidFill>
              </a:rPr>
              <a:t>5:3-5</a:t>
            </a:r>
            <a:r>
              <a:rPr lang="en-US" dirty="0" smtClean="0"/>
              <a:t>)</a:t>
            </a:r>
          </a:p>
          <a:p>
            <a:r>
              <a:rPr lang="en-US" dirty="0" smtClean="0"/>
              <a:t>Withdrawal is the only possible application … likely this very case.</a:t>
            </a:r>
            <a:endParaRPr lang="en-US" dirty="0"/>
          </a:p>
        </p:txBody>
      </p:sp>
    </p:spTree>
    <p:extLst>
      <p:ext uri="{BB962C8B-B14F-4D97-AF65-F5344CB8AC3E}">
        <p14:creationId xmlns:p14="http://schemas.microsoft.com/office/powerpoint/2010/main" val="8530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“Not ignorant of his devices”</a:t>
            </a:r>
            <a:endParaRPr lang="en-US" i="1" dirty="0"/>
          </a:p>
        </p:txBody>
      </p:sp>
      <p:sp>
        <p:nvSpPr>
          <p:cNvPr id="3" name="Content Placeholder 2"/>
          <p:cNvSpPr>
            <a:spLocks noGrp="1"/>
          </p:cNvSpPr>
          <p:nvPr>
            <p:ph idx="1"/>
          </p:nvPr>
        </p:nvSpPr>
        <p:spPr/>
        <p:txBody>
          <a:bodyPr/>
          <a:lstStyle/>
          <a:p>
            <a:pPr marL="457200" lvl="0" indent="-457200">
              <a:lnSpc>
                <a:spcPct val="95000"/>
              </a:lnSpc>
              <a:spcBef>
                <a:spcPts val="0"/>
              </a:spcBef>
              <a:buFont typeface="+mj-lt"/>
              <a:buAutoNum type="arabicPeriod" startAt="12"/>
            </a:pPr>
            <a:r>
              <a:rPr lang="en-US" dirty="0"/>
              <a:t>Why was it critical that they </a:t>
            </a:r>
            <a:r>
              <a:rPr lang="en-US" i="1" dirty="0"/>
              <a:t>“reaffirm their love to him</a:t>
            </a:r>
            <a:r>
              <a:rPr lang="en-US" i="1" dirty="0" smtClean="0"/>
              <a:t>”</a:t>
            </a:r>
            <a:r>
              <a:rPr lang="en-US" dirty="0" smtClean="0"/>
              <a:t>?</a:t>
            </a:r>
          </a:p>
          <a:p>
            <a:pPr marL="0" indent="0">
              <a:lnSpc>
                <a:spcPct val="95000"/>
              </a:lnSpc>
              <a:spcBef>
                <a:spcPts val="0"/>
              </a:spcBef>
              <a:buNone/>
            </a:pPr>
            <a:r>
              <a:rPr lang="en-US" i="1" dirty="0"/>
              <a:t>This punishment which was inflicted by the majority is </a:t>
            </a:r>
            <a:r>
              <a:rPr lang="en-US" b="1" i="1" u="sng" dirty="0"/>
              <a:t>sufficient</a:t>
            </a:r>
            <a:r>
              <a:rPr lang="en-US" b="1" i="1" dirty="0"/>
              <a:t> for such a man</a:t>
            </a:r>
            <a:r>
              <a:rPr lang="en-US" i="1" dirty="0" smtClean="0"/>
              <a:t>, so </a:t>
            </a:r>
            <a:r>
              <a:rPr lang="en-US" i="1" dirty="0"/>
              <a:t>that, on the contrary, you ought rather </a:t>
            </a:r>
            <a:r>
              <a:rPr lang="en-US" b="1" i="1" dirty="0"/>
              <a:t>to forgive and comfort him, lest perhaps </a:t>
            </a:r>
            <a:r>
              <a:rPr lang="en-US" i="1" dirty="0"/>
              <a:t>such a one be </a:t>
            </a:r>
            <a:r>
              <a:rPr lang="en-US" b="1" i="1" dirty="0"/>
              <a:t>swallowed up with </a:t>
            </a:r>
            <a:r>
              <a:rPr lang="en-US" b="1" i="1" u="sng" dirty="0"/>
              <a:t>too much sorrow</a:t>
            </a:r>
            <a:r>
              <a:rPr lang="en-US" b="1" i="1" dirty="0" smtClean="0"/>
              <a:t>.  Therefore </a:t>
            </a:r>
            <a:r>
              <a:rPr lang="en-US" b="1" i="1" dirty="0"/>
              <a:t>I urge you to </a:t>
            </a:r>
            <a:r>
              <a:rPr lang="en-US" b="1" i="1" u="sng" dirty="0"/>
              <a:t>reaffirm your love to him</a:t>
            </a:r>
            <a:r>
              <a:rPr lang="en-US" i="1" dirty="0" smtClean="0"/>
              <a:t>.  … </a:t>
            </a:r>
            <a:r>
              <a:rPr lang="en-US" b="1" i="1" u="sng" dirty="0" smtClean="0"/>
              <a:t>lest </a:t>
            </a:r>
            <a:r>
              <a:rPr lang="en-US" b="1" i="1" u="sng" dirty="0"/>
              <a:t>Satan should take advantage of us; for we are not ignorant of his devices</a:t>
            </a:r>
            <a:r>
              <a:rPr lang="en-US" i="1" dirty="0"/>
              <a:t>. </a:t>
            </a:r>
            <a:r>
              <a:rPr lang="en-US" dirty="0" smtClean="0"/>
              <a:t>(</a:t>
            </a:r>
            <a:r>
              <a:rPr lang="en-US" b="1" dirty="0" smtClean="0">
                <a:solidFill>
                  <a:schemeClr val="accent1"/>
                </a:solidFill>
              </a:rPr>
              <a:t>2:6-11</a:t>
            </a:r>
            <a:r>
              <a:rPr lang="en-US" dirty="0" smtClean="0"/>
              <a:t>)</a:t>
            </a:r>
          </a:p>
          <a:p>
            <a:pPr>
              <a:lnSpc>
                <a:spcPct val="95000"/>
              </a:lnSpc>
              <a:spcBef>
                <a:spcPts val="0"/>
              </a:spcBef>
            </a:pPr>
            <a:r>
              <a:rPr lang="en-US" dirty="0" smtClean="0"/>
              <a:t>No more need to punish (</a:t>
            </a:r>
            <a:r>
              <a:rPr lang="en-US" i="1" dirty="0" smtClean="0"/>
              <a:t>“punishment … was … sufficient”</a:t>
            </a:r>
            <a:r>
              <a:rPr lang="en-US" dirty="0" smtClean="0"/>
              <a:t>).</a:t>
            </a:r>
          </a:p>
          <a:p>
            <a:pPr>
              <a:lnSpc>
                <a:spcPct val="95000"/>
              </a:lnSpc>
              <a:spcBef>
                <a:spcPts val="0"/>
              </a:spcBef>
            </a:pPr>
            <a:r>
              <a:rPr lang="en-US" dirty="0" smtClean="0"/>
              <a:t>Punishment </a:t>
            </a:r>
            <a:r>
              <a:rPr lang="en-US" b="1" i="1" dirty="0" smtClean="0"/>
              <a:t>not</a:t>
            </a:r>
            <a:r>
              <a:rPr lang="en-US" dirty="0" smtClean="0"/>
              <a:t> for justice, but for discipline – repentance, purity!</a:t>
            </a:r>
          </a:p>
          <a:p>
            <a:pPr>
              <a:lnSpc>
                <a:spcPct val="95000"/>
              </a:lnSpc>
              <a:spcBef>
                <a:spcPts val="0"/>
              </a:spcBef>
            </a:pPr>
            <a:r>
              <a:rPr lang="en-US" dirty="0" smtClean="0"/>
              <a:t>He could fall away, if he became overly discouraged.</a:t>
            </a:r>
          </a:p>
          <a:p>
            <a:pPr>
              <a:lnSpc>
                <a:spcPct val="95000"/>
              </a:lnSpc>
              <a:spcBef>
                <a:spcPts val="0"/>
              </a:spcBef>
            </a:pPr>
            <a:r>
              <a:rPr lang="en-US" dirty="0" smtClean="0"/>
              <a:t>Needed to show love through forgiveness and comfort.</a:t>
            </a:r>
            <a:endParaRPr lang="en-US" dirty="0"/>
          </a:p>
        </p:txBody>
      </p:sp>
    </p:spTree>
    <p:extLst>
      <p:ext uri="{BB962C8B-B14F-4D97-AF65-F5344CB8AC3E}">
        <p14:creationId xmlns:p14="http://schemas.microsoft.com/office/powerpoint/2010/main" val="4260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Closure From Paul?</a:t>
            </a:r>
            <a:endParaRPr lang="en-US" dirty="0"/>
          </a:p>
        </p:txBody>
      </p:sp>
      <p:sp>
        <p:nvSpPr>
          <p:cNvPr id="3" name="Content Placeholder 2"/>
          <p:cNvSpPr>
            <a:spLocks noGrp="1"/>
          </p:cNvSpPr>
          <p:nvPr>
            <p:ph idx="1"/>
          </p:nvPr>
        </p:nvSpPr>
        <p:spPr/>
        <p:txBody>
          <a:bodyPr/>
          <a:lstStyle/>
          <a:p>
            <a:pPr marL="0" indent="0">
              <a:buNone/>
            </a:pPr>
            <a:r>
              <a:rPr lang="en-US" i="1" dirty="0" smtClean="0"/>
              <a:t>Now </a:t>
            </a:r>
            <a:r>
              <a:rPr lang="en-US" b="1" i="1" dirty="0"/>
              <a:t>whom you forgive anything, </a:t>
            </a:r>
            <a:r>
              <a:rPr lang="en-US" b="1" i="1" u="sng" dirty="0"/>
              <a:t>I also forgive</a:t>
            </a:r>
            <a:r>
              <a:rPr lang="en-US" i="1" dirty="0"/>
              <a:t>. For </a:t>
            </a:r>
            <a:r>
              <a:rPr lang="en-US" b="1" i="1" dirty="0"/>
              <a:t>if indeed I have forgiven anything</a:t>
            </a:r>
            <a:r>
              <a:rPr lang="en-US" i="1" dirty="0"/>
              <a:t>, I have forgiven that one for your sakes </a:t>
            </a:r>
            <a:r>
              <a:rPr lang="en-US" b="1" i="1" dirty="0"/>
              <a:t>in the presence of Christ</a:t>
            </a:r>
            <a:r>
              <a:rPr lang="en-US" i="1" dirty="0"/>
              <a:t>, </a:t>
            </a:r>
            <a:r>
              <a:rPr lang="en-US" dirty="0" smtClean="0"/>
              <a:t>(</a:t>
            </a:r>
            <a:r>
              <a:rPr lang="en-US" b="1" dirty="0" smtClean="0">
                <a:solidFill>
                  <a:schemeClr val="accent1"/>
                </a:solidFill>
              </a:rPr>
              <a:t>2:10</a:t>
            </a:r>
            <a:r>
              <a:rPr lang="en-US" dirty="0" smtClean="0"/>
              <a:t>)</a:t>
            </a:r>
            <a:endParaRPr lang="en-US" dirty="0"/>
          </a:p>
          <a:p>
            <a:r>
              <a:rPr lang="en-US" dirty="0" smtClean="0"/>
              <a:t>Paul by Jesus </a:t>
            </a:r>
            <a:r>
              <a:rPr lang="en-US" b="1" i="1" dirty="0" smtClean="0"/>
              <a:t>initiated</a:t>
            </a:r>
            <a:r>
              <a:rPr lang="en-US" dirty="0" smtClean="0"/>
              <a:t> the judgment:</a:t>
            </a:r>
          </a:p>
          <a:p>
            <a:pPr marL="0" indent="0">
              <a:buNone/>
            </a:pPr>
            <a:r>
              <a:rPr lang="en-US" i="1" dirty="0" smtClean="0"/>
              <a:t>For </a:t>
            </a:r>
            <a:r>
              <a:rPr lang="en-US" b="1" i="1" dirty="0" smtClean="0"/>
              <a:t>I indeed, as absent in body but present in spirit, </a:t>
            </a:r>
            <a:r>
              <a:rPr lang="en-US" b="1" i="1" u="sng" dirty="0" smtClean="0"/>
              <a:t>have already judged</a:t>
            </a:r>
            <a:r>
              <a:rPr lang="en-US" b="1" i="1" dirty="0" smtClean="0"/>
              <a:t> (as though I were present)</a:t>
            </a:r>
            <a:r>
              <a:rPr lang="en-US" i="1" dirty="0" smtClean="0"/>
              <a:t> him who has so done this deed.  </a:t>
            </a:r>
            <a:r>
              <a:rPr lang="en-US" b="1" i="1" dirty="0" smtClean="0"/>
              <a:t>In the name of our Lord Jesus Christ</a:t>
            </a:r>
            <a:r>
              <a:rPr lang="en-US" i="1" dirty="0" smtClean="0"/>
              <a:t>, when you are gathered together, </a:t>
            </a:r>
            <a:r>
              <a:rPr lang="en-US" b="1" i="1" u="sng" dirty="0" smtClean="0"/>
              <a:t>along with my spirit, with the power of our Lord Jesus Christ</a:t>
            </a:r>
            <a:r>
              <a:rPr lang="en-US" b="1" i="1" dirty="0"/>
              <a:t>, deliver such a </a:t>
            </a:r>
            <a:r>
              <a:rPr lang="en-US" b="1" i="1" dirty="0" smtClean="0"/>
              <a:t>one </a:t>
            </a:r>
            <a:r>
              <a:rPr lang="en-US" i="1" dirty="0" smtClean="0"/>
              <a:t>… </a:t>
            </a:r>
            <a:r>
              <a:rPr lang="en-US" dirty="0" smtClean="0"/>
              <a:t>(</a:t>
            </a:r>
            <a:r>
              <a:rPr lang="en-US" b="1" dirty="0" smtClean="0">
                <a:solidFill>
                  <a:schemeClr val="accent1"/>
                </a:solidFill>
              </a:rPr>
              <a:t>I Corinthians 5:3-5</a:t>
            </a:r>
            <a:r>
              <a:rPr lang="en-US" dirty="0" smtClean="0"/>
              <a:t>)</a:t>
            </a:r>
          </a:p>
          <a:p>
            <a:r>
              <a:rPr lang="en-US" dirty="0" smtClean="0"/>
              <a:t>So, Paul before Jesus forgave </a:t>
            </a:r>
            <a:r>
              <a:rPr lang="en-US" i="1" dirty="0" smtClean="0"/>
              <a:t>“anything”</a:t>
            </a:r>
            <a:r>
              <a:rPr lang="en-US" dirty="0" smtClean="0"/>
              <a:t> owed him, </a:t>
            </a:r>
            <a:r>
              <a:rPr lang="en-US" b="1" i="1" dirty="0" smtClean="0"/>
              <a:t>closing</a:t>
            </a:r>
            <a:r>
              <a:rPr lang="en-US" dirty="0" smtClean="0"/>
              <a:t> his part.</a:t>
            </a:r>
            <a:endParaRPr lang="en-US" dirty="0"/>
          </a:p>
        </p:txBody>
      </p:sp>
    </p:spTree>
    <p:extLst>
      <p:ext uri="{BB962C8B-B14F-4D97-AF65-F5344CB8AC3E}">
        <p14:creationId xmlns:p14="http://schemas.microsoft.com/office/powerpoint/2010/main" val="26893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“Not ignorant of his devices”</a:t>
            </a:r>
            <a:endParaRPr lang="en-US" dirty="0"/>
          </a:p>
        </p:txBody>
      </p:sp>
      <p:sp>
        <p:nvSpPr>
          <p:cNvPr id="3" name="Content Placeholder 2"/>
          <p:cNvSpPr>
            <a:spLocks noGrp="1"/>
          </p:cNvSpPr>
          <p:nvPr>
            <p:ph idx="1"/>
          </p:nvPr>
        </p:nvSpPr>
        <p:spPr/>
        <p:txBody>
          <a:bodyPr/>
          <a:lstStyle/>
          <a:p>
            <a:pPr marL="457200" lvl="0" indent="-457200">
              <a:spcBef>
                <a:spcPts val="200"/>
              </a:spcBef>
              <a:buFont typeface="+mj-lt"/>
              <a:buAutoNum type="arabicPeriod" startAt="13"/>
            </a:pPr>
            <a:r>
              <a:rPr lang="en-US" dirty="0"/>
              <a:t>Why was it unusual for Paul to push on to Macedonia?  What did this imply about his concern for them?</a:t>
            </a:r>
          </a:p>
          <a:p>
            <a:pPr marL="0" indent="0">
              <a:spcBef>
                <a:spcPts val="200"/>
              </a:spcBef>
              <a:buNone/>
            </a:pPr>
            <a:r>
              <a:rPr lang="en-US" b="1" i="1" u="sng" dirty="0"/>
              <a:t>Furthermore</a:t>
            </a:r>
            <a:r>
              <a:rPr lang="en-US" i="1" dirty="0"/>
              <a:t>, when </a:t>
            </a:r>
            <a:r>
              <a:rPr lang="en-US" b="1" i="1" dirty="0"/>
              <a:t>I came to Troas to preach </a:t>
            </a:r>
            <a:r>
              <a:rPr lang="en-US" b="1" i="1" dirty="0" smtClean="0"/>
              <a:t>Christ’s </a:t>
            </a:r>
            <a:r>
              <a:rPr lang="en-US" b="1" i="1" dirty="0"/>
              <a:t>gospel, and </a:t>
            </a:r>
            <a:r>
              <a:rPr lang="en-US" b="1" i="1" u="sng" dirty="0"/>
              <a:t>a door was opened</a:t>
            </a:r>
            <a:r>
              <a:rPr lang="en-US" b="1" i="1" dirty="0"/>
              <a:t> to me by the Lord</a:t>
            </a:r>
            <a:r>
              <a:rPr lang="en-US" b="1" i="1" dirty="0" smtClean="0"/>
              <a:t>, </a:t>
            </a:r>
            <a:r>
              <a:rPr lang="en-US" b="1" i="1" u="sng" dirty="0" smtClean="0"/>
              <a:t>I </a:t>
            </a:r>
            <a:r>
              <a:rPr lang="en-US" b="1" i="1" u="sng" dirty="0"/>
              <a:t>had no rest in my spirit, because I did not find Titus</a:t>
            </a:r>
            <a:r>
              <a:rPr lang="en-US" b="1" i="1" dirty="0"/>
              <a:t> my brother</a:t>
            </a:r>
            <a:r>
              <a:rPr lang="en-US" i="1" dirty="0"/>
              <a:t>; but taking my leave of them, </a:t>
            </a:r>
            <a:r>
              <a:rPr lang="en-US" b="1" i="1" dirty="0"/>
              <a:t>I departed for Macedonia</a:t>
            </a:r>
            <a:r>
              <a:rPr lang="en-US" dirty="0"/>
              <a:t>. </a:t>
            </a:r>
            <a:r>
              <a:rPr lang="en-US" dirty="0" smtClean="0"/>
              <a:t>(</a:t>
            </a:r>
            <a:r>
              <a:rPr lang="en-US" b="1" dirty="0" smtClean="0">
                <a:solidFill>
                  <a:schemeClr val="accent1"/>
                </a:solidFill>
              </a:rPr>
              <a:t>2:12-13</a:t>
            </a:r>
            <a:r>
              <a:rPr lang="en-US" dirty="0" smtClean="0"/>
              <a:t>)</a:t>
            </a:r>
          </a:p>
          <a:p>
            <a:pPr>
              <a:spcBef>
                <a:spcPts val="200"/>
              </a:spcBef>
            </a:pPr>
            <a:r>
              <a:rPr lang="en-US" dirty="0" smtClean="0"/>
              <a:t>Paul’s letter (</a:t>
            </a:r>
            <a:r>
              <a:rPr lang="en-US" b="1" dirty="0" smtClean="0">
                <a:solidFill>
                  <a:schemeClr val="accent1"/>
                </a:solidFill>
              </a:rPr>
              <a:t>I Corinthians</a:t>
            </a:r>
            <a:r>
              <a:rPr lang="en-US" dirty="0" smtClean="0"/>
              <a:t>) had largely worked, yet he didn’t know!</a:t>
            </a:r>
          </a:p>
          <a:p>
            <a:pPr>
              <a:spcBef>
                <a:spcPts val="200"/>
              </a:spcBef>
            </a:pPr>
            <a:r>
              <a:rPr lang="en-US" dirty="0" smtClean="0"/>
              <a:t>Out of his love and concern for them, he left an opportunity to preach!</a:t>
            </a:r>
          </a:p>
          <a:p>
            <a:pPr>
              <a:spcBef>
                <a:spcPts val="200"/>
              </a:spcBef>
            </a:pPr>
            <a:r>
              <a:rPr lang="en-US" dirty="0" smtClean="0"/>
              <a:t>Again, answers charges of manipulation, deceit, and abuse for gain.</a:t>
            </a:r>
          </a:p>
          <a:p>
            <a:pPr>
              <a:spcBef>
                <a:spcPts val="200"/>
              </a:spcBef>
            </a:pPr>
            <a:r>
              <a:rPr lang="en-US" dirty="0" smtClean="0"/>
              <a:t>What does this imply about priorities? Evangelism vs. Edification?</a:t>
            </a:r>
            <a:endParaRPr lang="en-US" dirty="0"/>
          </a:p>
        </p:txBody>
      </p:sp>
    </p:spTree>
    <p:extLst>
      <p:ext uri="{BB962C8B-B14F-4D97-AF65-F5344CB8AC3E}">
        <p14:creationId xmlns:p14="http://schemas.microsoft.com/office/powerpoint/2010/main" val="23421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and Preview</a:t>
            </a:r>
            <a:endParaRPr lang="en-US" dirty="0"/>
          </a:p>
        </p:txBody>
      </p:sp>
      <p:sp>
        <p:nvSpPr>
          <p:cNvPr id="3" name="Content Placeholder 2"/>
          <p:cNvSpPr>
            <a:spLocks noGrp="1"/>
          </p:cNvSpPr>
          <p:nvPr>
            <p:ph idx="1"/>
          </p:nvPr>
        </p:nvSpPr>
        <p:spPr/>
        <p:txBody>
          <a:bodyPr/>
          <a:lstStyle/>
          <a:p>
            <a:pPr>
              <a:lnSpc>
                <a:spcPct val="90000"/>
              </a:lnSpc>
              <a:spcBef>
                <a:spcPts val="0"/>
              </a:spcBef>
            </a:pPr>
            <a:r>
              <a:rPr lang="en-US" sz="1800" b="1" dirty="0" smtClean="0"/>
              <a:t>Defense of Paul’s Character, Motives, and Recent Actions:</a:t>
            </a:r>
          </a:p>
          <a:p>
            <a:pPr lvl="1">
              <a:lnSpc>
                <a:spcPct val="90000"/>
              </a:lnSpc>
              <a:spcBef>
                <a:spcPts val="0"/>
              </a:spcBef>
            </a:pPr>
            <a:r>
              <a:rPr lang="en-US" sz="1800" dirty="0" smtClean="0"/>
              <a:t>Paul’s enduring suffering </a:t>
            </a:r>
            <a:r>
              <a:rPr lang="en-US" sz="1800" b="1" i="1" dirty="0" smtClean="0"/>
              <a:t>through God </a:t>
            </a:r>
            <a:r>
              <a:rPr lang="en-US" sz="1800" dirty="0" smtClean="0"/>
              <a:t>was for their </a:t>
            </a:r>
            <a:r>
              <a:rPr lang="en-US" sz="1800" i="1" dirty="0" smtClean="0"/>
              <a:t>“consolation and salvation”</a:t>
            </a:r>
            <a:r>
              <a:rPr lang="en-US" sz="1800" dirty="0" smtClean="0"/>
              <a:t>.</a:t>
            </a:r>
          </a:p>
          <a:p>
            <a:pPr lvl="1">
              <a:lnSpc>
                <a:spcPct val="90000"/>
              </a:lnSpc>
              <a:spcBef>
                <a:spcPts val="0"/>
              </a:spcBef>
            </a:pPr>
            <a:r>
              <a:rPr lang="en-US" sz="1800" dirty="0" smtClean="0"/>
              <a:t>Paul suffered and trusted in God to the point of death.</a:t>
            </a:r>
          </a:p>
          <a:p>
            <a:pPr lvl="1">
              <a:lnSpc>
                <a:spcPct val="90000"/>
              </a:lnSpc>
              <a:spcBef>
                <a:spcPts val="0"/>
              </a:spcBef>
            </a:pPr>
            <a:r>
              <a:rPr lang="en-US" sz="1800" b="1" i="1" dirty="0" smtClean="0"/>
              <a:t>God</a:t>
            </a:r>
            <a:r>
              <a:rPr lang="en-US" sz="1800" dirty="0" smtClean="0"/>
              <a:t> delivered Paul as answer to prayer.  (Why, if charlatan?)</a:t>
            </a:r>
          </a:p>
          <a:p>
            <a:pPr lvl="1">
              <a:lnSpc>
                <a:spcPct val="90000"/>
              </a:lnSpc>
              <a:spcBef>
                <a:spcPts val="0"/>
              </a:spcBef>
            </a:pPr>
            <a:r>
              <a:rPr lang="en-US" sz="1800" dirty="0" smtClean="0"/>
              <a:t>Behaved in good conscience in simplicity, sincerity, and God’s wisdom.</a:t>
            </a:r>
          </a:p>
          <a:p>
            <a:pPr lvl="1">
              <a:lnSpc>
                <a:spcPct val="90000"/>
              </a:lnSpc>
              <a:spcBef>
                <a:spcPts val="0"/>
              </a:spcBef>
            </a:pPr>
            <a:r>
              <a:rPr lang="en-US" sz="1800" dirty="0" smtClean="0"/>
              <a:t>They were each other’s boast.</a:t>
            </a:r>
          </a:p>
          <a:p>
            <a:pPr lvl="1">
              <a:lnSpc>
                <a:spcPct val="90000"/>
              </a:lnSpc>
              <a:spcBef>
                <a:spcPts val="0"/>
              </a:spcBef>
            </a:pPr>
            <a:r>
              <a:rPr lang="en-US" sz="1800" dirty="0" smtClean="0"/>
              <a:t>Paul’s preaching was certain, because God and Jesus are certain.</a:t>
            </a:r>
          </a:p>
          <a:p>
            <a:pPr lvl="1">
              <a:lnSpc>
                <a:spcPct val="90000"/>
              </a:lnSpc>
              <a:spcBef>
                <a:spcPts val="0"/>
              </a:spcBef>
            </a:pPr>
            <a:r>
              <a:rPr lang="en-US" sz="1800" dirty="0" smtClean="0"/>
              <a:t>Paul’s preaching (and character) was shared by Silvanus and Timothy.</a:t>
            </a:r>
          </a:p>
          <a:p>
            <a:pPr lvl="1">
              <a:lnSpc>
                <a:spcPct val="90000"/>
              </a:lnSpc>
              <a:spcBef>
                <a:spcPts val="0"/>
              </a:spcBef>
            </a:pPr>
            <a:r>
              <a:rPr lang="en-US" sz="1800" dirty="0" smtClean="0"/>
              <a:t>Paul </a:t>
            </a:r>
            <a:r>
              <a:rPr lang="en-US" sz="1800" b="1" i="1" dirty="0" smtClean="0"/>
              <a:t>and</a:t>
            </a:r>
            <a:r>
              <a:rPr lang="en-US" sz="1800" dirty="0" smtClean="0"/>
              <a:t> the Corinthians were established </a:t>
            </a:r>
            <a:r>
              <a:rPr lang="en-US" sz="1800" b="1" i="1" dirty="0" smtClean="0"/>
              <a:t>together</a:t>
            </a:r>
            <a:r>
              <a:rPr lang="en-US" sz="1800" dirty="0" smtClean="0"/>
              <a:t> in Christ.</a:t>
            </a:r>
          </a:p>
          <a:p>
            <a:pPr lvl="1">
              <a:lnSpc>
                <a:spcPct val="90000"/>
              </a:lnSpc>
              <a:spcBef>
                <a:spcPts val="0"/>
              </a:spcBef>
            </a:pPr>
            <a:r>
              <a:rPr lang="en-US" sz="1800" dirty="0" smtClean="0"/>
              <a:t>Paul was anointed, sealed, and given Spirit as guarantee.</a:t>
            </a:r>
          </a:p>
          <a:p>
            <a:pPr lvl="1">
              <a:lnSpc>
                <a:spcPct val="90000"/>
              </a:lnSpc>
              <a:spcBef>
                <a:spcPts val="0"/>
              </a:spcBef>
            </a:pPr>
            <a:r>
              <a:rPr lang="en-US" sz="1800" dirty="0" smtClean="0"/>
              <a:t>Paul invoked God as a witness that his delay was for their sparing.</a:t>
            </a:r>
          </a:p>
          <a:p>
            <a:pPr lvl="1">
              <a:lnSpc>
                <a:spcPct val="90000"/>
              </a:lnSpc>
              <a:spcBef>
                <a:spcPts val="0"/>
              </a:spcBef>
            </a:pPr>
            <a:r>
              <a:rPr lang="en-US" sz="1800" dirty="0" smtClean="0"/>
              <a:t>He delayed so they could repent and later visit in joy – not sorrow.</a:t>
            </a:r>
          </a:p>
          <a:p>
            <a:pPr lvl="1">
              <a:lnSpc>
                <a:spcPct val="90000"/>
              </a:lnSpc>
              <a:spcBef>
                <a:spcPts val="0"/>
              </a:spcBef>
            </a:pPr>
            <a:r>
              <a:rPr lang="en-US" sz="1800" dirty="0" smtClean="0"/>
              <a:t>(Forgiveness and reaffirmation of love to those repentant.)</a:t>
            </a:r>
          </a:p>
          <a:p>
            <a:pPr lvl="1">
              <a:lnSpc>
                <a:spcPct val="90000"/>
              </a:lnSpc>
              <a:spcBef>
                <a:spcPts val="0"/>
              </a:spcBef>
            </a:pPr>
            <a:r>
              <a:rPr lang="en-US" sz="1800" dirty="0" smtClean="0"/>
              <a:t>Paul skipped an opportunity to preach to check on them.</a:t>
            </a:r>
          </a:p>
          <a:p>
            <a:pPr>
              <a:lnSpc>
                <a:spcPct val="90000"/>
              </a:lnSpc>
              <a:spcBef>
                <a:spcPts val="0"/>
              </a:spcBef>
            </a:pPr>
            <a:r>
              <a:rPr lang="en-US" sz="1800" dirty="0" smtClean="0"/>
              <a:t>Next, </a:t>
            </a:r>
            <a:r>
              <a:rPr lang="en-US" sz="1800" b="1" dirty="0" smtClean="0"/>
              <a:t>Defense of Paul’s Ministry (and Qualifications for It)</a:t>
            </a:r>
          </a:p>
          <a:p>
            <a:pPr>
              <a:lnSpc>
                <a:spcPct val="90000"/>
              </a:lnSpc>
              <a:spcBef>
                <a:spcPts val="0"/>
              </a:spcBef>
            </a:pPr>
            <a:r>
              <a:rPr lang="en-US" sz="1800" dirty="0" smtClean="0"/>
              <a:t>Return to point begun in </a:t>
            </a:r>
            <a:r>
              <a:rPr lang="en-US" sz="1800" b="1" dirty="0" smtClean="0">
                <a:solidFill>
                  <a:schemeClr val="accent1"/>
                </a:solidFill>
              </a:rPr>
              <a:t>2:12-13</a:t>
            </a:r>
            <a:r>
              <a:rPr lang="en-US" sz="1800" dirty="0" smtClean="0"/>
              <a:t> in </a:t>
            </a:r>
            <a:r>
              <a:rPr lang="en-US" sz="1800" b="1" dirty="0" smtClean="0">
                <a:solidFill>
                  <a:schemeClr val="accent1"/>
                </a:solidFill>
              </a:rPr>
              <a:t>7:4-16</a:t>
            </a:r>
            <a:r>
              <a:rPr lang="en-US" sz="1800" dirty="0" smtClean="0"/>
              <a:t>, after answering questions introduced in </a:t>
            </a:r>
            <a:r>
              <a:rPr lang="en-US" sz="1800" b="1" dirty="0" smtClean="0">
                <a:solidFill>
                  <a:schemeClr val="accent1"/>
                </a:solidFill>
              </a:rPr>
              <a:t>2:14-17</a:t>
            </a:r>
            <a:r>
              <a:rPr lang="en-US" sz="1800" dirty="0" smtClean="0"/>
              <a:t>.</a:t>
            </a:r>
            <a:endParaRPr lang="en-US" sz="1800" dirty="0"/>
          </a:p>
        </p:txBody>
      </p:sp>
    </p:spTree>
    <p:extLst>
      <p:ext uri="{BB962C8B-B14F-4D97-AF65-F5344CB8AC3E}">
        <p14:creationId xmlns:p14="http://schemas.microsoft.com/office/powerpoint/2010/main" val="29675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500"/>
                                        <p:tgtEl>
                                          <p:spTgt spid="3">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4" end="14"/>
                                            </p:txEl>
                                          </p:spTgt>
                                        </p:tgtEl>
                                        <p:attrNameLst>
                                          <p:attrName>style.visibility</p:attrName>
                                        </p:attrNameLst>
                                      </p:cBhvr>
                                      <p:to>
                                        <p:strVal val="visible"/>
                                      </p:to>
                                    </p:set>
                                    <p:animEffect transition="in" filter="fade">
                                      <p:cBhvr>
                                        <p:cTn id="12" dur="500"/>
                                        <p:tgtEl>
                                          <p:spTgt spid="3">
                                            <p:txEl>
                                              <p:pRg st="14"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animEffect transition="in" filter="fade">
                                      <p:cBhvr>
                                        <p:cTn id="1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Superior Commendation</a:t>
            </a:r>
            <a:endParaRPr lang="en-US"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4 – II Corinthians 2:14-3:3</a:t>
            </a:r>
            <a:endParaRPr lang="en-US" b="1" dirty="0">
              <a:latin typeface="Arial Black" panose="020B0A04020102020204" pitchFamily="34" charset="0"/>
            </a:endParaRPr>
          </a:p>
        </p:txBody>
      </p:sp>
    </p:spTree>
    <p:extLst>
      <p:ext uri="{BB962C8B-B14F-4D97-AF65-F5344CB8AC3E}">
        <p14:creationId xmlns:p14="http://schemas.microsoft.com/office/powerpoint/2010/main" val="21532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“God always leads us in triumph”</a:t>
            </a:r>
            <a:endParaRPr lang="en-US" i="1" dirty="0"/>
          </a:p>
        </p:txBody>
      </p:sp>
      <p:sp>
        <p:nvSpPr>
          <p:cNvPr id="3" name="Content Placeholder 2"/>
          <p:cNvSpPr>
            <a:spLocks noGrp="1"/>
          </p:cNvSpPr>
          <p:nvPr>
            <p:ph idx="1"/>
          </p:nvPr>
        </p:nvSpPr>
        <p:spPr/>
        <p:txBody>
          <a:bodyPr/>
          <a:lstStyle/>
          <a:p>
            <a:pPr marL="0" lvl="0" indent="0">
              <a:lnSpc>
                <a:spcPct val="95000"/>
              </a:lnSpc>
              <a:spcBef>
                <a:spcPts val="200"/>
              </a:spcBef>
              <a:buNone/>
            </a:pPr>
            <a:r>
              <a:rPr lang="en-US" i="1" dirty="0" smtClean="0"/>
              <a:t>Now </a:t>
            </a:r>
            <a:r>
              <a:rPr lang="en-US" b="1" i="1" dirty="0"/>
              <a:t>thanks be to God who always leads us in triumph in Christ</a:t>
            </a:r>
            <a:r>
              <a:rPr lang="en-US" i="1" dirty="0"/>
              <a:t>, and through us diffuses </a:t>
            </a:r>
            <a:r>
              <a:rPr lang="en-US" b="1" i="1" dirty="0"/>
              <a:t>the fragrance of His knowledge in every place</a:t>
            </a:r>
            <a:r>
              <a:rPr lang="en-US" i="1" dirty="0" smtClean="0"/>
              <a:t>.  For </a:t>
            </a:r>
            <a:r>
              <a:rPr lang="en-US" b="1" i="1" dirty="0"/>
              <a:t>we are to God the fragrance of Christ </a:t>
            </a:r>
            <a:r>
              <a:rPr lang="en-US" i="1" dirty="0"/>
              <a:t>among those </a:t>
            </a:r>
            <a:r>
              <a:rPr lang="en-US" b="1" i="1" dirty="0"/>
              <a:t>who are being saved</a:t>
            </a:r>
            <a:r>
              <a:rPr lang="en-US" i="1" dirty="0"/>
              <a:t> and among those </a:t>
            </a:r>
            <a:r>
              <a:rPr lang="en-US" b="1" i="1" dirty="0"/>
              <a:t>who are perishing</a:t>
            </a:r>
            <a:r>
              <a:rPr lang="en-US" i="1" dirty="0" smtClean="0"/>
              <a:t>.  </a:t>
            </a:r>
            <a:r>
              <a:rPr lang="en-US" b="1" i="1" dirty="0" smtClean="0"/>
              <a:t>To </a:t>
            </a:r>
            <a:r>
              <a:rPr lang="en-US" b="1" i="1" dirty="0"/>
              <a:t>the one we are the </a:t>
            </a:r>
            <a:r>
              <a:rPr lang="en-US" b="1" i="1" u="sng" dirty="0"/>
              <a:t>aroma of death leading to death</a:t>
            </a:r>
            <a:r>
              <a:rPr lang="en-US" b="1" i="1" dirty="0"/>
              <a:t>, and to the other the </a:t>
            </a:r>
            <a:r>
              <a:rPr lang="en-US" b="1" i="1" u="sng" dirty="0"/>
              <a:t>aroma of life leading to life</a:t>
            </a:r>
            <a:r>
              <a:rPr lang="en-US" i="1" dirty="0"/>
              <a:t>. And who is sufficient for these things? </a:t>
            </a:r>
            <a:r>
              <a:rPr lang="en-US" dirty="0" smtClean="0"/>
              <a:t>(</a:t>
            </a:r>
            <a:r>
              <a:rPr lang="en-US" b="1" dirty="0" smtClean="0">
                <a:solidFill>
                  <a:schemeClr val="accent1"/>
                </a:solidFill>
              </a:rPr>
              <a:t>2:14-16</a:t>
            </a:r>
            <a:r>
              <a:rPr lang="en-US" dirty="0" smtClean="0"/>
              <a:t>)</a:t>
            </a:r>
            <a:endParaRPr lang="en-US" dirty="0"/>
          </a:p>
          <a:p>
            <a:pPr marL="231775" lvl="0" indent="-231775">
              <a:lnSpc>
                <a:spcPct val="95000"/>
              </a:lnSpc>
              <a:spcBef>
                <a:spcPts val="200"/>
              </a:spcBef>
              <a:buFont typeface="+mj-lt"/>
              <a:buAutoNum type="arabicPeriod"/>
            </a:pPr>
            <a:r>
              <a:rPr lang="en-US" dirty="0" smtClean="0"/>
              <a:t>How could the same fragrance produce two different results?</a:t>
            </a:r>
          </a:p>
          <a:p>
            <a:pPr>
              <a:lnSpc>
                <a:spcPct val="95000"/>
              </a:lnSpc>
              <a:spcBef>
                <a:spcPts val="200"/>
              </a:spcBef>
            </a:pPr>
            <a:r>
              <a:rPr lang="en-US" dirty="0" smtClean="0"/>
              <a:t>Free will!  Listener has a choice! 1 seed falls on 4 soils (</a:t>
            </a:r>
            <a:r>
              <a:rPr lang="en-US" b="1" dirty="0" smtClean="0">
                <a:solidFill>
                  <a:schemeClr val="accent1"/>
                </a:solidFill>
              </a:rPr>
              <a:t>Mt. 13:3-23</a:t>
            </a:r>
            <a:r>
              <a:rPr lang="en-US" dirty="0" smtClean="0"/>
              <a:t>).</a:t>
            </a:r>
          </a:p>
          <a:p>
            <a:pPr>
              <a:lnSpc>
                <a:spcPct val="95000"/>
              </a:lnSpc>
              <a:spcBef>
                <a:spcPts val="200"/>
              </a:spcBef>
            </a:pPr>
            <a:r>
              <a:rPr lang="en-US" dirty="0" smtClean="0"/>
              <a:t>Prejudice, undesirability prevents accepting gospel (</a:t>
            </a:r>
            <a:r>
              <a:rPr lang="en-US" b="1" dirty="0" smtClean="0">
                <a:solidFill>
                  <a:schemeClr val="accent1"/>
                </a:solidFill>
              </a:rPr>
              <a:t>I Cor. 1:18-ff</a:t>
            </a:r>
            <a:r>
              <a:rPr lang="en-US" dirty="0" smtClean="0"/>
              <a:t>).</a:t>
            </a:r>
          </a:p>
          <a:p>
            <a:pPr>
              <a:lnSpc>
                <a:spcPct val="95000"/>
              </a:lnSpc>
              <a:spcBef>
                <a:spcPts val="200"/>
              </a:spcBef>
            </a:pPr>
            <a:r>
              <a:rPr lang="en-US" dirty="0" smtClean="0"/>
              <a:t>Aaron’s incense, </a:t>
            </a:r>
            <a:r>
              <a:rPr lang="en-US" i="1" dirty="0" smtClean="0"/>
              <a:t>“stood between living and dead”</a:t>
            </a:r>
            <a:r>
              <a:rPr lang="en-US" dirty="0" smtClean="0"/>
              <a:t> (</a:t>
            </a:r>
            <a:r>
              <a:rPr lang="en-US" b="1" dirty="0" smtClean="0">
                <a:solidFill>
                  <a:schemeClr val="accent1"/>
                </a:solidFill>
              </a:rPr>
              <a:t>Num. 16:46-48</a:t>
            </a:r>
            <a:r>
              <a:rPr lang="en-US" dirty="0" smtClean="0"/>
              <a:t>).</a:t>
            </a:r>
          </a:p>
          <a:p>
            <a:pPr>
              <a:lnSpc>
                <a:spcPct val="95000"/>
              </a:lnSpc>
              <a:spcBef>
                <a:spcPts val="200"/>
              </a:spcBef>
            </a:pPr>
            <a:r>
              <a:rPr lang="en-US" dirty="0" smtClean="0"/>
              <a:t>Application?</a:t>
            </a:r>
            <a:endParaRPr lang="en-US" b="1" dirty="0">
              <a:solidFill>
                <a:schemeClr val="accent1"/>
              </a:solidFill>
            </a:endParaRPr>
          </a:p>
        </p:txBody>
      </p:sp>
    </p:spTree>
    <p:extLst>
      <p:ext uri="{BB962C8B-B14F-4D97-AF65-F5344CB8AC3E}">
        <p14:creationId xmlns:p14="http://schemas.microsoft.com/office/powerpoint/2010/main" val="6993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“God always leads us in triumph”</a:t>
            </a:r>
            <a:endParaRPr lang="en-US" i="1" dirty="0"/>
          </a:p>
        </p:txBody>
      </p:sp>
      <p:sp>
        <p:nvSpPr>
          <p:cNvPr id="3" name="Content Placeholder 2"/>
          <p:cNvSpPr>
            <a:spLocks noGrp="1"/>
          </p:cNvSpPr>
          <p:nvPr>
            <p:ph idx="1"/>
          </p:nvPr>
        </p:nvSpPr>
        <p:spPr/>
        <p:txBody>
          <a:bodyPr/>
          <a:lstStyle/>
          <a:p>
            <a:pPr marL="0" lvl="0" indent="0">
              <a:lnSpc>
                <a:spcPct val="95000"/>
              </a:lnSpc>
              <a:spcBef>
                <a:spcPts val="200"/>
              </a:spcBef>
              <a:buNone/>
            </a:pPr>
            <a:r>
              <a:rPr lang="en-US" i="1" dirty="0" smtClean="0"/>
              <a:t>Now </a:t>
            </a:r>
            <a:r>
              <a:rPr lang="en-US" b="1" i="1" dirty="0"/>
              <a:t>thanks be to God who always leads us in triumph in Christ</a:t>
            </a:r>
            <a:r>
              <a:rPr lang="en-US" i="1" dirty="0"/>
              <a:t>, and through us diffuses </a:t>
            </a:r>
            <a:r>
              <a:rPr lang="en-US" b="1" i="1" dirty="0"/>
              <a:t>the fragrance of His knowledge in every place</a:t>
            </a:r>
            <a:r>
              <a:rPr lang="en-US" i="1" dirty="0" smtClean="0"/>
              <a:t>.  For </a:t>
            </a:r>
            <a:r>
              <a:rPr lang="en-US" b="1" i="1" dirty="0"/>
              <a:t>we are to God the fragrance of Christ </a:t>
            </a:r>
            <a:r>
              <a:rPr lang="en-US" i="1" dirty="0"/>
              <a:t>among those </a:t>
            </a:r>
            <a:r>
              <a:rPr lang="en-US" b="1" i="1" dirty="0"/>
              <a:t>who are being saved</a:t>
            </a:r>
            <a:r>
              <a:rPr lang="en-US" i="1" dirty="0"/>
              <a:t> and among those </a:t>
            </a:r>
            <a:r>
              <a:rPr lang="en-US" b="1" i="1" dirty="0"/>
              <a:t>who are perishing</a:t>
            </a:r>
            <a:r>
              <a:rPr lang="en-US" i="1" dirty="0" smtClean="0"/>
              <a:t>.  </a:t>
            </a:r>
            <a:r>
              <a:rPr lang="en-US" b="1" i="1" dirty="0" smtClean="0"/>
              <a:t>To </a:t>
            </a:r>
            <a:r>
              <a:rPr lang="en-US" b="1" i="1" dirty="0"/>
              <a:t>the one we are the </a:t>
            </a:r>
            <a:r>
              <a:rPr lang="en-US" b="1" i="1" u="sng" dirty="0"/>
              <a:t>aroma of death leading to death</a:t>
            </a:r>
            <a:r>
              <a:rPr lang="en-US" b="1" i="1" dirty="0"/>
              <a:t>, and to the other the </a:t>
            </a:r>
            <a:r>
              <a:rPr lang="en-US" b="1" i="1" u="sng" dirty="0"/>
              <a:t>aroma of life leading to life</a:t>
            </a:r>
            <a:r>
              <a:rPr lang="en-US" i="1" dirty="0"/>
              <a:t>. And who is sufficient for these things? </a:t>
            </a:r>
            <a:r>
              <a:rPr lang="en-US" dirty="0" smtClean="0"/>
              <a:t>(</a:t>
            </a:r>
            <a:r>
              <a:rPr lang="en-US" b="1" dirty="0" smtClean="0">
                <a:solidFill>
                  <a:schemeClr val="accent1"/>
                </a:solidFill>
              </a:rPr>
              <a:t>2:14-16</a:t>
            </a:r>
            <a:r>
              <a:rPr lang="en-US" dirty="0" smtClean="0"/>
              <a:t>)</a:t>
            </a:r>
            <a:endParaRPr lang="en-US" dirty="0"/>
          </a:p>
          <a:p>
            <a:pPr marL="231775" lvl="0" indent="-231775">
              <a:lnSpc>
                <a:spcPct val="95000"/>
              </a:lnSpc>
              <a:spcBef>
                <a:spcPts val="200"/>
              </a:spcBef>
              <a:buFont typeface="+mj-lt"/>
              <a:buAutoNum type="arabicPeriod"/>
            </a:pPr>
            <a:r>
              <a:rPr lang="en-US" dirty="0" smtClean="0"/>
              <a:t>How could the same fragrance produce two different results?</a:t>
            </a:r>
          </a:p>
          <a:p>
            <a:pPr>
              <a:lnSpc>
                <a:spcPct val="95000"/>
              </a:lnSpc>
              <a:spcBef>
                <a:spcPts val="200"/>
              </a:spcBef>
            </a:pPr>
            <a:r>
              <a:rPr lang="en-US" dirty="0" smtClean="0"/>
              <a:t>Free will!  Listener has a choice! 1 seed falls on 4 soils (</a:t>
            </a:r>
            <a:r>
              <a:rPr lang="en-US" b="1" dirty="0" smtClean="0">
                <a:solidFill>
                  <a:schemeClr val="accent1"/>
                </a:solidFill>
              </a:rPr>
              <a:t>Mt. 13:3-23</a:t>
            </a:r>
            <a:r>
              <a:rPr lang="en-US" dirty="0" smtClean="0"/>
              <a:t>).</a:t>
            </a:r>
          </a:p>
          <a:p>
            <a:pPr>
              <a:lnSpc>
                <a:spcPct val="95000"/>
              </a:lnSpc>
              <a:spcBef>
                <a:spcPts val="200"/>
              </a:spcBef>
            </a:pPr>
            <a:r>
              <a:rPr lang="en-US" dirty="0" smtClean="0"/>
              <a:t>Prejudice, undesirability prevents accepting gospel (</a:t>
            </a:r>
            <a:r>
              <a:rPr lang="en-US" b="1" dirty="0" smtClean="0">
                <a:solidFill>
                  <a:schemeClr val="accent1"/>
                </a:solidFill>
              </a:rPr>
              <a:t>I Cor. 1:18-ff</a:t>
            </a:r>
            <a:r>
              <a:rPr lang="en-US" dirty="0" smtClean="0"/>
              <a:t>).</a:t>
            </a:r>
          </a:p>
          <a:p>
            <a:pPr>
              <a:lnSpc>
                <a:spcPct val="95000"/>
              </a:lnSpc>
              <a:spcBef>
                <a:spcPts val="200"/>
              </a:spcBef>
            </a:pPr>
            <a:r>
              <a:rPr lang="en-US" dirty="0" smtClean="0"/>
              <a:t>Aaron’s incense, </a:t>
            </a:r>
            <a:r>
              <a:rPr lang="en-US" i="1" dirty="0" smtClean="0"/>
              <a:t>“stood between living and dead”</a:t>
            </a:r>
            <a:r>
              <a:rPr lang="en-US" dirty="0" smtClean="0"/>
              <a:t> (</a:t>
            </a:r>
            <a:r>
              <a:rPr lang="en-US" b="1" dirty="0" smtClean="0">
                <a:solidFill>
                  <a:schemeClr val="accent1"/>
                </a:solidFill>
              </a:rPr>
              <a:t>Num. 16:46-48</a:t>
            </a:r>
            <a:r>
              <a:rPr lang="en-US" dirty="0" smtClean="0"/>
              <a:t>).</a:t>
            </a:r>
          </a:p>
          <a:p>
            <a:pPr>
              <a:lnSpc>
                <a:spcPct val="95000"/>
              </a:lnSpc>
              <a:spcBef>
                <a:spcPts val="200"/>
              </a:spcBef>
            </a:pPr>
            <a:r>
              <a:rPr lang="en-US" dirty="0" smtClean="0"/>
              <a:t>Application? … </a:t>
            </a:r>
            <a:r>
              <a:rPr lang="en-US" b="1" dirty="0" smtClean="0">
                <a:solidFill>
                  <a:schemeClr val="accent1"/>
                </a:solidFill>
              </a:rPr>
              <a:t>John 6:66; II Timothy 2:13; I Cor. 1:18-31</a:t>
            </a:r>
            <a:endParaRPr lang="en-US" b="1" dirty="0">
              <a:solidFill>
                <a:schemeClr val="accent1"/>
              </a:solidFill>
            </a:endParaRPr>
          </a:p>
        </p:txBody>
      </p:sp>
    </p:spTree>
    <p:extLst>
      <p:ext uri="{BB962C8B-B14F-4D97-AF65-F5344CB8AC3E}">
        <p14:creationId xmlns:p14="http://schemas.microsoft.com/office/powerpoint/2010/main" val="19302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5" y="0"/>
            <a:ext cx="8667510" cy="5143500"/>
          </a:xfrm>
          <a:prstGeom prst="rect">
            <a:avLst/>
          </a:prstGeom>
        </p:spPr>
      </p:pic>
      <p:sp>
        <p:nvSpPr>
          <p:cNvPr id="5" name="TextBox 4"/>
          <p:cNvSpPr txBox="1"/>
          <p:nvPr/>
        </p:nvSpPr>
        <p:spPr>
          <a:xfrm>
            <a:off x="4724400" y="3172420"/>
            <a:ext cx="2286000" cy="923330"/>
          </a:xfrm>
          <a:prstGeom prst="rect">
            <a:avLst/>
          </a:prstGeom>
          <a:noFill/>
        </p:spPr>
        <p:txBody>
          <a:bodyPr wrap="square" rtlCol="0">
            <a:spAutoFit/>
          </a:bodyPr>
          <a:lstStyle/>
          <a:p>
            <a:pPr algn="ctr"/>
            <a:r>
              <a:rPr lang="en-US" dirty="0" smtClean="0">
                <a:latin typeface="Arial Black" panose="020B0A04020102020204" pitchFamily="34" charset="0"/>
                <a:cs typeface="Arial" panose="020B0604020202020204" pitchFamily="34" charset="0"/>
              </a:rPr>
              <a:t>Paul’s 3</a:t>
            </a:r>
            <a:r>
              <a:rPr lang="en-US" baseline="30000" dirty="0" smtClean="0">
                <a:latin typeface="Arial Black" panose="020B0A04020102020204" pitchFamily="34" charset="0"/>
                <a:cs typeface="Arial" panose="020B0604020202020204" pitchFamily="34" charset="0"/>
              </a:rPr>
              <a:t>rd</a:t>
            </a:r>
            <a:r>
              <a:rPr lang="en-US" dirty="0" smtClean="0">
                <a:latin typeface="Arial Black" panose="020B0A04020102020204" pitchFamily="34" charset="0"/>
                <a:cs typeface="Arial" panose="020B0604020202020204" pitchFamily="34" charset="0"/>
              </a:rPr>
              <a:t> Missionary Journey</a:t>
            </a:r>
            <a:endParaRPr lang="en-US" dirty="0">
              <a:latin typeface="Arial Black" panose="020B0A040201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96" y="1444752"/>
            <a:ext cx="228571" cy="333333"/>
          </a:xfrm>
          <a:prstGeom prst="rect">
            <a:avLst/>
          </a:prstGeom>
        </p:spPr>
      </p:pic>
    </p:spTree>
    <p:extLst>
      <p:ext uri="{BB962C8B-B14F-4D97-AF65-F5344CB8AC3E}">
        <p14:creationId xmlns:p14="http://schemas.microsoft.com/office/powerpoint/2010/main" val="510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of </a:t>
            </a:r>
            <a:r>
              <a:rPr lang="en-US" i="1" dirty="0" smtClean="0"/>
              <a:t> “Sufficiency”</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i="1" dirty="0" smtClean="0"/>
              <a:t>Now </a:t>
            </a:r>
            <a:r>
              <a:rPr lang="en-US" i="1" dirty="0"/>
              <a:t>thanks be to </a:t>
            </a:r>
            <a:r>
              <a:rPr lang="en-US" b="1" i="1" dirty="0"/>
              <a:t>God who always leads us </a:t>
            </a:r>
            <a:r>
              <a:rPr lang="en-US" b="1" i="1" u="sng" dirty="0"/>
              <a:t>in triumph</a:t>
            </a:r>
            <a:r>
              <a:rPr lang="en-US" b="1" i="1" dirty="0"/>
              <a:t> in Christ</a:t>
            </a:r>
            <a:r>
              <a:rPr lang="en-US" i="1" dirty="0"/>
              <a:t>, and through us </a:t>
            </a:r>
            <a:r>
              <a:rPr lang="en-US" b="1" i="1" dirty="0"/>
              <a:t>diffuses the fragrance of </a:t>
            </a:r>
            <a:r>
              <a:rPr lang="en-US" b="1" i="1" u="sng" dirty="0"/>
              <a:t>His knowledge</a:t>
            </a:r>
            <a:r>
              <a:rPr lang="en-US" b="1" i="1" dirty="0"/>
              <a:t> </a:t>
            </a:r>
            <a:r>
              <a:rPr lang="en-US" i="1" dirty="0"/>
              <a:t>in every place</a:t>
            </a:r>
            <a:r>
              <a:rPr lang="en-US" i="1" dirty="0" smtClean="0"/>
              <a:t>.  For </a:t>
            </a:r>
            <a:r>
              <a:rPr lang="en-US" i="1" dirty="0"/>
              <a:t>we are to God the fragrance of Christ among those who are being saved and among those who are perishing</a:t>
            </a:r>
            <a:r>
              <a:rPr lang="en-US" i="1" dirty="0" smtClean="0"/>
              <a:t>.  </a:t>
            </a:r>
            <a:r>
              <a:rPr lang="en-US" b="1" i="1" dirty="0" smtClean="0"/>
              <a:t>To </a:t>
            </a:r>
            <a:r>
              <a:rPr lang="en-US" b="1" i="1" dirty="0"/>
              <a:t>the one we are the </a:t>
            </a:r>
            <a:r>
              <a:rPr lang="en-US" b="1" i="1" u="sng" dirty="0"/>
              <a:t>aroma of death leading to death</a:t>
            </a:r>
            <a:r>
              <a:rPr lang="en-US" b="1" i="1" dirty="0"/>
              <a:t>, and to the other the </a:t>
            </a:r>
            <a:r>
              <a:rPr lang="en-US" b="1" i="1" u="sng" dirty="0"/>
              <a:t>aroma of life leading to life</a:t>
            </a:r>
            <a:r>
              <a:rPr lang="en-US" b="1" i="1" dirty="0"/>
              <a:t>. And </a:t>
            </a:r>
            <a:r>
              <a:rPr lang="en-US" b="1" i="1" u="sng" dirty="0"/>
              <a:t>who is sufficient for these things</a:t>
            </a:r>
            <a:r>
              <a:rPr lang="en-US" b="1" i="1" dirty="0"/>
              <a:t>? </a:t>
            </a:r>
            <a:r>
              <a:rPr lang="en-US" dirty="0" smtClean="0"/>
              <a:t>(</a:t>
            </a:r>
            <a:r>
              <a:rPr lang="en-US" b="1" dirty="0" smtClean="0">
                <a:solidFill>
                  <a:schemeClr val="accent1"/>
                </a:solidFill>
              </a:rPr>
              <a:t>2:14-16</a:t>
            </a:r>
            <a:r>
              <a:rPr lang="en-US" dirty="0" smtClean="0"/>
              <a:t>)</a:t>
            </a:r>
            <a:endParaRPr lang="en-US" dirty="0"/>
          </a:p>
          <a:p>
            <a:pPr marL="231775" lvl="0" indent="-231775">
              <a:lnSpc>
                <a:spcPct val="90000"/>
              </a:lnSpc>
              <a:spcBef>
                <a:spcPts val="0"/>
              </a:spcBef>
              <a:buFont typeface="+mj-lt"/>
              <a:buAutoNum type="arabicPeriod" startAt="2"/>
            </a:pPr>
            <a:r>
              <a:rPr lang="en-US" dirty="0"/>
              <a:t>Why would </a:t>
            </a:r>
            <a:r>
              <a:rPr lang="en-US" i="1" dirty="0"/>
              <a:t>“diffusing”</a:t>
            </a:r>
            <a:r>
              <a:rPr lang="en-US" dirty="0"/>
              <a:t> such a </a:t>
            </a:r>
            <a:r>
              <a:rPr lang="en-US" i="1" dirty="0"/>
              <a:t>“fragrance”</a:t>
            </a:r>
            <a:r>
              <a:rPr lang="en-US" dirty="0"/>
              <a:t> require special </a:t>
            </a:r>
            <a:r>
              <a:rPr lang="en-US" i="1" dirty="0"/>
              <a:t>“sufficiency”</a:t>
            </a:r>
            <a:r>
              <a:rPr lang="en-US" dirty="0"/>
              <a:t>?</a:t>
            </a:r>
            <a:endParaRPr lang="en-US" dirty="0" smtClean="0"/>
          </a:p>
          <a:p>
            <a:pPr>
              <a:lnSpc>
                <a:spcPct val="90000"/>
              </a:lnSpc>
              <a:spcBef>
                <a:spcPts val="0"/>
              </a:spcBef>
            </a:pPr>
            <a:r>
              <a:rPr lang="en-US" dirty="0" smtClean="0"/>
              <a:t>Powerful message, dividing between life and death.</a:t>
            </a:r>
          </a:p>
          <a:p>
            <a:pPr>
              <a:lnSpc>
                <a:spcPct val="90000"/>
              </a:lnSpc>
              <a:spcBef>
                <a:spcPts val="0"/>
              </a:spcBef>
            </a:pPr>
            <a:r>
              <a:rPr lang="en-US" dirty="0" smtClean="0"/>
              <a:t>Unique foundation built upon apostles (</a:t>
            </a:r>
            <a:r>
              <a:rPr lang="en-US" b="1" dirty="0" smtClean="0">
                <a:solidFill>
                  <a:schemeClr val="accent1"/>
                </a:solidFill>
              </a:rPr>
              <a:t>Eph. 2:19-22; I Jo.1:1-5</a:t>
            </a:r>
            <a:r>
              <a:rPr lang="en-US" dirty="0" smtClean="0"/>
              <a:t>).</a:t>
            </a:r>
          </a:p>
          <a:p>
            <a:pPr>
              <a:lnSpc>
                <a:spcPct val="90000"/>
              </a:lnSpc>
              <a:spcBef>
                <a:spcPts val="0"/>
              </a:spcBef>
            </a:pPr>
            <a:r>
              <a:rPr lang="en-US" dirty="0" smtClean="0"/>
              <a:t>Acknowledges need for qualification, but differs on standard …</a:t>
            </a:r>
          </a:p>
          <a:p>
            <a:pPr>
              <a:lnSpc>
                <a:spcPct val="90000"/>
              </a:lnSpc>
              <a:spcBef>
                <a:spcPts val="0"/>
              </a:spcBef>
            </a:pPr>
            <a:r>
              <a:rPr lang="en-US" dirty="0" smtClean="0"/>
              <a:t>Lessons?  What about us?</a:t>
            </a:r>
            <a:endParaRPr lang="en-US" dirty="0"/>
          </a:p>
        </p:txBody>
      </p:sp>
    </p:spTree>
    <p:extLst>
      <p:ext uri="{BB962C8B-B14F-4D97-AF65-F5344CB8AC3E}">
        <p14:creationId xmlns:p14="http://schemas.microsoft.com/office/powerpoint/2010/main" val="779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of </a:t>
            </a:r>
            <a:r>
              <a:rPr lang="en-US" i="1" dirty="0" smtClean="0"/>
              <a:t> “Sufficiency”</a:t>
            </a:r>
            <a:endParaRPr lang="en-US" i="1" dirty="0"/>
          </a:p>
        </p:txBody>
      </p:sp>
      <p:sp>
        <p:nvSpPr>
          <p:cNvPr id="3" name="Content Placeholder 2"/>
          <p:cNvSpPr>
            <a:spLocks noGrp="1"/>
          </p:cNvSpPr>
          <p:nvPr>
            <p:ph idx="1"/>
          </p:nvPr>
        </p:nvSpPr>
        <p:spPr/>
        <p:txBody>
          <a:bodyPr/>
          <a:lstStyle/>
          <a:p>
            <a:pPr marL="0" lvl="0" indent="0">
              <a:lnSpc>
                <a:spcPct val="90000"/>
              </a:lnSpc>
              <a:spcBef>
                <a:spcPts val="0"/>
              </a:spcBef>
              <a:buNone/>
            </a:pPr>
            <a:r>
              <a:rPr lang="en-US" i="1" dirty="0" smtClean="0"/>
              <a:t>Now </a:t>
            </a:r>
            <a:r>
              <a:rPr lang="en-US" i="1" dirty="0"/>
              <a:t>thanks be to </a:t>
            </a:r>
            <a:r>
              <a:rPr lang="en-US" b="1" i="1" dirty="0"/>
              <a:t>God who always leads us </a:t>
            </a:r>
            <a:r>
              <a:rPr lang="en-US" b="1" i="1" u="sng" dirty="0"/>
              <a:t>in triumph</a:t>
            </a:r>
            <a:r>
              <a:rPr lang="en-US" b="1" i="1" dirty="0"/>
              <a:t> in Christ</a:t>
            </a:r>
            <a:r>
              <a:rPr lang="en-US" i="1" dirty="0"/>
              <a:t>, and through us </a:t>
            </a:r>
            <a:r>
              <a:rPr lang="en-US" b="1" i="1" dirty="0"/>
              <a:t>diffuses the fragrance of </a:t>
            </a:r>
            <a:r>
              <a:rPr lang="en-US" b="1" i="1" u="sng" dirty="0"/>
              <a:t>His knowledge</a:t>
            </a:r>
            <a:r>
              <a:rPr lang="en-US" b="1" i="1" dirty="0"/>
              <a:t> </a:t>
            </a:r>
            <a:r>
              <a:rPr lang="en-US" i="1" dirty="0"/>
              <a:t>in every place</a:t>
            </a:r>
            <a:r>
              <a:rPr lang="en-US" i="1" dirty="0" smtClean="0"/>
              <a:t>.  For </a:t>
            </a:r>
            <a:r>
              <a:rPr lang="en-US" i="1" dirty="0"/>
              <a:t>we are to God the fragrance of Christ among those who are being saved and among those who are perishing</a:t>
            </a:r>
            <a:r>
              <a:rPr lang="en-US" i="1" dirty="0" smtClean="0"/>
              <a:t>.  </a:t>
            </a:r>
            <a:r>
              <a:rPr lang="en-US" b="1" i="1" dirty="0" smtClean="0"/>
              <a:t>To </a:t>
            </a:r>
            <a:r>
              <a:rPr lang="en-US" b="1" i="1" dirty="0"/>
              <a:t>the one we are the </a:t>
            </a:r>
            <a:r>
              <a:rPr lang="en-US" b="1" i="1" u="sng" dirty="0"/>
              <a:t>aroma of death leading to death</a:t>
            </a:r>
            <a:r>
              <a:rPr lang="en-US" b="1" i="1" dirty="0"/>
              <a:t>, and to the other the </a:t>
            </a:r>
            <a:r>
              <a:rPr lang="en-US" b="1" i="1" u="sng" dirty="0"/>
              <a:t>aroma of life leading to life</a:t>
            </a:r>
            <a:r>
              <a:rPr lang="en-US" b="1" i="1" dirty="0"/>
              <a:t>. And </a:t>
            </a:r>
            <a:r>
              <a:rPr lang="en-US" b="1" i="1" u="sng" dirty="0"/>
              <a:t>who is sufficient for these things</a:t>
            </a:r>
            <a:r>
              <a:rPr lang="en-US" b="1" i="1" dirty="0"/>
              <a:t>? </a:t>
            </a:r>
            <a:r>
              <a:rPr lang="en-US" dirty="0" smtClean="0"/>
              <a:t>(</a:t>
            </a:r>
            <a:r>
              <a:rPr lang="en-US" b="1" dirty="0" smtClean="0">
                <a:solidFill>
                  <a:schemeClr val="accent1"/>
                </a:solidFill>
              </a:rPr>
              <a:t>2:14-16</a:t>
            </a:r>
            <a:r>
              <a:rPr lang="en-US" dirty="0" smtClean="0"/>
              <a:t>)</a:t>
            </a:r>
            <a:endParaRPr lang="en-US" dirty="0"/>
          </a:p>
          <a:p>
            <a:pPr marL="231775" lvl="0" indent="-231775">
              <a:lnSpc>
                <a:spcPct val="90000"/>
              </a:lnSpc>
              <a:spcBef>
                <a:spcPts val="0"/>
              </a:spcBef>
              <a:buFont typeface="+mj-lt"/>
              <a:buAutoNum type="arabicPeriod" startAt="2"/>
            </a:pPr>
            <a:r>
              <a:rPr lang="en-US" dirty="0"/>
              <a:t>Why would </a:t>
            </a:r>
            <a:r>
              <a:rPr lang="en-US" i="1" dirty="0"/>
              <a:t>“diffusing”</a:t>
            </a:r>
            <a:r>
              <a:rPr lang="en-US" dirty="0"/>
              <a:t> such a </a:t>
            </a:r>
            <a:r>
              <a:rPr lang="en-US" i="1" dirty="0"/>
              <a:t>“fragrance”</a:t>
            </a:r>
            <a:r>
              <a:rPr lang="en-US" dirty="0"/>
              <a:t> require special </a:t>
            </a:r>
            <a:r>
              <a:rPr lang="en-US" i="1" dirty="0"/>
              <a:t>“sufficiency”</a:t>
            </a:r>
            <a:r>
              <a:rPr lang="en-US" dirty="0"/>
              <a:t>?</a:t>
            </a:r>
            <a:endParaRPr lang="en-US" dirty="0" smtClean="0"/>
          </a:p>
          <a:p>
            <a:pPr>
              <a:lnSpc>
                <a:spcPct val="90000"/>
              </a:lnSpc>
              <a:spcBef>
                <a:spcPts val="0"/>
              </a:spcBef>
            </a:pPr>
            <a:r>
              <a:rPr lang="en-US" dirty="0" smtClean="0"/>
              <a:t>Powerful message, dividing between life and death.</a:t>
            </a:r>
          </a:p>
          <a:p>
            <a:pPr>
              <a:lnSpc>
                <a:spcPct val="90000"/>
              </a:lnSpc>
              <a:spcBef>
                <a:spcPts val="0"/>
              </a:spcBef>
            </a:pPr>
            <a:r>
              <a:rPr lang="en-US" dirty="0" smtClean="0"/>
              <a:t>Unique foundation built upon apostles (</a:t>
            </a:r>
            <a:r>
              <a:rPr lang="en-US" b="1" dirty="0" smtClean="0">
                <a:solidFill>
                  <a:schemeClr val="accent1"/>
                </a:solidFill>
              </a:rPr>
              <a:t>Eph. 2:19-22; I Jo.1:1-5</a:t>
            </a:r>
            <a:r>
              <a:rPr lang="en-US" dirty="0" smtClean="0"/>
              <a:t>).</a:t>
            </a:r>
          </a:p>
          <a:p>
            <a:pPr>
              <a:lnSpc>
                <a:spcPct val="90000"/>
              </a:lnSpc>
              <a:spcBef>
                <a:spcPts val="0"/>
              </a:spcBef>
            </a:pPr>
            <a:r>
              <a:rPr lang="en-US" dirty="0" smtClean="0"/>
              <a:t>Acknowledges need for qualification, but differs on standard …</a:t>
            </a:r>
          </a:p>
          <a:p>
            <a:pPr>
              <a:lnSpc>
                <a:spcPct val="90000"/>
              </a:lnSpc>
              <a:spcBef>
                <a:spcPts val="0"/>
              </a:spcBef>
            </a:pPr>
            <a:r>
              <a:rPr lang="en-US" dirty="0" smtClean="0"/>
              <a:t>Lessons?  What about us? … </a:t>
            </a:r>
            <a:r>
              <a:rPr lang="en-US" b="1" dirty="0" smtClean="0">
                <a:solidFill>
                  <a:schemeClr val="accent1"/>
                </a:solidFill>
              </a:rPr>
              <a:t>II Timothy 2:19-23; I Timothy 1:7</a:t>
            </a:r>
            <a:endParaRPr lang="en-US" b="1" dirty="0">
              <a:solidFill>
                <a:schemeClr val="accent1"/>
              </a:solidFill>
            </a:endParaRPr>
          </a:p>
        </p:txBody>
      </p:sp>
    </p:spTree>
    <p:extLst>
      <p:ext uri="{BB962C8B-B14F-4D97-AF65-F5344CB8AC3E}">
        <p14:creationId xmlns:p14="http://schemas.microsoft.com/office/powerpoint/2010/main" val="26823491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with the </a:t>
            </a:r>
            <a:r>
              <a:rPr lang="en-US" i="1" dirty="0" smtClean="0"/>
              <a:t>“Peddlers”</a:t>
            </a:r>
            <a:endParaRPr lang="en-US" dirty="0"/>
          </a:p>
        </p:txBody>
      </p:sp>
      <p:sp>
        <p:nvSpPr>
          <p:cNvPr id="3" name="Content Placeholder 2"/>
          <p:cNvSpPr>
            <a:spLocks noGrp="1"/>
          </p:cNvSpPr>
          <p:nvPr>
            <p:ph idx="1"/>
          </p:nvPr>
        </p:nvSpPr>
        <p:spPr/>
        <p:txBody>
          <a:bodyPr/>
          <a:lstStyle/>
          <a:p>
            <a:pPr marL="231775" indent="-231775">
              <a:buFont typeface="+mj-lt"/>
              <a:buAutoNum type="arabicPeriod" startAt="3"/>
            </a:pPr>
            <a:r>
              <a:rPr lang="en-US" dirty="0"/>
              <a:t>Who else is introduced here, who likewise proclaimed to preach God’s Word?  How was Paul different?  How might this contrast have been evident?</a:t>
            </a:r>
            <a:endParaRPr lang="en-US" i="1" dirty="0" smtClean="0"/>
          </a:p>
          <a:p>
            <a:r>
              <a:rPr lang="en-US" dirty="0" smtClean="0"/>
              <a:t>Introduces false teachers, preaching for gain, in dishonesty, from themselves and by themselves (see </a:t>
            </a:r>
            <a:r>
              <a:rPr lang="en-US" b="1" dirty="0" smtClean="0">
                <a:solidFill>
                  <a:schemeClr val="accent1"/>
                </a:solidFill>
              </a:rPr>
              <a:t>Isaiah 1:22</a:t>
            </a:r>
            <a:r>
              <a:rPr lang="en-US" dirty="0" smtClean="0"/>
              <a:t>).</a:t>
            </a:r>
          </a:p>
          <a:p>
            <a:pPr marL="0" indent="0">
              <a:buNone/>
            </a:pPr>
            <a:r>
              <a:rPr lang="en-US" i="1" dirty="0" smtClean="0"/>
              <a:t>For </a:t>
            </a:r>
            <a:r>
              <a:rPr lang="en-US" b="1" i="1" u="sng" dirty="0" smtClean="0"/>
              <a:t>we are not, as so many</a:t>
            </a:r>
            <a:r>
              <a:rPr lang="en-US" b="1" i="1" dirty="0" smtClean="0"/>
              <a:t>, </a:t>
            </a:r>
            <a:r>
              <a:rPr lang="en-US" b="1" i="1" baseline="30000" dirty="0" smtClean="0">
                <a:solidFill>
                  <a:schemeClr val="accent1"/>
                </a:solidFill>
              </a:rPr>
              <a:t>1</a:t>
            </a:r>
            <a:r>
              <a:rPr lang="en-US" b="1" i="1" u="sng" dirty="0" smtClean="0"/>
              <a:t>peddling</a:t>
            </a:r>
            <a:r>
              <a:rPr lang="en-US" b="1" i="1" dirty="0" smtClean="0"/>
              <a:t> the word of God; but as of </a:t>
            </a:r>
            <a:r>
              <a:rPr lang="en-US" b="1" i="1" baseline="30000" dirty="0" smtClean="0">
                <a:solidFill>
                  <a:schemeClr val="accent1"/>
                </a:solidFill>
              </a:rPr>
              <a:t>2</a:t>
            </a:r>
            <a:r>
              <a:rPr lang="en-US" b="1" i="1" u="sng" dirty="0" smtClean="0"/>
              <a:t>sincerity</a:t>
            </a:r>
            <a:r>
              <a:rPr lang="en-US" b="1" i="1" dirty="0" smtClean="0"/>
              <a:t>, but </a:t>
            </a:r>
            <a:r>
              <a:rPr lang="en-US" b="1" i="1" baseline="30000" dirty="0" smtClean="0">
                <a:solidFill>
                  <a:schemeClr val="accent1"/>
                </a:solidFill>
              </a:rPr>
              <a:t>3</a:t>
            </a:r>
            <a:r>
              <a:rPr lang="en-US" b="1" i="1" u="sng" dirty="0" smtClean="0"/>
              <a:t>as from God</a:t>
            </a:r>
            <a:r>
              <a:rPr lang="en-US" b="1" i="1" dirty="0" smtClean="0"/>
              <a:t>, we speak in the sight of God </a:t>
            </a:r>
            <a:r>
              <a:rPr lang="en-US" b="1" i="1" baseline="30000" dirty="0" smtClean="0">
                <a:solidFill>
                  <a:schemeClr val="accent1"/>
                </a:solidFill>
              </a:rPr>
              <a:t>4</a:t>
            </a:r>
            <a:r>
              <a:rPr lang="en-US" b="1" i="1" u="sng" dirty="0" smtClean="0"/>
              <a:t>in Christ</a:t>
            </a:r>
            <a:r>
              <a:rPr lang="en-US" i="1" dirty="0" smtClean="0"/>
              <a:t>. </a:t>
            </a:r>
            <a:r>
              <a:rPr lang="en-US" dirty="0" smtClean="0"/>
              <a:t>(</a:t>
            </a:r>
            <a:r>
              <a:rPr lang="en-US" b="1" dirty="0" smtClean="0">
                <a:solidFill>
                  <a:schemeClr val="accent1"/>
                </a:solidFill>
              </a:rPr>
              <a:t>2:17</a:t>
            </a:r>
            <a:r>
              <a:rPr lang="en-US" dirty="0" smtClean="0"/>
              <a:t>)</a:t>
            </a:r>
          </a:p>
          <a:p>
            <a:r>
              <a:rPr lang="en-US" dirty="0" smtClean="0"/>
              <a:t>Starts a contrast that will continue through chapter </a:t>
            </a:r>
            <a:r>
              <a:rPr lang="en-US" b="1" dirty="0" smtClean="0">
                <a:solidFill>
                  <a:schemeClr val="accent1"/>
                </a:solidFill>
              </a:rPr>
              <a:t>5</a:t>
            </a:r>
            <a:r>
              <a:rPr lang="en-US" dirty="0" smtClean="0"/>
              <a:t> and </a:t>
            </a:r>
            <a:r>
              <a:rPr lang="en-US" b="1" dirty="0" smtClean="0">
                <a:solidFill>
                  <a:schemeClr val="accent1"/>
                </a:solidFill>
              </a:rPr>
              <a:t>10-13</a:t>
            </a:r>
            <a:r>
              <a:rPr lang="en-US" dirty="0" smtClean="0"/>
              <a:t>.</a:t>
            </a:r>
            <a:endParaRPr lang="en-US" dirty="0"/>
          </a:p>
        </p:txBody>
      </p:sp>
    </p:spTree>
    <p:extLst>
      <p:ext uri="{BB962C8B-B14F-4D97-AF65-F5344CB8AC3E}">
        <p14:creationId xmlns:p14="http://schemas.microsoft.com/office/powerpoint/2010/main" val="123445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Letters of Commendation?</a:t>
            </a:r>
            <a:endParaRPr lang="en-US" dirty="0"/>
          </a:p>
        </p:txBody>
      </p:sp>
      <p:sp>
        <p:nvSpPr>
          <p:cNvPr id="3" name="Content Placeholder 2"/>
          <p:cNvSpPr>
            <a:spLocks noGrp="1"/>
          </p:cNvSpPr>
          <p:nvPr>
            <p:ph idx="1"/>
          </p:nvPr>
        </p:nvSpPr>
        <p:spPr/>
        <p:txBody>
          <a:bodyPr/>
          <a:lstStyle/>
          <a:p>
            <a:pPr marL="231775" indent="-231775">
              <a:buFont typeface="+mj-lt"/>
              <a:buAutoNum type="arabicPeriod" startAt="4"/>
            </a:pPr>
            <a:r>
              <a:rPr lang="en-US" dirty="0"/>
              <a:t>What were Paul’s </a:t>
            </a:r>
            <a:r>
              <a:rPr lang="en-US" i="1" dirty="0"/>
              <a:t>“letters of commendation”</a:t>
            </a:r>
            <a:r>
              <a:rPr lang="en-US" dirty="0"/>
              <a:t>?  How were they superior to those required and offered by others?</a:t>
            </a:r>
            <a:endParaRPr lang="en-US" b="1" i="1" dirty="0" smtClean="0"/>
          </a:p>
          <a:p>
            <a:pPr marL="0" indent="0">
              <a:buNone/>
            </a:pPr>
            <a:r>
              <a:rPr lang="en-US" b="1" i="1" dirty="0" smtClean="0"/>
              <a:t>Do </a:t>
            </a:r>
            <a:r>
              <a:rPr lang="en-US" b="1" i="1" u="sng" dirty="0"/>
              <a:t>we begin again to commend ourselves</a:t>
            </a:r>
            <a:r>
              <a:rPr lang="en-US" b="1" i="1" dirty="0"/>
              <a:t>? Or do we need, </a:t>
            </a:r>
            <a:r>
              <a:rPr lang="en-US" b="1" i="1" u="sng" dirty="0"/>
              <a:t>as some others, epistles of commendation</a:t>
            </a:r>
            <a:r>
              <a:rPr lang="en-US" b="1" i="1" dirty="0"/>
              <a:t> to you or letters of commendation from you</a:t>
            </a:r>
            <a:r>
              <a:rPr lang="en-US" b="1" i="1" dirty="0" smtClean="0"/>
              <a:t>?  </a:t>
            </a:r>
            <a:r>
              <a:rPr lang="en-US" b="1" i="1" baseline="30000" dirty="0" smtClean="0">
                <a:solidFill>
                  <a:schemeClr val="accent1"/>
                </a:solidFill>
              </a:rPr>
              <a:t>1</a:t>
            </a:r>
            <a:r>
              <a:rPr lang="en-US" b="1" i="1" u="sng" dirty="0" smtClean="0"/>
              <a:t>You </a:t>
            </a:r>
            <a:r>
              <a:rPr lang="en-US" b="1" i="1" u="sng" dirty="0"/>
              <a:t>are our epistle </a:t>
            </a:r>
            <a:r>
              <a:rPr lang="en-US" b="1" i="1" baseline="30000" dirty="0" smtClean="0">
                <a:solidFill>
                  <a:schemeClr val="accent1"/>
                </a:solidFill>
              </a:rPr>
              <a:t>2</a:t>
            </a:r>
            <a:r>
              <a:rPr lang="en-US" b="1" i="1" u="sng" dirty="0" smtClean="0"/>
              <a:t>written </a:t>
            </a:r>
            <a:r>
              <a:rPr lang="en-US" b="1" i="1" u="sng" dirty="0"/>
              <a:t>in our hearts, </a:t>
            </a:r>
            <a:r>
              <a:rPr lang="en-US" b="1" i="1" baseline="30000" dirty="0">
                <a:solidFill>
                  <a:schemeClr val="accent1"/>
                </a:solidFill>
              </a:rPr>
              <a:t>3</a:t>
            </a:r>
            <a:r>
              <a:rPr lang="en-US" b="1" i="1" u="sng" dirty="0" smtClean="0"/>
              <a:t>known </a:t>
            </a:r>
            <a:r>
              <a:rPr lang="en-US" b="1" i="1" u="sng" dirty="0"/>
              <a:t>and read by all men</a:t>
            </a:r>
            <a:r>
              <a:rPr lang="en-US" b="1" i="1" dirty="0" smtClean="0"/>
              <a:t>; clearly </a:t>
            </a:r>
            <a:r>
              <a:rPr lang="en-US" b="1" i="1" dirty="0"/>
              <a:t>you are an </a:t>
            </a:r>
            <a:r>
              <a:rPr lang="en-US" b="1" i="1" baseline="30000" dirty="0" smtClean="0">
                <a:solidFill>
                  <a:schemeClr val="accent1"/>
                </a:solidFill>
              </a:rPr>
              <a:t>4</a:t>
            </a:r>
            <a:r>
              <a:rPr lang="en-US" b="1" i="1" u="sng" dirty="0" smtClean="0"/>
              <a:t>epistle </a:t>
            </a:r>
            <a:r>
              <a:rPr lang="en-US" b="1" i="1" u="sng" dirty="0"/>
              <a:t>of Christ</a:t>
            </a:r>
            <a:r>
              <a:rPr lang="en-US" i="1" dirty="0"/>
              <a:t>, </a:t>
            </a:r>
            <a:r>
              <a:rPr lang="en-US" b="1" i="1" baseline="30000" dirty="0">
                <a:solidFill>
                  <a:schemeClr val="accent1"/>
                </a:solidFill>
              </a:rPr>
              <a:t>5</a:t>
            </a:r>
            <a:r>
              <a:rPr lang="en-US" b="1" i="1" u="sng" dirty="0" smtClean="0"/>
              <a:t>ministered </a:t>
            </a:r>
            <a:r>
              <a:rPr lang="en-US" b="1" i="1" u="sng" dirty="0"/>
              <a:t>by us</a:t>
            </a:r>
            <a:r>
              <a:rPr lang="en-US" i="1" dirty="0"/>
              <a:t>, </a:t>
            </a:r>
            <a:r>
              <a:rPr lang="en-US" b="1" i="1" baseline="30000" dirty="0" smtClean="0">
                <a:solidFill>
                  <a:schemeClr val="accent1"/>
                </a:solidFill>
              </a:rPr>
              <a:t>6</a:t>
            </a:r>
            <a:r>
              <a:rPr lang="en-US" b="1" i="1" u="sng" dirty="0" smtClean="0"/>
              <a:t>written</a:t>
            </a:r>
            <a:r>
              <a:rPr lang="en-US" b="1" i="1" dirty="0" smtClean="0"/>
              <a:t> </a:t>
            </a:r>
            <a:r>
              <a:rPr lang="en-US" b="1" i="1" dirty="0"/>
              <a:t>not with ink but </a:t>
            </a:r>
            <a:r>
              <a:rPr lang="en-US" b="1" i="1" u="sng" dirty="0"/>
              <a:t>by the Spirit of the living God</a:t>
            </a:r>
            <a:r>
              <a:rPr lang="en-US" i="1" dirty="0"/>
              <a:t>, </a:t>
            </a:r>
            <a:r>
              <a:rPr lang="en-US" b="1" i="1" dirty="0"/>
              <a:t>not on tablets of stone but </a:t>
            </a:r>
            <a:r>
              <a:rPr lang="en-US" b="1" i="1" baseline="30000" dirty="0" smtClean="0">
                <a:solidFill>
                  <a:schemeClr val="accent1"/>
                </a:solidFill>
              </a:rPr>
              <a:t>7</a:t>
            </a:r>
            <a:r>
              <a:rPr lang="en-US" b="1" i="1" u="sng" dirty="0" smtClean="0"/>
              <a:t>on </a:t>
            </a:r>
            <a:r>
              <a:rPr lang="en-US" b="1" i="1" u="sng" dirty="0"/>
              <a:t>tablets</a:t>
            </a:r>
            <a:r>
              <a:rPr lang="en-US" i="1" dirty="0"/>
              <a:t> of flesh, that is, </a:t>
            </a:r>
            <a:r>
              <a:rPr lang="en-US" b="1" i="1" u="sng" dirty="0"/>
              <a:t>of the heart</a:t>
            </a:r>
            <a:r>
              <a:rPr lang="en-US" i="1" dirty="0"/>
              <a:t>. </a:t>
            </a:r>
            <a:r>
              <a:rPr lang="en-US" dirty="0" smtClean="0"/>
              <a:t>(</a:t>
            </a:r>
            <a:r>
              <a:rPr lang="en-US" b="1" dirty="0" smtClean="0">
                <a:solidFill>
                  <a:schemeClr val="accent1"/>
                </a:solidFill>
              </a:rPr>
              <a:t>3:1-3</a:t>
            </a:r>
            <a:r>
              <a:rPr lang="en-US" dirty="0" smtClean="0"/>
              <a:t>)</a:t>
            </a:r>
            <a:endParaRPr lang="en-US" dirty="0"/>
          </a:p>
          <a:p>
            <a:r>
              <a:rPr lang="en-US" i="1" dirty="0" smtClean="0"/>
              <a:t>“Some others”</a:t>
            </a:r>
            <a:r>
              <a:rPr lang="en-US" dirty="0" smtClean="0"/>
              <a:t> were </a:t>
            </a:r>
            <a:r>
              <a:rPr lang="en-US" i="1" dirty="0" smtClean="0"/>
              <a:t>“needing .. letters of commendation”</a:t>
            </a:r>
            <a:r>
              <a:rPr lang="en-US" dirty="0" smtClean="0"/>
              <a:t> to establish them as qualified teachers and </a:t>
            </a:r>
            <a:r>
              <a:rPr lang="en-US" i="1" dirty="0" smtClean="0"/>
              <a:t>“ministers”</a:t>
            </a:r>
            <a:r>
              <a:rPr lang="en-US" dirty="0" smtClean="0"/>
              <a:t>.</a:t>
            </a:r>
            <a:endParaRPr lang="en-US" i="1" dirty="0"/>
          </a:p>
        </p:txBody>
      </p:sp>
    </p:spTree>
    <p:extLst>
      <p:ext uri="{BB962C8B-B14F-4D97-AF65-F5344CB8AC3E}">
        <p14:creationId xmlns:p14="http://schemas.microsoft.com/office/powerpoint/2010/main" val="19989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6057179"/>
              </p:ext>
            </p:extLst>
          </p:nvPr>
        </p:nvGraphicFramePr>
        <p:xfrm>
          <a:off x="76201" y="1200150"/>
          <a:ext cx="8991600" cy="3886200"/>
        </p:xfrm>
        <a:graphic>
          <a:graphicData uri="http://schemas.openxmlformats.org/drawingml/2006/table">
            <a:tbl>
              <a:tblPr firstRow="1" firstCol="1" bandRow="1" bandCol="1">
                <a:tableStyleId>{5940675A-B579-460E-94D1-54222C63F5DA}</a:tableStyleId>
              </a:tblPr>
              <a:tblGrid>
                <a:gridCol w="2247900"/>
                <a:gridCol w="2247900"/>
                <a:gridCol w="2247900"/>
                <a:gridCol w="2247900"/>
              </a:tblGrid>
              <a:tr h="431800">
                <a:tc>
                  <a:txBody>
                    <a:bodyPr/>
                    <a:lstStyle/>
                    <a:p>
                      <a:pPr marL="0" marR="0" algn="ctr">
                        <a:spcBef>
                          <a:spcPts val="600"/>
                        </a:spcBef>
                        <a:spcAft>
                          <a:spcPts val="600"/>
                        </a:spcAft>
                      </a:pPr>
                      <a:r>
                        <a:rPr lang="en-US" sz="1800" b="1" dirty="0" smtClean="0">
                          <a:solidFill>
                            <a:schemeClr val="bg1"/>
                          </a:solidFill>
                          <a:effectLst/>
                          <a:latin typeface="+mj-lt"/>
                        </a:rPr>
                        <a:t>Point of Contrast</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smtClean="0">
                          <a:solidFill>
                            <a:schemeClr val="bg1"/>
                          </a:solidFill>
                          <a:effectLst/>
                          <a:latin typeface="+mj-lt"/>
                        </a:rPr>
                        <a:t>False Teachers</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Paul</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Related Scriptures</a:t>
                      </a:r>
                      <a:endParaRPr lang="en-US" sz="1800" b="1" dirty="0">
                        <a:solidFill>
                          <a:schemeClr val="bg1"/>
                        </a:solidFill>
                        <a:effectLst/>
                        <a:latin typeface="+mj-lt"/>
                        <a:ea typeface="Times New Roman"/>
                      </a:endParaRPr>
                    </a:p>
                  </a:txBody>
                  <a:tcPr marL="68580" marR="68580" marT="0" marB="0" anchor="ctr">
                    <a:solidFill>
                      <a:schemeClr val="accent1"/>
                    </a:solidFill>
                  </a:tcPr>
                </a:tc>
              </a:tr>
              <a:tr h="431800">
                <a:tc>
                  <a:txBody>
                    <a:bodyPr/>
                    <a:lstStyle/>
                    <a:p>
                      <a:pPr marL="0" marR="0" algn="l">
                        <a:spcBef>
                          <a:spcPts val="600"/>
                        </a:spcBef>
                        <a:spcAft>
                          <a:spcPts val="600"/>
                        </a:spcAft>
                      </a:pPr>
                      <a:r>
                        <a:rPr lang="en-US" sz="1800" b="1" dirty="0">
                          <a:solidFill>
                            <a:schemeClr val="accent1"/>
                          </a:solidFill>
                          <a:effectLst/>
                        </a:rPr>
                        <a:t>Epistle</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Letter of Commendation</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Corinthian </a:t>
                      </a:r>
                      <a:r>
                        <a:rPr lang="en-US" sz="1400" b="1" dirty="0" smtClean="0">
                          <a:solidFill>
                            <a:schemeClr val="accent1"/>
                          </a:solidFill>
                          <a:effectLst/>
                        </a:rPr>
                        <a:t>Church</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Author</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[Men – Jewish Authorities]</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a:solidFill>
                            <a:schemeClr val="accent1"/>
                          </a:solidFill>
                          <a:effectLst/>
                        </a:rPr>
                        <a:t>Christ</a:t>
                      </a:r>
                      <a:endParaRPr lang="en-US" sz="14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Ministered by…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[More Mere Men</a:t>
                      </a:r>
                      <a:r>
                        <a:rPr lang="en-US" sz="1400" b="1" dirty="0">
                          <a:effectLst/>
                        </a:rPr>
                        <a:t>]</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rPr>
                        <a:t>Paul, an Apostle</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II COR 1:1</a:t>
                      </a:r>
                      <a:endParaRPr lang="en-US" sz="1400" b="1" dirty="0">
                        <a:solidFill>
                          <a:schemeClr val="accent1"/>
                        </a:solidFill>
                        <a:effectLst/>
                        <a:latin typeface="Times New Roman"/>
                        <a:ea typeface="Times New Roman"/>
                      </a:endParaRPr>
                    </a:p>
                  </a:txBody>
                  <a:tcPr marL="68580" marR="68580" marT="0" marB="0" anchor="ctr"/>
                </a:tc>
              </a:tr>
              <a:tr h="431800">
                <a:tc>
                  <a:txBody>
                    <a:bodyPr/>
                    <a:lstStyle/>
                    <a:p>
                      <a:pPr marL="0" marR="0" algn="l">
                        <a:spcBef>
                          <a:spcPts val="600"/>
                        </a:spcBef>
                        <a:spcAft>
                          <a:spcPts val="600"/>
                        </a:spcAft>
                      </a:pPr>
                      <a:r>
                        <a:rPr lang="en-US" sz="1800" b="1">
                          <a:solidFill>
                            <a:schemeClr val="accent1"/>
                          </a:solidFill>
                          <a:effectLst/>
                        </a:rPr>
                        <a:t>Written…</a:t>
                      </a:r>
                      <a:endParaRPr lang="en-US" sz="18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With </a:t>
                      </a:r>
                      <a:r>
                        <a:rPr lang="en-US" sz="1400" b="1" dirty="0" smtClean="0">
                          <a:effectLst/>
                        </a:rPr>
                        <a:t>Ink</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By the Spirit of the Living God</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a:effectLst/>
                        </a:rPr>
                        <a:t> </a:t>
                      </a:r>
                      <a:endParaRPr lang="en-US" sz="1400" b="1">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a:solidFill>
                            <a:schemeClr val="accent1"/>
                          </a:solidFill>
                          <a:effectLst/>
                        </a:rPr>
                        <a:t>Written on…</a:t>
                      </a:r>
                      <a:endParaRPr lang="en-US" sz="18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Tablets of </a:t>
                      </a:r>
                      <a:r>
                        <a:rPr lang="en-US" sz="1400" b="1" dirty="0" smtClean="0">
                          <a:effectLst/>
                        </a:rPr>
                        <a:t>Stone</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Tablets of </a:t>
                      </a:r>
                      <a:r>
                        <a:rPr lang="en-US" sz="1400" b="1" dirty="0" smtClean="0">
                          <a:solidFill>
                            <a:schemeClr val="accent1"/>
                          </a:solidFill>
                          <a:effectLst/>
                        </a:rPr>
                        <a:t>Flesh</a:t>
                      </a:r>
                      <a:r>
                        <a:rPr lang="en-US" sz="1400" b="1" dirty="0">
                          <a:solidFill>
                            <a:schemeClr val="accent1"/>
                          </a:solidFill>
                          <a:effectLst/>
                        </a:rPr>
                        <a:t>, </a:t>
                      </a:r>
                      <a:r>
                        <a:rPr lang="en-US" sz="1400" b="1" dirty="0" smtClean="0">
                          <a:solidFill>
                            <a:schemeClr val="accent1"/>
                          </a:solidFill>
                          <a:effectLst/>
                        </a:rPr>
                        <a:t>Hearts</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1" dirty="0" smtClean="0">
                          <a:effectLst/>
                        </a:rPr>
                        <a:t> </a:t>
                      </a:r>
                      <a:r>
                        <a:rPr lang="en-US" sz="1400" b="1" dirty="0" smtClean="0">
                          <a:solidFill>
                            <a:schemeClr val="accent1"/>
                          </a:solidFill>
                          <a:effectLst/>
                        </a:rPr>
                        <a:t>EXO 34:1-34; JER 31:31-34</a:t>
                      </a:r>
                      <a:r>
                        <a:rPr lang="en-US" sz="1400" b="1" dirty="0">
                          <a:effectLst/>
                        </a:rPr>
                        <a:t> </a:t>
                      </a:r>
                      <a:endParaRPr lang="en-US" sz="1400" b="1" dirty="0">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smtClean="0">
                          <a:solidFill>
                            <a:schemeClr val="accent1"/>
                          </a:solidFill>
                          <a:effectLst/>
                          <a:latin typeface="Times New Roman"/>
                          <a:ea typeface="Times New Roman"/>
                        </a:rPr>
                        <a:t>Viewed by...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latin typeface="Times New Roman"/>
                          <a:ea typeface="Times New Roman"/>
                        </a:rPr>
                        <a:t>[Limited Audience]</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latin typeface="Times New Roman"/>
                          <a:ea typeface="Times New Roman"/>
                        </a:rPr>
                        <a:t>Known and Read</a:t>
                      </a:r>
                      <a:r>
                        <a:rPr lang="en-US" sz="1400" b="1" baseline="0" dirty="0" smtClean="0">
                          <a:solidFill>
                            <a:schemeClr val="accent1"/>
                          </a:solidFill>
                          <a:effectLst/>
                          <a:latin typeface="Times New Roman"/>
                          <a:ea typeface="Times New Roman"/>
                        </a:rPr>
                        <a:t> by All Men</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latin typeface="+mn-lt"/>
                          <a:ea typeface="Times New Roman"/>
                          <a:cs typeface="Times New Roman"/>
                        </a:rPr>
                        <a:t>II COR</a:t>
                      </a:r>
                      <a:r>
                        <a:rPr lang="en-US" sz="1400" b="1" baseline="0" dirty="0" smtClean="0">
                          <a:solidFill>
                            <a:schemeClr val="accent1"/>
                          </a:solidFill>
                          <a:effectLst/>
                          <a:latin typeface="+mn-lt"/>
                          <a:ea typeface="Times New Roman"/>
                          <a:cs typeface="Times New Roman"/>
                        </a:rPr>
                        <a:t> 9:2; </a:t>
                      </a:r>
                      <a:r>
                        <a:rPr lang="en-US" sz="1400" b="1" dirty="0" smtClean="0">
                          <a:solidFill>
                            <a:schemeClr val="accent1"/>
                          </a:solidFill>
                          <a:effectLst/>
                          <a:latin typeface="+mn-lt"/>
                          <a:ea typeface="Times New Roman"/>
                          <a:cs typeface="Times New Roman"/>
                        </a:rPr>
                        <a:t>I THE 1:7-9</a:t>
                      </a:r>
                      <a:endParaRPr lang="en-US" sz="1400" b="1" dirty="0">
                        <a:solidFill>
                          <a:schemeClr val="accent1"/>
                        </a:solidFill>
                        <a:effectLst/>
                        <a:latin typeface="+mn-l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Source of </a:t>
                      </a:r>
                      <a:r>
                        <a:rPr lang="en-US" sz="1800" b="1" dirty="0" smtClean="0">
                          <a:solidFill>
                            <a:schemeClr val="accent1"/>
                          </a:solidFill>
                          <a:effectLst/>
                        </a:rPr>
                        <a:t>Sufficiency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[Themselves</a:t>
                      </a:r>
                      <a:r>
                        <a:rPr lang="en-US" sz="1400" b="1" dirty="0">
                          <a:effectLst/>
                        </a:rPr>
                        <a:t>]</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God, through Christ toward God</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 </a:t>
                      </a:r>
                      <a:r>
                        <a:rPr lang="en-US" sz="1400" b="1" dirty="0" smtClean="0">
                          <a:solidFill>
                            <a:schemeClr val="accent1"/>
                          </a:solidFill>
                          <a:effectLst/>
                        </a:rPr>
                        <a:t>II COR</a:t>
                      </a:r>
                      <a:r>
                        <a:rPr lang="en-US" sz="1400" b="1" baseline="0" dirty="0" smtClean="0">
                          <a:solidFill>
                            <a:schemeClr val="accent1"/>
                          </a:solidFill>
                          <a:effectLst/>
                        </a:rPr>
                        <a:t> 10:12</a:t>
                      </a:r>
                      <a:endParaRPr lang="en-US" sz="1400" b="1" dirty="0">
                        <a:solidFill>
                          <a:schemeClr val="accent1"/>
                        </a:solidFill>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Ministers of…</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[Judaism, Perverted Gospel]</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New </a:t>
                      </a:r>
                      <a:r>
                        <a:rPr lang="en-US" sz="1400" b="1" dirty="0" smtClean="0">
                          <a:solidFill>
                            <a:schemeClr val="accent1"/>
                          </a:solidFill>
                          <a:effectLst/>
                        </a:rPr>
                        <a:t>Covenant</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II COR 2:17</a:t>
                      </a:r>
                      <a:endParaRPr lang="en-US" sz="1400" b="1" dirty="0">
                        <a:solidFill>
                          <a:schemeClr val="accent1"/>
                        </a:solidFill>
                        <a:effectLst/>
                        <a:latin typeface="Times New Roman"/>
                        <a:ea typeface="Times New Roman"/>
                      </a:endParaRPr>
                    </a:p>
                  </a:txBody>
                  <a:tcPr marL="68580" marR="68580" marT="0" marB="0" anchor="ctr"/>
                </a:tc>
              </a:tr>
            </a:tbl>
          </a:graphicData>
        </a:graphic>
      </p:graphicFrame>
      <p:sp>
        <p:nvSpPr>
          <p:cNvPr id="9" name="Rectangle 8"/>
          <p:cNvSpPr/>
          <p:nvPr/>
        </p:nvSpPr>
        <p:spPr>
          <a:xfrm>
            <a:off x="76200" y="33337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dirty="0" smtClean="0"/>
              <a:t>Contrast in Commendation</a:t>
            </a:r>
            <a:endParaRPr lang="en-US" dirty="0"/>
          </a:p>
        </p:txBody>
      </p:sp>
      <p:sp>
        <p:nvSpPr>
          <p:cNvPr id="2" name="Rectangle 1"/>
          <p:cNvSpPr/>
          <p:nvPr/>
        </p:nvSpPr>
        <p:spPr>
          <a:xfrm>
            <a:off x="76200" y="15811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20383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4955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29527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37909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42481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4629150"/>
            <a:ext cx="89916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26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P spid="6" grpId="0" animBg="1"/>
      <p:bldP spid="8" grpId="0" animBg="1"/>
      <p:bldP spid="10" grpId="0" animBg="1"/>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2916833"/>
              </p:ext>
            </p:extLst>
          </p:nvPr>
        </p:nvGraphicFramePr>
        <p:xfrm>
          <a:off x="76201" y="1200150"/>
          <a:ext cx="8991600" cy="3886200"/>
        </p:xfrm>
        <a:graphic>
          <a:graphicData uri="http://schemas.openxmlformats.org/drawingml/2006/table">
            <a:tbl>
              <a:tblPr firstRow="1" firstCol="1" bandRow="1" bandCol="1">
                <a:tableStyleId>{5940675A-B579-460E-94D1-54222C63F5DA}</a:tableStyleId>
              </a:tblPr>
              <a:tblGrid>
                <a:gridCol w="2247900"/>
                <a:gridCol w="2247900"/>
                <a:gridCol w="2247900"/>
                <a:gridCol w="2247900"/>
              </a:tblGrid>
              <a:tr h="431800">
                <a:tc>
                  <a:txBody>
                    <a:bodyPr/>
                    <a:lstStyle/>
                    <a:p>
                      <a:pPr marL="0" marR="0" algn="ctr">
                        <a:spcBef>
                          <a:spcPts val="600"/>
                        </a:spcBef>
                        <a:spcAft>
                          <a:spcPts val="600"/>
                        </a:spcAft>
                      </a:pPr>
                      <a:r>
                        <a:rPr lang="en-US" sz="1800" b="1" dirty="0" smtClean="0">
                          <a:solidFill>
                            <a:schemeClr val="bg1"/>
                          </a:solidFill>
                          <a:effectLst/>
                          <a:latin typeface="+mj-lt"/>
                        </a:rPr>
                        <a:t>Point of Contrast</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smtClean="0">
                          <a:solidFill>
                            <a:schemeClr val="bg1"/>
                          </a:solidFill>
                          <a:effectLst/>
                          <a:latin typeface="+mj-lt"/>
                        </a:rPr>
                        <a:t>False Apostles</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smtClean="0">
                          <a:solidFill>
                            <a:schemeClr val="bg1"/>
                          </a:solidFill>
                          <a:effectLst/>
                          <a:latin typeface="+mj-lt"/>
                        </a:rPr>
                        <a:t>True Apostles</a:t>
                      </a:r>
                      <a:endParaRPr lang="en-US" sz="1800" b="1" dirty="0">
                        <a:solidFill>
                          <a:schemeClr val="bg1"/>
                        </a:solidFill>
                        <a:effectLst/>
                        <a:latin typeface="+mj-lt"/>
                        <a:ea typeface="Times New Roman"/>
                      </a:endParaRPr>
                    </a:p>
                  </a:txBody>
                  <a:tcPr marL="68580" marR="68580" marT="0" marB="0" anchor="ctr">
                    <a:solidFill>
                      <a:schemeClr val="accent1"/>
                    </a:solidFill>
                  </a:tcPr>
                </a:tc>
                <a:tc>
                  <a:txBody>
                    <a:bodyPr/>
                    <a:lstStyle/>
                    <a:p>
                      <a:pPr marL="0" marR="0" algn="ctr">
                        <a:spcBef>
                          <a:spcPts val="600"/>
                        </a:spcBef>
                        <a:spcAft>
                          <a:spcPts val="600"/>
                        </a:spcAft>
                      </a:pPr>
                      <a:r>
                        <a:rPr lang="en-US" sz="1800" b="1" dirty="0">
                          <a:solidFill>
                            <a:schemeClr val="bg1"/>
                          </a:solidFill>
                          <a:effectLst/>
                          <a:latin typeface="+mj-lt"/>
                        </a:rPr>
                        <a:t>Related Scriptures</a:t>
                      </a:r>
                      <a:endParaRPr lang="en-US" sz="1800" b="1" dirty="0">
                        <a:solidFill>
                          <a:schemeClr val="bg1"/>
                        </a:solidFill>
                        <a:effectLst/>
                        <a:latin typeface="+mj-lt"/>
                        <a:ea typeface="Times New Roman"/>
                      </a:endParaRPr>
                    </a:p>
                  </a:txBody>
                  <a:tcPr marL="68580" marR="68580" marT="0" marB="0" anchor="ctr">
                    <a:solidFill>
                      <a:schemeClr val="accent1"/>
                    </a:solidFill>
                  </a:tcPr>
                </a:tc>
              </a:tr>
              <a:tr h="431800">
                <a:tc>
                  <a:txBody>
                    <a:bodyPr/>
                    <a:lstStyle/>
                    <a:p>
                      <a:pPr marL="0" marR="0" algn="l">
                        <a:spcBef>
                          <a:spcPts val="600"/>
                        </a:spcBef>
                        <a:spcAft>
                          <a:spcPts val="600"/>
                        </a:spcAft>
                      </a:pPr>
                      <a:r>
                        <a:rPr lang="en-US" sz="1800" b="1" dirty="0">
                          <a:solidFill>
                            <a:schemeClr val="accent1"/>
                          </a:solidFill>
                          <a:effectLst/>
                        </a:rPr>
                        <a:t>Epistle</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Letter of Commendation</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Corinthian </a:t>
                      </a:r>
                      <a:r>
                        <a:rPr lang="en-US" sz="1400" b="1" dirty="0" smtClean="0">
                          <a:solidFill>
                            <a:schemeClr val="accent1"/>
                          </a:solidFill>
                          <a:effectLst/>
                        </a:rPr>
                        <a:t>Church</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Author</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[Men – Jewish Authorities]</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a:solidFill>
                            <a:schemeClr val="accent1"/>
                          </a:solidFill>
                          <a:effectLst/>
                        </a:rPr>
                        <a:t>Christ</a:t>
                      </a:r>
                      <a:endParaRPr lang="en-US" sz="14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Ministered by…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[More Mere Men</a:t>
                      </a:r>
                      <a:r>
                        <a:rPr lang="en-US" sz="1400" b="1" dirty="0">
                          <a:effectLst/>
                        </a:rPr>
                        <a:t>]</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rPr>
                        <a:t>Paul, an Apostle</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II COR 1:1</a:t>
                      </a:r>
                      <a:endParaRPr lang="en-US" sz="1400" b="1" dirty="0">
                        <a:solidFill>
                          <a:schemeClr val="accent1"/>
                        </a:solidFill>
                        <a:effectLst/>
                        <a:latin typeface="Times New Roman"/>
                        <a:ea typeface="Times New Roman"/>
                      </a:endParaRPr>
                    </a:p>
                  </a:txBody>
                  <a:tcPr marL="68580" marR="68580" marT="0" marB="0" anchor="ctr"/>
                </a:tc>
              </a:tr>
              <a:tr h="431800">
                <a:tc>
                  <a:txBody>
                    <a:bodyPr/>
                    <a:lstStyle/>
                    <a:p>
                      <a:pPr marL="0" marR="0" algn="l">
                        <a:spcBef>
                          <a:spcPts val="600"/>
                        </a:spcBef>
                        <a:spcAft>
                          <a:spcPts val="600"/>
                        </a:spcAft>
                      </a:pPr>
                      <a:r>
                        <a:rPr lang="en-US" sz="1800" b="1">
                          <a:solidFill>
                            <a:schemeClr val="accent1"/>
                          </a:solidFill>
                          <a:effectLst/>
                        </a:rPr>
                        <a:t>Written…</a:t>
                      </a:r>
                      <a:endParaRPr lang="en-US" sz="18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With </a:t>
                      </a:r>
                      <a:r>
                        <a:rPr lang="en-US" sz="1400" b="1" dirty="0" smtClean="0">
                          <a:effectLst/>
                        </a:rPr>
                        <a:t>Ink</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By the Spirit of the Living God</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a:effectLst/>
                        </a:rPr>
                        <a:t> </a:t>
                      </a:r>
                      <a:endParaRPr lang="en-US" sz="1400" b="1">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a:solidFill>
                            <a:schemeClr val="accent1"/>
                          </a:solidFill>
                          <a:effectLst/>
                        </a:rPr>
                        <a:t>Written on…</a:t>
                      </a:r>
                      <a:endParaRPr lang="en-US" sz="1800" b="1">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effectLst/>
                        </a:rPr>
                        <a:t>Tablets of </a:t>
                      </a:r>
                      <a:r>
                        <a:rPr lang="en-US" sz="1400" b="1" dirty="0" smtClean="0">
                          <a:effectLst/>
                        </a:rPr>
                        <a:t>Stone</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Tablets of </a:t>
                      </a:r>
                      <a:r>
                        <a:rPr lang="en-US" sz="1400" b="1" dirty="0" smtClean="0">
                          <a:solidFill>
                            <a:schemeClr val="accent1"/>
                          </a:solidFill>
                          <a:effectLst/>
                        </a:rPr>
                        <a:t>Flesh</a:t>
                      </a:r>
                      <a:r>
                        <a:rPr lang="en-US" sz="1400" b="1" dirty="0">
                          <a:solidFill>
                            <a:schemeClr val="accent1"/>
                          </a:solidFill>
                          <a:effectLst/>
                        </a:rPr>
                        <a:t>, </a:t>
                      </a:r>
                      <a:r>
                        <a:rPr lang="en-US" sz="1400" b="1" dirty="0" smtClean="0">
                          <a:solidFill>
                            <a:schemeClr val="accent1"/>
                          </a:solidFill>
                          <a:effectLst/>
                        </a:rPr>
                        <a:t>Hearts</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smtClean="0">
                          <a:solidFill>
                            <a:schemeClr val="accent1"/>
                          </a:solidFill>
                          <a:effectLst/>
                        </a:rPr>
                        <a:t>13:5; EXO </a:t>
                      </a:r>
                      <a:r>
                        <a:rPr lang="en-US" sz="1400" b="1" dirty="0" smtClean="0">
                          <a:solidFill>
                            <a:schemeClr val="accent1"/>
                          </a:solidFill>
                          <a:effectLst/>
                        </a:rPr>
                        <a:t>34:1-34; JER 31:31-34</a:t>
                      </a:r>
                      <a:r>
                        <a:rPr lang="en-US" sz="1400" b="1" smtClean="0">
                          <a:solidFill>
                            <a:schemeClr val="accent1"/>
                          </a:solidFill>
                          <a:effectLst/>
                        </a:rPr>
                        <a:t>; ROM </a:t>
                      </a:r>
                      <a:r>
                        <a:rPr lang="en-US" sz="1400" b="1" dirty="0" smtClean="0">
                          <a:solidFill>
                            <a:schemeClr val="accent1"/>
                          </a:solidFill>
                          <a:effectLst/>
                        </a:rPr>
                        <a:t>2:23-29</a:t>
                      </a:r>
                      <a:endParaRPr lang="en-US" sz="1400" b="1" dirty="0">
                        <a:solidFill>
                          <a:schemeClr val="accent1"/>
                        </a:solidFill>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smtClean="0">
                          <a:solidFill>
                            <a:schemeClr val="accent1"/>
                          </a:solidFill>
                          <a:effectLst/>
                          <a:latin typeface="Times New Roman"/>
                          <a:ea typeface="Times New Roman"/>
                        </a:rPr>
                        <a:t>Viewed by...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latin typeface="Times New Roman"/>
                          <a:ea typeface="Times New Roman"/>
                        </a:rPr>
                        <a:t>[Limited Audience]</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latin typeface="Times New Roman"/>
                          <a:ea typeface="Times New Roman"/>
                        </a:rPr>
                        <a:t>Known and Read</a:t>
                      </a:r>
                      <a:r>
                        <a:rPr lang="en-US" sz="1400" b="1" baseline="0" dirty="0" smtClean="0">
                          <a:solidFill>
                            <a:schemeClr val="accent1"/>
                          </a:solidFill>
                          <a:effectLst/>
                          <a:latin typeface="Times New Roman"/>
                          <a:ea typeface="Times New Roman"/>
                        </a:rPr>
                        <a:t> by All Men</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solidFill>
                            <a:schemeClr val="accent1"/>
                          </a:solidFill>
                          <a:effectLst/>
                          <a:latin typeface="+mn-lt"/>
                          <a:ea typeface="Times New Roman"/>
                          <a:cs typeface="Times New Roman"/>
                        </a:rPr>
                        <a:t>II COR</a:t>
                      </a:r>
                      <a:r>
                        <a:rPr lang="en-US" sz="1400" b="1" baseline="0" dirty="0" smtClean="0">
                          <a:solidFill>
                            <a:schemeClr val="accent1"/>
                          </a:solidFill>
                          <a:effectLst/>
                          <a:latin typeface="+mn-lt"/>
                          <a:ea typeface="Times New Roman"/>
                          <a:cs typeface="Times New Roman"/>
                        </a:rPr>
                        <a:t> 9:2; </a:t>
                      </a:r>
                      <a:r>
                        <a:rPr lang="en-US" sz="1400" b="1" dirty="0" smtClean="0">
                          <a:solidFill>
                            <a:schemeClr val="accent1"/>
                          </a:solidFill>
                          <a:effectLst/>
                          <a:latin typeface="+mn-lt"/>
                          <a:ea typeface="Times New Roman"/>
                          <a:cs typeface="Times New Roman"/>
                        </a:rPr>
                        <a:t>I THE 1:7-9</a:t>
                      </a:r>
                      <a:endParaRPr lang="en-US" sz="1400" b="1" dirty="0">
                        <a:solidFill>
                          <a:schemeClr val="accent1"/>
                        </a:solidFill>
                        <a:effectLst/>
                        <a:latin typeface="+mn-l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Source of </a:t>
                      </a:r>
                      <a:r>
                        <a:rPr lang="en-US" sz="1800" b="1" dirty="0" smtClean="0">
                          <a:solidFill>
                            <a:schemeClr val="accent1"/>
                          </a:solidFill>
                          <a:effectLst/>
                        </a:rPr>
                        <a:t>Sufficiency</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[Themselves</a:t>
                      </a:r>
                      <a:r>
                        <a:rPr lang="en-US" sz="1400" b="1" dirty="0">
                          <a:effectLst/>
                        </a:rPr>
                        <a:t>]</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God, through Christ toward God</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 </a:t>
                      </a:r>
                      <a:r>
                        <a:rPr lang="en-US" sz="1400" b="1" dirty="0" smtClean="0">
                          <a:solidFill>
                            <a:schemeClr val="accent1"/>
                          </a:solidFill>
                          <a:effectLst/>
                        </a:rPr>
                        <a:t>II COR</a:t>
                      </a:r>
                      <a:r>
                        <a:rPr lang="en-US" sz="1400" b="1" baseline="0" dirty="0" smtClean="0">
                          <a:solidFill>
                            <a:schemeClr val="accent1"/>
                          </a:solidFill>
                          <a:effectLst/>
                        </a:rPr>
                        <a:t> 10:12</a:t>
                      </a:r>
                      <a:endParaRPr lang="en-US" sz="1400" b="1" dirty="0">
                        <a:solidFill>
                          <a:schemeClr val="accent1"/>
                        </a:solidFill>
                        <a:effectLst/>
                        <a:latin typeface="Impact"/>
                        <a:ea typeface="Times New Roman"/>
                        <a:cs typeface="Times New Roman"/>
                      </a:endParaRPr>
                    </a:p>
                  </a:txBody>
                  <a:tcPr marL="68580" marR="68580" marT="0" marB="0" anchor="ctr"/>
                </a:tc>
              </a:tr>
              <a:tr h="431800">
                <a:tc>
                  <a:txBody>
                    <a:bodyPr/>
                    <a:lstStyle/>
                    <a:p>
                      <a:pPr marL="0" marR="0" algn="l">
                        <a:spcBef>
                          <a:spcPts val="600"/>
                        </a:spcBef>
                        <a:spcAft>
                          <a:spcPts val="600"/>
                        </a:spcAft>
                      </a:pPr>
                      <a:r>
                        <a:rPr lang="en-US" sz="1800" b="1" dirty="0">
                          <a:solidFill>
                            <a:schemeClr val="accent1"/>
                          </a:solidFill>
                          <a:effectLst/>
                        </a:rPr>
                        <a:t>Ministers of…</a:t>
                      </a:r>
                      <a:endParaRPr lang="en-US" sz="18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smtClean="0">
                          <a:effectLst/>
                        </a:rPr>
                        <a:t>[Judaism, Perverted Gospel]</a:t>
                      </a:r>
                      <a:endParaRPr lang="en-US" sz="1400" b="1"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New </a:t>
                      </a:r>
                      <a:r>
                        <a:rPr lang="en-US" sz="1400" b="1" dirty="0" smtClean="0">
                          <a:solidFill>
                            <a:schemeClr val="accent1"/>
                          </a:solidFill>
                          <a:effectLst/>
                        </a:rPr>
                        <a:t>Covenant</a:t>
                      </a:r>
                      <a:endParaRPr lang="en-US" sz="1400" b="1" dirty="0">
                        <a:solidFill>
                          <a:schemeClr val="accent1"/>
                        </a:solidFill>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1400" b="1" dirty="0">
                          <a:solidFill>
                            <a:schemeClr val="accent1"/>
                          </a:solidFill>
                          <a:effectLst/>
                        </a:rPr>
                        <a:t>II COR 2:17</a:t>
                      </a:r>
                      <a:endParaRPr lang="en-US" sz="1400" b="1" dirty="0">
                        <a:solidFill>
                          <a:schemeClr val="accent1"/>
                        </a:solidFill>
                        <a:effectLst/>
                        <a:latin typeface="Times New Roman"/>
                        <a:ea typeface="Times New Roman"/>
                      </a:endParaRPr>
                    </a:p>
                  </a:txBody>
                  <a:tcPr marL="68580" marR="68580" marT="0" marB="0" anchor="ctr"/>
                </a:tc>
              </a:tr>
            </a:tbl>
          </a:graphicData>
        </a:graphic>
      </p:graphicFrame>
      <p:sp>
        <p:nvSpPr>
          <p:cNvPr id="7" name="Title 6"/>
          <p:cNvSpPr>
            <a:spLocks noGrp="1"/>
          </p:cNvSpPr>
          <p:nvPr>
            <p:ph type="title"/>
          </p:nvPr>
        </p:nvSpPr>
        <p:spPr/>
        <p:txBody>
          <a:bodyPr>
            <a:normAutofit fontScale="90000"/>
          </a:bodyPr>
          <a:lstStyle/>
          <a:p>
            <a:r>
              <a:rPr lang="en-US" dirty="0" smtClean="0"/>
              <a:t>Contrast in Commendation</a:t>
            </a:r>
            <a:endParaRPr lang="en-US" dirty="0"/>
          </a:p>
        </p:txBody>
      </p:sp>
    </p:spTree>
    <p:extLst>
      <p:ext uri="{BB962C8B-B14F-4D97-AF65-F5344CB8AC3E}">
        <p14:creationId xmlns:p14="http://schemas.microsoft.com/office/powerpoint/2010/main" val="1059936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Made to Be a Sufficient Minister</a:t>
            </a:r>
            <a:endParaRPr lang="en-US" dirty="0"/>
          </a:p>
        </p:txBody>
      </p:sp>
      <p:sp>
        <p:nvSpPr>
          <p:cNvPr id="3" name="Content Placeholder 2"/>
          <p:cNvSpPr>
            <a:spLocks noGrp="1"/>
          </p:cNvSpPr>
          <p:nvPr>
            <p:ph idx="1"/>
          </p:nvPr>
        </p:nvSpPr>
        <p:spPr/>
        <p:txBody>
          <a:bodyPr/>
          <a:lstStyle/>
          <a:p>
            <a:pPr marL="0" indent="0">
              <a:buNone/>
            </a:pPr>
            <a:r>
              <a:rPr lang="en-US" i="1" dirty="0"/>
              <a:t>And </a:t>
            </a:r>
            <a:r>
              <a:rPr lang="en-US" b="1" i="1" dirty="0"/>
              <a:t>we have such trust through Christ toward God</a:t>
            </a:r>
            <a:r>
              <a:rPr lang="en-US" i="1" dirty="0" smtClean="0"/>
              <a:t>.  </a:t>
            </a:r>
            <a:r>
              <a:rPr lang="en-US" b="1" i="1" u="sng" dirty="0" smtClean="0"/>
              <a:t>Not</a:t>
            </a:r>
            <a:r>
              <a:rPr lang="en-US" b="1" i="1" dirty="0" smtClean="0"/>
              <a:t> </a:t>
            </a:r>
            <a:r>
              <a:rPr lang="en-US" b="1" i="1" dirty="0"/>
              <a:t>that we are </a:t>
            </a:r>
            <a:r>
              <a:rPr lang="en-US" b="1" i="1" u="sng" dirty="0"/>
              <a:t>sufficient of ourselves</a:t>
            </a:r>
            <a:r>
              <a:rPr lang="en-US" i="1" dirty="0"/>
              <a:t> to think of anything as being from ourselves, </a:t>
            </a:r>
            <a:r>
              <a:rPr lang="en-US" b="1" i="1" dirty="0"/>
              <a:t>but our sufficiency </a:t>
            </a:r>
            <a:r>
              <a:rPr lang="en-US" b="1" i="1" u="sng" dirty="0"/>
              <a:t>is from God</a:t>
            </a:r>
            <a:r>
              <a:rPr lang="en-US" i="1" dirty="0"/>
              <a:t>, </a:t>
            </a:r>
            <a:r>
              <a:rPr lang="en-US" dirty="0" smtClean="0"/>
              <a:t>(</a:t>
            </a:r>
            <a:r>
              <a:rPr lang="en-US" b="1" dirty="0" smtClean="0">
                <a:solidFill>
                  <a:schemeClr val="accent1"/>
                </a:solidFill>
              </a:rPr>
              <a:t>3:4-5</a:t>
            </a:r>
            <a:r>
              <a:rPr lang="en-US" dirty="0" smtClean="0"/>
              <a:t>)</a:t>
            </a:r>
          </a:p>
          <a:p>
            <a:r>
              <a:rPr lang="en-US" dirty="0" smtClean="0"/>
              <a:t>Continues thought: Confidence in </a:t>
            </a:r>
            <a:r>
              <a:rPr lang="en-US" b="1" i="1" dirty="0" smtClean="0"/>
              <a:t>their</a:t>
            </a:r>
            <a:r>
              <a:rPr lang="en-US" dirty="0" smtClean="0"/>
              <a:t> </a:t>
            </a:r>
            <a:r>
              <a:rPr lang="en-US" i="1" dirty="0" smtClean="0"/>
              <a:t>“letters of commendation”</a:t>
            </a:r>
            <a:r>
              <a:rPr lang="en-US" dirty="0" smtClean="0"/>
              <a:t>.</a:t>
            </a:r>
          </a:p>
          <a:p>
            <a:pPr marL="231775" indent="-231775">
              <a:buFont typeface="+mj-lt"/>
              <a:buAutoNum type="arabicPeriod" startAt="5"/>
            </a:pPr>
            <a:r>
              <a:rPr lang="en-US" dirty="0"/>
              <a:t>How would God have made Paul </a:t>
            </a:r>
            <a:r>
              <a:rPr lang="en-US" i="1" dirty="0"/>
              <a:t>“sufficient”</a:t>
            </a:r>
            <a:r>
              <a:rPr lang="en-US" dirty="0"/>
              <a:t> to be a </a:t>
            </a:r>
            <a:r>
              <a:rPr lang="en-US" i="1" dirty="0"/>
              <a:t>“minister of the new covenant”</a:t>
            </a:r>
            <a:r>
              <a:rPr lang="en-US" dirty="0"/>
              <a:t>?  How does this help or contrast his defense?</a:t>
            </a:r>
          </a:p>
          <a:p>
            <a:r>
              <a:rPr lang="en-US" dirty="0" smtClean="0"/>
              <a:t>Allusion to his inspiration and resulting strength from God.</a:t>
            </a:r>
          </a:p>
          <a:p>
            <a:r>
              <a:rPr lang="en-US" dirty="0" smtClean="0"/>
              <a:t>Merely stated (or recalled) here; developed in verses following this.</a:t>
            </a:r>
          </a:p>
          <a:p>
            <a:r>
              <a:rPr lang="en-US" dirty="0" smtClean="0"/>
              <a:t>Come back to this point in </a:t>
            </a:r>
            <a:r>
              <a:rPr lang="en-US" b="1" dirty="0" smtClean="0">
                <a:solidFill>
                  <a:schemeClr val="accent1"/>
                </a:solidFill>
              </a:rPr>
              <a:t>4:1</a:t>
            </a:r>
            <a:r>
              <a:rPr lang="en-US" dirty="0" smtClean="0"/>
              <a:t> and following chapters.</a:t>
            </a:r>
            <a:endParaRPr lang="en-US" dirty="0"/>
          </a:p>
        </p:txBody>
      </p:sp>
    </p:spTree>
    <p:extLst>
      <p:ext uri="{BB962C8B-B14F-4D97-AF65-F5344CB8AC3E}">
        <p14:creationId xmlns:p14="http://schemas.microsoft.com/office/powerpoint/2010/main" val="42243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Following Spirit vs. Letter of Law?</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i="1" dirty="0"/>
              <a:t>Not that we are sufficient of ourselves to think of anything as being from ourselves, but </a:t>
            </a:r>
            <a:r>
              <a:rPr lang="en-US" b="1" i="1" dirty="0"/>
              <a:t>our </a:t>
            </a:r>
            <a:r>
              <a:rPr lang="en-US" b="1" i="1" u="sng" dirty="0"/>
              <a:t>sufficiency</a:t>
            </a:r>
            <a:r>
              <a:rPr lang="en-US" b="1" i="1" dirty="0"/>
              <a:t> is from God</a:t>
            </a:r>
            <a:r>
              <a:rPr lang="en-US" i="1" dirty="0" smtClean="0"/>
              <a:t>, who </a:t>
            </a:r>
            <a:r>
              <a:rPr lang="en-US" i="1" dirty="0"/>
              <a:t>also made us </a:t>
            </a:r>
            <a:r>
              <a:rPr lang="en-US" b="1" i="1" dirty="0"/>
              <a:t>sufficient as ministers of </a:t>
            </a:r>
            <a:r>
              <a:rPr lang="en-US" b="1" i="1" u="sng" dirty="0"/>
              <a:t>the new covenant, not</a:t>
            </a:r>
            <a:r>
              <a:rPr lang="en-US" b="1" i="1" dirty="0"/>
              <a:t> of the </a:t>
            </a:r>
            <a:r>
              <a:rPr lang="en-US" b="1" i="1" u="sng" dirty="0"/>
              <a:t>letter but</a:t>
            </a:r>
            <a:r>
              <a:rPr lang="en-US" b="1" i="1" dirty="0"/>
              <a:t> of the </a:t>
            </a:r>
            <a:r>
              <a:rPr lang="en-US" b="1" i="1" u="sng" dirty="0"/>
              <a:t>Spirit</a:t>
            </a:r>
            <a:r>
              <a:rPr lang="en-US" b="1" i="1" dirty="0"/>
              <a:t>; for the </a:t>
            </a:r>
            <a:r>
              <a:rPr lang="en-US" b="1" i="1" u="sng" dirty="0"/>
              <a:t>letter kills</a:t>
            </a:r>
            <a:r>
              <a:rPr lang="en-US" b="1" i="1" dirty="0"/>
              <a:t>, but the </a:t>
            </a:r>
            <a:r>
              <a:rPr lang="en-US" b="1" i="1" u="sng" dirty="0"/>
              <a:t>Spirit gives life</a:t>
            </a:r>
            <a:r>
              <a:rPr lang="en-US" i="1" dirty="0" smtClean="0"/>
              <a:t>. </a:t>
            </a:r>
            <a:r>
              <a:rPr lang="en-US" dirty="0" smtClean="0"/>
              <a:t>(</a:t>
            </a:r>
            <a:r>
              <a:rPr lang="en-US" b="1" dirty="0" smtClean="0">
                <a:solidFill>
                  <a:schemeClr val="accent1"/>
                </a:solidFill>
              </a:rPr>
              <a:t>3:5-6</a:t>
            </a:r>
            <a:r>
              <a:rPr lang="en-US" dirty="0" smtClean="0"/>
              <a:t>)</a:t>
            </a:r>
            <a:endParaRPr lang="en-US" dirty="0"/>
          </a:p>
          <a:p>
            <a:pPr>
              <a:lnSpc>
                <a:spcPct val="90000"/>
              </a:lnSpc>
              <a:spcBef>
                <a:spcPts val="0"/>
              </a:spcBef>
            </a:pPr>
            <a:r>
              <a:rPr lang="en-US" dirty="0" smtClean="0"/>
              <a:t>Some have interpreted this to mean:</a:t>
            </a:r>
          </a:p>
          <a:p>
            <a:pPr lvl="1">
              <a:lnSpc>
                <a:spcPct val="90000"/>
              </a:lnSpc>
              <a:spcBef>
                <a:spcPts val="0"/>
              </a:spcBef>
            </a:pPr>
            <a:r>
              <a:rPr lang="en-US" dirty="0" smtClean="0"/>
              <a:t>OT focused on </a:t>
            </a:r>
            <a:r>
              <a:rPr lang="en-US" b="1" i="1" dirty="0" smtClean="0"/>
              <a:t>obedience</a:t>
            </a:r>
            <a:r>
              <a:rPr lang="en-US" dirty="0" smtClean="0"/>
              <a:t> (</a:t>
            </a:r>
            <a:r>
              <a:rPr lang="en-US" i="1" dirty="0" smtClean="0"/>
              <a:t>“letter”</a:t>
            </a:r>
            <a:r>
              <a:rPr lang="en-US" dirty="0" smtClean="0"/>
              <a:t>), and ultimately killed people.</a:t>
            </a:r>
          </a:p>
          <a:p>
            <a:pPr lvl="1">
              <a:lnSpc>
                <a:spcPct val="90000"/>
              </a:lnSpc>
              <a:spcBef>
                <a:spcPts val="0"/>
              </a:spcBef>
            </a:pPr>
            <a:r>
              <a:rPr lang="en-US" dirty="0" smtClean="0"/>
              <a:t>NT focuses on </a:t>
            </a:r>
            <a:r>
              <a:rPr lang="en-US" b="1" i="1" dirty="0" smtClean="0"/>
              <a:t>grace</a:t>
            </a:r>
            <a:r>
              <a:rPr lang="en-US" dirty="0" smtClean="0"/>
              <a:t> and intent (</a:t>
            </a:r>
            <a:r>
              <a:rPr lang="en-US" i="1" dirty="0" smtClean="0"/>
              <a:t>“spirit”</a:t>
            </a:r>
            <a:r>
              <a:rPr lang="en-US" dirty="0" smtClean="0"/>
              <a:t>), liberating and saving people.</a:t>
            </a:r>
          </a:p>
          <a:p>
            <a:pPr marL="231775" indent="-231775">
              <a:lnSpc>
                <a:spcPct val="90000"/>
              </a:lnSpc>
              <a:spcBef>
                <a:spcPts val="0"/>
              </a:spcBef>
              <a:buFont typeface="+mj-lt"/>
              <a:buAutoNum type="arabicPeriod" startAt="6"/>
            </a:pPr>
            <a:r>
              <a:rPr lang="en-US" dirty="0"/>
              <a:t>What </a:t>
            </a:r>
            <a:r>
              <a:rPr lang="en-US" dirty="0" smtClean="0"/>
              <a:t>are represented </a:t>
            </a:r>
            <a:r>
              <a:rPr lang="en-US" dirty="0"/>
              <a:t>by the </a:t>
            </a:r>
            <a:r>
              <a:rPr lang="en-US" i="1" dirty="0"/>
              <a:t>“letter”</a:t>
            </a:r>
            <a:r>
              <a:rPr lang="en-US" dirty="0"/>
              <a:t> and the </a:t>
            </a:r>
            <a:r>
              <a:rPr lang="en-US" i="1" dirty="0"/>
              <a:t>“spirit”</a:t>
            </a:r>
            <a:r>
              <a:rPr lang="en-US" dirty="0"/>
              <a:t> in verse 6</a:t>
            </a:r>
            <a:r>
              <a:rPr lang="en-US" dirty="0" smtClean="0"/>
              <a:t>?</a:t>
            </a:r>
          </a:p>
          <a:p>
            <a:pPr>
              <a:lnSpc>
                <a:spcPct val="90000"/>
              </a:lnSpc>
              <a:spcBef>
                <a:spcPts val="0"/>
              </a:spcBef>
            </a:pPr>
            <a:r>
              <a:rPr lang="en-US" dirty="0"/>
              <a:t>Same words (</a:t>
            </a:r>
            <a:r>
              <a:rPr lang="en-US" i="1" dirty="0"/>
              <a:t>“letter”, “written”</a:t>
            </a:r>
            <a:r>
              <a:rPr lang="en-US" dirty="0"/>
              <a:t>) in </a:t>
            </a:r>
            <a:r>
              <a:rPr lang="en-US" b="1" dirty="0">
                <a:solidFill>
                  <a:schemeClr val="accent1"/>
                </a:solidFill>
              </a:rPr>
              <a:t>3:7-18</a:t>
            </a:r>
            <a:r>
              <a:rPr lang="en-US" dirty="0"/>
              <a:t>.  Belongs with it?</a:t>
            </a:r>
          </a:p>
          <a:p>
            <a:pPr>
              <a:lnSpc>
                <a:spcPct val="90000"/>
              </a:lnSpc>
              <a:spcBef>
                <a:spcPts val="0"/>
              </a:spcBef>
            </a:pPr>
            <a:r>
              <a:rPr lang="en-US" dirty="0"/>
              <a:t>Was the Old Law an outward code, </a:t>
            </a:r>
            <a:r>
              <a:rPr lang="en-US" b="1" i="1" dirty="0"/>
              <a:t>unconcerned</a:t>
            </a:r>
            <a:r>
              <a:rPr lang="en-US" dirty="0"/>
              <a:t> with the heart?</a:t>
            </a:r>
          </a:p>
          <a:p>
            <a:pPr marL="0" indent="0">
              <a:lnSpc>
                <a:spcPct val="90000"/>
              </a:lnSpc>
              <a:spcBef>
                <a:spcPts val="0"/>
              </a:spcBef>
              <a:buNone/>
            </a:pPr>
            <a:endParaRPr lang="en-US" dirty="0"/>
          </a:p>
        </p:txBody>
      </p:sp>
    </p:spTree>
    <p:extLst>
      <p:ext uri="{BB962C8B-B14F-4D97-AF65-F5344CB8AC3E}">
        <p14:creationId xmlns:p14="http://schemas.microsoft.com/office/powerpoint/2010/main" val="32138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Law of Moses and The Heart</a:t>
            </a:r>
            <a:endParaRPr lang="en-US" dirty="0"/>
          </a:p>
        </p:txBody>
      </p:sp>
      <p:sp>
        <p:nvSpPr>
          <p:cNvPr id="3" name="Content Placeholder 2"/>
          <p:cNvSpPr>
            <a:spLocks noGrp="1"/>
          </p:cNvSpPr>
          <p:nvPr>
            <p:ph idx="1"/>
          </p:nvPr>
        </p:nvSpPr>
        <p:spPr/>
        <p:txBody>
          <a:bodyPr/>
          <a:lstStyle/>
          <a:p>
            <a:pPr>
              <a:lnSpc>
                <a:spcPct val="95000"/>
              </a:lnSpc>
              <a:spcBef>
                <a:spcPts val="0"/>
              </a:spcBef>
            </a:pPr>
            <a:r>
              <a:rPr lang="en-US" dirty="0" smtClean="0"/>
              <a:t>OT had more </a:t>
            </a:r>
            <a:r>
              <a:rPr lang="en-US" i="1" dirty="0" smtClean="0"/>
              <a:t>“fleshly ordinances” </a:t>
            </a:r>
            <a:r>
              <a:rPr lang="en-US" dirty="0" smtClean="0"/>
              <a:t>to observe (</a:t>
            </a:r>
            <a:r>
              <a:rPr lang="en-US" b="1" dirty="0" smtClean="0">
                <a:solidFill>
                  <a:schemeClr val="accent1"/>
                </a:solidFill>
              </a:rPr>
              <a:t>Heb. 9:10</a:t>
            </a:r>
            <a:r>
              <a:rPr lang="en-US" dirty="0" smtClean="0"/>
              <a:t>).  But …</a:t>
            </a:r>
          </a:p>
          <a:p>
            <a:pPr>
              <a:lnSpc>
                <a:spcPct val="95000"/>
              </a:lnSpc>
              <a:spcBef>
                <a:spcPts val="0"/>
              </a:spcBef>
            </a:pPr>
            <a:r>
              <a:rPr lang="en-US" dirty="0" smtClean="0"/>
              <a:t>The </a:t>
            </a:r>
            <a:r>
              <a:rPr lang="en-US" i="1" dirty="0" smtClean="0"/>
              <a:t>“law is spiritual … holy and just and good”</a:t>
            </a:r>
            <a:r>
              <a:rPr lang="en-US" dirty="0" smtClean="0"/>
              <a:t> (</a:t>
            </a:r>
            <a:r>
              <a:rPr lang="en-US" b="1" dirty="0" smtClean="0">
                <a:solidFill>
                  <a:schemeClr val="accent1"/>
                </a:solidFill>
              </a:rPr>
              <a:t>Romans 7:12-14</a:t>
            </a:r>
            <a:r>
              <a:rPr lang="en-US" dirty="0" smtClean="0"/>
              <a:t>).</a:t>
            </a:r>
          </a:p>
          <a:p>
            <a:pPr>
              <a:lnSpc>
                <a:spcPct val="95000"/>
              </a:lnSpc>
              <a:spcBef>
                <a:spcPts val="0"/>
              </a:spcBef>
            </a:pPr>
            <a:r>
              <a:rPr lang="en-US" dirty="0" smtClean="0"/>
              <a:t>Love God with all your </a:t>
            </a:r>
            <a:r>
              <a:rPr lang="en-US" b="1" i="1" dirty="0" smtClean="0"/>
              <a:t>heart</a:t>
            </a:r>
            <a:r>
              <a:rPr lang="en-US" dirty="0" smtClean="0"/>
              <a:t>, </a:t>
            </a:r>
            <a:r>
              <a:rPr lang="en-US" b="1" i="1" dirty="0" smtClean="0"/>
              <a:t>soul</a:t>
            </a:r>
            <a:r>
              <a:rPr lang="en-US" dirty="0" smtClean="0"/>
              <a:t>, and </a:t>
            </a:r>
            <a:r>
              <a:rPr lang="en-US" b="1" i="1" dirty="0" smtClean="0"/>
              <a:t>strength</a:t>
            </a:r>
            <a:r>
              <a:rPr lang="en-US" dirty="0" smtClean="0"/>
              <a:t> (</a:t>
            </a:r>
            <a:r>
              <a:rPr lang="en-US" b="1" dirty="0" smtClean="0">
                <a:solidFill>
                  <a:schemeClr val="accent1"/>
                </a:solidFill>
              </a:rPr>
              <a:t>Deut. 6:5</a:t>
            </a:r>
            <a:r>
              <a:rPr lang="en-US" dirty="0" smtClean="0"/>
              <a:t>).</a:t>
            </a:r>
          </a:p>
          <a:p>
            <a:pPr>
              <a:lnSpc>
                <a:spcPct val="95000"/>
              </a:lnSpc>
              <a:spcBef>
                <a:spcPts val="0"/>
              </a:spcBef>
            </a:pPr>
            <a:r>
              <a:rPr lang="en-US" i="1" dirty="0" smtClean="0"/>
              <a:t>“</a:t>
            </a:r>
            <a:r>
              <a:rPr lang="en-US" b="1" i="1" dirty="0" smtClean="0"/>
              <a:t>Love</a:t>
            </a:r>
            <a:r>
              <a:rPr lang="en-US" i="1" dirty="0" smtClean="0"/>
              <a:t> your neighbor </a:t>
            </a:r>
            <a:r>
              <a:rPr lang="en-US" b="1" i="1" dirty="0" smtClean="0"/>
              <a:t>as yourself</a:t>
            </a:r>
            <a:r>
              <a:rPr lang="en-US" i="1" dirty="0" smtClean="0"/>
              <a:t>”</a:t>
            </a:r>
            <a:r>
              <a:rPr lang="en-US" dirty="0" smtClean="0"/>
              <a:t> (</a:t>
            </a:r>
            <a:r>
              <a:rPr lang="en-US" b="1" dirty="0" smtClean="0">
                <a:solidFill>
                  <a:schemeClr val="accent1"/>
                </a:solidFill>
              </a:rPr>
              <a:t>Leviticus 19:17-18</a:t>
            </a:r>
            <a:r>
              <a:rPr lang="en-US" dirty="0" smtClean="0"/>
              <a:t>).</a:t>
            </a:r>
            <a:endParaRPr lang="en-US" i="1" dirty="0" smtClean="0"/>
          </a:p>
          <a:p>
            <a:pPr>
              <a:lnSpc>
                <a:spcPct val="95000"/>
              </a:lnSpc>
              <a:spcBef>
                <a:spcPts val="0"/>
              </a:spcBef>
            </a:pPr>
            <a:r>
              <a:rPr lang="en-US" dirty="0" smtClean="0"/>
              <a:t>Moses’ words were to abide in their </a:t>
            </a:r>
            <a:r>
              <a:rPr lang="en-US" b="1" i="1" dirty="0" smtClean="0"/>
              <a:t>hearts</a:t>
            </a:r>
            <a:r>
              <a:rPr lang="en-US" dirty="0" smtClean="0"/>
              <a:t> (</a:t>
            </a:r>
            <a:r>
              <a:rPr lang="en-US" b="1" dirty="0" smtClean="0">
                <a:solidFill>
                  <a:schemeClr val="accent1"/>
                </a:solidFill>
              </a:rPr>
              <a:t>Deut. 6:6</a:t>
            </a:r>
            <a:r>
              <a:rPr lang="en-US" dirty="0" smtClean="0"/>
              <a:t>).</a:t>
            </a:r>
          </a:p>
          <a:p>
            <a:pPr>
              <a:lnSpc>
                <a:spcPct val="95000"/>
              </a:lnSpc>
              <a:spcBef>
                <a:spcPts val="0"/>
              </a:spcBef>
            </a:pPr>
            <a:r>
              <a:rPr lang="en-US" dirty="0" smtClean="0"/>
              <a:t>God’s requirements? </a:t>
            </a:r>
            <a:r>
              <a:rPr lang="en-US" i="1" dirty="0" smtClean="0"/>
              <a:t>“To do justly, to love mercy, and to walk humbly with your God”</a:t>
            </a:r>
            <a:r>
              <a:rPr lang="en-US" dirty="0" smtClean="0"/>
              <a:t> (</a:t>
            </a:r>
            <a:r>
              <a:rPr lang="en-US" b="1" dirty="0" smtClean="0">
                <a:solidFill>
                  <a:schemeClr val="accent1"/>
                </a:solidFill>
              </a:rPr>
              <a:t>Micah 6:6-8</a:t>
            </a:r>
            <a:r>
              <a:rPr lang="en-US" dirty="0" smtClean="0"/>
              <a:t>; also, </a:t>
            </a:r>
            <a:r>
              <a:rPr lang="en-US" b="1" dirty="0" smtClean="0">
                <a:solidFill>
                  <a:schemeClr val="accent1"/>
                </a:solidFill>
              </a:rPr>
              <a:t>Amos 5:21-24</a:t>
            </a:r>
            <a:r>
              <a:rPr lang="en-US" dirty="0" smtClean="0"/>
              <a:t>).</a:t>
            </a:r>
          </a:p>
          <a:p>
            <a:pPr>
              <a:lnSpc>
                <a:spcPct val="95000"/>
              </a:lnSpc>
              <a:spcBef>
                <a:spcPts val="0"/>
              </a:spcBef>
            </a:pPr>
            <a:r>
              <a:rPr lang="en-US" dirty="0" smtClean="0"/>
              <a:t>Disobedience was a </a:t>
            </a:r>
            <a:r>
              <a:rPr lang="en-US" b="1" i="1" dirty="0" smtClean="0"/>
              <a:t>heart</a:t>
            </a:r>
            <a:r>
              <a:rPr lang="en-US" dirty="0" smtClean="0"/>
              <a:t> problem (</a:t>
            </a:r>
            <a:r>
              <a:rPr lang="en-US" b="1" dirty="0" smtClean="0">
                <a:solidFill>
                  <a:schemeClr val="accent1"/>
                </a:solidFill>
              </a:rPr>
              <a:t>Jeremiah 7:23-24; Psa. 51:16-17; Pro. 4:23</a:t>
            </a:r>
            <a:r>
              <a:rPr lang="en-US" dirty="0" smtClean="0"/>
              <a:t>).</a:t>
            </a:r>
          </a:p>
          <a:p>
            <a:pPr>
              <a:lnSpc>
                <a:spcPct val="95000"/>
              </a:lnSpc>
              <a:spcBef>
                <a:spcPts val="0"/>
              </a:spcBef>
            </a:pPr>
            <a:r>
              <a:rPr lang="en-US" dirty="0" smtClean="0"/>
              <a:t>Specific obedience required heart (</a:t>
            </a:r>
            <a:r>
              <a:rPr lang="en-US" b="1" dirty="0" smtClean="0">
                <a:solidFill>
                  <a:schemeClr val="accent1"/>
                </a:solidFill>
              </a:rPr>
              <a:t>Exodus 20:17; 23:4-5</a:t>
            </a:r>
            <a:r>
              <a:rPr lang="en-US" dirty="0" smtClean="0"/>
              <a:t>; etc.).</a:t>
            </a:r>
          </a:p>
          <a:p>
            <a:pPr>
              <a:lnSpc>
                <a:spcPct val="95000"/>
              </a:lnSpc>
              <a:spcBef>
                <a:spcPts val="0"/>
              </a:spcBef>
            </a:pPr>
            <a:r>
              <a:rPr lang="en-US" dirty="0" smtClean="0"/>
              <a:t>Application?</a:t>
            </a:r>
            <a:endParaRPr lang="en-US" dirty="0"/>
          </a:p>
        </p:txBody>
      </p:sp>
    </p:spTree>
    <p:extLst>
      <p:ext uri="{BB962C8B-B14F-4D97-AF65-F5344CB8AC3E}">
        <p14:creationId xmlns:p14="http://schemas.microsoft.com/office/powerpoint/2010/main" val="27160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Covenant and Obedience, Law</a:t>
            </a:r>
            <a:endParaRPr lang="en-US" dirty="0"/>
          </a:p>
        </p:txBody>
      </p:sp>
      <p:sp>
        <p:nvSpPr>
          <p:cNvPr id="3" name="Content Placeholder 2"/>
          <p:cNvSpPr>
            <a:spLocks noGrp="1"/>
          </p:cNvSpPr>
          <p:nvPr>
            <p:ph idx="1"/>
          </p:nvPr>
        </p:nvSpPr>
        <p:spPr/>
        <p:txBody>
          <a:bodyPr/>
          <a:lstStyle/>
          <a:p>
            <a:pPr>
              <a:spcBef>
                <a:spcPts val="0"/>
              </a:spcBef>
            </a:pPr>
            <a:r>
              <a:rPr lang="en-US" dirty="0" smtClean="0"/>
              <a:t>Less </a:t>
            </a:r>
            <a:r>
              <a:rPr lang="en-US" i="1" dirty="0" smtClean="0"/>
              <a:t>“fleshly ordinances”</a:t>
            </a:r>
            <a:r>
              <a:rPr lang="en-US" dirty="0" smtClean="0"/>
              <a:t> to observe (</a:t>
            </a:r>
            <a:r>
              <a:rPr lang="en-US" b="1" dirty="0" smtClean="0">
                <a:solidFill>
                  <a:schemeClr val="accent1"/>
                </a:solidFill>
              </a:rPr>
              <a:t>Heb. 9:10; Col. 2:16-23</a:t>
            </a:r>
            <a:r>
              <a:rPr lang="en-US" dirty="0" smtClean="0"/>
              <a:t>). But..</a:t>
            </a:r>
          </a:p>
          <a:p>
            <a:pPr>
              <a:spcBef>
                <a:spcPts val="0"/>
              </a:spcBef>
            </a:pPr>
            <a:r>
              <a:rPr lang="en-US" dirty="0" smtClean="0"/>
              <a:t>Christians are under a new </a:t>
            </a:r>
            <a:r>
              <a:rPr lang="en-US" b="1" i="1" dirty="0" smtClean="0"/>
              <a:t>law</a:t>
            </a:r>
            <a:r>
              <a:rPr lang="en-US" dirty="0" smtClean="0"/>
              <a:t> (</a:t>
            </a:r>
            <a:r>
              <a:rPr lang="en-US" b="1" dirty="0" smtClean="0">
                <a:solidFill>
                  <a:schemeClr val="accent1"/>
                </a:solidFill>
              </a:rPr>
              <a:t>I Cor. 9:21; Rom. 3:27; 8:2</a:t>
            </a:r>
            <a:r>
              <a:rPr lang="en-US" dirty="0" smtClean="0"/>
              <a:t>).</a:t>
            </a:r>
          </a:p>
          <a:p>
            <a:pPr>
              <a:spcBef>
                <a:spcPts val="0"/>
              </a:spcBef>
            </a:pPr>
            <a:r>
              <a:rPr lang="en-US" dirty="0" smtClean="0"/>
              <a:t>Jesus forewarns of condemnation against those who disobeyed, practicing </a:t>
            </a:r>
            <a:r>
              <a:rPr lang="en-US" i="1" dirty="0" smtClean="0"/>
              <a:t>“lawlessness”</a:t>
            </a:r>
            <a:r>
              <a:rPr lang="en-US" dirty="0" smtClean="0"/>
              <a:t> (</a:t>
            </a:r>
            <a:r>
              <a:rPr lang="en-US" b="1" dirty="0" smtClean="0">
                <a:solidFill>
                  <a:schemeClr val="accent1"/>
                </a:solidFill>
              </a:rPr>
              <a:t>Matthew 7:21-23</a:t>
            </a:r>
            <a:r>
              <a:rPr lang="en-US" dirty="0" smtClean="0"/>
              <a:t>).</a:t>
            </a:r>
          </a:p>
          <a:p>
            <a:pPr>
              <a:spcBef>
                <a:spcPts val="0"/>
              </a:spcBef>
            </a:pPr>
            <a:r>
              <a:rPr lang="en-US" dirty="0" smtClean="0"/>
              <a:t>Disobedience makes us a slave of the Devil and subjects of divine wrath (</a:t>
            </a:r>
            <a:r>
              <a:rPr lang="en-US" b="1" dirty="0" smtClean="0">
                <a:solidFill>
                  <a:schemeClr val="accent1"/>
                </a:solidFill>
              </a:rPr>
              <a:t>Romans 6:12-17; 2:8-9; II </a:t>
            </a:r>
            <a:r>
              <a:rPr lang="en-US" b="1" dirty="0" err="1" smtClean="0">
                <a:solidFill>
                  <a:schemeClr val="accent1"/>
                </a:solidFill>
              </a:rPr>
              <a:t>Thes</a:t>
            </a:r>
            <a:r>
              <a:rPr lang="en-US" b="1" dirty="0" smtClean="0">
                <a:solidFill>
                  <a:schemeClr val="accent1"/>
                </a:solidFill>
              </a:rPr>
              <a:t>. 1:7-9</a:t>
            </a:r>
            <a:r>
              <a:rPr lang="en-US" dirty="0" smtClean="0"/>
              <a:t>).</a:t>
            </a:r>
          </a:p>
          <a:p>
            <a:pPr>
              <a:spcBef>
                <a:spcPts val="0"/>
              </a:spcBef>
            </a:pPr>
            <a:r>
              <a:rPr lang="en-US" dirty="0" smtClean="0"/>
              <a:t>Obedience is required to be saved (</a:t>
            </a:r>
            <a:r>
              <a:rPr lang="en-US" b="1" dirty="0" smtClean="0">
                <a:solidFill>
                  <a:schemeClr val="accent1"/>
                </a:solidFill>
              </a:rPr>
              <a:t>Hebrews 5:9; Acts 2:37-38</a:t>
            </a:r>
            <a:r>
              <a:rPr lang="en-US" dirty="0" smtClean="0"/>
              <a:t>).</a:t>
            </a:r>
          </a:p>
          <a:p>
            <a:pPr>
              <a:spcBef>
                <a:spcPts val="0"/>
              </a:spcBef>
            </a:pPr>
            <a:r>
              <a:rPr lang="en-US" dirty="0" smtClean="0"/>
              <a:t>Obedience </a:t>
            </a:r>
            <a:r>
              <a:rPr lang="en-US" i="1" dirty="0" smtClean="0"/>
              <a:t>“purifies our souls”</a:t>
            </a:r>
            <a:r>
              <a:rPr lang="en-US" dirty="0" smtClean="0"/>
              <a:t> (</a:t>
            </a:r>
            <a:r>
              <a:rPr lang="en-US" b="1" dirty="0" smtClean="0">
                <a:solidFill>
                  <a:schemeClr val="accent1"/>
                </a:solidFill>
              </a:rPr>
              <a:t>I Peter 1:22-23</a:t>
            </a:r>
            <a:r>
              <a:rPr lang="en-US" dirty="0" smtClean="0"/>
              <a:t>).</a:t>
            </a:r>
          </a:p>
          <a:p>
            <a:pPr>
              <a:spcBef>
                <a:spcPts val="0"/>
              </a:spcBef>
            </a:pPr>
            <a:r>
              <a:rPr lang="en-US" dirty="0" smtClean="0"/>
              <a:t>Failure to obey represents a lack of love (</a:t>
            </a:r>
            <a:r>
              <a:rPr lang="en-US" b="1" dirty="0" smtClean="0">
                <a:solidFill>
                  <a:schemeClr val="accent1"/>
                </a:solidFill>
              </a:rPr>
              <a:t>Jn. 14:15, 21; I Jn. 5:2-3</a:t>
            </a:r>
            <a:r>
              <a:rPr lang="en-US" dirty="0" smtClean="0"/>
              <a:t>).</a:t>
            </a:r>
          </a:p>
          <a:p>
            <a:pPr>
              <a:spcBef>
                <a:spcPts val="0"/>
              </a:spcBef>
            </a:pPr>
            <a:r>
              <a:rPr lang="en-US" dirty="0" smtClean="0"/>
              <a:t>True children of God do </a:t>
            </a:r>
            <a:r>
              <a:rPr lang="en-US" b="1" i="1" dirty="0" smtClean="0"/>
              <a:t>not</a:t>
            </a:r>
            <a:r>
              <a:rPr lang="en-US" dirty="0" smtClean="0"/>
              <a:t> continue in sin (</a:t>
            </a:r>
            <a:r>
              <a:rPr lang="en-US" b="1" dirty="0" smtClean="0">
                <a:solidFill>
                  <a:schemeClr val="accent1"/>
                </a:solidFill>
              </a:rPr>
              <a:t>I John 3:4-10</a:t>
            </a:r>
            <a:r>
              <a:rPr lang="en-US" dirty="0" smtClean="0"/>
              <a:t>).</a:t>
            </a:r>
          </a:p>
        </p:txBody>
      </p:sp>
    </p:spTree>
    <p:extLst>
      <p:ext uri="{BB962C8B-B14F-4D97-AF65-F5344CB8AC3E}">
        <p14:creationId xmlns:p14="http://schemas.microsoft.com/office/powerpoint/2010/main" val="7711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to II Corinthians</a:t>
            </a:r>
            <a:endParaRPr lang="en-US" dirty="0"/>
          </a:p>
        </p:txBody>
      </p:sp>
      <p:sp>
        <p:nvSpPr>
          <p:cNvPr id="3" name="Content Placeholder 2"/>
          <p:cNvSpPr>
            <a:spLocks noGrp="1"/>
          </p:cNvSpPr>
          <p:nvPr>
            <p:ph idx="1"/>
          </p:nvPr>
        </p:nvSpPr>
        <p:spPr/>
        <p:txBody>
          <a:bodyPr>
            <a:noAutofit/>
          </a:bodyPr>
          <a:lstStyle/>
          <a:p>
            <a:pPr>
              <a:lnSpc>
                <a:spcPct val="95000"/>
              </a:lnSpc>
            </a:pPr>
            <a:r>
              <a:rPr lang="en-US" dirty="0" smtClean="0"/>
              <a:t>After Paul’s departure, probably a “lost letter” (</a:t>
            </a:r>
            <a:r>
              <a:rPr lang="en-US" i="1" dirty="0" smtClean="0"/>
              <a:t>“I </a:t>
            </a:r>
            <a:r>
              <a:rPr lang="en-US" b="1" i="1" dirty="0" smtClean="0"/>
              <a:t>wrote</a:t>
            </a:r>
            <a:r>
              <a:rPr lang="en-US" i="1" dirty="0" smtClean="0"/>
              <a:t> to you in my epistle</a:t>
            </a:r>
            <a:r>
              <a:rPr lang="en-US" dirty="0" smtClean="0"/>
              <a:t>”, </a:t>
            </a:r>
            <a:r>
              <a:rPr lang="en-US" b="1" dirty="0">
                <a:solidFill>
                  <a:schemeClr val="accent1"/>
                </a:solidFill>
              </a:rPr>
              <a:t>I</a:t>
            </a:r>
            <a:r>
              <a:rPr lang="en-US" b="1" dirty="0" smtClean="0">
                <a:solidFill>
                  <a:schemeClr val="accent1"/>
                </a:solidFill>
              </a:rPr>
              <a:t> Corinthians 5:9, 11</a:t>
            </a:r>
            <a:r>
              <a:rPr lang="en-US" dirty="0" smtClean="0"/>
              <a:t>).</a:t>
            </a:r>
          </a:p>
          <a:p>
            <a:pPr>
              <a:lnSpc>
                <a:spcPct val="95000"/>
              </a:lnSpc>
            </a:pPr>
            <a:r>
              <a:rPr lang="en-US" dirty="0" smtClean="0"/>
              <a:t>Probably a brief, unrecorded visit from Paul (</a:t>
            </a:r>
            <a:r>
              <a:rPr lang="en-US" i="1" dirty="0" smtClean="0"/>
              <a:t>“This will be </a:t>
            </a:r>
            <a:r>
              <a:rPr lang="en-US" b="1" i="1" dirty="0" smtClean="0"/>
              <a:t>third</a:t>
            </a:r>
            <a:r>
              <a:rPr lang="en-US" i="1" dirty="0" smtClean="0"/>
              <a:t> time I am coming to you”, </a:t>
            </a:r>
            <a:r>
              <a:rPr lang="en-US" b="1" dirty="0" smtClean="0">
                <a:solidFill>
                  <a:schemeClr val="accent1"/>
                </a:solidFill>
              </a:rPr>
              <a:t>II Corinthians 12:14; 13:1</a:t>
            </a:r>
            <a:r>
              <a:rPr lang="en-US" dirty="0" smtClean="0"/>
              <a:t>).</a:t>
            </a:r>
          </a:p>
          <a:p>
            <a:pPr>
              <a:lnSpc>
                <a:spcPct val="95000"/>
              </a:lnSpc>
            </a:pPr>
            <a:r>
              <a:rPr lang="en-US" dirty="0" smtClean="0"/>
              <a:t>Wrote </a:t>
            </a:r>
            <a:r>
              <a:rPr lang="en-US" b="1" dirty="0" smtClean="0">
                <a:solidFill>
                  <a:schemeClr val="accent1"/>
                </a:solidFill>
              </a:rPr>
              <a:t>I Corinthians</a:t>
            </a:r>
            <a:r>
              <a:rPr lang="en-US" dirty="0" smtClean="0"/>
              <a:t> from Ephesus around early spring of AD 57.</a:t>
            </a:r>
          </a:p>
          <a:p>
            <a:pPr lvl="1">
              <a:lnSpc>
                <a:spcPct val="95000"/>
              </a:lnSpc>
            </a:pPr>
            <a:r>
              <a:rPr lang="en-US" dirty="0" smtClean="0"/>
              <a:t>Based on questions and reports received (</a:t>
            </a:r>
            <a:r>
              <a:rPr lang="en-US" b="1" dirty="0" smtClean="0">
                <a:solidFill>
                  <a:schemeClr val="accent1"/>
                </a:solidFill>
              </a:rPr>
              <a:t>I Corinthians 1:11; 7:1</a:t>
            </a:r>
            <a:r>
              <a:rPr lang="en-US" dirty="0" smtClean="0"/>
              <a:t>, etc.).</a:t>
            </a:r>
          </a:p>
          <a:p>
            <a:pPr lvl="1">
              <a:lnSpc>
                <a:spcPct val="95000"/>
              </a:lnSpc>
            </a:pPr>
            <a:r>
              <a:rPr lang="en-US" dirty="0" smtClean="0"/>
              <a:t>Corrected multiple points of immaturity, division, and immorality.</a:t>
            </a:r>
          </a:p>
          <a:p>
            <a:pPr lvl="1">
              <a:lnSpc>
                <a:spcPct val="95000"/>
              </a:lnSpc>
            </a:pPr>
            <a:r>
              <a:rPr lang="en-US" dirty="0" smtClean="0"/>
              <a:t>Timothy was sent to visit them (</a:t>
            </a:r>
            <a:r>
              <a:rPr lang="en-US" b="1" dirty="0" smtClean="0">
                <a:solidFill>
                  <a:schemeClr val="accent1"/>
                </a:solidFill>
              </a:rPr>
              <a:t>I Corinthians 16:10-11; Acts 19:22</a:t>
            </a:r>
            <a:r>
              <a:rPr lang="en-US" dirty="0" smtClean="0"/>
              <a:t>).</a:t>
            </a:r>
          </a:p>
          <a:p>
            <a:pPr lvl="1">
              <a:lnSpc>
                <a:spcPct val="95000"/>
              </a:lnSpc>
            </a:pPr>
            <a:r>
              <a:rPr lang="en-US" dirty="0" smtClean="0"/>
              <a:t>Paul planned to visit them soon and spend winter (</a:t>
            </a:r>
            <a:r>
              <a:rPr lang="en-US" b="1" dirty="0" smtClean="0">
                <a:solidFill>
                  <a:schemeClr val="accent1"/>
                </a:solidFill>
              </a:rPr>
              <a:t>I Corinthians 16:3-7</a:t>
            </a:r>
            <a:r>
              <a:rPr lang="en-US" dirty="0" smtClean="0"/>
              <a:t>).</a:t>
            </a:r>
          </a:p>
          <a:p>
            <a:pPr lvl="1">
              <a:lnSpc>
                <a:spcPct val="95000"/>
              </a:lnSpc>
            </a:pPr>
            <a:r>
              <a:rPr lang="en-US" dirty="0" smtClean="0"/>
              <a:t>After pursuing </a:t>
            </a:r>
            <a:r>
              <a:rPr lang="en-US" i="1" dirty="0" smtClean="0"/>
              <a:t>“open door”</a:t>
            </a:r>
            <a:r>
              <a:rPr lang="en-US" dirty="0" smtClean="0"/>
              <a:t> in Ephesus; until Pentecost (</a:t>
            </a:r>
            <a:r>
              <a:rPr lang="en-US" b="1" dirty="0" smtClean="0">
                <a:solidFill>
                  <a:schemeClr val="accent1"/>
                </a:solidFill>
              </a:rPr>
              <a:t>I Cor. 16:8-9</a:t>
            </a:r>
            <a:r>
              <a:rPr lang="en-US" dirty="0" smtClean="0"/>
              <a:t>).</a:t>
            </a:r>
            <a:endParaRPr lang="en-US" dirty="0"/>
          </a:p>
        </p:txBody>
      </p:sp>
    </p:spTree>
    <p:extLst>
      <p:ext uri="{BB962C8B-B14F-4D97-AF65-F5344CB8AC3E}">
        <p14:creationId xmlns:p14="http://schemas.microsoft.com/office/powerpoint/2010/main" val="183041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Outward vs. Inward Keeping</a:t>
            </a:r>
            <a:endParaRPr lang="en-US" dirty="0"/>
          </a:p>
        </p:txBody>
      </p:sp>
      <p:sp>
        <p:nvSpPr>
          <p:cNvPr id="3" name="Content Placeholder 2"/>
          <p:cNvSpPr>
            <a:spLocks noGrp="1"/>
          </p:cNvSpPr>
          <p:nvPr>
            <p:ph idx="1"/>
          </p:nvPr>
        </p:nvSpPr>
        <p:spPr/>
        <p:txBody>
          <a:bodyPr/>
          <a:lstStyle/>
          <a:p>
            <a:pPr marL="0" indent="0">
              <a:lnSpc>
                <a:spcPct val="90000"/>
              </a:lnSpc>
              <a:spcBef>
                <a:spcPts val="0"/>
              </a:spcBef>
              <a:buNone/>
            </a:pPr>
            <a:r>
              <a:rPr lang="en-US" sz="2200" i="1" dirty="0"/>
              <a:t>For </a:t>
            </a:r>
            <a:r>
              <a:rPr lang="en-US" sz="2200" b="1" i="1" dirty="0"/>
              <a:t>circumcision is indeed profitable </a:t>
            </a:r>
            <a:r>
              <a:rPr lang="en-US" sz="2200" b="1" i="1" u="sng" dirty="0"/>
              <a:t>if you keep the law</a:t>
            </a:r>
            <a:r>
              <a:rPr lang="en-US" sz="2200" b="1" i="1" dirty="0"/>
              <a:t>; but if you are a breaker of the law</a:t>
            </a:r>
            <a:r>
              <a:rPr lang="en-US" sz="2200" i="1" dirty="0"/>
              <a:t>, your circumcision has become </a:t>
            </a:r>
            <a:r>
              <a:rPr lang="en-US" sz="2200" i="1" dirty="0" err="1"/>
              <a:t>uncircumcision</a:t>
            </a:r>
            <a:r>
              <a:rPr lang="en-US" sz="2200" i="1" dirty="0" smtClean="0"/>
              <a:t>.  Therefore</a:t>
            </a:r>
            <a:r>
              <a:rPr lang="en-US" sz="2200" i="1" dirty="0"/>
              <a:t>, if an uncircumcised man keeps the righteous requirements of the law, </a:t>
            </a:r>
            <a:r>
              <a:rPr lang="en-US" sz="2200" b="1" i="1" dirty="0"/>
              <a:t>will not his </a:t>
            </a:r>
            <a:r>
              <a:rPr lang="en-US" sz="2200" b="1" i="1" dirty="0" err="1"/>
              <a:t>uncircumcision</a:t>
            </a:r>
            <a:r>
              <a:rPr lang="en-US" sz="2200" b="1" i="1" dirty="0"/>
              <a:t> be counted as circumcision</a:t>
            </a:r>
            <a:r>
              <a:rPr lang="en-US" sz="2200" i="1" dirty="0" smtClean="0"/>
              <a:t>?  And </a:t>
            </a:r>
            <a:r>
              <a:rPr lang="en-US" sz="2200" i="1" dirty="0"/>
              <a:t>will not the </a:t>
            </a:r>
            <a:r>
              <a:rPr lang="en-US" sz="2200" b="1" i="1" dirty="0"/>
              <a:t>physically uncircumcised, if he fulfills the law, judge you who, </a:t>
            </a:r>
            <a:r>
              <a:rPr lang="en-US" sz="2200" b="1" i="1" u="sng" dirty="0"/>
              <a:t>even with your written code and circumcision</a:t>
            </a:r>
            <a:r>
              <a:rPr lang="en-US" sz="2200" b="1" i="1" dirty="0"/>
              <a:t>, are a </a:t>
            </a:r>
            <a:r>
              <a:rPr lang="en-US" sz="2200" b="1" i="1" u="sng" dirty="0"/>
              <a:t>transgressor</a:t>
            </a:r>
            <a:r>
              <a:rPr lang="en-US" sz="2200" b="1" i="1" dirty="0"/>
              <a:t> of the law</a:t>
            </a:r>
            <a:r>
              <a:rPr lang="en-US" sz="2200" i="1" dirty="0" smtClean="0"/>
              <a:t>?  For </a:t>
            </a:r>
            <a:r>
              <a:rPr lang="en-US" sz="2200" i="1" dirty="0"/>
              <a:t>he is not a Jew who is one </a:t>
            </a:r>
            <a:r>
              <a:rPr lang="en-US" sz="2200" b="1" i="1" dirty="0"/>
              <a:t>outwardly</a:t>
            </a:r>
            <a:r>
              <a:rPr lang="en-US" sz="2200" i="1" dirty="0"/>
              <a:t>, nor is circumcision that which is </a:t>
            </a:r>
            <a:r>
              <a:rPr lang="en-US" sz="2200" b="1" i="1" dirty="0"/>
              <a:t>outward</a:t>
            </a:r>
            <a:r>
              <a:rPr lang="en-US" sz="2200" i="1" dirty="0"/>
              <a:t> in the flesh</a:t>
            </a:r>
            <a:r>
              <a:rPr lang="en-US" sz="2200" i="1" dirty="0" smtClean="0"/>
              <a:t>; but </a:t>
            </a:r>
            <a:r>
              <a:rPr lang="en-US" sz="2200" b="1" i="1" dirty="0"/>
              <a:t>he is a Jew who is one </a:t>
            </a:r>
            <a:r>
              <a:rPr lang="en-US" sz="2200" b="1" i="1" u="sng" dirty="0"/>
              <a:t>inwardly</a:t>
            </a:r>
            <a:r>
              <a:rPr lang="en-US" sz="2200" b="1" i="1" dirty="0"/>
              <a:t>; and circumcision is that of the </a:t>
            </a:r>
            <a:r>
              <a:rPr lang="en-US" sz="2200" b="1" i="1" u="sng" dirty="0"/>
              <a:t>heart</a:t>
            </a:r>
            <a:r>
              <a:rPr lang="en-US" sz="2200" b="1" i="1" dirty="0"/>
              <a:t>, in the </a:t>
            </a:r>
            <a:r>
              <a:rPr lang="en-US" sz="2200" b="1" i="1" u="sng" dirty="0"/>
              <a:t>Spirit</a:t>
            </a:r>
            <a:r>
              <a:rPr lang="en-US" sz="2200" b="1" i="1" dirty="0"/>
              <a:t>, not in the </a:t>
            </a:r>
            <a:r>
              <a:rPr lang="en-US" sz="2200" b="1" i="1" u="sng" dirty="0"/>
              <a:t>letter</a:t>
            </a:r>
            <a:r>
              <a:rPr lang="en-US" sz="2200" i="1" dirty="0"/>
              <a:t>; whose </a:t>
            </a:r>
            <a:r>
              <a:rPr lang="en-US" sz="2200" b="1" i="1" dirty="0"/>
              <a:t>praise is not from men but from God</a:t>
            </a:r>
            <a:r>
              <a:rPr lang="en-US" sz="2200" i="1" dirty="0"/>
              <a:t>. </a:t>
            </a:r>
            <a:r>
              <a:rPr lang="en-US" sz="2200" dirty="0"/>
              <a:t>(</a:t>
            </a:r>
            <a:r>
              <a:rPr lang="en-US" sz="2200" b="1" dirty="0">
                <a:solidFill>
                  <a:schemeClr val="accent1"/>
                </a:solidFill>
              </a:rPr>
              <a:t>Romans </a:t>
            </a:r>
            <a:r>
              <a:rPr lang="en-US" sz="2200" b="1" dirty="0" smtClean="0">
                <a:solidFill>
                  <a:schemeClr val="accent1"/>
                </a:solidFill>
              </a:rPr>
              <a:t>2:25-29</a:t>
            </a:r>
            <a:r>
              <a:rPr lang="en-US" sz="2200" dirty="0" smtClean="0"/>
              <a:t>)</a:t>
            </a:r>
          </a:p>
          <a:p>
            <a:pPr>
              <a:lnSpc>
                <a:spcPct val="90000"/>
              </a:lnSpc>
              <a:spcBef>
                <a:spcPts val="0"/>
              </a:spcBef>
            </a:pPr>
            <a:r>
              <a:rPr lang="en-US" sz="2200" dirty="0" smtClean="0"/>
              <a:t>No special advantage to having a </a:t>
            </a:r>
            <a:r>
              <a:rPr lang="en-US" sz="2200" i="1" dirty="0" smtClean="0"/>
              <a:t>“written code”</a:t>
            </a:r>
            <a:r>
              <a:rPr lang="en-US" sz="2200" dirty="0" smtClean="0"/>
              <a:t>, if not kept.</a:t>
            </a:r>
          </a:p>
          <a:p>
            <a:pPr>
              <a:lnSpc>
                <a:spcPct val="90000"/>
              </a:lnSpc>
              <a:spcBef>
                <a:spcPts val="0"/>
              </a:spcBef>
            </a:pPr>
            <a:r>
              <a:rPr lang="en-US" sz="2200" dirty="0" smtClean="0"/>
              <a:t>God’s commands have an inward requirement, not outward only.</a:t>
            </a:r>
          </a:p>
          <a:p>
            <a:pPr>
              <a:lnSpc>
                <a:spcPct val="90000"/>
              </a:lnSpc>
              <a:spcBef>
                <a:spcPts val="0"/>
              </a:spcBef>
            </a:pPr>
            <a:r>
              <a:rPr lang="en-US" sz="2200" dirty="0" smtClean="0"/>
              <a:t>Does </a:t>
            </a:r>
            <a:r>
              <a:rPr lang="en-US" sz="2200" b="1" i="1" dirty="0" smtClean="0"/>
              <a:t>not</a:t>
            </a:r>
            <a:r>
              <a:rPr lang="en-US" sz="2200" dirty="0"/>
              <a:t> </a:t>
            </a:r>
            <a:r>
              <a:rPr lang="en-US" sz="2200" dirty="0" smtClean="0"/>
              <a:t>free anyone from obedience to the letter (</a:t>
            </a:r>
            <a:r>
              <a:rPr lang="en-US" sz="2200" b="1" dirty="0" smtClean="0">
                <a:solidFill>
                  <a:schemeClr val="accent1"/>
                </a:solidFill>
              </a:rPr>
              <a:t>Mat. 7:21-23</a:t>
            </a:r>
            <a:r>
              <a:rPr lang="en-US" sz="2200" dirty="0" smtClean="0"/>
              <a:t>)!</a:t>
            </a:r>
            <a:endParaRPr lang="en-US" sz="2200" dirty="0"/>
          </a:p>
        </p:txBody>
      </p:sp>
    </p:spTree>
    <p:extLst>
      <p:ext uri="{BB962C8B-B14F-4D97-AF65-F5344CB8AC3E}">
        <p14:creationId xmlns:p14="http://schemas.microsoft.com/office/powerpoint/2010/main" val="14475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Distinctions – Old vs. New</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sz="2000" b="1" i="1" dirty="0" smtClean="0"/>
              <a:t>Because </a:t>
            </a:r>
            <a:r>
              <a:rPr lang="en-US" sz="2000" b="1" i="1" dirty="0"/>
              <a:t>finding fault with them</a:t>
            </a:r>
            <a:r>
              <a:rPr lang="en-US" sz="2000" i="1" dirty="0"/>
              <a:t>, He says: </a:t>
            </a:r>
            <a:r>
              <a:rPr lang="en-US" sz="2000" i="1" dirty="0" smtClean="0"/>
              <a:t>“Behold</a:t>
            </a:r>
            <a:r>
              <a:rPr lang="en-US" sz="2000" i="1" dirty="0"/>
              <a:t>, the days are coming, says the LORD, when I will </a:t>
            </a:r>
            <a:r>
              <a:rPr lang="en-US" sz="2000" b="1" i="1" dirty="0"/>
              <a:t>make a new covenant </a:t>
            </a:r>
            <a:r>
              <a:rPr lang="en-US" sz="2000" i="1" dirty="0"/>
              <a:t>with the house of Israel and with the house of </a:t>
            </a:r>
            <a:r>
              <a:rPr lang="en-US" sz="2000" i="1" dirty="0" smtClean="0"/>
              <a:t>Judah </a:t>
            </a:r>
            <a:r>
              <a:rPr lang="en-US" sz="2000" b="1" i="1" dirty="0" smtClean="0"/>
              <a:t>– not </a:t>
            </a:r>
            <a:r>
              <a:rPr lang="en-US" sz="2000" b="1" i="1" dirty="0"/>
              <a:t>according to the covenant that I made with their fathers </a:t>
            </a:r>
            <a:r>
              <a:rPr lang="en-US" sz="2000" i="1" dirty="0"/>
              <a:t>in the day when I took them by the hand to lead them out of the land of Egypt; because they did not continue in My covenant, and I disregarded them, says the LORD</a:t>
            </a:r>
            <a:r>
              <a:rPr lang="en-US" sz="2000" i="1" dirty="0" smtClean="0"/>
              <a:t>.  For </a:t>
            </a:r>
            <a:r>
              <a:rPr lang="en-US" sz="2000" b="1" i="1" dirty="0"/>
              <a:t>this is the covenant that I will make</a:t>
            </a:r>
            <a:r>
              <a:rPr lang="en-US" sz="2000" i="1" dirty="0"/>
              <a:t> with the house of Israel after those days, says the LORD: </a:t>
            </a:r>
            <a:r>
              <a:rPr lang="en-US" sz="2000" b="1" i="1" dirty="0"/>
              <a:t>I will put </a:t>
            </a:r>
            <a:r>
              <a:rPr lang="en-US" sz="2000" b="1" i="1" u="sng" dirty="0"/>
              <a:t>My laws in their mind</a:t>
            </a:r>
            <a:r>
              <a:rPr lang="en-US" sz="2000" b="1" i="1" dirty="0"/>
              <a:t> and </a:t>
            </a:r>
            <a:r>
              <a:rPr lang="en-US" sz="2000" b="1" i="1" u="sng" dirty="0"/>
              <a:t>write them on their hearts</a:t>
            </a:r>
            <a:r>
              <a:rPr lang="en-US" sz="2000" i="1" dirty="0"/>
              <a:t>; and I will be their God, and they shall be My people</a:t>
            </a:r>
            <a:r>
              <a:rPr lang="en-US" sz="2000" i="1" dirty="0" smtClean="0"/>
              <a:t>.  </a:t>
            </a:r>
            <a:r>
              <a:rPr lang="en-US" sz="2000" b="1" i="1" dirty="0" smtClean="0"/>
              <a:t>None </a:t>
            </a:r>
            <a:r>
              <a:rPr lang="en-US" sz="2000" b="1" i="1" dirty="0"/>
              <a:t>of them shall teach his neighbor, and none his brother, </a:t>
            </a:r>
            <a:r>
              <a:rPr lang="en-US" sz="2000" b="1" i="1" dirty="0" smtClean="0"/>
              <a:t>saying, ‘Know </a:t>
            </a:r>
            <a:r>
              <a:rPr lang="en-US" sz="2000" b="1" i="1" dirty="0"/>
              <a:t>the LORD</a:t>
            </a:r>
            <a:r>
              <a:rPr lang="en-US" sz="2000" b="1" i="1" dirty="0" smtClean="0"/>
              <a:t>,’ </a:t>
            </a:r>
            <a:r>
              <a:rPr lang="en-US" sz="2000" b="1" i="1" u="sng" dirty="0"/>
              <a:t>for all shall know Me</a:t>
            </a:r>
            <a:r>
              <a:rPr lang="en-US" sz="2000" i="1" dirty="0"/>
              <a:t>, from the least of them to the greatest of them</a:t>
            </a:r>
            <a:r>
              <a:rPr lang="en-US" sz="2000" i="1" dirty="0" smtClean="0"/>
              <a:t>.  For </a:t>
            </a:r>
            <a:r>
              <a:rPr lang="en-US" sz="2000" i="1" dirty="0"/>
              <a:t>I will be merciful to their unrighteousness, and </a:t>
            </a:r>
            <a:r>
              <a:rPr lang="en-US" sz="2000" b="1" i="1" dirty="0"/>
              <a:t>their sins and their lawless deeds I will remember no more</a:t>
            </a:r>
            <a:r>
              <a:rPr lang="en-US" sz="2000" i="1" dirty="0" smtClean="0"/>
              <a:t>.” </a:t>
            </a:r>
            <a:r>
              <a:rPr lang="en-US" sz="2000" dirty="0"/>
              <a:t>(</a:t>
            </a:r>
            <a:r>
              <a:rPr lang="en-US" sz="2000" b="1" dirty="0">
                <a:solidFill>
                  <a:schemeClr val="accent1"/>
                </a:solidFill>
              </a:rPr>
              <a:t>Hebrews </a:t>
            </a:r>
            <a:r>
              <a:rPr lang="en-US" sz="2000" b="1" dirty="0" smtClean="0">
                <a:solidFill>
                  <a:schemeClr val="accent1"/>
                </a:solidFill>
              </a:rPr>
              <a:t>8:8-12</a:t>
            </a:r>
            <a:r>
              <a:rPr lang="en-US" sz="2000" dirty="0" smtClean="0"/>
              <a:t>)</a:t>
            </a:r>
            <a:endParaRPr lang="en-US" sz="2000" dirty="0"/>
          </a:p>
          <a:p>
            <a:pPr>
              <a:lnSpc>
                <a:spcPct val="95000"/>
              </a:lnSpc>
              <a:spcBef>
                <a:spcPts val="0"/>
              </a:spcBef>
            </a:pPr>
            <a:r>
              <a:rPr lang="en-US" sz="2000" dirty="0" smtClean="0"/>
              <a:t>Knowledge and Heart would be required upon entry.</a:t>
            </a:r>
          </a:p>
          <a:p>
            <a:pPr>
              <a:lnSpc>
                <a:spcPct val="95000"/>
              </a:lnSpc>
              <a:spcBef>
                <a:spcPts val="0"/>
              </a:spcBef>
            </a:pPr>
            <a:r>
              <a:rPr lang="en-US" sz="2000" dirty="0" smtClean="0"/>
              <a:t>Sins will be forgiven, whereas not previously, fully forgiven.</a:t>
            </a:r>
            <a:endParaRPr lang="en-US" sz="2000" dirty="0"/>
          </a:p>
        </p:txBody>
      </p:sp>
    </p:spTree>
    <p:extLst>
      <p:ext uri="{BB962C8B-B14F-4D97-AF65-F5344CB8AC3E}">
        <p14:creationId xmlns:p14="http://schemas.microsoft.com/office/powerpoint/2010/main" val="9826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Forgiveness of Sins</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a:t>For as many as are of the works of the law are </a:t>
            </a:r>
            <a:r>
              <a:rPr lang="en-US" b="1" i="1" dirty="0"/>
              <a:t>under the curse</a:t>
            </a:r>
            <a:r>
              <a:rPr lang="en-US" i="1" dirty="0"/>
              <a:t>; for it is written, </a:t>
            </a:r>
            <a:r>
              <a:rPr lang="en-US" i="1" dirty="0" smtClean="0"/>
              <a:t>“</a:t>
            </a:r>
            <a:r>
              <a:rPr lang="en-US" b="1" i="1" dirty="0" smtClean="0"/>
              <a:t>Cursed </a:t>
            </a:r>
            <a:r>
              <a:rPr lang="en-US" b="1" i="1" dirty="0"/>
              <a:t>is everyone who does not continue in </a:t>
            </a:r>
            <a:r>
              <a:rPr lang="en-US" b="1" i="1" u="sng" dirty="0"/>
              <a:t>all things which are written</a:t>
            </a:r>
            <a:r>
              <a:rPr lang="en-US" b="1" i="1" dirty="0"/>
              <a:t> in the book of the law, to do them</a:t>
            </a:r>
            <a:r>
              <a:rPr lang="en-US" i="1" dirty="0" smtClean="0"/>
              <a:t>.”  … Christ </a:t>
            </a:r>
            <a:r>
              <a:rPr lang="en-US" i="1" dirty="0"/>
              <a:t>has redeemed us from the curse of the law, having become a curse for us (for it is written, </a:t>
            </a:r>
            <a:r>
              <a:rPr lang="en-US" i="1" dirty="0" smtClean="0"/>
              <a:t>“Cursed </a:t>
            </a:r>
            <a:r>
              <a:rPr lang="en-US" i="1" dirty="0"/>
              <a:t>is everyone who hangs on a tree </a:t>
            </a:r>
            <a:r>
              <a:rPr lang="en-US" i="1" dirty="0" smtClean="0"/>
              <a:t>“), …Is </a:t>
            </a:r>
            <a:r>
              <a:rPr lang="en-US" i="1" dirty="0"/>
              <a:t>the law then against the promises of God? Certainly not! </a:t>
            </a:r>
            <a:r>
              <a:rPr lang="en-US" b="1" i="1" dirty="0"/>
              <a:t>For if there had been a law given which could have given life, truly righteousness would have been by the law</a:t>
            </a:r>
            <a:r>
              <a:rPr lang="en-US" i="1" dirty="0" smtClean="0"/>
              <a:t>. …</a:t>
            </a:r>
            <a:r>
              <a:rPr lang="en-US" dirty="0" smtClean="0"/>
              <a:t>(</a:t>
            </a:r>
            <a:r>
              <a:rPr lang="en-US" b="1" dirty="0">
                <a:solidFill>
                  <a:schemeClr val="accent1"/>
                </a:solidFill>
              </a:rPr>
              <a:t>Galatians </a:t>
            </a:r>
            <a:r>
              <a:rPr lang="en-US" b="1" dirty="0" smtClean="0">
                <a:solidFill>
                  <a:schemeClr val="accent1"/>
                </a:solidFill>
              </a:rPr>
              <a:t>3:10-23</a:t>
            </a:r>
            <a:r>
              <a:rPr lang="en-US" dirty="0" smtClean="0"/>
              <a:t>)</a:t>
            </a:r>
            <a:endParaRPr lang="en-US" dirty="0"/>
          </a:p>
          <a:p>
            <a:pPr>
              <a:lnSpc>
                <a:spcPct val="95000"/>
              </a:lnSpc>
              <a:spcBef>
                <a:spcPts val="0"/>
              </a:spcBef>
            </a:pPr>
            <a:r>
              <a:rPr lang="en-US" dirty="0" smtClean="0"/>
              <a:t>Old Covenant could only condemn, unless kept perfectly.</a:t>
            </a:r>
          </a:p>
          <a:p>
            <a:pPr>
              <a:lnSpc>
                <a:spcPct val="95000"/>
              </a:lnSpc>
              <a:spcBef>
                <a:spcPts val="0"/>
              </a:spcBef>
            </a:pPr>
            <a:r>
              <a:rPr lang="en-US" dirty="0" smtClean="0"/>
              <a:t>New Covenant acknowledges faith, not perfect obedience (</a:t>
            </a:r>
            <a:r>
              <a:rPr lang="en-US" b="1" dirty="0" smtClean="0">
                <a:solidFill>
                  <a:schemeClr val="accent1"/>
                </a:solidFill>
              </a:rPr>
              <a:t>Rom. 4; 8:3-4</a:t>
            </a:r>
            <a:r>
              <a:rPr lang="en-US" dirty="0" smtClean="0"/>
              <a:t>).</a:t>
            </a:r>
            <a:endParaRPr lang="en-US" dirty="0"/>
          </a:p>
        </p:txBody>
      </p:sp>
    </p:spTree>
    <p:extLst>
      <p:ext uri="{BB962C8B-B14F-4D97-AF65-F5344CB8AC3E}">
        <p14:creationId xmlns:p14="http://schemas.microsoft.com/office/powerpoint/2010/main" val="9521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t>
            </a:r>
            <a:r>
              <a:rPr lang="en-US" dirty="0" smtClean="0"/>
              <a:t>Spirit vs. Letter</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smtClean="0"/>
              <a:t>… sufficient </a:t>
            </a:r>
            <a:r>
              <a:rPr lang="en-US" i="1" dirty="0"/>
              <a:t>as ministers of </a:t>
            </a:r>
            <a:r>
              <a:rPr lang="en-US" b="1" i="1" dirty="0"/>
              <a:t>the </a:t>
            </a:r>
            <a:r>
              <a:rPr lang="en-US" b="1" i="1" u="sng" dirty="0"/>
              <a:t>new covenant</a:t>
            </a:r>
            <a:r>
              <a:rPr lang="en-US" b="1" i="1" dirty="0"/>
              <a:t>, </a:t>
            </a:r>
            <a:r>
              <a:rPr lang="en-US" b="1" i="1" u="sng" dirty="0"/>
              <a:t>not</a:t>
            </a:r>
            <a:r>
              <a:rPr lang="en-US" b="1" i="1" dirty="0"/>
              <a:t> of the letter but of the Spirit</a:t>
            </a:r>
            <a:r>
              <a:rPr lang="en-US" i="1" dirty="0"/>
              <a:t>; for </a:t>
            </a:r>
            <a:r>
              <a:rPr lang="en-US" b="1" i="1" dirty="0"/>
              <a:t>the </a:t>
            </a:r>
            <a:r>
              <a:rPr lang="en-US" b="1" i="1" u="sng" dirty="0"/>
              <a:t>letter kills</a:t>
            </a:r>
            <a:r>
              <a:rPr lang="en-US" b="1" i="1" dirty="0"/>
              <a:t>, but the </a:t>
            </a:r>
            <a:r>
              <a:rPr lang="en-US" b="1" i="1" u="sng" dirty="0"/>
              <a:t>Spirit gives life</a:t>
            </a:r>
            <a:r>
              <a:rPr lang="en-US" i="1" dirty="0" smtClean="0"/>
              <a:t>. </a:t>
            </a:r>
            <a:r>
              <a:rPr lang="en-US" dirty="0" smtClean="0"/>
              <a:t>(</a:t>
            </a:r>
            <a:r>
              <a:rPr lang="en-US" b="1" dirty="0" smtClean="0">
                <a:solidFill>
                  <a:schemeClr val="accent1"/>
                </a:solidFill>
              </a:rPr>
              <a:t>3:5-6</a:t>
            </a:r>
            <a:r>
              <a:rPr lang="en-US" dirty="0" smtClean="0"/>
              <a:t>)</a:t>
            </a:r>
            <a:endParaRPr lang="en-US" dirty="0"/>
          </a:p>
          <a:p>
            <a:pPr>
              <a:lnSpc>
                <a:spcPct val="95000"/>
              </a:lnSpc>
              <a:spcBef>
                <a:spcPts val="0"/>
              </a:spcBef>
              <a:buFont typeface="+mj-lt"/>
              <a:buAutoNum type="alphaUcPeriod"/>
            </a:pPr>
            <a:r>
              <a:rPr lang="en-US" dirty="0" smtClean="0"/>
              <a:t>God rejects outward obedience, if inner heart is corrupt (</a:t>
            </a:r>
            <a:r>
              <a:rPr lang="en-US" b="1" dirty="0" smtClean="0">
                <a:solidFill>
                  <a:schemeClr val="accent1"/>
                </a:solidFill>
              </a:rPr>
              <a:t>Romans 2:23-29</a:t>
            </a:r>
            <a:r>
              <a:rPr lang="en-US" dirty="0" smtClean="0"/>
              <a:t>).  Reflects </a:t>
            </a:r>
            <a:r>
              <a:rPr lang="en-US" b="1" i="1" dirty="0" smtClean="0"/>
              <a:t>not</a:t>
            </a:r>
            <a:r>
              <a:rPr lang="en-US" dirty="0" smtClean="0"/>
              <a:t> a problem with Old Law, but its </a:t>
            </a:r>
            <a:r>
              <a:rPr lang="en-US" b="1" i="1" dirty="0" smtClean="0"/>
              <a:t>adherents</a:t>
            </a:r>
            <a:r>
              <a:rPr lang="en-US" dirty="0" smtClean="0"/>
              <a:t>.</a:t>
            </a:r>
          </a:p>
          <a:p>
            <a:pPr>
              <a:lnSpc>
                <a:spcPct val="95000"/>
              </a:lnSpc>
              <a:spcBef>
                <a:spcPts val="0"/>
              </a:spcBef>
              <a:buFont typeface="+mj-lt"/>
              <a:buAutoNum type="alphaUcPeriod"/>
            </a:pPr>
            <a:r>
              <a:rPr lang="en-US" dirty="0" smtClean="0"/>
              <a:t>New covenant requires knowledge, repentance to enter (</a:t>
            </a:r>
            <a:r>
              <a:rPr lang="en-US" b="1" dirty="0" smtClean="0">
                <a:solidFill>
                  <a:schemeClr val="accent1"/>
                </a:solidFill>
              </a:rPr>
              <a:t>Jeremiah 31:31-34; Hebrews 8:9-10</a:t>
            </a:r>
            <a:r>
              <a:rPr lang="en-US" dirty="0" smtClean="0"/>
              <a:t>).</a:t>
            </a:r>
          </a:p>
          <a:p>
            <a:pPr>
              <a:lnSpc>
                <a:spcPct val="95000"/>
              </a:lnSpc>
              <a:spcBef>
                <a:spcPts val="0"/>
              </a:spcBef>
              <a:buFont typeface="+mj-lt"/>
              <a:buAutoNum type="alphaUcPeriod"/>
            </a:pPr>
            <a:r>
              <a:rPr lang="en-US" dirty="0" smtClean="0"/>
              <a:t>Old Law could </a:t>
            </a:r>
            <a:r>
              <a:rPr lang="en-US" b="1" i="1" dirty="0" smtClean="0"/>
              <a:t>only</a:t>
            </a:r>
            <a:r>
              <a:rPr lang="en-US" dirty="0" smtClean="0"/>
              <a:t> condemn </a:t>
            </a:r>
            <a:r>
              <a:rPr lang="en-US" b="1" i="1" dirty="0" smtClean="0"/>
              <a:t>unless</a:t>
            </a:r>
            <a:r>
              <a:rPr lang="en-US" dirty="0" smtClean="0"/>
              <a:t> kept </a:t>
            </a:r>
            <a:r>
              <a:rPr lang="en-US" b="1" i="1" dirty="0" smtClean="0"/>
              <a:t>perfectly</a:t>
            </a:r>
            <a:r>
              <a:rPr lang="en-US" dirty="0" smtClean="0"/>
              <a:t>, whereas faith in the New is accounted for righteousness (</a:t>
            </a:r>
            <a:r>
              <a:rPr lang="en-US" b="1" dirty="0" smtClean="0">
                <a:solidFill>
                  <a:schemeClr val="accent1"/>
                </a:solidFill>
              </a:rPr>
              <a:t>Ga. 3:10-23; Ro. 4; 8:1-13</a:t>
            </a:r>
            <a:r>
              <a:rPr lang="en-US" dirty="0" smtClean="0"/>
              <a:t>).</a:t>
            </a:r>
          </a:p>
          <a:p>
            <a:pPr marL="231775" indent="-231775">
              <a:lnSpc>
                <a:spcPct val="95000"/>
              </a:lnSpc>
              <a:spcBef>
                <a:spcPts val="0"/>
              </a:spcBef>
              <a:buFont typeface="+mj-lt"/>
              <a:buAutoNum type="arabicPeriod" startAt="6"/>
            </a:pPr>
            <a:r>
              <a:rPr lang="en-US" dirty="0" smtClean="0"/>
              <a:t>What are represented </a:t>
            </a:r>
            <a:r>
              <a:rPr lang="en-US" dirty="0"/>
              <a:t>by the </a:t>
            </a:r>
            <a:r>
              <a:rPr lang="en-US" i="1" dirty="0"/>
              <a:t>“letter”</a:t>
            </a:r>
            <a:r>
              <a:rPr lang="en-US" dirty="0"/>
              <a:t> and the </a:t>
            </a:r>
            <a:r>
              <a:rPr lang="en-US" i="1" dirty="0"/>
              <a:t>“spirit”</a:t>
            </a:r>
            <a:r>
              <a:rPr lang="en-US" dirty="0"/>
              <a:t> in verse </a:t>
            </a:r>
            <a:r>
              <a:rPr lang="en-US" b="1" dirty="0" smtClean="0">
                <a:solidFill>
                  <a:schemeClr val="accent1"/>
                </a:solidFill>
              </a:rPr>
              <a:t>3:6</a:t>
            </a:r>
            <a:r>
              <a:rPr lang="en-US" dirty="0" smtClean="0"/>
              <a:t>?</a:t>
            </a:r>
          </a:p>
        </p:txBody>
      </p:sp>
    </p:spTree>
    <p:extLst>
      <p:ext uri="{BB962C8B-B14F-4D97-AF65-F5344CB8AC3E}">
        <p14:creationId xmlns:p14="http://schemas.microsoft.com/office/powerpoint/2010/main" val="15269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Spirit </a:t>
            </a:r>
            <a:r>
              <a:rPr lang="en-US" dirty="0" smtClean="0"/>
              <a:t>vs. Letter</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smtClean="0"/>
              <a:t>… sufficient </a:t>
            </a:r>
            <a:r>
              <a:rPr lang="en-US" i="1" dirty="0"/>
              <a:t>as ministers of </a:t>
            </a:r>
            <a:r>
              <a:rPr lang="en-US" b="1" i="1" dirty="0"/>
              <a:t>the </a:t>
            </a:r>
            <a:r>
              <a:rPr lang="en-US" b="1" i="1" u="sng" dirty="0"/>
              <a:t>new covenant</a:t>
            </a:r>
            <a:r>
              <a:rPr lang="en-US" b="1" i="1" dirty="0"/>
              <a:t>, </a:t>
            </a:r>
            <a:r>
              <a:rPr lang="en-US" b="1" i="1" u="sng" dirty="0"/>
              <a:t>not</a:t>
            </a:r>
            <a:r>
              <a:rPr lang="en-US" b="1" i="1" dirty="0"/>
              <a:t> of the letter but of the Spirit</a:t>
            </a:r>
            <a:r>
              <a:rPr lang="en-US" i="1" dirty="0"/>
              <a:t>; for </a:t>
            </a:r>
            <a:r>
              <a:rPr lang="en-US" b="1" i="1" dirty="0"/>
              <a:t>the </a:t>
            </a:r>
            <a:r>
              <a:rPr lang="en-US" b="1" i="1" u="sng" dirty="0"/>
              <a:t>letter kills</a:t>
            </a:r>
            <a:r>
              <a:rPr lang="en-US" b="1" i="1" dirty="0"/>
              <a:t>, but the </a:t>
            </a:r>
            <a:r>
              <a:rPr lang="en-US" b="1" i="1" u="sng" dirty="0"/>
              <a:t>Spirit gives life</a:t>
            </a:r>
            <a:r>
              <a:rPr lang="en-US" i="1" dirty="0" smtClean="0"/>
              <a:t>. </a:t>
            </a:r>
            <a:r>
              <a:rPr lang="en-US" dirty="0" smtClean="0"/>
              <a:t>(</a:t>
            </a:r>
            <a:r>
              <a:rPr lang="en-US" b="1" dirty="0" smtClean="0">
                <a:solidFill>
                  <a:schemeClr val="accent1"/>
                </a:solidFill>
              </a:rPr>
              <a:t>3:5-6</a:t>
            </a:r>
            <a:r>
              <a:rPr lang="en-US" dirty="0" smtClean="0"/>
              <a:t>)</a:t>
            </a:r>
            <a:endParaRPr lang="en-US" dirty="0"/>
          </a:p>
          <a:p>
            <a:pPr>
              <a:lnSpc>
                <a:spcPct val="95000"/>
              </a:lnSpc>
              <a:spcBef>
                <a:spcPts val="0"/>
              </a:spcBef>
              <a:buFont typeface="+mj-lt"/>
              <a:buAutoNum type="alphaUcPeriod"/>
            </a:pPr>
            <a:r>
              <a:rPr lang="en-US" dirty="0" smtClean="0"/>
              <a:t>God rejects outward obedience, if heart is corrupt (</a:t>
            </a:r>
            <a:r>
              <a:rPr lang="en-US" b="1" dirty="0" smtClean="0">
                <a:solidFill>
                  <a:schemeClr val="accent1"/>
                </a:solidFill>
              </a:rPr>
              <a:t>Romans 2:23-29</a:t>
            </a:r>
            <a:r>
              <a:rPr lang="en-US" dirty="0" smtClean="0"/>
              <a:t>).  Reflects </a:t>
            </a:r>
            <a:r>
              <a:rPr lang="en-US" b="1" i="1" dirty="0" smtClean="0"/>
              <a:t>not</a:t>
            </a:r>
            <a:r>
              <a:rPr lang="en-US" dirty="0" smtClean="0"/>
              <a:t> a problem with Old Law, but its adherents.</a:t>
            </a:r>
          </a:p>
          <a:p>
            <a:pPr>
              <a:lnSpc>
                <a:spcPct val="95000"/>
              </a:lnSpc>
              <a:spcBef>
                <a:spcPts val="0"/>
              </a:spcBef>
              <a:buFont typeface="+mj-lt"/>
              <a:buAutoNum type="alphaUcPeriod"/>
            </a:pPr>
            <a:r>
              <a:rPr lang="en-US" dirty="0" smtClean="0"/>
              <a:t>New covenant requires knowledge, repentance to enter (</a:t>
            </a:r>
            <a:r>
              <a:rPr lang="en-US" b="1" dirty="0" smtClean="0">
                <a:solidFill>
                  <a:schemeClr val="accent1"/>
                </a:solidFill>
              </a:rPr>
              <a:t>Jeremiah 31:31-34; Hebrews 8:9-10</a:t>
            </a:r>
            <a:r>
              <a:rPr lang="en-US" dirty="0" smtClean="0"/>
              <a:t>).</a:t>
            </a:r>
          </a:p>
          <a:p>
            <a:pPr>
              <a:lnSpc>
                <a:spcPct val="95000"/>
              </a:lnSpc>
              <a:spcBef>
                <a:spcPts val="0"/>
              </a:spcBef>
              <a:buFont typeface="+mj-lt"/>
              <a:buAutoNum type="alphaUcPeriod"/>
            </a:pPr>
            <a:r>
              <a:rPr lang="en-US" dirty="0" smtClean="0"/>
              <a:t>Old Law could </a:t>
            </a:r>
            <a:r>
              <a:rPr lang="en-US" b="1" i="1" dirty="0" smtClean="0"/>
              <a:t>only</a:t>
            </a:r>
            <a:r>
              <a:rPr lang="en-US" dirty="0" smtClean="0"/>
              <a:t> condemn unless kept perfectly, whereas faith in the New is accounted for righteousness (</a:t>
            </a:r>
            <a:r>
              <a:rPr lang="en-US" b="1" dirty="0" smtClean="0">
                <a:solidFill>
                  <a:schemeClr val="accent1"/>
                </a:solidFill>
              </a:rPr>
              <a:t>Ga. 3:10-23; Ro. 4; 8:1-13</a:t>
            </a:r>
            <a:r>
              <a:rPr lang="en-US" dirty="0" smtClean="0"/>
              <a:t>).</a:t>
            </a:r>
          </a:p>
          <a:p>
            <a:pPr marL="231775" indent="-231775">
              <a:lnSpc>
                <a:spcPct val="95000"/>
              </a:lnSpc>
              <a:spcBef>
                <a:spcPts val="0"/>
              </a:spcBef>
              <a:buFont typeface="+mj-lt"/>
              <a:buAutoNum type="arabicPeriod" startAt="6"/>
            </a:pPr>
            <a:r>
              <a:rPr lang="en-US" dirty="0" smtClean="0"/>
              <a:t>What are represented </a:t>
            </a:r>
            <a:r>
              <a:rPr lang="en-US" dirty="0"/>
              <a:t>by the </a:t>
            </a:r>
            <a:r>
              <a:rPr lang="en-US" i="1" dirty="0"/>
              <a:t>“letter”</a:t>
            </a:r>
            <a:r>
              <a:rPr lang="en-US" dirty="0"/>
              <a:t> and the </a:t>
            </a:r>
            <a:r>
              <a:rPr lang="en-US" i="1" dirty="0"/>
              <a:t>“spirit”</a:t>
            </a:r>
            <a:r>
              <a:rPr lang="en-US" dirty="0"/>
              <a:t> in verse </a:t>
            </a:r>
            <a:r>
              <a:rPr lang="en-US" b="1" dirty="0" smtClean="0">
                <a:solidFill>
                  <a:schemeClr val="accent1"/>
                </a:solidFill>
              </a:rPr>
              <a:t>3:6</a:t>
            </a:r>
            <a:r>
              <a:rPr lang="en-US" dirty="0" smtClean="0"/>
              <a:t>?</a:t>
            </a:r>
          </a:p>
          <a:p>
            <a:pPr>
              <a:lnSpc>
                <a:spcPct val="95000"/>
              </a:lnSpc>
              <a:spcBef>
                <a:spcPts val="0"/>
              </a:spcBef>
            </a:pPr>
            <a:r>
              <a:rPr lang="en-US" dirty="0" smtClean="0"/>
              <a:t>Given context of </a:t>
            </a:r>
            <a:r>
              <a:rPr lang="en-US" i="1" dirty="0" smtClean="0"/>
              <a:t>“life”</a:t>
            </a:r>
            <a:r>
              <a:rPr lang="en-US" dirty="0" smtClean="0"/>
              <a:t> vs. </a:t>
            </a:r>
            <a:r>
              <a:rPr lang="en-US" i="1" dirty="0" smtClean="0"/>
              <a:t>“death”</a:t>
            </a:r>
            <a:r>
              <a:rPr lang="en-US" dirty="0" smtClean="0"/>
              <a:t> and </a:t>
            </a:r>
            <a:r>
              <a:rPr lang="en-US" i="1" dirty="0" smtClean="0"/>
              <a:t>“righteousness”</a:t>
            </a:r>
            <a:r>
              <a:rPr lang="en-US" dirty="0" smtClean="0"/>
              <a:t> vs. </a:t>
            </a:r>
            <a:r>
              <a:rPr lang="en-US" i="1" dirty="0" smtClean="0"/>
              <a:t>“condemnation”</a:t>
            </a:r>
            <a:r>
              <a:rPr lang="en-US" dirty="0" smtClean="0"/>
              <a:t>, contrast most favors </a:t>
            </a:r>
            <a:r>
              <a:rPr lang="en-US" b="1" dirty="0" smtClean="0">
                <a:solidFill>
                  <a:schemeClr val="accent1"/>
                </a:solidFill>
              </a:rPr>
              <a:t>Galatians 3; Romans 4; 7-8</a:t>
            </a:r>
            <a:r>
              <a:rPr lang="en-US" dirty="0" smtClean="0"/>
              <a:t>.</a:t>
            </a:r>
          </a:p>
        </p:txBody>
      </p:sp>
    </p:spTree>
    <p:extLst>
      <p:ext uri="{BB962C8B-B14F-4D97-AF65-F5344CB8AC3E}">
        <p14:creationId xmlns:p14="http://schemas.microsoft.com/office/powerpoint/2010/main" val="34676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Ministers of a Superior Covenant</a:t>
            </a:r>
            <a:endParaRPr lang="en-US" dirty="0"/>
          </a:p>
        </p:txBody>
      </p:sp>
      <p:sp>
        <p:nvSpPr>
          <p:cNvPr id="5" name="Subtitle 4"/>
          <p:cNvSpPr>
            <a:spLocks noGrp="1"/>
          </p:cNvSpPr>
          <p:nvPr>
            <p:ph type="subTitle" idx="1"/>
          </p:nvPr>
        </p:nvSpPr>
        <p:spPr/>
        <p:txBody>
          <a:bodyPr/>
          <a:lstStyle/>
          <a:p>
            <a:r>
              <a:rPr lang="en-US" b="1" dirty="0" smtClean="0">
                <a:latin typeface="Arial Black" panose="020B0A04020102020204" pitchFamily="34" charset="0"/>
              </a:rPr>
              <a:t>Lesson 5 – II Corinthians 3:4-18</a:t>
            </a:r>
            <a:endParaRPr lang="en-US" b="1" dirty="0">
              <a:latin typeface="Arial Black" panose="020B0A04020102020204" pitchFamily="34" charset="0"/>
            </a:endParaRPr>
          </a:p>
        </p:txBody>
      </p:sp>
    </p:spTree>
    <p:extLst>
      <p:ext uri="{BB962C8B-B14F-4D97-AF65-F5344CB8AC3E}">
        <p14:creationId xmlns:p14="http://schemas.microsoft.com/office/powerpoint/2010/main" val="372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Glorious Ministry</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a:t>But if the ministry of death, </a:t>
            </a:r>
            <a:r>
              <a:rPr lang="en-US" b="1" i="1" dirty="0"/>
              <a:t>written and engraved on stones</a:t>
            </a:r>
            <a:r>
              <a:rPr lang="en-US" i="1" dirty="0"/>
              <a:t>, was glorious, so </a:t>
            </a:r>
            <a:r>
              <a:rPr lang="en-US" b="1" i="1" dirty="0"/>
              <a:t>that the children of Israel </a:t>
            </a:r>
            <a:r>
              <a:rPr lang="en-US" b="1" i="1" u="sng" dirty="0"/>
              <a:t>could not look steadily at the face of Moses</a:t>
            </a:r>
            <a:r>
              <a:rPr lang="en-US" b="1" i="1" dirty="0"/>
              <a:t> because of the glory of his countenance</a:t>
            </a:r>
            <a:r>
              <a:rPr lang="en-US" i="1" dirty="0"/>
              <a:t>, which glory was passing </a:t>
            </a:r>
            <a:r>
              <a:rPr lang="en-US" i="1" dirty="0" smtClean="0"/>
              <a:t>away … </a:t>
            </a:r>
            <a:r>
              <a:rPr lang="en-US" dirty="0" smtClean="0"/>
              <a:t>(</a:t>
            </a:r>
            <a:r>
              <a:rPr lang="en-US" b="1" dirty="0" smtClean="0">
                <a:solidFill>
                  <a:schemeClr val="accent1"/>
                </a:solidFill>
              </a:rPr>
              <a:t>3:7</a:t>
            </a:r>
            <a:r>
              <a:rPr lang="en-US" dirty="0" smtClean="0"/>
              <a:t>)</a:t>
            </a:r>
          </a:p>
          <a:p>
            <a:pPr marL="231775" indent="-231775">
              <a:lnSpc>
                <a:spcPct val="95000"/>
              </a:lnSpc>
              <a:spcBef>
                <a:spcPts val="0"/>
              </a:spcBef>
              <a:buFont typeface="+mj-lt"/>
              <a:buAutoNum type="arabicPeriod"/>
            </a:pPr>
            <a:r>
              <a:rPr lang="en-US" dirty="0" smtClean="0"/>
              <a:t>What </a:t>
            </a:r>
            <a:r>
              <a:rPr lang="en-US" dirty="0"/>
              <a:t>event in </a:t>
            </a:r>
            <a:r>
              <a:rPr lang="en-US" dirty="0" smtClean="0"/>
              <a:t>Israel’s </a:t>
            </a:r>
            <a:r>
              <a:rPr lang="en-US" dirty="0"/>
              <a:t>history is referenced by the Israelites being unable to look upon Moses’ face?</a:t>
            </a:r>
            <a:endParaRPr lang="en-US" dirty="0" smtClean="0"/>
          </a:p>
          <a:p>
            <a:pPr>
              <a:lnSpc>
                <a:spcPct val="95000"/>
              </a:lnSpc>
              <a:spcBef>
                <a:spcPts val="0"/>
              </a:spcBef>
            </a:pPr>
            <a:r>
              <a:rPr lang="en-US" dirty="0" smtClean="0"/>
              <a:t>When receiving the law the 2</a:t>
            </a:r>
            <a:r>
              <a:rPr lang="en-US" baseline="30000" dirty="0" smtClean="0"/>
              <a:t>nd</a:t>
            </a:r>
            <a:r>
              <a:rPr lang="en-US" dirty="0" smtClean="0"/>
              <a:t> time and talking with God, Moses’ face would shine (</a:t>
            </a:r>
            <a:r>
              <a:rPr lang="en-US" b="1" dirty="0" smtClean="0">
                <a:solidFill>
                  <a:schemeClr val="accent1"/>
                </a:solidFill>
              </a:rPr>
              <a:t>Exodus 34:29-35</a:t>
            </a:r>
            <a:r>
              <a:rPr lang="en-US" dirty="0" smtClean="0"/>
              <a:t>).</a:t>
            </a:r>
          </a:p>
          <a:p>
            <a:pPr>
              <a:lnSpc>
                <a:spcPct val="95000"/>
              </a:lnSpc>
              <a:spcBef>
                <a:spcPts val="0"/>
              </a:spcBef>
            </a:pPr>
            <a:r>
              <a:rPr lang="en-US" dirty="0" smtClean="0"/>
              <a:t>This initially scared the people.</a:t>
            </a:r>
          </a:p>
          <a:p>
            <a:pPr>
              <a:lnSpc>
                <a:spcPct val="95000"/>
              </a:lnSpc>
              <a:spcBef>
                <a:spcPts val="0"/>
              </a:spcBef>
            </a:pPr>
            <a:r>
              <a:rPr lang="en-US" dirty="0" smtClean="0"/>
              <a:t>He covered his face, when with the people but not instructing them.</a:t>
            </a:r>
            <a:endParaRPr lang="en-US" dirty="0"/>
          </a:p>
        </p:txBody>
      </p:sp>
    </p:spTree>
    <p:extLst>
      <p:ext uri="{BB962C8B-B14F-4D97-AF65-F5344CB8AC3E}">
        <p14:creationId xmlns:p14="http://schemas.microsoft.com/office/powerpoint/2010/main" val="34487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Veiled Glory?</a:t>
            </a:r>
            <a:endParaRPr lang="en-US" dirty="0"/>
          </a:p>
        </p:txBody>
      </p:sp>
      <p:sp>
        <p:nvSpPr>
          <p:cNvPr id="3" name="Content Placeholder 2"/>
          <p:cNvSpPr>
            <a:spLocks noGrp="1"/>
          </p:cNvSpPr>
          <p:nvPr>
            <p:ph idx="1"/>
          </p:nvPr>
        </p:nvSpPr>
        <p:spPr/>
        <p:txBody>
          <a:bodyPr/>
          <a:lstStyle/>
          <a:p>
            <a:pPr marL="0" indent="0">
              <a:lnSpc>
                <a:spcPct val="85000"/>
              </a:lnSpc>
              <a:spcBef>
                <a:spcPts val="0"/>
              </a:spcBef>
              <a:buNone/>
            </a:pPr>
            <a:r>
              <a:rPr lang="en-US" sz="2100" i="1" dirty="0"/>
              <a:t>Now it was so, </a:t>
            </a:r>
            <a:r>
              <a:rPr lang="en-US" sz="2100" b="1" i="1" dirty="0"/>
              <a:t>when Moses came down from Mount Sinai </a:t>
            </a:r>
            <a:r>
              <a:rPr lang="en-US" sz="2100" i="1" dirty="0"/>
              <a:t>(and the two tablets of the Testimony were in Moses' hand when he came down from the mountain),</a:t>
            </a:r>
            <a:r>
              <a:rPr lang="en-US" sz="2100" b="1" i="1" dirty="0"/>
              <a:t> that Moses did not know that </a:t>
            </a:r>
            <a:r>
              <a:rPr lang="en-US" sz="2100" b="1" i="1" u="sng" dirty="0"/>
              <a:t>the skin of his face shone while he talked with Him</a:t>
            </a:r>
            <a:r>
              <a:rPr lang="en-US" sz="2100" i="1" dirty="0" smtClean="0"/>
              <a:t>.  So </a:t>
            </a:r>
            <a:r>
              <a:rPr lang="en-US" sz="2100" i="1" dirty="0"/>
              <a:t>when Aaron and </a:t>
            </a:r>
            <a:r>
              <a:rPr lang="en-US" sz="2100" b="1" i="1" dirty="0"/>
              <a:t>all the children of Israel saw Moses, behold, the skin of his face shone, and </a:t>
            </a:r>
            <a:r>
              <a:rPr lang="en-US" sz="2100" b="1" i="1" u="sng" dirty="0"/>
              <a:t>they were afraid to come near him</a:t>
            </a:r>
            <a:r>
              <a:rPr lang="en-US" sz="2100" i="1" dirty="0" smtClean="0"/>
              <a:t>.  Then </a:t>
            </a:r>
            <a:r>
              <a:rPr lang="en-US" sz="2100" i="1" dirty="0"/>
              <a:t>Moses called to them, and Aaron and all the rulers of the congregation returned to him; and </a:t>
            </a:r>
            <a:r>
              <a:rPr lang="en-US" sz="2100" b="1" i="1" dirty="0"/>
              <a:t>Moses talked with them</a:t>
            </a:r>
            <a:r>
              <a:rPr lang="en-US" sz="2100" i="1" dirty="0" smtClean="0"/>
              <a:t>.  Afterward </a:t>
            </a:r>
            <a:r>
              <a:rPr lang="en-US" sz="2100" i="1" dirty="0"/>
              <a:t>all the children of Israel came near, and he gave them as commandments all that the LORD had spoken with him on Mount Sinai</a:t>
            </a:r>
            <a:r>
              <a:rPr lang="en-US" sz="2100" i="1" dirty="0" smtClean="0"/>
              <a:t>.  And </a:t>
            </a:r>
            <a:r>
              <a:rPr lang="en-US" sz="2100" b="1" i="1" dirty="0"/>
              <a:t>when Moses had </a:t>
            </a:r>
            <a:r>
              <a:rPr lang="en-US" sz="2100" b="1" i="1" u="sng" dirty="0"/>
              <a:t>finished speaking with them, he put a veil on his face</a:t>
            </a:r>
            <a:r>
              <a:rPr lang="en-US" sz="2100" i="1" dirty="0" smtClean="0"/>
              <a:t>.  But </a:t>
            </a:r>
            <a:r>
              <a:rPr lang="en-US" sz="2100" i="1" dirty="0"/>
              <a:t>whenever Moses went in before the LORD to speak with Him, </a:t>
            </a:r>
            <a:r>
              <a:rPr lang="en-US" sz="2100" b="1" i="1" dirty="0"/>
              <a:t>he would take the veil off until he came out</a:t>
            </a:r>
            <a:r>
              <a:rPr lang="en-US" sz="2100" i="1" dirty="0"/>
              <a:t>; and he would come out and speak to the children of Israel whatever he had been commanded</a:t>
            </a:r>
            <a:r>
              <a:rPr lang="en-US" sz="2100" i="1" dirty="0" smtClean="0"/>
              <a:t>.  And </a:t>
            </a:r>
            <a:r>
              <a:rPr lang="en-US" sz="2100" i="1" dirty="0"/>
              <a:t>whenever the children of Israel saw the face of Moses, that the skin of </a:t>
            </a:r>
            <a:r>
              <a:rPr lang="en-US" sz="2100" i="1" dirty="0" smtClean="0"/>
              <a:t>Moses’ </a:t>
            </a:r>
            <a:r>
              <a:rPr lang="en-US" sz="2100" i="1" dirty="0"/>
              <a:t>face shone, then </a:t>
            </a:r>
            <a:r>
              <a:rPr lang="en-US" sz="2100" b="1" i="1" dirty="0"/>
              <a:t>Moses would put the veil on his face again, until he went in to speak with Him</a:t>
            </a:r>
            <a:r>
              <a:rPr lang="en-US" sz="2100" i="1" dirty="0"/>
              <a:t>. </a:t>
            </a:r>
            <a:r>
              <a:rPr lang="en-US" sz="2100" dirty="0"/>
              <a:t>(</a:t>
            </a:r>
            <a:r>
              <a:rPr lang="en-US" sz="2100" b="1" dirty="0" err="1" smtClean="0">
                <a:solidFill>
                  <a:schemeClr val="accent1"/>
                </a:solidFill>
              </a:rPr>
              <a:t>Exo</a:t>
            </a:r>
            <a:r>
              <a:rPr lang="en-US" sz="2100" b="1" dirty="0" smtClean="0">
                <a:solidFill>
                  <a:schemeClr val="accent1"/>
                </a:solidFill>
              </a:rPr>
              <a:t>. 34:29-35</a:t>
            </a:r>
            <a:r>
              <a:rPr lang="en-US" sz="2100" dirty="0" smtClean="0"/>
              <a:t>)</a:t>
            </a:r>
            <a:endParaRPr lang="en-US" sz="2100" dirty="0"/>
          </a:p>
        </p:txBody>
      </p:sp>
    </p:spTree>
    <p:extLst>
      <p:ext uri="{BB962C8B-B14F-4D97-AF65-F5344CB8AC3E}">
        <p14:creationId xmlns:p14="http://schemas.microsoft.com/office/powerpoint/2010/main" val="12832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Glorious Ministry</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i="1" dirty="0"/>
              <a:t>But if the ministry of death, </a:t>
            </a:r>
            <a:r>
              <a:rPr lang="en-US" b="1" i="1" dirty="0"/>
              <a:t>written and engraved on stones</a:t>
            </a:r>
            <a:r>
              <a:rPr lang="en-US" i="1" dirty="0"/>
              <a:t>, was glorious, so </a:t>
            </a:r>
            <a:r>
              <a:rPr lang="en-US" b="1" i="1" dirty="0"/>
              <a:t>that the children of Israel </a:t>
            </a:r>
            <a:r>
              <a:rPr lang="en-US" b="1" i="1" u="sng" dirty="0"/>
              <a:t>could not look steadily at the face of Moses</a:t>
            </a:r>
            <a:r>
              <a:rPr lang="en-US" b="1" i="1" dirty="0"/>
              <a:t> because of the glory of his countenance</a:t>
            </a:r>
            <a:r>
              <a:rPr lang="en-US" i="1" dirty="0"/>
              <a:t>, which glory was passing </a:t>
            </a:r>
            <a:r>
              <a:rPr lang="en-US" i="1" dirty="0" smtClean="0"/>
              <a:t>away … </a:t>
            </a:r>
            <a:r>
              <a:rPr lang="en-US" dirty="0" smtClean="0"/>
              <a:t>(</a:t>
            </a:r>
            <a:r>
              <a:rPr lang="en-US" b="1" dirty="0" smtClean="0">
                <a:solidFill>
                  <a:schemeClr val="accent1"/>
                </a:solidFill>
              </a:rPr>
              <a:t>3:7</a:t>
            </a:r>
            <a:r>
              <a:rPr lang="en-US" dirty="0" smtClean="0"/>
              <a:t>)</a:t>
            </a:r>
          </a:p>
          <a:p>
            <a:pPr marL="231775" indent="-231775">
              <a:lnSpc>
                <a:spcPct val="95000"/>
              </a:lnSpc>
              <a:spcBef>
                <a:spcPts val="0"/>
              </a:spcBef>
              <a:buFont typeface="+mj-lt"/>
              <a:buAutoNum type="arabicPeriod"/>
            </a:pPr>
            <a:r>
              <a:rPr lang="en-US" dirty="0" smtClean="0"/>
              <a:t>What </a:t>
            </a:r>
            <a:r>
              <a:rPr lang="en-US" dirty="0"/>
              <a:t>event in </a:t>
            </a:r>
            <a:r>
              <a:rPr lang="en-US" dirty="0" smtClean="0"/>
              <a:t>Israel’s </a:t>
            </a:r>
            <a:r>
              <a:rPr lang="en-US" dirty="0"/>
              <a:t>history is referenced by the Israelites being unable to look upon Moses’ face?</a:t>
            </a:r>
            <a:endParaRPr lang="en-US" dirty="0" smtClean="0"/>
          </a:p>
          <a:p>
            <a:pPr>
              <a:lnSpc>
                <a:spcPct val="95000"/>
              </a:lnSpc>
              <a:spcBef>
                <a:spcPts val="0"/>
              </a:spcBef>
            </a:pPr>
            <a:r>
              <a:rPr lang="en-US" dirty="0" smtClean="0"/>
              <a:t>When receiving the law the 2</a:t>
            </a:r>
            <a:r>
              <a:rPr lang="en-US" baseline="30000" dirty="0" smtClean="0"/>
              <a:t>nd</a:t>
            </a:r>
            <a:r>
              <a:rPr lang="en-US" dirty="0" smtClean="0"/>
              <a:t> time and talking with God, Moses’ face would shine (</a:t>
            </a:r>
            <a:r>
              <a:rPr lang="en-US" b="1" dirty="0" smtClean="0">
                <a:solidFill>
                  <a:schemeClr val="accent1"/>
                </a:solidFill>
              </a:rPr>
              <a:t>Exodus 34:29-35</a:t>
            </a:r>
            <a:r>
              <a:rPr lang="en-US" dirty="0" smtClean="0"/>
              <a:t>).</a:t>
            </a:r>
          </a:p>
          <a:p>
            <a:pPr>
              <a:lnSpc>
                <a:spcPct val="95000"/>
              </a:lnSpc>
              <a:spcBef>
                <a:spcPts val="0"/>
              </a:spcBef>
            </a:pPr>
            <a:r>
              <a:rPr lang="en-US" dirty="0" smtClean="0"/>
              <a:t>This initially scared the people.</a:t>
            </a:r>
          </a:p>
          <a:p>
            <a:pPr>
              <a:lnSpc>
                <a:spcPct val="95000"/>
              </a:lnSpc>
              <a:spcBef>
                <a:spcPts val="0"/>
              </a:spcBef>
            </a:pPr>
            <a:r>
              <a:rPr lang="en-US" dirty="0" smtClean="0"/>
              <a:t>He covered his face, when with the people but not instructing them.</a:t>
            </a:r>
          </a:p>
          <a:p>
            <a:pPr>
              <a:lnSpc>
                <a:spcPct val="95000"/>
              </a:lnSpc>
              <a:spcBef>
                <a:spcPts val="0"/>
              </a:spcBef>
            </a:pPr>
            <a:r>
              <a:rPr lang="en-US" dirty="0" smtClean="0"/>
              <a:t>Truly, Old Law was a glorious covenant, and Moses’ ministry also.</a:t>
            </a:r>
            <a:endParaRPr lang="en-US" dirty="0"/>
          </a:p>
        </p:txBody>
      </p:sp>
    </p:spTree>
    <p:extLst>
      <p:ext uri="{BB962C8B-B14F-4D97-AF65-F5344CB8AC3E}">
        <p14:creationId xmlns:p14="http://schemas.microsoft.com/office/powerpoint/2010/main" val="2758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Glorious </a:t>
            </a:r>
            <a:r>
              <a:rPr lang="en-US" dirty="0" smtClean="0"/>
              <a:t>Ministry?</a:t>
            </a:r>
            <a:endParaRPr lang="en-US" dirty="0"/>
          </a:p>
        </p:txBody>
      </p:sp>
      <p:sp>
        <p:nvSpPr>
          <p:cNvPr id="3" name="Content Placeholder 2"/>
          <p:cNvSpPr>
            <a:spLocks noGrp="1"/>
          </p:cNvSpPr>
          <p:nvPr>
            <p:ph idx="1"/>
          </p:nvPr>
        </p:nvSpPr>
        <p:spPr/>
        <p:txBody>
          <a:bodyPr/>
          <a:lstStyle/>
          <a:p>
            <a:r>
              <a:rPr lang="en-US" dirty="0" smtClean="0"/>
              <a:t>Do our actions prove this conviction?</a:t>
            </a:r>
          </a:p>
          <a:p>
            <a:pPr marL="0" indent="0">
              <a:buNone/>
            </a:pPr>
            <a:r>
              <a:rPr lang="en-US" i="1" dirty="0" smtClean="0"/>
              <a:t>Now </a:t>
            </a:r>
            <a:r>
              <a:rPr lang="en-US" i="1" dirty="0"/>
              <a:t>all these things happened to them </a:t>
            </a:r>
            <a:r>
              <a:rPr lang="en-US" b="1" i="1" dirty="0"/>
              <a:t>as examples, and they were </a:t>
            </a:r>
            <a:r>
              <a:rPr lang="en-US" b="1" i="1" u="sng" dirty="0"/>
              <a:t>written for our admonition</a:t>
            </a:r>
            <a:r>
              <a:rPr lang="en-US" i="1" dirty="0"/>
              <a:t>, upon whom the ends of the ages have come</a:t>
            </a:r>
            <a:r>
              <a:rPr lang="en-US" i="1" dirty="0" smtClean="0"/>
              <a:t>.  </a:t>
            </a:r>
            <a:r>
              <a:rPr lang="en-US" b="1" i="1" u="sng" dirty="0" smtClean="0"/>
              <a:t>Therefore</a:t>
            </a:r>
            <a:r>
              <a:rPr lang="en-US" b="1" i="1" dirty="0" smtClean="0"/>
              <a:t> </a:t>
            </a:r>
            <a:r>
              <a:rPr lang="en-US" b="1" i="1" dirty="0"/>
              <a:t>let him who thinks he stands take heed lest he fall</a:t>
            </a:r>
            <a:r>
              <a:rPr lang="en-US" i="1" dirty="0"/>
              <a:t>. </a:t>
            </a:r>
            <a:r>
              <a:rPr lang="en-US" dirty="0"/>
              <a:t>(</a:t>
            </a:r>
            <a:r>
              <a:rPr lang="en-US" b="1" dirty="0">
                <a:solidFill>
                  <a:schemeClr val="accent1"/>
                </a:solidFill>
              </a:rPr>
              <a:t>I Corinthians </a:t>
            </a:r>
            <a:r>
              <a:rPr lang="en-US" b="1" dirty="0" smtClean="0">
                <a:solidFill>
                  <a:schemeClr val="accent1"/>
                </a:solidFill>
              </a:rPr>
              <a:t>10:11-12</a:t>
            </a:r>
            <a:r>
              <a:rPr lang="en-US" dirty="0" smtClean="0"/>
              <a:t>)</a:t>
            </a:r>
          </a:p>
          <a:p>
            <a:pPr marL="0" indent="0">
              <a:buNone/>
            </a:pPr>
            <a:r>
              <a:rPr lang="en-US" i="1" dirty="0"/>
              <a:t>For whatever things were written before </a:t>
            </a:r>
            <a:r>
              <a:rPr lang="en-US" b="1" i="1" dirty="0"/>
              <a:t>were written for our learning</a:t>
            </a:r>
            <a:r>
              <a:rPr lang="en-US" i="1" dirty="0"/>
              <a:t>, that we </a:t>
            </a:r>
            <a:r>
              <a:rPr lang="en-US" b="1" i="1" dirty="0"/>
              <a:t>through the patience and comfort of the Scriptures </a:t>
            </a:r>
            <a:r>
              <a:rPr lang="en-US" b="1" i="1" u="sng" dirty="0"/>
              <a:t>might have hope</a:t>
            </a:r>
            <a:r>
              <a:rPr lang="en-US" i="1" dirty="0"/>
              <a:t>. </a:t>
            </a:r>
            <a:r>
              <a:rPr lang="en-US" dirty="0"/>
              <a:t>(</a:t>
            </a:r>
            <a:r>
              <a:rPr lang="en-US" b="1" dirty="0">
                <a:solidFill>
                  <a:schemeClr val="accent1"/>
                </a:solidFill>
              </a:rPr>
              <a:t>Romans </a:t>
            </a:r>
            <a:r>
              <a:rPr lang="en-US" b="1" dirty="0" smtClean="0">
                <a:solidFill>
                  <a:schemeClr val="accent1"/>
                </a:solidFill>
              </a:rPr>
              <a:t>15:4</a:t>
            </a:r>
            <a:r>
              <a:rPr lang="en-US" dirty="0" smtClean="0"/>
              <a:t>)</a:t>
            </a:r>
            <a:endParaRPr lang="en-US" dirty="0"/>
          </a:p>
          <a:p>
            <a:r>
              <a:rPr lang="en-US" dirty="0" smtClean="0"/>
              <a:t>How much of this </a:t>
            </a:r>
            <a:r>
              <a:rPr lang="en-US" i="1" dirty="0" smtClean="0"/>
              <a:t>“glory … admonition … patience … comfort … hope”</a:t>
            </a:r>
            <a:r>
              <a:rPr lang="en-US" dirty="0" smtClean="0"/>
              <a:t> have </a:t>
            </a:r>
            <a:r>
              <a:rPr lang="en-US" b="1" i="1" u="sng" dirty="0" smtClean="0"/>
              <a:t>we</a:t>
            </a:r>
            <a:r>
              <a:rPr lang="en-US" dirty="0" smtClean="0"/>
              <a:t> gleaned from the Old Testament?</a:t>
            </a:r>
            <a:endParaRPr lang="en-US" dirty="0"/>
          </a:p>
        </p:txBody>
      </p:sp>
    </p:spTree>
    <p:extLst>
      <p:ext uri="{BB962C8B-B14F-4D97-AF65-F5344CB8AC3E}">
        <p14:creationId xmlns:p14="http://schemas.microsoft.com/office/powerpoint/2010/main" val="37548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to II Corinthians</a:t>
            </a:r>
            <a:endParaRPr lang="en-US" dirty="0"/>
          </a:p>
        </p:txBody>
      </p:sp>
      <p:sp>
        <p:nvSpPr>
          <p:cNvPr id="3" name="Content Placeholder 2"/>
          <p:cNvSpPr>
            <a:spLocks noGrp="1"/>
          </p:cNvSpPr>
          <p:nvPr>
            <p:ph idx="1"/>
          </p:nvPr>
        </p:nvSpPr>
        <p:spPr/>
        <p:txBody>
          <a:bodyPr>
            <a:noAutofit/>
          </a:bodyPr>
          <a:lstStyle/>
          <a:p>
            <a:pPr>
              <a:lnSpc>
                <a:spcPct val="90000"/>
              </a:lnSpc>
            </a:pPr>
            <a:r>
              <a:rPr lang="en-US" dirty="0" smtClean="0"/>
              <a:t>Riot in Ephesus spurred by Demetrius (</a:t>
            </a:r>
            <a:r>
              <a:rPr lang="en-US" b="1" dirty="0" smtClean="0">
                <a:solidFill>
                  <a:schemeClr val="accent1"/>
                </a:solidFill>
              </a:rPr>
              <a:t>Acts 19:23-41</a:t>
            </a:r>
            <a:r>
              <a:rPr lang="en-US" dirty="0" smtClean="0"/>
              <a:t>).</a:t>
            </a:r>
          </a:p>
          <a:p>
            <a:pPr>
              <a:lnSpc>
                <a:spcPct val="90000"/>
              </a:lnSpc>
            </a:pPr>
            <a:r>
              <a:rPr lang="en-US" dirty="0" smtClean="0"/>
              <a:t>Apparently, Paul suffered frequent and severe persecution in Ephesus (</a:t>
            </a:r>
            <a:r>
              <a:rPr lang="en-US" b="1" dirty="0" smtClean="0">
                <a:solidFill>
                  <a:schemeClr val="accent1"/>
                </a:solidFill>
              </a:rPr>
              <a:t>Acts 20:19; II Corinthians 1:8-11</a:t>
            </a:r>
            <a:r>
              <a:rPr lang="en-US" dirty="0" smtClean="0"/>
              <a:t>).</a:t>
            </a:r>
          </a:p>
          <a:p>
            <a:pPr>
              <a:lnSpc>
                <a:spcPct val="90000"/>
              </a:lnSpc>
            </a:pPr>
            <a:r>
              <a:rPr lang="en-US" dirty="0" smtClean="0"/>
              <a:t>Paul left Ephesus early, travelling to Troas and then Macedonia (</a:t>
            </a:r>
            <a:r>
              <a:rPr lang="en-US" b="1" dirty="0">
                <a:solidFill>
                  <a:schemeClr val="accent1"/>
                </a:solidFill>
              </a:rPr>
              <a:t>2:12-13 </a:t>
            </a:r>
            <a:r>
              <a:rPr lang="en-US" b="1" dirty="0" smtClean="0">
                <a:solidFill>
                  <a:schemeClr val="accent1"/>
                </a:solidFill>
              </a:rPr>
              <a:t>; Acts 20:1</a:t>
            </a:r>
            <a:r>
              <a:rPr lang="en-US" dirty="0" smtClean="0"/>
              <a:t>), but avoids direct visit to Corinth (</a:t>
            </a:r>
            <a:r>
              <a:rPr lang="en-US" b="1" dirty="0" smtClean="0">
                <a:solidFill>
                  <a:schemeClr val="accent1"/>
                </a:solidFill>
              </a:rPr>
              <a:t>1:15-17, 23; 2:1-3</a:t>
            </a:r>
            <a:r>
              <a:rPr lang="en-US" dirty="0" smtClean="0"/>
              <a:t>).</a:t>
            </a:r>
            <a:endParaRPr lang="en-US" dirty="0"/>
          </a:p>
        </p:txBody>
      </p:sp>
    </p:spTree>
    <p:extLst>
      <p:ext uri="{BB962C8B-B14F-4D97-AF65-F5344CB8AC3E}">
        <p14:creationId xmlns:p14="http://schemas.microsoft.com/office/powerpoint/2010/main" val="22875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Ministries, Covenants</a:t>
            </a:r>
            <a:endParaRPr lang="en-US" dirty="0"/>
          </a:p>
        </p:txBody>
      </p:sp>
      <p:sp>
        <p:nvSpPr>
          <p:cNvPr id="3" name="Content Placeholder 2"/>
          <p:cNvSpPr>
            <a:spLocks noGrp="1"/>
          </p:cNvSpPr>
          <p:nvPr>
            <p:ph idx="1"/>
          </p:nvPr>
        </p:nvSpPr>
        <p:spPr/>
        <p:txBody>
          <a:bodyPr/>
          <a:lstStyle/>
          <a:p>
            <a:pPr marL="0" indent="0">
              <a:lnSpc>
                <a:spcPct val="80000"/>
              </a:lnSpc>
              <a:spcBef>
                <a:spcPts val="0"/>
              </a:spcBef>
              <a:buNone/>
            </a:pPr>
            <a:r>
              <a:rPr lang="en-US" i="1" dirty="0"/>
              <a:t>… ministers of </a:t>
            </a:r>
            <a:r>
              <a:rPr lang="en-US" b="1" i="1" dirty="0"/>
              <a:t>the new covenant</a:t>
            </a:r>
            <a:r>
              <a:rPr lang="en-US" i="1" dirty="0"/>
              <a:t>, not of the letter but of the Spirit; </a:t>
            </a:r>
            <a:r>
              <a:rPr lang="en-US" b="1" i="1" dirty="0"/>
              <a:t>for the </a:t>
            </a:r>
            <a:r>
              <a:rPr lang="en-US" b="1" i="1" baseline="30000" dirty="0" smtClean="0">
                <a:solidFill>
                  <a:schemeClr val="bg1">
                    <a:lumMod val="95000"/>
                  </a:schemeClr>
                </a:solidFill>
              </a:rPr>
              <a:t>1</a:t>
            </a:r>
            <a:r>
              <a:rPr lang="en-US" b="1" i="1" dirty="0" smtClean="0"/>
              <a:t>letter </a:t>
            </a:r>
            <a:r>
              <a:rPr lang="en-US" b="1" i="1" dirty="0"/>
              <a:t>kills, but the Spirit gives life. </a:t>
            </a:r>
            <a:r>
              <a:rPr lang="en-US" b="1" i="1" dirty="0" smtClean="0"/>
              <a:t>But </a:t>
            </a:r>
            <a:r>
              <a:rPr lang="en-US" b="1" i="1" dirty="0"/>
              <a:t>if the ministry of death</a:t>
            </a:r>
            <a:r>
              <a:rPr lang="en-US" i="1" dirty="0"/>
              <a:t>, </a:t>
            </a:r>
            <a:r>
              <a:rPr lang="en-US" b="1" i="1" baseline="30000" dirty="0" smtClean="0">
                <a:solidFill>
                  <a:schemeClr val="bg1">
                    <a:lumMod val="95000"/>
                  </a:schemeClr>
                </a:solidFill>
              </a:rPr>
              <a:t>2</a:t>
            </a:r>
            <a:r>
              <a:rPr lang="en-US" b="1" i="1" dirty="0" smtClean="0"/>
              <a:t>written </a:t>
            </a:r>
            <a:r>
              <a:rPr lang="en-US" b="1" i="1" dirty="0"/>
              <a:t>and engraved on stones</a:t>
            </a:r>
            <a:r>
              <a:rPr lang="en-US" i="1" dirty="0"/>
              <a:t>, was glorious, so that the children of Israel could not look steadily at the face of Moses because of the glory of his countenance, </a:t>
            </a:r>
            <a:r>
              <a:rPr lang="en-US" b="1" i="1" dirty="0"/>
              <a:t>which glory was passing away, how will the ministry of the Spirit not be more glorious</a:t>
            </a:r>
            <a:r>
              <a:rPr lang="en-US" i="1" dirty="0"/>
              <a:t>?  </a:t>
            </a:r>
            <a:r>
              <a:rPr lang="en-US" b="1" i="1" dirty="0"/>
              <a:t>For if the </a:t>
            </a:r>
            <a:r>
              <a:rPr lang="en-US" b="1" i="1" baseline="30000" dirty="0" smtClean="0">
                <a:solidFill>
                  <a:schemeClr val="bg1">
                    <a:lumMod val="85000"/>
                  </a:schemeClr>
                </a:solidFill>
              </a:rPr>
              <a:t>3</a:t>
            </a:r>
            <a:r>
              <a:rPr lang="en-US" b="1" i="1" dirty="0" smtClean="0"/>
              <a:t>ministry </a:t>
            </a:r>
            <a:r>
              <a:rPr lang="en-US" b="1" i="1" dirty="0"/>
              <a:t>of condemnation had glory, the ministry of righteousness exceeds much more in glor</a:t>
            </a:r>
            <a:r>
              <a:rPr lang="en-US" i="1" dirty="0"/>
              <a:t>y.  For even </a:t>
            </a:r>
            <a:r>
              <a:rPr lang="en-US" b="1" i="1" dirty="0"/>
              <a:t>what was made glorious had no glory in this respect, because of the glory that excels.  For if </a:t>
            </a:r>
            <a:r>
              <a:rPr lang="en-US" b="1" i="1" baseline="30000" dirty="0" smtClean="0">
                <a:solidFill>
                  <a:schemeClr val="bg1">
                    <a:lumMod val="85000"/>
                  </a:schemeClr>
                </a:solidFill>
              </a:rPr>
              <a:t>4</a:t>
            </a:r>
            <a:r>
              <a:rPr lang="en-US" b="1" i="1" dirty="0" smtClean="0"/>
              <a:t>what </a:t>
            </a:r>
            <a:r>
              <a:rPr lang="en-US" b="1" i="1" dirty="0"/>
              <a:t>is passing away was glorious, what remains is much more glorious</a:t>
            </a:r>
            <a:r>
              <a:rPr lang="en-US" b="1" dirty="0"/>
              <a:t>.</a:t>
            </a:r>
            <a:r>
              <a:rPr lang="en-US" dirty="0"/>
              <a:t> (</a:t>
            </a:r>
            <a:r>
              <a:rPr lang="en-US" b="1" dirty="0" smtClean="0">
                <a:solidFill>
                  <a:schemeClr val="accent1"/>
                </a:solidFill>
              </a:rPr>
              <a:t>3:6-11</a:t>
            </a:r>
            <a:r>
              <a:rPr lang="en-US" dirty="0" smtClean="0"/>
              <a:t>)</a:t>
            </a:r>
          </a:p>
          <a:p>
            <a:pPr marL="231775" indent="-231775">
              <a:lnSpc>
                <a:spcPct val="80000"/>
              </a:lnSpc>
              <a:spcBef>
                <a:spcPts val="0"/>
              </a:spcBef>
              <a:buFont typeface="+mj-lt"/>
              <a:buAutoNum type="arabicPeriod" startAt="2"/>
            </a:pPr>
            <a:r>
              <a:rPr lang="en-US" dirty="0" smtClean="0"/>
              <a:t>What contrasts </a:t>
            </a:r>
            <a:r>
              <a:rPr lang="en-US" dirty="0"/>
              <a:t>does Paul develop between the two </a:t>
            </a:r>
            <a:r>
              <a:rPr lang="en-US" i="1" dirty="0"/>
              <a:t>“ministries”</a:t>
            </a:r>
            <a:r>
              <a:rPr lang="en-US" dirty="0"/>
              <a:t> discussed in verses </a:t>
            </a:r>
            <a:r>
              <a:rPr lang="en-US" b="1" dirty="0" smtClean="0">
                <a:solidFill>
                  <a:schemeClr val="accent1"/>
                </a:solidFill>
              </a:rPr>
              <a:t>3:6-11</a:t>
            </a:r>
            <a:r>
              <a:rPr lang="en-US" dirty="0" smtClean="0"/>
              <a:t>?</a:t>
            </a:r>
          </a:p>
        </p:txBody>
      </p:sp>
    </p:spTree>
    <p:extLst>
      <p:ext uri="{BB962C8B-B14F-4D97-AF65-F5344CB8AC3E}">
        <p14:creationId xmlns:p14="http://schemas.microsoft.com/office/powerpoint/2010/main" val="2747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Ministries, Covenants</a:t>
            </a:r>
            <a:endParaRPr lang="en-US" dirty="0"/>
          </a:p>
        </p:txBody>
      </p:sp>
      <p:sp>
        <p:nvSpPr>
          <p:cNvPr id="3" name="Content Placeholder 2"/>
          <p:cNvSpPr>
            <a:spLocks noGrp="1"/>
          </p:cNvSpPr>
          <p:nvPr>
            <p:ph idx="1"/>
          </p:nvPr>
        </p:nvSpPr>
        <p:spPr/>
        <p:txBody>
          <a:bodyPr/>
          <a:lstStyle/>
          <a:p>
            <a:pPr marL="0" indent="0">
              <a:lnSpc>
                <a:spcPct val="80000"/>
              </a:lnSpc>
              <a:spcBef>
                <a:spcPts val="0"/>
              </a:spcBef>
              <a:buNone/>
            </a:pPr>
            <a:r>
              <a:rPr lang="en-US" i="1" dirty="0"/>
              <a:t>… ministers of </a:t>
            </a:r>
            <a:r>
              <a:rPr lang="en-US" b="1" i="1" dirty="0"/>
              <a:t>the new covenant</a:t>
            </a:r>
            <a:r>
              <a:rPr lang="en-US" i="1" dirty="0"/>
              <a:t>, not of the letter but of the Spirit; </a:t>
            </a:r>
            <a:r>
              <a:rPr lang="en-US" b="1" i="1" dirty="0"/>
              <a:t>for the </a:t>
            </a:r>
            <a:r>
              <a:rPr lang="en-US" b="1" i="1" baseline="30000" dirty="0" smtClean="0">
                <a:solidFill>
                  <a:schemeClr val="accent1"/>
                </a:solidFill>
              </a:rPr>
              <a:t>1</a:t>
            </a:r>
            <a:r>
              <a:rPr lang="en-US" b="1" i="1" u="sng" dirty="0" smtClean="0"/>
              <a:t>letter </a:t>
            </a:r>
            <a:r>
              <a:rPr lang="en-US" b="1" i="1" u="sng" dirty="0"/>
              <a:t>kills</a:t>
            </a:r>
            <a:r>
              <a:rPr lang="en-US" b="1" i="1" dirty="0"/>
              <a:t>, but the </a:t>
            </a:r>
            <a:r>
              <a:rPr lang="en-US" b="1" i="1" u="sng" dirty="0"/>
              <a:t>Spirit gives life</a:t>
            </a:r>
            <a:r>
              <a:rPr lang="en-US" b="1" i="1" dirty="0"/>
              <a:t>. </a:t>
            </a:r>
            <a:r>
              <a:rPr lang="en-US" b="1" i="1" dirty="0" smtClean="0"/>
              <a:t>But </a:t>
            </a:r>
            <a:r>
              <a:rPr lang="en-US" b="1" i="1" dirty="0"/>
              <a:t>if the </a:t>
            </a:r>
            <a:r>
              <a:rPr lang="en-US" b="1" i="1" u="sng" dirty="0"/>
              <a:t>ministry of death</a:t>
            </a:r>
            <a:r>
              <a:rPr lang="en-US" i="1" dirty="0"/>
              <a:t>, </a:t>
            </a:r>
            <a:r>
              <a:rPr lang="en-US" b="1" i="1" baseline="30000" dirty="0" smtClean="0">
                <a:solidFill>
                  <a:schemeClr val="accent1"/>
                </a:solidFill>
              </a:rPr>
              <a:t>2</a:t>
            </a:r>
            <a:r>
              <a:rPr lang="en-US" b="1" i="1" dirty="0" smtClean="0"/>
              <a:t>written </a:t>
            </a:r>
            <a:r>
              <a:rPr lang="en-US" b="1" i="1" dirty="0"/>
              <a:t>and engraved </a:t>
            </a:r>
            <a:r>
              <a:rPr lang="en-US" b="1" i="1" u="sng" dirty="0"/>
              <a:t>on stones</a:t>
            </a:r>
            <a:r>
              <a:rPr lang="en-US" i="1" dirty="0"/>
              <a:t>, was glorious, so that the children of Israel could not look steadily at the face of Moses because of the glory of his countenance, </a:t>
            </a:r>
            <a:r>
              <a:rPr lang="en-US" b="1" i="1" dirty="0"/>
              <a:t>which glory was passing away, how will the ministry of the Spirit not be more glorious</a:t>
            </a:r>
            <a:r>
              <a:rPr lang="en-US" i="1" dirty="0"/>
              <a:t>?  </a:t>
            </a:r>
            <a:r>
              <a:rPr lang="en-US" b="1" i="1" dirty="0"/>
              <a:t>For if the </a:t>
            </a:r>
            <a:r>
              <a:rPr lang="en-US" b="1" i="1" baseline="30000" dirty="0" smtClean="0">
                <a:solidFill>
                  <a:schemeClr val="accent1"/>
                </a:solidFill>
              </a:rPr>
              <a:t>3</a:t>
            </a:r>
            <a:r>
              <a:rPr lang="en-US" b="1" i="1" u="sng" dirty="0" smtClean="0"/>
              <a:t>ministry </a:t>
            </a:r>
            <a:r>
              <a:rPr lang="en-US" b="1" i="1" u="sng" dirty="0"/>
              <a:t>of condemnation</a:t>
            </a:r>
            <a:r>
              <a:rPr lang="en-US" b="1" i="1" dirty="0"/>
              <a:t> had glory, the </a:t>
            </a:r>
            <a:r>
              <a:rPr lang="en-US" b="1" i="1" u="sng" dirty="0"/>
              <a:t>ministry of righteousness</a:t>
            </a:r>
            <a:r>
              <a:rPr lang="en-US" b="1" i="1" dirty="0"/>
              <a:t> exceeds much more in glor</a:t>
            </a:r>
            <a:r>
              <a:rPr lang="en-US" i="1" dirty="0"/>
              <a:t>y.  For even </a:t>
            </a:r>
            <a:r>
              <a:rPr lang="en-US" b="1" i="1" dirty="0"/>
              <a:t>what was made glorious had </a:t>
            </a:r>
            <a:r>
              <a:rPr lang="en-US" b="1" i="1" u="sng" dirty="0"/>
              <a:t>no glory in this respect</a:t>
            </a:r>
            <a:r>
              <a:rPr lang="en-US" b="1" i="1" dirty="0"/>
              <a:t>, because of the glory that excels.  For if </a:t>
            </a:r>
            <a:r>
              <a:rPr lang="en-US" b="1" i="1" baseline="30000" dirty="0" smtClean="0">
                <a:solidFill>
                  <a:schemeClr val="accent1"/>
                </a:solidFill>
              </a:rPr>
              <a:t>4</a:t>
            </a:r>
            <a:r>
              <a:rPr lang="en-US" b="1" i="1" u="sng" dirty="0" smtClean="0"/>
              <a:t>what </a:t>
            </a:r>
            <a:r>
              <a:rPr lang="en-US" b="1" i="1" u="sng" dirty="0"/>
              <a:t>is passing away</a:t>
            </a:r>
            <a:r>
              <a:rPr lang="en-US" b="1" i="1" dirty="0"/>
              <a:t> was glorious, </a:t>
            </a:r>
            <a:r>
              <a:rPr lang="en-US" b="1" i="1" u="sng" dirty="0"/>
              <a:t>what remains is much more glorious</a:t>
            </a:r>
            <a:r>
              <a:rPr lang="en-US" b="1" dirty="0"/>
              <a:t>.</a:t>
            </a:r>
            <a:r>
              <a:rPr lang="en-US" dirty="0"/>
              <a:t> (</a:t>
            </a:r>
            <a:r>
              <a:rPr lang="en-US" b="1" dirty="0" smtClean="0">
                <a:solidFill>
                  <a:schemeClr val="accent1"/>
                </a:solidFill>
              </a:rPr>
              <a:t>3:6-11</a:t>
            </a:r>
            <a:r>
              <a:rPr lang="en-US" dirty="0" smtClean="0"/>
              <a:t>)</a:t>
            </a:r>
          </a:p>
          <a:p>
            <a:pPr marL="231775" indent="-231775">
              <a:lnSpc>
                <a:spcPct val="80000"/>
              </a:lnSpc>
              <a:spcBef>
                <a:spcPts val="0"/>
              </a:spcBef>
              <a:buFont typeface="+mj-lt"/>
              <a:buAutoNum type="arabicPeriod" startAt="2"/>
            </a:pPr>
            <a:r>
              <a:rPr lang="en-US" dirty="0" smtClean="0"/>
              <a:t>What contrasts </a:t>
            </a:r>
            <a:r>
              <a:rPr lang="en-US" dirty="0"/>
              <a:t>does Paul develop between the two </a:t>
            </a:r>
            <a:r>
              <a:rPr lang="en-US" i="1" dirty="0"/>
              <a:t>“ministries”</a:t>
            </a:r>
            <a:r>
              <a:rPr lang="en-US" dirty="0"/>
              <a:t> discussed in verses </a:t>
            </a:r>
            <a:r>
              <a:rPr lang="en-US" b="1" dirty="0" smtClean="0">
                <a:solidFill>
                  <a:schemeClr val="accent1"/>
                </a:solidFill>
              </a:rPr>
              <a:t>3:6-11</a:t>
            </a:r>
            <a:r>
              <a:rPr lang="en-US" dirty="0" smtClean="0"/>
              <a:t>?</a:t>
            </a:r>
          </a:p>
          <a:p>
            <a:pPr>
              <a:lnSpc>
                <a:spcPct val="80000"/>
              </a:lnSpc>
              <a:spcBef>
                <a:spcPts val="0"/>
              </a:spcBef>
            </a:pPr>
            <a:r>
              <a:rPr lang="en-US" dirty="0"/>
              <a:t>Salvation, Dwelling, Justification, and – primarily, Permanence.</a:t>
            </a:r>
          </a:p>
        </p:txBody>
      </p:sp>
    </p:spTree>
    <p:extLst>
      <p:ext uri="{BB962C8B-B14F-4D97-AF65-F5344CB8AC3E}">
        <p14:creationId xmlns:p14="http://schemas.microsoft.com/office/powerpoint/2010/main" val="4516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 for Boldness of Speech</a:t>
            </a:r>
            <a:endParaRPr lang="en-US" dirty="0"/>
          </a:p>
        </p:txBody>
      </p:sp>
      <p:sp>
        <p:nvSpPr>
          <p:cNvPr id="3" name="Content Placeholder 2"/>
          <p:cNvSpPr>
            <a:spLocks noGrp="1"/>
          </p:cNvSpPr>
          <p:nvPr>
            <p:ph idx="1"/>
          </p:nvPr>
        </p:nvSpPr>
        <p:spPr/>
        <p:txBody>
          <a:bodyPr/>
          <a:lstStyle/>
          <a:p>
            <a:pPr marL="231775" indent="-231775">
              <a:buFont typeface="+mj-lt"/>
              <a:buAutoNum type="arabicPeriod" startAt="3"/>
            </a:pPr>
            <a:r>
              <a:rPr lang="en-US" dirty="0"/>
              <a:t>How was Paul’s proclamation of the New Covenant </a:t>
            </a:r>
            <a:r>
              <a:rPr lang="en-US" b="1" i="1" dirty="0"/>
              <a:t>different</a:t>
            </a:r>
            <a:r>
              <a:rPr lang="en-US" dirty="0"/>
              <a:t> than Moses’ proclamation of the Old</a:t>
            </a:r>
            <a:r>
              <a:rPr lang="en-US" dirty="0" smtClean="0"/>
              <a:t>?</a:t>
            </a:r>
          </a:p>
          <a:p>
            <a:pPr marL="0" indent="0">
              <a:buNone/>
            </a:pPr>
            <a:r>
              <a:rPr lang="en-US" b="1" i="1" u="sng" dirty="0" smtClean="0"/>
              <a:t>Therefore</a:t>
            </a:r>
            <a:r>
              <a:rPr lang="en-US" b="1" i="1" u="sng" dirty="0"/>
              <a:t>, since we have such hope</a:t>
            </a:r>
            <a:r>
              <a:rPr lang="en-US" b="1" i="1" dirty="0"/>
              <a:t>, we use </a:t>
            </a:r>
            <a:r>
              <a:rPr lang="en-US" b="1" i="1" u="sng" dirty="0"/>
              <a:t>great boldness of </a:t>
            </a:r>
            <a:r>
              <a:rPr lang="en-US" b="1" i="1" u="sng" dirty="0" smtClean="0"/>
              <a:t>speech – unlike </a:t>
            </a:r>
            <a:r>
              <a:rPr lang="en-US" b="1" i="1" u="sng" dirty="0"/>
              <a:t>Moses</a:t>
            </a:r>
            <a:r>
              <a:rPr lang="en-US" i="1" dirty="0"/>
              <a:t>, who </a:t>
            </a:r>
            <a:r>
              <a:rPr lang="en-US" b="1" i="1" dirty="0"/>
              <a:t>put a veil over his face </a:t>
            </a:r>
            <a:r>
              <a:rPr lang="en-US" i="1" dirty="0"/>
              <a:t>so that the children of Israel</a:t>
            </a:r>
            <a:r>
              <a:rPr lang="en-US" b="1" i="1" dirty="0"/>
              <a:t> could not look steadily at the end of what was passing away</a:t>
            </a:r>
            <a:r>
              <a:rPr lang="en-US" i="1" dirty="0"/>
              <a:t>. </a:t>
            </a:r>
            <a:r>
              <a:rPr lang="en-US" dirty="0" smtClean="0"/>
              <a:t>(</a:t>
            </a:r>
            <a:r>
              <a:rPr lang="en-US" b="1" dirty="0" smtClean="0">
                <a:solidFill>
                  <a:schemeClr val="accent1"/>
                </a:solidFill>
              </a:rPr>
              <a:t>3:12-13</a:t>
            </a:r>
            <a:r>
              <a:rPr lang="en-US" dirty="0" smtClean="0"/>
              <a:t>)</a:t>
            </a:r>
            <a:endParaRPr lang="en-US" dirty="0"/>
          </a:p>
          <a:p>
            <a:r>
              <a:rPr lang="en-US" dirty="0" smtClean="0"/>
              <a:t>Moses deliberately hid the fact that the glory was fading, temporary.</a:t>
            </a:r>
          </a:p>
          <a:p>
            <a:r>
              <a:rPr lang="en-US" dirty="0" smtClean="0"/>
              <a:t>This prevented a possible stumbling block for hard-hearted Israel.</a:t>
            </a:r>
          </a:p>
          <a:p>
            <a:r>
              <a:rPr lang="en-US" dirty="0" smtClean="0"/>
              <a:t>In contrast, Paul’s ministry needed no such veiling – only bold speech!</a:t>
            </a:r>
            <a:endParaRPr lang="en-US" dirty="0"/>
          </a:p>
        </p:txBody>
      </p:sp>
    </p:spTree>
    <p:extLst>
      <p:ext uri="{BB962C8B-B14F-4D97-AF65-F5344CB8AC3E}">
        <p14:creationId xmlns:p14="http://schemas.microsoft.com/office/powerpoint/2010/main" val="9013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Doctrine – Glory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82222038"/>
              </p:ext>
            </p:extLst>
          </p:nvPr>
        </p:nvGraphicFramePr>
        <p:xfrm>
          <a:off x="76200" y="1123952"/>
          <a:ext cx="8991600" cy="3962394"/>
        </p:xfrm>
        <a:graphic>
          <a:graphicData uri="http://schemas.openxmlformats.org/drawingml/2006/table">
            <a:tbl>
              <a:tblPr firstRow="1" firstCol="1" bandRow="1" bandCol="1">
                <a:tableStyleId>{5940675A-B579-460E-94D1-54222C63F5DA}</a:tableStyleId>
              </a:tblPr>
              <a:tblGrid>
                <a:gridCol w="2247900"/>
                <a:gridCol w="2247900"/>
                <a:gridCol w="2247900"/>
                <a:gridCol w="2247900"/>
              </a:tblGrid>
              <a:tr h="440266">
                <a:tc>
                  <a:txBody>
                    <a:bodyPr/>
                    <a:lstStyle/>
                    <a:p>
                      <a:pPr marL="0" marR="0" algn="ctr">
                        <a:spcBef>
                          <a:spcPts val="600"/>
                        </a:spcBef>
                        <a:spcAft>
                          <a:spcPts val="600"/>
                        </a:spcAft>
                      </a:pPr>
                      <a:r>
                        <a:rPr lang="en-US" sz="1800" dirty="0">
                          <a:solidFill>
                            <a:schemeClr val="bg1"/>
                          </a:solidFill>
                          <a:effectLst/>
                          <a:latin typeface="+mj-lt"/>
                        </a:rPr>
                        <a:t>Contrast Point</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False Apostles</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True Apostles</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Related Scriptures</a:t>
                      </a:r>
                      <a:endParaRPr lang="en-US" sz="1800" dirty="0">
                        <a:solidFill>
                          <a:schemeClr val="bg1"/>
                        </a:solidFill>
                        <a:effectLst/>
                        <a:latin typeface="+mj-lt"/>
                        <a:ea typeface="Times New Roman"/>
                      </a:endParaRPr>
                    </a:p>
                  </a:txBody>
                  <a:tcPr marL="45966" marR="45966" marT="0" marB="0" anchor="ctr">
                    <a:solidFill>
                      <a:schemeClr val="accent1"/>
                    </a:solidFill>
                  </a:tcPr>
                </a:tc>
              </a:tr>
              <a:tr h="440266">
                <a:tc>
                  <a:txBody>
                    <a:bodyPr/>
                    <a:lstStyle/>
                    <a:p>
                      <a:pPr marL="0" marR="0" algn="ctr">
                        <a:spcBef>
                          <a:spcPts val="600"/>
                        </a:spcBef>
                        <a:spcAft>
                          <a:spcPts val="600"/>
                        </a:spcAft>
                      </a:pPr>
                      <a:r>
                        <a:rPr lang="en-US" sz="1800" b="1" dirty="0">
                          <a:solidFill>
                            <a:schemeClr val="accent1"/>
                          </a:solidFill>
                          <a:effectLst/>
                        </a:rPr>
                        <a:t>Doctrine</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[Old Covenant, Judaism, Perverted Gospel]</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New Covenant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II COR 2:17</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Commendation</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Letter</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Spirit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smtClean="0">
                          <a:effectLst/>
                        </a:rPr>
                        <a:t>ROM 2:23-29; 7:6</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Results of Ministry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Kills, Death</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Gives Life</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GAL </a:t>
                      </a:r>
                      <a:r>
                        <a:rPr lang="en-US" sz="1400" b="1" dirty="0" smtClean="0">
                          <a:effectLst/>
                        </a:rPr>
                        <a:t>3:10-23; </a:t>
                      </a:r>
                      <a:r>
                        <a:rPr lang="en-US" sz="1400" b="1" dirty="0">
                          <a:effectLst/>
                        </a:rPr>
                        <a:t>JHN 6:63; ROM </a:t>
                      </a:r>
                      <a:r>
                        <a:rPr lang="en-US" sz="1400" b="1" dirty="0" smtClean="0">
                          <a:effectLst/>
                        </a:rPr>
                        <a:t>7:6-12</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Codified Medium</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Stones</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[Hearts ?]</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EXO 34:1; HEB 8:10; DEU 10:16; JER 4:4</a:t>
                      </a:r>
                      <a:endParaRPr lang="en-US" sz="1400" b="1">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Lawgiver</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Moses</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Jesus and Holy Spirit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JHN 1:17; 14:26; 16:7-13</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Justification</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Condemnation</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Righteousness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ROM 5:19; 9:30-10:13; GAL 5:5,6;  PHI 3:9</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Comparable Glory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Glory</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Glory that Excels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Duration of Glory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Passing Away</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Remains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HEB 8:13; 12:18-29</a:t>
                      </a:r>
                      <a:endParaRPr lang="en-US" sz="1400" b="1" dirty="0">
                        <a:effectLst/>
                        <a:latin typeface="Times New Roman"/>
                        <a:ea typeface="Times New Roman"/>
                      </a:endParaRPr>
                    </a:p>
                  </a:txBody>
                  <a:tcPr marL="45966" marR="45966" marT="0" marB="0" anchor="ctr"/>
                </a:tc>
              </a:tr>
            </a:tbl>
          </a:graphicData>
        </a:graphic>
      </p:graphicFrame>
    </p:spTree>
    <p:extLst>
      <p:ext uri="{BB962C8B-B14F-4D97-AF65-F5344CB8AC3E}">
        <p14:creationId xmlns:p14="http://schemas.microsoft.com/office/powerpoint/2010/main" val="205890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in Doctrine – Glory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05592301"/>
              </p:ext>
            </p:extLst>
          </p:nvPr>
        </p:nvGraphicFramePr>
        <p:xfrm>
          <a:off x="76200" y="1123952"/>
          <a:ext cx="8991600" cy="3962394"/>
        </p:xfrm>
        <a:graphic>
          <a:graphicData uri="http://schemas.openxmlformats.org/drawingml/2006/table">
            <a:tbl>
              <a:tblPr firstRow="1" firstCol="1" bandRow="1" bandCol="1">
                <a:tableStyleId>{5940675A-B579-460E-94D1-54222C63F5DA}</a:tableStyleId>
              </a:tblPr>
              <a:tblGrid>
                <a:gridCol w="2247900"/>
                <a:gridCol w="2247900"/>
                <a:gridCol w="2247900"/>
                <a:gridCol w="2247900"/>
              </a:tblGrid>
              <a:tr h="440266">
                <a:tc>
                  <a:txBody>
                    <a:bodyPr/>
                    <a:lstStyle/>
                    <a:p>
                      <a:pPr marL="0" marR="0" algn="ctr">
                        <a:spcBef>
                          <a:spcPts val="600"/>
                        </a:spcBef>
                        <a:spcAft>
                          <a:spcPts val="600"/>
                        </a:spcAft>
                      </a:pPr>
                      <a:r>
                        <a:rPr lang="en-US" sz="1800" dirty="0">
                          <a:solidFill>
                            <a:schemeClr val="bg1"/>
                          </a:solidFill>
                          <a:effectLst/>
                          <a:latin typeface="+mj-lt"/>
                        </a:rPr>
                        <a:t>Contrast Point</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False Apostles</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True Apostles</a:t>
                      </a:r>
                      <a:endParaRPr lang="en-US" sz="1800" dirty="0">
                        <a:solidFill>
                          <a:schemeClr val="bg1"/>
                        </a:solidFill>
                        <a:effectLst/>
                        <a:latin typeface="+mj-lt"/>
                        <a:ea typeface="Times New Roman"/>
                      </a:endParaRPr>
                    </a:p>
                  </a:txBody>
                  <a:tcPr marL="45966" marR="45966" marT="0" marB="0" anchor="ctr">
                    <a:solidFill>
                      <a:schemeClr val="accent1"/>
                    </a:solidFill>
                  </a:tcPr>
                </a:tc>
                <a:tc>
                  <a:txBody>
                    <a:bodyPr/>
                    <a:lstStyle/>
                    <a:p>
                      <a:pPr marL="0" marR="0" algn="ctr">
                        <a:spcBef>
                          <a:spcPts val="600"/>
                        </a:spcBef>
                        <a:spcAft>
                          <a:spcPts val="600"/>
                        </a:spcAft>
                      </a:pPr>
                      <a:r>
                        <a:rPr lang="en-US" sz="1800" dirty="0">
                          <a:solidFill>
                            <a:schemeClr val="bg1"/>
                          </a:solidFill>
                          <a:effectLst/>
                          <a:latin typeface="+mj-lt"/>
                        </a:rPr>
                        <a:t>Related Scriptures</a:t>
                      </a:r>
                      <a:endParaRPr lang="en-US" sz="1800" dirty="0">
                        <a:solidFill>
                          <a:schemeClr val="bg1"/>
                        </a:solidFill>
                        <a:effectLst/>
                        <a:latin typeface="+mj-lt"/>
                        <a:ea typeface="Times New Roman"/>
                      </a:endParaRPr>
                    </a:p>
                  </a:txBody>
                  <a:tcPr marL="45966" marR="45966" marT="0" marB="0" anchor="ctr">
                    <a:solidFill>
                      <a:schemeClr val="accent1"/>
                    </a:solidFill>
                  </a:tcPr>
                </a:tc>
              </a:tr>
              <a:tr h="440266">
                <a:tc>
                  <a:txBody>
                    <a:bodyPr/>
                    <a:lstStyle/>
                    <a:p>
                      <a:pPr marL="0" marR="0" algn="ctr">
                        <a:spcBef>
                          <a:spcPts val="600"/>
                        </a:spcBef>
                        <a:spcAft>
                          <a:spcPts val="600"/>
                        </a:spcAft>
                      </a:pPr>
                      <a:r>
                        <a:rPr lang="en-US" sz="1800" b="1" dirty="0">
                          <a:solidFill>
                            <a:schemeClr val="accent1"/>
                          </a:solidFill>
                          <a:effectLst/>
                        </a:rPr>
                        <a:t>Doctrine</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[Old Covenant, Judaism, Perverted Gospel]</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New Covenant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II COR 2:17</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Commendation</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Letter</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Spirit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smtClean="0">
                          <a:effectLst/>
                        </a:rPr>
                        <a:t>ROM 2:23-29; 7:6</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Results of Ministry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Kills, Death</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Gives Life</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GAL </a:t>
                      </a:r>
                      <a:r>
                        <a:rPr lang="en-US" sz="1400" b="1" dirty="0" smtClean="0">
                          <a:effectLst/>
                        </a:rPr>
                        <a:t>3:10-23; </a:t>
                      </a:r>
                      <a:r>
                        <a:rPr lang="en-US" sz="1400" b="1" dirty="0">
                          <a:effectLst/>
                        </a:rPr>
                        <a:t>JHN 6:63; ROM </a:t>
                      </a:r>
                      <a:r>
                        <a:rPr lang="en-US" sz="1400" b="1" dirty="0" smtClean="0">
                          <a:effectLst/>
                        </a:rPr>
                        <a:t>7:6-12</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Codified Medium</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Stones</a:t>
                      </a:r>
                      <a:endParaRPr lang="en-US" sz="1400" b="1" dirty="0">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[Hearts ?]</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EXO 34:1; HEB 8:10; DEU 10:16; JER 4:4</a:t>
                      </a:r>
                      <a:endParaRPr lang="en-US" sz="1400" b="1">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Lawgiver</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Moses</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Jesus and Holy Spirit</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JHN 1:17; 14:26; 16:7-13</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Justification</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Condemnation</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Righteousness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ROM 5:19; 9:30-10:13; GAL 5:5,6;  PHI 3:9</a:t>
                      </a:r>
                      <a:endParaRPr lang="en-US" sz="1400" b="1" dirty="0">
                        <a:effectLst/>
                        <a:latin typeface="Times New Roman"/>
                        <a:ea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Comparable Glory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Glory</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Glory that Excels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 </a:t>
                      </a:r>
                      <a:endParaRPr lang="en-US" sz="1400" b="1" dirty="0">
                        <a:effectLst/>
                        <a:latin typeface="Impact"/>
                        <a:ea typeface="Times New Roman"/>
                        <a:cs typeface="Times New Roman"/>
                      </a:endParaRPr>
                    </a:p>
                  </a:txBody>
                  <a:tcPr marL="45966" marR="45966" marT="0" marB="0" anchor="ctr"/>
                </a:tc>
              </a:tr>
              <a:tr h="440266">
                <a:tc>
                  <a:txBody>
                    <a:bodyPr/>
                    <a:lstStyle/>
                    <a:p>
                      <a:pPr marL="0" marR="0" algn="ctr">
                        <a:spcBef>
                          <a:spcPts val="600"/>
                        </a:spcBef>
                        <a:spcAft>
                          <a:spcPts val="600"/>
                        </a:spcAft>
                      </a:pPr>
                      <a:r>
                        <a:rPr lang="en-US" sz="1800" b="1" dirty="0">
                          <a:solidFill>
                            <a:schemeClr val="accent1"/>
                          </a:solidFill>
                          <a:effectLst/>
                        </a:rPr>
                        <a:t>Duration of Glory</a:t>
                      </a:r>
                      <a:endParaRPr lang="en-US" sz="18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a:effectLst/>
                        </a:rPr>
                        <a:t>Passing Away</a:t>
                      </a:r>
                      <a:endParaRPr lang="en-US" sz="1400" b="1">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solidFill>
                            <a:schemeClr val="accent1"/>
                          </a:solidFill>
                          <a:effectLst/>
                        </a:rPr>
                        <a:t>Remains</a:t>
                      </a:r>
                      <a:endParaRPr lang="en-US" sz="1400" b="1" dirty="0">
                        <a:solidFill>
                          <a:schemeClr val="accent1"/>
                        </a:solidFill>
                        <a:effectLst/>
                        <a:latin typeface="Times New Roman"/>
                        <a:ea typeface="Times New Roman"/>
                      </a:endParaRPr>
                    </a:p>
                  </a:txBody>
                  <a:tcPr marL="45966" marR="45966" marT="0" marB="0" anchor="ctr"/>
                </a:tc>
                <a:tc>
                  <a:txBody>
                    <a:bodyPr/>
                    <a:lstStyle/>
                    <a:p>
                      <a:pPr marL="0" marR="0" algn="ctr">
                        <a:spcBef>
                          <a:spcPts val="600"/>
                        </a:spcBef>
                        <a:spcAft>
                          <a:spcPts val="600"/>
                        </a:spcAft>
                      </a:pPr>
                      <a:r>
                        <a:rPr lang="en-US" sz="1400" b="1" dirty="0">
                          <a:effectLst/>
                        </a:rPr>
                        <a:t>HEB 8:13; 12:18-29</a:t>
                      </a:r>
                      <a:endParaRPr lang="en-US" sz="1400" b="1" dirty="0">
                        <a:effectLst/>
                        <a:latin typeface="Times New Roman"/>
                        <a:ea typeface="Times New Roman"/>
                      </a:endParaRPr>
                    </a:p>
                  </a:txBody>
                  <a:tcPr marL="45966" marR="45966" marT="0" marB="0" anchor="ctr"/>
                </a:tc>
              </a:tr>
            </a:tbl>
          </a:graphicData>
        </a:graphic>
      </p:graphicFrame>
      <p:sp>
        <p:nvSpPr>
          <p:cNvPr id="4" name="Rectangle 3"/>
          <p:cNvSpPr/>
          <p:nvPr/>
        </p:nvSpPr>
        <p:spPr>
          <a:xfrm>
            <a:off x="76200" y="4675717"/>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171950"/>
            <a:ext cx="8991600" cy="4868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3761317"/>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3333750"/>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2876551"/>
            <a:ext cx="8991600" cy="4572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2419351"/>
            <a:ext cx="8991600" cy="4572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2008717"/>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1581150"/>
            <a:ext cx="8991600" cy="410633"/>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3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Blinded Minds, Veiled Hearts</a:t>
            </a:r>
            <a:endParaRPr lang="en-US" dirty="0"/>
          </a:p>
        </p:txBody>
      </p:sp>
      <p:sp>
        <p:nvSpPr>
          <p:cNvPr id="3" name="Content Placeholder 2"/>
          <p:cNvSpPr>
            <a:spLocks noGrp="1"/>
          </p:cNvSpPr>
          <p:nvPr>
            <p:ph idx="1"/>
          </p:nvPr>
        </p:nvSpPr>
        <p:spPr/>
        <p:txBody>
          <a:bodyPr/>
          <a:lstStyle/>
          <a:p>
            <a:pPr marL="231775" lvl="0" indent="-231775">
              <a:lnSpc>
                <a:spcPct val="95000"/>
              </a:lnSpc>
              <a:spcBef>
                <a:spcPts val="0"/>
              </a:spcBef>
              <a:buFont typeface="+mj-lt"/>
              <a:buAutoNum type="arabicPeriod" startAt="4"/>
            </a:pPr>
            <a:r>
              <a:rPr lang="en-US" dirty="0"/>
              <a:t>Why is that </a:t>
            </a:r>
            <a:r>
              <a:rPr lang="en-US" i="1" dirty="0"/>
              <a:t>“same veil”</a:t>
            </a:r>
            <a:r>
              <a:rPr lang="en-US" dirty="0"/>
              <a:t> not lifted, even today?  When is that veil taken away</a:t>
            </a:r>
            <a:r>
              <a:rPr lang="en-US" dirty="0" smtClean="0"/>
              <a:t>?</a:t>
            </a:r>
          </a:p>
          <a:p>
            <a:pPr marL="0" lvl="0" indent="0">
              <a:lnSpc>
                <a:spcPct val="95000"/>
              </a:lnSpc>
              <a:spcBef>
                <a:spcPts val="0"/>
              </a:spcBef>
              <a:buNone/>
            </a:pPr>
            <a:r>
              <a:rPr lang="en-US" b="1" i="1" dirty="0"/>
              <a:t>But their </a:t>
            </a:r>
            <a:r>
              <a:rPr lang="en-US" b="1" i="1" u="sng" dirty="0"/>
              <a:t>minds were blinded</a:t>
            </a:r>
            <a:r>
              <a:rPr lang="en-US" i="1" dirty="0"/>
              <a:t>.</a:t>
            </a:r>
            <a:r>
              <a:rPr lang="en-US" dirty="0"/>
              <a:t> </a:t>
            </a:r>
            <a:r>
              <a:rPr lang="en-US" dirty="0" smtClean="0"/>
              <a:t>(How???)  </a:t>
            </a:r>
            <a:r>
              <a:rPr lang="en-US" i="1" dirty="0" smtClean="0"/>
              <a:t>For </a:t>
            </a:r>
            <a:r>
              <a:rPr lang="en-US" b="1" i="1" dirty="0"/>
              <a:t>until this </a:t>
            </a:r>
            <a:r>
              <a:rPr lang="en-US" b="1" i="1" u="sng" dirty="0"/>
              <a:t>day the same veil remains </a:t>
            </a:r>
            <a:r>
              <a:rPr lang="en-US" b="1" i="1" u="sng" dirty="0" err="1"/>
              <a:t>unlifted</a:t>
            </a:r>
            <a:r>
              <a:rPr lang="en-US" b="1" i="1" dirty="0"/>
              <a:t> in the reading of the Old Testament, because the </a:t>
            </a:r>
            <a:r>
              <a:rPr lang="en-US" b="1" i="1" u="sng" dirty="0"/>
              <a:t>veil is taken away in Christ</a:t>
            </a:r>
            <a:r>
              <a:rPr lang="en-US" i="1" dirty="0" smtClean="0"/>
              <a:t>.  But </a:t>
            </a:r>
            <a:r>
              <a:rPr lang="en-US" i="1" dirty="0"/>
              <a:t>even to this day, </a:t>
            </a:r>
            <a:r>
              <a:rPr lang="en-US" b="1" i="1" dirty="0"/>
              <a:t>when Moses is read, a veil lies </a:t>
            </a:r>
            <a:r>
              <a:rPr lang="en-US" b="1" i="1" u="sng" dirty="0"/>
              <a:t>on their heart</a:t>
            </a:r>
            <a:r>
              <a:rPr lang="en-US" b="1" i="1" dirty="0" smtClean="0"/>
              <a:t>.  Nevertheless </a:t>
            </a:r>
            <a:r>
              <a:rPr lang="en-US" b="1" i="1" u="sng" dirty="0"/>
              <a:t>when one turns to the Lord</a:t>
            </a:r>
            <a:r>
              <a:rPr lang="en-US" b="1" i="1" dirty="0"/>
              <a:t>, the veil is taken away</a:t>
            </a:r>
            <a:r>
              <a:rPr lang="en-US" b="1" dirty="0" smtClean="0"/>
              <a:t>.</a:t>
            </a:r>
            <a:r>
              <a:rPr lang="en-US" dirty="0" smtClean="0"/>
              <a:t> (</a:t>
            </a:r>
            <a:r>
              <a:rPr lang="en-US" b="1" dirty="0" smtClean="0">
                <a:solidFill>
                  <a:schemeClr val="accent1"/>
                </a:solidFill>
              </a:rPr>
              <a:t>3:14-16</a:t>
            </a:r>
            <a:r>
              <a:rPr lang="en-US" dirty="0" smtClean="0"/>
              <a:t>)</a:t>
            </a:r>
            <a:endParaRPr lang="en-US" dirty="0"/>
          </a:p>
          <a:p>
            <a:pPr>
              <a:lnSpc>
                <a:spcPct val="95000"/>
              </a:lnSpc>
              <a:spcBef>
                <a:spcPts val="0"/>
              </a:spcBef>
            </a:pPr>
            <a:r>
              <a:rPr lang="en-US" dirty="0" smtClean="0"/>
              <a:t>OT could </a:t>
            </a:r>
            <a:r>
              <a:rPr lang="en-US" b="1" i="1" dirty="0" smtClean="0"/>
              <a:t>not</a:t>
            </a:r>
            <a:r>
              <a:rPr lang="en-US" dirty="0" smtClean="0"/>
              <a:t> be </a:t>
            </a:r>
            <a:r>
              <a:rPr lang="en-US" b="1" i="1" dirty="0" smtClean="0"/>
              <a:t>fully</a:t>
            </a:r>
            <a:r>
              <a:rPr lang="en-US" dirty="0" smtClean="0"/>
              <a:t> understood, because </a:t>
            </a:r>
            <a:r>
              <a:rPr lang="en-US" i="1" dirty="0" smtClean="0"/>
              <a:t>“minds were blinded”</a:t>
            </a:r>
            <a:r>
              <a:rPr lang="en-US" dirty="0" smtClean="0"/>
              <a:t>.</a:t>
            </a:r>
          </a:p>
          <a:p>
            <a:pPr>
              <a:lnSpc>
                <a:spcPct val="95000"/>
              </a:lnSpc>
              <a:spcBef>
                <a:spcPts val="0"/>
              </a:spcBef>
            </a:pPr>
            <a:r>
              <a:rPr lang="en-US" dirty="0" smtClean="0"/>
              <a:t>When one humbles self before the Lord Jesus (</a:t>
            </a:r>
            <a:r>
              <a:rPr lang="en-US" b="1" dirty="0" smtClean="0">
                <a:solidFill>
                  <a:schemeClr val="accent1"/>
                </a:solidFill>
              </a:rPr>
              <a:t>4:5</a:t>
            </a:r>
            <a:r>
              <a:rPr lang="en-US" dirty="0" smtClean="0"/>
              <a:t>), he can then see.</a:t>
            </a:r>
          </a:p>
          <a:p>
            <a:pPr>
              <a:lnSpc>
                <a:spcPct val="95000"/>
              </a:lnSpc>
              <a:spcBef>
                <a:spcPts val="0"/>
              </a:spcBef>
            </a:pPr>
            <a:r>
              <a:rPr lang="en-US" dirty="0" smtClean="0"/>
              <a:t>How and why that blindness exists is discussed more in chapter 4.</a:t>
            </a:r>
          </a:p>
          <a:p>
            <a:pPr>
              <a:lnSpc>
                <a:spcPct val="95000"/>
              </a:lnSpc>
              <a:spcBef>
                <a:spcPts val="0"/>
              </a:spcBef>
            </a:pPr>
            <a:r>
              <a:rPr lang="en-US" dirty="0" smtClean="0"/>
              <a:t>Note the Dependence:  Repentance before Understanding.  How???</a:t>
            </a:r>
            <a:endParaRPr lang="en-US" dirty="0"/>
          </a:p>
        </p:txBody>
      </p:sp>
    </p:spTree>
    <p:extLst>
      <p:ext uri="{BB962C8B-B14F-4D97-AF65-F5344CB8AC3E}">
        <p14:creationId xmlns:p14="http://schemas.microsoft.com/office/powerpoint/2010/main" val="5948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“From Glory to Glory”?</a:t>
            </a:r>
            <a:endParaRPr lang="en-US" i="1"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a:t>Now the Lord is the Spirit; and where the Spirit of the Lord is, there is liberty</a:t>
            </a:r>
            <a:r>
              <a:rPr lang="en-US" i="1" dirty="0" smtClean="0"/>
              <a:t>.  </a:t>
            </a:r>
            <a:r>
              <a:rPr lang="en-US" b="1" i="1" dirty="0" smtClean="0"/>
              <a:t>But </a:t>
            </a:r>
            <a:r>
              <a:rPr lang="en-US" b="1" i="1" u="sng" dirty="0"/>
              <a:t>we all</a:t>
            </a:r>
            <a:r>
              <a:rPr lang="en-US" b="1" i="1" dirty="0"/>
              <a:t>, with unveiled face, </a:t>
            </a:r>
            <a:r>
              <a:rPr lang="en-US" b="1" i="1" u="sng" dirty="0"/>
              <a:t>beholding</a:t>
            </a:r>
            <a:r>
              <a:rPr lang="en-US" b="1" i="1" dirty="0"/>
              <a:t> as in a mirror </a:t>
            </a:r>
            <a:r>
              <a:rPr lang="en-US" b="1" i="1" u="sng" dirty="0"/>
              <a:t>the glory of the Lord, are being transformed into the same image from glory to glory</a:t>
            </a:r>
            <a:r>
              <a:rPr lang="en-US" i="1" dirty="0"/>
              <a:t>, just as by the Spirit of the Lord. </a:t>
            </a:r>
            <a:r>
              <a:rPr lang="en-US" dirty="0" smtClean="0"/>
              <a:t>(</a:t>
            </a:r>
            <a:r>
              <a:rPr lang="en-US" b="1" dirty="0" smtClean="0">
                <a:solidFill>
                  <a:schemeClr val="accent1"/>
                </a:solidFill>
              </a:rPr>
              <a:t>3:17-18</a:t>
            </a:r>
            <a:r>
              <a:rPr lang="en-US" dirty="0" smtClean="0"/>
              <a:t>)</a:t>
            </a:r>
          </a:p>
          <a:p>
            <a:pPr>
              <a:lnSpc>
                <a:spcPct val="95000"/>
              </a:lnSpc>
              <a:spcBef>
                <a:spcPts val="0"/>
              </a:spcBef>
            </a:pPr>
            <a:r>
              <a:rPr lang="en-US" dirty="0" smtClean="0"/>
              <a:t>Jesus and Holy Spirit are unified, but not in identity (</a:t>
            </a:r>
            <a:r>
              <a:rPr lang="en-US" b="1" dirty="0" smtClean="0">
                <a:solidFill>
                  <a:schemeClr val="accent1"/>
                </a:solidFill>
              </a:rPr>
              <a:t>John 10:29-30; 16:7-15</a:t>
            </a:r>
            <a:r>
              <a:rPr lang="en-US" dirty="0" smtClean="0"/>
              <a:t>).  Distinguished in same verse (</a:t>
            </a:r>
            <a:r>
              <a:rPr lang="en-US" i="1" dirty="0" smtClean="0"/>
              <a:t>“Spirit </a:t>
            </a:r>
            <a:r>
              <a:rPr lang="en-US" b="1" i="1" u="sng" dirty="0" smtClean="0"/>
              <a:t>of</a:t>
            </a:r>
            <a:r>
              <a:rPr lang="en-US" i="1" dirty="0" smtClean="0"/>
              <a:t> the Lord”</a:t>
            </a:r>
            <a:r>
              <a:rPr lang="en-US" dirty="0" smtClean="0"/>
              <a:t>).</a:t>
            </a:r>
            <a:endParaRPr lang="en-US" dirty="0"/>
          </a:p>
          <a:p>
            <a:pPr marL="231775" lvl="0" indent="-231775">
              <a:lnSpc>
                <a:spcPct val="95000"/>
              </a:lnSpc>
              <a:spcBef>
                <a:spcPts val="0"/>
              </a:spcBef>
              <a:buFont typeface="+mj-lt"/>
              <a:buAutoNum type="arabicPeriod" startAt="5"/>
            </a:pPr>
            <a:r>
              <a:rPr lang="en-US" dirty="0" smtClean="0"/>
              <a:t>How </a:t>
            </a:r>
            <a:r>
              <a:rPr lang="en-US" dirty="0"/>
              <a:t>is one </a:t>
            </a:r>
            <a:r>
              <a:rPr lang="en-US" i="1" dirty="0"/>
              <a:t>“transformed from glory to glory”</a:t>
            </a:r>
            <a:r>
              <a:rPr lang="en-US" dirty="0"/>
              <a:t> </a:t>
            </a:r>
            <a:r>
              <a:rPr lang="en-US" dirty="0" smtClean="0"/>
              <a:t>(</a:t>
            </a:r>
            <a:r>
              <a:rPr lang="en-US" b="1" dirty="0" smtClean="0">
                <a:solidFill>
                  <a:schemeClr val="accent1"/>
                </a:solidFill>
              </a:rPr>
              <a:t>3:18</a:t>
            </a:r>
            <a:r>
              <a:rPr lang="en-US" dirty="0" smtClean="0"/>
              <a:t>)?</a:t>
            </a:r>
          </a:p>
          <a:p>
            <a:pPr>
              <a:lnSpc>
                <a:spcPct val="95000"/>
              </a:lnSpc>
              <a:spcBef>
                <a:spcPts val="0"/>
              </a:spcBef>
            </a:pPr>
            <a:r>
              <a:rPr lang="en-US" dirty="0" smtClean="0"/>
              <a:t>What </a:t>
            </a:r>
            <a:r>
              <a:rPr lang="en-US" b="1" i="1" dirty="0" smtClean="0"/>
              <a:t>mirror</a:t>
            </a:r>
            <a:r>
              <a:rPr lang="en-US" dirty="0" smtClean="0"/>
              <a:t> shows us the </a:t>
            </a:r>
            <a:r>
              <a:rPr lang="en-US" i="1" dirty="0" smtClean="0"/>
              <a:t>“glory of the Lord”</a:t>
            </a:r>
            <a:r>
              <a:rPr lang="en-US" dirty="0" smtClean="0"/>
              <a:t>?</a:t>
            </a:r>
            <a:endParaRPr lang="en-US" dirty="0"/>
          </a:p>
        </p:txBody>
      </p:sp>
    </p:spTree>
    <p:extLst>
      <p:ext uri="{BB962C8B-B14F-4D97-AF65-F5344CB8AC3E}">
        <p14:creationId xmlns:p14="http://schemas.microsoft.com/office/powerpoint/2010/main" val="42014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into Perfect Law of Liberty</a:t>
            </a:r>
            <a:endParaRPr lang="en-US" dirty="0"/>
          </a:p>
        </p:txBody>
      </p:sp>
      <p:sp>
        <p:nvSpPr>
          <p:cNvPr id="3" name="Content Placeholder 2"/>
          <p:cNvSpPr>
            <a:spLocks noGrp="1"/>
          </p:cNvSpPr>
          <p:nvPr>
            <p:ph idx="1"/>
          </p:nvPr>
        </p:nvSpPr>
        <p:spPr/>
        <p:txBody>
          <a:bodyPr/>
          <a:lstStyle/>
          <a:p>
            <a:pPr marL="0" indent="0">
              <a:buNone/>
            </a:pPr>
            <a:r>
              <a:rPr lang="en-US" i="1" dirty="0"/>
              <a:t>Therefore </a:t>
            </a:r>
            <a:r>
              <a:rPr lang="en-US" b="1" i="1" baseline="30000" dirty="0" smtClean="0">
                <a:solidFill>
                  <a:schemeClr val="accent1"/>
                </a:solidFill>
              </a:rPr>
              <a:t>1</a:t>
            </a:r>
            <a:r>
              <a:rPr lang="en-US" b="1" i="1" dirty="0" smtClean="0"/>
              <a:t>lay </a:t>
            </a:r>
            <a:r>
              <a:rPr lang="en-US" b="1" i="1" dirty="0"/>
              <a:t>aside all filthiness and overflow of wickedness</a:t>
            </a:r>
            <a:r>
              <a:rPr lang="en-US" i="1" dirty="0"/>
              <a:t>, and </a:t>
            </a:r>
            <a:r>
              <a:rPr lang="en-US" b="1" i="1" baseline="30000" dirty="0" smtClean="0">
                <a:solidFill>
                  <a:schemeClr val="accent1"/>
                </a:solidFill>
              </a:rPr>
              <a:t>2</a:t>
            </a:r>
            <a:r>
              <a:rPr lang="en-US" b="1" i="1" dirty="0" smtClean="0"/>
              <a:t>receive </a:t>
            </a:r>
            <a:r>
              <a:rPr lang="en-US" b="1" i="1" dirty="0"/>
              <a:t>with meekness the implanted word</a:t>
            </a:r>
            <a:r>
              <a:rPr lang="en-US" i="1" dirty="0"/>
              <a:t>, which is able to save your souls</a:t>
            </a:r>
            <a:r>
              <a:rPr lang="en-US" i="1" dirty="0" smtClean="0"/>
              <a:t>.  But </a:t>
            </a:r>
            <a:r>
              <a:rPr lang="en-US" b="1" i="1" baseline="30000" dirty="0" smtClean="0">
                <a:solidFill>
                  <a:schemeClr val="accent1"/>
                </a:solidFill>
              </a:rPr>
              <a:t>3</a:t>
            </a:r>
            <a:r>
              <a:rPr lang="en-US" b="1" i="1" dirty="0" smtClean="0"/>
              <a:t>be </a:t>
            </a:r>
            <a:r>
              <a:rPr lang="en-US" b="1" i="1" dirty="0"/>
              <a:t>doers of the word, and not hearers only, </a:t>
            </a:r>
            <a:r>
              <a:rPr lang="en-US" b="1" i="1" u="sng" dirty="0"/>
              <a:t>deceiving yourselves</a:t>
            </a:r>
            <a:r>
              <a:rPr lang="en-US" i="1" dirty="0" smtClean="0"/>
              <a:t>.  For </a:t>
            </a:r>
            <a:r>
              <a:rPr lang="en-US" i="1" dirty="0"/>
              <a:t>if anyone is a hearer of the word and not a doer, he is like a man observing his natural face in a mirror</a:t>
            </a:r>
            <a:r>
              <a:rPr lang="en-US" i="1" dirty="0" smtClean="0"/>
              <a:t>; for </a:t>
            </a:r>
            <a:r>
              <a:rPr lang="en-US" i="1" dirty="0"/>
              <a:t>he observes himself, goes away, and immediately forgets what kind of man he was</a:t>
            </a:r>
            <a:r>
              <a:rPr lang="en-US" i="1" dirty="0" smtClean="0"/>
              <a:t>.  But </a:t>
            </a:r>
            <a:r>
              <a:rPr lang="en-US" b="1" i="1" dirty="0"/>
              <a:t>he who </a:t>
            </a:r>
            <a:r>
              <a:rPr lang="en-US" b="1" i="1" baseline="30000" dirty="0" smtClean="0">
                <a:solidFill>
                  <a:schemeClr val="accent1"/>
                </a:solidFill>
              </a:rPr>
              <a:t>1</a:t>
            </a:r>
            <a:r>
              <a:rPr lang="en-US" b="1" i="1" dirty="0" smtClean="0"/>
              <a:t>looks </a:t>
            </a:r>
            <a:r>
              <a:rPr lang="en-US" b="1" i="1" dirty="0"/>
              <a:t>into </a:t>
            </a:r>
            <a:r>
              <a:rPr lang="en-US" b="1" i="1" u="sng" dirty="0"/>
              <a:t>the perfect law of liberty</a:t>
            </a:r>
            <a:r>
              <a:rPr lang="en-US" b="1" i="1" dirty="0"/>
              <a:t> and </a:t>
            </a:r>
            <a:r>
              <a:rPr lang="en-US" b="1" i="1" baseline="30000" dirty="0" smtClean="0">
                <a:solidFill>
                  <a:schemeClr val="accent1"/>
                </a:solidFill>
              </a:rPr>
              <a:t>2</a:t>
            </a:r>
            <a:r>
              <a:rPr lang="en-US" b="1" i="1" u="sng" dirty="0" smtClean="0"/>
              <a:t>continues </a:t>
            </a:r>
            <a:r>
              <a:rPr lang="en-US" b="1" i="1" u="sng" dirty="0"/>
              <a:t>in it</a:t>
            </a:r>
            <a:r>
              <a:rPr lang="en-US" b="1" i="1" dirty="0"/>
              <a:t>, and is </a:t>
            </a:r>
            <a:r>
              <a:rPr lang="en-US" b="1" i="1" baseline="30000" dirty="0" smtClean="0">
                <a:solidFill>
                  <a:schemeClr val="accent1"/>
                </a:solidFill>
              </a:rPr>
              <a:t>3</a:t>
            </a:r>
            <a:r>
              <a:rPr lang="en-US" b="1" i="1" dirty="0" smtClean="0"/>
              <a:t>not </a:t>
            </a:r>
            <a:r>
              <a:rPr lang="en-US" b="1" i="1" dirty="0"/>
              <a:t>a forgetful hearer but a </a:t>
            </a:r>
            <a:r>
              <a:rPr lang="en-US" b="1" i="1" u="sng" dirty="0"/>
              <a:t>doer of the work</a:t>
            </a:r>
            <a:r>
              <a:rPr lang="en-US" b="1" i="1" dirty="0"/>
              <a:t>, this one will be blessed in what he does</a:t>
            </a:r>
            <a:r>
              <a:rPr lang="en-US" dirty="0" smtClean="0"/>
              <a:t>. </a:t>
            </a:r>
            <a:r>
              <a:rPr lang="en-US" dirty="0"/>
              <a:t>(</a:t>
            </a:r>
            <a:r>
              <a:rPr lang="en-US" b="1" dirty="0">
                <a:solidFill>
                  <a:schemeClr val="accent1"/>
                </a:solidFill>
              </a:rPr>
              <a:t>James </a:t>
            </a:r>
            <a:r>
              <a:rPr lang="en-US" b="1" dirty="0" smtClean="0">
                <a:solidFill>
                  <a:schemeClr val="accent1"/>
                </a:solidFill>
              </a:rPr>
              <a:t>1:21-25</a:t>
            </a:r>
            <a:r>
              <a:rPr lang="en-US" dirty="0" smtClean="0"/>
              <a:t>)</a:t>
            </a:r>
          </a:p>
          <a:p>
            <a:r>
              <a:rPr lang="en-US" dirty="0" smtClean="0"/>
              <a:t>How can one get </a:t>
            </a:r>
            <a:r>
              <a:rPr lang="en-US" i="1" dirty="0" smtClean="0"/>
              <a:t>“liberty”</a:t>
            </a:r>
            <a:r>
              <a:rPr lang="en-US" dirty="0" smtClean="0"/>
              <a:t> without </a:t>
            </a:r>
            <a:r>
              <a:rPr lang="en-US" i="1" dirty="0" smtClean="0"/>
              <a:t>“looking into …law of liberty”</a:t>
            </a:r>
            <a:r>
              <a:rPr lang="en-US" dirty="0" smtClean="0"/>
              <a:t>?</a:t>
            </a:r>
            <a:endParaRPr lang="en-US" dirty="0"/>
          </a:p>
        </p:txBody>
      </p:sp>
    </p:spTree>
    <p:extLst>
      <p:ext uri="{BB962C8B-B14F-4D97-AF65-F5344CB8AC3E}">
        <p14:creationId xmlns:p14="http://schemas.microsoft.com/office/powerpoint/2010/main" val="35559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to Understanding</a:t>
            </a:r>
            <a:endParaRPr lang="en-US" dirty="0"/>
          </a:p>
        </p:txBody>
      </p:sp>
      <p:sp>
        <p:nvSpPr>
          <p:cNvPr id="3" name="Content Placeholder 2"/>
          <p:cNvSpPr>
            <a:spLocks noGrp="1"/>
          </p:cNvSpPr>
          <p:nvPr>
            <p:ph idx="1"/>
          </p:nvPr>
        </p:nvSpPr>
        <p:spPr/>
        <p:txBody>
          <a:bodyPr/>
          <a:lstStyle/>
          <a:p>
            <a:pPr marL="0" lvl="0" indent="0">
              <a:lnSpc>
                <a:spcPct val="95000"/>
              </a:lnSpc>
              <a:spcBef>
                <a:spcPts val="0"/>
              </a:spcBef>
              <a:buNone/>
            </a:pPr>
            <a:r>
              <a:rPr lang="en-US" i="1" dirty="0"/>
              <a:t>Now the Lord is the Spirit; and where the Spirit of the Lord is, there is liberty</a:t>
            </a:r>
            <a:r>
              <a:rPr lang="en-US" i="1" dirty="0" smtClean="0"/>
              <a:t>.  </a:t>
            </a:r>
            <a:r>
              <a:rPr lang="en-US" b="1" i="1" dirty="0" smtClean="0"/>
              <a:t>But </a:t>
            </a:r>
            <a:r>
              <a:rPr lang="en-US" b="1" i="1" u="sng" dirty="0"/>
              <a:t>we all</a:t>
            </a:r>
            <a:r>
              <a:rPr lang="en-US" b="1" i="1" dirty="0"/>
              <a:t>, with unveiled face, </a:t>
            </a:r>
            <a:r>
              <a:rPr lang="en-US" b="1" i="1" u="sng" dirty="0"/>
              <a:t>beholding</a:t>
            </a:r>
            <a:r>
              <a:rPr lang="en-US" b="1" i="1" dirty="0"/>
              <a:t> as in a mirror </a:t>
            </a:r>
            <a:r>
              <a:rPr lang="en-US" b="1" i="1" u="sng" dirty="0"/>
              <a:t>the glory of the Lord, are being transformed into the same image from glory to glory</a:t>
            </a:r>
            <a:r>
              <a:rPr lang="en-US" i="1" dirty="0"/>
              <a:t>, just as by the Spirit of the Lord. </a:t>
            </a:r>
            <a:r>
              <a:rPr lang="en-US" dirty="0" smtClean="0"/>
              <a:t>(</a:t>
            </a:r>
            <a:r>
              <a:rPr lang="en-US" b="1" dirty="0" smtClean="0">
                <a:solidFill>
                  <a:schemeClr val="accent1"/>
                </a:solidFill>
              </a:rPr>
              <a:t>3:17-18</a:t>
            </a:r>
            <a:r>
              <a:rPr lang="en-US" dirty="0" smtClean="0"/>
              <a:t>)</a:t>
            </a:r>
            <a:endParaRPr lang="en-US" dirty="0"/>
          </a:p>
          <a:p>
            <a:pPr marL="231775" lvl="0" indent="-231775">
              <a:lnSpc>
                <a:spcPct val="95000"/>
              </a:lnSpc>
              <a:spcBef>
                <a:spcPts val="0"/>
              </a:spcBef>
              <a:buFont typeface="+mj-lt"/>
              <a:buAutoNum type="arabicPeriod" startAt="5"/>
            </a:pPr>
            <a:r>
              <a:rPr lang="en-US" dirty="0" smtClean="0"/>
              <a:t>How </a:t>
            </a:r>
            <a:r>
              <a:rPr lang="en-US" dirty="0"/>
              <a:t>is one </a:t>
            </a:r>
            <a:r>
              <a:rPr lang="en-US" i="1" dirty="0"/>
              <a:t>“transformed from glory to glory”</a:t>
            </a:r>
            <a:r>
              <a:rPr lang="en-US" dirty="0"/>
              <a:t> </a:t>
            </a:r>
            <a:r>
              <a:rPr lang="en-US" dirty="0" smtClean="0"/>
              <a:t>(</a:t>
            </a:r>
            <a:r>
              <a:rPr lang="en-US" b="1" dirty="0" smtClean="0">
                <a:solidFill>
                  <a:schemeClr val="accent1"/>
                </a:solidFill>
              </a:rPr>
              <a:t>3:18</a:t>
            </a:r>
            <a:r>
              <a:rPr lang="en-US" dirty="0" smtClean="0"/>
              <a:t>)?</a:t>
            </a:r>
          </a:p>
          <a:p>
            <a:pPr>
              <a:lnSpc>
                <a:spcPct val="95000"/>
              </a:lnSpc>
              <a:spcBef>
                <a:spcPts val="0"/>
              </a:spcBef>
            </a:pPr>
            <a:r>
              <a:rPr lang="en-US" dirty="0" smtClean="0"/>
              <a:t>What </a:t>
            </a:r>
            <a:r>
              <a:rPr lang="en-US" b="1" i="1" dirty="0" smtClean="0"/>
              <a:t>mirror</a:t>
            </a:r>
            <a:r>
              <a:rPr lang="en-US" dirty="0" smtClean="0"/>
              <a:t> shows us the </a:t>
            </a:r>
            <a:r>
              <a:rPr lang="en-US" i="1" dirty="0" smtClean="0"/>
              <a:t>“glory of the Lord”</a:t>
            </a:r>
            <a:r>
              <a:rPr lang="en-US" dirty="0" smtClean="0"/>
              <a:t>? </a:t>
            </a:r>
            <a:r>
              <a:rPr lang="en-US" b="1" dirty="0" smtClean="0">
                <a:solidFill>
                  <a:schemeClr val="accent1"/>
                </a:solidFill>
              </a:rPr>
              <a:t>James 1:21-25</a:t>
            </a:r>
            <a:endParaRPr lang="en-US" dirty="0" smtClean="0"/>
          </a:p>
          <a:p>
            <a:pPr>
              <a:lnSpc>
                <a:spcPct val="95000"/>
              </a:lnSpc>
              <a:spcBef>
                <a:spcPts val="0"/>
              </a:spcBef>
            </a:pPr>
            <a:r>
              <a:rPr lang="en-US" dirty="0" smtClean="0"/>
              <a:t>The more we </a:t>
            </a:r>
            <a:r>
              <a:rPr lang="en-US" b="1" i="1" dirty="0" smtClean="0"/>
              <a:t>study</a:t>
            </a:r>
            <a:r>
              <a:rPr lang="en-US" dirty="0" smtClean="0"/>
              <a:t> God’s Word, </a:t>
            </a:r>
            <a:r>
              <a:rPr lang="en-US" b="1" i="1" dirty="0" smtClean="0"/>
              <a:t>repent</a:t>
            </a:r>
            <a:r>
              <a:rPr lang="en-US" dirty="0" smtClean="0"/>
              <a:t>, and </a:t>
            </a:r>
            <a:r>
              <a:rPr lang="en-US" b="1" i="1" dirty="0" smtClean="0"/>
              <a:t>obey</a:t>
            </a:r>
            <a:r>
              <a:rPr lang="en-US" dirty="0" smtClean="0"/>
              <a:t>, the more we can </a:t>
            </a:r>
            <a:r>
              <a:rPr lang="en-US" b="1" i="1" dirty="0" smtClean="0"/>
              <a:t>see</a:t>
            </a:r>
            <a:r>
              <a:rPr lang="en-US" dirty="0" smtClean="0"/>
              <a:t> to enable further growth, which explains precedence of </a:t>
            </a:r>
            <a:r>
              <a:rPr lang="en-US" b="1" dirty="0" smtClean="0">
                <a:solidFill>
                  <a:schemeClr val="accent1"/>
                </a:solidFill>
              </a:rPr>
              <a:t>3:14-16</a:t>
            </a:r>
            <a:r>
              <a:rPr lang="en-US" dirty="0" smtClean="0"/>
              <a:t>.</a:t>
            </a:r>
          </a:p>
          <a:p>
            <a:pPr>
              <a:lnSpc>
                <a:spcPct val="95000"/>
              </a:lnSpc>
              <a:spcBef>
                <a:spcPts val="0"/>
              </a:spcBef>
            </a:pPr>
            <a:r>
              <a:rPr lang="en-US" dirty="0" smtClean="0"/>
              <a:t>The New Covenant – a Paul’s ministry from God – transforms us </a:t>
            </a:r>
            <a:r>
              <a:rPr lang="en-US" b="1" i="1" dirty="0" smtClean="0"/>
              <a:t>incrementally</a:t>
            </a:r>
            <a:r>
              <a:rPr lang="en-US" dirty="0" smtClean="0"/>
              <a:t> to be just like Jesus (</a:t>
            </a:r>
            <a:r>
              <a:rPr lang="en-US" b="1" dirty="0" smtClean="0">
                <a:solidFill>
                  <a:schemeClr val="accent1"/>
                </a:solidFill>
              </a:rPr>
              <a:t>Col. 1:27; Rom. 12:1-2</a:t>
            </a:r>
            <a:r>
              <a:rPr lang="en-US" dirty="0" smtClean="0"/>
              <a:t>), </a:t>
            </a:r>
            <a:r>
              <a:rPr lang="en-US" b="1" i="1" dirty="0" smtClean="0"/>
              <a:t>freeing</a:t>
            </a:r>
            <a:r>
              <a:rPr lang="en-US" dirty="0" smtClean="0"/>
              <a:t> us from the consequences of our sins and thinking (</a:t>
            </a:r>
            <a:r>
              <a:rPr lang="en-US" b="1" dirty="0" smtClean="0">
                <a:solidFill>
                  <a:schemeClr val="accent1"/>
                </a:solidFill>
              </a:rPr>
              <a:t>Romans 6:1-ff</a:t>
            </a:r>
            <a:r>
              <a:rPr lang="en-US" dirty="0" smtClean="0"/>
              <a:t>).</a:t>
            </a:r>
            <a:endParaRPr lang="en-US" dirty="0"/>
          </a:p>
        </p:txBody>
      </p:sp>
    </p:spTree>
    <p:extLst>
      <p:ext uri="{BB962C8B-B14F-4D97-AF65-F5344CB8AC3E}">
        <p14:creationId xmlns:p14="http://schemas.microsoft.com/office/powerpoint/2010/main" val="17085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Profound Thought</a:t>
            </a:r>
            <a:endParaRPr lang="en-US" dirty="0"/>
          </a:p>
        </p:txBody>
      </p:sp>
      <p:sp>
        <p:nvSpPr>
          <p:cNvPr id="3" name="Content Placeholder 2"/>
          <p:cNvSpPr>
            <a:spLocks noGrp="1"/>
          </p:cNvSpPr>
          <p:nvPr>
            <p:ph idx="1"/>
          </p:nvPr>
        </p:nvSpPr>
        <p:spPr/>
        <p:txBody>
          <a:bodyPr/>
          <a:lstStyle/>
          <a:p>
            <a:pPr marL="0" indent="0">
              <a:lnSpc>
                <a:spcPct val="95000"/>
              </a:lnSpc>
              <a:spcBef>
                <a:spcPts val="0"/>
              </a:spcBef>
              <a:buNone/>
            </a:pPr>
            <a:r>
              <a:rPr lang="en-US" sz="2200" i="1" dirty="0" smtClean="0"/>
              <a:t>“</a:t>
            </a:r>
            <a:r>
              <a:rPr lang="en-US" sz="2200" b="1" i="1" u="sng" dirty="0" smtClean="0"/>
              <a:t>If </a:t>
            </a:r>
            <a:r>
              <a:rPr lang="en-US" sz="2200" b="1" i="1" u="sng" dirty="0"/>
              <a:t>you had known Me</a:t>
            </a:r>
            <a:r>
              <a:rPr lang="en-US" sz="2200" b="1" i="1" dirty="0"/>
              <a:t>, you would have known My Father also</a:t>
            </a:r>
            <a:r>
              <a:rPr lang="en-US" sz="2200" i="1" dirty="0"/>
              <a:t>; and from now on you know Him and have seen Him</a:t>
            </a:r>
            <a:r>
              <a:rPr lang="en-US" sz="2200" i="1" dirty="0" smtClean="0"/>
              <a:t>.”  </a:t>
            </a:r>
            <a:r>
              <a:rPr lang="en-US" sz="2200" i="1" dirty="0"/>
              <a:t>Philip said to Him, </a:t>
            </a:r>
            <a:r>
              <a:rPr lang="en-US" sz="2200" i="1" dirty="0" smtClean="0"/>
              <a:t>“Lord</a:t>
            </a:r>
            <a:r>
              <a:rPr lang="en-US" sz="2200" i="1" dirty="0"/>
              <a:t>, show us the Father, and it is sufficient for us</a:t>
            </a:r>
            <a:r>
              <a:rPr lang="en-US" sz="2200" i="1" dirty="0" smtClean="0"/>
              <a:t>.”  Jesus </a:t>
            </a:r>
            <a:r>
              <a:rPr lang="en-US" sz="2200" i="1" dirty="0"/>
              <a:t>said to him, </a:t>
            </a:r>
            <a:r>
              <a:rPr lang="en-US" sz="2200" i="1" dirty="0" smtClean="0"/>
              <a:t>“</a:t>
            </a:r>
            <a:r>
              <a:rPr lang="en-US" sz="2200" b="1" i="1" dirty="0" smtClean="0"/>
              <a:t>Have </a:t>
            </a:r>
            <a:r>
              <a:rPr lang="en-US" sz="2200" b="1" i="1" dirty="0"/>
              <a:t>I been with you so long, and </a:t>
            </a:r>
            <a:r>
              <a:rPr lang="en-US" sz="2200" b="1" i="1" u="sng" dirty="0"/>
              <a:t>yet you have not known Me</a:t>
            </a:r>
            <a:r>
              <a:rPr lang="en-US" sz="2200" b="1" i="1" dirty="0"/>
              <a:t>, Philip? He who has seen Me </a:t>
            </a:r>
            <a:r>
              <a:rPr lang="en-US" sz="2200" b="1" i="1" u="sng" dirty="0"/>
              <a:t>has seen the Father</a:t>
            </a:r>
            <a:r>
              <a:rPr lang="en-US" sz="2200" b="1" i="1" dirty="0"/>
              <a:t>; so how can you </a:t>
            </a:r>
            <a:r>
              <a:rPr lang="en-US" sz="2200" b="1" i="1" dirty="0" smtClean="0"/>
              <a:t>say, ‘Show </a:t>
            </a:r>
            <a:r>
              <a:rPr lang="en-US" sz="2200" b="1" i="1" dirty="0"/>
              <a:t>us the </a:t>
            </a:r>
            <a:r>
              <a:rPr lang="en-US" sz="2200" b="1" i="1" dirty="0" smtClean="0"/>
              <a:t>Father’?</a:t>
            </a:r>
            <a:r>
              <a:rPr lang="en-US" sz="2200" i="1" dirty="0" smtClean="0"/>
              <a:t>”</a:t>
            </a:r>
            <a:r>
              <a:rPr lang="en-US" sz="2200" dirty="0" smtClean="0"/>
              <a:t> </a:t>
            </a:r>
            <a:r>
              <a:rPr lang="en-US" sz="2200" dirty="0"/>
              <a:t>(</a:t>
            </a:r>
            <a:r>
              <a:rPr lang="en-US" sz="2200" b="1" dirty="0">
                <a:solidFill>
                  <a:schemeClr val="accent1"/>
                </a:solidFill>
              </a:rPr>
              <a:t>John </a:t>
            </a:r>
            <a:r>
              <a:rPr lang="en-US" sz="2200" b="1" dirty="0" smtClean="0">
                <a:solidFill>
                  <a:schemeClr val="accent1"/>
                </a:solidFill>
              </a:rPr>
              <a:t>14:7-9</a:t>
            </a:r>
            <a:r>
              <a:rPr lang="en-US" sz="2200" dirty="0" smtClean="0"/>
              <a:t>)</a:t>
            </a:r>
          </a:p>
          <a:p>
            <a:pPr marL="0" indent="0">
              <a:lnSpc>
                <a:spcPct val="95000"/>
              </a:lnSpc>
              <a:spcBef>
                <a:spcPts val="0"/>
              </a:spcBef>
              <a:buNone/>
            </a:pPr>
            <a:r>
              <a:rPr lang="en-US" sz="2200" i="1" dirty="0" smtClean="0"/>
              <a:t>“I </a:t>
            </a:r>
            <a:r>
              <a:rPr lang="en-US" sz="2200" i="1" dirty="0"/>
              <a:t>still have many things to say to you, but you cannot bear them now</a:t>
            </a:r>
            <a:r>
              <a:rPr lang="en-US" sz="2200" i="1" dirty="0" smtClean="0"/>
              <a:t>.  However</a:t>
            </a:r>
            <a:r>
              <a:rPr lang="en-US" sz="2200" i="1" dirty="0"/>
              <a:t>, when He, </a:t>
            </a:r>
            <a:r>
              <a:rPr lang="en-US" sz="2200" b="1" i="1" u="sng" dirty="0"/>
              <a:t>the Spirit of truth</a:t>
            </a:r>
            <a:r>
              <a:rPr lang="en-US" sz="2200" b="1" i="1" dirty="0"/>
              <a:t>, has come, He will guide you into </a:t>
            </a:r>
            <a:r>
              <a:rPr lang="en-US" sz="2200" b="1" i="1" u="sng" dirty="0"/>
              <a:t>all truth</a:t>
            </a:r>
            <a:r>
              <a:rPr lang="en-US" sz="2200" i="1" dirty="0"/>
              <a:t>; for </a:t>
            </a:r>
            <a:r>
              <a:rPr lang="en-US" sz="2200" b="1" i="1" dirty="0"/>
              <a:t>He will not speak on His own </a:t>
            </a:r>
            <a:r>
              <a:rPr lang="en-US" sz="2200" i="1" dirty="0"/>
              <a:t>authority, but whatever He hears He will speak; and He will tell you things to come</a:t>
            </a:r>
            <a:r>
              <a:rPr lang="en-US" sz="2200" i="1" dirty="0" smtClean="0"/>
              <a:t>.  </a:t>
            </a:r>
            <a:r>
              <a:rPr lang="en-US" sz="2200" b="1" i="1" dirty="0" smtClean="0"/>
              <a:t>He </a:t>
            </a:r>
            <a:r>
              <a:rPr lang="en-US" sz="2200" b="1" i="1" dirty="0"/>
              <a:t>will </a:t>
            </a:r>
            <a:r>
              <a:rPr lang="en-US" sz="2200" b="1" i="1" u="sng" dirty="0"/>
              <a:t>glorify Me</a:t>
            </a:r>
            <a:r>
              <a:rPr lang="en-US" sz="2200" b="1" i="1" dirty="0"/>
              <a:t>, for He will </a:t>
            </a:r>
            <a:r>
              <a:rPr lang="en-US" sz="2200" b="1" i="1" u="sng" dirty="0"/>
              <a:t>take of what is Mine and declare it to you</a:t>
            </a:r>
            <a:r>
              <a:rPr lang="en-US" sz="2200" i="1" dirty="0" smtClean="0"/>
              <a:t>.”</a:t>
            </a:r>
            <a:r>
              <a:rPr lang="en-US" sz="2200" dirty="0" smtClean="0"/>
              <a:t> </a:t>
            </a:r>
            <a:r>
              <a:rPr lang="en-US" sz="2200" dirty="0"/>
              <a:t>(</a:t>
            </a:r>
            <a:r>
              <a:rPr lang="en-US" sz="2200" b="1" dirty="0">
                <a:solidFill>
                  <a:schemeClr val="accent1"/>
                </a:solidFill>
              </a:rPr>
              <a:t>John </a:t>
            </a:r>
            <a:r>
              <a:rPr lang="en-US" sz="2200" b="1" dirty="0" smtClean="0">
                <a:solidFill>
                  <a:schemeClr val="accent1"/>
                </a:solidFill>
              </a:rPr>
              <a:t>16:12-14</a:t>
            </a:r>
            <a:r>
              <a:rPr lang="en-US" sz="2200" dirty="0" smtClean="0"/>
              <a:t>)</a:t>
            </a:r>
          </a:p>
          <a:p>
            <a:pPr>
              <a:lnSpc>
                <a:spcPct val="95000"/>
              </a:lnSpc>
              <a:spcBef>
                <a:spcPts val="0"/>
              </a:spcBef>
            </a:pPr>
            <a:r>
              <a:rPr lang="en-US" sz="2200" dirty="0" smtClean="0"/>
              <a:t>The Spirit was to show Jesus, and to see Jesus was to see the Father!</a:t>
            </a:r>
            <a:endParaRPr lang="en-US" sz="2200" dirty="0"/>
          </a:p>
        </p:txBody>
      </p:sp>
    </p:spTree>
    <p:extLst>
      <p:ext uri="{BB962C8B-B14F-4D97-AF65-F5344CB8AC3E}">
        <p14:creationId xmlns:p14="http://schemas.microsoft.com/office/powerpoint/2010/main" val="40822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5454</TotalTime>
  <Words>37265</Words>
  <Application>Microsoft Office PowerPoint</Application>
  <PresentationFormat>On-screen Show (16:9)</PresentationFormat>
  <Paragraphs>1982</Paragraphs>
  <Slides>288</Slides>
  <Notes>0</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288</vt:i4>
      </vt:variant>
    </vt:vector>
  </HeadingPairs>
  <TitlesOfParts>
    <vt:vector size="295" baseType="lpstr">
      <vt:lpstr>Arial</vt:lpstr>
      <vt:lpstr>Impact</vt:lpstr>
      <vt:lpstr>Times New Roman</vt:lpstr>
      <vt:lpstr>Wingdings</vt:lpstr>
      <vt:lpstr>Arial Black</vt:lpstr>
      <vt:lpstr>Tahoma</vt:lpstr>
      <vt:lpstr>NewsPrint</vt:lpstr>
      <vt:lpstr>II Corinthians</vt:lpstr>
      <vt:lpstr>Class Details</vt:lpstr>
      <vt:lpstr>Introduction to II Corinthians</vt:lpstr>
      <vt:lpstr>PowerPoint Presentation</vt:lpstr>
      <vt:lpstr>Introduction to II Corinthians</vt:lpstr>
      <vt:lpstr>Background to II Corinthians</vt:lpstr>
      <vt:lpstr>PowerPoint Presentation</vt:lpstr>
      <vt:lpstr>Background to II Corinthians</vt:lpstr>
      <vt:lpstr>Background to II Corinthians</vt:lpstr>
      <vt:lpstr>PowerPoint Presentation</vt:lpstr>
      <vt:lpstr>Background to II Corinthians</vt:lpstr>
      <vt:lpstr>3 Groups Addressed</vt:lpstr>
      <vt:lpstr>Needs and Notes for II Corinthians</vt:lpstr>
      <vt:lpstr>3 Sections of II Corinthians</vt:lpstr>
      <vt:lpstr>3 Sections of II Corinthians</vt:lpstr>
      <vt:lpstr>Commentaries</vt:lpstr>
      <vt:lpstr>Greetings, Blessings, and Confidence</vt:lpstr>
      <vt:lpstr>Why II Corinthians?</vt:lpstr>
      <vt:lpstr>“Paul, an Apostle of Jesus Christ”</vt:lpstr>
      <vt:lpstr>“The God of All Comfort”</vt:lpstr>
      <vt:lpstr>“The God of All Comfort”</vt:lpstr>
      <vt:lpstr>Fellowship of Consolation</vt:lpstr>
      <vt:lpstr>“That we should not trust in …”</vt:lpstr>
      <vt:lpstr>“The gift granted through many”</vt:lpstr>
      <vt:lpstr>Mutual Boasting</vt:lpstr>
      <vt:lpstr>Mutual Boasting</vt:lpstr>
      <vt:lpstr>Confident … But Concerned</vt:lpstr>
      <vt:lpstr>Review</vt:lpstr>
      <vt:lpstr>Defense of Paul’s Character</vt:lpstr>
      <vt:lpstr>Miscellaneous Points</vt:lpstr>
      <vt:lpstr>Defending Change in Plans</vt:lpstr>
      <vt:lpstr>PowerPoint Presentation</vt:lpstr>
      <vt:lpstr>Defending Dependability of Gospel</vt:lpstr>
      <vt:lpstr>“Spirit … given us … in our hearts”</vt:lpstr>
      <vt:lpstr>Appendix A – “The Guarantee of the Spirit”, 1:22, 5:5</vt:lpstr>
      <vt:lpstr>Purpose of “God as witness”</vt:lpstr>
      <vt:lpstr>Did Paul Swear?</vt:lpstr>
      <vt:lpstr>Sober Reminders</vt:lpstr>
      <vt:lpstr>More Reminders</vt:lpstr>
      <vt:lpstr>“Let your ‘Yes’, be ‘Yes’ …”</vt:lpstr>
      <vt:lpstr>By Definition #1</vt:lpstr>
      <vt:lpstr>By Definition #2</vt:lpstr>
      <vt:lpstr>By Definition #3</vt:lpstr>
      <vt:lpstr>How to Reconcile?</vt:lpstr>
      <vt:lpstr>Hyperbolic? … Possibly, Yes!</vt:lpstr>
      <vt:lpstr>Background of Pharisees</vt:lpstr>
      <vt:lpstr>Same Problem</vt:lpstr>
      <vt:lpstr>Little Help from the Greek</vt:lpstr>
      <vt:lpstr>Little Help from the Greek</vt:lpstr>
      <vt:lpstr>Illustrated</vt:lpstr>
      <vt:lpstr>Parallel Wording</vt:lpstr>
      <vt:lpstr>Swearing – Conclusion</vt:lpstr>
      <vt:lpstr>“Do not be rash - Better not to vow”</vt:lpstr>
      <vt:lpstr>Apostolic Authority?</vt:lpstr>
      <vt:lpstr>Appealing Where Possible</vt:lpstr>
      <vt:lpstr>Apostolic Wisdom!</vt:lpstr>
      <vt:lpstr>Interdependent Joy</vt:lpstr>
      <vt:lpstr>Example in Godly Discretion</vt:lpstr>
      <vt:lpstr>“That you might know the love”</vt:lpstr>
      <vt:lpstr>“He has not grieved me”?</vt:lpstr>
      <vt:lpstr>Redundant Question</vt:lpstr>
      <vt:lpstr>Punishment Inflicted by Majority?</vt:lpstr>
      <vt:lpstr>“Not ignorant of his devices”</vt:lpstr>
      <vt:lpstr>Why Closure From Paul?</vt:lpstr>
      <vt:lpstr>“Not ignorant of his devices”</vt:lpstr>
      <vt:lpstr>Review and Preview</vt:lpstr>
      <vt:lpstr>Superior Commendation</vt:lpstr>
      <vt:lpstr>“God always leads us in triumph”</vt:lpstr>
      <vt:lpstr>“God always leads us in triumph”</vt:lpstr>
      <vt:lpstr>Introduction of  “Sufficiency”</vt:lpstr>
      <vt:lpstr>Introduction of  “Sufficiency”</vt:lpstr>
      <vt:lpstr>Contrast with the “Peddlers”</vt:lpstr>
      <vt:lpstr>Letters of Commendation?</vt:lpstr>
      <vt:lpstr>Contrast in Commendation</vt:lpstr>
      <vt:lpstr>Contrast in Commendation</vt:lpstr>
      <vt:lpstr>Made to Be a Sufficient Minister</vt:lpstr>
      <vt:lpstr>Following Spirit vs. Letter of Law?</vt:lpstr>
      <vt:lpstr>The Law of Moses and The Heart</vt:lpstr>
      <vt:lpstr>New Covenant and Obedience, Law</vt:lpstr>
      <vt:lpstr>Outward vs. Inward Keeping</vt:lpstr>
      <vt:lpstr>More Distinctions – Old vs. New</vt:lpstr>
      <vt:lpstr>Forgiveness of Sins</vt:lpstr>
      <vt:lpstr>Summary:  Spirit vs. Letter</vt:lpstr>
      <vt:lpstr>Conclusion:  Spirit vs. Letter</vt:lpstr>
      <vt:lpstr>Ministers of a Superior Covenant</vt:lpstr>
      <vt:lpstr>A Glorious Ministry</vt:lpstr>
      <vt:lpstr>Veiled Glory?</vt:lpstr>
      <vt:lpstr>A Glorious Ministry</vt:lpstr>
      <vt:lpstr>A Glorious Ministry?</vt:lpstr>
      <vt:lpstr>Contrast in Ministries, Covenants</vt:lpstr>
      <vt:lpstr>Contrast in Ministries, Covenants</vt:lpstr>
      <vt:lpstr>Reason for Boldness of Speech</vt:lpstr>
      <vt:lpstr>Contrast in Doctrine – Glory</vt:lpstr>
      <vt:lpstr>Contrast in Doctrine – Glory</vt:lpstr>
      <vt:lpstr>Blinded Minds, Veiled Hearts</vt:lpstr>
      <vt:lpstr>“From Glory to Glory”?</vt:lpstr>
      <vt:lpstr>Looking into Perfect Law of Liberty</vt:lpstr>
      <vt:lpstr>Understanding to Understanding</vt:lpstr>
      <vt:lpstr>A Profound Thought</vt:lpstr>
      <vt:lpstr>A Profound Thought</vt:lpstr>
      <vt:lpstr>Contrast in Doctrine – Clarity</vt:lpstr>
      <vt:lpstr>Contrast in Doctrine – Clarity</vt:lpstr>
      <vt:lpstr>Applications?</vt:lpstr>
      <vt:lpstr>Arguing from Bible – or Emotion?</vt:lpstr>
      <vt:lpstr>Applications?</vt:lpstr>
      <vt:lpstr>“We Do Not Lose Heart”</vt:lpstr>
      <vt:lpstr>“We Do Not Lose Heart”</vt:lpstr>
      <vt:lpstr>“As we received mercy …”</vt:lpstr>
      <vt:lpstr>Why Still Veiled from Some?</vt:lpstr>
      <vt:lpstr>Veiled Hearts, Blinded Minds</vt:lpstr>
      <vt:lpstr>Developing a Love of the Truth</vt:lpstr>
      <vt:lpstr>Ultimate Love of Truth</vt:lpstr>
      <vt:lpstr>Ultimate Love of Truth</vt:lpstr>
      <vt:lpstr>God Cannot Lie or Tempt unto Sin</vt:lpstr>
      <vt:lpstr>More on Love of Truth …</vt:lpstr>
      <vt:lpstr>More on Love of Truth …</vt:lpstr>
      <vt:lpstr>More on Love of Truth …</vt:lpstr>
      <vt:lpstr>More on Love of Truth …</vt:lpstr>
      <vt:lpstr>Exegesis vs. Eisegesis</vt:lpstr>
      <vt:lpstr>“We Do Not Lose Heart”</vt:lpstr>
      <vt:lpstr>“Preaching Christ Jesus the Lord”</vt:lpstr>
      <vt:lpstr>“Treasure in Earthen Vessels”?</vt:lpstr>
      <vt:lpstr>Manifesting the Life of Jesus</vt:lpstr>
      <vt:lpstr>A Resilient People</vt:lpstr>
      <vt:lpstr>Faith Driven Speech</vt:lpstr>
      <vt:lpstr>Freed from Bondage</vt:lpstr>
      <vt:lpstr>“Love seeks not its own”</vt:lpstr>
      <vt:lpstr>Contrast in Character</vt:lpstr>
      <vt:lpstr>Contrast in Character</vt:lpstr>
      <vt:lpstr>“Walk by faith,   Not by sight”</vt:lpstr>
      <vt:lpstr>“Renewed Day by Day”</vt:lpstr>
      <vt:lpstr>How “light”  is our affliction?</vt:lpstr>
      <vt:lpstr>Be Careful Little Eyes …</vt:lpstr>
      <vt:lpstr>“More Than Conquerors …”</vt:lpstr>
      <vt:lpstr>“More Than Conquerors …”</vt:lpstr>
      <vt:lpstr>“The Spirit, given as a guarantee”</vt:lpstr>
      <vt:lpstr>Walking by Faith … or by Sight?</vt:lpstr>
      <vt:lpstr>“Be Reconciled   to God”</vt:lpstr>
      <vt:lpstr>Motivation &amp; Basis of Apostolic Ministry</vt:lpstr>
      <vt:lpstr>“For we must all appear …”</vt:lpstr>
      <vt:lpstr>“Knowing the terror of the Lord”</vt:lpstr>
      <vt:lpstr>“To boast on our behalf”</vt:lpstr>
      <vt:lpstr>“To boast on our behalf”</vt:lpstr>
      <vt:lpstr>Logically Compelling Love</vt:lpstr>
      <vt:lpstr>Logically Compelling Love</vt:lpstr>
      <vt:lpstr>“Regard no one according to flesh”</vt:lpstr>
      <vt:lpstr>“All Things Have Become New”</vt:lpstr>
      <vt:lpstr>Committed Word of Reconciliation</vt:lpstr>
      <vt:lpstr>“Ambassadors for Christ”?</vt:lpstr>
      <vt:lpstr>Was Jesus Made into a Sinner?</vt:lpstr>
      <vt:lpstr>Becoming Righteousness of God?</vt:lpstr>
      <vt:lpstr>Why Does it Matter?</vt:lpstr>
      <vt:lpstr>A Truly Credentialed Ministry</vt:lpstr>
      <vt:lpstr>Receiving God’s Grace in Vain</vt:lpstr>
      <vt:lpstr>“Now is the day of salvation”</vt:lpstr>
      <vt:lpstr>Commendation of Paul’s Ministry</vt:lpstr>
      <vt:lpstr>Commendation of Paul?</vt:lpstr>
      <vt:lpstr>Theme of Commendation</vt:lpstr>
      <vt:lpstr>Theme of Commendation</vt:lpstr>
      <vt:lpstr>Paul on Trial</vt:lpstr>
      <vt:lpstr>Testimony of Persecution</vt:lpstr>
      <vt:lpstr>Testimony of Truth and Power</vt:lpstr>
      <vt:lpstr>Testimony of Enemies</vt:lpstr>
      <vt:lpstr>Avoiding Corrupting Influences</vt:lpstr>
      <vt:lpstr>“Our Heart is Wide Open”</vt:lpstr>
      <vt:lpstr>Open versus Restricted Hearts</vt:lpstr>
      <vt:lpstr>“Unequally yoked with unbelievers”</vt:lpstr>
      <vt:lpstr>Walking by Faith … or by Sight?</vt:lpstr>
      <vt:lpstr>“Do not be unequally yoked”</vt:lpstr>
      <vt:lpstr>“Be holy, for I am holy”</vt:lpstr>
      <vt:lpstr>Application for Them?  For Us?</vt:lpstr>
      <vt:lpstr>“Therefore … Cleanse ourselves”</vt:lpstr>
      <vt:lpstr>“Therefore … Cleanse ourselves”</vt:lpstr>
      <vt:lpstr>Impassioned, But Confident Plea</vt:lpstr>
      <vt:lpstr>Plea for Open Hearts, Again</vt:lpstr>
      <vt:lpstr>Reflecting the Deflect</vt:lpstr>
      <vt:lpstr>Fear for Titus and Corinthians</vt:lpstr>
      <vt:lpstr>Comfort from Titus and Corinthians</vt:lpstr>
      <vt:lpstr>Torn Spirits</vt:lpstr>
      <vt:lpstr>Godly versus Worldly Sorrow</vt:lpstr>
      <vt:lpstr>More Fundamental Problem</vt:lpstr>
      <vt:lpstr>“Rejoiced Exceedingly More”</vt:lpstr>
      <vt:lpstr>“Confidence in you in everything”</vt:lpstr>
      <vt:lpstr>“Confidence in you in everything”</vt:lpstr>
      <vt:lpstr>Review:  Outline Thus Far</vt:lpstr>
      <vt:lpstr>Review:  Outline Thus Far</vt:lpstr>
      <vt:lpstr>Review:  Outline Thus Far</vt:lpstr>
      <vt:lpstr>Examples in Sacrificial Giving</vt:lpstr>
      <vt:lpstr>Background</vt:lpstr>
      <vt:lpstr>Tie-In</vt:lpstr>
      <vt:lpstr>“Had Seen the Grace of God”</vt:lpstr>
      <vt:lpstr>“See … Not Many Noble”</vt:lpstr>
      <vt:lpstr>“First gave themselves to the Lord”</vt:lpstr>
      <vt:lpstr>“First gave themselves to the Lord”</vt:lpstr>
      <vt:lpstr>“Abound in this grace also”</vt:lpstr>
      <vt:lpstr>“Testing the sincerity of your love”</vt:lpstr>
      <vt:lpstr>“Out of ivory palaces …”</vt:lpstr>
      <vt:lpstr>“Do not be rash with your mouth”</vt:lpstr>
      <vt:lpstr>“To whom much is given …”</vt:lpstr>
      <vt:lpstr>“Who gathered little had no lack”</vt:lpstr>
      <vt:lpstr>“Who gathered little had no lack”</vt:lpstr>
      <vt:lpstr>Honor in the Sight of All</vt:lpstr>
      <vt:lpstr>Encouraging versus Ordering</vt:lpstr>
      <vt:lpstr>A Powerful Gift</vt:lpstr>
      <vt:lpstr>“The matter shall be established”</vt:lpstr>
      <vt:lpstr>“Let them first be tested …”</vt:lpstr>
      <vt:lpstr>“Better not to vow …”</vt:lpstr>
      <vt:lpstr>Missionary Societies?</vt:lpstr>
      <vt:lpstr>Individual Church Cooperation</vt:lpstr>
      <vt:lpstr>“God’s Indescribable Gift”</vt:lpstr>
      <vt:lpstr>“Superfluous for me to write to you”</vt:lpstr>
      <vt:lpstr>Upheld Example of Zeal</vt:lpstr>
      <vt:lpstr>“To your advantage …”  – Part 1</vt:lpstr>
      <vt:lpstr>“To your advantage …”  – Part 1</vt:lpstr>
      <vt:lpstr>“To your advantage …”  – Part 2</vt:lpstr>
      <vt:lpstr>“God loves a cheerful giver”</vt:lpstr>
      <vt:lpstr>Confident Trust in God to Enable</vt:lpstr>
      <vt:lpstr>Confident Trust in God to Enable</vt:lpstr>
      <vt:lpstr>“No shadow of turning …”</vt:lpstr>
      <vt:lpstr>Genuine Apostleship, Conversion</vt:lpstr>
      <vt:lpstr>“Oh, the depth of … wisdom!”</vt:lpstr>
      <vt:lpstr>General Benevolence?</vt:lpstr>
      <vt:lpstr>Review:  II Corinthians 8-9</vt:lpstr>
      <vt:lpstr>The Weakness of Appearance</vt:lpstr>
      <vt:lpstr>Weak, Cowardly Presentation?</vt:lpstr>
      <vt:lpstr>“Persuasive words of human wisdom”</vt:lpstr>
      <vt:lpstr>“Not willing that any should perish”</vt:lpstr>
      <vt:lpstr>“Convicting those who contradict”</vt:lpstr>
      <vt:lpstr>“Judge with righteous judgment”</vt:lpstr>
      <vt:lpstr>Authorized Boasting?</vt:lpstr>
      <vt:lpstr>Boasting Beyond Measure</vt:lpstr>
      <vt:lpstr>“No flesh should glory in His presence”</vt:lpstr>
      <vt:lpstr>Cutting off Deceivers</vt:lpstr>
      <vt:lpstr>“Godly Jealousy”?</vt:lpstr>
      <vt:lpstr>A Deceived, Flirtatious Virgin</vt:lpstr>
      <vt:lpstr>“Most eminent apostles”?</vt:lpstr>
      <vt:lpstr>“Trained in Knowledge”</vt:lpstr>
      <vt:lpstr>“If food makes my brother stumble”</vt:lpstr>
      <vt:lpstr>“Wise as serpents …”</vt:lpstr>
      <vt:lpstr>“Beware of False Prophets”</vt:lpstr>
      <vt:lpstr>“Know them by their fruits”!</vt:lpstr>
      <vt:lpstr>“Oh, that you would bear with me”</vt:lpstr>
      <vt:lpstr>Dismissing the Competition</vt:lpstr>
      <vt:lpstr>“Let him glory in the Lord”</vt:lpstr>
      <vt:lpstr>“You have compelled me”</vt:lpstr>
      <vt:lpstr>“Love does no harm”</vt:lpstr>
      <vt:lpstr>What is love?</vt:lpstr>
      <vt:lpstr>Love is … chastening!</vt:lpstr>
      <vt:lpstr>When to use sarcasm?</vt:lpstr>
      <vt:lpstr>“So am I .”</vt:lpstr>
      <vt:lpstr>“I more so …”</vt:lpstr>
      <vt:lpstr>Foolish Boasting of Ministry!</vt:lpstr>
      <vt:lpstr>Foolish Boasting?</vt:lpstr>
      <vt:lpstr>Right to Evade Persecution?</vt:lpstr>
      <vt:lpstr>Of Visions and Thorns</vt:lpstr>
      <vt:lpstr>Boasting in Visions, Revelations</vt:lpstr>
      <vt:lpstr>Third Heaven?</vt:lpstr>
      <vt:lpstr>Redundant Question</vt:lpstr>
      <vt:lpstr>Paul’s Thorn in the Flesh?</vt:lpstr>
      <vt:lpstr>Good from Abaddon?</vt:lpstr>
      <vt:lpstr>Unanswered Prayers?</vt:lpstr>
      <vt:lpstr>Strength from Weakness?</vt:lpstr>
      <vt:lpstr>“Count it all joy”?</vt:lpstr>
      <vt:lpstr>Time for Weak to Become Strong</vt:lpstr>
      <vt:lpstr>Culminating Lesson</vt:lpstr>
      <vt:lpstr>Who Appreciates Foolish Boasting?</vt:lpstr>
      <vt:lpstr>“Truly, the Signs of an Apostle”</vt:lpstr>
      <vt:lpstr>Edification or Destruction?</vt:lpstr>
      <vt:lpstr>Seeking Unnecessary Forgiveness</vt:lpstr>
      <vt:lpstr>Selfish Parents?</vt:lpstr>
      <vt:lpstr>Opportunistic Children?</vt:lpstr>
      <vt:lpstr>Cunning Parent of Deceit?</vt:lpstr>
      <vt:lpstr>Not a Defense?</vt:lpstr>
      <vt:lpstr>Fear of Obstinate Sin</vt:lpstr>
      <vt:lpstr>Who Is On Trial?</vt:lpstr>
      <vt:lpstr>Spare the Rod?</vt:lpstr>
      <vt:lpstr>Specific Self-Examination</vt:lpstr>
      <vt:lpstr>Sacrificing Appearance</vt:lpstr>
      <vt:lpstr>Build Up, or Tear Down?</vt:lpstr>
      <vt:lpstr>Benediction and Farewell</vt:lpstr>
      <vt:lpstr>Review</vt:lpstr>
      <vt:lpstr>Outline:  Section 1</vt:lpstr>
      <vt:lpstr>Outline:  Section 1</vt:lpstr>
      <vt:lpstr>Outline:  Section 1</vt:lpstr>
      <vt:lpstr>Outline:  Section 2</vt:lpstr>
      <vt:lpstr>Outline:  Section 3</vt:lpstr>
      <vt:lpstr>Outline:  Section 3</vt:lpstr>
      <vt:lpstr>Outline:  Section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Corinthians - Lesson 1</dc:title>
  <dc:creator>Trevor Bowen</dc:creator>
  <cp:keywords>2Corinthians</cp:keywords>
  <cp:lastModifiedBy>C. Trevor Bowen</cp:lastModifiedBy>
  <cp:revision>1074</cp:revision>
  <cp:lastPrinted>2014-06-11T23:16:37Z</cp:lastPrinted>
  <dcterms:created xsi:type="dcterms:W3CDTF">2010-04-25T05:11:59Z</dcterms:created>
  <dcterms:modified xsi:type="dcterms:W3CDTF">2016-08-01T13:43:23Z</dcterms:modified>
  <cp:category>Bible</cp:category>
</cp:coreProperties>
</file>